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52"/>
  </p:notesMasterIdLst>
  <p:handoutMasterIdLst>
    <p:handoutMasterId r:id="rId53"/>
  </p:handoutMasterIdLst>
  <p:sldIdLst>
    <p:sldId id="256" r:id="rId3"/>
    <p:sldId id="257" r:id="rId4"/>
    <p:sldId id="290" r:id="rId5"/>
    <p:sldId id="291" r:id="rId6"/>
    <p:sldId id="292" r:id="rId7"/>
    <p:sldId id="293" r:id="rId8"/>
    <p:sldId id="294" r:id="rId9"/>
    <p:sldId id="286" r:id="rId10"/>
    <p:sldId id="310" r:id="rId11"/>
    <p:sldId id="295" r:id="rId12"/>
    <p:sldId id="311" r:id="rId13"/>
    <p:sldId id="330" r:id="rId14"/>
    <p:sldId id="320" r:id="rId15"/>
    <p:sldId id="297" r:id="rId16"/>
    <p:sldId id="321" r:id="rId17"/>
    <p:sldId id="287" r:id="rId18"/>
    <p:sldId id="298" r:id="rId19"/>
    <p:sldId id="312" r:id="rId20"/>
    <p:sldId id="328" r:id="rId21"/>
    <p:sldId id="300" r:id="rId22"/>
    <p:sldId id="339" r:id="rId23"/>
    <p:sldId id="342" r:id="rId24"/>
    <p:sldId id="301" r:id="rId25"/>
    <p:sldId id="331" r:id="rId26"/>
    <p:sldId id="322" r:id="rId27"/>
    <p:sldId id="332" r:id="rId28"/>
    <p:sldId id="302" r:id="rId29"/>
    <p:sldId id="316" r:id="rId30"/>
    <p:sldId id="324" r:id="rId31"/>
    <p:sldId id="315" r:id="rId32"/>
    <p:sldId id="327" r:id="rId33"/>
    <p:sldId id="325" r:id="rId34"/>
    <p:sldId id="317" r:id="rId35"/>
    <p:sldId id="333" r:id="rId36"/>
    <p:sldId id="318" r:id="rId37"/>
    <p:sldId id="319" r:id="rId38"/>
    <p:sldId id="338" r:id="rId39"/>
    <p:sldId id="337" r:id="rId40"/>
    <p:sldId id="340" r:id="rId41"/>
    <p:sldId id="276" r:id="rId42"/>
    <p:sldId id="326" r:id="rId43"/>
    <p:sldId id="341" r:id="rId44"/>
    <p:sldId id="343" r:id="rId45"/>
    <p:sldId id="334" r:id="rId46"/>
    <p:sldId id="335" r:id="rId47"/>
    <p:sldId id="336" r:id="rId48"/>
    <p:sldId id="307" r:id="rId49"/>
    <p:sldId id="308" r:id="rId50"/>
    <p:sldId id="309" r:id="rId51"/>
  </p:sldIdLst>
  <p:sldSz cx="9144000" cy="6858000" type="screen4x3"/>
  <p:notesSz cx="9939338" cy="6807200"/>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008000"/>
    <a:srgbClr val="FF00FF"/>
    <a:srgbClr val="0000FF"/>
    <a:srgbClr val="FF0000"/>
    <a:srgbClr val="28AB80"/>
    <a:srgbClr val="00B0F0"/>
    <a:srgbClr val="FF6699"/>
    <a:srgbClr val="FF3C3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6" autoAdjust="0"/>
    <p:restoredTop sz="94660"/>
  </p:normalViewPr>
  <p:slideViewPr>
    <p:cSldViewPr snapToGrid="0" snapToObjects="1">
      <p:cViewPr varScale="1">
        <p:scale>
          <a:sx n="94" d="100"/>
          <a:sy n="94" d="100"/>
        </p:scale>
        <p:origin x="720" y="84"/>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0360"/>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0"/>
            <a:ext cx="4307046" cy="340360"/>
          </a:xfrm>
          <a:prstGeom prst="rect">
            <a:avLst/>
          </a:prstGeom>
        </p:spPr>
        <p:txBody>
          <a:bodyPr vert="horz" lIns="91432" tIns="45716" rIns="91432" bIns="45716" rtlCol="0"/>
          <a:lstStyle>
            <a:lvl1pPr algn="r">
              <a:defRPr sz="1200"/>
            </a:lvl1pPr>
          </a:lstStyle>
          <a:p>
            <a:fld id="{FC84012F-B3E6-4C8C-A7AA-4CCBDD515C0B}" type="datetimeFigureOut">
              <a:rPr kumimoji="1" lang="ja-JP" altLang="en-US" smtClean="0"/>
              <a:t>2017/9/8</a:t>
            </a:fld>
            <a:endParaRPr kumimoji="1" lang="ja-JP" altLang="en-US"/>
          </a:p>
        </p:txBody>
      </p:sp>
      <p:sp>
        <p:nvSpPr>
          <p:cNvPr id="4" name="フッター プレースホルダー 3"/>
          <p:cNvSpPr>
            <a:spLocks noGrp="1"/>
          </p:cNvSpPr>
          <p:nvPr>
            <p:ph type="ftr" sz="quarter" idx="2"/>
          </p:nvPr>
        </p:nvSpPr>
        <p:spPr>
          <a:xfrm>
            <a:off x="0" y="6465659"/>
            <a:ext cx="4307046" cy="340360"/>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5659"/>
            <a:ext cx="4307046" cy="340360"/>
          </a:xfrm>
          <a:prstGeom prst="rect">
            <a:avLst/>
          </a:prstGeom>
        </p:spPr>
        <p:txBody>
          <a:bodyPr vert="horz" lIns="91432" tIns="45716" rIns="91432" bIns="45716" rtlCol="0" anchor="b"/>
          <a:lstStyle>
            <a:lvl1pPr algn="r">
              <a:defRPr sz="1200"/>
            </a:lvl1pPr>
          </a:lstStyle>
          <a:p>
            <a:fld id="{0C5A4271-2B4F-42D8-AB68-929C92F7EFEE}" type="slidenum">
              <a:rPr kumimoji="1" lang="ja-JP" altLang="en-US" smtClean="0"/>
              <a:t>‹#›</a:t>
            </a:fld>
            <a:endParaRPr kumimoji="1" lang="ja-JP" altLang="en-US"/>
          </a:p>
        </p:txBody>
      </p:sp>
    </p:spTree>
    <p:extLst>
      <p:ext uri="{BB962C8B-B14F-4D97-AF65-F5344CB8AC3E}">
        <p14:creationId xmlns:p14="http://schemas.microsoft.com/office/powerpoint/2010/main" val="2379772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307046" cy="340360"/>
          </a:xfrm>
          <a:prstGeom prst="rect">
            <a:avLst/>
          </a:prstGeom>
        </p:spPr>
        <p:txBody>
          <a:bodyPr vert="horz" lIns="91432" tIns="45716" rIns="91432" bIns="45716" rtlCol="0"/>
          <a:lstStyle>
            <a:lvl1pPr algn="l">
              <a:defRPr sz="1200"/>
            </a:lvl1pPr>
          </a:lstStyle>
          <a:p>
            <a:pPr>
              <a:defRPr/>
            </a:pPr>
            <a:endParaRPr lang="ja-JP" altLang="en-US"/>
          </a:p>
        </p:txBody>
      </p:sp>
      <p:sp>
        <p:nvSpPr>
          <p:cNvPr id="3" name="日付プレースホルダ 2"/>
          <p:cNvSpPr>
            <a:spLocks noGrp="1"/>
          </p:cNvSpPr>
          <p:nvPr>
            <p:ph type="dt" idx="1"/>
          </p:nvPr>
        </p:nvSpPr>
        <p:spPr>
          <a:xfrm>
            <a:off x="5629992" y="0"/>
            <a:ext cx="4307046" cy="340360"/>
          </a:xfrm>
          <a:prstGeom prst="rect">
            <a:avLst/>
          </a:prstGeom>
        </p:spPr>
        <p:txBody>
          <a:bodyPr vert="horz" lIns="91432" tIns="45716" rIns="91432" bIns="45716" rtlCol="0"/>
          <a:lstStyle>
            <a:lvl1pPr algn="r">
              <a:defRPr sz="1200"/>
            </a:lvl1pPr>
          </a:lstStyle>
          <a:p>
            <a:pPr>
              <a:defRPr/>
            </a:pPr>
            <a:fld id="{91DDD8A1-2D1B-46E9-B224-19053735FB2F}" type="datetimeFigureOut">
              <a:rPr lang="ja-JP" altLang="en-US"/>
              <a:pPr>
                <a:defRPr/>
              </a:pPr>
              <a:t>2017/9/8</a:t>
            </a:fld>
            <a:endParaRPr lang="ja-JP" altLang="en-US"/>
          </a:p>
        </p:txBody>
      </p:sp>
      <p:sp>
        <p:nvSpPr>
          <p:cNvPr id="4" name="スライド イメージ プレースホルダ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1432" tIns="45716" rIns="91432" bIns="45716" rtlCol="0" anchor="ctr"/>
          <a:lstStyle/>
          <a:p>
            <a:pPr lvl="0"/>
            <a:endParaRPr lang="ja-JP" altLang="en-US" noProof="0"/>
          </a:p>
        </p:txBody>
      </p:sp>
      <p:sp>
        <p:nvSpPr>
          <p:cNvPr id="5" name="ノート プレースホルダ 4"/>
          <p:cNvSpPr>
            <a:spLocks noGrp="1"/>
          </p:cNvSpPr>
          <p:nvPr>
            <p:ph type="body" sz="quarter" idx="3"/>
          </p:nvPr>
        </p:nvSpPr>
        <p:spPr>
          <a:xfrm>
            <a:off x="993934" y="3233420"/>
            <a:ext cx="7951470" cy="3063240"/>
          </a:xfrm>
          <a:prstGeom prst="rect">
            <a:avLst/>
          </a:prstGeom>
        </p:spPr>
        <p:txBody>
          <a:bodyPr vert="horz" lIns="91432" tIns="45716" rIns="91432" bIns="4571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6465659"/>
            <a:ext cx="4307046" cy="340360"/>
          </a:xfrm>
          <a:prstGeom prst="rect">
            <a:avLst/>
          </a:prstGeom>
        </p:spPr>
        <p:txBody>
          <a:bodyPr vert="horz" lIns="91432" tIns="45716" rIns="91432" bIns="45716"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5629992" y="6465659"/>
            <a:ext cx="4307046" cy="340360"/>
          </a:xfrm>
          <a:prstGeom prst="rect">
            <a:avLst/>
          </a:prstGeom>
        </p:spPr>
        <p:txBody>
          <a:bodyPr vert="horz" lIns="91432" tIns="45716" rIns="91432" bIns="45716" rtlCol="0" anchor="b"/>
          <a:lstStyle>
            <a:lvl1pPr algn="r">
              <a:defRPr sz="1200"/>
            </a:lvl1pPr>
          </a:lstStyle>
          <a:p>
            <a:pPr>
              <a:defRPr/>
            </a:pPr>
            <a:fld id="{D377B527-89C6-4EAB-ABE7-44C2710F43E3}" type="slidenum">
              <a:rPr lang="ja-JP" altLang="en-US"/>
              <a:pPr>
                <a:defRPr/>
              </a:pPr>
              <a:t>‹#›</a:t>
            </a:fld>
            <a:endParaRPr lang="ja-JP" altLang="en-US"/>
          </a:p>
        </p:txBody>
      </p:sp>
    </p:spTree>
    <p:extLst>
      <p:ext uri="{BB962C8B-B14F-4D97-AF65-F5344CB8AC3E}">
        <p14:creationId xmlns:p14="http://schemas.microsoft.com/office/powerpoint/2010/main" val="484501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51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885" indent="-285725" eaLnBrk="0" hangingPunct="0">
              <a:defRPr kumimoji="1">
                <a:solidFill>
                  <a:schemeClr val="tx1"/>
                </a:solidFill>
                <a:latin typeface="Arial" charset="0"/>
                <a:ea typeface="ＭＳ Ｐゴシック" charset="-128"/>
              </a:defRPr>
            </a:lvl2pPr>
            <a:lvl3pPr marL="1142901" indent="-228580" eaLnBrk="0" hangingPunct="0">
              <a:defRPr kumimoji="1">
                <a:solidFill>
                  <a:schemeClr val="tx1"/>
                </a:solidFill>
                <a:latin typeface="Arial" charset="0"/>
                <a:ea typeface="ＭＳ Ｐゴシック" charset="-128"/>
              </a:defRPr>
            </a:lvl3pPr>
            <a:lvl4pPr marL="1600062" indent="-228580" eaLnBrk="0" hangingPunct="0">
              <a:defRPr kumimoji="1">
                <a:solidFill>
                  <a:schemeClr val="tx1"/>
                </a:solidFill>
                <a:latin typeface="Arial" charset="0"/>
                <a:ea typeface="ＭＳ Ｐゴシック" charset="-128"/>
              </a:defRPr>
            </a:lvl4pPr>
            <a:lvl5pPr marL="2057222" indent="-228580" eaLnBrk="0" hangingPunct="0">
              <a:defRPr kumimoji="1">
                <a:solidFill>
                  <a:schemeClr val="tx1"/>
                </a:solidFill>
                <a:latin typeface="Arial" charset="0"/>
                <a:ea typeface="ＭＳ Ｐゴシック" charset="-128"/>
              </a:defRPr>
            </a:lvl5pPr>
            <a:lvl6pPr marL="2514383" indent="-228580" defTabSz="457160" eaLnBrk="0" fontAlgn="base" hangingPunct="0">
              <a:spcBef>
                <a:spcPct val="0"/>
              </a:spcBef>
              <a:spcAft>
                <a:spcPct val="0"/>
              </a:spcAft>
              <a:defRPr kumimoji="1">
                <a:solidFill>
                  <a:schemeClr val="tx1"/>
                </a:solidFill>
                <a:latin typeface="Arial" charset="0"/>
                <a:ea typeface="ＭＳ Ｐゴシック" charset="-128"/>
              </a:defRPr>
            </a:lvl6pPr>
            <a:lvl7pPr marL="2971543" indent="-228580" defTabSz="457160" eaLnBrk="0" fontAlgn="base" hangingPunct="0">
              <a:spcBef>
                <a:spcPct val="0"/>
              </a:spcBef>
              <a:spcAft>
                <a:spcPct val="0"/>
              </a:spcAft>
              <a:defRPr kumimoji="1">
                <a:solidFill>
                  <a:schemeClr val="tx1"/>
                </a:solidFill>
                <a:latin typeface="Arial" charset="0"/>
                <a:ea typeface="ＭＳ Ｐゴシック" charset="-128"/>
              </a:defRPr>
            </a:lvl7pPr>
            <a:lvl8pPr marL="3428704" indent="-228580" defTabSz="457160" eaLnBrk="0" fontAlgn="base" hangingPunct="0">
              <a:spcBef>
                <a:spcPct val="0"/>
              </a:spcBef>
              <a:spcAft>
                <a:spcPct val="0"/>
              </a:spcAft>
              <a:defRPr kumimoji="1">
                <a:solidFill>
                  <a:schemeClr val="tx1"/>
                </a:solidFill>
                <a:latin typeface="Arial" charset="0"/>
                <a:ea typeface="ＭＳ Ｐゴシック" charset="-128"/>
              </a:defRPr>
            </a:lvl8pPr>
            <a:lvl9pPr marL="3885864" indent="-228580" defTabSz="45716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8A4A85EF-DE20-413D-8E2A-E8A75BD6BB13}" type="slidenum">
              <a:rPr lang="ja-JP" altLang="en-US" smtClean="0"/>
              <a:pPr eaLnBrk="1" hangingPunct="1"/>
              <a:t>1</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sz="1400">
                <a:solidFill>
                  <a:srgbClr val="7030A0"/>
                </a:solidFill>
                <a:latin typeface="ＭＳ Ｐゴシック" panose="020B0600070205080204" pitchFamily="50" charset="-128"/>
                <a:ea typeface="ＭＳ Ｐゴシック" panose="020B0600070205080204" pitchFamily="50" charset="-128"/>
              </a:defRPr>
            </a:lvl1pPr>
          </a:lstStyle>
          <a:p>
            <a:pPr>
              <a:defRPr/>
            </a:pPr>
            <a:r>
              <a:rPr lang="en-US" altLang="ja-JP"/>
              <a:t>2017/9/8</a:t>
            </a:r>
            <a:endParaRPr lang="ja-JP" altLang="en-US"/>
          </a:p>
        </p:txBody>
      </p:sp>
      <p:sp>
        <p:nvSpPr>
          <p:cNvPr id="5" name="フッター プレースホルダ 4"/>
          <p:cNvSpPr>
            <a:spLocks noGrp="1"/>
          </p:cNvSpPr>
          <p:nvPr>
            <p:ph type="ftr" sz="quarter" idx="11"/>
          </p:nvPr>
        </p:nvSpPr>
        <p:spPr/>
        <p:txBody>
          <a:bodyPr/>
          <a:lstStyle>
            <a:lvl1pPr>
              <a:defRPr sz="1400">
                <a:solidFill>
                  <a:srgbClr val="7030A0"/>
                </a:solidFill>
                <a:latin typeface="ＭＳ Ｐゴシック" panose="020B0600070205080204" pitchFamily="50" charset="-128"/>
                <a:ea typeface="ＭＳ Ｐゴシック" panose="020B0600070205080204" pitchFamily="50" charset="-128"/>
              </a:defRPr>
            </a:lvl1pPr>
          </a:lstStyle>
          <a:p>
            <a:pPr>
              <a:defRPr/>
            </a:pPr>
            <a:r>
              <a:rPr lang="en-US" altLang="ja-JP"/>
              <a:t>SuperKEKB </a:t>
            </a:r>
            <a:r>
              <a:rPr lang="ja-JP" altLang="en-US"/>
              <a:t>国内 </a:t>
            </a:r>
            <a:r>
              <a:rPr lang="en-US" altLang="ja-JP"/>
              <a:t>Review @KEK</a:t>
            </a:r>
            <a:endParaRPr lang="ja-JP" altLang="en-US"/>
          </a:p>
        </p:txBody>
      </p:sp>
      <p:sp>
        <p:nvSpPr>
          <p:cNvPr id="6" name="スライド番号プレースホルダ 5"/>
          <p:cNvSpPr>
            <a:spLocks noGrp="1"/>
          </p:cNvSpPr>
          <p:nvPr>
            <p:ph type="sldNum" sz="quarter" idx="12"/>
          </p:nvPr>
        </p:nvSpPr>
        <p:spPr/>
        <p:txBody>
          <a:bodyPr/>
          <a:lstStyle>
            <a:lvl1pPr>
              <a:defRPr sz="1400">
                <a:solidFill>
                  <a:srgbClr val="7030A0"/>
                </a:solidFill>
                <a:latin typeface="ＭＳ Ｐゴシック" panose="020B0600070205080204" pitchFamily="50" charset="-128"/>
                <a:ea typeface="ＭＳ Ｐゴシック" panose="020B0600070205080204" pitchFamily="50" charset="-128"/>
              </a:defRPr>
            </a:lvl1pPr>
          </a:lstStyle>
          <a:p>
            <a:pPr>
              <a:defRPr/>
            </a:pPr>
            <a:fld id="{8E8A4D5E-0916-4BC3-B2EC-889ABEB02F11}" type="slidenum">
              <a:rPr lang="ja-JP" altLang="en-US" smtClean="0"/>
              <a:pPr>
                <a:defRPr/>
              </a:pPr>
              <a:t>‹#›</a:t>
            </a:fld>
            <a:endParaRPr lang="ja-JP" altLang="en-US"/>
          </a:p>
        </p:txBody>
      </p:sp>
      <p:sp>
        <p:nvSpPr>
          <p:cNvPr id="7" name="二等辺三角形 6"/>
          <p:cNvSpPr/>
          <p:nvPr userDrawn="1"/>
        </p:nvSpPr>
        <p:spPr>
          <a:xfrm rot="10800000">
            <a:off x="-1" y="0"/>
            <a:ext cx="2018923" cy="3114392"/>
          </a:xfrm>
          <a:prstGeom prst="triangle">
            <a:avLst>
              <a:gd name="adj" fmla="val 100000"/>
            </a:avLst>
          </a:prstGeom>
          <a:solidFill>
            <a:srgbClr val="92D05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n>
                <a:noFill/>
              </a:ln>
            </a:endParaRPr>
          </a:p>
        </p:txBody>
      </p:sp>
      <p:sp>
        <p:nvSpPr>
          <p:cNvPr id="8" name="二等辺三角形 7"/>
          <p:cNvSpPr/>
          <p:nvPr userDrawn="1"/>
        </p:nvSpPr>
        <p:spPr>
          <a:xfrm rot="10800000">
            <a:off x="0" y="0"/>
            <a:ext cx="4917542" cy="2144162"/>
          </a:xfrm>
          <a:prstGeom prst="triangle">
            <a:avLst>
              <a:gd name="adj" fmla="val 100000"/>
            </a:avLst>
          </a:prstGeom>
          <a:solidFill>
            <a:srgbClr val="28AB8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n>
                <a:noFill/>
              </a:ln>
            </a:endParaRPr>
          </a:p>
        </p:txBody>
      </p:sp>
      <p:sp>
        <p:nvSpPr>
          <p:cNvPr id="9" name="二等辺三角形 8"/>
          <p:cNvSpPr/>
          <p:nvPr userDrawn="1"/>
        </p:nvSpPr>
        <p:spPr>
          <a:xfrm rot="10800000" flipH="1">
            <a:off x="4110273" y="1"/>
            <a:ext cx="5033727" cy="760490"/>
          </a:xfrm>
          <a:prstGeom prst="triangle">
            <a:avLst>
              <a:gd name="adj" fmla="val 100000"/>
            </a:avLst>
          </a:prstGeom>
          <a:solidFill>
            <a:srgbClr val="00B05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n>
                <a:noFill/>
              </a:ln>
            </a:endParaRPr>
          </a:p>
        </p:txBody>
      </p:sp>
      <p:sp>
        <p:nvSpPr>
          <p:cNvPr id="10" name="二等辺三角形 9"/>
          <p:cNvSpPr/>
          <p:nvPr userDrawn="1"/>
        </p:nvSpPr>
        <p:spPr>
          <a:xfrm rot="10800000" flipV="1">
            <a:off x="0" y="5142368"/>
            <a:ext cx="1720158" cy="1715632"/>
          </a:xfrm>
          <a:prstGeom prst="triangle">
            <a:avLst>
              <a:gd name="adj" fmla="val 100000"/>
            </a:avLst>
          </a:prstGeom>
          <a:solidFill>
            <a:srgbClr val="00800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n>
                <a:noFill/>
              </a:ln>
            </a:endParaRPr>
          </a:p>
        </p:txBody>
      </p:sp>
    </p:spTree>
    <p:extLst>
      <p:ext uri="{BB962C8B-B14F-4D97-AF65-F5344CB8AC3E}">
        <p14:creationId xmlns:p14="http://schemas.microsoft.com/office/powerpoint/2010/main" val="21864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2017/9/8</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SuperKEKB </a:t>
            </a:r>
            <a:r>
              <a:rPr lang="ja-JP" altLang="en-US"/>
              <a:t>国内 </a:t>
            </a:r>
            <a:r>
              <a:rPr lang="en-US" altLang="ja-JP"/>
              <a:t>Review @KEK</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0035221-416C-4806-9659-8F32BA594D51}" type="slidenum">
              <a:rPr lang="ja-JP" altLang="en-US"/>
              <a:pPr>
                <a:defRPr/>
              </a:pPr>
              <a:t>‹#›</a:t>
            </a:fld>
            <a:endParaRPr lang="ja-JP" altLang="en-US"/>
          </a:p>
        </p:txBody>
      </p:sp>
    </p:spTree>
    <p:extLst>
      <p:ext uri="{BB962C8B-B14F-4D97-AF65-F5344CB8AC3E}">
        <p14:creationId xmlns:p14="http://schemas.microsoft.com/office/powerpoint/2010/main" val="299353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r>
              <a:rPr lang="en-US" altLang="ja-JP"/>
              <a:t>2017/9/8</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SuperKEKB </a:t>
            </a:r>
            <a:r>
              <a:rPr lang="ja-JP" altLang="en-US"/>
              <a:t>国内 </a:t>
            </a:r>
            <a:r>
              <a:rPr lang="en-US" altLang="ja-JP"/>
              <a:t>Review @KEK</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CE2556-4061-4AFB-A7A8-A59BD43288C0}" type="slidenum">
              <a:rPr lang="ja-JP" altLang="en-US"/>
              <a:pPr>
                <a:defRPr/>
              </a:pPr>
              <a:t>‹#›</a:t>
            </a:fld>
            <a:endParaRPr lang="ja-JP" altLang="en-US"/>
          </a:p>
        </p:txBody>
      </p:sp>
    </p:spTree>
    <p:extLst>
      <p:ext uri="{BB962C8B-B14F-4D97-AF65-F5344CB8AC3E}">
        <p14:creationId xmlns:p14="http://schemas.microsoft.com/office/powerpoint/2010/main" val="2027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lvl1pPr marL="271463" indent="-271463">
              <a:defRPr/>
            </a:lvl1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sz="1400">
                <a:solidFill>
                  <a:srgbClr val="7030A0"/>
                </a:solidFill>
              </a:defRPr>
            </a:lvl1pPr>
          </a:lstStyle>
          <a:p>
            <a:pPr>
              <a:defRPr/>
            </a:pPr>
            <a:r>
              <a:rPr lang="en-US" altLang="ja-JP"/>
              <a:t>2017/9/8</a:t>
            </a:r>
            <a:endParaRPr lang="ja-JP" altLang="en-US"/>
          </a:p>
        </p:txBody>
      </p:sp>
      <p:sp>
        <p:nvSpPr>
          <p:cNvPr id="5" name="フッター プレースホルダ 4"/>
          <p:cNvSpPr>
            <a:spLocks noGrp="1"/>
          </p:cNvSpPr>
          <p:nvPr>
            <p:ph type="ftr" sz="quarter" idx="11"/>
          </p:nvPr>
        </p:nvSpPr>
        <p:spPr>
          <a:xfrm>
            <a:off x="2847703" y="6356350"/>
            <a:ext cx="3509553" cy="365125"/>
          </a:xfrm>
        </p:spPr>
        <p:txBody>
          <a:bodyPr/>
          <a:lstStyle>
            <a:lvl1pPr>
              <a:defRPr sz="1400">
                <a:solidFill>
                  <a:srgbClr val="7030A0"/>
                </a:solidFill>
              </a:defRPr>
            </a:lvl1pPr>
          </a:lstStyle>
          <a:p>
            <a:pPr>
              <a:defRPr/>
            </a:pPr>
            <a:r>
              <a:rPr lang="en-US" altLang="ja-JP"/>
              <a:t>SuperKEKB </a:t>
            </a:r>
            <a:r>
              <a:rPr lang="ja-JP" altLang="en-US"/>
              <a:t>国内 </a:t>
            </a:r>
            <a:r>
              <a:rPr lang="en-US" altLang="ja-JP"/>
              <a:t>Review @KEK</a:t>
            </a:r>
            <a:endParaRPr lang="ja-JP" altLang="en-US"/>
          </a:p>
        </p:txBody>
      </p:sp>
      <p:sp>
        <p:nvSpPr>
          <p:cNvPr id="6" name="スライド番号プレースホルダ 5"/>
          <p:cNvSpPr>
            <a:spLocks noGrp="1"/>
          </p:cNvSpPr>
          <p:nvPr>
            <p:ph type="sldNum" sz="quarter" idx="12"/>
          </p:nvPr>
        </p:nvSpPr>
        <p:spPr/>
        <p:txBody>
          <a:bodyPr/>
          <a:lstStyle>
            <a:lvl1pPr>
              <a:defRPr sz="1400">
                <a:solidFill>
                  <a:srgbClr val="7030A0"/>
                </a:solidFill>
              </a:defRPr>
            </a:lvl1pPr>
          </a:lstStyle>
          <a:p>
            <a:pPr>
              <a:defRPr/>
            </a:pPr>
            <a:fld id="{7FBBD96A-EBB5-4F71-ADA3-415EF9E32579}" type="slidenum">
              <a:rPr lang="ja-JP" altLang="en-US" smtClean="0"/>
              <a:pPr>
                <a:defRPr/>
              </a:pPr>
              <a:t>‹#›</a:t>
            </a:fld>
            <a:endParaRPr lang="ja-JP" altLang="en-US"/>
          </a:p>
        </p:txBody>
      </p:sp>
      <p:sp>
        <p:nvSpPr>
          <p:cNvPr id="7" name="二等辺三角形 6"/>
          <p:cNvSpPr/>
          <p:nvPr userDrawn="1"/>
        </p:nvSpPr>
        <p:spPr>
          <a:xfrm rot="10800000">
            <a:off x="-1" y="0"/>
            <a:ext cx="905348" cy="1104523"/>
          </a:xfrm>
          <a:prstGeom prst="triangle">
            <a:avLst>
              <a:gd name="adj" fmla="val 100000"/>
            </a:avLst>
          </a:prstGeom>
          <a:solidFill>
            <a:srgbClr val="92D05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n>
                <a:noFill/>
              </a:ln>
            </a:endParaRPr>
          </a:p>
        </p:txBody>
      </p:sp>
      <p:sp>
        <p:nvSpPr>
          <p:cNvPr id="8" name="二等辺三角形 7"/>
          <p:cNvSpPr/>
          <p:nvPr userDrawn="1"/>
        </p:nvSpPr>
        <p:spPr>
          <a:xfrm rot="10800000">
            <a:off x="0" y="0"/>
            <a:ext cx="2064190" cy="434566"/>
          </a:xfrm>
          <a:prstGeom prst="triangle">
            <a:avLst>
              <a:gd name="adj" fmla="val 100000"/>
            </a:avLst>
          </a:prstGeom>
          <a:solidFill>
            <a:srgbClr val="28AB8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n>
                <a:noFill/>
              </a:ln>
            </a:endParaRPr>
          </a:p>
        </p:txBody>
      </p:sp>
      <p:sp>
        <p:nvSpPr>
          <p:cNvPr id="9" name="二等辺三角形 8"/>
          <p:cNvSpPr/>
          <p:nvPr userDrawn="1"/>
        </p:nvSpPr>
        <p:spPr>
          <a:xfrm rot="10800000" flipH="1" flipV="1">
            <a:off x="8569104" y="5772401"/>
            <a:ext cx="574896" cy="1104523"/>
          </a:xfrm>
          <a:prstGeom prst="triangle">
            <a:avLst>
              <a:gd name="adj" fmla="val 100000"/>
            </a:avLst>
          </a:prstGeom>
          <a:solidFill>
            <a:srgbClr val="92D05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n>
                <a:noFill/>
              </a:ln>
            </a:endParaRPr>
          </a:p>
        </p:txBody>
      </p:sp>
      <p:sp>
        <p:nvSpPr>
          <p:cNvPr id="10" name="二等辺三角形 9"/>
          <p:cNvSpPr/>
          <p:nvPr userDrawn="1"/>
        </p:nvSpPr>
        <p:spPr>
          <a:xfrm rot="10800000" flipH="1" flipV="1">
            <a:off x="7079810" y="6509442"/>
            <a:ext cx="2064190" cy="348558"/>
          </a:xfrm>
          <a:prstGeom prst="triangle">
            <a:avLst>
              <a:gd name="adj" fmla="val 100000"/>
            </a:avLst>
          </a:prstGeom>
          <a:solidFill>
            <a:srgbClr val="28AB8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n>
                <a:noFill/>
              </a:ln>
            </a:endParaRPr>
          </a:p>
        </p:txBody>
      </p:sp>
    </p:spTree>
    <p:extLst>
      <p:ext uri="{BB962C8B-B14F-4D97-AF65-F5344CB8AC3E}">
        <p14:creationId xmlns:p14="http://schemas.microsoft.com/office/powerpoint/2010/main" val="200537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a:t>2017/9/8</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SuperKEKB </a:t>
            </a:r>
            <a:r>
              <a:rPr lang="ja-JP" altLang="en-US"/>
              <a:t>国内 </a:t>
            </a:r>
            <a:r>
              <a:rPr lang="en-US" altLang="ja-JP"/>
              <a:t>Review @KEK</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891481B-63A2-4B24-856D-68196151044F}" type="slidenum">
              <a:rPr lang="ja-JP" altLang="en-US"/>
              <a:pPr>
                <a:defRPr/>
              </a:pPr>
              <a:t>‹#›</a:t>
            </a:fld>
            <a:endParaRPr lang="ja-JP" altLang="en-US"/>
          </a:p>
        </p:txBody>
      </p:sp>
    </p:spTree>
    <p:extLst>
      <p:ext uri="{BB962C8B-B14F-4D97-AF65-F5344CB8AC3E}">
        <p14:creationId xmlns:p14="http://schemas.microsoft.com/office/powerpoint/2010/main" val="40765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r>
              <a:rPr lang="en-US" altLang="ja-JP"/>
              <a:t>2017/9/8</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SuperKEKB </a:t>
            </a:r>
            <a:r>
              <a:rPr lang="ja-JP" altLang="en-US"/>
              <a:t>国内 </a:t>
            </a:r>
            <a:r>
              <a:rPr lang="en-US" altLang="ja-JP"/>
              <a:t>Review @KEK</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5ACFE59-5FE3-4214-99CF-9EF136480BAD}" type="slidenum">
              <a:rPr lang="ja-JP" altLang="en-US"/>
              <a:pPr>
                <a:defRPr/>
              </a:pPr>
              <a:t>‹#›</a:t>
            </a:fld>
            <a:endParaRPr lang="ja-JP" altLang="en-US"/>
          </a:p>
        </p:txBody>
      </p:sp>
    </p:spTree>
    <p:extLst>
      <p:ext uri="{BB962C8B-B14F-4D97-AF65-F5344CB8AC3E}">
        <p14:creationId xmlns:p14="http://schemas.microsoft.com/office/powerpoint/2010/main" val="129468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r>
              <a:rPr lang="en-US" altLang="ja-JP"/>
              <a:t>2017/9/8</a:t>
            </a: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t>SuperKEKB </a:t>
            </a:r>
            <a:r>
              <a:rPr lang="ja-JP" altLang="en-US"/>
              <a:t>国内 </a:t>
            </a:r>
            <a:r>
              <a:rPr lang="en-US" altLang="ja-JP"/>
              <a:t>Review @KEK</a:t>
            </a: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61FCAA33-93DF-4B67-9A1C-9A0A8C47D979}" type="slidenum">
              <a:rPr lang="ja-JP" altLang="en-US"/>
              <a:pPr>
                <a:defRPr/>
              </a:pPr>
              <a:t>‹#›</a:t>
            </a:fld>
            <a:endParaRPr lang="ja-JP" altLang="en-US"/>
          </a:p>
        </p:txBody>
      </p:sp>
    </p:spTree>
    <p:extLst>
      <p:ext uri="{BB962C8B-B14F-4D97-AF65-F5344CB8AC3E}">
        <p14:creationId xmlns:p14="http://schemas.microsoft.com/office/powerpoint/2010/main" val="43090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r>
              <a:rPr lang="en-US" altLang="ja-JP"/>
              <a:t>2017/9/8</a:t>
            </a: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t>SuperKEKB </a:t>
            </a:r>
            <a:r>
              <a:rPr lang="ja-JP" altLang="en-US"/>
              <a:t>国内 </a:t>
            </a:r>
            <a:r>
              <a:rPr lang="en-US" altLang="ja-JP"/>
              <a:t>Review @KEK</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F4130FF1-D6AF-4594-8782-0CF58B4F1B67}" type="slidenum">
              <a:rPr lang="ja-JP" altLang="en-US"/>
              <a:pPr>
                <a:defRPr/>
              </a:pPr>
              <a:t>‹#›</a:t>
            </a:fld>
            <a:endParaRPr lang="ja-JP" altLang="en-US"/>
          </a:p>
        </p:txBody>
      </p:sp>
    </p:spTree>
    <p:extLst>
      <p:ext uri="{BB962C8B-B14F-4D97-AF65-F5344CB8AC3E}">
        <p14:creationId xmlns:p14="http://schemas.microsoft.com/office/powerpoint/2010/main" val="203828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a:t>2017/9/8</a:t>
            </a: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t>SuperKEKB </a:t>
            </a:r>
            <a:r>
              <a:rPr lang="ja-JP" altLang="en-US"/>
              <a:t>国内 </a:t>
            </a:r>
            <a:r>
              <a:rPr lang="en-US" altLang="ja-JP"/>
              <a:t>Review @KEK</a:t>
            </a: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D088AC0-F2F7-4D95-978B-83C23AEE89E6}" type="slidenum">
              <a:rPr lang="ja-JP" altLang="en-US"/>
              <a:pPr>
                <a:defRPr/>
              </a:pPr>
              <a:t>‹#›</a:t>
            </a:fld>
            <a:endParaRPr lang="ja-JP" altLang="en-US"/>
          </a:p>
        </p:txBody>
      </p:sp>
    </p:spTree>
    <p:extLst>
      <p:ext uri="{BB962C8B-B14F-4D97-AF65-F5344CB8AC3E}">
        <p14:creationId xmlns:p14="http://schemas.microsoft.com/office/powerpoint/2010/main" val="172122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t>2017/9/8</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SuperKEKB </a:t>
            </a:r>
            <a:r>
              <a:rPr lang="ja-JP" altLang="en-US"/>
              <a:t>国内 </a:t>
            </a:r>
            <a:r>
              <a:rPr lang="en-US" altLang="ja-JP"/>
              <a:t>Review @KEK</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7F1D53E-00D7-421A-A8D8-DF031F12A3E8}" type="slidenum">
              <a:rPr lang="ja-JP" altLang="en-US"/>
              <a:pPr>
                <a:defRPr/>
              </a:pPr>
              <a:t>‹#›</a:t>
            </a:fld>
            <a:endParaRPr lang="ja-JP" altLang="en-US"/>
          </a:p>
        </p:txBody>
      </p:sp>
    </p:spTree>
    <p:extLst>
      <p:ext uri="{BB962C8B-B14F-4D97-AF65-F5344CB8AC3E}">
        <p14:creationId xmlns:p14="http://schemas.microsoft.com/office/powerpoint/2010/main" val="391832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a:t>2017/9/8</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SuperKEKB </a:t>
            </a:r>
            <a:r>
              <a:rPr lang="ja-JP" altLang="en-US"/>
              <a:t>国内 </a:t>
            </a:r>
            <a:r>
              <a:rPr lang="en-US" altLang="ja-JP"/>
              <a:t>Review @KEK</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319E327-1D23-4A12-9022-1C115FB53E28}" type="slidenum">
              <a:rPr lang="ja-JP" altLang="en-US"/>
              <a:pPr>
                <a:defRPr/>
              </a:pPr>
              <a:t>‹#›</a:t>
            </a:fld>
            <a:endParaRPr lang="ja-JP" altLang="en-US"/>
          </a:p>
        </p:txBody>
      </p:sp>
    </p:spTree>
    <p:extLst>
      <p:ext uri="{BB962C8B-B14F-4D97-AF65-F5344CB8AC3E}">
        <p14:creationId xmlns:p14="http://schemas.microsoft.com/office/powerpoint/2010/main" val="103611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r>
              <a:rPr lang="en-US" altLang="ja-JP"/>
              <a:t>2017/9/8</a:t>
            </a: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ltLang="ja-JP"/>
              <a:t>SuperKEKB </a:t>
            </a:r>
            <a:r>
              <a:rPr lang="ja-JP" altLang="en-US"/>
              <a:t>国内 </a:t>
            </a:r>
            <a:r>
              <a:rPr lang="en-US" altLang="ja-JP"/>
              <a:t>Review @KEK</a:t>
            </a: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78D42987-9D5F-4BB6-8F7E-8A8F9C40021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7.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JPG"/><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3.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image" Target="../media/image68.emf"/></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1.JPG"/><Relationship Id="rId4" Type="http://schemas.openxmlformats.org/officeDocument/2006/relationships/image" Target="../media/image70.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2.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jpeg"/><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5.wmf"/><Relationship Id="rId4"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488887" y="1232002"/>
            <a:ext cx="8655113" cy="1074767"/>
          </a:xfrm>
        </p:spPr>
        <p:txBody>
          <a:bodyPr anchor="t"/>
          <a:lstStyle/>
          <a:p>
            <a:pPr eaLnBrk="1" hangingPunct="1"/>
            <a:r>
              <a:rPr lang="en-US" altLang="ja-JP" sz="3600" dirty="0">
                <a:latin typeface="Arial" panose="020B0604020202020204" pitchFamily="34" charset="0"/>
                <a:cs typeface="Arial" panose="020B0604020202020204" pitchFamily="34" charset="0"/>
              </a:rPr>
              <a:t>Phase-1</a:t>
            </a:r>
            <a:r>
              <a:rPr lang="ja-JP" altLang="en-US" sz="3600" dirty="0">
                <a:latin typeface="Arial" panose="020B0604020202020204" pitchFamily="34" charset="0"/>
                <a:cs typeface="Arial" panose="020B0604020202020204" pitchFamily="34" charset="0"/>
              </a:rPr>
              <a:t>における</a:t>
            </a:r>
            <a:br>
              <a:rPr lang="en-US" altLang="ja-JP" sz="3600" dirty="0">
                <a:latin typeface="Arial" panose="020B0604020202020204" pitchFamily="34" charset="0"/>
                <a:cs typeface="Arial" panose="020B0604020202020204" pitchFamily="34" charset="0"/>
              </a:rPr>
            </a:br>
            <a:r>
              <a:rPr lang="en-US" altLang="ja-JP" sz="3600" dirty="0">
                <a:latin typeface="Arial" panose="020B0604020202020204" pitchFamily="34" charset="0"/>
                <a:cs typeface="Arial" panose="020B0604020202020204" pitchFamily="34" charset="0"/>
              </a:rPr>
              <a:t>LER</a:t>
            </a:r>
            <a:r>
              <a:rPr lang="ja-JP" altLang="en-US" sz="3600" dirty="0">
                <a:latin typeface="Arial" panose="020B0604020202020204" pitchFamily="34" charset="0"/>
                <a:cs typeface="Arial" panose="020B0604020202020204" pitchFamily="34" charset="0"/>
              </a:rPr>
              <a:t>の電子雲不安定性</a:t>
            </a:r>
            <a:r>
              <a:rPr lang="en-US" altLang="ja-JP" sz="3600" dirty="0">
                <a:latin typeface="Arial" panose="020B0604020202020204" pitchFamily="34" charset="0"/>
                <a:cs typeface="Arial" panose="020B0604020202020204" pitchFamily="34" charset="0"/>
              </a:rPr>
              <a:t>(ECE)</a:t>
            </a:r>
            <a:endParaRPr lang="ja-JP" altLang="en-US" dirty="0">
              <a:latin typeface="Arial" panose="020B0604020202020204" pitchFamily="34" charset="0"/>
              <a:cs typeface="Arial" panose="020B0604020202020204" pitchFamily="34" charset="0"/>
            </a:endParaRPr>
          </a:p>
        </p:txBody>
      </p:sp>
      <p:sp>
        <p:nvSpPr>
          <p:cNvPr id="2051" name="サブタイトル 2"/>
          <p:cNvSpPr>
            <a:spLocks noGrp="1"/>
          </p:cNvSpPr>
          <p:nvPr>
            <p:ph type="subTitle" idx="1"/>
          </p:nvPr>
        </p:nvSpPr>
        <p:spPr>
          <a:xfrm>
            <a:off x="733310" y="2798840"/>
            <a:ext cx="7465810" cy="711200"/>
          </a:xfrm>
        </p:spPr>
        <p:txBody>
          <a:bodyPr/>
          <a:lstStyle/>
          <a:p>
            <a:pPr eaLnBrk="1" hangingPunct="1">
              <a:spcBef>
                <a:spcPts val="0"/>
              </a:spcBef>
            </a:pPr>
            <a:r>
              <a:rPr lang="zh-TW" altLang="en-US" sz="24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末次祐介</a:t>
            </a:r>
            <a:r>
              <a:rPr lang="ja-JP" altLang="en-US" sz="2400" dirty="0" err="1">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24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福間均</a:t>
            </a:r>
            <a:r>
              <a:rPr lang="ja-JP" altLang="en-US" sz="2400" dirty="0">
                <a:solidFill>
                  <a:schemeClr val="tx1"/>
                </a:solidFill>
                <a:latin typeface="ＭＳ Ｐゴシック" panose="020B0600070205080204" pitchFamily="50" charset="-128"/>
                <a:cs typeface="Arial" panose="020B0604020202020204" pitchFamily="34" charset="0"/>
              </a:rPr>
              <a:t>、飛山真理、</a:t>
            </a:r>
            <a:r>
              <a:rPr lang="en-US" altLang="ja-JP" sz="2400" dirty="0">
                <a:solidFill>
                  <a:schemeClr val="tx1"/>
                </a:solidFill>
                <a:latin typeface="ＭＳ Ｐゴシック" panose="020B0600070205080204" pitchFamily="50" charset="-128"/>
                <a:cs typeface="Arial" panose="020B0604020202020204" pitchFamily="34" charset="0"/>
              </a:rPr>
              <a:t>J. Flanagan</a:t>
            </a:r>
            <a:r>
              <a:rPr lang="ja-JP" altLang="en-US" sz="2400" dirty="0" err="1">
                <a:solidFill>
                  <a:schemeClr val="tx1"/>
                </a:solidFill>
                <a:latin typeface="ＭＳ Ｐゴシック" panose="020B0600070205080204" pitchFamily="50" charset="-128"/>
                <a:cs typeface="Arial" panose="020B0604020202020204" pitchFamily="34" charset="0"/>
              </a:rPr>
              <a:t>、</a:t>
            </a:r>
            <a:r>
              <a:rPr lang="ja-JP" altLang="en-US" sz="2400" dirty="0">
                <a:solidFill>
                  <a:schemeClr val="tx1"/>
                </a:solidFill>
                <a:latin typeface="ＭＳ Ｐゴシック" panose="020B0600070205080204" pitchFamily="50" charset="-128"/>
                <a:cs typeface="Arial" panose="020B0604020202020204" pitchFamily="34" charset="0"/>
              </a:rPr>
              <a:t>池田仁美、大見</a:t>
            </a:r>
            <a:r>
              <a:rPr lang="ja-JP" altLang="en-US" sz="24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和史、</a:t>
            </a:r>
            <a:r>
              <a:rPr lang="en-US" altLang="ja-JP" sz="24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D. Zhou</a:t>
            </a:r>
            <a:r>
              <a:rPr lang="ja-JP" altLang="en-US" sz="2400" dirty="0" err="1">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24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柴田恭、石橋拓弥、照井真司</a:t>
            </a:r>
            <a:endParaRPr lang="en-US" altLang="ja-JP" sz="24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 name="テキスト ボックス 1"/>
          <p:cNvSpPr txBox="1"/>
          <p:nvPr/>
        </p:nvSpPr>
        <p:spPr>
          <a:xfrm>
            <a:off x="4221893" y="3961021"/>
            <a:ext cx="800219" cy="461665"/>
          </a:xfrm>
          <a:prstGeom prst="rect">
            <a:avLst/>
          </a:prstGeom>
          <a:noFill/>
        </p:spPr>
        <p:txBody>
          <a:bodyPr wrap="none" rtlCol="0">
            <a:spAutoFit/>
          </a:bodyPr>
          <a:lstStyle/>
          <a:p>
            <a:r>
              <a:rPr kumimoji="1" lang="ja-JP" altLang="en-US" sz="2400" dirty="0">
                <a:solidFill>
                  <a:srgbClr val="0000FF"/>
                </a:solidFill>
                <a:latin typeface="Arial" panose="020B0604020202020204" pitchFamily="34" charset="0"/>
                <a:ea typeface="+mj-ea"/>
                <a:cs typeface="Arial" panose="020B0604020202020204" pitchFamily="34" charset="0"/>
              </a:rPr>
              <a:t>内容</a:t>
            </a:r>
            <a:endParaRPr kumimoji="1" lang="en-US" altLang="ja-JP" sz="2400" dirty="0">
              <a:solidFill>
                <a:srgbClr val="0000FF"/>
              </a:solidFill>
              <a:latin typeface="Arial" panose="020B0604020202020204" pitchFamily="34" charset="0"/>
              <a:ea typeface="+mj-ea"/>
              <a:cs typeface="Arial" panose="020B0604020202020204" pitchFamily="34" charset="0"/>
            </a:endParaRPr>
          </a:p>
        </p:txBody>
      </p:sp>
      <p:sp>
        <p:nvSpPr>
          <p:cNvPr id="5" name="テキスト ボックス 4"/>
          <p:cNvSpPr txBox="1"/>
          <p:nvPr/>
        </p:nvSpPr>
        <p:spPr>
          <a:xfrm>
            <a:off x="2361986" y="4439211"/>
            <a:ext cx="5320251" cy="1723549"/>
          </a:xfrm>
          <a:prstGeom prst="rect">
            <a:avLst/>
          </a:prstGeom>
          <a:noFill/>
        </p:spPr>
        <p:txBody>
          <a:bodyPr wrap="square" rtlCol="0">
            <a:spAutoFit/>
          </a:bodyPr>
          <a:lstStyle/>
          <a:p>
            <a:pPr marL="342900" indent="-342900">
              <a:buSzPct val="60000"/>
              <a:buBlip>
                <a:blip r:embed="rId3"/>
              </a:buBlip>
            </a:pPr>
            <a:r>
              <a:rPr lang="ja-JP" altLang="en-US" sz="2200" dirty="0">
                <a:solidFill>
                  <a:srgbClr val="0000FF"/>
                </a:solidFill>
                <a:latin typeface="Arial" panose="020B0604020202020204" pitchFamily="34" charset="0"/>
                <a:ea typeface="+mj-ea"/>
                <a:cs typeface="Arial" panose="020B0604020202020204" pitchFamily="34" charset="0"/>
              </a:rPr>
              <a:t>設計段階の予想と対策</a:t>
            </a:r>
            <a:endParaRPr lang="en-US" altLang="ja-JP" sz="2200" dirty="0">
              <a:solidFill>
                <a:srgbClr val="0000FF"/>
              </a:solidFill>
              <a:latin typeface="Arial" panose="020B0604020202020204" pitchFamily="34" charset="0"/>
              <a:ea typeface="+mj-ea"/>
              <a:cs typeface="Arial" panose="020B0604020202020204" pitchFamily="34" charset="0"/>
            </a:endParaRPr>
          </a:p>
          <a:p>
            <a:pPr marL="342900" indent="-342900">
              <a:buSzPct val="60000"/>
              <a:buBlip>
                <a:blip r:embed="rId3"/>
              </a:buBlip>
            </a:pPr>
            <a:r>
              <a:rPr lang="en-US" altLang="ja-JP" sz="2200" dirty="0">
                <a:solidFill>
                  <a:srgbClr val="0000FF"/>
                </a:solidFill>
                <a:latin typeface="Arial" panose="020B0604020202020204" pitchFamily="34" charset="0"/>
                <a:ea typeface="+mj-ea"/>
                <a:cs typeface="Arial" panose="020B0604020202020204" pitchFamily="34" charset="0"/>
              </a:rPr>
              <a:t>Phase-1</a:t>
            </a:r>
            <a:r>
              <a:rPr lang="ja-JP" altLang="en-US" sz="2200" dirty="0">
                <a:solidFill>
                  <a:srgbClr val="0000FF"/>
                </a:solidFill>
                <a:latin typeface="Arial" panose="020B0604020202020204" pitchFamily="34" charset="0"/>
                <a:ea typeface="+mj-ea"/>
                <a:cs typeface="Arial" panose="020B0604020202020204" pitchFamily="34" charset="0"/>
              </a:rPr>
              <a:t>で観測された</a:t>
            </a:r>
            <a:r>
              <a:rPr lang="en-US" altLang="ja-JP" sz="2200" dirty="0">
                <a:solidFill>
                  <a:srgbClr val="0000FF"/>
                </a:solidFill>
                <a:latin typeface="Arial" panose="020B0604020202020204" pitchFamily="34" charset="0"/>
                <a:ea typeface="+mj-ea"/>
                <a:cs typeface="Arial" panose="020B0604020202020204" pitchFamily="34" charset="0"/>
              </a:rPr>
              <a:t>ECE</a:t>
            </a:r>
            <a:endParaRPr kumimoji="1" lang="en-US" altLang="ja-JP" sz="2200" dirty="0">
              <a:solidFill>
                <a:srgbClr val="0000FF"/>
              </a:solidFill>
              <a:latin typeface="Arial" panose="020B0604020202020204" pitchFamily="34" charset="0"/>
              <a:ea typeface="+mj-ea"/>
              <a:cs typeface="Arial" panose="020B0604020202020204" pitchFamily="34" charset="0"/>
            </a:endParaRPr>
          </a:p>
          <a:p>
            <a:pPr marL="800100" lvl="1" indent="-342900">
              <a:buSzPct val="60000"/>
              <a:buBlip>
                <a:blip r:embed="rId4"/>
              </a:buBlip>
            </a:pPr>
            <a:r>
              <a:rPr lang="ja-JP" altLang="en-US" sz="2000" dirty="0">
                <a:solidFill>
                  <a:srgbClr val="0000FF"/>
                </a:solidFill>
                <a:latin typeface="Arial" panose="020B0604020202020204" pitchFamily="34" charset="0"/>
                <a:ea typeface="+mj-ea"/>
                <a:cs typeface="Arial" panose="020B0604020202020204" pitchFamily="34" charset="0"/>
              </a:rPr>
              <a:t>アルミ製ベローズチェンバーによる</a:t>
            </a:r>
            <a:r>
              <a:rPr lang="en-US" altLang="ja-JP" sz="2000" dirty="0">
                <a:solidFill>
                  <a:srgbClr val="0000FF"/>
                </a:solidFill>
                <a:latin typeface="Arial" panose="020B0604020202020204" pitchFamily="34" charset="0"/>
                <a:ea typeface="+mj-ea"/>
                <a:cs typeface="Arial" panose="020B0604020202020204" pitchFamily="34" charset="0"/>
              </a:rPr>
              <a:t>ECE</a:t>
            </a:r>
            <a:endParaRPr kumimoji="1" lang="en-US" altLang="ja-JP" sz="2000" dirty="0">
              <a:solidFill>
                <a:srgbClr val="0000FF"/>
              </a:solidFill>
              <a:latin typeface="Arial" panose="020B0604020202020204" pitchFamily="34" charset="0"/>
              <a:ea typeface="+mj-ea"/>
              <a:cs typeface="Arial" panose="020B0604020202020204" pitchFamily="34" charset="0"/>
            </a:endParaRPr>
          </a:p>
          <a:p>
            <a:pPr marL="800100" lvl="1" indent="-342900">
              <a:buSzPct val="60000"/>
              <a:buBlip>
                <a:blip r:embed="rId4"/>
              </a:buBlip>
            </a:pPr>
            <a:r>
              <a:rPr lang="ja-JP" altLang="en-US" sz="2000" dirty="0">
                <a:solidFill>
                  <a:srgbClr val="0000FF"/>
                </a:solidFill>
                <a:latin typeface="Arial" panose="020B0604020202020204" pitchFamily="34" charset="0"/>
                <a:ea typeface="+mj-ea"/>
                <a:cs typeface="Arial" panose="020B0604020202020204" pitchFamily="34" charset="0"/>
              </a:rPr>
              <a:t>高電流域での</a:t>
            </a:r>
            <a:r>
              <a:rPr lang="en-US" altLang="ja-JP" sz="2000" dirty="0">
                <a:solidFill>
                  <a:srgbClr val="0000FF"/>
                </a:solidFill>
                <a:latin typeface="Arial" panose="020B0604020202020204" pitchFamily="34" charset="0"/>
                <a:ea typeface="+mj-ea"/>
                <a:cs typeface="Arial" panose="020B0604020202020204" pitchFamily="34" charset="0"/>
              </a:rPr>
              <a:t>ECE</a:t>
            </a:r>
            <a:endParaRPr kumimoji="1" lang="en-US" altLang="ja-JP" sz="2000" dirty="0">
              <a:solidFill>
                <a:srgbClr val="0000FF"/>
              </a:solidFill>
              <a:latin typeface="Arial" panose="020B0604020202020204" pitchFamily="34" charset="0"/>
              <a:ea typeface="+mj-ea"/>
              <a:cs typeface="Arial" panose="020B0604020202020204" pitchFamily="34" charset="0"/>
            </a:endParaRPr>
          </a:p>
          <a:p>
            <a:pPr marL="342900" indent="-342900">
              <a:buSzPct val="60000"/>
              <a:buBlip>
                <a:blip r:embed="rId3"/>
              </a:buBlip>
            </a:pPr>
            <a:r>
              <a:rPr kumimoji="1" lang="en-US" altLang="ja-JP" sz="2200" dirty="0">
                <a:solidFill>
                  <a:srgbClr val="0000FF"/>
                </a:solidFill>
                <a:latin typeface="Arial" panose="020B0604020202020204" pitchFamily="34" charset="0"/>
                <a:ea typeface="+mj-ea"/>
                <a:cs typeface="Arial" panose="020B0604020202020204" pitchFamily="34" charset="0"/>
              </a:rPr>
              <a:t>Phase-2</a:t>
            </a:r>
            <a:r>
              <a:rPr kumimoji="1" lang="ja-JP" altLang="en-US" sz="2200" dirty="0">
                <a:solidFill>
                  <a:srgbClr val="0000FF"/>
                </a:solidFill>
                <a:latin typeface="Arial" panose="020B0604020202020204" pitchFamily="34" charset="0"/>
                <a:ea typeface="+mj-ea"/>
                <a:cs typeface="Arial" panose="020B0604020202020204" pitchFamily="34" charset="0"/>
              </a:rPr>
              <a:t>およびそれ以降への対策</a:t>
            </a:r>
            <a:endParaRPr kumimoji="1" lang="en-US" altLang="ja-JP" sz="2200" dirty="0">
              <a:solidFill>
                <a:srgbClr val="0000FF"/>
              </a:solidFill>
              <a:latin typeface="Arial" panose="020B0604020202020204" pitchFamily="34" charset="0"/>
              <a:ea typeface="+mj-ea"/>
              <a:cs typeface="Arial" panose="020B0604020202020204" pitchFamily="34" charset="0"/>
            </a:endParaRPr>
          </a:p>
        </p:txBody>
      </p:sp>
      <p:sp>
        <p:nvSpPr>
          <p:cNvPr id="3" name="日付プレースホルダー 2"/>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4" name="フッター プレースホルダー 3"/>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pPr>
              <a:defRPr/>
            </a:pPr>
            <a:fld id="{8E8A4D5E-0916-4BC3-B2EC-889ABEB02F11}" type="slidenum">
              <a:rPr lang="ja-JP" altLang="en-US" smtClean="0">
                <a:latin typeface="Arial" panose="020B0604020202020204" pitchFamily="34" charset="0"/>
                <a:ea typeface="+mj-ea"/>
                <a:cs typeface="Arial" panose="020B0604020202020204" pitchFamily="34" charset="0"/>
              </a:rPr>
              <a:pPr>
                <a:defRPr/>
              </a:pPr>
              <a:t>1</a:t>
            </a:fld>
            <a:endParaRPr lang="ja-JP" altLang="en-US">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10</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電子密度の測定</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265284" y="1036607"/>
            <a:ext cx="8661270"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3">
                  <a:extLst/>
                </a:blip>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アーク部に設置されたテストビームパイプに電子モニターを</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個取り付け、ビームチャンネル内の電子密度を測定した。</a:t>
            </a:r>
          </a:p>
          <a:p>
            <a:pPr lvl="2" indent="-342900" eaLnBrk="1" hangingPunct="1">
              <a:spcBef>
                <a:spcPts val="0"/>
              </a:spcBef>
              <a:buSzPct val="70000"/>
              <a:buBlip>
                <a:blip r:embed="rId4">
                  <a:extLst/>
                </a:blip>
              </a:buBlip>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測定した電子電流は、グリッド電圧以上のエネルギーを持つビームチャンネル内の電子数に相当する。</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lvl="1" indent="-342900" eaLnBrk="1" hangingPunct="1">
              <a:spcBef>
                <a:spcPts val="0"/>
              </a:spcBef>
              <a:buSzPct val="70000"/>
              <a:buBlip>
                <a:blip r:embed="rId3">
                  <a:extLst/>
                </a:blip>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アルミ合金製テストビームパイプは、片側にのみ</a:t>
            </a:r>
            <a:r>
              <a:rPr lang="en-US" altLang="ja-JP" sz="2200" dirty="0" err="1">
                <a:latin typeface="Arial" panose="020B0604020202020204" pitchFamily="34" charset="0"/>
                <a:ea typeface="ＭＳ Ｐゴシック" panose="020B0600070205080204" pitchFamily="50" charset="-128"/>
                <a:cs typeface="Arial" panose="020B0604020202020204" pitchFamily="34" charset="0"/>
              </a:rPr>
              <a:t>TiN</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コーティングを施した。</a:t>
            </a:r>
          </a:p>
          <a:p>
            <a:pPr lvl="2" indent="-342900" eaLnBrk="1" hangingPunct="1">
              <a:spcBef>
                <a:spcPts val="0"/>
              </a:spcBef>
              <a:buSzPct val="70000"/>
              <a:buBlip>
                <a:blip r:embed="rId4">
                  <a:extLst/>
                </a:blip>
              </a:buBlip>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それぞれ電子モニターで</a:t>
            </a:r>
            <a:r>
              <a:rPr lang="en-US" altLang="ja-JP" sz="2000" dirty="0" err="1">
                <a:latin typeface="Arial" panose="020B0604020202020204" pitchFamily="34" charset="0"/>
                <a:ea typeface="ＭＳ Ｐゴシック" panose="020B0600070205080204" pitchFamily="50" charset="-128"/>
                <a:cs typeface="Arial" panose="020B0604020202020204" pitchFamily="34" charset="0"/>
              </a:rPr>
              <a:t>TiN</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コーティング有、無を比較可能。</a:t>
            </a:r>
          </a:p>
        </p:txBody>
      </p:sp>
      <p:pic>
        <p:nvPicPr>
          <p:cNvPr id="29" name="Picture 3" descr="E:\_Workfolder_20160210\MRトンネル_電子密度測定チェンバー_20160115 photo\Resized\IMG_0696.jpg">
            <a:extLst>
              <a:ext uri="{FF2B5EF4-FFF2-40B4-BE49-F238E27FC236}">
                <a16:creationId xmlns:a16="http://schemas.microsoft.com/office/drawing/2014/main" id="{1C458E58-245B-454F-AFDC-EA56E03E74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274"/>
          <a:stretch/>
        </p:blipFill>
        <p:spPr bwMode="auto">
          <a:xfrm>
            <a:off x="354956" y="3551344"/>
            <a:ext cx="4273365" cy="2779598"/>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直線矢印コネクタ 40">
            <a:extLst>
              <a:ext uri="{FF2B5EF4-FFF2-40B4-BE49-F238E27FC236}">
                <a16:creationId xmlns:a16="http://schemas.microsoft.com/office/drawing/2014/main" id="{EEC6DAEA-6DE4-487B-82E4-BC769BB82F5C}"/>
              </a:ext>
            </a:extLst>
          </p:cNvPr>
          <p:cNvCxnSpPr/>
          <p:nvPr/>
        </p:nvCxnSpPr>
        <p:spPr>
          <a:xfrm flipH="1" flipV="1">
            <a:off x="2932688" y="4722804"/>
            <a:ext cx="719091" cy="763479"/>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AF155DE9-70B0-42D9-8BD6-8E06B3FFE7E8}"/>
              </a:ext>
            </a:extLst>
          </p:cNvPr>
          <p:cNvCxnSpPr/>
          <p:nvPr/>
        </p:nvCxnSpPr>
        <p:spPr>
          <a:xfrm flipH="1" flipV="1">
            <a:off x="2098186" y="5113421"/>
            <a:ext cx="1544716" cy="45276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7E2142-14A3-4A69-B2B1-66899C8E942D}"/>
              </a:ext>
            </a:extLst>
          </p:cNvPr>
          <p:cNvSpPr txBox="1"/>
          <p:nvPr/>
        </p:nvSpPr>
        <p:spPr>
          <a:xfrm>
            <a:off x="2053797" y="3574592"/>
            <a:ext cx="1446614" cy="338554"/>
          </a:xfrm>
          <a:prstGeom prst="rect">
            <a:avLst/>
          </a:prstGeom>
          <a:solidFill>
            <a:srgbClr val="FFFF66"/>
          </a:solidFill>
        </p:spPr>
        <p:txBody>
          <a:bodyPr wrap="none" rtlCol="0" anchor="ctr">
            <a:spAutoFit/>
          </a:bodyPr>
          <a:lstStyle/>
          <a:p>
            <a:r>
              <a:rPr kumimoji="1" lang="en-US" altLang="ja-JP" sz="1600" dirty="0">
                <a:latin typeface="Arial" panose="020B0604020202020204" pitchFamily="34" charset="0"/>
                <a:cs typeface="Arial" panose="020B0604020202020204" pitchFamily="34" charset="0"/>
              </a:rPr>
              <a:t>[</a:t>
            </a:r>
            <a:r>
              <a:rPr kumimoji="1" lang="en-US" altLang="ja-JP" sz="1600" dirty="0" err="1">
                <a:latin typeface="Arial" panose="020B0604020202020204" pitchFamily="34" charset="0"/>
                <a:cs typeface="Arial" panose="020B0604020202020204" pitchFamily="34" charset="0"/>
              </a:rPr>
              <a:t>Al_Ante</a:t>
            </a:r>
            <a:r>
              <a:rPr kumimoji="1" lang="en-US" altLang="ja-JP" sz="1600" dirty="0" err="1">
                <a:solidFill>
                  <a:srgbClr val="FF0000"/>
                </a:solidFill>
                <a:latin typeface="Arial" panose="020B0604020202020204" pitchFamily="34" charset="0"/>
                <a:cs typeface="Arial" panose="020B0604020202020204" pitchFamily="34" charset="0"/>
              </a:rPr>
              <a:t>+TiN</a:t>
            </a:r>
            <a:r>
              <a:rPr kumimoji="1"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sp>
        <p:nvSpPr>
          <p:cNvPr id="44" name="テキスト ボックス 43">
            <a:extLst>
              <a:ext uri="{FF2B5EF4-FFF2-40B4-BE49-F238E27FC236}">
                <a16:creationId xmlns:a16="http://schemas.microsoft.com/office/drawing/2014/main" id="{1665E2EE-84EC-4946-94E2-B3FDF060D2FE}"/>
              </a:ext>
            </a:extLst>
          </p:cNvPr>
          <p:cNvSpPr txBox="1"/>
          <p:nvPr/>
        </p:nvSpPr>
        <p:spPr>
          <a:xfrm>
            <a:off x="617096" y="3969341"/>
            <a:ext cx="1016625" cy="338554"/>
          </a:xfrm>
          <a:prstGeom prst="rect">
            <a:avLst/>
          </a:prstGeom>
          <a:solidFill>
            <a:srgbClr val="FF99FF"/>
          </a:solidFill>
        </p:spPr>
        <p:txBody>
          <a:bodyPr wrap="none" rtlCol="0" anchor="ctr">
            <a:spAutoFit/>
          </a:bodyPr>
          <a:lstStyle/>
          <a:p>
            <a:r>
              <a:rPr kumimoji="1" lang="en-US" altLang="ja-JP" sz="1600" dirty="0">
                <a:latin typeface="Arial" panose="020B0604020202020204" pitchFamily="34" charset="0"/>
                <a:cs typeface="Arial" panose="020B0604020202020204" pitchFamily="34" charset="0"/>
              </a:rPr>
              <a:t>[</a:t>
            </a:r>
            <a:r>
              <a:rPr kumimoji="1" lang="en-US" altLang="ja-JP" sz="1600" dirty="0" err="1">
                <a:latin typeface="Arial" panose="020B0604020202020204" pitchFamily="34" charset="0"/>
                <a:cs typeface="Arial" panose="020B0604020202020204" pitchFamily="34" charset="0"/>
              </a:rPr>
              <a:t>Al_Ante</a:t>
            </a:r>
            <a:r>
              <a:rPr kumimoji="1"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cxnSp>
        <p:nvCxnSpPr>
          <p:cNvPr id="45" name="直線矢印コネクタ 44">
            <a:extLst>
              <a:ext uri="{FF2B5EF4-FFF2-40B4-BE49-F238E27FC236}">
                <a16:creationId xmlns:a16="http://schemas.microsoft.com/office/drawing/2014/main" id="{197B0D20-EC40-4665-A60C-63CC97939535}"/>
              </a:ext>
            </a:extLst>
          </p:cNvPr>
          <p:cNvCxnSpPr/>
          <p:nvPr/>
        </p:nvCxnSpPr>
        <p:spPr>
          <a:xfrm flipV="1">
            <a:off x="2151452" y="4065855"/>
            <a:ext cx="1154097" cy="328474"/>
          </a:xfrm>
          <a:prstGeom prst="straightConnector1">
            <a:avLst/>
          </a:prstGeom>
          <a:ln w="571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D4BFA953-E4DE-4EC4-A84C-B9B9798A196C}"/>
              </a:ext>
            </a:extLst>
          </p:cNvPr>
          <p:cNvCxnSpPr/>
          <p:nvPr/>
        </p:nvCxnSpPr>
        <p:spPr>
          <a:xfrm flipV="1">
            <a:off x="722147" y="4378053"/>
            <a:ext cx="1421907" cy="404697"/>
          </a:xfrm>
          <a:prstGeom prst="straightConnector1">
            <a:avLst/>
          </a:prstGeom>
          <a:ln w="57150">
            <a:solidFill>
              <a:srgbClr val="FF66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7" name="Picture 2" descr="C:\Users\suetsugu\Desktop\電子モニター_アンテチェンバー_1.jpg">
            <a:extLst>
              <a:ext uri="{FF2B5EF4-FFF2-40B4-BE49-F238E27FC236}">
                <a16:creationId xmlns:a16="http://schemas.microsoft.com/office/drawing/2014/main" id="{3D784649-D1EB-4C5D-80CD-03CF8502C1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04" t="30108" r="55657" b="13787"/>
          <a:stretch/>
        </p:blipFill>
        <p:spPr bwMode="auto">
          <a:xfrm>
            <a:off x="5203404" y="3475703"/>
            <a:ext cx="3457826" cy="265266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2D497770-09B3-447F-8B41-AA89CA4886C0}"/>
              </a:ext>
            </a:extLst>
          </p:cNvPr>
          <p:cNvSpPr txBox="1"/>
          <p:nvPr/>
        </p:nvSpPr>
        <p:spPr>
          <a:xfrm>
            <a:off x="6966017" y="5824862"/>
            <a:ext cx="2133918" cy="338554"/>
          </a:xfrm>
          <a:prstGeom prst="rect">
            <a:avLst/>
          </a:prstGeom>
          <a:noFill/>
        </p:spPr>
        <p:txBody>
          <a:bodyPr wrap="none" rtlCol="0">
            <a:spAutoFit/>
          </a:bodyPr>
          <a:lstStyle/>
          <a:p>
            <a:r>
              <a:rPr kumimoji="1" lang="en-US" altLang="ja-JP" sz="1600" dirty="0">
                <a:solidFill>
                  <a:srgbClr val="008000"/>
                </a:solidFill>
                <a:latin typeface="Arial" panose="020B0604020202020204" pitchFamily="34" charset="0"/>
                <a:ea typeface="+mj-ea"/>
                <a:cs typeface="Arial" panose="020B0604020202020204" pitchFamily="34" charset="0"/>
              </a:rPr>
              <a:t>Curtesy of </a:t>
            </a:r>
            <a:r>
              <a:rPr lang="en-US" altLang="ja-JP" sz="1600" dirty="0">
                <a:solidFill>
                  <a:srgbClr val="008000"/>
                </a:solidFill>
                <a:latin typeface="Arial" panose="020B0604020202020204" pitchFamily="34" charset="0"/>
                <a:ea typeface="+mj-ea"/>
                <a:cs typeface="Arial" panose="020B0604020202020204" pitchFamily="34" charset="0"/>
              </a:rPr>
              <a:t>Kanazawa</a:t>
            </a:r>
            <a:endParaRPr kumimoji="1" lang="ja-JP" altLang="en-US" sz="1600" dirty="0">
              <a:solidFill>
                <a:srgbClr val="008000"/>
              </a:solidFill>
              <a:latin typeface="Arial" panose="020B0604020202020204" pitchFamily="34" charset="0"/>
              <a:ea typeface="+mj-ea"/>
              <a:cs typeface="Arial" panose="020B0604020202020204" pitchFamily="34" charset="0"/>
            </a:endParaRPr>
          </a:p>
        </p:txBody>
      </p:sp>
      <p:cxnSp>
        <p:nvCxnSpPr>
          <p:cNvPr id="49" name="直線矢印コネクタ 48">
            <a:extLst>
              <a:ext uri="{FF2B5EF4-FFF2-40B4-BE49-F238E27FC236}">
                <a16:creationId xmlns:a16="http://schemas.microsoft.com/office/drawing/2014/main" id="{9B8708DB-81A1-4E22-92D2-9804628DC252}"/>
              </a:ext>
            </a:extLst>
          </p:cNvPr>
          <p:cNvCxnSpPr/>
          <p:nvPr/>
        </p:nvCxnSpPr>
        <p:spPr>
          <a:xfrm flipH="1" flipV="1">
            <a:off x="6677025" y="4675294"/>
            <a:ext cx="1051130" cy="7693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9885AECC-6FCF-40B2-B642-ED49610F2FFC}"/>
              </a:ext>
            </a:extLst>
          </p:cNvPr>
          <p:cNvSpPr txBox="1"/>
          <p:nvPr/>
        </p:nvSpPr>
        <p:spPr>
          <a:xfrm>
            <a:off x="7344696" y="5415171"/>
            <a:ext cx="1471878" cy="338554"/>
          </a:xfrm>
          <a:prstGeom prst="rect">
            <a:avLst/>
          </a:prstGeom>
          <a:noFill/>
        </p:spPr>
        <p:txBody>
          <a:bodyPr wrap="none" rtlCol="0">
            <a:spAutoFit/>
          </a:bodyPr>
          <a:lstStyle/>
          <a:p>
            <a:r>
              <a:rPr kumimoji="1" lang="en-US" altLang="ja-JP" sz="1600" dirty="0">
                <a:solidFill>
                  <a:srgbClr val="FF0000"/>
                </a:solidFill>
                <a:latin typeface="Arial" panose="020B0604020202020204" pitchFamily="34" charset="0"/>
                <a:cs typeface="Arial" panose="020B0604020202020204" pitchFamily="34" charset="0"/>
              </a:rPr>
              <a:t>Retarding grid</a:t>
            </a:r>
            <a:endParaRPr kumimoji="1" lang="ja-JP" altLang="en-US" sz="1600" dirty="0">
              <a:solidFill>
                <a:srgbClr val="FF0000"/>
              </a:solidFill>
              <a:latin typeface="Arial" panose="020B0604020202020204" pitchFamily="34" charset="0"/>
              <a:cs typeface="Arial" panose="020B0604020202020204" pitchFamily="34" charset="0"/>
            </a:endParaRPr>
          </a:p>
        </p:txBody>
      </p:sp>
      <p:pic>
        <p:nvPicPr>
          <p:cNvPr id="51" name="Picture 2" descr="E:\_Workfolder\電子モニター photo\Resized\P6280002.jpg">
            <a:extLst>
              <a:ext uri="{FF2B5EF4-FFF2-40B4-BE49-F238E27FC236}">
                <a16:creationId xmlns:a16="http://schemas.microsoft.com/office/drawing/2014/main" id="{DF2D9729-CD45-4EE7-87A7-0ABE8E3903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49651" y="4970569"/>
            <a:ext cx="1727199"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4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805CC369-5937-4D03-ABE7-904446CD0A29}"/>
              </a:ext>
            </a:extLst>
          </p:cNvPr>
          <p:cNvPicPr>
            <a:picLocks noChangeAspect="1"/>
          </p:cNvPicPr>
          <p:nvPr/>
        </p:nvPicPr>
        <p:blipFill rotWithShape="1">
          <a:blip r:embed="rId2">
            <a:extLst>
              <a:ext uri="{28A0092B-C50C-407E-A947-70E740481C1C}">
                <a14:useLocalDpi xmlns:a14="http://schemas.microsoft.com/office/drawing/2010/main" val="0"/>
              </a:ext>
            </a:extLst>
          </a:blip>
          <a:srcRect t="16462"/>
          <a:stretch/>
        </p:blipFill>
        <p:spPr>
          <a:xfrm>
            <a:off x="1634596" y="2254361"/>
            <a:ext cx="5400000" cy="4236051"/>
          </a:xfrm>
          <a:prstGeom prst="rect">
            <a:avLst/>
          </a:prstGeom>
        </p:spPr>
      </p:pic>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a:xfrm>
            <a:off x="2847703" y="6356350"/>
            <a:ext cx="3509553" cy="365125"/>
          </a:xfrm>
        </p:spPr>
        <p:txBody>
          <a:bodyPr/>
          <a:lstStyle/>
          <a:p>
            <a:pPr>
              <a:defRPr/>
            </a:pPr>
            <a:r>
              <a:rPr lang="en-US" altLang="ja-JP" dirty="0" err="1">
                <a:latin typeface="Arial" panose="020B0604020202020204" pitchFamily="34" charset="0"/>
                <a:ea typeface="+mj-ea"/>
                <a:cs typeface="Arial" panose="020B0604020202020204" pitchFamily="34" charset="0"/>
              </a:rPr>
              <a:t>SuperKEKB</a:t>
            </a:r>
            <a:r>
              <a:rPr lang="en-US" altLang="ja-JP" dirty="0">
                <a:latin typeface="Arial" panose="020B0604020202020204" pitchFamily="34" charset="0"/>
                <a:ea typeface="+mj-ea"/>
                <a:cs typeface="Arial" panose="020B0604020202020204" pitchFamily="34" charset="0"/>
              </a:rPr>
              <a:t> </a:t>
            </a:r>
            <a:r>
              <a:rPr lang="ja-JP" altLang="en-US" dirty="0">
                <a:latin typeface="Arial" panose="020B0604020202020204" pitchFamily="34" charset="0"/>
                <a:ea typeface="+mj-ea"/>
                <a:cs typeface="Arial" panose="020B0604020202020204" pitchFamily="34" charset="0"/>
              </a:rPr>
              <a:t>国内 </a:t>
            </a:r>
            <a:r>
              <a:rPr lang="en-US" altLang="ja-JP" dirty="0">
                <a:latin typeface="Arial" panose="020B0604020202020204" pitchFamily="34" charset="0"/>
                <a:ea typeface="+mj-ea"/>
                <a:cs typeface="Arial" panose="020B0604020202020204" pitchFamily="34" charset="0"/>
              </a:rPr>
              <a:t>Review @KEK</a:t>
            </a:r>
            <a:endParaRPr lang="ja-JP" altLang="en-US" dirty="0">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11</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3"/>
              </a:buBlip>
              <a:defRPr/>
            </a:pPr>
            <a:r>
              <a:rPr lang="ja-JP" altLang="en-US" sz="2400" kern="0" dirty="0">
                <a:latin typeface="Arial" panose="020B0604020202020204" pitchFamily="34" charset="0"/>
                <a:ea typeface="+mj-ea"/>
                <a:cs typeface="Arial" panose="020B0604020202020204" pitchFamily="34" charset="0"/>
              </a:rPr>
              <a:t>アルミ合金部分の電子密度の測定</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265284" y="985807"/>
            <a:ext cx="8746830"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4">
                  <a:extLst/>
                </a:blip>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アルミ合金製ベローズ</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長さ</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200 mm)</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830</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個設置している。リング全長の約</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5% (1/20)</a:t>
            </a:r>
            <a:r>
              <a:rPr lang="ja-JP" altLang="en-US" sz="22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a:p>
            <a:pPr lvl="1" indent="-342900" eaLnBrk="1" hangingPunct="1">
              <a:spcBef>
                <a:spcPts val="0"/>
              </a:spcBef>
              <a:buSzPct val="70000"/>
              <a:buBlip>
                <a:blip r:embed="rId4">
                  <a:extLst/>
                </a:blip>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密度は予想されたリング平均密度の閾値～</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3E11 m</a:t>
            </a:r>
            <a:r>
              <a:rPr lang="en-US" altLang="ja-JP" sz="2200" baseline="30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倍に近くなっている。⇒</a:t>
            </a:r>
            <a:r>
              <a:rPr lang="ja-JP" altLang="en-US"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アルミ合金製ベローズ内の電子雲が怪しい。</a:t>
            </a:r>
          </a:p>
        </p:txBody>
      </p:sp>
      <p:cxnSp>
        <p:nvCxnSpPr>
          <p:cNvPr id="29" name="直線コネクタ 28">
            <a:extLst>
              <a:ext uri="{FF2B5EF4-FFF2-40B4-BE49-F238E27FC236}">
                <a16:creationId xmlns:a16="http://schemas.microsoft.com/office/drawing/2014/main" id="{1780C09C-801D-4217-8390-A319C42316EA}"/>
              </a:ext>
            </a:extLst>
          </p:cNvPr>
          <p:cNvCxnSpPr>
            <a:cxnSpLocks/>
          </p:cNvCxnSpPr>
          <p:nvPr/>
        </p:nvCxnSpPr>
        <p:spPr>
          <a:xfrm>
            <a:off x="2797469" y="4867987"/>
            <a:ext cx="4064407" cy="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C0D345DB-B6D7-4E91-AB61-7AC84294B65E}"/>
              </a:ext>
            </a:extLst>
          </p:cNvPr>
          <p:cNvSpPr txBox="1"/>
          <p:nvPr/>
        </p:nvSpPr>
        <p:spPr>
          <a:xfrm>
            <a:off x="7039985" y="4664577"/>
            <a:ext cx="1424301" cy="369332"/>
          </a:xfrm>
          <a:prstGeom prst="rect">
            <a:avLst/>
          </a:prstGeom>
          <a:noFill/>
          <a:ln>
            <a:solidFill>
              <a:srgbClr val="FF00FF"/>
            </a:solidFill>
          </a:ln>
        </p:spPr>
        <p:txBody>
          <a:bodyPr wrap="none" rtlCol="0">
            <a:spAutoFit/>
          </a:bodyPr>
          <a:lstStyle/>
          <a:p>
            <a:r>
              <a:rPr lang="en-US" altLang="ja-JP" dirty="0"/>
              <a:t>3E11</a:t>
            </a:r>
            <a:r>
              <a:rPr lang="ja-JP" altLang="en-US" dirty="0"/>
              <a:t>の</a:t>
            </a:r>
            <a:r>
              <a:rPr lang="en-US" altLang="ja-JP" dirty="0"/>
              <a:t>20</a:t>
            </a:r>
            <a:r>
              <a:rPr lang="ja-JP" altLang="en-US" dirty="0"/>
              <a:t>倍</a:t>
            </a:r>
            <a:endParaRPr kumimoji="1" lang="ja-JP" altLang="en-US" dirty="0"/>
          </a:p>
        </p:txBody>
      </p:sp>
      <p:sp>
        <p:nvSpPr>
          <p:cNvPr id="5" name="テキスト ボックス 4">
            <a:extLst>
              <a:ext uri="{FF2B5EF4-FFF2-40B4-BE49-F238E27FC236}">
                <a16:creationId xmlns:a16="http://schemas.microsoft.com/office/drawing/2014/main" id="{AE1D2236-0E82-4913-BED8-BBB9F1CE55BC}"/>
              </a:ext>
            </a:extLst>
          </p:cNvPr>
          <p:cNvSpPr txBox="1"/>
          <p:nvPr/>
        </p:nvSpPr>
        <p:spPr>
          <a:xfrm>
            <a:off x="6861876" y="2783840"/>
            <a:ext cx="1220206" cy="369332"/>
          </a:xfrm>
          <a:prstGeom prst="rect">
            <a:avLst/>
          </a:prstGeom>
          <a:noFill/>
        </p:spPr>
        <p:txBody>
          <a:bodyPr wrap="none" rtlCol="0">
            <a:spAutoFit/>
          </a:bodyPr>
          <a:lstStyle/>
          <a:p>
            <a:r>
              <a:rPr kumimoji="1" lang="en-US" altLang="ja-JP" dirty="0"/>
              <a:t>600</a:t>
            </a:r>
            <a:r>
              <a:rPr kumimoji="1" lang="ja-JP" altLang="en-US" dirty="0"/>
              <a:t>バンチ</a:t>
            </a:r>
          </a:p>
        </p:txBody>
      </p:sp>
      <p:sp>
        <p:nvSpPr>
          <p:cNvPr id="12" name="テキスト ボックス 11">
            <a:extLst>
              <a:ext uri="{FF2B5EF4-FFF2-40B4-BE49-F238E27FC236}">
                <a16:creationId xmlns:a16="http://schemas.microsoft.com/office/drawing/2014/main" id="{ADA2FE3B-C091-4307-B88B-D113B3F8C4B7}"/>
              </a:ext>
            </a:extLst>
          </p:cNvPr>
          <p:cNvSpPr txBox="1"/>
          <p:nvPr/>
        </p:nvSpPr>
        <p:spPr>
          <a:xfrm rot="16200000">
            <a:off x="241030" y="3922696"/>
            <a:ext cx="2606804" cy="338554"/>
          </a:xfrm>
          <a:prstGeom prst="rect">
            <a:avLst/>
          </a:prstGeom>
          <a:noFill/>
        </p:spPr>
        <p:txBody>
          <a:bodyPr wrap="none" rtlCol="0">
            <a:spAutoFit/>
          </a:bodyPr>
          <a:lstStyle/>
          <a:p>
            <a:r>
              <a:rPr lang="ja-JP" altLang="en-US" sz="1600" dirty="0"/>
              <a:t>ビーム中心付近の電子密度</a:t>
            </a:r>
            <a:endParaRPr kumimoji="1" lang="ja-JP" altLang="en-US" sz="1600" dirty="0"/>
          </a:p>
        </p:txBody>
      </p:sp>
    </p:spTree>
    <p:extLst>
      <p:ext uri="{BB962C8B-B14F-4D97-AF65-F5344CB8AC3E}">
        <p14:creationId xmlns:p14="http://schemas.microsoft.com/office/powerpoint/2010/main" val="37431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a:xfrm>
            <a:off x="2847703" y="6356350"/>
            <a:ext cx="3509553" cy="365125"/>
          </a:xfrm>
        </p:spPr>
        <p:txBody>
          <a:bodyPr/>
          <a:lstStyle/>
          <a:p>
            <a:pPr>
              <a:defRPr/>
            </a:pPr>
            <a:r>
              <a:rPr lang="en-US" altLang="ja-JP" dirty="0" err="1">
                <a:latin typeface="Arial" panose="020B0604020202020204" pitchFamily="34" charset="0"/>
                <a:ea typeface="+mj-ea"/>
                <a:cs typeface="Arial" panose="020B0604020202020204" pitchFamily="34" charset="0"/>
              </a:rPr>
              <a:t>SuperKEKB</a:t>
            </a:r>
            <a:r>
              <a:rPr lang="en-US" altLang="ja-JP" dirty="0">
                <a:latin typeface="Arial" panose="020B0604020202020204" pitchFamily="34" charset="0"/>
                <a:ea typeface="+mj-ea"/>
                <a:cs typeface="Arial" panose="020B0604020202020204" pitchFamily="34" charset="0"/>
              </a:rPr>
              <a:t> </a:t>
            </a:r>
            <a:r>
              <a:rPr lang="ja-JP" altLang="en-US" dirty="0">
                <a:latin typeface="Arial" panose="020B0604020202020204" pitchFamily="34" charset="0"/>
                <a:ea typeface="+mj-ea"/>
                <a:cs typeface="Arial" panose="020B0604020202020204" pitchFamily="34" charset="0"/>
              </a:rPr>
              <a:t>国内 </a:t>
            </a:r>
            <a:r>
              <a:rPr lang="en-US" altLang="ja-JP" dirty="0">
                <a:latin typeface="Arial" panose="020B0604020202020204" pitchFamily="34" charset="0"/>
                <a:ea typeface="+mj-ea"/>
                <a:cs typeface="Arial" panose="020B0604020202020204" pitchFamily="34" charset="0"/>
              </a:rPr>
              <a:t>Review @KEK</a:t>
            </a:r>
            <a:endParaRPr lang="ja-JP" altLang="en-US" dirty="0">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12</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シミュレーション</a:t>
            </a:r>
            <a:r>
              <a:rPr lang="en-US" altLang="ja-JP" sz="2400" kern="0" dirty="0">
                <a:latin typeface="Arial" panose="020B0604020202020204" pitchFamily="34" charset="0"/>
                <a:ea typeface="+mj-ea"/>
                <a:cs typeface="Arial" panose="020B0604020202020204" pitchFamily="34" charset="0"/>
              </a:rPr>
              <a:t>(</a:t>
            </a:r>
            <a:r>
              <a:rPr lang="ja-JP" altLang="en-US" sz="2400" kern="0" dirty="0">
                <a:latin typeface="Arial" panose="020B0604020202020204" pitchFamily="34" charset="0"/>
                <a:ea typeface="+mj-ea"/>
                <a:cs typeface="Arial" panose="020B0604020202020204" pitchFamily="34" charset="0"/>
              </a:rPr>
              <a:t>大見氏</a:t>
            </a:r>
            <a:r>
              <a:rPr lang="en-US" altLang="ja-JP" sz="2400" kern="0" dirty="0">
                <a:latin typeface="Arial" panose="020B0604020202020204" pitchFamily="34" charset="0"/>
                <a:ea typeface="+mj-ea"/>
                <a:cs typeface="Arial" panose="020B0604020202020204" pitchFamily="34" charset="0"/>
              </a:rPr>
              <a:t>)</a:t>
            </a:r>
          </a:p>
        </p:txBody>
      </p:sp>
      <p:sp>
        <p:nvSpPr>
          <p:cNvPr id="23" name="コンテンツ プレースホルダ 2"/>
          <p:cNvSpPr>
            <a:spLocks noGrp="1"/>
          </p:cNvSpPr>
          <p:nvPr/>
        </p:nvSpPr>
        <p:spPr bwMode="auto">
          <a:xfrm>
            <a:off x="265284" y="1036607"/>
            <a:ext cx="8661270"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3">
                  <a:extLst/>
                </a:blip>
              </a:buBlip>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シミュレーションコード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PEHTS </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を使用</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lvl="2" indent="-342900" eaLnBrk="1" hangingPunct="1">
              <a:spcBef>
                <a:spcPts val="0"/>
              </a:spcBef>
              <a:buSzPct val="70000"/>
              <a:buBlip>
                <a:blip r:embed="rId4">
                  <a:extLst/>
                </a:blip>
              </a:buBlip>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条件：</a:t>
            </a:r>
            <a:r>
              <a:rPr lang="en-US" altLang="ja-JP" sz="2000" i="1" dirty="0" err="1">
                <a:latin typeface="Arial" panose="020B0604020202020204" pitchFamily="34" charset="0"/>
                <a:ea typeface="ＭＳ Ｐゴシック" panose="020B0600070205080204" pitchFamily="50" charset="-128"/>
                <a:cs typeface="Arial" panose="020B0604020202020204" pitchFamily="34" charset="0"/>
              </a:rPr>
              <a:t>N</a:t>
            </a:r>
            <a:r>
              <a:rPr lang="en-US" altLang="ja-JP" sz="2000" i="1" baseline="-25000" dirty="0" err="1">
                <a:latin typeface="Arial" panose="020B0604020202020204" pitchFamily="34" charset="0"/>
                <a:ea typeface="ＭＳ Ｐゴシック" panose="020B0600070205080204" pitchFamily="50" charset="-128"/>
                <a:cs typeface="Arial" panose="020B0604020202020204" pitchFamily="34" charset="0"/>
              </a:rPr>
              <a:t>b</a:t>
            </a:r>
            <a:r>
              <a:rPr lang="en-US" altLang="ja-JP" sz="2000" i="1" baseline="-25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 600, </a:t>
            </a:r>
            <a:r>
              <a:rPr lang="en-US" altLang="ja-JP" sz="2000" i="1" dirty="0">
                <a:latin typeface="Symbol" panose="05050102010706020507" pitchFamily="18" charset="2"/>
                <a:ea typeface="ＭＳ Ｐゴシック" panose="020B0600070205080204" pitchFamily="50" charset="-128"/>
                <a:cs typeface="Arial" panose="020B0604020202020204" pitchFamily="34" charset="0"/>
              </a:rPr>
              <a:t>e</a:t>
            </a:r>
            <a:r>
              <a:rPr lang="en-US" altLang="ja-JP" sz="2000" i="1" baseline="-25000" dirty="0">
                <a:latin typeface="Arial" panose="020B0604020202020204" pitchFamily="34" charset="0"/>
                <a:ea typeface="ＭＳ Ｐゴシック" panose="020B0600070205080204" pitchFamily="50" charset="-128"/>
                <a:cs typeface="Arial" panose="020B0604020202020204" pitchFamily="34" charset="0"/>
              </a:rPr>
              <a:t>x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 2 nm, </a:t>
            </a:r>
            <a:r>
              <a:rPr lang="en-US" altLang="ja-JP" sz="2000" i="1" dirty="0" err="1">
                <a:latin typeface="Symbol" panose="05050102010706020507" pitchFamily="18" charset="2"/>
                <a:ea typeface="ＭＳ Ｐゴシック" panose="020B0600070205080204" pitchFamily="50" charset="-128"/>
                <a:cs typeface="Arial" panose="020B0604020202020204" pitchFamily="34" charset="0"/>
              </a:rPr>
              <a:t>e</a:t>
            </a:r>
            <a:r>
              <a:rPr lang="en-US" altLang="ja-JP" sz="2000" baseline="-25000" dirty="0" err="1">
                <a:latin typeface="Arial" panose="020B0604020202020204" pitchFamily="34" charset="0"/>
                <a:ea typeface="ＭＳ Ｐゴシック" panose="020B0600070205080204" pitchFamily="50" charset="-128"/>
                <a:cs typeface="Arial" panose="020B0604020202020204" pitchFamily="34" charset="0"/>
              </a:rPr>
              <a:t>y</a:t>
            </a:r>
            <a:r>
              <a:rPr lang="en-US" altLang="ja-JP" sz="2000" baseline="-25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 15 pm, </a:t>
            </a:r>
            <a:r>
              <a:rPr lang="en-US" altLang="ja-JP" sz="2000" i="1" dirty="0" err="1">
                <a:latin typeface="Symbol" panose="05050102010706020507" pitchFamily="18" charset="2"/>
                <a:ea typeface="ＭＳ Ｐゴシック" panose="020B0600070205080204" pitchFamily="50" charset="-128"/>
                <a:cs typeface="Arial" panose="020B0604020202020204" pitchFamily="34" charset="0"/>
              </a:rPr>
              <a:t>s</a:t>
            </a:r>
            <a:r>
              <a:rPr lang="en-US" altLang="ja-JP" sz="2000" baseline="-25000" dirty="0" err="1">
                <a:latin typeface="Arial" panose="020B0604020202020204" pitchFamily="34" charset="0"/>
                <a:ea typeface="ＭＳ Ｐゴシック" panose="020B0600070205080204" pitchFamily="50" charset="-128"/>
                <a:cs typeface="Arial" panose="020B0604020202020204" pitchFamily="34" charset="0"/>
              </a:rPr>
              <a:t>z</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6 mm, </a:t>
            </a:r>
            <a:r>
              <a:rPr lang="en-US" altLang="ja-JP" sz="2000" i="1" dirty="0">
                <a:latin typeface="Symbol" panose="05050102010706020507" pitchFamily="18" charset="2"/>
                <a:ea typeface="ＭＳ Ｐゴシック" panose="020B0600070205080204" pitchFamily="50" charset="-128"/>
                <a:cs typeface="Arial" panose="020B0604020202020204" pitchFamily="34" charset="0"/>
              </a:rPr>
              <a:t>n</a:t>
            </a:r>
            <a:r>
              <a:rPr lang="en-US" altLang="ja-JP" sz="2000" baseline="-25000" dirty="0">
                <a:latin typeface="Arial" panose="020B0604020202020204" pitchFamily="34" charset="0"/>
                <a:ea typeface="ＭＳ Ｐゴシック" panose="020B0600070205080204" pitchFamily="50" charset="-128"/>
                <a:cs typeface="Arial" panose="020B0604020202020204" pitchFamily="34" charset="0"/>
              </a:rPr>
              <a:t>s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 0.019</a:t>
            </a:r>
          </a:p>
          <a:p>
            <a:pPr lvl="1" indent="-342900" eaLnBrk="1" hangingPunct="1">
              <a:spcBef>
                <a:spcPts val="0"/>
              </a:spcBef>
              <a:buSzPct val="70000"/>
              <a:buBlip>
                <a:blip r:embed="rId3">
                  <a:extLst/>
                </a:blip>
              </a:buBlip>
            </a:pPr>
            <a:endParaRPr lang="ja-JP" altLang="en-US" sz="20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a:extLst>
              <a:ext uri="{FF2B5EF4-FFF2-40B4-BE49-F238E27FC236}">
                <a16:creationId xmlns:a16="http://schemas.microsoft.com/office/drawing/2014/main" id="{6CAB380E-96E5-4BF8-9F84-AE0A3EEB19F2}"/>
              </a:ext>
            </a:extLst>
          </p:cNvPr>
          <p:cNvGraphicFramePr>
            <a:graphicFrameLocks noGrp="1"/>
          </p:cNvGraphicFramePr>
          <p:nvPr>
            <p:extLst>
              <p:ext uri="{D42A27DB-BD31-4B8C-83A1-F6EECF244321}">
                <p14:modId xmlns:p14="http://schemas.microsoft.com/office/powerpoint/2010/main" val="1607633410"/>
              </p:ext>
            </p:extLst>
          </p:nvPr>
        </p:nvGraphicFramePr>
        <p:xfrm>
          <a:off x="457200" y="1853978"/>
          <a:ext cx="8046651" cy="2993478"/>
        </p:xfrm>
        <a:graphic>
          <a:graphicData uri="http://schemas.openxmlformats.org/drawingml/2006/table">
            <a:tbl>
              <a:tblPr firstRow="1" bandRow="1">
                <a:tableStyleId>{5C22544A-7EE6-4342-B048-85BDC9FD1C3A}</a:tableStyleId>
              </a:tblPr>
              <a:tblGrid>
                <a:gridCol w="1002317">
                  <a:extLst>
                    <a:ext uri="{9D8B030D-6E8A-4147-A177-3AD203B41FA5}">
                      <a16:colId xmlns:a16="http://schemas.microsoft.com/office/drawing/2014/main" val="20000"/>
                    </a:ext>
                  </a:extLst>
                </a:gridCol>
                <a:gridCol w="769640">
                  <a:extLst>
                    <a:ext uri="{9D8B030D-6E8A-4147-A177-3AD203B41FA5}">
                      <a16:colId xmlns:a16="http://schemas.microsoft.com/office/drawing/2014/main" val="20001"/>
                    </a:ext>
                  </a:extLst>
                </a:gridCol>
                <a:gridCol w="768393">
                  <a:extLst>
                    <a:ext uri="{9D8B030D-6E8A-4147-A177-3AD203B41FA5}">
                      <a16:colId xmlns:a16="http://schemas.microsoft.com/office/drawing/2014/main" val="20002"/>
                    </a:ext>
                  </a:extLst>
                </a:gridCol>
                <a:gridCol w="793859">
                  <a:extLst>
                    <a:ext uri="{9D8B030D-6E8A-4147-A177-3AD203B41FA5}">
                      <a16:colId xmlns:a16="http://schemas.microsoft.com/office/drawing/2014/main" val="20003"/>
                    </a:ext>
                  </a:extLst>
                </a:gridCol>
                <a:gridCol w="873245">
                  <a:extLst>
                    <a:ext uri="{9D8B030D-6E8A-4147-A177-3AD203B41FA5}">
                      <a16:colId xmlns:a16="http://schemas.microsoft.com/office/drawing/2014/main" val="20004"/>
                    </a:ext>
                  </a:extLst>
                </a:gridCol>
                <a:gridCol w="1230482">
                  <a:extLst>
                    <a:ext uri="{9D8B030D-6E8A-4147-A177-3AD203B41FA5}">
                      <a16:colId xmlns:a16="http://schemas.microsoft.com/office/drawing/2014/main" val="20005"/>
                    </a:ext>
                  </a:extLst>
                </a:gridCol>
                <a:gridCol w="1141173">
                  <a:extLst>
                    <a:ext uri="{9D8B030D-6E8A-4147-A177-3AD203B41FA5}">
                      <a16:colId xmlns:a16="http://schemas.microsoft.com/office/drawing/2014/main" val="20006"/>
                    </a:ext>
                  </a:extLst>
                </a:gridCol>
                <a:gridCol w="1467542">
                  <a:extLst>
                    <a:ext uri="{9D8B030D-6E8A-4147-A177-3AD203B41FA5}">
                      <a16:colId xmlns:a16="http://schemas.microsoft.com/office/drawing/2014/main" val="20007"/>
                    </a:ext>
                  </a:extLst>
                </a:gridCol>
              </a:tblGrid>
              <a:tr h="502739">
                <a:tc>
                  <a:txBody>
                    <a:bodyPr/>
                    <a:lstStyle/>
                    <a:p>
                      <a:r>
                        <a:rPr kumimoji="1" lang="en-US" altLang="ja-JP" dirty="0"/>
                        <a:t>spacing</a:t>
                      </a:r>
                      <a:endParaRPr kumimoji="1" lang="ja-JP" altLang="en-US" dirty="0"/>
                    </a:p>
                  </a:txBody>
                  <a:tcPr/>
                </a:tc>
                <a:tc>
                  <a:txBody>
                    <a:bodyPr/>
                    <a:lstStyle/>
                    <a:p>
                      <a:r>
                        <a:rPr kumimoji="1" lang="en-US" altLang="ja-JP" dirty="0" err="1"/>
                        <a:t>I</a:t>
                      </a:r>
                      <a:r>
                        <a:rPr kumimoji="1" lang="en-US" altLang="ja-JP" baseline="-25000" dirty="0" err="1"/>
                        <a:t>p,th</a:t>
                      </a:r>
                      <a:r>
                        <a:rPr kumimoji="1" lang="en-US" altLang="ja-JP" dirty="0"/>
                        <a:t> </a:t>
                      </a:r>
                    </a:p>
                    <a:p>
                      <a:r>
                        <a:rPr kumimoji="1" lang="en-US" altLang="ja-JP" dirty="0"/>
                        <a:t>(mA)</a:t>
                      </a:r>
                      <a:endParaRPr kumimoji="1" lang="ja-JP" altLang="en-US" dirty="0"/>
                    </a:p>
                  </a:txBody>
                  <a:tcPr/>
                </a:tc>
                <a:tc>
                  <a:txBody>
                    <a:bodyPr/>
                    <a:lstStyle/>
                    <a:p>
                      <a:r>
                        <a:rPr kumimoji="1" lang="en-US" altLang="ja-JP" dirty="0" err="1"/>
                        <a:t>N</a:t>
                      </a:r>
                      <a:r>
                        <a:rPr kumimoji="1" lang="en-US" altLang="ja-JP" baseline="-25000" dirty="0" err="1"/>
                        <a:t>p,th</a:t>
                      </a:r>
                      <a:endParaRPr kumimoji="1" lang="en-US" altLang="ja-JP" baseline="-250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(10</a:t>
                      </a:r>
                      <a:r>
                        <a:rPr kumimoji="1" lang="en-US" altLang="ja-JP" baseline="30000" dirty="0"/>
                        <a:t>10</a:t>
                      </a:r>
                      <a:r>
                        <a:rPr kumimoji="1" lang="en-US" altLang="ja-JP" dirty="0"/>
                        <a:t>)</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Symbol" panose="05050102010706020507" pitchFamily="18" charset="2"/>
                        </a:rPr>
                        <a:t>w</a:t>
                      </a:r>
                      <a:r>
                        <a:rPr kumimoji="1" lang="en-US" altLang="ja-JP" baseline="-25000" dirty="0"/>
                        <a:t>e</a:t>
                      </a:r>
                      <a:r>
                        <a:rPr kumimoji="1" lang="en-US" altLang="ja-JP" dirty="0"/>
                        <a:t>/2</a:t>
                      </a:r>
                      <a:r>
                        <a:rPr kumimoji="1" lang="en-US" altLang="ja-JP" dirty="0">
                          <a:latin typeface="Symbol" panose="05050102010706020507" pitchFamily="18" charset="2"/>
                        </a:rPr>
                        <a:t>p</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(GHz)</a:t>
                      </a:r>
                      <a:endParaRPr kumimoji="1" lang="ja-JP" altLang="en-US"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latin typeface="Symbol" panose="05050102010706020507" pitchFamily="18" charset="2"/>
                        </a:rPr>
                        <a:t>w</a:t>
                      </a:r>
                      <a:r>
                        <a:rPr kumimoji="1" lang="en-US" altLang="ja-JP" baseline="-25000" dirty="0" err="1"/>
                        <a:t>e</a:t>
                      </a:r>
                      <a:r>
                        <a:rPr kumimoji="1" lang="en-US" altLang="ja-JP" dirty="0" err="1">
                          <a:latin typeface="Symbol" panose="05050102010706020507" pitchFamily="18" charset="2"/>
                        </a:rPr>
                        <a:t>s</a:t>
                      </a:r>
                      <a:r>
                        <a:rPr kumimoji="1" lang="en-US" altLang="ja-JP" baseline="-25000" dirty="0" err="1"/>
                        <a:t>z</a:t>
                      </a:r>
                      <a:r>
                        <a:rPr kumimoji="1" lang="en-US" altLang="ja-JP" dirty="0"/>
                        <a:t>/c</a:t>
                      </a:r>
                      <a:endParaRPr kumimoji="1" lang="ja-JP" altLang="en-US" dirty="0"/>
                    </a:p>
                  </a:txBody>
                  <a:tcPr/>
                </a:tc>
                <a:tc>
                  <a:txBody>
                    <a:bodyPr/>
                    <a:lstStyle/>
                    <a:p>
                      <a:r>
                        <a:rPr kumimoji="1" lang="en-US" altLang="ja-JP" dirty="0" err="1">
                          <a:latin typeface="Symbol" panose="05050102010706020507" pitchFamily="18" charset="2"/>
                        </a:rPr>
                        <a:t>r</a:t>
                      </a:r>
                      <a:r>
                        <a:rPr kumimoji="1" lang="en-US" altLang="ja-JP" baseline="-25000" dirty="0" err="1"/>
                        <a:t>eth</a:t>
                      </a:r>
                      <a:r>
                        <a:rPr kumimoji="1" lang="en-US" altLang="ja-JP" dirty="0"/>
                        <a:t> (Q=10)</a:t>
                      </a:r>
                    </a:p>
                    <a:p>
                      <a:r>
                        <a:rPr kumimoji="1" lang="en-US" altLang="ja-JP" dirty="0"/>
                        <a:t>(10</a:t>
                      </a:r>
                      <a:r>
                        <a:rPr kumimoji="1" lang="en-US" altLang="ja-JP" baseline="30000" dirty="0"/>
                        <a:t>11</a:t>
                      </a:r>
                      <a:r>
                        <a:rPr kumimoji="1" lang="en-US" altLang="ja-JP" dirty="0"/>
                        <a:t>m</a:t>
                      </a:r>
                      <a:r>
                        <a:rPr kumimoji="1" lang="en-US" altLang="ja-JP" baseline="30000" dirty="0"/>
                        <a:t>-3</a:t>
                      </a:r>
                      <a:r>
                        <a:rPr kumimoji="1" lang="en-US" altLang="ja-JP" dirty="0"/>
                        <a:t>)</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latin typeface="Symbol" panose="05050102010706020507" pitchFamily="18" charset="2"/>
                        </a:rPr>
                        <a:t>r</a:t>
                      </a:r>
                      <a:r>
                        <a:rPr kumimoji="1" lang="en-US" altLang="ja-JP" baseline="-25000" dirty="0" err="1"/>
                        <a:t>eth</a:t>
                      </a:r>
                      <a:r>
                        <a:rPr kumimoji="1" lang="en-US" altLang="ja-JP" dirty="0"/>
                        <a:t> (Q=6)</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(10</a:t>
                      </a:r>
                      <a:r>
                        <a:rPr kumimoji="1" lang="en-US" altLang="ja-JP" baseline="30000" dirty="0"/>
                        <a:t>11</a:t>
                      </a:r>
                      <a:r>
                        <a:rPr kumimoji="1" lang="en-US" altLang="ja-JP" dirty="0"/>
                        <a:t>m</a:t>
                      </a:r>
                      <a:r>
                        <a:rPr kumimoji="1" lang="en-US" altLang="ja-JP" baseline="30000" dirty="0"/>
                        <a:t>-3</a:t>
                      </a:r>
                      <a:r>
                        <a:rPr kumimoji="1" lang="en-US" altLang="ja-JP" dirty="0"/>
                        <a:t>)</a:t>
                      </a:r>
                      <a:endParaRPr kumimoji="1" lang="ja-JP" altLang="en-US" dirty="0"/>
                    </a:p>
                  </a:txBody>
                  <a:tcPr/>
                </a:tc>
                <a:tc>
                  <a:txBody>
                    <a:bodyPr/>
                    <a:lstStyle/>
                    <a:p>
                      <a:r>
                        <a:rPr kumimoji="1" lang="en-US" altLang="ja-JP" dirty="0" err="1">
                          <a:latin typeface="Symbol" panose="05050102010706020507" pitchFamily="18" charset="2"/>
                        </a:rPr>
                        <a:t>r</a:t>
                      </a:r>
                      <a:r>
                        <a:rPr kumimoji="1" lang="en-US" altLang="ja-JP" baseline="-25000" dirty="0" err="1"/>
                        <a:t>eth</a:t>
                      </a:r>
                      <a:r>
                        <a:rPr kumimoji="1" lang="en-US" altLang="ja-JP" dirty="0"/>
                        <a:t> (</a:t>
                      </a:r>
                      <a:r>
                        <a:rPr kumimoji="1" lang="en-US" altLang="ja-JP" dirty="0" err="1"/>
                        <a:t>Simu</a:t>
                      </a:r>
                      <a:r>
                        <a:rPr kumimoji="1" lang="en-US" altLang="ja-JP" dirty="0"/>
                        <a:t>)</a:t>
                      </a:r>
                    </a:p>
                    <a:p>
                      <a:r>
                        <a:rPr kumimoji="1" lang="en-US" altLang="ja-JP" dirty="0"/>
                        <a:t>(10</a:t>
                      </a:r>
                      <a:r>
                        <a:rPr kumimoji="1" lang="en-US" altLang="ja-JP" baseline="30000" dirty="0"/>
                        <a:t>11</a:t>
                      </a:r>
                      <a:r>
                        <a:rPr kumimoji="1" lang="en-US" altLang="ja-JP" dirty="0"/>
                        <a:t>m</a:t>
                      </a:r>
                      <a:r>
                        <a:rPr kumimoji="1" lang="en-US" altLang="ja-JP" baseline="30000" dirty="0"/>
                        <a:t>-3</a:t>
                      </a:r>
                      <a:r>
                        <a:rPr kumimoji="1" lang="en-US" altLang="ja-JP" dirty="0"/>
                        <a:t>)</a:t>
                      </a:r>
                      <a:endParaRPr kumimoji="1" lang="ja-JP" altLang="en-US" dirty="0"/>
                    </a:p>
                  </a:txBody>
                  <a:tcPr/>
                </a:tc>
                <a:extLst>
                  <a:ext uri="{0D108BD9-81ED-4DB2-BD59-A6C34878D82A}">
                    <a16:rowId xmlns:a16="http://schemas.microsoft.com/office/drawing/2014/main" val="10000"/>
                  </a:ext>
                </a:extLst>
              </a:tr>
              <a:tr h="392233">
                <a:tc>
                  <a:txBody>
                    <a:bodyPr/>
                    <a:lstStyle/>
                    <a:p>
                      <a:pPr algn="ctr"/>
                      <a:r>
                        <a:rPr kumimoji="1" lang="en-US" altLang="ja-JP" dirty="0"/>
                        <a:t>2 (4ns)</a:t>
                      </a:r>
                      <a:endParaRPr kumimoji="1" lang="ja-JP" altLang="en-US" dirty="0"/>
                    </a:p>
                  </a:txBody>
                  <a:tcPr/>
                </a:tc>
                <a:tc>
                  <a:txBody>
                    <a:bodyPr/>
                    <a:lstStyle/>
                    <a:p>
                      <a:pPr algn="ctr"/>
                      <a:r>
                        <a:rPr kumimoji="1" lang="en-US" altLang="ja-JP" dirty="0"/>
                        <a:t>160</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1.6</a:t>
                      </a:r>
                      <a:endParaRPr kumimoji="1" lang="en-US" altLang="ja-JP" baseline="30000" dirty="0"/>
                    </a:p>
                  </a:txBody>
                  <a:tcPr/>
                </a:tc>
                <a:tc>
                  <a:txBody>
                    <a:bodyPr/>
                    <a:lstStyle/>
                    <a:p>
                      <a:pPr algn="ctr"/>
                      <a:r>
                        <a:rPr kumimoji="1" lang="en-US" altLang="ja-JP" dirty="0"/>
                        <a:t>61</a:t>
                      </a:r>
                      <a:endParaRPr kumimoji="1" lang="ja-JP" altLang="en-US" dirty="0"/>
                    </a:p>
                  </a:txBody>
                  <a:tcPr/>
                </a:tc>
                <a:tc>
                  <a:txBody>
                    <a:bodyPr/>
                    <a:lstStyle/>
                    <a:p>
                      <a:pPr algn="ctr"/>
                      <a:r>
                        <a:rPr kumimoji="1" lang="en-US" altLang="ja-JP" dirty="0"/>
                        <a:t>7.7</a:t>
                      </a:r>
                      <a:endParaRPr kumimoji="1" lang="ja-JP" altLang="en-US" dirty="0"/>
                    </a:p>
                  </a:txBody>
                  <a:tcPr/>
                </a:tc>
                <a:tc>
                  <a:txBody>
                    <a:bodyPr/>
                    <a:lstStyle/>
                    <a:p>
                      <a:pPr algn="ctr"/>
                      <a:r>
                        <a:rPr kumimoji="1" lang="en-US" altLang="ja-JP" dirty="0">
                          <a:solidFill>
                            <a:schemeClr val="accent1">
                              <a:lumMod val="60000"/>
                              <a:lumOff val="40000"/>
                            </a:schemeClr>
                          </a:solidFill>
                        </a:rPr>
                        <a:t>1.91</a:t>
                      </a:r>
                      <a:endParaRPr kumimoji="1" lang="ja-JP" altLang="en-US" dirty="0">
                        <a:solidFill>
                          <a:schemeClr val="accent1">
                            <a:lumMod val="60000"/>
                            <a:lumOff val="40000"/>
                          </a:schemeClr>
                        </a:solidFill>
                      </a:endParaRPr>
                    </a:p>
                  </a:txBody>
                  <a:tcPr/>
                </a:tc>
                <a:tc>
                  <a:txBody>
                    <a:bodyPr/>
                    <a:lstStyle/>
                    <a:p>
                      <a:pPr algn="ctr"/>
                      <a:r>
                        <a:rPr kumimoji="1" lang="en-US" altLang="ja-JP" dirty="0">
                          <a:solidFill>
                            <a:srgbClr val="FF0000"/>
                          </a:solidFill>
                        </a:rPr>
                        <a:t>2.45</a:t>
                      </a:r>
                      <a:endParaRPr kumimoji="1" lang="ja-JP" altLang="en-US" dirty="0">
                        <a:solidFill>
                          <a:srgbClr val="FF0000"/>
                        </a:solidFill>
                      </a:endParaRPr>
                    </a:p>
                  </a:txBody>
                  <a:tcPr/>
                </a:tc>
                <a:tc>
                  <a:txBody>
                    <a:bodyPr/>
                    <a:lstStyle/>
                    <a:p>
                      <a:pPr algn="ctr"/>
                      <a:r>
                        <a:rPr kumimoji="1" lang="en-US" altLang="ja-JP" dirty="0">
                          <a:solidFill>
                            <a:srgbClr val="FF0000"/>
                          </a:solidFill>
                        </a:rPr>
                        <a:t>3.4</a:t>
                      </a:r>
                      <a:endParaRPr kumimoji="1" lang="ja-JP" altLang="en-US" dirty="0">
                        <a:solidFill>
                          <a:srgbClr val="FF0000"/>
                        </a:solidFill>
                      </a:endParaRPr>
                    </a:p>
                  </a:txBody>
                  <a:tcPr/>
                </a:tc>
                <a:extLst>
                  <a:ext uri="{0D108BD9-81ED-4DB2-BD59-A6C34878D82A}">
                    <a16:rowId xmlns:a16="http://schemas.microsoft.com/office/drawing/2014/main" val="10001"/>
                  </a:ext>
                </a:extLst>
              </a:tr>
              <a:tr h="392233">
                <a:tc>
                  <a:txBody>
                    <a:bodyPr/>
                    <a:lstStyle/>
                    <a:p>
                      <a:pPr algn="ctr"/>
                      <a:r>
                        <a:rPr kumimoji="1" lang="en-US" altLang="ja-JP" dirty="0"/>
                        <a:t>3 (6ns)</a:t>
                      </a:r>
                      <a:endParaRPr kumimoji="1" lang="ja-JP" altLang="en-US" dirty="0"/>
                    </a:p>
                  </a:txBody>
                  <a:tcPr/>
                </a:tc>
                <a:tc>
                  <a:txBody>
                    <a:bodyPr/>
                    <a:lstStyle/>
                    <a:p>
                      <a:pPr algn="ctr"/>
                      <a:r>
                        <a:rPr kumimoji="1" lang="en-US" altLang="ja-JP" dirty="0"/>
                        <a:t>200</a:t>
                      </a:r>
                      <a:endParaRPr kumimoji="1" lang="ja-JP" altLang="en-US" dirty="0"/>
                    </a:p>
                  </a:txBody>
                  <a:tcPr/>
                </a:tc>
                <a:tc>
                  <a:txBody>
                    <a:bodyPr/>
                    <a:lstStyle/>
                    <a:p>
                      <a:pPr algn="ctr"/>
                      <a:r>
                        <a:rPr kumimoji="1" lang="en-US" altLang="ja-JP" dirty="0"/>
                        <a:t>2.1</a:t>
                      </a:r>
                      <a:endParaRPr kumimoji="1" lang="ja-JP" altLang="en-US" dirty="0"/>
                    </a:p>
                  </a:txBody>
                  <a:tcPr/>
                </a:tc>
                <a:tc>
                  <a:txBody>
                    <a:bodyPr/>
                    <a:lstStyle/>
                    <a:p>
                      <a:pPr algn="ctr"/>
                      <a:r>
                        <a:rPr kumimoji="1" lang="en-US" altLang="ja-JP" dirty="0"/>
                        <a:t>71</a:t>
                      </a:r>
                      <a:endParaRPr kumimoji="1" lang="ja-JP" altLang="en-US" dirty="0"/>
                    </a:p>
                  </a:txBody>
                  <a:tcPr/>
                </a:tc>
                <a:tc>
                  <a:txBody>
                    <a:bodyPr/>
                    <a:lstStyle/>
                    <a:p>
                      <a:pPr algn="ctr"/>
                      <a:r>
                        <a:rPr kumimoji="1" lang="en-US" altLang="ja-JP" dirty="0"/>
                        <a:t>8.9</a:t>
                      </a:r>
                      <a:endParaRPr kumimoji="1" lang="ja-JP" altLang="en-US" dirty="0"/>
                    </a:p>
                  </a:txBody>
                  <a:tcPr/>
                </a:tc>
                <a:tc>
                  <a:txBody>
                    <a:bodyPr/>
                    <a:lstStyle/>
                    <a:p>
                      <a:pPr algn="ctr"/>
                      <a:r>
                        <a:rPr kumimoji="1" lang="en-US" altLang="ja-JP" dirty="0">
                          <a:solidFill>
                            <a:schemeClr val="accent1">
                              <a:lumMod val="60000"/>
                              <a:lumOff val="40000"/>
                            </a:schemeClr>
                          </a:solidFill>
                        </a:rPr>
                        <a:t>1.65</a:t>
                      </a:r>
                      <a:endParaRPr kumimoji="1" lang="ja-JP" altLang="en-US" dirty="0">
                        <a:solidFill>
                          <a:schemeClr val="accent1">
                            <a:lumMod val="60000"/>
                            <a:lumOff val="40000"/>
                          </a:schemeClr>
                        </a:solidFill>
                      </a:endParaRPr>
                    </a:p>
                  </a:txBody>
                  <a:tcPr/>
                </a:tc>
                <a:tc>
                  <a:txBody>
                    <a:bodyPr/>
                    <a:lstStyle/>
                    <a:p>
                      <a:pPr algn="ctr"/>
                      <a:r>
                        <a:rPr kumimoji="1" lang="en-US" altLang="ja-JP" dirty="0">
                          <a:solidFill>
                            <a:srgbClr val="FF0000"/>
                          </a:solidFill>
                        </a:rPr>
                        <a:t>2.45</a:t>
                      </a:r>
                      <a:endParaRPr kumimoji="1" lang="ja-JP" altLang="en-US" dirty="0">
                        <a:solidFill>
                          <a:srgbClr val="FF0000"/>
                        </a:solidFill>
                      </a:endParaRPr>
                    </a:p>
                  </a:txBody>
                  <a:tcPr/>
                </a:tc>
                <a:tc>
                  <a:txBody>
                    <a:bodyPr/>
                    <a:lstStyle/>
                    <a:p>
                      <a:pPr algn="ctr"/>
                      <a:r>
                        <a:rPr kumimoji="1" lang="en-US" altLang="ja-JP" dirty="0">
                          <a:solidFill>
                            <a:srgbClr val="FF0000"/>
                          </a:solidFill>
                        </a:rPr>
                        <a:t>3.4</a:t>
                      </a:r>
                      <a:endParaRPr kumimoji="1" lang="ja-JP" altLang="en-US" dirty="0">
                        <a:solidFill>
                          <a:srgbClr val="FF0000"/>
                        </a:solidFill>
                      </a:endParaRPr>
                    </a:p>
                  </a:txBody>
                  <a:tcPr/>
                </a:tc>
                <a:extLst>
                  <a:ext uri="{0D108BD9-81ED-4DB2-BD59-A6C34878D82A}">
                    <a16:rowId xmlns:a16="http://schemas.microsoft.com/office/drawing/2014/main" val="10002"/>
                  </a:ext>
                </a:extLst>
              </a:tr>
              <a:tr h="392233">
                <a:tc>
                  <a:txBody>
                    <a:bodyPr/>
                    <a:lstStyle/>
                    <a:p>
                      <a:pPr algn="ctr"/>
                      <a:r>
                        <a:rPr kumimoji="1" lang="en-US" altLang="ja-JP" dirty="0"/>
                        <a:t>4 (8ns)</a:t>
                      </a:r>
                      <a:endParaRPr kumimoji="1" lang="ja-JP" altLang="en-US" dirty="0"/>
                    </a:p>
                  </a:txBody>
                  <a:tcPr/>
                </a:tc>
                <a:tc>
                  <a:txBody>
                    <a:bodyPr/>
                    <a:lstStyle/>
                    <a:p>
                      <a:pPr algn="ctr"/>
                      <a:r>
                        <a:rPr kumimoji="1" lang="en-US" altLang="ja-JP" dirty="0"/>
                        <a:t>260</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dirty="0"/>
                        <a:t>2.7</a:t>
                      </a:r>
                      <a:endParaRPr lang="en-US" altLang="ja-JP" baseline="30000" dirty="0"/>
                    </a:p>
                  </a:txBody>
                  <a:tcPr/>
                </a:tc>
                <a:tc>
                  <a:txBody>
                    <a:bodyPr/>
                    <a:lstStyle/>
                    <a:p>
                      <a:pPr algn="ctr"/>
                      <a:r>
                        <a:rPr kumimoji="1" lang="en-US" altLang="ja-JP" dirty="0"/>
                        <a:t>80</a:t>
                      </a:r>
                      <a:endParaRPr kumimoji="1" lang="ja-JP" altLang="en-US" dirty="0"/>
                    </a:p>
                  </a:txBody>
                  <a:tcPr/>
                </a:tc>
                <a:tc>
                  <a:txBody>
                    <a:bodyPr/>
                    <a:lstStyle/>
                    <a:p>
                      <a:pPr algn="ctr"/>
                      <a:r>
                        <a:rPr kumimoji="1" lang="en-US" altLang="ja-JP" dirty="0"/>
                        <a:t>10.1</a:t>
                      </a:r>
                      <a:endParaRPr kumimoji="1" lang="ja-JP" altLang="en-US" dirty="0"/>
                    </a:p>
                  </a:txBody>
                  <a:tcPr/>
                </a:tc>
                <a:tc>
                  <a:txBody>
                    <a:bodyPr/>
                    <a:lstStyle/>
                    <a:p>
                      <a:pPr algn="ctr"/>
                      <a:r>
                        <a:rPr kumimoji="1" lang="en-US" altLang="ja-JP" dirty="0">
                          <a:solidFill>
                            <a:schemeClr val="accent1">
                              <a:lumMod val="60000"/>
                              <a:lumOff val="40000"/>
                            </a:schemeClr>
                          </a:solidFill>
                        </a:rPr>
                        <a:t>1.47</a:t>
                      </a:r>
                      <a:endParaRPr kumimoji="1" lang="ja-JP" altLang="en-US" dirty="0">
                        <a:solidFill>
                          <a:schemeClr val="accent1">
                            <a:lumMod val="60000"/>
                            <a:lumOff val="40000"/>
                          </a:schemeClr>
                        </a:solidFill>
                      </a:endParaRPr>
                    </a:p>
                  </a:txBody>
                  <a:tcPr/>
                </a:tc>
                <a:tc>
                  <a:txBody>
                    <a:bodyPr/>
                    <a:lstStyle/>
                    <a:p>
                      <a:pPr algn="ctr"/>
                      <a:r>
                        <a:rPr kumimoji="1" lang="en-US" altLang="ja-JP" dirty="0">
                          <a:solidFill>
                            <a:srgbClr val="FF0000"/>
                          </a:solidFill>
                        </a:rPr>
                        <a:t>2.45</a:t>
                      </a:r>
                      <a:endParaRPr kumimoji="1" lang="ja-JP" altLang="en-US" dirty="0">
                        <a:solidFill>
                          <a:srgbClr val="FF0000"/>
                        </a:solidFill>
                      </a:endParaRPr>
                    </a:p>
                  </a:txBody>
                  <a:tcPr/>
                </a:tc>
                <a:tc>
                  <a:txBody>
                    <a:bodyPr/>
                    <a:lstStyle/>
                    <a:p>
                      <a:pPr algn="ctr"/>
                      <a:r>
                        <a:rPr kumimoji="1" lang="en-US" altLang="ja-JP" dirty="0">
                          <a:solidFill>
                            <a:srgbClr val="FF0000"/>
                          </a:solidFill>
                        </a:rPr>
                        <a:t>3.8</a:t>
                      </a:r>
                      <a:endParaRPr kumimoji="1" lang="ja-JP" altLang="en-US" dirty="0">
                        <a:solidFill>
                          <a:srgbClr val="FF0000"/>
                        </a:solidFill>
                      </a:endParaRPr>
                    </a:p>
                  </a:txBody>
                  <a:tcPr/>
                </a:tc>
                <a:extLst>
                  <a:ext uri="{0D108BD9-81ED-4DB2-BD59-A6C34878D82A}">
                    <a16:rowId xmlns:a16="http://schemas.microsoft.com/office/drawing/2014/main" val="10003"/>
                  </a:ext>
                </a:extLst>
              </a:tr>
              <a:tr h="392233">
                <a:tc>
                  <a:txBody>
                    <a:bodyPr/>
                    <a:lstStyle/>
                    <a:p>
                      <a:pPr algn="ctr"/>
                      <a:r>
                        <a:rPr kumimoji="1" lang="en-US" altLang="ja-JP" dirty="0"/>
                        <a:t>6 (12ns)</a:t>
                      </a:r>
                      <a:endParaRPr kumimoji="1" lang="ja-JP" altLang="en-US" dirty="0"/>
                    </a:p>
                  </a:txBody>
                  <a:tcPr/>
                </a:tc>
                <a:tc>
                  <a:txBody>
                    <a:bodyPr/>
                    <a:lstStyle/>
                    <a:p>
                      <a:pPr algn="ctr"/>
                      <a:r>
                        <a:rPr kumimoji="1" lang="en-US" altLang="ja-JP" dirty="0"/>
                        <a:t>500</a:t>
                      </a:r>
                      <a:endParaRPr kumimoji="1" lang="ja-JP" altLang="en-US" dirty="0"/>
                    </a:p>
                  </a:txBody>
                  <a:tcPr/>
                </a:tc>
                <a:tc>
                  <a:txBody>
                    <a:bodyPr/>
                    <a:lstStyle/>
                    <a:p>
                      <a:pPr algn="ctr"/>
                      <a:r>
                        <a:rPr kumimoji="1" lang="en-US" altLang="ja-JP" dirty="0"/>
                        <a:t>5.2</a:t>
                      </a:r>
                      <a:endParaRPr kumimoji="1" lang="ja-JP" altLang="en-US" dirty="0"/>
                    </a:p>
                  </a:txBody>
                  <a:tcPr/>
                </a:tc>
                <a:tc>
                  <a:txBody>
                    <a:bodyPr/>
                    <a:lstStyle/>
                    <a:p>
                      <a:pPr algn="ctr"/>
                      <a:r>
                        <a:rPr kumimoji="1" lang="en-US" altLang="ja-JP" dirty="0"/>
                        <a:t>111</a:t>
                      </a:r>
                      <a:endParaRPr kumimoji="1" lang="ja-JP" altLang="en-US" dirty="0"/>
                    </a:p>
                  </a:txBody>
                  <a:tcPr/>
                </a:tc>
                <a:tc>
                  <a:txBody>
                    <a:bodyPr/>
                    <a:lstStyle/>
                    <a:p>
                      <a:pPr algn="ctr"/>
                      <a:r>
                        <a:rPr kumimoji="1" lang="en-US" altLang="ja-JP" dirty="0"/>
                        <a:t>14.0</a:t>
                      </a:r>
                      <a:endParaRPr kumimoji="1" lang="ja-JP" altLang="en-US" dirty="0"/>
                    </a:p>
                  </a:txBody>
                  <a:tcPr/>
                </a:tc>
                <a:tc>
                  <a:txBody>
                    <a:bodyPr/>
                    <a:lstStyle/>
                    <a:p>
                      <a:pPr algn="ctr"/>
                      <a:r>
                        <a:rPr kumimoji="1" lang="en-US" altLang="ja-JP" dirty="0">
                          <a:solidFill>
                            <a:schemeClr val="accent1">
                              <a:lumMod val="60000"/>
                              <a:lumOff val="40000"/>
                            </a:schemeClr>
                          </a:solidFill>
                        </a:rPr>
                        <a:t>1.47</a:t>
                      </a:r>
                      <a:endParaRPr kumimoji="1" lang="ja-JP" altLang="en-US" dirty="0">
                        <a:solidFill>
                          <a:schemeClr val="accent1">
                            <a:lumMod val="60000"/>
                            <a:lumOff val="40000"/>
                          </a:schemeClr>
                        </a:solidFill>
                      </a:endParaRPr>
                    </a:p>
                  </a:txBody>
                  <a:tcPr/>
                </a:tc>
                <a:tc>
                  <a:txBody>
                    <a:bodyPr/>
                    <a:lstStyle/>
                    <a:p>
                      <a:pPr algn="ctr"/>
                      <a:r>
                        <a:rPr kumimoji="1" lang="en-US" altLang="ja-JP" dirty="0">
                          <a:solidFill>
                            <a:srgbClr val="FF0000"/>
                          </a:solidFill>
                        </a:rPr>
                        <a:t>2.45</a:t>
                      </a:r>
                      <a:endParaRPr kumimoji="1" lang="ja-JP" altLang="en-US" dirty="0">
                        <a:solidFill>
                          <a:srgbClr val="FF0000"/>
                        </a:solidFill>
                      </a:endParaRPr>
                    </a:p>
                  </a:txBody>
                  <a:tcPr/>
                </a:tc>
                <a:tc>
                  <a:txBody>
                    <a:bodyPr/>
                    <a:lstStyle/>
                    <a:p>
                      <a:pPr algn="ctr"/>
                      <a:r>
                        <a:rPr kumimoji="1" lang="en-US" altLang="ja-JP" dirty="0">
                          <a:solidFill>
                            <a:srgbClr val="FF0000"/>
                          </a:solidFill>
                        </a:rPr>
                        <a:t>5.0</a:t>
                      </a:r>
                      <a:endParaRPr kumimoji="1" lang="ja-JP" altLang="en-US" dirty="0">
                        <a:solidFill>
                          <a:srgbClr val="FF0000"/>
                        </a:solidFill>
                      </a:endParaRPr>
                    </a:p>
                  </a:txBody>
                  <a:tcPr/>
                </a:tc>
                <a:extLst>
                  <a:ext uri="{0D108BD9-81ED-4DB2-BD59-A6C34878D82A}">
                    <a16:rowId xmlns:a16="http://schemas.microsoft.com/office/drawing/2014/main" val="10004"/>
                  </a:ext>
                </a:extLst>
              </a:tr>
              <a:tr h="392233">
                <a:tc>
                  <a:txBody>
                    <a:bodyPr/>
                    <a:lstStyle/>
                    <a:p>
                      <a:pPr algn="ctr"/>
                      <a:r>
                        <a:rPr kumimoji="1" lang="en-US" altLang="ja-JP" dirty="0">
                          <a:solidFill>
                            <a:schemeClr val="accent2">
                              <a:lumMod val="60000"/>
                              <a:lumOff val="40000"/>
                            </a:schemeClr>
                          </a:solidFill>
                        </a:rPr>
                        <a:t>3.06</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500</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accent2">
                              <a:lumMod val="60000"/>
                              <a:lumOff val="40000"/>
                            </a:schemeClr>
                          </a:solidFill>
                        </a:rPr>
                        <a:t>2.0</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37</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5.5</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2.89</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2.90</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4.4</a:t>
                      </a:r>
                      <a:endParaRPr kumimoji="1" lang="ja-JP" altLang="en-US" dirty="0">
                        <a:solidFill>
                          <a:schemeClr val="accent2">
                            <a:lumMod val="60000"/>
                            <a:lumOff val="40000"/>
                          </a:schemeClr>
                        </a:solidFill>
                      </a:endParaRPr>
                    </a:p>
                  </a:txBody>
                  <a:tcPr>
                    <a:solidFill>
                      <a:schemeClr val="accent2">
                        <a:lumMod val="20000"/>
                        <a:lumOff val="80000"/>
                      </a:schemeClr>
                    </a:solidFill>
                  </a:tcPr>
                </a:tc>
                <a:extLst>
                  <a:ext uri="{0D108BD9-81ED-4DB2-BD59-A6C34878D82A}">
                    <a16:rowId xmlns:a16="http://schemas.microsoft.com/office/drawing/2014/main" val="10005"/>
                  </a:ext>
                </a:extLst>
              </a:tr>
              <a:tr h="392233">
                <a:tc>
                  <a:txBody>
                    <a:bodyPr/>
                    <a:lstStyle/>
                    <a:p>
                      <a:pPr algn="ctr"/>
                      <a:r>
                        <a:rPr kumimoji="1" lang="en-US" altLang="ja-JP" dirty="0"/>
                        <a:t>3.06</a:t>
                      </a:r>
                      <a:endParaRPr kumimoji="1" lang="ja-JP" altLang="en-US" dirty="0"/>
                    </a:p>
                  </a:txBody>
                  <a:tcPr>
                    <a:solidFill>
                      <a:schemeClr val="accent2">
                        <a:lumMod val="20000"/>
                        <a:lumOff val="80000"/>
                      </a:schemeClr>
                    </a:solidFill>
                  </a:tcPr>
                </a:tc>
                <a:tc>
                  <a:txBody>
                    <a:bodyPr/>
                    <a:lstStyle/>
                    <a:p>
                      <a:pPr algn="ctr"/>
                      <a:r>
                        <a:rPr kumimoji="1" lang="en-US" altLang="ja-JP" dirty="0"/>
                        <a:t>600</a:t>
                      </a:r>
                      <a:endParaRPr kumimoji="1" lang="ja-JP" altLang="en-US" dirty="0"/>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2.4</a:t>
                      </a:r>
                      <a:endParaRPr kumimoji="1" lang="ja-JP" altLang="en-US" dirty="0"/>
                    </a:p>
                  </a:txBody>
                  <a:tcPr>
                    <a:solidFill>
                      <a:schemeClr val="accent2">
                        <a:lumMod val="20000"/>
                        <a:lumOff val="80000"/>
                      </a:schemeClr>
                    </a:solidFill>
                  </a:tcPr>
                </a:tc>
                <a:tc>
                  <a:txBody>
                    <a:bodyPr/>
                    <a:lstStyle/>
                    <a:p>
                      <a:pPr algn="ctr"/>
                      <a:r>
                        <a:rPr kumimoji="1" lang="en-US" altLang="ja-JP" dirty="0"/>
                        <a:t>41</a:t>
                      </a:r>
                      <a:endParaRPr kumimoji="1" lang="ja-JP" altLang="en-US" dirty="0"/>
                    </a:p>
                  </a:txBody>
                  <a:tcPr>
                    <a:solidFill>
                      <a:schemeClr val="accent2">
                        <a:lumMod val="20000"/>
                        <a:lumOff val="80000"/>
                      </a:schemeClr>
                    </a:solidFill>
                  </a:tcPr>
                </a:tc>
                <a:tc>
                  <a:txBody>
                    <a:bodyPr/>
                    <a:lstStyle/>
                    <a:p>
                      <a:pPr algn="ctr"/>
                      <a:r>
                        <a:rPr kumimoji="1" lang="en-US" altLang="ja-JP" dirty="0"/>
                        <a:t>6.0</a:t>
                      </a:r>
                      <a:endParaRPr kumimoji="1" lang="ja-JP" altLang="en-US" dirty="0"/>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2.63</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rgbClr val="FF0000"/>
                          </a:solidFill>
                        </a:rPr>
                        <a:t>2.65</a:t>
                      </a:r>
                      <a:endParaRPr kumimoji="1" lang="ja-JP" altLang="en-US" dirty="0">
                        <a:solidFill>
                          <a:srgbClr val="FF0000"/>
                        </a:solidFill>
                      </a:endParaRPr>
                    </a:p>
                  </a:txBody>
                  <a:tcPr>
                    <a:solidFill>
                      <a:schemeClr val="accent2">
                        <a:lumMod val="20000"/>
                        <a:lumOff val="80000"/>
                      </a:schemeClr>
                    </a:solidFill>
                  </a:tcPr>
                </a:tc>
                <a:tc>
                  <a:txBody>
                    <a:bodyPr/>
                    <a:lstStyle/>
                    <a:p>
                      <a:pPr algn="ctr"/>
                      <a:r>
                        <a:rPr kumimoji="1" lang="en-US" altLang="ja-JP" dirty="0">
                          <a:solidFill>
                            <a:srgbClr val="FF0000"/>
                          </a:solidFill>
                        </a:rPr>
                        <a:t>4.4</a:t>
                      </a:r>
                      <a:endParaRPr kumimoji="1" lang="ja-JP" altLang="en-US" dirty="0">
                        <a:solidFill>
                          <a:srgbClr val="FF0000"/>
                        </a:solidFill>
                      </a:endParaRPr>
                    </a:p>
                  </a:txBody>
                  <a:tcP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12" name="テキスト ボックス 11">
            <a:extLst>
              <a:ext uri="{FF2B5EF4-FFF2-40B4-BE49-F238E27FC236}">
                <a16:creationId xmlns:a16="http://schemas.microsoft.com/office/drawing/2014/main" id="{E946CB48-385A-4466-8505-42034E8A5619}"/>
              </a:ext>
            </a:extLst>
          </p:cNvPr>
          <p:cNvSpPr txBox="1"/>
          <p:nvPr/>
        </p:nvSpPr>
        <p:spPr>
          <a:xfrm>
            <a:off x="7924273" y="4427091"/>
            <a:ext cx="1301533" cy="646331"/>
          </a:xfrm>
          <a:prstGeom prst="rect">
            <a:avLst/>
          </a:prstGeom>
          <a:noFill/>
        </p:spPr>
        <p:txBody>
          <a:bodyPr wrap="square" rtlCol="0">
            <a:spAutoFit/>
          </a:bodyPr>
          <a:lstStyle/>
          <a:p>
            <a:r>
              <a:rPr kumimoji="1" lang="en-US" altLang="ja-JP" dirty="0" err="1">
                <a:solidFill>
                  <a:schemeClr val="tx2"/>
                </a:solidFill>
              </a:rPr>
              <a:t>N</a:t>
            </a:r>
            <a:r>
              <a:rPr kumimoji="1" lang="en-US" altLang="ja-JP" baseline="-25000" dirty="0" err="1">
                <a:solidFill>
                  <a:schemeClr val="tx2"/>
                </a:solidFill>
              </a:rPr>
              <a:t>b</a:t>
            </a:r>
            <a:r>
              <a:rPr kumimoji="1" lang="en-US" altLang="ja-JP" dirty="0">
                <a:solidFill>
                  <a:schemeClr val="tx2"/>
                </a:solidFill>
              </a:rPr>
              <a:t>=1576, </a:t>
            </a:r>
            <a:r>
              <a:rPr lang="en-US" altLang="ja-JP" dirty="0" err="1">
                <a:solidFill>
                  <a:schemeClr val="tx2"/>
                </a:solidFill>
                <a:latin typeface="Symbol" panose="05050102010706020507" pitchFamily="18" charset="2"/>
              </a:rPr>
              <a:t>e</a:t>
            </a:r>
            <a:r>
              <a:rPr lang="en-US" altLang="ja-JP" baseline="-25000" dirty="0" err="1">
                <a:solidFill>
                  <a:schemeClr val="tx2"/>
                </a:solidFill>
              </a:rPr>
              <a:t>y</a:t>
            </a:r>
            <a:r>
              <a:rPr lang="en-US" altLang="ja-JP" dirty="0">
                <a:solidFill>
                  <a:schemeClr val="tx2"/>
                </a:solidFill>
              </a:rPr>
              <a:t>=100 pm</a:t>
            </a:r>
            <a:endParaRPr lang="ja-JP" altLang="en-US" dirty="0">
              <a:solidFill>
                <a:schemeClr val="tx2"/>
              </a:solidFill>
            </a:endParaRPr>
          </a:p>
        </p:txBody>
      </p:sp>
      <p:pic>
        <p:nvPicPr>
          <p:cNvPr id="13" name="図 12">
            <a:extLst>
              <a:ext uri="{FF2B5EF4-FFF2-40B4-BE49-F238E27FC236}">
                <a16:creationId xmlns:a16="http://schemas.microsoft.com/office/drawing/2014/main" id="{38C576A0-7FFE-4E79-A218-3A2ABEF67FA4}"/>
              </a:ext>
            </a:extLst>
          </p:cNvPr>
          <p:cNvPicPr>
            <a:picLocks noChangeAspect="1"/>
          </p:cNvPicPr>
          <p:nvPr/>
        </p:nvPicPr>
        <p:blipFill>
          <a:blip r:embed="rId5"/>
          <a:stretch>
            <a:fillRect/>
          </a:stretch>
        </p:blipFill>
        <p:spPr>
          <a:xfrm>
            <a:off x="2338210" y="5331141"/>
            <a:ext cx="2615847" cy="700015"/>
          </a:xfrm>
          <a:prstGeom prst="rect">
            <a:avLst/>
          </a:prstGeom>
        </p:spPr>
      </p:pic>
      <p:pic>
        <p:nvPicPr>
          <p:cNvPr id="14" name="図 13">
            <a:extLst>
              <a:ext uri="{FF2B5EF4-FFF2-40B4-BE49-F238E27FC236}">
                <a16:creationId xmlns:a16="http://schemas.microsoft.com/office/drawing/2014/main" id="{26978629-C493-4B47-97E2-FBE818957604}"/>
              </a:ext>
            </a:extLst>
          </p:cNvPr>
          <p:cNvPicPr>
            <a:picLocks noChangeAspect="1"/>
          </p:cNvPicPr>
          <p:nvPr/>
        </p:nvPicPr>
        <p:blipFill>
          <a:blip r:embed="rId6"/>
          <a:stretch>
            <a:fillRect/>
          </a:stretch>
        </p:blipFill>
        <p:spPr>
          <a:xfrm>
            <a:off x="5185297" y="5250757"/>
            <a:ext cx="2147182" cy="831167"/>
          </a:xfrm>
          <a:prstGeom prst="rect">
            <a:avLst/>
          </a:prstGeom>
        </p:spPr>
      </p:pic>
      <p:sp>
        <p:nvSpPr>
          <p:cNvPr id="15" name="テキスト ボックス 14">
            <a:extLst>
              <a:ext uri="{FF2B5EF4-FFF2-40B4-BE49-F238E27FC236}">
                <a16:creationId xmlns:a16="http://schemas.microsoft.com/office/drawing/2014/main" id="{F38FA8D7-85F6-4349-B195-1F7C7B6B26FE}"/>
              </a:ext>
            </a:extLst>
          </p:cNvPr>
          <p:cNvSpPr txBox="1"/>
          <p:nvPr/>
        </p:nvSpPr>
        <p:spPr>
          <a:xfrm>
            <a:off x="599195" y="5435423"/>
            <a:ext cx="2359837" cy="369332"/>
          </a:xfrm>
          <a:prstGeom prst="rect">
            <a:avLst/>
          </a:prstGeom>
          <a:noFill/>
        </p:spPr>
        <p:txBody>
          <a:bodyPr wrap="square" rtlCol="0">
            <a:spAutoFit/>
          </a:bodyPr>
          <a:lstStyle/>
          <a:p>
            <a:r>
              <a:rPr kumimoji="1" lang="en-US" altLang="ja-JP" dirty="0">
                <a:solidFill>
                  <a:schemeClr val="accent2">
                    <a:lumMod val="75000"/>
                  </a:schemeClr>
                </a:solidFill>
              </a:rPr>
              <a:t>Simple formula</a:t>
            </a:r>
            <a:endParaRPr kumimoji="1" lang="ja-JP" altLang="en-US" dirty="0">
              <a:solidFill>
                <a:schemeClr val="accent2">
                  <a:lumMod val="75000"/>
                </a:schemeClr>
              </a:solidFill>
            </a:endParaRPr>
          </a:p>
        </p:txBody>
      </p:sp>
    </p:spTree>
    <p:extLst>
      <p:ext uri="{BB962C8B-B14F-4D97-AF65-F5344CB8AC3E}">
        <p14:creationId xmlns:p14="http://schemas.microsoft.com/office/powerpoint/2010/main" val="405126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805CC369-5937-4D03-ABE7-904446CD0A29}"/>
              </a:ext>
            </a:extLst>
          </p:cNvPr>
          <p:cNvPicPr>
            <a:picLocks noChangeAspect="1"/>
          </p:cNvPicPr>
          <p:nvPr/>
        </p:nvPicPr>
        <p:blipFill rotWithShape="1">
          <a:blip r:embed="rId2">
            <a:extLst>
              <a:ext uri="{28A0092B-C50C-407E-A947-70E740481C1C}">
                <a14:useLocalDpi xmlns:a14="http://schemas.microsoft.com/office/drawing/2010/main" val="0"/>
              </a:ext>
            </a:extLst>
          </a:blip>
          <a:srcRect t="16462"/>
          <a:stretch/>
        </p:blipFill>
        <p:spPr>
          <a:xfrm>
            <a:off x="1778130" y="2070961"/>
            <a:ext cx="5400000" cy="4236049"/>
          </a:xfrm>
          <a:prstGeom prst="rect">
            <a:avLst/>
          </a:prstGeom>
        </p:spPr>
      </p:pic>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a:xfrm>
            <a:off x="2847703" y="6356350"/>
            <a:ext cx="3509553" cy="365125"/>
          </a:xfrm>
        </p:spPr>
        <p:txBody>
          <a:bodyPr/>
          <a:lstStyle/>
          <a:p>
            <a:pPr>
              <a:defRPr/>
            </a:pPr>
            <a:r>
              <a:rPr lang="en-US" altLang="ja-JP" dirty="0" err="1">
                <a:latin typeface="Arial" panose="020B0604020202020204" pitchFamily="34" charset="0"/>
                <a:ea typeface="+mj-ea"/>
                <a:cs typeface="Arial" panose="020B0604020202020204" pitchFamily="34" charset="0"/>
              </a:rPr>
              <a:t>SuperKEKB</a:t>
            </a:r>
            <a:r>
              <a:rPr lang="en-US" altLang="ja-JP" dirty="0">
                <a:latin typeface="Arial" panose="020B0604020202020204" pitchFamily="34" charset="0"/>
                <a:ea typeface="+mj-ea"/>
                <a:cs typeface="Arial" panose="020B0604020202020204" pitchFamily="34" charset="0"/>
              </a:rPr>
              <a:t> </a:t>
            </a:r>
            <a:r>
              <a:rPr lang="ja-JP" altLang="en-US" dirty="0">
                <a:latin typeface="Arial" panose="020B0604020202020204" pitchFamily="34" charset="0"/>
                <a:ea typeface="+mj-ea"/>
                <a:cs typeface="Arial" panose="020B0604020202020204" pitchFamily="34" charset="0"/>
              </a:rPr>
              <a:t>国内 </a:t>
            </a:r>
            <a:r>
              <a:rPr lang="en-US" altLang="ja-JP" dirty="0">
                <a:latin typeface="Arial" panose="020B0604020202020204" pitchFamily="34" charset="0"/>
                <a:ea typeface="+mj-ea"/>
                <a:cs typeface="Arial" panose="020B0604020202020204" pitchFamily="34" charset="0"/>
              </a:rPr>
              <a:t>Review @KEK</a:t>
            </a:r>
            <a:endParaRPr lang="ja-JP" altLang="en-US" dirty="0">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13</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3"/>
              </a:buBlip>
              <a:defRPr/>
            </a:pPr>
            <a:r>
              <a:rPr lang="ja-JP" altLang="en-US" sz="2400" kern="0" dirty="0">
                <a:latin typeface="Arial" panose="020B0604020202020204" pitchFamily="34" charset="0"/>
                <a:cs typeface="Arial" panose="020B0604020202020204" pitchFamily="34" charset="0"/>
              </a:rPr>
              <a:t>アルミ合金部分の電子密度の測定</a:t>
            </a:r>
            <a:endParaRPr lang="en-US" altLang="ja-JP" sz="2400" kern="0" dirty="0">
              <a:latin typeface="Arial" panose="020B0604020202020204" pitchFamily="34" charset="0"/>
              <a:cs typeface="Arial" panose="020B0604020202020204" pitchFamily="34" charset="0"/>
            </a:endParaRPr>
          </a:p>
        </p:txBody>
      </p:sp>
      <p:sp>
        <p:nvSpPr>
          <p:cNvPr id="23" name="コンテンツ プレースホルダ 2"/>
          <p:cNvSpPr>
            <a:spLocks noGrp="1"/>
          </p:cNvSpPr>
          <p:nvPr/>
        </p:nvSpPr>
        <p:spPr bwMode="auto">
          <a:xfrm>
            <a:off x="265284" y="1036607"/>
            <a:ext cx="8661270"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4">
                  <a:extLst/>
                </a:blip>
              </a:buBlip>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シミュレーション結果</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大見氏</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と実測値：結構あっている</a:t>
            </a:r>
          </a:p>
        </p:txBody>
      </p:sp>
      <p:sp>
        <p:nvSpPr>
          <p:cNvPr id="20" name="星 6 5">
            <a:extLst>
              <a:ext uri="{FF2B5EF4-FFF2-40B4-BE49-F238E27FC236}">
                <a16:creationId xmlns:a16="http://schemas.microsoft.com/office/drawing/2014/main" id="{447E8270-92BB-4293-B6FC-89F45BC3556E}"/>
              </a:ext>
            </a:extLst>
          </p:cNvPr>
          <p:cNvSpPr/>
          <p:nvPr/>
        </p:nvSpPr>
        <p:spPr>
          <a:xfrm>
            <a:off x="3254815" y="1563926"/>
            <a:ext cx="233265" cy="233265"/>
          </a:xfrm>
          <a:prstGeom prst="star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6 6">
            <a:extLst>
              <a:ext uri="{FF2B5EF4-FFF2-40B4-BE49-F238E27FC236}">
                <a16:creationId xmlns:a16="http://schemas.microsoft.com/office/drawing/2014/main" id="{713906AC-8024-43BC-86B4-E8C648FA67B2}"/>
              </a:ext>
            </a:extLst>
          </p:cNvPr>
          <p:cNvSpPr/>
          <p:nvPr/>
        </p:nvSpPr>
        <p:spPr>
          <a:xfrm>
            <a:off x="5838517" y="3889255"/>
            <a:ext cx="233265" cy="233265"/>
          </a:xfrm>
          <a:prstGeom prst="star6">
            <a:avLst/>
          </a:prstGeom>
          <a:solidFill>
            <a:srgbClr val="00B0F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6 7">
            <a:extLst>
              <a:ext uri="{FF2B5EF4-FFF2-40B4-BE49-F238E27FC236}">
                <a16:creationId xmlns:a16="http://schemas.microsoft.com/office/drawing/2014/main" id="{5B936916-50BD-4B9D-AA6F-96B34686A01D}"/>
              </a:ext>
            </a:extLst>
          </p:cNvPr>
          <p:cNvSpPr/>
          <p:nvPr/>
        </p:nvSpPr>
        <p:spPr>
          <a:xfrm>
            <a:off x="4442356" y="4188986"/>
            <a:ext cx="233265" cy="233265"/>
          </a:xfrm>
          <a:prstGeom prst="star6">
            <a:avLst/>
          </a:prstGeom>
          <a:solidFill>
            <a:srgbClr val="0070C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8">
            <a:extLst>
              <a:ext uri="{FF2B5EF4-FFF2-40B4-BE49-F238E27FC236}">
                <a16:creationId xmlns:a16="http://schemas.microsoft.com/office/drawing/2014/main" id="{8B9129A0-0A19-4F2A-98C6-DC184383715B}"/>
              </a:ext>
            </a:extLst>
          </p:cNvPr>
          <p:cNvSpPr/>
          <p:nvPr/>
        </p:nvSpPr>
        <p:spPr>
          <a:xfrm>
            <a:off x="5874289" y="4178433"/>
            <a:ext cx="161719" cy="158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9">
            <a:extLst>
              <a:ext uri="{FF2B5EF4-FFF2-40B4-BE49-F238E27FC236}">
                <a16:creationId xmlns:a16="http://schemas.microsoft.com/office/drawing/2014/main" id="{9D133031-C79E-4D03-98DC-53BF6E0EE044}"/>
              </a:ext>
            </a:extLst>
          </p:cNvPr>
          <p:cNvSpPr/>
          <p:nvPr/>
        </p:nvSpPr>
        <p:spPr>
          <a:xfrm>
            <a:off x="4478130" y="4647862"/>
            <a:ext cx="161719" cy="158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10">
            <a:extLst>
              <a:ext uri="{FF2B5EF4-FFF2-40B4-BE49-F238E27FC236}">
                <a16:creationId xmlns:a16="http://schemas.microsoft.com/office/drawing/2014/main" id="{89113323-B65C-478E-83DD-77ED0818D1BF}"/>
              </a:ext>
            </a:extLst>
          </p:cNvPr>
          <p:cNvSpPr/>
          <p:nvPr/>
        </p:nvSpPr>
        <p:spPr>
          <a:xfrm>
            <a:off x="4077375" y="5014751"/>
            <a:ext cx="161719" cy="158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星 6 11">
            <a:extLst>
              <a:ext uri="{FF2B5EF4-FFF2-40B4-BE49-F238E27FC236}">
                <a16:creationId xmlns:a16="http://schemas.microsoft.com/office/drawing/2014/main" id="{215AD99C-ECEA-475B-8B7C-140A839110E6}"/>
              </a:ext>
            </a:extLst>
          </p:cNvPr>
          <p:cNvSpPr/>
          <p:nvPr/>
        </p:nvSpPr>
        <p:spPr>
          <a:xfrm>
            <a:off x="4067382" y="4414597"/>
            <a:ext cx="233265" cy="233265"/>
          </a:xfrm>
          <a:prstGeom prst="star6">
            <a:avLst/>
          </a:prstGeom>
          <a:solidFill>
            <a:srgbClr val="92D05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13">
            <a:extLst>
              <a:ext uri="{FF2B5EF4-FFF2-40B4-BE49-F238E27FC236}">
                <a16:creationId xmlns:a16="http://schemas.microsoft.com/office/drawing/2014/main" id="{E00057E2-A118-46E3-9BAB-97B3CE69C2F4}"/>
              </a:ext>
            </a:extLst>
          </p:cNvPr>
          <p:cNvSpPr/>
          <p:nvPr/>
        </p:nvSpPr>
        <p:spPr>
          <a:xfrm>
            <a:off x="3772575" y="5230596"/>
            <a:ext cx="161719" cy="158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星 6 14">
            <a:extLst>
              <a:ext uri="{FF2B5EF4-FFF2-40B4-BE49-F238E27FC236}">
                <a16:creationId xmlns:a16="http://schemas.microsoft.com/office/drawing/2014/main" id="{526BC41C-21E2-41F9-9F43-7394D3ABA212}"/>
              </a:ext>
            </a:extLst>
          </p:cNvPr>
          <p:cNvSpPr/>
          <p:nvPr/>
        </p:nvSpPr>
        <p:spPr>
          <a:xfrm>
            <a:off x="3718605" y="4414596"/>
            <a:ext cx="233265" cy="233265"/>
          </a:xfrm>
          <a:prstGeom prst="star6">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15">
            <a:extLst>
              <a:ext uri="{FF2B5EF4-FFF2-40B4-BE49-F238E27FC236}">
                <a16:creationId xmlns:a16="http://schemas.microsoft.com/office/drawing/2014/main" id="{BBC84917-DB2D-43BF-898F-661F3F011A6E}"/>
              </a:ext>
            </a:extLst>
          </p:cNvPr>
          <p:cNvSpPr/>
          <p:nvPr/>
        </p:nvSpPr>
        <p:spPr>
          <a:xfrm>
            <a:off x="3290589" y="1926728"/>
            <a:ext cx="161719" cy="158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52AC7717-D2D1-4D51-8766-5C234AF417C1}"/>
              </a:ext>
            </a:extLst>
          </p:cNvPr>
          <p:cNvSpPr txBox="1"/>
          <p:nvPr/>
        </p:nvSpPr>
        <p:spPr>
          <a:xfrm>
            <a:off x="3565287" y="1531605"/>
            <a:ext cx="5087662" cy="338554"/>
          </a:xfrm>
          <a:prstGeom prst="rect">
            <a:avLst/>
          </a:prstGeom>
          <a:noFill/>
        </p:spPr>
        <p:txBody>
          <a:bodyPr wrap="square" rtlCol="0">
            <a:spAutoFit/>
          </a:bodyPr>
          <a:lstStyle/>
          <a:p>
            <a:r>
              <a:rPr lang="en-US" altLang="ja-JP" sz="1600" dirty="0"/>
              <a:t>Simulated electron d</a:t>
            </a:r>
            <a:r>
              <a:rPr kumimoji="1" lang="en-US" altLang="ja-JP" sz="1600" dirty="0"/>
              <a:t>ensity at the threshold current</a:t>
            </a:r>
            <a:endParaRPr kumimoji="1" lang="ja-JP" altLang="en-US" sz="1600" dirty="0"/>
          </a:p>
        </p:txBody>
      </p:sp>
      <p:sp>
        <p:nvSpPr>
          <p:cNvPr id="34" name="テキスト ボックス 33">
            <a:extLst>
              <a:ext uri="{FF2B5EF4-FFF2-40B4-BE49-F238E27FC236}">
                <a16:creationId xmlns:a16="http://schemas.microsoft.com/office/drawing/2014/main" id="{D0B595BE-3C8E-46AA-9894-1BBE5F361473}"/>
              </a:ext>
            </a:extLst>
          </p:cNvPr>
          <p:cNvSpPr txBox="1"/>
          <p:nvPr/>
        </p:nvSpPr>
        <p:spPr>
          <a:xfrm>
            <a:off x="3604925" y="1832639"/>
            <a:ext cx="4376658" cy="338554"/>
          </a:xfrm>
          <a:prstGeom prst="rect">
            <a:avLst/>
          </a:prstGeom>
          <a:noFill/>
        </p:spPr>
        <p:txBody>
          <a:bodyPr wrap="square" rtlCol="0">
            <a:spAutoFit/>
          </a:bodyPr>
          <a:lstStyle/>
          <a:p>
            <a:r>
              <a:rPr lang="en-US" altLang="ja-JP" sz="1600" dirty="0"/>
              <a:t>Measured threshold current and density</a:t>
            </a:r>
            <a:endParaRPr kumimoji="1" lang="ja-JP" altLang="en-US" sz="1600" dirty="0"/>
          </a:p>
        </p:txBody>
      </p:sp>
      <p:cxnSp>
        <p:nvCxnSpPr>
          <p:cNvPr id="35" name="直線コネクタ 34">
            <a:extLst>
              <a:ext uri="{FF2B5EF4-FFF2-40B4-BE49-F238E27FC236}">
                <a16:creationId xmlns:a16="http://schemas.microsoft.com/office/drawing/2014/main" id="{843D891B-1970-48E3-9E5B-01B47CC2432B}"/>
              </a:ext>
            </a:extLst>
          </p:cNvPr>
          <p:cNvCxnSpPr>
            <a:cxnSpLocks/>
          </p:cNvCxnSpPr>
          <p:nvPr/>
        </p:nvCxnSpPr>
        <p:spPr>
          <a:xfrm>
            <a:off x="2923480" y="4845415"/>
            <a:ext cx="4086701"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3E3E3BB5-9CE4-4E92-96A5-371B6D08354C}"/>
              </a:ext>
            </a:extLst>
          </p:cNvPr>
          <p:cNvSpPr txBox="1"/>
          <p:nvPr/>
        </p:nvSpPr>
        <p:spPr>
          <a:xfrm>
            <a:off x="1159321" y="1792539"/>
            <a:ext cx="1733679" cy="369332"/>
          </a:xfrm>
          <a:prstGeom prst="rect">
            <a:avLst/>
          </a:prstGeom>
          <a:noFill/>
        </p:spPr>
        <p:txBody>
          <a:bodyPr wrap="square" rtlCol="0">
            <a:spAutoFit/>
          </a:bodyPr>
          <a:lstStyle/>
          <a:p>
            <a:r>
              <a:rPr kumimoji="1" lang="ja-JP" altLang="en-US" dirty="0"/>
              <a:t>アルミ部分のみ</a:t>
            </a:r>
          </a:p>
        </p:txBody>
      </p:sp>
      <p:sp>
        <p:nvSpPr>
          <p:cNvPr id="38" name="テキスト ボックス 37">
            <a:extLst>
              <a:ext uri="{FF2B5EF4-FFF2-40B4-BE49-F238E27FC236}">
                <a16:creationId xmlns:a16="http://schemas.microsoft.com/office/drawing/2014/main" id="{98891B9F-6D52-4793-AC0A-847831C3088A}"/>
              </a:ext>
            </a:extLst>
          </p:cNvPr>
          <p:cNvSpPr txBox="1"/>
          <p:nvPr/>
        </p:nvSpPr>
        <p:spPr>
          <a:xfrm>
            <a:off x="5373281" y="5059373"/>
            <a:ext cx="2359837" cy="369332"/>
          </a:xfrm>
          <a:prstGeom prst="rect">
            <a:avLst/>
          </a:prstGeom>
          <a:noFill/>
        </p:spPr>
        <p:txBody>
          <a:bodyPr wrap="square" rtlCol="0">
            <a:spAutoFit/>
          </a:bodyPr>
          <a:lstStyle/>
          <a:p>
            <a:r>
              <a:rPr kumimoji="1" lang="en-US" altLang="ja-JP" dirty="0">
                <a:solidFill>
                  <a:schemeClr val="accent2">
                    <a:lumMod val="75000"/>
                  </a:schemeClr>
                </a:solidFill>
              </a:rPr>
              <a:t>Simple formula Q=6</a:t>
            </a:r>
            <a:endParaRPr kumimoji="1" lang="ja-JP" altLang="en-US" dirty="0">
              <a:solidFill>
                <a:schemeClr val="accent2">
                  <a:lumMod val="75000"/>
                </a:schemeClr>
              </a:solidFill>
            </a:endParaRPr>
          </a:p>
        </p:txBody>
      </p:sp>
      <p:sp>
        <p:nvSpPr>
          <p:cNvPr id="29" name="テキスト ボックス 28">
            <a:extLst>
              <a:ext uri="{FF2B5EF4-FFF2-40B4-BE49-F238E27FC236}">
                <a16:creationId xmlns:a16="http://schemas.microsoft.com/office/drawing/2014/main" id="{6D7CF43D-F5A4-42E1-9DB6-9B6FC299489D}"/>
              </a:ext>
            </a:extLst>
          </p:cNvPr>
          <p:cNvSpPr txBox="1"/>
          <p:nvPr/>
        </p:nvSpPr>
        <p:spPr>
          <a:xfrm>
            <a:off x="7101840" y="3799354"/>
            <a:ext cx="2042160" cy="646331"/>
          </a:xfrm>
          <a:prstGeom prst="rect">
            <a:avLst/>
          </a:prstGeom>
          <a:noFill/>
          <a:ln>
            <a:solidFill>
              <a:srgbClr val="FF00FF"/>
            </a:solidFill>
          </a:ln>
        </p:spPr>
        <p:txBody>
          <a:bodyPr wrap="square" rtlCol="0">
            <a:spAutoFit/>
          </a:bodyPr>
          <a:lstStyle/>
          <a:p>
            <a:r>
              <a:rPr lang="ja-JP" altLang="en-US" dirty="0"/>
              <a:t>シミュレーション結果は</a:t>
            </a:r>
            <a:r>
              <a:rPr lang="en-US" altLang="ja-JP" dirty="0"/>
              <a:t>20</a:t>
            </a:r>
            <a:r>
              <a:rPr lang="ja-JP" altLang="en-US" dirty="0"/>
              <a:t>倍している</a:t>
            </a:r>
            <a:endParaRPr kumimoji="1" lang="ja-JP" altLang="en-US" dirty="0"/>
          </a:p>
        </p:txBody>
      </p:sp>
      <p:sp>
        <p:nvSpPr>
          <p:cNvPr id="39" name="テキスト ボックス 38">
            <a:extLst>
              <a:ext uri="{FF2B5EF4-FFF2-40B4-BE49-F238E27FC236}">
                <a16:creationId xmlns:a16="http://schemas.microsoft.com/office/drawing/2014/main" id="{EFC882D3-C1BA-4424-9C93-33B5469876AA}"/>
              </a:ext>
            </a:extLst>
          </p:cNvPr>
          <p:cNvSpPr txBox="1"/>
          <p:nvPr/>
        </p:nvSpPr>
        <p:spPr>
          <a:xfrm>
            <a:off x="7010181" y="2651760"/>
            <a:ext cx="1220206" cy="369332"/>
          </a:xfrm>
          <a:prstGeom prst="rect">
            <a:avLst/>
          </a:prstGeom>
          <a:noFill/>
        </p:spPr>
        <p:txBody>
          <a:bodyPr wrap="none" rtlCol="0">
            <a:spAutoFit/>
          </a:bodyPr>
          <a:lstStyle/>
          <a:p>
            <a:r>
              <a:rPr kumimoji="1" lang="en-US" altLang="ja-JP" dirty="0"/>
              <a:t>600</a:t>
            </a:r>
            <a:r>
              <a:rPr kumimoji="1" lang="ja-JP" altLang="en-US" dirty="0"/>
              <a:t>バンチ</a:t>
            </a:r>
          </a:p>
        </p:txBody>
      </p:sp>
    </p:spTree>
    <p:extLst>
      <p:ext uri="{BB962C8B-B14F-4D97-AF65-F5344CB8AC3E}">
        <p14:creationId xmlns:p14="http://schemas.microsoft.com/office/powerpoint/2010/main" val="205249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14</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軸方向磁場の試験的印加</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265284" y="1036607"/>
            <a:ext cx="8878716" cy="117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3"/>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試験的に</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個のベローズチェンバーにソレノイドあるいは永久磁石ユニット</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(Permanent Magnet Unit, PMU)</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を取り付けた。</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100 G</a:t>
            </a:r>
            <a:r>
              <a:rPr lang="ja-JP" altLang="en-US" sz="22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それぞれ約</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30 m</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の区間。</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10" name="図 9">
            <a:extLst>
              <a:ext uri="{FF2B5EF4-FFF2-40B4-BE49-F238E27FC236}">
                <a16:creationId xmlns:a16="http://schemas.microsoft.com/office/drawing/2014/main" id="{A9040E0D-1F83-4CF5-8461-CDD8096311ED}"/>
              </a:ext>
            </a:extLst>
          </p:cNvPr>
          <p:cNvPicPr>
            <a:picLocks noChangeAspect="1"/>
          </p:cNvPicPr>
          <p:nvPr/>
        </p:nvPicPr>
        <p:blipFill rotWithShape="1">
          <a:blip r:embed="rId4">
            <a:extLst>
              <a:ext uri="{28A0092B-C50C-407E-A947-70E740481C1C}">
                <a14:useLocalDpi xmlns:a14="http://schemas.microsoft.com/office/drawing/2010/main" val="0"/>
              </a:ext>
            </a:extLst>
          </a:blip>
          <a:srcRect t="22939"/>
          <a:stretch/>
        </p:blipFill>
        <p:spPr>
          <a:xfrm>
            <a:off x="4663827" y="2873324"/>
            <a:ext cx="4480174" cy="3441291"/>
          </a:xfrm>
          <a:prstGeom prst="rect">
            <a:avLst/>
          </a:prstGeom>
        </p:spPr>
      </p:pic>
      <p:pic>
        <p:nvPicPr>
          <p:cNvPr id="11" name="Picture 3" descr="E:\_Workfolder\ベローズ_永久磁石_20160428 photo\Resized\P4280062.jpg">
            <a:extLst>
              <a:ext uri="{FF2B5EF4-FFF2-40B4-BE49-F238E27FC236}">
                <a16:creationId xmlns:a16="http://schemas.microsoft.com/office/drawing/2014/main" id="{E74F0354-9A5B-42D7-9171-1993F216BC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729" y="2879963"/>
            <a:ext cx="2351724" cy="17637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_Workfolder\ベローズ_永久磁石_20160423_1 photo\Resized\P4230008.jpg">
            <a:extLst>
              <a:ext uri="{FF2B5EF4-FFF2-40B4-BE49-F238E27FC236}">
                <a16:creationId xmlns:a16="http://schemas.microsoft.com/office/drawing/2014/main" id="{B80A77F9-0CA7-4542-A641-0A5CB018DC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275" y="4060545"/>
            <a:ext cx="12573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FA82CE28-8508-46FF-B244-53965C5ED65A}"/>
              </a:ext>
            </a:extLst>
          </p:cNvPr>
          <p:cNvPicPr>
            <a:picLocks noChangeAspect="1"/>
          </p:cNvPicPr>
          <p:nvPr/>
        </p:nvPicPr>
        <p:blipFill rotWithShape="1">
          <a:blip r:embed="rId7">
            <a:extLst>
              <a:ext uri="{28A0092B-C50C-407E-A947-70E740481C1C}">
                <a14:useLocalDpi xmlns:a14="http://schemas.microsoft.com/office/drawing/2010/main" val="0"/>
              </a:ext>
            </a:extLst>
          </a:blip>
          <a:srcRect l="16545" t="22355" r="24636" b="10716"/>
          <a:stretch/>
        </p:blipFill>
        <p:spPr>
          <a:xfrm>
            <a:off x="2178847" y="4266234"/>
            <a:ext cx="2290439" cy="1954668"/>
          </a:xfrm>
          <a:prstGeom prst="rect">
            <a:avLst/>
          </a:prstGeom>
        </p:spPr>
      </p:pic>
      <p:sp>
        <p:nvSpPr>
          <p:cNvPr id="14" name="左カーブ矢印 15">
            <a:extLst>
              <a:ext uri="{FF2B5EF4-FFF2-40B4-BE49-F238E27FC236}">
                <a16:creationId xmlns:a16="http://schemas.microsoft.com/office/drawing/2014/main" id="{0463EC24-5434-47C0-9BD5-7E07A78B929A}"/>
              </a:ext>
            </a:extLst>
          </p:cNvPr>
          <p:cNvSpPr/>
          <p:nvPr/>
        </p:nvSpPr>
        <p:spPr>
          <a:xfrm flipH="1">
            <a:off x="7395766" y="3827049"/>
            <a:ext cx="520213" cy="1364961"/>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a:extLst>
              <a:ext uri="{FF2B5EF4-FFF2-40B4-BE49-F238E27FC236}">
                <a16:creationId xmlns:a16="http://schemas.microsoft.com/office/drawing/2014/main" id="{C0B9DBE3-25B8-4398-8C5B-8B4FF5FDFE3C}"/>
              </a:ext>
            </a:extLst>
          </p:cNvPr>
          <p:cNvSpPr txBox="1"/>
          <p:nvPr/>
        </p:nvSpPr>
        <p:spPr>
          <a:xfrm>
            <a:off x="1921788" y="2818652"/>
            <a:ext cx="2611612" cy="307777"/>
          </a:xfrm>
          <a:prstGeom prst="rect">
            <a:avLst/>
          </a:prstGeom>
          <a:solidFill>
            <a:schemeClr val="bg1">
              <a:lumMod val="95000"/>
            </a:schemeClr>
          </a:solidFill>
          <a:ln>
            <a:noFill/>
          </a:ln>
        </p:spPr>
        <p:txBody>
          <a:bodyPr wrap="none" rtlCol="0" anchor="ctr">
            <a:spAutoFit/>
          </a:bodyPr>
          <a:lstStyle/>
          <a:p>
            <a:r>
              <a:rPr kumimoji="1" lang="en-US" altLang="ja-JP" sz="1400" dirty="0">
                <a:latin typeface="Arial" panose="020B0604020202020204" pitchFamily="34" charset="0"/>
                <a:ea typeface="+mj-ea"/>
                <a:cs typeface="Arial" panose="020B0604020202020204" pitchFamily="34" charset="0"/>
              </a:rPr>
              <a:t>Permanent magnet unit (PMU)</a:t>
            </a:r>
            <a:endParaRPr kumimoji="1" lang="ja-JP" altLang="en-US" sz="1400" dirty="0">
              <a:latin typeface="Arial" panose="020B0604020202020204" pitchFamily="34" charset="0"/>
              <a:ea typeface="+mj-ea"/>
              <a:cs typeface="Arial" panose="020B0604020202020204" pitchFamily="34" charset="0"/>
            </a:endParaRPr>
          </a:p>
        </p:txBody>
      </p:sp>
      <p:sp>
        <p:nvSpPr>
          <p:cNvPr id="16" name="テキスト ボックス 15">
            <a:extLst>
              <a:ext uri="{FF2B5EF4-FFF2-40B4-BE49-F238E27FC236}">
                <a16:creationId xmlns:a16="http://schemas.microsoft.com/office/drawing/2014/main" id="{ED7F7ACA-80DA-445E-8DF3-A08A0EBFDFF6}"/>
              </a:ext>
            </a:extLst>
          </p:cNvPr>
          <p:cNvSpPr txBox="1"/>
          <p:nvPr/>
        </p:nvSpPr>
        <p:spPr>
          <a:xfrm>
            <a:off x="1793777" y="5972624"/>
            <a:ext cx="1290738" cy="252000"/>
          </a:xfrm>
          <a:prstGeom prst="rect">
            <a:avLst/>
          </a:prstGeom>
          <a:solidFill>
            <a:schemeClr val="bg1">
              <a:lumMod val="95000"/>
            </a:schemeClr>
          </a:solidFill>
          <a:ln>
            <a:noFill/>
          </a:ln>
        </p:spPr>
        <p:txBody>
          <a:bodyPr wrap="none" rtlCol="0" anchor="ctr">
            <a:spAutoFit/>
          </a:bodyPr>
          <a:lstStyle/>
          <a:p>
            <a:r>
              <a:rPr kumimoji="1" lang="en-US" altLang="ja-JP" sz="1400" dirty="0">
                <a:latin typeface="Arial" panose="020B0604020202020204" pitchFamily="34" charset="0"/>
                <a:ea typeface="+mj-ea"/>
                <a:cs typeface="Arial" panose="020B0604020202020204" pitchFamily="34" charset="0"/>
              </a:rPr>
              <a:t>Solenoid coils</a:t>
            </a:r>
            <a:endParaRPr kumimoji="1" lang="ja-JP" altLang="en-US" sz="1400" dirty="0">
              <a:latin typeface="Arial" panose="020B0604020202020204" pitchFamily="34" charset="0"/>
              <a:ea typeface="+mj-ea"/>
              <a:cs typeface="Arial" panose="020B0604020202020204" pitchFamily="34" charset="0"/>
            </a:endParaRPr>
          </a:p>
        </p:txBody>
      </p:sp>
      <p:sp>
        <p:nvSpPr>
          <p:cNvPr id="17" name="テキスト ボックス 16">
            <a:extLst>
              <a:ext uri="{FF2B5EF4-FFF2-40B4-BE49-F238E27FC236}">
                <a16:creationId xmlns:a16="http://schemas.microsoft.com/office/drawing/2014/main" id="{1AF22BAA-9407-4B56-BB9E-0DE7CA4FE598}"/>
              </a:ext>
            </a:extLst>
          </p:cNvPr>
          <p:cNvSpPr txBox="1"/>
          <p:nvPr/>
        </p:nvSpPr>
        <p:spPr>
          <a:xfrm rot="16200000">
            <a:off x="3911611" y="4333164"/>
            <a:ext cx="1783408" cy="338554"/>
          </a:xfrm>
          <a:prstGeom prst="rect">
            <a:avLst/>
          </a:prstGeom>
          <a:solidFill>
            <a:schemeClr val="bg1"/>
          </a:solidFill>
        </p:spPr>
        <p:txBody>
          <a:bodyPr wrap="square" rtlCol="0">
            <a:spAutoFit/>
          </a:bodyPr>
          <a:lstStyle/>
          <a:p>
            <a:r>
              <a:rPr kumimoji="1" lang="en-US" altLang="ja-JP" sz="1600" dirty="0">
                <a:latin typeface="Arial" panose="020B0604020202020204" pitchFamily="34" charset="0"/>
                <a:ea typeface="+mj-ea"/>
                <a:cs typeface="Arial" panose="020B0604020202020204" pitchFamily="34" charset="0"/>
              </a:rPr>
              <a:t>    Pressure [Pa]        </a:t>
            </a:r>
            <a:endParaRPr kumimoji="1" lang="ja-JP" altLang="en-US" sz="1600" dirty="0">
              <a:latin typeface="Arial" panose="020B0604020202020204" pitchFamily="34" charset="0"/>
              <a:ea typeface="+mj-ea"/>
              <a:cs typeface="Arial" panose="020B0604020202020204" pitchFamily="34" charset="0"/>
            </a:endParaRPr>
          </a:p>
        </p:txBody>
      </p:sp>
      <p:sp>
        <p:nvSpPr>
          <p:cNvPr id="18" name="テキスト ボックス 17">
            <a:extLst>
              <a:ext uri="{FF2B5EF4-FFF2-40B4-BE49-F238E27FC236}">
                <a16:creationId xmlns:a16="http://schemas.microsoft.com/office/drawing/2014/main" id="{0925E52D-2CF1-4971-AA94-C5AD40B4695D}"/>
              </a:ext>
            </a:extLst>
          </p:cNvPr>
          <p:cNvSpPr txBox="1"/>
          <p:nvPr/>
        </p:nvSpPr>
        <p:spPr>
          <a:xfrm>
            <a:off x="5839655" y="5971150"/>
            <a:ext cx="2712602" cy="338554"/>
          </a:xfrm>
          <a:prstGeom prst="rect">
            <a:avLst/>
          </a:prstGeom>
          <a:solidFill>
            <a:schemeClr val="bg1"/>
          </a:solidFill>
        </p:spPr>
        <p:txBody>
          <a:bodyPr wrap="none" rtlCol="0">
            <a:spAutoFit/>
          </a:bodyPr>
          <a:lstStyle/>
          <a:p>
            <a:r>
              <a:rPr kumimoji="1" lang="en-US" altLang="ja-JP" sz="1600" dirty="0">
                <a:latin typeface="Arial" panose="020B0604020202020204" pitchFamily="34" charset="0"/>
                <a:ea typeface="+mj-ea"/>
                <a:cs typeface="Arial" panose="020B0604020202020204" pitchFamily="34" charset="0"/>
              </a:rPr>
              <a:t>         Beam current [mA]     </a:t>
            </a:r>
            <a:endParaRPr kumimoji="1" lang="ja-JP" altLang="en-US" sz="1600" dirty="0">
              <a:latin typeface="Arial" panose="020B0604020202020204" pitchFamily="34" charset="0"/>
              <a:ea typeface="+mj-ea"/>
              <a:cs typeface="Arial" panose="020B0604020202020204" pitchFamily="34" charset="0"/>
            </a:endParaRPr>
          </a:p>
        </p:txBody>
      </p:sp>
      <p:sp>
        <p:nvSpPr>
          <p:cNvPr id="19" name="テキスト ボックス 18">
            <a:extLst>
              <a:ext uri="{FF2B5EF4-FFF2-40B4-BE49-F238E27FC236}">
                <a16:creationId xmlns:a16="http://schemas.microsoft.com/office/drawing/2014/main" id="{7ADF9D1B-3DD0-4305-B23C-2BAF558FE7D5}"/>
              </a:ext>
            </a:extLst>
          </p:cNvPr>
          <p:cNvSpPr txBox="1"/>
          <p:nvPr/>
        </p:nvSpPr>
        <p:spPr>
          <a:xfrm>
            <a:off x="6266047" y="3065335"/>
            <a:ext cx="994183" cy="276999"/>
          </a:xfrm>
          <a:prstGeom prst="rect">
            <a:avLst/>
          </a:prstGeom>
          <a:solidFill>
            <a:schemeClr val="bg1"/>
          </a:solidFill>
        </p:spPr>
        <p:txBody>
          <a:bodyPr wrap="none" rtlCol="0">
            <a:spAutoFit/>
          </a:bodyPr>
          <a:lstStyle/>
          <a:p>
            <a:r>
              <a:rPr kumimoji="1" lang="en-US" altLang="ja-JP" sz="1200" dirty="0">
                <a:latin typeface="Arial" panose="020B0604020202020204" pitchFamily="34" charset="0"/>
                <a:cs typeface="Arial" panose="020B0604020202020204" pitchFamily="34" charset="0"/>
              </a:rPr>
              <a:t>1/1576/3.06</a:t>
            </a:r>
            <a:endParaRPr kumimoji="1" lang="ja-JP" altLang="en-US" sz="1200" dirty="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AB416E31-8758-4B4E-B3EB-DD3A0AE1736C}"/>
              </a:ext>
            </a:extLst>
          </p:cNvPr>
          <p:cNvSpPr txBox="1"/>
          <p:nvPr/>
        </p:nvSpPr>
        <p:spPr>
          <a:xfrm>
            <a:off x="5503541" y="3454069"/>
            <a:ext cx="1716409" cy="502702"/>
          </a:xfrm>
          <a:prstGeom prst="rect">
            <a:avLst/>
          </a:prstGeom>
          <a:solidFill>
            <a:schemeClr val="bg1"/>
          </a:solidFill>
        </p:spPr>
        <p:txBody>
          <a:bodyPr wrap="square" rtlCol="0">
            <a:spAutoFit/>
          </a:bodyPr>
          <a:lstStyle/>
          <a:p>
            <a:pPr>
              <a:lnSpc>
                <a:spcPts val="1600"/>
              </a:lnSpc>
            </a:pPr>
            <a:r>
              <a:rPr kumimoji="1" lang="en-US" altLang="ja-JP" sz="1200" dirty="0">
                <a:latin typeface="Arial" panose="020B0604020202020204" pitchFamily="34" charset="0"/>
                <a:cs typeface="Arial" panose="020B0604020202020204" pitchFamily="34" charset="0"/>
              </a:rPr>
              <a:t>Pressures of 9 gauges in arc sections</a:t>
            </a:r>
            <a:endParaRPr kumimoji="1" lang="ja-JP" altLang="en-US" sz="1200" dirty="0">
              <a:latin typeface="Arial" panose="020B0604020202020204" pitchFamily="34" charset="0"/>
              <a:cs typeface="Arial" panose="020B0604020202020204" pitchFamily="34" charset="0"/>
            </a:endParaRPr>
          </a:p>
        </p:txBody>
      </p:sp>
      <p:sp>
        <p:nvSpPr>
          <p:cNvPr id="21" name="コンテンツ プレースホルダ 2">
            <a:extLst>
              <a:ext uri="{FF2B5EF4-FFF2-40B4-BE49-F238E27FC236}">
                <a16:creationId xmlns:a16="http://schemas.microsoft.com/office/drawing/2014/main" id="{F2DA5F99-DF6D-4F4B-BA2B-BFFA6199CD14}"/>
              </a:ext>
            </a:extLst>
          </p:cNvPr>
          <p:cNvSpPr>
            <a:spLocks noGrp="1"/>
          </p:cNvSpPr>
          <p:nvPr/>
        </p:nvSpPr>
        <p:spPr bwMode="auto">
          <a:xfrm>
            <a:off x="265284" y="2080987"/>
            <a:ext cx="8878716" cy="158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3"/>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その結果、当該区間の圧力の非線形的上昇は緩和された。</a:t>
            </a:r>
          </a:p>
          <a:p>
            <a:pPr lvl="1" indent="-342900" eaLnBrk="1" hangingPunct="1">
              <a:spcBef>
                <a:spcPts val="0"/>
              </a:spcBef>
              <a:buSzPct val="70000"/>
              <a:buBlip>
                <a:blip r:embed="rId3"/>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永久磁石とソレノイドではほぼ同じ効果だった。</a:t>
            </a:r>
          </a:p>
          <a:p>
            <a:pPr marL="400050" lvl="1" indent="0" eaLnBrk="1" hangingPunct="1">
              <a:spcBef>
                <a:spcPts val="0"/>
              </a:spcBef>
              <a:buSzPct val="70000"/>
            </a:pP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52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15</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ベローズへの軸方向磁場印加の効果</a:t>
            </a:r>
            <a:r>
              <a:rPr lang="en-US" altLang="ja-JP" sz="2400" kern="0" dirty="0">
                <a:latin typeface="Arial" panose="020B0604020202020204" pitchFamily="34" charset="0"/>
                <a:ea typeface="+mj-ea"/>
                <a:cs typeface="Arial" panose="020B0604020202020204" pitchFamily="34" charset="0"/>
              </a:rPr>
              <a:t>(</a:t>
            </a:r>
            <a:r>
              <a:rPr lang="ja-JP" altLang="en-US" sz="2400" kern="0" dirty="0">
                <a:latin typeface="Arial" panose="020B0604020202020204" pitchFamily="34" charset="0"/>
                <a:ea typeface="+mj-ea"/>
                <a:cs typeface="Arial" panose="020B0604020202020204" pitchFamily="34" charset="0"/>
              </a:rPr>
              <a:t>シミュレーション</a:t>
            </a:r>
            <a:r>
              <a:rPr lang="en-US" altLang="ja-JP" sz="2400" kern="0" dirty="0">
                <a:latin typeface="Arial" panose="020B0604020202020204" pitchFamily="34" charset="0"/>
                <a:ea typeface="+mj-ea"/>
                <a:cs typeface="Arial" panose="020B0604020202020204" pitchFamily="34" charset="0"/>
              </a:rPr>
              <a:t>)</a:t>
            </a:r>
          </a:p>
        </p:txBody>
      </p:sp>
      <p:sp>
        <p:nvSpPr>
          <p:cNvPr id="23" name="コンテンツ プレースホルダ 2"/>
          <p:cNvSpPr>
            <a:spLocks noGrp="1"/>
          </p:cNvSpPr>
          <p:nvPr/>
        </p:nvSpPr>
        <p:spPr bwMode="auto">
          <a:xfrm>
            <a:off x="265284" y="995967"/>
            <a:ext cx="8878716"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3"/>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コード </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COUDLAND </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を改造して電子密度分布を計算</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福間氏</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p>
          <a:p>
            <a:pPr lvl="2" indent="-342900" eaLnBrk="1" hangingPunct="1">
              <a:spcBef>
                <a:spcPts val="0"/>
              </a:spcBef>
              <a:buSzPct val="70000"/>
              <a:buBlip>
                <a:blip r:embed="rId4"/>
              </a:buBlip>
            </a:pPr>
            <a:r>
              <a:rPr lang="ja-JP" altLang="en-US" sz="2000" dirty="0">
                <a:latin typeface="Symbol" panose="05050102010706020507" pitchFamily="18" charset="2"/>
                <a:ea typeface="ＭＳ Ｐゴシック" panose="020B0600070205080204" pitchFamily="50" charset="-128"/>
                <a:cs typeface="Arial" panose="020B0604020202020204" pitchFamily="34" charset="0"/>
              </a:rPr>
              <a:t>条件：ビームパイプ断面：</a:t>
            </a:r>
            <a:r>
              <a:rPr lang="en-US" altLang="ja-JP" sz="2000" i="1" dirty="0">
                <a:latin typeface="Symbol" panose="05050102010706020507" pitchFamily="18" charset="2"/>
                <a:ea typeface="ＭＳ Ｐゴシック" panose="020B0600070205080204" pitchFamily="50" charset="-128"/>
                <a:cs typeface="Arial" panose="020B0604020202020204" pitchFamily="34" charset="0"/>
              </a:rPr>
              <a:t>f</a:t>
            </a:r>
            <a:r>
              <a:rPr lang="en-US" altLang="ja-JP" sz="2000" dirty="0">
                <a:latin typeface="Symbol" panose="05050102010706020507" pitchFamily="18" charset="2"/>
                <a:ea typeface="ＭＳ Ｐゴシック" panose="020B0600070205080204" pitchFamily="50" charset="-128"/>
                <a:cs typeface="Arial" panose="020B0604020202020204" pitchFamily="34" charset="0"/>
              </a:rPr>
              <a:t>94 </a:t>
            </a:r>
            <a:r>
              <a:rPr lang="en-US" altLang="ja-JP" sz="2000" dirty="0">
                <a:latin typeface="ＭＳ Ｐゴシック" panose="020B0600070205080204" pitchFamily="50" charset="-128"/>
                <a:ea typeface="ＭＳ Ｐゴシック" panose="020B0600070205080204" pitchFamily="50" charset="-128"/>
                <a:cs typeface="Arial" panose="020B0604020202020204" pitchFamily="34" charset="0"/>
              </a:rPr>
              <a:t>mm</a:t>
            </a:r>
            <a:r>
              <a:rPr lang="ja-JP" altLang="en-US" sz="2000" dirty="0" err="1">
                <a:latin typeface="Symbol" panose="05050102010706020507" pitchFamily="18" charset="2"/>
                <a:ea typeface="ＭＳ Ｐゴシック" panose="020B0600070205080204" pitchFamily="50" charset="-128"/>
                <a:cs typeface="Arial" panose="020B0604020202020204" pitchFamily="34" charset="0"/>
              </a:rPr>
              <a:t>。</a:t>
            </a:r>
            <a:r>
              <a:rPr lang="ja-JP" altLang="en-US" sz="2000" dirty="0">
                <a:latin typeface="Symbol" panose="05050102010706020507" pitchFamily="18" charset="2"/>
                <a:ea typeface="ＭＳ Ｐゴシック" panose="020B0600070205080204" pitchFamily="50" charset="-128"/>
                <a:cs typeface="Arial" panose="020B0604020202020204" pitchFamily="34" charset="0"/>
              </a:rPr>
              <a:t>アンテチェンバーによる光電子発生量の抑制効果として壁から出る光電子の量子効率を</a:t>
            </a:r>
            <a:r>
              <a:rPr lang="en-US" altLang="ja-JP" sz="2000" dirty="0">
                <a:latin typeface="Symbol" panose="05050102010706020507" pitchFamily="18" charset="2"/>
                <a:ea typeface="ＭＳ Ｐゴシック" panose="020B0600070205080204" pitchFamily="50" charset="-128"/>
                <a:cs typeface="Arial" panose="020B0604020202020204" pitchFamily="34" charset="0"/>
              </a:rPr>
              <a:t>0.01</a:t>
            </a:r>
            <a:r>
              <a:rPr lang="ja-JP" altLang="en-US" sz="2000" dirty="0">
                <a:latin typeface="Symbol" panose="05050102010706020507" pitchFamily="18" charset="2"/>
                <a:ea typeface="ＭＳ Ｐゴシック" panose="020B0600070205080204" pitchFamily="50" charset="-128"/>
                <a:cs typeface="Arial" panose="020B0604020202020204" pitchFamily="34" charset="0"/>
              </a:rPr>
              <a:t>倍。光電子の量子効率</a:t>
            </a:r>
            <a:r>
              <a:rPr lang="en-US" altLang="ja-JP" sz="2000" dirty="0">
                <a:latin typeface="Symbol" panose="05050102010706020507" pitchFamily="18" charset="2"/>
                <a:ea typeface="ＭＳ Ｐゴシック" panose="020B0600070205080204" pitchFamily="50" charset="-128"/>
                <a:cs typeface="Arial" panose="020B0604020202020204" pitchFamily="34" charset="0"/>
              </a:rPr>
              <a:t>0.1</a:t>
            </a:r>
            <a:r>
              <a:rPr lang="ja-JP" altLang="en-US" sz="2000" dirty="0" err="1">
                <a:latin typeface="Symbol" panose="05050102010706020507" pitchFamily="18" charset="2"/>
                <a:ea typeface="ＭＳ Ｐゴシック" panose="020B0600070205080204" pitchFamily="50" charset="-128"/>
                <a:cs typeface="Arial" panose="020B0604020202020204" pitchFamily="34" charset="0"/>
              </a:rPr>
              <a:t>。</a:t>
            </a:r>
            <a:r>
              <a:rPr lang="ja-JP" altLang="en-US" sz="2000" dirty="0">
                <a:latin typeface="Symbol" panose="05050102010706020507" pitchFamily="18" charset="2"/>
                <a:ea typeface="ＭＳ Ｐゴシック" panose="020B0600070205080204" pitchFamily="50" charset="-128"/>
                <a:cs typeface="Arial" panose="020B0604020202020204" pitchFamily="34" charset="0"/>
              </a:rPr>
              <a:t>光電子はチェンバー壁から一様に放出。バンチ長</a:t>
            </a:r>
            <a:r>
              <a:rPr lang="en-US" altLang="ja-JP" sz="2000" dirty="0">
                <a:latin typeface="Symbol" panose="05050102010706020507" pitchFamily="18" charset="2"/>
                <a:ea typeface="ＭＳ Ｐゴシック" panose="020B0600070205080204" pitchFamily="50" charset="-128"/>
                <a:cs typeface="Arial" panose="020B0604020202020204" pitchFamily="34" charset="0"/>
              </a:rPr>
              <a:t>(</a:t>
            </a:r>
            <a:r>
              <a:rPr lang="en-US" altLang="ja-JP" sz="2000" dirty="0" err="1">
                <a:latin typeface="Symbol" panose="05050102010706020507" pitchFamily="18" charset="2"/>
                <a:ea typeface="ＭＳ Ｐゴシック" panose="020B0600070205080204" pitchFamily="50" charset="-128"/>
                <a:cs typeface="Arial" panose="020B0604020202020204" pitchFamily="34" charset="0"/>
              </a:rPr>
              <a:t>s</a:t>
            </a:r>
            <a:r>
              <a:rPr lang="en-US" altLang="ja-JP" sz="2000" i="1" baseline="-25000" dirty="0" err="1">
                <a:latin typeface="ＭＳ Ｐゴシック" panose="020B0600070205080204" pitchFamily="50" charset="-128"/>
                <a:ea typeface="ＭＳ Ｐゴシック" panose="020B0600070205080204" pitchFamily="50" charset="-128"/>
                <a:cs typeface="Arial" panose="020B0604020202020204" pitchFamily="34" charset="0"/>
              </a:rPr>
              <a:t>z</a:t>
            </a:r>
            <a:r>
              <a:rPr lang="en-US" altLang="ja-JP" sz="2000" dirty="0">
                <a:latin typeface="Symbol" panose="05050102010706020507" pitchFamily="18" charset="2"/>
                <a:ea typeface="ＭＳ Ｐゴシック" panose="020B0600070205080204" pitchFamily="50" charset="-128"/>
                <a:cs typeface="Arial" panose="020B0604020202020204" pitchFamily="34" charset="0"/>
              </a:rPr>
              <a:t>)</a:t>
            </a:r>
            <a:r>
              <a:rPr lang="ja-JP" altLang="en-US" sz="2000" dirty="0">
                <a:latin typeface="Symbol" panose="05050102010706020507" pitchFamily="18" charset="2"/>
                <a:ea typeface="ＭＳ Ｐゴシック" panose="020B0600070205080204" pitchFamily="50" charset="-128"/>
                <a:cs typeface="Arial" panose="020B0604020202020204" pitchFamily="34" charset="0"/>
              </a:rPr>
              <a:t>：</a:t>
            </a:r>
            <a:r>
              <a:rPr lang="en-US" altLang="ja-JP" sz="2000" dirty="0">
                <a:latin typeface="Symbol" panose="05050102010706020507" pitchFamily="18" charset="2"/>
                <a:ea typeface="ＭＳ Ｐゴシック" panose="020B0600070205080204" pitchFamily="50" charset="-128"/>
                <a:cs typeface="Arial" panose="020B0604020202020204" pitchFamily="34" charset="0"/>
              </a:rPr>
              <a:t>4.6 </a:t>
            </a:r>
            <a:r>
              <a:rPr lang="en-US" altLang="ja-JP" sz="2000" dirty="0">
                <a:latin typeface="ＭＳ Ｐゴシック" panose="020B0600070205080204" pitchFamily="50" charset="-128"/>
                <a:ea typeface="ＭＳ Ｐゴシック" panose="020B0600070205080204" pitchFamily="50" charset="-128"/>
                <a:cs typeface="Arial" panose="020B0604020202020204" pitchFamily="34" charset="0"/>
              </a:rPr>
              <a:t>mm</a:t>
            </a:r>
            <a:r>
              <a:rPr lang="ja-JP" altLang="en-US" sz="2000" dirty="0" err="1">
                <a:latin typeface="Symbol" panose="05050102010706020507" pitchFamily="18" charset="2"/>
                <a:ea typeface="ＭＳ Ｐゴシック" panose="020B0600070205080204" pitchFamily="50" charset="-128"/>
                <a:cs typeface="Arial" panose="020B0604020202020204" pitchFamily="34" charset="0"/>
              </a:rPr>
              <a:t>。</a:t>
            </a:r>
            <a:r>
              <a:rPr lang="ja-JP" altLang="en-US" sz="2000" dirty="0">
                <a:latin typeface="Symbol" panose="05050102010706020507" pitchFamily="18" charset="2"/>
                <a:ea typeface="ＭＳ Ｐゴシック" panose="020B0600070205080204" pitchFamily="50" charset="-128"/>
                <a:cs typeface="Arial" panose="020B0604020202020204" pitchFamily="34" charset="0"/>
              </a:rPr>
              <a:t>入</a:t>
            </a:r>
            <a:r>
              <a:rPr lang="ja-JP" altLang="en-US" sz="2000" dirty="0">
                <a:latin typeface="ＭＳ Ｐゴシック" panose="020B0600070205080204" pitchFamily="50" charset="-128"/>
                <a:ea typeface="ＭＳ Ｐゴシック" panose="020B0600070205080204" pitchFamily="50" charset="-128"/>
                <a:cs typeface="Arial" panose="020B0604020202020204" pitchFamily="34" charset="0"/>
              </a:rPr>
              <a:t>射光線密度：</a:t>
            </a:r>
            <a:r>
              <a:rPr lang="en-US" altLang="ja-JP" sz="2000" dirty="0">
                <a:latin typeface="ＭＳ Ｐゴシック" panose="020B0600070205080204" pitchFamily="50" charset="-128"/>
                <a:ea typeface="ＭＳ Ｐゴシック" panose="020B0600070205080204" pitchFamily="50" charset="-128"/>
                <a:cs typeface="Arial" panose="020B0604020202020204" pitchFamily="34" charset="0"/>
              </a:rPr>
              <a:t>1x10</a:t>
            </a:r>
            <a:r>
              <a:rPr lang="en-US" altLang="ja-JP" sz="2000" baseline="30000" dirty="0">
                <a:latin typeface="ＭＳ Ｐゴシック" panose="020B0600070205080204" pitchFamily="50" charset="-128"/>
                <a:ea typeface="ＭＳ Ｐゴシック" panose="020B0600070205080204" pitchFamily="50" charset="-128"/>
                <a:cs typeface="Arial" panose="020B0604020202020204" pitchFamily="34" charset="0"/>
              </a:rPr>
              <a:t>15</a:t>
            </a:r>
            <a:r>
              <a:rPr lang="en-US" altLang="ja-JP" sz="2000" dirty="0">
                <a:latin typeface="ＭＳ Ｐゴシック" panose="020B0600070205080204" pitchFamily="50" charset="-128"/>
                <a:ea typeface="ＭＳ Ｐゴシック" panose="020B0600070205080204" pitchFamily="50" charset="-128"/>
                <a:cs typeface="Arial" panose="020B0604020202020204" pitchFamily="34" charset="0"/>
              </a:rPr>
              <a:t> photons s</a:t>
            </a:r>
            <a:r>
              <a:rPr lang="en-US" altLang="ja-JP" sz="2000" baseline="300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en-US" altLang="ja-JP" sz="2000" dirty="0">
                <a:latin typeface="ＭＳ Ｐゴシック" panose="020B0600070205080204" pitchFamily="50" charset="-128"/>
                <a:ea typeface="ＭＳ Ｐゴシック" panose="020B0600070205080204" pitchFamily="50" charset="-128"/>
                <a:cs typeface="Arial" panose="020B0604020202020204" pitchFamily="34" charset="0"/>
              </a:rPr>
              <a:t> m</a:t>
            </a:r>
            <a:r>
              <a:rPr lang="en-US" altLang="ja-JP" sz="2000" baseline="300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en-US" altLang="ja-JP" sz="2000" dirty="0">
                <a:latin typeface="ＭＳ Ｐゴシック" panose="020B0600070205080204" pitchFamily="50" charset="-128"/>
                <a:ea typeface="ＭＳ Ｐゴシック" panose="020B0600070205080204" pitchFamily="50" charset="-128"/>
                <a:cs typeface="Arial" panose="020B0604020202020204" pitchFamily="34" charset="0"/>
              </a:rPr>
              <a:t> mA</a:t>
            </a:r>
            <a:r>
              <a:rPr lang="en-US" altLang="ja-JP" sz="2000" baseline="30000" dirty="0">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2000" dirty="0" err="1">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2000" dirty="0">
                <a:latin typeface="Symbol" panose="05050102010706020507" pitchFamily="18" charset="2"/>
                <a:ea typeface="ＭＳ Ｐゴシック" panose="020B0600070205080204" pitchFamily="50" charset="-128"/>
                <a:cs typeface="Arial" panose="020B0604020202020204" pitchFamily="34" charset="0"/>
              </a:rPr>
              <a:t>最大二次電子放出率となる入射電子</a:t>
            </a:r>
            <a:r>
              <a:rPr lang="ja-JP" altLang="en-US" sz="2000" dirty="0">
                <a:latin typeface="ＭＳ Ｐゴシック" panose="020B0600070205080204" pitchFamily="50" charset="-128"/>
                <a:ea typeface="ＭＳ Ｐゴシック" panose="020B0600070205080204" pitchFamily="50" charset="-128"/>
                <a:cs typeface="Arial" panose="020B0604020202020204" pitchFamily="34" charset="0"/>
              </a:rPr>
              <a:t>エネルギー </a:t>
            </a:r>
            <a:r>
              <a:rPr lang="en-US" altLang="ja-JP" sz="2000" dirty="0">
                <a:latin typeface="ＭＳ Ｐゴシック" panose="020B0600070205080204" pitchFamily="50" charset="-128"/>
                <a:ea typeface="ＭＳ Ｐゴシック" panose="020B0600070205080204" pitchFamily="50" charset="-128"/>
                <a:cs typeface="Arial" panose="020B0604020202020204" pitchFamily="34" charset="0"/>
              </a:rPr>
              <a:t>300 eV</a:t>
            </a:r>
            <a:r>
              <a:rPr lang="ja-JP" altLang="en-US" sz="2000" dirty="0" err="1">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2000" i="1" dirty="0" err="1">
                <a:solidFill>
                  <a:srgbClr val="FF0000"/>
                </a:solidFill>
                <a:latin typeface="Symbol" panose="05050102010706020507" pitchFamily="18" charset="2"/>
                <a:ea typeface="ＭＳ Ｐゴシック" panose="020B0600070205080204" pitchFamily="50" charset="-128"/>
                <a:cs typeface="Arial" panose="020B0604020202020204" pitchFamily="34" charset="0"/>
              </a:rPr>
              <a:t>d</a:t>
            </a:r>
            <a:r>
              <a:rPr lang="en-US" altLang="ja-JP" sz="2000" baseline="-25000" dirty="0" err="1">
                <a:solidFill>
                  <a:srgbClr val="FF0000"/>
                </a:solidFill>
                <a:latin typeface="Arial" panose="020B0604020202020204" pitchFamily="34" charset="0"/>
                <a:ea typeface="ＭＳ Ｐゴシック" panose="020B0600070205080204" pitchFamily="50" charset="-128"/>
                <a:cs typeface="Arial" panose="020B0604020202020204" pitchFamily="34" charset="0"/>
              </a:rPr>
              <a:t>max</a:t>
            </a:r>
            <a:r>
              <a:rPr lang="en-US" altLang="ja-JP" sz="20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 = 2.0</a:t>
            </a:r>
            <a:r>
              <a:rPr lang="ja-JP" altLang="en-US" sz="20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lvl="1" indent="-342900" eaLnBrk="1" hangingPunct="1">
              <a:spcBef>
                <a:spcPts val="600"/>
              </a:spcBef>
              <a:buSzPct val="70000"/>
              <a:buBlip>
                <a:blip r:embed="rId3"/>
              </a:buBlip>
            </a:pPr>
            <a:r>
              <a:rPr lang="ja-JP" altLang="en-US"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中心</a:t>
            </a:r>
            <a:r>
              <a:rPr lang="en-US" altLang="ja-JP"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2200" i="1"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r </a:t>
            </a:r>
            <a:r>
              <a:rPr lang="en-US" altLang="ja-JP"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&lt; 8 mm)</a:t>
            </a:r>
            <a:r>
              <a:rPr lang="ja-JP" altLang="en-US"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の密度は１</a:t>
            </a:r>
            <a:r>
              <a:rPr lang="en-US" altLang="ja-JP"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E9</a:t>
            </a:r>
            <a:r>
              <a:rPr lang="ja-JP" altLang="en-US"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m</a:t>
            </a:r>
            <a:r>
              <a:rPr lang="en-US" altLang="ja-JP" sz="2200" baseline="30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台になる</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図 103">
            <a:extLst>
              <a:ext uri="{FF2B5EF4-FFF2-40B4-BE49-F238E27FC236}">
                <a16:creationId xmlns:a16="http://schemas.microsoft.com/office/drawing/2014/main" id="{2D2CDE07-B867-4E82-A104-067AA380C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904" t="6126" r="19415" b="49960"/>
          <a:stretch>
            <a:fillRect/>
          </a:stretch>
        </p:blipFill>
        <p:spPr bwMode="auto">
          <a:xfrm>
            <a:off x="4638699" y="3998172"/>
            <a:ext cx="4176091" cy="212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105">
            <a:extLst>
              <a:ext uri="{FF2B5EF4-FFF2-40B4-BE49-F238E27FC236}">
                <a16:creationId xmlns:a16="http://schemas.microsoft.com/office/drawing/2014/main" id="{A2FA933B-2B36-4DF6-8AF8-7A44BFAA3C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904" t="51015" r="19415" b="8575"/>
          <a:stretch>
            <a:fillRect/>
          </a:stretch>
        </p:blipFill>
        <p:spPr bwMode="auto">
          <a:xfrm>
            <a:off x="112492" y="4104740"/>
            <a:ext cx="4526208" cy="21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01DD848E-6C3C-4312-BACF-0CA4DBF119BC}"/>
              </a:ext>
            </a:extLst>
          </p:cNvPr>
          <p:cNvSpPr txBox="1"/>
          <p:nvPr/>
        </p:nvSpPr>
        <p:spPr>
          <a:xfrm>
            <a:off x="7366000" y="3608093"/>
            <a:ext cx="987771" cy="369332"/>
          </a:xfrm>
          <a:prstGeom prst="rect">
            <a:avLst/>
          </a:prstGeom>
          <a:noFill/>
        </p:spPr>
        <p:txBody>
          <a:bodyPr wrap="none" rtlCol="0">
            <a:spAutoFit/>
          </a:bodyPr>
          <a:lstStyle/>
          <a:p>
            <a:r>
              <a:rPr kumimoji="1" lang="en-US" altLang="ja-JP" dirty="0">
                <a:solidFill>
                  <a:srgbClr val="FF0000"/>
                </a:solidFill>
              </a:rPr>
              <a:t>2E9 m</a:t>
            </a:r>
            <a:r>
              <a:rPr kumimoji="1" lang="en-US" altLang="ja-JP" baseline="30000" dirty="0">
                <a:solidFill>
                  <a:srgbClr val="FF0000"/>
                </a:solidFill>
              </a:rPr>
              <a:t>-3</a:t>
            </a:r>
            <a:endParaRPr kumimoji="1" lang="ja-JP" altLang="en-US" baseline="30000" dirty="0">
              <a:solidFill>
                <a:srgbClr val="FF0000"/>
              </a:solidFill>
            </a:endParaRPr>
          </a:p>
        </p:txBody>
      </p:sp>
      <p:sp>
        <p:nvSpPr>
          <p:cNvPr id="12" name="テキスト ボックス 11">
            <a:extLst>
              <a:ext uri="{FF2B5EF4-FFF2-40B4-BE49-F238E27FC236}">
                <a16:creationId xmlns:a16="http://schemas.microsoft.com/office/drawing/2014/main" id="{F631E22F-E385-42E3-BDDD-47BF6C481AC4}"/>
              </a:ext>
            </a:extLst>
          </p:cNvPr>
          <p:cNvSpPr txBox="1"/>
          <p:nvPr/>
        </p:nvSpPr>
        <p:spPr>
          <a:xfrm>
            <a:off x="2847703" y="3608093"/>
            <a:ext cx="1308371" cy="369332"/>
          </a:xfrm>
          <a:prstGeom prst="rect">
            <a:avLst/>
          </a:prstGeom>
          <a:noFill/>
        </p:spPr>
        <p:txBody>
          <a:bodyPr wrap="none" rtlCol="0">
            <a:spAutoFit/>
          </a:bodyPr>
          <a:lstStyle/>
          <a:p>
            <a:r>
              <a:rPr kumimoji="1" lang="en-US" altLang="ja-JP" dirty="0">
                <a:solidFill>
                  <a:srgbClr val="FF0000"/>
                </a:solidFill>
              </a:rPr>
              <a:t>4.3E12 m</a:t>
            </a:r>
            <a:r>
              <a:rPr kumimoji="1" lang="en-US" altLang="ja-JP" baseline="30000" dirty="0">
                <a:solidFill>
                  <a:srgbClr val="FF0000"/>
                </a:solidFill>
              </a:rPr>
              <a:t>-3</a:t>
            </a:r>
            <a:endParaRPr kumimoji="1" lang="ja-JP" altLang="en-US" baseline="30000" dirty="0">
              <a:solidFill>
                <a:srgbClr val="FF0000"/>
              </a:solidFill>
            </a:endParaRPr>
          </a:p>
        </p:txBody>
      </p:sp>
      <p:cxnSp>
        <p:nvCxnSpPr>
          <p:cNvPr id="7" name="直線矢印コネクタ 6">
            <a:extLst>
              <a:ext uri="{FF2B5EF4-FFF2-40B4-BE49-F238E27FC236}">
                <a16:creationId xmlns:a16="http://schemas.microsoft.com/office/drawing/2014/main" id="{1B04EC04-63C5-4421-B3F2-3B31A157FFEB}"/>
              </a:ext>
            </a:extLst>
          </p:cNvPr>
          <p:cNvCxnSpPr>
            <a:cxnSpLocks/>
          </p:cNvCxnSpPr>
          <p:nvPr/>
        </p:nvCxnSpPr>
        <p:spPr>
          <a:xfrm flipH="1">
            <a:off x="6848133" y="3977425"/>
            <a:ext cx="771867" cy="10088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直線矢印コネクタ 15">
            <a:extLst>
              <a:ext uri="{FF2B5EF4-FFF2-40B4-BE49-F238E27FC236}">
                <a16:creationId xmlns:a16="http://schemas.microsoft.com/office/drawing/2014/main" id="{2B83491C-BE53-430C-969E-2694D5488A10}"/>
              </a:ext>
            </a:extLst>
          </p:cNvPr>
          <p:cNvCxnSpPr>
            <a:cxnSpLocks/>
          </p:cNvCxnSpPr>
          <p:nvPr/>
        </p:nvCxnSpPr>
        <p:spPr>
          <a:xfrm flipH="1">
            <a:off x="2451839" y="3977425"/>
            <a:ext cx="876840" cy="589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EF0676F9-5AC6-4AE9-9C8D-22294FFC36B3}"/>
              </a:ext>
            </a:extLst>
          </p:cNvPr>
          <p:cNvSpPr txBox="1"/>
          <p:nvPr/>
        </p:nvSpPr>
        <p:spPr>
          <a:xfrm>
            <a:off x="2847703" y="3333108"/>
            <a:ext cx="1101584" cy="369332"/>
          </a:xfrm>
          <a:prstGeom prst="rect">
            <a:avLst/>
          </a:prstGeom>
          <a:noFill/>
        </p:spPr>
        <p:txBody>
          <a:bodyPr wrap="none" rtlCol="0">
            <a:spAutoFit/>
          </a:bodyPr>
          <a:lstStyle/>
          <a:p>
            <a:r>
              <a:rPr kumimoji="1" lang="en-US" altLang="ja-JP" i="1" dirty="0">
                <a:solidFill>
                  <a:srgbClr val="FF0000"/>
                </a:solidFill>
              </a:rPr>
              <a:t>r</a:t>
            </a:r>
            <a:r>
              <a:rPr kumimoji="1" lang="en-US" altLang="ja-JP" dirty="0">
                <a:solidFill>
                  <a:srgbClr val="FF0000"/>
                </a:solidFill>
              </a:rPr>
              <a:t> &lt; 8 mm</a:t>
            </a:r>
            <a:endParaRPr kumimoji="1" lang="ja-JP" altLang="en-US" dirty="0">
              <a:solidFill>
                <a:srgbClr val="FF0000"/>
              </a:solidFill>
            </a:endParaRPr>
          </a:p>
        </p:txBody>
      </p:sp>
      <p:sp>
        <p:nvSpPr>
          <p:cNvPr id="15" name="テキスト ボックス 14">
            <a:extLst>
              <a:ext uri="{FF2B5EF4-FFF2-40B4-BE49-F238E27FC236}">
                <a16:creationId xmlns:a16="http://schemas.microsoft.com/office/drawing/2014/main" id="{E083AEB0-E6AB-4ADD-8E3E-337ED5918936}"/>
              </a:ext>
            </a:extLst>
          </p:cNvPr>
          <p:cNvSpPr txBox="1"/>
          <p:nvPr/>
        </p:nvSpPr>
        <p:spPr>
          <a:xfrm>
            <a:off x="7252187" y="3333108"/>
            <a:ext cx="1101584" cy="369332"/>
          </a:xfrm>
          <a:prstGeom prst="rect">
            <a:avLst/>
          </a:prstGeom>
          <a:noFill/>
        </p:spPr>
        <p:txBody>
          <a:bodyPr wrap="none" rtlCol="0">
            <a:spAutoFit/>
          </a:bodyPr>
          <a:lstStyle/>
          <a:p>
            <a:r>
              <a:rPr kumimoji="1" lang="en-US" altLang="ja-JP" i="1" dirty="0">
                <a:solidFill>
                  <a:srgbClr val="FF0000"/>
                </a:solidFill>
              </a:rPr>
              <a:t>r</a:t>
            </a:r>
            <a:r>
              <a:rPr kumimoji="1" lang="en-US" altLang="ja-JP" dirty="0">
                <a:solidFill>
                  <a:srgbClr val="FF0000"/>
                </a:solidFill>
              </a:rPr>
              <a:t> &lt; 8 mm</a:t>
            </a:r>
            <a:endParaRPr kumimoji="1" lang="ja-JP" altLang="en-US" dirty="0">
              <a:solidFill>
                <a:srgbClr val="FF0000"/>
              </a:solidFill>
            </a:endParaRPr>
          </a:p>
        </p:txBody>
      </p:sp>
    </p:spTree>
    <p:extLst>
      <p:ext uri="{BB962C8B-B14F-4D97-AF65-F5344CB8AC3E}">
        <p14:creationId xmlns:p14="http://schemas.microsoft.com/office/powerpoint/2010/main" val="1288337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矢印コネクタ 15"/>
          <p:cNvCxnSpPr/>
          <p:nvPr/>
        </p:nvCxnSpPr>
        <p:spPr>
          <a:xfrm flipH="1" flipV="1">
            <a:off x="2580676" y="4312280"/>
            <a:ext cx="663776" cy="70475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1810364" y="4672851"/>
            <a:ext cx="1425892" cy="41793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3" descr="E:\_Workfolder\ベローズ_永久磁石_20160428 photo\Resized\P42800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579" y="3442489"/>
            <a:ext cx="2342681" cy="175701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uetsugu\Desktop\P8170015.jpg"/>
          <p:cNvPicPr>
            <a:picLocks noChangeAspect="1" noChangeArrowheads="1"/>
          </p:cNvPicPr>
          <p:nvPr/>
        </p:nvPicPr>
        <p:blipFill rotWithShape="1">
          <a:blip r:embed="rId3">
            <a:extLst>
              <a:ext uri="{28A0092B-C50C-407E-A947-70E740481C1C}">
                <a14:useLocalDpi xmlns:a14="http://schemas.microsoft.com/office/drawing/2010/main" val="0"/>
              </a:ext>
            </a:extLst>
          </a:blip>
          <a:srcRect l="15091" t="19626" r="832" b="-1687"/>
          <a:stretch/>
        </p:blipFill>
        <p:spPr bwMode="auto">
          <a:xfrm>
            <a:off x="417406" y="3342692"/>
            <a:ext cx="3212317" cy="2295346"/>
          </a:xfrm>
          <a:prstGeom prst="rect">
            <a:avLst/>
          </a:prstGeom>
          <a:noFill/>
          <a:extLst>
            <a:ext uri="{909E8E84-426E-40DD-AFC4-6F175D3DCCD1}">
              <a14:hiddenFill xmlns:a14="http://schemas.microsoft.com/office/drawing/2010/main">
                <a:solidFill>
                  <a:srgbClr val="FFFFFF"/>
                </a:solidFill>
              </a14:hiddenFill>
            </a:ext>
          </a:extLst>
        </p:spPr>
      </p:pic>
      <p:sp>
        <p:nvSpPr>
          <p:cNvPr id="21" name="下矢印 18"/>
          <p:cNvSpPr/>
          <p:nvPr/>
        </p:nvSpPr>
        <p:spPr>
          <a:xfrm rot="3609327">
            <a:off x="2571545" y="4199372"/>
            <a:ext cx="177209" cy="414951"/>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2"/>
          <p:cNvSpPr/>
          <p:nvPr/>
        </p:nvSpPr>
        <p:spPr>
          <a:xfrm rot="3609327">
            <a:off x="1075919" y="3319760"/>
            <a:ext cx="152389" cy="256784"/>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770212" y="3068889"/>
            <a:ext cx="2387992" cy="387798"/>
          </a:xfrm>
          <a:prstGeom prst="rect">
            <a:avLst/>
          </a:prstGeom>
          <a:noFill/>
        </p:spPr>
        <p:txBody>
          <a:bodyPr wrap="square" rtlCol="0">
            <a:spAutoFit/>
          </a:bodyPr>
          <a:lstStyle/>
          <a:p>
            <a:pPr>
              <a:lnSpc>
                <a:spcPct val="80000"/>
              </a:lnSpc>
            </a:pPr>
            <a:r>
              <a:rPr lang="en-US" altLang="ja-JP" sz="1200" b="1" dirty="0">
                <a:solidFill>
                  <a:schemeClr val="accent2">
                    <a:lumMod val="50000"/>
                  </a:schemeClr>
                </a:solidFill>
                <a:latin typeface="Arial" panose="020B0604020202020204" pitchFamily="34" charset="0"/>
                <a:cs typeface="Arial" panose="020B0604020202020204" pitchFamily="34" charset="0"/>
              </a:rPr>
              <a:t>PMU attached to bellows chamber</a:t>
            </a:r>
            <a:endParaRPr lang="ja-JP" altLang="en-US" sz="1200" b="1" dirty="0">
              <a:solidFill>
                <a:schemeClr val="accent2">
                  <a:lumMod val="50000"/>
                </a:schemeClr>
              </a:solidFill>
              <a:latin typeface="Arial" panose="020B0604020202020204" pitchFamily="34" charset="0"/>
              <a:cs typeface="Arial" panose="020B0604020202020204" pitchFamily="34" charset="0"/>
            </a:endParaRPr>
          </a:p>
        </p:txBody>
      </p:sp>
      <p:pic>
        <p:nvPicPr>
          <p:cNvPr id="33" name="Picture 2" descr="E:\_Workfolder\ベローズ_永久磁石_20160423_1 photo\Resized\P4230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6817" y="4985073"/>
            <a:ext cx="1256285" cy="94221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直線矢印コネクタ 33"/>
          <p:cNvCxnSpPr/>
          <p:nvPr/>
        </p:nvCxnSpPr>
        <p:spPr>
          <a:xfrm>
            <a:off x="5081062" y="4161880"/>
            <a:ext cx="507975" cy="80435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5" name="角丸四角形 23"/>
          <p:cNvSpPr/>
          <p:nvPr/>
        </p:nvSpPr>
        <p:spPr>
          <a:xfrm>
            <a:off x="6550101" y="3036844"/>
            <a:ext cx="2124000" cy="1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nSpc>
                <a:spcPts val="1400"/>
              </a:lnSpc>
            </a:pPr>
            <a:r>
              <a:rPr lang="en-US" altLang="ja-JP" sz="1200" b="1" dirty="0">
                <a:solidFill>
                  <a:schemeClr val="accent2">
                    <a:lumMod val="50000"/>
                  </a:schemeClr>
                </a:solidFill>
                <a:latin typeface="Arial" panose="020B0604020202020204" pitchFamily="34" charset="0"/>
                <a:cs typeface="Arial" panose="020B0604020202020204" pitchFamily="34" charset="0"/>
              </a:rPr>
              <a:t>Field strength of magnets</a:t>
            </a:r>
            <a:endParaRPr kumimoji="1" lang="ja-JP" altLang="en-US" sz="1200" b="1" dirty="0">
              <a:solidFill>
                <a:schemeClr val="accent2">
                  <a:lumMod val="50000"/>
                </a:schemeClr>
              </a:solidFill>
              <a:latin typeface="Arial" panose="020B0604020202020204" pitchFamily="34" charset="0"/>
              <a:cs typeface="Arial" panose="020B0604020202020204" pitchFamily="34" charset="0"/>
            </a:endParaRPr>
          </a:p>
        </p:txBody>
      </p:sp>
      <p:sp>
        <p:nvSpPr>
          <p:cNvPr id="36" name="テキスト ボックス 35"/>
          <p:cNvSpPr txBox="1"/>
          <p:nvPr/>
        </p:nvSpPr>
        <p:spPr>
          <a:xfrm>
            <a:off x="745088" y="3090828"/>
            <a:ext cx="2779928" cy="276999"/>
          </a:xfrm>
          <a:prstGeom prst="rect">
            <a:avLst/>
          </a:prstGeom>
          <a:noFill/>
        </p:spPr>
        <p:txBody>
          <a:bodyPr wrap="none" rtlCol="0">
            <a:spAutoFit/>
          </a:bodyPr>
          <a:lstStyle/>
          <a:p>
            <a:r>
              <a:rPr lang="en-US" altLang="ja-JP" sz="1200" b="1" dirty="0">
                <a:solidFill>
                  <a:schemeClr val="accent2">
                    <a:lumMod val="50000"/>
                  </a:schemeClr>
                </a:solidFill>
                <a:latin typeface="Arial" panose="020B0604020202020204" pitchFamily="34" charset="0"/>
                <a:cs typeface="Arial" panose="020B0604020202020204" pitchFamily="34" charset="0"/>
              </a:rPr>
              <a:t>Al bellows chambers along the ring</a:t>
            </a:r>
            <a:endParaRPr lang="ja-JP" altLang="en-US" sz="1200" b="1" dirty="0">
              <a:solidFill>
                <a:schemeClr val="accent2">
                  <a:lumMod val="50000"/>
                </a:schemeClr>
              </a:solidFill>
              <a:latin typeface="Arial" panose="020B0604020202020204" pitchFamily="34" charset="0"/>
              <a:cs typeface="Arial" panose="020B0604020202020204" pitchFamily="34" charset="0"/>
            </a:endParaRPr>
          </a:p>
        </p:txBody>
      </p:sp>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16</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5"/>
              </a:buBlip>
              <a:defRPr/>
            </a:pPr>
            <a:r>
              <a:rPr lang="ja-JP" altLang="en-US" sz="2400" kern="0" dirty="0">
                <a:latin typeface="Arial" panose="020B0604020202020204" pitchFamily="34" charset="0"/>
                <a:ea typeface="+mj-ea"/>
                <a:cs typeface="Arial" panose="020B0604020202020204" pitchFamily="34" charset="0"/>
              </a:rPr>
              <a:t>対策</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265284" y="1052580"/>
            <a:ext cx="8661269" cy="77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6"/>
              </a:buBlip>
            </a:pPr>
            <a:r>
              <a:rPr lang="ja-JP" altLang="en-US" sz="2200" kern="0" dirty="0">
                <a:latin typeface="Arial" panose="020B0604020202020204" pitchFamily="34" charset="0"/>
                <a:ea typeface="+mj-ea"/>
                <a:cs typeface="Arial" panose="020B0604020202020204" pitchFamily="34" charset="0"/>
              </a:rPr>
              <a:t>リングに約</a:t>
            </a:r>
            <a:r>
              <a:rPr lang="en-US" altLang="ja-JP" sz="2200" kern="0" dirty="0">
                <a:latin typeface="Arial" panose="020B0604020202020204" pitchFamily="34" charset="0"/>
                <a:ea typeface="+mj-ea"/>
                <a:cs typeface="Arial" panose="020B0604020202020204" pitchFamily="34" charset="0"/>
              </a:rPr>
              <a:t>830</a:t>
            </a:r>
            <a:r>
              <a:rPr lang="ja-JP" altLang="en-US" sz="2200" kern="0" dirty="0">
                <a:latin typeface="Arial" panose="020B0604020202020204" pitchFamily="34" charset="0"/>
                <a:ea typeface="+mj-ea"/>
                <a:cs typeface="Arial" panose="020B0604020202020204" pitchFamily="34" charset="0"/>
              </a:rPr>
              <a:t>個設置している、全数のアルミ合金製ベローズチェンバーに、その内表面に軸方向磁場</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a:t>
            </a:r>
            <a:r>
              <a:rPr lang="en-US" altLang="ja-JP" sz="2200" kern="0" dirty="0">
                <a:latin typeface="Arial" panose="020B0604020202020204" pitchFamily="34" charset="0"/>
                <a:ea typeface="+mj-ea"/>
                <a:cs typeface="Arial" panose="020B0604020202020204" pitchFamily="34" charset="0"/>
              </a:rPr>
              <a:t>100 G)</a:t>
            </a:r>
            <a:r>
              <a:rPr lang="ja-JP" altLang="en-US" sz="2200" kern="0" dirty="0">
                <a:latin typeface="Arial" panose="020B0604020202020204" pitchFamily="34" charset="0"/>
                <a:ea typeface="+mj-ea"/>
                <a:cs typeface="Arial" panose="020B0604020202020204" pitchFamily="34" charset="0"/>
              </a:rPr>
              <a:t>を作るような永久磁石ユニット</a:t>
            </a:r>
            <a:r>
              <a:rPr lang="en-US" altLang="ja-JP" sz="2200" kern="0" dirty="0">
                <a:latin typeface="Arial" panose="020B0604020202020204" pitchFamily="34" charset="0"/>
                <a:ea typeface="+mj-ea"/>
                <a:cs typeface="Arial" panose="020B0604020202020204" pitchFamily="34" charset="0"/>
              </a:rPr>
              <a:t>(Permanent Magnet Unit, PMU)</a:t>
            </a:r>
            <a:r>
              <a:rPr lang="ja-JP" altLang="en-US" sz="2200" kern="0" dirty="0">
                <a:latin typeface="Arial" panose="020B0604020202020204" pitchFamily="34" charset="0"/>
                <a:ea typeface="+mj-ea"/>
                <a:cs typeface="Arial" panose="020B0604020202020204" pitchFamily="34" charset="0"/>
              </a:rPr>
              <a:t>を取り付けた。</a:t>
            </a:r>
            <a:endParaRPr lang="en-US" altLang="ja-JP" sz="2200" kern="0" dirty="0">
              <a:latin typeface="Arial" panose="020B0604020202020204" pitchFamily="34" charset="0"/>
              <a:ea typeface="+mj-ea"/>
              <a:cs typeface="Arial" panose="020B0604020202020204" pitchFamily="34" charset="0"/>
            </a:endParaRPr>
          </a:p>
          <a:p>
            <a:pPr lvl="1" indent="-342900" eaLnBrk="1" hangingPunct="1">
              <a:spcBef>
                <a:spcPts val="0"/>
              </a:spcBef>
              <a:buSzPct val="70000"/>
              <a:buBlip>
                <a:blip r:embed="rId6"/>
              </a:buBlip>
            </a:pPr>
            <a:r>
              <a:rPr lang="ja-JP" altLang="en-US" sz="2000" kern="0" dirty="0">
                <a:solidFill>
                  <a:srgbClr val="E46C0A"/>
                </a:solidFill>
                <a:latin typeface="Arial" panose="020B0604020202020204" pitchFamily="34" charset="0"/>
                <a:ea typeface="+mj-ea"/>
                <a:cs typeface="Arial" panose="020B0604020202020204" pitchFamily="34" charset="0"/>
              </a:rPr>
              <a:t>ソレノイドに比べると遥かに安価。効果は同じ。</a:t>
            </a:r>
            <a:endParaRPr lang="en-US" altLang="ja-JP" sz="2000" kern="0" dirty="0">
              <a:solidFill>
                <a:srgbClr val="E46C0A"/>
              </a:solidFill>
              <a:latin typeface="Arial" panose="020B0604020202020204" pitchFamily="34" charset="0"/>
              <a:ea typeface="+mj-ea"/>
              <a:cs typeface="Arial" panose="020B0604020202020204" pitchFamily="34" charset="0"/>
            </a:endParaRPr>
          </a:p>
          <a:p>
            <a:pPr lvl="1" indent="-342900" eaLnBrk="1" hangingPunct="1">
              <a:spcBef>
                <a:spcPts val="0"/>
              </a:spcBef>
              <a:buSzPct val="70000"/>
              <a:buBlip>
                <a:blip r:embed="rId6"/>
              </a:buBlip>
            </a:pPr>
            <a:r>
              <a:rPr lang="ja-JP" altLang="en-US" sz="2000" kern="0" dirty="0">
                <a:solidFill>
                  <a:srgbClr val="E46C0A"/>
                </a:solidFill>
                <a:latin typeface="Arial" panose="020B0604020202020204" pitchFamily="34" charset="0"/>
                <a:ea typeface="+mj-ea"/>
                <a:cs typeface="Arial" panose="020B0604020202020204" pitchFamily="34" charset="0"/>
              </a:rPr>
              <a:t>長さ</a:t>
            </a:r>
            <a:r>
              <a:rPr lang="en-US" altLang="ja-JP" sz="2000" kern="0" dirty="0">
                <a:solidFill>
                  <a:srgbClr val="E46C0A"/>
                </a:solidFill>
                <a:latin typeface="Arial" panose="020B0604020202020204" pitchFamily="34" charset="0"/>
                <a:ea typeface="+mj-ea"/>
                <a:cs typeface="Arial" panose="020B0604020202020204" pitchFamily="34" charset="0"/>
              </a:rPr>
              <a:t>160 mm</a:t>
            </a:r>
            <a:r>
              <a:rPr lang="ja-JP" altLang="en-US" sz="2000" kern="0" dirty="0">
                <a:solidFill>
                  <a:srgbClr val="E46C0A"/>
                </a:solidFill>
                <a:latin typeface="Arial" panose="020B0604020202020204" pitchFamily="34" charset="0"/>
                <a:ea typeface="+mj-ea"/>
                <a:cs typeface="Arial" panose="020B0604020202020204" pitchFamily="34" charset="0"/>
              </a:rPr>
              <a:t>のコの字型鉄ヨークに永久磁石を</a:t>
            </a:r>
            <a:r>
              <a:rPr lang="en-US" altLang="ja-JP" sz="2000" kern="0" dirty="0">
                <a:solidFill>
                  <a:srgbClr val="E46C0A"/>
                </a:solidFill>
                <a:latin typeface="Arial" panose="020B0604020202020204" pitchFamily="34" charset="0"/>
                <a:ea typeface="+mj-ea"/>
                <a:cs typeface="Arial" panose="020B0604020202020204" pitchFamily="34" charset="0"/>
              </a:rPr>
              <a:t>8</a:t>
            </a:r>
            <a:r>
              <a:rPr lang="ja-JP" altLang="en-US" sz="2000" kern="0" dirty="0">
                <a:solidFill>
                  <a:srgbClr val="E46C0A"/>
                </a:solidFill>
                <a:latin typeface="Arial" panose="020B0604020202020204" pitchFamily="34" charset="0"/>
                <a:ea typeface="+mj-ea"/>
                <a:cs typeface="Arial" panose="020B0604020202020204" pitchFamily="34" charset="0"/>
              </a:rPr>
              <a:t>個取り付けたものをベローズチェンバーの上下に取り付けた。</a:t>
            </a:r>
            <a:endParaRPr lang="en-US" altLang="ja-JP" sz="2000" kern="0" dirty="0">
              <a:solidFill>
                <a:srgbClr val="E46C0A"/>
              </a:solidFill>
              <a:latin typeface="Arial" panose="020B0604020202020204" pitchFamily="34" charset="0"/>
              <a:ea typeface="+mj-ea"/>
              <a:cs typeface="Arial" panose="020B0604020202020204" pitchFamily="34" charset="0"/>
            </a:endParaRPr>
          </a:p>
        </p:txBody>
      </p:sp>
      <p:pic>
        <p:nvPicPr>
          <p:cNvPr id="6" name="図 5"/>
          <p:cNvPicPr>
            <a:picLocks noChangeAspect="1"/>
          </p:cNvPicPr>
          <p:nvPr/>
        </p:nvPicPr>
        <p:blipFill rotWithShape="1">
          <a:blip r:embed="rId7">
            <a:clrChange>
              <a:clrFrom>
                <a:srgbClr val="FFFFFF"/>
              </a:clrFrom>
              <a:clrTo>
                <a:srgbClr val="FFFFFF">
                  <a:alpha val="0"/>
                </a:srgbClr>
              </a:clrTo>
            </a:clrChange>
          </a:blip>
          <a:srcRect l="10833" r="18174"/>
          <a:stretch/>
        </p:blipFill>
        <p:spPr>
          <a:xfrm>
            <a:off x="6317571" y="3250332"/>
            <a:ext cx="2608983" cy="2756234"/>
          </a:xfrm>
          <a:prstGeom prst="rect">
            <a:avLst/>
          </a:prstGeom>
        </p:spPr>
      </p:pic>
      <p:sp>
        <p:nvSpPr>
          <p:cNvPr id="7" name="正方形/長方形 6"/>
          <p:cNvSpPr/>
          <p:nvPr/>
        </p:nvSpPr>
        <p:spPr>
          <a:xfrm>
            <a:off x="6317571" y="3275467"/>
            <a:ext cx="232530" cy="210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387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17</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dirty="0">
                <a:latin typeface="Arial" panose="020B0604020202020204" pitchFamily="34" charset="0"/>
                <a:ea typeface="+mj-ea"/>
                <a:cs typeface="Arial" panose="020B0604020202020204" pitchFamily="34" charset="0"/>
              </a:rPr>
              <a:t>対策の結果</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265283" y="1036607"/>
            <a:ext cx="2932939" cy="280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3"/>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リング全周で圧力の非線形的上昇は緩和された。</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a:p>
            <a:pPr lvl="1" indent="-342900" eaLnBrk="1" hangingPunct="1">
              <a:spcBef>
                <a:spcPts val="0"/>
              </a:spcBef>
              <a:buSzPct val="70000"/>
              <a:buBlip>
                <a:blip r:embed="rId3"/>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垂直方向ビームサイズのブローアップも緩和された。</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a:p>
            <a:pPr lvl="1" indent="-342900" eaLnBrk="1" hangingPunct="1">
              <a:spcBef>
                <a:spcPts val="0"/>
              </a:spcBef>
              <a:buSzPct val="70000"/>
              <a:buBlip>
                <a:blip r:embed="rId3"/>
              </a:buBlip>
            </a:pPr>
            <a:r>
              <a:rPr lang="ja-JP" altLang="en-US"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ブローアップが始まるビーム電流密度は</a:t>
            </a:r>
            <a:r>
              <a:rPr lang="ja-JP" altLang="en-US"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倍</a:t>
            </a:r>
            <a:r>
              <a:rPr lang="ja-JP" altLang="en-US"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になった。</a:t>
            </a:r>
          </a:p>
        </p:txBody>
      </p:sp>
      <p:pic>
        <p:nvPicPr>
          <p:cNvPr id="30" name="図 29">
            <a:extLst>
              <a:ext uri="{FF2B5EF4-FFF2-40B4-BE49-F238E27FC236}">
                <a16:creationId xmlns:a16="http://schemas.microsoft.com/office/drawing/2014/main" id="{370B2965-7851-4AB7-9672-D5056322C339}"/>
              </a:ext>
            </a:extLst>
          </p:cNvPr>
          <p:cNvPicPr>
            <a:picLocks noChangeAspect="1"/>
          </p:cNvPicPr>
          <p:nvPr/>
        </p:nvPicPr>
        <p:blipFill rotWithShape="1">
          <a:blip r:embed="rId4">
            <a:extLst>
              <a:ext uri="{28A0092B-C50C-407E-A947-70E740481C1C}">
                <a14:useLocalDpi xmlns:a14="http://schemas.microsoft.com/office/drawing/2010/main" val="0"/>
              </a:ext>
            </a:extLst>
          </a:blip>
          <a:srcRect t="15694"/>
          <a:stretch/>
        </p:blipFill>
        <p:spPr>
          <a:xfrm>
            <a:off x="3082262" y="1223360"/>
            <a:ext cx="2855167" cy="2247820"/>
          </a:xfrm>
          <a:prstGeom prst="rect">
            <a:avLst/>
          </a:prstGeom>
        </p:spPr>
      </p:pic>
      <p:sp>
        <p:nvSpPr>
          <p:cNvPr id="31" name="テキスト ボックス 30">
            <a:extLst>
              <a:ext uri="{FF2B5EF4-FFF2-40B4-BE49-F238E27FC236}">
                <a16:creationId xmlns:a16="http://schemas.microsoft.com/office/drawing/2014/main" id="{C3663AA4-9953-4DA8-A706-6F05497825FA}"/>
              </a:ext>
            </a:extLst>
          </p:cNvPr>
          <p:cNvSpPr txBox="1"/>
          <p:nvPr/>
        </p:nvSpPr>
        <p:spPr>
          <a:xfrm rot="16200000">
            <a:off x="2090182" y="2205774"/>
            <a:ext cx="2239643" cy="291170"/>
          </a:xfrm>
          <a:prstGeom prst="rect">
            <a:avLst/>
          </a:prstGeom>
          <a:solidFill>
            <a:schemeClr val="bg1"/>
          </a:solidFill>
        </p:spPr>
        <p:txBody>
          <a:bodyPr wrap="square" rtlCol="0">
            <a:spAutoFit/>
          </a:bodyPr>
          <a:lstStyle/>
          <a:p>
            <a:pPr algn="ctr"/>
            <a:r>
              <a:rPr lang="en-US" altLang="ja-JP" sz="1292" dirty="0">
                <a:ea typeface="+mj-ea"/>
                <a:cs typeface="Arial" panose="020B0604020202020204" pitchFamily="34" charset="0"/>
              </a:rPr>
              <a:t>Pressure [Pa]        </a:t>
            </a:r>
            <a:endParaRPr lang="ja-JP" altLang="en-US" sz="1292" dirty="0">
              <a:ea typeface="+mj-ea"/>
              <a:cs typeface="Arial" panose="020B0604020202020204" pitchFamily="34" charset="0"/>
            </a:endParaRPr>
          </a:p>
        </p:txBody>
      </p:sp>
      <p:sp>
        <p:nvSpPr>
          <p:cNvPr id="32" name="左カーブ矢印 46">
            <a:extLst>
              <a:ext uri="{FF2B5EF4-FFF2-40B4-BE49-F238E27FC236}">
                <a16:creationId xmlns:a16="http://schemas.microsoft.com/office/drawing/2014/main" id="{130F52E7-432B-4ADC-BE74-0D7EC97E81C8}"/>
              </a:ext>
            </a:extLst>
          </p:cNvPr>
          <p:cNvSpPr/>
          <p:nvPr/>
        </p:nvSpPr>
        <p:spPr>
          <a:xfrm>
            <a:off x="5618285" y="1767377"/>
            <a:ext cx="199407" cy="664689"/>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3" name="図 32">
            <a:extLst>
              <a:ext uri="{FF2B5EF4-FFF2-40B4-BE49-F238E27FC236}">
                <a16:creationId xmlns:a16="http://schemas.microsoft.com/office/drawing/2014/main" id="{41D50F34-EE19-476F-98D3-CA20CF7D4FBD}"/>
              </a:ext>
            </a:extLst>
          </p:cNvPr>
          <p:cNvPicPr>
            <a:picLocks noChangeAspect="1"/>
          </p:cNvPicPr>
          <p:nvPr/>
        </p:nvPicPr>
        <p:blipFill rotWithShape="1">
          <a:blip r:embed="rId5">
            <a:extLst>
              <a:ext uri="{28A0092B-C50C-407E-A947-70E740481C1C}">
                <a14:useLocalDpi xmlns:a14="http://schemas.microsoft.com/office/drawing/2010/main" val="0"/>
              </a:ext>
            </a:extLst>
          </a:blip>
          <a:srcRect t="17079"/>
          <a:stretch/>
        </p:blipFill>
        <p:spPr>
          <a:xfrm>
            <a:off x="3172780" y="3800100"/>
            <a:ext cx="2953076" cy="2457555"/>
          </a:xfrm>
          <a:prstGeom prst="rect">
            <a:avLst/>
          </a:prstGeom>
        </p:spPr>
      </p:pic>
      <p:pic>
        <p:nvPicPr>
          <p:cNvPr id="34" name="図 33">
            <a:extLst>
              <a:ext uri="{FF2B5EF4-FFF2-40B4-BE49-F238E27FC236}">
                <a16:creationId xmlns:a16="http://schemas.microsoft.com/office/drawing/2014/main" id="{D5C62DD8-C749-4C60-8D6E-A59F74EE0EAF}"/>
              </a:ext>
            </a:extLst>
          </p:cNvPr>
          <p:cNvPicPr>
            <a:picLocks noChangeAspect="1"/>
          </p:cNvPicPr>
          <p:nvPr/>
        </p:nvPicPr>
        <p:blipFill rotWithShape="1">
          <a:blip r:embed="rId6">
            <a:extLst>
              <a:ext uri="{28A0092B-C50C-407E-A947-70E740481C1C}">
                <a14:useLocalDpi xmlns:a14="http://schemas.microsoft.com/office/drawing/2010/main" val="0"/>
              </a:ext>
            </a:extLst>
          </a:blip>
          <a:srcRect t="18277"/>
          <a:stretch/>
        </p:blipFill>
        <p:spPr>
          <a:xfrm>
            <a:off x="6138309" y="3879992"/>
            <a:ext cx="2781674" cy="2367093"/>
          </a:xfrm>
          <a:prstGeom prst="rect">
            <a:avLst/>
          </a:prstGeom>
        </p:spPr>
      </p:pic>
      <p:pic>
        <p:nvPicPr>
          <p:cNvPr id="35" name="図 34">
            <a:extLst>
              <a:ext uri="{FF2B5EF4-FFF2-40B4-BE49-F238E27FC236}">
                <a16:creationId xmlns:a16="http://schemas.microsoft.com/office/drawing/2014/main" id="{5A862E58-16AF-433D-BC76-FBD0839BFB50}"/>
              </a:ext>
            </a:extLst>
          </p:cNvPr>
          <p:cNvPicPr>
            <a:picLocks noChangeAspect="1"/>
          </p:cNvPicPr>
          <p:nvPr/>
        </p:nvPicPr>
        <p:blipFill rotWithShape="1">
          <a:blip r:embed="rId7">
            <a:extLst>
              <a:ext uri="{28A0092B-C50C-407E-A947-70E740481C1C}">
                <a14:useLocalDpi xmlns:a14="http://schemas.microsoft.com/office/drawing/2010/main" val="0"/>
              </a:ext>
            </a:extLst>
          </a:blip>
          <a:srcRect t="15653"/>
          <a:stretch/>
        </p:blipFill>
        <p:spPr>
          <a:xfrm>
            <a:off x="6090222" y="1223364"/>
            <a:ext cx="2834975" cy="2303800"/>
          </a:xfrm>
          <a:prstGeom prst="rect">
            <a:avLst/>
          </a:prstGeom>
        </p:spPr>
      </p:pic>
      <p:sp>
        <p:nvSpPr>
          <p:cNvPr id="36" name="左カーブ矢印 39">
            <a:extLst>
              <a:ext uri="{FF2B5EF4-FFF2-40B4-BE49-F238E27FC236}">
                <a16:creationId xmlns:a16="http://schemas.microsoft.com/office/drawing/2014/main" id="{492DD3A8-F809-4F23-B191-D2007EDF991B}"/>
              </a:ext>
            </a:extLst>
          </p:cNvPr>
          <p:cNvSpPr/>
          <p:nvPr/>
        </p:nvSpPr>
        <p:spPr>
          <a:xfrm>
            <a:off x="8664468" y="1695668"/>
            <a:ext cx="265876" cy="980357"/>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7" name="直線コネクタ 36">
            <a:extLst>
              <a:ext uri="{FF2B5EF4-FFF2-40B4-BE49-F238E27FC236}">
                <a16:creationId xmlns:a16="http://schemas.microsoft.com/office/drawing/2014/main" id="{D7315DC3-5829-466F-861B-15DDB766E92D}"/>
              </a:ext>
            </a:extLst>
          </p:cNvPr>
          <p:cNvCxnSpPr/>
          <p:nvPr/>
        </p:nvCxnSpPr>
        <p:spPr>
          <a:xfrm flipV="1">
            <a:off x="4412145" y="5679154"/>
            <a:ext cx="0" cy="22393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D70AEC01-DED3-4F86-9871-BF08B4153A22}"/>
              </a:ext>
            </a:extLst>
          </p:cNvPr>
          <p:cNvSpPr txBox="1"/>
          <p:nvPr/>
        </p:nvSpPr>
        <p:spPr>
          <a:xfrm>
            <a:off x="4456382" y="5631866"/>
            <a:ext cx="526106" cy="276999"/>
          </a:xfrm>
          <a:prstGeom prst="rect">
            <a:avLst/>
          </a:prstGeom>
          <a:noFill/>
        </p:spPr>
        <p:txBody>
          <a:bodyPr wrap="none" rtlCol="0">
            <a:spAutoFit/>
          </a:bodyPr>
          <a:lstStyle/>
          <a:p>
            <a:r>
              <a:rPr lang="en-US" altLang="ja-JP" sz="1200" b="1" dirty="0">
                <a:solidFill>
                  <a:srgbClr val="FF0000"/>
                </a:solidFill>
                <a:latin typeface="Arial" panose="020B0604020202020204" pitchFamily="34" charset="0"/>
                <a:cs typeface="Arial" panose="020B0604020202020204" pitchFamily="34" charset="0"/>
              </a:rPr>
              <a:t>0.12 </a:t>
            </a:r>
            <a:endParaRPr lang="ja-JP" altLang="en-US" sz="1200" b="1" dirty="0">
              <a:solidFill>
                <a:srgbClr val="FF0000"/>
              </a:solidFill>
              <a:latin typeface="Arial" panose="020B0604020202020204" pitchFamily="34" charset="0"/>
              <a:cs typeface="Arial" panose="020B0604020202020204" pitchFamily="34" charset="0"/>
            </a:endParaRPr>
          </a:p>
        </p:txBody>
      </p:sp>
      <p:cxnSp>
        <p:nvCxnSpPr>
          <p:cNvPr id="39" name="直線コネクタ 38">
            <a:extLst>
              <a:ext uri="{FF2B5EF4-FFF2-40B4-BE49-F238E27FC236}">
                <a16:creationId xmlns:a16="http://schemas.microsoft.com/office/drawing/2014/main" id="{63A4358A-CB90-4230-A295-E3FC2BC16853}"/>
              </a:ext>
            </a:extLst>
          </p:cNvPr>
          <p:cNvCxnSpPr/>
          <p:nvPr/>
        </p:nvCxnSpPr>
        <p:spPr>
          <a:xfrm flipV="1">
            <a:off x="7671641" y="5511207"/>
            <a:ext cx="0" cy="37633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57A88348-3CF8-44D8-A72E-9CE7DF8E0938}"/>
              </a:ext>
            </a:extLst>
          </p:cNvPr>
          <p:cNvSpPr txBox="1"/>
          <p:nvPr/>
        </p:nvSpPr>
        <p:spPr>
          <a:xfrm>
            <a:off x="7743868" y="5606984"/>
            <a:ext cx="441146" cy="276999"/>
          </a:xfrm>
          <a:prstGeom prst="rect">
            <a:avLst/>
          </a:prstGeom>
          <a:noFill/>
        </p:spPr>
        <p:txBody>
          <a:bodyPr wrap="none" rtlCol="0">
            <a:spAutoFit/>
          </a:bodyPr>
          <a:lstStyle/>
          <a:p>
            <a:r>
              <a:rPr lang="en-US" altLang="ja-JP" sz="1200" b="1" dirty="0">
                <a:solidFill>
                  <a:srgbClr val="FF0000"/>
                </a:solidFill>
                <a:latin typeface="Arial" panose="020B0604020202020204" pitchFamily="34" charset="0"/>
                <a:cs typeface="Arial" panose="020B0604020202020204" pitchFamily="34" charset="0"/>
              </a:rPr>
              <a:t>0.2 </a:t>
            </a:r>
            <a:endParaRPr lang="ja-JP" altLang="en-US" sz="1200" b="1" dirty="0">
              <a:solidFill>
                <a:srgbClr val="FF0000"/>
              </a:solidFill>
              <a:latin typeface="Arial" panose="020B0604020202020204" pitchFamily="34" charset="0"/>
              <a:cs typeface="Arial" panose="020B0604020202020204" pitchFamily="34" charset="0"/>
            </a:endParaRPr>
          </a:p>
        </p:txBody>
      </p:sp>
      <p:sp>
        <p:nvSpPr>
          <p:cNvPr id="41" name="左カーブ矢印 39">
            <a:extLst>
              <a:ext uri="{FF2B5EF4-FFF2-40B4-BE49-F238E27FC236}">
                <a16:creationId xmlns:a16="http://schemas.microsoft.com/office/drawing/2014/main" id="{34C915BC-5DA5-44CB-885C-B4443C05985F}"/>
              </a:ext>
            </a:extLst>
          </p:cNvPr>
          <p:cNvSpPr/>
          <p:nvPr/>
        </p:nvSpPr>
        <p:spPr>
          <a:xfrm rot="16200000" flipH="1">
            <a:off x="6109005" y="4744785"/>
            <a:ext cx="300199" cy="2464286"/>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テキスト ボックス 41">
            <a:extLst>
              <a:ext uri="{FF2B5EF4-FFF2-40B4-BE49-F238E27FC236}">
                <a16:creationId xmlns:a16="http://schemas.microsoft.com/office/drawing/2014/main" id="{7BB948FC-7498-40D1-8340-0AA248D5D0A6}"/>
              </a:ext>
            </a:extLst>
          </p:cNvPr>
          <p:cNvSpPr txBox="1"/>
          <p:nvPr/>
        </p:nvSpPr>
        <p:spPr>
          <a:xfrm>
            <a:off x="6677125" y="1035937"/>
            <a:ext cx="2093394" cy="276999"/>
          </a:xfrm>
          <a:prstGeom prst="rect">
            <a:avLst/>
          </a:prstGeom>
          <a:noFill/>
        </p:spPr>
        <p:txBody>
          <a:bodyPr wrap="none" rtlCol="0">
            <a:spAutoFit/>
          </a:bodyPr>
          <a:lstStyle/>
          <a:p>
            <a:r>
              <a:rPr lang="en-US" altLang="ja-JP" sz="1200" b="1" dirty="0">
                <a:solidFill>
                  <a:schemeClr val="accent2">
                    <a:lumMod val="50000"/>
                  </a:schemeClr>
                </a:solidFill>
                <a:latin typeface="Arial" panose="020B0604020202020204" pitchFamily="34" charset="0"/>
                <a:cs typeface="Arial" panose="020B0604020202020204" pitchFamily="34" charset="0"/>
              </a:rPr>
              <a:t>Vertical beam size blowup</a:t>
            </a:r>
            <a:endParaRPr lang="ja-JP" altLang="en-US" sz="1200" b="1" dirty="0">
              <a:solidFill>
                <a:schemeClr val="accent2">
                  <a:lumMod val="50000"/>
                </a:schemeClr>
              </a:solidFill>
              <a:latin typeface="Arial" panose="020B0604020202020204" pitchFamily="34" charset="0"/>
              <a:cs typeface="Arial" panose="020B0604020202020204" pitchFamily="34" charset="0"/>
            </a:endParaRPr>
          </a:p>
        </p:txBody>
      </p:sp>
      <p:sp>
        <p:nvSpPr>
          <p:cNvPr id="43" name="テキスト ボックス 42">
            <a:extLst>
              <a:ext uri="{FF2B5EF4-FFF2-40B4-BE49-F238E27FC236}">
                <a16:creationId xmlns:a16="http://schemas.microsoft.com/office/drawing/2014/main" id="{54F97643-41B7-4989-AE7D-F154DF136B7E}"/>
              </a:ext>
            </a:extLst>
          </p:cNvPr>
          <p:cNvSpPr txBox="1"/>
          <p:nvPr/>
        </p:nvSpPr>
        <p:spPr>
          <a:xfrm>
            <a:off x="3671841" y="1057709"/>
            <a:ext cx="1944763" cy="276999"/>
          </a:xfrm>
          <a:prstGeom prst="rect">
            <a:avLst/>
          </a:prstGeom>
          <a:noFill/>
        </p:spPr>
        <p:txBody>
          <a:bodyPr wrap="none" rtlCol="0">
            <a:spAutoFit/>
          </a:bodyPr>
          <a:lstStyle/>
          <a:p>
            <a:r>
              <a:rPr lang="en-US" altLang="ja-JP" sz="1200" b="1" dirty="0">
                <a:solidFill>
                  <a:schemeClr val="accent2">
                    <a:lumMod val="50000"/>
                  </a:schemeClr>
                </a:solidFill>
                <a:latin typeface="Arial" panose="020B0604020202020204" pitchFamily="34" charset="0"/>
                <a:cs typeface="Arial" panose="020B0604020202020204" pitchFamily="34" charset="0"/>
              </a:rPr>
              <a:t>Non linear pressure rise</a:t>
            </a:r>
            <a:endParaRPr lang="ja-JP" altLang="en-US" sz="1200" b="1" dirty="0">
              <a:solidFill>
                <a:schemeClr val="accent2">
                  <a:lumMod val="50000"/>
                </a:schemeClr>
              </a:solidFill>
              <a:latin typeface="Arial" panose="020B0604020202020204" pitchFamily="34" charset="0"/>
              <a:cs typeface="Arial" panose="020B0604020202020204" pitchFamily="34" charset="0"/>
            </a:endParaRPr>
          </a:p>
        </p:txBody>
      </p:sp>
      <p:sp>
        <p:nvSpPr>
          <p:cNvPr id="44" name="テキスト ボックス 43">
            <a:extLst>
              <a:ext uri="{FF2B5EF4-FFF2-40B4-BE49-F238E27FC236}">
                <a16:creationId xmlns:a16="http://schemas.microsoft.com/office/drawing/2014/main" id="{BCF5AB66-9BE4-48C3-ADC8-0601B0B13DBD}"/>
              </a:ext>
            </a:extLst>
          </p:cNvPr>
          <p:cNvSpPr txBox="1"/>
          <p:nvPr/>
        </p:nvSpPr>
        <p:spPr>
          <a:xfrm>
            <a:off x="4311258" y="3657566"/>
            <a:ext cx="3914405" cy="276999"/>
          </a:xfrm>
          <a:prstGeom prst="rect">
            <a:avLst/>
          </a:prstGeom>
          <a:noFill/>
        </p:spPr>
        <p:txBody>
          <a:bodyPr wrap="none" rtlCol="0">
            <a:spAutoFit/>
          </a:bodyPr>
          <a:lstStyle/>
          <a:p>
            <a:r>
              <a:rPr lang="en-US" altLang="ja-JP" sz="1200" b="1" dirty="0">
                <a:solidFill>
                  <a:schemeClr val="accent2">
                    <a:lumMod val="50000"/>
                  </a:schemeClr>
                </a:solidFill>
                <a:latin typeface="Arial" panose="020B0604020202020204" pitchFamily="34" charset="0"/>
                <a:cs typeface="Arial" panose="020B0604020202020204" pitchFamily="34" charset="0"/>
              </a:rPr>
              <a:t>Vertical beam size blowup vs linear current density</a:t>
            </a:r>
            <a:endParaRPr lang="ja-JP" altLang="en-US" sz="1200" b="1" dirty="0">
              <a:solidFill>
                <a:schemeClr val="accent2">
                  <a:lumMod val="50000"/>
                </a:schemeClr>
              </a:solidFill>
              <a:latin typeface="Arial" panose="020B0604020202020204" pitchFamily="34" charset="0"/>
              <a:cs typeface="Arial" panose="020B0604020202020204" pitchFamily="34" charset="0"/>
            </a:endParaRPr>
          </a:p>
        </p:txBody>
      </p:sp>
      <p:sp>
        <p:nvSpPr>
          <p:cNvPr id="45" name="テキスト ボックス 44">
            <a:extLst>
              <a:ext uri="{FF2B5EF4-FFF2-40B4-BE49-F238E27FC236}">
                <a16:creationId xmlns:a16="http://schemas.microsoft.com/office/drawing/2014/main" id="{3BAF67BE-8ED2-493B-B93D-E8D4F0BDD3A7}"/>
              </a:ext>
            </a:extLst>
          </p:cNvPr>
          <p:cNvSpPr txBox="1"/>
          <p:nvPr/>
        </p:nvSpPr>
        <p:spPr>
          <a:xfrm>
            <a:off x="3731010" y="4158269"/>
            <a:ext cx="864339" cy="369332"/>
          </a:xfrm>
          <a:prstGeom prst="rect">
            <a:avLst/>
          </a:prstGeom>
          <a:noFill/>
        </p:spPr>
        <p:txBody>
          <a:bodyPr wrap="none" rtlCol="0">
            <a:spAutoFit/>
          </a:bodyPr>
          <a:lstStyle/>
          <a:p>
            <a:r>
              <a:rPr kumimoji="1" lang="en-US" altLang="ja-JP" dirty="0">
                <a:solidFill>
                  <a:srgbClr val="FF0000"/>
                </a:solidFill>
                <a:latin typeface="Arial" panose="020B0604020202020204" pitchFamily="34" charset="0"/>
                <a:cs typeface="Arial" panose="020B0604020202020204" pitchFamily="34" charset="0"/>
              </a:rPr>
              <a:t>Before</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46" name="テキスト ボックス 45">
            <a:extLst>
              <a:ext uri="{FF2B5EF4-FFF2-40B4-BE49-F238E27FC236}">
                <a16:creationId xmlns:a16="http://schemas.microsoft.com/office/drawing/2014/main" id="{5DD88512-96EC-4C55-B2E5-90472ADE4994}"/>
              </a:ext>
            </a:extLst>
          </p:cNvPr>
          <p:cNvSpPr txBox="1"/>
          <p:nvPr/>
        </p:nvSpPr>
        <p:spPr>
          <a:xfrm>
            <a:off x="6626610" y="4208032"/>
            <a:ext cx="671979" cy="369332"/>
          </a:xfrm>
          <a:prstGeom prst="rect">
            <a:avLst/>
          </a:prstGeom>
          <a:noFill/>
        </p:spPr>
        <p:txBody>
          <a:bodyPr wrap="none" rtlCol="0">
            <a:spAutoFit/>
          </a:bodyPr>
          <a:lstStyle/>
          <a:p>
            <a:r>
              <a:rPr kumimoji="1" lang="en-US" altLang="ja-JP" dirty="0">
                <a:solidFill>
                  <a:srgbClr val="FF0000"/>
                </a:solidFill>
                <a:latin typeface="Arial" panose="020B0604020202020204" pitchFamily="34" charset="0"/>
                <a:cs typeface="Arial" panose="020B0604020202020204" pitchFamily="34" charset="0"/>
              </a:rPr>
              <a:t>After</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47" name="テキスト ボックス 46">
            <a:extLst>
              <a:ext uri="{FF2B5EF4-FFF2-40B4-BE49-F238E27FC236}">
                <a16:creationId xmlns:a16="http://schemas.microsoft.com/office/drawing/2014/main" id="{F67609A5-A6BB-46B6-BE65-DA46C63778B8}"/>
              </a:ext>
            </a:extLst>
          </p:cNvPr>
          <p:cNvSpPr txBox="1"/>
          <p:nvPr/>
        </p:nvSpPr>
        <p:spPr>
          <a:xfrm>
            <a:off x="3744975" y="5008225"/>
            <a:ext cx="667170" cy="215444"/>
          </a:xfrm>
          <a:prstGeom prst="rect">
            <a:avLst/>
          </a:prstGeom>
          <a:solidFill>
            <a:schemeClr val="bg1"/>
          </a:solidFill>
        </p:spPr>
        <p:txBody>
          <a:bodyPr wrap="none" rtlCol="0">
            <a:spAutoFit/>
          </a:bodyPr>
          <a:lstStyle/>
          <a:p>
            <a:r>
              <a:rPr kumimoji="1" lang="en-US" altLang="ja-JP" sz="800" b="1" dirty="0">
                <a:solidFill>
                  <a:srgbClr val="0000FF"/>
                </a:solidFill>
              </a:rPr>
              <a:t>4/150/6RF</a:t>
            </a:r>
            <a:endParaRPr kumimoji="1" lang="ja-JP" altLang="en-US" sz="800" b="1" dirty="0">
              <a:solidFill>
                <a:srgbClr val="0000FF"/>
              </a:solidFill>
            </a:endParaRPr>
          </a:p>
        </p:txBody>
      </p:sp>
      <p:sp>
        <p:nvSpPr>
          <p:cNvPr id="48" name="テキスト ボックス 47">
            <a:extLst>
              <a:ext uri="{FF2B5EF4-FFF2-40B4-BE49-F238E27FC236}">
                <a16:creationId xmlns:a16="http://schemas.microsoft.com/office/drawing/2014/main" id="{A0DD8553-CAEC-4BD7-A03B-A3B14CD074B1}"/>
              </a:ext>
            </a:extLst>
          </p:cNvPr>
          <p:cNvSpPr txBox="1"/>
          <p:nvPr/>
        </p:nvSpPr>
        <p:spPr>
          <a:xfrm>
            <a:off x="6709226" y="5078354"/>
            <a:ext cx="667170" cy="215444"/>
          </a:xfrm>
          <a:prstGeom prst="rect">
            <a:avLst/>
          </a:prstGeom>
          <a:solidFill>
            <a:schemeClr val="bg1"/>
          </a:solidFill>
        </p:spPr>
        <p:txBody>
          <a:bodyPr wrap="none" rtlCol="0">
            <a:spAutoFit/>
          </a:bodyPr>
          <a:lstStyle/>
          <a:p>
            <a:r>
              <a:rPr kumimoji="1" lang="en-US" altLang="ja-JP" sz="800" b="1" dirty="0">
                <a:solidFill>
                  <a:srgbClr val="0000FF"/>
                </a:solidFill>
              </a:rPr>
              <a:t>4/150/6RF</a:t>
            </a:r>
            <a:endParaRPr kumimoji="1" lang="ja-JP" altLang="en-US" sz="800" b="1" dirty="0">
              <a:solidFill>
                <a:srgbClr val="0000FF"/>
              </a:solidFill>
            </a:endParaRPr>
          </a:p>
        </p:txBody>
      </p:sp>
      <p:sp>
        <p:nvSpPr>
          <p:cNvPr id="49" name="テキスト ボックス 48">
            <a:extLst>
              <a:ext uri="{FF2B5EF4-FFF2-40B4-BE49-F238E27FC236}">
                <a16:creationId xmlns:a16="http://schemas.microsoft.com/office/drawing/2014/main" id="{B3CDFE1C-AAC7-4E94-8B30-BB623160D914}"/>
              </a:ext>
            </a:extLst>
          </p:cNvPr>
          <p:cNvSpPr txBox="1"/>
          <p:nvPr/>
        </p:nvSpPr>
        <p:spPr>
          <a:xfrm>
            <a:off x="7136909" y="4800441"/>
            <a:ext cx="667170" cy="215444"/>
          </a:xfrm>
          <a:prstGeom prst="rect">
            <a:avLst/>
          </a:prstGeom>
          <a:solidFill>
            <a:schemeClr val="bg1"/>
          </a:solidFill>
        </p:spPr>
        <p:txBody>
          <a:bodyPr wrap="none" rtlCol="0">
            <a:spAutoFit/>
          </a:bodyPr>
          <a:lstStyle/>
          <a:p>
            <a:r>
              <a:rPr kumimoji="1" lang="en-US" altLang="ja-JP" sz="800" b="1" dirty="0">
                <a:solidFill>
                  <a:srgbClr val="008000"/>
                </a:solidFill>
              </a:rPr>
              <a:t>4/150/4RF</a:t>
            </a:r>
            <a:endParaRPr kumimoji="1" lang="ja-JP" altLang="en-US" sz="800" b="1" dirty="0">
              <a:solidFill>
                <a:srgbClr val="008000"/>
              </a:solidFill>
            </a:endParaRPr>
          </a:p>
        </p:txBody>
      </p:sp>
      <p:sp>
        <p:nvSpPr>
          <p:cNvPr id="50" name="テキスト ボックス 49">
            <a:extLst>
              <a:ext uri="{FF2B5EF4-FFF2-40B4-BE49-F238E27FC236}">
                <a16:creationId xmlns:a16="http://schemas.microsoft.com/office/drawing/2014/main" id="{C4D439C1-6BAC-4B01-A37D-B7DE3E59AD27}"/>
              </a:ext>
            </a:extLst>
          </p:cNvPr>
          <p:cNvSpPr txBox="1"/>
          <p:nvPr/>
        </p:nvSpPr>
        <p:spPr>
          <a:xfrm>
            <a:off x="3951179" y="4630250"/>
            <a:ext cx="667170" cy="215444"/>
          </a:xfrm>
          <a:prstGeom prst="rect">
            <a:avLst/>
          </a:prstGeom>
          <a:solidFill>
            <a:schemeClr val="bg1"/>
          </a:solidFill>
        </p:spPr>
        <p:txBody>
          <a:bodyPr wrap="none" rtlCol="0">
            <a:spAutoFit/>
          </a:bodyPr>
          <a:lstStyle/>
          <a:p>
            <a:r>
              <a:rPr kumimoji="1" lang="en-US" altLang="ja-JP" sz="800" b="1" dirty="0">
                <a:solidFill>
                  <a:srgbClr val="008000"/>
                </a:solidFill>
              </a:rPr>
              <a:t>4/150/4RF</a:t>
            </a:r>
            <a:endParaRPr kumimoji="1" lang="ja-JP" altLang="en-US" sz="800" b="1" dirty="0">
              <a:solidFill>
                <a:srgbClr val="008000"/>
              </a:solidFill>
            </a:endParaRPr>
          </a:p>
        </p:txBody>
      </p:sp>
      <p:sp>
        <p:nvSpPr>
          <p:cNvPr id="51" name="テキスト ボックス 50">
            <a:extLst>
              <a:ext uri="{FF2B5EF4-FFF2-40B4-BE49-F238E27FC236}">
                <a16:creationId xmlns:a16="http://schemas.microsoft.com/office/drawing/2014/main" id="{AB520082-ECD7-4467-9736-1FAE59A9D39D}"/>
              </a:ext>
            </a:extLst>
          </p:cNvPr>
          <p:cNvSpPr txBox="1"/>
          <p:nvPr/>
        </p:nvSpPr>
        <p:spPr>
          <a:xfrm>
            <a:off x="4693376" y="4352337"/>
            <a:ext cx="667170" cy="215444"/>
          </a:xfrm>
          <a:prstGeom prst="rect">
            <a:avLst/>
          </a:prstGeom>
          <a:solidFill>
            <a:schemeClr val="bg1"/>
          </a:solidFill>
        </p:spPr>
        <p:txBody>
          <a:bodyPr wrap="none" rtlCol="0">
            <a:spAutoFit/>
          </a:bodyPr>
          <a:lstStyle/>
          <a:p>
            <a:r>
              <a:rPr kumimoji="1" lang="en-US" altLang="ja-JP" sz="800" b="1" dirty="0">
                <a:solidFill>
                  <a:schemeClr val="accent6">
                    <a:lumMod val="75000"/>
                  </a:schemeClr>
                </a:solidFill>
              </a:rPr>
              <a:t>4/150/3RF</a:t>
            </a:r>
            <a:endParaRPr kumimoji="1" lang="ja-JP" altLang="en-US" sz="800" b="1" dirty="0">
              <a:solidFill>
                <a:schemeClr val="accent6">
                  <a:lumMod val="75000"/>
                </a:schemeClr>
              </a:solidFill>
            </a:endParaRPr>
          </a:p>
        </p:txBody>
      </p:sp>
      <p:sp>
        <p:nvSpPr>
          <p:cNvPr id="52" name="テキスト ボックス 51">
            <a:extLst>
              <a:ext uri="{FF2B5EF4-FFF2-40B4-BE49-F238E27FC236}">
                <a16:creationId xmlns:a16="http://schemas.microsoft.com/office/drawing/2014/main" id="{439C696C-4676-4D30-8988-2FC167BFFD8E}"/>
              </a:ext>
            </a:extLst>
          </p:cNvPr>
          <p:cNvSpPr txBox="1"/>
          <p:nvPr/>
        </p:nvSpPr>
        <p:spPr>
          <a:xfrm>
            <a:off x="7558493" y="4414806"/>
            <a:ext cx="667170" cy="215444"/>
          </a:xfrm>
          <a:prstGeom prst="rect">
            <a:avLst/>
          </a:prstGeom>
          <a:solidFill>
            <a:schemeClr val="bg1"/>
          </a:solidFill>
        </p:spPr>
        <p:txBody>
          <a:bodyPr wrap="none" rtlCol="0">
            <a:spAutoFit/>
          </a:bodyPr>
          <a:lstStyle/>
          <a:p>
            <a:r>
              <a:rPr kumimoji="1" lang="en-US" altLang="ja-JP" sz="800" b="1" dirty="0">
                <a:solidFill>
                  <a:schemeClr val="accent6">
                    <a:lumMod val="75000"/>
                  </a:schemeClr>
                </a:solidFill>
              </a:rPr>
              <a:t>4/150/3RF</a:t>
            </a:r>
            <a:endParaRPr kumimoji="1" lang="ja-JP" altLang="en-US" sz="800" b="1" dirty="0">
              <a:solidFill>
                <a:schemeClr val="accent6">
                  <a:lumMod val="75000"/>
                </a:schemeClr>
              </a:solidFill>
            </a:endParaRPr>
          </a:p>
        </p:txBody>
      </p:sp>
      <p:sp>
        <p:nvSpPr>
          <p:cNvPr id="53" name="テキスト ボックス 52">
            <a:extLst>
              <a:ext uri="{FF2B5EF4-FFF2-40B4-BE49-F238E27FC236}">
                <a16:creationId xmlns:a16="http://schemas.microsoft.com/office/drawing/2014/main" id="{1A4763A5-04A0-4744-BD83-3E41998732B9}"/>
              </a:ext>
            </a:extLst>
          </p:cNvPr>
          <p:cNvSpPr txBox="1"/>
          <p:nvPr/>
        </p:nvSpPr>
        <p:spPr>
          <a:xfrm>
            <a:off x="5354355" y="4553208"/>
            <a:ext cx="667170" cy="215444"/>
          </a:xfrm>
          <a:prstGeom prst="rect">
            <a:avLst/>
          </a:prstGeom>
          <a:solidFill>
            <a:schemeClr val="bg1"/>
          </a:solidFill>
        </p:spPr>
        <p:txBody>
          <a:bodyPr wrap="none" rtlCol="0">
            <a:spAutoFit/>
          </a:bodyPr>
          <a:lstStyle/>
          <a:p>
            <a:r>
              <a:rPr kumimoji="1" lang="en-US" altLang="ja-JP" sz="800" b="1" dirty="0">
                <a:solidFill>
                  <a:srgbClr val="FF0000"/>
                </a:solidFill>
              </a:rPr>
              <a:t>4/150/2RF</a:t>
            </a:r>
            <a:endParaRPr kumimoji="1" lang="ja-JP" altLang="en-US" sz="800" b="1" dirty="0">
              <a:solidFill>
                <a:srgbClr val="FF0000"/>
              </a:solidFill>
            </a:endParaRPr>
          </a:p>
        </p:txBody>
      </p:sp>
      <p:sp>
        <p:nvSpPr>
          <p:cNvPr id="54" name="テキスト ボックス 53">
            <a:extLst>
              <a:ext uri="{FF2B5EF4-FFF2-40B4-BE49-F238E27FC236}">
                <a16:creationId xmlns:a16="http://schemas.microsoft.com/office/drawing/2014/main" id="{11671C99-5BFC-4DC6-A276-9BCD2963E18E}"/>
              </a:ext>
            </a:extLst>
          </p:cNvPr>
          <p:cNvSpPr txBox="1"/>
          <p:nvPr/>
        </p:nvSpPr>
        <p:spPr>
          <a:xfrm>
            <a:off x="8090198" y="4208032"/>
            <a:ext cx="667170" cy="215444"/>
          </a:xfrm>
          <a:prstGeom prst="rect">
            <a:avLst/>
          </a:prstGeom>
          <a:solidFill>
            <a:schemeClr val="bg1"/>
          </a:solidFill>
        </p:spPr>
        <p:txBody>
          <a:bodyPr wrap="none" rtlCol="0">
            <a:spAutoFit/>
          </a:bodyPr>
          <a:lstStyle/>
          <a:p>
            <a:r>
              <a:rPr kumimoji="1" lang="en-US" altLang="ja-JP" sz="800" b="1" dirty="0">
                <a:solidFill>
                  <a:srgbClr val="FF0000"/>
                </a:solidFill>
              </a:rPr>
              <a:t>4/150/2RF</a:t>
            </a:r>
            <a:endParaRPr kumimoji="1" lang="ja-JP" altLang="en-US" sz="800" b="1" dirty="0">
              <a:solidFill>
                <a:srgbClr val="FF0000"/>
              </a:solidFill>
            </a:endParaRPr>
          </a:p>
        </p:txBody>
      </p:sp>
      <p:sp>
        <p:nvSpPr>
          <p:cNvPr id="55" name="テキスト ボックス 54">
            <a:extLst>
              <a:ext uri="{FF2B5EF4-FFF2-40B4-BE49-F238E27FC236}">
                <a16:creationId xmlns:a16="http://schemas.microsoft.com/office/drawing/2014/main" id="{61608FDD-7835-435C-B56D-32AC0FB0415D}"/>
              </a:ext>
            </a:extLst>
          </p:cNvPr>
          <p:cNvSpPr txBox="1"/>
          <p:nvPr/>
        </p:nvSpPr>
        <p:spPr>
          <a:xfrm>
            <a:off x="3671841" y="1373122"/>
            <a:ext cx="667170" cy="215444"/>
          </a:xfrm>
          <a:prstGeom prst="rect">
            <a:avLst/>
          </a:prstGeom>
          <a:solidFill>
            <a:schemeClr val="bg1"/>
          </a:solidFill>
        </p:spPr>
        <p:txBody>
          <a:bodyPr wrap="none" rtlCol="0">
            <a:spAutoFit/>
          </a:bodyPr>
          <a:lstStyle/>
          <a:p>
            <a:r>
              <a:rPr kumimoji="1" lang="en-US" altLang="ja-JP" sz="800" b="1" dirty="0"/>
              <a:t>4/150/3RF</a:t>
            </a:r>
            <a:endParaRPr kumimoji="1" lang="ja-JP" altLang="en-US" sz="800" b="1" dirty="0"/>
          </a:p>
        </p:txBody>
      </p:sp>
      <p:sp>
        <p:nvSpPr>
          <p:cNvPr id="56" name="テキスト ボックス 55">
            <a:extLst>
              <a:ext uri="{FF2B5EF4-FFF2-40B4-BE49-F238E27FC236}">
                <a16:creationId xmlns:a16="http://schemas.microsoft.com/office/drawing/2014/main" id="{B7957481-BFB7-43A1-8A92-A2E5F786ED57}"/>
              </a:ext>
            </a:extLst>
          </p:cNvPr>
          <p:cNvSpPr txBox="1"/>
          <p:nvPr/>
        </p:nvSpPr>
        <p:spPr>
          <a:xfrm>
            <a:off x="6631832" y="1357114"/>
            <a:ext cx="667170" cy="338554"/>
          </a:xfrm>
          <a:prstGeom prst="rect">
            <a:avLst/>
          </a:prstGeom>
          <a:solidFill>
            <a:schemeClr val="bg1"/>
          </a:solidFill>
        </p:spPr>
        <p:txBody>
          <a:bodyPr wrap="none" rtlCol="0">
            <a:spAutoFit/>
          </a:bodyPr>
          <a:lstStyle/>
          <a:p>
            <a:r>
              <a:rPr kumimoji="1" lang="en-US" altLang="ja-JP" sz="800" b="1" dirty="0"/>
              <a:t>4/150/3RF</a:t>
            </a:r>
          </a:p>
          <a:p>
            <a:r>
              <a:rPr lang="en-US" altLang="ja-JP" sz="800" b="1" dirty="0"/>
              <a:t>ECK on</a:t>
            </a:r>
            <a:endParaRPr kumimoji="1" lang="ja-JP" altLang="en-US" sz="800" b="1" dirty="0"/>
          </a:p>
        </p:txBody>
      </p:sp>
    </p:spTree>
    <p:extLst>
      <p:ext uri="{BB962C8B-B14F-4D97-AF65-F5344CB8AC3E}">
        <p14:creationId xmlns:p14="http://schemas.microsoft.com/office/powerpoint/2010/main" val="1629199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18</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indent="-514350">
              <a:spcBef>
                <a:spcPts val="0"/>
              </a:spcBef>
              <a:buClr>
                <a:srgbClr val="006600"/>
              </a:buClr>
              <a:buSzPct val="60000"/>
              <a:buBlip>
                <a:blip r:embed="rId2"/>
              </a:buBlip>
              <a:defRPr/>
            </a:pPr>
            <a:r>
              <a:rPr lang="ja-JP" altLang="en-US" sz="2400" dirty="0">
                <a:latin typeface="Arial" panose="020B0604020202020204" pitchFamily="34" charset="0"/>
                <a:cs typeface="Arial" panose="020B0604020202020204" pitchFamily="34" charset="0"/>
              </a:rPr>
              <a:t>対策の結果</a:t>
            </a:r>
            <a:endParaRPr lang="en-US" altLang="ja-JP" sz="2400" kern="0" dirty="0">
              <a:latin typeface="Arial" panose="020B0604020202020204" pitchFamily="34" charset="0"/>
              <a:cs typeface="Arial" panose="020B0604020202020204" pitchFamily="34" charset="0"/>
            </a:endParaRPr>
          </a:p>
        </p:txBody>
      </p:sp>
      <p:sp>
        <p:nvSpPr>
          <p:cNvPr id="23" name="コンテンツ プレースホルダ 2"/>
          <p:cNvSpPr>
            <a:spLocks noGrp="1"/>
          </p:cNvSpPr>
          <p:nvPr/>
        </p:nvSpPr>
        <p:spPr bwMode="auto">
          <a:xfrm>
            <a:off x="265284" y="1036607"/>
            <a:ext cx="8661270"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3"/>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結合性不安定性のスペクトルも、周辺磁場に閉じ込められた電子に依るものに変わった</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飛山氏</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err="1">
                <a:latin typeface="Arial" panose="020B0604020202020204" pitchFamily="34" charset="0"/>
                <a:ea typeface="ＭＳ Ｐゴシック" panose="020B0600070205080204" pitchFamily="50" charset="-128"/>
                <a:cs typeface="Arial" panose="020B0604020202020204" pitchFamily="34" charset="0"/>
              </a:rPr>
              <a:t>。</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7" name="図 6">
            <a:extLst>
              <a:ext uri="{FF2B5EF4-FFF2-40B4-BE49-F238E27FC236}">
                <a16:creationId xmlns:a16="http://schemas.microsoft.com/office/drawing/2014/main" id="{1F235708-4977-4ED5-83DF-2DE45BE0866F}"/>
              </a:ext>
            </a:extLst>
          </p:cNvPr>
          <p:cNvPicPr>
            <a:picLocks noChangeAspect="1"/>
          </p:cNvPicPr>
          <p:nvPr/>
        </p:nvPicPr>
        <p:blipFill>
          <a:blip r:embed="rId4"/>
          <a:stretch>
            <a:fillRect/>
          </a:stretch>
        </p:blipFill>
        <p:spPr>
          <a:xfrm>
            <a:off x="4748802" y="2759972"/>
            <a:ext cx="3363211" cy="2611101"/>
          </a:xfrm>
          <a:prstGeom prst="rect">
            <a:avLst/>
          </a:prstGeom>
        </p:spPr>
      </p:pic>
      <p:sp>
        <p:nvSpPr>
          <p:cNvPr id="11" name="テキスト ボックス 10">
            <a:extLst>
              <a:ext uri="{FF2B5EF4-FFF2-40B4-BE49-F238E27FC236}">
                <a16:creationId xmlns:a16="http://schemas.microsoft.com/office/drawing/2014/main" id="{74B287D6-C9D2-4464-BAAA-C57100BD082B}"/>
              </a:ext>
            </a:extLst>
          </p:cNvPr>
          <p:cNvSpPr txBox="1"/>
          <p:nvPr/>
        </p:nvSpPr>
        <p:spPr>
          <a:xfrm>
            <a:off x="5115536" y="2390640"/>
            <a:ext cx="2864951" cy="369332"/>
          </a:xfrm>
          <a:prstGeom prst="rect">
            <a:avLst/>
          </a:prstGeom>
          <a:noFill/>
        </p:spPr>
        <p:txBody>
          <a:bodyPr wrap="none" rtlCol="0">
            <a:spAutoFit/>
          </a:bodyPr>
          <a:lstStyle/>
          <a:p>
            <a:r>
              <a:rPr lang="en-US" altLang="ja-JP" dirty="0"/>
              <a:t>4/150/2 Vertical U 300 mA</a:t>
            </a:r>
          </a:p>
        </p:txBody>
      </p:sp>
      <p:pic>
        <p:nvPicPr>
          <p:cNvPr id="12" name="図 11">
            <a:extLst>
              <a:ext uri="{FF2B5EF4-FFF2-40B4-BE49-F238E27FC236}">
                <a16:creationId xmlns:a16="http://schemas.microsoft.com/office/drawing/2014/main" id="{64546787-3D99-4323-A9AB-32D251F67969}"/>
              </a:ext>
            </a:extLst>
          </p:cNvPr>
          <p:cNvPicPr>
            <a:picLocks noChangeAspect="1"/>
          </p:cNvPicPr>
          <p:nvPr/>
        </p:nvPicPr>
        <p:blipFill>
          <a:blip r:embed="rId5"/>
          <a:stretch>
            <a:fillRect/>
          </a:stretch>
        </p:blipFill>
        <p:spPr>
          <a:xfrm>
            <a:off x="817871" y="2759972"/>
            <a:ext cx="3331676" cy="2589748"/>
          </a:xfrm>
          <a:prstGeom prst="rect">
            <a:avLst/>
          </a:prstGeom>
        </p:spPr>
      </p:pic>
      <p:sp>
        <p:nvSpPr>
          <p:cNvPr id="13" name="テキスト ボックス 12">
            <a:extLst>
              <a:ext uri="{FF2B5EF4-FFF2-40B4-BE49-F238E27FC236}">
                <a16:creationId xmlns:a16="http://schemas.microsoft.com/office/drawing/2014/main" id="{684D601D-2E88-4BFD-A99E-AA09015E6A28}"/>
              </a:ext>
            </a:extLst>
          </p:cNvPr>
          <p:cNvSpPr txBox="1"/>
          <p:nvPr/>
        </p:nvSpPr>
        <p:spPr>
          <a:xfrm>
            <a:off x="1172122" y="2369375"/>
            <a:ext cx="2864951" cy="369332"/>
          </a:xfrm>
          <a:prstGeom prst="rect">
            <a:avLst/>
          </a:prstGeom>
          <a:noFill/>
        </p:spPr>
        <p:txBody>
          <a:bodyPr wrap="none" rtlCol="0">
            <a:spAutoFit/>
          </a:bodyPr>
          <a:lstStyle/>
          <a:p>
            <a:r>
              <a:rPr lang="en-US" altLang="ja-JP" dirty="0"/>
              <a:t>4/150/2 Vertical U 300 mA</a:t>
            </a:r>
          </a:p>
        </p:txBody>
      </p:sp>
      <p:sp>
        <p:nvSpPr>
          <p:cNvPr id="14" name="テキスト ボックス 13">
            <a:extLst>
              <a:ext uri="{FF2B5EF4-FFF2-40B4-BE49-F238E27FC236}">
                <a16:creationId xmlns:a16="http://schemas.microsoft.com/office/drawing/2014/main" id="{1BED8177-4B74-409A-BE88-758E5C0C9331}"/>
              </a:ext>
            </a:extLst>
          </p:cNvPr>
          <p:cNvSpPr txBox="1"/>
          <p:nvPr/>
        </p:nvSpPr>
        <p:spPr>
          <a:xfrm>
            <a:off x="3211206" y="3595719"/>
            <a:ext cx="825867" cy="369332"/>
          </a:xfrm>
          <a:prstGeom prst="rect">
            <a:avLst/>
          </a:prstGeom>
          <a:noFill/>
        </p:spPr>
        <p:txBody>
          <a:bodyPr wrap="none" rtlCol="0">
            <a:spAutoFit/>
          </a:bodyPr>
          <a:lstStyle/>
          <a:p>
            <a:r>
              <a:rPr lang="en-US" altLang="ja-JP" dirty="0">
                <a:solidFill>
                  <a:srgbClr val="FF0000"/>
                </a:solidFill>
              </a:rPr>
              <a:t>420 f0</a:t>
            </a:r>
          </a:p>
        </p:txBody>
      </p:sp>
      <p:cxnSp>
        <p:nvCxnSpPr>
          <p:cNvPr id="15" name="直線矢印コネクタ 14">
            <a:extLst>
              <a:ext uri="{FF2B5EF4-FFF2-40B4-BE49-F238E27FC236}">
                <a16:creationId xmlns:a16="http://schemas.microsoft.com/office/drawing/2014/main" id="{3A47FDE9-1DA8-4433-9BC4-9366A546ABB9}"/>
              </a:ext>
            </a:extLst>
          </p:cNvPr>
          <p:cNvCxnSpPr/>
          <p:nvPr/>
        </p:nvCxnSpPr>
        <p:spPr>
          <a:xfrm>
            <a:off x="3796931" y="3965051"/>
            <a:ext cx="252000" cy="0"/>
          </a:xfrm>
          <a:prstGeom prst="straightConnector1">
            <a:avLst/>
          </a:prstGeom>
          <a:ln w="19050">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矢印: 右 5">
            <a:extLst>
              <a:ext uri="{FF2B5EF4-FFF2-40B4-BE49-F238E27FC236}">
                <a16:creationId xmlns:a16="http://schemas.microsoft.com/office/drawing/2014/main" id="{2DC83B04-2DE5-479B-9210-739A7938404F}"/>
              </a:ext>
            </a:extLst>
          </p:cNvPr>
          <p:cNvSpPr/>
          <p:nvPr/>
        </p:nvSpPr>
        <p:spPr>
          <a:xfrm>
            <a:off x="4322020" y="3697071"/>
            <a:ext cx="236823" cy="6841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627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19</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indent="-514350">
              <a:spcBef>
                <a:spcPts val="0"/>
              </a:spcBef>
              <a:buClr>
                <a:srgbClr val="006600"/>
              </a:buClr>
              <a:buSzPct val="70000"/>
              <a:buBlip>
                <a:blip r:embed="rId2"/>
              </a:buBlip>
              <a:defRPr/>
            </a:pPr>
            <a:r>
              <a:rPr lang="ja-JP" altLang="en-US" sz="2400" kern="0" dirty="0">
                <a:latin typeface="Arial" panose="020B0604020202020204" pitchFamily="34" charset="0"/>
                <a:cs typeface="Arial" panose="020B0604020202020204" pitchFamily="34" charset="0"/>
              </a:rPr>
              <a:t>参考：</a:t>
            </a:r>
            <a:r>
              <a:rPr lang="en-US" altLang="ja-JP" sz="2400" kern="0" dirty="0">
                <a:latin typeface="Arial" panose="020B0604020202020204" pitchFamily="34" charset="0"/>
                <a:cs typeface="Arial" panose="020B0604020202020204" pitchFamily="34" charset="0"/>
              </a:rPr>
              <a:t>KEKB(</a:t>
            </a:r>
            <a:r>
              <a:rPr lang="ja-JP" altLang="en-US" sz="2400" kern="0" dirty="0">
                <a:latin typeface="Arial" panose="020B0604020202020204" pitchFamily="34" charset="0"/>
                <a:cs typeface="Arial" panose="020B0604020202020204" pitchFamily="34" charset="0"/>
              </a:rPr>
              <a:t>銅の丸パイプ</a:t>
            </a:r>
            <a:r>
              <a:rPr lang="en-US" altLang="ja-JP" sz="2400" kern="0" dirty="0">
                <a:latin typeface="Arial" panose="020B0604020202020204" pitchFamily="34" charset="0"/>
                <a:cs typeface="Arial" panose="020B0604020202020204" pitchFamily="34" charset="0"/>
              </a:rPr>
              <a:t>)</a:t>
            </a:r>
            <a:r>
              <a:rPr lang="ja-JP" altLang="en-US" sz="2400" kern="0" dirty="0">
                <a:latin typeface="Arial" panose="020B0604020202020204" pitchFamily="34" charset="0"/>
                <a:cs typeface="Arial" panose="020B0604020202020204" pitchFamily="34" charset="0"/>
              </a:rPr>
              <a:t>初期との比較</a:t>
            </a:r>
            <a:endParaRPr lang="en-US" altLang="ja-JP" sz="2400" kern="0" dirty="0">
              <a:latin typeface="Arial" panose="020B0604020202020204" pitchFamily="34" charset="0"/>
              <a:cs typeface="Arial" panose="020B0604020202020204" pitchFamily="34" charset="0"/>
            </a:endParaRPr>
          </a:p>
        </p:txBody>
      </p:sp>
      <p:sp>
        <p:nvSpPr>
          <p:cNvPr id="23" name="コンテンツ プレースホルダ 2"/>
          <p:cNvSpPr>
            <a:spLocks noGrp="1"/>
          </p:cNvSpPr>
          <p:nvPr/>
        </p:nvSpPr>
        <p:spPr bwMode="auto">
          <a:xfrm>
            <a:off x="265284" y="1036607"/>
            <a:ext cx="8854718"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3"/>
              </a:buBlip>
            </a:pPr>
            <a:r>
              <a:rPr lang="ja-JP" altLang="en-US" sz="2200" dirty="0">
                <a:latin typeface="Arial" panose="020B0604020202020204" pitchFamily="34" charset="0"/>
                <a:cs typeface="Arial" panose="020B0604020202020204" pitchFamily="34" charset="0"/>
              </a:rPr>
              <a:t>アルミ製ベローズチェンバーに永久磁石を取り付けた後と、</a:t>
            </a:r>
            <a:r>
              <a:rPr lang="en-US" altLang="ja-JP" sz="2200" dirty="0">
                <a:latin typeface="Arial" panose="020B0604020202020204" pitchFamily="34" charset="0"/>
                <a:cs typeface="Arial" panose="020B0604020202020204" pitchFamily="34" charset="0"/>
              </a:rPr>
              <a:t>KEKB</a:t>
            </a:r>
            <a:r>
              <a:rPr lang="ja-JP" altLang="en-US" sz="2200" dirty="0">
                <a:latin typeface="Arial" panose="020B0604020202020204" pitchFamily="34" charset="0"/>
                <a:cs typeface="Arial" panose="020B0604020202020204" pitchFamily="34" charset="0"/>
              </a:rPr>
              <a:t>初期と比較。主に違うのは</a:t>
            </a:r>
            <a:r>
              <a:rPr lang="ja-JP" altLang="en-US" sz="2200" dirty="0">
                <a:solidFill>
                  <a:srgbClr val="FF0000"/>
                </a:solidFill>
                <a:latin typeface="Arial" panose="020B0604020202020204" pitchFamily="34" charset="0"/>
                <a:cs typeface="Arial" panose="020B0604020202020204" pitchFamily="34" charset="0"/>
              </a:rPr>
              <a:t>アンテチェンバーと</a:t>
            </a:r>
            <a:r>
              <a:rPr lang="en-US" altLang="ja-JP" sz="2200" dirty="0" err="1">
                <a:solidFill>
                  <a:srgbClr val="FF0000"/>
                </a:solidFill>
                <a:latin typeface="Arial" panose="020B0604020202020204" pitchFamily="34" charset="0"/>
                <a:cs typeface="Arial" panose="020B0604020202020204" pitchFamily="34" charset="0"/>
              </a:rPr>
              <a:t>TiN</a:t>
            </a:r>
            <a:r>
              <a:rPr lang="ja-JP" altLang="en-US" sz="2200" dirty="0">
                <a:solidFill>
                  <a:srgbClr val="FF0000"/>
                </a:solidFill>
                <a:latin typeface="Arial" panose="020B0604020202020204" pitchFamily="34" charset="0"/>
                <a:cs typeface="Arial" panose="020B0604020202020204" pitchFamily="34" charset="0"/>
              </a:rPr>
              <a:t>コーティング</a:t>
            </a:r>
            <a:r>
              <a:rPr lang="ja-JP" altLang="en-US" sz="2200" dirty="0">
                <a:latin typeface="Arial" panose="020B0604020202020204" pitchFamily="34" charset="0"/>
                <a:cs typeface="Arial" panose="020B0604020202020204" pitchFamily="34" charset="0"/>
              </a:rPr>
              <a:t>。</a:t>
            </a:r>
          </a:p>
          <a:p>
            <a:pPr lvl="1" indent="-342900" eaLnBrk="1" hangingPunct="1">
              <a:spcBef>
                <a:spcPts val="0"/>
              </a:spcBef>
              <a:buSzPct val="70000"/>
              <a:buBlip>
                <a:blip r:embed="rId3"/>
              </a:buBlip>
            </a:pPr>
            <a:r>
              <a:rPr lang="en-US" altLang="ja-JP" sz="2200" dirty="0">
                <a:latin typeface="Arial" panose="020B0604020202020204" pitchFamily="34" charset="0"/>
                <a:cs typeface="Arial" panose="020B0604020202020204" pitchFamily="34" charset="0"/>
              </a:rPr>
              <a:t>1999</a:t>
            </a:r>
            <a:r>
              <a:rPr lang="ja-JP" altLang="en-US" sz="2200" dirty="0">
                <a:latin typeface="Arial" panose="020B0604020202020204" pitchFamily="34" charset="0"/>
                <a:cs typeface="Arial" panose="020B0604020202020204" pitchFamily="34" charset="0"/>
              </a:rPr>
              <a:t>年頃 </a:t>
            </a:r>
            <a:r>
              <a:rPr lang="en-US" altLang="ja-JP" sz="2200" dirty="0"/>
              <a:t>(</a:t>
            </a:r>
            <a:r>
              <a:rPr lang="ja-JP" altLang="en-US" sz="2200" dirty="0"/>
              <a:t>福間氏</a:t>
            </a:r>
            <a:r>
              <a:rPr lang="en-US" altLang="ja-JP" sz="2200" dirty="0"/>
              <a:t>, KEKB MAC2000)</a:t>
            </a:r>
            <a:endParaRPr lang="ja-JP" altLang="en-US" sz="2200" dirty="0"/>
          </a:p>
          <a:p>
            <a:pPr lvl="1" indent="-342900" eaLnBrk="1" hangingPunct="1">
              <a:spcBef>
                <a:spcPts val="0"/>
              </a:spcBef>
              <a:buSzPct val="70000"/>
              <a:buBlip>
                <a:blip r:embed="rId3"/>
              </a:buBlip>
            </a:pPr>
            <a:endParaRPr lang="ja-JP" altLang="en-US" sz="2400" dirty="0">
              <a:latin typeface="Arial" panose="020B0604020202020204" pitchFamily="34" charset="0"/>
              <a:cs typeface="Arial" panose="020B0604020202020204" pitchFamily="34" charset="0"/>
            </a:endParaRPr>
          </a:p>
          <a:p>
            <a:pPr lvl="1" indent="-342900" eaLnBrk="1" hangingPunct="1">
              <a:spcBef>
                <a:spcPts val="0"/>
              </a:spcBef>
              <a:buSzPct val="70000"/>
              <a:buBlip>
                <a:blip r:embed="rId3"/>
              </a:buBlip>
            </a:pP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直線コネクタ 16">
            <a:extLst>
              <a:ext uri="{FF2B5EF4-FFF2-40B4-BE49-F238E27FC236}">
                <a16:creationId xmlns:a16="http://schemas.microsoft.com/office/drawing/2014/main" id="{51E94AF8-E17B-4BAB-9657-A3B55E220DA0}"/>
              </a:ext>
            </a:extLst>
          </p:cNvPr>
          <p:cNvCxnSpPr/>
          <p:nvPr/>
        </p:nvCxnSpPr>
        <p:spPr>
          <a:xfrm>
            <a:off x="2723956" y="3153391"/>
            <a:ext cx="0" cy="1126155"/>
          </a:xfrm>
          <a:prstGeom prst="line">
            <a:avLst/>
          </a:prstGeom>
          <a:ln w="28575">
            <a:solidFill>
              <a:srgbClr val="E46C0A"/>
            </a:solidFill>
            <a:prstDash val="dash"/>
          </a:ln>
        </p:spPr>
        <p:style>
          <a:lnRef idx="1">
            <a:schemeClr val="accent1"/>
          </a:lnRef>
          <a:fillRef idx="0">
            <a:schemeClr val="accent1"/>
          </a:fillRef>
          <a:effectRef idx="0">
            <a:schemeClr val="accent1"/>
          </a:effectRef>
          <a:fontRef idx="minor">
            <a:schemeClr val="tx1"/>
          </a:fontRef>
        </p:style>
      </p:cxnSp>
      <p:pic>
        <p:nvPicPr>
          <p:cNvPr id="18" name="Picture 5">
            <a:extLst>
              <a:ext uri="{FF2B5EF4-FFF2-40B4-BE49-F238E27FC236}">
                <a16:creationId xmlns:a16="http://schemas.microsoft.com/office/drawing/2014/main" id="{3764F6B6-BE9C-44CA-A82C-C6BAA8273A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756" y="2226430"/>
            <a:ext cx="4541219" cy="346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a:extLst>
              <a:ext uri="{FF2B5EF4-FFF2-40B4-BE49-F238E27FC236}">
                <a16:creationId xmlns:a16="http://schemas.microsoft.com/office/drawing/2014/main" id="{138E8C87-0539-4741-9F65-31680268AD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2633" y="2621685"/>
            <a:ext cx="4477369" cy="305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a:extLst>
              <a:ext uri="{FF2B5EF4-FFF2-40B4-BE49-F238E27FC236}">
                <a16:creationId xmlns:a16="http://schemas.microsoft.com/office/drawing/2014/main" id="{5E80A399-E3ED-40D6-B59A-B94E68E4BF4D}"/>
              </a:ext>
            </a:extLst>
          </p:cNvPr>
          <p:cNvSpPr txBox="1"/>
          <p:nvPr/>
        </p:nvSpPr>
        <p:spPr>
          <a:xfrm>
            <a:off x="6311788" y="4766949"/>
            <a:ext cx="482824" cy="276999"/>
          </a:xfrm>
          <a:prstGeom prst="rect">
            <a:avLst/>
          </a:prstGeom>
          <a:noFill/>
        </p:spPr>
        <p:txBody>
          <a:bodyPr wrap="none" rtlCol="0">
            <a:spAutoFit/>
          </a:bodyPr>
          <a:lstStyle/>
          <a:p>
            <a:r>
              <a:rPr kumimoji="1" lang="en-US" altLang="ja-JP" sz="1200" dirty="0">
                <a:solidFill>
                  <a:srgbClr val="FF0000"/>
                </a:solidFill>
                <a:latin typeface="Arial" panose="020B0604020202020204" pitchFamily="34" charset="0"/>
                <a:ea typeface="+mj-ea"/>
                <a:cs typeface="Arial" panose="020B0604020202020204" pitchFamily="34" charset="0"/>
              </a:rPr>
              <a:t>0.04</a:t>
            </a:r>
            <a:endParaRPr kumimoji="1" lang="ja-JP" altLang="en-US" sz="1200" dirty="0">
              <a:solidFill>
                <a:srgbClr val="FF0000"/>
              </a:solidFill>
              <a:latin typeface="Arial" panose="020B0604020202020204" pitchFamily="34" charset="0"/>
              <a:ea typeface="+mj-ea"/>
              <a:cs typeface="Arial" panose="020B0604020202020204" pitchFamily="34" charset="0"/>
            </a:endParaRPr>
          </a:p>
        </p:txBody>
      </p:sp>
      <p:cxnSp>
        <p:nvCxnSpPr>
          <p:cNvPr id="24" name="直線コネクタ 23">
            <a:extLst>
              <a:ext uri="{FF2B5EF4-FFF2-40B4-BE49-F238E27FC236}">
                <a16:creationId xmlns:a16="http://schemas.microsoft.com/office/drawing/2014/main" id="{8CFA01FF-8284-4D93-80BF-57DB2240F9C9}"/>
              </a:ext>
            </a:extLst>
          </p:cNvPr>
          <p:cNvCxnSpPr/>
          <p:nvPr/>
        </p:nvCxnSpPr>
        <p:spPr>
          <a:xfrm>
            <a:off x="6272157" y="4610032"/>
            <a:ext cx="0" cy="58707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4BC1D368-AB76-4871-91B6-2FFEFD924E60}"/>
              </a:ext>
            </a:extLst>
          </p:cNvPr>
          <p:cNvSpPr txBox="1"/>
          <p:nvPr/>
        </p:nvSpPr>
        <p:spPr>
          <a:xfrm>
            <a:off x="4390424" y="2406220"/>
            <a:ext cx="837089" cy="369332"/>
          </a:xfrm>
          <a:prstGeom prst="rect">
            <a:avLst/>
          </a:prstGeom>
          <a:noFill/>
        </p:spPr>
        <p:txBody>
          <a:bodyPr wrap="none" rtlCol="0">
            <a:spAutoFit/>
          </a:bodyPr>
          <a:lstStyle/>
          <a:p>
            <a:r>
              <a:rPr kumimoji="1" lang="en-US" altLang="ja-JP" dirty="0">
                <a:solidFill>
                  <a:srgbClr val="0000FF"/>
                </a:solidFill>
              </a:rPr>
              <a:t>4/60/n</a:t>
            </a:r>
            <a:endParaRPr kumimoji="1" lang="ja-JP" altLang="en-US" dirty="0">
              <a:solidFill>
                <a:srgbClr val="0000FF"/>
              </a:solidFill>
            </a:endParaRPr>
          </a:p>
        </p:txBody>
      </p:sp>
      <p:sp>
        <p:nvSpPr>
          <p:cNvPr id="27" name="コンテンツ プレースホルダ 9">
            <a:extLst>
              <a:ext uri="{FF2B5EF4-FFF2-40B4-BE49-F238E27FC236}">
                <a16:creationId xmlns:a16="http://schemas.microsoft.com/office/drawing/2014/main" id="{0CC5737A-BCDB-43C2-9D03-BC52C5308ACC}"/>
              </a:ext>
            </a:extLst>
          </p:cNvPr>
          <p:cNvSpPr txBox="1">
            <a:spLocks/>
          </p:cNvSpPr>
          <p:nvPr/>
        </p:nvSpPr>
        <p:spPr>
          <a:xfrm>
            <a:off x="394925" y="5673994"/>
            <a:ext cx="8617189" cy="7877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2">
                  <a:lumMod val="50000"/>
                </a:schemeClr>
              </a:buClr>
              <a:buSzPct val="60000"/>
              <a:buFont typeface="Wingdings" pitchFamily="2" charset="2"/>
              <a:buChar char="n"/>
              <a:defRPr kumimoji="1" sz="2000" kern="1200">
                <a:solidFill>
                  <a:schemeClr val="tx1"/>
                </a:solidFill>
                <a:latin typeface="+mn-ea"/>
                <a:ea typeface="+mn-ea"/>
                <a:cs typeface="+mn-cs"/>
              </a:defRPr>
            </a:lvl1pPr>
            <a:lvl2pPr marL="742950" indent="-285750" algn="l" defTabSz="914400" rtl="0" eaLnBrk="1" latinLnBrk="0" hangingPunct="1">
              <a:spcBef>
                <a:spcPct val="20000"/>
              </a:spcBef>
              <a:buClr>
                <a:schemeClr val="accent3">
                  <a:lumMod val="75000"/>
                </a:schemeClr>
              </a:buClr>
              <a:buSzPct val="60000"/>
              <a:buFont typeface="Wingdings" pitchFamily="2" charset="2"/>
              <a:buChar char="l"/>
              <a:defRPr kumimoji="1" sz="1800" kern="1200">
                <a:solidFill>
                  <a:schemeClr val="tx1"/>
                </a:solidFill>
                <a:latin typeface="+mn-ea"/>
                <a:ea typeface="+mn-ea"/>
                <a:cs typeface="+mn-cs"/>
              </a:defRPr>
            </a:lvl2pPr>
            <a:lvl3pPr marL="1143000" indent="-228600" algn="l" defTabSz="914400" rtl="0" eaLnBrk="1" latinLnBrk="0" hangingPunct="1">
              <a:spcBef>
                <a:spcPct val="20000"/>
              </a:spcBef>
              <a:buSzPct val="60000"/>
              <a:buFont typeface="Arial" pitchFamily="34" charset="0"/>
              <a:buChar char="•"/>
              <a:defRPr kumimoji="1" sz="18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1">
              <a:lnSpc>
                <a:spcPts val="2400"/>
              </a:lnSpc>
              <a:spcBef>
                <a:spcPts val="600"/>
              </a:spcBef>
              <a:buSzPct val="70000"/>
              <a:buBlip>
                <a:blip r:embed="rId3"/>
              </a:buBlip>
            </a:pPr>
            <a:r>
              <a:rPr lang="ja-JP" altLang="en-US" sz="2200" dirty="0">
                <a:solidFill>
                  <a:srgbClr val="E46C0A"/>
                </a:solidFill>
                <a:latin typeface="Arial" panose="020B0604020202020204" pitchFamily="34" charset="0"/>
                <a:cs typeface="Arial" panose="020B0604020202020204" pitchFamily="34" charset="0"/>
              </a:rPr>
              <a:t>閾値のバンチ電流線密度は約</a:t>
            </a:r>
            <a:r>
              <a:rPr lang="en-US" altLang="ja-JP" sz="2200" dirty="0">
                <a:solidFill>
                  <a:srgbClr val="E46C0A"/>
                </a:solidFill>
                <a:latin typeface="Arial" panose="020B0604020202020204" pitchFamily="34" charset="0"/>
                <a:cs typeface="Arial" panose="020B0604020202020204" pitchFamily="34" charset="0"/>
              </a:rPr>
              <a:t>0.04 mA bucket</a:t>
            </a:r>
            <a:r>
              <a:rPr lang="en-US" altLang="ja-JP" sz="2200" baseline="30000" dirty="0">
                <a:solidFill>
                  <a:srgbClr val="E46C0A"/>
                </a:solidFill>
                <a:latin typeface="Arial" panose="020B0604020202020204" pitchFamily="34" charset="0"/>
                <a:cs typeface="Arial" panose="020B0604020202020204" pitchFamily="34" charset="0"/>
              </a:rPr>
              <a:t>-1</a:t>
            </a:r>
            <a:r>
              <a:rPr lang="ja-JP" altLang="en-US" sz="2200" dirty="0">
                <a:solidFill>
                  <a:srgbClr val="E46C0A"/>
                </a:solidFill>
                <a:latin typeface="Arial" panose="020B0604020202020204" pitchFamily="34" charset="0"/>
                <a:cs typeface="Arial" panose="020B0604020202020204" pitchFamily="34" charset="0"/>
              </a:rPr>
              <a:t>だった。</a:t>
            </a:r>
            <a:r>
              <a:rPr lang="en-US" altLang="ja-JP" sz="2200" dirty="0">
                <a:solidFill>
                  <a:srgbClr val="E46C0A"/>
                </a:solidFill>
                <a:latin typeface="Arial" panose="020B0604020202020204" pitchFamily="34" charset="0"/>
                <a:cs typeface="Arial" panose="020B0604020202020204" pitchFamily="34" charset="0"/>
              </a:rPr>
              <a:t>SKEKB</a:t>
            </a:r>
            <a:r>
              <a:rPr lang="ja-JP" altLang="en-US" sz="2200" dirty="0">
                <a:solidFill>
                  <a:srgbClr val="E46C0A"/>
                </a:solidFill>
                <a:latin typeface="Arial" panose="020B0604020202020204" pitchFamily="34" charset="0"/>
                <a:cs typeface="Arial" panose="020B0604020202020204" pitchFamily="34" charset="0"/>
              </a:rPr>
              <a:t>の約</a:t>
            </a:r>
            <a:r>
              <a:rPr lang="en-US" altLang="ja-JP" sz="2200" dirty="0">
                <a:solidFill>
                  <a:srgbClr val="E46C0A"/>
                </a:solidFill>
                <a:latin typeface="Arial" panose="020B0604020202020204" pitchFamily="34" charset="0"/>
                <a:cs typeface="Arial" panose="020B0604020202020204" pitchFamily="34" charset="0"/>
              </a:rPr>
              <a:t>1/5</a:t>
            </a:r>
            <a:r>
              <a:rPr lang="ja-JP" altLang="en-US" sz="2200" dirty="0" err="1">
                <a:solidFill>
                  <a:srgbClr val="E46C0A"/>
                </a:solidFill>
                <a:latin typeface="Arial" panose="020B0604020202020204" pitchFamily="34" charset="0"/>
                <a:cs typeface="Arial" panose="020B0604020202020204" pitchFamily="34" charset="0"/>
              </a:rPr>
              <a:t>。</a:t>
            </a:r>
            <a:r>
              <a:rPr lang="ja-JP" altLang="en-US" sz="2200" dirty="0">
                <a:solidFill>
                  <a:srgbClr val="FF0000"/>
                </a:solidFill>
                <a:latin typeface="Arial" panose="020B0604020202020204" pitchFamily="34" charset="0"/>
                <a:cs typeface="Arial" panose="020B0604020202020204" pitchFamily="34" charset="0"/>
              </a:rPr>
              <a:t>⇒アンテチェンバーと</a:t>
            </a:r>
            <a:r>
              <a:rPr lang="en-US" altLang="ja-JP" sz="2200" dirty="0" err="1">
                <a:solidFill>
                  <a:srgbClr val="FF0000"/>
                </a:solidFill>
                <a:latin typeface="Arial" panose="020B0604020202020204" pitchFamily="34" charset="0"/>
                <a:cs typeface="Arial" panose="020B0604020202020204" pitchFamily="34" charset="0"/>
              </a:rPr>
              <a:t>TiN</a:t>
            </a:r>
            <a:r>
              <a:rPr lang="ja-JP" altLang="en-US" sz="2200" dirty="0">
                <a:solidFill>
                  <a:srgbClr val="FF0000"/>
                </a:solidFill>
                <a:latin typeface="Arial" panose="020B0604020202020204" pitchFamily="34" charset="0"/>
                <a:cs typeface="Arial" panose="020B0604020202020204" pitchFamily="34" charset="0"/>
              </a:rPr>
              <a:t>コーティングの効果。</a:t>
            </a:r>
            <a:endParaRPr lang="ja-JP" altLang="en-US" sz="2200" baseline="30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22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ea typeface="ＭＳ Ｐゴシック" panose="020B0600070205080204" pitchFamily="50" charset="-128"/>
                <a:cs typeface="Arial" panose="020B0604020202020204" pitchFamily="34" charset="0"/>
              </a:rPr>
              <a:t>設計段階の予想と対策</a:t>
            </a:r>
          </a:p>
        </p:txBody>
      </p:sp>
      <p:sp>
        <p:nvSpPr>
          <p:cNvPr id="3075" name="コンテンツ プレースホルダ 2"/>
          <p:cNvSpPr>
            <a:spLocks noGrp="1"/>
          </p:cNvSpPr>
          <p:nvPr/>
        </p:nvSpPr>
        <p:spPr bwMode="auto">
          <a:xfrm>
            <a:off x="265286" y="648000"/>
            <a:ext cx="8878714" cy="93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ct val="20000"/>
              </a:spcBef>
              <a:buSzPct val="60000"/>
              <a:buBlip>
                <a:blip r:embed="rId2"/>
              </a:buBlip>
            </a:pPr>
            <a:r>
              <a:rPr lang="ja-JP" altLang="en-US" sz="2400" dirty="0">
                <a:latin typeface="Arial" panose="020B0604020202020204" pitchFamily="34" charset="0"/>
                <a:ea typeface="ＭＳ Ｐゴシック" panose="020B0600070205080204" pitchFamily="50" charset="-128"/>
                <a:cs typeface="Arial" panose="020B0604020202020204" pitchFamily="34" charset="0"/>
              </a:rPr>
              <a:t>陽電子リング</a:t>
            </a:r>
            <a:r>
              <a:rPr lang="en-US" altLang="ja-JP" sz="2400" dirty="0">
                <a:latin typeface="Arial" panose="020B0604020202020204" pitchFamily="34" charset="0"/>
                <a:ea typeface="ＭＳ Ｐゴシック" panose="020B0600070205080204" pitchFamily="50" charset="-128"/>
                <a:cs typeface="Arial" panose="020B0604020202020204" pitchFamily="34" charset="0"/>
              </a:rPr>
              <a:t>(LER)</a:t>
            </a:r>
            <a:r>
              <a:rPr lang="ja-JP" altLang="en-US" sz="2400" dirty="0">
                <a:latin typeface="Arial" panose="020B0604020202020204" pitchFamily="34" charset="0"/>
                <a:ea typeface="ＭＳ Ｐゴシック" panose="020B0600070205080204" pitchFamily="50" charset="-128"/>
                <a:cs typeface="Arial" panose="020B0604020202020204" pitchFamily="34" charset="0"/>
              </a:rPr>
              <a:t>の電子雲不安定性</a:t>
            </a:r>
            <a:r>
              <a:rPr lang="en-US" altLang="ja-JP" sz="2400" dirty="0">
                <a:latin typeface="Arial" panose="020B0604020202020204" pitchFamily="34" charset="0"/>
                <a:ea typeface="ＭＳ Ｐゴシック" panose="020B0600070205080204" pitchFamily="50" charset="-128"/>
                <a:cs typeface="Arial" panose="020B0604020202020204" pitchFamily="34" charset="0"/>
              </a:rPr>
              <a:t>(Electron Cloud Effect)</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marL="762000" lvl="1" indent="-361950" eaLnBrk="1" hangingPunct="1">
              <a:spcBef>
                <a:spcPts val="0"/>
              </a:spcBef>
              <a:buSzPct val="70000"/>
              <a:buBlip>
                <a:blip r:embed="rId3"/>
              </a:buBlip>
            </a:pPr>
            <a:r>
              <a:rPr lang="en-US" altLang="ja-JP" sz="2200" dirty="0">
                <a:latin typeface="Arial" panose="020B0604020202020204" pitchFamily="34" charset="0"/>
                <a:ea typeface="ＭＳ Ｐゴシック" panose="020B0600070205080204" pitchFamily="50" charset="-128"/>
                <a:cs typeface="Arial" panose="020B0604020202020204" pitchFamily="34" charset="0"/>
              </a:rPr>
              <a:t>LER</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の最大課題の一つ</a:t>
            </a:r>
          </a:p>
          <a:p>
            <a:pPr marL="762000" lvl="1" indent="-361950" eaLnBrk="1" hangingPunct="1">
              <a:spcBef>
                <a:spcPts val="0"/>
              </a:spcBef>
              <a:buSzPct val="70000"/>
              <a:buBlip>
                <a:blip r:embed="rId3"/>
              </a:buBlip>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十分な対策が必要</a:t>
            </a:r>
          </a:p>
        </p:txBody>
      </p:sp>
      <p:sp>
        <p:nvSpPr>
          <p:cNvPr id="3" name="日付プレースホルダー 2"/>
          <p:cNvSpPr>
            <a:spLocks noGrp="1"/>
          </p:cNvSpPr>
          <p:nvPr>
            <p:ph type="dt" sz="half" idx="10"/>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2017/9/8</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フッター プレースホルダー 3"/>
          <p:cNvSpPr>
            <a:spLocks noGrp="1"/>
          </p:cNvSpPr>
          <p:nvPr>
            <p:ph type="ftr" sz="quarter" idx="11"/>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SuperKEKB </a:t>
            </a:r>
            <a:r>
              <a:rPr lang="ja-JP" altLang="en-US">
                <a:latin typeface="Arial" panose="020B0604020202020204" pitchFamily="34" charset="0"/>
                <a:ea typeface="ＭＳ Ｐゴシック" panose="020B0600070205080204" pitchFamily="50" charset="-128"/>
                <a:cs typeface="Arial" panose="020B0604020202020204" pitchFamily="34" charset="0"/>
              </a:rPr>
              <a:t>国内 </a:t>
            </a:r>
            <a:r>
              <a:rPr lang="en-US" altLang="ja-JP">
                <a:latin typeface="Arial" panose="020B0604020202020204" pitchFamily="34" charset="0"/>
                <a:ea typeface="ＭＳ Ｐゴシック" panose="020B0600070205080204" pitchFamily="50" charset="-128"/>
                <a:cs typeface="Arial" panose="020B0604020202020204" pitchFamily="34" charset="0"/>
              </a:rPr>
              <a:t>Review @KEK</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ＭＳ Ｐゴシック" panose="020B0600070205080204" pitchFamily="50" charset="-128"/>
                <a:cs typeface="Arial" panose="020B0604020202020204" pitchFamily="34" charset="0"/>
              </a:rPr>
              <a:pPr>
                <a:defRPr/>
              </a:pPr>
              <a:t>2</a:t>
            </a:fld>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コンテンツ プレースホルダ 2"/>
          <p:cNvSpPr>
            <a:spLocks noGrp="1"/>
          </p:cNvSpPr>
          <p:nvPr/>
        </p:nvSpPr>
        <p:spPr bwMode="auto">
          <a:xfrm>
            <a:off x="265286" y="1744151"/>
            <a:ext cx="8661268" cy="7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ts val="0"/>
              </a:spcBef>
              <a:buSzPct val="60000"/>
              <a:buBlip>
                <a:blip r:embed="rId2"/>
              </a:buBlip>
            </a:pPr>
            <a:r>
              <a:rPr lang="ja-JP" altLang="en-US" sz="2400" dirty="0">
                <a:latin typeface="Arial" panose="020B0604020202020204" pitchFamily="34" charset="0"/>
                <a:ea typeface="ＭＳ Ｐゴシック" panose="020B0600070205080204" pitchFamily="50" charset="-128"/>
                <a:cs typeface="Arial" panose="020B0604020202020204" pitchFamily="34" charset="0"/>
              </a:rPr>
              <a:t>シミュレーションによる閾値予想</a:t>
            </a:r>
            <a:r>
              <a:rPr lang="en-US" altLang="ja-JP" sz="2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400" dirty="0">
                <a:latin typeface="Arial" panose="020B0604020202020204" pitchFamily="34" charset="0"/>
                <a:ea typeface="ＭＳ Ｐゴシック" panose="020B0600070205080204" pitchFamily="50" charset="-128"/>
                <a:cs typeface="Arial" panose="020B0604020202020204" pitchFamily="34" charset="0"/>
              </a:rPr>
              <a:t>大見氏</a:t>
            </a:r>
            <a:r>
              <a:rPr lang="en-US" altLang="ja-JP" sz="2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400" dirty="0">
                <a:latin typeface="Arial" panose="020B0604020202020204" pitchFamily="34" charset="0"/>
                <a:ea typeface="ＭＳ Ｐゴシック" panose="020B0600070205080204" pitchFamily="50" charset="-128"/>
                <a:cs typeface="Arial" panose="020B0604020202020204" pitchFamily="34" charset="0"/>
              </a:rPr>
              <a:t>設計パラメータ</a:t>
            </a:r>
            <a:r>
              <a:rPr lang="en-US" altLang="ja-JP" sz="24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2400" dirty="0">
              <a:latin typeface="Arial" panose="020B0604020202020204" pitchFamily="34" charset="0"/>
              <a:ea typeface="ＭＳ Ｐゴシック" panose="020B0600070205080204" pitchFamily="50" charset="-128"/>
              <a:cs typeface="Arial" panose="020B0604020202020204" pitchFamily="34" charset="0"/>
            </a:endParaRPr>
          </a:p>
          <a:p>
            <a:pPr lvl="1" indent="-342900" eaLnBrk="1" hangingPunct="1">
              <a:spcBef>
                <a:spcPts val="0"/>
              </a:spcBef>
              <a:buSzPct val="70000"/>
              <a:buBlip>
                <a:blip r:embed="rId3">
                  <a:extLst/>
                </a:blip>
              </a:buBlip>
            </a:pPr>
            <a:r>
              <a:rPr lang="en-US" altLang="ja-JP" sz="2200" dirty="0">
                <a:latin typeface="Arial" panose="020B0604020202020204" pitchFamily="34" charset="0"/>
                <a:ea typeface="ＭＳ Ｐゴシック" panose="020B0600070205080204" pitchFamily="50" charset="-128"/>
                <a:cs typeface="Arial" panose="020B0604020202020204" pitchFamily="34" charset="0"/>
              </a:rPr>
              <a:t>PEHTS</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を使ったシミュレーション</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17" name="図 16">
            <a:extLst>
              <a:ext uri="{FF2B5EF4-FFF2-40B4-BE49-F238E27FC236}">
                <a16:creationId xmlns:a16="http://schemas.microsoft.com/office/drawing/2014/main" id="{A76510D7-72F8-42C8-A947-0F86A05E5C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889" y="2499167"/>
            <a:ext cx="4054185" cy="2837929"/>
          </a:xfrm>
          <a:prstGeom prst="rect">
            <a:avLst/>
          </a:prstGeom>
        </p:spPr>
      </p:pic>
      <p:pic>
        <p:nvPicPr>
          <p:cNvPr id="18" name="図 17">
            <a:extLst>
              <a:ext uri="{FF2B5EF4-FFF2-40B4-BE49-F238E27FC236}">
                <a16:creationId xmlns:a16="http://schemas.microsoft.com/office/drawing/2014/main" id="{A104F106-9C14-4F65-8D7B-68A50A31BA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1165" y="2499167"/>
            <a:ext cx="4054185" cy="2837929"/>
          </a:xfrm>
          <a:prstGeom prst="rect">
            <a:avLst/>
          </a:prstGeom>
        </p:spPr>
      </p:pic>
      <p:pic>
        <p:nvPicPr>
          <p:cNvPr id="19" name="図 18">
            <a:extLst>
              <a:ext uri="{FF2B5EF4-FFF2-40B4-BE49-F238E27FC236}">
                <a16:creationId xmlns:a16="http://schemas.microsoft.com/office/drawing/2014/main" id="{A48D36A3-13D8-4363-A51D-36316BA20161}"/>
              </a:ext>
            </a:extLst>
          </p:cNvPr>
          <p:cNvPicPr>
            <a:picLocks noChangeAspect="1"/>
          </p:cNvPicPr>
          <p:nvPr/>
        </p:nvPicPr>
        <p:blipFill>
          <a:blip r:embed="rId6"/>
          <a:stretch>
            <a:fillRect/>
          </a:stretch>
        </p:blipFill>
        <p:spPr>
          <a:xfrm>
            <a:off x="990641" y="5337096"/>
            <a:ext cx="4628320" cy="1089016"/>
          </a:xfrm>
          <a:prstGeom prst="rect">
            <a:avLst/>
          </a:prstGeom>
        </p:spPr>
      </p:pic>
      <p:sp>
        <p:nvSpPr>
          <p:cNvPr id="20" name="テキスト ボックス 19">
            <a:extLst>
              <a:ext uri="{FF2B5EF4-FFF2-40B4-BE49-F238E27FC236}">
                <a16:creationId xmlns:a16="http://schemas.microsoft.com/office/drawing/2014/main" id="{5236FD1B-E5E7-48AD-911C-BD2C992996FE}"/>
              </a:ext>
            </a:extLst>
          </p:cNvPr>
          <p:cNvSpPr txBox="1"/>
          <p:nvPr/>
        </p:nvSpPr>
        <p:spPr>
          <a:xfrm>
            <a:off x="1246262" y="4545766"/>
            <a:ext cx="3318337" cy="338554"/>
          </a:xfrm>
          <a:prstGeom prst="rect">
            <a:avLst/>
          </a:prstGeom>
          <a:noFill/>
        </p:spPr>
        <p:txBody>
          <a:bodyPr wrap="square" rtlCol="0">
            <a:spAutoFit/>
          </a:bodyPr>
          <a:lstStyle/>
          <a:p>
            <a:r>
              <a:rPr kumimoji="1" lang="en-US" altLang="ja-JP" sz="1600" dirty="0">
                <a:solidFill>
                  <a:srgbClr val="FF0000"/>
                </a:solidFill>
              </a:rPr>
              <a:t>Simulation, </a:t>
            </a:r>
            <a:r>
              <a:rPr kumimoji="1" lang="en-US" altLang="ja-JP" sz="1600" dirty="0" err="1">
                <a:solidFill>
                  <a:srgbClr val="FF0000"/>
                </a:solidFill>
                <a:latin typeface="Symbol" panose="05050102010706020507" pitchFamily="18" charset="2"/>
              </a:rPr>
              <a:t>r</a:t>
            </a:r>
            <a:r>
              <a:rPr kumimoji="1" lang="en-US" altLang="ja-JP" sz="1600" baseline="-25000" dirty="0" err="1">
                <a:solidFill>
                  <a:srgbClr val="FF0000"/>
                </a:solidFill>
              </a:rPr>
              <a:t>eth</a:t>
            </a:r>
            <a:r>
              <a:rPr kumimoji="1" lang="en-US" altLang="ja-JP" sz="1600" dirty="0">
                <a:solidFill>
                  <a:srgbClr val="FF0000"/>
                </a:solidFill>
              </a:rPr>
              <a:t>=3.8x10</a:t>
            </a:r>
            <a:r>
              <a:rPr kumimoji="1" lang="en-US" altLang="ja-JP" sz="1600" baseline="30000" dirty="0">
                <a:solidFill>
                  <a:srgbClr val="FF0000"/>
                </a:solidFill>
              </a:rPr>
              <a:t>11</a:t>
            </a:r>
            <a:r>
              <a:rPr kumimoji="1" lang="en-US" altLang="ja-JP" sz="1600" dirty="0">
                <a:solidFill>
                  <a:srgbClr val="FF0000"/>
                </a:solidFill>
              </a:rPr>
              <a:t> m</a:t>
            </a:r>
            <a:r>
              <a:rPr kumimoji="1" lang="en-US" altLang="ja-JP" sz="1600" baseline="30000" dirty="0">
                <a:solidFill>
                  <a:srgbClr val="FF0000"/>
                </a:solidFill>
              </a:rPr>
              <a:t>-3</a:t>
            </a:r>
            <a:r>
              <a:rPr kumimoji="1" lang="en-US" altLang="ja-JP" sz="1600" dirty="0">
                <a:solidFill>
                  <a:srgbClr val="FF0000"/>
                </a:solidFill>
              </a:rPr>
              <a:t>.</a:t>
            </a:r>
            <a:endParaRPr kumimoji="1" lang="ja-JP" altLang="en-US" sz="1600" dirty="0">
              <a:solidFill>
                <a:srgbClr val="FF0000"/>
              </a:solidFill>
            </a:endParaRPr>
          </a:p>
        </p:txBody>
      </p:sp>
      <p:sp>
        <p:nvSpPr>
          <p:cNvPr id="21" name="テキスト ボックス 20">
            <a:extLst>
              <a:ext uri="{FF2B5EF4-FFF2-40B4-BE49-F238E27FC236}">
                <a16:creationId xmlns:a16="http://schemas.microsoft.com/office/drawing/2014/main" id="{494735AB-D14B-406B-9DC6-70A2BB080F89}"/>
              </a:ext>
            </a:extLst>
          </p:cNvPr>
          <p:cNvSpPr txBox="1"/>
          <p:nvPr/>
        </p:nvSpPr>
        <p:spPr>
          <a:xfrm>
            <a:off x="5199097" y="3063339"/>
            <a:ext cx="3002219" cy="338554"/>
          </a:xfrm>
          <a:prstGeom prst="rect">
            <a:avLst/>
          </a:prstGeom>
          <a:noFill/>
        </p:spPr>
        <p:txBody>
          <a:bodyPr wrap="square" rtlCol="0">
            <a:spAutoFit/>
          </a:bodyPr>
          <a:lstStyle/>
          <a:p>
            <a:r>
              <a:rPr lang="en-US" altLang="ja-JP" sz="1600" dirty="0">
                <a:latin typeface="Symbol" panose="05050102010706020507" pitchFamily="18" charset="2"/>
              </a:rPr>
              <a:t>r</a:t>
            </a:r>
            <a:r>
              <a:rPr lang="en-US" altLang="ja-JP" sz="1600" baseline="-25000" dirty="0"/>
              <a:t>e</a:t>
            </a:r>
            <a:r>
              <a:rPr lang="en-US" altLang="ja-JP" sz="1600" dirty="0"/>
              <a:t>=</a:t>
            </a:r>
            <a:r>
              <a:rPr kumimoji="1" lang="en-US" altLang="ja-JP" sz="1600" dirty="0"/>
              <a:t>4.2x10</a:t>
            </a:r>
            <a:r>
              <a:rPr kumimoji="1" lang="en-US" altLang="ja-JP" sz="1600" baseline="30000" dirty="0"/>
              <a:t>11</a:t>
            </a:r>
            <a:r>
              <a:rPr kumimoji="1" lang="en-US" altLang="ja-JP" sz="1600" dirty="0"/>
              <a:t> at 4000-th turn</a:t>
            </a:r>
            <a:endParaRPr kumimoji="1" lang="ja-JP" altLang="en-US" sz="1600" dirty="0"/>
          </a:p>
        </p:txBody>
      </p:sp>
      <p:sp>
        <p:nvSpPr>
          <p:cNvPr id="7" name="テキスト ボックス 6">
            <a:extLst>
              <a:ext uri="{FF2B5EF4-FFF2-40B4-BE49-F238E27FC236}">
                <a16:creationId xmlns:a16="http://schemas.microsoft.com/office/drawing/2014/main" id="{BF74A3CF-AB87-4EF9-87D7-78A0E5379017}"/>
              </a:ext>
            </a:extLst>
          </p:cNvPr>
          <p:cNvSpPr txBox="1"/>
          <p:nvPr/>
        </p:nvSpPr>
        <p:spPr>
          <a:xfrm>
            <a:off x="4934436" y="2160613"/>
            <a:ext cx="3880358" cy="338554"/>
          </a:xfrm>
          <a:prstGeom prst="rect">
            <a:avLst/>
          </a:prstGeom>
          <a:noFill/>
        </p:spPr>
        <p:txBody>
          <a:bodyPr wrap="none" rtlCol="0">
            <a:spAutoFit/>
          </a:bodyPr>
          <a:lstStyle/>
          <a:p>
            <a:r>
              <a:rPr lang="en-US" altLang="ja-JP" sz="1600" dirty="0">
                <a:solidFill>
                  <a:srgbClr val="0000FF"/>
                </a:solidFill>
              </a:rPr>
              <a:t>(K. </a:t>
            </a:r>
            <a:r>
              <a:rPr lang="en-US" altLang="ja-JP" sz="1600" dirty="0" err="1">
                <a:solidFill>
                  <a:srgbClr val="0000FF"/>
                </a:solidFill>
              </a:rPr>
              <a:t>Ohmi</a:t>
            </a:r>
            <a:r>
              <a:rPr lang="en-US" altLang="ja-JP" sz="1600" dirty="0">
                <a:solidFill>
                  <a:srgbClr val="0000FF"/>
                </a:solidFill>
              </a:rPr>
              <a:t> et al., Proc. IPAC2014, p.1597)</a:t>
            </a:r>
            <a:endParaRPr kumimoji="1" lang="ja-JP" altLang="en-US" sz="1600" dirty="0">
              <a:solidFill>
                <a:srgbClr val="0000FF"/>
              </a:solidFill>
            </a:endParaRPr>
          </a:p>
        </p:txBody>
      </p:sp>
      <p:sp>
        <p:nvSpPr>
          <p:cNvPr id="15" name="テキスト ボックス 14">
            <a:extLst>
              <a:ext uri="{FF2B5EF4-FFF2-40B4-BE49-F238E27FC236}">
                <a16:creationId xmlns:a16="http://schemas.microsoft.com/office/drawing/2014/main" id="{B8FE1BF6-C7B9-49FE-8455-41D64C03CF7F}"/>
              </a:ext>
            </a:extLst>
          </p:cNvPr>
          <p:cNvSpPr txBox="1"/>
          <p:nvPr/>
        </p:nvSpPr>
        <p:spPr>
          <a:xfrm>
            <a:off x="873760" y="5445760"/>
            <a:ext cx="1160436" cy="369332"/>
          </a:xfrm>
          <a:prstGeom prst="rect">
            <a:avLst/>
          </a:prstGeom>
          <a:noFill/>
        </p:spPr>
        <p:txBody>
          <a:bodyPr wrap="square" rtlCol="0">
            <a:spAutoFit/>
          </a:bodyPr>
          <a:lstStyle/>
          <a:p>
            <a:r>
              <a:rPr kumimoji="1" lang="en-US" altLang="ja-JP" dirty="0"/>
              <a:t>Ref.</a:t>
            </a:r>
            <a:endParaRPr kumimoji="1" lang="ja-JP" altLang="en-US" dirty="0"/>
          </a:p>
        </p:txBody>
      </p:sp>
      <p:sp>
        <p:nvSpPr>
          <p:cNvPr id="16" name="テキスト ボックス 15">
            <a:extLst>
              <a:ext uri="{FF2B5EF4-FFF2-40B4-BE49-F238E27FC236}">
                <a16:creationId xmlns:a16="http://schemas.microsoft.com/office/drawing/2014/main" id="{F6627E7A-E575-4504-80F0-FEDE83D04A9E}"/>
              </a:ext>
            </a:extLst>
          </p:cNvPr>
          <p:cNvSpPr txBox="1"/>
          <p:nvPr/>
        </p:nvSpPr>
        <p:spPr>
          <a:xfrm>
            <a:off x="5981378" y="5343654"/>
            <a:ext cx="2705422" cy="1200329"/>
          </a:xfrm>
          <a:prstGeom prst="rect">
            <a:avLst/>
          </a:prstGeom>
          <a:noFill/>
          <a:ln>
            <a:solidFill>
              <a:srgbClr val="FF0000"/>
            </a:solidFill>
          </a:ln>
        </p:spPr>
        <p:txBody>
          <a:bodyPr wrap="square" rtlCol="0">
            <a:spAutoFit/>
          </a:bodyPr>
          <a:lstStyle/>
          <a:p>
            <a:r>
              <a:rPr kumimoji="1" lang="ja-JP" altLang="en-US" sz="2400" dirty="0">
                <a:solidFill>
                  <a:srgbClr val="FF0000"/>
                </a:solidFill>
              </a:rPr>
              <a:t>閾値～</a:t>
            </a:r>
            <a:r>
              <a:rPr lang="en-US" altLang="ja-JP" sz="2400" dirty="0">
                <a:solidFill>
                  <a:srgbClr val="FF0000"/>
                </a:solidFill>
              </a:rPr>
              <a:t>3x10</a:t>
            </a:r>
            <a:r>
              <a:rPr lang="en-US" altLang="ja-JP" sz="2400" baseline="30000" dirty="0">
                <a:solidFill>
                  <a:srgbClr val="FF0000"/>
                </a:solidFill>
              </a:rPr>
              <a:t>11</a:t>
            </a:r>
            <a:r>
              <a:rPr lang="en-US" altLang="ja-JP" sz="2400" dirty="0">
                <a:solidFill>
                  <a:srgbClr val="FF0000"/>
                </a:solidFill>
              </a:rPr>
              <a:t> m</a:t>
            </a:r>
            <a:r>
              <a:rPr lang="en-US" altLang="ja-JP" sz="2400" baseline="30000" dirty="0">
                <a:solidFill>
                  <a:srgbClr val="FF0000"/>
                </a:solidFill>
              </a:rPr>
              <a:t>-3</a:t>
            </a:r>
            <a:endParaRPr kumimoji="1" lang="en-US" altLang="ja-JP" sz="2400" baseline="30000" dirty="0">
              <a:solidFill>
                <a:srgbClr val="FF0000"/>
              </a:solidFill>
            </a:endParaRPr>
          </a:p>
          <a:p>
            <a:r>
              <a:rPr lang="ja-JP" altLang="en-US" sz="2400" dirty="0">
                <a:solidFill>
                  <a:srgbClr val="FF0000"/>
                </a:solidFill>
              </a:rPr>
              <a:t>⇒</a:t>
            </a:r>
            <a:r>
              <a:rPr kumimoji="1" lang="ja-JP" altLang="en-US" sz="2400" dirty="0">
                <a:solidFill>
                  <a:srgbClr val="FF0000"/>
                </a:solidFill>
              </a:rPr>
              <a:t>目標平均密度を</a:t>
            </a:r>
            <a:endParaRPr kumimoji="1" lang="en-US" altLang="ja-JP" sz="2400" dirty="0">
              <a:solidFill>
                <a:srgbClr val="FF0000"/>
              </a:solidFill>
            </a:endParaRPr>
          </a:p>
          <a:p>
            <a:r>
              <a:rPr lang="en-US" altLang="ja-JP" sz="2400" dirty="0">
                <a:solidFill>
                  <a:srgbClr val="FF0000"/>
                </a:solidFill>
              </a:rPr>
              <a:t>1x10</a:t>
            </a:r>
            <a:r>
              <a:rPr lang="en-US" altLang="ja-JP" sz="2400" baseline="30000" dirty="0">
                <a:solidFill>
                  <a:srgbClr val="FF0000"/>
                </a:solidFill>
              </a:rPr>
              <a:t>11</a:t>
            </a:r>
            <a:r>
              <a:rPr lang="en-US" altLang="ja-JP" sz="2400" dirty="0">
                <a:solidFill>
                  <a:srgbClr val="FF0000"/>
                </a:solidFill>
              </a:rPr>
              <a:t> m</a:t>
            </a:r>
            <a:r>
              <a:rPr lang="en-US" altLang="ja-JP" sz="2400" baseline="30000" dirty="0">
                <a:solidFill>
                  <a:srgbClr val="FF0000"/>
                </a:solidFill>
              </a:rPr>
              <a:t>-3</a:t>
            </a:r>
            <a:r>
              <a:rPr kumimoji="1" lang="ja-JP" altLang="en-US" sz="2400" dirty="0">
                <a:solidFill>
                  <a:srgbClr val="FF0000"/>
                </a:solidFill>
              </a:rPr>
              <a:t>とする。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7" grpId="0"/>
      <p:bldP spid="15"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20</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indent="-514350">
              <a:spcBef>
                <a:spcPts val="0"/>
              </a:spcBef>
              <a:buClr>
                <a:srgbClr val="006600"/>
              </a:buClr>
              <a:buSzPct val="70000"/>
              <a:buBlip>
                <a:blip r:embed="rId2"/>
              </a:buBlip>
              <a:defRPr/>
            </a:pPr>
            <a:r>
              <a:rPr lang="ja-JP" altLang="en-US" sz="2400" dirty="0">
                <a:latin typeface="Arial" panose="020B0604020202020204" pitchFamily="34" charset="0"/>
                <a:ea typeface="+mj-ea"/>
                <a:cs typeface="Arial" panose="020B0604020202020204" pitchFamily="34" charset="0"/>
              </a:rPr>
              <a:t>アルミ合金製ベローズチェンバーによる</a:t>
            </a:r>
            <a:r>
              <a:rPr lang="en-US" altLang="ja-JP" sz="2400" dirty="0">
                <a:latin typeface="Arial" panose="020B0604020202020204" pitchFamily="34" charset="0"/>
                <a:ea typeface="+mj-ea"/>
                <a:cs typeface="Arial" panose="020B0604020202020204" pitchFamily="34" charset="0"/>
              </a:rPr>
              <a:t>ECE</a:t>
            </a:r>
            <a:r>
              <a:rPr lang="ja-JP" altLang="en-US" sz="2400" kern="0" dirty="0">
                <a:latin typeface="Arial" panose="020B0604020202020204" pitchFamily="34" charset="0"/>
                <a:cs typeface="Arial" panose="020B0604020202020204" pitchFamily="34" charset="0"/>
              </a:rPr>
              <a:t>永久磁石取付後、圧力の非線形上昇やビームサイズ増大はとりあえず消えた。</a:t>
            </a:r>
            <a:endParaRPr lang="en-US" altLang="ja-JP" sz="2400" kern="0" dirty="0">
              <a:latin typeface="Arial" panose="020B0604020202020204" pitchFamily="34" charset="0"/>
              <a:cs typeface="Arial" panose="020B0604020202020204" pitchFamily="34" charset="0"/>
            </a:endParaRPr>
          </a:p>
          <a:p>
            <a:pPr marL="514350" lvl="0" indent="-514350">
              <a:spcBef>
                <a:spcPts val="0"/>
              </a:spcBef>
              <a:buClr>
                <a:srgbClr val="006600"/>
              </a:buClr>
              <a:buSzPct val="70000"/>
              <a:buBlip>
                <a:blip r:embed="rId2"/>
              </a:buBlip>
              <a:defRPr/>
            </a:pPr>
            <a:r>
              <a:rPr lang="ja-JP" altLang="en-US" sz="2400" kern="0" dirty="0">
                <a:solidFill>
                  <a:srgbClr val="FF0000"/>
                </a:solidFill>
                <a:latin typeface="Arial" panose="020B0604020202020204" pitchFamily="34" charset="0"/>
                <a:ea typeface="+mj-ea"/>
                <a:cs typeface="Arial" panose="020B0604020202020204" pitchFamily="34" charset="0"/>
              </a:rPr>
              <a:t>しかし、</a:t>
            </a:r>
            <a:r>
              <a:rPr lang="en-US" altLang="ja-JP" sz="2400" kern="0" dirty="0">
                <a:solidFill>
                  <a:srgbClr val="FF0000"/>
                </a:solidFill>
                <a:latin typeface="Arial" panose="020B0604020202020204" pitchFamily="34" charset="0"/>
                <a:ea typeface="+mj-ea"/>
                <a:cs typeface="Arial" panose="020B0604020202020204" pitchFamily="34" charset="0"/>
              </a:rPr>
              <a:t>1/1576/3.06</a:t>
            </a:r>
            <a:r>
              <a:rPr lang="ja-JP" altLang="en-US" sz="2400" kern="0" dirty="0">
                <a:solidFill>
                  <a:srgbClr val="FF0000"/>
                </a:solidFill>
                <a:latin typeface="Arial" panose="020B0604020202020204" pitchFamily="34" charset="0"/>
                <a:ea typeface="+mj-ea"/>
                <a:cs typeface="Arial" panose="020B0604020202020204" pitchFamily="34" charset="0"/>
              </a:rPr>
              <a:t>で約</a:t>
            </a:r>
            <a:r>
              <a:rPr lang="en-US" altLang="ja-JP" sz="2400" kern="0" dirty="0">
                <a:solidFill>
                  <a:srgbClr val="FF0000"/>
                </a:solidFill>
                <a:latin typeface="Arial" panose="020B0604020202020204" pitchFamily="34" charset="0"/>
                <a:ea typeface="+mj-ea"/>
                <a:cs typeface="Arial" panose="020B0604020202020204" pitchFamily="34" charset="0"/>
              </a:rPr>
              <a:t>0.9 A</a:t>
            </a:r>
            <a:r>
              <a:rPr lang="ja-JP" altLang="en-US" sz="2400" kern="0" dirty="0">
                <a:solidFill>
                  <a:srgbClr val="FF0000"/>
                </a:solidFill>
                <a:latin typeface="Arial" panose="020B0604020202020204" pitchFamily="34" charset="0"/>
                <a:ea typeface="+mj-ea"/>
                <a:cs typeface="Arial" panose="020B0604020202020204" pitchFamily="34" charset="0"/>
              </a:rPr>
              <a:t>でブローアップがまた始まる。</a:t>
            </a:r>
            <a:endParaRPr lang="en-US" altLang="ja-JP" sz="2400" kern="0" dirty="0">
              <a:solidFill>
                <a:srgbClr val="FF0000"/>
              </a:solidFill>
              <a:latin typeface="Arial" panose="020B0604020202020204" pitchFamily="34" charset="0"/>
              <a:ea typeface="+mj-ea"/>
              <a:cs typeface="Arial" panose="020B0604020202020204" pitchFamily="34" charset="0"/>
            </a:endParaRPr>
          </a:p>
          <a:p>
            <a:pPr marL="914400" lvl="1" indent="-514350">
              <a:spcBef>
                <a:spcPts val="0"/>
              </a:spcBef>
              <a:buClr>
                <a:srgbClr val="006600"/>
              </a:buClr>
              <a:buSzPct val="70000"/>
              <a:buBlip>
                <a:blip r:embed="rId3"/>
              </a:buBlip>
              <a:defRPr/>
            </a:pPr>
            <a:r>
              <a:rPr lang="ja-JP" altLang="en-US" sz="2200" kern="0" dirty="0">
                <a:solidFill>
                  <a:srgbClr val="E46C0A"/>
                </a:solidFill>
                <a:latin typeface="Arial" panose="020B0604020202020204" pitchFamily="34" charset="0"/>
                <a:ea typeface="+mj-ea"/>
                <a:cs typeface="Arial" panose="020B0604020202020204" pitchFamily="34" charset="0"/>
              </a:rPr>
              <a:t>圧力の非線形的上昇も</a:t>
            </a:r>
            <a:r>
              <a:rPr lang="en-US" altLang="ja-JP" sz="2200" kern="0" dirty="0">
                <a:solidFill>
                  <a:srgbClr val="E46C0A"/>
                </a:solidFill>
                <a:latin typeface="Arial" panose="020B0604020202020204" pitchFamily="34" charset="0"/>
                <a:ea typeface="+mj-ea"/>
                <a:cs typeface="Arial" panose="020B0604020202020204" pitchFamily="34" charset="0"/>
              </a:rPr>
              <a:t>0.9 A</a:t>
            </a:r>
            <a:r>
              <a:rPr lang="ja-JP" altLang="en-US" sz="2200" kern="0" dirty="0">
                <a:solidFill>
                  <a:srgbClr val="E46C0A"/>
                </a:solidFill>
                <a:latin typeface="Arial" panose="020B0604020202020204" pitchFamily="34" charset="0"/>
                <a:ea typeface="+mj-ea"/>
                <a:cs typeface="Arial" panose="020B0604020202020204" pitchFamily="34" charset="0"/>
              </a:rPr>
              <a:t>で顕著になった。</a:t>
            </a:r>
          </a:p>
        </p:txBody>
      </p:sp>
      <p:sp>
        <p:nvSpPr>
          <p:cNvPr id="49" name="テキスト ボックス 48">
            <a:extLst>
              <a:ext uri="{FF2B5EF4-FFF2-40B4-BE49-F238E27FC236}">
                <a16:creationId xmlns:a16="http://schemas.microsoft.com/office/drawing/2014/main" id="{314CA16E-721B-4079-AB6B-ABB018D7B296}"/>
              </a:ext>
            </a:extLst>
          </p:cNvPr>
          <p:cNvSpPr txBox="1"/>
          <p:nvPr/>
        </p:nvSpPr>
        <p:spPr>
          <a:xfrm rot="16200000">
            <a:off x="-1249268" y="4311976"/>
            <a:ext cx="2920181" cy="338554"/>
          </a:xfrm>
          <a:prstGeom prst="rect">
            <a:avLst/>
          </a:prstGeom>
          <a:solidFill>
            <a:schemeClr val="bg1"/>
          </a:solidFill>
        </p:spPr>
        <p:txBody>
          <a:bodyPr wrap="square" rtlCol="0">
            <a:spAutoFit/>
          </a:bodyPr>
          <a:lstStyle/>
          <a:p>
            <a:pPr algn="ctr"/>
            <a:r>
              <a:rPr kumimoji="1" lang="en-US" altLang="ja-JP" sz="1600" dirty="0">
                <a:latin typeface="Arial" panose="020B0604020202020204" pitchFamily="34" charset="0"/>
                <a:ea typeface="+mj-ea"/>
                <a:cs typeface="Arial" panose="020B0604020202020204" pitchFamily="34" charset="0"/>
              </a:rPr>
              <a:t>Pressure [Pa]        </a:t>
            </a:r>
            <a:endParaRPr kumimoji="1" lang="ja-JP" altLang="en-US" sz="1600" dirty="0">
              <a:latin typeface="Arial" panose="020B0604020202020204" pitchFamily="34" charset="0"/>
              <a:ea typeface="+mj-ea"/>
              <a:cs typeface="Arial" panose="020B0604020202020204" pitchFamily="34" charset="0"/>
            </a:endParaRPr>
          </a:p>
        </p:txBody>
      </p:sp>
      <p:pic>
        <p:nvPicPr>
          <p:cNvPr id="59" name="図 58">
            <a:extLst>
              <a:ext uri="{FF2B5EF4-FFF2-40B4-BE49-F238E27FC236}">
                <a16:creationId xmlns:a16="http://schemas.microsoft.com/office/drawing/2014/main" id="{D2EB2172-6946-4601-BF3C-99315C585680}"/>
              </a:ext>
            </a:extLst>
          </p:cNvPr>
          <p:cNvPicPr>
            <a:picLocks noChangeAspect="1"/>
          </p:cNvPicPr>
          <p:nvPr/>
        </p:nvPicPr>
        <p:blipFill rotWithShape="1">
          <a:blip r:embed="rId4">
            <a:extLst>
              <a:ext uri="{28A0092B-C50C-407E-A947-70E740481C1C}">
                <a14:useLocalDpi xmlns:a14="http://schemas.microsoft.com/office/drawing/2010/main" val="0"/>
              </a:ext>
            </a:extLst>
          </a:blip>
          <a:srcRect t="14644"/>
          <a:stretch/>
        </p:blipFill>
        <p:spPr>
          <a:xfrm>
            <a:off x="87627" y="3123465"/>
            <a:ext cx="4543469" cy="3145255"/>
          </a:xfrm>
          <a:prstGeom prst="rect">
            <a:avLst/>
          </a:prstGeom>
        </p:spPr>
      </p:pic>
      <p:cxnSp>
        <p:nvCxnSpPr>
          <p:cNvPr id="61" name="直線コネクタ 60">
            <a:extLst>
              <a:ext uri="{FF2B5EF4-FFF2-40B4-BE49-F238E27FC236}">
                <a16:creationId xmlns:a16="http://schemas.microsoft.com/office/drawing/2014/main" id="{945CDB14-5E66-4C01-A80E-6A1DF196C94C}"/>
              </a:ext>
            </a:extLst>
          </p:cNvPr>
          <p:cNvCxnSpPr/>
          <p:nvPr/>
        </p:nvCxnSpPr>
        <p:spPr>
          <a:xfrm>
            <a:off x="3834938" y="4051352"/>
            <a:ext cx="0" cy="1745590"/>
          </a:xfrm>
          <a:prstGeom prst="line">
            <a:avLst/>
          </a:prstGeom>
          <a:ln w="28575">
            <a:solidFill>
              <a:srgbClr val="E46C0A"/>
            </a:solidFill>
            <a:prstDash val="dash"/>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29C6BAAE-A9CF-47D6-A425-CDD95CC3080C}"/>
              </a:ext>
            </a:extLst>
          </p:cNvPr>
          <p:cNvPicPr>
            <a:picLocks noChangeAspect="1"/>
          </p:cNvPicPr>
          <p:nvPr/>
        </p:nvPicPr>
        <p:blipFill rotWithShape="1">
          <a:blip r:embed="rId5">
            <a:extLst>
              <a:ext uri="{28A0092B-C50C-407E-A947-70E740481C1C}">
                <a14:useLocalDpi xmlns:a14="http://schemas.microsoft.com/office/drawing/2010/main" val="0"/>
              </a:ext>
            </a:extLst>
          </a:blip>
          <a:srcRect t="16057"/>
          <a:stretch/>
        </p:blipFill>
        <p:spPr>
          <a:xfrm>
            <a:off x="4575833" y="2890858"/>
            <a:ext cx="4350721" cy="3625931"/>
          </a:xfrm>
          <a:prstGeom prst="rect">
            <a:avLst/>
          </a:prstGeom>
        </p:spPr>
      </p:pic>
      <p:sp>
        <p:nvSpPr>
          <p:cNvPr id="19" name="テキスト ボックス 18">
            <a:extLst>
              <a:ext uri="{FF2B5EF4-FFF2-40B4-BE49-F238E27FC236}">
                <a16:creationId xmlns:a16="http://schemas.microsoft.com/office/drawing/2014/main" id="{D97FB972-D52B-4B24-9272-1BE75DD665CB}"/>
              </a:ext>
            </a:extLst>
          </p:cNvPr>
          <p:cNvSpPr txBox="1"/>
          <p:nvPr/>
        </p:nvSpPr>
        <p:spPr>
          <a:xfrm rot="16200000">
            <a:off x="3253611" y="4407807"/>
            <a:ext cx="2920181" cy="338554"/>
          </a:xfrm>
          <a:prstGeom prst="rect">
            <a:avLst/>
          </a:prstGeom>
          <a:solidFill>
            <a:schemeClr val="bg1"/>
          </a:solidFill>
        </p:spPr>
        <p:txBody>
          <a:bodyPr wrap="square" rtlCol="0">
            <a:spAutoFit/>
          </a:bodyPr>
          <a:lstStyle/>
          <a:p>
            <a:pPr algn="ctr"/>
            <a:r>
              <a:rPr kumimoji="1" lang="en-US" altLang="ja-JP" sz="1600" dirty="0">
                <a:latin typeface="Arial" panose="020B0604020202020204" pitchFamily="34" charset="0"/>
                <a:ea typeface="+mj-ea"/>
                <a:cs typeface="Arial" panose="020B0604020202020204" pitchFamily="34" charset="0"/>
              </a:rPr>
              <a:t>Pressure [Pa]        </a:t>
            </a:r>
            <a:endParaRPr kumimoji="1" lang="ja-JP" altLang="en-US" sz="1600" dirty="0">
              <a:latin typeface="Arial" panose="020B0604020202020204" pitchFamily="34" charset="0"/>
              <a:ea typeface="+mj-ea"/>
              <a:cs typeface="Arial" panose="020B0604020202020204" pitchFamily="34" charset="0"/>
            </a:endParaRPr>
          </a:p>
        </p:txBody>
      </p:sp>
      <p:sp>
        <p:nvSpPr>
          <p:cNvPr id="20" name="テキスト ボックス 19">
            <a:extLst>
              <a:ext uri="{FF2B5EF4-FFF2-40B4-BE49-F238E27FC236}">
                <a16:creationId xmlns:a16="http://schemas.microsoft.com/office/drawing/2014/main" id="{C8EA0EFC-FD0A-436A-B6C0-839744F5BD7F}"/>
              </a:ext>
            </a:extLst>
          </p:cNvPr>
          <p:cNvSpPr txBox="1"/>
          <p:nvPr/>
        </p:nvSpPr>
        <p:spPr>
          <a:xfrm>
            <a:off x="5484961" y="3705151"/>
            <a:ext cx="2054949" cy="523220"/>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Average pressures in two arcs</a:t>
            </a:r>
            <a:endParaRPr kumimoji="1" lang="ja-JP" altLang="en-US" sz="1400"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B2C1C67F-BB9D-4B0A-A4DC-738EE1710DF7}"/>
              </a:ext>
            </a:extLst>
          </p:cNvPr>
          <p:cNvSpPr txBox="1"/>
          <p:nvPr/>
        </p:nvSpPr>
        <p:spPr>
          <a:xfrm>
            <a:off x="7209768" y="3121880"/>
            <a:ext cx="1128835" cy="307777"/>
          </a:xfrm>
          <a:prstGeom prst="rect">
            <a:avLst/>
          </a:prstGeom>
          <a:noFill/>
        </p:spPr>
        <p:txBody>
          <a:bodyPr wrap="none" rtlCol="0">
            <a:spAutoFit/>
          </a:bodyPr>
          <a:lstStyle/>
          <a:p>
            <a:r>
              <a:rPr kumimoji="1" lang="en-US" altLang="ja-JP" sz="1400" dirty="0">
                <a:latin typeface="Arial" panose="020B0604020202020204" pitchFamily="34" charset="0"/>
                <a:ea typeface="+mj-ea"/>
                <a:cs typeface="Arial" panose="020B0604020202020204" pitchFamily="34" charset="0"/>
              </a:rPr>
              <a:t>1/1576/3.06</a:t>
            </a:r>
            <a:endParaRPr kumimoji="1" lang="ja-JP" altLang="en-US" sz="1400" dirty="0">
              <a:latin typeface="Arial" panose="020B0604020202020204" pitchFamily="34" charset="0"/>
              <a:ea typeface="+mj-ea"/>
              <a:cs typeface="Arial" panose="020B0604020202020204" pitchFamily="34" charset="0"/>
            </a:endParaRPr>
          </a:p>
        </p:txBody>
      </p:sp>
      <p:sp>
        <p:nvSpPr>
          <p:cNvPr id="24" name="円/楕円 15">
            <a:extLst>
              <a:ext uri="{FF2B5EF4-FFF2-40B4-BE49-F238E27FC236}">
                <a16:creationId xmlns:a16="http://schemas.microsoft.com/office/drawing/2014/main" id="{66B58B2B-D2E1-4FF8-8B6E-73F564632AF8}"/>
              </a:ext>
            </a:extLst>
          </p:cNvPr>
          <p:cNvSpPr/>
          <p:nvPr/>
        </p:nvSpPr>
        <p:spPr>
          <a:xfrm>
            <a:off x="7746222" y="4228371"/>
            <a:ext cx="962151" cy="100154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5">
            <a:extLst>
              <a:ext uri="{FF2B5EF4-FFF2-40B4-BE49-F238E27FC236}">
                <a16:creationId xmlns:a16="http://schemas.microsoft.com/office/drawing/2014/main" id="{F208916B-E718-4173-B720-19FE8FF07AFC}"/>
              </a:ext>
            </a:extLst>
          </p:cNvPr>
          <p:cNvSpPr/>
          <p:nvPr/>
        </p:nvSpPr>
        <p:spPr>
          <a:xfrm>
            <a:off x="3582273" y="3705151"/>
            <a:ext cx="962151" cy="1178561"/>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8554F9-C69D-4E90-8B9C-CB5A94D44C55}"/>
              </a:ext>
            </a:extLst>
          </p:cNvPr>
          <p:cNvSpPr txBox="1"/>
          <p:nvPr/>
        </p:nvSpPr>
        <p:spPr>
          <a:xfrm>
            <a:off x="7324272" y="5434111"/>
            <a:ext cx="1553630" cy="307777"/>
          </a:xfrm>
          <a:prstGeom prst="rect">
            <a:avLst/>
          </a:prstGeom>
          <a:noFill/>
        </p:spPr>
        <p:txBody>
          <a:bodyPr wrap="none" rtlCol="0">
            <a:spAutoFit/>
          </a:bodyPr>
          <a:lstStyle/>
          <a:p>
            <a:r>
              <a:rPr kumimoji="1" lang="en-US" altLang="ja-JP" sz="1400" dirty="0">
                <a:solidFill>
                  <a:schemeClr val="accent6">
                    <a:lumMod val="50000"/>
                  </a:schemeClr>
                </a:solidFill>
                <a:latin typeface="+mj-ea"/>
                <a:ea typeface="+mj-ea"/>
              </a:rPr>
              <a:t>(</a:t>
            </a:r>
            <a:r>
              <a:rPr kumimoji="1" lang="ja-JP" altLang="en-US" sz="1400" dirty="0">
                <a:solidFill>
                  <a:schemeClr val="accent6">
                    <a:lumMod val="50000"/>
                  </a:schemeClr>
                </a:solidFill>
                <a:latin typeface="+mj-ea"/>
                <a:ea typeface="+mj-ea"/>
              </a:rPr>
              <a:t>ベローズの</a:t>
            </a:r>
            <a:r>
              <a:rPr kumimoji="1" lang="en-US" altLang="ja-JP" sz="1400" dirty="0">
                <a:solidFill>
                  <a:schemeClr val="accent6">
                    <a:lumMod val="50000"/>
                  </a:schemeClr>
                </a:solidFill>
                <a:latin typeface="+mj-ea"/>
                <a:ea typeface="+mj-ea"/>
              </a:rPr>
              <a:t>PMU)</a:t>
            </a:r>
            <a:endParaRPr kumimoji="1" lang="ja-JP" altLang="en-US" sz="1400" dirty="0">
              <a:solidFill>
                <a:schemeClr val="accent6">
                  <a:lumMod val="50000"/>
                </a:schemeClr>
              </a:solidFill>
              <a:latin typeface="+mj-ea"/>
              <a:ea typeface="+mj-ea"/>
            </a:endParaRPr>
          </a:p>
        </p:txBody>
      </p:sp>
    </p:spTree>
    <p:extLst>
      <p:ext uri="{BB962C8B-B14F-4D97-AF65-F5344CB8AC3E}">
        <p14:creationId xmlns:p14="http://schemas.microsoft.com/office/powerpoint/2010/main" val="109673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21</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indent="-514350">
              <a:spcBef>
                <a:spcPts val="0"/>
              </a:spcBef>
              <a:buClr>
                <a:srgbClr val="006600"/>
              </a:buClr>
              <a:buSzPct val="70000"/>
              <a:buBlip>
                <a:blip r:embed="rId2"/>
              </a:buBlip>
              <a:defRPr/>
            </a:pPr>
            <a:r>
              <a:rPr lang="ja-JP" altLang="en-US" sz="2400" dirty="0">
                <a:latin typeface="Arial" panose="020B0604020202020204" pitchFamily="34" charset="0"/>
                <a:ea typeface="+mj-ea"/>
                <a:cs typeface="Arial" panose="020B0604020202020204" pitchFamily="34" charset="0"/>
              </a:rPr>
              <a:t>アルミ合金製ベローズチェンバーによる</a:t>
            </a:r>
            <a:r>
              <a:rPr lang="en-US" altLang="ja-JP" sz="2400" dirty="0">
                <a:latin typeface="Arial" panose="020B0604020202020204" pitchFamily="34" charset="0"/>
                <a:ea typeface="+mj-ea"/>
                <a:cs typeface="Arial" panose="020B0604020202020204" pitchFamily="34" charset="0"/>
              </a:rPr>
              <a:t>ECE</a:t>
            </a:r>
            <a:r>
              <a:rPr lang="ja-JP" altLang="en-US" sz="2400" kern="0" dirty="0">
                <a:latin typeface="Arial" panose="020B0604020202020204" pitchFamily="34" charset="0"/>
                <a:cs typeface="Arial" panose="020B0604020202020204" pitchFamily="34" charset="0"/>
              </a:rPr>
              <a:t>永久磁石取付後、圧力の非線形上昇やビームサイズ増大はとりあえず消えた。</a:t>
            </a:r>
            <a:endParaRPr lang="en-US" altLang="ja-JP" sz="2400" kern="0" dirty="0">
              <a:latin typeface="Arial" panose="020B0604020202020204" pitchFamily="34" charset="0"/>
              <a:cs typeface="Arial" panose="020B0604020202020204" pitchFamily="34" charset="0"/>
            </a:endParaRPr>
          </a:p>
          <a:p>
            <a:pPr marL="514350" lvl="0" indent="-514350">
              <a:spcBef>
                <a:spcPts val="0"/>
              </a:spcBef>
              <a:buClr>
                <a:srgbClr val="006600"/>
              </a:buClr>
              <a:buSzPct val="70000"/>
              <a:buBlip>
                <a:blip r:embed="rId2"/>
              </a:buBlip>
              <a:defRPr/>
            </a:pPr>
            <a:r>
              <a:rPr lang="ja-JP" altLang="en-US" sz="2400" kern="0" dirty="0">
                <a:solidFill>
                  <a:srgbClr val="FF0000"/>
                </a:solidFill>
                <a:latin typeface="Arial" panose="020B0604020202020204" pitchFamily="34" charset="0"/>
                <a:ea typeface="+mj-ea"/>
                <a:cs typeface="Arial" panose="020B0604020202020204" pitchFamily="34" charset="0"/>
              </a:rPr>
              <a:t>しかし、</a:t>
            </a:r>
            <a:r>
              <a:rPr lang="en-US" altLang="ja-JP" sz="2400" kern="0" dirty="0">
                <a:solidFill>
                  <a:srgbClr val="FF0000"/>
                </a:solidFill>
                <a:latin typeface="Arial" panose="020B0604020202020204" pitchFamily="34" charset="0"/>
                <a:ea typeface="+mj-ea"/>
                <a:cs typeface="Arial" panose="020B0604020202020204" pitchFamily="34" charset="0"/>
              </a:rPr>
              <a:t>1/1576/3.06</a:t>
            </a:r>
            <a:r>
              <a:rPr lang="ja-JP" altLang="en-US" sz="2400" kern="0" dirty="0">
                <a:solidFill>
                  <a:srgbClr val="FF0000"/>
                </a:solidFill>
                <a:latin typeface="Arial" panose="020B0604020202020204" pitchFamily="34" charset="0"/>
                <a:ea typeface="+mj-ea"/>
                <a:cs typeface="Arial" panose="020B0604020202020204" pitchFamily="34" charset="0"/>
              </a:rPr>
              <a:t>で約</a:t>
            </a:r>
            <a:r>
              <a:rPr lang="en-US" altLang="ja-JP" sz="2400" kern="0" dirty="0">
                <a:solidFill>
                  <a:srgbClr val="FF0000"/>
                </a:solidFill>
                <a:latin typeface="Arial" panose="020B0604020202020204" pitchFamily="34" charset="0"/>
                <a:ea typeface="+mj-ea"/>
                <a:cs typeface="Arial" panose="020B0604020202020204" pitchFamily="34" charset="0"/>
              </a:rPr>
              <a:t>0.9 A</a:t>
            </a:r>
            <a:r>
              <a:rPr lang="ja-JP" altLang="en-US" sz="2400" kern="0" dirty="0">
                <a:solidFill>
                  <a:srgbClr val="FF0000"/>
                </a:solidFill>
                <a:latin typeface="Arial" panose="020B0604020202020204" pitchFamily="34" charset="0"/>
                <a:ea typeface="+mj-ea"/>
                <a:cs typeface="Arial" panose="020B0604020202020204" pitchFamily="34" charset="0"/>
              </a:rPr>
              <a:t>でブローアップがまた始まる。</a:t>
            </a:r>
            <a:endParaRPr lang="en-US" altLang="ja-JP" sz="2400" kern="0" dirty="0">
              <a:solidFill>
                <a:srgbClr val="FF0000"/>
              </a:solidFill>
              <a:latin typeface="Arial" panose="020B0604020202020204" pitchFamily="34" charset="0"/>
              <a:ea typeface="+mj-ea"/>
              <a:cs typeface="Arial" panose="020B0604020202020204" pitchFamily="34" charset="0"/>
            </a:endParaRPr>
          </a:p>
          <a:p>
            <a:pPr marL="914400" lvl="1" indent="-514350">
              <a:spcBef>
                <a:spcPts val="0"/>
              </a:spcBef>
              <a:buClr>
                <a:srgbClr val="006600"/>
              </a:buClr>
              <a:buSzPct val="70000"/>
              <a:buBlip>
                <a:blip r:embed="rId3"/>
              </a:buBlip>
              <a:defRPr/>
            </a:pPr>
            <a:r>
              <a:rPr lang="ja-JP" altLang="en-US" sz="2200" kern="0" dirty="0">
                <a:solidFill>
                  <a:srgbClr val="E46C0A"/>
                </a:solidFill>
                <a:latin typeface="Arial" panose="020B0604020202020204" pitchFamily="34" charset="0"/>
                <a:ea typeface="+mj-ea"/>
                <a:cs typeface="Arial" panose="020B0604020202020204" pitchFamily="34" charset="0"/>
              </a:rPr>
              <a:t>圧力の非線形的上昇も</a:t>
            </a:r>
            <a:r>
              <a:rPr lang="en-US" altLang="ja-JP" sz="2200" kern="0" dirty="0">
                <a:solidFill>
                  <a:srgbClr val="E46C0A"/>
                </a:solidFill>
                <a:latin typeface="Arial" panose="020B0604020202020204" pitchFamily="34" charset="0"/>
                <a:ea typeface="+mj-ea"/>
                <a:cs typeface="Arial" panose="020B0604020202020204" pitchFamily="34" charset="0"/>
              </a:rPr>
              <a:t>0.9 A</a:t>
            </a:r>
            <a:r>
              <a:rPr lang="ja-JP" altLang="en-US" sz="2200" kern="0" dirty="0">
                <a:solidFill>
                  <a:srgbClr val="E46C0A"/>
                </a:solidFill>
                <a:latin typeface="Arial" panose="020B0604020202020204" pitchFamily="34" charset="0"/>
                <a:ea typeface="+mj-ea"/>
                <a:cs typeface="Arial" panose="020B0604020202020204" pitchFamily="34" charset="0"/>
              </a:rPr>
              <a:t>で顕著になった。</a:t>
            </a:r>
          </a:p>
          <a:p>
            <a:pPr marL="914400" lvl="1" indent="-514350">
              <a:spcBef>
                <a:spcPts val="0"/>
              </a:spcBef>
              <a:buClr>
                <a:srgbClr val="006600"/>
              </a:buClr>
              <a:buSzPct val="70000"/>
              <a:buBlip>
                <a:blip r:embed="rId3"/>
              </a:buBlip>
              <a:defRPr/>
            </a:pPr>
            <a:r>
              <a:rPr lang="ja-JP" altLang="en-US" sz="2200" kern="0" dirty="0">
                <a:solidFill>
                  <a:srgbClr val="E46C0A"/>
                </a:solidFill>
                <a:latin typeface="Arial" panose="020B0604020202020204" pitchFamily="34" charset="0"/>
                <a:ea typeface="+mj-ea"/>
                <a:cs typeface="Arial" panose="020B0604020202020204" pitchFamily="34" charset="0"/>
              </a:rPr>
              <a:t>不安定性のモードは、電流が増えると、ドリフト部の電子雲に依るものが観測された</a:t>
            </a:r>
            <a:r>
              <a:rPr lang="en-US" altLang="ja-JP" sz="2200" kern="0" dirty="0">
                <a:solidFill>
                  <a:srgbClr val="E46C0A"/>
                </a:solidFill>
                <a:latin typeface="Arial" panose="020B0604020202020204" pitchFamily="34" charset="0"/>
                <a:ea typeface="+mj-ea"/>
                <a:cs typeface="Arial" panose="020B0604020202020204" pitchFamily="34" charset="0"/>
              </a:rPr>
              <a:t>(</a:t>
            </a:r>
            <a:r>
              <a:rPr lang="ja-JP" altLang="en-US" sz="2200" kern="0" dirty="0">
                <a:solidFill>
                  <a:srgbClr val="E46C0A"/>
                </a:solidFill>
                <a:latin typeface="Arial" panose="020B0604020202020204" pitchFamily="34" charset="0"/>
                <a:ea typeface="+mj-ea"/>
                <a:cs typeface="Arial" panose="020B0604020202020204" pitchFamily="34" charset="0"/>
              </a:rPr>
              <a:t>飛山氏</a:t>
            </a:r>
            <a:r>
              <a:rPr lang="en-US" altLang="ja-JP" sz="2200" kern="0" dirty="0">
                <a:solidFill>
                  <a:srgbClr val="E46C0A"/>
                </a:solidFill>
                <a:latin typeface="Arial" panose="020B0604020202020204" pitchFamily="34" charset="0"/>
                <a:ea typeface="+mj-ea"/>
                <a:cs typeface="Arial" panose="020B0604020202020204" pitchFamily="34" charset="0"/>
              </a:rPr>
              <a:t>)</a:t>
            </a:r>
            <a:r>
              <a:rPr lang="ja-JP" altLang="en-US" sz="2200" kern="0" dirty="0" err="1">
                <a:solidFill>
                  <a:srgbClr val="E46C0A"/>
                </a:solidFill>
                <a:latin typeface="Arial" panose="020B0604020202020204" pitchFamily="34" charset="0"/>
                <a:ea typeface="+mj-ea"/>
                <a:cs typeface="Arial" panose="020B0604020202020204" pitchFamily="34" charset="0"/>
              </a:rPr>
              <a:t>。</a:t>
            </a:r>
            <a:endParaRPr lang="en-US" altLang="ja-JP" sz="2200" kern="0" dirty="0">
              <a:solidFill>
                <a:srgbClr val="E46C0A"/>
              </a:solidFill>
              <a:latin typeface="Arial" panose="020B0604020202020204" pitchFamily="34" charset="0"/>
              <a:ea typeface="+mj-ea"/>
              <a:cs typeface="Arial" panose="020B0604020202020204" pitchFamily="34" charset="0"/>
            </a:endParaRPr>
          </a:p>
          <a:p>
            <a:pPr marL="914400" lvl="1" indent="-514350">
              <a:spcBef>
                <a:spcPts val="0"/>
              </a:spcBef>
              <a:buClr>
                <a:srgbClr val="006600"/>
              </a:buClr>
              <a:buSzPct val="70000"/>
              <a:buBlip>
                <a:blip r:embed="rId3"/>
              </a:buBlip>
              <a:defRPr/>
            </a:pPr>
            <a:endParaRPr lang="ja-JP" altLang="en-US" sz="2200" kern="0" dirty="0">
              <a:solidFill>
                <a:srgbClr val="E46C0A"/>
              </a:solidFill>
              <a:latin typeface="Arial" panose="020B0604020202020204" pitchFamily="34" charset="0"/>
              <a:ea typeface="+mj-ea"/>
              <a:cs typeface="Arial" panose="020B0604020202020204" pitchFamily="34" charset="0"/>
            </a:endParaRPr>
          </a:p>
          <a:p>
            <a:pPr marL="0" lvl="0" indent="0">
              <a:spcBef>
                <a:spcPts val="0"/>
              </a:spcBef>
              <a:buClr>
                <a:srgbClr val="006600"/>
              </a:buClr>
              <a:buSzPct val="60000"/>
              <a:defRPr/>
            </a:pPr>
            <a:endParaRPr lang="ja-JP" altLang="en-US" sz="2400" kern="0" dirty="0">
              <a:latin typeface="Arial" panose="020B0604020202020204" pitchFamily="34" charset="0"/>
              <a:ea typeface="+mj-ea"/>
              <a:cs typeface="Arial" panose="020B0604020202020204" pitchFamily="34" charset="0"/>
            </a:endParaRPr>
          </a:p>
        </p:txBody>
      </p:sp>
      <p:sp>
        <p:nvSpPr>
          <p:cNvPr id="17" name="コンテンツ プレースホルダー 2">
            <a:extLst>
              <a:ext uri="{FF2B5EF4-FFF2-40B4-BE49-F238E27FC236}">
                <a16:creationId xmlns:a16="http://schemas.microsoft.com/office/drawing/2014/main" id="{951FE6B7-6CFB-4856-AA8D-D8D711E27354}"/>
              </a:ext>
            </a:extLst>
          </p:cNvPr>
          <p:cNvSpPr>
            <a:spLocks noGrp="1"/>
          </p:cNvSpPr>
          <p:nvPr>
            <p:ph idx="1"/>
          </p:nvPr>
        </p:nvSpPr>
        <p:spPr>
          <a:xfrm>
            <a:off x="1976544" y="3165083"/>
            <a:ext cx="5674580" cy="465009"/>
          </a:xfrm>
        </p:spPr>
        <p:txBody>
          <a:bodyPr/>
          <a:lstStyle/>
          <a:p>
            <a:pPr marL="0" indent="0">
              <a:buNone/>
            </a:pPr>
            <a:r>
              <a:rPr kumimoji="1" lang="en-US" altLang="ja-JP" sz="2400" dirty="0"/>
              <a:t>300mA </a:t>
            </a:r>
            <a:r>
              <a:rPr kumimoji="1" lang="ja-JP" altLang="en-US" sz="2400" dirty="0"/>
              <a:t>　　　</a:t>
            </a:r>
            <a:r>
              <a:rPr kumimoji="1" lang="en-US" altLang="ja-JP" sz="2400" dirty="0"/>
              <a:t>                                         400mA</a:t>
            </a:r>
          </a:p>
        </p:txBody>
      </p:sp>
      <p:pic>
        <p:nvPicPr>
          <p:cNvPr id="23" name="図 22">
            <a:extLst>
              <a:ext uri="{FF2B5EF4-FFF2-40B4-BE49-F238E27FC236}">
                <a16:creationId xmlns:a16="http://schemas.microsoft.com/office/drawing/2014/main" id="{00C7DFC5-79FB-4170-B35E-9F376641E819}"/>
              </a:ext>
            </a:extLst>
          </p:cNvPr>
          <p:cNvPicPr>
            <a:picLocks noChangeAspect="1"/>
          </p:cNvPicPr>
          <p:nvPr/>
        </p:nvPicPr>
        <p:blipFill>
          <a:blip r:embed="rId4"/>
          <a:stretch>
            <a:fillRect/>
          </a:stretch>
        </p:blipFill>
        <p:spPr>
          <a:xfrm>
            <a:off x="574300" y="3505200"/>
            <a:ext cx="3701215" cy="2851150"/>
          </a:xfrm>
          <a:prstGeom prst="rect">
            <a:avLst/>
          </a:prstGeom>
        </p:spPr>
      </p:pic>
      <p:pic>
        <p:nvPicPr>
          <p:cNvPr id="25" name="図 24">
            <a:extLst>
              <a:ext uri="{FF2B5EF4-FFF2-40B4-BE49-F238E27FC236}">
                <a16:creationId xmlns:a16="http://schemas.microsoft.com/office/drawing/2014/main" id="{AEFC9B51-58A8-4AE6-9423-5855854D77C9}"/>
              </a:ext>
            </a:extLst>
          </p:cNvPr>
          <p:cNvPicPr>
            <a:picLocks noChangeAspect="1"/>
          </p:cNvPicPr>
          <p:nvPr/>
        </p:nvPicPr>
        <p:blipFill>
          <a:blip r:embed="rId5"/>
          <a:stretch>
            <a:fillRect/>
          </a:stretch>
        </p:blipFill>
        <p:spPr>
          <a:xfrm>
            <a:off x="4454617" y="3507051"/>
            <a:ext cx="3749079" cy="2849299"/>
          </a:xfrm>
          <a:prstGeom prst="rect">
            <a:avLst/>
          </a:prstGeom>
        </p:spPr>
      </p:pic>
      <p:sp>
        <p:nvSpPr>
          <p:cNvPr id="28" name="テキスト ボックス 27">
            <a:extLst>
              <a:ext uri="{FF2B5EF4-FFF2-40B4-BE49-F238E27FC236}">
                <a16:creationId xmlns:a16="http://schemas.microsoft.com/office/drawing/2014/main" id="{4D9EFCC9-FAB1-4E88-B8E8-75DD0DF643F3}"/>
              </a:ext>
            </a:extLst>
          </p:cNvPr>
          <p:cNvSpPr txBox="1"/>
          <p:nvPr/>
        </p:nvSpPr>
        <p:spPr>
          <a:xfrm>
            <a:off x="6862328" y="3634985"/>
            <a:ext cx="1682044" cy="369332"/>
          </a:xfrm>
          <a:prstGeom prst="rect">
            <a:avLst/>
          </a:prstGeom>
          <a:noFill/>
        </p:spPr>
        <p:txBody>
          <a:bodyPr wrap="square" rtlCol="0">
            <a:spAutoFit/>
          </a:bodyPr>
          <a:lstStyle/>
          <a:p>
            <a:r>
              <a:rPr kumimoji="1" lang="en-US" altLang="ja-JP" dirty="0"/>
              <a:t>Drift origin</a:t>
            </a:r>
            <a:endParaRPr kumimoji="1" lang="ja-JP" altLang="en-US" dirty="0"/>
          </a:p>
        </p:txBody>
      </p:sp>
      <p:sp>
        <p:nvSpPr>
          <p:cNvPr id="30" name="テキスト ボックス 29">
            <a:extLst>
              <a:ext uri="{FF2B5EF4-FFF2-40B4-BE49-F238E27FC236}">
                <a16:creationId xmlns:a16="http://schemas.microsoft.com/office/drawing/2014/main" id="{637AB7EA-701C-4AB9-8484-5D7697780FF4}"/>
              </a:ext>
            </a:extLst>
          </p:cNvPr>
          <p:cNvSpPr txBox="1"/>
          <p:nvPr/>
        </p:nvSpPr>
        <p:spPr>
          <a:xfrm>
            <a:off x="2498253" y="3634985"/>
            <a:ext cx="1956363" cy="369332"/>
          </a:xfrm>
          <a:prstGeom prst="rect">
            <a:avLst/>
          </a:prstGeom>
          <a:noFill/>
        </p:spPr>
        <p:txBody>
          <a:bodyPr wrap="square" rtlCol="0">
            <a:spAutoFit/>
          </a:bodyPr>
          <a:lstStyle/>
          <a:p>
            <a:r>
              <a:rPr lang="en-US" altLang="ja-JP" dirty="0"/>
              <a:t>Solenoid</a:t>
            </a:r>
            <a:r>
              <a:rPr kumimoji="1" lang="en-US" altLang="ja-JP" dirty="0"/>
              <a:t> origin</a:t>
            </a:r>
            <a:endParaRPr kumimoji="1" lang="ja-JP" altLang="en-US" dirty="0"/>
          </a:p>
        </p:txBody>
      </p:sp>
      <p:sp>
        <p:nvSpPr>
          <p:cNvPr id="32" name="テキスト ボックス 31">
            <a:extLst>
              <a:ext uri="{FF2B5EF4-FFF2-40B4-BE49-F238E27FC236}">
                <a16:creationId xmlns:a16="http://schemas.microsoft.com/office/drawing/2014/main" id="{C437A5A8-16AC-4798-99FC-7FDD56C41653}"/>
              </a:ext>
            </a:extLst>
          </p:cNvPr>
          <p:cNvSpPr txBox="1"/>
          <p:nvPr/>
        </p:nvSpPr>
        <p:spPr>
          <a:xfrm>
            <a:off x="7112646" y="4184999"/>
            <a:ext cx="825867" cy="369332"/>
          </a:xfrm>
          <a:prstGeom prst="rect">
            <a:avLst/>
          </a:prstGeom>
          <a:noFill/>
        </p:spPr>
        <p:txBody>
          <a:bodyPr wrap="none" rtlCol="0">
            <a:spAutoFit/>
          </a:bodyPr>
          <a:lstStyle/>
          <a:p>
            <a:r>
              <a:rPr lang="en-US" altLang="ja-JP" dirty="0">
                <a:solidFill>
                  <a:srgbClr val="FF0000"/>
                </a:solidFill>
              </a:rPr>
              <a:t>700 f0</a:t>
            </a:r>
          </a:p>
        </p:txBody>
      </p:sp>
      <p:cxnSp>
        <p:nvCxnSpPr>
          <p:cNvPr id="33" name="直線矢印コネクタ 32">
            <a:extLst>
              <a:ext uri="{FF2B5EF4-FFF2-40B4-BE49-F238E27FC236}">
                <a16:creationId xmlns:a16="http://schemas.microsoft.com/office/drawing/2014/main" id="{B04A74E8-0558-4ADF-8BAF-84D35C3DB2C4}"/>
              </a:ext>
            </a:extLst>
          </p:cNvPr>
          <p:cNvCxnSpPr/>
          <p:nvPr/>
        </p:nvCxnSpPr>
        <p:spPr>
          <a:xfrm>
            <a:off x="7651124" y="4625451"/>
            <a:ext cx="504000" cy="0"/>
          </a:xfrm>
          <a:prstGeom prst="straightConnector1">
            <a:avLst/>
          </a:prstGeom>
          <a:ln>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26B76C03-DF6F-438B-9756-F0E928D3BD6E}"/>
              </a:ext>
            </a:extLst>
          </p:cNvPr>
          <p:cNvSpPr txBox="1"/>
          <p:nvPr/>
        </p:nvSpPr>
        <p:spPr>
          <a:xfrm>
            <a:off x="3108735" y="3165083"/>
            <a:ext cx="2691763" cy="369332"/>
          </a:xfrm>
          <a:prstGeom prst="rect">
            <a:avLst/>
          </a:prstGeom>
          <a:noFill/>
        </p:spPr>
        <p:txBody>
          <a:bodyPr wrap="none" rtlCol="0">
            <a:spAutoFit/>
          </a:bodyPr>
          <a:lstStyle/>
          <a:p>
            <a:r>
              <a:rPr kumimoji="1" lang="en-US" altLang="ja-JP" dirty="0"/>
              <a:t>(</a:t>
            </a:r>
            <a:r>
              <a:rPr lang="en-US" altLang="ja-JP" dirty="0"/>
              <a:t>2RF</a:t>
            </a:r>
            <a:r>
              <a:rPr lang="ja-JP" altLang="en-US" dirty="0"/>
              <a:t>バケット</a:t>
            </a:r>
            <a:r>
              <a:rPr lang="en-US" altLang="ja-JP" dirty="0"/>
              <a:t>, 600</a:t>
            </a:r>
            <a:r>
              <a:rPr lang="ja-JP" altLang="en-US" dirty="0"/>
              <a:t>バンチ</a:t>
            </a:r>
            <a:r>
              <a:rPr kumimoji="1" lang="en-US" altLang="ja-JP" dirty="0"/>
              <a:t>)</a:t>
            </a:r>
            <a:endParaRPr kumimoji="1" lang="ja-JP" altLang="en-US" dirty="0"/>
          </a:p>
        </p:txBody>
      </p:sp>
    </p:spTree>
    <p:extLst>
      <p:ext uri="{BB962C8B-B14F-4D97-AF65-F5344CB8AC3E}">
        <p14:creationId xmlns:p14="http://schemas.microsoft.com/office/powerpoint/2010/main" val="117576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22</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indent="-514350">
              <a:spcBef>
                <a:spcPts val="0"/>
              </a:spcBef>
              <a:buClr>
                <a:srgbClr val="006600"/>
              </a:buClr>
              <a:buSzPct val="70000"/>
              <a:buBlip>
                <a:blip r:embed="rId2"/>
              </a:buBlip>
              <a:defRPr/>
            </a:pPr>
            <a:r>
              <a:rPr lang="ja-JP" altLang="en-US" sz="2400" dirty="0">
                <a:latin typeface="Arial" panose="020B0604020202020204" pitchFamily="34" charset="0"/>
                <a:ea typeface="+mj-ea"/>
                <a:cs typeface="Arial" panose="020B0604020202020204" pitchFamily="34" charset="0"/>
              </a:rPr>
              <a:t>アルミ合金製ベローズチェンバーによる</a:t>
            </a:r>
            <a:r>
              <a:rPr lang="en-US" altLang="ja-JP" sz="2400" dirty="0">
                <a:latin typeface="Arial" panose="020B0604020202020204" pitchFamily="34" charset="0"/>
                <a:ea typeface="+mj-ea"/>
                <a:cs typeface="Arial" panose="020B0604020202020204" pitchFamily="34" charset="0"/>
              </a:rPr>
              <a:t>ECE</a:t>
            </a:r>
            <a:r>
              <a:rPr lang="ja-JP" altLang="en-US" sz="2400" kern="0" dirty="0">
                <a:latin typeface="Arial" panose="020B0604020202020204" pitchFamily="34" charset="0"/>
                <a:cs typeface="Arial" panose="020B0604020202020204" pitchFamily="34" charset="0"/>
              </a:rPr>
              <a:t>永久磁石取付後、圧力の非線形上昇やビームサイズ増大はとりあえず消えた。</a:t>
            </a:r>
            <a:endParaRPr lang="en-US" altLang="ja-JP" sz="2400" kern="0" dirty="0">
              <a:latin typeface="Arial" panose="020B0604020202020204" pitchFamily="34" charset="0"/>
              <a:cs typeface="Arial" panose="020B0604020202020204" pitchFamily="34" charset="0"/>
            </a:endParaRPr>
          </a:p>
          <a:p>
            <a:pPr marL="514350" lvl="0" indent="-514350">
              <a:spcBef>
                <a:spcPts val="0"/>
              </a:spcBef>
              <a:buClr>
                <a:srgbClr val="006600"/>
              </a:buClr>
              <a:buSzPct val="70000"/>
              <a:buBlip>
                <a:blip r:embed="rId2"/>
              </a:buBlip>
              <a:defRPr/>
            </a:pPr>
            <a:r>
              <a:rPr lang="ja-JP" altLang="en-US" sz="2400" kern="0" dirty="0">
                <a:solidFill>
                  <a:srgbClr val="FF0000"/>
                </a:solidFill>
                <a:latin typeface="Arial" panose="020B0604020202020204" pitchFamily="34" charset="0"/>
                <a:ea typeface="+mj-ea"/>
                <a:cs typeface="Arial" panose="020B0604020202020204" pitchFamily="34" charset="0"/>
              </a:rPr>
              <a:t>しかし、</a:t>
            </a:r>
            <a:r>
              <a:rPr lang="en-US" altLang="ja-JP" sz="2400" kern="0" dirty="0">
                <a:solidFill>
                  <a:srgbClr val="FF0000"/>
                </a:solidFill>
                <a:latin typeface="Arial" panose="020B0604020202020204" pitchFamily="34" charset="0"/>
                <a:ea typeface="+mj-ea"/>
                <a:cs typeface="Arial" panose="020B0604020202020204" pitchFamily="34" charset="0"/>
              </a:rPr>
              <a:t>1/1576/3.06</a:t>
            </a:r>
            <a:r>
              <a:rPr lang="ja-JP" altLang="en-US" sz="2400" kern="0" dirty="0">
                <a:solidFill>
                  <a:srgbClr val="FF0000"/>
                </a:solidFill>
                <a:latin typeface="Arial" panose="020B0604020202020204" pitchFamily="34" charset="0"/>
                <a:ea typeface="+mj-ea"/>
                <a:cs typeface="Arial" panose="020B0604020202020204" pitchFamily="34" charset="0"/>
              </a:rPr>
              <a:t>で約</a:t>
            </a:r>
            <a:r>
              <a:rPr lang="en-US" altLang="ja-JP" sz="2400" kern="0" dirty="0">
                <a:solidFill>
                  <a:srgbClr val="FF0000"/>
                </a:solidFill>
                <a:latin typeface="Arial" panose="020B0604020202020204" pitchFamily="34" charset="0"/>
                <a:ea typeface="+mj-ea"/>
                <a:cs typeface="Arial" panose="020B0604020202020204" pitchFamily="34" charset="0"/>
              </a:rPr>
              <a:t>0.9 A</a:t>
            </a:r>
            <a:r>
              <a:rPr lang="ja-JP" altLang="en-US" sz="2400" kern="0" dirty="0">
                <a:solidFill>
                  <a:srgbClr val="FF0000"/>
                </a:solidFill>
                <a:latin typeface="Arial" panose="020B0604020202020204" pitchFamily="34" charset="0"/>
                <a:ea typeface="+mj-ea"/>
                <a:cs typeface="Arial" panose="020B0604020202020204" pitchFamily="34" charset="0"/>
              </a:rPr>
              <a:t>でブローアップがまた始まる。</a:t>
            </a:r>
            <a:endParaRPr lang="en-US" altLang="ja-JP" sz="2400" kern="0" dirty="0">
              <a:solidFill>
                <a:srgbClr val="FF0000"/>
              </a:solidFill>
              <a:latin typeface="Arial" panose="020B0604020202020204" pitchFamily="34" charset="0"/>
              <a:ea typeface="+mj-ea"/>
              <a:cs typeface="Arial" panose="020B0604020202020204" pitchFamily="34" charset="0"/>
            </a:endParaRPr>
          </a:p>
          <a:p>
            <a:pPr marL="914400" lvl="1" indent="-514350">
              <a:spcBef>
                <a:spcPts val="0"/>
              </a:spcBef>
              <a:buClr>
                <a:srgbClr val="006600"/>
              </a:buClr>
              <a:buSzPct val="70000"/>
              <a:buBlip>
                <a:blip r:embed="rId3"/>
              </a:buBlip>
              <a:defRPr/>
            </a:pPr>
            <a:r>
              <a:rPr lang="ja-JP" altLang="en-US" sz="2200" kern="0" dirty="0">
                <a:solidFill>
                  <a:srgbClr val="E46C0A"/>
                </a:solidFill>
                <a:latin typeface="Arial" panose="020B0604020202020204" pitchFamily="34" charset="0"/>
                <a:ea typeface="+mj-ea"/>
                <a:cs typeface="Arial" panose="020B0604020202020204" pitchFamily="34" charset="0"/>
              </a:rPr>
              <a:t>圧力の非線形的上昇も</a:t>
            </a:r>
            <a:r>
              <a:rPr lang="en-US" altLang="ja-JP" sz="2200" kern="0" dirty="0">
                <a:solidFill>
                  <a:srgbClr val="E46C0A"/>
                </a:solidFill>
                <a:latin typeface="Arial" panose="020B0604020202020204" pitchFamily="34" charset="0"/>
                <a:ea typeface="+mj-ea"/>
                <a:cs typeface="Arial" panose="020B0604020202020204" pitchFamily="34" charset="0"/>
              </a:rPr>
              <a:t>0.9 A</a:t>
            </a:r>
            <a:r>
              <a:rPr lang="ja-JP" altLang="en-US" sz="2200" kern="0" dirty="0">
                <a:solidFill>
                  <a:srgbClr val="E46C0A"/>
                </a:solidFill>
                <a:latin typeface="Arial" panose="020B0604020202020204" pitchFamily="34" charset="0"/>
                <a:ea typeface="+mj-ea"/>
                <a:cs typeface="Arial" panose="020B0604020202020204" pitchFamily="34" charset="0"/>
              </a:rPr>
              <a:t>で顕著になった。</a:t>
            </a:r>
          </a:p>
          <a:p>
            <a:pPr marL="914400" lvl="1" indent="-514350">
              <a:spcBef>
                <a:spcPts val="0"/>
              </a:spcBef>
              <a:buClr>
                <a:srgbClr val="006600"/>
              </a:buClr>
              <a:buSzPct val="70000"/>
              <a:buBlip>
                <a:blip r:embed="rId3"/>
              </a:buBlip>
              <a:defRPr/>
            </a:pPr>
            <a:r>
              <a:rPr lang="ja-JP" altLang="en-US" sz="2200" kern="0" dirty="0">
                <a:solidFill>
                  <a:srgbClr val="E46C0A"/>
                </a:solidFill>
                <a:latin typeface="Arial" panose="020B0604020202020204" pitchFamily="34" charset="0"/>
                <a:ea typeface="+mj-ea"/>
                <a:cs typeface="Arial" panose="020B0604020202020204" pitchFamily="34" charset="0"/>
              </a:rPr>
              <a:t>不安定性のモードは、電流が増えると、ドリフト部の電子雲に依るものが観測された</a:t>
            </a:r>
            <a:r>
              <a:rPr lang="en-US" altLang="ja-JP" sz="2200" kern="0" dirty="0">
                <a:solidFill>
                  <a:srgbClr val="E46C0A"/>
                </a:solidFill>
                <a:latin typeface="Arial" panose="020B0604020202020204" pitchFamily="34" charset="0"/>
                <a:ea typeface="+mj-ea"/>
                <a:cs typeface="Arial" panose="020B0604020202020204" pitchFamily="34" charset="0"/>
              </a:rPr>
              <a:t>(</a:t>
            </a:r>
            <a:r>
              <a:rPr lang="ja-JP" altLang="en-US" sz="2200" kern="0" dirty="0">
                <a:solidFill>
                  <a:srgbClr val="E46C0A"/>
                </a:solidFill>
                <a:latin typeface="Arial" panose="020B0604020202020204" pitchFamily="34" charset="0"/>
                <a:ea typeface="+mj-ea"/>
                <a:cs typeface="Arial" panose="020B0604020202020204" pitchFamily="34" charset="0"/>
              </a:rPr>
              <a:t>飛山氏</a:t>
            </a:r>
            <a:r>
              <a:rPr lang="en-US" altLang="ja-JP" sz="2200" kern="0" dirty="0">
                <a:solidFill>
                  <a:srgbClr val="E46C0A"/>
                </a:solidFill>
                <a:latin typeface="Arial" panose="020B0604020202020204" pitchFamily="34" charset="0"/>
                <a:ea typeface="+mj-ea"/>
                <a:cs typeface="Arial" panose="020B0604020202020204" pitchFamily="34" charset="0"/>
              </a:rPr>
              <a:t>)</a:t>
            </a:r>
            <a:r>
              <a:rPr lang="ja-JP" altLang="en-US" sz="2200" kern="0" dirty="0" err="1">
                <a:solidFill>
                  <a:srgbClr val="E46C0A"/>
                </a:solidFill>
                <a:latin typeface="Arial" panose="020B0604020202020204" pitchFamily="34" charset="0"/>
                <a:ea typeface="+mj-ea"/>
                <a:cs typeface="Arial" panose="020B0604020202020204" pitchFamily="34" charset="0"/>
              </a:rPr>
              <a:t>。</a:t>
            </a:r>
            <a:endParaRPr lang="en-US" altLang="ja-JP" sz="2200" kern="0" dirty="0">
              <a:solidFill>
                <a:srgbClr val="E46C0A"/>
              </a:solidFill>
              <a:latin typeface="Arial" panose="020B0604020202020204" pitchFamily="34" charset="0"/>
              <a:ea typeface="+mj-ea"/>
              <a:cs typeface="Arial" panose="020B0604020202020204" pitchFamily="34" charset="0"/>
            </a:endParaRPr>
          </a:p>
          <a:p>
            <a:pPr marL="914400" lvl="1" indent="-514350">
              <a:spcBef>
                <a:spcPts val="0"/>
              </a:spcBef>
              <a:buClr>
                <a:srgbClr val="006600"/>
              </a:buClr>
              <a:buSzPct val="70000"/>
              <a:buBlip>
                <a:blip r:embed="rId3"/>
              </a:buBlip>
              <a:defRPr/>
            </a:pPr>
            <a:r>
              <a:rPr lang="ja-JP" altLang="en-US" sz="2200" kern="0" dirty="0">
                <a:solidFill>
                  <a:srgbClr val="E46C0A"/>
                </a:solidFill>
                <a:latin typeface="Arial" panose="020B0604020202020204" pitchFamily="34" charset="0"/>
                <a:ea typeface="+mj-ea"/>
                <a:cs typeface="Arial" panose="020B0604020202020204" pitchFamily="34" charset="0"/>
              </a:rPr>
              <a:t>トレインに沿ったチューンシフトが観測された</a:t>
            </a:r>
            <a:r>
              <a:rPr lang="en-US" altLang="ja-JP" sz="2200" kern="0" dirty="0">
                <a:solidFill>
                  <a:srgbClr val="E46C0A"/>
                </a:solidFill>
                <a:latin typeface="Arial" panose="020B0604020202020204" pitchFamily="34" charset="0"/>
                <a:ea typeface="+mj-ea"/>
                <a:cs typeface="Arial" panose="020B0604020202020204" pitchFamily="34" charset="0"/>
              </a:rPr>
              <a:t>(</a:t>
            </a:r>
            <a:r>
              <a:rPr lang="ja-JP" altLang="en-US" sz="2200" kern="0" dirty="0">
                <a:solidFill>
                  <a:srgbClr val="E46C0A"/>
                </a:solidFill>
                <a:latin typeface="Arial" panose="020B0604020202020204" pitchFamily="34" charset="0"/>
                <a:ea typeface="+mj-ea"/>
                <a:cs typeface="Arial" panose="020B0604020202020204" pitchFamily="34" charset="0"/>
              </a:rPr>
              <a:t>大見氏</a:t>
            </a:r>
            <a:r>
              <a:rPr lang="en-US" altLang="ja-JP" sz="2200" kern="0" dirty="0">
                <a:solidFill>
                  <a:srgbClr val="E46C0A"/>
                </a:solidFill>
                <a:latin typeface="Arial" panose="020B0604020202020204" pitchFamily="34" charset="0"/>
                <a:ea typeface="+mj-ea"/>
                <a:cs typeface="Arial" panose="020B0604020202020204" pitchFamily="34" charset="0"/>
              </a:rPr>
              <a:t>)</a:t>
            </a:r>
            <a:r>
              <a:rPr lang="ja-JP" altLang="en-US" sz="2200" kern="0" dirty="0" err="1">
                <a:solidFill>
                  <a:srgbClr val="E46C0A"/>
                </a:solidFill>
                <a:latin typeface="Arial" panose="020B0604020202020204" pitchFamily="34" charset="0"/>
                <a:ea typeface="+mj-ea"/>
                <a:cs typeface="Arial" panose="020B0604020202020204" pitchFamily="34" charset="0"/>
              </a:rPr>
              <a:t>。</a:t>
            </a:r>
            <a:endParaRPr lang="ja-JP" altLang="en-US" sz="2200" kern="0" dirty="0">
              <a:solidFill>
                <a:srgbClr val="E46C0A"/>
              </a:solidFill>
              <a:latin typeface="Arial" panose="020B0604020202020204" pitchFamily="34" charset="0"/>
              <a:ea typeface="+mj-ea"/>
              <a:cs typeface="Arial" panose="020B0604020202020204" pitchFamily="34" charset="0"/>
            </a:endParaRPr>
          </a:p>
          <a:p>
            <a:pPr marL="0" lvl="0" indent="0">
              <a:spcBef>
                <a:spcPts val="0"/>
              </a:spcBef>
              <a:buClr>
                <a:srgbClr val="006600"/>
              </a:buClr>
              <a:buSzPct val="60000"/>
              <a:defRPr/>
            </a:pPr>
            <a:endParaRPr lang="ja-JP" altLang="en-US" sz="2400" kern="0" dirty="0">
              <a:latin typeface="Arial" panose="020B0604020202020204" pitchFamily="34" charset="0"/>
              <a:ea typeface="+mj-ea"/>
              <a:cs typeface="Arial" panose="020B0604020202020204" pitchFamily="34" charset="0"/>
            </a:endParaRPr>
          </a:p>
        </p:txBody>
      </p:sp>
      <p:sp>
        <p:nvSpPr>
          <p:cNvPr id="14" name="テキスト ボックス 13">
            <a:extLst>
              <a:ext uri="{FF2B5EF4-FFF2-40B4-BE49-F238E27FC236}">
                <a16:creationId xmlns:a16="http://schemas.microsoft.com/office/drawing/2014/main" id="{26B76C03-DF6F-438B-9756-F0E928D3BD6E}"/>
              </a:ext>
            </a:extLst>
          </p:cNvPr>
          <p:cNvSpPr txBox="1"/>
          <p:nvPr/>
        </p:nvSpPr>
        <p:spPr>
          <a:xfrm>
            <a:off x="3220115" y="3209085"/>
            <a:ext cx="2691763" cy="369332"/>
          </a:xfrm>
          <a:prstGeom prst="rect">
            <a:avLst/>
          </a:prstGeom>
          <a:noFill/>
        </p:spPr>
        <p:txBody>
          <a:bodyPr wrap="none" rtlCol="0">
            <a:spAutoFit/>
          </a:bodyPr>
          <a:lstStyle/>
          <a:p>
            <a:r>
              <a:rPr kumimoji="1" lang="en-US" altLang="ja-JP" dirty="0"/>
              <a:t>(3</a:t>
            </a:r>
            <a:r>
              <a:rPr lang="en-US" altLang="ja-JP" dirty="0"/>
              <a:t>RF</a:t>
            </a:r>
            <a:r>
              <a:rPr lang="ja-JP" altLang="en-US" dirty="0"/>
              <a:t>バケット</a:t>
            </a:r>
            <a:r>
              <a:rPr lang="en-US" altLang="ja-JP" dirty="0"/>
              <a:t>, 600</a:t>
            </a:r>
            <a:r>
              <a:rPr lang="ja-JP" altLang="en-US" dirty="0"/>
              <a:t>バンチ</a:t>
            </a:r>
            <a:r>
              <a:rPr kumimoji="1" lang="en-US" altLang="ja-JP" dirty="0"/>
              <a:t>)</a:t>
            </a:r>
            <a:endParaRPr kumimoji="1" lang="ja-JP" altLang="en-US" dirty="0"/>
          </a:p>
        </p:txBody>
      </p:sp>
      <p:pic>
        <p:nvPicPr>
          <p:cNvPr id="8" name="図 7">
            <a:extLst>
              <a:ext uri="{FF2B5EF4-FFF2-40B4-BE49-F238E27FC236}">
                <a16:creationId xmlns:a16="http://schemas.microsoft.com/office/drawing/2014/main" id="{43F8BBC7-1CE2-4CC0-BEE2-7BC776903932}"/>
              </a:ext>
            </a:extLst>
          </p:cNvPr>
          <p:cNvPicPr>
            <a:picLocks noChangeAspect="1"/>
          </p:cNvPicPr>
          <p:nvPr/>
        </p:nvPicPr>
        <p:blipFill rotWithShape="1">
          <a:blip r:embed="rId4">
            <a:clrChange>
              <a:clrFrom>
                <a:srgbClr val="FFFFFF"/>
              </a:clrFrom>
              <a:clrTo>
                <a:srgbClr val="FFFFFF">
                  <a:alpha val="0"/>
                </a:srgbClr>
              </a:clrTo>
            </a:clrChange>
          </a:blip>
          <a:srcRect b="51111"/>
          <a:stretch/>
        </p:blipFill>
        <p:spPr>
          <a:xfrm>
            <a:off x="159731" y="3432638"/>
            <a:ext cx="4178589" cy="2946852"/>
          </a:xfrm>
          <a:prstGeom prst="rect">
            <a:avLst/>
          </a:prstGeom>
        </p:spPr>
      </p:pic>
      <p:pic>
        <p:nvPicPr>
          <p:cNvPr id="19" name="図 18">
            <a:extLst>
              <a:ext uri="{FF2B5EF4-FFF2-40B4-BE49-F238E27FC236}">
                <a16:creationId xmlns:a16="http://schemas.microsoft.com/office/drawing/2014/main" id="{490ACB48-569F-4C53-AA0F-5E7749CE24E1}"/>
              </a:ext>
            </a:extLst>
          </p:cNvPr>
          <p:cNvPicPr>
            <a:picLocks noChangeAspect="1"/>
          </p:cNvPicPr>
          <p:nvPr/>
        </p:nvPicPr>
        <p:blipFill rotWithShape="1">
          <a:blip r:embed="rId4">
            <a:clrChange>
              <a:clrFrom>
                <a:srgbClr val="FFFFFF"/>
              </a:clrFrom>
              <a:clrTo>
                <a:srgbClr val="FFFFFF">
                  <a:alpha val="0"/>
                </a:srgbClr>
              </a:clrTo>
            </a:clrChange>
          </a:blip>
          <a:srcRect t="50815"/>
          <a:stretch/>
        </p:blipFill>
        <p:spPr>
          <a:xfrm>
            <a:off x="4565997" y="3455778"/>
            <a:ext cx="4120803" cy="2923712"/>
          </a:xfrm>
          <a:prstGeom prst="rect">
            <a:avLst/>
          </a:prstGeom>
        </p:spPr>
      </p:pic>
      <p:sp>
        <p:nvSpPr>
          <p:cNvPr id="9" name="テキスト ボックス 8">
            <a:extLst>
              <a:ext uri="{FF2B5EF4-FFF2-40B4-BE49-F238E27FC236}">
                <a16:creationId xmlns:a16="http://schemas.microsoft.com/office/drawing/2014/main" id="{9AC0D55F-5B6D-411A-8012-7748F018FF46}"/>
              </a:ext>
            </a:extLst>
          </p:cNvPr>
          <p:cNvSpPr txBox="1"/>
          <p:nvPr/>
        </p:nvSpPr>
        <p:spPr>
          <a:xfrm>
            <a:off x="6357256" y="4643120"/>
            <a:ext cx="2207624" cy="523220"/>
          </a:xfrm>
          <a:prstGeom prst="rect">
            <a:avLst/>
          </a:prstGeom>
          <a:noFill/>
        </p:spPr>
        <p:txBody>
          <a:bodyPr wrap="square" rtlCol="0">
            <a:spAutoFit/>
          </a:bodyPr>
          <a:lstStyle/>
          <a:p>
            <a:r>
              <a:rPr lang="ja-JP" altLang="en-US" sz="1400" dirty="0">
                <a:solidFill>
                  <a:srgbClr val="FF0000"/>
                </a:solidFill>
              </a:rPr>
              <a:t>予想される電子密度は</a:t>
            </a:r>
            <a:r>
              <a:rPr lang="en-US" altLang="ja-JP" sz="1400" dirty="0">
                <a:solidFill>
                  <a:srgbClr val="FF0000"/>
                </a:solidFill>
              </a:rPr>
              <a:t>4x10</a:t>
            </a:r>
            <a:r>
              <a:rPr lang="en-US" altLang="ja-JP" sz="1400" baseline="30000" dirty="0">
                <a:solidFill>
                  <a:srgbClr val="FF0000"/>
                </a:solidFill>
              </a:rPr>
              <a:t>11</a:t>
            </a:r>
            <a:r>
              <a:rPr lang="en-US" altLang="ja-JP" sz="1400" dirty="0">
                <a:solidFill>
                  <a:srgbClr val="FF0000"/>
                </a:solidFill>
              </a:rPr>
              <a:t> m-3</a:t>
            </a:r>
            <a:endParaRPr kumimoji="1" lang="ja-JP" altLang="en-US" sz="1400" dirty="0">
              <a:solidFill>
                <a:srgbClr val="FF0000"/>
              </a:solidFill>
            </a:endParaRPr>
          </a:p>
        </p:txBody>
      </p:sp>
    </p:spTree>
    <p:extLst>
      <p:ext uri="{BB962C8B-B14F-4D97-AF65-F5344CB8AC3E}">
        <p14:creationId xmlns:p14="http://schemas.microsoft.com/office/powerpoint/2010/main" val="12597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23</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878716"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70000"/>
              <a:buBlip>
                <a:blip r:embed="rId2"/>
              </a:buBlip>
              <a:defRPr/>
            </a:pPr>
            <a:r>
              <a:rPr lang="ja-JP" altLang="en-US" sz="2400" dirty="0">
                <a:latin typeface="Arial" panose="020B0604020202020204" pitchFamily="34" charset="0"/>
                <a:ea typeface="+mj-ea"/>
                <a:cs typeface="Arial" panose="020B0604020202020204" pitchFamily="34" charset="0"/>
              </a:rPr>
              <a:t>どこにある電子雲によるものか？</a:t>
            </a:r>
            <a:endParaRPr lang="en-US" altLang="ja-JP" sz="2400" dirty="0">
              <a:latin typeface="Arial" panose="020B0604020202020204" pitchFamily="34" charset="0"/>
              <a:ea typeface="+mj-ea"/>
              <a:cs typeface="Arial" panose="020B0604020202020204" pitchFamily="34" charset="0"/>
            </a:endParaRPr>
          </a:p>
          <a:p>
            <a:pPr marL="514350" lvl="0" indent="-514350">
              <a:spcBef>
                <a:spcPts val="0"/>
              </a:spcBef>
              <a:buClr>
                <a:srgbClr val="006600"/>
              </a:buClr>
              <a:buSzPct val="70000"/>
              <a:buBlip>
                <a:blip r:embed="rId2"/>
              </a:buBlip>
              <a:defRPr/>
            </a:pPr>
            <a:r>
              <a:rPr lang="en-US" altLang="ja-JP" sz="2400" dirty="0" err="1">
                <a:latin typeface="Arial" panose="020B0604020202020204" pitchFamily="34" charset="0"/>
                <a:ea typeface="+mj-ea"/>
                <a:cs typeface="Arial" panose="020B0604020202020204" pitchFamily="34" charset="0"/>
              </a:rPr>
              <a:t>TiN</a:t>
            </a:r>
            <a:r>
              <a:rPr lang="ja-JP" altLang="en-US" sz="2400" dirty="0">
                <a:latin typeface="Arial" panose="020B0604020202020204" pitchFamily="34" charset="0"/>
                <a:ea typeface="+mj-ea"/>
                <a:cs typeface="Arial" panose="020B0604020202020204" pitchFamily="34" charset="0"/>
              </a:rPr>
              <a:t>コーティング付きのアンテチェンバー部の密度を測定すると、</a:t>
            </a:r>
            <a:r>
              <a:rPr lang="en-US" altLang="ja-JP" sz="2400" kern="0" dirty="0">
                <a:latin typeface="Arial" panose="020B0604020202020204" pitchFamily="34" charset="0"/>
                <a:ea typeface="+mj-ea"/>
                <a:cs typeface="Arial" panose="020B0604020202020204" pitchFamily="34" charset="0"/>
              </a:rPr>
              <a:t>ECE</a:t>
            </a:r>
            <a:r>
              <a:rPr lang="ja-JP" altLang="en-US" sz="2400" kern="0" dirty="0">
                <a:latin typeface="Arial" panose="020B0604020202020204" pitchFamily="34" charset="0"/>
                <a:ea typeface="+mj-ea"/>
                <a:cs typeface="Arial" panose="020B0604020202020204" pitchFamily="34" charset="0"/>
              </a:rPr>
              <a:t>の閾値に近い電子密度になっている。</a:t>
            </a:r>
            <a:r>
              <a:rPr lang="ja-JP" altLang="en-US" sz="2400" kern="0" dirty="0">
                <a:solidFill>
                  <a:srgbClr val="FF0000"/>
                </a:solidFill>
                <a:latin typeface="Arial" panose="020B0604020202020204" pitchFamily="34" charset="0"/>
                <a:ea typeface="+mj-ea"/>
                <a:cs typeface="Arial" panose="020B0604020202020204" pitchFamily="34" charset="0"/>
              </a:rPr>
              <a:t>⇒</a:t>
            </a:r>
            <a:r>
              <a:rPr lang="en-US" altLang="ja-JP" sz="2400" dirty="0">
                <a:solidFill>
                  <a:srgbClr val="FF0000"/>
                </a:solidFill>
                <a:latin typeface="Arial" panose="020B0604020202020204" pitchFamily="34" charset="0"/>
                <a:cs typeface="Arial" panose="020B0604020202020204" pitchFamily="34" charset="0"/>
              </a:rPr>
              <a:t> </a:t>
            </a:r>
            <a:r>
              <a:rPr lang="en-US" altLang="ja-JP" sz="2400" dirty="0" err="1">
                <a:solidFill>
                  <a:srgbClr val="FF0000"/>
                </a:solidFill>
                <a:latin typeface="Arial" panose="020B0604020202020204" pitchFamily="34" charset="0"/>
                <a:cs typeface="Arial" panose="020B0604020202020204" pitchFamily="34" charset="0"/>
              </a:rPr>
              <a:t>TiN</a:t>
            </a:r>
            <a:r>
              <a:rPr lang="ja-JP" altLang="en-US" sz="2400" dirty="0">
                <a:solidFill>
                  <a:srgbClr val="FF0000"/>
                </a:solidFill>
                <a:latin typeface="Arial" panose="020B0604020202020204" pitchFamily="34" charset="0"/>
                <a:cs typeface="Arial" panose="020B0604020202020204" pitchFamily="34" charset="0"/>
              </a:rPr>
              <a:t>コーティング付きのアンテチェンバー部？</a:t>
            </a:r>
            <a:endParaRPr lang="en-US" altLang="ja-JP" sz="2400" kern="0" dirty="0">
              <a:solidFill>
                <a:srgbClr val="FF0000"/>
              </a:solidFill>
              <a:latin typeface="Arial" panose="020B0604020202020204" pitchFamily="34" charset="0"/>
              <a:ea typeface="+mj-ea"/>
              <a:cs typeface="Arial" panose="020B0604020202020204" pitchFamily="34" charset="0"/>
            </a:endParaRPr>
          </a:p>
        </p:txBody>
      </p:sp>
      <p:sp>
        <p:nvSpPr>
          <p:cNvPr id="20" name="テキスト ボックス 19">
            <a:extLst>
              <a:ext uri="{FF2B5EF4-FFF2-40B4-BE49-F238E27FC236}">
                <a16:creationId xmlns:a16="http://schemas.microsoft.com/office/drawing/2014/main" id="{4833B2EA-63E5-4538-B390-CDF6E0973E32}"/>
              </a:ext>
            </a:extLst>
          </p:cNvPr>
          <p:cNvSpPr txBox="1"/>
          <p:nvPr/>
        </p:nvSpPr>
        <p:spPr>
          <a:xfrm>
            <a:off x="5934306" y="5988665"/>
            <a:ext cx="2706190" cy="338554"/>
          </a:xfrm>
          <a:prstGeom prst="rect">
            <a:avLst/>
          </a:prstGeom>
          <a:solidFill>
            <a:schemeClr val="bg1"/>
          </a:solidFill>
        </p:spPr>
        <p:txBody>
          <a:bodyPr wrap="none" rtlCol="0">
            <a:spAutoFit/>
          </a:bodyPr>
          <a:lstStyle/>
          <a:p>
            <a:r>
              <a:rPr kumimoji="1" lang="en-US" altLang="ja-JP" sz="1600" dirty="0">
                <a:latin typeface="Arial" panose="020B0604020202020204" pitchFamily="34" charset="0"/>
                <a:ea typeface="+mj-ea"/>
                <a:cs typeface="Arial" panose="020B0604020202020204" pitchFamily="34" charset="0"/>
              </a:rPr>
              <a:t>         Beam current [mA]     </a:t>
            </a:r>
            <a:endParaRPr kumimoji="1" lang="ja-JP" altLang="en-US" sz="1600" dirty="0">
              <a:latin typeface="Arial" panose="020B0604020202020204" pitchFamily="34" charset="0"/>
              <a:ea typeface="+mj-ea"/>
              <a:cs typeface="Arial" panose="020B0604020202020204" pitchFamily="34" charset="0"/>
            </a:endParaRPr>
          </a:p>
        </p:txBody>
      </p:sp>
      <p:pic>
        <p:nvPicPr>
          <p:cNvPr id="31" name="図 30">
            <a:extLst>
              <a:ext uri="{FF2B5EF4-FFF2-40B4-BE49-F238E27FC236}">
                <a16:creationId xmlns:a16="http://schemas.microsoft.com/office/drawing/2014/main" id="{A27EA28E-6A20-4689-A395-8C3DB9669C12}"/>
              </a:ext>
            </a:extLst>
          </p:cNvPr>
          <p:cNvPicPr>
            <a:picLocks noChangeAspect="1"/>
          </p:cNvPicPr>
          <p:nvPr/>
        </p:nvPicPr>
        <p:blipFill rotWithShape="1">
          <a:blip r:embed="rId3">
            <a:extLst>
              <a:ext uri="{28A0092B-C50C-407E-A947-70E740481C1C}">
                <a14:useLocalDpi xmlns:a14="http://schemas.microsoft.com/office/drawing/2010/main" val="0"/>
              </a:ext>
            </a:extLst>
          </a:blip>
          <a:srcRect l="7662" t="15374"/>
          <a:stretch/>
        </p:blipFill>
        <p:spPr>
          <a:xfrm>
            <a:off x="4124956" y="2113845"/>
            <a:ext cx="4986227" cy="4291242"/>
          </a:xfrm>
          <a:prstGeom prst="rect">
            <a:avLst/>
          </a:prstGeom>
        </p:spPr>
      </p:pic>
      <p:pic>
        <p:nvPicPr>
          <p:cNvPr id="40" name="Picture 3">
            <a:extLst>
              <a:ext uri="{FF2B5EF4-FFF2-40B4-BE49-F238E27FC236}">
                <a16:creationId xmlns:a16="http://schemas.microsoft.com/office/drawing/2014/main" id="{390E8BB4-3BE5-4A64-BE84-415A835173E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284" y="2529840"/>
            <a:ext cx="4158827" cy="311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a:extLst>
              <a:ext uri="{FF2B5EF4-FFF2-40B4-BE49-F238E27FC236}">
                <a16:creationId xmlns:a16="http://schemas.microsoft.com/office/drawing/2014/main" id="{1F5861AD-A61D-4DB4-992A-9FED7FBB43A0}"/>
              </a:ext>
            </a:extLst>
          </p:cNvPr>
          <p:cNvSpPr txBox="1"/>
          <p:nvPr/>
        </p:nvSpPr>
        <p:spPr>
          <a:xfrm>
            <a:off x="2360753" y="3441931"/>
            <a:ext cx="780983" cy="307777"/>
          </a:xfrm>
          <a:prstGeom prst="rect">
            <a:avLst/>
          </a:prstGeom>
          <a:noFill/>
        </p:spPr>
        <p:txBody>
          <a:bodyPr wrap="none" rtlCol="0">
            <a:spAutoFit/>
          </a:bodyPr>
          <a:lstStyle/>
          <a:p>
            <a:r>
              <a:rPr kumimoji="1" lang="en-US" altLang="ja-JP" sz="1400" dirty="0">
                <a:solidFill>
                  <a:schemeClr val="accent6">
                    <a:lumMod val="75000"/>
                  </a:schemeClr>
                </a:solidFill>
              </a:rPr>
              <a:t>4/150/3</a:t>
            </a:r>
            <a:endParaRPr kumimoji="1" lang="ja-JP" altLang="en-US" sz="1400" dirty="0">
              <a:solidFill>
                <a:schemeClr val="accent6">
                  <a:lumMod val="75000"/>
                </a:schemeClr>
              </a:solidFill>
            </a:endParaRPr>
          </a:p>
        </p:txBody>
      </p:sp>
      <p:sp>
        <p:nvSpPr>
          <p:cNvPr id="42" name="テキスト ボックス 41">
            <a:extLst>
              <a:ext uri="{FF2B5EF4-FFF2-40B4-BE49-F238E27FC236}">
                <a16:creationId xmlns:a16="http://schemas.microsoft.com/office/drawing/2014/main" id="{CD957514-B191-41B6-8167-3F80EFF69A25}"/>
              </a:ext>
            </a:extLst>
          </p:cNvPr>
          <p:cNvSpPr txBox="1"/>
          <p:nvPr/>
        </p:nvSpPr>
        <p:spPr>
          <a:xfrm>
            <a:off x="1281514" y="3426380"/>
            <a:ext cx="780983" cy="307777"/>
          </a:xfrm>
          <a:prstGeom prst="rect">
            <a:avLst/>
          </a:prstGeom>
          <a:noFill/>
        </p:spPr>
        <p:txBody>
          <a:bodyPr wrap="none" rtlCol="0">
            <a:spAutoFit/>
          </a:bodyPr>
          <a:lstStyle/>
          <a:p>
            <a:r>
              <a:rPr kumimoji="1" lang="en-US" altLang="ja-JP" sz="1400" dirty="0">
                <a:solidFill>
                  <a:srgbClr val="FF0000"/>
                </a:solidFill>
              </a:rPr>
              <a:t>4/150/2</a:t>
            </a:r>
            <a:endParaRPr kumimoji="1" lang="ja-JP" altLang="en-US" sz="1400" dirty="0">
              <a:solidFill>
                <a:srgbClr val="FF0000"/>
              </a:solidFill>
            </a:endParaRPr>
          </a:p>
        </p:txBody>
      </p:sp>
      <p:sp>
        <p:nvSpPr>
          <p:cNvPr id="43" name="テキスト ボックス 42">
            <a:extLst>
              <a:ext uri="{FF2B5EF4-FFF2-40B4-BE49-F238E27FC236}">
                <a16:creationId xmlns:a16="http://schemas.microsoft.com/office/drawing/2014/main" id="{949D0002-4D04-46A5-9EF9-8F44F065D1A3}"/>
              </a:ext>
            </a:extLst>
          </p:cNvPr>
          <p:cNvSpPr txBox="1"/>
          <p:nvPr/>
        </p:nvSpPr>
        <p:spPr>
          <a:xfrm>
            <a:off x="2830395" y="4049636"/>
            <a:ext cx="780983" cy="307777"/>
          </a:xfrm>
          <a:prstGeom prst="rect">
            <a:avLst/>
          </a:prstGeom>
          <a:noFill/>
        </p:spPr>
        <p:txBody>
          <a:bodyPr wrap="none" rtlCol="0">
            <a:spAutoFit/>
          </a:bodyPr>
          <a:lstStyle/>
          <a:p>
            <a:r>
              <a:rPr kumimoji="1" lang="en-US" altLang="ja-JP" sz="1400" dirty="0">
                <a:solidFill>
                  <a:srgbClr val="0000FF"/>
                </a:solidFill>
              </a:rPr>
              <a:t>4/150/4</a:t>
            </a:r>
            <a:endParaRPr kumimoji="1" lang="ja-JP" altLang="en-US" sz="1400" dirty="0">
              <a:solidFill>
                <a:srgbClr val="0000FF"/>
              </a:solidFill>
            </a:endParaRPr>
          </a:p>
        </p:txBody>
      </p:sp>
      <p:sp>
        <p:nvSpPr>
          <p:cNvPr id="44" name="テキスト ボックス 43">
            <a:extLst>
              <a:ext uri="{FF2B5EF4-FFF2-40B4-BE49-F238E27FC236}">
                <a16:creationId xmlns:a16="http://schemas.microsoft.com/office/drawing/2014/main" id="{4DCAE979-7176-4073-AF41-7BE27F5F7BA4}"/>
              </a:ext>
            </a:extLst>
          </p:cNvPr>
          <p:cNvSpPr txBox="1"/>
          <p:nvPr/>
        </p:nvSpPr>
        <p:spPr>
          <a:xfrm>
            <a:off x="879146" y="3096827"/>
            <a:ext cx="1711654" cy="369332"/>
          </a:xfrm>
          <a:prstGeom prst="rect">
            <a:avLst/>
          </a:prstGeom>
          <a:noFill/>
        </p:spPr>
        <p:txBody>
          <a:bodyPr wrap="square" rtlCol="0">
            <a:spAutoFit/>
          </a:bodyPr>
          <a:lstStyle/>
          <a:p>
            <a:r>
              <a:rPr kumimoji="1" lang="en-US" altLang="ja-JP" dirty="0" err="1">
                <a:solidFill>
                  <a:srgbClr val="FF0000"/>
                </a:solidFill>
              </a:rPr>
              <a:t>I</a:t>
            </a:r>
            <a:r>
              <a:rPr kumimoji="1" lang="en-US" altLang="ja-JP" baseline="-25000" dirty="0" err="1">
                <a:solidFill>
                  <a:srgbClr val="FF0000"/>
                </a:solidFill>
              </a:rPr>
              <a:t>th</a:t>
            </a:r>
            <a:r>
              <a:rPr kumimoji="1" lang="en-US" altLang="ja-JP" dirty="0">
                <a:solidFill>
                  <a:srgbClr val="FF0000"/>
                </a:solidFill>
              </a:rPr>
              <a:t>=200 mA </a:t>
            </a:r>
            <a:endParaRPr kumimoji="1" lang="ja-JP" altLang="en-US" dirty="0">
              <a:solidFill>
                <a:srgbClr val="FF0000"/>
              </a:solidFill>
            </a:endParaRPr>
          </a:p>
        </p:txBody>
      </p:sp>
      <p:sp>
        <p:nvSpPr>
          <p:cNvPr id="45" name="テキスト ボックス 44">
            <a:extLst>
              <a:ext uri="{FF2B5EF4-FFF2-40B4-BE49-F238E27FC236}">
                <a16:creationId xmlns:a16="http://schemas.microsoft.com/office/drawing/2014/main" id="{71A8C227-E7BB-49DE-BEFB-13F79E84A319}"/>
              </a:ext>
            </a:extLst>
          </p:cNvPr>
          <p:cNvSpPr txBox="1"/>
          <p:nvPr/>
        </p:nvSpPr>
        <p:spPr>
          <a:xfrm>
            <a:off x="2360753" y="2998710"/>
            <a:ext cx="1711654" cy="369332"/>
          </a:xfrm>
          <a:prstGeom prst="rect">
            <a:avLst/>
          </a:prstGeom>
          <a:noFill/>
        </p:spPr>
        <p:txBody>
          <a:bodyPr wrap="square" rtlCol="0">
            <a:spAutoFit/>
          </a:bodyPr>
          <a:lstStyle/>
          <a:p>
            <a:r>
              <a:rPr kumimoji="1" lang="en-US" altLang="ja-JP" dirty="0" err="1">
                <a:solidFill>
                  <a:schemeClr val="accent6">
                    <a:lumMod val="75000"/>
                  </a:schemeClr>
                </a:solidFill>
              </a:rPr>
              <a:t>I</a:t>
            </a:r>
            <a:r>
              <a:rPr kumimoji="1" lang="en-US" altLang="ja-JP" baseline="-25000" dirty="0" err="1">
                <a:solidFill>
                  <a:schemeClr val="accent6">
                    <a:lumMod val="75000"/>
                  </a:schemeClr>
                </a:solidFill>
              </a:rPr>
              <a:t>th</a:t>
            </a:r>
            <a:r>
              <a:rPr kumimoji="1" lang="en-US" altLang="ja-JP" dirty="0">
                <a:solidFill>
                  <a:schemeClr val="accent6">
                    <a:lumMod val="75000"/>
                  </a:schemeClr>
                </a:solidFill>
              </a:rPr>
              <a:t>=</a:t>
            </a:r>
            <a:r>
              <a:rPr lang="en-US" altLang="ja-JP" dirty="0">
                <a:solidFill>
                  <a:schemeClr val="accent6">
                    <a:lumMod val="75000"/>
                  </a:schemeClr>
                </a:solidFill>
              </a:rPr>
              <a:t>33</a:t>
            </a:r>
            <a:r>
              <a:rPr kumimoji="1" lang="en-US" altLang="ja-JP" dirty="0">
                <a:solidFill>
                  <a:schemeClr val="accent6">
                    <a:lumMod val="75000"/>
                  </a:schemeClr>
                </a:solidFill>
              </a:rPr>
              <a:t>0 mA </a:t>
            </a:r>
            <a:endParaRPr kumimoji="1" lang="ja-JP" altLang="en-US" dirty="0">
              <a:solidFill>
                <a:schemeClr val="accent6">
                  <a:lumMod val="75000"/>
                </a:schemeClr>
              </a:solidFill>
            </a:endParaRPr>
          </a:p>
        </p:txBody>
      </p:sp>
      <p:sp>
        <p:nvSpPr>
          <p:cNvPr id="46" name="テキスト ボックス 45">
            <a:extLst>
              <a:ext uri="{FF2B5EF4-FFF2-40B4-BE49-F238E27FC236}">
                <a16:creationId xmlns:a16="http://schemas.microsoft.com/office/drawing/2014/main" id="{61B8323D-BD11-4191-90E5-FFE29A101A91}"/>
              </a:ext>
            </a:extLst>
          </p:cNvPr>
          <p:cNvSpPr txBox="1"/>
          <p:nvPr/>
        </p:nvSpPr>
        <p:spPr>
          <a:xfrm>
            <a:off x="2480457" y="4722580"/>
            <a:ext cx="1711654" cy="369332"/>
          </a:xfrm>
          <a:prstGeom prst="rect">
            <a:avLst/>
          </a:prstGeom>
          <a:noFill/>
        </p:spPr>
        <p:txBody>
          <a:bodyPr wrap="square" rtlCol="0">
            <a:spAutoFit/>
          </a:bodyPr>
          <a:lstStyle/>
          <a:p>
            <a:r>
              <a:rPr kumimoji="1" lang="en-US" altLang="ja-JP" dirty="0" err="1">
                <a:solidFill>
                  <a:srgbClr val="0070C0"/>
                </a:solidFill>
              </a:rPr>
              <a:t>I</a:t>
            </a:r>
            <a:r>
              <a:rPr kumimoji="1" lang="en-US" altLang="ja-JP" baseline="-25000" dirty="0" err="1">
                <a:solidFill>
                  <a:srgbClr val="0070C0"/>
                </a:solidFill>
              </a:rPr>
              <a:t>th</a:t>
            </a:r>
            <a:r>
              <a:rPr kumimoji="1" lang="en-US" altLang="ja-JP" dirty="0">
                <a:solidFill>
                  <a:srgbClr val="0070C0"/>
                </a:solidFill>
              </a:rPr>
              <a:t>&gt;</a:t>
            </a:r>
            <a:r>
              <a:rPr lang="en-US" altLang="ja-JP" dirty="0">
                <a:solidFill>
                  <a:srgbClr val="0070C0"/>
                </a:solidFill>
              </a:rPr>
              <a:t>60</a:t>
            </a:r>
            <a:r>
              <a:rPr kumimoji="1" lang="en-US" altLang="ja-JP" dirty="0">
                <a:solidFill>
                  <a:srgbClr val="0070C0"/>
                </a:solidFill>
              </a:rPr>
              <a:t>0 mA </a:t>
            </a:r>
            <a:endParaRPr kumimoji="1" lang="ja-JP" altLang="en-US" dirty="0">
              <a:solidFill>
                <a:srgbClr val="0070C0"/>
              </a:solidFill>
            </a:endParaRPr>
          </a:p>
        </p:txBody>
      </p:sp>
      <p:cxnSp>
        <p:nvCxnSpPr>
          <p:cNvPr id="25" name="直線コネクタ 24">
            <a:extLst>
              <a:ext uri="{FF2B5EF4-FFF2-40B4-BE49-F238E27FC236}">
                <a16:creationId xmlns:a16="http://schemas.microsoft.com/office/drawing/2014/main" id="{9214CD2B-6297-4194-9F7B-9C67B3F95295}"/>
              </a:ext>
            </a:extLst>
          </p:cNvPr>
          <p:cNvCxnSpPr>
            <a:cxnSpLocks/>
          </p:cNvCxnSpPr>
          <p:nvPr/>
        </p:nvCxnSpPr>
        <p:spPr>
          <a:xfrm>
            <a:off x="4876245" y="5091912"/>
            <a:ext cx="4064407" cy="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DBC0A537-2EE6-4A8D-8A0D-10B50CCC1F64}"/>
              </a:ext>
            </a:extLst>
          </p:cNvPr>
          <p:cNvSpPr txBox="1"/>
          <p:nvPr/>
        </p:nvSpPr>
        <p:spPr>
          <a:xfrm>
            <a:off x="4122257" y="4879221"/>
            <a:ext cx="706155" cy="369332"/>
          </a:xfrm>
          <a:prstGeom prst="rect">
            <a:avLst/>
          </a:prstGeom>
          <a:noFill/>
          <a:ln>
            <a:solidFill>
              <a:srgbClr val="FF00FF"/>
            </a:solidFill>
          </a:ln>
        </p:spPr>
        <p:txBody>
          <a:bodyPr wrap="none" rtlCol="0">
            <a:spAutoFit/>
          </a:bodyPr>
          <a:lstStyle/>
          <a:p>
            <a:r>
              <a:rPr lang="en-US" altLang="ja-JP" dirty="0"/>
              <a:t>3E11</a:t>
            </a:r>
            <a:endParaRPr kumimoji="1" lang="ja-JP" altLang="en-US" dirty="0"/>
          </a:p>
        </p:txBody>
      </p:sp>
      <p:sp>
        <p:nvSpPr>
          <p:cNvPr id="19" name="テキスト ボックス 18">
            <a:extLst>
              <a:ext uri="{FF2B5EF4-FFF2-40B4-BE49-F238E27FC236}">
                <a16:creationId xmlns:a16="http://schemas.microsoft.com/office/drawing/2014/main" id="{0A0C83DA-051D-4493-8D0B-9951918FDF5E}"/>
              </a:ext>
            </a:extLst>
          </p:cNvPr>
          <p:cNvSpPr txBox="1"/>
          <p:nvPr/>
        </p:nvSpPr>
        <p:spPr>
          <a:xfrm>
            <a:off x="7672834" y="2467094"/>
            <a:ext cx="1220206" cy="369332"/>
          </a:xfrm>
          <a:prstGeom prst="rect">
            <a:avLst/>
          </a:prstGeom>
          <a:noFill/>
        </p:spPr>
        <p:txBody>
          <a:bodyPr wrap="none" rtlCol="0">
            <a:spAutoFit/>
          </a:bodyPr>
          <a:lstStyle/>
          <a:p>
            <a:r>
              <a:rPr kumimoji="1" lang="en-US" altLang="ja-JP" dirty="0"/>
              <a:t>600</a:t>
            </a:r>
            <a:r>
              <a:rPr kumimoji="1" lang="ja-JP" altLang="en-US" dirty="0"/>
              <a:t>バンチ</a:t>
            </a:r>
          </a:p>
        </p:txBody>
      </p:sp>
      <p:sp>
        <p:nvSpPr>
          <p:cNvPr id="21" name="テキスト ボックス 20">
            <a:extLst>
              <a:ext uri="{FF2B5EF4-FFF2-40B4-BE49-F238E27FC236}">
                <a16:creationId xmlns:a16="http://schemas.microsoft.com/office/drawing/2014/main" id="{45B6119A-1079-46FF-9ECD-5709C11E116B}"/>
              </a:ext>
            </a:extLst>
          </p:cNvPr>
          <p:cNvSpPr txBox="1"/>
          <p:nvPr/>
        </p:nvSpPr>
        <p:spPr>
          <a:xfrm>
            <a:off x="2830395" y="2467094"/>
            <a:ext cx="1220206" cy="369332"/>
          </a:xfrm>
          <a:prstGeom prst="rect">
            <a:avLst/>
          </a:prstGeom>
          <a:noFill/>
        </p:spPr>
        <p:txBody>
          <a:bodyPr wrap="none" rtlCol="0">
            <a:spAutoFit/>
          </a:bodyPr>
          <a:lstStyle/>
          <a:p>
            <a:r>
              <a:rPr kumimoji="1" lang="en-US" altLang="ja-JP" dirty="0"/>
              <a:t>600</a:t>
            </a:r>
            <a:r>
              <a:rPr kumimoji="1" lang="ja-JP" altLang="en-US" dirty="0"/>
              <a:t>バンチ</a:t>
            </a:r>
          </a:p>
        </p:txBody>
      </p:sp>
      <p:sp>
        <p:nvSpPr>
          <p:cNvPr id="5" name="テキスト ボックス 4">
            <a:extLst>
              <a:ext uri="{FF2B5EF4-FFF2-40B4-BE49-F238E27FC236}">
                <a16:creationId xmlns:a16="http://schemas.microsoft.com/office/drawing/2014/main" id="{39F7BB76-4C0F-4197-B558-83C201847DEC}"/>
              </a:ext>
            </a:extLst>
          </p:cNvPr>
          <p:cNvSpPr txBox="1"/>
          <p:nvPr/>
        </p:nvSpPr>
        <p:spPr>
          <a:xfrm>
            <a:off x="1326668" y="5567560"/>
            <a:ext cx="1651414" cy="338554"/>
          </a:xfrm>
          <a:prstGeom prst="rect">
            <a:avLst/>
          </a:prstGeom>
          <a:noFill/>
        </p:spPr>
        <p:txBody>
          <a:bodyPr wrap="none" rtlCol="0">
            <a:spAutoFit/>
          </a:bodyPr>
          <a:lstStyle/>
          <a:p>
            <a:r>
              <a:rPr kumimoji="1" lang="ja-JP" altLang="en-US" sz="1600" dirty="0"/>
              <a:t>ビーム電流 </a:t>
            </a:r>
            <a:r>
              <a:rPr kumimoji="1" lang="en-US" altLang="ja-JP" sz="1600" dirty="0"/>
              <a:t>[mA]</a:t>
            </a:r>
            <a:endParaRPr kumimoji="1" lang="ja-JP" altLang="en-US" sz="1600" dirty="0"/>
          </a:p>
        </p:txBody>
      </p:sp>
      <p:sp>
        <p:nvSpPr>
          <p:cNvPr id="23" name="テキスト ボックス 22">
            <a:extLst>
              <a:ext uri="{FF2B5EF4-FFF2-40B4-BE49-F238E27FC236}">
                <a16:creationId xmlns:a16="http://schemas.microsoft.com/office/drawing/2014/main" id="{BB4C29E5-8F34-47E9-86BC-630E81CC581D}"/>
              </a:ext>
            </a:extLst>
          </p:cNvPr>
          <p:cNvSpPr txBox="1"/>
          <p:nvPr/>
        </p:nvSpPr>
        <p:spPr>
          <a:xfrm rot="16200000">
            <a:off x="-1132901" y="3880359"/>
            <a:ext cx="2670924" cy="338554"/>
          </a:xfrm>
          <a:prstGeom prst="rect">
            <a:avLst/>
          </a:prstGeom>
          <a:solidFill>
            <a:schemeClr val="bg1"/>
          </a:solidFill>
        </p:spPr>
        <p:txBody>
          <a:bodyPr wrap="none" rtlCol="0">
            <a:spAutoFit/>
          </a:bodyPr>
          <a:lstStyle/>
          <a:p>
            <a:r>
              <a:rPr lang="ja-JP" altLang="en-US" sz="1600" dirty="0"/>
              <a:t>垂直方向ビームサイズ </a:t>
            </a:r>
            <a:r>
              <a:rPr lang="en-US" altLang="ja-JP" sz="1600" dirty="0"/>
              <a:t>[</a:t>
            </a:r>
            <a:r>
              <a:rPr lang="en-US" altLang="ja-JP" sz="1600" dirty="0">
                <a:latin typeface="Symbol" panose="05050102010706020507" pitchFamily="18" charset="2"/>
              </a:rPr>
              <a:t>m</a:t>
            </a:r>
            <a:r>
              <a:rPr lang="en-US" altLang="ja-JP" sz="1600" dirty="0"/>
              <a:t>m]</a:t>
            </a:r>
            <a:endParaRPr kumimoji="1" lang="ja-JP" altLang="en-US" sz="1600" dirty="0"/>
          </a:p>
        </p:txBody>
      </p:sp>
      <p:sp>
        <p:nvSpPr>
          <p:cNvPr id="24" name="テキスト ボックス 23">
            <a:extLst>
              <a:ext uri="{FF2B5EF4-FFF2-40B4-BE49-F238E27FC236}">
                <a16:creationId xmlns:a16="http://schemas.microsoft.com/office/drawing/2014/main" id="{DEEA811E-B0D8-44E3-BFFD-48DF965BFADC}"/>
              </a:ext>
            </a:extLst>
          </p:cNvPr>
          <p:cNvSpPr txBox="1"/>
          <p:nvPr/>
        </p:nvSpPr>
        <p:spPr>
          <a:xfrm rot="16200000">
            <a:off x="3368014" y="3799566"/>
            <a:ext cx="1470274" cy="338554"/>
          </a:xfrm>
          <a:prstGeom prst="rect">
            <a:avLst/>
          </a:prstGeom>
          <a:solidFill>
            <a:schemeClr val="bg1"/>
          </a:solidFill>
        </p:spPr>
        <p:txBody>
          <a:bodyPr wrap="none" rtlCol="0">
            <a:spAutoFit/>
          </a:bodyPr>
          <a:lstStyle/>
          <a:p>
            <a:r>
              <a:rPr kumimoji="1" lang="ja-JP" altLang="en-US" sz="1600" dirty="0"/>
              <a:t>電子密度 </a:t>
            </a:r>
            <a:r>
              <a:rPr kumimoji="1" lang="en-US" altLang="ja-JP" sz="1600" dirty="0"/>
              <a:t>[m</a:t>
            </a:r>
            <a:r>
              <a:rPr kumimoji="1" lang="en-US" altLang="ja-JP" sz="1600" baseline="30000" dirty="0"/>
              <a:t>-3</a:t>
            </a:r>
            <a:r>
              <a:rPr kumimoji="1" lang="en-US" altLang="ja-JP" sz="1600" dirty="0"/>
              <a:t>]</a:t>
            </a:r>
            <a:endParaRPr kumimoji="1" lang="ja-JP" altLang="en-US" sz="1600" dirty="0"/>
          </a:p>
        </p:txBody>
      </p:sp>
    </p:spTree>
    <p:extLst>
      <p:ext uri="{BB962C8B-B14F-4D97-AF65-F5344CB8AC3E}">
        <p14:creationId xmlns:p14="http://schemas.microsoft.com/office/powerpoint/2010/main" val="2909480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a:xfrm>
            <a:off x="2847703" y="6356350"/>
            <a:ext cx="3509553" cy="365125"/>
          </a:xfrm>
        </p:spPr>
        <p:txBody>
          <a:bodyPr/>
          <a:lstStyle/>
          <a:p>
            <a:pPr>
              <a:defRPr/>
            </a:pPr>
            <a:r>
              <a:rPr lang="en-US" altLang="ja-JP" dirty="0" err="1">
                <a:latin typeface="Arial" panose="020B0604020202020204" pitchFamily="34" charset="0"/>
                <a:ea typeface="+mj-ea"/>
                <a:cs typeface="Arial" panose="020B0604020202020204" pitchFamily="34" charset="0"/>
              </a:rPr>
              <a:t>SuperKEKB</a:t>
            </a:r>
            <a:r>
              <a:rPr lang="en-US" altLang="ja-JP" dirty="0">
                <a:latin typeface="Arial" panose="020B0604020202020204" pitchFamily="34" charset="0"/>
                <a:ea typeface="+mj-ea"/>
                <a:cs typeface="Arial" panose="020B0604020202020204" pitchFamily="34" charset="0"/>
              </a:rPr>
              <a:t> </a:t>
            </a:r>
            <a:r>
              <a:rPr lang="ja-JP" altLang="en-US" dirty="0">
                <a:latin typeface="Arial" panose="020B0604020202020204" pitchFamily="34" charset="0"/>
                <a:ea typeface="+mj-ea"/>
                <a:cs typeface="Arial" panose="020B0604020202020204" pitchFamily="34" charset="0"/>
              </a:rPr>
              <a:t>国内 </a:t>
            </a:r>
            <a:r>
              <a:rPr lang="en-US" altLang="ja-JP" dirty="0">
                <a:latin typeface="Arial" panose="020B0604020202020204" pitchFamily="34" charset="0"/>
                <a:ea typeface="+mj-ea"/>
                <a:cs typeface="Arial" panose="020B0604020202020204" pitchFamily="34" charset="0"/>
              </a:rPr>
              <a:t>Review @KEK</a:t>
            </a:r>
            <a:endParaRPr lang="ja-JP" altLang="en-US" dirty="0">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24</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70000"/>
              <a:buBlip>
                <a:blip r:embed="rId2"/>
              </a:buBlip>
              <a:defRPr/>
            </a:pPr>
            <a:r>
              <a:rPr lang="ja-JP" altLang="en-US" sz="2400" kern="0" dirty="0">
                <a:latin typeface="Arial" panose="020B0604020202020204" pitchFamily="34" charset="0"/>
                <a:ea typeface="+mj-ea"/>
                <a:cs typeface="Arial" panose="020B0604020202020204" pitchFamily="34" charset="0"/>
              </a:rPr>
              <a:t>シミュレーション</a:t>
            </a:r>
            <a:r>
              <a:rPr lang="en-US" altLang="ja-JP" sz="2400" kern="0" dirty="0">
                <a:latin typeface="Arial" panose="020B0604020202020204" pitchFamily="34" charset="0"/>
                <a:ea typeface="+mj-ea"/>
                <a:cs typeface="Arial" panose="020B0604020202020204" pitchFamily="34" charset="0"/>
              </a:rPr>
              <a:t>(</a:t>
            </a:r>
            <a:r>
              <a:rPr lang="ja-JP" altLang="en-US" sz="2400" kern="0" dirty="0">
                <a:latin typeface="Arial" panose="020B0604020202020204" pitchFamily="34" charset="0"/>
                <a:ea typeface="+mj-ea"/>
                <a:cs typeface="Arial" panose="020B0604020202020204" pitchFamily="34" charset="0"/>
              </a:rPr>
              <a:t>大見氏</a:t>
            </a:r>
            <a:r>
              <a:rPr lang="en-US" altLang="ja-JP" sz="2400" kern="0" dirty="0">
                <a:latin typeface="Arial" panose="020B0604020202020204" pitchFamily="34" charset="0"/>
                <a:ea typeface="+mj-ea"/>
                <a:cs typeface="Arial" panose="020B0604020202020204" pitchFamily="34" charset="0"/>
              </a:rPr>
              <a:t>)</a:t>
            </a:r>
          </a:p>
        </p:txBody>
      </p:sp>
      <p:sp>
        <p:nvSpPr>
          <p:cNvPr id="23" name="コンテンツ プレースホルダ 2"/>
          <p:cNvSpPr>
            <a:spLocks noGrp="1"/>
          </p:cNvSpPr>
          <p:nvPr/>
        </p:nvSpPr>
        <p:spPr bwMode="auto">
          <a:xfrm>
            <a:off x="265284" y="1036607"/>
            <a:ext cx="8661270"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3">
                  <a:extLst/>
                </a:blip>
              </a:buBlip>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シミュレーションコード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PEHTS </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を使用</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lvl="2" indent="-342900" eaLnBrk="1" hangingPunct="1">
              <a:spcBef>
                <a:spcPts val="0"/>
              </a:spcBef>
              <a:buSzPct val="70000"/>
              <a:buBlip>
                <a:blip r:embed="rId4">
                  <a:extLst/>
                </a:blip>
              </a:buBlip>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条件：</a:t>
            </a:r>
            <a:r>
              <a:rPr lang="en-US" altLang="ja-JP" sz="2000" i="1" dirty="0" err="1">
                <a:latin typeface="Arial" panose="020B0604020202020204" pitchFamily="34" charset="0"/>
                <a:ea typeface="ＭＳ Ｐゴシック" panose="020B0600070205080204" pitchFamily="50" charset="-128"/>
                <a:cs typeface="Arial" panose="020B0604020202020204" pitchFamily="34" charset="0"/>
              </a:rPr>
              <a:t>N</a:t>
            </a:r>
            <a:r>
              <a:rPr lang="en-US" altLang="ja-JP" sz="2000" i="1" baseline="-25000" dirty="0" err="1">
                <a:latin typeface="Arial" panose="020B0604020202020204" pitchFamily="34" charset="0"/>
                <a:ea typeface="ＭＳ Ｐゴシック" panose="020B0600070205080204" pitchFamily="50" charset="-128"/>
                <a:cs typeface="Arial" panose="020B0604020202020204" pitchFamily="34" charset="0"/>
              </a:rPr>
              <a:t>b</a:t>
            </a:r>
            <a:r>
              <a:rPr lang="en-US" altLang="ja-JP" sz="2000" i="1" baseline="-25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 600, </a:t>
            </a:r>
            <a:r>
              <a:rPr lang="en-US" altLang="ja-JP" sz="2000" i="1" dirty="0">
                <a:latin typeface="Symbol" panose="05050102010706020507" pitchFamily="18" charset="2"/>
                <a:ea typeface="ＭＳ Ｐゴシック" panose="020B0600070205080204" pitchFamily="50" charset="-128"/>
                <a:cs typeface="Arial" panose="020B0604020202020204" pitchFamily="34" charset="0"/>
              </a:rPr>
              <a:t>e</a:t>
            </a:r>
            <a:r>
              <a:rPr lang="en-US" altLang="ja-JP" sz="2000" i="1" baseline="-25000" dirty="0">
                <a:latin typeface="Arial" panose="020B0604020202020204" pitchFamily="34" charset="0"/>
                <a:ea typeface="ＭＳ Ｐゴシック" panose="020B0600070205080204" pitchFamily="50" charset="-128"/>
                <a:cs typeface="Arial" panose="020B0604020202020204" pitchFamily="34" charset="0"/>
              </a:rPr>
              <a:t>x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 2 nm, </a:t>
            </a:r>
            <a:r>
              <a:rPr lang="en-US" altLang="ja-JP" sz="2000" i="1" dirty="0" err="1">
                <a:latin typeface="Symbol" panose="05050102010706020507" pitchFamily="18" charset="2"/>
                <a:ea typeface="ＭＳ Ｐゴシック" panose="020B0600070205080204" pitchFamily="50" charset="-128"/>
                <a:cs typeface="Arial" panose="020B0604020202020204" pitchFamily="34" charset="0"/>
              </a:rPr>
              <a:t>e</a:t>
            </a:r>
            <a:r>
              <a:rPr lang="en-US" altLang="ja-JP" sz="2000" baseline="-25000" dirty="0" err="1">
                <a:latin typeface="Arial" panose="020B0604020202020204" pitchFamily="34" charset="0"/>
                <a:ea typeface="ＭＳ Ｐゴシック" panose="020B0600070205080204" pitchFamily="50" charset="-128"/>
                <a:cs typeface="Arial" panose="020B0604020202020204" pitchFamily="34" charset="0"/>
              </a:rPr>
              <a:t>y</a:t>
            </a:r>
            <a:r>
              <a:rPr lang="en-US" altLang="ja-JP" sz="2000" baseline="-25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 15 pm, </a:t>
            </a:r>
            <a:r>
              <a:rPr lang="en-US" altLang="ja-JP" sz="2000" i="1" dirty="0" err="1">
                <a:latin typeface="Symbol" panose="05050102010706020507" pitchFamily="18" charset="2"/>
                <a:ea typeface="ＭＳ Ｐゴシック" panose="020B0600070205080204" pitchFamily="50" charset="-128"/>
                <a:cs typeface="Arial" panose="020B0604020202020204" pitchFamily="34" charset="0"/>
              </a:rPr>
              <a:t>s</a:t>
            </a:r>
            <a:r>
              <a:rPr lang="en-US" altLang="ja-JP" sz="2000" baseline="-25000" dirty="0" err="1">
                <a:latin typeface="Arial" panose="020B0604020202020204" pitchFamily="34" charset="0"/>
                <a:ea typeface="ＭＳ Ｐゴシック" panose="020B0600070205080204" pitchFamily="50" charset="-128"/>
                <a:cs typeface="Arial" panose="020B0604020202020204" pitchFamily="34" charset="0"/>
              </a:rPr>
              <a:t>z</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6 mm, </a:t>
            </a:r>
            <a:r>
              <a:rPr lang="en-US" altLang="ja-JP" sz="2000" i="1" dirty="0">
                <a:latin typeface="Symbol" panose="05050102010706020507" pitchFamily="18" charset="2"/>
                <a:ea typeface="ＭＳ Ｐゴシック" panose="020B0600070205080204" pitchFamily="50" charset="-128"/>
                <a:cs typeface="Arial" panose="020B0604020202020204" pitchFamily="34" charset="0"/>
              </a:rPr>
              <a:t>n</a:t>
            </a:r>
            <a:r>
              <a:rPr lang="en-US" altLang="ja-JP" sz="2000" baseline="-25000" dirty="0">
                <a:latin typeface="Arial" panose="020B0604020202020204" pitchFamily="34" charset="0"/>
                <a:ea typeface="ＭＳ Ｐゴシック" panose="020B0600070205080204" pitchFamily="50" charset="-128"/>
                <a:cs typeface="Arial" panose="020B0604020202020204" pitchFamily="34" charset="0"/>
              </a:rPr>
              <a:t>s </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 0.019</a:t>
            </a:r>
          </a:p>
        </p:txBody>
      </p:sp>
      <p:pic>
        <p:nvPicPr>
          <p:cNvPr id="13" name="図 12">
            <a:extLst>
              <a:ext uri="{FF2B5EF4-FFF2-40B4-BE49-F238E27FC236}">
                <a16:creationId xmlns:a16="http://schemas.microsoft.com/office/drawing/2014/main" id="{38C576A0-7FFE-4E79-A218-3A2ABEF67FA4}"/>
              </a:ext>
            </a:extLst>
          </p:cNvPr>
          <p:cNvPicPr>
            <a:picLocks noChangeAspect="1"/>
          </p:cNvPicPr>
          <p:nvPr/>
        </p:nvPicPr>
        <p:blipFill>
          <a:blip r:embed="rId5"/>
          <a:stretch>
            <a:fillRect/>
          </a:stretch>
        </p:blipFill>
        <p:spPr>
          <a:xfrm>
            <a:off x="2590800" y="5331141"/>
            <a:ext cx="2615847" cy="700015"/>
          </a:xfrm>
          <a:prstGeom prst="rect">
            <a:avLst/>
          </a:prstGeom>
        </p:spPr>
      </p:pic>
      <p:pic>
        <p:nvPicPr>
          <p:cNvPr id="14" name="図 13">
            <a:extLst>
              <a:ext uri="{FF2B5EF4-FFF2-40B4-BE49-F238E27FC236}">
                <a16:creationId xmlns:a16="http://schemas.microsoft.com/office/drawing/2014/main" id="{26978629-C493-4B47-97E2-FBE818957604}"/>
              </a:ext>
            </a:extLst>
          </p:cNvPr>
          <p:cNvPicPr>
            <a:picLocks noChangeAspect="1"/>
          </p:cNvPicPr>
          <p:nvPr/>
        </p:nvPicPr>
        <p:blipFill>
          <a:blip r:embed="rId6"/>
          <a:stretch>
            <a:fillRect/>
          </a:stretch>
        </p:blipFill>
        <p:spPr>
          <a:xfrm>
            <a:off x="5437887" y="5250757"/>
            <a:ext cx="2147182" cy="831167"/>
          </a:xfrm>
          <a:prstGeom prst="rect">
            <a:avLst/>
          </a:prstGeom>
        </p:spPr>
      </p:pic>
      <p:sp>
        <p:nvSpPr>
          <p:cNvPr id="15" name="テキスト ボックス 14">
            <a:extLst>
              <a:ext uri="{FF2B5EF4-FFF2-40B4-BE49-F238E27FC236}">
                <a16:creationId xmlns:a16="http://schemas.microsoft.com/office/drawing/2014/main" id="{F38FA8D7-85F6-4349-B195-1F7C7B6B26FE}"/>
              </a:ext>
            </a:extLst>
          </p:cNvPr>
          <p:cNvSpPr txBox="1"/>
          <p:nvPr/>
        </p:nvSpPr>
        <p:spPr>
          <a:xfrm>
            <a:off x="406155" y="5435423"/>
            <a:ext cx="2359837" cy="369332"/>
          </a:xfrm>
          <a:prstGeom prst="rect">
            <a:avLst/>
          </a:prstGeom>
          <a:noFill/>
        </p:spPr>
        <p:txBody>
          <a:bodyPr wrap="square" rtlCol="0">
            <a:spAutoFit/>
          </a:bodyPr>
          <a:lstStyle/>
          <a:p>
            <a:r>
              <a:rPr kumimoji="1" lang="en-US" altLang="ja-JP" dirty="0">
                <a:solidFill>
                  <a:schemeClr val="accent2">
                    <a:lumMod val="75000"/>
                  </a:schemeClr>
                </a:solidFill>
              </a:rPr>
              <a:t>Simple formula</a:t>
            </a:r>
            <a:endParaRPr kumimoji="1" lang="ja-JP" altLang="en-US" dirty="0">
              <a:solidFill>
                <a:schemeClr val="accent2">
                  <a:lumMod val="75000"/>
                </a:schemeClr>
              </a:solidFill>
            </a:endParaRPr>
          </a:p>
        </p:txBody>
      </p:sp>
      <p:graphicFrame>
        <p:nvGraphicFramePr>
          <p:cNvPr id="17" name="表 16">
            <a:extLst>
              <a:ext uri="{FF2B5EF4-FFF2-40B4-BE49-F238E27FC236}">
                <a16:creationId xmlns:a16="http://schemas.microsoft.com/office/drawing/2014/main" id="{C50760D7-B9A6-4915-8C97-CA07A74831AE}"/>
              </a:ext>
            </a:extLst>
          </p:cNvPr>
          <p:cNvGraphicFramePr>
            <a:graphicFrameLocks noGrp="1"/>
          </p:cNvGraphicFramePr>
          <p:nvPr>
            <p:extLst>
              <p:ext uri="{D42A27DB-BD31-4B8C-83A1-F6EECF244321}">
                <p14:modId xmlns:p14="http://schemas.microsoft.com/office/powerpoint/2010/main" val="1065880131"/>
              </p:ext>
            </p:extLst>
          </p:nvPr>
        </p:nvGraphicFramePr>
        <p:xfrm>
          <a:off x="817678" y="1916935"/>
          <a:ext cx="7816149" cy="2993478"/>
        </p:xfrm>
        <a:graphic>
          <a:graphicData uri="http://schemas.openxmlformats.org/drawingml/2006/table">
            <a:tbl>
              <a:tblPr firstRow="1" bandRow="1">
                <a:tableStyleId>{5C22544A-7EE6-4342-B048-85BDC9FD1C3A}</a:tableStyleId>
              </a:tblPr>
              <a:tblGrid>
                <a:gridCol w="937918">
                  <a:extLst>
                    <a:ext uri="{9D8B030D-6E8A-4147-A177-3AD203B41FA5}">
                      <a16:colId xmlns:a16="http://schemas.microsoft.com/office/drawing/2014/main" val="20000"/>
                    </a:ext>
                  </a:extLst>
                </a:gridCol>
                <a:gridCol w="720191">
                  <a:extLst>
                    <a:ext uri="{9D8B030D-6E8A-4147-A177-3AD203B41FA5}">
                      <a16:colId xmlns:a16="http://schemas.microsoft.com/office/drawing/2014/main" val="20001"/>
                    </a:ext>
                  </a:extLst>
                </a:gridCol>
                <a:gridCol w="784928">
                  <a:extLst>
                    <a:ext uri="{9D8B030D-6E8A-4147-A177-3AD203B41FA5}">
                      <a16:colId xmlns:a16="http://schemas.microsoft.com/office/drawing/2014/main" val="20002"/>
                    </a:ext>
                  </a:extLst>
                </a:gridCol>
                <a:gridCol w="793019">
                  <a:extLst>
                    <a:ext uri="{9D8B030D-6E8A-4147-A177-3AD203B41FA5}">
                      <a16:colId xmlns:a16="http://schemas.microsoft.com/office/drawing/2014/main" val="20003"/>
                    </a:ext>
                  </a:extLst>
                </a:gridCol>
                <a:gridCol w="817296">
                  <a:extLst>
                    <a:ext uri="{9D8B030D-6E8A-4147-A177-3AD203B41FA5}">
                      <a16:colId xmlns:a16="http://schemas.microsoft.com/office/drawing/2014/main" val="20004"/>
                    </a:ext>
                  </a:extLst>
                </a:gridCol>
                <a:gridCol w="1270449">
                  <a:extLst>
                    <a:ext uri="{9D8B030D-6E8A-4147-A177-3AD203B41FA5}">
                      <a16:colId xmlns:a16="http://schemas.microsoft.com/office/drawing/2014/main" val="20005"/>
                    </a:ext>
                  </a:extLst>
                </a:gridCol>
                <a:gridCol w="1173345">
                  <a:extLst>
                    <a:ext uri="{9D8B030D-6E8A-4147-A177-3AD203B41FA5}">
                      <a16:colId xmlns:a16="http://schemas.microsoft.com/office/drawing/2014/main" val="20006"/>
                    </a:ext>
                  </a:extLst>
                </a:gridCol>
                <a:gridCol w="1319003">
                  <a:extLst>
                    <a:ext uri="{9D8B030D-6E8A-4147-A177-3AD203B41FA5}">
                      <a16:colId xmlns:a16="http://schemas.microsoft.com/office/drawing/2014/main" val="20007"/>
                    </a:ext>
                  </a:extLst>
                </a:gridCol>
              </a:tblGrid>
              <a:tr h="502739">
                <a:tc>
                  <a:txBody>
                    <a:bodyPr/>
                    <a:lstStyle/>
                    <a:p>
                      <a:r>
                        <a:rPr kumimoji="1" lang="en-US" altLang="ja-JP" dirty="0"/>
                        <a:t>spacing</a:t>
                      </a:r>
                      <a:endParaRPr kumimoji="1" lang="ja-JP" altLang="en-US" dirty="0"/>
                    </a:p>
                  </a:txBody>
                  <a:tcPr/>
                </a:tc>
                <a:tc>
                  <a:txBody>
                    <a:bodyPr/>
                    <a:lstStyle/>
                    <a:p>
                      <a:r>
                        <a:rPr kumimoji="1" lang="en-US" altLang="ja-JP" dirty="0" err="1"/>
                        <a:t>I</a:t>
                      </a:r>
                      <a:r>
                        <a:rPr kumimoji="1" lang="en-US" altLang="ja-JP" baseline="-25000" dirty="0" err="1"/>
                        <a:t>p,th</a:t>
                      </a:r>
                      <a:r>
                        <a:rPr kumimoji="1" lang="en-US" altLang="ja-JP" dirty="0"/>
                        <a:t> </a:t>
                      </a:r>
                    </a:p>
                    <a:p>
                      <a:r>
                        <a:rPr kumimoji="1" lang="en-US" altLang="ja-JP" dirty="0"/>
                        <a:t>(mA)</a:t>
                      </a:r>
                      <a:endParaRPr kumimoji="1" lang="ja-JP" altLang="en-US" dirty="0"/>
                    </a:p>
                  </a:txBody>
                  <a:tcPr/>
                </a:tc>
                <a:tc>
                  <a:txBody>
                    <a:bodyPr/>
                    <a:lstStyle/>
                    <a:p>
                      <a:r>
                        <a:rPr kumimoji="1" lang="en-US" altLang="ja-JP" dirty="0" err="1"/>
                        <a:t>N</a:t>
                      </a:r>
                      <a:r>
                        <a:rPr kumimoji="1" lang="en-US" altLang="ja-JP" baseline="-25000" dirty="0" err="1"/>
                        <a:t>p,th</a:t>
                      </a:r>
                      <a:endParaRPr kumimoji="1" lang="en-US" altLang="ja-JP" baseline="-250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(10</a:t>
                      </a:r>
                      <a:r>
                        <a:rPr kumimoji="1" lang="en-US" altLang="ja-JP" baseline="30000" dirty="0"/>
                        <a:t>10</a:t>
                      </a:r>
                      <a:r>
                        <a:rPr kumimoji="1" lang="en-US" altLang="ja-JP" dirty="0"/>
                        <a:t>)</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Symbol" panose="05050102010706020507" pitchFamily="18" charset="2"/>
                        </a:rPr>
                        <a:t>w</a:t>
                      </a:r>
                      <a:r>
                        <a:rPr kumimoji="1" lang="en-US" altLang="ja-JP" baseline="-25000" dirty="0"/>
                        <a:t>e</a:t>
                      </a:r>
                      <a:r>
                        <a:rPr kumimoji="1" lang="en-US" altLang="ja-JP" dirty="0"/>
                        <a:t>/2</a:t>
                      </a:r>
                      <a:r>
                        <a:rPr kumimoji="1" lang="en-US" altLang="ja-JP" dirty="0">
                          <a:latin typeface="Symbol" panose="05050102010706020507" pitchFamily="18" charset="2"/>
                        </a:rPr>
                        <a:t>p</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(GHz)</a:t>
                      </a:r>
                      <a:endParaRPr kumimoji="1" lang="ja-JP" altLang="en-US"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latin typeface="Symbol" panose="05050102010706020507" pitchFamily="18" charset="2"/>
                        </a:rPr>
                        <a:t>w</a:t>
                      </a:r>
                      <a:r>
                        <a:rPr kumimoji="1" lang="en-US" altLang="ja-JP" baseline="-25000" dirty="0" err="1"/>
                        <a:t>e</a:t>
                      </a:r>
                      <a:r>
                        <a:rPr kumimoji="1" lang="en-US" altLang="ja-JP" dirty="0" err="1">
                          <a:latin typeface="Symbol" panose="05050102010706020507" pitchFamily="18" charset="2"/>
                        </a:rPr>
                        <a:t>s</a:t>
                      </a:r>
                      <a:r>
                        <a:rPr kumimoji="1" lang="en-US" altLang="ja-JP" baseline="-25000" dirty="0" err="1"/>
                        <a:t>z</a:t>
                      </a:r>
                      <a:r>
                        <a:rPr kumimoji="1" lang="en-US" altLang="ja-JP" dirty="0"/>
                        <a:t>/c</a:t>
                      </a:r>
                      <a:endParaRPr kumimoji="1" lang="ja-JP" altLang="en-US" dirty="0"/>
                    </a:p>
                  </a:txBody>
                  <a:tcPr/>
                </a:tc>
                <a:tc>
                  <a:txBody>
                    <a:bodyPr/>
                    <a:lstStyle/>
                    <a:p>
                      <a:r>
                        <a:rPr kumimoji="1" lang="en-US" altLang="ja-JP" dirty="0" err="1">
                          <a:latin typeface="Symbol" panose="05050102010706020507" pitchFamily="18" charset="2"/>
                        </a:rPr>
                        <a:t>r</a:t>
                      </a:r>
                      <a:r>
                        <a:rPr kumimoji="1" lang="en-US" altLang="ja-JP" baseline="-25000" dirty="0" err="1"/>
                        <a:t>eth</a:t>
                      </a:r>
                      <a:r>
                        <a:rPr kumimoji="1" lang="en-US" altLang="ja-JP" dirty="0"/>
                        <a:t> (Q=10)</a:t>
                      </a:r>
                    </a:p>
                    <a:p>
                      <a:r>
                        <a:rPr kumimoji="1" lang="en-US" altLang="ja-JP" dirty="0"/>
                        <a:t>(10</a:t>
                      </a:r>
                      <a:r>
                        <a:rPr kumimoji="1" lang="en-US" altLang="ja-JP" baseline="30000" dirty="0"/>
                        <a:t>11</a:t>
                      </a:r>
                      <a:r>
                        <a:rPr kumimoji="1" lang="en-US" altLang="ja-JP" dirty="0"/>
                        <a:t>m</a:t>
                      </a:r>
                      <a:r>
                        <a:rPr kumimoji="1" lang="en-US" altLang="ja-JP" baseline="30000" dirty="0"/>
                        <a:t>-3</a:t>
                      </a:r>
                      <a:r>
                        <a:rPr kumimoji="1" lang="en-US" altLang="ja-JP" dirty="0"/>
                        <a:t>)</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latin typeface="Symbol" panose="05050102010706020507" pitchFamily="18" charset="2"/>
                        </a:rPr>
                        <a:t>r</a:t>
                      </a:r>
                      <a:r>
                        <a:rPr kumimoji="1" lang="en-US" altLang="ja-JP" baseline="-25000" dirty="0" err="1"/>
                        <a:t>eth</a:t>
                      </a:r>
                      <a:r>
                        <a:rPr kumimoji="1" lang="en-US" altLang="ja-JP" dirty="0"/>
                        <a:t> (Q=6)</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(10</a:t>
                      </a:r>
                      <a:r>
                        <a:rPr kumimoji="1" lang="en-US" altLang="ja-JP" baseline="30000" dirty="0"/>
                        <a:t>11</a:t>
                      </a:r>
                      <a:r>
                        <a:rPr kumimoji="1" lang="en-US" altLang="ja-JP" dirty="0"/>
                        <a:t>m</a:t>
                      </a:r>
                      <a:r>
                        <a:rPr kumimoji="1" lang="en-US" altLang="ja-JP" baseline="30000" dirty="0"/>
                        <a:t>-3</a:t>
                      </a:r>
                      <a:r>
                        <a:rPr kumimoji="1" lang="en-US" altLang="ja-JP" dirty="0"/>
                        <a:t>)</a:t>
                      </a:r>
                      <a:endParaRPr kumimoji="1" lang="ja-JP" altLang="en-US" dirty="0"/>
                    </a:p>
                  </a:txBody>
                  <a:tcPr/>
                </a:tc>
                <a:tc>
                  <a:txBody>
                    <a:bodyPr/>
                    <a:lstStyle/>
                    <a:p>
                      <a:r>
                        <a:rPr kumimoji="1" lang="en-US" altLang="ja-JP" dirty="0" err="1">
                          <a:latin typeface="Symbol" panose="05050102010706020507" pitchFamily="18" charset="2"/>
                        </a:rPr>
                        <a:t>r</a:t>
                      </a:r>
                      <a:r>
                        <a:rPr kumimoji="1" lang="en-US" altLang="ja-JP" baseline="-25000" dirty="0" err="1"/>
                        <a:t>eth</a:t>
                      </a:r>
                      <a:r>
                        <a:rPr kumimoji="1" lang="en-US" altLang="ja-JP" dirty="0"/>
                        <a:t> (</a:t>
                      </a:r>
                      <a:r>
                        <a:rPr kumimoji="1" lang="en-US" altLang="ja-JP" dirty="0" err="1"/>
                        <a:t>Simu</a:t>
                      </a:r>
                      <a:r>
                        <a:rPr kumimoji="1" lang="en-US" altLang="ja-JP" dirty="0"/>
                        <a:t>)</a:t>
                      </a:r>
                    </a:p>
                    <a:p>
                      <a:r>
                        <a:rPr kumimoji="1" lang="en-US" altLang="ja-JP" dirty="0"/>
                        <a:t>(10</a:t>
                      </a:r>
                      <a:r>
                        <a:rPr kumimoji="1" lang="en-US" altLang="ja-JP" baseline="30000" dirty="0"/>
                        <a:t>11</a:t>
                      </a:r>
                      <a:r>
                        <a:rPr kumimoji="1" lang="en-US" altLang="ja-JP" dirty="0"/>
                        <a:t>m</a:t>
                      </a:r>
                      <a:r>
                        <a:rPr kumimoji="1" lang="en-US" altLang="ja-JP" baseline="30000" dirty="0"/>
                        <a:t>-3</a:t>
                      </a:r>
                      <a:r>
                        <a:rPr kumimoji="1" lang="en-US" altLang="ja-JP" dirty="0"/>
                        <a:t>)</a:t>
                      </a:r>
                      <a:endParaRPr kumimoji="1" lang="ja-JP" altLang="en-US" dirty="0"/>
                    </a:p>
                  </a:txBody>
                  <a:tcPr/>
                </a:tc>
                <a:extLst>
                  <a:ext uri="{0D108BD9-81ED-4DB2-BD59-A6C34878D82A}">
                    <a16:rowId xmlns:a16="http://schemas.microsoft.com/office/drawing/2014/main" val="10000"/>
                  </a:ext>
                </a:extLst>
              </a:tr>
              <a:tr h="392233">
                <a:tc>
                  <a:txBody>
                    <a:bodyPr/>
                    <a:lstStyle/>
                    <a:p>
                      <a:pPr algn="ctr"/>
                      <a:r>
                        <a:rPr kumimoji="1" lang="en-US" altLang="ja-JP" dirty="0"/>
                        <a:t>2 (4ns)</a:t>
                      </a:r>
                      <a:endParaRPr kumimoji="1" lang="ja-JP" altLang="en-US" dirty="0"/>
                    </a:p>
                  </a:txBody>
                  <a:tcPr/>
                </a:tc>
                <a:tc>
                  <a:txBody>
                    <a:bodyPr/>
                    <a:lstStyle/>
                    <a:p>
                      <a:pPr algn="ctr"/>
                      <a:r>
                        <a:rPr kumimoji="1" lang="en-US" altLang="ja-JP" dirty="0"/>
                        <a:t>200</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2.1</a:t>
                      </a:r>
                      <a:endParaRPr kumimoji="1" lang="en-US" altLang="ja-JP" baseline="30000" dirty="0"/>
                    </a:p>
                  </a:txBody>
                  <a:tcPr/>
                </a:tc>
                <a:tc>
                  <a:txBody>
                    <a:bodyPr/>
                    <a:lstStyle/>
                    <a:p>
                      <a:pPr algn="ctr"/>
                      <a:r>
                        <a:rPr kumimoji="1" lang="en-US" altLang="ja-JP" dirty="0"/>
                        <a:t>71</a:t>
                      </a:r>
                      <a:endParaRPr kumimoji="1" lang="ja-JP" altLang="en-US" dirty="0"/>
                    </a:p>
                  </a:txBody>
                  <a:tcPr/>
                </a:tc>
                <a:tc>
                  <a:txBody>
                    <a:bodyPr/>
                    <a:lstStyle/>
                    <a:p>
                      <a:pPr algn="ctr"/>
                      <a:r>
                        <a:rPr kumimoji="1" lang="en-US" altLang="ja-JP" dirty="0"/>
                        <a:t>8.9</a:t>
                      </a:r>
                      <a:endParaRPr kumimoji="1" lang="ja-JP" altLang="en-US" dirty="0"/>
                    </a:p>
                  </a:txBody>
                  <a:tcPr/>
                </a:tc>
                <a:tc>
                  <a:txBody>
                    <a:bodyPr/>
                    <a:lstStyle/>
                    <a:p>
                      <a:pPr algn="ctr"/>
                      <a:r>
                        <a:rPr kumimoji="1" lang="en-US" altLang="ja-JP" dirty="0">
                          <a:solidFill>
                            <a:schemeClr val="accent1">
                              <a:lumMod val="60000"/>
                              <a:lumOff val="40000"/>
                            </a:schemeClr>
                          </a:solidFill>
                        </a:rPr>
                        <a:t>1.65</a:t>
                      </a:r>
                      <a:endParaRPr kumimoji="1" lang="ja-JP" altLang="en-US" dirty="0">
                        <a:solidFill>
                          <a:schemeClr val="accent1">
                            <a:lumMod val="60000"/>
                            <a:lumOff val="40000"/>
                          </a:schemeClr>
                        </a:solidFill>
                      </a:endParaRPr>
                    </a:p>
                  </a:txBody>
                  <a:tcPr/>
                </a:tc>
                <a:tc>
                  <a:txBody>
                    <a:bodyPr/>
                    <a:lstStyle/>
                    <a:p>
                      <a:pPr algn="ctr"/>
                      <a:r>
                        <a:rPr kumimoji="1" lang="en-US" altLang="ja-JP" dirty="0">
                          <a:solidFill>
                            <a:srgbClr val="FF0000"/>
                          </a:solidFill>
                        </a:rPr>
                        <a:t>2.45</a:t>
                      </a:r>
                      <a:endParaRPr kumimoji="1" lang="ja-JP" altLang="en-US" dirty="0">
                        <a:solidFill>
                          <a:srgbClr val="FF0000"/>
                        </a:solidFill>
                      </a:endParaRPr>
                    </a:p>
                  </a:txBody>
                  <a:tcPr/>
                </a:tc>
                <a:tc>
                  <a:txBody>
                    <a:bodyPr/>
                    <a:lstStyle/>
                    <a:p>
                      <a:pPr algn="ctr"/>
                      <a:r>
                        <a:rPr kumimoji="1" lang="en-US" altLang="ja-JP" dirty="0">
                          <a:solidFill>
                            <a:srgbClr val="FF0000"/>
                          </a:solidFill>
                        </a:rPr>
                        <a:t>3.4</a:t>
                      </a:r>
                      <a:endParaRPr kumimoji="1" lang="ja-JP" altLang="en-US" dirty="0">
                        <a:solidFill>
                          <a:srgbClr val="FF0000"/>
                        </a:solidFill>
                      </a:endParaRPr>
                    </a:p>
                  </a:txBody>
                  <a:tcPr/>
                </a:tc>
                <a:extLst>
                  <a:ext uri="{0D108BD9-81ED-4DB2-BD59-A6C34878D82A}">
                    <a16:rowId xmlns:a16="http://schemas.microsoft.com/office/drawing/2014/main" val="10001"/>
                  </a:ext>
                </a:extLst>
              </a:tr>
              <a:tr h="392233">
                <a:tc>
                  <a:txBody>
                    <a:bodyPr/>
                    <a:lstStyle/>
                    <a:p>
                      <a:pPr algn="ctr"/>
                      <a:r>
                        <a:rPr kumimoji="1" lang="en-US" altLang="ja-JP" dirty="0"/>
                        <a:t>3 (6ns)</a:t>
                      </a:r>
                      <a:endParaRPr kumimoji="1" lang="ja-JP" altLang="en-US" dirty="0"/>
                    </a:p>
                  </a:txBody>
                  <a:tcPr/>
                </a:tc>
                <a:tc>
                  <a:txBody>
                    <a:bodyPr/>
                    <a:lstStyle/>
                    <a:p>
                      <a:pPr algn="ctr"/>
                      <a:r>
                        <a:rPr kumimoji="1" lang="en-US" altLang="ja-JP" dirty="0"/>
                        <a:t>330</a:t>
                      </a:r>
                      <a:endParaRPr kumimoji="1" lang="ja-JP" altLang="en-US" dirty="0"/>
                    </a:p>
                  </a:txBody>
                  <a:tcPr/>
                </a:tc>
                <a:tc>
                  <a:txBody>
                    <a:bodyPr/>
                    <a:lstStyle/>
                    <a:p>
                      <a:pPr algn="ctr"/>
                      <a:r>
                        <a:rPr kumimoji="1" lang="en-US" altLang="ja-JP" dirty="0"/>
                        <a:t>3.5</a:t>
                      </a:r>
                      <a:endParaRPr kumimoji="1" lang="ja-JP" altLang="en-US" dirty="0"/>
                    </a:p>
                  </a:txBody>
                  <a:tcPr/>
                </a:tc>
                <a:tc>
                  <a:txBody>
                    <a:bodyPr/>
                    <a:lstStyle/>
                    <a:p>
                      <a:pPr algn="ctr"/>
                      <a:r>
                        <a:rPr kumimoji="1" lang="en-US" altLang="ja-JP" dirty="0"/>
                        <a:t>91</a:t>
                      </a:r>
                      <a:endParaRPr kumimoji="1" lang="ja-JP" altLang="en-US" dirty="0"/>
                    </a:p>
                  </a:txBody>
                  <a:tcPr/>
                </a:tc>
                <a:tc>
                  <a:txBody>
                    <a:bodyPr/>
                    <a:lstStyle/>
                    <a:p>
                      <a:pPr algn="ctr"/>
                      <a:r>
                        <a:rPr kumimoji="1" lang="en-US" altLang="ja-JP" dirty="0"/>
                        <a:t>11.5</a:t>
                      </a:r>
                      <a:endParaRPr kumimoji="1" lang="ja-JP" altLang="en-US" dirty="0"/>
                    </a:p>
                  </a:txBody>
                  <a:tcPr/>
                </a:tc>
                <a:tc>
                  <a:txBody>
                    <a:bodyPr/>
                    <a:lstStyle/>
                    <a:p>
                      <a:pPr algn="ctr"/>
                      <a:endParaRPr kumimoji="1" lang="ja-JP" altLang="en-US" dirty="0">
                        <a:solidFill>
                          <a:schemeClr val="accent1">
                            <a:lumMod val="60000"/>
                            <a:lumOff val="40000"/>
                          </a:schemeClr>
                        </a:solidFill>
                      </a:endParaRPr>
                    </a:p>
                  </a:txBody>
                  <a:tcPr/>
                </a:tc>
                <a:tc>
                  <a:txBody>
                    <a:bodyPr/>
                    <a:lstStyle/>
                    <a:p>
                      <a:pPr algn="ctr"/>
                      <a:r>
                        <a:rPr kumimoji="1" lang="en-US" altLang="ja-JP" dirty="0">
                          <a:solidFill>
                            <a:srgbClr val="FF0000"/>
                          </a:solidFill>
                        </a:rPr>
                        <a:t>2.45</a:t>
                      </a:r>
                      <a:endParaRPr kumimoji="1" lang="ja-JP" altLang="en-US" dirty="0">
                        <a:solidFill>
                          <a:srgbClr val="FF0000"/>
                        </a:solidFill>
                      </a:endParaRPr>
                    </a:p>
                  </a:txBody>
                  <a:tcPr/>
                </a:tc>
                <a:tc>
                  <a:txBody>
                    <a:bodyPr/>
                    <a:lstStyle/>
                    <a:p>
                      <a:pPr algn="ctr"/>
                      <a:r>
                        <a:rPr kumimoji="1" lang="en-US" altLang="ja-JP" dirty="0">
                          <a:solidFill>
                            <a:srgbClr val="FF0000"/>
                          </a:solidFill>
                        </a:rPr>
                        <a:t>4.8</a:t>
                      </a:r>
                      <a:endParaRPr kumimoji="1" lang="ja-JP" altLang="en-US" dirty="0">
                        <a:solidFill>
                          <a:srgbClr val="FF0000"/>
                        </a:solidFill>
                      </a:endParaRPr>
                    </a:p>
                  </a:txBody>
                  <a:tcPr/>
                </a:tc>
                <a:extLst>
                  <a:ext uri="{0D108BD9-81ED-4DB2-BD59-A6C34878D82A}">
                    <a16:rowId xmlns:a16="http://schemas.microsoft.com/office/drawing/2014/main" val="10002"/>
                  </a:ext>
                </a:extLst>
              </a:tr>
              <a:tr h="392233">
                <a:tc>
                  <a:txBody>
                    <a:bodyPr/>
                    <a:lstStyle/>
                    <a:p>
                      <a:pPr algn="ctr"/>
                      <a:r>
                        <a:rPr kumimoji="1" lang="en-US" altLang="ja-JP" dirty="0"/>
                        <a:t>4 (8ns)</a:t>
                      </a:r>
                      <a:endParaRPr kumimoji="1" lang="ja-JP" altLang="en-US" dirty="0"/>
                    </a:p>
                  </a:txBody>
                  <a:tcPr/>
                </a:tc>
                <a:tc>
                  <a:txBody>
                    <a:bodyPr/>
                    <a:lstStyle/>
                    <a:p>
                      <a:pPr algn="ctr"/>
                      <a:r>
                        <a:rPr kumimoji="1" lang="en-US" altLang="ja-JP" dirty="0"/>
                        <a:t>&gt;600</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aseline="0" dirty="0"/>
                        <a:t>&gt;6.3</a:t>
                      </a:r>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solidFill>
                          <a:schemeClr val="accent1">
                            <a:lumMod val="60000"/>
                            <a:lumOff val="40000"/>
                          </a:schemeClr>
                        </a:solidFill>
                      </a:endParaRPr>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10003"/>
                  </a:ext>
                </a:extLst>
              </a:tr>
              <a:tr h="392233">
                <a:tc>
                  <a:txBody>
                    <a:bodyPr/>
                    <a:lstStyle/>
                    <a:p>
                      <a:pPr algn="ctr"/>
                      <a:r>
                        <a:rPr kumimoji="1" lang="en-US" altLang="ja-JP" dirty="0"/>
                        <a:t>6 (12ns)</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solidFill>
                          <a:schemeClr val="accent1">
                            <a:lumMod val="60000"/>
                            <a:lumOff val="40000"/>
                          </a:schemeClr>
                        </a:solidFill>
                      </a:endParaRPr>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10004"/>
                  </a:ext>
                </a:extLst>
              </a:tr>
              <a:tr h="392233">
                <a:tc>
                  <a:txBody>
                    <a:bodyPr/>
                    <a:lstStyle/>
                    <a:p>
                      <a:pPr algn="ctr"/>
                      <a:r>
                        <a:rPr kumimoji="1" lang="en-US" altLang="ja-JP" dirty="0">
                          <a:solidFill>
                            <a:schemeClr val="accent2">
                              <a:lumMod val="60000"/>
                              <a:lumOff val="40000"/>
                            </a:schemeClr>
                          </a:solidFill>
                        </a:rPr>
                        <a:t>3.06</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500</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solidFill>
                            <a:schemeClr val="accent2">
                              <a:lumMod val="60000"/>
                              <a:lumOff val="40000"/>
                            </a:schemeClr>
                          </a:solidFill>
                        </a:rPr>
                        <a:t>2.0</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37</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5.5</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2.89</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2.90</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4.4</a:t>
                      </a:r>
                      <a:endParaRPr kumimoji="1" lang="ja-JP" altLang="en-US" dirty="0">
                        <a:solidFill>
                          <a:schemeClr val="accent2">
                            <a:lumMod val="60000"/>
                            <a:lumOff val="40000"/>
                          </a:schemeClr>
                        </a:solidFill>
                      </a:endParaRPr>
                    </a:p>
                  </a:txBody>
                  <a:tcPr>
                    <a:solidFill>
                      <a:schemeClr val="accent2">
                        <a:lumMod val="20000"/>
                        <a:lumOff val="80000"/>
                      </a:schemeClr>
                    </a:solidFill>
                  </a:tcPr>
                </a:tc>
                <a:extLst>
                  <a:ext uri="{0D108BD9-81ED-4DB2-BD59-A6C34878D82A}">
                    <a16:rowId xmlns:a16="http://schemas.microsoft.com/office/drawing/2014/main" val="10005"/>
                  </a:ext>
                </a:extLst>
              </a:tr>
              <a:tr h="392233">
                <a:tc>
                  <a:txBody>
                    <a:bodyPr/>
                    <a:lstStyle/>
                    <a:p>
                      <a:pPr algn="ctr"/>
                      <a:r>
                        <a:rPr kumimoji="1" lang="en-US" altLang="ja-JP" dirty="0"/>
                        <a:t>3.06</a:t>
                      </a:r>
                      <a:endParaRPr kumimoji="1" lang="ja-JP" altLang="en-US" dirty="0"/>
                    </a:p>
                  </a:txBody>
                  <a:tcPr>
                    <a:solidFill>
                      <a:schemeClr val="accent2">
                        <a:lumMod val="20000"/>
                        <a:lumOff val="80000"/>
                      </a:schemeClr>
                    </a:solidFill>
                  </a:tcPr>
                </a:tc>
                <a:tc>
                  <a:txBody>
                    <a:bodyPr/>
                    <a:lstStyle/>
                    <a:p>
                      <a:pPr algn="ctr"/>
                      <a:r>
                        <a:rPr kumimoji="1" lang="en-US" altLang="ja-JP" dirty="0"/>
                        <a:t>600</a:t>
                      </a:r>
                      <a:endParaRPr kumimoji="1" lang="ja-JP" altLang="en-US" dirty="0"/>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2.4</a:t>
                      </a:r>
                      <a:endParaRPr kumimoji="1" lang="ja-JP" altLang="en-US" dirty="0"/>
                    </a:p>
                  </a:txBody>
                  <a:tcPr>
                    <a:solidFill>
                      <a:schemeClr val="accent2">
                        <a:lumMod val="20000"/>
                        <a:lumOff val="80000"/>
                      </a:schemeClr>
                    </a:solidFill>
                  </a:tcPr>
                </a:tc>
                <a:tc>
                  <a:txBody>
                    <a:bodyPr/>
                    <a:lstStyle/>
                    <a:p>
                      <a:pPr algn="ctr"/>
                      <a:r>
                        <a:rPr kumimoji="1" lang="en-US" altLang="ja-JP" dirty="0"/>
                        <a:t>41</a:t>
                      </a:r>
                      <a:endParaRPr kumimoji="1" lang="ja-JP" altLang="en-US" dirty="0"/>
                    </a:p>
                  </a:txBody>
                  <a:tcPr>
                    <a:solidFill>
                      <a:schemeClr val="accent2">
                        <a:lumMod val="20000"/>
                        <a:lumOff val="80000"/>
                      </a:schemeClr>
                    </a:solidFill>
                  </a:tcPr>
                </a:tc>
                <a:tc>
                  <a:txBody>
                    <a:bodyPr/>
                    <a:lstStyle/>
                    <a:p>
                      <a:pPr algn="ctr"/>
                      <a:r>
                        <a:rPr kumimoji="1" lang="en-US" altLang="ja-JP" dirty="0"/>
                        <a:t>6.0</a:t>
                      </a:r>
                      <a:endParaRPr kumimoji="1" lang="ja-JP" altLang="en-US" dirty="0"/>
                    </a:p>
                  </a:txBody>
                  <a:tcPr>
                    <a:solidFill>
                      <a:schemeClr val="accent2">
                        <a:lumMod val="20000"/>
                        <a:lumOff val="80000"/>
                      </a:schemeClr>
                    </a:solidFill>
                  </a:tcPr>
                </a:tc>
                <a:tc>
                  <a:txBody>
                    <a:bodyPr/>
                    <a:lstStyle/>
                    <a:p>
                      <a:pPr algn="ctr"/>
                      <a:r>
                        <a:rPr kumimoji="1" lang="en-US" altLang="ja-JP" dirty="0">
                          <a:solidFill>
                            <a:schemeClr val="accent2">
                              <a:lumMod val="60000"/>
                              <a:lumOff val="40000"/>
                            </a:schemeClr>
                          </a:solidFill>
                        </a:rPr>
                        <a:t>2.63</a:t>
                      </a:r>
                      <a:endParaRPr kumimoji="1" lang="ja-JP" altLang="en-US" dirty="0">
                        <a:solidFill>
                          <a:schemeClr val="accent2">
                            <a:lumMod val="60000"/>
                            <a:lumOff val="40000"/>
                          </a:schemeClr>
                        </a:solidFill>
                      </a:endParaRPr>
                    </a:p>
                  </a:txBody>
                  <a:tcPr>
                    <a:solidFill>
                      <a:schemeClr val="accent2">
                        <a:lumMod val="20000"/>
                        <a:lumOff val="80000"/>
                      </a:schemeClr>
                    </a:solidFill>
                  </a:tcPr>
                </a:tc>
                <a:tc>
                  <a:txBody>
                    <a:bodyPr/>
                    <a:lstStyle/>
                    <a:p>
                      <a:pPr algn="ctr"/>
                      <a:r>
                        <a:rPr kumimoji="1" lang="en-US" altLang="ja-JP" dirty="0">
                          <a:solidFill>
                            <a:srgbClr val="FF0000"/>
                          </a:solidFill>
                        </a:rPr>
                        <a:t>2.65</a:t>
                      </a:r>
                      <a:endParaRPr kumimoji="1" lang="ja-JP" altLang="en-US" dirty="0">
                        <a:solidFill>
                          <a:srgbClr val="FF0000"/>
                        </a:solidFill>
                      </a:endParaRPr>
                    </a:p>
                  </a:txBody>
                  <a:tcPr>
                    <a:solidFill>
                      <a:schemeClr val="accent2">
                        <a:lumMod val="20000"/>
                        <a:lumOff val="80000"/>
                      </a:schemeClr>
                    </a:solidFill>
                  </a:tcPr>
                </a:tc>
                <a:tc>
                  <a:txBody>
                    <a:bodyPr/>
                    <a:lstStyle/>
                    <a:p>
                      <a:pPr algn="ctr"/>
                      <a:r>
                        <a:rPr kumimoji="1" lang="en-US" altLang="ja-JP" dirty="0">
                          <a:solidFill>
                            <a:srgbClr val="FF0000"/>
                          </a:solidFill>
                        </a:rPr>
                        <a:t>4.4</a:t>
                      </a:r>
                      <a:endParaRPr kumimoji="1" lang="ja-JP" altLang="en-US" dirty="0">
                        <a:solidFill>
                          <a:srgbClr val="FF0000"/>
                        </a:solidFill>
                      </a:endParaRPr>
                    </a:p>
                  </a:txBody>
                  <a:tcP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870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25</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70000"/>
              <a:buBlip>
                <a:blip r:embed="rId2"/>
              </a:buBlip>
              <a:defRPr/>
            </a:pPr>
            <a:r>
              <a:rPr lang="en-US" altLang="ja-JP" sz="2400" dirty="0" err="1">
                <a:latin typeface="Arial" panose="020B0604020202020204" pitchFamily="34" charset="0"/>
                <a:cs typeface="Arial" panose="020B0604020202020204" pitchFamily="34" charset="0"/>
              </a:rPr>
              <a:t>TiN</a:t>
            </a:r>
            <a:r>
              <a:rPr lang="ja-JP" altLang="en-US" sz="2400" dirty="0">
                <a:latin typeface="Arial" panose="020B0604020202020204" pitchFamily="34" charset="0"/>
                <a:cs typeface="Arial" panose="020B0604020202020204" pitchFamily="34" charset="0"/>
              </a:rPr>
              <a:t>コーティング付きのアンテチェンバー部の電子密度</a:t>
            </a:r>
            <a:endParaRPr lang="en-US" altLang="ja-JP" sz="2400" kern="0" dirty="0">
              <a:latin typeface="Arial" panose="020B0604020202020204" pitchFamily="34" charset="0"/>
              <a:ea typeface="+mj-ea"/>
              <a:cs typeface="Arial" panose="020B0604020202020204" pitchFamily="34" charset="0"/>
            </a:endParaRPr>
          </a:p>
        </p:txBody>
      </p:sp>
      <p:sp>
        <p:nvSpPr>
          <p:cNvPr id="21" name="テキスト ボックス 20">
            <a:extLst>
              <a:ext uri="{FF2B5EF4-FFF2-40B4-BE49-F238E27FC236}">
                <a16:creationId xmlns:a16="http://schemas.microsoft.com/office/drawing/2014/main" id="{069351C7-017C-41A1-8E87-715A75564AAA}"/>
              </a:ext>
            </a:extLst>
          </p:cNvPr>
          <p:cNvSpPr txBox="1"/>
          <p:nvPr/>
        </p:nvSpPr>
        <p:spPr>
          <a:xfrm>
            <a:off x="5800940" y="6152867"/>
            <a:ext cx="2706190" cy="338554"/>
          </a:xfrm>
          <a:prstGeom prst="rect">
            <a:avLst/>
          </a:prstGeom>
          <a:solidFill>
            <a:schemeClr val="bg1"/>
          </a:solidFill>
        </p:spPr>
        <p:txBody>
          <a:bodyPr wrap="none" rtlCol="0">
            <a:spAutoFit/>
          </a:bodyPr>
          <a:lstStyle/>
          <a:p>
            <a:r>
              <a:rPr kumimoji="1" lang="en-US" altLang="ja-JP" sz="1600" dirty="0">
                <a:latin typeface="Arial" panose="020B0604020202020204" pitchFamily="34" charset="0"/>
                <a:ea typeface="+mj-ea"/>
                <a:cs typeface="Arial" panose="020B0604020202020204" pitchFamily="34" charset="0"/>
              </a:rPr>
              <a:t>         Beam current [mA]     </a:t>
            </a:r>
            <a:endParaRPr kumimoji="1" lang="ja-JP" altLang="en-US" sz="1600" dirty="0">
              <a:latin typeface="Arial" panose="020B0604020202020204" pitchFamily="34" charset="0"/>
              <a:ea typeface="+mj-ea"/>
              <a:cs typeface="Arial" panose="020B0604020202020204" pitchFamily="34" charset="0"/>
            </a:endParaRPr>
          </a:p>
        </p:txBody>
      </p:sp>
      <p:pic>
        <p:nvPicPr>
          <p:cNvPr id="23" name="図 22">
            <a:extLst>
              <a:ext uri="{FF2B5EF4-FFF2-40B4-BE49-F238E27FC236}">
                <a16:creationId xmlns:a16="http://schemas.microsoft.com/office/drawing/2014/main" id="{B44D54FE-1F1A-411B-A3C3-6BFF973175CD}"/>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374"/>
          <a:stretch/>
        </p:blipFill>
        <p:spPr>
          <a:xfrm>
            <a:off x="3724958" y="2278047"/>
            <a:ext cx="5400000" cy="4291242"/>
          </a:xfrm>
          <a:prstGeom prst="rect">
            <a:avLst/>
          </a:prstGeom>
        </p:spPr>
      </p:pic>
      <p:cxnSp>
        <p:nvCxnSpPr>
          <p:cNvPr id="24" name="直線コネクタ 23">
            <a:extLst>
              <a:ext uri="{FF2B5EF4-FFF2-40B4-BE49-F238E27FC236}">
                <a16:creationId xmlns:a16="http://schemas.microsoft.com/office/drawing/2014/main" id="{2F1A6CA7-D9CA-4148-B48B-015146C0FA78}"/>
              </a:ext>
            </a:extLst>
          </p:cNvPr>
          <p:cNvCxnSpPr/>
          <p:nvPr/>
        </p:nvCxnSpPr>
        <p:spPr>
          <a:xfrm flipV="1">
            <a:off x="4888253" y="5333076"/>
            <a:ext cx="4052711" cy="271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99945E2-BB08-456C-8D25-81F14E2CAD5F}"/>
              </a:ext>
            </a:extLst>
          </p:cNvPr>
          <p:cNvSpPr txBox="1"/>
          <p:nvPr/>
        </p:nvSpPr>
        <p:spPr>
          <a:xfrm>
            <a:off x="6924680" y="5536782"/>
            <a:ext cx="2276133" cy="369332"/>
          </a:xfrm>
          <a:prstGeom prst="rect">
            <a:avLst/>
          </a:prstGeom>
          <a:noFill/>
        </p:spPr>
        <p:txBody>
          <a:bodyPr wrap="square" rtlCol="0">
            <a:spAutoFit/>
          </a:bodyPr>
          <a:lstStyle/>
          <a:p>
            <a:r>
              <a:rPr kumimoji="1" lang="en-US" altLang="ja-JP" dirty="0">
                <a:solidFill>
                  <a:schemeClr val="accent2">
                    <a:lumMod val="75000"/>
                  </a:schemeClr>
                </a:solidFill>
              </a:rPr>
              <a:t>Simple formula Q=6</a:t>
            </a:r>
            <a:endParaRPr kumimoji="1" lang="ja-JP" altLang="en-US" dirty="0">
              <a:solidFill>
                <a:schemeClr val="accent2">
                  <a:lumMod val="75000"/>
                </a:schemeClr>
              </a:solidFill>
            </a:endParaRPr>
          </a:p>
        </p:txBody>
      </p:sp>
      <p:sp>
        <p:nvSpPr>
          <p:cNvPr id="28" name="テキスト ボックス 27">
            <a:extLst>
              <a:ext uri="{FF2B5EF4-FFF2-40B4-BE49-F238E27FC236}">
                <a16:creationId xmlns:a16="http://schemas.microsoft.com/office/drawing/2014/main" id="{96FA2CA1-D3F7-4155-9A09-EBD50290FCE3}"/>
              </a:ext>
            </a:extLst>
          </p:cNvPr>
          <p:cNvSpPr txBox="1"/>
          <p:nvPr/>
        </p:nvSpPr>
        <p:spPr>
          <a:xfrm>
            <a:off x="2829109" y="3982467"/>
            <a:ext cx="696024" cy="276999"/>
          </a:xfrm>
          <a:prstGeom prst="rect">
            <a:avLst/>
          </a:prstGeom>
          <a:noFill/>
        </p:spPr>
        <p:txBody>
          <a:bodyPr wrap="none" rtlCol="0">
            <a:spAutoFit/>
          </a:bodyPr>
          <a:lstStyle/>
          <a:p>
            <a:r>
              <a:rPr kumimoji="1" lang="en-US" altLang="ja-JP" sz="1200" dirty="0">
                <a:solidFill>
                  <a:srgbClr val="0000FF"/>
                </a:solidFill>
              </a:rPr>
              <a:t>4/150/4</a:t>
            </a:r>
            <a:endParaRPr kumimoji="1" lang="ja-JP" altLang="en-US" sz="1200" dirty="0">
              <a:solidFill>
                <a:srgbClr val="0000FF"/>
              </a:solidFill>
            </a:endParaRPr>
          </a:p>
        </p:txBody>
      </p:sp>
      <p:sp>
        <p:nvSpPr>
          <p:cNvPr id="29" name="星 6 16">
            <a:extLst>
              <a:ext uri="{FF2B5EF4-FFF2-40B4-BE49-F238E27FC236}">
                <a16:creationId xmlns:a16="http://schemas.microsoft.com/office/drawing/2014/main" id="{FD6AF241-8C50-416D-A98E-CE3D83659ABA}"/>
              </a:ext>
            </a:extLst>
          </p:cNvPr>
          <p:cNvSpPr/>
          <p:nvPr/>
        </p:nvSpPr>
        <p:spPr>
          <a:xfrm>
            <a:off x="5953145" y="5006792"/>
            <a:ext cx="233265" cy="233265"/>
          </a:xfrm>
          <a:prstGeom prst="star6">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星 6 17">
            <a:extLst>
              <a:ext uri="{FF2B5EF4-FFF2-40B4-BE49-F238E27FC236}">
                <a16:creationId xmlns:a16="http://schemas.microsoft.com/office/drawing/2014/main" id="{96A5BB16-13D2-4095-AA92-C7E807745B97}"/>
              </a:ext>
            </a:extLst>
          </p:cNvPr>
          <p:cNvSpPr/>
          <p:nvPr/>
        </p:nvSpPr>
        <p:spPr>
          <a:xfrm>
            <a:off x="6701178" y="4728806"/>
            <a:ext cx="233265" cy="233265"/>
          </a:xfrm>
          <a:prstGeom prst="star6">
            <a:avLst/>
          </a:prstGeom>
          <a:solidFill>
            <a:srgbClr val="92D05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星 6 18">
            <a:extLst>
              <a:ext uri="{FF2B5EF4-FFF2-40B4-BE49-F238E27FC236}">
                <a16:creationId xmlns:a16="http://schemas.microsoft.com/office/drawing/2014/main" id="{14D5CC13-D3C3-4E43-982E-43D264F25D7E}"/>
              </a:ext>
            </a:extLst>
          </p:cNvPr>
          <p:cNvSpPr/>
          <p:nvPr/>
        </p:nvSpPr>
        <p:spPr>
          <a:xfrm>
            <a:off x="4069375" y="1599698"/>
            <a:ext cx="233265" cy="233265"/>
          </a:xfrm>
          <a:prstGeom prst="star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46551AF-764F-4C79-B32B-2F77DE62E32C}"/>
              </a:ext>
            </a:extLst>
          </p:cNvPr>
          <p:cNvSpPr txBox="1"/>
          <p:nvPr/>
        </p:nvSpPr>
        <p:spPr>
          <a:xfrm>
            <a:off x="4276063" y="1504798"/>
            <a:ext cx="4650491" cy="646331"/>
          </a:xfrm>
          <a:prstGeom prst="rect">
            <a:avLst/>
          </a:prstGeom>
          <a:noFill/>
        </p:spPr>
        <p:txBody>
          <a:bodyPr wrap="square" rtlCol="0">
            <a:spAutoFit/>
          </a:bodyPr>
          <a:lstStyle/>
          <a:p>
            <a:r>
              <a:rPr lang="en-US" altLang="ja-JP" dirty="0"/>
              <a:t>Simulated electron d</a:t>
            </a:r>
            <a:r>
              <a:rPr kumimoji="1" lang="en-US" altLang="ja-JP" dirty="0"/>
              <a:t>ensity at the threshold current</a:t>
            </a:r>
            <a:endParaRPr kumimoji="1" lang="ja-JP" altLang="en-US" dirty="0"/>
          </a:p>
        </p:txBody>
      </p:sp>
      <p:pic>
        <p:nvPicPr>
          <p:cNvPr id="36" name="Picture 3">
            <a:extLst>
              <a:ext uri="{FF2B5EF4-FFF2-40B4-BE49-F238E27FC236}">
                <a16:creationId xmlns:a16="http://schemas.microsoft.com/office/drawing/2014/main" id="{EA0B72DC-491F-490A-85C2-AF26DAA1C6E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98" y="2785038"/>
            <a:ext cx="3853543" cy="289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a:extLst>
              <a:ext uri="{FF2B5EF4-FFF2-40B4-BE49-F238E27FC236}">
                <a16:creationId xmlns:a16="http://schemas.microsoft.com/office/drawing/2014/main" id="{DAFFBACC-65D4-4AB7-BF5E-1000CF74D792}"/>
              </a:ext>
            </a:extLst>
          </p:cNvPr>
          <p:cNvSpPr txBox="1"/>
          <p:nvPr/>
        </p:nvSpPr>
        <p:spPr>
          <a:xfrm>
            <a:off x="2359467" y="3606133"/>
            <a:ext cx="696024" cy="276999"/>
          </a:xfrm>
          <a:prstGeom prst="rect">
            <a:avLst/>
          </a:prstGeom>
          <a:noFill/>
        </p:spPr>
        <p:txBody>
          <a:bodyPr wrap="none" rtlCol="0">
            <a:spAutoFit/>
          </a:bodyPr>
          <a:lstStyle/>
          <a:p>
            <a:r>
              <a:rPr kumimoji="1" lang="en-US" altLang="ja-JP" sz="1200" dirty="0">
                <a:solidFill>
                  <a:schemeClr val="accent6">
                    <a:lumMod val="75000"/>
                  </a:schemeClr>
                </a:solidFill>
              </a:rPr>
              <a:t>4/150/3</a:t>
            </a:r>
            <a:endParaRPr kumimoji="1" lang="ja-JP" altLang="en-US" sz="1200" dirty="0">
              <a:solidFill>
                <a:schemeClr val="accent6">
                  <a:lumMod val="75000"/>
                </a:schemeClr>
              </a:solidFill>
            </a:endParaRPr>
          </a:p>
        </p:txBody>
      </p:sp>
      <p:sp>
        <p:nvSpPr>
          <p:cNvPr id="38" name="テキスト ボックス 37">
            <a:extLst>
              <a:ext uri="{FF2B5EF4-FFF2-40B4-BE49-F238E27FC236}">
                <a16:creationId xmlns:a16="http://schemas.microsoft.com/office/drawing/2014/main" id="{528E221C-C4A8-4DD2-B9FC-47A0539B96F2}"/>
              </a:ext>
            </a:extLst>
          </p:cNvPr>
          <p:cNvSpPr txBox="1"/>
          <p:nvPr/>
        </p:nvSpPr>
        <p:spPr>
          <a:xfrm>
            <a:off x="1280228" y="3590582"/>
            <a:ext cx="696024" cy="276999"/>
          </a:xfrm>
          <a:prstGeom prst="rect">
            <a:avLst/>
          </a:prstGeom>
          <a:noFill/>
        </p:spPr>
        <p:txBody>
          <a:bodyPr wrap="none" rtlCol="0">
            <a:spAutoFit/>
          </a:bodyPr>
          <a:lstStyle/>
          <a:p>
            <a:r>
              <a:rPr kumimoji="1" lang="en-US" altLang="ja-JP" sz="1200" dirty="0">
                <a:solidFill>
                  <a:srgbClr val="FF0000"/>
                </a:solidFill>
              </a:rPr>
              <a:t>4/150/2</a:t>
            </a:r>
            <a:endParaRPr kumimoji="1" lang="ja-JP" altLang="en-US" sz="1200" dirty="0">
              <a:solidFill>
                <a:srgbClr val="FF0000"/>
              </a:solidFill>
            </a:endParaRPr>
          </a:p>
        </p:txBody>
      </p:sp>
      <p:sp>
        <p:nvSpPr>
          <p:cNvPr id="47" name="テキスト ボックス 46">
            <a:extLst>
              <a:ext uri="{FF2B5EF4-FFF2-40B4-BE49-F238E27FC236}">
                <a16:creationId xmlns:a16="http://schemas.microsoft.com/office/drawing/2014/main" id="{A0776CB5-603A-46A0-B355-8219CEDC87C2}"/>
              </a:ext>
            </a:extLst>
          </p:cNvPr>
          <p:cNvSpPr txBox="1"/>
          <p:nvPr/>
        </p:nvSpPr>
        <p:spPr>
          <a:xfrm>
            <a:off x="2829109" y="3982467"/>
            <a:ext cx="696024" cy="276999"/>
          </a:xfrm>
          <a:prstGeom prst="rect">
            <a:avLst/>
          </a:prstGeom>
          <a:noFill/>
        </p:spPr>
        <p:txBody>
          <a:bodyPr wrap="none" rtlCol="0">
            <a:spAutoFit/>
          </a:bodyPr>
          <a:lstStyle/>
          <a:p>
            <a:r>
              <a:rPr kumimoji="1" lang="en-US" altLang="ja-JP" sz="1200" dirty="0">
                <a:solidFill>
                  <a:srgbClr val="0000FF"/>
                </a:solidFill>
              </a:rPr>
              <a:t>4/150/4</a:t>
            </a:r>
            <a:endParaRPr kumimoji="1" lang="ja-JP" altLang="en-US" sz="1200" dirty="0">
              <a:solidFill>
                <a:srgbClr val="0000FF"/>
              </a:solidFill>
            </a:endParaRPr>
          </a:p>
        </p:txBody>
      </p:sp>
      <p:sp>
        <p:nvSpPr>
          <p:cNvPr id="48" name="テキスト ボックス 47">
            <a:extLst>
              <a:ext uri="{FF2B5EF4-FFF2-40B4-BE49-F238E27FC236}">
                <a16:creationId xmlns:a16="http://schemas.microsoft.com/office/drawing/2014/main" id="{348EFD27-7049-4E26-9223-55461CF08B21}"/>
              </a:ext>
            </a:extLst>
          </p:cNvPr>
          <p:cNvSpPr txBox="1"/>
          <p:nvPr/>
        </p:nvSpPr>
        <p:spPr>
          <a:xfrm>
            <a:off x="1117455" y="3251981"/>
            <a:ext cx="1711654" cy="369332"/>
          </a:xfrm>
          <a:prstGeom prst="rect">
            <a:avLst/>
          </a:prstGeom>
          <a:noFill/>
        </p:spPr>
        <p:txBody>
          <a:bodyPr wrap="square" rtlCol="0">
            <a:spAutoFit/>
          </a:bodyPr>
          <a:lstStyle/>
          <a:p>
            <a:r>
              <a:rPr kumimoji="1" lang="en-US" altLang="ja-JP" dirty="0" err="1">
                <a:solidFill>
                  <a:srgbClr val="FF0000"/>
                </a:solidFill>
              </a:rPr>
              <a:t>I</a:t>
            </a:r>
            <a:r>
              <a:rPr kumimoji="1" lang="en-US" altLang="ja-JP" baseline="-25000" dirty="0" err="1">
                <a:solidFill>
                  <a:srgbClr val="FF0000"/>
                </a:solidFill>
              </a:rPr>
              <a:t>th</a:t>
            </a:r>
            <a:r>
              <a:rPr kumimoji="1" lang="en-US" altLang="ja-JP" dirty="0">
                <a:solidFill>
                  <a:srgbClr val="FF0000"/>
                </a:solidFill>
              </a:rPr>
              <a:t>=200 mA </a:t>
            </a:r>
            <a:endParaRPr kumimoji="1" lang="ja-JP" altLang="en-US" dirty="0">
              <a:solidFill>
                <a:srgbClr val="FF0000"/>
              </a:solidFill>
            </a:endParaRPr>
          </a:p>
        </p:txBody>
      </p:sp>
      <p:sp>
        <p:nvSpPr>
          <p:cNvPr id="49" name="テキスト ボックス 48">
            <a:extLst>
              <a:ext uri="{FF2B5EF4-FFF2-40B4-BE49-F238E27FC236}">
                <a16:creationId xmlns:a16="http://schemas.microsoft.com/office/drawing/2014/main" id="{7127F811-6F5E-4607-AC6B-B500EC2BAAD9}"/>
              </a:ext>
            </a:extLst>
          </p:cNvPr>
          <p:cNvSpPr txBox="1"/>
          <p:nvPr/>
        </p:nvSpPr>
        <p:spPr>
          <a:xfrm>
            <a:off x="2359467" y="3162912"/>
            <a:ext cx="1711654" cy="369332"/>
          </a:xfrm>
          <a:prstGeom prst="rect">
            <a:avLst/>
          </a:prstGeom>
          <a:noFill/>
        </p:spPr>
        <p:txBody>
          <a:bodyPr wrap="square" rtlCol="0">
            <a:spAutoFit/>
          </a:bodyPr>
          <a:lstStyle/>
          <a:p>
            <a:r>
              <a:rPr kumimoji="1" lang="en-US" altLang="ja-JP" dirty="0" err="1">
                <a:solidFill>
                  <a:schemeClr val="accent6">
                    <a:lumMod val="75000"/>
                  </a:schemeClr>
                </a:solidFill>
              </a:rPr>
              <a:t>I</a:t>
            </a:r>
            <a:r>
              <a:rPr kumimoji="1" lang="en-US" altLang="ja-JP" baseline="-25000" dirty="0" err="1">
                <a:solidFill>
                  <a:schemeClr val="accent6">
                    <a:lumMod val="75000"/>
                  </a:schemeClr>
                </a:solidFill>
              </a:rPr>
              <a:t>th</a:t>
            </a:r>
            <a:r>
              <a:rPr kumimoji="1" lang="en-US" altLang="ja-JP" dirty="0">
                <a:solidFill>
                  <a:schemeClr val="accent6">
                    <a:lumMod val="75000"/>
                  </a:schemeClr>
                </a:solidFill>
              </a:rPr>
              <a:t>=</a:t>
            </a:r>
            <a:r>
              <a:rPr lang="en-US" altLang="ja-JP" dirty="0">
                <a:solidFill>
                  <a:schemeClr val="accent6">
                    <a:lumMod val="75000"/>
                  </a:schemeClr>
                </a:solidFill>
              </a:rPr>
              <a:t>33</a:t>
            </a:r>
            <a:r>
              <a:rPr kumimoji="1" lang="en-US" altLang="ja-JP" dirty="0">
                <a:solidFill>
                  <a:schemeClr val="accent6">
                    <a:lumMod val="75000"/>
                  </a:schemeClr>
                </a:solidFill>
              </a:rPr>
              <a:t>0 mA </a:t>
            </a:r>
            <a:endParaRPr kumimoji="1" lang="ja-JP" altLang="en-US" dirty="0">
              <a:solidFill>
                <a:schemeClr val="accent6">
                  <a:lumMod val="75000"/>
                </a:schemeClr>
              </a:solidFill>
            </a:endParaRPr>
          </a:p>
        </p:txBody>
      </p:sp>
      <p:sp>
        <p:nvSpPr>
          <p:cNvPr id="50" name="テキスト ボックス 49">
            <a:extLst>
              <a:ext uri="{FF2B5EF4-FFF2-40B4-BE49-F238E27FC236}">
                <a16:creationId xmlns:a16="http://schemas.microsoft.com/office/drawing/2014/main" id="{13A600A7-076C-43C4-9811-E1F03F35BC7E}"/>
              </a:ext>
            </a:extLst>
          </p:cNvPr>
          <p:cNvSpPr txBox="1"/>
          <p:nvPr/>
        </p:nvSpPr>
        <p:spPr>
          <a:xfrm>
            <a:off x="2357721" y="4782664"/>
            <a:ext cx="1711654" cy="369332"/>
          </a:xfrm>
          <a:prstGeom prst="rect">
            <a:avLst/>
          </a:prstGeom>
          <a:noFill/>
        </p:spPr>
        <p:txBody>
          <a:bodyPr wrap="square" rtlCol="0">
            <a:spAutoFit/>
          </a:bodyPr>
          <a:lstStyle/>
          <a:p>
            <a:r>
              <a:rPr kumimoji="1" lang="en-US" altLang="ja-JP" dirty="0" err="1">
                <a:solidFill>
                  <a:srgbClr val="0070C0"/>
                </a:solidFill>
              </a:rPr>
              <a:t>I</a:t>
            </a:r>
            <a:r>
              <a:rPr kumimoji="1" lang="en-US" altLang="ja-JP" baseline="-25000" dirty="0" err="1">
                <a:solidFill>
                  <a:srgbClr val="0070C0"/>
                </a:solidFill>
              </a:rPr>
              <a:t>th</a:t>
            </a:r>
            <a:r>
              <a:rPr kumimoji="1" lang="en-US" altLang="ja-JP" dirty="0">
                <a:solidFill>
                  <a:srgbClr val="0070C0"/>
                </a:solidFill>
              </a:rPr>
              <a:t>&gt;</a:t>
            </a:r>
            <a:r>
              <a:rPr lang="en-US" altLang="ja-JP" dirty="0">
                <a:solidFill>
                  <a:srgbClr val="0070C0"/>
                </a:solidFill>
              </a:rPr>
              <a:t>60</a:t>
            </a:r>
            <a:r>
              <a:rPr kumimoji="1" lang="en-US" altLang="ja-JP" dirty="0">
                <a:solidFill>
                  <a:srgbClr val="0070C0"/>
                </a:solidFill>
              </a:rPr>
              <a:t>0 mA </a:t>
            </a:r>
            <a:endParaRPr kumimoji="1" lang="ja-JP" altLang="en-US" dirty="0">
              <a:solidFill>
                <a:srgbClr val="0070C0"/>
              </a:solidFill>
            </a:endParaRPr>
          </a:p>
        </p:txBody>
      </p:sp>
      <p:sp>
        <p:nvSpPr>
          <p:cNvPr id="25" name="円/楕円 15">
            <a:extLst>
              <a:ext uri="{FF2B5EF4-FFF2-40B4-BE49-F238E27FC236}">
                <a16:creationId xmlns:a16="http://schemas.microsoft.com/office/drawing/2014/main" id="{617F7EE2-33DC-47BA-8824-C43E775A37D8}"/>
              </a:ext>
            </a:extLst>
          </p:cNvPr>
          <p:cNvSpPr/>
          <p:nvPr/>
        </p:nvSpPr>
        <p:spPr>
          <a:xfrm>
            <a:off x="4105147" y="2151532"/>
            <a:ext cx="161719" cy="158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BB725A4F-AC46-40ED-BA5B-DDB6B3908851}"/>
              </a:ext>
            </a:extLst>
          </p:cNvPr>
          <p:cNvSpPr txBox="1"/>
          <p:nvPr/>
        </p:nvSpPr>
        <p:spPr>
          <a:xfrm>
            <a:off x="4310142" y="2074524"/>
            <a:ext cx="4376658" cy="338554"/>
          </a:xfrm>
          <a:prstGeom prst="rect">
            <a:avLst/>
          </a:prstGeom>
          <a:noFill/>
        </p:spPr>
        <p:txBody>
          <a:bodyPr wrap="square" rtlCol="0">
            <a:spAutoFit/>
          </a:bodyPr>
          <a:lstStyle/>
          <a:p>
            <a:r>
              <a:rPr lang="en-US" altLang="ja-JP" sz="1600" dirty="0"/>
              <a:t>Measured threshold current and density</a:t>
            </a:r>
            <a:endParaRPr kumimoji="1" lang="ja-JP" altLang="en-US" sz="1600" dirty="0"/>
          </a:p>
        </p:txBody>
      </p:sp>
      <p:sp>
        <p:nvSpPr>
          <p:cNvPr id="31" name="円/楕円 8">
            <a:extLst>
              <a:ext uri="{FF2B5EF4-FFF2-40B4-BE49-F238E27FC236}">
                <a16:creationId xmlns:a16="http://schemas.microsoft.com/office/drawing/2014/main" id="{7C169283-6EAA-4230-8BD5-725A047DB1FD}"/>
              </a:ext>
            </a:extLst>
          </p:cNvPr>
          <p:cNvSpPr/>
          <p:nvPr/>
        </p:nvSpPr>
        <p:spPr>
          <a:xfrm>
            <a:off x="6752890" y="5175015"/>
            <a:ext cx="161719" cy="1580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9">
            <a:extLst>
              <a:ext uri="{FF2B5EF4-FFF2-40B4-BE49-F238E27FC236}">
                <a16:creationId xmlns:a16="http://schemas.microsoft.com/office/drawing/2014/main" id="{7C86F455-B83F-4B5A-BC6D-83D7993F005B}"/>
              </a:ext>
            </a:extLst>
          </p:cNvPr>
          <p:cNvSpPr/>
          <p:nvPr/>
        </p:nvSpPr>
        <p:spPr>
          <a:xfrm>
            <a:off x="6003131" y="5215655"/>
            <a:ext cx="161719" cy="15804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0F00A268-5B47-47CF-89A9-AF598D576168}"/>
              </a:ext>
            </a:extLst>
          </p:cNvPr>
          <p:cNvSpPr txBox="1"/>
          <p:nvPr/>
        </p:nvSpPr>
        <p:spPr>
          <a:xfrm>
            <a:off x="7486614" y="2635012"/>
            <a:ext cx="1220206" cy="369332"/>
          </a:xfrm>
          <a:prstGeom prst="rect">
            <a:avLst/>
          </a:prstGeom>
          <a:noFill/>
        </p:spPr>
        <p:txBody>
          <a:bodyPr wrap="none" rtlCol="0">
            <a:spAutoFit/>
          </a:bodyPr>
          <a:lstStyle/>
          <a:p>
            <a:r>
              <a:rPr kumimoji="1" lang="en-US" altLang="ja-JP" dirty="0"/>
              <a:t>600</a:t>
            </a:r>
            <a:r>
              <a:rPr kumimoji="1" lang="ja-JP" altLang="en-US" dirty="0"/>
              <a:t>バンチ</a:t>
            </a:r>
          </a:p>
        </p:txBody>
      </p:sp>
      <p:sp>
        <p:nvSpPr>
          <p:cNvPr id="40" name="テキスト ボックス 39">
            <a:extLst>
              <a:ext uri="{FF2B5EF4-FFF2-40B4-BE49-F238E27FC236}">
                <a16:creationId xmlns:a16="http://schemas.microsoft.com/office/drawing/2014/main" id="{19BB9518-0153-4B8D-A205-6EBFE66217F6}"/>
              </a:ext>
            </a:extLst>
          </p:cNvPr>
          <p:cNvSpPr txBox="1"/>
          <p:nvPr/>
        </p:nvSpPr>
        <p:spPr>
          <a:xfrm>
            <a:off x="2716135" y="2651760"/>
            <a:ext cx="1220206" cy="369332"/>
          </a:xfrm>
          <a:prstGeom prst="rect">
            <a:avLst/>
          </a:prstGeom>
          <a:noFill/>
        </p:spPr>
        <p:txBody>
          <a:bodyPr wrap="none" rtlCol="0">
            <a:spAutoFit/>
          </a:bodyPr>
          <a:lstStyle/>
          <a:p>
            <a:r>
              <a:rPr kumimoji="1" lang="en-US" altLang="ja-JP" dirty="0"/>
              <a:t>600</a:t>
            </a:r>
            <a:r>
              <a:rPr kumimoji="1" lang="ja-JP" altLang="en-US" dirty="0"/>
              <a:t>バンチ</a:t>
            </a:r>
          </a:p>
        </p:txBody>
      </p:sp>
      <p:sp>
        <p:nvSpPr>
          <p:cNvPr id="41" name="コンテンツ プレースホルダ 2">
            <a:extLst>
              <a:ext uri="{FF2B5EF4-FFF2-40B4-BE49-F238E27FC236}">
                <a16:creationId xmlns:a16="http://schemas.microsoft.com/office/drawing/2014/main" id="{01EED6F3-A679-4B47-A7E5-3FE9200BBA67}"/>
              </a:ext>
            </a:extLst>
          </p:cNvPr>
          <p:cNvSpPr>
            <a:spLocks noGrp="1"/>
          </p:cNvSpPr>
          <p:nvPr/>
        </p:nvSpPr>
        <p:spPr bwMode="auto">
          <a:xfrm>
            <a:off x="265284" y="1036607"/>
            <a:ext cx="8661270"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5">
                  <a:extLst/>
                </a:blip>
              </a:buBlip>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シミュレーション結果</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大見氏</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と実測値：結構あっている</a:t>
            </a:r>
          </a:p>
        </p:txBody>
      </p:sp>
      <p:sp>
        <p:nvSpPr>
          <p:cNvPr id="42" name="テキスト ボックス 41">
            <a:extLst>
              <a:ext uri="{FF2B5EF4-FFF2-40B4-BE49-F238E27FC236}">
                <a16:creationId xmlns:a16="http://schemas.microsoft.com/office/drawing/2014/main" id="{037CB415-AE28-42F3-BF2A-457563E90189}"/>
              </a:ext>
            </a:extLst>
          </p:cNvPr>
          <p:cNvSpPr txBox="1"/>
          <p:nvPr/>
        </p:nvSpPr>
        <p:spPr>
          <a:xfrm>
            <a:off x="1326668" y="5567560"/>
            <a:ext cx="1651414" cy="338554"/>
          </a:xfrm>
          <a:prstGeom prst="rect">
            <a:avLst/>
          </a:prstGeom>
          <a:noFill/>
        </p:spPr>
        <p:txBody>
          <a:bodyPr wrap="none" rtlCol="0">
            <a:spAutoFit/>
          </a:bodyPr>
          <a:lstStyle/>
          <a:p>
            <a:r>
              <a:rPr kumimoji="1" lang="ja-JP" altLang="en-US" sz="1600" dirty="0"/>
              <a:t>ビーム電流 </a:t>
            </a:r>
            <a:r>
              <a:rPr kumimoji="1" lang="en-US" altLang="ja-JP" sz="1600" dirty="0"/>
              <a:t>[mA]</a:t>
            </a:r>
            <a:endParaRPr kumimoji="1" lang="ja-JP" altLang="en-US" sz="1600" dirty="0"/>
          </a:p>
        </p:txBody>
      </p:sp>
      <p:sp>
        <p:nvSpPr>
          <p:cNvPr id="43" name="テキスト ボックス 42">
            <a:extLst>
              <a:ext uri="{FF2B5EF4-FFF2-40B4-BE49-F238E27FC236}">
                <a16:creationId xmlns:a16="http://schemas.microsoft.com/office/drawing/2014/main" id="{A77FA66B-6E57-4442-8FA3-E0C0E66A1A7F}"/>
              </a:ext>
            </a:extLst>
          </p:cNvPr>
          <p:cNvSpPr txBox="1"/>
          <p:nvPr/>
        </p:nvSpPr>
        <p:spPr>
          <a:xfrm rot="16200000">
            <a:off x="-1132901" y="3880359"/>
            <a:ext cx="2670924" cy="338554"/>
          </a:xfrm>
          <a:prstGeom prst="rect">
            <a:avLst/>
          </a:prstGeom>
          <a:solidFill>
            <a:schemeClr val="bg1"/>
          </a:solidFill>
        </p:spPr>
        <p:txBody>
          <a:bodyPr wrap="none" rtlCol="0">
            <a:spAutoFit/>
          </a:bodyPr>
          <a:lstStyle/>
          <a:p>
            <a:r>
              <a:rPr lang="ja-JP" altLang="en-US" sz="1600" dirty="0"/>
              <a:t>垂直方向ビームサイズ </a:t>
            </a:r>
            <a:r>
              <a:rPr lang="en-US" altLang="ja-JP" sz="1600" dirty="0"/>
              <a:t>[</a:t>
            </a:r>
            <a:r>
              <a:rPr lang="en-US" altLang="ja-JP" sz="1600" dirty="0">
                <a:latin typeface="Symbol" panose="05050102010706020507" pitchFamily="18" charset="2"/>
              </a:rPr>
              <a:t>m</a:t>
            </a:r>
            <a:r>
              <a:rPr lang="en-US" altLang="ja-JP" sz="1600" dirty="0"/>
              <a:t>m]</a:t>
            </a:r>
            <a:endParaRPr kumimoji="1" lang="ja-JP" altLang="en-US" sz="1600" dirty="0"/>
          </a:p>
        </p:txBody>
      </p:sp>
      <p:sp>
        <p:nvSpPr>
          <p:cNvPr id="44" name="テキスト ボックス 43">
            <a:extLst>
              <a:ext uri="{FF2B5EF4-FFF2-40B4-BE49-F238E27FC236}">
                <a16:creationId xmlns:a16="http://schemas.microsoft.com/office/drawing/2014/main" id="{895C0F6A-474E-4D83-91B5-D7671DCA0CF8}"/>
              </a:ext>
            </a:extLst>
          </p:cNvPr>
          <p:cNvSpPr txBox="1"/>
          <p:nvPr/>
        </p:nvSpPr>
        <p:spPr>
          <a:xfrm rot="16200000">
            <a:off x="3232148" y="3857997"/>
            <a:ext cx="1470274" cy="338554"/>
          </a:xfrm>
          <a:prstGeom prst="rect">
            <a:avLst/>
          </a:prstGeom>
          <a:solidFill>
            <a:schemeClr val="bg1"/>
          </a:solidFill>
        </p:spPr>
        <p:txBody>
          <a:bodyPr wrap="none" rtlCol="0">
            <a:spAutoFit/>
          </a:bodyPr>
          <a:lstStyle/>
          <a:p>
            <a:r>
              <a:rPr kumimoji="1" lang="ja-JP" altLang="en-US" sz="1600" dirty="0"/>
              <a:t>電子密度 </a:t>
            </a:r>
            <a:r>
              <a:rPr kumimoji="1" lang="en-US" altLang="ja-JP" sz="1600" dirty="0"/>
              <a:t>[m</a:t>
            </a:r>
            <a:r>
              <a:rPr kumimoji="1" lang="en-US" altLang="ja-JP" sz="1600" baseline="30000" dirty="0"/>
              <a:t>-3</a:t>
            </a:r>
            <a:r>
              <a:rPr kumimoji="1" lang="en-US" altLang="ja-JP" sz="1600" dirty="0"/>
              <a:t>]</a:t>
            </a:r>
            <a:endParaRPr kumimoji="1" lang="ja-JP" altLang="en-US" sz="1600" dirty="0"/>
          </a:p>
        </p:txBody>
      </p:sp>
    </p:spTree>
    <p:extLst>
      <p:ext uri="{BB962C8B-B14F-4D97-AF65-F5344CB8AC3E}">
        <p14:creationId xmlns:p14="http://schemas.microsoft.com/office/powerpoint/2010/main" val="23509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BC80444-74A1-408C-A297-4946568F66A7}"/>
              </a:ext>
            </a:extLst>
          </p:cNvPr>
          <p:cNvPicPr>
            <a:picLocks noChangeAspect="1"/>
          </p:cNvPicPr>
          <p:nvPr/>
        </p:nvPicPr>
        <p:blipFill rotWithShape="1">
          <a:blip r:embed="rId2"/>
          <a:srcRect t="17652"/>
          <a:stretch/>
        </p:blipFill>
        <p:spPr>
          <a:xfrm>
            <a:off x="3295650" y="2991968"/>
            <a:ext cx="5539464" cy="3073552"/>
          </a:xfrm>
          <a:prstGeom prst="rect">
            <a:avLst/>
          </a:prstGeom>
        </p:spPr>
      </p:pic>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3075" name="コンテンツ プレースホルダ 2"/>
          <p:cNvSpPr>
            <a:spLocks noGrp="1"/>
          </p:cNvSpPr>
          <p:nvPr/>
        </p:nvSpPr>
        <p:spPr bwMode="auto">
          <a:xfrm>
            <a:off x="265286" y="682294"/>
            <a:ext cx="8754464" cy="93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ct val="20000"/>
              </a:spcBef>
              <a:buSzPct val="70000"/>
              <a:buBlip>
                <a:blip r:embed="rId3"/>
              </a:buBlip>
            </a:pPr>
            <a:r>
              <a:rPr lang="ja-JP" altLang="en-US" sz="2400" dirty="0">
                <a:latin typeface="Arial" panose="020B0604020202020204" pitchFamily="34" charset="0"/>
                <a:ea typeface="ＭＳ Ｐゴシック" panose="020B0600070205080204" pitchFamily="50" charset="-128"/>
                <a:cs typeface="Arial" panose="020B0604020202020204" pitchFamily="34" charset="0"/>
              </a:rPr>
              <a:t>ソレノイドがない場合に期待される電子密度</a:t>
            </a:r>
            <a:r>
              <a:rPr lang="en-US" altLang="ja-JP" sz="2400" dirty="0">
                <a:latin typeface="Arial" panose="020B0604020202020204" pitchFamily="34" charset="0"/>
                <a:ea typeface="ＭＳ Ｐゴシック" panose="020B0600070205080204" pitchFamily="50" charset="-128"/>
                <a:cs typeface="Arial" panose="020B0604020202020204" pitchFamily="34" charset="0"/>
              </a:rPr>
              <a:t>(KEKB</a:t>
            </a:r>
            <a:r>
              <a:rPr lang="ja-JP" altLang="en-US" sz="2400" dirty="0">
                <a:latin typeface="Arial" panose="020B0604020202020204" pitchFamily="34" charset="0"/>
                <a:ea typeface="ＭＳ Ｐゴシック" panose="020B0600070205080204" pitchFamily="50" charset="-128"/>
                <a:cs typeface="Arial" panose="020B0604020202020204" pitchFamily="34" charset="0"/>
              </a:rPr>
              <a:t>の結果より</a:t>
            </a:r>
            <a:r>
              <a:rPr lang="en-US" altLang="ja-JP" sz="2400" dirty="0">
                <a:latin typeface="Arial" panose="020B0604020202020204" pitchFamily="34" charset="0"/>
                <a:ea typeface="ＭＳ Ｐゴシック" panose="020B0600070205080204" pitchFamily="50" charset="-128"/>
                <a:cs typeface="Arial" panose="020B0604020202020204" pitchFamily="34" charset="0"/>
              </a:rPr>
              <a:t>)</a:t>
            </a:r>
          </a:p>
          <a:p>
            <a:pPr marL="762000" lvl="1" indent="-361950" eaLnBrk="1" hangingPunct="1">
              <a:spcBef>
                <a:spcPts val="0"/>
              </a:spcBef>
              <a:buSzPct val="70000"/>
              <a:buBlip>
                <a:blip r:embed="rId4"/>
              </a:buBlip>
            </a:pPr>
            <a:r>
              <a:rPr lang="ja-JP" altLang="en-US" sz="20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赤</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：対策を施した後で期待される</a:t>
            </a:r>
            <a:r>
              <a:rPr lang="en-US" altLang="ja-JP" sz="2000" i="1" dirty="0">
                <a:latin typeface="Arial" panose="020B0604020202020204" pitchFamily="34" charset="0"/>
                <a:ea typeface="ＭＳ Ｐゴシック" panose="020B0600070205080204" pitchFamily="50" charset="-128"/>
                <a:cs typeface="Arial" panose="020B0604020202020204" pitchFamily="34" charset="0"/>
              </a:rPr>
              <a:t>n</a:t>
            </a:r>
            <a:r>
              <a:rPr lang="en-US" altLang="ja-JP" sz="2000" i="1" baseline="-25000" dirty="0">
                <a:latin typeface="Arial" panose="020B0604020202020204" pitchFamily="34" charset="0"/>
                <a:ea typeface="ＭＳ Ｐゴシック" panose="020B0600070205080204" pitchFamily="50" charset="-128"/>
                <a:cs typeface="Arial" panose="020B0604020202020204" pitchFamily="34" charset="0"/>
              </a:rPr>
              <a:t>e</a:t>
            </a:r>
          </a:p>
          <a:p>
            <a:pPr marL="762000" lvl="1" indent="-361950" eaLnBrk="1" hangingPunct="1">
              <a:spcBef>
                <a:spcPts val="0"/>
              </a:spcBef>
              <a:buSzPct val="70000"/>
              <a:buBlip>
                <a:blip r:embed="rId4"/>
              </a:buBlip>
            </a:pPr>
            <a:r>
              <a:rPr lang="ja-JP" altLang="en-US" sz="2000" dirty="0">
                <a:solidFill>
                  <a:srgbClr val="0000FF"/>
                </a:solidFill>
                <a:latin typeface="Arial" panose="020B0604020202020204" pitchFamily="34" charset="0"/>
                <a:ea typeface="ＭＳ Ｐゴシック" panose="020B0600070205080204" pitchFamily="50" charset="-128"/>
                <a:cs typeface="Arial" panose="020B0604020202020204" pitchFamily="34" charset="0"/>
              </a:rPr>
              <a:t>青</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CLOUDLAND</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を使った</a:t>
            </a:r>
            <a:r>
              <a:rPr lang="en-US" altLang="ja-JP" sz="2000" i="1" dirty="0">
                <a:latin typeface="Arial" panose="020B0604020202020204" pitchFamily="34" charset="0"/>
                <a:ea typeface="ＭＳ Ｐゴシック" panose="020B0600070205080204" pitchFamily="50" charset="-128"/>
                <a:cs typeface="Arial" panose="020B0604020202020204" pitchFamily="34" charset="0"/>
              </a:rPr>
              <a:t>n</a:t>
            </a:r>
            <a:r>
              <a:rPr lang="en-US" altLang="ja-JP" sz="2000" i="1" baseline="-25000" dirty="0">
                <a:latin typeface="Arial" panose="020B0604020202020204" pitchFamily="34" charset="0"/>
                <a:ea typeface="ＭＳ Ｐゴシック" panose="020B0600070205080204" pitchFamily="50" charset="-128"/>
                <a:cs typeface="Arial" panose="020B0604020202020204" pitchFamily="34" charset="0"/>
              </a:rPr>
              <a:t>e</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の計算値。</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marL="1162050" lvl="2" indent="-361950" eaLnBrk="1" hangingPunct="1">
              <a:spcBef>
                <a:spcPts val="0"/>
              </a:spcBef>
              <a:buSzPct val="70000"/>
              <a:buBlip>
                <a:blip r:embed="rId5"/>
              </a:buBlip>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条件：</a:t>
            </a:r>
            <a:r>
              <a:rPr lang="en-US" altLang="ja-JP" sz="2000" i="1" dirty="0">
                <a:latin typeface="Symbol" panose="05050102010706020507" pitchFamily="18" charset="2"/>
                <a:ea typeface="ＭＳ Ｐゴシック" panose="020B0600070205080204" pitchFamily="50" charset="-128"/>
                <a:cs typeface="Arial" panose="020B0604020202020204" pitchFamily="34" charset="0"/>
              </a:rPr>
              <a:t>f</a:t>
            </a:r>
            <a:r>
              <a:rPr lang="en-US" altLang="ja-JP" sz="2000" i="1" dirty="0">
                <a:latin typeface="+mn-lt"/>
                <a:ea typeface="ＭＳ Ｐゴシック" panose="020B0600070205080204" pitchFamily="50" charset="-128"/>
                <a:cs typeface="Arial" panose="020B0604020202020204" pitchFamily="34" charset="0"/>
              </a:rPr>
              <a:t> </a:t>
            </a:r>
            <a:r>
              <a:rPr lang="en-US" altLang="ja-JP" sz="2000" dirty="0">
                <a:latin typeface="+mn-lt"/>
                <a:ea typeface="ＭＳ Ｐゴシック" panose="020B0600070205080204" pitchFamily="50" charset="-128"/>
                <a:cs typeface="Arial" panose="020B0604020202020204" pitchFamily="34" charset="0"/>
              </a:rPr>
              <a:t>9</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4 mm</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銅パイプ、</a:t>
            </a:r>
            <a:r>
              <a:rPr lang="en-US" altLang="ja-JP" sz="2000" i="1" dirty="0" err="1">
                <a:latin typeface="Symbol" panose="05050102010706020507" pitchFamily="18" charset="2"/>
                <a:ea typeface="ＭＳ Ｐゴシック" panose="020B0600070205080204" pitchFamily="50" charset="-128"/>
                <a:cs typeface="Arial" panose="020B0604020202020204" pitchFamily="34" charset="0"/>
              </a:rPr>
              <a:t>d</a:t>
            </a:r>
            <a:r>
              <a:rPr lang="en-US" altLang="ja-JP" sz="2000" i="1" baseline="-25000" dirty="0" err="1">
                <a:latin typeface="Arial" panose="020B0604020202020204" pitchFamily="34" charset="0"/>
                <a:ea typeface="ＭＳ Ｐゴシック" panose="020B0600070205080204" pitchFamily="50" charset="-128"/>
                <a:cs typeface="Arial" panose="020B0604020202020204" pitchFamily="34" charset="0"/>
              </a:rPr>
              <a:t>max</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=1.2, Solenoid field=50G (</a:t>
            </a:r>
            <a:r>
              <a:rPr lang="en-US" altLang="ja-JP" sz="2000" i="1" dirty="0">
                <a:latin typeface="Arial" panose="020B0604020202020204" pitchFamily="34" charset="0"/>
                <a:ea typeface="ＭＳ Ｐゴシック" panose="020B0600070205080204" pitchFamily="50" charset="-128"/>
                <a:cs typeface="Arial" panose="020B0604020202020204" pitchFamily="34" charset="0"/>
              </a:rPr>
              <a:t>n</a:t>
            </a:r>
            <a:r>
              <a:rPr lang="en-US" altLang="ja-JP" sz="2000" i="1" baseline="-25000" dirty="0">
                <a:latin typeface="Arial" panose="020B0604020202020204" pitchFamily="34" charset="0"/>
                <a:ea typeface="ＭＳ Ｐゴシック" panose="020B0600070205080204" pitchFamily="50" charset="-128"/>
                <a:cs typeface="Arial" panose="020B0604020202020204" pitchFamily="34" charset="0"/>
              </a:rPr>
              <a:t>e</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=0), Antechamber (photoelectron yield =0.01:</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丸パイプの</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1/10)</a:t>
            </a:r>
            <a:r>
              <a:rPr lang="ja-JP" altLang="en-US" sz="2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4ns </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間隔、</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1 mA/bunch = 600 mA/600 bunch</a:t>
            </a:r>
          </a:p>
          <a:p>
            <a:pPr marL="762000" lvl="1" indent="-361950" eaLnBrk="1" hangingPunct="1">
              <a:spcBef>
                <a:spcPct val="20000"/>
              </a:spcBef>
              <a:buSzPct val="60000"/>
              <a:buBlip>
                <a:blip r:embed="rId3"/>
              </a:buBlip>
            </a:pPr>
            <a:endParaRPr lang="ja-JP" altLang="en-US" sz="28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日付プレースホルダー 2"/>
          <p:cNvSpPr>
            <a:spLocks noGrp="1"/>
          </p:cNvSpPr>
          <p:nvPr>
            <p:ph type="dt" sz="half" idx="10"/>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2017/9/8</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フッター プレースホルダー 3"/>
          <p:cNvSpPr>
            <a:spLocks noGrp="1"/>
          </p:cNvSpPr>
          <p:nvPr>
            <p:ph type="ftr" sz="quarter" idx="11"/>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SuperKEKB </a:t>
            </a:r>
            <a:r>
              <a:rPr lang="ja-JP" altLang="en-US">
                <a:latin typeface="Arial" panose="020B0604020202020204" pitchFamily="34" charset="0"/>
                <a:ea typeface="ＭＳ Ｐゴシック" panose="020B0600070205080204" pitchFamily="50" charset="-128"/>
                <a:cs typeface="Arial" panose="020B0604020202020204" pitchFamily="34" charset="0"/>
              </a:rPr>
              <a:t>国内 </a:t>
            </a:r>
            <a:r>
              <a:rPr lang="en-US" altLang="ja-JP">
                <a:latin typeface="Arial" panose="020B0604020202020204" pitchFamily="34" charset="0"/>
                <a:ea typeface="ＭＳ Ｐゴシック" panose="020B0600070205080204" pitchFamily="50" charset="-128"/>
                <a:cs typeface="Arial" panose="020B0604020202020204" pitchFamily="34" charset="0"/>
              </a:rPr>
              <a:t>Review @KEK</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ＭＳ Ｐゴシック" panose="020B0600070205080204" pitchFamily="50" charset="-128"/>
                <a:cs typeface="Arial" panose="020B0604020202020204" pitchFamily="34" charset="0"/>
              </a:rPr>
              <a:pPr>
                <a:defRPr/>
              </a:pPr>
              <a:t>26</a:t>
            </a:fld>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24">
            <a:extLst>
              <a:ext uri="{FF2B5EF4-FFF2-40B4-BE49-F238E27FC236}">
                <a16:creationId xmlns:a16="http://schemas.microsoft.com/office/drawing/2014/main" id="{F1E0386B-B14C-4142-9811-C3A2E37CAA09}"/>
              </a:ext>
            </a:extLst>
          </p:cNvPr>
          <p:cNvSpPr txBox="1">
            <a:spLocks noChangeArrowheads="1"/>
          </p:cNvSpPr>
          <p:nvPr/>
        </p:nvSpPr>
        <p:spPr bwMode="auto">
          <a:xfrm>
            <a:off x="4450596" y="2653414"/>
            <a:ext cx="4234942" cy="338554"/>
          </a:xfrm>
          <a:prstGeom prst="rect">
            <a:avLst/>
          </a:prstGeom>
          <a:noFill/>
          <a:ln w="9525">
            <a:noFill/>
            <a:miter lim="800000"/>
            <a:headEnd/>
            <a:tailEnd/>
          </a:ln>
        </p:spPr>
        <p:txBody>
          <a:bodyPr wrap="none">
            <a:spAutoFit/>
          </a:bodyPr>
          <a:lstStyle/>
          <a:p>
            <a:r>
              <a:rPr lang="en-US" altLang="ja-JP" sz="1600" dirty="0">
                <a:solidFill>
                  <a:srgbClr val="008000"/>
                </a:solidFill>
                <a:latin typeface="Arial" pitchFamily="34" charset="0"/>
                <a:cs typeface="Arial" pitchFamily="34" charset="0"/>
              </a:rPr>
              <a:t>Single Bunch Instability</a:t>
            </a:r>
            <a:r>
              <a:rPr lang="ja-JP" altLang="en-US" sz="1600" dirty="0">
                <a:solidFill>
                  <a:srgbClr val="008000"/>
                </a:solidFill>
                <a:latin typeface="Arial" pitchFamily="34" charset="0"/>
                <a:cs typeface="Arial" pitchFamily="34" charset="0"/>
              </a:rPr>
              <a:t> </a:t>
            </a:r>
            <a:r>
              <a:rPr lang="en-US" altLang="ja-JP" sz="1600" dirty="0">
                <a:solidFill>
                  <a:srgbClr val="008000"/>
                </a:solidFill>
                <a:latin typeface="Arial" pitchFamily="34" charset="0"/>
                <a:cs typeface="Arial" pitchFamily="34" charset="0"/>
              </a:rPr>
              <a:t>Threshold  (~1x10</a:t>
            </a:r>
            <a:r>
              <a:rPr lang="en-US" altLang="ja-JP" sz="1600" baseline="30000" dirty="0">
                <a:solidFill>
                  <a:srgbClr val="008000"/>
                </a:solidFill>
                <a:latin typeface="Arial" pitchFamily="34" charset="0"/>
                <a:cs typeface="Arial" pitchFamily="34" charset="0"/>
              </a:rPr>
              <a:t>11</a:t>
            </a:r>
            <a:r>
              <a:rPr lang="en-US" altLang="ja-JP" sz="1600" dirty="0">
                <a:solidFill>
                  <a:srgbClr val="008000"/>
                </a:solidFill>
                <a:latin typeface="Arial" pitchFamily="34" charset="0"/>
                <a:cs typeface="Arial" pitchFamily="34" charset="0"/>
              </a:rPr>
              <a:t>)</a:t>
            </a:r>
            <a:endParaRPr lang="ja-JP" altLang="en-US" sz="1600" dirty="0">
              <a:solidFill>
                <a:srgbClr val="008000"/>
              </a:solidFill>
              <a:latin typeface="Arial" pitchFamily="34" charset="0"/>
              <a:cs typeface="Arial" pitchFamily="34" charset="0"/>
            </a:endParaRPr>
          </a:p>
        </p:txBody>
      </p:sp>
      <p:sp>
        <p:nvSpPr>
          <p:cNvPr id="11" name="正方形/長方形 10">
            <a:extLst>
              <a:ext uri="{FF2B5EF4-FFF2-40B4-BE49-F238E27FC236}">
                <a16:creationId xmlns:a16="http://schemas.microsoft.com/office/drawing/2014/main" id="{B459546B-A8F5-461C-A200-BE6C2EEEAD1F}"/>
              </a:ext>
            </a:extLst>
          </p:cNvPr>
          <p:cNvSpPr/>
          <p:nvPr/>
        </p:nvSpPr>
        <p:spPr>
          <a:xfrm>
            <a:off x="6415248" y="3028070"/>
            <a:ext cx="329631" cy="2549771"/>
          </a:xfrm>
          <a:prstGeom prst="rect">
            <a:avLst/>
          </a:prstGeom>
          <a:gradFill flip="none" rotWithShape="1">
            <a:gsLst>
              <a:gs pos="0">
                <a:srgbClr val="00B0F0">
                  <a:alpha val="46000"/>
                </a:srgbClr>
              </a:gs>
              <a:gs pos="100000">
                <a:schemeClr val="bg1">
                  <a:shade val="67500"/>
                  <a:satMod val="115000"/>
                  <a:alpha val="2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itchFamily="34" charset="0"/>
              <a:cs typeface="Arial" pitchFamily="34" charset="0"/>
            </a:endParaRPr>
          </a:p>
        </p:txBody>
      </p:sp>
      <p:sp>
        <p:nvSpPr>
          <p:cNvPr id="13" name="正方形/長方形 12">
            <a:extLst>
              <a:ext uri="{FF2B5EF4-FFF2-40B4-BE49-F238E27FC236}">
                <a16:creationId xmlns:a16="http://schemas.microsoft.com/office/drawing/2014/main" id="{4DB872B3-6CA8-4644-8C47-7E2505483EFF}"/>
              </a:ext>
            </a:extLst>
          </p:cNvPr>
          <p:cNvSpPr/>
          <p:nvPr/>
        </p:nvSpPr>
        <p:spPr>
          <a:xfrm flipH="1">
            <a:off x="6101213" y="3028070"/>
            <a:ext cx="316714" cy="2549771"/>
          </a:xfrm>
          <a:prstGeom prst="rect">
            <a:avLst/>
          </a:prstGeom>
          <a:gradFill flip="none" rotWithShape="1">
            <a:gsLst>
              <a:gs pos="0">
                <a:srgbClr val="00B0F0">
                  <a:alpha val="50000"/>
                </a:srgbClr>
              </a:gs>
              <a:gs pos="100000">
                <a:schemeClr val="bg1">
                  <a:shade val="67500"/>
                  <a:satMod val="115000"/>
                  <a:alpha val="2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itchFamily="34" charset="0"/>
              <a:cs typeface="Arial" pitchFamily="34" charset="0"/>
            </a:endParaRPr>
          </a:p>
        </p:txBody>
      </p:sp>
      <p:graphicFrame>
        <p:nvGraphicFramePr>
          <p:cNvPr id="14" name="表 13">
            <a:extLst>
              <a:ext uri="{FF2B5EF4-FFF2-40B4-BE49-F238E27FC236}">
                <a16:creationId xmlns:a16="http://schemas.microsoft.com/office/drawing/2014/main" id="{EB238E39-55BC-4F06-AB7A-B29BD27892DF}"/>
              </a:ext>
            </a:extLst>
          </p:cNvPr>
          <p:cNvGraphicFramePr>
            <a:graphicFrameLocks noGrp="1"/>
          </p:cNvGraphicFramePr>
          <p:nvPr>
            <p:extLst>
              <p:ext uri="{D42A27DB-BD31-4B8C-83A1-F6EECF244321}">
                <p14:modId xmlns:p14="http://schemas.microsoft.com/office/powerpoint/2010/main" val="3496653155"/>
              </p:ext>
            </p:extLst>
          </p:nvPr>
        </p:nvGraphicFramePr>
        <p:xfrm>
          <a:off x="457200" y="2622231"/>
          <a:ext cx="3874416" cy="2964955"/>
        </p:xfrm>
        <a:graphic>
          <a:graphicData uri="http://schemas.openxmlformats.org/drawingml/2006/table">
            <a:tbl>
              <a:tblPr firstRow="1" bandRow="1">
                <a:tableStyleId>{5C22544A-7EE6-4342-B048-85BDC9FD1C3A}</a:tableStyleId>
              </a:tblPr>
              <a:tblGrid>
                <a:gridCol w="2917072">
                  <a:extLst>
                    <a:ext uri="{9D8B030D-6E8A-4147-A177-3AD203B41FA5}">
                      <a16:colId xmlns:a16="http://schemas.microsoft.com/office/drawing/2014/main" val="20000"/>
                    </a:ext>
                  </a:extLst>
                </a:gridCol>
                <a:gridCol w="957344">
                  <a:extLst>
                    <a:ext uri="{9D8B030D-6E8A-4147-A177-3AD203B41FA5}">
                      <a16:colId xmlns:a16="http://schemas.microsoft.com/office/drawing/2014/main" val="20001"/>
                    </a:ext>
                  </a:extLst>
                </a:gridCol>
              </a:tblGrid>
              <a:tr h="372849">
                <a:tc>
                  <a:txBody>
                    <a:bodyPr/>
                    <a:lstStyle/>
                    <a:p>
                      <a:r>
                        <a:rPr kumimoji="1" lang="en-US" altLang="ja-JP" sz="1600" dirty="0">
                          <a:solidFill>
                            <a:schemeClr val="tx1"/>
                          </a:solidFill>
                          <a:latin typeface="Arial" pitchFamily="34" charset="0"/>
                          <a:cs typeface="Arial" pitchFamily="34" charset="0"/>
                        </a:rPr>
                        <a:t>Condition</a:t>
                      </a: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chemeClr val="tx1"/>
                          </a:solidFill>
                          <a:latin typeface="Arial" pitchFamily="34" charset="0"/>
                          <a:cs typeface="Arial" pitchFamily="34" charset="0"/>
                        </a:rPr>
                        <a:t>ne</a:t>
                      </a:r>
                      <a:r>
                        <a:rPr kumimoji="1" lang="en-US" altLang="ja-JP" sz="1600" baseline="0" dirty="0">
                          <a:solidFill>
                            <a:schemeClr val="tx1"/>
                          </a:solidFill>
                          <a:latin typeface="Arial" pitchFamily="34" charset="0"/>
                          <a:cs typeface="Arial" pitchFamily="34" charset="0"/>
                        </a:rPr>
                        <a:t> </a:t>
                      </a:r>
                      <a:r>
                        <a:rPr kumimoji="1" lang="en-US" altLang="ja-JP" sz="1600" dirty="0">
                          <a:solidFill>
                            <a:schemeClr val="tx1"/>
                          </a:solidFill>
                          <a:latin typeface="Arial" pitchFamily="34" charset="0"/>
                          <a:cs typeface="Arial" pitchFamily="34" charset="0"/>
                        </a:rPr>
                        <a:t>[m</a:t>
                      </a:r>
                      <a:r>
                        <a:rPr kumimoji="1" lang="en-US" altLang="ja-JP" sz="1600" baseline="30000" dirty="0">
                          <a:solidFill>
                            <a:schemeClr val="tx1"/>
                          </a:solidFill>
                          <a:latin typeface="Arial" pitchFamily="34" charset="0"/>
                          <a:cs typeface="Arial" pitchFamily="34" charset="0"/>
                        </a:rPr>
                        <a:t>-3</a:t>
                      </a:r>
                      <a:r>
                        <a:rPr kumimoji="1" lang="en-US" altLang="ja-JP" sz="1600" dirty="0">
                          <a:solidFill>
                            <a:schemeClr val="tx1"/>
                          </a:solidFill>
                          <a:latin typeface="Arial" pitchFamily="34" charset="0"/>
                          <a:cs typeface="Arial" pitchFamily="34" charset="0"/>
                        </a:rPr>
                        <a:t>]</a:t>
                      </a:r>
                      <a:endParaRPr kumimoji="1" lang="ja-JP" alt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0"/>
                  </a:ext>
                </a:extLst>
              </a:tr>
              <a:tr h="259660">
                <a:tc>
                  <a:txBody>
                    <a:bodyPr/>
                    <a:lstStyle/>
                    <a:p>
                      <a:r>
                        <a:rPr kumimoji="1" lang="en-US" altLang="ja-JP" sz="1600" dirty="0">
                          <a:solidFill>
                            <a:schemeClr val="tx1"/>
                          </a:solidFill>
                          <a:latin typeface="Arial" pitchFamily="34" charset="0"/>
                          <a:cs typeface="Arial" pitchFamily="34" charset="0"/>
                        </a:rPr>
                        <a:t>Circular Cu</a:t>
                      </a:r>
                      <a:r>
                        <a:rPr kumimoji="1" lang="en-US" altLang="ja-JP" sz="1600" baseline="0" dirty="0">
                          <a:solidFill>
                            <a:schemeClr val="tx1"/>
                          </a:solidFill>
                          <a:latin typeface="Arial" pitchFamily="34" charset="0"/>
                          <a:cs typeface="Arial" pitchFamily="34" charset="0"/>
                        </a:rPr>
                        <a:t> chamber</a:t>
                      </a:r>
                    </a:p>
                    <a:p>
                      <a:r>
                        <a:rPr kumimoji="1" lang="en-US" altLang="ja-JP" sz="1200" baseline="0" dirty="0">
                          <a:solidFill>
                            <a:schemeClr val="tx1"/>
                          </a:solidFill>
                          <a:latin typeface="Arial" pitchFamily="34" charset="0"/>
                          <a:cs typeface="Arial" pitchFamily="34" charset="0"/>
                        </a:rPr>
                        <a:t>[KEKB beam pipe]</a:t>
                      </a:r>
                      <a:endParaRPr kumimoji="1" lang="ja-JP" altLang="en-US" sz="1200" dirty="0">
                        <a:solidFill>
                          <a:schemeClr val="tx1"/>
                        </a:solidFill>
                        <a:latin typeface="Arial" pitchFamily="34" charset="0"/>
                        <a:cs typeface="Arial" pitchFamily="34" charset="0"/>
                      </a:endParaRPr>
                    </a:p>
                  </a:txBody>
                  <a:tcPr/>
                </a:tc>
                <a:tc>
                  <a:txBody>
                    <a:bodyPr/>
                    <a:lstStyle/>
                    <a:p>
                      <a:r>
                        <a:rPr kumimoji="1" lang="en-US" altLang="ja-JP" sz="1600" dirty="0">
                          <a:solidFill>
                            <a:srgbClr val="FF0000"/>
                          </a:solidFill>
                          <a:latin typeface="Arial" pitchFamily="34" charset="0"/>
                          <a:cs typeface="Arial" pitchFamily="34" charset="0"/>
                        </a:rPr>
                        <a:t>5.2E12</a:t>
                      </a:r>
                      <a:endParaRPr kumimoji="1" lang="ja-JP" altLang="en-US" sz="1600" dirty="0">
                        <a:solidFill>
                          <a:srgbClr val="FF0000"/>
                        </a:solidFill>
                        <a:latin typeface="Arial" pitchFamily="34" charset="0"/>
                        <a:cs typeface="Arial" pitchFamily="34" charset="0"/>
                      </a:endParaRPr>
                    </a:p>
                  </a:txBody>
                  <a:tcPr/>
                </a:tc>
                <a:extLst>
                  <a:ext uri="{0D108BD9-81ED-4DB2-BD59-A6C34878D82A}">
                    <a16:rowId xmlns:a16="http://schemas.microsoft.com/office/drawing/2014/main" val="10001"/>
                  </a:ext>
                </a:extLst>
              </a:tr>
              <a:tr h="3728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Arial" pitchFamily="34" charset="0"/>
                          <a:cs typeface="Arial" pitchFamily="34" charset="0"/>
                        </a:rPr>
                        <a:t>+Solenoid</a:t>
                      </a:r>
                      <a:r>
                        <a:rPr kumimoji="1" lang="en-US" altLang="ja-JP" sz="1600" baseline="0" dirty="0">
                          <a:solidFill>
                            <a:schemeClr val="tx1"/>
                          </a:solidFill>
                          <a:latin typeface="Arial" pitchFamily="34" charset="0"/>
                          <a:cs typeface="Arial" pitchFamily="34" charset="0"/>
                        </a:rPr>
                        <a:t> at  Drift (1/50)</a:t>
                      </a:r>
                      <a:r>
                        <a:rPr kumimoji="1" lang="en-US" altLang="ja-JP" sz="1600" dirty="0">
                          <a:solidFill>
                            <a:schemeClr val="tx1"/>
                          </a:solidFill>
                          <a:latin typeface="Arial" pitchFamily="34" charset="0"/>
                          <a:cs typeface="Arial" pitchFamily="34" charset="0"/>
                        </a:rPr>
                        <a:t> </a:t>
                      </a: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chemeClr val="tx1"/>
                          </a:solidFill>
                          <a:latin typeface="Arial" pitchFamily="34" charset="0"/>
                          <a:cs typeface="Arial" pitchFamily="34" charset="0"/>
                        </a:rPr>
                        <a:t>4.7E11</a:t>
                      </a:r>
                      <a:endParaRPr kumimoji="1" lang="ja-JP" alt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2"/>
                  </a:ext>
                </a:extLst>
              </a:tr>
              <a:tr h="412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Arial" pitchFamily="34" charset="0"/>
                          <a:cs typeface="Arial" pitchFamily="34" charset="0"/>
                        </a:rPr>
                        <a:t>+Antechamber (1/5)+</a:t>
                      </a:r>
                      <a:r>
                        <a:rPr kumimoji="1" lang="en-US" altLang="ja-JP" sz="1600" dirty="0" err="1">
                          <a:solidFill>
                            <a:schemeClr val="tx1"/>
                          </a:solidFill>
                          <a:latin typeface="Arial" pitchFamily="34" charset="0"/>
                          <a:cs typeface="Arial" pitchFamily="34" charset="0"/>
                        </a:rPr>
                        <a:t>TiN</a:t>
                      </a:r>
                      <a:r>
                        <a:rPr kumimoji="1" lang="en-US" altLang="ja-JP" sz="1600" dirty="0">
                          <a:solidFill>
                            <a:schemeClr val="tx1"/>
                          </a:solidFill>
                          <a:latin typeface="Arial" pitchFamily="34" charset="0"/>
                          <a:cs typeface="Arial" pitchFamily="34" charset="0"/>
                        </a:rPr>
                        <a:t> (3/5)</a:t>
                      </a: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chemeClr val="tx1"/>
                          </a:solidFill>
                          <a:latin typeface="Arial" pitchFamily="34" charset="0"/>
                          <a:cs typeface="Arial" pitchFamily="34" charset="0"/>
                        </a:rPr>
                        <a:t>5.7e10</a:t>
                      </a:r>
                      <a:endParaRPr kumimoji="1" lang="ja-JP" alt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3"/>
                  </a:ext>
                </a:extLst>
              </a:tr>
              <a:tr h="420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Arial" pitchFamily="34" charset="0"/>
                          <a:cs typeface="Arial" pitchFamily="34" charset="0"/>
                        </a:rPr>
                        <a:t>+Electrode in Wiggler (1/100) </a:t>
                      </a: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chemeClr val="tx1"/>
                          </a:solidFill>
                          <a:latin typeface="Arial" pitchFamily="34" charset="0"/>
                          <a:cs typeface="Arial" pitchFamily="34" charset="0"/>
                        </a:rPr>
                        <a:t>3.5e10</a:t>
                      </a:r>
                      <a:endParaRPr kumimoji="1" lang="ja-JP" alt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4"/>
                  </a:ext>
                </a:extLst>
              </a:tr>
              <a:tr h="472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Arial" pitchFamily="34" charset="0"/>
                          <a:cs typeface="Arial" pitchFamily="34" charset="0"/>
                        </a:rPr>
                        <a:t>+Groove in Bend</a:t>
                      </a:r>
                      <a:r>
                        <a:rPr kumimoji="1" lang="en-US" altLang="ja-JP" sz="1600" baseline="0" dirty="0">
                          <a:solidFill>
                            <a:schemeClr val="tx1"/>
                          </a:solidFill>
                          <a:latin typeface="Arial" pitchFamily="34" charset="0"/>
                          <a:cs typeface="Arial" pitchFamily="34" charset="0"/>
                        </a:rPr>
                        <a:t> </a:t>
                      </a:r>
                      <a:r>
                        <a:rPr kumimoji="1" lang="en-US" altLang="ja-JP" sz="1600" dirty="0">
                          <a:solidFill>
                            <a:schemeClr val="tx1"/>
                          </a:solidFill>
                          <a:latin typeface="Arial" pitchFamily="34" charset="0"/>
                          <a:cs typeface="Arial" pitchFamily="34" charset="0"/>
                        </a:rPr>
                        <a:t>(1/4) </a:t>
                      </a: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rgbClr val="FF0000"/>
                          </a:solidFill>
                          <a:latin typeface="Arial" pitchFamily="34" charset="0"/>
                          <a:cs typeface="Arial" pitchFamily="34" charset="0"/>
                        </a:rPr>
                        <a:t>2.0E10</a:t>
                      </a:r>
                    </a:p>
                  </a:txBody>
                  <a:tcPr/>
                </a:tc>
                <a:extLst>
                  <a:ext uri="{0D108BD9-81ED-4DB2-BD59-A6C34878D82A}">
                    <a16:rowId xmlns:a16="http://schemas.microsoft.com/office/drawing/2014/main" val="10005"/>
                  </a:ext>
                </a:extLst>
              </a:tr>
              <a:tr h="395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rgbClr val="FF00FF"/>
                          </a:solidFill>
                          <a:latin typeface="Arial" pitchFamily="34" charset="0"/>
                          <a:cs typeface="Arial" pitchFamily="34" charset="0"/>
                        </a:rPr>
                        <a:t>No solenoid</a:t>
                      </a:r>
                      <a:endParaRPr kumimoji="1" lang="ja-JP" altLang="en-US" sz="1600" dirty="0">
                        <a:solidFill>
                          <a:srgbClr val="FF00FF"/>
                        </a:solidFill>
                        <a:latin typeface="Arial" pitchFamily="34" charset="0"/>
                        <a:cs typeface="Arial" pitchFamily="34" charset="0"/>
                      </a:endParaRPr>
                    </a:p>
                  </a:txBody>
                  <a:tcPr/>
                </a:tc>
                <a:tc>
                  <a:txBody>
                    <a:bodyPr/>
                    <a:lstStyle/>
                    <a:p>
                      <a:r>
                        <a:rPr kumimoji="1" lang="en-US" altLang="ja-JP" sz="1600" dirty="0">
                          <a:solidFill>
                            <a:srgbClr val="FF00FF"/>
                          </a:solidFill>
                          <a:latin typeface="Arial" pitchFamily="34" charset="0"/>
                          <a:cs typeface="Arial" pitchFamily="34" charset="0"/>
                        </a:rPr>
                        <a:t>6.2E11</a:t>
                      </a:r>
                    </a:p>
                  </a:txBody>
                  <a:tcPr/>
                </a:tc>
                <a:extLst>
                  <a:ext uri="{0D108BD9-81ED-4DB2-BD59-A6C34878D82A}">
                    <a16:rowId xmlns:a16="http://schemas.microsoft.com/office/drawing/2014/main" val="2576111273"/>
                  </a:ext>
                </a:extLst>
              </a:tr>
            </a:tbl>
          </a:graphicData>
        </a:graphic>
      </p:graphicFrame>
      <p:sp>
        <p:nvSpPr>
          <p:cNvPr id="16" name="テキスト ボックス 24">
            <a:extLst>
              <a:ext uri="{FF2B5EF4-FFF2-40B4-BE49-F238E27FC236}">
                <a16:creationId xmlns:a16="http://schemas.microsoft.com/office/drawing/2014/main" id="{6B3253E9-6918-49EC-B6B3-99131B99D51B}"/>
              </a:ext>
            </a:extLst>
          </p:cNvPr>
          <p:cNvSpPr txBox="1">
            <a:spLocks noChangeArrowheads="1"/>
          </p:cNvSpPr>
          <p:nvPr/>
        </p:nvSpPr>
        <p:spPr bwMode="auto">
          <a:xfrm>
            <a:off x="7324577" y="3571502"/>
            <a:ext cx="1434495" cy="338554"/>
          </a:xfrm>
          <a:prstGeom prst="rect">
            <a:avLst/>
          </a:prstGeom>
          <a:noFill/>
          <a:ln w="9525">
            <a:noFill/>
            <a:miter lim="800000"/>
            <a:headEnd/>
            <a:tailEnd/>
          </a:ln>
        </p:spPr>
        <p:txBody>
          <a:bodyPr wrap="none">
            <a:spAutoFit/>
          </a:bodyPr>
          <a:lstStyle/>
          <a:p>
            <a:r>
              <a:rPr lang="en-US" altLang="ja-JP" sz="1600" dirty="0">
                <a:solidFill>
                  <a:srgbClr val="008000"/>
                </a:solidFill>
                <a:latin typeface="Arial" pitchFamily="34" charset="0"/>
                <a:cs typeface="Arial" pitchFamily="34" charset="0"/>
              </a:rPr>
              <a:t>KEKB~3x10</a:t>
            </a:r>
            <a:r>
              <a:rPr lang="en-US" altLang="ja-JP" sz="1600" baseline="30000" dirty="0">
                <a:solidFill>
                  <a:srgbClr val="008000"/>
                </a:solidFill>
                <a:latin typeface="Arial" pitchFamily="34" charset="0"/>
                <a:cs typeface="Arial" pitchFamily="34" charset="0"/>
              </a:rPr>
              <a:t>11</a:t>
            </a:r>
            <a:endParaRPr lang="ja-JP" altLang="en-US" sz="1600" dirty="0">
              <a:solidFill>
                <a:srgbClr val="008000"/>
              </a:solidFill>
              <a:latin typeface="Arial" pitchFamily="34" charset="0"/>
              <a:cs typeface="Arial" pitchFamily="34" charset="0"/>
            </a:endParaRPr>
          </a:p>
        </p:txBody>
      </p:sp>
      <p:sp>
        <p:nvSpPr>
          <p:cNvPr id="17" name="コンテンツ プレースホルダ 2">
            <a:extLst>
              <a:ext uri="{FF2B5EF4-FFF2-40B4-BE49-F238E27FC236}">
                <a16:creationId xmlns:a16="http://schemas.microsoft.com/office/drawing/2014/main" id="{C1B704A2-5011-45A2-B25C-6788C2DAC399}"/>
              </a:ext>
            </a:extLst>
          </p:cNvPr>
          <p:cNvSpPr>
            <a:spLocks noGrp="1"/>
          </p:cNvSpPr>
          <p:nvPr/>
        </p:nvSpPr>
        <p:spPr bwMode="auto">
          <a:xfrm>
            <a:off x="265286" y="6013219"/>
            <a:ext cx="8754464" cy="5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762000" lvl="1" indent="-361950" eaLnBrk="1" hangingPunct="1">
              <a:spcBef>
                <a:spcPct val="20000"/>
              </a:spcBef>
              <a:buSzPct val="70000"/>
              <a:buBlip>
                <a:blip r:embed="rId4"/>
              </a:buBlip>
            </a:pPr>
            <a:r>
              <a:rPr lang="en-US" altLang="ja-JP" sz="2200" i="1"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n</a:t>
            </a:r>
            <a:r>
              <a:rPr lang="en-US" altLang="ja-JP" sz="2200" i="1" baseline="-250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は</a:t>
            </a:r>
            <a:r>
              <a:rPr lang="en-US" altLang="ja-JP"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10</a:t>
            </a:r>
            <a:r>
              <a:rPr lang="en-US" altLang="ja-JP" sz="2200" baseline="300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11</a:t>
            </a:r>
            <a:r>
              <a:rPr lang="en-US" altLang="ja-JP"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 m</a:t>
            </a:r>
            <a:r>
              <a:rPr lang="en-US" altLang="ja-JP" sz="2200" baseline="300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オーダーとなり、</a:t>
            </a:r>
            <a:r>
              <a:rPr lang="en-US" altLang="ja-JP"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ECE</a:t>
            </a:r>
            <a:r>
              <a:rPr lang="ja-JP" altLang="en-US"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が起きてもおかしくない。</a:t>
            </a:r>
            <a:endParaRPr lang="en-US" altLang="ja-JP"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10729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27</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軸方向磁場の試験的印加</a:t>
            </a:r>
          </a:p>
        </p:txBody>
      </p:sp>
      <p:sp>
        <p:nvSpPr>
          <p:cNvPr id="23" name="コンテンツ プレースホルダ 2"/>
          <p:cNvSpPr>
            <a:spLocks noGrp="1"/>
          </p:cNvSpPr>
          <p:nvPr/>
        </p:nvSpPr>
        <p:spPr bwMode="auto">
          <a:xfrm>
            <a:off x="135804" y="1099040"/>
            <a:ext cx="8790750" cy="12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ドリフト部の一部</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約</a:t>
            </a:r>
            <a:r>
              <a:rPr lang="en-US" altLang="ja-JP" sz="2200" kern="0" dirty="0">
                <a:latin typeface="Arial" panose="020B0604020202020204" pitchFamily="34" charset="0"/>
                <a:ea typeface="+mj-ea"/>
                <a:cs typeface="Arial" panose="020B0604020202020204" pitchFamily="34" charset="0"/>
              </a:rPr>
              <a:t>20 m)</a:t>
            </a:r>
            <a:r>
              <a:rPr lang="ja-JP" altLang="en-US" sz="2200" kern="0" dirty="0">
                <a:latin typeface="Arial" panose="020B0604020202020204" pitchFamily="34" charset="0"/>
                <a:ea typeface="+mj-ea"/>
                <a:cs typeface="Arial" panose="020B0604020202020204" pitchFamily="34" charset="0"/>
              </a:rPr>
              <a:t>に試験的に</a:t>
            </a:r>
            <a:r>
              <a:rPr lang="en-US" altLang="ja-JP" sz="2200" kern="0" dirty="0">
                <a:latin typeface="Arial" panose="020B0604020202020204" pitchFamily="34" charset="0"/>
                <a:ea typeface="+mj-ea"/>
                <a:cs typeface="Arial" panose="020B0604020202020204" pitchFamily="34" charset="0"/>
              </a:rPr>
              <a:t>PMU</a:t>
            </a:r>
            <a:r>
              <a:rPr lang="ja-JP" altLang="en-US" sz="2200" kern="0" dirty="0">
                <a:latin typeface="Arial" panose="020B0604020202020204" pitchFamily="34" charset="0"/>
                <a:ea typeface="+mj-ea"/>
                <a:cs typeface="Arial" panose="020B0604020202020204" pitchFamily="34" charset="0"/>
              </a:rPr>
              <a:t>を配置した。</a:t>
            </a:r>
          </a:p>
          <a:p>
            <a:pPr marL="800100" lvl="1" indent="-342900">
              <a:spcBef>
                <a:spcPts val="0"/>
              </a:spcBef>
              <a:buClr>
                <a:srgbClr val="006600"/>
              </a:buClr>
              <a:buSzPct val="70000"/>
              <a:buBlip>
                <a:blip r:embed="rId3"/>
              </a:buBlip>
              <a:defRPr/>
            </a:pPr>
            <a:r>
              <a:rPr lang="ja-JP" altLang="en-US" sz="2200" kern="0" dirty="0">
                <a:solidFill>
                  <a:srgbClr val="E46C0A"/>
                </a:solidFill>
                <a:latin typeface="Arial" panose="020B0604020202020204" pitchFamily="34" charset="0"/>
                <a:ea typeface="+mj-ea"/>
                <a:cs typeface="Arial" panose="020B0604020202020204" pitchFamily="34" charset="0"/>
              </a:rPr>
              <a:t>当該区間の圧力の非線形上昇は緩和された。</a:t>
            </a:r>
            <a:r>
              <a:rPr lang="ja-JP" altLang="en-US" sz="2200" kern="0" dirty="0">
                <a:latin typeface="Arial" panose="020B0604020202020204" pitchFamily="34" charset="0"/>
                <a:ea typeface="+mj-ea"/>
                <a:cs typeface="Arial" panose="020B0604020202020204" pitchFamily="34" charset="0"/>
              </a:rPr>
              <a:t>つまり、ドリフト部</a:t>
            </a:r>
            <a:r>
              <a:rPr lang="en-US" altLang="ja-JP" sz="2200" kern="0" dirty="0">
                <a:latin typeface="Arial" panose="020B0604020202020204" pitchFamily="34" charset="0"/>
                <a:ea typeface="+mj-ea"/>
                <a:cs typeface="Arial" panose="020B0604020202020204" pitchFamily="34" charset="0"/>
              </a:rPr>
              <a:t>(</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コーティング有アンテチェンバー</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で電子雲が形成されている。</a:t>
            </a:r>
            <a:endParaRPr lang="en-US" altLang="ja-JP" sz="2200" kern="0" dirty="0">
              <a:latin typeface="Arial" panose="020B0604020202020204" pitchFamily="34" charset="0"/>
              <a:ea typeface="+mj-ea"/>
              <a:cs typeface="Arial" panose="020B0604020202020204" pitchFamily="34" charset="0"/>
            </a:endParaRPr>
          </a:p>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電子雲発生場所の一つ。だが大部分か。</a:t>
            </a:r>
          </a:p>
        </p:txBody>
      </p:sp>
      <p:pic>
        <p:nvPicPr>
          <p:cNvPr id="16" name="図 15">
            <a:extLst>
              <a:ext uri="{FF2B5EF4-FFF2-40B4-BE49-F238E27FC236}">
                <a16:creationId xmlns:a16="http://schemas.microsoft.com/office/drawing/2014/main" id="{97A49438-E575-4D27-AFED-C0E760D1E4C4}"/>
              </a:ext>
            </a:extLst>
          </p:cNvPr>
          <p:cNvPicPr>
            <a:picLocks noChangeAspect="1"/>
          </p:cNvPicPr>
          <p:nvPr/>
        </p:nvPicPr>
        <p:blipFill rotWithShape="1">
          <a:blip r:embed="rId4">
            <a:extLst>
              <a:ext uri="{28A0092B-C50C-407E-A947-70E740481C1C}">
                <a14:useLocalDpi xmlns:a14="http://schemas.microsoft.com/office/drawing/2010/main" val="0"/>
              </a:ext>
            </a:extLst>
          </a:blip>
          <a:srcRect t="7261"/>
          <a:stretch/>
        </p:blipFill>
        <p:spPr>
          <a:xfrm>
            <a:off x="4731045" y="2692331"/>
            <a:ext cx="3989356" cy="3664019"/>
          </a:xfrm>
          <a:prstGeom prst="rect">
            <a:avLst/>
          </a:prstGeom>
        </p:spPr>
      </p:pic>
      <p:pic>
        <p:nvPicPr>
          <p:cNvPr id="17" name="図 16">
            <a:extLst>
              <a:ext uri="{FF2B5EF4-FFF2-40B4-BE49-F238E27FC236}">
                <a16:creationId xmlns:a16="http://schemas.microsoft.com/office/drawing/2014/main" id="{A8D7B4A5-31C1-414B-9776-5F5C604E20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159" y="2921035"/>
            <a:ext cx="3786732" cy="2840049"/>
          </a:xfrm>
          <a:prstGeom prst="rect">
            <a:avLst/>
          </a:prstGeom>
        </p:spPr>
      </p:pic>
      <p:sp>
        <p:nvSpPr>
          <p:cNvPr id="28" name="テキスト ボックス 27">
            <a:extLst>
              <a:ext uri="{FF2B5EF4-FFF2-40B4-BE49-F238E27FC236}">
                <a16:creationId xmlns:a16="http://schemas.microsoft.com/office/drawing/2014/main" id="{73BA7990-E821-4228-8A64-D2799D51A5D9}"/>
              </a:ext>
            </a:extLst>
          </p:cNvPr>
          <p:cNvSpPr txBox="1"/>
          <p:nvPr/>
        </p:nvSpPr>
        <p:spPr>
          <a:xfrm>
            <a:off x="5689445" y="3500247"/>
            <a:ext cx="865943" cy="276999"/>
          </a:xfrm>
          <a:prstGeom prst="rect">
            <a:avLst/>
          </a:prstGeom>
          <a:noFill/>
        </p:spPr>
        <p:txBody>
          <a:bodyPr wrap="none" rtlCol="0">
            <a:spAutoFit/>
          </a:bodyPr>
          <a:lstStyle/>
          <a:p>
            <a:r>
              <a:rPr kumimoji="1" lang="en-US" altLang="ja-JP" sz="1200" dirty="0">
                <a:latin typeface="Arial" panose="020B0604020202020204" pitchFamily="34" charset="0"/>
                <a:ea typeface="+mj-ea"/>
                <a:cs typeface="Arial" panose="020B0604020202020204" pitchFamily="34" charset="0"/>
              </a:rPr>
              <a:t>2016/6/27</a:t>
            </a:r>
            <a:endParaRPr kumimoji="1" lang="ja-JP" altLang="en-US" sz="1200" dirty="0">
              <a:latin typeface="Arial" panose="020B0604020202020204" pitchFamily="34" charset="0"/>
              <a:ea typeface="+mj-ea"/>
              <a:cs typeface="Arial" panose="020B0604020202020204" pitchFamily="34" charset="0"/>
            </a:endParaRPr>
          </a:p>
        </p:txBody>
      </p:sp>
      <p:sp>
        <p:nvSpPr>
          <p:cNvPr id="29" name="テキスト ボックス 28">
            <a:extLst>
              <a:ext uri="{FF2B5EF4-FFF2-40B4-BE49-F238E27FC236}">
                <a16:creationId xmlns:a16="http://schemas.microsoft.com/office/drawing/2014/main" id="{655EB4B1-E0F4-4D89-86F4-C6CF369C91C4}"/>
              </a:ext>
            </a:extLst>
          </p:cNvPr>
          <p:cNvSpPr txBox="1"/>
          <p:nvPr/>
        </p:nvSpPr>
        <p:spPr>
          <a:xfrm>
            <a:off x="7218861" y="2827080"/>
            <a:ext cx="1128835" cy="307777"/>
          </a:xfrm>
          <a:prstGeom prst="rect">
            <a:avLst/>
          </a:prstGeom>
          <a:noFill/>
        </p:spPr>
        <p:txBody>
          <a:bodyPr wrap="none" rtlCol="0">
            <a:spAutoFit/>
          </a:bodyPr>
          <a:lstStyle/>
          <a:p>
            <a:r>
              <a:rPr kumimoji="1" lang="en-US" altLang="ja-JP" sz="1400" dirty="0">
                <a:latin typeface="Arial" panose="020B0604020202020204" pitchFamily="34" charset="0"/>
                <a:ea typeface="+mj-ea"/>
                <a:cs typeface="Arial" panose="020B0604020202020204" pitchFamily="34" charset="0"/>
              </a:rPr>
              <a:t>1/1576/3.06</a:t>
            </a:r>
            <a:endParaRPr kumimoji="1" lang="ja-JP" altLang="en-US" sz="1400" dirty="0">
              <a:latin typeface="Arial" panose="020B0604020202020204" pitchFamily="34" charset="0"/>
              <a:ea typeface="+mj-ea"/>
              <a:cs typeface="Arial" panose="020B0604020202020204" pitchFamily="34" charset="0"/>
            </a:endParaRPr>
          </a:p>
        </p:txBody>
      </p:sp>
      <p:sp>
        <p:nvSpPr>
          <p:cNvPr id="30" name="左カーブ矢印 9">
            <a:extLst>
              <a:ext uri="{FF2B5EF4-FFF2-40B4-BE49-F238E27FC236}">
                <a16:creationId xmlns:a16="http://schemas.microsoft.com/office/drawing/2014/main" id="{DECF316B-81E0-4E7D-B207-33CCD2AF7F18}"/>
              </a:ext>
            </a:extLst>
          </p:cNvPr>
          <p:cNvSpPr/>
          <p:nvPr/>
        </p:nvSpPr>
        <p:spPr>
          <a:xfrm>
            <a:off x="8235399" y="4143482"/>
            <a:ext cx="431609" cy="1364961"/>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590021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28</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議論：推定される</a:t>
            </a:r>
            <a:r>
              <a:rPr lang="en-US" altLang="ja-JP" sz="2400" kern="0" dirty="0" err="1">
                <a:latin typeface="Arial" panose="020B0604020202020204" pitchFamily="34" charset="0"/>
                <a:ea typeface="+mj-ea"/>
                <a:cs typeface="Arial" panose="020B0604020202020204" pitchFamily="34" charset="0"/>
              </a:rPr>
              <a:t>TiN</a:t>
            </a:r>
            <a:r>
              <a:rPr lang="ja-JP" altLang="en-US" sz="2400" kern="0" dirty="0">
                <a:latin typeface="Arial" panose="020B0604020202020204" pitchFamily="34" charset="0"/>
                <a:ea typeface="+mj-ea"/>
                <a:cs typeface="Arial" panose="020B0604020202020204" pitchFamily="34" charset="0"/>
              </a:rPr>
              <a:t>コーティングの</a:t>
            </a:r>
            <a:r>
              <a:rPr lang="en-US" altLang="ja-JP" sz="2400" i="1" kern="0" dirty="0" err="1">
                <a:latin typeface="Symbol" panose="05050102010706020507" pitchFamily="18" charset="2"/>
                <a:ea typeface="+mj-ea"/>
                <a:cs typeface="Arial" panose="020B0604020202020204" pitchFamily="34" charset="0"/>
              </a:rPr>
              <a:t>d</a:t>
            </a:r>
            <a:r>
              <a:rPr lang="en-US" altLang="ja-JP" sz="2400" kern="0" baseline="-25000" dirty="0" err="1">
                <a:latin typeface="Arial" panose="020B0604020202020204" pitchFamily="34" charset="0"/>
                <a:ea typeface="+mj-ea"/>
                <a:cs typeface="Arial" panose="020B0604020202020204" pitchFamily="34" charset="0"/>
              </a:rPr>
              <a:t>max</a:t>
            </a:r>
            <a:endParaRPr lang="en-US" altLang="ja-JP" sz="2400" kern="0" baseline="-2500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135804" y="1099040"/>
            <a:ext cx="9008196" cy="201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福間氏、大見氏のブローアップシミュレーションでは、密度の閾値が約</a:t>
            </a:r>
            <a:r>
              <a:rPr lang="en-US" altLang="ja-JP" sz="2200" kern="0" dirty="0">
                <a:latin typeface="Arial" panose="020B0604020202020204" pitchFamily="34" charset="0"/>
                <a:ea typeface="+mj-ea"/>
                <a:cs typeface="Arial" panose="020B0604020202020204" pitchFamily="34" charset="0"/>
              </a:rPr>
              <a:t>3x10</a:t>
            </a:r>
            <a:r>
              <a:rPr lang="en-US" altLang="ja-JP" sz="2200" kern="0" baseline="30000" dirty="0">
                <a:latin typeface="Arial" panose="020B0604020202020204" pitchFamily="34" charset="0"/>
                <a:ea typeface="+mj-ea"/>
                <a:cs typeface="Arial" panose="020B0604020202020204" pitchFamily="34" charset="0"/>
              </a:rPr>
              <a:t>11</a:t>
            </a:r>
            <a:r>
              <a:rPr lang="en-US" altLang="ja-JP" sz="2200" kern="0" dirty="0">
                <a:latin typeface="Arial" panose="020B0604020202020204" pitchFamily="34" charset="0"/>
                <a:ea typeface="+mj-ea"/>
                <a:cs typeface="Arial" panose="020B0604020202020204" pitchFamily="34" charset="0"/>
              </a:rPr>
              <a:t> m</a:t>
            </a:r>
            <a:r>
              <a:rPr lang="en-US" altLang="ja-JP" sz="2200" kern="0" baseline="30000" dirty="0">
                <a:latin typeface="Arial" panose="020B0604020202020204" pitchFamily="34" charset="0"/>
                <a:ea typeface="+mj-ea"/>
                <a:cs typeface="Arial" panose="020B0604020202020204" pitchFamily="34" charset="0"/>
              </a:rPr>
              <a:t>-</a:t>
            </a:r>
            <a:r>
              <a:rPr lang="ja-JP" altLang="en-US" sz="2200" kern="0" baseline="30000" dirty="0">
                <a:latin typeface="Arial" panose="020B0604020202020204" pitchFamily="34" charset="0"/>
                <a:ea typeface="+mj-ea"/>
                <a:cs typeface="Arial" panose="020B0604020202020204" pitchFamily="34" charset="0"/>
              </a:rPr>
              <a:t>３</a:t>
            </a:r>
            <a:r>
              <a:rPr lang="ja-JP" altLang="en-US" sz="2200" kern="0" dirty="0">
                <a:latin typeface="Arial" panose="020B0604020202020204" pitchFamily="34" charset="0"/>
                <a:ea typeface="+mj-ea"/>
                <a:cs typeface="Arial" panose="020B0604020202020204" pitchFamily="34" charset="0"/>
              </a:rPr>
              <a:t>とすると、</a:t>
            </a:r>
            <a:r>
              <a:rPr lang="en-US" altLang="ja-JP" sz="2200" i="1" kern="0" dirty="0" err="1">
                <a:solidFill>
                  <a:srgbClr val="FF0000"/>
                </a:solidFill>
                <a:latin typeface="Symbol" panose="05050102010706020507" pitchFamily="18" charset="2"/>
                <a:ea typeface="+mj-ea"/>
                <a:cs typeface="Arial" panose="020B0604020202020204" pitchFamily="34" charset="0"/>
              </a:rPr>
              <a:t>d</a:t>
            </a:r>
            <a:r>
              <a:rPr lang="en-US" altLang="ja-JP" sz="2200" kern="0" baseline="-25000" dirty="0" err="1">
                <a:solidFill>
                  <a:srgbClr val="FF0000"/>
                </a:solidFill>
                <a:latin typeface="Arial" panose="020B0604020202020204" pitchFamily="34" charset="0"/>
                <a:ea typeface="+mj-ea"/>
                <a:cs typeface="Arial" panose="020B0604020202020204" pitchFamily="34" charset="0"/>
              </a:rPr>
              <a:t>max</a:t>
            </a:r>
            <a:r>
              <a:rPr lang="en-US" altLang="ja-JP" sz="2200" kern="0" dirty="0">
                <a:solidFill>
                  <a:srgbClr val="FF0000"/>
                </a:solidFill>
                <a:latin typeface="Arial" panose="020B0604020202020204" pitchFamily="34" charset="0"/>
                <a:ea typeface="+mj-ea"/>
                <a:cs typeface="Arial" panose="020B0604020202020204" pitchFamily="34" charset="0"/>
              </a:rPr>
              <a:t> = </a:t>
            </a:r>
            <a:r>
              <a:rPr lang="ja-JP" altLang="en-US" sz="2200" kern="0" dirty="0">
                <a:solidFill>
                  <a:srgbClr val="FF0000"/>
                </a:solidFill>
                <a:latin typeface="Arial" panose="020B0604020202020204" pitchFamily="34" charset="0"/>
                <a:ea typeface="+mj-ea"/>
                <a:cs typeface="Arial" panose="020B0604020202020204" pitchFamily="34" charset="0"/>
              </a:rPr>
              <a:t>～</a:t>
            </a:r>
            <a:r>
              <a:rPr lang="en-US" altLang="ja-JP" sz="2200" kern="0" dirty="0">
                <a:solidFill>
                  <a:srgbClr val="FF0000"/>
                </a:solidFill>
                <a:latin typeface="Arial" panose="020B0604020202020204" pitchFamily="34" charset="0"/>
                <a:ea typeface="+mj-ea"/>
                <a:cs typeface="Arial" panose="020B0604020202020204" pitchFamily="34" charset="0"/>
              </a:rPr>
              <a:t>1.4</a:t>
            </a:r>
            <a:r>
              <a:rPr lang="ja-JP" altLang="en-US" sz="2200" kern="0" dirty="0" err="1">
                <a:latin typeface="Arial" panose="020B0604020202020204" pitchFamily="34" charset="0"/>
                <a:ea typeface="+mj-ea"/>
                <a:cs typeface="Arial" panose="020B0604020202020204" pitchFamily="34" charset="0"/>
              </a:rPr>
              <a:t>。</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cs typeface="Arial" panose="020B0604020202020204" pitchFamily="34" charset="0"/>
              </a:rPr>
              <a:t>リング平均</a:t>
            </a:r>
            <a:r>
              <a:rPr lang="en-US" altLang="ja-JP" sz="2200" kern="0" dirty="0">
                <a:latin typeface="Arial" panose="020B0604020202020204" pitchFamily="34" charset="0"/>
                <a:cs typeface="Arial" panose="020B0604020202020204" pitchFamily="34" charset="0"/>
              </a:rPr>
              <a:t>)</a:t>
            </a:r>
            <a:endParaRPr lang="ja-JP" altLang="en-US" sz="2200" kern="0" dirty="0">
              <a:latin typeface="Arial" panose="020B0604020202020204" pitchFamily="34" charset="0"/>
              <a:ea typeface="+mj-ea"/>
              <a:cs typeface="Arial" panose="020B0604020202020204" pitchFamily="34" charset="0"/>
            </a:endParaRPr>
          </a:p>
        </p:txBody>
      </p:sp>
      <p:pic>
        <p:nvPicPr>
          <p:cNvPr id="8" name="Picture 3">
            <a:extLst>
              <a:ext uri="{FF2B5EF4-FFF2-40B4-BE49-F238E27FC236}">
                <a16:creationId xmlns:a16="http://schemas.microsoft.com/office/drawing/2014/main" id="{69B6EA5F-E1C7-4DC4-A63D-960389E738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424" y="2501613"/>
            <a:ext cx="3823551" cy="328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下矢印 12">
            <a:extLst>
              <a:ext uri="{FF2B5EF4-FFF2-40B4-BE49-F238E27FC236}">
                <a16:creationId xmlns:a16="http://schemas.microsoft.com/office/drawing/2014/main" id="{37FF2659-A9CF-40FE-AEDD-9E281D1D56F0}"/>
              </a:ext>
            </a:extLst>
          </p:cNvPr>
          <p:cNvSpPr/>
          <p:nvPr/>
        </p:nvSpPr>
        <p:spPr>
          <a:xfrm>
            <a:off x="6974464" y="3707394"/>
            <a:ext cx="181649" cy="246327"/>
          </a:xfrm>
          <a:prstGeom prst="downArrow">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EFC86051-0750-4133-8BB9-D2CD7805E36C}"/>
              </a:ext>
            </a:extLst>
          </p:cNvPr>
          <p:cNvSpPr txBox="1"/>
          <p:nvPr/>
        </p:nvSpPr>
        <p:spPr>
          <a:xfrm>
            <a:off x="3531557" y="2422183"/>
            <a:ext cx="2446504" cy="338554"/>
          </a:xfrm>
          <a:prstGeom prst="rect">
            <a:avLst/>
          </a:prstGeom>
          <a:noFill/>
        </p:spPr>
        <p:txBody>
          <a:bodyPr wrap="none" rtlCol="0">
            <a:spAutoFit/>
          </a:bodyPr>
          <a:lstStyle/>
          <a:p>
            <a:r>
              <a:rPr kumimoji="1" lang="ja-JP" altLang="en-US" sz="1600" dirty="0">
                <a:latin typeface="Arial" panose="020B0604020202020204" pitchFamily="34" charset="0"/>
                <a:ea typeface="+mj-ea"/>
                <a:cs typeface="Arial" panose="020B0604020202020204" pitchFamily="34" charset="0"/>
              </a:rPr>
              <a:t>福間氏のシミュレーション</a:t>
            </a:r>
          </a:p>
        </p:txBody>
      </p:sp>
      <p:pic>
        <p:nvPicPr>
          <p:cNvPr id="11" name="Picture 2">
            <a:extLst>
              <a:ext uri="{FF2B5EF4-FFF2-40B4-BE49-F238E27FC236}">
                <a16:creationId xmlns:a16="http://schemas.microsoft.com/office/drawing/2014/main" id="{AA10EE00-5B7E-4CD4-9495-FBA6E1D43C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199" y="2606885"/>
            <a:ext cx="3893461" cy="325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線コネクタ 11">
            <a:extLst>
              <a:ext uri="{FF2B5EF4-FFF2-40B4-BE49-F238E27FC236}">
                <a16:creationId xmlns:a16="http://schemas.microsoft.com/office/drawing/2014/main" id="{2BDB960B-87C6-42E9-A601-1DB95F000147}"/>
              </a:ext>
            </a:extLst>
          </p:cNvPr>
          <p:cNvCxnSpPr/>
          <p:nvPr/>
        </p:nvCxnSpPr>
        <p:spPr>
          <a:xfrm>
            <a:off x="5188376" y="4349463"/>
            <a:ext cx="319087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413B88DA-A8C7-43FE-980F-C504A7317080}"/>
              </a:ext>
            </a:extLst>
          </p:cNvPr>
          <p:cNvCxnSpPr/>
          <p:nvPr/>
        </p:nvCxnSpPr>
        <p:spPr>
          <a:xfrm>
            <a:off x="5169326" y="4644738"/>
            <a:ext cx="3209925"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016DB8E-9216-4A15-9D6C-11FA09E35A53}"/>
              </a:ext>
            </a:extLst>
          </p:cNvPr>
          <p:cNvCxnSpPr/>
          <p:nvPr/>
        </p:nvCxnSpPr>
        <p:spPr>
          <a:xfrm>
            <a:off x="1031180" y="4349463"/>
            <a:ext cx="3096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58CAB1D-FE37-45EB-98BB-D27E7B7B63B6}"/>
              </a:ext>
            </a:extLst>
          </p:cNvPr>
          <p:cNvCxnSpPr/>
          <p:nvPr/>
        </p:nvCxnSpPr>
        <p:spPr>
          <a:xfrm>
            <a:off x="1004512" y="4656806"/>
            <a:ext cx="3096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78105477-73E9-4D4A-8386-99E697D6199C}"/>
              </a:ext>
            </a:extLst>
          </p:cNvPr>
          <p:cNvSpPr txBox="1"/>
          <p:nvPr/>
        </p:nvSpPr>
        <p:spPr>
          <a:xfrm rot="16200000">
            <a:off x="-880864" y="3908523"/>
            <a:ext cx="2577950" cy="338554"/>
          </a:xfrm>
          <a:prstGeom prst="rect">
            <a:avLst/>
          </a:prstGeom>
          <a:noFill/>
        </p:spPr>
        <p:txBody>
          <a:bodyPr wrap="none" rtlCol="0">
            <a:spAutoFit/>
          </a:bodyPr>
          <a:lstStyle/>
          <a:p>
            <a:r>
              <a:rPr lang="ja-JP" altLang="en-US" sz="1600" dirty="0"/>
              <a:t>ビーム近くの電子密度 </a:t>
            </a:r>
            <a:r>
              <a:rPr lang="en-US" altLang="ja-JP" sz="1600" dirty="0"/>
              <a:t>[m</a:t>
            </a:r>
            <a:r>
              <a:rPr lang="en-US" altLang="ja-JP" sz="1600" baseline="30000" dirty="0"/>
              <a:t>-3</a:t>
            </a:r>
            <a:r>
              <a:rPr lang="en-US" altLang="ja-JP" sz="1600" dirty="0"/>
              <a:t>]</a:t>
            </a:r>
            <a:endParaRPr kumimoji="1" lang="ja-JP" altLang="en-US" sz="1600" dirty="0"/>
          </a:p>
        </p:txBody>
      </p:sp>
      <p:sp>
        <p:nvSpPr>
          <p:cNvPr id="17" name="テキスト ボックス 16">
            <a:extLst>
              <a:ext uri="{FF2B5EF4-FFF2-40B4-BE49-F238E27FC236}">
                <a16:creationId xmlns:a16="http://schemas.microsoft.com/office/drawing/2014/main" id="{B96C9699-D947-410C-8DAC-0D5D12CDABC2}"/>
              </a:ext>
            </a:extLst>
          </p:cNvPr>
          <p:cNvSpPr txBox="1"/>
          <p:nvPr/>
        </p:nvSpPr>
        <p:spPr>
          <a:xfrm rot="16200000">
            <a:off x="3296557" y="4060923"/>
            <a:ext cx="2577950" cy="338554"/>
          </a:xfrm>
          <a:prstGeom prst="rect">
            <a:avLst/>
          </a:prstGeom>
          <a:noFill/>
        </p:spPr>
        <p:txBody>
          <a:bodyPr wrap="none" rtlCol="0">
            <a:spAutoFit/>
          </a:bodyPr>
          <a:lstStyle/>
          <a:p>
            <a:r>
              <a:rPr lang="ja-JP" altLang="en-US" sz="1600" dirty="0"/>
              <a:t>ビーム近くの電子密度 </a:t>
            </a:r>
            <a:r>
              <a:rPr lang="en-US" altLang="ja-JP" sz="1600" dirty="0"/>
              <a:t>[m</a:t>
            </a:r>
            <a:r>
              <a:rPr lang="en-US" altLang="ja-JP" sz="1600" baseline="30000" dirty="0"/>
              <a:t>-3</a:t>
            </a:r>
            <a:r>
              <a:rPr lang="en-US" altLang="ja-JP" sz="1600" dirty="0"/>
              <a:t>]</a:t>
            </a:r>
            <a:endParaRPr kumimoji="1" lang="ja-JP" altLang="en-US" sz="1600" dirty="0"/>
          </a:p>
        </p:txBody>
      </p:sp>
      <p:sp>
        <p:nvSpPr>
          <p:cNvPr id="18" name="テキスト ボックス 17">
            <a:extLst>
              <a:ext uri="{FF2B5EF4-FFF2-40B4-BE49-F238E27FC236}">
                <a16:creationId xmlns:a16="http://schemas.microsoft.com/office/drawing/2014/main" id="{DC87B287-4C03-4D35-9765-2C2211880088}"/>
              </a:ext>
            </a:extLst>
          </p:cNvPr>
          <p:cNvSpPr txBox="1"/>
          <p:nvPr/>
        </p:nvSpPr>
        <p:spPr>
          <a:xfrm>
            <a:off x="1976952" y="5776942"/>
            <a:ext cx="870751" cy="338554"/>
          </a:xfrm>
          <a:prstGeom prst="rect">
            <a:avLst/>
          </a:prstGeom>
          <a:noFill/>
        </p:spPr>
        <p:txBody>
          <a:bodyPr wrap="none" rtlCol="0">
            <a:spAutoFit/>
          </a:bodyPr>
          <a:lstStyle/>
          <a:p>
            <a:r>
              <a:rPr kumimoji="1" lang="ja-JP" altLang="en-US" sz="1600" dirty="0"/>
              <a:t>時間 </a:t>
            </a:r>
            <a:r>
              <a:rPr kumimoji="1" lang="en-US" altLang="ja-JP" sz="1600" dirty="0"/>
              <a:t>[s]</a:t>
            </a:r>
            <a:endParaRPr kumimoji="1" lang="ja-JP" altLang="en-US" sz="1600" dirty="0"/>
          </a:p>
        </p:txBody>
      </p:sp>
      <p:sp>
        <p:nvSpPr>
          <p:cNvPr id="19" name="テキスト ボックス 18">
            <a:extLst>
              <a:ext uri="{FF2B5EF4-FFF2-40B4-BE49-F238E27FC236}">
                <a16:creationId xmlns:a16="http://schemas.microsoft.com/office/drawing/2014/main" id="{177E47D2-5BF5-463E-BDC0-45925925A59D}"/>
              </a:ext>
            </a:extLst>
          </p:cNvPr>
          <p:cNvSpPr txBox="1"/>
          <p:nvPr/>
        </p:nvSpPr>
        <p:spPr>
          <a:xfrm>
            <a:off x="6357256" y="5693334"/>
            <a:ext cx="1144352" cy="338554"/>
          </a:xfrm>
          <a:prstGeom prst="rect">
            <a:avLst/>
          </a:prstGeom>
          <a:noFill/>
        </p:spPr>
        <p:txBody>
          <a:bodyPr wrap="none" rtlCol="0">
            <a:spAutoFit/>
          </a:bodyPr>
          <a:lstStyle/>
          <a:p>
            <a:r>
              <a:rPr kumimoji="1" lang="en-US" altLang="ja-JP" sz="1600" dirty="0"/>
              <a:t>SEY (</a:t>
            </a:r>
            <a:r>
              <a:rPr kumimoji="1" lang="en-US" altLang="ja-JP" sz="1600" i="1" dirty="0" err="1">
                <a:latin typeface="Symbol" panose="05050102010706020507" pitchFamily="18" charset="2"/>
              </a:rPr>
              <a:t>d</a:t>
            </a:r>
            <a:r>
              <a:rPr kumimoji="1" lang="en-US" altLang="ja-JP" sz="1600" baseline="-25000" dirty="0" err="1"/>
              <a:t>max</a:t>
            </a:r>
            <a:r>
              <a:rPr kumimoji="1" lang="en-US" altLang="ja-JP" sz="1600" dirty="0"/>
              <a:t>)</a:t>
            </a:r>
            <a:endParaRPr kumimoji="1" lang="ja-JP" altLang="en-US" sz="1600" dirty="0"/>
          </a:p>
        </p:txBody>
      </p:sp>
    </p:spTree>
    <p:extLst>
      <p:ext uri="{BB962C8B-B14F-4D97-AF65-F5344CB8AC3E}">
        <p14:creationId xmlns:p14="http://schemas.microsoft.com/office/powerpoint/2010/main" val="2549517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29</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議論：推定される</a:t>
            </a:r>
            <a:r>
              <a:rPr lang="en-US" altLang="ja-JP" sz="2400" kern="0" dirty="0" err="1">
                <a:latin typeface="Arial" panose="020B0604020202020204" pitchFamily="34" charset="0"/>
                <a:ea typeface="+mj-ea"/>
                <a:cs typeface="Arial" panose="020B0604020202020204" pitchFamily="34" charset="0"/>
              </a:rPr>
              <a:t>TiN</a:t>
            </a:r>
            <a:r>
              <a:rPr lang="ja-JP" altLang="en-US" sz="2400" kern="0" dirty="0">
                <a:latin typeface="Arial" panose="020B0604020202020204" pitchFamily="34" charset="0"/>
                <a:ea typeface="+mj-ea"/>
                <a:cs typeface="Arial" panose="020B0604020202020204" pitchFamily="34" charset="0"/>
              </a:rPr>
              <a:t>コーティングの</a:t>
            </a:r>
            <a:r>
              <a:rPr lang="en-US" altLang="ja-JP" sz="2400" i="1" kern="0" dirty="0" err="1">
                <a:latin typeface="Symbol" panose="05050102010706020507" pitchFamily="18" charset="2"/>
                <a:cs typeface="Arial" panose="020B0604020202020204" pitchFamily="34" charset="0"/>
              </a:rPr>
              <a:t>d</a:t>
            </a:r>
            <a:r>
              <a:rPr lang="en-US" altLang="ja-JP" sz="2400" kern="0" baseline="-25000" dirty="0" err="1">
                <a:latin typeface="Arial" panose="020B0604020202020204" pitchFamily="34" charset="0"/>
                <a:cs typeface="Arial" panose="020B0604020202020204" pitchFamily="34" charset="0"/>
              </a:rPr>
              <a:t>max</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135804" y="1099040"/>
            <a:ext cx="9008196" cy="201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en-US" altLang="ja-JP" sz="2200" kern="0" dirty="0">
                <a:latin typeface="Arial" panose="020B0604020202020204" pitchFamily="34" charset="0"/>
                <a:ea typeface="+mj-ea"/>
                <a:cs typeface="Arial" panose="020B0604020202020204" pitchFamily="34" charset="0"/>
              </a:rPr>
              <a:t>Phase 1</a:t>
            </a:r>
            <a:r>
              <a:rPr lang="ja-JP" altLang="en-US" sz="2200" kern="0" dirty="0" err="1">
                <a:latin typeface="Arial" panose="020B0604020202020204" pitchFamily="34" charset="0"/>
                <a:ea typeface="+mj-ea"/>
                <a:cs typeface="Arial" panose="020B0604020202020204" pitchFamily="34" charset="0"/>
              </a:rPr>
              <a:t>での</a:t>
            </a:r>
            <a:r>
              <a:rPr lang="ja-JP" altLang="en-US" sz="2200" kern="0" dirty="0">
                <a:latin typeface="Arial" panose="020B0604020202020204" pitchFamily="34" charset="0"/>
                <a:ea typeface="+mj-ea"/>
                <a:cs typeface="Arial" panose="020B0604020202020204" pitchFamily="34" charset="0"/>
              </a:rPr>
              <a:t>表面への電子照射量は、電子モニター部で約</a:t>
            </a:r>
            <a:r>
              <a:rPr lang="en-US" altLang="ja-JP" sz="2200" kern="0" dirty="0">
                <a:latin typeface="Arial" panose="020B0604020202020204" pitchFamily="34" charset="0"/>
                <a:ea typeface="+mj-ea"/>
                <a:cs typeface="Arial" panose="020B0604020202020204" pitchFamily="34" charset="0"/>
              </a:rPr>
              <a:t>5x10</a:t>
            </a:r>
            <a:r>
              <a:rPr lang="en-US" altLang="ja-JP" sz="2200" kern="0" baseline="30000" dirty="0">
                <a:latin typeface="Arial" panose="020B0604020202020204" pitchFamily="34" charset="0"/>
                <a:ea typeface="+mj-ea"/>
                <a:cs typeface="Arial" panose="020B0604020202020204" pitchFamily="34" charset="0"/>
              </a:rPr>
              <a:t>-4</a:t>
            </a:r>
            <a:r>
              <a:rPr lang="ja-JP" altLang="en-US" sz="2200" kern="0" dirty="0">
                <a:latin typeface="Arial" panose="020B0604020202020204" pitchFamily="34" charset="0"/>
                <a:ea typeface="+mj-ea"/>
                <a:cs typeface="Arial" panose="020B0604020202020204" pitchFamily="34" charset="0"/>
              </a:rPr>
              <a:t>　</a:t>
            </a:r>
            <a:r>
              <a:rPr lang="en-US" altLang="ja-JP" sz="2200" kern="0" dirty="0">
                <a:latin typeface="Arial" panose="020B0604020202020204" pitchFamily="34" charset="0"/>
                <a:ea typeface="+mj-ea"/>
                <a:cs typeface="Arial" panose="020B0604020202020204" pitchFamily="34" charset="0"/>
              </a:rPr>
              <a:t>C mm</a:t>
            </a:r>
            <a:r>
              <a:rPr lang="en-US" altLang="ja-JP" sz="2200" kern="0" baseline="30000" dirty="0">
                <a:latin typeface="Arial" panose="020B0604020202020204" pitchFamily="34" charset="0"/>
                <a:ea typeface="+mj-ea"/>
                <a:cs typeface="Arial" panose="020B0604020202020204" pitchFamily="34" charset="0"/>
              </a:rPr>
              <a:t>-2 </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エネルギー </a:t>
            </a:r>
            <a:r>
              <a:rPr lang="en-US" altLang="ja-JP" sz="2200" kern="0" dirty="0">
                <a:latin typeface="Arial" panose="020B0604020202020204" pitchFamily="34" charset="0"/>
                <a:ea typeface="+mj-ea"/>
                <a:cs typeface="Arial" panose="020B0604020202020204" pitchFamily="34" charset="0"/>
              </a:rPr>
              <a:t>&gt; 500 eV)</a:t>
            </a:r>
            <a:r>
              <a:rPr lang="ja-JP" altLang="en-US" sz="2200" kern="0" dirty="0" err="1">
                <a:latin typeface="Arial" panose="020B0604020202020204" pitchFamily="34" charset="0"/>
                <a:ea typeface="+mj-ea"/>
                <a:cs typeface="Arial" panose="020B0604020202020204" pitchFamily="34" charset="0"/>
              </a:rPr>
              <a:t>。</a:t>
            </a:r>
            <a:endParaRPr lang="en-US" altLang="ja-JP" sz="2200" kern="0" dirty="0">
              <a:latin typeface="Arial" panose="020B0604020202020204" pitchFamily="34" charset="0"/>
              <a:ea typeface="+mj-ea"/>
              <a:cs typeface="Arial" panose="020B0604020202020204" pitchFamily="34" charset="0"/>
            </a:endParaRPr>
          </a:p>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この時、実験室での</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コーティング試料を使った測定では、</a:t>
            </a:r>
            <a:r>
              <a:rPr lang="en-US" altLang="ja-JP" sz="2200" i="1" kern="0" dirty="0" err="1">
                <a:solidFill>
                  <a:srgbClr val="FF0000"/>
                </a:solidFill>
                <a:latin typeface="Symbol" panose="05050102010706020507" pitchFamily="18" charset="2"/>
                <a:ea typeface="+mj-ea"/>
                <a:cs typeface="Arial" panose="020B0604020202020204" pitchFamily="34" charset="0"/>
              </a:rPr>
              <a:t>d</a:t>
            </a:r>
            <a:r>
              <a:rPr lang="en-US" altLang="ja-JP" sz="2200" kern="0" baseline="-25000" dirty="0" err="1">
                <a:solidFill>
                  <a:srgbClr val="FF0000"/>
                </a:solidFill>
                <a:latin typeface="Arial" panose="020B0604020202020204" pitchFamily="34" charset="0"/>
                <a:ea typeface="+mj-ea"/>
                <a:cs typeface="Arial" panose="020B0604020202020204" pitchFamily="34" charset="0"/>
              </a:rPr>
              <a:t>max</a:t>
            </a:r>
            <a:r>
              <a:rPr lang="en-US" altLang="ja-JP" sz="2200" kern="0" baseline="-25000" dirty="0">
                <a:solidFill>
                  <a:srgbClr val="FF0000"/>
                </a:solidFill>
                <a:latin typeface="Arial" panose="020B0604020202020204" pitchFamily="34" charset="0"/>
                <a:ea typeface="+mj-ea"/>
                <a:cs typeface="Arial" panose="020B0604020202020204" pitchFamily="34" charset="0"/>
              </a:rPr>
              <a:t> </a:t>
            </a:r>
            <a:r>
              <a:rPr lang="en-US" altLang="ja-JP" sz="2200" kern="0" dirty="0">
                <a:solidFill>
                  <a:srgbClr val="FF0000"/>
                </a:solidFill>
                <a:latin typeface="Arial" panose="020B0604020202020204" pitchFamily="34" charset="0"/>
                <a:ea typeface="+mj-ea"/>
                <a:cs typeface="Arial" panose="020B0604020202020204" pitchFamily="34" charset="0"/>
              </a:rPr>
              <a:t>= 0.9</a:t>
            </a:r>
            <a:r>
              <a:rPr lang="ja-JP" altLang="en-US" sz="2200" kern="0" dirty="0">
                <a:solidFill>
                  <a:srgbClr val="FF0000"/>
                </a:solidFill>
                <a:latin typeface="Arial" panose="020B0604020202020204" pitchFamily="34" charset="0"/>
                <a:ea typeface="+mj-ea"/>
                <a:cs typeface="Arial" panose="020B0604020202020204" pitchFamily="34" charset="0"/>
              </a:rPr>
              <a:t>～</a:t>
            </a:r>
            <a:r>
              <a:rPr lang="en-US" altLang="ja-JP" sz="2200" kern="0" dirty="0">
                <a:solidFill>
                  <a:srgbClr val="FF0000"/>
                </a:solidFill>
                <a:latin typeface="Arial" panose="020B0604020202020204" pitchFamily="34" charset="0"/>
                <a:ea typeface="+mj-ea"/>
                <a:cs typeface="Arial" panose="020B0604020202020204" pitchFamily="34" charset="0"/>
              </a:rPr>
              <a:t>1.2</a:t>
            </a:r>
            <a:r>
              <a:rPr lang="ja-JP" altLang="en-US" sz="2200" kern="0" dirty="0" err="1">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ただし、照射した電子ビームのエネルギーは約</a:t>
            </a:r>
            <a:r>
              <a:rPr lang="en-US" altLang="ja-JP" sz="2200" kern="0" dirty="0">
                <a:latin typeface="Arial" panose="020B0604020202020204" pitchFamily="34" charset="0"/>
                <a:ea typeface="+mj-ea"/>
                <a:cs typeface="Arial" panose="020B0604020202020204" pitchFamily="34" charset="0"/>
              </a:rPr>
              <a:t>250 eV</a:t>
            </a:r>
            <a:r>
              <a:rPr lang="ja-JP" altLang="en-US" sz="2200" kern="0" dirty="0" err="1">
                <a:latin typeface="Arial" panose="020B0604020202020204" pitchFamily="34" charset="0"/>
                <a:ea typeface="+mj-ea"/>
                <a:cs typeface="Arial" panose="020B0604020202020204" pitchFamily="34" charset="0"/>
              </a:rPr>
              <a:t>。</a:t>
            </a:r>
            <a:endParaRPr lang="ja-JP" altLang="en-US" sz="2200" kern="0" dirty="0">
              <a:latin typeface="Arial" panose="020B0604020202020204" pitchFamily="34" charset="0"/>
              <a:ea typeface="+mj-ea"/>
              <a:cs typeface="Arial" panose="020B0604020202020204" pitchFamily="34" charset="0"/>
            </a:endParaRPr>
          </a:p>
          <a:p>
            <a:pPr marL="800100" lvl="1" indent="-342900">
              <a:spcBef>
                <a:spcPts val="0"/>
              </a:spcBef>
              <a:buClr>
                <a:srgbClr val="006600"/>
              </a:buClr>
              <a:buSzPct val="70000"/>
              <a:buBlip>
                <a:blip r:embed="rId3"/>
              </a:buBlip>
              <a:defRPr/>
            </a:pPr>
            <a:r>
              <a:rPr lang="ja-JP" altLang="en-US" sz="2200" kern="0" dirty="0">
                <a:solidFill>
                  <a:srgbClr val="E46C0A"/>
                </a:solidFill>
                <a:latin typeface="Arial" panose="020B0604020202020204" pitchFamily="34" charset="0"/>
                <a:ea typeface="+mj-ea"/>
                <a:cs typeface="Arial" panose="020B0604020202020204" pitchFamily="34" charset="0"/>
              </a:rPr>
              <a:t>この差は何か？</a:t>
            </a:r>
            <a:endParaRPr lang="en-US" altLang="ja-JP" sz="2200" kern="0" dirty="0">
              <a:solidFill>
                <a:srgbClr val="E46C0A"/>
              </a:solidFill>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4"/>
              </a:buBlip>
              <a:defRPr/>
            </a:pPr>
            <a:r>
              <a:rPr lang="ja-JP" altLang="en-US" sz="2000" kern="0" dirty="0">
                <a:latin typeface="Arial" panose="020B0604020202020204" pitchFamily="34" charset="0"/>
                <a:ea typeface="+mj-ea"/>
                <a:cs typeface="Arial" panose="020B0604020202020204" pitchFamily="34" charset="0"/>
              </a:rPr>
              <a:t>エージング不足？</a:t>
            </a:r>
            <a:endParaRPr lang="en-US" altLang="ja-JP" sz="2000" kern="0" dirty="0">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4"/>
              </a:buBlip>
              <a:defRPr/>
            </a:pPr>
            <a:r>
              <a:rPr lang="ja-JP" altLang="en-US" sz="2000" kern="0" dirty="0">
                <a:latin typeface="Arial" panose="020B0604020202020204" pitchFamily="34" charset="0"/>
                <a:ea typeface="+mj-ea"/>
                <a:cs typeface="Arial" panose="020B0604020202020204" pitchFamily="34" charset="0"/>
              </a:rPr>
              <a:t>圧力がまだ悪い？</a:t>
            </a:r>
            <a:endParaRPr lang="en-US" altLang="ja-JP" sz="2000" kern="0" dirty="0">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4"/>
              </a:buBlip>
              <a:defRPr/>
            </a:pPr>
            <a:r>
              <a:rPr lang="ja-JP" altLang="en-US" sz="2000" kern="0" dirty="0">
                <a:latin typeface="Arial" panose="020B0604020202020204" pitchFamily="34" charset="0"/>
                <a:ea typeface="+mj-ea"/>
                <a:cs typeface="Arial" panose="020B0604020202020204" pitchFamily="34" charset="0"/>
              </a:rPr>
              <a:t>ベーキングしていない？</a:t>
            </a:r>
          </a:p>
        </p:txBody>
      </p:sp>
      <p:pic>
        <p:nvPicPr>
          <p:cNvPr id="16" name="図 15">
            <a:extLst>
              <a:ext uri="{FF2B5EF4-FFF2-40B4-BE49-F238E27FC236}">
                <a16:creationId xmlns:a16="http://schemas.microsoft.com/office/drawing/2014/main" id="{5EF86041-919E-498B-8011-EE895E8545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881" y="3839350"/>
            <a:ext cx="2825942" cy="2517307"/>
          </a:xfrm>
          <a:prstGeom prst="rect">
            <a:avLst/>
          </a:prstGeom>
        </p:spPr>
      </p:pic>
      <p:sp>
        <p:nvSpPr>
          <p:cNvPr id="17" name="下矢印 19">
            <a:extLst>
              <a:ext uri="{FF2B5EF4-FFF2-40B4-BE49-F238E27FC236}">
                <a16:creationId xmlns:a16="http://schemas.microsoft.com/office/drawing/2014/main" id="{16FE1289-088A-44FA-9068-1E8AE519E47E}"/>
              </a:ext>
            </a:extLst>
          </p:cNvPr>
          <p:cNvSpPr/>
          <p:nvPr/>
        </p:nvSpPr>
        <p:spPr>
          <a:xfrm flipV="1">
            <a:off x="1444690" y="5742441"/>
            <a:ext cx="161925" cy="228600"/>
          </a:xfrm>
          <a:prstGeom prst="downArrow">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8363BDF0-2358-4961-A3E9-62AAF544A2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5147" y="3964477"/>
            <a:ext cx="2977431" cy="2415943"/>
          </a:xfrm>
          <a:prstGeom prst="rect">
            <a:avLst/>
          </a:prstGeom>
        </p:spPr>
      </p:pic>
      <p:sp>
        <p:nvSpPr>
          <p:cNvPr id="19" name="下矢印 20">
            <a:extLst>
              <a:ext uri="{FF2B5EF4-FFF2-40B4-BE49-F238E27FC236}">
                <a16:creationId xmlns:a16="http://schemas.microsoft.com/office/drawing/2014/main" id="{70EE5F3E-0F93-419C-BB5C-8A5D866A4BB8}"/>
              </a:ext>
            </a:extLst>
          </p:cNvPr>
          <p:cNvSpPr/>
          <p:nvPr/>
        </p:nvSpPr>
        <p:spPr>
          <a:xfrm flipV="1">
            <a:off x="4330463" y="5750457"/>
            <a:ext cx="161925" cy="228600"/>
          </a:xfrm>
          <a:prstGeom prst="downArrow">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04D8C45-C143-467B-9BAB-2147FA42C963}"/>
              </a:ext>
            </a:extLst>
          </p:cNvPr>
          <p:cNvSpPr txBox="1"/>
          <p:nvPr/>
        </p:nvSpPr>
        <p:spPr>
          <a:xfrm>
            <a:off x="2124171" y="3780395"/>
            <a:ext cx="719492"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b</a:t>
            </a:r>
            <a:r>
              <a:rPr kumimoji="1" lang="en-US" altLang="ja-JP" sz="1200" dirty="0">
                <a:latin typeface="Arial" panose="020B0604020202020204" pitchFamily="34" charset="0"/>
                <a:cs typeface="Arial" panose="020B0604020202020204" pitchFamily="34" charset="0"/>
              </a:rPr>
              <a:t>y Terui</a:t>
            </a:r>
            <a:endParaRPr kumimoji="1" lang="ja-JP" altLang="en-US" sz="1200" dirty="0">
              <a:latin typeface="Arial" panose="020B0604020202020204" pitchFamily="34" charset="0"/>
              <a:cs typeface="Arial" panose="020B0604020202020204" pitchFamily="34" charset="0"/>
            </a:endParaRPr>
          </a:p>
        </p:txBody>
      </p:sp>
      <p:pic>
        <p:nvPicPr>
          <p:cNvPr id="21" name="図 20">
            <a:extLst>
              <a:ext uri="{FF2B5EF4-FFF2-40B4-BE49-F238E27FC236}">
                <a16:creationId xmlns:a16="http://schemas.microsoft.com/office/drawing/2014/main" id="{F5EE389E-2010-48F4-BDBB-6091288B1F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8782" y="3934000"/>
            <a:ext cx="2994269" cy="25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下矢印 2">
            <a:extLst>
              <a:ext uri="{FF2B5EF4-FFF2-40B4-BE49-F238E27FC236}">
                <a16:creationId xmlns:a16="http://schemas.microsoft.com/office/drawing/2014/main" id="{A3CD9ECB-F8DC-44E8-A4C4-CA0B2A444B5E}"/>
              </a:ext>
            </a:extLst>
          </p:cNvPr>
          <p:cNvSpPr/>
          <p:nvPr/>
        </p:nvSpPr>
        <p:spPr>
          <a:xfrm flipV="1">
            <a:off x="7375855" y="5772923"/>
            <a:ext cx="161925" cy="228600"/>
          </a:xfrm>
          <a:prstGeom prst="downArrow">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E110C3D-4582-4659-A902-550CC78543B3}"/>
              </a:ext>
            </a:extLst>
          </p:cNvPr>
          <p:cNvSpPr txBox="1"/>
          <p:nvPr/>
        </p:nvSpPr>
        <p:spPr>
          <a:xfrm>
            <a:off x="7859725" y="3780395"/>
            <a:ext cx="909223"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b</a:t>
            </a:r>
            <a:r>
              <a:rPr kumimoji="1" lang="en-US" altLang="ja-JP" sz="1200" dirty="0">
                <a:latin typeface="Arial" panose="020B0604020202020204" pitchFamily="34" charset="0"/>
                <a:cs typeface="Arial" panose="020B0604020202020204" pitchFamily="34" charset="0"/>
              </a:rPr>
              <a:t>y Shibata</a:t>
            </a:r>
            <a:endParaRPr kumimoji="1" lang="ja-JP" altLang="en-US" sz="1200"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594E3C81-8FF5-4DFC-87AE-94558BD7DBDA}"/>
              </a:ext>
            </a:extLst>
          </p:cNvPr>
          <p:cNvSpPr txBox="1"/>
          <p:nvPr/>
        </p:nvSpPr>
        <p:spPr>
          <a:xfrm>
            <a:off x="4855039" y="3780395"/>
            <a:ext cx="909223"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b</a:t>
            </a:r>
            <a:r>
              <a:rPr kumimoji="1" lang="en-US" altLang="ja-JP" sz="1200" dirty="0">
                <a:latin typeface="Arial" panose="020B0604020202020204" pitchFamily="34" charset="0"/>
                <a:cs typeface="Arial" panose="020B0604020202020204" pitchFamily="34" charset="0"/>
              </a:rPr>
              <a:t>y Shibata</a:t>
            </a:r>
            <a:endParaRPr kumimoji="1" lang="ja-JP" altLang="en-US" sz="1200" dirty="0">
              <a:latin typeface="Arial" panose="020B0604020202020204" pitchFamily="34" charset="0"/>
              <a:cs typeface="Arial" panose="020B0604020202020204" pitchFamily="34" charset="0"/>
            </a:endParaRPr>
          </a:p>
        </p:txBody>
      </p:sp>
      <p:pic>
        <p:nvPicPr>
          <p:cNvPr id="27" name="table">
            <a:extLst>
              <a:ext uri="{FF2B5EF4-FFF2-40B4-BE49-F238E27FC236}">
                <a16:creationId xmlns:a16="http://schemas.microsoft.com/office/drawing/2014/main" id="{DFD87887-0C4A-4D46-AE02-6272B50842CE}"/>
              </a:ext>
            </a:extLst>
          </p:cNvPr>
          <p:cNvPicPr>
            <a:picLocks noChangeAspect="1"/>
          </p:cNvPicPr>
          <p:nvPr/>
        </p:nvPicPr>
        <p:blipFill>
          <a:blip r:embed="rId8"/>
          <a:stretch>
            <a:fillRect/>
          </a:stretch>
        </p:blipFill>
        <p:spPr>
          <a:xfrm>
            <a:off x="6864771" y="2781706"/>
            <a:ext cx="1720964" cy="1054969"/>
          </a:xfrm>
          <a:prstGeom prst="rect">
            <a:avLst/>
          </a:prstGeom>
        </p:spPr>
      </p:pic>
      <p:sp>
        <p:nvSpPr>
          <p:cNvPr id="28" name="下矢印 18">
            <a:extLst>
              <a:ext uri="{FF2B5EF4-FFF2-40B4-BE49-F238E27FC236}">
                <a16:creationId xmlns:a16="http://schemas.microsoft.com/office/drawing/2014/main" id="{F98E5E23-5DA0-41E7-AA96-54BBC8DC4FE6}"/>
              </a:ext>
            </a:extLst>
          </p:cNvPr>
          <p:cNvSpPr/>
          <p:nvPr/>
        </p:nvSpPr>
        <p:spPr>
          <a:xfrm rot="19538584">
            <a:off x="1304375" y="5006863"/>
            <a:ext cx="233522" cy="24710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3">
            <a:extLst>
              <a:ext uri="{FF2B5EF4-FFF2-40B4-BE49-F238E27FC236}">
                <a16:creationId xmlns:a16="http://schemas.microsoft.com/office/drawing/2014/main" id="{92C9221B-5197-4697-B114-B45CDBA493A1}"/>
              </a:ext>
            </a:extLst>
          </p:cNvPr>
          <p:cNvSpPr/>
          <p:nvPr/>
        </p:nvSpPr>
        <p:spPr>
          <a:xfrm rot="19538584">
            <a:off x="4171401" y="4844937"/>
            <a:ext cx="233522" cy="24710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4">
            <a:extLst>
              <a:ext uri="{FF2B5EF4-FFF2-40B4-BE49-F238E27FC236}">
                <a16:creationId xmlns:a16="http://schemas.microsoft.com/office/drawing/2014/main" id="{8B5C7C3E-B944-4218-ADCB-906E1D64528D}"/>
              </a:ext>
            </a:extLst>
          </p:cNvPr>
          <p:cNvSpPr/>
          <p:nvPr/>
        </p:nvSpPr>
        <p:spPr>
          <a:xfrm rot="2442352">
            <a:off x="7505152" y="4883035"/>
            <a:ext cx="233522" cy="247106"/>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1F89470-9757-4842-A384-5A06351F0220}"/>
              </a:ext>
            </a:extLst>
          </p:cNvPr>
          <p:cNvSpPr txBox="1"/>
          <p:nvPr/>
        </p:nvSpPr>
        <p:spPr>
          <a:xfrm>
            <a:off x="4523884" y="3026730"/>
            <a:ext cx="1928733" cy="461665"/>
          </a:xfrm>
          <a:prstGeom prst="rect">
            <a:avLst/>
          </a:prstGeom>
          <a:noFill/>
          <a:ln>
            <a:solidFill>
              <a:srgbClr val="FF0000"/>
            </a:solidFill>
          </a:ln>
        </p:spPr>
        <p:txBody>
          <a:bodyPr wrap="none" rtlCol="0">
            <a:spAutoFit/>
          </a:bodyPr>
          <a:lstStyle/>
          <a:p>
            <a:r>
              <a:rPr kumimoji="1" lang="ja-JP" altLang="en-US" sz="2400" dirty="0"/>
              <a:t>要検討、観察</a:t>
            </a:r>
          </a:p>
        </p:txBody>
      </p:sp>
      <p:sp>
        <p:nvSpPr>
          <p:cNvPr id="6" name="矢印: 右 5">
            <a:extLst>
              <a:ext uri="{FF2B5EF4-FFF2-40B4-BE49-F238E27FC236}">
                <a16:creationId xmlns:a16="http://schemas.microsoft.com/office/drawing/2014/main" id="{8EE2F0F5-7D91-4FA0-A514-B616604DCD51}"/>
              </a:ext>
            </a:extLst>
          </p:cNvPr>
          <p:cNvSpPr/>
          <p:nvPr/>
        </p:nvSpPr>
        <p:spPr>
          <a:xfrm>
            <a:off x="4246880" y="3118170"/>
            <a:ext cx="207400" cy="275270"/>
          </a:xfrm>
          <a:prstGeom prst="rightArrow">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356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ea typeface="ＭＳ Ｐゴシック" panose="020B0600070205080204" pitchFamily="50" charset="-128"/>
                <a:cs typeface="Arial" panose="020B0604020202020204" pitchFamily="34" charset="0"/>
              </a:rPr>
              <a:t>設計段階の予想と対策</a:t>
            </a:r>
          </a:p>
        </p:txBody>
      </p:sp>
      <p:sp>
        <p:nvSpPr>
          <p:cNvPr id="3" name="日付プレースホルダー 2"/>
          <p:cNvSpPr>
            <a:spLocks noGrp="1"/>
          </p:cNvSpPr>
          <p:nvPr>
            <p:ph type="dt" sz="half" idx="10"/>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2017/9/8</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フッター プレースホルダー 3"/>
          <p:cNvSpPr>
            <a:spLocks noGrp="1"/>
          </p:cNvSpPr>
          <p:nvPr>
            <p:ph type="ftr" sz="quarter" idx="11"/>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SuperKEKB </a:t>
            </a:r>
            <a:r>
              <a:rPr lang="ja-JP" altLang="en-US">
                <a:latin typeface="Arial" panose="020B0604020202020204" pitchFamily="34" charset="0"/>
                <a:ea typeface="ＭＳ Ｐゴシック" panose="020B0600070205080204" pitchFamily="50" charset="-128"/>
                <a:cs typeface="Arial" panose="020B0604020202020204" pitchFamily="34" charset="0"/>
              </a:rPr>
              <a:t>国内 </a:t>
            </a:r>
            <a:r>
              <a:rPr lang="en-US" altLang="ja-JP">
                <a:latin typeface="Arial" panose="020B0604020202020204" pitchFamily="34" charset="0"/>
                <a:ea typeface="ＭＳ Ｐゴシック" panose="020B0600070205080204" pitchFamily="50" charset="-128"/>
                <a:cs typeface="Arial" panose="020B0604020202020204" pitchFamily="34" charset="0"/>
              </a:rPr>
              <a:t>Review @KEK</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ＭＳ Ｐゴシック" panose="020B0600070205080204" pitchFamily="50" charset="-128"/>
                <a:cs typeface="Arial" panose="020B0604020202020204" pitchFamily="34" charset="0"/>
              </a:rPr>
              <a:pPr>
                <a:defRPr/>
              </a:pPr>
              <a:t>3</a:t>
            </a:fld>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コンテンツ プレースホルダ 2">
            <a:extLst>
              <a:ext uri="{FF2B5EF4-FFF2-40B4-BE49-F238E27FC236}">
                <a16:creationId xmlns:a16="http://schemas.microsoft.com/office/drawing/2014/main" id="{3CFB14CE-5C59-4322-B6DD-8B70ECF97AE2}"/>
              </a:ext>
            </a:extLst>
          </p:cNvPr>
          <p:cNvSpPr>
            <a:spLocks noGrp="1"/>
          </p:cNvSpPr>
          <p:nvPr/>
        </p:nvSpPr>
        <p:spPr bwMode="auto">
          <a:xfrm>
            <a:off x="265286" y="648000"/>
            <a:ext cx="8237583" cy="77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ts val="0"/>
              </a:spcBef>
              <a:buSzPct val="60000"/>
              <a:buBlip>
                <a:blip r:embed="rId2"/>
              </a:buBlip>
            </a:pPr>
            <a:r>
              <a:rPr lang="ja-JP" altLang="en-US" sz="2400" dirty="0">
                <a:latin typeface="Arial" panose="020B0604020202020204" pitchFamily="34" charset="0"/>
                <a:ea typeface="ＭＳ Ｐゴシック" panose="020B0600070205080204" pitchFamily="50" charset="-128"/>
                <a:cs typeface="Arial" panose="020B0604020202020204" pitchFamily="34" charset="0"/>
              </a:rPr>
              <a:t>もし、</a:t>
            </a:r>
            <a:r>
              <a:rPr lang="en-US" altLang="ja-JP" sz="24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KEKB</a:t>
            </a:r>
            <a:r>
              <a:rPr lang="ja-JP" altLang="en-US" sz="24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と同じ円断面の銅ビームパイプ</a:t>
            </a:r>
            <a:r>
              <a:rPr lang="ja-JP" altLang="en-US" sz="2400" dirty="0">
                <a:latin typeface="Arial" panose="020B0604020202020204" pitchFamily="34" charset="0"/>
                <a:ea typeface="ＭＳ Ｐゴシック" panose="020B0600070205080204" pitchFamily="50" charset="-128"/>
                <a:cs typeface="Arial" panose="020B0604020202020204" pitchFamily="34" charset="0"/>
              </a:rPr>
              <a:t>を用いたら・・</a:t>
            </a:r>
          </a:p>
          <a:p>
            <a:pPr lvl="1" indent="-342900" eaLnBrk="1" hangingPunct="1">
              <a:spcBef>
                <a:spcPts val="0"/>
              </a:spcBef>
              <a:buSzPct val="70000"/>
              <a:buBlip>
                <a:blip r:embed="rId3">
                  <a:extLst/>
                </a:blip>
              </a:buBlip>
            </a:pPr>
            <a:r>
              <a:rPr lang="en-US" altLang="ja-JP" sz="2200" dirty="0">
                <a:latin typeface="Arial" panose="020B0604020202020204" pitchFamily="34" charset="0"/>
                <a:ea typeface="ＭＳ Ｐゴシック" panose="020B0600070205080204" pitchFamily="50" charset="-128"/>
                <a:cs typeface="Arial" panose="020B0604020202020204" pitchFamily="34" charset="0"/>
              </a:rPr>
              <a:t>KEKB</a:t>
            </a:r>
            <a:r>
              <a:rPr lang="ja-JP" altLang="en-US" sz="2200" dirty="0" err="1">
                <a:latin typeface="Arial" panose="020B0604020202020204" pitchFamily="34" charset="0"/>
                <a:ea typeface="ＭＳ Ｐゴシック" panose="020B0600070205080204" pitchFamily="50" charset="-128"/>
                <a:cs typeface="Arial" panose="020B0604020202020204" pitchFamily="34" charset="0"/>
              </a:rPr>
              <a:t>での</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測定結果から電子密度を推定</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2200" i="1" dirty="0">
                <a:latin typeface="Symbol" panose="05050102010706020507" pitchFamily="18" charset="2"/>
                <a:ea typeface="ＭＳ Ｐゴシック" panose="020B0600070205080204" pitchFamily="50" charset="-128"/>
                <a:cs typeface="Arial" panose="020B0604020202020204" pitchFamily="34" charset="0"/>
              </a:rPr>
              <a:t>f</a:t>
            </a:r>
            <a:r>
              <a:rPr lang="ja-JP" altLang="en-US" sz="2200" i="1" dirty="0">
                <a:latin typeface="Symbol" panose="05050102010706020507" pitchFamily="18" charset="2"/>
                <a:ea typeface="ＭＳ Ｐゴシック" panose="020B0600070205080204" pitchFamily="50" charset="-128"/>
                <a:cs typeface="Arial" panose="020B0604020202020204" pitchFamily="34" charset="0"/>
              </a:rPr>
              <a:t> </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94 mm</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銅パイプ、</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4 ns </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間隔、</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1 mA/bunch</a:t>
            </a:r>
            <a:r>
              <a:rPr lang="ja-JP" altLang="en-US" sz="22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ビーム方向磁場</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ソレノイド</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無し</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0" name="表 9">
            <a:extLst>
              <a:ext uri="{FF2B5EF4-FFF2-40B4-BE49-F238E27FC236}">
                <a16:creationId xmlns:a16="http://schemas.microsoft.com/office/drawing/2014/main" id="{DFD61A65-BDF1-421A-90D3-27478941631D}"/>
              </a:ext>
            </a:extLst>
          </p:cNvPr>
          <p:cNvGraphicFramePr>
            <a:graphicFrameLocks noGrp="1"/>
          </p:cNvGraphicFramePr>
          <p:nvPr>
            <p:extLst>
              <p:ext uri="{D42A27DB-BD31-4B8C-83A1-F6EECF244321}">
                <p14:modId xmlns:p14="http://schemas.microsoft.com/office/powerpoint/2010/main" val="209776780"/>
              </p:ext>
            </p:extLst>
          </p:nvPr>
        </p:nvGraphicFramePr>
        <p:xfrm>
          <a:off x="1115910" y="1963480"/>
          <a:ext cx="6524760" cy="3017520"/>
        </p:xfrm>
        <a:graphic>
          <a:graphicData uri="http://schemas.openxmlformats.org/drawingml/2006/table">
            <a:tbl>
              <a:tblPr firstRow="1" bandRow="1">
                <a:tableStyleId>{5C22544A-7EE6-4342-B048-85BDC9FD1C3A}</a:tableStyleId>
              </a:tblPr>
              <a:tblGrid>
                <a:gridCol w="1817587">
                  <a:extLst>
                    <a:ext uri="{9D8B030D-6E8A-4147-A177-3AD203B41FA5}">
                      <a16:colId xmlns:a16="http://schemas.microsoft.com/office/drawing/2014/main" val="20000"/>
                    </a:ext>
                  </a:extLst>
                </a:gridCol>
                <a:gridCol w="1118515">
                  <a:extLst>
                    <a:ext uri="{9D8B030D-6E8A-4147-A177-3AD203B41FA5}">
                      <a16:colId xmlns:a16="http://schemas.microsoft.com/office/drawing/2014/main" val="20001"/>
                    </a:ext>
                  </a:extLst>
                </a:gridCol>
                <a:gridCol w="908794">
                  <a:extLst>
                    <a:ext uri="{9D8B030D-6E8A-4147-A177-3AD203B41FA5}">
                      <a16:colId xmlns:a16="http://schemas.microsoft.com/office/drawing/2014/main" val="20002"/>
                    </a:ext>
                  </a:extLst>
                </a:gridCol>
                <a:gridCol w="1326089">
                  <a:extLst>
                    <a:ext uri="{9D8B030D-6E8A-4147-A177-3AD203B41FA5}">
                      <a16:colId xmlns:a16="http://schemas.microsoft.com/office/drawing/2014/main" val="20003"/>
                    </a:ext>
                  </a:extLst>
                </a:gridCol>
                <a:gridCol w="1353775">
                  <a:extLst>
                    <a:ext uri="{9D8B030D-6E8A-4147-A177-3AD203B41FA5}">
                      <a16:colId xmlns:a16="http://schemas.microsoft.com/office/drawing/2014/main" val="20004"/>
                    </a:ext>
                  </a:extLst>
                </a:gridCol>
              </a:tblGrid>
              <a:tr h="281198">
                <a:tc>
                  <a:txBody>
                    <a:bodyPr/>
                    <a:lstStyle/>
                    <a:p>
                      <a:r>
                        <a:rPr kumimoji="1" lang="en-US" altLang="ja-JP" sz="1600" dirty="0">
                          <a:solidFill>
                            <a:schemeClr val="tx1"/>
                          </a:solidFill>
                          <a:latin typeface="Arial" pitchFamily="34" charset="0"/>
                          <a:cs typeface="Arial" pitchFamily="34" charset="0"/>
                        </a:rPr>
                        <a:t>Sections</a:t>
                      </a:r>
                      <a:endParaRPr kumimoji="1" lang="ja-JP" altLang="en-US" sz="1600" dirty="0">
                        <a:solidFill>
                          <a:schemeClr val="tx1"/>
                        </a:solidFill>
                        <a:latin typeface="Arial" pitchFamily="34" charset="0"/>
                        <a:cs typeface="Arial" pitchFamily="34" charset="0"/>
                      </a:endParaRPr>
                    </a:p>
                  </a:txBody>
                  <a:tcPr/>
                </a:tc>
                <a:tc>
                  <a:txBody>
                    <a:bodyPr/>
                    <a:lstStyle/>
                    <a:p>
                      <a:pPr algn="ctr">
                        <a:tabLst/>
                      </a:pPr>
                      <a:r>
                        <a:rPr kumimoji="1" lang="en-US" altLang="ja-JP" sz="1600" i="1" dirty="0">
                          <a:solidFill>
                            <a:schemeClr val="tx1"/>
                          </a:solidFill>
                          <a:latin typeface="Arial" pitchFamily="34" charset="0"/>
                          <a:cs typeface="Arial" pitchFamily="34" charset="0"/>
                        </a:rPr>
                        <a:t>L</a:t>
                      </a:r>
                      <a:r>
                        <a:rPr kumimoji="1" lang="en-US" altLang="ja-JP" sz="1600" i="1" baseline="0" dirty="0">
                          <a:solidFill>
                            <a:schemeClr val="tx1"/>
                          </a:solidFill>
                          <a:latin typeface="Arial" pitchFamily="34" charset="0"/>
                          <a:cs typeface="Arial" pitchFamily="34" charset="0"/>
                        </a:rPr>
                        <a:t> </a:t>
                      </a:r>
                      <a:r>
                        <a:rPr kumimoji="1" lang="en-US" altLang="ja-JP" sz="1600" baseline="0" dirty="0">
                          <a:solidFill>
                            <a:schemeClr val="tx1"/>
                          </a:solidFill>
                          <a:latin typeface="Arial" pitchFamily="34" charset="0"/>
                          <a:cs typeface="Arial" pitchFamily="34" charset="0"/>
                        </a:rPr>
                        <a:t>[</a:t>
                      </a:r>
                      <a:r>
                        <a:rPr kumimoji="1" lang="en-US" altLang="ja-JP" sz="1600" dirty="0">
                          <a:solidFill>
                            <a:schemeClr val="tx1"/>
                          </a:solidFill>
                          <a:latin typeface="Arial" pitchFamily="34" charset="0"/>
                          <a:cs typeface="Arial" pitchFamily="34" charset="0"/>
                        </a:rPr>
                        <a:t>m]</a:t>
                      </a:r>
                      <a:endParaRPr kumimoji="1" lang="ja-JP" altLang="en-US" sz="1600" dirty="0">
                        <a:solidFill>
                          <a:schemeClr val="tx1"/>
                        </a:solidFill>
                        <a:latin typeface="Arial" pitchFamily="34" charset="0"/>
                        <a:cs typeface="Arial" pitchFamily="34" charset="0"/>
                      </a:endParaRPr>
                    </a:p>
                  </a:txBody>
                  <a:tcPr/>
                </a:tc>
                <a:tc>
                  <a:txBody>
                    <a:bodyPr/>
                    <a:lstStyle/>
                    <a:p>
                      <a:pPr algn="ctr"/>
                      <a:r>
                        <a:rPr kumimoji="1" lang="en-US" altLang="ja-JP" sz="1600" i="1" baseline="0" dirty="0">
                          <a:solidFill>
                            <a:schemeClr val="tx1"/>
                          </a:solidFill>
                          <a:latin typeface="Arial" pitchFamily="34" charset="0"/>
                          <a:cs typeface="Arial" pitchFamily="34" charset="0"/>
                        </a:rPr>
                        <a:t>L</a:t>
                      </a:r>
                      <a:r>
                        <a:rPr kumimoji="1" lang="en-US" altLang="ja-JP" sz="1600" baseline="0" dirty="0">
                          <a:solidFill>
                            <a:schemeClr val="tx1"/>
                          </a:solidFill>
                          <a:latin typeface="Arial" pitchFamily="34" charset="0"/>
                          <a:cs typeface="Arial" pitchFamily="34" charset="0"/>
                        </a:rPr>
                        <a:t> [ %]</a:t>
                      </a:r>
                      <a:endParaRPr kumimoji="1" lang="ja-JP" altLang="en-US" sz="1600" dirty="0">
                        <a:solidFill>
                          <a:schemeClr val="tx1"/>
                        </a:solidFill>
                        <a:latin typeface="Arial" pitchFamily="34" charset="0"/>
                        <a:cs typeface="Arial" pitchFamily="34" charset="0"/>
                      </a:endParaRPr>
                    </a:p>
                  </a:txBody>
                  <a:tcPr/>
                </a:tc>
                <a:tc>
                  <a:txBody>
                    <a:bodyPr/>
                    <a:lstStyle/>
                    <a:p>
                      <a:pPr algn="ctr"/>
                      <a:r>
                        <a:rPr kumimoji="1" lang="en-US" altLang="ja-JP" sz="1600" i="1" dirty="0">
                          <a:solidFill>
                            <a:schemeClr val="tx1"/>
                          </a:solidFill>
                          <a:latin typeface="Arial" pitchFamily="34" charset="0"/>
                          <a:cs typeface="Arial" pitchFamily="34" charset="0"/>
                        </a:rPr>
                        <a:t>n</a:t>
                      </a:r>
                      <a:r>
                        <a:rPr kumimoji="1" lang="en-US" altLang="ja-JP" sz="1600" i="1" baseline="-25000" dirty="0">
                          <a:solidFill>
                            <a:schemeClr val="tx1"/>
                          </a:solidFill>
                          <a:latin typeface="Arial" pitchFamily="34" charset="0"/>
                          <a:cs typeface="Arial" pitchFamily="34" charset="0"/>
                        </a:rPr>
                        <a:t>e</a:t>
                      </a:r>
                      <a:r>
                        <a:rPr kumimoji="1" lang="en-US" altLang="ja-JP" sz="1600" baseline="0" dirty="0">
                          <a:solidFill>
                            <a:schemeClr val="tx1"/>
                          </a:solidFill>
                          <a:latin typeface="Arial" pitchFamily="34" charset="0"/>
                          <a:cs typeface="Arial" pitchFamily="34" charset="0"/>
                        </a:rPr>
                        <a:t> [e</a:t>
                      </a:r>
                      <a:r>
                        <a:rPr kumimoji="1" lang="en-US" altLang="ja-JP" sz="1600" baseline="30000" dirty="0">
                          <a:solidFill>
                            <a:schemeClr val="tx1"/>
                          </a:solidFill>
                          <a:latin typeface="Arial" pitchFamily="34" charset="0"/>
                          <a:cs typeface="Arial" pitchFamily="34" charset="0"/>
                        </a:rPr>
                        <a:t>-</a:t>
                      </a:r>
                      <a:r>
                        <a:rPr kumimoji="1" lang="en-US" altLang="ja-JP" sz="1600" baseline="0" dirty="0">
                          <a:solidFill>
                            <a:schemeClr val="tx1"/>
                          </a:solidFill>
                          <a:latin typeface="Arial" pitchFamily="34" charset="0"/>
                          <a:cs typeface="Arial" pitchFamily="34" charset="0"/>
                        </a:rPr>
                        <a:t>/m</a:t>
                      </a:r>
                      <a:r>
                        <a:rPr kumimoji="1" lang="en-US" altLang="ja-JP" sz="1600" baseline="30000" dirty="0">
                          <a:solidFill>
                            <a:schemeClr val="tx1"/>
                          </a:solidFill>
                          <a:latin typeface="Arial" pitchFamily="34" charset="0"/>
                          <a:cs typeface="Arial" pitchFamily="34" charset="0"/>
                        </a:rPr>
                        <a:t>3</a:t>
                      </a:r>
                      <a:r>
                        <a:rPr kumimoji="1" lang="en-US" altLang="ja-JP" sz="1600" dirty="0">
                          <a:solidFill>
                            <a:schemeClr val="tx1"/>
                          </a:solidFill>
                          <a:latin typeface="Arial" pitchFamily="34" charset="0"/>
                          <a:cs typeface="Arial" pitchFamily="34" charset="0"/>
                        </a:rPr>
                        <a:t>]</a:t>
                      </a:r>
                      <a:endParaRPr kumimoji="1" lang="ja-JP" altLang="en-US" sz="1600" dirty="0">
                        <a:solidFill>
                          <a:schemeClr val="tx1"/>
                        </a:solidFill>
                        <a:latin typeface="Arial" pitchFamily="34" charset="0"/>
                        <a:cs typeface="Arial" pitchFamily="34" charset="0"/>
                      </a:endParaRPr>
                    </a:p>
                  </a:txBody>
                  <a:tcPr/>
                </a:tc>
                <a:tc>
                  <a:txBody>
                    <a:bodyPr/>
                    <a:lstStyle/>
                    <a:p>
                      <a:pPr algn="ctr"/>
                      <a:r>
                        <a:rPr kumimoji="1" lang="en-US" altLang="ja-JP" sz="1600" i="1" baseline="0" dirty="0" err="1">
                          <a:solidFill>
                            <a:schemeClr val="tx1"/>
                          </a:solidFill>
                          <a:latin typeface="Arial" pitchFamily="34" charset="0"/>
                          <a:cs typeface="Arial" pitchFamily="34" charset="0"/>
                        </a:rPr>
                        <a:t>n</a:t>
                      </a:r>
                      <a:r>
                        <a:rPr kumimoji="1" lang="en-US" altLang="ja-JP" sz="1600" i="1" baseline="-25000" dirty="0" err="1">
                          <a:solidFill>
                            <a:schemeClr val="tx1"/>
                          </a:solidFill>
                          <a:latin typeface="Arial" pitchFamily="34" charset="0"/>
                          <a:cs typeface="Arial" pitchFamily="34" charset="0"/>
                        </a:rPr>
                        <a:t>e</a:t>
                      </a:r>
                      <a:r>
                        <a:rPr kumimoji="1" lang="en-US" altLang="ja-JP" sz="1600" dirty="0" err="1">
                          <a:solidFill>
                            <a:schemeClr val="tx1"/>
                          </a:solidFill>
                          <a:latin typeface="Arial" pitchFamily="34" charset="0"/>
                          <a:cs typeface="Arial" pitchFamily="34" charset="0"/>
                        </a:rPr>
                        <a:t>x</a:t>
                      </a:r>
                      <a:r>
                        <a:rPr kumimoji="1" lang="en-US" altLang="ja-JP" sz="1600" dirty="0">
                          <a:solidFill>
                            <a:schemeClr val="tx1"/>
                          </a:solidFill>
                          <a:latin typeface="Arial" pitchFamily="34" charset="0"/>
                          <a:cs typeface="Arial" pitchFamily="34" charset="0"/>
                        </a:rPr>
                        <a:t> </a:t>
                      </a:r>
                      <a:r>
                        <a:rPr kumimoji="1" lang="en-US" altLang="ja-JP" sz="1600" i="1" dirty="0">
                          <a:solidFill>
                            <a:schemeClr val="tx1"/>
                          </a:solidFill>
                          <a:latin typeface="Arial" pitchFamily="34" charset="0"/>
                          <a:cs typeface="Arial" pitchFamily="34" charset="0"/>
                        </a:rPr>
                        <a:t>L</a:t>
                      </a:r>
                      <a:r>
                        <a:rPr kumimoji="1" lang="en-US" altLang="ja-JP" sz="1600" dirty="0">
                          <a:solidFill>
                            <a:schemeClr val="tx1"/>
                          </a:solidFill>
                          <a:latin typeface="Arial" pitchFamily="34" charset="0"/>
                          <a:cs typeface="Arial" pitchFamily="34" charset="0"/>
                        </a:rPr>
                        <a:t> [%]</a:t>
                      </a:r>
                      <a:endParaRPr kumimoji="1" lang="ja-JP" alt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0"/>
                  </a:ext>
                </a:extLst>
              </a:tr>
              <a:tr h="281198">
                <a:tc>
                  <a:txBody>
                    <a:bodyPr/>
                    <a:lstStyle/>
                    <a:p>
                      <a:r>
                        <a:rPr kumimoji="1" lang="en-US" altLang="ja-JP" sz="1600" dirty="0">
                          <a:latin typeface="Arial" pitchFamily="34" charset="0"/>
                          <a:cs typeface="Arial" pitchFamily="34" charset="0"/>
                        </a:rPr>
                        <a:t>Total</a:t>
                      </a:r>
                      <a:endParaRPr kumimoji="1" lang="ja-JP" altLang="en-US" sz="1600" dirty="0">
                        <a:latin typeface="Arial" pitchFamily="34" charset="0"/>
                        <a:cs typeface="Arial" pitchFamily="34" charset="0"/>
                      </a:endParaRPr>
                    </a:p>
                  </a:txBody>
                  <a:tcPr>
                    <a:solidFill>
                      <a:schemeClr val="accent6">
                        <a:lumMod val="40000"/>
                        <a:lumOff val="60000"/>
                      </a:schemeClr>
                    </a:solidFill>
                  </a:tcPr>
                </a:tc>
                <a:tc>
                  <a:txBody>
                    <a:bodyPr/>
                    <a:lstStyle/>
                    <a:p>
                      <a:pPr algn="ctr"/>
                      <a:r>
                        <a:rPr kumimoji="1" lang="en-US" altLang="ja-JP" sz="1600" dirty="0">
                          <a:latin typeface="Arial" pitchFamily="34" charset="0"/>
                          <a:cs typeface="Arial" pitchFamily="34" charset="0"/>
                        </a:rPr>
                        <a:t>3016</a:t>
                      </a:r>
                      <a:endParaRPr kumimoji="1" lang="ja-JP" altLang="en-US" sz="1600" dirty="0">
                        <a:latin typeface="Arial" pitchFamily="34" charset="0"/>
                        <a:cs typeface="Arial" pitchFamily="34" charset="0"/>
                      </a:endParaRPr>
                    </a:p>
                  </a:txBody>
                  <a:tcPr>
                    <a:solidFill>
                      <a:schemeClr val="accent6">
                        <a:lumMod val="40000"/>
                        <a:lumOff val="60000"/>
                      </a:schemeClr>
                    </a:solidFill>
                  </a:tcPr>
                </a:tc>
                <a:tc>
                  <a:txBody>
                    <a:bodyPr/>
                    <a:lstStyle/>
                    <a:p>
                      <a:pPr algn="ctr"/>
                      <a:r>
                        <a:rPr kumimoji="1" lang="en-US" altLang="ja-JP" sz="1600" dirty="0">
                          <a:solidFill>
                            <a:schemeClr val="accent6">
                              <a:lumMod val="75000"/>
                            </a:schemeClr>
                          </a:solidFill>
                          <a:latin typeface="Arial" pitchFamily="34" charset="0"/>
                          <a:cs typeface="Arial" pitchFamily="34" charset="0"/>
                        </a:rPr>
                        <a:t>100</a:t>
                      </a:r>
                    </a:p>
                  </a:txBody>
                  <a:tcPr>
                    <a:solidFill>
                      <a:schemeClr val="accent6">
                        <a:lumMod val="40000"/>
                        <a:lumOff val="60000"/>
                      </a:schemeClr>
                    </a:solidFill>
                  </a:tcPr>
                </a:tc>
                <a:tc>
                  <a:txBody>
                    <a:bodyPr/>
                    <a:lstStyle/>
                    <a:p>
                      <a:pPr algn="ctr"/>
                      <a:r>
                        <a:rPr kumimoji="1" lang="en-US" altLang="ja-JP" sz="1600" dirty="0">
                          <a:latin typeface="Arial" pitchFamily="34" charset="0"/>
                          <a:cs typeface="Arial" pitchFamily="34" charset="0"/>
                        </a:rPr>
                        <a:t>Ave. </a:t>
                      </a:r>
                      <a:r>
                        <a:rPr kumimoji="1" lang="en-US" altLang="ja-JP" sz="1600" dirty="0">
                          <a:solidFill>
                            <a:srgbClr val="FF0000"/>
                          </a:solidFill>
                          <a:latin typeface="Arial" pitchFamily="34" charset="0"/>
                          <a:cs typeface="Arial" pitchFamily="34" charset="0"/>
                        </a:rPr>
                        <a:t>5E12</a:t>
                      </a:r>
                    </a:p>
                  </a:txBody>
                  <a:tcPr>
                    <a:solidFill>
                      <a:schemeClr val="accent6">
                        <a:lumMod val="40000"/>
                        <a:lumOff val="60000"/>
                      </a:schemeClr>
                    </a:solidFill>
                  </a:tcPr>
                </a:tc>
                <a:tc>
                  <a:txBody>
                    <a:bodyPr/>
                    <a:lstStyle/>
                    <a:p>
                      <a:pPr algn="ctr"/>
                      <a:r>
                        <a:rPr kumimoji="1" lang="en-US" altLang="ja-JP" sz="1600" dirty="0">
                          <a:solidFill>
                            <a:schemeClr val="accent6">
                              <a:lumMod val="75000"/>
                            </a:schemeClr>
                          </a:solidFill>
                          <a:latin typeface="Arial" pitchFamily="34" charset="0"/>
                          <a:cs typeface="Arial" pitchFamily="34" charset="0"/>
                        </a:rPr>
                        <a:t>100</a:t>
                      </a:r>
                    </a:p>
                  </a:txBody>
                  <a:tcPr>
                    <a:solidFill>
                      <a:schemeClr val="accent6">
                        <a:lumMod val="40000"/>
                        <a:lumOff val="60000"/>
                      </a:schemeClr>
                    </a:solidFill>
                  </a:tcPr>
                </a:tc>
                <a:extLst>
                  <a:ext uri="{0D108BD9-81ED-4DB2-BD59-A6C34878D82A}">
                    <a16:rowId xmlns:a16="http://schemas.microsoft.com/office/drawing/2014/main" val="10001"/>
                  </a:ext>
                </a:extLst>
              </a:tr>
              <a:tr h="281198">
                <a:tc>
                  <a:txBody>
                    <a:bodyPr/>
                    <a:lstStyle/>
                    <a:p>
                      <a:r>
                        <a:rPr kumimoji="1" lang="en-US" altLang="ja-JP" sz="1600" dirty="0">
                          <a:latin typeface="Arial" pitchFamily="34" charset="0"/>
                          <a:cs typeface="Arial" pitchFamily="34" charset="0"/>
                        </a:rPr>
                        <a:t>Drift</a:t>
                      </a:r>
                      <a:r>
                        <a:rPr kumimoji="1" lang="en-US" altLang="ja-JP" sz="1600" baseline="0" dirty="0">
                          <a:latin typeface="Arial" pitchFamily="34" charset="0"/>
                          <a:cs typeface="Arial" pitchFamily="34" charset="0"/>
                        </a:rPr>
                        <a:t> space (arc)</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1629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54 </a:t>
                      </a:r>
                    </a:p>
                  </a:txBody>
                  <a:tcPr/>
                </a:tc>
                <a:tc>
                  <a:txBody>
                    <a:bodyPr/>
                    <a:lstStyle/>
                    <a:p>
                      <a:pPr algn="ctr"/>
                      <a:r>
                        <a:rPr kumimoji="1" lang="en-US" altLang="ja-JP" sz="1600" dirty="0">
                          <a:latin typeface="Arial" pitchFamily="34" charset="0"/>
                          <a:cs typeface="Arial" pitchFamily="34" charset="0"/>
                        </a:rPr>
                        <a:t>8E12</a:t>
                      </a:r>
                    </a:p>
                  </a:txBody>
                  <a:tcPr/>
                </a:tc>
                <a:tc>
                  <a:txBody>
                    <a:bodyPr/>
                    <a:lstStyle/>
                    <a:p>
                      <a:pPr algn="ctr" fontAlgn="ctr"/>
                      <a:r>
                        <a:rPr lang="en-US" sz="1600" b="0" i="0" u="none" strike="noStrike" dirty="0">
                          <a:solidFill>
                            <a:schemeClr val="accent6">
                              <a:lumMod val="75000"/>
                            </a:schemeClr>
                          </a:solidFill>
                          <a:latin typeface="Arial" pitchFamily="34" charset="0"/>
                          <a:cs typeface="Arial" pitchFamily="34" charset="0"/>
                        </a:rPr>
                        <a:t>78</a:t>
                      </a:r>
                    </a:p>
                  </a:txBody>
                  <a:tcPr marL="9525" marR="9525" marT="9525" marB="0" anchor="ctr"/>
                </a:tc>
                <a:extLst>
                  <a:ext uri="{0D108BD9-81ED-4DB2-BD59-A6C34878D82A}">
                    <a16:rowId xmlns:a16="http://schemas.microsoft.com/office/drawing/2014/main" val="10002"/>
                  </a:ext>
                </a:extLst>
              </a:tr>
              <a:tr h="281198">
                <a:tc>
                  <a:txBody>
                    <a:bodyPr/>
                    <a:lstStyle/>
                    <a:p>
                      <a:r>
                        <a:rPr kumimoji="1" lang="en-US" altLang="ja-JP" sz="1600" dirty="0">
                          <a:latin typeface="Arial" pitchFamily="34" charset="0"/>
                          <a:cs typeface="Arial" pitchFamily="34" charset="0"/>
                        </a:rPr>
                        <a:t>Steering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316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10 </a:t>
                      </a:r>
                    </a:p>
                  </a:txBody>
                  <a:tcPr/>
                </a:tc>
                <a:tc>
                  <a:txBody>
                    <a:bodyPr/>
                    <a:lstStyle/>
                    <a:p>
                      <a:pPr algn="ctr"/>
                      <a:r>
                        <a:rPr kumimoji="1" lang="en-US" altLang="ja-JP" sz="1600" dirty="0">
                          <a:latin typeface="Arial" pitchFamily="34" charset="0"/>
                          <a:cs typeface="Arial" pitchFamily="34" charset="0"/>
                        </a:rPr>
                        <a:t>8E12</a:t>
                      </a:r>
                    </a:p>
                  </a:txBody>
                  <a:tcPr/>
                </a:tc>
                <a:tc>
                  <a:txBody>
                    <a:bodyPr/>
                    <a:lstStyle/>
                    <a:p>
                      <a:pPr algn="ctr" fontAlgn="ctr"/>
                      <a:r>
                        <a:rPr lang="en-US" sz="1600" b="0" i="0" u="none" strike="noStrike" dirty="0">
                          <a:solidFill>
                            <a:schemeClr val="accent6">
                              <a:lumMod val="75000"/>
                            </a:schemeClr>
                          </a:solidFill>
                          <a:latin typeface="Arial" pitchFamily="34" charset="0"/>
                          <a:cs typeface="Arial" pitchFamily="34" charset="0"/>
                        </a:rPr>
                        <a:t>15</a:t>
                      </a:r>
                    </a:p>
                  </a:txBody>
                  <a:tcPr marL="9525" marR="9525" marT="9525" marB="0" anchor="ctr"/>
                </a:tc>
                <a:extLst>
                  <a:ext uri="{0D108BD9-81ED-4DB2-BD59-A6C34878D82A}">
                    <a16:rowId xmlns:a16="http://schemas.microsoft.com/office/drawing/2014/main" val="10003"/>
                  </a:ext>
                </a:extLst>
              </a:tr>
              <a:tr h="281198">
                <a:tc>
                  <a:txBody>
                    <a:bodyPr/>
                    <a:lstStyle/>
                    <a:p>
                      <a:r>
                        <a:rPr kumimoji="1" lang="en-US" altLang="ja-JP" sz="1600" dirty="0">
                          <a:latin typeface="Arial" pitchFamily="34" charset="0"/>
                          <a:cs typeface="Arial" pitchFamily="34" charset="0"/>
                        </a:rPr>
                        <a:t>Bending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519</a:t>
                      </a:r>
                      <a:r>
                        <a:rPr kumimoji="1" lang="en-US" altLang="ja-JP" sz="1600" baseline="0" dirty="0">
                          <a:latin typeface="Arial" pitchFamily="34" charset="0"/>
                          <a:cs typeface="Arial" pitchFamily="34" charset="0"/>
                        </a:rPr>
                        <a:t> </a:t>
                      </a:r>
                      <a:r>
                        <a:rPr kumimoji="1" lang="en-US" altLang="ja-JP" sz="1600" dirty="0">
                          <a:latin typeface="Arial" pitchFamily="34" charset="0"/>
                          <a:cs typeface="Arial" pitchFamily="34" charset="0"/>
                        </a:rPr>
                        <a:t>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17 </a:t>
                      </a:r>
                    </a:p>
                  </a:txBody>
                  <a:tcPr/>
                </a:tc>
                <a:tc>
                  <a:txBody>
                    <a:bodyPr/>
                    <a:lstStyle/>
                    <a:p>
                      <a:pPr algn="ctr"/>
                      <a:r>
                        <a:rPr kumimoji="1" lang="en-US" altLang="ja-JP" sz="1600" dirty="0">
                          <a:latin typeface="Arial" pitchFamily="34" charset="0"/>
                          <a:cs typeface="Arial" pitchFamily="34" charset="0"/>
                        </a:rPr>
                        <a:t>1E12</a:t>
                      </a:r>
                    </a:p>
                  </a:txBody>
                  <a:tcPr/>
                </a:tc>
                <a:tc>
                  <a:txBody>
                    <a:bodyPr/>
                    <a:lstStyle/>
                    <a:p>
                      <a:pPr algn="ctr" fontAlgn="ctr"/>
                      <a:r>
                        <a:rPr lang="en-US" sz="1600" b="0" i="0" u="none" strike="noStrike" dirty="0">
                          <a:solidFill>
                            <a:schemeClr val="accent6">
                              <a:lumMod val="75000"/>
                            </a:schemeClr>
                          </a:solidFill>
                          <a:latin typeface="Arial" pitchFamily="34" charset="0"/>
                          <a:cs typeface="Arial" pitchFamily="34" charset="0"/>
                        </a:rPr>
                        <a:t>3.1</a:t>
                      </a:r>
                    </a:p>
                  </a:txBody>
                  <a:tcPr marL="9525" marR="9525" marT="9525" marB="0" anchor="ctr"/>
                </a:tc>
                <a:extLst>
                  <a:ext uri="{0D108BD9-81ED-4DB2-BD59-A6C34878D82A}">
                    <a16:rowId xmlns:a16="http://schemas.microsoft.com/office/drawing/2014/main" val="10004"/>
                  </a:ext>
                </a:extLst>
              </a:tr>
              <a:tr h="281198">
                <a:tc>
                  <a:txBody>
                    <a:bodyPr/>
                    <a:lstStyle/>
                    <a:p>
                      <a:r>
                        <a:rPr kumimoji="1" lang="en-US" altLang="ja-JP" sz="1600" dirty="0">
                          <a:latin typeface="Arial" pitchFamily="34" charset="0"/>
                          <a:cs typeface="Arial" pitchFamily="34" charset="0"/>
                        </a:rPr>
                        <a:t>Wiggler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154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5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4E12</a:t>
                      </a:r>
                      <a:endParaRPr kumimoji="1" lang="ja-JP" altLang="en-US" sz="1600" dirty="0">
                        <a:latin typeface="Arial" pitchFamily="34" charset="0"/>
                        <a:cs typeface="Arial" pitchFamily="34" charset="0"/>
                      </a:endParaRPr>
                    </a:p>
                  </a:txBody>
                  <a:tcPr/>
                </a:tc>
                <a:tc>
                  <a:txBody>
                    <a:bodyPr/>
                    <a:lstStyle/>
                    <a:p>
                      <a:pPr algn="ctr" fontAlgn="ctr"/>
                      <a:r>
                        <a:rPr lang="en-US" sz="1600" b="0" i="0" u="none" strike="noStrike" dirty="0">
                          <a:solidFill>
                            <a:schemeClr val="accent6">
                              <a:lumMod val="75000"/>
                            </a:schemeClr>
                          </a:solidFill>
                          <a:latin typeface="Arial" pitchFamily="34" charset="0"/>
                          <a:cs typeface="Arial" pitchFamily="34" charset="0"/>
                        </a:rPr>
                        <a:t>3.6</a:t>
                      </a:r>
                    </a:p>
                  </a:txBody>
                  <a:tcPr marL="9525" marR="9525" marT="9525" marB="0" anchor="ctr"/>
                </a:tc>
                <a:extLst>
                  <a:ext uri="{0D108BD9-81ED-4DB2-BD59-A6C34878D82A}">
                    <a16:rowId xmlns:a16="http://schemas.microsoft.com/office/drawing/2014/main" val="10005"/>
                  </a:ext>
                </a:extLst>
              </a:tr>
              <a:tr h="281198">
                <a:tc>
                  <a:txBody>
                    <a:bodyPr/>
                    <a:lstStyle/>
                    <a:p>
                      <a:r>
                        <a:rPr kumimoji="1" lang="en-US" altLang="ja-JP" sz="1600" dirty="0">
                          <a:latin typeface="Arial" pitchFamily="34" charset="0"/>
                          <a:cs typeface="Arial" pitchFamily="34" charset="0"/>
                        </a:rPr>
                        <a:t>Q &amp;</a:t>
                      </a:r>
                      <a:r>
                        <a:rPr kumimoji="1" lang="en-US" altLang="ja-JP" sz="1600" baseline="0" dirty="0">
                          <a:latin typeface="Arial" pitchFamily="34" charset="0"/>
                          <a:cs typeface="Arial" pitchFamily="34" charset="0"/>
                        </a:rPr>
                        <a:t> SX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254</a:t>
                      </a:r>
                      <a:r>
                        <a:rPr kumimoji="1" lang="en-US" altLang="ja-JP" sz="1600" baseline="0" dirty="0">
                          <a:latin typeface="Arial" pitchFamily="34" charset="0"/>
                          <a:cs typeface="Arial" pitchFamily="34" charset="0"/>
                        </a:rPr>
                        <a:t>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9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4E10</a:t>
                      </a:r>
                      <a:endParaRPr kumimoji="1" lang="ja-JP" altLang="en-US" sz="1600" dirty="0">
                        <a:latin typeface="Arial" pitchFamily="34" charset="0"/>
                        <a:cs typeface="Arial" pitchFamily="34" charset="0"/>
                      </a:endParaRPr>
                    </a:p>
                  </a:txBody>
                  <a:tcPr/>
                </a:tc>
                <a:tc>
                  <a:txBody>
                    <a:bodyPr/>
                    <a:lstStyle/>
                    <a:p>
                      <a:pPr algn="ctr" fontAlgn="ctr"/>
                      <a:r>
                        <a:rPr lang="en-US" sz="1600" b="0" i="0" u="none" strike="noStrike" dirty="0">
                          <a:solidFill>
                            <a:schemeClr val="accent6">
                              <a:lumMod val="75000"/>
                            </a:schemeClr>
                          </a:solidFill>
                          <a:latin typeface="Arial" pitchFamily="34" charset="0"/>
                          <a:cs typeface="Arial" pitchFamily="34" charset="0"/>
                        </a:rPr>
                        <a:t>0.063</a:t>
                      </a:r>
                    </a:p>
                  </a:txBody>
                  <a:tcPr marL="9525" marR="9525" marT="9525" marB="0" anchor="ctr"/>
                </a:tc>
                <a:extLst>
                  <a:ext uri="{0D108BD9-81ED-4DB2-BD59-A6C34878D82A}">
                    <a16:rowId xmlns:a16="http://schemas.microsoft.com/office/drawing/2014/main" val="10006"/>
                  </a:ext>
                </a:extLst>
              </a:tr>
              <a:tr h="281198">
                <a:tc>
                  <a:txBody>
                    <a:bodyPr/>
                    <a:lstStyle/>
                    <a:p>
                      <a:r>
                        <a:rPr kumimoji="1" lang="en-US" altLang="ja-JP" sz="1600" dirty="0">
                          <a:latin typeface="Arial" pitchFamily="34" charset="0"/>
                          <a:cs typeface="Arial" pitchFamily="34" charset="0"/>
                        </a:rPr>
                        <a:t>RF section</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124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4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1E11</a:t>
                      </a:r>
                      <a:endParaRPr kumimoji="1" lang="ja-JP" altLang="en-US" sz="1600" dirty="0">
                        <a:latin typeface="Arial" pitchFamily="34" charset="0"/>
                        <a:cs typeface="Arial" pitchFamily="34" charset="0"/>
                      </a:endParaRPr>
                    </a:p>
                  </a:txBody>
                  <a:tcPr/>
                </a:tc>
                <a:tc>
                  <a:txBody>
                    <a:bodyPr/>
                    <a:lstStyle/>
                    <a:p>
                      <a:pPr algn="ctr" fontAlgn="ctr"/>
                      <a:r>
                        <a:rPr lang="en-US" sz="1600" b="0" i="0" u="none" strike="noStrike" dirty="0">
                          <a:solidFill>
                            <a:schemeClr val="accent6">
                              <a:lumMod val="75000"/>
                            </a:schemeClr>
                          </a:solidFill>
                          <a:latin typeface="Arial" pitchFamily="34" charset="0"/>
                          <a:cs typeface="Arial" pitchFamily="34" charset="0"/>
                        </a:rPr>
                        <a:t>0.072</a:t>
                      </a:r>
                    </a:p>
                  </a:txBody>
                  <a:tcPr marL="9525" marR="9525" marT="9525" marB="0" anchor="ctr"/>
                </a:tc>
                <a:extLst>
                  <a:ext uri="{0D108BD9-81ED-4DB2-BD59-A6C34878D82A}">
                    <a16:rowId xmlns:a16="http://schemas.microsoft.com/office/drawing/2014/main" val="10007"/>
                  </a:ext>
                </a:extLst>
              </a:tr>
              <a:tr h="281198">
                <a:tc>
                  <a:txBody>
                    <a:bodyPr/>
                    <a:lstStyle/>
                    <a:p>
                      <a:r>
                        <a:rPr kumimoji="1" lang="en-US" altLang="ja-JP" sz="1600" dirty="0">
                          <a:latin typeface="Arial" pitchFamily="34" charset="0"/>
                          <a:cs typeface="Arial" pitchFamily="34" charset="0"/>
                        </a:rPr>
                        <a:t>IR section</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20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0.7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5E11</a:t>
                      </a:r>
                      <a:endParaRPr kumimoji="1" lang="ja-JP" altLang="en-US" sz="1600" dirty="0">
                        <a:latin typeface="Arial" pitchFamily="34" charset="0"/>
                        <a:cs typeface="Arial" pitchFamily="34" charset="0"/>
                      </a:endParaRPr>
                    </a:p>
                  </a:txBody>
                  <a:tcPr/>
                </a:tc>
                <a:tc>
                  <a:txBody>
                    <a:bodyPr/>
                    <a:lstStyle/>
                    <a:p>
                      <a:pPr algn="ctr" fontAlgn="ctr"/>
                      <a:r>
                        <a:rPr lang="en-US" sz="1600" b="0" i="0" u="none" strike="noStrike" dirty="0">
                          <a:solidFill>
                            <a:schemeClr val="accent6">
                              <a:lumMod val="75000"/>
                            </a:schemeClr>
                          </a:solidFill>
                          <a:latin typeface="Arial" pitchFamily="34" charset="0"/>
                          <a:cs typeface="Arial" pitchFamily="34" charset="0"/>
                        </a:rPr>
                        <a:t>0.063</a:t>
                      </a:r>
                    </a:p>
                  </a:txBody>
                  <a:tcPr marL="9525" marR="9525" marT="9525" marB="0" anchor="ctr"/>
                </a:tc>
                <a:extLst>
                  <a:ext uri="{0D108BD9-81ED-4DB2-BD59-A6C34878D82A}">
                    <a16:rowId xmlns:a16="http://schemas.microsoft.com/office/drawing/2014/main" val="10008"/>
                  </a:ext>
                </a:extLst>
              </a:tr>
            </a:tbl>
          </a:graphicData>
        </a:graphic>
      </p:graphicFrame>
      <p:sp>
        <p:nvSpPr>
          <p:cNvPr id="11" name="テキスト ボックス 10">
            <a:extLst>
              <a:ext uri="{FF2B5EF4-FFF2-40B4-BE49-F238E27FC236}">
                <a16:creationId xmlns:a16="http://schemas.microsoft.com/office/drawing/2014/main" id="{E18DF6CA-406A-4A9F-86AF-B0C7EE085EC7}"/>
              </a:ext>
            </a:extLst>
          </p:cNvPr>
          <p:cNvSpPr txBox="1"/>
          <p:nvPr/>
        </p:nvSpPr>
        <p:spPr>
          <a:xfrm>
            <a:off x="7721824" y="2706378"/>
            <a:ext cx="1252266" cy="400110"/>
          </a:xfrm>
          <a:prstGeom prst="rect">
            <a:avLst/>
          </a:prstGeom>
          <a:noFill/>
        </p:spPr>
        <p:txBody>
          <a:bodyPr wrap="square" rtlCol="0">
            <a:spAutoFit/>
          </a:bodyPr>
          <a:lstStyle/>
          <a:p>
            <a:r>
              <a:rPr kumimoji="1" lang="en-US" altLang="ja-JP" sz="2000" dirty="0">
                <a:solidFill>
                  <a:srgbClr val="FF0000"/>
                </a:solidFill>
                <a:latin typeface="Arial" pitchFamily="34" charset="0"/>
                <a:cs typeface="Arial" pitchFamily="34" charset="0"/>
              </a:rPr>
              <a:t>Main part</a:t>
            </a:r>
            <a:endParaRPr kumimoji="1" lang="ja-JP" altLang="en-US" sz="2000" dirty="0">
              <a:solidFill>
                <a:srgbClr val="FF0000"/>
              </a:solidFill>
              <a:latin typeface="Arial" pitchFamily="34" charset="0"/>
              <a:cs typeface="Arial" pitchFamily="34" charset="0"/>
            </a:endParaRPr>
          </a:p>
        </p:txBody>
      </p:sp>
      <p:sp>
        <p:nvSpPr>
          <p:cNvPr id="12" name="右大かっこ 11">
            <a:extLst>
              <a:ext uri="{FF2B5EF4-FFF2-40B4-BE49-F238E27FC236}">
                <a16:creationId xmlns:a16="http://schemas.microsoft.com/office/drawing/2014/main" id="{2C436CAF-804C-4816-B38A-7C19A3C4AAC5}"/>
              </a:ext>
            </a:extLst>
          </p:cNvPr>
          <p:cNvSpPr/>
          <p:nvPr/>
        </p:nvSpPr>
        <p:spPr>
          <a:xfrm>
            <a:off x="7688206" y="2716967"/>
            <a:ext cx="60289" cy="444346"/>
          </a:xfrm>
          <a:prstGeom prst="rightBracket">
            <a:avLst>
              <a:gd name="adj" fmla="val 7260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BA712FE-A40E-43F1-8770-B6E472F56526}"/>
              </a:ext>
            </a:extLst>
          </p:cNvPr>
          <p:cNvSpPr txBox="1"/>
          <p:nvPr/>
        </p:nvSpPr>
        <p:spPr>
          <a:xfrm>
            <a:off x="714348" y="5326114"/>
            <a:ext cx="8429652" cy="461665"/>
          </a:xfrm>
          <a:prstGeom prst="rect">
            <a:avLst/>
          </a:prstGeom>
          <a:noFill/>
        </p:spPr>
        <p:txBody>
          <a:bodyPr wrap="square" rtlCol="0">
            <a:spAutoFit/>
          </a:bodyPr>
          <a:lstStyle/>
          <a:p>
            <a:r>
              <a:rPr lang="en-US" altLang="ja-JP" sz="2400" i="1" dirty="0">
                <a:solidFill>
                  <a:srgbClr val="FF0000"/>
                </a:solidFill>
                <a:latin typeface="Arial" panose="020B0604020202020204" pitchFamily="34" charset="0"/>
                <a:cs typeface="Arial" panose="020B0604020202020204" pitchFamily="34" charset="0"/>
              </a:rPr>
              <a:t>n</a:t>
            </a:r>
            <a:r>
              <a:rPr lang="en-US" altLang="ja-JP" sz="2400" i="1" baseline="-25000" dirty="0">
                <a:solidFill>
                  <a:srgbClr val="FF0000"/>
                </a:solidFill>
                <a:latin typeface="Arial" panose="020B0604020202020204" pitchFamily="34" charset="0"/>
                <a:cs typeface="Arial" panose="020B0604020202020204" pitchFamily="34" charset="0"/>
              </a:rPr>
              <a:t>e</a:t>
            </a:r>
            <a:r>
              <a:rPr lang="ja-JP" altLang="en-US" sz="2400" dirty="0">
                <a:solidFill>
                  <a:srgbClr val="FF0000"/>
                </a:solidFill>
              </a:rPr>
              <a:t>を</a:t>
            </a:r>
            <a:r>
              <a:rPr lang="en-US" altLang="ja-JP" sz="2400" dirty="0">
                <a:solidFill>
                  <a:srgbClr val="FF0000"/>
                </a:solidFill>
              </a:rPr>
              <a:t>2%</a:t>
            </a:r>
            <a:r>
              <a:rPr lang="ja-JP" altLang="en-US" sz="2400" dirty="0">
                <a:solidFill>
                  <a:srgbClr val="FF0000"/>
                </a:solidFill>
              </a:rPr>
              <a:t>にするために何らかの対策が必要。特にドリフト部。</a:t>
            </a:r>
            <a:endParaRPr lang="en-US" altLang="ja-JP" sz="2400" dirty="0">
              <a:solidFill>
                <a:srgbClr val="FF0000"/>
              </a:solidFill>
            </a:endParaRPr>
          </a:p>
        </p:txBody>
      </p:sp>
      <p:sp>
        <p:nvSpPr>
          <p:cNvPr id="15" name="テキスト ボックス 14">
            <a:extLst>
              <a:ext uri="{FF2B5EF4-FFF2-40B4-BE49-F238E27FC236}">
                <a16:creationId xmlns:a16="http://schemas.microsoft.com/office/drawing/2014/main" id="{9B5E5C75-123E-4679-B8FF-12A8B4C5A207}"/>
              </a:ext>
            </a:extLst>
          </p:cNvPr>
          <p:cNvSpPr txBox="1"/>
          <p:nvPr/>
        </p:nvSpPr>
        <p:spPr>
          <a:xfrm>
            <a:off x="899276" y="5784477"/>
            <a:ext cx="2786082" cy="400110"/>
          </a:xfrm>
          <a:prstGeom prst="rect">
            <a:avLst/>
          </a:prstGeom>
          <a:noFill/>
        </p:spPr>
        <p:txBody>
          <a:bodyPr wrap="square" rtlCol="0">
            <a:spAutoFit/>
          </a:bodyPr>
          <a:lstStyle/>
          <a:p>
            <a:r>
              <a:rPr kumimoji="1" lang="en-US" altLang="ja-JP" sz="2000" dirty="0">
                <a:solidFill>
                  <a:srgbClr val="FF0000"/>
                </a:solidFill>
                <a:latin typeface="Arial" pitchFamily="34" charset="0"/>
                <a:cs typeface="Arial" pitchFamily="34" charset="0"/>
              </a:rPr>
              <a:t>(5E12 </a:t>
            </a:r>
            <a:r>
              <a:rPr kumimoji="1" lang="en-US" altLang="ja-JP" sz="2000" dirty="0">
                <a:solidFill>
                  <a:srgbClr val="FF0000"/>
                </a:solidFill>
                <a:latin typeface="Arial" pitchFamily="34" charset="0"/>
                <a:cs typeface="Arial" pitchFamily="34" charset="0"/>
                <a:sym typeface="Wingdings" pitchFamily="2" charset="2"/>
              </a:rPr>
              <a:t> 1E11 [m</a:t>
            </a:r>
            <a:r>
              <a:rPr kumimoji="1" lang="en-US" altLang="ja-JP" sz="2000" baseline="30000" dirty="0">
                <a:solidFill>
                  <a:srgbClr val="FF0000"/>
                </a:solidFill>
                <a:latin typeface="Arial" pitchFamily="34" charset="0"/>
                <a:cs typeface="Arial" pitchFamily="34" charset="0"/>
                <a:sym typeface="Wingdings" pitchFamily="2" charset="2"/>
              </a:rPr>
              <a:t>-3</a:t>
            </a:r>
            <a:r>
              <a:rPr kumimoji="1" lang="en-US" altLang="ja-JP" sz="2000" dirty="0">
                <a:solidFill>
                  <a:srgbClr val="FF0000"/>
                </a:solidFill>
                <a:latin typeface="Arial" pitchFamily="34" charset="0"/>
                <a:cs typeface="Arial" pitchFamily="34" charset="0"/>
                <a:sym typeface="Wingdings" pitchFamily="2" charset="2"/>
              </a:rPr>
              <a:t>])</a:t>
            </a:r>
            <a:endParaRPr kumimoji="1" lang="ja-JP" altLang="en-US"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8793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err="1">
                <a:solidFill>
                  <a:schemeClr val="tx2"/>
                </a:solidFill>
                <a:latin typeface="Arial" panose="020B0604020202020204" pitchFamily="34" charset="0"/>
                <a:cs typeface="Arial" panose="020B0604020202020204" pitchFamily="34" charset="0"/>
              </a:rPr>
              <a:t>への</a:t>
            </a:r>
            <a:r>
              <a:rPr lang="ja-JP" altLang="en-US" sz="3200" dirty="0">
                <a:solidFill>
                  <a:schemeClr val="tx2"/>
                </a:solidFill>
                <a:latin typeface="Arial" panose="020B0604020202020204" pitchFamily="34" charset="0"/>
                <a:cs typeface="Arial" panose="020B0604020202020204" pitchFamily="34" charset="0"/>
              </a:rPr>
              <a:t>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30</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電子雲の場所の推定</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135804" y="1099040"/>
            <a:ext cx="8790750" cy="175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リング一周について、圧力のビーム電流に対する変化を調べた。</a:t>
            </a:r>
            <a:r>
              <a:rPr lang="en-US" altLang="ja-JP" sz="2200" kern="0" dirty="0">
                <a:latin typeface="Arial" panose="020B0604020202020204" pitchFamily="34" charset="0"/>
                <a:ea typeface="+mj-ea"/>
                <a:cs typeface="Arial" panose="020B0604020202020204" pitchFamily="34" charset="0"/>
              </a:rPr>
              <a:t>(2016/6/27 0:00</a:t>
            </a:r>
            <a:r>
              <a:rPr lang="ja-JP" altLang="en-US" sz="2200" kern="0" dirty="0">
                <a:latin typeface="Arial" panose="020B0604020202020204" pitchFamily="34" charset="0"/>
                <a:ea typeface="+mj-ea"/>
                <a:cs typeface="Arial" panose="020B0604020202020204" pitchFamily="34" charset="0"/>
              </a:rPr>
              <a:t>～</a:t>
            </a:r>
            <a:r>
              <a:rPr lang="en-US" altLang="ja-JP" sz="2200" kern="0" dirty="0">
                <a:latin typeface="Arial" panose="020B0604020202020204" pitchFamily="34" charset="0"/>
                <a:ea typeface="+mj-ea"/>
                <a:cs typeface="Arial" panose="020B0604020202020204" pitchFamily="34" charset="0"/>
              </a:rPr>
              <a:t>6</a:t>
            </a:r>
            <a:r>
              <a:rPr lang="ja-JP" altLang="en-US" sz="2200" kern="0" dirty="0">
                <a:latin typeface="Arial" panose="020B0604020202020204" pitchFamily="34" charset="0"/>
                <a:ea typeface="+mj-ea"/>
                <a:cs typeface="Arial" panose="020B0604020202020204" pitchFamily="34" charset="0"/>
              </a:rPr>
              <a:t>：</a:t>
            </a:r>
            <a:r>
              <a:rPr lang="en-US" altLang="ja-JP" sz="2200" kern="0" dirty="0">
                <a:latin typeface="Arial" panose="020B0604020202020204" pitchFamily="34" charset="0"/>
                <a:ea typeface="+mj-ea"/>
                <a:cs typeface="Arial" panose="020B0604020202020204" pitchFamily="34" charset="0"/>
              </a:rPr>
              <a:t>00</a:t>
            </a:r>
            <a:r>
              <a:rPr lang="ja-JP" altLang="en-US" sz="2200" kern="0" dirty="0">
                <a:latin typeface="Arial" panose="020B0604020202020204" pitchFamily="34" charset="0"/>
                <a:ea typeface="+mj-ea"/>
                <a:cs typeface="Arial" panose="020B0604020202020204" pitchFamily="34" charset="0"/>
              </a:rPr>
              <a:t>　　</a:t>
            </a:r>
            <a:r>
              <a:rPr lang="en-US" altLang="ja-JP" sz="2200" kern="0" dirty="0">
                <a:latin typeface="Arial" panose="020B0604020202020204" pitchFamily="34" charset="0"/>
                <a:ea typeface="+mj-ea"/>
                <a:cs typeface="Arial" panose="020B0604020202020204" pitchFamily="34" charset="0"/>
              </a:rPr>
              <a:t>1/1576/3.06RF)</a:t>
            </a:r>
          </a:p>
          <a:p>
            <a:pPr marL="1200150" lvl="2" indent="-342900">
              <a:spcBef>
                <a:spcPts val="0"/>
              </a:spcBef>
              <a:buClr>
                <a:srgbClr val="006600"/>
              </a:buClr>
              <a:buSzPct val="70000"/>
              <a:buBlip>
                <a:blip r:embed="rId4"/>
              </a:buBlip>
              <a:defRPr/>
            </a:pPr>
            <a:r>
              <a:rPr lang="ja-JP" altLang="en-US" sz="2000" kern="0" dirty="0">
                <a:latin typeface="Arial" panose="020B0604020202020204" pitchFamily="34" charset="0"/>
                <a:ea typeface="+mj-ea"/>
                <a:cs typeface="Arial" panose="020B0604020202020204" pitchFamily="34" charset="0"/>
              </a:rPr>
              <a:t>電子雲⇒電子のマルチパクタリング⇒圧力上昇は非線形</a:t>
            </a:r>
          </a:p>
        </p:txBody>
      </p:sp>
      <p:sp>
        <p:nvSpPr>
          <p:cNvPr id="16" name="コンテンツ プレースホルダ 2">
            <a:extLst>
              <a:ext uri="{FF2B5EF4-FFF2-40B4-BE49-F238E27FC236}">
                <a16:creationId xmlns:a16="http://schemas.microsoft.com/office/drawing/2014/main" id="{5E7FF948-1286-46E7-9BA1-C6431CC760E7}"/>
              </a:ext>
            </a:extLst>
          </p:cNvPr>
          <p:cNvSpPr>
            <a:spLocks noGrp="1"/>
          </p:cNvSpPr>
          <p:nvPr/>
        </p:nvSpPr>
        <p:spPr bwMode="auto">
          <a:xfrm>
            <a:off x="135804" y="2213790"/>
            <a:ext cx="9008196" cy="256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非線形上昇が顕著な場所</a:t>
            </a:r>
            <a:endParaRPr lang="en-US" altLang="ja-JP" sz="2200" kern="0" dirty="0">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4"/>
              </a:buBlip>
              <a:defRPr/>
            </a:pPr>
            <a:r>
              <a:rPr lang="en-US" altLang="ja-JP" sz="2200" kern="0" dirty="0">
                <a:latin typeface="Arial" panose="020B0604020202020204" pitchFamily="34" charset="0"/>
                <a:ea typeface="+mj-ea"/>
                <a:cs typeface="Arial" panose="020B0604020202020204" pitchFamily="34" charset="0"/>
              </a:rPr>
              <a:t>IR</a:t>
            </a:r>
            <a:r>
              <a:rPr lang="ja-JP" altLang="en-US" sz="2200" kern="0" dirty="0">
                <a:latin typeface="Arial" panose="020B0604020202020204" pitchFamily="34" charset="0"/>
                <a:ea typeface="+mj-ea"/>
                <a:cs typeface="Arial" panose="020B0604020202020204" pitchFamily="34" charset="0"/>
              </a:rPr>
              <a:t>部</a:t>
            </a:r>
            <a:r>
              <a:rPr lang="en-US" altLang="ja-JP" sz="2200" kern="0" dirty="0">
                <a:latin typeface="Arial" panose="020B0604020202020204" pitchFamily="34" charset="0"/>
                <a:ea typeface="+mj-ea"/>
                <a:cs typeface="Arial" panose="020B0604020202020204" pitchFamily="34" charset="0"/>
              </a:rPr>
              <a:t>(Phase-1</a:t>
            </a:r>
            <a:r>
              <a:rPr lang="ja-JP" altLang="en-US" sz="2200" kern="0" dirty="0">
                <a:latin typeface="Arial" panose="020B0604020202020204" pitchFamily="34" charset="0"/>
                <a:ea typeface="+mj-ea"/>
                <a:cs typeface="Arial" panose="020B0604020202020204" pitchFamily="34" charset="0"/>
              </a:rPr>
              <a:t>時はアルミパイプ＋</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a:t>
            </a:r>
            <a:r>
              <a:rPr lang="en-US" altLang="ja-JP" sz="2200" kern="0" dirty="0">
                <a:latin typeface="Arial" panose="020B0604020202020204" pitchFamily="34" charset="0"/>
                <a:ea typeface="+mj-ea"/>
                <a:cs typeface="Arial" panose="020B0604020202020204" pitchFamily="34" charset="0"/>
              </a:rPr>
              <a:t>)</a:t>
            </a:r>
          </a:p>
          <a:p>
            <a:pPr marL="1200150" lvl="2"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筑波直線部</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特に電磁石が少ないところ、銅あるいはアルミアンテチェンバー＋</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a:t>
            </a:r>
            <a:r>
              <a:rPr lang="en-US" altLang="ja-JP" sz="2200" kern="0" dirty="0">
                <a:latin typeface="Arial" panose="020B0604020202020204" pitchFamily="34" charset="0"/>
                <a:ea typeface="+mj-ea"/>
                <a:cs typeface="Arial" panose="020B0604020202020204" pitchFamily="34" charset="0"/>
              </a:rPr>
              <a:t>)</a:t>
            </a:r>
          </a:p>
          <a:p>
            <a:pPr marL="1200150" lvl="2"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アーク部</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アルミアンテチェンバー＋</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a:t>
            </a:r>
            <a:r>
              <a:rPr lang="en-US" altLang="ja-JP" sz="2200" kern="0" dirty="0">
                <a:latin typeface="Arial" panose="020B0604020202020204" pitchFamily="34" charset="0"/>
                <a:ea typeface="+mj-ea"/>
                <a:cs typeface="Arial" panose="020B0604020202020204" pitchFamily="34" charset="0"/>
              </a:rPr>
              <a:t>)</a:t>
            </a:r>
          </a:p>
          <a:p>
            <a:pPr marL="1200150" lvl="2"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シケイン部</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銅アンテチェンバー＋</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a:t>
            </a:r>
            <a:r>
              <a:rPr lang="en-US" altLang="ja-JP" sz="2200" kern="0" dirty="0">
                <a:latin typeface="Arial" panose="020B0604020202020204" pitchFamily="34" charset="0"/>
                <a:ea typeface="+mj-ea"/>
                <a:cs typeface="Arial" panose="020B0604020202020204" pitchFamily="34" charset="0"/>
              </a:rPr>
              <a:t>)</a:t>
            </a:r>
          </a:p>
          <a:p>
            <a:pPr marL="1200150" lvl="2" indent="-342900">
              <a:spcBef>
                <a:spcPts val="0"/>
              </a:spcBef>
              <a:buClr>
                <a:srgbClr val="006600"/>
              </a:buClr>
              <a:buSzPct val="70000"/>
              <a:buBlip>
                <a:blip r:embed="rId4"/>
              </a:buBlip>
              <a:defRPr/>
            </a:pPr>
            <a:r>
              <a:rPr lang="en-US" altLang="ja-JP" sz="2200" kern="0" dirty="0">
                <a:latin typeface="Arial" panose="020B0604020202020204" pitchFamily="34" charset="0"/>
                <a:ea typeface="+mj-ea"/>
                <a:cs typeface="Arial" panose="020B0604020202020204" pitchFamily="34" charset="0"/>
              </a:rPr>
              <a:t>SRM</a:t>
            </a:r>
            <a:r>
              <a:rPr lang="ja-JP" altLang="en-US" sz="2200" kern="0" dirty="0">
                <a:latin typeface="Arial" panose="020B0604020202020204" pitchFamily="34" charset="0"/>
                <a:ea typeface="+mj-ea"/>
                <a:cs typeface="Arial" panose="020B0604020202020204" pitchFamily="34" charset="0"/>
              </a:rPr>
              <a:t>部</a:t>
            </a:r>
            <a:r>
              <a:rPr lang="en-US" altLang="ja-JP" sz="2200" kern="0" dirty="0">
                <a:latin typeface="Arial" panose="020B0604020202020204" pitchFamily="34" charset="0"/>
                <a:cs typeface="Arial" panose="020B0604020202020204" pitchFamily="34" charset="0"/>
              </a:rPr>
              <a:t>(</a:t>
            </a:r>
            <a:r>
              <a:rPr lang="ja-JP" altLang="en-US" sz="2200" kern="0" dirty="0">
                <a:latin typeface="Arial" panose="020B0604020202020204" pitchFamily="34" charset="0"/>
                <a:cs typeface="Arial" panose="020B0604020202020204" pitchFamily="34" charset="0"/>
              </a:rPr>
              <a:t>アルミアンテチェンバー＋</a:t>
            </a:r>
            <a:r>
              <a:rPr lang="en-US" altLang="ja-JP" sz="2200" kern="0" dirty="0" err="1">
                <a:latin typeface="Arial" panose="020B0604020202020204" pitchFamily="34" charset="0"/>
                <a:cs typeface="Arial" panose="020B0604020202020204" pitchFamily="34" charset="0"/>
              </a:rPr>
              <a:t>TiN</a:t>
            </a:r>
            <a:r>
              <a:rPr lang="ja-JP" altLang="en-US" sz="2200" kern="0" dirty="0">
                <a:latin typeface="Arial" panose="020B0604020202020204" pitchFamily="34" charset="0"/>
                <a:cs typeface="Arial" panose="020B0604020202020204" pitchFamily="34" charset="0"/>
              </a:rPr>
              <a:t>コーティング</a:t>
            </a:r>
            <a:r>
              <a:rPr lang="en-US" altLang="ja-JP" sz="2200" kern="0" dirty="0">
                <a:latin typeface="Arial" panose="020B0604020202020204" pitchFamily="34" charset="0"/>
                <a:cs typeface="Arial" panose="020B0604020202020204" pitchFamily="34" charset="0"/>
              </a:rPr>
              <a:t>)</a:t>
            </a:r>
            <a:endParaRPr lang="en-US" altLang="ja-JP" sz="2200" kern="0" dirty="0">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富士クロス部</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新規はアルミパイプ＋</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コーティング、他は</a:t>
            </a:r>
            <a:r>
              <a:rPr lang="en-US" altLang="ja-JP" sz="2200" kern="0" dirty="0">
                <a:latin typeface="Arial" panose="020B0604020202020204" pitchFamily="34" charset="0"/>
                <a:ea typeface="+mj-ea"/>
                <a:cs typeface="Arial" panose="020B0604020202020204" pitchFamily="34" charset="0"/>
              </a:rPr>
              <a:t>KEKB</a:t>
            </a:r>
            <a:r>
              <a:rPr lang="ja-JP" altLang="en-US" sz="2200" kern="0" dirty="0">
                <a:latin typeface="Arial" panose="020B0604020202020204" pitchFamily="34" charset="0"/>
                <a:ea typeface="+mj-ea"/>
                <a:cs typeface="Arial" panose="020B0604020202020204" pitchFamily="34" charset="0"/>
              </a:rPr>
              <a:t>時のビームパイプの再利用</a:t>
            </a:r>
            <a:r>
              <a:rPr lang="en-US" altLang="ja-JP" sz="2200" kern="0" dirty="0">
                <a:latin typeface="Arial" panose="020B0604020202020204" pitchFamily="34" charset="0"/>
                <a:ea typeface="+mj-ea"/>
                <a:cs typeface="Arial" panose="020B0604020202020204" pitchFamily="34" charset="0"/>
              </a:rPr>
              <a:t>)</a:t>
            </a:r>
          </a:p>
          <a:p>
            <a:pPr marL="1200150" lvl="2"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富士入射部</a:t>
            </a:r>
            <a:r>
              <a:rPr lang="en-US" altLang="ja-JP" sz="2200" kern="0" dirty="0">
                <a:latin typeface="Arial" panose="020B0604020202020204" pitchFamily="34" charset="0"/>
                <a:cs typeface="Arial" panose="020B0604020202020204" pitchFamily="34" charset="0"/>
              </a:rPr>
              <a:t>(</a:t>
            </a:r>
            <a:r>
              <a:rPr lang="ja-JP" altLang="en-US" sz="2200" kern="0" dirty="0">
                <a:latin typeface="Arial" panose="020B0604020202020204" pitchFamily="34" charset="0"/>
                <a:cs typeface="Arial" panose="020B0604020202020204" pitchFamily="34" charset="0"/>
              </a:rPr>
              <a:t>アルミパイプ＋</a:t>
            </a:r>
            <a:r>
              <a:rPr lang="en-US" altLang="ja-JP" sz="2200" kern="0" dirty="0" err="1">
                <a:latin typeface="Arial" panose="020B0604020202020204" pitchFamily="34" charset="0"/>
                <a:cs typeface="Arial" panose="020B0604020202020204" pitchFamily="34" charset="0"/>
              </a:rPr>
              <a:t>TiN</a:t>
            </a:r>
            <a:r>
              <a:rPr lang="ja-JP" altLang="en-US" sz="2200" kern="0" dirty="0">
                <a:latin typeface="Arial" panose="020B0604020202020204" pitchFamily="34" charset="0"/>
                <a:cs typeface="Arial" panose="020B0604020202020204" pitchFamily="34" charset="0"/>
              </a:rPr>
              <a:t>コーティング</a:t>
            </a:r>
            <a:r>
              <a:rPr lang="en-US" altLang="ja-JP" sz="2200" kern="0" dirty="0">
                <a:latin typeface="Arial" panose="020B0604020202020204" pitchFamily="34" charset="0"/>
                <a:cs typeface="Arial" panose="020B0604020202020204" pitchFamily="34" charset="0"/>
              </a:rPr>
              <a:t>)</a:t>
            </a:r>
            <a:endParaRPr lang="ja-JP" altLang="en-US" sz="2200" kern="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26190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err="1">
                <a:solidFill>
                  <a:schemeClr val="tx2"/>
                </a:solidFill>
                <a:latin typeface="Arial" panose="020B0604020202020204" pitchFamily="34" charset="0"/>
                <a:cs typeface="Arial" panose="020B0604020202020204" pitchFamily="34" charset="0"/>
              </a:rPr>
              <a:t>への</a:t>
            </a:r>
            <a:r>
              <a:rPr lang="ja-JP" altLang="en-US" sz="3200" dirty="0">
                <a:solidFill>
                  <a:schemeClr val="tx2"/>
                </a:solidFill>
                <a:latin typeface="Arial" panose="020B0604020202020204" pitchFamily="34" charset="0"/>
                <a:cs typeface="Arial" panose="020B0604020202020204" pitchFamily="34" charset="0"/>
              </a:rPr>
              <a:t>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31</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電子雲の場所の推定</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135804" y="1099040"/>
            <a:ext cx="8790750" cy="175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リング一周について、圧力のビーム電流に対する変化を調べた。</a:t>
            </a:r>
            <a:r>
              <a:rPr lang="en-US" altLang="ja-JP" sz="2200" kern="0" dirty="0">
                <a:latin typeface="Arial" panose="020B0604020202020204" pitchFamily="34" charset="0"/>
                <a:ea typeface="+mj-ea"/>
                <a:cs typeface="Arial" panose="020B0604020202020204" pitchFamily="34" charset="0"/>
              </a:rPr>
              <a:t>(2016/6/27 0:00</a:t>
            </a:r>
            <a:r>
              <a:rPr lang="ja-JP" altLang="en-US" sz="2200" kern="0" dirty="0">
                <a:latin typeface="Arial" panose="020B0604020202020204" pitchFamily="34" charset="0"/>
                <a:ea typeface="+mj-ea"/>
                <a:cs typeface="Arial" panose="020B0604020202020204" pitchFamily="34" charset="0"/>
              </a:rPr>
              <a:t>～</a:t>
            </a:r>
            <a:r>
              <a:rPr lang="en-US" altLang="ja-JP" sz="2200" kern="0" dirty="0">
                <a:latin typeface="Arial" panose="020B0604020202020204" pitchFamily="34" charset="0"/>
                <a:ea typeface="+mj-ea"/>
                <a:cs typeface="Arial" panose="020B0604020202020204" pitchFamily="34" charset="0"/>
              </a:rPr>
              <a:t>6</a:t>
            </a:r>
            <a:r>
              <a:rPr lang="ja-JP" altLang="en-US" sz="2200" kern="0" dirty="0">
                <a:latin typeface="Arial" panose="020B0604020202020204" pitchFamily="34" charset="0"/>
                <a:ea typeface="+mj-ea"/>
                <a:cs typeface="Arial" panose="020B0604020202020204" pitchFamily="34" charset="0"/>
              </a:rPr>
              <a:t>：</a:t>
            </a:r>
            <a:r>
              <a:rPr lang="en-US" altLang="ja-JP" sz="2200" kern="0" dirty="0">
                <a:latin typeface="Arial" panose="020B0604020202020204" pitchFamily="34" charset="0"/>
                <a:ea typeface="+mj-ea"/>
                <a:cs typeface="Arial" panose="020B0604020202020204" pitchFamily="34" charset="0"/>
              </a:rPr>
              <a:t>00</a:t>
            </a:r>
            <a:r>
              <a:rPr lang="ja-JP" altLang="en-US" sz="2200" kern="0" dirty="0">
                <a:latin typeface="Arial" panose="020B0604020202020204" pitchFamily="34" charset="0"/>
                <a:ea typeface="+mj-ea"/>
                <a:cs typeface="Arial" panose="020B0604020202020204" pitchFamily="34" charset="0"/>
              </a:rPr>
              <a:t>　　</a:t>
            </a:r>
            <a:r>
              <a:rPr lang="en-US" altLang="ja-JP" sz="2200" kern="0" dirty="0">
                <a:latin typeface="Arial" panose="020B0604020202020204" pitchFamily="34" charset="0"/>
                <a:ea typeface="+mj-ea"/>
                <a:cs typeface="Arial" panose="020B0604020202020204" pitchFamily="34" charset="0"/>
              </a:rPr>
              <a:t>1/1576/3.06RF)</a:t>
            </a:r>
          </a:p>
          <a:p>
            <a:pPr marL="1200150" lvl="2" indent="-342900">
              <a:spcBef>
                <a:spcPts val="0"/>
              </a:spcBef>
              <a:buClr>
                <a:srgbClr val="006600"/>
              </a:buClr>
              <a:buSzPct val="70000"/>
              <a:buBlip>
                <a:blip r:embed="rId4"/>
              </a:buBlip>
              <a:defRPr/>
            </a:pPr>
            <a:r>
              <a:rPr lang="ja-JP" altLang="en-US" sz="2000" kern="0" dirty="0">
                <a:latin typeface="Arial" panose="020B0604020202020204" pitchFamily="34" charset="0"/>
                <a:ea typeface="+mj-ea"/>
                <a:cs typeface="Arial" panose="020B0604020202020204" pitchFamily="34" charset="0"/>
              </a:rPr>
              <a:t>電子雲⇒電子のマルチパクタリング⇒圧力上昇が非線形</a:t>
            </a:r>
          </a:p>
        </p:txBody>
      </p:sp>
      <p:sp>
        <p:nvSpPr>
          <p:cNvPr id="9" name="コンテンツ プレースホルダ 2">
            <a:extLst>
              <a:ext uri="{FF2B5EF4-FFF2-40B4-BE49-F238E27FC236}">
                <a16:creationId xmlns:a16="http://schemas.microsoft.com/office/drawing/2014/main" id="{2AEF6B98-CAE2-4631-B882-0D74CBAFE578}"/>
              </a:ext>
            </a:extLst>
          </p:cNvPr>
          <p:cNvSpPr>
            <a:spLocks noGrp="1"/>
          </p:cNvSpPr>
          <p:nvPr/>
        </p:nvSpPr>
        <p:spPr bwMode="auto">
          <a:xfrm>
            <a:off x="135804" y="2213790"/>
            <a:ext cx="9008196" cy="256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cs typeface="Arial" panose="020B0604020202020204" pitchFamily="34" charset="0"/>
              </a:rPr>
              <a:t>非線形上昇が顕著な場所</a:t>
            </a:r>
            <a:r>
              <a:rPr lang="ja-JP" altLang="en-US" sz="2200" kern="0" dirty="0">
                <a:solidFill>
                  <a:srgbClr val="FF0000"/>
                </a:solidFill>
                <a:latin typeface="Arial" panose="020B0604020202020204" pitchFamily="34" charset="0"/>
                <a:ea typeface="+mj-ea"/>
                <a:cs typeface="Arial" panose="020B0604020202020204" pitchFamily="34" charset="0"/>
              </a:rPr>
              <a:t>⇒対策</a:t>
            </a:r>
            <a:endParaRPr lang="en-US" altLang="ja-JP" sz="2200" kern="0" dirty="0">
              <a:solidFill>
                <a:srgbClr val="FF0000"/>
              </a:solidFill>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4"/>
              </a:buBlip>
              <a:defRPr/>
            </a:pPr>
            <a:r>
              <a:rPr lang="en-US" altLang="ja-JP" sz="2200" kern="0" dirty="0">
                <a:latin typeface="Arial" panose="020B0604020202020204" pitchFamily="34" charset="0"/>
                <a:ea typeface="+mj-ea"/>
                <a:cs typeface="Arial" panose="020B0604020202020204" pitchFamily="34" charset="0"/>
              </a:rPr>
              <a:t>IR</a:t>
            </a:r>
            <a:r>
              <a:rPr lang="ja-JP" altLang="en-US" sz="2200" kern="0" dirty="0">
                <a:latin typeface="Arial" panose="020B0604020202020204" pitchFamily="34" charset="0"/>
                <a:ea typeface="+mj-ea"/>
                <a:cs typeface="Arial" panose="020B0604020202020204" pitchFamily="34" charset="0"/>
              </a:rPr>
              <a:t>部</a:t>
            </a:r>
            <a:r>
              <a:rPr lang="en-US" altLang="ja-JP" sz="2200" kern="0" dirty="0">
                <a:latin typeface="Arial" panose="020B0604020202020204" pitchFamily="34" charset="0"/>
                <a:ea typeface="+mj-ea"/>
                <a:cs typeface="Arial" panose="020B0604020202020204" pitchFamily="34" charset="0"/>
              </a:rPr>
              <a:t>(Phase-1</a:t>
            </a:r>
            <a:r>
              <a:rPr lang="ja-JP" altLang="en-US" sz="2200" kern="0" dirty="0">
                <a:latin typeface="Arial" panose="020B0604020202020204" pitchFamily="34" charset="0"/>
                <a:ea typeface="+mj-ea"/>
                <a:cs typeface="Arial" panose="020B0604020202020204" pitchFamily="34" charset="0"/>
              </a:rPr>
              <a:t>時はアルミパイプ＋</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a:t>
            </a:r>
            <a:r>
              <a:rPr lang="en-US" altLang="ja-JP" sz="2200" kern="0" dirty="0">
                <a:latin typeface="Arial" panose="020B0604020202020204" pitchFamily="34" charset="0"/>
                <a:ea typeface="+mj-ea"/>
                <a:cs typeface="Arial" panose="020B0604020202020204" pitchFamily="34" charset="0"/>
              </a:rPr>
              <a:t>)</a:t>
            </a:r>
            <a:r>
              <a:rPr lang="ja-JP" altLang="en-US" sz="2200" kern="0" dirty="0">
                <a:solidFill>
                  <a:srgbClr val="FF0000"/>
                </a:solidFill>
                <a:latin typeface="Arial" panose="020B0604020202020204" pitchFamily="34" charset="0"/>
                <a:ea typeface="+mj-ea"/>
                <a:cs typeface="Arial" panose="020B0604020202020204" pitchFamily="34" charset="0"/>
              </a:rPr>
              <a:t>⇒銅</a:t>
            </a:r>
            <a:r>
              <a:rPr lang="en-US" altLang="ja-JP" sz="2200" kern="0" dirty="0">
                <a:solidFill>
                  <a:srgbClr val="FF0000"/>
                </a:solidFill>
                <a:latin typeface="Arial" panose="020B0604020202020204" pitchFamily="34" charset="0"/>
                <a:ea typeface="+mj-ea"/>
                <a:cs typeface="Arial" panose="020B0604020202020204" pitchFamily="34" charset="0"/>
              </a:rPr>
              <a:t>+</a:t>
            </a:r>
            <a:r>
              <a:rPr lang="en-US" altLang="ja-JP" sz="2200" kern="0" dirty="0" err="1">
                <a:solidFill>
                  <a:srgbClr val="FF0000"/>
                </a:solidFill>
                <a:latin typeface="Arial" panose="020B0604020202020204" pitchFamily="34" charset="0"/>
                <a:ea typeface="+mj-ea"/>
                <a:cs typeface="Arial" panose="020B0604020202020204" pitchFamily="34" charset="0"/>
              </a:rPr>
              <a:t>TiN</a:t>
            </a:r>
            <a:r>
              <a:rPr lang="ja-JP" altLang="en-US" sz="2200" kern="0" dirty="0">
                <a:solidFill>
                  <a:srgbClr val="FF0000"/>
                </a:solidFill>
                <a:latin typeface="Arial" panose="020B0604020202020204" pitchFamily="34" charset="0"/>
                <a:ea typeface="+mj-ea"/>
                <a:cs typeface="Arial" panose="020B0604020202020204" pitchFamily="34" charset="0"/>
              </a:rPr>
              <a:t>コーティング</a:t>
            </a:r>
            <a:r>
              <a:rPr lang="en-US" altLang="ja-JP" sz="2200" kern="0" dirty="0">
                <a:solidFill>
                  <a:srgbClr val="FF0000"/>
                </a:solidFill>
                <a:latin typeface="Arial" panose="020B0604020202020204" pitchFamily="34" charset="0"/>
                <a:ea typeface="+mj-ea"/>
                <a:cs typeface="Arial" panose="020B0604020202020204" pitchFamily="34" charset="0"/>
              </a:rPr>
              <a:t>(</a:t>
            </a:r>
            <a:r>
              <a:rPr lang="ja-JP" altLang="en-US" sz="2200" kern="0" dirty="0">
                <a:solidFill>
                  <a:srgbClr val="FF0000"/>
                </a:solidFill>
                <a:latin typeface="Arial" panose="020B0604020202020204" pitchFamily="34" charset="0"/>
                <a:ea typeface="+mj-ea"/>
                <a:cs typeface="Arial" panose="020B0604020202020204" pitchFamily="34" charset="0"/>
              </a:rPr>
              <a:t>新規ビームパイプ、</a:t>
            </a:r>
            <a:r>
              <a:rPr lang="en-US" altLang="ja-JP" sz="2200" kern="0" dirty="0">
                <a:solidFill>
                  <a:srgbClr val="FF0000"/>
                </a:solidFill>
                <a:latin typeface="Arial" panose="020B0604020202020204" pitchFamily="34" charset="0"/>
                <a:ea typeface="+mj-ea"/>
                <a:cs typeface="Arial" panose="020B0604020202020204" pitchFamily="34" charset="0"/>
              </a:rPr>
              <a:t>QCS</a:t>
            </a:r>
            <a:r>
              <a:rPr lang="ja-JP" altLang="en-US" sz="2200" kern="0" dirty="0">
                <a:solidFill>
                  <a:srgbClr val="FF0000"/>
                </a:solidFill>
                <a:latin typeface="Arial" panose="020B0604020202020204" pitchFamily="34" charset="0"/>
                <a:ea typeface="+mj-ea"/>
                <a:cs typeface="Arial" panose="020B0604020202020204" pitchFamily="34" charset="0"/>
              </a:rPr>
              <a:t>もあり、</a:t>
            </a:r>
            <a:r>
              <a:rPr lang="en-US" altLang="ja-JP" sz="2200" kern="0" dirty="0">
                <a:solidFill>
                  <a:srgbClr val="FF0000"/>
                </a:solidFill>
                <a:latin typeface="Arial" panose="020B0604020202020204" pitchFamily="34" charset="0"/>
                <a:ea typeface="+mj-ea"/>
                <a:cs typeface="Arial" panose="020B0604020202020204" pitchFamily="34" charset="0"/>
              </a:rPr>
              <a:t>Phase-2</a:t>
            </a:r>
            <a:r>
              <a:rPr lang="ja-JP" altLang="en-US" sz="2200" kern="0" dirty="0">
                <a:solidFill>
                  <a:srgbClr val="FF0000"/>
                </a:solidFill>
                <a:latin typeface="Arial" panose="020B0604020202020204" pitchFamily="34" charset="0"/>
                <a:ea typeface="+mj-ea"/>
                <a:cs typeface="Arial" panose="020B0604020202020204" pitchFamily="34" charset="0"/>
              </a:rPr>
              <a:t>では要観察</a:t>
            </a:r>
            <a:r>
              <a:rPr lang="en-US" altLang="ja-JP" sz="2200" kern="0" dirty="0">
                <a:solidFill>
                  <a:srgbClr val="FF0000"/>
                </a:solidFill>
                <a:latin typeface="Arial" panose="020B0604020202020204" pitchFamily="34" charset="0"/>
                <a:ea typeface="+mj-ea"/>
                <a:cs typeface="Arial" panose="020B0604020202020204" pitchFamily="34" charset="0"/>
              </a:rPr>
              <a:t>)</a:t>
            </a:r>
          </a:p>
          <a:p>
            <a:pPr marL="1200150" lvl="2"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筑波直線部</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特に電磁石が少ないところ、銅あるいはアルミアンテチェンバー＋</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a:t>
            </a:r>
            <a:r>
              <a:rPr lang="en-US" altLang="ja-JP" sz="2200" kern="0" dirty="0">
                <a:latin typeface="Arial" panose="020B0604020202020204" pitchFamily="34" charset="0"/>
                <a:ea typeface="+mj-ea"/>
                <a:cs typeface="Arial" panose="020B0604020202020204" pitchFamily="34" charset="0"/>
              </a:rPr>
              <a:t>)</a:t>
            </a:r>
            <a:r>
              <a:rPr lang="ja-JP" altLang="en-US" sz="2200" kern="0" dirty="0">
                <a:solidFill>
                  <a:srgbClr val="FF0000"/>
                </a:solidFill>
                <a:latin typeface="Arial" panose="020B0604020202020204" pitchFamily="34" charset="0"/>
                <a:ea typeface="+mj-ea"/>
                <a:cs typeface="Arial" panose="020B0604020202020204" pitchFamily="34" charset="0"/>
              </a:rPr>
              <a:t>⇒</a:t>
            </a:r>
            <a:r>
              <a:rPr lang="en-US" altLang="ja-JP" sz="2200" kern="0" dirty="0">
                <a:solidFill>
                  <a:srgbClr val="FF0000"/>
                </a:solidFill>
                <a:latin typeface="Arial" panose="020B0604020202020204" pitchFamily="34" charset="0"/>
                <a:ea typeface="+mj-ea"/>
                <a:cs typeface="Arial" panose="020B0604020202020204" pitchFamily="34" charset="0"/>
              </a:rPr>
              <a:t>PMU</a:t>
            </a:r>
          </a:p>
          <a:p>
            <a:pPr marL="1200150" lvl="2"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アーク部</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アルミアンテチェンバー＋</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a:t>
            </a:r>
            <a:r>
              <a:rPr lang="en-US" altLang="ja-JP" sz="2200" kern="0" dirty="0">
                <a:latin typeface="Arial" panose="020B0604020202020204" pitchFamily="34" charset="0"/>
                <a:ea typeface="+mj-ea"/>
                <a:cs typeface="Arial" panose="020B0604020202020204" pitchFamily="34" charset="0"/>
              </a:rPr>
              <a:t>)</a:t>
            </a:r>
            <a:r>
              <a:rPr lang="ja-JP" altLang="en-US" sz="2200" kern="0" dirty="0">
                <a:solidFill>
                  <a:srgbClr val="FF0000"/>
                </a:solidFill>
                <a:latin typeface="Arial" panose="020B0604020202020204" pitchFamily="34" charset="0"/>
                <a:cs typeface="Arial" panose="020B0604020202020204" pitchFamily="34" charset="0"/>
              </a:rPr>
              <a:t> ⇒</a:t>
            </a:r>
            <a:r>
              <a:rPr lang="en-US" altLang="ja-JP" sz="2200" kern="0" dirty="0">
                <a:solidFill>
                  <a:srgbClr val="FF0000"/>
                </a:solidFill>
                <a:latin typeface="Arial" panose="020B0604020202020204" pitchFamily="34" charset="0"/>
                <a:cs typeface="Arial" panose="020B0604020202020204" pitchFamily="34" charset="0"/>
              </a:rPr>
              <a:t>PMU</a:t>
            </a:r>
            <a:endParaRPr lang="en-US" altLang="ja-JP" sz="2200" kern="0" dirty="0">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シケイン部</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銅アンテチェンバー＋</a:t>
            </a:r>
            <a:r>
              <a:rPr lang="en-US" altLang="ja-JP" sz="2200" kern="0" dirty="0" err="1">
                <a:latin typeface="Arial" panose="020B0604020202020204" pitchFamily="34" charset="0"/>
                <a:ea typeface="+mj-ea"/>
                <a:cs typeface="Arial" panose="020B0604020202020204" pitchFamily="34" charset="0"/>
              </a:rPr>
              <a:t>TiN</a:t>
            </a:r>
            <a:r>
              <a:rPr lang="ja-JP" altLang="en-US" sz="2200" kern="0" dirty="0">
                <a:latin typeface="Arial" panose="020B0604020202020204" pitchFamily="34" charset="0"/>
                <a:ea typeface="+mj-ea"/>
                <a:cs typeface="Arial" panose="020B0604020202020204" pitchFamily="34" charset="0"/>
              </a:rPr>
              <a:t>コーティング</a:t>
            </a:r>
            <a:r>
              <a:rPr lang="en-US" altLang="ja-JP" sz="2200" kern="0" dirty="0">
                <a:latin typeface="Arial" panose="020B0604020202020204" pitchFamily="34" charset="0"/>
                <a:ea typeface="+mj-ea"/>
                <a:cs typeface="Arial" panose="020B0604020202020204" pitchFamily="34" charset="0"/>
              </a:rPr>
              <a:t>)</a:t>
            </a:r>
            <a:r>
              <a:rPr lang="ja-JP" altLang="en-US" sz="2200" kern="0" dirty="0">
                <a:solidFill>
                  <a:srgbClr val="FF0000"/>
                </a:solidFill>
                <a:latin typeface="Arial" panose="020B0604020202020204" pitchFamily="34" charset="0"/>
                <a:cs typeface="Arial" panose="020B0604020202020204" pitchFamily="34" charset="0"/>
              </a:rPr>
              <a:t> ⇒</a:t>
            </a:r>
            <a:r>
              <a:rPr lang="en-US" altLang="ja-JP" sz="2200" kern="0" dirty="0">
                <a:solidFill>
                  <a:srgbClr val="FF0000"/>
                </a:solidFill>
                <a:latin typeface="Arial" panose="020B0604020202020204" pitchFamily="34" charset="0"/>
                <a:cs typeface="Arial" panose="020B0604020202020204" pitchFamily="34" charset="0"/>
              </a:rPr>
              <a:t>PMU</a:t>
            </a:r>
            <a:endParaRPr lang="en-US" altLang="ja-JP" sz="2200" kern="0" dirty="0">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4"/>
              </a:buBlip>
              <a:defRPr/>
            </a:pPr>
            <a:r>
              <a:rPr lang="en-US" altLang="ja-JP" sz="2200" kern="0" dirty="0">
                <a:latin typeface="Arial" panose="020B0604020202020204" pitchFamily="34" charset="0"/>
                <a:ea typeface="+mj-ea"/>
                <a:cs typeface="Arial" panose="020B0604020202020204" pitchFamily="34" charset="0"/>
              </a:rPr>
              <a:t>SRM</a:t>
            </a:r>
            <a:r>
              <a:rPr lang="ja-JP" altLang="en-US" sz="2200" kern="0" dirty="0">
                <a:latin typeface="Arial" panose="020B0604020202020204" pitchFamily="34" charset="0"/>
                <a:ea typeface="+mj-ea"/>
                <a:cs typeface="Arial" panose="020B0604020202020204" pitchFamily="34" charset="0"/>
              </a:rPr>
              <a:t>部</a:t>
            </a:r>
            <a:r>
              <a:rPr lang="en-US" altLang="ja-JP" sz="2200" kern="0" dirty="0">
                <a:latin typeface="Arial" panose="020B0604020202020204" pitchFamily="34" charset="0"/>
                <a:cs typeface="Arial" panose="020B0604020202020204" pitchFamily="34" charset="0"/>
              </a:rPr>
              <a:t>(</a:t>
            </a:r>
            <a:r>
              <a:rPr lang="ja-JP" altLang="en-US" sz="2200" kern="0" dirty="0">
                <a:latin typeface="Arial" panose="020B0604020202020204" pitchFamily="34" charset="0"/>
                <a:cs typeface="Arial" panose="020B0604020202020204" pitchFamily="34" charset="0"/>
              </a:rPr>
              <a:t>アルミアンテチェンバー＋</a:t>
            </a:r>
            <a:r>
              <a:rPr lang="en-US" altLang="ja-JP" sz="2200" kern="0" dirty="0" err="1">
                <a:latin typeface="Arial" panose="020B0604020202020204" pitchFamily="34" charset="0"/>
                <a:cs typeface="Arial" panose="020B0604020202020204" pitchFamily="34" charset="0"/>
              </a:rPr>
              <a:t>TiN</a:t>
            </a:r>
            <a:r>
              <a:rPr lang="ja-JP" altLang="en-US" sz="2200" kern="0" dirty="0">
                <a:latin typeface="Arial" panose="020B0604020202020204" pitchFamily="34" charset="0"/>
                <a:cs typeface="Arial" panose="020B0604020202020204" pitchFamily="34" charset="0"/>
              </a:rPr>
              <a:t>コーティング</a:t>
            </a:r>
            <a:r>
              <a:rPr lang="en-US" altLang="ja-JP" sz="2200" kern="0" dirty="0">
                <a:latin typeface="Arial" panose="020B0604020202020204" pitchFamily="34" charset="0"/>
                <a:cs typeface="Arial" panose="020B0604020202020204" pitchFamily="34" charset="0"/>
              </a:rPr>
              <a:t>)</a:t>
            </a:r>
            <a:r>
              <a:rPr lang="ja-JP" altLang="en-US" sz="2200" kern="0" dirty="0">
                <a:solidFill>
                  <a:srgbClr val="FF0000"/>
                </a:solidFill>
                <a:latin typeface="Arial" panose="020B0604020202020204" pitchFamily="34" charset="0"/>
                <a:cs typeface="Arial" panose="020B0604020202020204" pitchFamily="34" charset="0"/>
              </a:rPr>
              <a:t> ⇒</a:t>
            </a:r>
            <a:r>
              <a:rPr lang="en-US" altLang="ja-JP" sz="2200" kern="0" dirty="0">
                <a:solidFill>
                  <a:srgbClr val="FF0000"/>
                </a:solidFill>
                <a:latin typeface="Arial" panose="020B0604020202020204" pitchFamily="34" charset="0"/>
                <a:cs typeface="Arial" panose="020B0604020202020204" pitchFamily="34" charset="0"/>
              </a:rPr>
              <a:t>PMU</a:t>
            </a:r>
            <a:endParaRPr lang="en-US" altLang="ja-JP" sz="2200" kern="0" dirty="0">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富士クロス部</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cs typeface="Arial" panose="020B0604020202020204" pitchFamily="34" charset="0"/>
              </a:rPr>
              <a:t>新規はアルミパイプ＋</a:t>
            </a:r>
            <a:r>
              <a:rPr lang="en-US" altLang="ja-JP" sz="2200" kern="0" dirty="0" err="1">
                <a:latin typeface="Arial" panose="020B0604020202020204" pitchFamily="34" charset="0"/>
                <a:cs typeface="Arial" panose="020B0604020202020204" pitchFamily="34" charset="0"/>
              </a:rPr>
              <a:t>TiN</a:t>
            </a:r>
            <a:r>
              <a:rPr lang="ja-JP" altLang="en-US" sz="2200" kern="0" dirty="0">
                <a:latin typeface="Arial" panose="020B0604020202020204" pitchFamily="34" charset="0"/>
                <a:cs typeface="Arial" panose="020B0604020202020204" pitchFamily="34" charset="0"/>
              </a:rPr>
              <a:t>コーティング、他は</a:t>
            </a:r>
            <a:r>
              <a:rPr lang="en-US" altLang="ja-JP" sz="2200" kern="0" dirty="0">
                <a:latin typeface="Arial" panose="020B0604020202020204" pitchFamily="34" charset="0"/>
                <a:cs typeface="Arial" panose="020B0604020202020204" pitchFamily="34" charset="0"/>
              </a:rPr>
              <a:t>KEKB</a:t>
            </a:r>
            <a:r>
              <a:rPr lang="ja-JP" altLang="en-US" sz="2200" kern="0" dirty="0">
                <a:latin typeface="Arial" panose="020B0604020202020204" pitchFamily="34" charset="0"/>
                <a:cs typeface="Arial" panose="020B0604020202020204" pitchFamily="34" charset="0"/>
              </a:rPr>
              <a:t>時のビームパイプの再利用</a:t>
            </a:r>
            <a:r>
              <a:rPr lang="en-US" altLang="ja-JP" sz="2200" kern="0" dirty="0">
                <a:latin typeface="Arial" panose="020B0604020202020204" pitchFamily="34" charset="0"/>
                <a:ea typeface="+mj-ea"/>
                <a:cs typeface="Arial" panose="020B0604020202020204" pitchFamily="34" charset="0"/>
              </a:rPr>
              <a:t>)</a:t>
            </a:r>
            <a:r>
              <a:rPr lang="ja-JP" altLang="en-US" sz="2200" kern="0" dirty="0">
                <a:solidFill>
                  <a:srgbClr val="FF0000"/>
                </a:solidFill>
                <a:latin typeface="Arial" panose="020B0604020202020204" pitchFamily="34" charset="0"/>
                <a:cs typeface="Arial" panose="020B0604020202020204" pitchFamily="34" charset="0"/>
              </a:rPr>
              <a:t> ⇒</a:t>
            </a:r>
            <a:r>
              <a:rPr lang="en-US" altLang="ja-JP" sz="2200" kern="0" dirty="0">
                <a:solidFill>
                  <a:srgbClr val="FF0000"/>
                </a:solidFill>
                <a:latin typeface="Arial" panose="020B0604020202020204" pitchFamily="34" charset="0"/>
                <a:cs typeface="Arial" panose="020B0604020202020204" pitchFamily="34" charset="0"/>
              </a:rPr>
              <a:t>PMU</a:t>
            </a:r>
            <a:r>
              <a:rPr lang="ja-JP" altLang="en-US" sz="2200" kern="0" dirty="0" err="1">
                <a:solidFill>
                  <a:srgbClr val="FF0000"/>
                </a:solidFill>
                <a:latin typeface="Arial" panose="020B0604020202020204" pitchFamily="34" charset="0"/>
                <a:cs typeface="Arial" panose="020B0604020202020204" pitchFamily="34" charset="0"/>
              </a:rPr>
              <a:t>、</a:t>
            </a:r>
            <a:r>
              <a:rPr lang="ja-JP" altLang="en-US" sz="2200" kern="0" dirty="0">
                <a:solidFill>
                  <a:srgbClr val="FF0000"/>
                </a:solidFill>
                <a:latin typeface="Arial" panose="020B0604020202020204" pitchFamily="34" charset="0"/>
                <a:cs typeface="Arial" panose="020B0604020202020204" pitchFamily="34" charset="0"/>
              </a:rPr>
              <a:t>および</a:t>
            </a:r>
            <a:r>
              <a:rPr lang="en-US" altLang="ja-JP" sz="2200" kern="0" dirty="0">
                <a:solidFill>
                  <a:srgbClr val="FF0000"/>
                </a:solidFill>
                <a:latin typeface="Arial" panose="020B0604020202020204" pitchFamily="34" charset="0"/>
                <a:cs typeface="Arial" panose="020B0604020202020204" pitchFamily="34" charset="0"/>
              </a:rPr>
              <a:t>KEKB</a:t>
            </a:r>
            <a:r>
              <a:rPr lang="ja-JP" altLang="en-US" sz="2200" kern="0" dirty="0">
                <a:solidFill>
                  <a:srgbClr val="FF0000"/>
                </a:solidFill>
                <a:latin typeface="Arial" panose="020B0604020202020204" pitchFamily="34" charset="0"/>
                <a:cs typeface="Arial" panose="020B0604020202020204" pitchFamily="34" charset="0"/>
              </a:rPr>
              <a:t>時代のソレノイド復活</a:t>
            </a:r>
            <a:endParaRPr lang="en-US" altLang="ja-JP" sz="2200" kern="0" dirty="0">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富士入射部</a:t>
            </a:r>
            <a:r>
              <a:rPr lang="en-US" altLang="ja-JP" sz="2200" kern="0" dirty="0">
                <a:latin typeface="Arial" panose="020B0604020202020204" pitchFamily="34" charset="0"/>
                <a:cs typeface="Arial" panose="020B0604020202020204" pitchFamily="34" charset="0"/>
              </a:rPr>
              <a:t>(</a:t>
            </a:r>
            <a:r>
              <a:rPr lang="ja-JP" altLang="en-US" sz="2200" kern="0" dirty="0">
                <a:latin typeface="Arial" panose="020B0604020202020204" pitchFamily="34" charset="0"/>
                <a:cs typeface="Arial" panose="020B0604020202020204" pitchFamily="34" charset="0"/>
              </a:rPr>
              <a:t>アルミパイプ＋</a:t>
            </a:r>
            <a:r>
              <a:rPr lang="en-US" altLang="ja-JP" sz="2200" kern="0" dirty="0" err="1">
                <a:latin typeface="Arial" panose="020B0604020202020204" pitchFamily="34" charset="0"/>
                <a:cs typeface="Arial" panose="020B0604020202020204" pitchFamily="34" charset="0"/>
              </a:rPr>
              <a:t>TiN</a:t>
            </a:r>
            <a:r>
              <a:rPr lang="ja-JP" altLang="en-US" sz="2200" kern="0" dirty="0">
                <a:latin typeface="Arial" panose="020B0604020202020204" pitchFamily="34" charset="0"/>
                <a:cs typeface="Arial" panose="020B0604020202020204" pitchFamily="34" charset="0"/>
              </a:rPr>
              <a:t>コーティング</a:t>
            </a:r>
            <a:r>
              <a:rPr lang="en-US" altLang="ja-JP" sz="2200" kern="0" dirty="0">
                <a:latin typeface="Arial" panose="020B0604020202020204" pitchFamily="34" charset="0"/>
                <a:cs typeface="Arial" panose="020B0604020202020204" pitchFamily="34" charset="0"/>
              </a:rPr>
              <a:t>)</a:t>
            </a:r>
            <a:r>
              <a:rPr lang="ja-JP" altLang="en-US" sz="2200" kern="0" dirty="0">
                <a:solidFill>
                  <a:srgbClr val="FF0000"/>
                </a:solidFill>
                <a:latin typeface="Arial" panose="020B0604020202020204" pitchFamily="34" charset="0"/>
                <a:cs typeface="Arial" panose="020B0604020202020204" pitchFamily="34" charset="0"/>
              </a:rPr>
              <a:t> ⇒</a:t>
            </a:r>
            <a:r>
              <a:rPr lang="en-US" altLang="ja-JP" sz="2200" kern="0" dirty="0">
                <a:solidFill>
                  <a:srgbClr val="FF0000"/>
                </a:solidFill>
                <a:latin typeface="Arial" panose="020B0604020202020204" pitchFamily="34" charset="0"/>
                <a:cs typeface="Arial" panose="020B0604020202020204" pitchFamily="34" charset="0"/>
              </a:rPr>
              <a:t>PMU</a:t>
            </a:r>
            <a:endParaRPr lang="ja-JP" altLang="en-US" sz="2200" kern="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67729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err="1">
                <a:solidFill>
                  <a:schemeClr val="tx2"/>
                </a:solidFill>
                <a:latin typeface="Arial" panose="020B0604020202020204" pitchFamily="34" charset="0"/>
                <a:cs typeface="Arial" panose="020B0604020202020204" pitchFamily="34" charset="0"/>
              </a:rPr>
              <a:t>への</a:t>
            </a:r>
            <a:r>
              <a:rPr lang="ja-JP" altLang="en-US" sz="3200" dirty="0">
                <a:solidFill>
                  <a:schemeClr val="tx2"/>
                </a:solidFill>
                <a:latin typeface="Arial" panose="020B0604020202020204" pitchFamily="34" charset="0"/>
                <a:cs typeface="Arial" panose="020B0604020202020204" pitchFamily="34" charset="0"/>
              </a:rPr>
              <a:t>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a:xfrm>
            <a:off x="6553200" y="6356350"/>
            <a:ext cx="2133600" cy="365125"/>
          </a:xfrm>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32</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ドリフト部への</a:t>
            </a:r>
            <a:r>
              <a:rPr lang="en-US" altLang="ja-JP" sz="2400" kern="0" dirty="0">
                <a:latin typeface="Arial" panose="020B0604020202020204" pitchFamily="34" charset="0"/>
                <a:ea typeface="+mj-ea"/>
                <a:cs typeface="Arial" panose="020B0604020202020204" pitchFamily="34" charset="0"/>
              </a:rPr>
              <a:t>PMU</a:t>
            </a:r>
            <a:r>
              <a:rPr lang="ja-JP" altLang="en-US" sz="2400" kern="0" dirty="0">
                <a:latin typeface="Arial" panose="020B0604020202020204" pitchFamily="34" charset="0"/>
                <a:ea typeface="+mj-ea"/>
                <a:cs typeface="Arial" panose="020B0604020202020204" pitchFamily="34" charset="0"/>
              </a:rPr>
              <a:t>取付</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135804" y="1099040"/>
            <a:ext cx="8790750" cy="94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長さ</a:t>
            </a:r>
            <a:r>
              <a:rPr lang="en-US" altLang="ja-JP" sz="2200" kern="0" dirty="0">
                <a:latin typeface="Arial" panose="020B0604020202020204" pitchFamily="34" charset="0"/>
                <a:ea typeface="+mj-ea"/>
                <a:cs typeface="Arial" panose="020B0604020202020204" pitchFamily="34" charset="0"/>
              </a:rPr>
              <a:t>160 mm</a:t>
            </a:r>
            <a:r>
              <a:rPr lang="ja-JP" altLang="en-US" sz="2200" kern="0" dirty="0">
                <a:latin typeface="Arial" panose="020B0604020202020204" pitchFamily="34" charset="0"/>
                <a:ea typeface="+mj-ea"/>
                <a:cs typeface="Arial" panose="020B0604020202020204" pitchFamily="34" charset="0"/>
              </a:rPr>
              <a:t>の鉄ヨークに</a:t>
            </a:r>
            <a:r>
              <a:rPr lang="en-US" altLang="ja-JP" sz="2200" kern="0" dirty="0">
                <a:latin typeface="Arial" panose="020B0604020202020204" pitchFamily="34" charset="0"/>
                <a:ea typeface="+mj-ea"/>
                <a:cs typeface="Arial" panose="020B0604020202020204" pitchFamily="34" charset="0"/>
              </a:rPr>
              <a:t>φ30</a:t>
            </a:r>
            <a:r>
              <a:rPr lang="ja-JP" altLang="en-US" sz="2200" kern="0" dirty="0">
                <a:latin typeface="Arial" panose="020B0604020202020204" pitchFamily="34" charset="0"/>
                <a:ea typeface="+mj-ea"/>
                <a:cs typeface="Arial" panose="020B0604020202020204" pitchFamily="34" charset="0"/>
              </a:rPr>
              <a:t> </a:t>
            </a:r>
            <a:r>
              <a:rPr lang="en-US" altLang="ja-JP" sz="2200" kern="0" dirty="0">
                <a:latin typeface="Arial" panose="020B0604020202020204" pitchFamily="34" charset="0"/>
                <a:ea typeface="+mj-ea"/>
                <a:cs typeface="Arial" panose="020B0604020202020204" pitchFamily="34" charset="0"/>
              </a:rPr>
              <a:t>mm</a:t>
            </a:r>
            <a:r>
              <a:rPr lang="ja-JP" altLang="en-US" sz="2200" kern="0" dirty="0">
                <a:latin typeface="Arial" panose="020B0604020202020204" pitchFamily="34" charset="0"/>
                <a:ea typeface="+mj-ea"/>
                <a:cs typeface="Arial" panose="020B0604020202020204" pitchFamily="34" charset="0"/>
              </a:rPr>
              <a:t>の永久磁石を８個とりつけた</a:t>
            </a:r>
            <a:r>
              <a:rPr lang="en-US" altLang="ja-JP" sz="2200" kern="0" dirty="0">
                <a:latin typeface="Arial" panose="020B0604020202020204" pitchFamily="34" charset="0"/>
                <a:ea typeface="+mj-ea"/>
                <a:cs typeface="Arial" panose="020B0604020202020204" pitchFamily="34" charset="0"/>
              </a:rPr>
              <a:t>PMU</a:t>
            </a:r>
            <a:r>
              <a:rPr lang="ja-JP" altLang="en-US" sz="2200" kern="0" dirty="0">
                <a:latin typeface="Arial" panose="020B0604020202020204" pitchFamily="34" charset="0"/>
                <a:ea typeface="+mj-ea"/>
                <a:cs typeface="Arial" panose="020B0604020202020204" pitchFamily="34" charset="0"/>
              </a:rPr>
              <a:t>を</a:t>
            </a:r>
            <a:r>
              <a:rPr lang="en-US" altLang="ja-JP" sz="2200" kern="0" dirty="0">
                <a:latin typeface="Arial" panose="020B0604020202020204" pitchFamily="34" charset="0"/>
                <a:ea typeface="+mj-ea"/>
                <a:cs typeface="Arial" panose="020B0604020202020204" pitchFamily="34" charset="0"/>
              </a:rPr>
              <a:t>40 mm</a:t>
            </a:r>
            <a:r>
              <a:rPr lang="ja-JP" altLang="en-US" sz="2200" kern="0" dirty="0">
                <a:latin typeface="Arial" panose="020B0604020202020204" pitchFamily="34" charset="0"/>
                <a:ea typeface="+mj-ea"/>
                <a:cs typeface="Arial" panose="020B0604020202020204" pitchFamily="34" charset="0"/>
              </a:rPr>
              <a:t>間隔で並べる。⇒作業終了した。</a:t>
            </a:r>
            <a:endParaRPr lang="en-US" altLang="ja-JP" sz="2200" kern="0" dirty="0">
              <a:latin typeface="Arial" panose="020B0604020202020204" pitchFamily="34" charset="0"/>
              <a:ea typeface="+mj-ea"/>
              <a:cs typeface="Arial" panose="020B0604020202020204" pitchFamily="34" charset="0"/>
            </a:endParaRPr>
          </a:p>
        </p:txBody>
      </p:sp>
      <p:sp>
        <p:nvSpPr>
          <p:cNvPr id="13" name="コンテンツ プレースホルダ 2">
            <a:extLst>
              <a:ext uri="{FF2B5EF4-FFF2-40B4-BE49-F238E27FC236}">
                <a16:creationId xmlns:a16="http://schemas.microsoft.com/office/drawing/2014/main" id="{0ABC354B-A24C-46EA-BAF7-AA03623C3F2B}"/>
              </a:ext>
            </a:extLst>
          </p:cNvPr>
          <p:cNvSpPr>
            <a:spLocks noGrp="1"/>
          </p:cNvSpPr>
          <p:nvPr/>
        </p:nvSpPr>
        <p:spPr bwMode="auto">
          <a:xfrm>
            <a:off x="1004007" y="2488095"/>
            <a:ext cx="4045063" cy="35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0" lvl="0" indent="0">
              <a:lnSpc>
                <a:spcPct val="85000"/>
              </a:lnSpc>
              <a:spcBef>
                <a:spcPts val="0"/>
              </a:spcBef>
              <a:buClr>
                <a:srgbClr val="006600"/>
              </a:buClr>
              <a:buSzPct val="70000"/>
              <a:defRPr/>
            </a:pPr>
            <a:r>
              <a:rPr lang="ja-JP" altLang="en-US" sz="1400" kern="0" dirty="0">
                <a:solidFill>
                  <a:schemeClr val="tx2"/>
                </a:solidFill>
                <a:latin typeface="Arial" panose="020B0604020202020204" pitchFamily="34" charset="0"/>
                <a:ea typeface="+mj-ea"/>
                <a:cs typeface="Arial" panose="020B0604020202020204" pitchFamily="34" charset="0"/>
              </a:rPr>
              <a:t>新規ビームパイプに取り付けた</a:t>
            </a:r>
            <a:r>
              <a:rPr lang="en-US" altLang="ja-JP" sz="1400" kern="0" dirty="0">
                <a:solidFill>
                  <a:schemeClr val="tx2"/>
                </a:solidFill>
                <a:latin typeface="Arial" panose="020B0604020202020204" pitchFamily="34" charset="0"/>
                <a:ea typeface="+mj-ea"/>
                <a:cs typeface="Arial" panose="020B0604020202020204" pitchFamily="34" charset="0"/>
              </a:rPr>
              <a:t>PMU</a:t>
            </a:r>
          </a:p>
        </p:txBody>
      </p:sp>
      <p:pic>
        <p:nvPicPr>
          <p:cNvPr id="14" name="図 13">
            <a:extLst>
              <a:ext uri="{FF2B5EF4-FFF2-40B4-BE49-F238E27FC236}">
                <a16:creationId xmlns:a16="http://schemas.microsoft.com/office/drawing/2014/main" id="{D88C4A5E-503E-4AE9-847A-3468AA4BD4D7}"/>
              </a:ext>
            </a:extLst>
          </p:cNvPr>
          <p:cNvPicPr>
            <a:picLocks noChangeAspect="1"/>
          </p:cNvPicPr>
          <p:nvPr/>
        </p:nvPicPr>
        <p:blipFill>
          <a:blip r:embed="rId4"/>
          <a:stretch>
            <a:fillRect/>
          </a:stretch>
        </p:blipFill>
        <p:spPr>
          <a:xfrm>
            <a:off x="6116348" y="2135364"/>
            <a:ext cx="2962735" cy="2220921"/>
          </a:xfrm>
          <a:prstGeom prst="rect">
            <a:avLst/>
          </a:prstGeom>
        </p:spPr>
      </p:pic>
      <p:pic>
        <p:nvPicPr>
          <p:cNvPr id="15" name="図 14">
            <a:extLst>
              <a:ext uri="{FF2B5EF4-FFF2-40B4-BE49-F238E27FC236}">
                <a16:creationId xmlns:a16="http://schemas.microsoft.com/office/drawing/2014/main" id="{5B015D6E-6D12-4E51-9DE2-641D29EA2742}"/>
              </a:ext>
            </a:extLst>
          </p:cNvPr>
          <p:cNvPicPr>
            <a:picLocks noChangeAspect="1"/>
          </p:cNvPicPr>
          <p:nvPr/>
        </p:nvPicPr>
        <p:blipFill>
          <a:blip r:embed="rId5"/>
          <a:stretch>
            <a:fillRect/>
          </a:stretch>
        </p:blipFill>
        <p:spPr>
          <a:xfrm>
            <a:off x="6486816" y="4356285"/>
            <a:ext cx="2492104" cy="1869079"/>
          </a:xfrm>
          <a:prstGeom prst="rect">
            <a:avLst/>
          </a:prstGeom>
        </p:spPr>
      </p:pic>
      <p:sp>
        <p:nvSpPr>
          <p:cNvPr id="18" name="コンテンツ プレースホルダ 2">
            <a:extLst>
              <a:ext uri="{FF2B5EF4-FFF2-40B4-BE49-F238E27FC236}">
                <a16:creationId xmlns:a16="http://schemas.microsoft.com/office/drawing/2014/main" id="{2B9B3ED7-89AA-4A40-A56D-FA56B44A9FD6}"/>
              </a:ext>
            </a:extLst>
          </p:cNvPr>
          <p:cNvSpPr>
            <a:spLocks noGrp="1"/>
          </p:cNvSpPr>
          <p:nvPr/>
        </p:nvSpPr>
        <p:spPr bwMode="auto">
          <a:xfrm>
            <a:off x="6486816" y="1813698"/>
            <a:ext cx="2657184" cy="35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0" lvl="0" indent="0">
              <a:lnSpc>
                <a:spcPct val="85000"/>
              </a:lnSpc>
              <a:spcBef>
                <a:spcPts val="0"/>
              </a:spcBef>
              <a:buClr>
                <a:srgbClr val="006600"/>
              </a:buClr>
              <a:buSzPct val="70000"/>
              <a:defRPr/>
            </a:pPr>
            <a:r>
              <a:rPr lang="en-US" altLang="ja-JP" sz="1400" kern="0" dirty="0">
                <a:solidFill>
                  <a:schemeClr val="tx2"/>
                </a:solidFill>
                <a:latin typeface="Arial" panose="020B0604020202020204" pitchFamily="34" charset="0"/>
                <a:ea typeface="+mj-ea"/>
                <a:cs typeface="Arial" panose="020B0604020202020204" pitchFamily="34" charset="0"/>
              </a:rPr>
              <a:t>PMU</a:t>
            </a:r>
            <a:r>
              <a:rPr lang="ja-JP" altLang="en-US" sz="1400" kern="0" dirty="0">
                <a:solidFill>
                  <a:schemeClr val="tx2"/>
                </a:solidFill>
                <a:latin typeface="Arial" panose="020B0604020202020204" pitchFamily="34" charset="0"/>
                <a:ea typeface="+mj-ea"/>
                <a:cs typeface="Arial" panose="020B0604020202020204" pitchFamily="34" charset="0"/>
              </a:rPr>
              <a:t>の磁場分布</a:t>
            </a:r>
            <a:endParaRPr lang="en-US" altLang="ja-JP" sz="1400" kern="0" dirty="0">
              <a:solidFill>
                <a:schemeClr val="tx2"/>
              </a:solidFill>
              <a:latin typeface="Arial" panose="020B0604020202020204" pitchFamily="34" charset="0"/>
              <a:ea typeface="+mj-ea"/>
              <a:cs typeface="Arial" panose="020B0604020202020204" pitchFamily="34" charset="0"/>
            </a:endParaRPr>
          </a:p>
        </p:txBody>
      </p:sp>
      <p:pic>
        <p:nvPicPr>
          <p:cNvPr id="19" name="図 18">
            <a:extLst>
              <a:ext uri="{FF2B5EF4-FFF2-40B4-BE49-F238E27FC236}">
                <a16:creationId xmlns:a16="http://schemas.microsoft.com/office/drawing/2014/main" id="{F6F4645E-6705-4644-8EC6-611F22DDE923}"/>
              </a:ext>
            </a:extLst>
          </p:cNvPr>
          <p:cNvPicPr>
            <a:picLocks noChangeAspect="1"/>
          </p:cNvPicPr>
          <p:nvPr/>
        </p:nvPicPr>
        <p:blipFill>
          <a:blip r:embed="rId6"/>
          <a:stretch>
            <a:fillRect/>
          </a:stretch>
        </p:blipFill>
        <p:spPr>
          <a:xfrm>
            <a:off x="135804" y="2825786"/>
            <a:ext cx="2826372" cy="2119779"/>
          </a:xfrm>
          <a:prstGeom prst="rect">
            <a:avLst/>
          </a:prstGeom>
        </p:spPr>
      </p:pic>
      <p:pic>
        <p:nvPicPr>
          <p:cNvPr id="20" name="図 19">
            <a:extLst>
              <a:ext uri="{FF2B5EF4-FFF2-40B4-BE49-F238E27FC236}">
                <a16:creationId xmlns:a16="http://schemas.microsoft.com/office/drawing/2014/main" id="{5057E3A6-3998-44A3-9AAC-8FEE53EADA88}"/>
              </a:ext>
            </a:extLst>
          </p:cNvPr>
          <p:cNvPicPr>
            <a:picLocks noChangeAspect="1"/>
          </p:cNvPicPr>
          <p:nvPr/>
        </p:nvPicPr>
        <p:blipFill>
          <a:blip r:embed="rId7"/>
          <a:stretch>
            <a:fillRect/>
          </a:stretch>
        </p:blipFill>
        <p:spPr>
          <a:xfrm>
            <a:off x="3300003" y="2840348"/>
            <a:ext cx="2826370" cy="2119778"/>
          </a:xfrm>
          <a:prstGeom prst="rect">
            <a:avLst/>
          </a:prstGeom>
        </p:spPr>
      </p:pic>
      <p:sp>
        <p:nvSpPr>
          <p:cNvPr id="16" name="矢印: 右 15">
            <a:extLst>
              <a:ext uri="{FF2B5EF4-FFF2-40B4-BE49-F238E27FC236}">
                <a16:creationId xmlns:a16="http://schemas.microsoft.com/office/drawing/2014/main" id="{C0BD7958-B882-440D-9820-403C6314BAD2}"/>
              </a:ext>
            </a:extLst>
          </p:cNvPr>
          <p:cNvSpPr/>
          <p:nvPr/>
        </p:nvSpPr>
        <p:spPr>
          <a:xfrm>
            <a:off x="3043456" y="3356943"/>
            <a:ext cx="212436" cy="113607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2836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3F2A9E96-41C3-4A62-A762-2344256BD5E4}"/>
              </a:ext>
            </a:extLst>
          </p:cNvPr>
          <p:cNvPicPr>
            <a:picLocks noChangeAspect="1"/>
          </p:cNvPicPr>
          <p:nvPr/>
        </p:nvPicPr>
        <p:blipFill rotWithShape="1">
          <a:blip r:embed="rId2">
            <a:clrChange>
              <a:clrFrom>
                <a:srgbClr val="FFFFFF"/>
              </a:clrFrom>
              <a:clrTo>
                <a:srgbClr val="FFFFFF">
                  <a:alpha val="0"/>
                </a:srgbClr>
              </a:clrTo>
            </a:clrChange>
          </a:blip>
          <a:srcRect l="15745" t="49959" r="19894" b="9504"/>
          <a:stretch/>
        </p:blipFill>
        <p:spPr>
          <a:xfrm>
            <a:off x="135804" y="3488886"/>
            <a:ext cx="4532089" cy="2140858"/>
          </a:xfrm>
          <a:prstGeom prst="rect">
            <a:avLst/>
          </a:prstGeom>
        </p:spPr>
      </p:pic>
      <p:pic>
        <p:nvPicPr>
          <p:cNvPr id="31" name="図 30">
            <a:extLst>
              <a:ext uri="{FF2B5EF4-FFF2-40B4-BE49-F238E27FC236}">
                <a16:creationId xmlns:a16="http://schemas.microsoft.com/office/drawing/2014/main" id="{A9EE47EA-67CD-4FE2-B8EC-2EB55089F5F6}"/>
              </a:ext>
            </a:extLst>
          </p:cNvPr>
          <p:cNvPicPr>
            <a:picLocks noChangeAspect="1"/>
          </p:cNvPicPr>
          <p:nvPr/>
        </p:nvPicPr>
        <p:blipFill rotWithShape="1">
          <a:blip r:embed="rId2"/>
          <a:srcRect l="16713" t="6536" r="20150" b="50041"/>
          <a:stretch/>
        </p:blipFill>
        <p:spPr>
          <a:xfrm>
            <a:off x="4822859" y="3466141"/>
            <a:ext cx="3872730" cy="1997628"/>
          </a:xfrm>
          <a:prstGeom prst="rect">
            <a:avLst/>
          </a:prstGeom>
        </p:spPr>
      </p:pic>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err="1">
                <a:solidFill>
                  <a:schemeClr val="tx2"/>
                </a:solidFill>
                <a:latin typeface="Arial" panose="020B0604020202020204" pitchFamily="34" charset="0"/>
                <a:cs typeface="Arial" panose="020B0604020202020204" pitchFamily="34" charset="0"/>
              </a:rPr>
              <a:t>への</a:t>
            </a:r>
            <a:r>
              <a:rPr lang="ja-JP" altLang="en-US" sz="3200" dirty="0">
                <a:solidFill>
                  <a:schemeClr val="tx2"/>
                </a:solidFill>
                <a:latin typeface="Arial" panose="020B0604020202020204" pitchFamily="34" charset="0"/>
                <a:cs typeface="Arial" panose="020B0604020202020204" pitchFamily="34" charset="0"/>
              </a:rPr>
              <a:t>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33</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3"/>
              </a:buBlip>
              <a:defRPr/>
            </a:pPr>
            <a:r>
              <a:rPr lang="ja-JP" altLang="en-US" sz="2400" kern="0" dirty="0">
                <a:latin typeface="Arial" panose="020B0604020202020204" pitchFamily="34" charset="0"/>
                <a:ea typeface="+mj-ea"/>
                <a:cs typeface="Arial" panose="020B0604020202020204" pitchFamily="34" charset="0"/>
              </a:rPr>
              <a:t>ドリフト部への</a:t>
            </a:r>
            <a:r>
              <a:rPr lang="en-US" altLang="ja-JP" sz="2400" kern="0" dirty="0">
                <a:latin typeface="Arial" panose="020B0604020202020204" pitchFamily="34" charset="0"/>
                <a:ea typeface="+mj-ea"/>
                <a:cs typeface="Arial" panose="020B0604020202020204" pitchFamily="34" charset="0"/>
              </a:rPr>
              <a:t>PMU</a:t>
            </a:r>
            <a:r>
              <a:rPr lang="ja-JP" altLang="en-US" sz="2400" kern="0" dirty="0">
                <a:latin typeface="Arial" panose="020B0604020202020204" pitchFamily="34" charset="0"/>
                <a:ea typeface="+mj-ea"/>
                <a:cs typeface="Arial" panose="020B0604020202020204" pitchFamily="34" charset="0"/>
              </a:rPr>
              <a:t>取付の効果</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135804" y="1099040"/>
            <a:ext cx="8790750" cy="77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4"/>
              </a:buBlip>
              <a:defRPr/>
            </a:pPr>
            <a:r>
              <a:rPr lang="en-US" altLang="ja-JP" sz="2200" kern="0" dirty="0">
                <a:latin typeface="Arial" panose="020B0604020202020204" pitchFamily="34" charset="0"/>
                <a:ea typeface="+mj-ea"/>
                <a:cs typeface="Arial" panose="020B0604020202020204" pitchFamily="34" charset="0"/>
              </a:rPr>
              <a:t>CLOUDLAND</a:t>
            </a:r>
            <a:r>
              <a:rPr lang="ja-JP" altLang="en-US" sz="2200" kern="0" dirty="0">
                <a:latin typeface="Arial" panose="020B0604020202020204" pitchFamily="34" charset="0"/>
                <a:ea typeface="+mj-ea"/>
                <a:cs typeface="Arial" panose="020B0604020202020204" pitchFamily="34" charset="0"/>
              </a:rPr>
              <a:t>を使った電子密度シミュレーション</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福間氏</a:t>
            </a:r>
            <a:r>
              <a:rPr lang="en-US" altLang="ja-JP" sz="2200" kern="0" dirty="0">
                <a:latin typeface="Arial" panose="020B0604020202020204" pitchFamily="34" charset="0"/>
                <a:ea typeface="+mj-ea"/>
                <a:cs typeface="Arial" panose="020B0604020202020204" pitchFamily="34" charset="0"/>
              </a:rPr>
              <a:t>)</a:t>
            </a:r>
          </a:p>
          <a:p>
            <a:pPr marL="1200150" lvl="2" indent="-342900">
              <a:spcBef>
                <a:spcPts val="0"/>
              </a:spcBef>
              <a:buClr>
                <a:srgbClr val="006600"/>
              </a:buClr>
              <a:buSzPct val="70000"/>
              <a:buBlip>
                <a:blip r:embed="rId5"/>
              </a:buBlip>
              <a:defRPr/>
            </a:pPr>
            <a:r>
              <a:rPr lang="ja-JP" altLang="en-US" sz="2000" kern="0" dirty="0">
                <a:latin typeface="Arial" panose="020B0604020202020204" pitchFamily="34" charset="0"/>
                <a:ea typeface="+mj-ea"/>
                <a:cs typeface="Arial" panose="020B0604020202020204" pitchFamily="34" charset="0"/>
              </a:rPr>
              <a:t>ビーム方向の周期的条件を入れている。</a:t>
            </a:r>
            <a:endParaRPr lang="en-US" altLang="ja-JP" sz="2000" kern="0" dirty="0">
              <a:latin typeface="Arial" panose="020B0604020202020204" pitchFamily="34" charset="0"/>
              <a:ea typeface="+mj-ea"/>
              <a:cs typeface="Arial" panose="020B0604020202020204" pitchFamily="34" charset="0"/>
            </a:endParaRPr>
          </a:p>
          <a:p>
            <a:pPr marL="1200150" lvl="2" indent="-342900">
              <a:spcBef>
                <a:spcPts val="0"/>
              </a:spcBef>
              <a:buClr>
                <a:srgbClr val="006600"/>
              </a:buClr>
              <a:buSzPct val="70000"/>
              <a:buBlip>
                <a:blip r:embed="rId5"/>
              </a:buBlip>
              <a:defRPr/>
            </a:pPr>
            <a:r>
              <a:rPr lang="ja-JP" altLang="en-US" sz="2000" kern="0" dirty="0">
                <a:latin typeface="Arial" panose="020B0604020202020204" pitchFamily="34" charset="0"/>
                <a:ea typeface="+mj-ea"/>
                <a:cs typeface="Arial" panose="020B0604020202020204" pitchFamily="34" charset="0"/>
              </a:rPr>
              <a:t>ベローズの場合と同じ条件。ただし、</a:t>
            </a:r>
            <a:r>
              <a:rPr lang="en-US" altLang="ja-JP" sz="2000" i="1" kern="0" dirty="0" err="1">
                <a:solidFill>
                  <a:srgbClr val="FF0000"/>
                </a:solidFill>
                <a:latin typeface="Symbol" panose="05050102010706020507" pitchFamily="18" charset="2"/>
                <a:ea typeface="+mj-ea"/>
                <a:cs typeface="Arial" panose="020B0604020202020204" pitchFamily="34" charset="0"/>
              </a:rPr>
              <a:t>d</a:t>
            </a:r>
            <a:r>
              <a:rPr lang="en-US" altLang="ja-JP" sz="2000" kern="0" baseline="-25000" dirty="0" err="1">
                <a:solidFill>
                  <a:srgbClr val="FF0000"/>
                </a:solidFill>
                <a:latin typeface="Arial" panose="020B0604020202020204" pitchFamily="34" charset="0"/>
                <a:ea typeface="+mj-ea"/>
                <a:cs typeface="Arial" panose="020B0604020202020204" pitchFamily="34" charset="0"/>
              </a:rPr>
              <a:t>max</a:t>
            </a:r>
            <a:r>
              <a:rPr lang="en-US" altLang="ja-JP" sz="2000" kern="0" dirty="0">
                <a:solidFill>
                  <a:srgbClr val="FF0000"/>
                </a:solidFill>
                <a:latin typeface="Arial" panose="020B0604020202020204" pitchFamily="34" charset="0"/>
                <a:ea typeface="+mj-ea"/>
                <a:cs typeface="Arial" panose="020B0604020202020204" pitchFamily="34" charset="0"/>
              </a:rPr>
              <a:t> = 1.2</a:t>
            </a:r>
            <a:r>
              <a:rPr lang="ja-JP" altLang="en-US" sz="2000" kern="0" dirty="0" err="1">
                <a:solidFill>
                  <a:srgbClr val="FF0000"/>
                </a:solidFill>
                <a:latin typeface="Arial" panose="020B0604020202020204" pitchFamily="34" charset="0"/>
                <a:ea typeface="+mj-ea"/>
                <a:cs typeface="Arial" panose="020B0604020202020204" pitchFamily="34" charset="0"/>
              </a:rPr>
              <a:t>。</a:t>
            </a:r>
            <a:endParaRPr lang="en-US" altLang="ja-JP" sz="2000" kern="0" dirty="0">
              <a:solidFill>
                <a:srgbClr val="FF0000"/>
              </a:solidFill>
              <a:latin typeface="Arial" panose="020B0604020202020204" pitchFamily="34" charset="0"/>
              <a:ea typeface="+mj-ea"/>
              <a:cs typeface="Arial" panose="020B0604020202020204" pitchFamily="34" charset="0"/>
            </a:endParaRPr>
          </a:p>
          <a:p>
            <a:pPr marL="800100" lvl="1"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設計パラメータ</a:t>
            </a:r>
            <a:r>
              <a:rPr lang="en-US" altLang="ja-JP" sz="2200" kern="0" dirty="0">
                <a:latin typeface="Arial" panose="020B0604020202020204" pitchFamily="34" charset="0"/>
                <a:ea typeface="+mj-ea"/>
                <a:cs typeface="Arial" panose="020B0604020202020204" pitchFamily="34" charset="0"/>
              </a:rPr>
              <a:t>(1/2500/2RF, 3.6 A)</a:t>
            </a:r>
            <a:r>
              <a:rPr lang="ja-JP" altLang="en-US" sz="2200" kern="0" dirty="0">
                <a:latin typeface="Arial" panose="020B0604020202020204" pitchFamily="34" charset="0"/>
                <a:ea typeface="+mj-ea"/>
                <a:cs typeface="Arial" panose="020B0604020202020204" pitchFamily="34" charset="0"/>
              </a:rPr>
              <a:t>でも電子密度は</a:t>
            </a:r>
            <a:r>
              <a:rPr lang="en-US" altLang="ja-JP" sz="2200" kern="0" dirty="0">
                <a:latin typeface="Arial" panose="020B0604020202020204" pitchFamily="34" charset="0"/>
                <a:ea typeface="+mj-ea"/>
                <a:cs typeface="Arial" panose="020B0604020202020204" pitchFamily="34" charset="0"/>
              </a:rPr>
              <a:t>10</a:t>
            </a:r>
            <a:r>
              <a:rPr lang="en-US" altLang="ja-JP" sz="2200" kern="0" baseline="30000" dirty="0">
                <a:latin typeface="Arial" panose="020B0604020202020204" pitchFamily="34" charset="0"/>
                <a:ea typeface="+mj-ea"/>
                <a:cs typeface="Arial" panose="020B0604020202020204" pitchFamily="34" charset="0"/>
              </a:rPr>
              <a:t>10</a:t>
            </a:r>
            <a:r>
              <a:rPr lang="en-US" altLang="ja-JP" sz="2200" kern="0" dirty="0">
                <a:latin typeface="Arial" panose="020B0604020202020204" pitchFamily="34" charset="0"/>
                <a:ea typeface="+mj-ea"/>
                <a:cs typeface="Arial" panose="020B0604020202020204" pitchFamily="34" charset="0"/>
              </a:rPr>
              <a:t> m</a:t>
            </a:r>
            <a:r>
              <a:rPr lang="en-US" altLang="ja-JP" sz="2200" kern="0" baseline="30000" dirty="0">
                <a:latin typeface="Arial" panose="020B0604020202020204" pitchFamily="34" charset="0"/>
                <a:ea typeface="+mj-ea"/>
                <a:cs typeface="Arial" panose="020B0604020202020204" pitchFamily="34" charset="0"/>
              </a:rPr>
              <a:t>-3</a:t>
            </a:r>
            <a:r>
              <a:rPr lang="ja-JP" altLang="en-US" sz="2200" kern="0" dirty="0">
                <a:latin typeface="Arial" panose="020B0604020202020204" pitchFamily="34" charset="0"/>
                <a:ea typeface="+mj-ea"/>
                <a:cs typeface="Arial" panose="020B0604020202020204" pitchFamily="34" charset="0"/>
              </a:rPr>
              <a:t>台。</a:t>
            </a:r>
          </a:p>
        </p:txBody>
      </p:sp>
      <p:sp>
        <p:nvSpPr>
          <p:cNvPr id="24" name="テキスト ボックス 23">
            <a:extLst>
              <a:ext uri="{FF2B5EF4-FFF2-40B4-BE49-F238E27FC236}">
                <a16:creationId xmlns:a16="http://schemas.microsoft.com/office/drawing/2014/main" id="{405B2E45-124B-4F67-8F0E-F1AEA432FA01}"/>
              </a:ext>
            </a:extLst>
          </p:cNvPr>
          <p:cNvSpPr txBox="1"/>
          <p:nvPr/>
        </p:nvSpPr>
        <p:spPr>
          <a:xfrm>
            <a:off x="7026153" y="2912143"/>
            <a:ext cx="1226618" cy="369332"/>
          </a:xfrm>
          <a:prstGeom prst="rect">
            <a:avLst/>
          </a:prstGeom>
          <a:noFill/>
        </p:spPr>
        <p:txBody>
          <a:bodyPr wrap="none" rtlCol="0">
            <a:spAutoFit/>
          </a:bodyPr>
          <a:lstStyle/>
          <a:p>
            <a:r>
              <a:rPr kumimoji="1" lang="en-US" altLang="ja-JP" dirty="0">
                <a:solidFill>
                  <a:srgbClr val="FF0000"/>
                </a:solidFill>
              </a:rPr>
              <a:t>1x10</a:t>
            </a:r>
            <a:r>
              <a:rPr lang="en-US" altLang="ja-JP" baseline="30000" dirty="0">
                <a:solidFill>
                  <a:srgbClr val="FF0000"/>
                </a:solidFill>
              </a:rPr>
              <a:t>10</a:t>
            </a:r>
            <a:r>
              <a:rPr lang="ja-JP" altLang="en-US" baseline="30000" dirty="0">
                <a:solidFill>
                  <a:srgbClr val="FF0000"/>
                </a:solidFill>
              </a:rPr>
              <a:t> </a:t>
            </a:r>
            <a:r>
              <a:rPr lang="en-US" altLang="ja-JP" dirty="0">
                <a:solidFill>
                  <a:srgbClr val="FF0000"/>
                </a:solidFill>
              </a:rPr>
              <a:t>m</a:t>
            </a:r>
            <a:r>
              <a:rPr lang="en-US" altLang="ja-JP" baseline="30000" dirty="0">
                <a:solidFill>
                  <a:srgbClr val="FF0000"/>
                </a:solidFill>
              </a:rPr>
              <a:t>-3</a:t>
            </a:r>
            <a:endParaRPr kumimoji="1" lang="ja-JP" altLang="en-US" baseline="30000" dirty="0">
              <a:solidFill>
                <a:srgbClr val="FF0000"/>
              </a:solidFill>
            </a:endParaRPr>
          </a:p>
        </p:txBody>
      </p:sp>
      <p:cxnSp>
        <p:nvCxnSpPr>
          <p:cNvPr id="25" name="直線矢印コネクタ 24">
            <a:extLst>
              <a:ext uri="{FF2B5EF4-FFF2-40B4-BE49-F238E27FC236}">
                <a16:creationId xmlns:a16="http://schemas.microsoft.com/office/drawing/2014/main" id="{2CFD2D1B-4E71-41BD-8CC6-A9F4EAAC658E}"/>
              </a:ext>
            </a:extLst>
          </p:cNvPr>
          <p:cNvCxnSpPr>
            <a:cxnSpLocks/>
          </p:cNvCxnSpPr>
          <p:nvPr/>
        </p:nvCxnSpPr>
        <p:spPr>
          <a:xfrm flipH="1">
            <a:off x="6838150" y="3343546"/>
            <a:ext cx="568490" cy="955963"/>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a:extLst>
              <a:ext uri="{FF2B5EF4-FFF2-40B4-BE49-F238E27FC236}">
                <a16:creationId xmlns:a16="http://schemas.microsoft.com/office/drawing/2014/main" id="{7A96F824-F9A6-4530-9B92-5B5B874223AC}"/>
              </a:ext>
            </a:extLst>
          </p:cNvPr>
          <p:cNvSpPr txBox="1"/>
          <p:nvPr/>
        </p:nvSpPr>
        <p:spPr>
          <a:xfrm>
            <a:off x="2590800" y="3039159"/>
            <a:ext cx="1407565" cy="369332"/>
          </a:xfrm>
          <a:prstGeom prst="rect">
            <a:avLst/>
          </a:prstGeom>
          <a:noFill/>
        </p:spPr>
        <p:txBody>
          <a:bodyPr wrap="none" rtlCol="0">
            <a:spAutoFit/>
          </a:bodyPr>
          <a:lstStyle/>
          <a:p>
            <a:r>
              <a:rPr lang="en-US" altLang="ja-JP" dirty="0">
                <a:solidFill>
                  <a:srgbClr val="FF0000"/>
                </a:solidFill>
              </a:rPr>
              <a:t>1.5</a:t>
            </a:r>
            <a:r>
              <a:rPr kumimoji="1" lang="en-US" altLang="ja-JP" dirty="0">
                <a:solidFill>
                  <a:srgbClr val="FF0000"/>
                </a:solidFill>
              </a:rPr>
              <a:t>x10</a:t>
            </a:r>
            <a:r>
              <a:rPr kumimoji="1" lang="en-US" altLang="ja-JP" baseline="30000" dirty="0">
                <a:solidFill>
                  <a:srgbClr val="FF0000"/>
                </a:solidFill>
              </a:rPr>
              <a:t>11</a:t>
            </a:r>
            <a:r>
              <a:rPr lang="ja-JP" altLang="en-US" baseline="30000" dirty="0">
                <a:solidFill>
                  <a:srgbClr val="FF0000"/>
                </a:solidFill>
              </a:rPr>
              <a:t> </a:t>
            </a:r>
            <a:r>
              <a:rPr lang="en-US" altLang="ja-JP" dirty="0">
                <a:solidFill>
                  <a:srgbClr val="FF0000"/>
                </a:solidFill>
              </a:rPr>
              <a:t>m</a:t>
            </a:r>
            <a:r>
              <a:rPr lang="en-US" altLang="ja-JP" baseline="30000" dirty="0">
                <a:solidFill>
                  <a:srgbClr val="FF0000"/>
                </a:solidFill>
              </a:rPr>
              <a:t>-3</a:t>
            </a:r>
            <a:endParaRPr kumimoji="1" lang="ja-JP" altLang="en-US" baseline="30000" dirty="0">
              <a:solidFill>
                <a:srgbClr val="FF0000"/>
              </a:solidFill>
            </a:endParaRPr>
          </a:p>
        </p:txBody>
      </p:sp>
      <p:sp>
        <p:nvSpPr>
          <p:cNvPr id="28" name="テキスト ボックス 27">
            <a:extLst>
              <a:ext uri="{FF2B5EF4-FFF2-40B4-BE49-F238E27FC236}">
                <a16:creationId xmlns:a16="http://schemas.microsoft.com/office/drawing/2014/main" id="{C4AE32F9-074A-4D23-8C1C-23C1936B5B9F}"/>
              </a:ext>
            </a:extLst>
          </p:cNvPr>
          <p:cNvSpPr txBox="1"/>
          <p:nvPr/>
        </p:nvSpPr>
        <p:spPr>
          <a:xfrm>
            <a:off x="347286" y="3074091"/>
            <a:ext cx="883575" cy="307777"/>
          </a:xfrm>
          <a:prstGeom prst="rect">
            <a:avLst/>
          </a:prstGeom>
          <a:noFill/>
        </p:spPr>
        <p:txBody>
          <a:bodyPr wrap="none" rtlCol="0">
            <a:spAutoFit/>
          </a:bodyPr>
          <a:lstStyle/>
          <a:p>
            <a:r>
              <a:rPr kumimoji="1" lang="en-US" altLang="ja-JP" sz="1400" dirty="0">
                <a:solidFill>
                  <a:schemeClr val="accent6">
                    <a:lumMod val="75000"/>
                  </a:schemeClr>
                </a:solidFill>
              </a:rPr>
              <a:t>PMU</a:t>
            </a:r>
            <a:r>
              <a:rPr kumimoji="1" lang="ja-JP" altLang="en-US" sz="1400" dirty="0">
                <a:solidFill>
                  <a:schemeClr val="accent6">
                    <a:lumMod val="75000"/>
                  </a:schemeClr>
                </a:solidFill>
              </a:rPr>
              <a:t>なし</a:t>
            </a:r>
            <a:endParaRPr kumimoji="1" lang="en-US" altLang="ja-JP" sz="1400" dirty="0">
              <a:solidFill>
                <a:schemeClr val="accent6">
                  <a:lumMod val="75000"/>
                </a:schemeClr>
              </a:solidFill>
            </a:endParaRPr>
          </a:p>
        </p:txBody>
      </p:sp>
      <p:sp>
        <p:nvSpPr>
          <p:cNvPr id="15" name="テキスト ボックス 14">
            <a:extLst>
              <a:ext uri="{FF2B5EF4-FFF2-40B4-BE49-F238E27FC236}">
                <a16:creationId xmlns:a16="http://schemas.microsoft.com/office/drawing/2014/main" id="{B4CBECB9-50DF-483E-B24A-A541B3D5B701}"/>
              </a:ext>
            </a:extLst>
          </p:cNvPr>
          <p:cNvSpPr txBox="1"/>
          <p:nvPr/>
        </p:nvSpPr>
        <p:spPr>
          <a:xfrm>
            <a:off x="4822859" y="3035769"/>
            <a:ext cx="886781" cy="307777"/>
          </a:xfrm>
          <a:prstGeom prst="rect">
            <a:avLst/>
          </a:prstGeom>
          <a:noFill/>
        </p:spPr>
        <p:txBody>
          <a:bodyPr wrap="none" rtlCol="0">
            <a:spAutoFit/>
          </a:bodyPr>
          <a:lstStyle/>
          <a:p>
            <a:r>
              <a:rPr kumimoji="1" lang="en-US" altLang="ja-JP" sz="1400" dirty="0">
                <a:solidFill>
                  <a:schemeClr val="accent6">
                    <a:lumMod val="75000"/>
                  </a:schemeClr>
                </a:solidFill>
              </a:rPr>
              <a:t>PMU</a:t>
            </a:r>
            <a:r>
              <a:rPr kumimoji="1" lang="ja-JP" altLang="en-US" sz="1400" dirty="0">
                <a:solidFill>
                  <a:schemeClr val="accent6">
                    <a:lumMod val="75000"/>
                  </a:schemeClr>
                </a:solidFill>
              </a:rPr>
              <a:t>あり</a:t>
            </a:r>
            <a:endParaRPr kumimoji="1" lang="en-US" altLang="ja-JP" sz="1400" dirty="0">
              <a:solidFill>
                <a:schemeClr val="accent6">
                  <a:lumMod val="75000"/>
                </a:schemeClr>
              </a:solidFill>
            </a:endParaRPr>
          </a:p>
        </p:txBody>
      </p:sp>
      <p:sp>
        <p:nvSpPr>
          <p:cNvPr id="5" name="テキスト ボックス 4">
            <a:extLst>
              <a:ext uri="{FF2B5EF4-FFF2-40B4-BE49-F238E27FC236}">
                <a16:creationId xmlns:a16="http://schemas.microsoft.com/office/drawing/2014/main" id="{8127A16F-02CB-4DEA-AF7A-6C764D8C6908}"/>
              </a:ext>
            </a:extLst>
          </p:cNvPr>
          <p:cNvSpPr txBox="1"/>
          <p:nvPr/>
        </p:nvSpPr>
        <p:spPr>
          <a:xfrm>
            <a:off x="2590800" y="2704759"/>
            <a:ext cx="1101584" cy="369332"/>
          </a:xfrm>
          <a:prstGeom prst="rect">
            <a:avLst/>
          </a:prstGeom>
          <a:noFill/>
        </p:spPr>
        <p:txBody>
          <a:bodyPr wrap="none" rtlCol="0">
            <a:spAutoFit/>
          </a:bodyPr>
          <a:lstStyle/>
          <a:p>
            <a:r>
              <a:rPr kumimoji="1" lang="en-US" altLang="ja-JP" i="1" dirty="0">
                <a:solidFill>
                  <a:srgbClr val="FF0000"/>
                </a:solidFill>
              </a:rPr>
              <a:t>r </a:t>
            </a:r>
            <a:r>
              <a:rPr kumimoji="1" lang="en-US" altLang="ja-JP" dirty="0">
                <a:solidFill>
                  <a:srgbClr val="FF0000"/>
                </a:solidFill>
              </a:rPr>
              <a:t>&lt; 8 mm</a:t>
            </a:r>
            <a:endParaRPr kumimoji="1" lang="ja-JP" altLang="en-US" dirty="0">
              <a:solidFill>
                <a:srgbClr val="FF0000"/>
              </a:solidFill>
            </a:endParaRPr>
          </a:p>
        </p:txBody>
      </p:sp>
      <p:sp>
        <p:nvSpPr>
          <p:cNvPr id="18" name="テキスト ボックス 17">
            <a:extLst>
              <a:ext uri="{FF2B5EF4-FFF2-40B4-BE49-F238E27FC236}">
                <a16:creationId xmlns:a16="http://schemas.microsoft.com/office/drawing/2014/main" id="{713FD25D-ED31-4FF2-82F7-A4C2141F50E3}"/>
              </a:ext>
            </a:extLst>
          </p:cNvPr>
          <p:cNvSpPr txBox="1"/>
          <p:nvPr/>
        </p:nvSpPr>
        <p:spPr>
          <a:xfrm>
            <a:off x="7026153" y="2617708"/>
            <a:ext cx="1101584" cy="369332"/>
          </a:xfrm>
          <a:prstGeom prst="rect">
            <a:avLst/>
          </a:prstGeom>
          <a:noFill/>
        </p:spPr>
        <p:txBody>
          <a:bodyPr wrap="none" rtlCol="0">
            <a:spAutoFit/>
          </a:bodyPr>
          <a:lstStyle/>
          <a:p>
            <a:r>
              <a:rPr kumimoji="1" lang="en-US" altLang="ja-JP" i="1" dirty="0">
                <a:solidFill>
                  <a:srgbClr val="FF0000"/>
                </a:solidFill>
              </a:rPr>
              <a:t>r</a:t>
            </a:r>
            <a:r>
              <a:rPr kumimoji="1" lang="en-US" altLang="ja-JP" dirty="0">
                <a:solidFill>
                  <a:srgbClr val="FF0000"/>
                </a:solidFill>
              </a:rPr>
              <a:t> &lt; 8 mm</a:t>
            </a:r>
            <a:endParaRPr kumimoji="1" lang="ja-JP" altLang="en-US" dirty="0">
              <a:solidFill>
                <a:srgbClr val="FF0000"/>
              </a:solidFill>
            </a:endParaRPr>
          </a:p>
        </p:txBody>
      </p:sp>
      <p:cxnSp>
        <p:nvCxnSpPr>
          <p:cNvPr id="17" name="直線矢印コネクタ 16">
            <a:extLst>
              <a:ext uri="{FF2B5EF4-FFF2-40B4-BE49-F238E27FC236}">
                <a16:creationId xmlns:a16="http://schemas.microsoft.com/office/drawing/2014/main" id="{E9C99BB9-D993-4A37-A18E-044C4D94465B}"/>
              </a:ext>
            </a:extLst>
          </p:cNvPr>
          <p:cNvCxnSpPr>
            <a:cxnSpLocks/>
          </p:cNvCxnSpPr>
          <p:nvPr/>
        </p:nvCxnSpPr>
        <p:spPr>
          <a:xfrm flipH="1">
            <a:off x="2563458" y="3408491"/>
            <a:ext cx="413422" cy="586631"/>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175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61250C-ED70-409B-B054-32B89E53843B}"/>
              </a:ext>
            </a:extLst>
          </p:cNvPr>
          <p:cNvPicPr>
            <a:picLocks noChangeAspect="1"/>
          </p:cNvPicPr>
          <p:nvPr/>
        </p:nvPicPr>
        <p:blipFill rotWithShape="1">
          <a:blip r:embed="rId2"/>
          <a:srcRect t="19212" b="-1"/>
          <a:stretch/>
        </p:blipFill>
        <p:spPr>
          <a:xfrm>
            <a:off x="4464944" y="3322320"/>
            <a:ext cx="4028816" cy="3124834"/>
          </a:xfrm>
          <a:prstGeom prst="rect">
            <a:avLst/>
          </a:prstGeom>
        </p:spPr>
      </p:pic>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err="1">
                <a:solidFill>
                  <a:schemeClr val="tx2"/>
                </a:solidFill>
                <a:latin typeface="Arial" panose="020B0604020202020204" pitchFamily="34" charset="0"/>
                <a:cs typeface="Arial" panose="020B0604020202020204" pitchFamily="34" charset="0"/>
              </a:rPr>
              <a:t>への</a:t>
            </a:r>
            <a:r>
              <a:rPr lang="ja-JP" altLang="en-US" sz="3200" dirty="0">
                <a:solidFill>
                  <a:schemeClr val="tx2"/>
                </a:solidFill>
                <a:latin typeface="Arial" panose="020B0604020202020204" pitchFamily="34" charset="0"/>
                <a:cs typeface="Arial" panose="020B0604020202020204" pitchFamily="34" charset="0"/>
              </a:rPr>
              <a:t>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34</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3"/>
              </a:buBlip>
              <a:defRPr/>
            </a:pPr>
            <a:r>
              <a:rPr lang="ja-JP" altLang="en-US" sz="2400" kern="0" dirty="0">
                <a:latin typeface="Arial" panose="020B0604020202020204" pitchFamily="34" charset="0"/>
                <a:ea typeface="+mj-ea"/>
                <a:cs typeface="Arial" panose="020B0604020202020204" pitchFamily="34" charset="0"/>
              </a:rPr>
              <a:t>ドリフト部への</a:t>
            </a:r>
            <a:r>
              <a:rPr lang="en-US" altLang="ja-JP" sz="2400" kern="0" dirty="0">
                <a:latin typeface="Arial" panose="020B0604020202020204" pitchFamily="34" charset="0"/>
                <a:ea typeface="+mj-ea"/>
                <a:cs typeface="Arial" panose="020B0604020202020204" pitchFamily="34" charset="0"/>
              </a:rPr>
              <a:t>PMU</a:t>
            </a:r>
            <a:r>
              <a:rPr lang="ja-JP" altLang="en-US" sz="2400" kern="0" dirty="0">
                <a:latin typeface="Arial" panose="020B0604020202020204" pitchFamily="34" charset="0"/>
                <a:ea typeface="+mj-ea"/>
                <a:cs typeface="Arial" panose="020B0604020202020204" pitchFamily="34" charset="0"/>
              </a:rPr>
              <a:t>取付時の問題</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135804" y="987280"/>
            <a:ext cx="9008196" cy="175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4"/>
              </a:buBlip>
              <a:defRPr/>
            </a:pPr>
            <a:r>
              <a:rPr lang="ja-JP" altLang="en-US" sz="2200" kern="0" dirty="0">
                <a:solidFill>
                  <a:srgbClr val="FF0000"/>
                </a:solidFill>
                <a:latin typeface="Arial" panose="020B0604020202020204" pitchFamily="34" charset="0"/>
                <a:ea typeface="+mj-ea"/>
                <a:cs typeface="Arial" panose="020B0604020202020204" pitchFamily="34" charset="0"/>
              </a:rPr>
              <a:t>ただし、</a:t>
            </a:r>
            <a:r>
              <a:rPr lang="en-US" altLang="ja-JP" sz="2200" kern="0" dirty="0">
                <a:solidFill>
                  <a:srgbClr val="FF0000"/>
                </a:solidFill>
                <a:latin typeface="Arial" panose="020B0604020202020204" pitchFamily="34" charset="0"/>
                <a:ea typeface="+mj-ea"/>
                <a:cs typeface="Arial" panose="020B0604020202020204" pitchFamily="34" charset="0"/>
              </a:rPr>
              <a:t>Q</a:t>
            </a:r>
            <a:r>
              <a:rPr lang="ja-JP" altLang="en-US" sz="2200" kern="0" dirty="0">
                <a:solidFill>
                  <a:srgbClr val="FF0000"/>
                </a:solidFill>
                <a:latin typeface="Arial" panose="020B0604020202020204" pitchFamily="34" charset="0"/>
                <a:ea typeface="+mj-ea"/>
                <a:cs typeface="Arial" panose="020B0604020202020204" pitchFamily="34" charset="0"/>
              </a:rPr>
              <a:t>電磁石の傍には鉄ヨーク付き</a:t>
            </a:r>
            <a:r>
              <a:rPr lang="en-US" altLang="ja-JP" sz="2200" kern="0" dirty="0">
                <a:solidFill>
                  <a:srgbClr val="FF0000"/>
                </a:solidFill>
                <a:latin typeface="Arial" panose="020B0604020202020204" pitchFamily="34" charset="0"/>
                <a:ea typeface="+mj-ea"/>
                <a:cs typeface="Arial" panose="020B0604020202020204" pitchFamily="34" charset="0"/>
              </a:rPr>
              <a:t>PMU</a:t>
            </a:r>
            <a:r>
              <a:rPr lang="ja-JP" altLang="en-US" sz="2200" kern="0" dirty="0">
                <a:solidFill>
                  <a:srgbClr val="FF0000"/>
                </a:solidFill>
                <a:latin typeface="Arial" panose="020B0604020202020204" pitchFamily="34" charset="0"/>
                <a:ea typeface="+mj-ea"/>
                <a:cs typeface="Arial" panose="020B0604020202020204" pitchFamily="34" charset="0"/>
              </a:rPr>
              <a:t>は磁場への影響が大きいので設置しない。</a:t>
            </a:r>
            <a:r>
              <a:rPr lang="en-US" altLang="ja-JP" sz="2200" kern="0" dirty="0">
                <a:latin typeface="Arial" panose="020B0604020202020204" pitchFamily="34" charset="0"/>
                <a:ea typeface="+mj-ea"/>
                <a:cs typeface="Arial" panose="020B0604020202020204" pitchFamily="34" charset="0"/>
              </a:rPr>
              <a:t>200 mm</a:t>
            </a:r>
            <a:r>
              <a:rPr lang="ja-JP" altLang="en-US" sz="2200" kern="0" dirty="0">
                <a:latin typeface="Arial" panose="020B0604020202020204" pitchFamily="34" charset="0"/>
                <a:ea typeface="+mj-ea"/>
                <a:cs typeface="Arial" panose="020B0604020202020204" pitchFamily="34" charset="0"/>
              </a:rPr>
              <a:t>以上離して設置する。もっとも多いのは約</a:t>
            </a:r>
            <a:r>
              <a:rPr lang="en-US" altLang="ja-JP" sz="2200" kern="0" dirty="0">
                <a:latin typeface="Arial" panose="020B0604020202020204" pitchFamily="34" charset="0"/>
                <a:ea typeface="+mj-ea"/>
                <a:cs typeface="Arial" panose="020B0604020202020204" pitchFamily="34" charset="0"/>
              </a:rPr>
              <a:t>360 mm</a:t>
            </a:r>
            <a:r>
              <a:rPr lang="ja-JP" altLang="en-US" sz="2200" kern="0" dirty="0" err="1">
                <a:latin typeface="Arial" panose="020B0604020202020204" pitchFamily="34" charset="0"/>
                <a:ea typeface="+mj-ea"/>
                <a:cs typeface="Arial" panose="020B0604020202020204" pitchFamily="34" charset="0"/>
              </a:rPr>
              <a:t>。</a:t>
            </a:r>
            <a:endParaRPr lang="en-US" altLang="ja-JP" sz="2200" kern="0" dirty="0">
              <a:latin typeface="Arial" panose="020B0604020202020204" pitchFamily="34" charset="0"/>
              <a:ea typeface="+mj-ea"/>
              <a:cs typeface="Arial" panose="020B0604020202020204" pitchFamily="34" charset="0"/>
            </a:endParaRPr>
          </a:p>
          <a:p>
            <a:pPr marL="800100" lvl="1" indent="-342900">
              <a:spcBef>
                <a:spcPts val="0"/>
              </a:spcBef>
              <a:buClr>
                <a:srgbClr val="006600"/>
              </a:buClr>
              <a:buSzPct val="70000"/>
              <a:buBlip>
                <a:blip r:embed="rId4"/>
              </a:buBlip>
              <a:defRPr/>
            </a:pPr>
            <a:r>
              <a:rPr lang="ja-JP" altLang="en-US" sz="2200" kern="0" dirty="0">
                <a:solidFill>
                  <a:srgbClr val="FF0000"/>
                </a:solidFill>
                <a:latin typeface="Arial" panose="020B0604020202020204" pitchFamily="34" charset="0"/>
                <a:ea typeface="+mj-ea"/>
                <a:cs typeface="Arial" panose="020B0604020202020204" pitchFamily="34" charset="0"/>
              </a:rPr>
              <a:t>補正電磁石についても同様。</a:t>
            </a:r>
            <a:r>
              <a:rPr lang="en-US" altLang="ja-JP" sz="2200" kern="0" dirty="0">
                <a:latin typeface="Arial" panose="020B0604020202020204" pitchFamily="34" charset="0"/>
                <a:ea typeface="+mj-ea"/>
                <a:cs typeface="Arial" panose="020B0604020202020204" pitchFamily="34" charset="0"/>
              </a:rPr>
              <a:t>200 mm</a:t>
            </a:r>
            <a:r>
              <a:rPr lang="ja-JP" altLang="en-US" sz="2200" kern="0" dirty="0">
                <a:latin typeface="Arial" panose="020B0604020202020204" pitchFamily="34" charset="0"/>
                <a:ea typeface="+mj-ea"/>
                <a:cs typeface="Arial" panose="020B0604020202020204" pitchFamily="34" charset="0"/>
              </a:rPr>
              <a:t>以上離して設置する。もっとも多いのは</a:t>
            </a:r>
            <a:r>
              <a:rPr lang="en-US" altLang="ja-JP" sz="2200" kern="0" dirty="0">
                <a:latin typeface="Arial" panose="020B0604020202020204" pitchFamily="34" charset="0"/>
                <a:ea typeface="+mj-ea"/>
                <a:cs typeface="Arial" panose="020B0604020202020204" pitchFamily="34" charset="0"/>
              </a:rPr>
              <a:t>420 mm</a:t>
            </a:r>
            <a:r>
              <a:rPr lang="ja-JP" altLang="en-US" sz="2200" kern="0" dirty="0" err="1">
                <a:latin typeface="Arial" panose="020B0604020202020204" pitchFamily="34" charset="0"/>
                <a:ea typeface="+mj-ea"/>
                <a:cs typeface="Arial" panose="020B0604020202020204" pitchFamily="34" charset="0"/>
              </a:rPr>
              <a:t>。</a:t>
            </a:r>
            <a:endParaRPr lang="en-US" altLang="ja-JP" sz="2200" kern="0" dirty="0">
              <a:latin typeface="Arial" panose="020B0604020202020204" pitchFamily="34" charset="0"/>
              <a:ea typeface="+mj-ea"/>
              <a:cs typeface="Arial" panose="020B0604020202020204" pitchFamily="34" charset="0"/>
            </a:endParaRPr>
          </a:p>
          <a:p>
            <a:pPr marL="800100" lvl="1" indent="-342900">
              <a:spcBef>
                <a:spcPts val="0"/>
              </a:spcBef>
              <a:buClr>
                <a:srgbClr val="006600"/>
              </a:buClr>
              <a:buSzPct val="70000"/>
              <a:buBlip>
                <a:blip r:embed="rId4"/>
              </a:buBlip>
              <a:defRPr/>
            </a:pPr>
            <a:r>
              <a:rPr lang="ja-JP" altLang="en-US" sz="2200" kern="0" dirty="0">
                <a:latin typeface="Arial" panose="020B0604020202020204" pitchFamily="34" charset="0"/>
                <a:ea typeface="+mj-ea"/>
                <a:cs typeface="Arial" panose="020B0604020202020204" pitchFamily="34" charset="0"/>
              </a:rPr>
              <a:t>必要であれば、励磁曲線を変更する</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検討中</a:t>
            </a:r>
            <a:r>
              <a:rPr lang="en-US" altLang="ja-JP" sz="2200" kern="0" dirty="0">
                <a:latin typeface="Arial" panose="020B0604020202020204" pitchFamily="34" charset="0"/>
                <a:ea typeface="+mj-ea"/>
                <a:cs typeface="Arial" panose="020B0604020202020204" pitchFamily="34" charset="0"/>
              </a:rPr>
              <a:t>)</a:t>
            </a:r>
            <a:r>
              <a:rPr lang="ja-JP" altLang="en-US" sz="2200" kern="0" dirty="0" err="1">
                <a:latin typeface="Arial" panose="020B0604020202020204" pitchFamily="34" charset="0"/>
                <a:ea typeface="+mj-ea"/>
                <a:cs typeface="Arial" panose="020B0604020202020204" pitchFamily="34" charset="0"/>
              </a:rPr>
              <a:t>。</a:t>
            </a:r>
            <a:endParaRPr lang="en-US" altLang="ja-JP" sz="2200" kern="0" dirty="0">
              <a:latin typeface="Arial" panose="020B0604020202020204" pitchFamily="34" charset="0"/>
              <a:ea typeface="+mj-ea"/>
              <a:cs typeface="Arial" panose="020B0604020202020204" pitchFamily="34" charset="0"/>
            </a:endParaRPr>
          </a:p>
        </p:txBody>
      </p:sp>
      <p:pic>
        <p:nvPicPr>
          <p:cNvPr id="8" name="図 7">
            <a:extLst>
              <a:ext uri="{FF2B5EF4-FFF2-40B4-BE49-F238E27FC236}">
                <a16:creationId xmlns:a16="http://schemas.microsoft.com/office/drawing/2014/main" id="{E9EE0972-ACD0-41CE-B4D9-9493B869A42C}"/>
              </a:ext>
            </a:extLst>
          </p:cNvPr>
          <p:cNvPicPr>
            <a:picLocks noChangeAspect="1"/>
          </p:cNvPicPr>
          <p:nvPr/>
        </p:nvPicPr>
        <p:blipFill rotWithShape="1">
          <a:blip r:embed="rId5"/>
          <a:srcRect t="17511"/>
          <a:stretch/>
        </p:blipFill>
        <p:spPr>
          <a:xfrm>
            <a:off x="265284" y="3322320"/>
            <a:ext cx="4199660" cy="3124834"/>
          </a:xfrm>
          <a:prstGeom prst="rect">
            <a:avLst/>
          </a:prstGeom>
        </p:spPr>
      </p:pic>
      <p:cxnSp>
        <p:nvCxnSpPr>
          <p:cNvPr id="10" name="直線コネクタ 9">
            <a:extLst>
              <a:ext uri="{FF2B5EF4-FFF2-40B4-BE49-F238E27FC236}">
                <a16:creationId xmlns:a16="http://schemas.microsoft.com/office/drawing/2014/main" id="{633C7E97-6717-46D2-AF67-27AAE1B9AEFB}"/>
              </a:ext>
            </a:extLst>
          </p:cNvPr>
          <p:cNvCxnSpPr>
            <a:cxnSpLocks/>
          </p:cNvCxnSpPr>
          <p:nvPr/>
        </p:nvCxnSpPr>
        <p:spPr>
          <a:xfrm flipV="1">
            <a:off x="1981200" y="3454400"/>
            <a:ext cx="0" cy="2484000"/>
          </a:xfrm>
          <a:prstGeom prst="line">
            <a:avLst/>
          </a:prstGeom>
          <a:ln w="1905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直線コネクタ 16">
            <a:extLst>
              <a:ext uri="{FF2B5EF4-FFF2-40B4-BE49-F238E27FC236}">
                <a16:creationId xmlns:a16="http://schemas.microsoft.com/office/drawing/2014/main" id="{7A3E9E02-A46D-4ADF-AB96-84307115993D}"/>
              </a:ext>
            </a:extLst>
          </p:cNvPr>
          <p:cNvCxnSpPr>
            <a:cxnSpLocks/>
          </p:cNvCxnSpPr>
          <p:nvPr/>
        </p:nvCxnSpPr>
        <p:spPr>
          <a:xfrm flipV="1">
            <a:off x="6045200" y="3454400"/>
            <a:ext cx="0" cy="2484000"/>
          </a:xfrm>
          <a:prstGeom prst="line">
            <a:avLst/>
          </a:prstGeom>
          <a:ln w="1905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DEF103E5-E4C3-44FB-9BCA-066033BAE6E0}"/>
              </a:ext>
            </a:extLst>
          </p:cNvPr>
          <p:cNvCxnSpPr>
            <a:cxnSpLocks/>
          </p:cNvCxnSpPr>
          <p:nvPr/>
        </p:nvCxnSpPr>
        <p:spPr>
          <a:xfrm flipV="1">
            <a:off x="5130800" y="3901440"/>
            <a:ext cx="1910080" cy="0"/>
          </a:xfrm>
          <a:prstGeom prst="line">
            <a:avLst/>
          </a:prstGeom>
          <a:ln w="1905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7" name="テキスト ボックス 6">
            <a:extLst>
              <a:ext uri="{FF2B5EF4-FFF2-40B4-BE49-F238E27FC236}">
                <a16:creationId xmlns:a16="http://schemas.microsoft.com/office/drawing/2014/main" id="{997AA3E3-2663-44B4-AAD7-9A522435D7B4}"/>
              </a:ext>
            </a:extLst>
          </p:cNvPr>
          <p:cNvSpPr txBox="1"/>
          <p:nvPr/>
        </p:nvSpPr>
        <p:spPr>
          <a:xfrm>
            <a:off x="4948825" y="3034268"/>
            <a:ext cx="2880981" cy="369332"/>
          </a:xfrm>
          <a:prstGeom prst="rect">
            <a:avLst/>
          </a:prstGeom>
          <a:noFill/>
        </p:spPr>
        <p:txBody>
          <a:bodyPr wrap="none" rtlCol="0">
            <a:spAutoFit/>
          </a:bodyPr>
          <a:lstStyle/>
          <a:p>
            <a:r>
              <a:rPr lang="en-US" altLang="ja-JP" dirty="0">
                <a:solidFill>
                  <a:schemeClr val="accent2">
                    <a:lumMod val="50000"/>
                  </a:schemeClr>
                </a:solidFill>
              </a:rPr>
              <a:t>ST: 200 mm</a:t>
            </a:r>
            <a:r>
              <a:rPr lang="ja-JP" altLang="en-US" dirty="0">
                <a:solidFill>
                  <a:schemeClr val="accent2">
                    <a:lumMod val="50000"/>
                  </a:schemeClr>
                </a:solidFill>
              </a:rPr>
              <a:t>で約</a:t>
            </a:r>
            <a:r>
              <a:rPr lang="en-US" altLang="ja-JP" dirty="0">
                <a:solidFill>
                  <a:schemeClr val="accent2">
                    <a:lumMod val="50000"/>
                  </a:schemeClr>
                </a:solidFill>
              </a:rPr>
              <a:t>5%</a:t>
            </a:r>
            <a:r>
              <a:rPr lang="ja-JP" altLang="en-US" dirty="0">
                <a:solidFill>
                  <a:schemeClr val="accent2">
                    <a:lumMod val="50000"/>
                  </a:schemeClr>
                </a:solidFill>
              </a:rPr>
              <a:t>の影響</a:t>
            </a:r>
            <a:endParaRPr kumimoji="1" lang="ja-JP" altLang="en-US" dirty="0">
              <a:solidFill>
                <a:schemeClr val="accent2">
                  <a:lumMod val="50000"/>
                </a:schemeClr>
              </a:solidFill>
            </a:endParaRPr>
          </a:p>
        </p:txBody>
      </p:sp>
      <p:sp>
        <p:nvSpPr>
          <p:cNvPr id="15" name="テキスト ボックス 14">
            <a:extLst>
              <a:ext uri="{FF2B5EF4-FFF2-40B4-BE49-F238E27FC236}">
                <a16:creationId xmlns:a16="http://schemas.microsoft.com/office/drawing/2014/main" id="{C77DF5E8-3EC6-419F-9C53-11FAA2E29C1B}"/>
              </a:ext>
            </a:extLst>
          </p:cNvPr>
          <p:cNvSpPr txBox="1"/>
          <p:nvPr/>
        </p:nvSpPr>
        <p:spPr>
          <a:xfrm>
            <a:off x="753924" y="3018750"/>
            <a:ext cx="3111749" cy="369332"/>
          </a:xfrm>
          <a:prstGeom prst="rect">
            <a:avLst/>
          </a:prstGeom>
          <a:noFill/>
        </p:spPr>
        <p:txBody>
          <a:bodyPr wrap="none" rtlCol="0">
            <a:spAutoFit/>
          </a:bodyPr>
          <a:lstStyle/>
          <a:p>
            <a:r>
              <a:rPr lang="en-US" altLang="ja-JP" dirty="0">
                <a:solidFill>
                  <a:schemeClr val="accent2">
                    <a:lumMod val="50000"/>
                  </a:schemeClr>
                </a:solidFill>
              </a:rPr>
              <a:t>Q:</a:t>
            </a:r>
            <a:r>
              <a:rPr lang="ja-JP" altLang="en-US" dirty="0">
                <a:solidFill>
                  <a:schemeClr val="accent2">
                    <a:lumMod val="50000"/>
                  </a:schemeClr>
                </a:solidFill>
              </a:rPr>
              <a:t> </a:t>
            </a:r>
            <a:r>
              <a:rPr lang="en-US" altLang="ja-JP" dirty="0">
                <a:solidFill>
                  <a:schemeClr val="accent2">
                    <a:lumMod val="50000"/>
                  </a:schemeClr>
                </a:solidFill>
              </a:rPr>
              <a:t>200 mm</a:t>
            </a:r>
            <a:r>
              <a:rPr lang="ja-JP" altLang="en-US" dirty="0">
                <a:solidFill>
                  <a:schemeClr val="accent2">
                    <a:lumMod val="50000"/>
                  </a:schemeClr>
                </a:solidFill>
              </a:rPr>
              <a:t>で約</a:t>
            </a:r>
            <a:r>
              <a:rPr lang="en-US" altLang="ja-JP" dirty="0">
                <a:solidFill>
                  <a:schemeClr val="accent2">
                    <a:lumMod val="50000"/>
                  </a:schemeClr>
                </a:solidFill>
              </a:rPr>
              <a:t>0.07%</a:t>
            </a:r>
            <a:r>
              <a:rPr lang="ja-JP" altLang="en-US" dirty="0">
                <a:solidFill>
                  <a:schemeClr val="accent2">
                    <a:lumMod val="50000"/>
                  </a:schemeClr>
                </a:solidFill>
              </a:rPr>
              <a:t>の影響</a:t>
            </a:r>
            <a:endParaRPr kumimoji="1" lang="ja-JP" altLang="en-US" dirty="0">
              <a:solidFill>
                <a:schemeClr val="accent2">
                  <a:lumMod val="50000"/>
                </a:schemeClr>
              </a:solidFill>
            </a:endParaRPr>
          </a:p>
        </p:txBody>
      </p:sp>
      <p:cxnSp>
        <p:nvCxnSpPr>
          <p:cNvPr id="16" name="直線コネクタ 15">
            <a:extLst>
              <a:ext uri="{FF2B5EF4-FFF2-40B4-BE49-F238E27FC236}">
                <a16:creationId xmlns:a16="http://schemas.microsoft.com/office/drawing/2014/main" id="{E0F1CF98-058A-4079-AF7E-DDC1E5B56E06}"/>
              </a:ext>
            </a:extLst>
          </p:cNvPr>
          <p:cNvCxnSpPr>
            <a:cxnSpLocks/>
          </p:cNvCxnSpPr>
          <p:nvPr/>
        </p:nvCxnSpPr>
        <p:spPr>
          <a:xfrm flipV="1">
            <a:off x="1026160" y="4429760"/>
            <a:ext cx="1910080" cy="0"/>
          </a:xfrm>
          <a:prstGeom prst="line">
            <a:avLst/>
          </a:prstGeom>
          <a:ln w="1905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26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err="1">
                <a:solidFill>
                  <a:schemeClr val="tx2"/>
                </a:solidFill>
                <a:latin typeface="Arial" panose="020B0604020202020204" pitchFamily="34" charset="0"/>
                <a:cs typeface="Arial" panose="020B0604020202020204" pitchFamily="34" charset="0"/>
              </a:rPr>
              <a:t>への</a:t>
            </a:r>
            <a:r>
              <a:rPr lang="ja-JP" altLang="en-US" sz="3200" dirty="0">
                <a:solidFill>
                  <a:schemeClr val="tx2"/>
                </a:solidFill>
                <a:latin typeface="Arial" panose="020B0604020202020204" pitchFamily="34" charset="0"/>
                <a:cs typeface="Arial" panose="020B0604020202020204" pitchFamily="34" charset="0"/>
              </a:rPr>
              <a:t>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35</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電磁石の傍はどうするか？</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135804" y="1099040"/>
            <a:ext cx="8790750" cy="7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電磁石の傍には</a:t>
            </a:r>
            <a:r>
              <a:rPr lang="ja-JP" altLang="en-US" sz="2200" kern="0" dirty="0">
                <a:solidFill>
                  <a:srgbClr val="E46C0A"/>
                </a:solidFill>
                <a:latin typeface="Arial" panose="020B0604020202020204" pitchFamily="34" charset="0"/>
                <a:ea typeface="+mj-ea"/>
                <a:cs typeface="Arial" panose="020B0604020202020204" pitchFamily="34" charset="0"/>
              </a:rPr>
              <a:t>アルミ板</a:t>
            </a:r>
            <a:r>
              <a:rPr lang="en-US" altLang="ja-JP" sz="2200" kern="0" dirty="0">
                <a:solidFill>
                  <a:srgbClr val="E46C0A"/>
                </a:solidFill>
                <a:latin typeface="Arial" panose="020B0604020202020204" pitchFamily="34" charset="0"/>
                <a:ea typeface="+mj-ea"/>
                <a:cs typeface="Arial" panose="020B0604020202020204" pitchFamily="34" charset="0"/>
              </a:rPr>
              <a:t>(</a:t>
            </a:r>
            <a:r>
              <a:rPr lang="ja-JP" altLang="en-US" sz="2200" kern="0" dirty="0">
                <a:solidFill>
                  <a:srgbClr val="E46C0A"/>
                </a:solidFill>
                <a:latin typeface="Arial" panose="020B0604020202020204" pitchFamily="34" charset="0"/>
                <a:ea typeface="+mj-ea"/>
                <a:cs typeface="Arial" panose="020B0604020202020204" pitchFamily="34" charset="0"/>
              </a:rPr>
              <a:t>非磁性</a:t>
            </a:r>
            <a:r>
              <a:rPr lang="en-US" altLang="ja-JP" sz="2200" kern="0" dirty="0">
                <a:solidFill>
                  <a:srgbClr val="E46C0A"/>
                </a:solidFill>
                <a:latin typeface="Arial" panose="020B0604020202020204" pitchFamily="34" charset="0"/>
                <a:ea typeface="+mj-ea"/>
                <a:cs typeface="Arial" panose="020B0604020202020204" pitchFamily="34" charset="0"/>
              </a:rPr>
              <a:t>)</a:t>
            </a:r>
            <a:r>
              <a:rPr lang="ja-JP" altLang="en-US" sz="2200" kern="0" dirty="0">
                <a:solidFill>
                  <a:srgbClr val="E46C0A"/>
                </a:solidFill>
                <a:latin typeface="Arial" panose="020B0604020202020204" pitchFamily="34" charset="0"/>
                <a:ea typeface="+mj-ea"/>
                <a:cs typeface="Arial" panose="020B0604020202020204" pitchFamily="34" charset="0"/>
              </a:rPr>
              <a:t>を使った</a:t>
            </a:r>
            <a:r>
              <a:rPr lang="en-US" altLang="ja-JP" sz="2200" kern="0" dirty="0">
                <a:solidFill>
                  <a:srgbClr val="E46C0A"/>
                </a:solidFill>
                <a:latin typeface="Arial" panose="020B0604020202020204" pitchFamily="34" charset="0"/>
                <a:ea typeface="+mj-ea"/>
                <a:cs typeface="Arial" panose="020B0604020202020204" pitchFamily="34" charset="0"/>
              </a:rPr>
              <a:t>PMU</a:t>
            </a:r>
            <a:r>
              <a:rPr lang="ja-JP" altLang="en-US" sz="2200" kern="0" dirty="0">
                <a:latin typeface="Arial" panose="020B0604020202020204" pitchFamily="34" charset="0"/>
                <a:ea typeface="+mj-ea"/>
                <a:cs typeface="Arial" panose="020B0604020202020204" pitchFamily="34" charset="0"/>
              </a:rPr>
              <a:t>を設置する予定。この取り付けは今年度行う</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作業中</a:t>
            </a:r>
            <a:r>
              <a:rPr lang="en-US" altLang="ja-JP" sz="2200" kern="0" dirty="0">
                <a:latin typeface="Arial" panose="020B0604020202020204" pitchFamily="34" charset="0"/>
                <a:ea typeface="+mj-ea"/>
                <a:cs typeface="Arial" panose="020B0604020202020204" pitchFamily="34" charset="0"/>
              </a:rPr>
              <a:t>)</a:t>
            </a:r>
            <a:r>
              <a:rPr lang="ja-JP" altLang="en-US" sz="2200" kern="0" dirty="0" err="1">
                <a:latin typeface="Arial" panose="020B0604020202020204" pitchFamily="34" charset="0"/>
                <a:ea typeface="+mj-ea"/>
                <a:cs typeface="Arial" panose="020B0604020202020204" pitchFamily="34" charset="0"/>
              </a:rPr>
              <a:t>。</a:t>
            </a:r>
            <a:endParaRPr lang="en-US" altLang="ja-JP" sz="2200" kern="0" dirty="0">
              <a:latin typeface="Arial" panose="020B0604020202020204" pitchFamily="34" charset="0"/>
              <a:ea typeface="+mj-ea"/>
              <a:cs typeface="Arial" panose="020B0604020202020204" pitchFamily="34" charset="0"/>
            </a:endParaRPr>
          </a:p>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補正電磁石への影響をマグネットグループで測定中。</a:t>
            </a:r>
            <a:endParaRPr lang="en-US" altLang="ja-JP" sz="2200" kern="0" dirty="0">
              <a:latin typeface="Arial" panose="020B0604020202020204" pitchFamily="34" charset="0"/>
              <a:ea typeface="+mj-ea"/>
              <a:cs typeface="Arial" panose="020B0604020202020204" pitchFamily="34" charset="0"/>
            </a:endParaRPr>
          </a:p>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シート状の永久磁石</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ネオジウム</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も</a:t>
            </a:r>
            <a:r>
              <a:rPr lang="en-US" altLang="ja-JP" sz="2200" kern="0" dirty="0">
                <a:latin typeface="Arial" panose="020B0604020202020204" pitchFamily="34" charset="0"/>
                <a:ea typeface="+mj-ea"/>
                <a:cs typeface="Arial" panose="020B0604020202020204" pitchFamily="34" charset="0"/>
              </a:rPr>
              <a:t>R&amp;D</a:t>
            </a:r>
            <a:r>
              <a:rPr lang="ja-JP" altLang="en-US" sz="2200" kern="0" dirty="0">
                <a:latin typeface="Arial" panose="020B0604020202020204" pitchFamily="34" charset="0"/>
                <a:ea typeface="+mj-ea"/>
                <a:cs typeface="Arial" panose="020B0604020202020204" pitchFamily="34" charset="0"/>
              </a:rPr>
              <a:t>中</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照井氏</a:t>
            </a:r>
            <a:r>
              <a:rPr lang="en-US" altLang="ja-JP" sz="2200" kern="0" dirty="0">
                <a:latin typeface="Arial" panose="020B0604020202020204" pitchFamily="34" charset="0"/>
                <a:ea typeface="+mj-ea"/>
                <a:cs typeface="Arial" panose="020B0604020202020204" pitchFamily="34" charset="0"/>
              </a:rPr>
              <a:t>)</a:t>
            </a:r>
            <a:r>
              <a:rPr lang="ja-JP" altLang="en-US" sz="2200" kern="0" dirty="0" err="1">
                <a:latin typeface="Arial" panose="020B0604020202020204" pitchFamily="34" charset="0"/>
                <a:ea typeface="+mj-ea"/>
                <a:cs typeface="Arial" panose="020B0604020202020204" pitchFamily="34" charset="0"/>
              </a:rPr>
              <a:t>。</a:t>
            </a:r>
            <a:endParaRPr lang="en-US" altLang="ja-JP" sz="2200" kern="0" dirty="0">
              <a:latin typeface="Arial" panose="020B0604020202020204" pitchFamily="34" charset="0"/>
              <a:ea typeface="+mj-ea"/>
              <a:cs typeface="Arial" panose="020B0604020202020204" pitchFamily="34" charset="0"/>
            </a:endParaRPr>
          </a:p>
        </p:txBody>
      </p:sp>
      <p:pic>
        <p:nvPicPr>
          <p:cNvPr id="30" name="図 98">
            <a:extLst>
              <a:ext uri="{FF2B5EF4-FFF2-40B4-BE49-F238E27FC236}">
                <a16:creationId xmlns:a16="http://schemas.microsoft.com/office/drawing/2014/main" id="{1228C003-FC30-435B-ADC4-962CA2ABC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5527" b="15527"/>
          <a:stretch>
            <a:fillRect/>
          </a:stretch>
        </p:blipFill>
        <p:spPr bwMode="auto">
          <a:xfrm>
            <a:off x="346949" y="2698929"/>
            <a:ext cx="38417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99">
            <a:extLst>
              <a:ext uri="{FF2B5EF4-FFF2-40B4-BE49-F238E27FC236}">
                <a16:creationId xmlns:a16="http://schemas.microsoft.com/office/drawing/2014/main" id="{1CB9C57C-58A6-421B-98AE-21E66F1546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688"/>
          <a:stretch>
            <a:fillRect/>
          </a:stretch>
        </p:blipFill>
        <p:spPr bwMode="auto">
          <a:xfrm>
            <a:off x="4284539" y="2478230"/>
            <a:ext cx="472757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5A85B64-17E2-44D0-84EC-66E65B3F7119}"/>
              </a:ext>
            </a:extLst>
          </p:cNvPr>
          <p:cNvSpPr txBox="1"/>
          <p:nvPr/>
        </p:nvSpPr>
        <p:spPr>
          <a:xfrm>
            <a:off x="0" y="5578654"/>
            <a:ext cx="5275803" cy="584775"/>
          </a:xfrm>
          <a:prstGeom prst="rect">
            <a:avLst/>
          </a:prstGeom>
          <a:noFill/>
        </p:spPr>
        <p:txBody>
          <a:bodyPr wrap="none" rtlCol="0">
            <a:spAutoFit/>
          </a:bodyPr>
          <a:lstStyle/>
          <a:p>
            <a:r>
              <a:rPr kumimoji="1" lang="ja-JP" altLang="en-US" sz="1600" dirty="0">
                <a:solidFill>
                  <a:schemeClr val="accent2">
                    <a:lumMod val="50000"/>
                  </a:schemeClr>
                </a:solidFill>
              </a:rPr>
              <a:t>アルミパイプ</a:t>
            </a:r>
            <a:r>
              <a:rPr kumimoji="1" lang="en-US" altLang="ja-JP" sz="1600" dirty="0">
                <a:solidFill>
                  <a:schemeClr val="accent2">
                    <a:lumMod val="50000"/>
                  </a:schemeClr>
                </a:solidFill>
              </a:rPr>
              <a:t>(188 mm)</a:t>
            </a:r>
            <a:r>
              <a:rPr kumimoji="1" lang="ja-JP" altLang="en-US" sz="1600" dirty="0">
                <a:solidFill>
                  <a:schemeClr val="accent2">
                    <a:lumMod val="50000"/>
                  </a:schemeClr>
                </a:solidFill>
              </a:rPr>
              <a:t>の中に永久磁石が</a:t>
            </a:r>
            <a:r>
              <a:rPr kumimoji="1" lang="en-US" altLang="ja-JP" sz="1600" dirty="0">
                <a:solidFill>
                  <a:schemeClr val="accent2">
                    <a:lumMod val="50000"/>
                  </a:schemeClr>
                </a:solidFill>
              </a:rPr>
              <a:t>21</a:t>
            </a:r>
            <a:r>
              <a:rPr kumimoji="1" lang="ja-JP" altLang="en-US" sz="1600" dirty="0">
                <a:solidFill>
                  <a:schemeClr val="accent2">
                    <a:lumMod val="50000"/>
                  </a:schemeClr>
                </a:solidFill>
              </a:rPr>
              <a:t>個入っている。</a:t>
            </a:r>
            <a:endParaRPr kumimoji="1" lang="en-US" altLang="ja-JP" sz="1600" dirty="0">
              <a:solidFill>
                <a:schemeClr val="accent2">
                  <a:lumMod val="50000"/>
                </a:schemeClr>
              </a:solidFill>
            </a:endParaRPr>
          </a:p>
          <a:p>
            <a:r>
              <a:rPr lang="ja-JP" altLang="en-US" sz="1600" dirty="0">
                <a:solidFill>
                  <a:schemeClr val="accent2">
                    <a:lumMod val="50000"/>
                  </a:schemeClr>
                </a:solidFill>
              </a:rPr>
              <a:t>上下で</a:t>
            </a:r>
            <a:r>
              <a:rPr lang="en-US" altLang="ja-JP" sz="1600" dirty="0">
                <a:solidFill>
                  <a:schemeClr val="accent2">
                    <a:lumMod val="50000"/>
                  </a:schemeClr>
                </a:solidFill>
              </a:rPr>
              <a:t>6</a:t>
            </a:r>
            <a:r>
              <a:rPr lang="ja-JP" altLang="en-US" sz="1600" dirty="0">
                <a:solidFill>
                  <a:schemeClr val="accent2">
                    <a:lumMod val="50000"/>
                  </a:schemeClr>
                </a:solidFill>
              </a:rPr>
              <a:t>本。</a:t>
            </a:r>
            <a:endParaRPr kumimoji="1" lang="ja-JP" altLang="en-US" sz="1600" dirty="0">
              <a:solidFill>
                <a:schemeClr val="accent2">
                  <a:lumMod val="50000"/>
                </a:schemeClr>
              </a:solidFill>
            </a:endParaRPr>
          </a:p>
        </p:txBody>
      </p:sp>
    </p:spTree>
    <p:extLst>
      <p:ext uri="{BB962C8B-B14F-4D97-AF65-F5344CB8AC3E}">
        <p14:creationId xmlns:p14="http://schemas.microsoft.com/office/powerpoint/2010/main" val="3392605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err="1">
                <a:solidFill>
                  <a:schemeClr val="tx2"/>
                </a:solidFill>
                <a:latin typeface="Arial" panose="020B0604020202020204" pitchFamily="34" charset="0"/>
                <a:cs typeface="Arial" panose="020B0604020202020204" pitchFamily="34" charset="0"/>
              </a:rPr>
              <a:t>への</a:t>
            </a:r>
            <a:r>
              <a:rPr lang="ja-JP" altLang="en-US" sz="3200" dirty="0">
                <a:solidFill>
                  <a:schemeClr val="tx2"/>
                </a:solidFill>
                <a:latin typeface="Arial" panose="020B0604020202020204" pitchFamily="34" charset="0"/>
                <a:cs typeface="Arial" panose="020B0604020202020204" pitchFamily="34" charset="0"/>
              </a:rPr>
              <a:t>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36</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アルミ合金製ベローズに取り付けた</a:t>
            </a:r>
            <a:r>
              <a:rPr lang="en-US" altLang="ja-JP" sz="2400" kern="0" dirty="0">
                <a:latin typeface="Arial" panose="020B0604020202020204" pitchFamily="34" charset="0"/>
                <a:ea typeface="+mj-ea"/>
                <a:cs typeface="Arial" panose="020B0604020202020204" pitchFamily="34" charset="0"/>
              </a:rPr>
              <a:t>PMU</a:t>
            </a:r>
          </a:p>
        </p:txBody>
      </p:sp>
      <p:sp>
        <p:nvSpPr>
          <p:cNvPr id="23" name="コンテンツ プレースホルダ 2"/>
          <p:cNvSpPr>
            <a:spLocks noGrp="1"/>
          </p:cNvSpPr>
          <p:nvPr/>
        </p:nvSpPr>
        <p:spPr bwMode="auto">
          <a:xfrm>
            <a:off x="135804" y="1099040"/>
            <a:ext cx="8790750" cy="175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そのままにする。</a:t>
            </a:r>
            <a:endParaRPr lang="en-US" altLang="ja-JP" sz="2200" kern="0" dirty="0">
              <a:latin typeface="Arial" panose="020B0604020202020204" pitchFamily="34" charset="0"/>
              <a:ea typeface="+mj-ea"/>
              <a:cs typeface="Arial" panose="020B0604020202020204" pitchFamily="34" charset="0"/>
            </a:endParaRPr>
          </a:p>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設計パラメータでも軸近傍の電子密度は</a:t>
            </a:r>
            <a:r>
              <a:rPr lang="en-US" altLang="ja-JP" sz="2200" kern="0" dirty="0">
                <a:latin typeface="Arial" panose="020B0604020202020204" pitchFamily="34" charset="0"/>
                <a:ea typeface="+mj-ea"/>
                <a:cs typeface="Arial" panose="020B0604020202020204" pitchFamily="34" charset="0"/>
              </a:rPr>
              <a:t>10</a:t>
            </a:r>
            <a:r>
              <a:rPr lang="en-US" altLang="ja-JP" sz="2200" kern="0" baseline="30000" dirty="0">
                <a:latin typeface="Arial" panose="020B0604020202020204" pitchFamily="34" charset="0"/>
                <a:ea typeface="+mj-ea"/>
                <a:cs typeface="Arial" panose="020B0604020202020204" pitchFamily="34" charset="0"/>
              </a:rPr>
              <a:t>10</a:t>
            </a:r>
            <a:r>
              <a:rPr lang="en-US" altLang="ja-JP" sz="2200" kern="0" dirty="0">
                <a:latin typeface="Arial" panose="020B0604020202020204" pitchFamily="34" charset="0"/>
                <a:ea typeface="+mj-ea"/>
                <a:cs typeface="Arial" panose="020B0604020202020204" pitchFamily="34" charset="0"/>
              </a:rPr>
              <a:t> m</a:t>
            </a:r>
            <a:r>
              <a:rPr lang="en-US" altLang="ja-JP" sz="2200" kern="0" baseline="30000" dirty="0">
                <a:latin typeface="Arial" panose="020B0604020202020204" pitchFamily="34" charset="0"/>
                <a:ea typeface="+mj-ea"/>
                <a:cs typeface="Arial" panose="020B0604020202020204" pitchFamily="34" charset="0"/>
              </a:rPr>
              <a:t>-3</a:t>
            </a:r>
            <a:r>
              <a:rPr lang="ja-JP" altLang="en-US" sz="2200" kern="0" dirty="0">
                <a:latin typeface="Arial" panose="020B0604020202020204" pitchFamily="34" charset="0"/>
                <a:ea typeface="+mj-ea"/>
                <a:cs typeface="Arial" panose="020B0604020202020204" pitchFamily="34" charset="0"/>
              </a:rPr>
              <a:t>台。</a:t>
            </a:r>
            <a:r>
              <a:rPr lang="en-US" altLang="ja-JP" sz="2400" i="1" kern="0" dirty="0" err="1">
                <a:solidFill>
                  <a:srgbClr val="FF0000"/>
                </a:solidFill>
                <a:latin typeface="Symbol" panose="05050102010706020507" pitchFamily="18" charset="2"/>
                <a:cs typeface="Arial" panose="020B0604020202020204" pitchFamily="34" charset="0"/>
              </a:rPr>
              <a:t>d</a:t>
            </a:r>
            <a:r>
              <a:rPr lang="en-US" altLang="ja-JP" sz="2400" kern="0" baseline="-25000" dirty="0" err="1">
                <a:solidFill>
                  <a:srgbClr val="FF0000"/>
                </a:solidFill>
                <a:latin typeface="Arial" panose="020B0604020202020204" pitchFamily="34" charset="0"/>
                <a:cs typeface="Arial" panose="020B0604020202020204" pitchFamily="34" charset="0"/>
              </a:rPr>
              <a:t>max</a:t>
            </a:r>
            <a:r>
              <a:rPr lang="en-US" altLang="ja-JP" sz="2400" kern="0" dirty="0">
                <a:solidFill>
                  <a:srgbClr val="FF0000"/>
                </a:solidFill>
                <a:latin typeface="Arial" panose="020B0604020202020204" pitchFamily="34" charset="0"/>
                <a:cs typeface="Arial" panose="020B0604020202020204" pitchFamily="34" charset="0"/>
              </a:rPr>
              <a:t> = 2.0</a:t>
            </a:r>
            <a:r>
              <a:rPr lang="ja-JP" altLang="en-US" sz="2400" kern="0" dirty="0" err="1">
                <a:solidFill>
                  <a:srgbClr val="FF0000"/>
                </a:solidFill>
                <a:latin typeface="Arial" panose="020B0604020202020204" pitchFamily="34" charset="0"/>
                <a:cs typeface="Arial" panose="020B0604020202020204" pitchFamily="34" charset="0"/>
              </a:rPr>
              <a:t>。</a:t>
            </a:r>
            <a:endParaRPr lang="en-US" altLang="ja-JP" sz="2400" kern="0" dirty="0">
              <a:solidFill>
                <a:srgbClr val="FF0000"/>
              </a:solidFill>
              <a:latin typeface="Arial" panose="020B0604020202020204" pitchFamily="34" charset="0"/>
              <a:cs typeface="Arial" panose="020B0604020202020204" pitchFamily="34" charset="0"/>
            </a:endParaRPr>
          </a:p>
          <a:p>
            <a:pPr marL="800100" lvl="1" indent="-342900">
              <a:spcBef>
                <a:spcPts val="0"/>
              </a:spcBef>
              <a:buClr>
                <a:srgbClr val="006600"/>
              </a:buClr>
              <a:buSzPct val="70000"/>
              <a:buBlip>
                <a:blip r:embed="rId3"/>
              </a:buBlip>
              <a:defRPr/>
            </a:pPr>
            <a:endParaRPr lang="ja-JP" altLang="en-US" sz="2200" kern="0" dirty="0">
              <a:latin typeface="Arial" panose="020B0604020202020204" pitchFamily="34" charset="0"/>
              <a:ea typeface="+mj-ea"/>
              <a:cs typeface="Arial" panose="020B0604020202020204" pitchFamily="34" charset="0"/>
            </a:endParaRPr>
          </a:p>
        </p:txBody>
      </p:sp>
      <p:pic>
        <p:nvPicPr>
          <p:cNvPr id="10" name="図 83">
            <a:extLst>
              <a:ext uri="{FF2B5EF4-FFF2-40B4-BE49-F238E27FC236}">
                <a16:creationId xmlns:a16="http://schemas.microsoft.com/office/drawing/2014/main" id="{28D65CCB-21D8-429B-B449-D27C69680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48" t="4243" r="4218" b="5278"/>
          <a:stretch>
            <a:fillRect/>
          </a:stretch>
        </p:blipFill>
        <p:spPr bwMode="auto">
          <a:xfrm>
            <a:off x="1404463" y="2028336"/>
            <a:ext cx="2063951" cy="154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84">
            <a:extLst>
              <a:ext uri="{FF2B5EF4-FFF2-40B4-BE49-F238E27FC236}">
                <a16:creationId xmlns:a16="http://schemas.microsoft.com/office/drawing/2014/main" id="{2E20C4D7-688B-4F0B-8A8E-EDD1D5E76D1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4616"/>
          <a:stretch>
            <a:fillRect/>
          </a:stretch>
        </p:blipFill>
        <p:spPr bwMode="auto">
          <a:xfrm>
            <a:off x="135803" y="3674703"/>
            <a:ext cx="3910679" cy="284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2">
            <a:extLst>
              <a:ext uri="{FF2B5EF4-FFF2-40B4-BE49-F238E27FC236}">
                <a16:creationId xmlns:a16="http://schemas.microsoft.com/office/drawing/2014/main" id="{D52DD0D8-4634-4B3B-B4A8-A0D4B14B16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997" t="31508" r="21741" b="22960"/>
          <a:stretch>
            <a:fillRect/>
          </a:stretch>
        </p:blipFill>
        <p:spPr bwMode="auto">
          <a:xfrm>
            <a:off x="4223656" y="3674703"/>
            <a:ext cx="4344820" cy="252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EA8FAEA1-8600-4263-B50F-15BA0C027DCA}"/>
              </a:ext>
            </a:extLst>
          </p:cNvPr>
          <p:cNvSpPr txBox="1"/>
          <p:nvPr/>
        </p:nvSpPr>
        <p:spPr>
          <a:xfrm>
            <a:off x="6927926" y="3369270"/>
            <a:ext cx="1418978" cy="369332"/>
          </a:xfrm>
          <a:prstGeom prst="rect">
            <a:avLst/>
          </a:prstGeom>
          <a:noFill/>
        </p:spPr>
        <p:txBody>
          <a:bodyPr wrap="none" rtlCol="0">
            <a:spAutoFit/>
          </a:bodyPr>
          <a:lstStyle/>
          <a:p>
            <a:r>
              <a:rPr kumimoji="1" lang="en-US" altLang="ja-JP" dirty="0">
                <a:solidFill>
                  <a:srgbClr val="FF0000"/>
                </a:solidFill>
              </a:rPr>
              <a:t>3.4x10</a:t>
            </a:r>
            <a:r>
              <a:rPr lang="en-US" altLang="ja-JP" baseline="30000" dirty="0">
                <a:solidFill>
                  <a:srgbClr val="FF0000"/>
                </a:solidFill>
              </a:rPr>
              <a:t>10</a:t>
            </a:r>
            <a:r>
              <a:rPr lang="ja-JP" altLang="en-US" baseline="30000" dirty="0">
                <a:solidFill>
                  <a:srgbClr val="FF0000"/>
                </a:solidFill>
              </a:rPr>
              <a:t> </a:t>
            </a:r>
            <a:r>
              <a:rPr lang="en-US" altLang="ja-JP" dirty="0">
                <a:solidFill>
                  <a:srgbClr val="FF0000"/>
                </a:solidFill>
              </a:rPr>
              <a:t>m</a:t>
            </a:r>
            <a:r>
              <a:rPr lang="en-US" altLang="ja-JP" baseline="30000" dirty="0">
                <a:solidFill>
                  <a:srgbClr val="FF0000"/>
                </a:solidFill>
              </a:rPr>
              <a:t>-3</a:t>
            </a:r>
            <a:endParaRPr kumimoji="1" lang="ja-JP" altLang="en-US" baseline="30000" dirty="0">
              <a:solidFill>
                <a:srgbClr val="FF0000"/>
              </a:solidFill>
            </a:endParaRPr>
          </a:p>
        </p:txBody>
      </p:sp>
      <p:cxnSp>
        <p:nvCxnSpPr>
          <p:cNvPr id="17" name="直線矢印コネクタ 16">
            <a:extLst>
              <a:ext uri="{FF2B5EF4-FFF2-40B4-BE49-F238E27FC236}">
                <a16:creationId xmlns:a16="http://schemas.microsoft.com/office/drawing/2014/main" id="{0D3EDDA0-81A7-42DA-82B6-4402384E3D89}"/>
              </a:ext>
            </a:extLst>
          </p:cNvPr>
          <p:cNvCxnSpPr>
            <a:cxnSpLocks/>
          </p:cNvCxnSpPr>
          <p:nvPr/>
        </p:nvCxnSpPr>
        <p:spPr>
          <a:xfrm flipH="1">
            <a:off x="6434876" y="3674703"/>
            <a:ext cx="680140" cy="1235392"/>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077F93B8-17A5-43E4-89A2-0B0DB391E869}"/>
              </a:ext>
            </a:extLst>
          </p:cNvPr>
          <p:cNvSpPr txBox="1"/>
          <p:nvPr/>
        </p:nvSpPr>
        <p:spPr>
          <a:xfrm>
            <a:off x="6927926" y="3112115"/>
            <a:ext cx="1101584" cy="369332"/>
          </a:xfrm>
          <a:prstGeom prst="rect">
            <a:avLst/>
          </a:prstGeom>
          <a:noFill/>
        </p:spPr>
        <p:txBody>
          <a:bodyPr wrap="none" rtlCol="0">
            <a:spAutoFit/>
          </a:bodyPr>
          <a:lstStyle/>
          <a:p>
            <a:r>
              <a:rPr kumimoji="1" lang="en-US" altLang="ja-JP" i="1" dirty="0">
                <a:solidFill>
                  <a:srgbClr val="FF0000"/>
                </a:solidFill>
              </a:rPr>
              <a:t>r</a:t>
            </a:r>
            <a:r>
              <a:rPr kumimoji="1" lang="en-US" altLang="ja-JP" dirty="0">
                <a:solidFill>
                  <a:srgbClr val="FF0000"/>
                </a:solidFill>
              </a:rPr>
              <a:t> &lt; 8 mm</a:t>
            </a:r>
            <a:endParaRPr kumimoji="1" lang="ja-JP" altLang="en-US" dirty="0">
              <a:solidFill>
                <a:srgbClr val="FF0000"/>
              </a:solidFill>
            </a:endParaRPr>
          </a:p>
        </p:txBody>
      </p:sp>
      <p:sp>
        <p:nvSpPr>
          <p:cNvPr id="15" name="テキスト ボックス 14">
            <a:extLst>
              <a:ext uri="{FF2B5EF4-FFF2-40B4-BE49-F238E27FC236}">
                <a16:creationId xmlns:a16="http://schemas.microsoft.com/office/drawing/2014/main" id="{6642D40D-6369-4AB8-9FE9-9A2C868FBBE0}"/>
              </a:ext>
            </a:extLst>
          </p:cNvPr>
          <p:cNvSpPr txBox="1"/>
          <p:nvPr/>
        </p:nvSpPr>
        <p:spPr>
          <a:xfrm>
            <a:off x="4223656" y="3884275"/>
            <a:ext cx="1816075" cy="338554"/>
          </a:xfrm>
          <a:prstGeom prst="rect">
            <a:avLst/>
          </a:prstGeom>
          <a:noFill/>
        </p:spPr>
        <p:txBody>
          <a:bodyPr wrap="none" rtlCol="0">
            <a:spAutoFit/>
          </a:bodyPr>
          <a:lstStyle/>
          <a:p>
            <a:r>
              <a:rPr kumimoji="1" lang="en-US" altLang="ja-JP" sz="1600" dirty="0"/>
              <a:t>1/2500/2RF, 3.6 A</a:t>
            </a:r>
            <a:endParaRPr kumimoji="1" lang="ja-JP" altLang="en-US" sz="1600" dirty="0"/>
          </a:p>
        </p:txBody>
      </p:sp>
    </p:spTree>
    <p:extLst>
      <p:ext uri="{BB962C8B-B14F-4D97-AF65-F5344CB8AC3E}">
        <p14:creationId xmlns:p14="http://schemas.microsoft.com/office/powerpoint/2010/main" val="656723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err="1">
                <a:solidFill>
                  <a:schemeClr val="tx2"/>
                </a:solidFill>
                <a:latin typeface="Arial" panose="020B0604020202020204" pitchFamily="34" charset="0"/>
                <a:cs typeface="Arial" panose="020B0604020202020204" pitchFamily="34" charset="0"/>
              </a:rPr>
              <a:t>への</a:t>
            </a:r>
            <a:r>
              <a:rPr lang="ja-JP" altLang="en-US" sz="3200" dirty="0">
                <a:solidFill>
                  <a:schemeClr val="tx2"/>
                </a:solidFill>
                <a:latin typeface="Arial" panose="020B0604020202020204" pitchFamily="34" charset="0"/>
                <a:cs typeface="Arial" panose="020B0604020202020204" pitchFamily="34" charset="0"/>
              </a:rPr>
              <a:t>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37</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富士交差部新しいアルミ製ビームパイプ</a:t>
            </a:r>
            <a:r>
              <a:rPr lang="en-US" altLang="ja-JP" sz="2400" kern="0" dirty="0">
                <a:latin typeface="Arial" panose="020B0604020202020204" pitchFamily="34" charset="0"/>
                <a:ea typeface="+mj-ea"/>
                <a:cs typeface="Arial" panose="020B0604020202020204" pitchFamily="34" charset="0"/>
              </a:rPr>
              <a:t>(</a:t>
            </a:r>
            <a:r>
              <a:rPr lang="en-US" altLang="ja-JP" sz="2400" kern="0" dirty="0" err="1">
                <a:latin typeface="Arial" panose="020B0604020202020204" pitchFamily="34" charset="0"/>
                <a:ea typeface="+mj-ea"/>
                <a:cs typeface="Arial" panose="020B0604020202020204" pitchFamily="34" charset="0"/>
              </a:rPr>
              <a:t>TiN</a:t>
            </a:r>
            <a:r>
              <a:rPr lang="ja-JP" altLang="en-US" sz="2400" kern="0" dirty="0">
                <a:latin typeface="Arial" panose="020B0604020202020204" pitchFamily="34" charset="0"/>
                <a:ea typeface="+mj-ea"/>
                <a:cs typeface="Arial" panose="020B0604020202020204" pitchFamily="34" charset="0"/>
              </a:rPr>
              <a:t>コーティング</a:t>
            </a:r>
            <a:r>
              <a:rPr lang="en-US" altLang="ja-JP" sz="2400" kern="0" dirty="0">
                <a:latin typeface="Arial" panose="020B0604020202020204" pitchFamily="34" charset="0"/>
                <a:ea typeface="+mj-ea"/>
                <a:cs typeface="Arial" panose="020B0604020202020204" pitchFamily="34" charset="0"/>
              </a:rPr>
              <a:t>)</a:t>
            </a:r>
            <a:r>
              <a:rPr lang="ja-JP" altLang="en-US" sz="2400" kern="0" dirty="0" err="1">
                <a:latin typeface="Arial" panose="020B0604020202020204" pitchFamily="34" charset="0"/>
                <a:ea typeface="+mj-ea"/>
                <a:cs typeface="Arial" panose="020B0604020202020204" pitchFamily="34" charset="0"/>
              </a:rPr>
              <a:t>には</a:t>
            </a:r>
            <a:r>
              <a:rPr lang="en-US" altLang="ja-JP" sz="2200" kern="0" dirty="0">
                <a:latin typeface="Arial" panose="020B0604020202020204" pitchFamily="34" charset="0"/>
                <a:ea typeface="+mj-ea"/>
                <a:cs typeface="Arial" panose="020B0604020202020204" pitchFamily="34" charset="0"/>
              </a:rPr>
              <a:t>PMU</a:t>
            </a:r>
            <a:r>
              <a:rPr lang="ja-JP" altLang="en-US" sz="2200" kern="0" dirty="0">
                <a:latin typeface="Arial" panose="020B0604020202020204" pitchFamily="34" charset="0"/>
                <a:ea typeface="+mj-ea"/>
                <a:cs typeface="Arial" panose="020B0604020202020204" pitchFamily="34" charset="0"/>
              </a:rPr>
              <a:t>を取り付けた。</a:t>
            </a:r>
            <a:endParaRPr lang="en-US" altLang="ja-JP" sz="2200" kern="0" dirty="0">
              <a:latin typeface="Arial" panose="020B0604020202020204" pitchFamily="34" charset="0"/>
              <a:ea typeface="+mj-ea"/>
              <a:cs typeface="Arial" panose="020B0604020202020204" pitchFamily="34" charset="0"/>
            </a:endParaRPr>
          </a:p>
          <a:p>
            <a:pPr marL="514350" indent="-514350">
              <a:spcBef>
                <a:spcPts val="600"/>
              </a:spcBef>
              <a:buClr>
                <a:srgbClr val="006600"/>
              </a:buClr>
              <a:buSzPct val="70000"/>
              <a:buBlip>
                <a:blip r:embed="rId2"/>
              </a:buBlip>
              <a:defRPr/>
            </a:pPr>
            <a:r>
              <a:rPr lang="ja-JP" altLang="en-US" sz="2400" kern="0" dirty="0">
                <a:latin typeface="Arial" panose="020B0604020202020204" pitchFamily="34" charset="0"/>
                <a:ea typeface="+mj-ea"/>
                <a:cs typeface="Arial" panose="020B0604020202020204" pitchFamily="34" charset="0"/>
              </a:rPr>
              <a:t>富士入射部の新しいアルミ製ビームパイプ</a:t>
            </a:r>
            <a:r>
              <a:rPr lang="en-US" altLang="ja-JP" sz="2400" kern="0" dirty="0">
                <a:latin typeface="Arial" panose="020B0604020202020204" pitchFamily="34" charset="0"/>
                <a:ea typeface="+mj-ea"/>
                <a:cs typeface="Arial" panose="020B0604020202020204" pitchFamily="34" charset="0"/>
              </a:rPr>
              <a:t>(</a:t>
            </a:r>
            <a:r>
              <a:rPr lang="en-US" altLang="ja-JP" sz="2400" kern="0" dirty="0" err="1">
                <a:latin typeface="Arial" panose="020B0604020202020204" pitchFamily="34" charset="0"/>
                <a:ea typeface="+mj-ea"/>
                <a:cs typeface="Arial" panose="020B0604020202020204" pitchFamily="34" charset="0"/>
              </a:rPr>
              <a:t>TiN</a:t>
            </a:r>
            <a:r>
              <a:rPr lang="ja-JP" altLang="en-US" sz="2400" kern="0" dirty="0">
                <a:latin typeface="Arial" panose="020B0604020202020204" pitchFamily="34" charset="0"/>
                <a:ea typeface="+mj-ea"/>
                <a:cs typeface="Arial" panose="020B0604020202020204" pitchFamily="34" charset="0"/>
              </a:rPr>
              <a:t>コーティング</a:t>
            </a:r>
            <a:r>
              <a:rPr lang="en-US" altLang="ja-JP" sz="2400" kern="0" dirty="0">
                <a:latin typeface="Arial" panose="020B0604020202020204" pitchFamily="34" charset="0"/>
                <a:ea typeface="+mj-ea"/>
                <a:cs typeface="Arial" panose="020B0604020202020204" pitchFamily="34" charset="0"/>
              </a:rPr>
              <a:t>)</a:t>
            </a:r>
            <a:r>
              <a:rPr lang="ja-JP" altLang="en-US" sz="2400" kern="0" dirty="0" err="1">
                <a:latin typeface="Arial" panose="020B0604020202020204" pitchFamily="34" charset="0"/>
                <a:ea typeface="+mj-ea"/>
                <a:cs typeface="Arial" panose="020B0604020202020204" pitchFamily="34" charset="0"/>
              </a:rPr>
              <a:t>にも</a:t>
            </a:r>
            <a:r>
              <a:rPr lang="en-US" altLang="ja-JP" sz="2400" kern="0" dirty="0">
                <a:latin typeface="Arial" panose="020B0604020202020204" pitchFamily="34" charset="0"/>
                <a:ea typeface="+mj-ea"/>
                <a:cs typeface="Arial" panose="020B0604020202020204" pitchFamily="34" charset="0"/>
              </a:rPr>
              <a:t>PMU</a:t>
            </a:r>
            <a:r>
              <a:rPr lang="ja-JP" altLang="en-US" sz="2400" kern="0" dirty="0">
                <a:latin typeface="Arial" panose="020B0604020202020204" pitchFamily="34" charset="0"/>
                <a:ea typeface="+mj-ea"/>
                <a:cs typeface="Arial" panose="020B0604020202020204" pitchFamily="34" charset="0"/>
              </a:rPr>
              <a:t>を取り付ける予定。</a:t>
            </a:r>
            <a:endParaRPr lang="en-US" altLang="ja-JP" sz="2400" kern="0" dirty="0">
              <a:latin typeface="Arial" panose="020B0604020202020204" pitchFamily="34" charset="0"/>
              <a:ea typeface="+mj-ea"/>
              <a:cs typeface="Arial" panose="020B0604020202020204" pitchFamily="34" charset="0"/>
            </a:endParaRPr>
          </a:p>
        </p:txBody>
      </p:sp>
      <p:pic>
        <p:nvPicPr>
          <p:cNvPr id="10" name="図 9">
            <a:extLst>
              <a:ext uri="{FF2B5EF4-FFF2-40B4-BE49-F238E27FC236}">
                <a16:creationId xmlns:a16="http://schemas.microsoft.com/office/drawing/2014/main" id="{1C34A769-B97A-4328-A135-A44F86F76641}"/>
              </a:ext>
            </a:extLst>
          </p:cNvPr>
          <p:cNvPicPr>
            <a:picLocks noChangeAspect="1"/>
          </p:cNvPicPr>
          <p:nvPr/>
        </p:nvPicPr>
        <p:blipFill rotWithShape="1">
          <a:blip r:embed="rId3">
            <a:extLst>
              <a:ext uri="{28A0092B-C50C-407E-A947-70E740481C1C}">
                <a14:useLocalDpi xmlns:a14="http://schemas.microsoft.com/office/drawing/2010/main" val="0"/>
              </a:ext>
            </a:extLst>
          </a:blip>
          <a:srcRect l="15607" t="12722" r="16202" b="17337"/>
          <a:stretch/>
        </p:blipFill>
        <p:spPr>
          <a:xfrm>
            <a:off x="205579" y="2860950"/>
            <a:ext cx="4130503" cy="3177309"/>
          </a:xfrm>
          <a:prstGeom prst="rect">
            <a:avLst/>
          </a:prstGeom>
        </p:spPr>
      </p:pic>
      <p:pic>
        <p:nvPicPr>
          <p:cNvPr id="11" name="図 10">
            <a:extLst>
              <a:ext uri="{FF2B5EF4-FFF2-40B4-BE49-F238E27FC236}">
                <a16:creationId xmlns:a16="http://schemas.microsoft.com/office/drawing/2014/main" id="{D1D84926-D6F8-42A6-857C-88812C7633F8}"/>
              </a:ext>
            </a:extLst>
          </p:cNvPr>
          <p:cNvPicPr>
            <a:picLocks noChangeAspect="1"/>
          </p:cNvPicPr>
          <p:nvPr/>
        </p:nvPicPr>
        <p:blipFill rotWithShape="1">
          <a:blip r:embed="rId4">
            <a:extLst>
              <a:ext uri="{28A0092B-C50C-407E-A947-70E740481C1C}">
                <a14:useLocalDpi xmlns:a14="http://schemas.microsoft.com/office/drawing/2010/main" val="0"/>
              </a:ext>
            </a:extLst>
          </a:blip>
          <a:srcRect l="5328" t="17964" r="36517" b="22405"/>
          <a:stretch/>
        </p:blipFill>
        <p:spPr>
          <a:xfrm>
            <a:off x="4770931" y="2833239"/>
            <a:ext cx="4155623" cy="3195784"/>
          </a:xfrm>
          <a:prstGeom prst="rect">
            <a:avLst/>
          </a:prstGeom>
        </p:spPr>
      </p:pic>
      <p:sp>
        <p:nvSpPr>
          <p:cNvPr id="12" name="矢印: 右 11">
            <a:extLst>
              <a:ext uri="{FF2B5EF4-FFF2-40B4-BE49-F238E27FC236}">
                <a16:creationId xmlns:a16="http://schemas.microsoft.com/office/drawing/2014/main" id="{D3BCEA8B-93F4-4223-81B9-B77731089EE8}"/>
              </a:ext>
            </a:extLst>
          </p:cNvPr>
          <p:cNvSpPr/>
          <p:nvPr/>
        </p:nvSpPr>
        <p:spPr>
          <a:xfrm>
            <a:off x="4456156" y="3793823"/>
            <a:ext cx="212436" cy="113607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D8E860B-837B-4BC2-AE87-2BDA846C6D69}"/>
              </a:ext>
            </a:extLst>
          </p:cNvPr>
          <p:cNvSpPr txBox="1"/>
          <p:nvPr/>
        </p:nvSpPr>
        <p:spPr>
          <a:xfrm>
            <a:off x="3209699" y="2463907"/>
            <a:ext cx="2917786" cy="369332"/>
          </a:xfrm>
          <a:prstGeom prst="rect">
            <a:avLst/>
          </a:prstGeom>
          <a:noFill/>
        </p:spPr>
        <p:txBody>
          <a:bodyPr wrap="none" rtlCol="0">
            <a:spAutoFit/>
          </a:bodyPr>
          <a:lstStyle/>
          <a:p>
            <a:r>
              <a:rPr kumimoji="1" lang="ja-JP" altLang="en-US" dirty="0">
                <a:solidFill>
                  <a:schemeClr val="accent6">
                    <a:lumMod val="50000"/>
                  </a:schemeClr>
                </a:solidFill>
              </a:rPr>
              <a:t>富士交差部のビームパイプ</a:t>
            </a:r>
          </a:p>
        </p:txBody>
      </p:sp>
    </p:spTree>
    <p:extLst>
      <p:ext uri="{BB962C8B-B14F-4D97-AF65-F5344CB8AC3E}">
        <p14:creationId xmlns:p14="http://schemas.microsoft.com/office/powerpoint/2010/main" val="3662993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err="1">
                <a:solidFill>
                  <a:schemeClr val="tx2"/>
                </a:solidFill>
                <a:latin typeface="Arial" panose="020B0604020202020204" pitchFamily="34" charset="0"/>
                <a:cs typeface="Arial" panose="020B0604020202020204" pitchFamily="34" charset="0"/>
              </a:rPr>
              <a:t>への</a:t>
            </a:r>
            <a:r>
              <a:rPr lang="ja-JP" altLang="en-US" sz="3200" dirty="0">
                <a:solidFill>
                  <a:schemeClr val="tx2"/>
                </a:solidFill>
                <a:latin typeface="Arial" panose="020B0604020202020204" pitchFamily="34" charset="0"/>
                <a:cs typeface="Arial" panose="020B0604020202020204" pitchFamily="34" charset="0"/>
              </a:rPr>
              <a:t>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38</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富士交差部付近 </a:t>
            </a:r>
            <a:r>
              <a:rPr lang="en-US" altLang="ja-JP" sz="2400" kern="0" dirty="0">
                <a:latin typeface="Arial" panose="020B0604020202020204" pitchFamily="34" charset="0"/>
                <a:ea typeface="+mj-ea"/>
                <a:cs typeface="Arial" panose="020B0604020202020204" pitchFamily="34" charset="0"/>
              </a:rPr>
              <a:t>(KEKB</a:t>
            </a:r>
            <a:r>
              <a:rPr lang="ja-JP" altLang="en-US" sz="2400" kern="0" dirty="0">
                <a:latin typeface="Arial" panose="020B0604020202020204" pitchFamily="34" charset="0"/>
                <a:ea typeface="+mj-ea"/>
                <a:cs typeface="Arial" panose="020B0604020202020204" pitchFamily="34" charset="0"/>
              </a:rPr>
              <a:t>時の銅製丸パイプ</a:t>
            </a:r>
            <a:r>
              <a:rPr lang="en-US" altLang="ja-JP" sz="2400" kern="0" dirty="0">
                <a:latin typeface="Arial" panose="020B0604020202020204" pitchFamily="34" charset="0"/>
                <a:ea typeface="+mj-ea"/>
                <a:cs typeface="Arial" panose="020B0604020202020204" pitchFamily="34" charset="0"/>
              </a:rPr>
              <a:t>)</a:t>
            </a:r>
          </a:p>
        </p:txBody>
      </p:sp>
      <p:sp>
        <p:nvSpPr>
          <p:cNvPr id="23" name="コンテンツ プレースホルダ 2"/>
          <p:cNvSpPr>
            <a:spLocks noGrp="1"/>
          </p:cNvSpPr>
          <p:nvPr/>
        </p:nvSpPr>
        <p:spPr bwMode="auto">
          <a:xfrm>
            <a:off x="135804" y="1099040"/>
            <a:ext cx="8790750" cy="50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mj-ea"/>
                <a:ea typeface="+mj-ea"/>
                <a:cs typeface="Arial" panose="020B0604020202020204" pitchFamily="34" charset="0"/>
              </a:rPr>
              <a:t>電源をつないでソレノイドを復旧させた。</a:t>
            </a:r>
          </a:p>
        </p:txBody>
      </p:sp>
      <p:pic>
        <p:nvPicPr>
          <p:cNvPr id="6" name="図 5">
            <a:extLst>
              <a:ext uri="{FF2B5EF4-FFF2-40B4-BE49-F238E27FC236}">
                <a16:creationId xmlns:a16="http://schemas.microsoft.com/office/drawing/2014/main" id="{979D2E3F-4ABB-496B-AB14-BB404B9F27EE}"/>
              </a:ext>
            </a:extLst>
          </p:cNvPr>
          <p:cNvPicPr>
            <a:picLocks noChangeAspect="1"/>
          </p:cNvPicPr>
          <p:nvPr/>
        </p:nvPicPr>
        <p:blipFill>
          <a:blip r:embed="rId4"/>
          <a:stretch>
            <a:fillRect/>
          </a:stretch>
        </p:blipFill>
        <p:spPr>
          <a:xfrm>
            <a:off x="298667" y="2021840"/>
            <a:ext cx="4206240" cy="3154680"/>
          </a:xfrm>
          <a:prstGeom prst="rect">
            <a:avLst/>
          </a:prstGeom>
        </p:spPr>
      </p:pic>
      <p:pic>
        <p:nvPicPr>
          <p:cNvPr id="9" name="図 8">
            <a:extLst>
              <a:ext uri="{FF2B5EF4-FFF2-40B4-BE49-F238E27FC236}">
                <a16:creationId xmlns:a16="http://schemas.microsoft.com/office/drawing/2014/main" id="{0DEEB5D5-6B9F-4E28-8462-9DE09FED4D08}"/>
              </a:ext>
            </a:extLst>
          </p:cNvPr>
          <p:cNvPicPr>
            <a:picLocks noChangeAspect="1"/>
          </p:cNvPicPr>
          <p:nvPr/>
        </p:nvPicPr>
        <p:blipFill>
          <a:blip r:embed="rId5"/>
          <a:stretch>
            <a:fillRect/>
          </a:stretch>
        </p:blipFill>
        <p:spPr>
          <a:xfrm>
            <a:off x="4740634" y="2021840"/>
            <a:ext cx="4088406" cy="3066305"/>
          </a:xfrm>
          <a:prstGeom prst="rect">
            <a:avLst/>
          </a:prstGeom>
        </p:spPr>
      </p:pic>
      <p:sp>
        <p:nvSpPr>
          <p:cNvPr id="10" name="テキスト ボックス 9">
            <a:extLst>
              <a:ext uri="{FF2B5EF4-FFF2-40B4-BE49-F238E27FC236}">
                <a16:creationId xmlns:a16="http://schemas.microsoft.com/office/drawing/2014/main" id="{801A8F2A-15B9-495E-8140-CA2293C40950}"/>
              </a:ext>
            </a:extLst>
          </p:cNvPr>
          <p:cNvSpPr txBox="1"/>
          <p:nvPr/>
        </p:nvSpPr>
        <p:spPr>
          <a:xfrm>
            <a:off x="2122579" y="1656994"/>
            <a:ext cx="5522666" cy="369332"/>
          </a:xfrm>
          <a:prstGeom prst="rect">
            <a:avLst/>
          </a:prstGeom>
          <a:noFill/>
        </p:spPr>
        <p:txBody>
          <a:bodyPr wrap="none" rtlCol="0">
            <a:spAutoFit/>
          </a:bodyPr>
          <a:lstStyle/>
          <a:p>
            <a:r>
              <a:rPr kumimoji="1" lang="ja-JP" altLang="en-US" dirty="0">
                <a:solidFill>
                  <a:schemeClr val="accent6">
                    <a:lumMod val="50000"/>
                  </a:schemeClr>
                </a:solidFill>
              </a:rPr>
              <a:t>富士交差部付近のビームパイプに巻かれたソレノイド</a:t>
            </a:r>
          </a:p>
        </p:txBody>
      </p:sp>
    </p:spTree>
    <p:extLst>
      <p:ext uri="{BB962C8B-B14F-4D97-AF65-F5344CB8AC3E}">
        <p14:creationId xmlns:p14="http://schemas.microsoft.com/office/powerpoint/2010/main" val="22641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a:solidFill>
                  <a:schemeClr val="tx2"/>
                </a:solidFill>
                <a:latin typeface="Arial" panose="020B0604020202020204" pitchFamily="34" charset="0"/>
                <a:cs typeface="Arial" panose="020B0604020202020204" pitchFamily="34" charset="0"/>
              </a:rPr>
              <a:t>以降への対策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39</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878716" cy="77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en-US" altLang="ja-JP" sz="2400" kern="0" dirty="0">
                <a:solidFill>
                  <a:srgbClr val="E46C0A"/>
                </a:solidFill>
                <a:latin typeface="Arial" panose="020B0604020202020204" pitchFamily="34" charset="0"/>
                <a:ea typeface="+mj-ea"/>
                <a:cs typeface="Arial" panose="020B0604020202020204" pitchFamily="34" charset="0"/>
              </a:rPr>
              <a:t>Phase-2(</a:t>
            </a:r>
            <a:r>
              <a:rPr lang="ja-JP" altLang="en-US" sz="2400" kern="0" dirty="0">
                <a:solidFill>
                  <a:srgbClr val="E46C0A"/>
                </a:solidFill>
                <a:latin typeface="Arial" panose="020B0604020202020204" pitchFamily="34" charset="0"/>
                <a:ea typeface="+mj-ea"/>
                <a:cs typeface="Arial" panose="020B0604020202020204" pitchFamily="34" charset="0"/>
              </a:rPr>
              <a:t>目標</a:t>
            </a:r>
            <a:r>
              <a:rPr lang="en-US" altLang="ja-JP" sz="2400" kern="0" dirty="0">
                <a:solidFill>
                  <a:srgbClr val="E46C0A"/>
                </a:solidFill>
                <a:latin typeface="Arial" panose="020B0604020202020204" pitchFamily="34" charset="0"/>
                <a:ea typeface="+mj-ea"/>
                <a:cs typeface="Arial" panose="020B0604020202020204" pitchFamily="34" charset="0"/>
              </a:rPr>
              <a:t>1.5 A</a:t>
            </a:r>
            <a:r>
              <a:rPr lang="ja-JP" altLang="en-US" sz="2400" kern="0" dirty="0" err="1">
                <a:solidFill>
                  <a:srgbClr val="E46C0A"/>
                </a:solidFill>
                <a:latin typeface="Arial" panose="020B0604020202020204" pitchFamily="34" charset="0"/>
                <a:ea typeface="+mj-ea"/>
                <a:cs typeface="Arial" panose="020B0604020202020204" pitchFamily="34" charset="0"/>
              </a:rPr>
              <a:t>、</a:t>
            </a:r>
            <a:r>
              <a:rPr lang="en-US" altLang="ja-JP" sz="2400" kern="0" dirty="0">
                <a:solidFill>
                  <a:srgbClr val="E46C0A"/>
                </a:solidFill>
                <a:latin typeface="Arial" panose="020B0604020202020204" pitchFamily="34" charset="0"/>
                <a:ea typeface="+mj-ea"/>
                <a:cs typeface="Arial" panose="020B0604020202020204" pitchFamily="34" charset="0"/>
              </a:rPr>
              <a:t>1576</a:t>
            </a:r>
            <a:r>
              <a:rPr lang="ja-JP" altLang="en-US" sz="2400" kern="0" dirty="0">
                <a:solidFill>
                  <a:srgbClr val="E46C0A"/>
                </a:solidFill>
                <a:latin typeface="Arial" panose="020B0604020202020204" pitchFamily="34" charset="0"/>
                <a:ea typeface="+mj-ea"/>
                <a:cs typeface="Arial" panose="020B0604020202020204" pitchFamily="34" charset="0"/>
              </a:rPr>
              <a:t>バンチ、</a:t>
            </a:r>
            <a:r>
              <a:rPr lang="en-US" altLang="ja-JP" sz="2400" kern="0" dirty="0">
                <a:solidFill>
                  <a:srgbClr val="E46C0A"/>
                </a:solidFill>
                <a:latin typeface="Arial" panose="020B0604020202020204" pitchFamily="34" charset="0"/>
                <a:ea typeface="+mj-ea"/>
                <a:cs typeface="Arial" panose="020B0604020202020204" pitchFamily="34" charset="0"/>
              </a:rPr>
              <a:t>3RF</a:t>
            </a:r>
            <a:r>
              <a:rPr lang="ja-JP" altLang="en-US" sz="2400" kern="0" dirty="0">
                <a:solidFill>
                  <a:srgbClr val="E46C0A"/>
                </a:solidFill>
                <a:latin typeface="Arial" panose="020B0604020202020204" pitchFamily="34" charset="0"/>
                <a:ea typeface="+mj-ea"/>
                <a:cs typeface="Arial" panose="020B0604020202020204" pitchFamily="34" charset="0"/>
              </a:rPr>
              <a:t>バケット～</a:t>
            </a:r>
            <a:r>
              <a:rPr lang="en-US" altLang="ja-JP" sz="2400" kern="0" dirty="0">
                <a:solidFill>
                  <a:srgbClr val="E46C0A"/>
                </a:solidFill>
                <a:latin typeface="Arial" panose="020B0604020202020204" pitchFamily="34" charset="0"/>
                <a:ea typeface="+mj-ea"/>
                <a:cs typeface="Arial" panose="020B0604020202020204" pitchFamily="34" charset="0"/>
              </a:rPr>
              <a:t>0.3 mA/bucket)</a:t>
            </a:r>
            <a:r>
              <a:rPr lang="ja-JP" altLang="en-US" sz="2400" kern="0" dirty="0">
                <a:solidFill>
                  <a:srgbClr val="E46C0A"/>
                </a:solidFill>
                <a:latin typeface="Arial" panose="020B0604020202020204" pitchFamily="34" charset="0"/>
                <a:ea typeface="+mj-ea"/>
                <a:cs typeface="Arial" panose="020B0604020202020204" pitchFamily="34" charset="0"/>
              </a:rPr>
              <a:t>まではこれまで述べた対策で大丈夫だと思われる。</a:t>
            </a:r>
            <a:endParaRPr lang="en-US" altLang="ja-JP" sz="2400" kern="0" dirty="0">
              <a:solidFill>
                <a:srgbClr val="E46C0A"/>
              </a:solidFill>
              <a:latin typeface="Arial" panose="020B0604020202020204" pitchFamily="34" charset="0"/>
              <a:ea typeface="+mj-ea"/>
              <a:cs typeface="Arial" panose="020B0604020202020204" pitchFamily="34" charset="0"/>
            </a:endParaRPr>
          </a:p>
        </p:txBody>
      </p:sp>
      <p:sp>
        <p:nvSpPr>
          <p:cNvPr id="7" name="コンテンツ プレースホルダ 2">
            <a:extLst>
              <a:ext uri="{FF2B5EF4-FFF2-40B4-BE49-F238E27FC236}">
                <a16:creationId xmlns:a16="http://schemas.microsoft.com/office/drawing/2014/main" id="{2C545DD0-93DC-44B7-A68B-C429FD2D8970}"/>
              </a:ext>
            </a:extLst>
          </p:cNvPr>
          <p:cNvSpPr>
            <a:spLocks noGrp="1"/>
          </p:cNvSpPr>
          <p:nvPr/>
        </p:nvSpPr>
        <p:spPr bwMode="auto">
          <a:xfrm>
            <a:off x="265284" y="1424677"/>
            <a:ext cx="8878716" cy="280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solidFill>
                  <a:srgbClr val="E46C0A"/>
                </a:solidFill>
                <a:latin typeface="Arial" panose="020B0604020202020204" pitchFamily="34" charset="0"/>
                <a:ea typeface="+mj-ea"/>
                <a:cs typeface="Arial" panose="020B0604020202020204" pitchFamily="34" charset="0"/>
              </a:rPr>
              <a:t>その後は磁場</a:t>
            </a:r>
            <a:r>
              <a:rPr lang="en-US" altLang="ja-JP" sz="2400" kern="0" dirty="0">
                <a:solidFill>
                  <a:srgbClr val="E46C0A"/>
                </a:solidFill>
                <a:latin typeface="Arial" panose="020B0604020202020204" pitchFamily="34" charset="0"/>
                <a:ea typeface="+mj-ea"/>
                <a:cs typeface="Arial" panose="020B0604020202020204" pitchFamily="34" charset="0"/>
              </a:rPr>
              <a:t>(&gt;50 G)</a:t>
            </a:r>
            <a:r>
              <a:rPr lang="ja-JP" altLang="en-US" sz="2400" kern="0" dirty="0">
                <a:solidFill>
                  <a:srgbClr val="E46C0A"/>
                </a:solidFill>
                <a:latin typeface="Arial" panose="020B0604020202020204" pitchFamily="34" charset="0"/>
                <a:ea typeface="+mj-ea"/>
                <a:cs typeface="Arial" panose="020B0604020202020204" pitchFamily="34" charset="0"/>
              </a:rPr>
              <a:t>のある領域を増やしていく。必要になると思われる場所は、</a:t>
            </a:r>
            <a:endParaRPr lang="en-US" altLang="ja-JP" sz="2400" kern="0" dirty="0">
              <a:solidFill>
                <a:srgbClr val="E46C0A"/>
              </a:solidFill>
              <a:latin typeface="Arial" panose="020B0604020202020204" pitchFamily="34" charset="0"/>
              <a:ea typeface="+mj-ea"/>
              <a:cs typeface="Arial" panose="020B0604020202020204" pitchFamily="34" charset="0"/>
            </a:endParaRPr>
          </a:p>
          <a:p>
            <a:pPr marL="914400" lvl="1" indent="-514350">
              <a:spcBef>
                <a:spcPts val="0"/>
              </a:spcBef>
              <a:buClr>
                <a:srgbClr val="006600"/>
              </a:buClr>
              <a:buSzPct val="70000"/>
              <a:buBlip>
                <a:blip r:embed="rId3"/>
              </a:buBlip>
              <a:defRPr/>
            </a:pPr>
            <a:r>
              <a:rPr lang="ja-JP" altLang="en-US" sz="2200" kern="0" dirty="0">
                <a:latin typeface="+mj-ea"/>
                <a:ea typeface="+mj-ea"/>
                <a:cs typeface="Arial" panose="020B0604020202020204" pitchFamily="34" charset="0"/>
              </a:rPr>
              <a:t>四極、六極電磁石の傍　</a:t>
            </a:r>
            <a:r>
              <a:rPr lang="en-US" altLang="ja-JP" sz="2200" kern="0" dirty="0">
                <a:latin typeface="+mj-ea"/>
                <a:ea typeface="+mj-ea"/>
                <a:cs typeface="Arial" panose="020B0604020202020204" pitchFamily="34" charset="0"/>
              </a:rPr>
              <a:t>(</a:t>
            </a:r>
            <a:r>
              <a:rPr lang="ja-JP" altLang="en-US" sz="2200" kern="0" dirty="0">
                <a:latin typeface="+mj-ea"/>
                <a:ea typeface="+mj-ea"/>
                <a:cs typeface="Arial" panose="020B0604020202020204" pitchFamily="34" charset="0"/>
              </a:rPr>
              <a:t>まだ空間が残っている場所がある</a:t>
            </a:r>
            <a:r>
              <a:rPr lang="en-US" altLang="ja-JP" sz="2200" kern="0" dirty="0">
                <a:latin typeface="+mj-ea"/>
                <a:ea typeface="+mj-ea"/>
                <a:cs typeface="Arial" panose="020B0604020202020204" pitchFamily="34" charset="0"/>
              </a:rPr>
              <a:t>)</a:t>
            </a:r>
          </a:p>
          <a:p>
            <a:pPr marL="914400" lvl="1" indent="-514350">
              <a:spcBef>
                <a:spcPts val="0"/>
              </a:spcBef>
              <a:buClr>
                <a:srgbClr val="006600"/>
              </a:buClr>
              <a:buSzPct val="70000"/>
              <a:buBlip>
                <a:blip r:embed="rId3"/>
              </a:buBlip>
              <a:defRPr/>
            </a:pPr>
            <a:r>
              <a:rPr lang="ja-JP" altLang="en-US" sz="2200" kern="0" dirty="0">
                <a:latin typeface="+mj-ea"/>
                <a:ea typeface="+mj-ea"/>
                <a:cs typeface="Arial" panose="020B0604020202020204" pitchFamily="34" charset="0"/>
              </a:rPr>
              <a:t>補正電磁石</a:t>
            </a:r>
            <a:r>
              <a:rPr lang="en-US" altLang="ja-JP" sz="2200" kern="0" dirty="0">
                <a:latin typeface="+mj-ea"/>
                <a:ea typeface="+mj-ea"/>
                <a:cs typeface="Arial" panose="020B0604020202020204" pitchFamily="34" charset="0"/>
              </a:rPr>
              <a:t>(</a:t>
            </a:r>
            <a:r>
              <a:rPr lang="ja-JP" altLang="en-US" sz="2200" kern="0" dirty="0">
                <a:latin typeface="+mj-ea"/>
                <a:ea typeface="+mj-ea"/>
                <a:cs typeface="Arial" panose="020B0604020202020204" pitchFamily="34" charset="0"/>
              </a:rPr>
              <a:t>ステアリング</a:t>
            </a:r>
            <a:r>
              <a:rPr lang="en-US" altLang="ja-JP" sz="2200" kern="0" dirty="0">
                <a:latin typeface="+mj-ea"/>
                <a:ea typeface="+mj-ea"/>
                <a:cs typeface="Arial" panose="020B0604020202020204" pitchFamily="34" charset="0"/>
              </a:rPr>
              <a:t>)</a:t>
            </a:r>
            <a:r>
              <a:rPr lang="ja-JP" altLang="en-US" sz="2200" kern="0" dirty="0">
                <a:latin typeface="+mj-ea"/>
                <a:ea typeface="+mj-ea"/>
                <a:cs typeface="Arial" panose="020B0604020202020204" pitchFamily="34" charset="0"/>
              </a:rPr>
              <a:t>の中　</a:t>
            </a:r>
            <a:r>
              <a:rPr lang="en-US" altLang="ja-JP" sz="2200" kern="0" dirty="0">
                <a:latin typeface="+mj-ea"/>
                <a:ea typeface="+mj-ea"/>
                <a:cs typeface="Arial" panose="020B0604020202020204" pitchFamily="34" charset="0"/>
              </a:rPr>
              <a:t>(</a:t>
            </a:r>
            <a:r>
              <a:rPr lang="ja-JP" altLang="en-US" sz="2200" kern="0" dirty="0">
                <a:latin typeface="+mj-ea"/>
                <a:ea typeface="+mj-ea"/>
                <a:cs typeface="Arial" panose="020B0604020202020204" pitchFamily="34" charset="0"/>
              </a:rPr>
              <a:t>現在検討中</a:t>
            </a:r>
            <a:r>
              <a:rPr lang="en-US" altLang="ja-JP" sz="2200" kern="0" dirty="0">
                <a:latin typeface="+mj-ea"/>
                <a:ea typeface="+mj-ea"/>
                <a:cs typeface="Arial" panose="020B0604020202020204" pitchFamily="34" charset="0"/>
              </a:rPr>
              <a:t>)</a:t>
            </a:r>
          </a:p>
          <a:p>
            <a:pPr marL="914400" lvl="1" indent="-514350">
              <a:spcBef>
                <a:spcPts val="0"/>
              </a:spcBef>
              <a:buClr>
                <a:srgbClr val="006600"/>
              </a:buClr>
              <a:buSzPct val="70000"/>
              <a:buBlip>
                <a:blip r:embed="rId3"/>
              </a:buBlip>
              <a:defRPr/>
            </a:pPr>
            <a:r>
              <a:rPr lang="en-US" altLang="ja-JP" sz="2200" kern="0" dirty="0">
                <a:latin typeface="+mj-ea"/>
                <a:ea typeface="+mj-ea"/>
                <a:cs typeface="Arial" panose="020B0604020202020204" pitchFamily="34" charset="0"/>
              </a:rPr>
              <a:t>BPM</a:t>
            </a:r>
            <a:r>
              <a:rPr lang="ja-JP" altLang="en-US" sz="2200" kern="0" dirty="0">
                <a:latin typeface="+mj-ea"/>
                <a:ea typeface="+mj-ea"/>
                <a:cs typeface="Arial" panose="020B0604020202020204" pitchFamily="34" charset="0"/>
              </a:rPr>
              <a:t>ブロック周辺</a:t>
            </a:r>
            <a:endParaRPr lang="en-US" altLang="ja-JP" sz="2200" kern="0" dirty="0">
              <a:latin typeface="+mj-ea"/>
              <a:ea typeface="+mj-ea"/>
              <a:cs typeface="Arial" panose="020B0604020202020204" pitchFamily="34" charset="0"/>
            </a:endParaRPr>
          </a:p>
          <a:p>
            <a:pPr marL="914400" lvl="1" indent="-514350">
              <a:spcBef>
                <a:spcPts val="0"/>
              </a:spcBef>
              <a:buClr>
                <a:srgbClr val="006600"/>
              </a:buClr>
              <a:buSzPct val="70000"/>
              <a:buBlip>
                <a:blip r:embed="rId3"/>
              </a:buBlip>
              <a:defRPr/>
            </a:pPr>
            <a:r>
              <a:rPr lang="en-US" altLang="ja-JP" sz="2200" kern="0" dirty="0">
                <a:latin typeface="+mj-ea"/>
                <a:ea typeface="+mj-ea"/>
                <a:cs typeface="Arial" panose="020B0604020202020204" pitchFamily="34" charset="0"/>
              </a:rPr>
              <a:t>RF</a:t>
            </a:r>
            <a:r>
              <a:rPr lang="ja-JP" altLang="en-US" sz="2200" kern="0" dirty="0">
                <a:latin typeface="+mj-ea"/>
                <a:ea typeface="+mj-ea"/>
                <a:cs typeface="Arial" panose="020B0604020202020204" pitchFamily="34" charset="0"/>
              </a:rPr>
              <a:t>区間</a:t>
            </a:r>
            <a:r>
              <a:rPr lang="en-US" altLang="ja-JP" sz="2200" kern="0" dirty="0">
                <a:latin typeface="+mj-ea"/>
                <a:ea typeface="+mj-ea"/>
                <a:cs typeface="Arial" panose="020B0604020202020204" pitchFamily="34" charset="0"/>
              </a:rPr>
              <a:t>(</a:t>
            </a:r>
            <a:r>
              <a:rPr lang="ja-JP" altLang="en-US" sz="2200" kern="0" dirty="0">
                <a:latin typeface="+mj-ea"/>
                <a:ea typeface="+mj-ea"/>
                <a:cs typeface="Arial" panose="020B0604020202020204" pitchFamily="34" charset="0"/>
              </a:rPr>
              <a:t>銅パイプ、</a:t>
            </a:r>
            <a:r>
              <a:rPr lang="en-US" altLang="ja-JP" sz="2200" kern="0" dirty="0">
                <a:latin typeface="+mj-ea"/>
                <a:ea typeface="+mj-ea"/>
                <a:cs typeface="Arial" panose="020B0604020202020204" pitchFamily="34" charset="0"/>
              </a:rPr>
              <a:t>KEKB</a:t>
            </a:r>
            <a:r>
              <a:rPr lang="ja-JP" altLang="en-US" sz="2200" kern="0" dirty="0">
                <a:latin typeface="+mj-ea"/>
                <a:ea typeface="+mj-ea"/>
                <a:cs typeface="Arial" panose="020B0604020202020204" pitchFamily="34" charset="0"/>
              </a:rPr>
              <a:t>時にはソレノイドを巻いていた</a:t>
            </a:r>
            <a:r>
              <a:rPr lang="en-US" altLang="ja-JP" sz="2200" kern="0" dirty="0">
                <a:latin typeface="+mj-ea"/>
                <a:ea typeface="+mj-ea"/>
                <a:cs typeface="Arial" panose="020B0604020202020204" pitchFamily="34" charset="0"/>
              </a:rPr>
              <a:t>)</a:t>
            </a:r>
          </a:p>
          <a:p>
            <a:pPr marL="914400" lvl="1" indent="-514350">
              <a:spcBef>
                <a:spcPts val="0"/>
              </a:spcBef>
              <a:buClr>
                <a:srgbClr val="006600"/>
              </a:buClr>
              <a:buSzPct val="70000"/>
              <a:buBlip>
                <a:blip r:embed="rId3"/>
              </a:buBlip>
              <a:defRPr/>
            </a:pPr>
            <a:r>
              <a:rPr lang="ja-JP" altLang="en-US" sz="2200" kern="0" dirty="0">
                <a:latin typeface="+mj-ea"/>
                <a:ea typeface="+mj-ea"/>
                <a:cs typeface="Arial" panose="020B0604020202020204" pitchFamily="34" charset="0"/>
              </a:rPr>
              <a:t>ウィグラー部</a:t>
            </a:r>
            <a:r>
              <a:rPr lang="en-US" altLang="ja-JP" sz="2200" kern="0" dirty="0">
                <a:latin typeface="+mj-ea"/>
                <a:ea typeface="+mj-ea"/>
                <a:cs typeface="Arial" panose="020B0604020202020204" pitchFamily="34" charset="0"/>
              </a:rPr>
              <a:t>(</a:t>
            </a:r>
            <a:r>
              <a:rPr lang="ja-JP" altLang="en-US" sz="2200" kern="0" dirty="0">
                <a:latin typeface="+mj-ea"/>
                <a:ea typeface="+mj-ea"/>
                <a:cs typeface="Arial" panose="020B0604020202020204" pitchFamily="34" charset="0"/>
              </a:rPr>
              <a:t>四極電磁石等クリアリング電極はない</a:t>
            </a:r>
            <a:r>
              <a:rPr lang="en-US" altLang="ja-JP" sz="2200" kern="0" dirty="0">
                <a:latin typeface="+mj-ea"/>
                <a:ea typeface="+mj-ea"/>
                <a:cs typeface="Arial" panose="020B0604020202020204" pitchFamily="34" charset="0"/>
              </a:rPr>
              <a:t>)</a:t>
            </a:r>
          </a:p>
          <a:p>
            <a:pPr marL="914400" lvl="1" indent="-514350">
              <a:spcBef>
                <a:spcPts val="0"/>
              </a:spcBef>
              <a:buClr>
                <a:srgbClr val="006600"/>
              </a:buClr>
              <a:buSzPct val="70000"/>
              <a:buBlip>
                <a:blip r:embed="rId3"/>
              </a:buBlip>
              <a:defRPr/>
            </a:pPr>
            <a:r>
              <a:rPr lang="ja-JP" altLang="en-US" sz="2200" kern="0" dirty="0">
                <a:latin typeface="+mj-ea"/>
                <a:ea typeface="+mj-ea"/>
                <a:cs typeface="Arial" panose="020B0604020202020204" pitchFamily="34" charset="0"/>
              </a:rPr>
              <a:t>高</a:t>
            </a:r>
            <a:r>
              <a:rPr lang="en-US" altLang="ja-JP" sz="2200" kern="0" dirty="0">
                <a:latin typeface="+mj-ea"/>
                <a:ea typeface="+mj-ea"/>
                <a:cs typeface="Arial" panose="020B0604020202020204" pitchFamily="34" charset="0"/>
              </a:rPr>
              <a:t>β</a:t>
            </a:r>
            <a:r>
              <a:rPr lang="ja-JP" altLang="en-US" sz="2200" kern="0" dirty="0">
                <a:latin typeface="+mj-ea"/>
                <a:ea typeface="+mj-ea"/>
                <a:cs typeface="Arial" panose="020B0604020202020204" pitchFamily="34" charset="0"/>
              </a:rPr>
              <a:t>部</a:t>
            </a:r>
            <a:r>
              <a:rPr lang="en-US" altLang="ja-JP" sz="2200" kern="0" dirty="0">
                <a:latin typeface="+mj-ea"/>
                <a:ea typeface="+mj-ea"/>
                <a:cs typeface="Arial" panose="020B0604020202020204" pitchFamily="34" charset="0"/>
              </a:rPr>
              <a:t>(</a:t>
            </a:r>
            <a:r>
              <a:rPr lang="ja-JP" altLang="en-US" sz="2200" kern="0" dirty="0">
                <a:latin typeface="+mj-ea"/>
                <a:ea typeface="+mj-ea"/>
                <a:cs typeface="Arial" panose="020B0604020202020204" pitchFamily="34" charset="0"/>
              </a:rPr>
              <a:t>筑波直線部</a:t>
            </a:r>
            <a:r>
              <a:rPr lang="en-US" altLang="ja-JP" sz="2200" kern="0" dirty="0">
                <a:latin typeface="+mj-ea"/>
                <a:ea typeface="+mj-ea"/>
                <a:cs typeface="Arial" panose="020B0604020202020204" pitchFamily="34" charset="0"/>
              </a:rPr>
              <a:t>)</a:t>
            </a:r>
            <a:r>
              <a:rPr lang="ja-JP" altLang="en-US" sz="2200" kern="0" dirty="0">
                <a:latin typeface="+mj-ea"/>
                <a:ea typeface="+mj-ea"/>
                <a:cs typeface="Arial" panose="020B0604020202020204" pitchFamily="34" charset="0"/>
              </a:rPr>
              <a:t>　</a:t>
            </a:r>
            <a:r>
              <a:rPr lang="en-US" altLang="ja-JP" sz="2200" kern="0" dirty="0">
                <a:latin typeface="+mj-ea"/>
                <a:ea typeface="+mj-ea"/>
                <a:cs typeface="Arial" panose="020B0604020202020204" pitchFamily="34" charset="0"/>
              </a:rPr>
              <a:t>(</a:t>
            </a:r>
            <a:r>
              <a:rPr lang="ja-JP" altLang="en-US" sz="2200" kern="0" dirty="0">
                <a:latin typeface="+mj-ea"/>
                <a:ea typeface="+mj-ea"/>
                <a:cs typeface="Arial" panose="020B0604020202020204" pitchFamily="34" charset="0"/>
              </a:rPr>
              <a:t>より密に</a:t>
            </a:r>
            <a:r>
              <a:rPr lang="en-US" altLang="ja-JP" sz="2200" kern="0" dirty="0">
                <a:latin typeface="+mj-ea"/>
                <a:ea typeface="+mj-ea"/>
                <a:cs typeface="Arial" panose="020B0604020202020204" pitchFamily="34" charset="0"/>
              </a:rPr>
              <a:t>)</a:t>
            </a:r>
          </a:p>
        </p:txBody>
      </p:sp>
      <p:sp>
        <p:nvSpPr>
          <p:cNvPr id="8" name="コンテンツ プレースホルダ 2">
            <a:extLst>
              <a:ext uri="{FF2B5EF4-FFF2-40B4-BE49-F238E27FC236}">
                <a16:creationId xmlns:a16="http://schemas.microsoft.com/office/drawing/2014/main" id="{65756799-DCD0-4A99-ADB9-DE4AD29969A0}"/>
              </a:ext>
            </a:extLst>
          </p:cNvPr>
          <p:cNvSpPr>
            <a:spLocks noGrp="1"/>
          </p:cNvSpPr>
          <p:nvPr/>
        </p:nvSpPr>
        <p:spPr bwMode="auto">
          <a:xfrm>
            <a:off x="265284" y="4212285"/>
            <a:ext cx="8878716" cy="121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indent="-514350">
              <a:spcBef>
                <a:spcPts val="0"/>
              </a:spcBef>
              <a:buClr>
                <a:srgbClr val="006600"/>
              </a:buClr>
              <a:buSzPct val="60000"/>
              <a:buBlip>
                <a:blip r:embed="rId2"/>
              </a:buBlip>
              <a:defRPr/>
            </a:pPr>
            <a:r>
              <a:rPr lang="en-US" altLang="ja-JP" sz="2400" kern="0" dirty="0" err="1">
                <a:solidFill>
                  <a:srgbClr val="E46C0A"/>
                </a:solidFill>
                <a:latin typeface="Arial" panose="020B0604020202020204" pitchFamily="34" charset="0"/>
                <a:ea typeface="+mj-ea"/>
                <a:cs typeface="Arial" panose="020B0604020202020204" pitchFamily="34" charset="0"/>
              </a:rPr>
              <a:t>TiN</a:t>
            </a:r>
            <a:r>
              <a:rPr lang="ja-JP" altLang="en-US" sz="2400" kern="0" dirty="0">
                <a:solidFill>
                  <a:srgbClr val="E46C0A"/>
                </a:solidFill>
                <a:latin typeface="Arial" panose="020B0604020202020204" pitchFamily="34" charset="0"/>
                <a:ea typeface="+mj-ea"/>
                <a:cs typeface="Arial" panose="020B0604020202020204" pitchFamily="34" charset="0"/>
              </a:rPr>
              <a:t>コーティング表面のエージング、ビームパイプ内の圧力低下が進むことを期待。</a:t>
            </a:r>
            <a:endParaRPr lang="en-US" altLang="ja-JP" sz="2400" kern="0" dirty="0">
              <a:solidFill>
                <a:srgbClr val="E46C0A"/>
              </a:solidFill>
              <a:latin typeface="Arial" panose="020B0604020202020204" pitchFamily="34" charset="0"/>
              <a:ea typeface="+mj-ea"/>
              <a:cs typeface="Arial" panose="020B0604020202020204" pitchFamily="34" charset="0"/>
            </a:endParaRPr>
          </a:p>
          <a:p>
            <a:pPr marL="914400" lvl="1" indent="-514350">
              <a:spcBef>
                <a:spcPts val="0"/>
              </a:spcBef>
              <a:buClr>
                <a:srgbClr val="006600"/>
              </a:buClr>
              <a:buSzPct val="60000"/>
              <a:buBlip>
                <a:blip r:embed="rId3"/>
              </a:buBlip>
              <a:defRPr/>
            </a:pPr>
            <a:r>
              <a:rPr lang="ja-JP" altLang="en-US" sz="2200" kern="0" dirty="0">
                <a:latin typeface="Arial" panose="020B0604020202020204" pitchFamily="34" charset="0"/>
                <a:ea typeface="+mj-ea"/>
                <a:cs typeface="Arial" panose="020B0604020202020204" pitchFamily="34" charset="0"/>
              </a:rPr>
              <a:t>ベーキングしてみる？</a:t>
            </a:r>
            <a:endParaRPr lang="en-US" altLang="ja-JP" sz="2200" kern="0" dirty="0">
              <a:latin typeface="Arial" panose="020B0604020202020204" pitchFamily="34" charset="0"/>
              <a:ea typeface="+mj-ea"/>
              <a:cs typeface="Arial" panose="020B0604020202020204" pitchFamily="34" charset="0"/>
            </a:endParaRPr>
          </a:p>
        </p:txBody>
      </p:sp>
      <p:sp>
        <p:nvSpPr>
          <p:cNvPr id="9" name="コンテンツ プレースホルダ 2">
            <a:extLst>
              <a:ext uri="{FF2B5EF4-FFF2-40B4-BE49-F238E27FC236}">
                <a16:creationId xmlns:a16="http://schemas.microsoft.com/office/drawing/2014/main" id="{57AC7C15-BA7D-43C6-9851-CD5D9809E02A}"/>
              </a:ext>
            </a:extLst>
          </p:cNvPr>
          <p:cNvSpPr>
            <a:spLocks noGrp="1"/>
          </p:cNvSpPr>
          <p:nvPr/>
        </p:nvSpPr>
        <p:spPr bwMode="auto">
          <a:xfrm>
            <a:off x="265284" y="5275011"/>
            <a:ext cx="8878716" cy="127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indent="-514350">
              <a:spcBef>
                <a:spcPts val="0"/>
              </a:spcBef>
              <a:buClr>
                <a:srgbClr val="006600"/>
              </a:buClr>
              <a:buSzPct val="60000"/>
              <a:buBlip>
                <a:blip r:embed="rId2"/>
              </a:buBlip>
              <a:defRPr/>
            </a:pPr>
            <a:r>
              <a:rPr lang="ja-JP" altLang="en-US" sz="2400" kern="0" dirty="0">
                <a:solidFill>
                  <a:srgbClr val="E46C0A"/>
                </a:solidFill>
                <a:latin typeface="Arial" panose="020B0604020202020204" pitchFamily="34" charset="0"/>
                <a:ea typeface="+mj-ea"/>
                <a:cs typeface="Arial" panose="020B0604020202020204" pitchFamily="34" charset="0"/>
              </a:rPr>
              <a:t>その他、心配される場所</a:t>
            </a:r>
            <a:endParaRPr lang="en-US" altLang="ja-JP" sz="2400" kern="0" dirty="0">
              <a:solidFill>
                <a:srgbClr val="E46C0A"/>
              </a:solidFill>
              <a:latin typeface="Arial" panose="020B0604020202020204" pitchFamily="34" charset="0"/>
              <a:ea typeface="+mj-ea"/>
              <a:cs typeface="Arial" panose="020B0604020202020204" pitchFamily="34" charset="0"/>
            </a:endParaRPr>
          </a:p>
          <a:p>
            <a:pPr marL="914400" lvl="1" indent="-514350">
              <a:spcBef>
                <a:spcPts val="0"/>
              </a:spcBef>
              <a:buClr>
                <a:srgbClr val="006600"/>
              </a:buClr>
              <a:buSzPct val="70000"/>
              <a:buBlip>
                <a:blip r:embed="rId3"/>
              </a:buBlip>
              <a:defRPr/>
            </a:pPr>
            <a:r>
              <a:rPr lang="en-US" altLang="ja-JP" sz="2200" kern="0" dirty="0">
                <a:latin typeface="Arial" panose="020B0604020202020204" pitchFamily="34" charset="0"/>
                <a:ea typeface="+mj-ea"/>
                <a:cs typeface="Arial" panose="020B0604020202020204" pitchFamily="34" charset="0"/>
              </a:rPr>
              <a:t>IR</a:t>
            </a:r>
            <a:r>
              <a:rPr lang="ja-JP" altLang="en-US" sz="2200" kern="0" dirty="0">
                <a:latin typeface="Arial" panose="020B0604020202020204" pitchFamily="34" charset="0"/>
                <a:ea typeface="+mj-ea"/>
                <a:cs typeface="Arial" panose="020B0604020202020204" pitchFamily="34" charset="0"/>
              </a:rPr>
              <a:t>：</a:t>
            </a:r>
            <a:r>
              <a:rPr lang="en-US" altLang="ja-JP" sz="2200" kern="0" dirty="0">
                <a:latin typeface="Arial" panose="020B0604020202020204" pitchFamily="34" charset="0"/>
                <a:ea typeface="+mj-ea"/>
                <a:cs typeface="Arial" panose="020B0604020202020204" pitchFamily="34" charset="0"/>
              </a:rPr>
              <a:t>QC1RP</a:t>
            </a:r>
            <a:r>
              <a:rPr lang="ja-JP" altLang="en-US" sz="2200" kern="0" dirty="0">
                <a:latin typeface="Arial" panose="020B0604020202020204" pitchFamily="34" charset="0"/>
                <a:ea typeface="+mj-ea"/>
                <a:cs typeface="Arial" panose="020B0604020202020204" pitchFamily="34" charset="0"/>
              </a:rPr>
              <a:t>付近。散乱光があると磁場に電子が捕捉される。</a:t>
            </a:r>
            <a:r>
              <a:rPr lang="en-US" altLang="ja-JP" sz="2200" kern="0" dirty="0">
                <a:latin typeface="Arial" panose="020B0604020202020204" pitchFamily="34" charset="0"/>
                <a:ea typeface="+mj-ea"/>
                <a:cs typeface="Arial" panose="020B0604020202020204" pitchFamily="34" charset="0"/>
              </a:rPr>
              <a:t>Phase-2</a:t>
            </a:r>
            <a:r>
              <a:rPr lang="ja-JP" altLang="en-US" sz="2200" kern="0" dirty="0">
                <a:latin typeface="Arial" panose="020B0604020202020204" pitchFamily="34" charset="0"/>
                <a:ea typeface="+mj-ea"/>
                <a:cs typeface="Arial" panose="020B0604020202020204" pitchFamily="34" charset="0"/>
              </a:rPr>
              <a:t>では様子見。</a:t>
            </a:r>
            <a:endParaRPr lang="en-US" altLang="ja-JP" sz="2200" kern="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685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ea typeface="ＭＳ Ｐゴシック" panose="020B0600070205080204" pitchFamily="50" charset="-128"/>
                <a:cs typeface="Arial" panose="020B0604020202020204" pitchFamily="34" charset="0"/>
              </a:rPr>
              <a:t>設計段階の予想と対策</a:t>
            </a:r>
          </a:p>
        </p:txBody>
      </p:sp>
      <p:sp>
        <p:nvSpPr>
          <p:cNvPr id="3075" name="コンテンツ プレースホルダ 2"/>
          <p:cNvSpPr>
            <a:spLocks noGrp="1"/>
          </p:cNvSpPr>
          <p:nvPr/>
        </p:nvSpPr>
        <p:spPr bwMode="auto">
          <a:xfrm>
            <a:off x="265285" y="648000"/>
            <a:ext cx="8773459" cy="60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ts val="0"/>
              </a:spcBef>
              <a:buSzPct val="60000"/>
              <a:buBlip>
                <a:blip r:embed="rId2"/>
              </a:buBlip>
            </a:pPr>
            <a:r>
              <a:rPr lang="ja-JP" altLang="en-US" sz="2400" dirty="0">
                <a:latin typeface="Arial" panose="020B0604020202020204" pitchFamily="34" charset="0"/>
                <a:ea typeface="ＭＳ Ｐゴシック" panose="020B0600070205080204" pitchFamily="50" charset="-128"/>
                <a:cs typeface="Arial" panose="020B0604020202020204" pitchFamily="34" charset="0"/>
              </a:rPr>
              <a:t>対策とその期待できる効果</a:t>
            </a:r>
            <a:endParaRPr lang="en-US" altLang="ja-JP" sz="2400" dirty="0">
              <a:latin typeface="Arial" panose="020B0604020202020204" pitchFamily="34" charset="0"/>
              <a:ea typeface="ＭＳ Ｐゴシック" panose="020B0600070205080204" pitchFamily="50" charset="-128"/>
              <a:cs typeface="Arial" panose="020B0604020202020204" pitchFamily="34" charset="0"/>
            </a:endParaRPr>
          </a:p>
          <a:p>
            <a:pPr marL="762000" lvl="1" indent="-361950" eaLnBrk="1" hangingPunct="1">
              <a:spcBef>
                <a:spcPts val="0"/>
              </a:spcBef>
              <a:buSzPct val="70000"/>
              <a:buBlip>
                <a:blip r:embed="rId3"/>
              </a:buBlip>
            </a:pPr>
            <a:r>
              <a:rPr lang="en-US" altLang="ja-JP" sz="2200" dirty="0">
                <a:latin typeface="+mj-ea"/>
                <a:ea typeface="+mj-ea"/>
                <a:cs typeface="Arial" panose="020B0604020202020204" pitchFamily="34" charset="0"/>
              </a:rPr>
              <a:t>KEKB</a:t>
            </a:r>
            <a:r>
              <a:rPr lang="ja-JP" altLang="en-US" sz="2200" dirty="0">
                <a:latin typeface="+mj-ea"/>
                <a:ea typeface="+mj-ea"/>
                <a:cs typeface="Arial" panose="020B0604020202020204" pitchFamily="34" charset="0"/>
              </a:rPr>
              <a:t>で行った様々な実験結果から対策の効果を評価。</a:t>
            </a:r>
            <a:endParaRPr lang="en-US" altLang="ja-JP" sz="2200" dirty="0">
              <a:latin typeface="+mj-ea"/>
              <a:ea typeface="+mj-ea"/>
              <a:cs typeface="Arial" panose="020B0604020202020204" pitchFamily="34" charset="0"/>
            </a:endParaRPr>
          </a:p>
          <a:p>
            <a:pPr marL="762000" lvl="1" indent="-361950" eaLnBrk="1" hangingPunct="1">
              <a:spcBef>
                <a:spcPts val="0"/>
              </a:spcBef>
              <a:buSzPct val="70000"/>
              <a:buBlip>
                <a:blip r:embed="rId3"/>
              </a:buBlip>
            </a:pPr>
            <a:r>
              <a:rPr lang="en-US" altLang="ja-JP" sz="2200" i="1" dirty="0">
                <a:solidFill>
                  <a:srgbClr val="E46C0A"/>
                </a:solidFill>
                <a:latin typeface="Symbol" panose="05050102010706020507" pitchFamily="18" charset="2"/>
                <a:ea typeface="ＭＳ Ｐゴシック" panose="020B0600070205080204" pitchFamily="50" charset="-128"/>
                <a:cs typeface="Arial" panose="020B0604020202020204" pitchFamily="34" charset="0"/>
              </a:rPr>
              <a:t>f </a:t>
            </a:r>
            <a:r>
              <a:rPr lang="en-US" altLang="ja-JP"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94</a:t>
            </a:r>
            <a:r>
              <a:rPr lang="ja-JP" altLang="en-US" sz="22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銅パイプに対する相対効果</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日付プレースホルダー 2"/>
          <p:cNvSpPr>
            <a:spLocks noGrp="1"/>
          </p:cNvSpPr>
          <p:nvPr>
            <p:ph type="dt" sz="half" idx="10"/>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2017/9/8</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フッター プレースホルダー 3"/>
          <p:cNvSpPr>
            <a:spLocks noGrp="1"/>
          </p:cNvSpPr>
          <p:nvPr>
            <p:ph type="ftr" sz="quarter" idx="11"/>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SuperKEKB </a:t>
            </a:r>
            <a:r>
              <a:rPr lang="ja-JP" altLang="en-US">
                <a:latin typeface="Arial" panose="020B0604020202020204" pitchFamily="34" charset="0"/>
                <a:ea typeface="ＭＳ Ｐゴシック" panose="020B0600070205080204" pitchFamily="50" charset="-128"/>
                <a:cs typeface="Arial" panose="020B0604020202020204" pitchFamily="34" charset="0"/>
              </a:rPr>
              <a:t>国内 </a:t>
            </a:r>
            <a:r>
              <a:rPr lang="en-US" altLang="ja-JP">
                <a:latin typeface="Arial" panose="020B0604020202020204" pitchFamily="34" charset="0"/>
                <a:ea typeface="ＭＳ Ｐゴシック" panose="020B0600070205080204" pitchFamily="50" charset="-128"/>
                <a:cs typeface="Arial" panose="020B0604020202020204" pitchFamily="34" charset="0"/>
              </a:rPr>
              <a:t>Review @KEK</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ＭＳ Ｐゴシック" panose="020B0600070205080204" pitchFamily="50" charset="-128"/>
                <a:cs typeface="Arial" panose="020B0604020202020204" pitchFamily="34" charset="0"/>
              </a:rPr>
              <a:pPr>
                <a:defRPr/>
              </a:pPr>
              <a:t>4</a:t>
            </a:fld>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表 13">
            <a:extLst>
              <a:ext uri="{FF2B5EF4-FFF2-40B4-BE49-F238E27FC236}">
                <a16:creationId xmlns:a16="http://schemas.microsoft.com/office/drawing/2014/main" id="{0A4889E4-5131-416A-B7F6-3E7AAEB00015}"/>
              </a:ext>
            </a:extLst>
          </p:cNvPr>
          <p:cNvGraphicFramePr>
            <a:graphicFrameLocks noGrp="1"/>
          </p:cNvGraphicFramePr>
          <p:nvPr>
            <p:extLst>
              <p:ext uri="{D42A27DB-BD31-4B8C-83A1-F6EECF244321}">
                <p14:modId xmlns:p14="http://schemas.microsoft.com/office/powerpoint/2010/main" val="3880493813"/>
              </p:ext>
            </p:extLst>
          </p:nvPr>
        </p:nvGraphicFramePr>
        <p:xfrm>
          <a:off x="696056" y="2334629"/>
          <a:ext cx="7215239" cy="3143268"/>
        </p:xfrm>
        <a:graphic>
          <a:graphicData uri="http://schemas.openxmlformats.org/drawingml/2006/table">
            <a:tbl>
              <a:tblPr firstRow="1" bandRow="1">
                <a:tableStyleId>{5C22544A-7EE6-4342-B048-85BDC9FD1C3A}</a:tableStyleId>
              </a:tblPr>
              <a:tblGrid>
                <a:gridCol w="2214577">
                  <a:extLst>
                    <a:ext uri="{9D8B030D-6E8A-4147-A177-3AD203B41FA5}">
                      <a16:colId xmlns:a16="http://schemas.microsoft.com/office/drawing/2014/main" val="20000"/>
                    </a:ext>
                  </a:extLst>
                </a:gridCol>
                <a:gridCol w="1571637">
                  <a:extLst>
                    <a:ext uri="{9D8B030D-6E8A-4147-A177-3AD203B41FA5}">
                      <a16:colId xmlns:a16="http://schemas.microsoft.com/office/drawing/2014/main" val="20001"/>
                    </a:ext>
                  </a:extLst>
                </a:gridCol>
                <a:gridCol w="3429025">
                  <a:extLst>
                    <a:ext uri="{9D8B030D-6E8A-4147-A177-3AD203B41FA5}">
                      <a16:colId xmlns:a16="http://schemas.microsoft.com/office/drawing/2014/main" val="20002"/>
                    </a:ext>
                  </a:extLst>
                </a:gridCol>
              </a:tblGrid>
              <a:tr h="361051">
                <a:tc>
                  <a:txBody>
                    <a:bodyPr/>
                    <a:lstStyle/>
                    <a:p>
                      <a:pPr>
                        <a:lnSpc>
                          <a:spcPct val="90000"/>
                        </a:lnSpc>
                      </a:pPr>
                      <a:r>
                        <a:rPr kumimoji="1" lang="en-US" altLang="ja-JP" sz="1600" dirty="0">
                          <a:solidFill>
                            <a:schemeClr val="tx1"/>
                          </a:solidFill>
                          <a:latin typeface="Arial" pitchFamily="34" charset="0"/>
                          <a:cs typeface="Arial" pitchFamily="34" charset="0"/>
                        </a:rPr>
                        <a:t>Materials, methods</a:t>
                      </a:r>
                      <a:endParaRPr kumimoji="1" lang="ja-JP" altLang="en-US" sz="1600" dirty="0">
                        <a:solidFill>
                          <a:schemeClr val="tx1"/>
                        </a:solidFill>
                        <a:latin typeface="Arial" pitchFamily="34" charset="0"/>
                        <a:cs typeface="Arial" pitchFamily="34" charset="0"/>
                      </a:endParaRPr>
                    </a:p>
                  </a:txBody>
                  <a:tcPr/>
                </a:tc>
                <a:tc>
                  <a:txBody>
                    <a:bodyPr/>
                    <a:lstStyle/>
                    <a:p>
                      <a:pPr>
                        <a:lnSpc>
                          <a:spcPct val="90000"/>
                        </a:lnSpc>
                      </a:pPr>
                      <a:r>
                        <a:rPr kumimoji="1" lang="en-US" altLang="ja-JP" sz="1600" dirty="0">
                          <a:solidFill>
                            <a:schemeClr val="tx1"/>
                          </a:solidFill>
                          <a:latin typeface="Arial" pitchFamily="34" charset="0"/>
                          <a:cs typeface="Arial" pitchFamily="34" charset="0"/>
                        </a:rPr>
                        <a:t>Relative</a:t>
                      </a:r>
                      <a:r>
                        <a:rPr kumimoji="1" lang="en-US" altLang="ja-JP" sz="1600" baseline="0" dirty="0">
                          <a:solidFill>
                            <a:schemeClr val="tx1"/>
                          </a:solidFill>
                          <a:latin typeface="Arial" pitchFamily="34" charset="0"/>
                          <a:cs typeface="Arial" pitchFamily="34" charset="0"/>
                        </a:rPr>
                        <a:t> effect</a:t>
                      </a:r>
                      <a:endParaRPr kumimoji="1" lang="ja-JP" altLang="en-US" sz="1600" dirty="0">
                        <a:solidFill>
                          <a:schemeClr val="tx1"/>
                        </a:solidFill>
                        <a:latin typeface="Arial" pitchFamily="34" charset="0"/>
                        <a:cs typeface="Arial" pitchFamily="34" charset="0"/>
                      </a:endParaRPr>
                    </a:p>
                  </a:txBody>
                  <a:tcPr/>
                </a:tc>
                <a:tc>
                  <a:txBody>
                    <a:bodyPr/>
                    <a:lstStyle/>
                    <a:p>
                      <a:pPr>
                        <a:lnSpc>
                          <a:spcPct val="90000"/>
                        </a:lnSpc>
                      </a:pPr>
                      <a:r>
                        <a:rPr kumimoji="1" lang="en-US" altLang="ja-JP" sz="1600" dirty="0">
                          <a:solidFill>
                            <a:schemeClr val="tx1"/>
                          </a:solidFill>
                          <a:latin typeface="Arial" pitchFamily="34" charset="0"/>
                          <a:cs typeface="Arial" pitchFamily="34" charset="0"/>
                        </a:rPr>
                        <a:t>Notes</a:t>
                      </a:r>
                    </a:p>
                  </a:txBody>
                  <a:tcPr/>
                </a:tc>
                <a:extLst>
                  <a:ext uri="{0D108BD9-81ED-4DB2-BD59-A6C34878D82A}">
                    <a16:rowId xmlns:a16="http://schemas.microsoft.com/office/drawing/2014/main" val="10000"/>
                  </a:ext>
                </a:extLst>
              </a:tr>
              <a:tr h="361051">
                <a:tc>
                  <a:txBody>
                    <a:bodyPr/>
                    <a:lstStyle/>
                    <a:p>
                      <a:pPr>
                        <a:lnSpc>
                          <a:spcPct val="90000"/>
                        </a:lnSpc>
                      </a:pPr>
                      <a:r>
                        <a:rPr kumimoji="1" lang="en-US" altLang="ja-JP" sz="1600" dirty="0">
                          <a:latin typeface="Arial" pitchFamily="34" charset="0"/>
                          <a:cs typeface="Arial" pitchFamily="34" charset="0"/>
                        </a:rPr>
                        <a:t>Al </a:t>
                      </a:r>
                      <a:endParaRPr kumimoji="1" lang="ja-JP" altLang="en-US" sz="1600" dirty="0">
                        <a:latin typeface="Arial" pitchFamily="34" charset="0"/>
                        <a:cs typeface="Arial" pitchFamily="34" charset="0"/>
                      </a:endParaRPr>
                    </a:p>
                  </a:txBody>
                  <a:tcPr>
                    <a:solidFill>
                      <a:schemeClr val="accent1">
                        <a:lumMod val="20000"/>
                        <a:lumOff val="80000"/>
                      </a:schemeClr>
                    </a:solidFill>
                  </a:tcPr>
                </a:tc>
                <a:tc>
                  <a:txBody>
                    <a:bodyPr/>
                    <a:lstStyle/>
                    <a:p>
                      <a:pPr>
                        <a:lnSpc>
                          <a:spcPct val="90000"/>
                        </a:lnSpc>
                      </a:pPr>
                      <a:r>
                        <a:rPr kumimoji="1" lang="en-US" altLang="ja-JP" sz="1600" dirty="0">
                          <a:solidFill>
                            <a:srgbClr val="FF0000"/>
                          </a:solidFill>
                          <a:latin typeface="Arial" pitchFamily="34" charset="0"/>
                          <a:cs typeface="Arial" pitchFamily="34" charset="0"/>
                        </a:rPr>
                        <a:t>~20</a:t>
                      </a:r>
                      <a:endParaRPr kumimoji="1" lang="ja-JP" altLang="en-US" sz="1600" dirty="0">
                        <a:solidFill>
                          <a:srgbClr val="FF0000"/>
                        </a:solidFill>
                        <a:latin typeface="Arial" pitchFamily="34" charset="0"/>
                        <a:cs typeface="Arial" pitchFamily="34" charset="0"/>
                      </a:endParaRPr>
                    </a:p>
                  </a:txBody>
                  <a:tcPr>
                    <a:solidFill>
                      <a:schemeClr val="accent1">
                        <a:lumMod val="20000"/>
                        <a:lumOff val="80000"/>
                      </a:schemeClr>
                    </a:solidFill>
                  </a:tcPr>
                </a:tc>
                <a:tc>
                  <a:txBody>
                    <a:bodyPr/>
                    <a:lstStyle/>
                    <a:p>
                      <a:pPr>
                        <a:lnSpc>
                          <a:spcPct val="90000"/>
                        </a:lnSpc>
                      </a:pPr>
                      <a:r>
                        <a:rPr kumimoji="1" lang="en-US" altLang="ja-JP" sz="1600" dirty="0">
                          <a:latin typeface="Arial" pitchFamily="34" charset="0"/>
                          <a:cs typeface="Arial" pitchFamily="34" charset="0"/>
                        </a:rPr>
                        <a:t>Coatings are indispensable.</a:t>
                      </a:r>
                      <a:endParaRPr kumimoji="1" lang="ja-JP" altLang="en-US" sz="1600" dirty="0">
                        <a:latin typeface="Arial" pitchFamily="34" charset="0"/>
                        <a:cs typeface="Arial"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361051">
                <a:tc>
                  <a:txBody>
                    <a:bodyPr/>
                    <a:lstStyle/>
                    <a:p>
                      <a:pPr>
                        <a:lnSpc>
                          <a:spcPct val="90000"/>
                        </a:lnSpc>
                      </a:pPr>
                      <a:r>
                        <a:rPr kumimoji="1" lang="en-US" altLang="ja-JP" sz="1600" dirty="0">
                          <a:solidFill>
                            <a:schemeClr val="tx1"/>
                          </a:solidFill>
                          <a:latin typeface="Arial" pitchFamily="34" charset="0"/>
                          <a:cs typeface="Arial" pitchFamily="34" charset="0"/>
                        </a:rPr>
                        <a:t>Cu (Circular</a:t>
                      </a:r>
                      <a:r>
                        <a:rPr kumimoji="1" lang="en-US" altLang="ja-JP" sz="1600" baseline="0" dirty="0">
                          <a:solidFill>
                            <a:schemeClr val="tx1"/>
                          </a:solidFill>
                          <a:latin typeface="Arial" pitchFamily="34" charset="0"/>
                          <a:cs typeface="Arial" pitchFamily="34" charset="0"/>
                        </a:rPr>
                        <a:t> pipe)</a:t>
                      </a:r>
                      <a:endParaRPr kumimoji="1" lang="ja-JP" altLang="en-US" sz="1600" dirty="0">
                        <a:solidFill>
                          <a:schemeClr val="tx1"/>
                        </a:solidFill>
                        <a:latin typeface="Arial" pitchFamily="34" charset="0"/>
                        <a:cs typeface="Arial" pitchFamily="34" charset="0"/>
                      </a:endParaRPr>
                    </a:p>
                  </a:txBody>
                  <a:tcPr>
                    <a:solidFill>
                      <a:srgbClr val="FF9999"/>
                    </a:solidFill>
                  </a:tcPr>
                </a:tc>
                <a:tc>
                  <a:txBody>
                    <a:bodyPr/>
                    <a:lstStyle/>
                    <a:p>
                      <a:pPr>
                        <a:lnSpc>
                          <a:spcPct val="90000"/>
                        </a:lnSpc>
                      </a:pPr>
                      <a:r>
                        <a:rPr kumimoji="1" lang="en-US" altLang="ja-JP" sz="1600" dirty="0">
                          <a:solidFill>
                            <a:srgbClr val="FF0000"/>
                          </a:solidFill>
                          <a:latin typeface="Arial" pitchFamily="34" charset="0"/>
                          <a:cs typeface="Arial" pitchFamily="34" charset="0"/>
                        </a:rPr>
                        <a:t>1</a:t>
                      </a:r>
                      <a:endParaRPr kumimoji="1" lang="ja-JP" altLang="en-US" sz="1600" dirty="0">
                        <a:solidFill>
                          <a:srgbClr val="FF0000"/>
                        </a:solidFill>
                        <a:latin typeface="Arial" pitchFamily="34" charset="0"/>
                        <a:cs typeface="Arial" pitchFamily="34" charset="0"/>
                      </a:endParaRPr>
                    </a:p>
                  </a:txBody>
                  <a:tcPr>
                    <a:solidFill>
                      <a:srgbClr val="FF9999"/>
                    </a:solidFill>
                  </a:tcPr>
                </a:tc>
                <a:tc>
                  <a:txBody>
                    <a:bodyPr/>
                    <a:lstStyle/>
                    <a:p>
                      <a:pPr>
                        <a:lnSpc>
                          <a:spcPct val="90000"/>
                        </a:lnSpc>
                      </a:pPr>
                      <a:endParaRPr kumimoji="1" lang="ja-JP" altLang="en-US" sz="1600" dirty="0">
                        <a:solidFill>
                          <a:schemeClr val="tx1"/>
                        </a:solidFill>
                        <a:latin typeface="Arial" pitchFamily="34" charset="0"/>
                        <a:cs typeface="Arial" pitchFamily="34" charset="0"/>
                      </a:endParaRPr>
                    </a:p>
                  </a:txBody>
                  <a:tcPr>
                    <a:solidFill>
                      <a:srgbClr val="FF9999"/>
                    </a:solidFill>
                  </a:tcPr>
                </a:tc>
                <a:extLst>
                  <a:ext uri="{0D108BD9-81ED-4DB2-BD59-A6C34878D82A}">
                    <a16:rowId xmlns:a16="http://schemas.microsoft.com/office/drawing/2014/main" val="10002"/>
                  </a:ext>
                </a:extLst>
              </a:tr>
              <a:tr h="615911">
                <a:tc>
                  <a:txBody>
                    <a:bodyPr/>
                    <a:lstStyle/>
                    <a:p>
                      <a:pPr marL="342900" lvl="0" indent="-342900">
                        <a:lnSpc>
                          <a:spcPct val="90000"/>
                        </a:lnSpc>
                        <a:spcBef>
                          <a:spcPts val="0"/>
                        </a:spcBef>
                        <a:buClr>
                          <a:srgbClr val="333399"/>
                        </a:buClr>
                        <a:buSzPct val="80000"/>
                      </a:pPr>
                      <a:r>
                        <a:rPr lang="en-US" altLang="ja-JP" sz="1600" kern="0" dirty="0">
                          <a:latin typeface="Arial" pitchFamily="34" charset="0"/>
                          <a:ea typeface="+mn-ea"/>
                          <a:cs typeface="Arial" pitchFamily="34" charset="0"/>
                        </a:rPr>
                        <a:t>Solenoid </a:t>
                      </a:r>
                      <a:r>
                        <a:rPr lang="en-US" altLang="ja-JP" sz="1600" kern="0" baseline="0" dirty="0">
                          <a:latin typeface="Arial" pitchFamily="34" charset="0"/>
                          <a:ea typeface="+mn-ea"/>
                          <a:cs typeface="Arial" pitchFamily="34" charset="0"/>
                        </a:rPr>
                        <a:t> </a:t>
                      </a:r>
                      <a:r>
                        <a:rPr lang="en-US" altLang="ja-JP" sz="1600" kern="0" dirty="0">
                          <a:latin typeface="Arial" pitchFamily="34" charset="0"/>
                          <a:ea typeface="+mn-ea"/>
                          <a:cs typeface="Arial" pitchFamily="34" charset="0"/>
                        </a:rPr>
                        <a:t>[Drift space]</a:t>
                      </a:r>
                    </a:p>
                  </a:txBody>
                  <a:tcPr>
                    <a:solidFill>
                      <a:schemeClr val="accent1">
                        <a:lumMod val="20000"/>
                        <a:lumOff val="80000"/>
                      </a:schemeClr>
                    </a:solidFill>
                  </a:tcPr>
                </a:tc>
                <a:tc>
                  <a:txBody>
                    <a:bodyPr/>
                    <a:lstStyle/>
                    <a:p>
                      <a:pPr>
                        <a:lnSpc>
                          <a:spcPct val="90000"/>
                        </a:lnSpc>
                      </a:pPr>
                      <a:r>
                        <a:rPr kumimoji="1" lang="en-US" altLang="ja-JP" sz="1600" dirty="0">
                          <a:solidFill>
                            <a:srgbClr val="FF0000"/>
                          </a:solidFill>
                          <a:latin typeface="Arial" pitchFamily="34" charset="0"/>
                          <a:cs typeface="Arial" pitchFamily="34" charset="0"/>
                        </a:rPr>
                        <a:t>~1/50</a:t>
                      </a:r>
                      <a:endParaRPr kumimoji="1" lang="ja-JP" altLang="en-US" sz="1600" dirty="0">
                        <a:solidFill>
                          <a:srgbClr val="FF0000"/>
                        </a:solidFill>
                        <a:latin typeface="Arial" pitchFamily="34" charset="0"/>
                        <a:cs typeface="Arial" pitchFamily="34" charset="0"/>
                      </a:endParaRPr>
                    </a:p>
                  </a:txBody>
                  <a:tcPr>
                    <a:solidFill>
                      <a:schemeClr val="accent1">
                        <a:lumMod val="20000"/>
                        <a:lumOff val="80000"/>
                      </a:schemeClr>
                    </a:solidFill>
                  </a:tcPr>
                </a:tc>
                <a:tc>
                  <a:txBody>
                    <a:bodyPr/>
                    <a:lstStyle/>
                    <a:p>
                      <a:pPr>
                        <a:lnSpc>
                          <a:spcPct val="90000"/>
                        </a:lnSpc>
                      </a:pPr>
                      <a:r>
                        <a:rPr kumimoji="1" lang="en-US" altLang="ja-JP" sz="1600" dirty="0">
                          <a:latin typeface="Arial" pitchFamily="34" charset="0"/>
                          <a:cs typeface="Arial" pitchFamily="34" charset="0"/>
                        </a:rPr>
                        <a:t>~50 G, considering </a:t>
                      </a:r>
                      <a:r>
                        <a:rPr kumimoji="1" lang="en-US" altLang="ja-JP" sz="1600" baseline="0" dirty="0">
                          <a:latin typeface="Arial" pitchFamily="34" charset="0"/>
                          <a:cs typeface="Arial" pitchFamily="34" charset="0"/>
                        </a:rPr>
                        <a:t>gaps</a:t>
                      </a:r>
                      <a:endParaRPr kumimoji="1" lang="en-US" altLang="ja-JP" sz="1600" dirty="0">
                        <a:latin typeface="Arial" pitchFamily="34" charset="0"/>
                        <a:cs typeface="Arial" pitchFamily="34" charset="0"/>
                      </a:endParaRPr>
                    </a:p>
                    <a:p>
                      <a:pPr>
                        <a:lnSpc>
                          <a:spcPct val="90000"/>
                        </a:lnSpc>
                      </a:pPr>
                      <a:r>
                        <a:rPr kumimoji="1" lang="en-US" altLang="ja-JP" sz="1600" dirty="0">
                          <a:solidFill>
                            <a:srgbClr val="E46C0A"/>
                          </a:solidFill>
                          <a:latin typeface="Arial" pitchFamily="34" charset="0"/>
                          <a:cs typeface="Arial" pitchFamily="34" charset="0"/>
                        </a:rPr>
                        <a:t>(&lt;1/1000 if uniform)</a:t>
                      </a:r>
                      <a:endParaRPr kumimoji="1" lang="ja-JP" altLang="en-US" sz="1600" dirty="0">
                        <a:solidFill>
                          <a:srgbClr val="E46C0A"/>
                        </a:solidFill>
                        <a:latin typeface="Arial" pitchFamily="34" charset="0"/>
                        <a:cs typeface="Arial" pitchFamily="34" charset="0"/>
                      </a:endParaRPr>
                    </a:p>
                  </a:txBody>
                  <a:tcPr>
                    <a:solidFill>
                      <a:schemeClr val="accent1">
                        <a:lumMod val="20000"/>
                        <a:lumOff val="80000"/>
                      </a:schemeClr>
                    </a:solidFill>
                  </a:tcPr>
                </a:tc>
                <a:extLst>
                  <a:ext uri="{0D108BD9-81ED-4DB2-BD59-A6C34878D82A}">
                    <a16:rowId xmlns:a16="http://schemas.microsoft.com/office/drawing/2014/main" val="10003"/>
                  </a:ext>
                </a:extLst>
              </a:tr>
              <a:tr h="361051">
                <a:tc>
                  <a:txBody>
                    <a:bodyPr/>
                    <a:lstStyle/>
                    <a:p>
                      <a:pPr marL="342900" lvl="0" indent="-342900">
                        <a:lnSpc>
                          <a:spcPct val="90000"/>
                        </a:lnSpc>
                        <a:spcBef>
                          <a:spcPts val="0"/>
                        </a:spcBef>
                        <a:buClr>
                          <a:srgbClr val="333399"/>
                        </a:buClr>
                        <a:buSzPct val="80000"/>
                      </a:pPr>
                      <a:r>
                        <a:rPr lang="en-US" altLang="ja-JP" sz="1600" kern="0" dirty="0">
                          <a:latin typeface="Arial" pitchFamily="34" charset="0"/>
                          <a:ea typeface="+mn-ea"/>
                          <a:cs typeface="Arial" pitchFamily="34" charset="0"/>
                        </a:rPr>
                        <a:t>Antechamber</a:t>
                      </a:r>
                    </a:p>
                  </a:txBody>
                  <a:tcPr>
                    <a:solidFill>
                      <a:schemeClr val="bg2">
                        <a:lumMod val="90000"/>
                      </a:schemeClr>
                    </a:solidFill>
                  </a:tcPr>
                </a:tc>
                <a:tc>
                  <a:txBody>
                    <a:bodyPr/>
                    <a:lstStyle/>
                    <a:p>
                      <a:pPr>
                        <a:lnSpc>
                          <a:spcPct val="90000"/>
                        </a:lnSpc>
                      </a:pPr>
                      <a:r>
                        <a:rPr kumimoji="1" lang="en-US" altLang="ja-JP" sz="1600" dirty="0">
                          <a:solidFill>
                            <a:srgbClr val="FF0000"/>
                          </a:solidFill>
                          <a:latin typeface="Arial" pitchFamily="34" charset="0"/>
                          <a:cs typeface="Arial" pitchFamily="34" charset="0"/>
                        </a:rPr>
                        <a:t>~1/5 </a:t>
                      </a:r>
                      <a:endParaRPr kumimoji="1" lang="ja-JP" altLang="en-US" sz="1600" dirty="0">
                        <a:solidFill>
                          <a:srgbClr val="FF0000"/>
                        </a:solidFill>
                        <a:latin typeface="Arial" pitchFamily="34" charset="0"/>
                        <a:cs typeface="Arial" pitchFamily="34" charset="0"/>
                      </a:endParaRPr>
                    </a:p>
                  </a:txBody>
                  <a:tcPr>
                    <a:solidFill>
                      <a:schemeClr val="bg2">
                        <a:lumMod val="90000"/>
                      </a:schemeClr>
                    </a:solidFill>
                  </a:tcPr>
                </a:tc>
                <a:tc>
                  <a:txBody>
                    <a:bodyPr/>
                    <a:lstStyle/>
                    <a:p>
                      <a:pPr>
                        <a:lnSpc>
                          <a:spcPct val="90000"/>
                        </a:lnSpc>
                      </a:pPr>
                      <a:r>
                        <a:rPr kumimoji="1" lang="en-US" altLang="ja-JP" sz="1600" dirty="0">
                          <a:latin typeface="Arial" pitchFamily="34" charset="0"/>
                          <a:cs typeface="Arial" pitchFamily="34" charset="0"/>
                        </a:rPr>
                        <a:t>&lt;1/100</a:t>
                      </a:r>
                      <a:r>
                        <a:rPr kumimoji="1" lang="en-US" altLang="ja-JP" sz="1600" baseline="0" dirty="0">
                          <a:latin typeface="Arial" pitchFamily="34" charset="0"/>
                          <a:cs typeface="Arial" pitchFamily="34" charset="0"/>
                        </a:rPr>
                        <a:t> for photoelectrons</a:t>
                      </a:r>
                      <a:endParaRPr kumimoji="1" lang="ja-JP" altLang="en-US" sz="1600" dirty="0">
                        <a:latin typeface="Arial" pitchFamily="34" charset="0"/>
                        <a:cs typeface="Arial" pitchFamily="34" charset="0"/>
                      </a:endParaRPr>
                    </a:p>
                  </a:txBody>
                  <a:tcPr>
                    <a:solidFill>
                      <a:schemeClr val="bg2">
                        <a:lumMod val="90000"/>
                      </a:schemeClr>
                    </a:solidFill>
                  </a:tcPr>
                </a:tc>
                <a:extLst>
                  <a:ext uri="{0D108BD9-81ED-4DB2-BD59-A6C34878D82A}">
                    <a16:rowId xmlns:a16="http://schemas.microsoft.com/office/drawing/2014/main" val="10004"/>
                  </a:ext>
                </a:extLst>
              </a:tr>
              <a:tr h="361051">
                <a:tc>
                  <a:txBody>
                    <a:bodyPr/>
                    <a:lstStyle/>
                    <a:p>
                      <a:pPr marL="342900" lvl="0" indent="-342900">
                        <a:lnSpc>
                          <a:spcPct val="90000"/>
                        </a:lnSpc>
                        <a:spcBef>
                          <a:spcPts val="0"/>
                        </a:spcBef>
                        <a:buClr>
                          <a:srgbClr val="333399"/>
                        </a:buClr>
                        <a:buSzPct val="80000"/>
                      </a:pPr>
                      <a:r>
                        <a:rPr lang="en-US" altLang="ja-JP" sz="1600" kern="0" dirty="0">
                          <a:latin typeface="Arial" pitchFamily="34" charset="0"/>
                          <a:ea typeface="+mn-ea"/>
                          <a:cs typeface="Arial" pitchFamily="34" charset="0"/>
                        </a:rPr>
                        <a:t>Cu (Al) +</a:t>
                      </a:r>
                      <a:r>
                        <a:rPr lang="en-US" altLang="ja-JP" sz="1600" kern="0" dirty="0" err="1">
                          <a:latin typeface="Arial" pitchFamily="34" charset="0"/>
                          <a:ea typeface="+mn-ea"/>
                          <a:cs typeface="Arial" pitchFamily="34" charset="0"/>
                        </a:rPr>
                        <a:t>TiN</a:t>
                      </a:r>
                      <a:r>
                        <a:rPr lang="en-US" altLang="ja-JP" sz="1600" kern="0" dirty="0">
                          <a:latin typeface="Arial" pitchFamily="34" charset="0"/>
                          <a:ea typeface="+mn-ea"/>
                          <a:cs typeface="Arial" pitchFamily="34" charset="0"/>
                        </a:rPr>
                        <a:t> coating</a:t>
                      </a:r>
                    </a:p>
                  </a:txBody>
                  <a:tcPr>
                    <a:solidFill>
                      <a:schemeClr val="accent1">
                        <a:lumMod val="20000"/>
                        <a:lumOff val="80000"/>
                      </a:schemeClr>
                    </a:solidFill>
                  </a:tcPr>
                </a:tc>
                <a:tc>
                  <a:txBody>
                    <a:bodyPr/>
                    <a:lstStyle/>
                    <a:p>
                      <a:pPr>
                        <a:lnSpc>
                          <a:spcPct val="90000"/>
                        </a:lnSpc>
                      </a:pPr>
                      <a:r>
                        <a:rPr kumimoji="1" lang="en-US" altLang="ja-JP" sz="1600" dirty="0">
                          <a:solidFill>
                            <a:srgbClr val="FF0000"/>
                          </a:solidFill>
                          <a:latin typeface="Arial" pitchFamily="34" charset="0"/>
                          <a:cs typeface="Arial" pitchFamily="34" charset="0"/>
                        </a:rPr>
                        <a:t>~3/5</a:t>
                      </a:r>
                      <a:endParaRPr kumimoji="1" lang="ja-JP" altLang="en-US" sz="1600" dirty="0">
                        <a:solidFill>
                          <a:srgbClr val="FF0000"/>
                        </a:solidFill>
                        <a:latin typeface="Arial" pitchFamily="34" charset="0"/>
                        <a:cs typeface="Arial" pitchFamily="34" charset="0"/>
                      </a:endParaRPr>
                    </a:p>
                  </a:txBody>
                  <a:tcPr>
                    <a:solidFill>
                      <a:schemeClr val="accent1">
                        <a:lumMod val="20000"/>
                        <a:lumOff val="80000"/>
                      </a:schemeClr>
                    </a:solidFill>
                  </a:tcPr>
                </a:tc>
                <a:tc>
                  <a:txBody>
                    <a:bodyPr/>
                    <a:lstStyle/>
                    <a:p>
                      <a:pPr>
                        <a:lnSpc>
                          <a:spcPct val="90000"/>
                        </a:lnSpc>
                      </a:pPr>
                      <a:r>
                        <a:rPr kumimoji="1" lang="en-US" altLang="ja-JP" sz="1600" dirty="0">
                          <a:latin typeface="Arial" pitchFamily="34" charset="0"/>
                          <a:cs typeface="Arial" pitchFamily="34" charset="0"/>
                        </a:rPr>
                        <a:t>Relatively</a:t>
                      </a:r>
                      <a:r>
                        <a:rPr kumimoji="1" lang="en-US" altLang="ja-JP" sz="1600" baseline="0" dirty="0">
                          <a:latin typeface="Arial" pitchFamily="34" charset="0"/>
                          <a:cs typeface="Arial" pitchFamily="34" charset="0"/>
                        </a:rPr>
                        <a:t> high gas desorption</a:t>
                      </a:r>
                      <a:endParaRPr kumimoji="1" lang="ja-JP" altLang="en-US" sz="1600" dirty="0">
                        <a:latin typeface="Arial" pitchFamily="34" charset="0"/>
                        <a:cs typeface="Arial" pitchFamily="34" charset="0"/>
                      </a:endParaRPr>
                    </a:p>
                  </a:txBody>
                  <a:tcPr>
                    <a:solidFill>
                      <a:schemeClr val="accent1">
                        <a:lumMod val="20000"/>
                        <a:lumOff val="80000"/>
                      </a:schemeClr>
                    </a:solidFill>
                  </a:tcPr>
                </a:tc>
                <a:extLst>
                  <a:ext uri="{0D108BD9-81ED-4DB2-BD59-A6C34878D82A}">
                    <a16:rowId xmlns:a16="http://schemas.microsoft.com/office/drawing/2014/main" val="10005"/>
                  </a:ext>
                </a:extLst>
              </a:tr>
              <a:tr h="361051">
                <a:tc>
                  <a:txBody>
                    <a:bodyPr/>
                    <a:lstStyle/>
                    <a:p>
                      <a:pPr marL="342900" lvl="0" indent="-342900">
                        <a:lnSpc>
                          <a:spcPct val="90000"/>
                        </a:lnSpc>
                        <a:spcBef>
                          <a:spcPts val="0"/>
                        </a:spcBef>
                        <a:buClr>
                          <a:srgbClr val="333399"/>
                        </a:buClr>
                        <a:buSzPct val="80000"/>
                      </a:pPr>
                      <a:r>
                        <a:rPr lang="en-US" altLang="ja-JP" sz="1600" kern="0" dirty="0">
                          <a:solidFill>
                            <a:schemeClr val="tx1"/>
                          </a:solidFill>
                          <a:latin typeface="Arial" pitchFamily="34" charset="0"/>
                          <a:ea typeface="+mn-ea"/>
                          <a:cs typeface="Arial" pitchFamily="34" charset="0"/>
                        </a:rPr>
                        <a:t>Groove</a:t>
                      </a:r>
                      <a:r>
                        <a:rPr lang="en-US" altLang="ja-JP" sz="1600" kern="0" baseline="0" dirty="0">
                          <a:solidFill>
                            <a:schemeClr val="tx1"/>
                          </a:solidFill>
                          <a:latin typeface="Arial" pitchFamily="34" charset="0"/>
                          <a:ea typeface="+mn-ea"/>
                          <a:cs typeface="Arial" pitchFamily="34" charset="0"/>
                        </a:rPr>
                        <a:t> </a:t>
                      </a:r>
                      <a:r>
                        <a:rPr lang="en-US" altLang="ja-JP" sz="1600" kern="0" dirty="0">
                          <a:solidFill>
                            <a:schemeClr val="tx1"/>
                          </a:solidFill>
                          <a:latin typeface="Arial" pitchFamily="34" charset="0"/>
                          <a:ea typeface="+mn-ea"/>
                          <a:cs typeface="Arial" pitchFamily="34" charset="0"/>
                        </a:rPr>
                        <a:t>(</a:t>
                      </a:r>
                      <a:r>
                        <a:rPr lang="en-US" altLang="ja-JP" sz="1600" kern="0" dirty="0">
                          <a:solidFill>
                            <a:schemeClr val="tx1"/>
                          </a:solidFill>
                          <a:latin typeface="Symbol" pitchFamily="18" charset="2"/>
                          <a:ea typeface="+mn-ea"/>
                          <a:cs typeface="Arial" pitchFamily="34" charset="0"/>
                        </a:rPr>
                        <a:t>b</a:t>
                      </a:r>
                      <a:r>
                        <a:rPr lang="en-US" altLang="ja-JP" sz="1600" kern="0" dirty="0">
                          <a:solidFill>
                            <a:schemeClr val="tx1"/>
                          </a:solidFill>
                          <a:latin typeface="Arial" pitchFamily="34" charset="0"/>
                          <a:ea typeface="+mn-ea"/>
                          <a:cs typeface="Arial" pitchFamily="34" charset="0"/>
                        </a:rPr>
                        <a:t>~20</a:t>
                      </a:r>
                      <a:r>
                        <a:rPr lang="en-US" altLang="ja-JP" sz="1600" kern="0" dirty="0">
                          <a:solidFill>
                            <a:schemeClr val="tx1"/>
                          </a:solidFill>
                          <a:latin typeface="Arial" pitchFamily="34" charset="0"/>
                          <a:ea typeface="+mn-ea"/>
                          <a:cs typeface="Arial" pitchFamily="34" charset="0"/>
                          <a:sym typeface="Symbol"/>
                        </a:rPr>
                        <a:t></a:t>
                      </a:r>
                      <a:r>
                        <a:rPr lang="en-US" altLang="ja-JP" sz="1600" kern="0" dirty="0">
                          <a:solidFill>
                            <a:schemeClr val="tx1"/>
                          </a:solidFill>
                          <a:latin typeface="Arial" pitchFamily="34" charset="0"/>
                          <a:ea typeface="+mn-ea"/>
                          <a:cs typeface="Arial" pitchFamily="34" charset="0"/>
                        </a:rPr>
                        <a:t>)</a:t>
                      </a:r>
                      <a:r>
                        <a:rPr kumimoji="1" lang="ja-JP" altLang="en-US" sz="1600" kern="1200" baseline="0" dirty="0">
                          <a:solidFill>
                            <a:schemeClr val="tx1"/>
                          </a:solidFill>
                          <a:latin typeface="Arial" pitchFamily="34" charset="0"/>
                          <a:ea typeface="+mn-ea"/>
                          <a:cs typeface="Arial" pitchFamily="34" charset="0"/>
                        </a:rPr>
                        <a:t> </a:t>
                      </a:r>
                      <a:r>
                        <a:rPr kumimoji="1" lang="en-US" altLang="ja-JP" sz="1600" kern="1200" baseline="0" dirty="0">
                          <a:solidFill>
                            <a:schemeClr val="tx1"/>
                          </a:solidFill>
                          <a:latin typeface="Arial" pitchFamily="34" charset="0"/>
                          <a:ea typeface="+mn-ea"/>
                          <a:cs typeface="Arial" pitchFamily="34" charset="0"/>
                        </a:rPr>
                        <a:t> [in B]</a:t>
                      </a:r>
                      <a:endParaRPr lang="en-US" altLang="ja-JP" sz="1600" kern="0" dirty="0">
                        <a:solidFill>
                          <a:schemeClr val="tx1"/>
                        </a:solidFill>
                        <a:latin typeface="Arial" pitchFamily="34" charset="0"/>
                        <a:ea typeface="+mn-ea"/>
                        <a:cs typeface="Arial" pitchFamily="34" charset="0"/>
                      </a:endParaRPr>
                    </a:p>
                  </a:txBody>
                  <a:tcPr>
                    <a:solidFill>
                      <a:schemeClr val="bg2">
                        <a:lumMod val="90000"/>
                      </a:schemeClr>
                    </a:solidFill>
                  </a:tcPr>
                </a:tc>
                <a:tc>
                  <a:txBody>
                    <a:bodyPr/>
                    <a:lstStyle/>
                    <a:p>
                      <a:pPr>
                        <a:lnSpc>
                          <a:spcPct val="90000"/>
                        </a:lnSpc>
                      </a:pPr>
                      <a:r>
                        <a:rPr kumimoji="1" lang="en-US" altLang="ja-JP" sz="1600" dirty="0">
                          <a:solidFill>
                            <a:srgbClr val="FF0000"/>
                          </a:solidFill>
                          <a:latin typeface="Arial" pitchFamily="34" charset="0"/>
                          <a:cs typeface="Arial" pitchFamily="34" charset="0"/>
                        </a:rPr>
                        <a:t>~1/10</a:t>
                      </a:r>
                      <a:endParaRPr kumimoji="1" lang="ja-JP" altLang="en-US" sz="1600" dirty="0">
                        <a:solidFill>
                          <a:srgbClr val="FF0000"/>
                        </a:solidFill>
                        <a:latin typeface="Arial" pitchFamily="34" charset="0"/>
                        <a:cs typeface="Arial" pitchFamily="34" charset="0"/>
                      </a:endParaRPr>
                    </a:p>
                  </a:txBody>
                  <a:tcPr>
                    <a:solidFill>
                      <a:schemeClr val="bg2">
                        <a:lumMod val="90000"/>
                      </a:schemeClr>
                    </a:solidFill>
                  </a:tcPr>
                </a:tc>
                <a:tc>
                  <a:txBody>
                    <a:bodyPr/>
                    <a:lstStyle/>
                    <a:p>
                      <a:pPr>
                        <a:lnSpc>
                          <a:spcPct val="90000"/>
                        </a:lnSpc>
                      </a:pPr>
                      <a:r>
                        <a:rPr kumimoji="1" lang="en-US" altLang="ja-JP" sz="1600" baseline="0" dirty="0">
                          <a:solidFill>
                            <a:schemeClr val="tx1"/>
                          </a:solidFill>
                          <a:latin typeface="Arial" pitchFamily="34" charset="0"/>
                          <a:cs typeface="Arial" pitchFamily="34" charset="0"/>
                        </a:rPr>
                        <a:t>Top and bottom</a:t>
                      </a:r>
                    </a:p>
                  </a:txBody>
                  <a:tcPr>
                    <a:solidFill>
                      <a:schemeClr val="bg2">
                        <a:lumMod val="90000"/>
                      </a:schemeClr>
                    </a:solidFill>
                  </a:tcPr>
                </a:tc>
                <a:extLst>
                  <a:ext uri="{0D108BD9-81ED-4DB2-BD59-A6C34878D82A}">
                    <a16:rowId xmlns:a16="http://schemas.microsoft.com/office/drawing/2014/main" val="10006"/>
                  </a:ext>
                </a:extLst>
              </a:tr>
              <a:tr h="361051">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600" kern="0" dirty="0">
                          <a:solidFill>
                            <a:schemeClr val="tx1"/>
                          </a:solidFill>
                          <a:latin typeface="Arial" pitchFamily="34" charset="0"/>
                          <a:ea typeface="+mn-ea"/>
                          <a:cs typeface="Arial" pitchFamily="34" charset="0"/>
                        </a:rPr>
                        <a:t>Electrode</a:t>
                      </a:r>
                      <a:r>
                        <a:rPr lang="en-US" altLang="ja-JP" sz="1600" kern="0" baseline="0" dirty="0">
                          <a:solidFill>
                            <a:schemeClr val="tx1"/>
                          </a:solidFill>
                          <a:latin typeface="Arial" pitchFamily="34" charset="0"/>
                          <a:ea typeface="+mn-ea"/>
                          <a:cs typeface="Arial" pitchFamily="34" charset="0"/>
                        </a:rPr>
                        <a:t> </a:t>
                      </a:r>
                      <a:r>
                        <a:rPr kumimoji="1" lang="en-US" altLang="ja-JP" sz="1600" dirty="0">
                          <a:solidFill>
                            <a:schemeClr val="tx1"/>
                          </a:solidFill>
                          <a:latin typeface="Arial" pitchFamily="34" charset="0"/>
                          <a:cs typeface="Arial" pitchFamily="34" charset="0"/>
                        </a:rPr>
                        <a:t>[in B]</a:t>
                      </a:r>
                      <a:endParaRPr kumimoji="1" lang="ja-JP" altLang="en-US" sz="1600" dirty="0">
                        <a:solidFill>
                          <a:schemeClr val="tx1"/>
                        </a:solidFill>
                        <a:latin typeface="Arial" pitchFamily="34" charset="0"/>
                        <a:cs typeface="Arial" pitchFamily="34" charset="0"/>
                      </a:endParaRPr>
                    </a:p>
                  </a:txBody>
                  <a:tcPr>
                    <a:solidFill>
                      <a:schemeClr val="accent1">
                        <a:lumMod val="20000"/>
                        <a:lumOff val="80000"/>
                      </a:schemeClr>
                    </a:solidFill>
                  </a:tcPr>
                </a:tc>
                <a:tc>
                  <a:txBody>
                    <a:bodyPr/>
                    <a:lstStyle/>
                    <a:p>
                      <a:pPr>
                        <a:lnSpc>
                          <a:spcPct val="90000"/>
                        </a:lnSpc>
                      </a:pPr>
                      <a:r>
                        <a:rPr kumimoji="1" lang="en-US" altLang="ja-JP" sz="1600" dirty="0">
                          <a:solidFill>
                            <a:srgbClr val="FF0000"/>
                          </a:solidFill>
                          <a:latin typeface="Arial" pitchFamily="34" charset="0"/>
                          <a:cs typeface="Arial" pitchFamily="34" charset="0"/>
                        </a:rPr>
                        <a:t>~1/100</a:t>
                      </a:r>
                      <a:endParaRPr kumimoji="1" lang="ja-JP" altLang="en-US" sz="1600" dirty="0">
                        <a:solidFill>
                          <a:srgbClr val="FF0000"/>
                        </a:solidFill>
                        <a:latin typeface="Arial" pitchFamily="34" charset="0"/>
                        <a:cs typeface="Arial" pitchFamily="34" charset="0"/>
                      </a:endParaRPr>
                    </a:p>
                  </a:txBody>
                  <a:tcPr>
                    <a:solidFill>
                      <a:schemeClr val="accent1">
                        <a:lumMod val="20000"/>
                        <a:lumOff val="80000"/>
                      </a:schemeClr>
                    </a:solidFill>
                  </a:tcPr>
                </a:tc>
                <a:tc>
                  <a:txBody>
                    <a:bodyPr/>
                    <a:lstStyle/>
                    <a:p>
                      <a:pPr>
                        <a:lnSpc>
                          <a:spcPct val="90000"/>
                        </a:lnSpc>
                      </a:pPr>
                      <a:r>
                        <a:rPr kumimoji="1" lang="en-US" altLang="ja-JP" sz="1600" dirty="0">
                          <a:solidFill>
                            <a:schemeClr val="tx1"/>
                          </a:solidFill>
                          <a:latin typeface="Arial" pitchFamily="34" charset="0"/>
                          <a:cs typeface="Arial" pitchFamily="34" charset="0"/>
                        </a:rPr>
                        <a:t>Most effective</a:t>
                      </a:r>
                      <a:r>
                        <a:rPr kumimoji="1" lang="en-US" altLang="ja-JP" sz="1600" baseline="0" dirty="0">
                          <a:solidFill>
                            <a:schemeClr val="tx1"/>
                          </a:solidFill>
                          <a:latin typeface="Arial" pitchFamily="34" charset="0"/>
                          <a:cs typeface="Arial" pitchFamily="34" charset="0"/>
                        </a:rPr>
                        <a:t> against EC</a:t>
                      </a:r>
                      <a:endParaRPr kumimoji="1" lang="ja-JP" altLang="en-US" sz="1600" dirty="0">
                        <a:solidFill>
                          <a:schemeClr val="tx1"/>
                        </a:solidFill>
                        <a:latin typeface="Arial" pitchFamily="34" charset="0"/>
                        <a:cs typeface="Arial" pitchFamily="34" charset="0"/>
                      </a:endParaRPr>
                    </a:p>
                  </a:txBody>
                  <a:tcP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2" name="テキスト ボックス 1">
            <a:extLst>
              <a:ext uri="{FF2B5EF4-FFF2-40B4-BE49-F238E27FC236}">
                <a16:creationId xmlns:a16="http://schemas.microsoft.com/office/drawing/2014/main" id="{863D595D-8F27-4FB9-AC8F-73CFBFF167C3}"/>
              </a:ext>
            </a:extLst>
          </p:cNvPr>
          <p:cNvSpPr txBox="1"/>
          <p:nvPr/>
        </p:nvSpPr>
        <p:spPr>
          <a:xfrm>
            <a:off x="7924855" y="3055287"/>
            <a:ext cx="646331" cy="369332"/>
          </a:xfrm>
          <a:prstGeom prst="rect">
            <a:avLst/>
          </a:prstGeom>
          <a:noFill/>
        </p:spPr>
        <p:txBody>
          <a:bodyPr wrap="none" rtlCol="0">
            <a:spAutoFit/>
          </a:bodyPr>
          <a:lstStyle/>
          <a:p>
            <a:r>
              <a:rPr lang="ja-JP" altLang="en-US" dirty="0">
                <a:solidFill>
                  <a:srgbClr val="FF0000"/>
                </a:solidFill>
              </a:rPr>
              <a:t>基準</a:t>
            </a:r>
            <a:endParaRPr kumimoji="1" lang="ja-JP" altLang="en-US" dirty="0">
              <a:solidFill>
                <a:srgbClr val="FF0000"/>
              </a:solidFill>
            </a:endParaRPr>
          </a:p>
        </p:txBody>
      </p:sp>
    </p:spTree>
    <p:extLst>
      <p:ext uri="{BB962C8B-B14F-4D97-AF65-F5344CB8AC3E}">
        <p14:creationId xmlns:p14="http://schemas.microsoft.com/office/powerpoint/2010/main" val="1708517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ea typeface="+mj-ea"/>
                <a:cs typeface="Arial" panose="020B0604020202020204" pitchFamily="34" charset="0"/>
              </a:rPr>
              <a:t>まとめと予定</a:t>
            </a:r>
          </a:p>
        </p:txBody>
      </p:sp>
      <p:sp>
        <p:nvSpPr>
          <p:cNvPr id="3075" name="コンテンツ プレースホルダ 2"/>
          <p:cNvSpPr>
            <a:spLocks noGrp="1"/>
          </p:cNvSpPr>
          <p:nvPr/>
        </p:nvSpPr>
        <p:spPr bwMode="auto">
          <a:xfrm>
            <a:off x="265285" y="634193"/>
            <a:ext cx="8738037" cy="7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ts val="0"/>
              </a:spcBef>
              <a:buSzPct val="60000"/>
              <a:buBlip>
                <a:blip r:embed="rId2"/>
              </a:buBlip>
            </a:pPr>
            <a:r>
              <a:rPr lang="en-US" altLang="ja-JP" sz="2400" dirty="0">
                <a:solidFill>
                  <a:srgbClr val="E46C0A"/>
                </a:solidFill>
                <a:latin typeface="Arial" panose="020B0604020202020204" pitchFamily="34" charset="0"/>
                <a:ea typeface="+mj-ea"/>
                <a:cs typeface="Arial" panose="020B0604020202020204" pitchFamily="34" charset="0"/>
              </a:rPr>
              <a:t>Phase-1</a:t>
            </a:r>
            <a:r>
              <a:rPr lang="ja-JP" altLang="en-US" sz="2400" dirty="0">
                <a:solidFill>
                  <a:srgbClr val="E46C0A"/>
                </a:solidFill>
                <a:latin typeface="Arial" panose="020B0604020202020204" pitchFamily="34" charset="0"/>
                <a:ea typeface="+mj-ea"/>
                <a:cs typeface="Arial" panose="020B0604020202020204" pitchFamily="34" charset="0"/>
              </a:rPr>
              <a:t>中、陽電子リングで</a:t>
            </a:r>
            <a:r>
              <a:rPr lang="en-US" altLang="ja-JP" sz="2400" dirty="0">
                <a:solidFill>
                  <a:srgbClr val="E46C0A"/>
                </a:solidFill>
                <a:latin typeface="Arial" panose="020B0604020202020204" pitchFamily="34" charset="0"/>
                <a:ea typeface="+mj-ea"/>
                <a:cs typeface="Arial" panose="020B0604020202020204" pitchFamily="34" charset="0"/>
              </a:rPr>
              <a:t>ECE</a:t>
            </a:r>
            <a:r>
              <a:rPr lang="ja-JP" altLang="en-US" sz="2400" dirty="0">
                <a:solidFill>
                  <a:srgbClr val="E46C0A"/>
                </a:solidFill>
                <a:latin typeface="Arial" panose="020B0604020202020204" pitchFamily="34" charset="0"/>
                <a:ea typeface="+mj-ea"/>
                <a:cs typeface="Arial" panose="020B0604020202020204" pitchFamily="34" charset="0"/>
              </a:rPr>
              <a:t>が観測</a:t>
            </a:r>
            <a:endParaRPr lang="en-US" altLang="ja-JP" sz="2400" dirty="0">
              <a:solidFill>
                <a:srgbClr val="E46C0A"/>
              </a:solidFill>
              <a:latin typeface="Arial" panose="020B0604020202020204" pitchFamily="34" charset="0"/>
              <a:ea typeface="+mj-ea"/>
              <a:cs typeface="Arial" panose="020B0604020202020204" pitchFamily="34" charset="0"/>
            </a:endParaRPr>
          </a:p>
          <a:p>
            <a:pPr marL="361950" indent="-361950" eaLnBrk="1" hangingPunct="1">
              <a:spcBef>
                <a:spcPts val="0"/>
              </a:spcBef>
              <a:buSzPct val="60000"/>
              <a:buBlip>
                <a:blip r:embed="rId2"/>
              </a:buBlip>
            </a:pPr>
            <a:r>
              <a:rPr lang="ja-JP" altLang="en-US" sz="2200" dirty="0">
                <a:solidFill>
                  <a:srgbClr val="E46C0A"/>
                </a:solidFill>
                <a:latin typeface="Arial" panose="020B0604020202020204" pitchFamily="34" charset="0"/>
                <a:ea typeface="+mj-ea"/>
                <a:cs typeface="Arial" panose="020B0604020202020204" pitchFamily="34" charset="0"/>
              </a:rPr>
              <a:t>アルミ合金製ベローズチェンバー内電子雲による不安定性</a:t>
            </a:r>
            <a:endParaRPr lang="en-US" altLang="ja-JP" sz="2200" dirty="0">
              <a:solidFill>
                <a:srgbClr val="E46C0A"/>
              </a:solidFill>
              <a:latin typeface="Arial" panose="020B0604020202020204" pitchFamily="34" charset="0"/>
              <a:ea typeface="+mj-ea"/>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40</a:t>
            </a:fld>
            <a:endParaRPr lang="ja-JP" altLang="en-US">
              <a:latin typeface="Arial" panose="020B0604020202020204" pitchFamily="34" charset="0"/>
              <a:ea typeface="+mj-ea"/>
              <a:cs typeface="Arial" panose="020B0604020202020204" pitchFamily="34" charset="0"/>
            </a:endParaRPr>
          </a:p>
        </p:txBody>
      </p:sp>
      <p:sp>
        <p:nvSpPr>
          <p:cNvPr id="10" name="コンテンツ プレースホルダ 2"/>
          <p:cNvSpPr>
            <a:spLocks noGrp="1"/>
          </p:cNvSpPr>
          <p:nvPr/>
        </p:nvSpPr>
        <p:spPr bwMode="auto">
          <a:xfrm>
            <a:off x="265284" y="3003156"/>
            <a:ext cx="8878716" cy="149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ts val="0"/>
              </a:spcBef>
              <a:buSzPct val="60000"/>
              <a:buBlip>
                <a:blip r:embed="rId2"/>
              </a:buBlip>
            </a:pPr>
            <a:r>
              <a:rPr lang="ja-JP" altLang="en-US" sz="2200" dirty="0">
                <a:solidFill>
                  <a:srgbClr val="E46C0A"/>
                </a:solidFill>
                <a:latin typeface="Arial" panose="020B0604020202020204" pitchFamily="34" charset="0"/>
                <a:ea typeface="+mj-ea"/>
                <a:cs typeface="Arial" panose="020B0604020202020204" pitchFamily="34" charset="0"/>
              </a:rPr>
              <a:t>高電流での電子雲不安定性</a:t>
            </a:r>
            <a:endParaRPr lang="en-US" altLang="ja-JP" sz="2200" dirty="0">
              <a:solidFill>
                <a:srgbClr val="E46C0A"/>
              </a:solidFill>
              <a:latin typeface="Arial" panose="020B0604020202020204" pitchFamily="34" charset="0"/>
              <a:cs typeface="Arial" panose="020B0604020202020204" pitchFamily="34" charset="0"/>
            </a:endParaRPr>
          </a:p>
          <a:p>
            <a:pPr marL="762000" lvl="1" indent="-361950" eaLnBrk="1" hangingPunct="1">
              <a:spcBef>
                <a:spcPts val="0"/>
              </a:spcBef>
              <a:buSzPct val="70000"/>
              <a:buBlip>
                <a:blip r:embed="rId3">
                  <a:extLst/>
                </a:blip>
              </a:buBlip>
            </a:pPr>
            <a:r>
              <a:rPr lang="ja-JP" altLang="en-US" sz="2200" dirty="0">
                <a:latin typeface="Arial" panose="020B0604020202020204" pitchFamily="34" charset="0"/>
                <a:ea typeface="+mj-ea"/>
                <a:cs typeface="Arial" panose="020B0604020202020204" pitchFamily="34" charset="0"/>
              </a:rPr>
              <a:t>電子雲は主にドリフト部</a:t>
            </a:r>
            <a:r>
              <a:rPr lang="en-US" altLang="ja-JP" sz="2200" dirty="0">
                <a:latin typeface="Arial" panose="020B0604020202020204" pitchFamily="34" charset="0"/>
                <a:ea typeface="+mj-ea"/>
                <a:cs typeface="Arial" panose="020B0604020202020204" pitchFamily="34" charset="0"/>
              </a:rPr>
              <a:t>(</a:t>
            </a:r>
            <a:r>
              <a:rPr lang="en-US" altLang="ja-JP" sz="2200" dirty="0" err="1">
                <a:latin typeface="Arial" panose="020B0604020202020204" pitchFamily="34" charset="0"/>
                <a:ea typeface="+mj-ea"/>
                <a:cs typeface="Arial" panose="020B0604020202020204" pitchFamily="34" charset="0"/>
              </a:rPr>
              <a:t>TiN</a:t>
            </a:r>
            <a:r>
              <a:rPr lang="ja-JP" altLang="en-US" sz="2200" dirty="0">
                <a:latin typeface="Arial" panose="020B0604020202020204" pitchFamily="34" charset="0"/>
                <a:ea typeface="+mj-ea"/>
                <a:cs typeface="Arial" panose="020B0604020202020204" pitchFamily="34" charset="0"/>
              </a:rPr>
              <a:t>コーティング＋アンテチェンバー部</a:t>
            </a:r>
            <a:r>
              <a:rPr lang="en-US" altLang="ja-JP" sz="2200" dirty="0">
                <a:latin typeface="Arial" panose="020B0604020202020204" pitchFamily="34" charset="0"/>
                <a:ea typeface="+mj-ea"/>
                <a:cs typeface="Arial" panose="020B0604020202020204" pitchFamily="34" charset="0"/>
              </a:rPr>
              <a:t>)</a:t>
            </a:r>
            <a:r>
              <a:rPr lang="ja-JP" altLang="en-US" sz="2200" dirty="0">
                <a:latin typeface="Arial" panose="020B0604020202020204" pitchFamily="34" charset="0"/>
                <a:ea typeface="+mj-ea"/>
                <a:cs typeface="Arial" panose="020B0604020202020204" pitchFamily="34" charset="0"/>
              </a:rPr>
              <a:t>にあると推定。</a:t>
            </a:r>
            <a:r>
              <a:rPr lang="ja-JP" altLang="en-US" sz="2200" dirty="0">
                <a:latin typeface="Arial" panose="020B0604020202020204" pitchFamily="34" charset="0"/>
                <a:cs typeface="Arial" panose="020B0604020202020204" pitchFamily="34" charset="0"/>
              </a:rPr>
              <a:t>閾値はシミュレーション結果と合っている。</a:t>
            </a:r>
            <a:endParaRPr lang="en-US" altLang="ja-JP" sz="2200" dirty="0">
              <a:latin typeface="Arial" panose="020B0604020202020204" pitchFamily="34" charset="0"/>
              <a:cs typeface="Arial" panose="020B0604020202020204" pitchFamily="34" charset="0"/>
            </a:endParaRPr>
          </a:p>
          <a:p>
            <a:pPr marL="762000" lvl="1" indent="-361950" eaLnBrk="1" hangingPunct="1">
              <a:spcBef>
                <a:spcPts val="0"/>
              </a:spcBef>
              <a:buSzPct val="70000"/>
              <a:buBlip>
                <a:blip r:embed="rId3">
                  <a:extLst/>
                </a:blip>
              </a:buBlip>
            </a:pPr>
            <a:r>
              <a:rPr lang="ja-JP" altLang="en-US" sz="2200" dirty="0">
                <a:latin typeface="Arial" panose="020B0604020202020204" pitchFamily="34" charset="0"/>
                <a:ea typeface="+mj-ea"/>
                <a:cs typeface="Arial" panose="020B0604020202020204" pitchFamily="34" charset="0"/>
              </a:rPr>
              <a:t>ソレノイドが無い時の予想</a:t>
            </a:r>
            <a:r>
              <a:rPr lang="en-US" altLang="ja-JP" sz="2200" dirty="0">
                <a:latin typeface="Arial" panose="020B0604020202020204" pitchFamily="34" charset="0"/>
                <a:ea typeface="+mj-ea"/>
                <a:cs typeface="Arial" panose="020B0604020202020204" pitchFamily="34" charset="0"/>
              </a:rPr>
              <a:t>(</a:t>
            </a:r>
            <a:r>
              <a:rPr lang="ja-JP" altLang="en-US" sz="2200" dirty="0">
                <a:latin typeface="Arial" panose="020B0604020202020204" pitchFamily="34" charset="0"/>
                <a:ea typeface="+mj-ea"/>
                <a:cs typeface="Arial" panose="020B0604020202020204" pitchFamily="34" charset="0"/>
              </a:rPr>
              <a:t>推定</a:t>
            </a:r>
            <a:r>
              <a:rPr lang="en-US" altLang="ja-JP" sz="2200" dirty="0">
                <a:latin typeface="Arial" panose="020B0604020202020204" pitchFamily="34" charset="0"/>
                <a:ea typeface="+mj-ea"/>
                <a:cs typeface="Arial" panose="020B0604020202020204" pitchFamily="34" charset="0"/>
              </a:rPr>
              <a:t>)</a:t>
            </a:r>
            <a:r>
              <a:rPr lang="ja-JP" altLang="en-US" sz="2200" dirty="0" err="1">
                <a:latin typeface="Arial" panose="020B0604020202020204" pitchFamily="34" charset="0"/>
                <a:ea typeface="+mj-ea"/>
                <a:cs typeface="Arial" panose="020B0604020202020204" pitchFamily="34" charset="0"/>
              </a:rPr>
              <a:t>にも</a:t>
            </a:r>
            <a:r>
              <a:rPr lang="ja-JP" altLang="en-US" sz="2200" dirty="0">
                <a:latin typeface="Arial" panose="020B0604020202020204" pitchFamily="34" charset="0"/>
                <a:ea typeface="+mj-ea"/>
                <a:cs typeface="Arial" panose="020B0604020202020204" pitchFamily="34" charset="0"/>
              </a:rPr>
              <a:t>近い。</a:t>
            </a:r>
            <a:endParaRPr lang="en-US" altLang="ja-JP" sz="2200" dirty="0">
              <a:latin typeface="Arial" panose="020B0604020202020204" pitchFamily="34" charset="0"/>
              <a:ea typeface="+mj-ea"/>
              <a:cs typeface="Arial" panose="020B0604020202020204" pitchFamily="34" charset="0"/>
            </a:endParaRPr>
          </a:p>
          <a:p>
            <a:pPr marL="762000" lvl="1" indent="-361950" eaLnBrk="1" hangingPunct="1">
              <a:spcBef>
                <a:spcPts val="0"/>
              </a:spcBef>
              <a:buSzPct val="70000"/>
              <a:buBlip>
                <a:blip r:embed="rId3">
                  <a:extLst/>
                </a:blip>
              </a:buBlip>
            </a:pPr>
            <a:r>
              <a:rPr lang="ja-JP" altLang="en-US" sz="2200" dirty="0">
                <a:latin typeface="Arial" panose="020B0604020202020204" pitchFamily="34" charset="0"/>
                <a:ea typeface="+mj-ea"/>
                <a:cs typeface="Arial" panose="020B0604020202020204" pitchFamily="34" charset="0"/>
              </a:rPr>
              <a:t>試験的に置いた</a:t>
            </a:r>
            <a:r>
              <a:rPr lang="en-US" altLang="ja-JP" sz="2200" dirty="0">
                <a:latin typeface="Arial" panose="020B0604020202020204" pitchFamily="34" charset="0"/>
                <a:ea typeface="+mj-ea"/>
                <a:cs typeface="Arial" panose="020B0604020202020204" pitchFamily="34" charset="0"/>
              </a:rPr>
              <a:t>PMU</a:t>
            </a:r>
            <a:r>
              <a:rPr lang="ja-JP" altLang="en-US" sz="2200" dirty="0">
                <a:latin typeface="Arial" panose="020B0604020202020204" pitchFamily="34" charset="0"/>
                <a:ea typeface="+mj-ea"/>
                <a:cs typeface="Arial" panose="020B0604020202020204" pitchFamily="34" charset="0"/>
              </a:rPr>
              <a:t>で圧力変化は線形となった。</a:t>
            </a:r>
            <a:endParaRPr lang="en-US" altLang="ja-JP" sz="2200" dirty="0">
              <a:latin typeface="Arial" panose="020B0604020202020204" pitchFamily="34" charset="0"/>
              <a:ea typeface="+mj-ea"/>
              <a:cs typeface="Arial" panose="020B0604020202020204" pitchFamily="34" charset="0"/>
            </a:endParaRPr>
          </a:p>
          <a:p>
            <a:pPr marL="762000" lvl="1" indent="-361950" eaLnBrk="1" hangingPunct="1">
              <a:spcBef>
                <a:spcPts val="0"/>
              </a:spcBef>
              <a:buSzPct val="70000"/>
              <a:buBlip>
                <a:blip r:embed="rId3">
                  <a:extLst/>
                </a:blip>
              </a:buBlip>
            </a:pPr>
            <a:r>
              <a:rPr lang="en-US" altLang="ja-JP" sz="2200" dirty="0" err="1">
                <a:latin typeface="Arial" panose="020B0604020202020204" pitchFamily="34" charset="0"/>
                <a:ea typeface="+mj-ea"/>
                <a:cs typeface="Arial" panose="020B0604020202020204" pitchFamily="34" charset="0"/>
              </a:rPr>
              <a:t>TiN</a:t>
            </a:r>
            <a:r>
              <a:rPr lang="ja-JP" altLang="en-US" sz="2200" dirty="0">
                <a:latin typeface="Arial" panose="020B0604020202020204" pitchFamily="34" charset="0"/>
                <a:ea typeface="+mj-ea"/>
                <a:cs typeface="Arial" panose="020B0604020202020204" pitchFamily="34" charset="0"/>
              </a:rPr>
              <a:t>コーティングの</a:t>
            </a:r>
            <a:r>
              <a:rPr lang="en-US" altLang="ja-JP" sz="2200" i="1" dirty="0" err="1">
                <a:latin typeface="Symbol" panose="05050102010706020507" pitchFamily="18" charset="2"/>
                <a:ea typeface="+mj-ea"/>
                <a:cs typeface="Arial" panose="020B0604020202020204" pitchFamily="34" charset="0"/>
              </a:rPr>
              <a:t>d</a:t>
            </a:r>
            <a:r>
              <a:rPr lang="en-US" altLang="ja-JP" sz="2200" baseline="-25000" dirty="0" err="1">
                <a:latin typeface="Arial" panose="020B0604020202020204" pitchFamily="34" charset="0"/>
                <a:ea typeface="+mj-ea"/>
                <a:cs typeface="Arial" panose="020B0604020202020204" pitchFamily="34" charset="0"/>
              </a:rPr>
              <a:t>max</a:t>
            </a:r>
            <a:r>
              <a:rPr lang="ja-JP" altLang="en-US" sz="2200" dirty="0">
                <a:latin typeface="Arial" panose="020B0604020202020204" pitchFamily="34" charset="0"/>
                <a:ea typeface="+mj-ea"/>
                <a:cs typeface="Arial" panose="020B0604020202020204" pitchFamily="34" charset="0"/>
              </a:rPr>
              <a:t>は実験</a:t>
            </a:r>
            <a:r>
              <a:rPr lang="ja-JP" altLang="en-US" sz="2200" dirty="0" err="1">
                <a:latin typeface="Arial" panose="020B0604020202020204" pitchFamily="34" charset="0"/>
                <a:ea typeface="+mj-ea"/>
                <a:cs typeface="Arial" panose="020B0604020202020204" pitchFamily="34" charset="0"/>
              </a:rPr>
              <a:t>室室</a:t>
            </a:r>
            <a:r>
              <a:rPr lang="ja-JP" altLang="en-US" sz="2200" dirty="0">
                <a:latin typeface="Arial" panose="020B0604020202020204" pitchFamily="34" charset="0"/>
                <a:ea typeface="+mj-ea"/>
                <a:cs typeface="Arial" panose="020B0604020202020204" pitchFamily="34" charset="0"/>
              </a:rPr>
              <a:t>で得られた値よりはまだ高そうだ。</a:t>
            </a:r>
            <a:endParaRPr lang="en-US" altLang="ja-JP" sz="2200" dirty="0">
              <a:latin typeface="Arial" panose="020B0604020202020204" pitchFamily="34" charset="0"/>
              <a:ea typeface="+mj-ea"/>
              <a:cs typeface="Arial" panose="020B0604020202020204" pitchFamily="34" charset="0"/>
            </a:endParaRPr>
          </a:p>
        </p:txBody>
      </p:sp>
      <p:sp>
        <p:nvSpPr>
          <p:cNvPr id="8" name="コンテンツ プレースホルダ 2"/>
          <p:cNvSpPr>
            <a:spLocks noGrp="1"/>
          </p:cNvSpPr>
          <p:nvPr/>
        </p:nvSpPr>
        <p:spPr bwMode="auto">
          <a:xfrm>
            <a:off x="265285" y="5057827"/>
            <a:ext cx="8738037" cy="102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ts val="0"/>
              </a:spcBef>
              <a:buSzPct val="60000"/>
              <a:buBlip>
                <a:blip r:embed="rId2"/>
              </a:buBlip>
            </a:pPr>
            <a:r>
              <a:rPr lang="en-US" altLang="ja-JP" sz="2200" dirty="0">
                <a:solidFill>
                  <a:srgbClr val="E46C0A"/>
                </a:solidFill>
                <a:latin typeface="Arial" panose="020B0604020202020204" pitchFamily="34" charset="0"/>
                <a:ea typeface="+mj-ea"/>
                <a:cs typeface="Arial" panose="020B0604020202020204" pitchFamily="34" charset="0"/>
              </a:rPr>
              <a:t>Phase-2</a:t>
            </a:r>
            <a:r>
              <a:rPr lang="ja-JP" altLang="en-US" sz="2200" dirty="0">
                <a:solidFill>
                  <a:srgbClr val="E46C0A"/>
                </a:solidFill>
                <a:latin typeface="Arial" panose="020B0604020202020204" pitchFamily="34" charset="0"/>
                <a:ea typeface="+mj-ea"/>
                <a:cs typeface="Arial" panose="020B0604020202020204" pitchFamily="34" charset="0"/>
              </a:rPr>
              <a:t>およびそれ以降への対策</a:t>
            </a:r>
            <a:endParaRPr lang="en-US" altLang="ja-JP" sz="2200" dirty="0">
              <a:solidFill>
                <a:srgbClr val="E46C0A"/>
              </a:solidFill>
              <a:latin typeface="Arial" panose="020B0604020202020204" pitchFamily="34" charset="0"/>
              <a:ea typeface="+mj-ea"/>
              <a:cs typeface="Arial" panose="020B0604020202020204" pitchFamily="34" charset="0"/>
            </a:endParaRPr>
          </a:p>
          <a:p>
            <a:pPr marL="762000" lvl="1" indent="-361950" eaLnBrk="1" hangingPunct="1">
              <a:spcBef>
                <a:spcPts val="0"/>
              </a:spcBef>
              <a:buSzPct val="70000"/>
              <a:buBlip>
                <a:blip r:embed="rId3"/>
              </a:buBlip>
            </a:pPr>
            <a:r>
              <a:rPr lang="ja-JP" altLang="en-US" sz="2200" dirty="0">
                <a:latin typeface="Arial" panose="020B0604020202020204" pitchFamily="34" charset="0"/>
                <a:ea typeface="+mj-ea"/>
                <a:cs typeface="Arial" panose="020B0604020202020204" pitchFamily="34" charset="0"/>
              </a:rPr>
              <a:t>リングのドリフト部等へ</a:t>
            </a:r>
            <a:r>
              <a:rPr lang="en-US" altLang="ja-JP" sz="2200" dirty="0">
                <a:latin typeface="Arial" panose="020B0604020202020204" pitchFamily="34" charset="0"/>
                <a:ea typeface="+mj-ea"/>
                <a:cs typeface="Arial" panose="020B0604020202020204" pitchFamily="34" charset="0"/>
              </a:rPr>
              <a:t>PMU</a:t>
            </a:r>
            <a:r>
              <a:rPr lang="ja-JP" altLang="en-US" sz="2200" dirty="0">
                <a:latin typeface="Arial" panose="020B0604020202020204" pitchFamily="34" charset="0"/>
                <a:ea typeface="+mj-ea"/>
                <a:cs typeface="Arial" panose="020B0604020202020204" pitchFamily="34" charset="0"/>
              </a:rPr>
              <a:t>を取り付ける。一部はソレノイドを復活。</a:t>
            </a:r>
            <a:endParaRPr lang="en-US" altLang="ja-JP" sz="2200" dirty="0">
              <a:latin typeface="Arial" panose="020B0604020202020204" pitchFamily="34" charset="0"/>
              <a:ea typeface="+mj-ea"/>
              <a:cs typeface="Arial" panose="020B0604020202020204" pitchFamily="34" charset="0"/>
            </a:endParaRPr>
          </a:p>
          <a:p>
            <a:pPr marL="762000" lvl="1" indent="-361950" eaLnBrk="1" hangingPunct="1">
              <a:spcBef>
                <a:spcPts val="0"/>
              </a:spcBef>
              <a:buSzPct val="70000"/>
              <a:buBlip>
                <a:blip r:embed="rId3"/>
              </a:buBlip>
            </a:pPr>
            <a:r>
              <a:rPr lang="ja-JP" altLang="en-US" sz="2200" dirty="0">
                <a:latin typeface="Arial" panose="020B0604020202020204" pitchFamily="34" charset="0"/>
                <a:ea typeface="+mj-ea"/>
                <a:cs typeface="Arial" panose="020B0604020202020204" pitchFamily="34" charset="0"/>
              </a:rPr>
              <a:t>必要ならより密に取り付けていく。</a:t>
            </a:r>
            <a:r>
              <a:rPr lang="en-US" altLang="ja-JP" sz="2200" dirty="0">
                <a:latin typeface="Arial" panose="020B0604020202020204" pitchFamily="34" charset="0"/>
                <a:ea typeface="+mj-ea"/>
                <a:cs typeface="Arial" panose="020B0604020202020204" pitchFamily="34" charset="0"/>
              </a:rPr>
              <a:t>(BPM</a:t>
            </a:r>
            <a:r>
              <a:rPr lang="ja-JP" altLang="en-US" sz="2200" dirty="0">
                <a:latin typeface="Arial" panose="020B0604020202020204" pitchFamily="34" charset="0"/>
                <a:ea typeface="+mj-ea"/>
                <a:cs typeface="Arial" panose="020B0604020202020204" pitchFamily="34" charset="0"/>
              </a:rPr>
              <a:t>部、補正電磁石内、筑波直線部の</a:t>
            </a:r>
            <a:r>
              <a:rPr lang="en-US" altLang="ja-JP" sz="2200" i="1" dirty="0">
                <a:latin typeface="Arial" panose="020B0604020202020204" pitchFamily="34" charset="0"/>
                <a:ea typeface="+mj-ea"/>
                <a:cs typeface="Arial" panose="020B0604020202020204" pitchFamily="34" charset="0"/>
              </a:rPr>
              <a:t>β</a:t>
            </a:r>
            <a:r>
              <a:rPr lang="ja-JP" altLang="en-US" sz="2200" dirty="0">
                <a:latin typeface="Arial" panose="020B0604020202020204" pitchFamily="34" charset="0"/>
                <a:ea typeface="+mj-ea"/>
                <a:cs typeface="Arial" panose="020B0604020202020204" pitchFamily="34" charset="0"/>
              </a:rPr>
              <a:t>が大きいところなど</a:t>
            </a:r>
            <a:r>
              <a:rPr lang="en-US" altLang="ja-JP" sz="2200" dirty="0">
                <a:latin typeface="Arial" panose="020B0604020202020204" pitchFamily="34" charset="0"/>
                <a:ea typeface="+mj-ea"/>
                <a:cs typeface="Arial" panose="020B0604020202020204" pitchFamily="34" charset="0"/>
              </a:rPr>
              <a:t>)</a:t>
            </a:r>
          </a:p>
        </p:txBody>
      </p:sp>
      <p:sp>
        <p:nvSpPr>
          <p:cNvPr id="9" name="コンテンツ プレースホルダ 2"/>
          <p:cNvSpPr>
            <a:spLocks noGrp="1"/>
          </p:cNvSpPr>
          <p:nvPr/>
        </p:nvSpPr>
        <p:spPr bwMode="auto">
          <a:xfrm>
            <a:off x="265285" y="1337114"/>
            <a:ext cx="8738037" cy="177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762000" lvl="1" indent="-361950" eaLnBrk="1" hangingPunct="1">
              <a:spcBef>
                <a:spcPts val="0"/>
              </a:spcBef>
              <a:buSzPct val="70000"/>
              <a:buBlip>
                <a:blip r:embed="rId3"/>
              </a:buBlip>
            </a:pPr>
            <a:r>
              <a:rPr lang="ja-JP" altLang="en-US" sz="2200" dirty="0">
                <a:latin typeface="Arial" panose="020B0604020202020204" pitchFamily="34" charset="0"/>
                <a:ea typeface="+mj-ea"/>
                <a:cs typeface="Arial" panose="020B0604020202020204" pitchFamily="34" charset="0"/>
              </a:rPr>
              <a:t>アルミ部分の電子密度は閾値の約</a:t>
            </a:r>
            <a:r>
              <a:rPr lang="en-US" altLang="ja-JP" sz="2200" dirty="0">
                <a:latin typeface="Arial" panose="020B0604020202020204" pitchFamily="34" charset="0"/>
                <a:ea typeface="+mj-ea"/>
                <a:cs typeface="Arial" panose="020B0604020202020204" pitchFamily="34" charset="0"/>
              </a:rPr>
              <a:t>20</a:t>
            </a:r>
            <a:r>
              <a:rPr lang="ja-JP" altLang="en-US" sz="2200" dirty="0">
                <a:latin typeface="Arial" panose="020B0604020202020204" pitchFamily="34" charset="0"/>
                <a:ea typeface="+mj-ea"/>
                <a:cs typeface="Arial" panose="020B0604020202020204" pitchFamily="34" charset="0"/>
              </a:rPr>
              <a:t>倍。閾値はシミュレーション結果と合っている。</a:t>
            </a:r>
            <a:endParaRPr lang="en-US" altLang="ja-JP" sz="2200" dirty="0">
              <a:latin typeface="Arial" panose="020B0604020202020204" pitchFamily="34" charset="0"/>
              <a:ea typeface="+mj-ea"/>
              <a:cs typeface="Arial" panose="020B0604020202020204" pitchFamily="34" charset="0"/>
            </a:endParaRPr>
          </a:p>
          <a:p>
            <a:pPr marL="762000" lvl="1" indent="-361950" eaLnBrk="1" hangingPunct="1">
              <a:spcBef>
                <a:spcPts val="0"/>
              </a:spcBef>
              <a:buSzPct val="70000"/>
              <a:buBlip>
                <a:blip r:embed="rId3"/>
              </a:buBlip>
            </a:pPr>
            <a:r>
              <a:rPr lang="en-US" altLang="ja-JP" sz="2200" dirty="0">
                <a:latin typeface="Arial" panose="020B0604020202020204" pitchFamily="34" charset="0"/>
                <a:ea typeface="+mj-ea"/>
                <a:cs typeface="Arial" panose="020B0604020202020204" pitchFamily="34" charset="0"/>
              </a:rPr>
              <a:t>PMU</a:t>
            </a:r>
            <a:r>
              <a:rPr lang="ja-JP" altLang="en-US" sz="2200" dirty="0">
                <a:latin typeface="Arial" panose="020B0604020202020204" pitchFamily="34" charset="0"/>
                <a:ea typeface="+mj-ea"/>
                <a:cs typeface="Arial" panose="020B0604020202020204" pitchFamily="34" charset="0"/>
              </a:rPr>
              <a:t>取付で</a:t>
            </a:r>
            <a:r>
              <a:rPr lang="en-US" altLang="ja-JP" sz="2200" dirty="0">
                <a:latin typeface="Arial" panose="020B0604020202020204" pitchFamily="34" charset="0"/>
                <a:ea typeface="+mj-ea"/>
                <a:cs typeface="Arial" panose="020B0604020202020204" pitchFamily="34" charset="0"/>
              </a:rPr>
              <a:t>ECE</a:t>
            </a:r>
            <a:r>
              <a:rPr lang="ja-JP" altLang="en-US" sz="2200" dirty="0">
                <a:latin typeface="Arial" panose="020B0604020202020204" pitchFamily="34" charset="0"/>
                <a:ea typeface="+mj-ea"/>
                <a:cs typeface="Arial" panose="020B0604020202020204" pitchFamily="34" charset="0"/>
              </a:rPr>
              <a:t>は抑制された。</a:t>
            </a:r>
            <a:endParaRPr lang="en-US" altLang="ja-JP" sz="2200" dirty="0">
              <a:latin typeface="Arial" panose="020B0604020202020204" pitchFamily="34" charset="0"/>
              <a:ea typeface="+mj-ea"/>
              <a:cs typeface="Arial" panose="020B0604020202020204" pitchFamily="34" charset="0"/>
            </a:endParaRPr>
          </a:p>
          <a:p>
            <a:pPr marL="762000" lvl="1" indent="-361950" eaLnBrk="1" hangingPunct="1">
              <a:spcBef>
                <a:spcPts val="0"/>
              </a:spcBef>
              <a:buSzPct val="70000"/>
              <a:buBlip>
                <a:blip r:embed="rId3"/>
              </a:buBlip>
            </a:pPr>
            <a:r>
              <a:rPr lang="ja-JP" altLang="en-US" sz="2200" dirty="0">
                <a:latin typeface="Arial" panose="020B0604020202020204" pitchFamily="34" charset="0"/>
                <a:ea typeface="+mj-ea"/>
                <a:cs typeface="Arial" panose="020B0604020202020204" pitchFamily="34" charset="0"/>
              </a:rPr>
              <a:t>この状態では</a:t>
            </a:r>
            <a:r>
              <a:rPr lang="en-US" altLang="ja-JP" sz="2200" dirty="0">
                <a:latin typeface="Arial" panose="020B0604020202020204" pitchFamily="34" charset="0"/>
                <a:ea typeface="+mj-ea"/>
                <a:cs typeface="Arial" panose="020B0604020202020204" pitchFamily="34" charset="0"/>
              </a:rPr>
              <a:t>KEKB</a:t>
            </a:r>
            <a:r>
              <a:rPr lang="ja-JP" altLang="en-US" sz="2200" dirty="0">
                <a:latin typeface="Arial" panose="020B0604020202020204" pitchFamily="34" charset="0"/>
                <a:ea typeface="+mj-ea"/>
                <a:cs typeface="Arial" panose="020B0604020202020204" pitchFamily="34" charset="0"/>
              </a:rPr>
              <a:t>初期より閾値は高く、</a:t>
            </a:r>
            <a:r>
              <a:rPr lang="en-US" altLang="ja-JP" sz="2200" dirty="0" err="1">
                <a:latin typeface="Arial" panose="020B0604020202020204" pitchFamily="34" charset="0"/>
                <a:ea typeface="+mj-ea"/>
                <a:cs typeface="Arial" panose="020B0604020202020204" pitchFamily="34" charset="0"/>
              </a:rPr>
              <a:t>TiN</a:t>
            </a:r>
            <a:r>
              <a:rPr lang="ja-JP" altLang="en-US" sz="2200" dirty="0">
                <a:latin typeface="Arial" panose="020B0604020202020204" pitchFamily="34" charset="0"/>
                <a:ea typeface="+mj-ea"/>
                <a:cs typeface="Arial" panose="020B0604020202020204" pitchFamily="34" charset="0"/>
              </a:rPr>
              <a:t>コーティングとアンテチェンバーが効いていると考えられる。</a:t>
            </a:r>
            <a:endParaRPr lang="en-US" altLang="ja-JP" sz="220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642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750887" y="2874176"/>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4400" dirty="0">
                <a:solidFill>
                  <a:schemeClr val="tx2"/>
                </a:solidFill>
                <a:latin typeface="Arial" panose="020B0604020202020204" pitchFamily="34" charset="0"/>
                <a:ea typeface="+mj-ea"/>
                <a:cs typeface="Arial" panose="020B0604020202020204" pitchFamily="34" charset="0"/>
              </a:rPr>
              <a:t>ご清聴ありがとうございました。</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41</a:t>
            </a:fld>
            <a:endParaRPr lang="ja-JP" altLang="en-US">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64109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42</a:t>
            </a:fld>
            <a:endParaRPr lang="ja-JP" altLang="en-US">
              <a:latin typeface="Arial" panose="020B0604020202020204" pitchFamily="34" charset="0"/>
              <a:ea typeface="+mj-ea"/>
              <a:cs typeface="Arial" panose="020B0604020202020204" pitchFamily="34" charset="0"/>
            </a:endParaRPr>
          </a:p>
        </p:txBody>
      </p:sp>
      <p:pic>
        <p:nvPicPr>
          <p:cNvPr id="6" name="図 5">
            <a:extLst>
              <a:ext uri="{FF2B5EF4-FFF2-40B4-BE49-F238E27FC236}">
                <a16:creationId xmlns:a16="http://schemas.microsoft.com/office/drawing/2014/main" id="{30BFF3D7-23EF-4DA7-BCA2-9F8574264559}"/>
              </a:ext>
            </a:extLst>
          </p:cNvPr>
          <p:cNvPicPr>
            <a:picLocks noChangeAspect="1"/>
          </p:cNvPicPr>
          <p:nvPr/>
        </p:nvPicPr>
        <p:blipFill>
          <a:blip r:embed="rId2"/>
          <a:stretch>
            <a:fillRect/>
          </a:stretch>
        </p:blipFill>
        <p:spPr>
          <a:xfrm>
            <a:off x="470748" y="1930398"/>
            <a:ext cx="4124959" cy="3093719"/>
          </a:xfrm>
          <a:prstGeom prst="rect">
            <a:avLst/>
          </a:prstGeom>
        </p:spPr>
      </p:pic>
      <p:pic>
        <p:nvPicPr>
          <p:cNvPr id="10" name="図 9">
            <a:extLst>
              <a:ext uri="{FF2B5EF4-FFF2-40B4-BE49-F238E27FC236}">
                <a16:creationId xmlns:a16="http://schemas.microsoft.com/office/drawing/2014/main" id="{8B2C6E48-4891-462C-8618-E39F91D54148}"/>
              </a:ext>
            </a:extLst>
          </p:cNvPr>
          <p:cNvPicPr>
            <a:picLocks noChangeAspect="1"/>
          </p:cNvPicPr>
          <p:nvPr/>
        </p:nvPicPr>
        <p:blipFill>
          <a:blip r:embed="rId3"/>
          <a:stretch>
            <a:fillRect/>
          </a:stretch>
        </p:blipFill>
        <p:spPr>
          <a:xfrm>
            <a:off x="4626187" y="1930397"/>
            <a:ext cx="4124958" cy="3093719"/>
          </a:xfrm>
          <a:prstGeom prst="rect">
            <a:avLst/>
          </a:prstGeom>
        </p:spPr>
      </p:pic>
    </p:spTree>
    <p:extLst>
      <p:ext uri="{BB962C8B-B14F-4D97-AF65-F5344CB8AC3E}">
        <p14:creationId xmlns:p14="http://schemas.microsoft.com/office/powerpoint/2010/main" val="1807408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高電流域での</a:t>
            </a:r>
            <a:r>
              <a:rPr lang="en-US" altLang="ja-JP" sz="3200" dirty="0">
                <a:solidFill>
                  <a:schemeClr val="tx2"/>
                </a:solidFill>
                <a:latin typeface="Arial" panose="020B0604020202020204" pitchFamily="34" charset="0"/>
                <a:cs typeface="Arial" panose="020B0604020202020204" pitchFamily="34" charset="0"/>
              </a:rPr>
              <a:t>ECE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43</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議論：推定される</a:t>
            </a:r>
            <a:r>
              <a:rPr lang="en-US" altLang="ja-JP" sz="2400" kern="0" dirty="0" err="1">
                <a:latin typeface="Arial" panose="020B0604020202020204" pitchFamily="34" charset="0"/>
                <a:ea typeface="+mj-ea"/>
                <a:cs typeface="Arial" panose="020B0604020202020204" pitchFamily="34" charset="0"/>
              </a:rPr>
              <a:t>TiN</a:t>
            </a:r>
            <a:r>
              <a:rPr lang="ja-JP" altLang="en-US" sz="2400" kern="0" dirty="0">
                <a:latin typeface="Arial" panose="020B0604020202020204" pitchFamily="34" charset="0"/>
                <a:ea typeface="+mj-ea"/>
                <a:cs typeface="Arial" panose="020B0604020202020204" pitchFamily="34" charset="0"/>
              </a:rPr>
              <a:t>コーティングの</a:t>
            </a:r>
            <a:r>
              <a:rPr lang="en-US" altLang="ja-JP" sz="2400" i="1" kern="0" dirty="0" err="1">
                <a:latin typeface="Symbol" panose="05050102010706020507" pitchFamily="18" charset="2"/>
                <a:ea typeface="+mj-ea"/>
                <a:cs typeface="Arial" panose="020B0604020202020204" pitchFamily="34" charset="0"/>
              </a:rPr>
              <a:t>d</a:t>
            </a:r>
            <a:r>
              <a:rPr lang="en-US" altLang="ja-JP" sz="2400" kern="0" baseline="-25000" dirty="0" err="1">
                <a:latin typeface="Arial" panose="020B0604020202020204" pitchFamily="34" charset="0"/>
                <a:ea typeface="+mj-ea"/>
                <a:cs typeface="Arial" panose="020B0604020202020204" pitchFamily="34" charset="0"/>
              </a:rPr>
              <a:t>max</a:t>
            </a:r>
            <a:endParaRPr lang="en-US" altLang="ja-JP" sz="2400" kern="0" baseline="-2500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135804" y="1099040"/>
            <a:ext cx="9008196" cy="201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Arial" panose="020B0604020202020204" pitchFamily="34" charset="0"/>
                <a:ea typeface="+mj-ea"/>
                <a:cs typeface="Arial" panose="020B0604020202020204" pitchFamily="34" charset="0"/>
              </a:rPr>
              <a:t>実験室の測定で、ベーキングしていない、あるいは、圧力が悪いと</a:t>
            </a:r>
            <a:r>
              <a:rPr lang="en-US" altLang="ja-JP" sz="2200" i="1" kern="0" dirty="0" err="1">
                <a:latin typeface="Symbol" panose="05050102010706020507" pitchFamily="18" charset="2"/>
                <a:cs typeface="Arial" panose="020B0604020202020204" pitchFamily="34" charset="0"/>
              </a:rPr>
              <a:t>d</a:t>
            </a:r>
            <a:r>
              <a:rPr lang="en-US" altLang="ja-JP" sz="2200" kern="0" baseline="-25000" dirty="0" err="1">
                <a:latin typeface="Arial" panose="020B0604020202020204" pitchFamily="34" charset="0"/>
                <a:cs typeface="Arial" panose="020B0604020202020204" pitchFamily="34" charset="0"/>
              </a:rPr>
              <a:t>max</a:t>
            </a:r>
            <a:r>
              <a:rPr lang="ja-JP" altLang="en-US" sz="2200" kern="0" dirty="0">
                <a:latin typeface="Arial" panose="020B0604020202020204" pitchFamily="34" charset="0"/>
                <a:ea typeface="+mj-ea"/>
                <a:cs typeface="Arial" panose="020B0604020202020204" pitchFamily="34" charset="0"/>
              </a:rPr>
              <a:t>が下がる、という結果がでている</a:t>
            </a:r>
            <a:r>
              <a:rPr lang="en-US" altLang="ja-JP" sz="2200" kern="0" dirty="0">
                <a:latin typeface="Arial" panose="020B0604020202020204" pitchFamily="34" charset="0"/>
                <a:ea typeface="+mj-ea"/>
                <a:cs typeface="Arial" panose="020B0604020202020204" pitchFamily="34" charset="0"/>
              </a:rPr>
              <a:t>(</a:t>
            </a:r>
            <a:r>
              <a:rPr lang="ja-JP" altLang="en-US" sz="2200" kern="0" dirty="0">
                <a:latin typeface="Arial" panose="020B0604020202020204" pitchFamily="34" charset="0"/>
                <a:ea typeface="+mj-ea"/>
                <a:cs typeface="Arial" panose="020B0604020202020204" pitchFamily="34" charset="0"/>
              </a:rPr>
              <a:t>久松氏</a:t>
            </a:r>
            <a:r>
              <a:rPr lang="en-US" altLang="ja-JP" sz="2200" kern="0" dirty="0">
                <a:latin typeface="Arial" panose="020B0604020202020204" pitchFamily="34" charset="0"/>
                <a:ea typeface="+mj-ea"/>
                <a:cs typeface="Arial" panose="020B0604020202020204" pitchFamily="34" charset="0"/>
              </a:rPr>
              <a:t>)</a:t>
            </a:r>
            <a:r>
              <a:rPr lang="ja-JP" altLang="en-US" sz="2200" kern="0" dirty="0" err="1">
                <a:latin typeface="Arial" panose="020B0604020202020204" pitchFamily="34" charset="0"/>
                <a:ea typeface="+mj-ea"/>
                <a:cs typeface="Arial" panose="020B0604020202020204" pitchFamily="34" charset="0"/>
              </a:rPr>
              <a:t>。</a:t>
            </a:r>
            <a:endParaRPr lang="ja-JP" altLang="en-US" sz="2200" kern="0" dirty="0">
              <a:latin typeface="Arial" panose="020B0604020202020204" pitchFamily="34" charset="0"/>
              <a:ea typeface="+mj-ea"/>
              <a:cs typeface="Arial" panose="020B0604020202020204" pitchFamily="34" charset="0"/>
            </a:endParaRPr>
          </a:p>
        </p:txBody>
      </p:sp>
      <p:pic>
        <p:nvPicPr>
          <p:cNvPr id="16" name="図 15">
            <a:extLst>
              <a:ext uri="{FF2B5EF4-FFF2-40B4-BE49-F238E27FC236}">
                <a16:creationId xmlns:a16="http://schemas.microsoft.com/office/drawing/2014/main" id="{550C5C1C-FD59-4E8B-B661-D9E52FC5B855}"/>
              </a:ext>
            </a:extLst>
          </p:cNvPr>
          <p:cNvPicPr>
            <a:picLocks noChangeAspect="1"/>
          </p:cNvPicPr>
          <p:nvPr/>
        </p:nvPicPr>
        <p:blipFill rotWithShape="1">
          <a:blip r:embed="rId4"/>
          <a:srcRect t="8682"/>
          <a:stretch/>
        </p:blipFill>
        <p:spPr>
          <a:xfrm>
            <a:off x="1487285" y="1926590"/>
            <a:ext cx="5309221" cy="4321810"/>
          </a:xfrm>
          <a:prstGeom prst="rect">
            <a:avLst/>
          </a:prstGeom>
        </p:spPr>
      </p:pic>
    </p:spTree>
    <p:extLst>
      <p:ext uri="{BB962C8B-B14F-4D97-AF65-F5344CB8AC3E}">
        <p14:creationId xmlns:p14="http://schemas.microsoft.com/office/powerpoint/2010/main" val="363391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a:solidFill>
                  <a:schemeClr val="tx2"/>
                </a:solidFill>
                <a:latin typeface="Arial" panose="020B0604020202020204" pitchFamily="34" charset="0"/>
                <a:cs typeface="Arial" panose="020B0604020202020204" pitchFamily="34" charset="0"/>
              </a:rPr>
              <a:t>以降への対策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44</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参考：ステアリングの中</a:t>
            </a:r>
            <a:r>
              <a:rPr lang="en-US" altLang="ja-JP" sz="2400" kern="0" dirty="0">
                <a:latin typeface="Arial" panose="020B0604020202020204" pitchFamily="34" charset="0"/>
                <a:ea typeface="+mj-ea"/>
                <a:cs typeface="Arial" panose="020B0604020202020204" pitchFamily="34" charset="0"/>
              </a:rPr>
              <a:t>(</a:t>
            </a:r>
            <a:r>
              <a:rPr lang="ja-JP" altLang="en-US" sz="2400" kern="0" dirty="0">
                <a:latin typeface="Arial" panose="020B0604020202020204" pitchFamily="34" charset="0"/>
                <a:ea typeface="+mj-ea"/>
                <a:cs typeface="Arial" panose="020B0604020202020204" pitchFamily="34" charset="0"/>
              </a:rPr>
              <a:t>丸パイプを仮定、</a:t>
            </a:r>
            <a:r>
              <a:rPr lang="en-US" altLang="ja-JP" sz="2400" kern="0" dirty="0">
                <a:latin typeface="Arial" panose="020B0604020202020204" pitchFamily="34" charset="0"/>
                <a:ea typeface="+mj-ea"/>
                <a:cs typeface="Arial" panose="020B0604020202020204" pitchFamily="34" charset="0"/>
              </a:rPr>
              <a:t>STH</a:t>
            </a:r>
            <a:r>
              <a:rPr lang="ja-JP" altLang="en-US" sz="2400" kern="0" dirty="0">
                <a:latin typeface="Arial" panose="020B0604020202020204" pitchFamily="34" charset="0"/>
                <a:ea typeface="+mj-ea"/>
                <a:cs typeface="Arial" panose="020B0604020202020204" pitchFamily="34" charset="0"/>
              </a:rPr>
              <a:t>に近い</a:t>
            </a:r>
            <a:r>
              <a:rPr lang="en-US" altLang="ja-JP" sz="2400" kern="0" dirty="0">
                <a:latin typeface="Arial" panose="020B0604020202020204" pitchFamily="34" charset="0"/>
                <a:ea typeface="+mj-ea"/>
                <a:cs typeface="Arial" panose="020B0604020202020204" pitchFamily="34" charset="0"/>
              </a:rPr>
              <a:t>)</a:t>
            </a:r>
          </a:p>
        </p:txBody>
      </p:sp>
      <p:sp>
        <p:nvSpPr>
          <p:cNvPr id="23" name="コンテンツ プレースホルダ 2"/>
          <p:cNvSpPr>
            <a:spLocks noGrp="1"/>
          </p:cNvSpPr>
          <p:nvPr/>
        </p:nvSpPr>
        <p:spPr bwMode="auto">
          <a:xfrm>
            <a:off x="119764" y="1025467"/>
            <a:ext cx="8790750" cy="131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mj-ea"/>
                <a:ea typeface="+mj-ea"/>
                <a:cs typeface="Arial" panose="020B0604020202020204" pitchFamily="34" charset="0"/>
              </a:rPr>
              <a:t>電子密度のシミュレーション</a:t>
            </a:r>
            <a:endParaRPr lang="en-US" altLang="ja-JP" sz="2200" kern="0" dirty="0">
              <a:latin typeface="+mj-ea"/>
              <a:ea typeface="+mj-ea"/>
              <a:cs typeface="Arial" panose="020B0604020202020204" pitchFamily="34" charset="0"/>
            </a:endParaRPr>
          </a:p>
          <a:p>
            <a:pPr marL="800100" lvl="1" indent="-342900">
              <a:spcBef>
                <a:spcPts val="0"/>
              </a:spcBef>
              <a:buClr>
                <a:srgbClr val="006600"/>
              </a:buClr>
              <a:buSzPct val="70000"/>
              <a:buBlip>
                <a:blip r:embed="rId3"/>
              </a:buBlip>
              <a:defRPr/>
            </a:pPr>
            <a:r>
              <a:rPr lang="en-US" altLang="ja-JP" sz="2200" kern="0" dirty="0">
                <a:latin typeface="+mj-ea"/>
                <a:ea typeface="+mj-ea"/>
                <a:cs typeface="Arial" panose="020B0604020202020204" pitchFamily="34" charset="0"/>
              </a:rPr>
              <a:t>e+/bunch </a:t>
            </a:r>
            <a:r>
              <a:rPr lang="en-US" altLang="ja-JP" sz="2200" kern="0" dirty="0" err="1">
                <a:latin typeface="+mj-ea"/>
                <a:ea typeface="+mj-ea"/>
                <a:cs typeface="Arial" panose="020B0604020202020204" pitchFamily="34" charset="0"/>
              </a:rPr>
              <a:t>Nb</a:t>
            </a:r>
            <a:r>
              <a:rPr lang="en-US" altLang="ja-JP" sz="2200" kern="0" dirty="0">
                <a:latin typeface="+mj-ea"/>
                <a:ea typeface="+mj-ea"/>
                <a:cs typeface="Arial" panose="020B0604020202020204" pitchFamily="34" charset="0"/>
              </a:rPr>
              <a:t> : 4.9E10 (0.78mA/bunch), </a:t>
            </a:r>
            <a:r>
              <a:rPr lang="en-US" altLang="ja-JP" sz="2200" kern="0" dirty="0" err="1">
                <a:latin typeface="+mj-ea"/>
                <a:ea typeface="+mj-ea"/>
                <a:cs typeface="Arial" panose="020B0604020202020204" pitchFamily="34" charset="0"/>
              </a:rPr>
              <a:t>dmax</a:t>
            </a:r>
            <a:r>
              <a:rPr lang="en-US" altLang="ja-JP" sz="2200" kern="0" dirty="0">
                <a:latin typeface="+mj-ea"/>
                <a:ea typeface="+mj-ea"/>
                <a:cs typeface="Arial" panose="020B0604020202020204" pitchFamily="34" charset="0"/>
              </a:rPr>
              <a:t> 1.2@300eV</a:t>
            </a:r>
            <a:r>
              <a:rPr lang="ja-JP" altLang="en-US" sz="2200" kern="0" dirty="0" err="1">
                <a:latin typeface="+mj-ea"/>
                <a:ea typeface="+mj-ea"/>
                <a:cs typeface="Arial" panose="020B0604020202020204" pitchFamily="34" charset="0"/>
              </a:rPr>
              <a:t>、</a:t>
            </a:r>
            <a:r>
              <a:rPr lang="en-US" altLang="ja-JP" sz="2200" kern="0" dirty="0">
                <a:latin typeface="+mj-ea"/>
                <a:ea typeface="+mj-ea"/>
                <a:cs typeface="Arial" panose="020B0604020202020204" pitchFamily="34" charset="0"/>
              </a:rPr>
              <a:t>Bunch spacing : 4 buckets</a:t>
            </a:r>
            <a:r>
              <a:rPr lang="ja-JP" altLang="en-US" sz="2200" kern="0" dirty="0" err="1">
                <a:latin typeface="+mj-ea"/>
                <a:ea typeface="+mj-ea"/>
                <a:cs typeface="Arial" panose="020B0604020202020204" pitchFamily="34" charset="0"/>
              </a:rPr>
              <a:t>、</a:t>
            </a:r>
            <a:r>
              <a:rPr lang="en-US" altLang="ja-JP" sz="2200" kern="0" dirty="0">
                <a:latin typeface="+mj-ea"/>
                <a:ea typeface="+mj-ea"/>
                <a:cs typeface="Arial" panose="020B0604020202020204" pitchFamily="34" charset="0"/>
              </a:rPr>
              <a:t>5120/4 bunch</a:t>
            </a:r>
            <a:r>
              <a:rPr lang="ja-JP" altLang="en-US" sz="2200" kern="0" dirty="0">
                <a:latin typeface="+mj-ea"/>
                <a:ea typeface="+mj-ea"/>
                <a:cs typeface="Arial" panose="020B0604020202020204" pitchFamily="34" charset="0"/>
              </a:rPr>
              <a:t>の時</a:t>
            </a:r>
            <a:r>
              <a:rPr lang="en-US" altLang="ja-JP" sz="2200" kern="0" dirty="0">
                <a:latin typeface="+mj-ea"/>
                <a:ea typeface="+mj-ea"/>
                <a:cs typeface="Arial" panose="020B0604020202020204" pitchFamily="34" charset="0"/>
              </a:rPr>
              <a:t>1A</a:t>
            </a:r>
            <a:r>
              <a:rPr lang="ja-JP" altLang="en-US" sz="2200" kern="0" dirty="0" err="1">
                <a:latin typeface="+mj-ea"/>
                <a:ea typeface="+mj-ea"/>
                <a:cs typeface="Arial" panose="020B0604020202020204" pitchFamily="34" charset="0"/>
              </a:rPr>
              <a:t>。</a:t>
            </a:r>
            <a:endParaRPr lang="en-US" altLang="ja-JP" sz="2200" kern="0" dirty="0">
              <a:latin typeface="+mj-ea"/>
              <a:ea typeface="+mj-ea"/>
              <a:cs typeface="Arial" panose="020B0604020202020204" pitchFamily="34" charset="0"/>
            </a:endParaRPr>
          </a:p>
          <a:p>
            <a:pPr marL="800100" lvl="1" indent="-342900">
              <a:spcBef>
                <a:spcPts val="0"/>
              </a:spcBef>
              <a:buClr>
                <a:srgbClr val="006600"/>
              </a:buClr>
              <a:buSzPct val="70000"/>
              <a:buBlip>
                <a:blip r:embed="rId3"/>
              </a:buBlip>
              <a:defRPr/>
            </a:pPr>
            <a:r>
              <a:rPr lang="en-US" altLang="ja-JP" sz="2200" kern="0" dirty="0">
                <a:latin typeface="+mj-ea"/>
                <a:ea typeface="+mj-ea"/>
                <a:cs typeface="Arial" panose="020B0604020202020204" pitchFamily="34" charset="0"/>
              </a:rPr>
              <a:t>50 G</a:t>
            </a:r>
            <a:r>
              <a:rPr lang="ja-JP" altLang="en-US" sz="2200" kern="0" dirty="0">
                <a:latin typeface="+mj-ea"/>
                <a:ea typeface="+mj-ea"/>
                <a:cs typeface="Arial" panose="020B0604020202020204" pitchFamily="34" charset="0"/>
              </a:rPr>
              <a:t>以上の磁場があると、</a:t>
            </a:r>
            <a:r>
              <a:rPr lang="en-US" altLang="ja-JP" sz="2200" i="1" kern="0" dirty="0">
                <a:latin typeface="+mj-ea"/>
                <a:ea typeface="+mj-ea"/>
                <a:cs typeface="Arial" panose="020B0604020202020204" pitchFamily="34" charset="0"/>
              </a:rPr>
              <a:t>n</a:t>
            </a:r>
            <a:r>
              <a:rPr lang="en-US" altLang="ja-JP" sz="2200" i="1" kern="0" baseline="-25000" dirty="0">
                <a:latin typeface="+mj-ea"/>
                <a:ea typeface="+mj-ea"/>
                <a:cs typeface="Arial" panose="020B0604020202020204" pitchFamily="34" charset="0"/>
              </a:rPr>
              <a:t>e</a:t>
            </a:r>
            <a:r>
              <a:rPr lang="ja-JP" altLang="en-US" sz="2200" kern="0" dirty="0">
                <a:latin typeface="+mj-ea"/>
                <a:ea typeface="+mj-ea"/>
                <a:cs typeface="Arial" panose="020B0604020202020204" pitchFamily="34" charset="0"/>
              </a:rPr>
              <a:t>は</a:t>
            </a:r>
            <a:r>
              <a:rPr lang="en-US" altLang="ja-JP" sz="2200" kern="0" dirty="0">
                <a:latin typeface="+mj-ea"/>
                <a:ea typeface="+mj-ea"/>
                <a:cs typeface="Arial" panose="020B0604020202020204" pitchFamily="34" charset="0"/>
              </a:rPr>
              <a:t>1E10</a:t>
            </a:r>
            <a:r>
              <a:rPr lang="ja-JP" altLang="en-US" sz="2200" kern="0" dirty="0">
                <a:latin typeface="+mj-ea"/>
                <a:ea typeface="+mj-ea"/>
                <a:cs typeface="Arial" panose="020B0604020202020204" pitchFamily="34" charset="0"/>
              </a:rPr>
              <a:t>台。</a:t>
            </a:r>
            <a:endParaRPr lang="en-US" altLang="ja-JP" sz="2200" kern="0" dirty="0">
              <a:latin typeface="+mj-ea"/>
              <a:ea typeface="+mj-ea"/>
              <a:cs typeface="Arial" panose="020B0604020202020204" pitchFamily="34" charset="0"/>
            </a:endParaRPr>
          </a:p>
          <a:p>
            <a:pPr marL="800100" lvl="1" indent="-342900">
              <a:spcBef>
                <a:spcPts val="0"/>
              </a:spcBef>
              <a:buClr>
                <a:srgbClr val="006600"/>
              </a:buClr>
              <a:buSzPct val="70000"/>
              <a:buBlip>
                <a:blip r:embed="rId3"/>
              </a:buBlip>
              <a:defRPr/>
            </a:pPr>
            <a:r>
              <a:rPr lang="ja-JP" altLang="en-US" sz="2200" kern="0" dirty="0">
                <a:latin typeface="+mj-ea"/>
                <a:ea typeface="+mj-ea"/>
                <a:cs typeface="Arial" panose="020B0604020202020204" pitchFamily="34" charset="0"/>
              </a:rPr>
              <a:t>ただし、ステアリングによって磁場強度が違う。</a:t>
            </a:r>
          </a:p>
        </p:txBody>
      </p:sp>
      <p:pic>
        <p:nvPicPr>
          <p:cNvPr id="5" name="図 4">
            <a:extLst>
              <a:ext uri="{FF2B5EF4-FFF2-40B4-BE49-F238E27FC236}">
                <a16:creationId xmlns:a16="http://schemas.microsoft.com/office/drawing/2014/main" id="{53143A68-8E3D-4ACA-8BBB-AD314A9242A0}"/>
              </a:ext>
            </a:extLst>
          </p:cNvPr>
          <p:cNvPicPr>
            <a:picLocks noChangeAspect="1"/>
          </p:cNvPicPr>
          <p:nvPr/>
        </p:nvPicPr>
        <p:blipFill>
          <a:blip r:embed="rId4"/>
          <a:stretch>
            <a:fillRect/>
          </a:stretch>
        </p:blipFill>
        <p:spPr>
          <a:xfrm>
            <a:off x="4166918" y="3088640"/>
            <a:ext cx="4743596" cy="3350000"/>
          </a:xfrm>
          <a:prstGeom prst="rect">
            <a:avLst/>
          </a:prstGeom>
        </p:spPr>
      </p:pic>
      <p:pic>
        <p:nvPicPr>
          <p:cNvPr id="9" name="図 8">
            <a:extLst>
              <a:ext uri="{FF2B5EF4-FFF2-40B4-BE49-F238E27FC236}">
                <a16:creationId xmlns:a16="http://schemas.microsoft.com/office/drawing/2014/main" id="{D89A42BE-88FB-461E-83EC-6F83CB2D5416}"/>
              </a:ext>
            </a:extLst>
          </p:cNvPr>
          <p:cNvPicPr>
            <a:picLocks noChangeAspect="1"/>
          </p:cNvPicPr>
          <p:nvPr/>
        </p:nvPicPr>
        <p:blipFill>
          <a:blip r:embed="rId5"/>
          <a:stretch>
            <a:fillRect/>
          </a:stretch>
        </p:blipFill>
        <p:spPr>
          <a:xfrm>
            <a:off x="256010" y="3810001"/>
            <a:ext cx="4040033" cy="2416056"/>
          </a:xfrm>
          <a:prstGeom prst="rect">
            <a:avLst/>
          </a:prstGeom>
        </p:spPr>
      </p:pic>
      <p:sp>
        <p:nvSpPr>
          <p:cNvPr id="12" name="テキスト ボックス 11">
            <a:extLst>
              <a:ext uri="{FF2B5EF4-FFF2-40B4-BE49-F238E27FC236}">
                <a16:creationId xmlns:a16="http://schemas.microsoft.com/office/drawing/2014/main" id="{92A8C450-AF03-4308-B737-04076C063C5E}"/>
              </a:ext>
            </a:extLst>
          </p:cNvPr>
          <p:cNvSpPr txBox="1"/>
          <p:nvPr/>
        </p:nvSpPr>
        <p:spPr>
          <a:xfrm>
            <a:off x="888919" y="3625335"/>
            <a:ext cx="813043" cy="369332"/>
          </a:xfrm>
          <a:prstGeom prst="rect">
            <a:avLst/>
          </a:prstGeom>
          <a:noFill/>
        </p:spPr>
        <p:txBody>
          <a:bodyPr wrap="none" rtlCol="0">
            <a:spAutoFit/>
          </a:bodyPr>
          <a:lstStyle/>
          <a:p>
            <a:r>
              <a:rPr kumimoji="1" lang="en-US" altLang="ja-JP" dirty="0"/>
              <a:t>400 G</a:t>
            </a:r>
            <a:endParaRPr kumimoji="1" lang="ja-JP" altLang="en-US" dirty="0"/>
          </a:p>
        </p:txBody>
      </p:sp>
      <p:sp>
        <p:nvSpPr>
          <p:cNvPr id="6" name="テキスト ボックス 5">
            <a:extLst>
              <a:ext uri="{FF2B5EF4-FFF2-40B4-BE49-F238E27FC236}">
                <a16:creationId xmlns:a16="http://schemas.microsoft.com/office/drawing/2014/main" id="{7C2473B3-38F3-456A-AE98-2AC96EC25AE3}"/>
              </a:ext>
            </a:extLst>
          </p:cNvPr>
          <p:cNvSpPr txBox="1"/>
          <p:nvPr/>
        </p:nvSpPr>
        <p:spPr>
          <a:xfrm>
            <a:off x="4752707" y="3190240"/>
            <a:ext cx="1800493" cy="369332"/>
          </a:xfrm>
          <a:prstGeom prst="rect">
            <a:avLst/>
          </a:prstGeom>
          <a:noFill/>
        </p:spPr>
        <p:txBody>
          <a:bodyPr wrap="none" rtlCol="0">
            <a:spAutoFit/>
          </a:bodyPr>
          <a:lstStyle/>
          <a:p>
            <a:r>
              <a:rPr kumimoji="1" lang="ja-JP" altLang="en-US" dirty="0"/>
              <a:t>中心付近の密度</a:t>
            </a:r>
          </a:p>
        </p:txBody>
      </p:sp>
    </p:spTree>
    <p:extLst>
      <p:ext uri="{BB962C8B-B14F-4D97-AF65-F5344CB8AC3E}">
        <p14:creationId xmlns:p14="http://schemas.microsoft.com/office/powerpoint/2010/main" val="33052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3200" dirty="0">
                <a:solidFill>
                  <a:schemeClr val="tx2"/>
                </a:solidFill>
                <a:latin typeface="Arial" panose="020B0604020202020204" pitchFamily="34" charset="0"/>
                <a:cs typeface="Arial" panose="020B0604020202020204" pitchFamily="34" charset="0"/>
              </a:rPr>
              <a:t>Phase-2</a:t>
            </a:r>
            <a:r>
              <a:rPr lang="ja-JP" altLang="en-US" sz="3200" dirty="0">
                <a:solidFill>
                  <a:schemeClr val="tx2"/>
                </a:solidFill>
                <a:latin typeface="Arial" panose="020B0604020202020204" pitchFamily="34" charset="0"/>
                <a:cs typeface="Arial" panose="020B0604020202020204" pitchFamily="34" charset="0"/>
              </a:rPr>
              <a:t>以降への対策</a:t>
            </a:r>
            <a:endParaRPr lang="en-US" altLang="ja-JP"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45</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ja-JP" altLang="en-US" sz="2400" kern="0" dirty="0">
                <a:latin typeface="Arial" panose="020B0604020202020204" pitchFamily="34" charset="0"/>
                <a:ea typeface="+mj-ea"/>
                <a:cs typeface="Arial" panose="020B0604020202020204" pitchFamily="34" charset="0"/>
              </a:rPr>
              <a:t>ステアリングの中の磁場強度</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135804" y="1099040"/>
            <a:ext cx="8790750" cy="131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200" kern="0" dirty="0">
                <a:latin typeface="+mj-ea"/>
                <a:ea typeface="+mj-ea"/>
                <a:cs typeface="Arial" panose="020B0604020202020204" pitchFamily="34" charset="0"/>
              </a:rPr>
              <a:t>運転時の典型的なステアリングの設定電流値分布</a:t>
            </a:r>
            <a:endParaRPr lang="en-US" altLang="ja-JP" sz="2200" kern="0" dirty="0">
              <a:latin typeface="+mj-ea"/>
              <a:ea typeface="+mj-ea"/>
              <a:cs typeface="Arial" panose="020B0604020202020204" pitchFamily="34" charset="0"/>
            </a:endParaRPr>
          </a:p>
          <a:p>
            <a:pPr marL="800100" lvl="1" indent="-342900">
              <a:spcBef>
                <a:spcPts val="0"/>
              </a:spcBef>
              <a:buClr>
                <a:srgbClr val="006600"/>
              </a:buClr>
              <a:buSzPct val="70000"/>
              <a:buBlip>
                <a:blip r:embed="rId3"/>
              </a:buBlip>
              <a:defRPr/>
            </a:pPr>
            <a:r>
              <a:rPr lang="ja-JP" altLang="en-US" sz="2200" kern="0" dirty="0">
                <a:latin typeface="+mj-ea"/>
                <a:ea typeface="+mj-ea"/>
                <a:cs typeface="Arial" panose="020B0604020202020204" pitchFamily="34" charset="0"/>
              </a:rPr>
              <a:t>０</a:t>
            </a:r>
            <a:r>
              <a:rPr lang="en-US" altLang="ja-JP" sz="2200" kern="0" dirty="0">
                <a:latin typeface="+mj-ea"/>
                <a:ea typeface="+mj-ea"/>
                <a:cs typeface="Arial" panose="020B0604020202020204" pitchFamily="34" charset="0"/>
              </a:rPr>
              <a:t> A</a:t>
            </a:r>
            <a:r>
              <a:rPr lang="ja-JP" altLang="en-US" sz="2200" kern="0" dirty="0">
                <a:latin typeface="+mj-ea"/>
                <a:ea typeface="+mj-ea"/>
                <a:cs typeface="Arial" panose="020B0604020202020204" pitchFamily="34" charset="0"/>
              </a:rPr>
              <a:t>付近が多く、やはりステアリングの中にも</a:t>
            </a:r>
            <a:r>
              <a:rPr lang="en-US" altLang="ja-JP" sz="2200" kern="0" dirty="0">
                <a:latin typeface="+mj-ea"/>
                <a:ea typeface="+mj-ea"/>
                <a:cs typeface="Arial" panose="020B0604020202020204" pitchFamily="34" charset="0"/>
              </a:rPr>
              <a:t>PMU</a:t>
            </a:r>
            <a:r>
              <a:rPr lang="ja-JP" altLang="en-US" sz="2200" kern="0" dirty="0">
                <a:latin typeface="+mj-ea"/>
                <a:ea typeface="+mj-ea"/>
                <a:cs typeface="Arial" panose="020B0604020202020204" pitchFamily="34" charset="0"/>
              </a:rPr>
              <a:t>が必要か。</a:t>
            </a:r>
          </a:p>
        </p:txBody>
      </p:sp>
      <p:pic>
        <p:nvPicPr>
          <p:cNvPr id="9" name="図 8">
            <a:extLst>
              <a:ext uri="{FF2B5EF4-FFF2-40B4-BE49-F238E27FC236}">
                <a16:creationId xmlns:a16="http://schemas.microsoft.com/office/drawing/2014/main" id="{442971EC-6D94-4578-A0DD-1A760D354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76" y="2519680"/>
            <a:ext cx="3940741" cy="3600000"/>
          </a:xfrm>
          <a:prstGeom prst="rect">
            <a:avLst/>
          </a:prstGeom>
        </p:spPr>
      </p:pic>
      <p:pic>
        <p:nvPicPr>
          <p:cNvPr id="10" name="図 9">
            <a:extLst>
              <a:ext uri="{FF2B5EF4-FFF2-40B4-BE49-F238E27FC236}">
                <a16:creationId xmlns:a16="http://schemas.microsoft.com/office/drawing/2014/main" id="{600B68AC-C5A7-4226-BCF0-709AE0F74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250" y="2527300"/>
            <a:ext cx="3955550" cy="3600000"/>
          </a:xfrm>
          <a:prstGeom prst="rect">
            <a:avLst/>
          </a:prstGeom>
        </p:spPr>
      </p:pic>
      <p:sp>
        <p:nvSpPr>
          <p:cNvPr id="11" name="タイトル 1">
            <a:extLst>
              <a:ext uri="{FF2B5EF4-FFF2-40B4-BE49-F238E27FC236}">
                <a16:creationId xmlns:a16="http://schemas.microsoft.com/office/drawing/2014/main" id="{82C8C2C2-F304-4B28-8B50-D21F1DD1FB7D}"/>
              </a:ext>
            </a:extLst>
          </p:cNvPr>
          <p:cNvSpPr txBox="1">
            <a:spLocks/>
          </p:cNvSpPr>
          <p:nvPr/>
        </p:nvSpPr>
        <p:spPr bwMode="auto">
          <a:xfrm>
            <a:off x="628650" y="1929767"/>
            <a:ext cx="7886700" cy="69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a:lstStyle>
          <a:p>
            <a:r>
              <a:rPr lang="en-US" altLang="ja-JP" sz="2400"/>
              <a:t>2016/6/25 9:10 1002 mA</a:t>
            </a:r>
            <a:endParaRPr lang="ja-JP" altLang="en-US" sz="2400" dirty="0"/>
          </a:p>
        </p:txBody>
      </p:sp>
    </p:spTree>
    <p:extLst>
      <p:ext uri="{BB962C8B-B14F-4D97-AF65-F5344CB8AC3E}">
        <p14:creationId xmlns:p14="http://schemas.microsoft.com/office/powerpoint/2010/main" val="34754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solidFill>
                  <a:schemeClr val="tx2"/>
                </a:solidFill>
                <a:latin typeface="Arial" panose="020B0604020202020204" pitchFamily="34" charset="0"/>
                <a:cs typeface="Arial" panose="020B0604020202020204" pitchFamily="34" charset="0"/>
              </a:rPr>
              <a:t>電子密度測定</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2016/11/29</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2016</a:t>
            </a:r>
            <a:r>
              <a:rPr lang="ja-JP" altLang="en-US">
                <a:latin typeface="Arial" panose="020B0604020202020204" pitchFamily="34" charset="0"/>
                <a:ea typeface="+mj-ea"/>
                <a:cs typeface="Arial" panose="020B0604020202020204" pitchFamily="34" charset="0"/>
              </a:rPr>
              <a:t>年真空・表面科学合同講演会 名古屋</a:t>
            </a: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46</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1655"/>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2"/>
              </a:buBlip>
              <a:defRPr/>
            </a:pPr>
            <a:r>
              <a:rPr lang="en-US" altLang="ja-JP" sz="2400" dirty="0">
                <a:latin typeface="Arial" panose="020B0604020202020204" pitchFamily="34" charset="0"/>
                <a:ea typeface="+mj-ea"/>
                <a:cs typeface="Arial" panose="020B0604020202020204" pitchFamily="34" charset="0"/>
              </a:rPr>
              <a:t>ECE</a:t>
            </a:r>
            <a:r>
              <a:rPr lang="ja-JP" altLang="en-US" sz="2400" dirty="0">
                <a:latin typeface="Arial" panose="020B0604020202020204" pitchFamily="34" charset="0"/>
                <a:ea typeface="+mj-ea"/>
                <a:cs typeface="Arial" panose="020B0604020202020204" pitchFamily="34" charset="0"/>
              </a:rPr>
              <a:t>対策：アンテチェンバーと</a:t>
            </a:r>
            <a:r>
              <a:rPr lang="en-US" altLang="ja-JP" sz="2400" dirty="0" err="1">
                <a:latin typeface="Arial" panose="020B0604020202020204" pitchFamily="34" charset="0"/>
                <a:ea typeface="+mj-ea"/>
                <a:cs typeface="Arial" panose="020B0604020202020204" pitchFamily="34" charset="0"/>
              </a:rPr>
              <a:t>TiN</a:t>
            </a:r>
            <a:r>
              <a:rPr lang="ja-JP" altLang="en-US" sz="2400" dirty="0">
                <a:latin typeface="Arial" panose="020B0604020202020204" pitchFamily="34" charset="0"/>
                <a:ea typeface="+mj-ea"/>
                <a:cs typeface="Arial" panose="020B0604020202020204" pitchFamily="34" charset="0"/>
              </a:rPr>
              <a:t>コーティングの効果の例</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265284" y="1052859"/>
            <a:ext cx="8661269"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000" kern="0" dirty="0">
                <a:latin typeface="Arial" panose="020B0604020202020204" pitchFamily="34" charset="0"/>
                <a:ea typeface="+mj-ea"/>
                <a:cs typeface="Arial" panose="020B0604020202020204" pitchFamily="34" charset="0"/>
              </a:rPr>
              <a:t>アーク部テストチェンバーの</a:t>
            </a:r>
            <a:r>
              <a:rPr lang="en-US" altLang="ja-JP" sz="2000" kern="0" dirty="0" err="1">
                <a:latin typeface="Arial" panose="020B0604020202020204" pitchFamily="34" charset="0"/>
                <a:ea typeface="+mj-ea"/>
                <a:cs typeface="Arial" panose="020B0604020202020204" pitchFamily="34" charset="0"/>
              </a:rPr>
              <a:t>TiN</a:t>
            </a:r>
            <a:r>
              <a:rPr lang="ja-JP" altLang="en-US" sz="2000" kern="0" dirty="0">
                <a:latin typeface="Arial" panose="020B0604020202020204" pitchFamily="34" charset="0"/>
                <a:ea typeface="+mj-ea"/>
                <a:cs typeface="Arial" panose="020B0604020202020204" pitchFamily="34" charset="0"/>
              </a:rPr>
              <a:t>コーティング有り、無しの部分に電子モニターを取り付け、電子電流を比較して</a:t>
            </a:r>
            <a:r>
              <a:rPr lang="en-US" altLang="ja-JP" sz="2000" kern="0" dirty="0" err="1">
                <a:latin typeface="Arial" panose="020B0604020202020204" pitchFamily="34" charset="0"/>
                <a:ea typeface="+mj-ea"/>
                <a:cs typeface="Arial" panose="020B0604020202020204" pitchFamily="34" charset="0"/>
              </a:rPr>
              <a:t>TiN</a:t>
            </a:r>
            <a:r>
              <a:rPr lang="ja-JP" altLang="en-US" sz="2000" kern="0" dirty="0">
                <a:latin typeface="Arial" panose="020B0604020202020204" pitchFamily="34" charset="0"/>
                <a:ea typeface="+mj-ea"/>
                <a:cs typeface="Arial" panose="020B0604020202020204" pitchFamily="34" charset="0"/>
              </a:rPr>
              <a:t>コーティングの効果を確認。</a:t>
            </a:r>
            <a:endParaRPr lang="en-US" altLang="ja-JP" sz="2000" kern="0" dirty="0">
              <a:latin typeface="Arial" panose="020B0604020202020204" pitchFamily="34" charset="0"/>
              <a:ea typeface="+mj-ea"/>
              <a:cs typeface="Arial" panose="020B0604020202020204" pitchFamily="34" charset="0"/>
            </a:endParaRPr>
          </a:p>
          <a:p>
            <a:pPr marL="800100" lvl="1" indent="-342900">
              <a:spcBef>
                <a:spcPts val="0"/>
              </a:spcBef>
              <a:buClr>
                <a:srgbClr val="006600"/>
              </a:buClr>
              <a:buSzPct val="70000"/>
              <a:buBlip>
                <a:blip r:embed="rId3"/>
              </a:buBlip>
              <a:defRPr/>
            </a:pPr>
            <a:r>
              <a:rPr lang="en-US" altLang="ja-JP" sz="2000" kern="0" dirty="0">
                <a:latin typeface="Arial" panose="020B0604020202020204" pitchFamily="34" charset="0"/>
                <a:ea typeface="+mj-ea"/>
                <a:cs typeface="Arial" panose="020B0604020202020204" pitchFamily="34" charset="0"/>
              </a:rPr>
              <a:t>KEKB</a:t>
            </a:r>
            <a:r>
              <a:rPr lang="ja-JP" altLang="en-US" sz="2000" kern="0" dirty="0">
                <a:latin typeface="Arial" panose="020B0604020202020204" pitchFamily="34" charset="0"/>
                <a:ea typeface="+mj-ea"/>
                <a:cs typeface="Arial" panose="020B0604020202020204" pitchFamily="34" charset="0"/>
              </a:rPr>
              <a:t>時代の結果と比べてアンテチェンバーの効果を確認。</a:t>
            </a:r>
            <a:endParaRPr lang="en-US" altLang="ja-JP" sz="2000" kern="0" dirty="0">
              <a:latin typeface="Arial" panose="020B0604020202020204" pitchFamily="34" charset="0"/>
              <a:ea typeface="+mj-ea"/>
              <a:cs typeface="Arial" panose="020B0604020202020204" pitchFamily="34" charset="0"/>
            </a:endParaRPr>
          </a:p>
        </p:txBody>
      </p:sp>
      <p:pic>
        <p:nvPicPr>
          <p:cNvPr id="15" name="Picture 3" descr="E:\_Workfolder_20160210\MRトンネル_電子密度測定チェンバー_20160115 photo\Resized\IMG_0696.jpg"/>
          <p:cNvPicPr>
            <a:picLocks noChangeAspect="1" noChangeArrowheads="1"/>
          </p:cNvPicPr>
          <p:nvPr/>
        </p:nvPicPr>
        <p:blipFill rotWithShape="1">
          <a:blip r:embed="rId4">
            <a:extLst>
              <a:ext uri="{28A0092B-C50C-407E-A947-70E740481C1C}">
                <a14:useLocalDpi xmlns:a14="http://schemas.microsoft.com/office/drawing/2010/main" val="0"/>
              </a:ext>
            </a:extLst>
          </a:blip>
          <a:srcRect t="13274"/>
          <a:stretch/>
        </p:blipFill>
        <p:spPr bwMode="auto">
          <a:xfrm>
            <a:off x="383864" y="3644443"/>
            <a:ext cx="4008197" cy="260712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線矢印コネクタ 15"/>
          <p:cNvCxnSpPr/>
          <p:nvPr/>
        </p:nvCxnSpPr>
        <p:spPr>
          <a:xfrm flipH="1" flipV="1">
            <a:off x="2826859" y="4767131"/>
            <a:ext cx="663776" cy="70475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2056547" y="5127702"/>
            <a:ext cx="1425892" cy="41793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015573" y="3669029"/>
            <a:ext cx="1288879" cy="307777"/>
          </a:xfrm>
          <a:prstGeom prst="rect">
            <a:avLst/>
          </a:prstGeom>
          <a:solidFill>
            <a:srgbClr val="FFFF66"/>
          </a:solidFill>
        </p:spPr>
        <p:txBody>
          <a:bodyPr wrap="none" rtlCol="0">
            <a:spAutoFit/>
          </a:bodyPr>
          <a:lstStyle/>
          <a:p>
            <a:r>
              <a:rPr lang="en-US" altLang="ja-JP" sz="1400" dirty="0">
                <a:latin typeface="Arial" panose="020B0604020202020204" pitchFamily="34" charset="0"/>
                <a:cs typeface="Arial" panose="020B0604020202020204" pitchFamily="34" charset="0"/>
              </a:rPr>
              <a:t>[</a:t>
            </a:r>
            <a:r>
              <a:rPr lang="en-US" altLang="ja-JP" sz="1400" dirty="0" err="1">
                <a:latin typeface="Arial" panose="020B0604020202020204" pitchFamily="34" charset="0"/>
                <a:cs typeface="Arial" panose="020B0604020202020204" pitchFamily="34" charset="0"/>
              </a:rPr>
              <a:t>Al_Ante</a:t>
            </a:r>
            <a:r>
              <a:rPr lang="en-US" altLang="ja-JP" sz="1400" dirty="0" err="1">
                <a:solidFill>
                  <a:srgbClr val="FF0000"/>
                </a:solidFill>
                <a:latin typeface="Arial" panose="020B0604020202020204" pitchFamily="34" charset="0"/>
                <a:cs typeface="Arial" panose="020B0604020202020204" pitchFamily="34" charset="0"/>
              </a:rPr>
              <a:t>+TiN</a:t>
            </a:r>
            <a:r>
              <a:rPr lang="en-US" altLang="ja-JP" sz="1400" dirty="0">
                <a:latin typeface="Arial" panose="020B0604020202020204" pitchFamily="34" charset="0"/>
                <a:cs typeface="Arial" panose="020B0604020202020204" pitchFamily="34" charset="0"/>
              </a:rPr>
              <a:t>]</a:t>
            </a:r>
            <a:endParaRPr lang="ja-JP" altLang="en-US" sz="1400" dirty="0">
              <a:latin typeface="Arial" panose="020B0604020202020204" pitchFamily="34" charset="0"/>
              <a:cs typeface="Arial" panose="020B0604020202020204" pitchFamily="34" charset="0"/>
            </a:endParaRPr>
          </a:p>
        </p:txBody>
      </p:sp>
      <p:sp>
        <p:nvSpPr>
          <p:cNvPr id="19" name="テキスト ボックス 18"/>
          <p:cNvSpPr txBox="1"/>
          <p:nvPr/>
        </p:nvSpPr>
        <p:spPr>
          <a:xfrm>
            <a:off x="689391" y="4039159"/>
            <a:ext cx="912429" cy="307777"/>
          </a:xfrm>
          <a:prstGeom prst="rect">
            <a:avLst/>
          </a:prstGeom>
          <a:solidFill>
            <a:srgbClr val="FF99FF"/>
          </a:solidFill>
        </p:spPr>
        <p:txBody>
          <a:bodyPr wrap="none" rtlCol="0">
            <a:spAutoFit/>
          </a:bodyPr>
          <a:lstStyle/>
          <a:p>
            <a:r>
              <a:rPr lang="en-US" altLang="ja-JP" sz="1400" dirty="0">
                <a:latin typeface="Arial" panose="020B0604020202020204" pitchFamily="34" charset="0"/>
                <a:cs typeface="Arial" panose="020B0604020202020204" pitchFamily="34" charset="0"/>
              </a:rPr>
              <a:t>[</a:t>
            </a:r>
            <a:r>
              <a:rPr lang="en-US" altLang="ja-JP" sz="1400" dirty="0" err="1">
                <a:latin typeface="Arial" panose="020B0604020202020204" pitchFamily="34" charset="0"/>
                <a:cs typeface="Arial" panose="020B0604020202020204" pitchFamily="34" charset="0"/>
              </a:rPr>
              <a:t>Al_Ante</a:t>
            </a:r>
            <a:r>
              <a:rPr lang="en-US" altLang="ja-JP" sz="1400" dirty="0">
                <a:latin typeface="Arial" panose="020B0604020202020204" pitchFamily="34" charset="0"/>
                <a:cs typeface="Arial" panose="020B0604020202020204" pitchFamily="34" charset="0"/>
              </a:rPr>
              <a:t>]</a:t>
            </a:r>
            <a:endParaRPr lang="ja-JP" altLang="en-US" sz="1400" dirty="0">
              <a:latin typeface="Arial" panose="020B0604020202020204" pitchFamily="34" charset="0"/>
              <a:cs typeface="Arial" panose="020B0604020202020204" pitchFamily="34" charset="0"/>
            </a:endParaRPr>
          </a:p>
        </p:txBody>
      </p:sp>
      <p:cxnSp>
        <p:nvCxnSpPr>
          <p:cNvPr id="20" name="直線矢印コネクタ 19"/>
          <p:cNvCxnSpPr/>
          <p:nvPr/>
        </p:nvCxnSpPr>
        <p:spPr>
          <a:xfrm flipV="1">
            <a:off x="2105718" y="4160713"/>
            <a:ext cx="1065320" cy="303207"/>
          </a:xfrm>
          <a:prstGeom prst="straightConnector1">
            <a:avLst/>
          </a:prstGeom>
          <a:ln w="571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786358" y="4448899"/>
            <a:ext cx="1312530" cy="373566"/>
          </a:xfrm>
          <a:prstGeom prst="straightConnector1">
            <a:avLst/>
          </a:prstGeom>
          <a:ln w="57150">
            <a:solidFill>
              <a:srgbClr val="FF66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7" name="Picture 2" descr="E:\_Workfolder\電子モニター photo\Resized\P6280002.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239006" y="5018632"/>
            <a:ext cx="1594338" cy="1195753"/>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3480961" y="4752752"/>
            <a:ext cx="1487908" cy="307777"/>
          </a:xfrm>
          <a:prstGeom prst="rect">
            <a:avLst/>
          </a:prstGeom>
          <a:solidFill>
            <a:schemeClr val="bg1">
              <a:lumMod val="95000"/>
            </a:schemeClr>
          </a:solidFill>
        </p:spPr>
        <p:txBody>
          <a:bodyPr wrap="none" rtlCol="0">
            <a:spAutoFit/>
          </a:bodyPr>
          <a:lstStyle/>
          <a:p>
            <a:r>
              <a:rPr lang="en-US" altLang="ja-JP" sz="1400" dirty="0">
                <a:solidFill>
                  <a:schemeClr val="accent2">
                    <a:lumMod val="50000"/>
                  </a:schemeClr>
                </a:solidFill>
                <a:latin typeface="Arial" panose="020B0604020202020204" pitchFamily="34" charset="0"/>
                <a:cs typeface="Arial" panose="020B0604020202020204" pitchFamily="34" charset="0"/>
              </a:rPr>
              <a:t>Electron monitor</a:t>
            </a:r>
            <a:endParaRPr lang="ja-JP" altLang="en-US" sz="1400" dirty="0">
              <a:solidFill>
                <a:schemeClr val="accent2">
                  <a:lumMod val="50000"/>
                </a:schemeClr>
              </a:solidFill>
              <a:latin typeface="Arial" panose="020B0604020202020204" pitchFamily="34" charset="0"/>
              <a:cs typeface="Arial" panose="020B0604020202020204" pitchFamily="34" charset="0"/>
            </a:endParaRPr>
          </a:p>
        </p:txBody>
      </p:sp>
      <p:sp>
        <p:nvSpPr>
          <p:cNvPr id="35" name="テキスト ボックス 34"/>
          <p:cNvSpPr txBox="1"/>
          <p:nvPr/>
        </p:nvSpPr>
        <p:spPr>
          <a:xfrm>
            <a:off x="1575741" y="3353409"/>
            <a:ext cx="2558521" cy="276999"/>
          </a:xfrm>
          <a:prstGeom prst="rect">
            <a:avLst/>
          </a:prstGeom>
          <a:noFill/>
        </p:spPr>
        <p:txBody>
          <a:bodyPr wrap="none" rtlCol="0">
            <a:spAutoFit/>
          </a:bodyPr>
          <a:lstStyle/>
          <a:p>
            <a:r>
              <a:rPr lang="en-US" altLang="ja-JP" sz="1200" b="1" dirty="0">
                <a:solidFill>
                  <a:schemeClr val="accent2">
                    <a:lumMod val="50000"/>
                  </a:schemeClr>
                </a:solidFill>
                <a:latin typeface="Arial" panose="020B0604020202020204" pitchFamily="34" charset="0"/>
                <a:cs typeface="Arial" panose="020B0604020202020204" pitchFamily="34" charset="0"/>
              </a:rPr>
              <a:t>Test chamber in LER arc section</a:t>
            </a:r>
            <a:endParaRPr lang="ja-JP" altLang="en-US" sz="1200" b="1" dirty="0">
              <a:solidFill>
                <a:schemeClr val="accent2">
                  <a:lumMod val="50000"/>
                </a:schemeClr>
              </a:solidFill>
              <a:latin typeface="Arial" panose="020B0604020202020204" pitchFamily="34" charset="0"/>
              <a:cs typeface="Arial" panose="020B0604020202020204" pitchFamily="34" charset="0"/>
            </a:endParaRPr>
          </a:p>
        </p:txBody>
      </p:sp>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8025" y="3273541"/>
            <a:ext cx="3918527" cy="3219906"/>
          </a:xfrm>
          <a:prstGeom prst="rect">
            <a:avLst/>
          </a:prstGeom>
        </p:spPr>
      </p:pic>
      <p:sp>
        <p:nvSpPr>
          <p:cNvPr id="40" name="テキスト ボックス 39"/>
          <p:cNvSpPr txBox="1"/>
          <p:nvPr/>
        </p:nvSpPr>
        <p:spPr>
          <a:xfrm>
            <a:off x="5841708" y="3135042"/>
            <a:ext cx="2645276" cy="276999"/>
          </a:xfrm>
          <a:prstGeom prst="rect">
            <a:avLst/>
          </a:prstGeom>
          <a:noFill/>
        </p:spPr>
        <p:txBody>
          <a:bodyPr wrap="none" rtlCol="0">
            <a:spAutoFit/>
          </a:bodyPr>
          <a:lstStyle/>
          <a:p>
            <a:r>
              <a:rPr lang="en-US" altLang="ja-JP" sz="1200" b="1" dirty="0">
                <a:solidFill>
                  <a:schemeClr val="accent2">
                    <a:lumMod val="50000"/>
                  </a:schemeClr>
                </a:solidFill>
                <a:latin typeface="Arial" panose="020B0604020202020204" pitchFamily="34" charset="0"/>
                <a:cs typeface="Arial" panose="020B0604020202020204" pitchFamily="34" charset="0"/>
              </a:rPr>
              <a:t>Electron current vs beam current</a:t>
            </a:r>
            <a:endParaRPr lang="ja-JP" altLang="en-US" sz="1200" b="1" dirty="0">
              <a:solidFill>
                <a:schemeClr val="accent2">
                  <a:lumMod val="50000"/>
                </a:schemeClr>
              </a:solidFill>
              <a:latin typeface="Arial" panose="020B0604020202020204" pitchFamily="34" charset="0"/>
              <a:cs typeface="Arial" panose="020B0604020202020204" pitchFamily="34" charset="0"/>
            </a:endParaRPr>
          </a:p>
        </p:txBody>
      </p:sp>
      <p:sp>
        <p:nvSpPr>
          <p:cNvPr id="24" name="コンテンツ プレースホルダ 2"/>
          <p:cNvSpPr>
            <a:spLocks noGrp="1"/>
          </p:cNvSpPr>
          <p:nvPr/>
        </p:nvSpPr>
        <p:spPr bwMode="auto">
          <a:xfrm>
            <a:off x="265285" y="2041065"/>
            <a:ext cx="8661269" cy="71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000" kern="0" dirty="0">
                <a:solidFill>
                  <a:srgbClr val="0000FF"/>
                </a:solidFill>
                <a:latin typeface="Arial" panose="020B0604020202020204" pitchFamily="34" charset="0"/>
                <a:ea typeface="+mj-ea"/>
                <a:cs typeface="Arial" panose="020B0604020202020204" pitchFamily="34" charset="0"/>
              </a:rPr>
              <a:t>低電流にてアンテチェンバー内の電子密度小</a:t>
            </a:r>
            <a:r>
              <a:rPr lang="ja-JP" altLang="en-US" sz="2000" kern="0" dirty="0">
                <a:solidFill>
                  <a:srgbClr val="E46C0A"/>
                </a:solidFill>
                <a:latin typeface="Arial" panose="020B0604020202020204" pitchFamily="34" charset="0"/>
                <a:ea typeface="+mj-ea"/>
                <a:cs typeface="Arial" panose="020B0604020202020204" pitchFamily="34" charset="0"/>
              </a:rPr>
              <a:t>⇒アンテチェンバーの光電子抑制効果</a:t>
            </a:r>
            <a:endParaRPr lang="en-US" altLang="ja-JP" sz="2000" kern="0" dirty="0">
              <a:solidFill>
                <a:srgbClr val="E46C0A"/>
              </a:solidFill>
              <a:latin typeface="Arial" panose="020B0604020202020204" pitchFamily="34" charset="0"/>
              <a:ea typeface="+mj-ea"/>
              <a:cs typeface="Arial" panose="020B0604020202020204" pitchFamily="34" charset="0"/>
            </a:endParaRPr>
          </a:p>
        </p:txBody>
      </p:sp>
      <p:sp>
        <p:nvSpPr>
          <p:cNvPr id="25" name="コンテンツ プレースホルダ 2"/>
          <p:cNvSpPr>
            <a:spLocks noGrp="1"/>
          </p:cNvSpPr>
          <p:nvPr/>
        </p:nvSpPr>
        <p:spPr bwMode="auto">
          <a:xfrm>
            <a:off x="265285" y="2696314"/>
            <a:ext cx="8661269" cy="71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3"/>
              </a:buBlip>
              <a:defRPr/>
            </a:pPr>
            <a:r>
              <a:rPr lang="ja-JP" altLang="en-US" sz="2000" kern="0" dirty="0">
                <a:solidFill>
                  <a:srgbClr val="0000FF"/>
                </a:solidFill>
                <a:latin typeface="Arial" panose="020B0604020202020204" pitchFamily="34" charset="0"/>
                <a:ea typeface="+mj-ea"/>
                <a:cs typeface="Arial" panose="020B0604020202020204" pitchFamily="34" charset="0"/>
              </a:rPr>
              <a:t>高電流にて</a:t>
            </a:r>
            <a:r>
              <a:rPr lang="en-US" altLang="ja-JP" sz="2000" kern="0" dirty="0" err="1">
                <a:solidFill>
                  <a:srgbClr val="0000FF"/>
                </a:solidFill>
                <a:latin typeface="Arial" panose="020B0604020202020204" pitchFamily="34" charset="0"/>
                <a:ea typeface="+mj-ea"/>
                <a:cs typeface="Arial" panose="020B0604020202020204" pitchFamily="34" charset="0"/>
              </a:rPr>
              <a:t>TiN</a:t>
            </a:r>
            <a:r>
              <a:rPr lang="ja-JP" altLang="en-US" sz="2000" kern="0" dirty="0">
                <a:solidFill>
                  <a:srgbClr val="0000FF"/>
                </a:solidFill>
                <a:latin typeface="Arial" panose="020B0604020202020204" pitchFamily="34" charset="0"/>
                <a:ea typeface="+mj-ea"/>
                <a:cs typeface="Arial" panose="020B0604020202020204" pitchFamily="34" charset="0"/>
              </a:rPr>
              <a:t>コーティング部の電子密度小</a:t>
            </a:r>
            <a:r>
              <a:rPr lang="ja-JP" altLang="en-US" sz="2000" kern="0" dirty="0">
                <a:solidFill>
                  <a:srgbClr val="E46C0A"/>
                </a:solidFill>
                <a:latin typeface="Arial" panose="020B0604020202020204" pitchFamily="34" charset="0"/>
                <a:ea typeface="+mj-ea"/>
                <a:cs typeface="Arial" panose="020B0604020202020204" pitchFamily="34" charset="0"/>
              </a:rPr>
              <a:t>⇒</a:t>
            </a:r>
            <a:r>
              <a:rPr lang="en-US" altLang="ja-JP" sz="2000" kern="0" dirty="0" err="1">
                <a:solidFill>
                  <a:srgbClr val="E46C0A"/>
                </a:solidFill>
                <a:latin typeface="Arial" panose="020B0604020202020204" pitchFamily="34" charset="0"/>
                <a:ea typeface="+mj-ea"/>
                <a:cs typeface="Arial" panose="020B0604020202020204" pitchFamily="34" charset="0"/>
              </a:rPr>
              <a:t>TiN</a:t>
            </a:r>
            <a:r>
              <a:rPr lang="ja-JP" altLang="en-US" sz="2000" kern="0" dirty="0">
                <a:solidFill>
                  <a:srgbClr val="E46C0A"/>
                </a:solidFill>
                <a:latin typeface="Arial" panose="020B0604020202020204" pitchFamily="34" charset="0"/>
                <a:ea typeface="+mj-ea"/>
                <a:cs typeface="Arial" panose="020B0604020202020204" pitchFamily="34" charset="0"/>
              </a:rPr>
              <a:t>コーティングの二次電子抑制効果</a:t>
            </a:r>
            <a:endParaRPr lang="en-US" altLang="ja-JP" sz="2000" kern="0" dirty="0">
              <a:solidFill>
                <a:srgbClr val="E46C0A"/>
              </a:solidFill>
              <a:latin typeface="Arial" panose="020B0604020202020204" pitchFamily="34" charset="0"/>
              <a:ea typeface="+mj-ea"/>
              <a:cs typeface="Arial" panose="020B0604020202020204" pitchFamily="34" charset="0"/>
            </a:endParaRPr>
          </a:p>
        </p:txBody>
      </p:sp>
      <p:sp>
        <p:nvSpPr>
          <p:cNvPr id="5" name="楕円 4"/>
          <p:cNvSpPr/>
          <p:nvPr/>
        </p:nvSpPr>
        <p:spPr>
          <a:xfrm>
            <a:off x="5841708" y="5320145"/>
            <a:ext cx="1242583" cy="1173302"/>
          </a:xfrm>
          <a:prstGeom prst="ellipse">
            <a:avLst/>
          </a:prstGeom>
          <a:noFill/>
          <a:ln w="28575">
            <a:solidFill>
              <a:srgbClr val="FF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H="1" flipV="1">
            <a:off x="4655128" y="2521527"/>
            <a:ext cx="1505527" cy="2798618"/>
          </a:xfrm>
          <a:prstGeom prst="line">
            <a:avLst/>
          </a:prstGeom>
          <a:ln>
            <a:solidFill>
              <a:srgbClr val="FF00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flipH="1" flipV="1">
            <a:off x="4493494" y="3064612"/>
            <a:ext cx="2969488" cy="1282324"/>
          </a:xfrm>
          <a:prstGeom prst="line">
            <a:avLst/>
          </a:prstGeom>
          <a:ln>
            <a:solidFill>
              <a:srgbClr val="FF00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flipH="1" flipV="1">
            <a:off x="4493494" y="3064612"/>
            <a:ext cx="3121888" cy="2846662"/>
          </a:xfrm>
          <a:prstGeom prst="line">
            <a:avLst/>
          </a:prstGeom>
          <a:ln>
            <a:solidFill>
              <a:srgbClr val="FF00FF"/>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0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4" grpId="0"/>
      <p:bldP spid="25" grpId="0"/>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ea typeface="+mj-ea"/>
                <a:cs typeface="Arial" panose="020B0604020202020204" pitchFamily="34" charset="0"/>
              </a:rPr>
              <a:t>まとめと予定</a:t>
            </a:r>
          </a:p>
        </p:txBody>
      </p:sp>
      <p:sp>
        <p:nvSpPr>
          <p:cNvPr id="3075" name="コンテンツ プレースホルダ 2"/>
          <p:cNvSpPr>
            <a:spLocks noGrp="1"/>
          </p:cNvSpPr>
          <p:nvPr/>
        </p:nvSpPr>
        <p:spPr bwMode="auto">
          <a:xfrm>
            <a:off x="265285" y="746019"/>
            <a:ext cx="8738037" cy="7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ts val="0"/>
              </a:spcBef>
              <a:buSzPct val="60000"/>
              <a:buBlip>
                <a:blip r:embed="rId2"/>
              </a:buBlip>
            </a:pPr>
            <a:r>
              <a:rPr lang="en-US" altLang="ja-JP" sz="2200" dirty="0">
                <a:latin typeface="Arial" panose="020B0604020202020204" pitchFamily="34" charset="0"/>
                <a:ea typeface="+mj-ea"/>
                <a:cs typeface="Arial" panose="020B0604020202020204" pitchFamily="34" charset="0"/>
              </a:rPr>
              <a:t>Established counter measures</a:t>
            </a:r>
          </a:p>
          <a:p>
            <a:pPr marL="762000" lvl="1" indent="-361950" eaLnBrk="1" hangingPunct="1">
              <a:spcBef>
                <a:spcPts val="0"/>
              </a:spcBef>
              <a:buSzPct val="60000"/>
              <a:buBlip>
                <a:blip r:embed="rId2"/>
              </a:buBlip>
            </a:pPr>
            <a:r>
              <a:rPr lang="en-US" altLang="ja-JP" sz="2200" dirty="0">
                <a:latin typeface="Arial" panose="020B0604020202020204" pitchFamily="34" charset="0"/>
                <a:ea typeface="+mj-ea"/>
                <a:cs typeface="Arial" panose="020B0604020202020204" pitchFamily="34" charset="0"/>
              </a:rPr>
              <a:t>Solenoid filed at drift section (~50 G): Effective to both photoelectrons and secondary electrons.</a:t>
            </a:r>
          </a:p>
          <a:p>
            <a:pPr marL="762000" lvl="1" indent="-361950" eaLnBrk="1" hangingPunct="1">
              <a:spcBef>
                <a:spcPts val="0"/>
              </a:spcBef>
              <a:buSzPct val="60000"/>
              <a:buBlip>
                <a:blip r:embed="rId2"/>
              </a:buBlip>
            </a:pPr>
            <a:r>
              <a:rPr lang="en-US" altLang="ja-JP" sz="2200" dirty="0">
                <a:latin typeface="Arial" panose="020B0604020202020204" pitchFamily="34" charset="0"/>
                <a:ea typeface="+mj-ea"/>
                <a:cs typeface="Arial" panose="020B0604020202020204" pitchFamily="34" charset="0"/>
              </a:rPr>
              <a:t>Ante-chamber scheme</a:t>
            </a:r>
            <a:r>
              <a:rPr lang="ja-JP" altLang="en-US" sz="2200" dirty="0">
                <a:latin typeface="Arial" panose="020B0604020202020204" pitchFamily="34" charset="0"/>
                <a:ea typeface="+mj-ea"/>
                <a:cs typeface="Arial" panose="020B0604020202020204" pitchFamily="34" charset="0"/>
              </a:rPr>
              <a:t>：</a:t>
            </a:r>
            <a:r>
              <a:rPr lang="en-US" altLang="ja-JP" sz="2200" dirty="0">
                <a:latin typeface="Arial" panose="020B0604020202020204" pitchFamily="34" charset="0"/>
                <a:ea typeface="+mj-ea"/>
                <a:cs typeface="Arial" panose="020B0604020202020204" pitchFamily="34" charset="0"/>
              </a:rPr>
              <a:t>Effective to photoelectrons. Adopted at PEPII LER</a:t>
            </a:r>
          </a:p>
          <a:p>
            <a:pPr marL="762000" lvl="1" indent="-361950" eaLnBrk="1" hangingPunct="1">
              <a:spcBef>
                <a:spcPts val="0"/>
              </a:spcBef>
              <a:buSzPct val="60000"/>
              <a:buBlip>
                <a:blip r:embed="rId2"/>
              </a:buBlip>
            </a:pPr>
            <a:r>
              <a:rPr lang="en-US" altLang="ja-JP" sz="2200" dirty="0" err="1">
                <a:latin typeface="Arial" panose="020B0604020202020204" pitchFamily="34" charset="0"/>
                <a:ea typeface="+mj-ea"/>
                <a:cs typeface="Arial" panose="020B0604020202020204" pitchFamily="34" charset="0"/>
              </a:rPr>
              <a:t>TiN</a:t>
            </a:r>
            <a:r>
              <a:rPr lang="en-US" altLang="ja-JP" sz="2200" dirty="0">
                <a:latin typeface="Arial" panose="020B0604020202020204" pitchFamily="34" charset="0"/>
                <a:ea typeface="+mj-ea"/>
                <a:cs typeface="Arial" panose="020B0604020202020204" pitchFamily="34" charset="0"/>
              </a:rPr>
              <a:t> coating (Reduction in SEY)</a:t>
            </a:r>
            <a:r>
              <a:rPr lang="ja-JP" altLang="en-US" sz="2200" dirty="0">
                <a:latin typeface="Arial" panose="020B0604020202020204" pitchFamily="34" charset="0"/>
                <a:ea typeface="+mj-ea"/>
                <a:cs typeface="Arial" panose="020B0604020202020204" pitchFamily="34" charset="0"/>
              </a:rPr>
              <a:t>：</a:t>
            </a:r>
            <a:r>
              <a:rPr lang="en-US" altLang="ja-JP" sz="2200" dirty="0">
                <a:latin typeface="Arial" panose="020B0604020202020204" pitchFamily="34" charset="0"/>
                <a:ea typeface="+mj-ea"/>
                <a:cs typeface="Arial" panose="020B0604020202020204" pitchFamily="34" charset="0"/>
              </a:rPr>
              <a:t>Effective to secondary electrons. Adopted at PEPII LE</a:t>
            </a:r>
            <a:r>
              <a:rPr lang="ja-JP" altLang="en-US" sz="2200" dirty="0" err="1">
                <a:latin typeface="Arial" panose="020B0604020202020204" pitchFamily="34" charset="0"/>
                <a:ea typeface="+mj-ea"/>
                <a:cs typeface="Arial" panose="020B0604020202020204" pitchFamily="34" charset="0"/>
              </a:rPr>
              <a:t>。</a:t>
            </a:r>
            <a:endParaRPr lang="en-US" altLang="ja-JP" sz="2200" dirty="0">
              <a:latin typeface="Arial" panose="020B0604020202020204" pitchFamily="34" charset="0"/>
              <a:ea typeface="+mj-ea"/>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47</a:t>
            </a:fld>
            <a:endParaRPr lang="ja-JP" altLang="en-US">
              <a:latin typeface="Arial" panose="020B0604020202020204" pitchFamily="34" charset="0"/>
              <a:ea typeface="+mj-ea"/>
              <a:cs typeface="Arial" panose="020B0604020202020204" pitchFamily="34" charset="0"/>
            </a:endParaRPr>
          </a:p>
        </p:txBody>
      </p:sp>
      <p:pic>
        <p:nvPicPr>
          <p:cNvPr id="11" name="図 47" descr="PEM_Wigante_1kV_4_200_3_4.JPG">
            <a:extLst>
              <a:ext uri="{FF2B5EF4-FFF2-40B4-BE49-F238E27FC236}">
                <a16:creationId xmlns:a16="http://schemas.microsoft.com/office/drawing/2014/main" id="{B8C6BBDA-BA05-4CD3-8337-D6C81316431A}"/>
              </a:ext>
            </a:extLst>
          </p:cNvPr>
          <p:cNvPicPr>
            <a:picLocks noChangeAspect="1"/>
          </p:cNvPicPr>
          <p:nvPr/>
        </p:nvPicPr>
        <p:blipFill>
          <a:blip r:embed="rId3" cstate="print"/>
          <a:srcRect t="8382"/>
          <a:stretch>
            <a:fillRect/>
          </a:stretch>
        </p:blipFill>
        <p:spPr bwMode="auto">
          <a:xfrm>
            <a:off x="5903203" y="3857628"/>
            <a:ext cx="3008376" cy="2428892"/>
          </a:xfrm>
          <a:prstGeom prst="rect">
            <a:avLst/>
          </a:prstGeom>
          <a:noFill/>
          <a:ln>
            <a:noFill/>
          </a:ln>
        </p:spPr>
      </p:pic>
      <p:sp>
        <p:nvSpPr>
          <p:cNvPr id="12" name="テキスト ボックス 11">
            <a:extLst>
              <a:ext uri="{FF2B5EF4-FFF2-40B4-BE49-F238E27FC236}">
                <a16:creationId xmlns:a16="http://schemas.microsoft.com/office/drawing/2014/main" id="{0529D3B0-D28B-4FAC-86F2-5DA687E029E7}"/>
              </a:ext>
            </a:extLst>
          </p:cNvPr>
          <p:cNvSpPr txBox="1">
            <a:spLocks noChangeArrowheads="1"/>
          </p:cNvSpPr>
          <p:nvPr/>
        </p:nvSpPr>
        <p:spPr bwMode="auto">
          <a:xfrm>
            <a:off x="8117781" y="4429132"/>
            <a:ext cx="380232" cy="271869"/>
          </a:xfrm>
          <a:prstGeom prst="rect">
            <a:avLst/>
          </a:prstGeom>
          <a:noFill/>
          <a:ln w="9525">
            <a:noFill/>
            <a:miter lim="800000"/>
            <a:headEnd/>
            <a:tailEnd/>
          </a:ln>
        </p:spPr>
        <p:txBody>
          <a:bodyPr wrap="none">
            <a:spAutoFit/>
          </a:bodyPr>
          <a:lstStyle/>
          <a:p>
            <a:pPr>
              <a:lnSpc>
                <a:spcPts val="1400"/>
              </a:lnSpc>
            </a:pPr>
            <a:r>
              <a:rPr lang="en-US" altLang="ja-JP" sz="1200" dirty="0">
                <a:solidFill>
                  <a:srgbClr val="FF0000"/>
                </a:solidFill>
              </a:rPr>
              <a:t>Cu</a:t>
            </a:r>
            <a:endParaRPr lang="ja-JP" altLang="en-US" sz="1200" dirty="0">
              <a:solidFill>
                <a:srgbClr val="FF0000"/>
              </a:solidFill>
            </a:endParaRPr>
          </a:p>
        </p:txBody>
      </p:sp>
      <p:sp>
        <p:nvSpPr>
          <p:cNvPr id="13" name="テキスト ボックス 12">
            <a:extLst>
              <a:ext uri="{FF2B5EF4-FFF2-40B4-BE49-F238E27FC236}">
                <a16:creationId xmlns:a16="http://schemas.microsoft.com/office/drawing/2014/main" id="{731DF126-60DA-49CC-AD04-90BCD8840331}"/>
              </a:ext>
            </a:extLst>
          </p:cNvPr>
          <p:cNvSpPr txBox="1">
            <a:spLocks noChangeArrowheads="1"/>
          </p:cNvSpPr>
          <p:nvPr/>
        </p:nvSpPr>
        <p:spPr bwMode="auto">
          <a:xfrm>
            <a:off x="7974905" y="5000636"/>
            <a:ext cx="954813" cy="271869"/>
          </a:xfrm>
          <a:prstGeom prst="rect">
            <a:avLst/>
          </a:prstGeom>
          <a:noFill/>
          <a:ln w="9525">
            <a:noFill/>
            <a:miter lim="800000"/>
            <a:headEnd/>
            <a:tailEnd/>
          </a:ln>
        </p:spPr>
        <p:txBody>
          <a:bodyPr wrap="none">
            <a:spAutoFit/>
          </a:bodyPr>
          <a:lstStyle/>
          <a:p>
            <a:pPr>
              <a:lnSpc>
                <a:spcPts val="1400"/>
              </a:lnSpc>
            </a:pPr>
            <a:r>
              <a:rPr lang="en-US" altLang="ja-JP" sz="1200" dirty="0" err="1">
                <a:solidFill>
                  <a:srgbClr val="0000FF"/>
                </a:solidFill>
              </a:rPr>
              <a:t>TiN</a:t>
            </a:r>
            <a:r>
              <a:rPr lang="en-US" altLang="ja-JP" sz="1200" dirty="0">
                <a:solidFill>
                  <a:srgbClr val="0000FF"/>
                </a:solidFill>
              </a:rPr>
              <a:t> coating</a:t>
            </a:r>
            <a:endParaRPr lang="ja-JP" altLang="en-US" sz="1200" dirty="0">
              <a:solidFill>
                <a:srgbClr val="0000FF"/>
              </a:solidFill>
            </a:endParaRPr>
          </a:p>
        </p:txBody>
      </p:sp>
      <p:pic>
        <p:nvPicPr>
          <p:cNvPr id="14" name="Picture 27" descr="PEM_log_23Jan04_ed2">
            <a:extLst>
              <a:ext uri="{FF2B5EF4-FFF2-40B4-BE49-F238E27FC236}">
                <a16:creationId xmlns:a16="http://schemas.microsoft.com/office/drawing/2014/main" id="{C56F1506-DDAA-4F47-A29A-0EC82DD7CD3F}"/>
              </a:ext>
            </a:extLst>
          </p:cNvPr>
          <p:cNvPicPr>
            <a:picLocks noChangeAspect="1" noChangeArrowheads="1"/>
          </p:cNvPicPr>
          <p:nvPr/>
        </p:nvPicPr>
        <p:blipFill>
          <a:blip r:embed="rId4" cstate="print">
            <a:clrChange>
              <a:clrFrom>
                <a:srgbClr val="FFFFFF"/>
              </a:clrFrom>
              <a:clrTo>
                <a:srgbClr val="FFFFFF">
                  <a:alpha val="0"/>
                </a:srgbClr>
              </a:clrTo>
            </a:clrChange>
          </a:blip>
          <a:srcRect t="7306"/>
          <a:stretch>
            <a:fillRect/>
          </a:stretch>
        </p:blipFill>
        <p:spPr bwMode="auto">
          <a:xfrm>
            <a:off x="3143240" y="3857628"/>
            <a:ext cx="2807455" cy="2493389"/>
          </a:xfrm>
          <a:prstGeom prst="rect">
            <a:avLst/>
          </a:prstGeom>
          <a:noFill/>
          <a:ln w="9525">
            <a:noFill/>
            <a:miter lim="800000"/>
            <a:headEnd/>
            <a:tailEnd/>
          </a:ln>
        </p:spPr>
      </p:pic>
      <p:sp>
        <p:nvSpPr>
          <p:cNvPr id="15" name="テキスト ボックス 14">
            <a:extLst>
              <a:ext uri="{FF2B5EF4-FFF2-40B4-BE49-F238E27FC236}">
                <a16:creationId xmlns:a16="http://schemas.microsoft.com/office/drawing/2014/main" id="{E7678781-2B34-45E1-A4C0-54DEF6C5AB1C}"/>
              </a:ext>
            </a:extLst>
          </p:cNvPr>
          <p:cNvSpPr txBox="1"/>
          <p:nvPr/>
        </p:nvSpPr>
        <p:spPr>
          <a:xfrm>
            <a:off x="3643307" y="3854239"/>
            <a:ext cx="1285884" cy="646331"/>
          </a:xfrm>
          <a:prstGeom prst="rect">
            <a:avLst/>
          </a:prstGeom>
          <a:solidFill>
            <a:schemeClr val="bg1"/>
          </a:solidFill>
        </p:spPr>
        <p:txBody>
          <a:bodyPr wrap="square" rtlCol="0">
            <a:spAutoFit/>
          </a:bodyPr>
          <a:lstStyle/>
          <a:p>
            <a:pPr>
              <a:lnSpc>
                <a:spcPct val="90000"/>
              </a:lnSpc>
            </a:pPr>
            <a:r>
              <a:rPr lang="en-US" altLang="ja-JP" sz="800" dirty="0">
                <a:latin typeface="Arial" pitchFamily="34" charset="0"/>
                <a:cs typeface="Arial" pitchFamily="34" charset="0"/>
              </a:rPr>
              <a:t>1/1284/3.07  (1284)</a:t>
            </a:r>
          </a:p>
          <a:p>
            <a:pPr>
              <a:lnSpc>
                <a:spcPct val="90000"/>
              </a:lnSpc>
            </a:pPr>
            <a:r>
              <a:rPr lang="en-US" altLang="ja-JP" sz="800" dirty="0">
                <a:latin typeface="Arial" pitchFamily="34" charset="0"/>
                <a:cs typeface="Arial" pitchFamily="34" charset="0"/>
              </a:rPr>
              <a:t>6~8 ns spacing</a:t>
            </a:r>
          </a:p>
          <a:p>
            <a:pPr>
              <a:lnSpc>
                <a:spcPct val="90000"/>
              </a:lnSpc>
            </a:pPr>
            <a:r>
              <a:rPr lang="en-US" altLang="ja-JP" sz="800" dirty="0">
                <a:latin typeface="Arial" pitchFamily="34" charset="0"/>
                <a:cs typeface="Arial" pitchFamily="34" charset="0"/>
              </a:rPr>
              <a:t>R = 4</a:t>
            </a:r>
            <a:r>
              <a:rPr lang="ja-JP" altLang="en-US" sz="800" dirty="0">
                <a:latin typeface="Arial" pitchFamily="34" charset="0"/>
                <a:cs typeface="Arial" pitchFamily="34" charset="0"/>
              </a:rPr>
              <a:t>７ </a:t>
            </a:r>
            <a:r>
              <a:rPr lang="en-US" altLang="ja-JP" sz="800" dirty="0">
                <a:latin typeface="Arial" pitchFamily="34" charset="0"/>
                <a:cs typeface="Arial" pitchFamily="34" charset="0"/>
              </a:rPr>
              <a:t>mm (Circular)</a:t>
            </a:r>
          </a:p>
          <a:p>
            <a:pPr>
              <a:lnSpc>
                <a:spcPct val="90000"/>
              </a:lnSpc>
            </a:pPr>
            <a:r>
              <a:rPr kumimoji="1" lang="en-US" altLang="ja-JP" sz="800" dirty="0" err="1">
                <a:latin typeface="Arial" pitchFamily="34" charset="0"/>
                <a:cs typeface="Arial" pitchFamily="34" charset="0"/>
              </a:rPr>
              <a:t>V</a:t>
            </a:r>
            <a:r>
              <a:rPr kumimoji="1" lang="en-US" altLang="ja-JP" sz="800" baseline="-25000" dirty="0" err="1">
                <a:latin typeface="Arial" pitchFamily="34" charset="0"/>
                <a:cs typeface="Arial" pitchFamily="34" charset="0"/>
              </a:rPr>
              <a:t>r</a:t>
            </a:r>
            <a:r>
              <a:rPr kumimoji="1" lang="en-US" altLang="ja-JP" sz="800" dirty="0">
                <a:latin typeface="Arial" pitchFamily="34" charset="0"/>
                <a:cs typeface="Arial" pitchFamily="34" charset="0"/>
              </a:rPr>
              <a:t> = </a:t>
            </a:r>
            <a:r>
              <a:rPr kumimoji="1" lang="en-US" altLang="ja-JP" sz="800" dirty="0">
                <a:latin typeface="Arial" pitchFamily="34" charset="0"/>
                <a:cs typeface="Arial" pitchFamily="34" charset="0"/>
                <a:sym typeface="Symbol"/>
              </a:rPr>
              <a:t></a:t>
            </a:r>
            <a:r>
              <a:rPr kumimoji="1" lang="en-US" altLang="ja-JP" sz="800" i="1" dirty="0">
                <a:latin typeface="Arial" pitchFamily="34" charset="0"/>
                <a:cs typeface="Arial" pitchFamily="34" charset="0"/>
              </a:rPr>
              <a:t>30 V</a:t>
            </a:r>
            <a:endParaRPr kumimoji="1" lang="en-US" altLang="ja-JP" sz="800" dirty="0">
              <a:latin typeface="Arial" pitchFamily="34" charset="0"/>
              <a:cs typeface="Arial" pitchFamily="34" charset="0"/>
            </a:endParaRPr>
          </a:p>
          <a:p>
            <a:pPr>
              <a:lnSpc>
                <a:spcPct val="90000"/>
              </a:lnSpc>
            </a:pPr>
            <a:r>
              <a:rPr lang="en-US" altLang="ja-JP" sz="800" dirty="0">
                <a:latin typeface="Arial" pitchFamily="34" charset="0"/>
                <a:cs typeface="Arial" pitchFamily="34" charset="0"/>
              </a:rPr>
              <a:t>Ph = 8</a:t>
            </a:r>
            <a:r>
              <a:rPr lang="en-US" altLang="ja-JP" sz="800" dirty="0">
                <a:latin typeface="Arial" pitchFamily="34" charset="0"/>
                <a:cs typeface="Arial" pitchFamily="34" charset="0"/>
                <a:sym typeface="Symbol"/>
              </a:rPr>
              <a:t></a:t>
            </a:r>
            <a:r>
              <a:rPr lang="en-US" altLang="ja-JP" sz="800" dirty="0">
                <a:latin typeface="Arial" pitchFamily="34" charset="0"/>
                <a:cs typeface="Arial" pitchFamily="34" charset="0"/>
              </a:rPr>
              <a:t>10</a:t>
            </a:r>
            <a:r>
              <a:rPr lang="en-US" altLang="ja-JP" sz="800" baseline="30000" dirty="0">
                <a:latin typeface="Arial" pitchFamily="34" charset="0"/>
                <a:cs typeface="Arial" pitchFamily="34" charset="0"/>
              </a:rPr>
              <a:t>15</a:t>
            </a:r>
            <a:r>
              <a:rPr lang="en-US" altLang="ja-JP" sz="800" dirty="0">
                <a:latin typeface="Arial" pitchFamily="34" charset="0"/>
                <a:cs typeface="Arial" pitchFamily="34" charset="0"/>
              </a:rPr>
              <a:t> Ph/s/m/ms</a:t>
            </a:r>
            <a:endParaRPr kumimoji="1" lang="ja-JP" altLang="en-US" sz="800" dirty="0">
              <a:latin typeface="Arial" pitchFamily="34" charset="0"/>
              <a:cs typeface="Arial" pitchFamily="34" charset="0"/>
            </a:endParaRPr>
          </a:p>
        </p:txBody>
      </p:sp>
      <p:sp>
        <p:nvSpPr>
          <p:cNvPr id="16" name="テキスト ボックス 15">
            <a:extLst>
              <a:ext uri="{FF2B5EF4-FFF2-40B4-BE49-F238E27FC236}">
                <a16:creationId xmlns:a16="http://schemas.microsoft.com/office/drawing/2014/main" id="{E983558B-9584-4116-A275-9FD2CE1436F6}"/>
              </a:ext>
            </a:extLst>
          </p:cNvPr>
          <p:cNvSpPr txBox="1"/>
          <p:nvPr/>
        </p:nvSpPr>
        <p:spPr>
          <a:xfrm>
            <a:off x="4786314" y="5500702"/>
            <a:ext cx="928459" cy="400110"/>
          </a:xfrm>
          <a:prstGeom prst="rect">
            <a:avLst/>
          </a:prstGeom>
          <a:noFill/>
        </p:spPr>
        <p:txBody>
          <a:bodyPr wrap="none" rtlCol="0">
            <a:spAutoFit/>
          </a:bodyPr>
          <a:lstStyle/>
          <a:p>
            <a:r>
              <a:rPr kumimoji="1" lang="en-US" altLang="ja-JP" sz="1000" dirty="0">
                <a:solidFill>
                  <a:srgbClr val="0000FF"/>
                </a:solidFill>
                <a:latin typeface="Arial" pitchFamily="34" charset="0"/>
                <a:cs typeface="Arial" pitchFamily="34" charset="0"/>
              </a:rPr>
              <a:t>With </a:t>
            </a:r>
          </a:p>
          <a:p>
            <a:r>
              <a:rPr kumimoji="1" lang="en-US" altLang="ja-JP" sz="1000" dirty="0">
                <a:solidFill>
                  <a:srgbClr val="0000FF"/>
                </a:solidFill>
                <a:latin typeface="Arial" pitchFamily="34" charset="0"/>
                <a:cs typeface="Arial" pitchFamily="34" charset="0"/>
              </a:rPr>
              <a:t>antechamber</a:t>
            </a:r>
            <a:endParaRPr kumimoji="1" lang="ja-JP" altLang="en-US" sz="1000" dirty="0">
              <a:solidFill>
                <a:srgbClr val="0000FF"/>
              </a:solidFill>
              <a:latin typeface="Arial" pitchFamily="34" charset="0"/>
              <a:cs typeface="Arial" pitchFamily="34" charset="0"/>
            </a:endParaRPr>
          </a:p>
        </p:txBody>
      </p:sp>
      <p:sp>
        <p:nvSpPr>
          <p:cNvPr id="17" name="テキスト ボックス 16">
            <a:extLst>
              <a:ext uri="{FF2B5EF4-FFF2-40B4-BE49-F238E27FC236}">
                <a16:creationId xmlns:a16="http://schemas.microsoft.com/office/drawing/2014/main" id="{2BF9BD83-7C70-4D1E-80B9-AFF60B022919}"/>
              </a:ext>
            </a:extLst>
          </p:cNvPr>
          <p:cNvSpPr txBox="1"/>
          <p:nvPr/>
        </p:nvSpPr>
        <p:spPr>
          <a:xfrm>
            <a:off x="3786182" y="4572008"/>
            <a:ext cx="1159292" cy="246221"/>
          </a:xfrm>
          <a:prstGeom prst="rect">
            <a:avLst/>
          </a:prstGeom>
          <a:noFill/>
        </p:spPr>
        <p:txBody>
          <a:bodyPr wrap="none" rtlCol="0">
            <a:spAutoFit/>
          </a:bodyPr>
          <a:lstStyle/>
          <a:p>
            <a:r>
              <a:rPr kumimoji="1" lang="en-US" altLang="ja-JP" sz="1000" dirty="0">
                <a:solidFill>
                  <a:srgbClr val="FF0000"/>
                </a:solidFill>
                <a:latin typeface="Arial" pitchFamily="34" charset="0"/>
                <a:cs typeface="Arial" pitchFamily="34" charset="0"/>
              </a:rPr>
              <a:t>Circular chamber</a:t>
            </a:r>
            <a:endParaRPr kumimoji="1" lang="ja-JP" altLang="en-US" sz="1000" dirty="0">
              <a:solidFill>
                <a:srgbClr val="FF0000"/>
              </a:solidFill>
              <a:latin typeface="Arial" pitchFamily="34" charset="0"/>
              <a:cs typeface="Arial" pitchFamily="34" charset="0"/>
            </a:endParaRPr>
          </a:p>
        </p:txBody>
      </p:sp>
      <p:sp>
        <p:nvSpPr>
          <p:cNvPr id="18" name="テキスト ボックス 17">
            <a:extLst>
              <a:ext uri="{FF2B5EF4-FFF2-40B4-BE49-F238E27FC236}">
                <a16:creationId xmlns:a16="http://schemas.microsoft.com/office/drawing/2014/main" id="{E82C58F6-FB1E-4546-8EF8-1E4A9BDE4E18}"/>
              </a:ext>
            </a:extLst>
          </p:cNvPr>
          <p:cNvSpPr txBox="1"/>
          <p:nvPr/>
        </p:nvSpPr>
        <p:spPr>
          <a:xfrm>
            <a:off x="4000496" y="3500438"/>
            <a:ext cx="1931876" cy="307777"/>
          </a:xfrm>
          <a:prstGeom prst="rect">
            <a:avLst/>
          </a:prstGeom>
          <a:noFill/>
        </p:spPr>
        <p:txBody>
          <a:bodyPr wrap="none" rtlCol="0">
            <a:spAutoFit/>
          </a:bodyPr>
          <a:lstStyle/>
          <a:p>
            <a:r>
              <a:rPr kumimoji="1" lang="en-US" altLang="ja-JP" sz="1400" dirty="0">
                <a:solidFill>
                  <a:srgbClr val="006600"/>
                </a:solidFill>
                <a:latin typeface="Arial" pitchFamily="34" charset="0"/>
                <a:cs typeface="Arial" pitchFamily="34" charset="0"/>
              </a:rPr>
              <a:t>Effect of antechamber</a:t>
            </a:r>
            <a:endParaRPr kumimoji="1" lang="ja-JP" altLang="en-US" sz="1400" dirty="0">
              <a:solidFill>
                <a:srgbClr val="006600"/>
              </a:solidFill>
              <a:latin typeface="Arial" pitchFamily="34" charset="0"/>
              <a:cs typeface="Arial" pitchFamily="34" charset="0"/>
            </a:endParaRPr>
          </a:p>
        </p:txBody>
      </p:sp>
      <p:sp>
        <p:nvSpPr>
          <p:cNvPr id="19" name="テキスト ボックス 18">
            <a:extLst>
              <a:ext uri="{FF2B5EF4-FFF2-40B4-BE49-F238E27FC236}">
                <a16:creationId xmlns:a16="http://schemas.microsoft.com/office/drawing/2014/main" id="{81895677-9D4B-4BB6-A826-174EC2684468}"/>
              </a:ext>
            </a:extLst>
          </p:cNvPr>
          <p:cNvSpPr txBox="1"/>
          <p:nvPr/>
        </p:nvSpPr>
        <p:spPr>
          <a:xfrm>
            <a:off x="1214414" y="3500438"/>
            <a:ext cx="1555169" cy="307777"/>
          </a:xfrm>
          <a:prstGeom prst="rect">
            <a:avLst/>
          </a:prstGeom>
          <a:noFill/>
        </p:spPr>
        <p:txBody>
          <a:bodyPr wrap="none" rtlCol="0">
            <a:spAutoFit/>
          </a:bodyPr>
          <a:lstStyle/>
          <a:p>
            <a:r>
              <a:rPr lang="en-US" altLang="ja-JP" sz="1400" dirty="0">
                <a:solidFill>
                  <a:srgbClr val="006600"/>
                </a:solidFill>
                <a:latin typeface="Arial" pitchFamily="34" charset="0"/>
                <a:cs typeface="Arial" pitchFamily="34" charset="0"/>
              </a:rPr>
              <a:t>Effect of s</a:t>
            </a:r>
            <a:r>
              <a:rPr kumimoji="1" lang="en-US" altLang="ja-JP" sz="1400" dirty="0">
                <a:solidFill>
                  <a:srgbClr val="006600"/>
                </a:solidFill>
                <a:latin typeface="Arial" pitchFamily="34" charset="0"/>
                <a:cs typeface="Arial" pitchFamily="34" charset="0"/>
              </a:rPr>
              <a:t>olenoid</a:t>
            </a:r>
            <a:endParaRPr kumimoji="1" lang="ja-JP" altLang="en-US" sz="1400" dirty="0">
              <a:solidFill>
                <a:srgbClr val="006600"/>
              </a:solidFill>
              <a:latin typeface="Arial" pitchFamily="34" charset="0"/>
              <a:cs typeface="Arial" pitchFamily="34" charset="0"/>
            </a:endParaRPr>
          </a:p>
        </p:txBody>
      </p:sp>
      <p:sp>
        <p:nvSpPr>
          <p:cNvPr id="20" name="テキスト ボックス 19">
            <a:extLst>
              <a:ext uri="{FF2B5EF4-FFF2-40B4-BE49-F238E27FC236}">
                <a16:creationId xmlns:a16="http://schemas.microsoft.com/office/drawing/2014/main" id="{F9795635-650C-412C-9F75-9EB1B7BB9E00}"/>
              </a:ext>
            </a:extLst>
          </p:cNvPr>
          <p:cNvSpPr txBox="1"/>
          <p:nvPr/>
        </p:nvSpPr>
        <p:spPr>
          <a:xfrm>
            <a:off x="2214546" y="3714752"/>
            <a:ext cx="1175322" cy="246221"/>
          </a:xfrm>
          <a:prstGeom prst="rect">
            <a:avLst/>
          </a:prstGeom>
          <a:solidFill>
            <a:schemeClr val="bg1"/>
          </a:solidFill>
        </p:spPr>
        <p:txBody>
          <a:bodyPr wrap="none" rtlCol="0">
            <a:spAutoFit/>
          </a:bodyPr>
          <a:lstStyle/>
          <a:p>
            <a:r>
              <a:rPr lang="en-US" altLang="ja-JP" sz="1000" dirty="0">
                <a:latin typeface="Arial" pitchFamily="34" charset="0"/>
                <a:cs typeface="Arial" pitchFamily="34" charset="0"/>
              </a:rPr>
              <a:t>[by K. Kanazawa]</a:t>
            </a:r>
            <a:endParaRPr kumimoji="1" lang="ja-JP" altLang="en-US" sz="1000" dirty="0">
              <a:latin typeface="Arial" pitchFamily="34" charset="0"/>
              <a:cs typeface="Arial" pitchFamily="34" charset="0"/>
            </a:endParaRPr>
          </a:p>
        </p:txBody>
      </p:sp>
      <p:sp>
        <p:nvSpPr>
          <p:cNvPr id="21" name="左カーブ矢印 22">
            <a:extLst>
              <a:ext uri="{FF2B5EF4-FFF2-40B4-BE49-F238E27FC236}">
                <a16:creationId xmlns:a16="http://schemas.microsoft.com/office/drawing/2014/main" id="{D117DE26-58CC-4032-8F38-72BEBE615909}"/>
              </a:ext>
            </a:extLst>
          </p:cNvPr>
          <p:cNvSpPr/>
          <p:nvPr/>
        </p:nvSpPr>
        <p:spPr>
          <a:xfrm>
            <a:off x="5429257" y="4143381"/>
            <a:ext cx="214314" cy="285752"/>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B80201AB-95B7-4324-9847-CBC26CC03DAC}"/>
              </a:ext>
            </a:extLst>
          </p:cNvPr>
          <p:cNvSpPr txBox="1"/>
          <p:nvPr/>
        </p:nvSpPr>
        <p:spPr>
          <a:xfrm>
            <a:off x="5072066" y="4714884"/>
            <a:ext cx="537327" cy="307777"/>
          </a:xfrm>
          <a:prstGeom prst="rect">
            <a:avLst/>
          </a:prstGeom>
          <a:noFill/>
        </p:spPr>
        <p:txBody>
          <a:bodyPr wrap="none" rtlCol="0">
            <a:spAutoFit/>
          </a:bodyPr>
          <a:lstStyle/>
          <a:p>
            <a:r>
              <a:rPr kumimoji="1" lang="en-US" altLang="ja-JP" sz="1400" dirty="0">
                <a:latin typeface="Arial" pitchFamily="34" charset="0"/>
                <a:cs typeface="Arial" pitchFamily="34" charset="0"/>
              </a:rPr>
              <a:t>~1/5</a:t>
            </a:r>
            <a:endParaRPr kumimoji="1" lang="ja-JP" altLang="en-US" sz="1400" dirty="0">
              <a:latin typeface="Arial" pitchFamily="34" charset="0"/>
              <a:cs typeface="Arial" pitchFamily="34" charset="0"/>
            </a:endParaRPr>
          </a:p>
        </p:txBody>
      </p:sp>
      <p:pic>
        <p:nvPicPr>
          <p:cNvPr id="23" name="Picture 3">
            <a:extLst>
              <a:ext uri="{FF2B5EF4-FFF2-40B4-BE49-F238E27FC236}">
                <a16:creationId xmlns:a16="http://schemas.microsoft.com/office/drawing/2014/main" id="{531806AF-7A34-4C4E-91E7-F3C32EA91DF6}"/>
              </a:ext>
            </a:extLst>
          </p:cNvPr>
          <p:cNvPicPr>
            <a:picLocks noChangeAspect="1" noChangeArrowheads="1"/>
          </p:cNvPicPr>
          <p:nvPr/>
        </p:nvPicPr>
        <p:blipFill>
          <a:blip r:embed="rId5" cstate="print"/>
          <a:srcRect t="18500"/>
          <a:stretch>
            <a:fillRect/>
          </a:stretch>
        </p:blipFill>
        <p:spPr bwMode="auto">
          <a:xfrm>
            <a:off x="428596" y="3929067"/>
            <a:ext cx="2846357" cy="2428891"/>
          </a:xfrm>
          <a:prstGeom prst="rect">
            <a:avLst/>
          </a:prstGeom>
          <a:noFill/>
          <a:ln w="9525">
            <a:noFill/>
            <a:miter lim="800000"/>
            <a:headEnd/>
            <a:tailEnd/>
          </a:ln>
        </p:spPr>
      </p:pic>
      <p:sp>
        <p:nvSpPr>
          <p:cNvPr id="24" name="Text Box 14">
            <a:extLst>
              <a:ext uri="{FF2B5EF4-FFF2-40B4-BE49-F238E27FC236}">
                <a16:creationId xmlns:a16="http://schemas.microsoft.com/office/drawing/2014/main" id="{F6EEA4B4-32A6-46D7-ABF1-FBEA77BDC793}"/>
              </a:ext>
            </a:extLst>
          </p:cNvPr>
          <p:cNvSpPr txBox="1">
            <a:spLocks noChangeArrowheads="1"/>
          </p:cNvSpPr>
          <p:nvPr/>
        </p:nvSpPr>
        <p:spPr bwMode="auto">
          <a:xfrm>
            <a:off x="1714480" y="5467665"/>
            <a:ext cx="1143008" cy="461665"/>
          </a:xfrm>
          <a:prstGeom prst="rect">
            <a:avLst/>
          </a:prstGeom>
          <a:solidFill>
            <a:schemeClr val="bg1"/>
          </a:solidFill>
          <a:ln w="9525">
            <a:noFill/>
            <a:miter lim="800000"/>
            <a:headEnd/>
            <a:tailEnd/>
          </a:ln>
        </p:spPr>
        <p:txBody>
          <a:bodyPr wrap="square">
            <a:spAutoFit/>
          </a:bodyPr>
          <a:lstStyle/>
          <a:p>
            <a:r>
              <a:rPr lang="en-US" altLang="ja-JP" sz="800" dirty="0">
                <a:latin typeface="Arial" pitchFamily="34" charset="0"/>
                <a:cs typeface="Arial" pitchFamily="34" charset="0"/>
              </a:rPr>
              <a:t>8/100/2 (800)</a:t>
            </a:r>
          </a:p>
          <a:p>
            <a:r>
              <a:rPr lang="en-US" altLang="ja-JP" sz="800" dirty="0">
                <a:latin typeface="Arial" pitchFamily="34" charset="0"/>
                <a:cs typeface="Arial" pitchFamily="34" charset="0"/>
              </a:rPr>
              <a:t>4 ns spacing</a:t>
            </a:r>
          </a:p>
          <a:p>
            <a:r>
              <a:rPr lang="en-US" altLang="ja-JP" sz="800" dirty="0">
                <a:latin typeface="Arial" pitchFamily="34" charset="0"/>
                <a:cs typeface="Arial" pitchFamily="34" charset="0"/>
              </a:rPr>
              <a:t>R = 47 mm (Circular)</a:t>
            </a:r>
          </a:p>
        </p:txBody>
      </p:sp>
      <p:sp>
        <p:nvSpPr>
          <p:cNvPr id="25" name="左カーブ矢印 26">
            <a:extLst>
              <a:ext uri="{FF2B5EF4-FFF2-40B4-BE49-F238E27FC236}">
                <a16:creationId xmlns:a16="http://schemas.microsoft.com/office/drawing/2014/main" id="{D35D7F99-6D45-4665-B6AC-57C7F0E9D12F}"/>
              </a:ext>
            </a:extLst>
          </p:cNvPr>
          <p:cNvSpPr/>
          <p:nvPr/>
        </p:nvSpPr>
        <p:spPr>
          <a:xfrm>
            <a:off x="2643174" y="4195751"/>
            <a:ext cx="227093" cy="1098791"/>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id="{3144E900-07D0-4756-819F-F5AC5709AA73}"/>
              </a:ext>
            </a:extLst>
          </p:cNvPr>
          <p:cNvSpPr txBox="1"/>
          <p:nvPr/>
        </p:nvSpPr>
        <p:spPr>
          <a:xfrm>
            <a:off x="1857356" y="4604913"/>
            <a:ext cx="835485" cy="307777"/>
          </a:xfrm>
          <a:prstGeom prst="rect">
            <a:avLst/>
          </a:prstGeom>
          <a:noFill/>
        </p:spPr>
        <p:txBody>
          <a:bodyPr wrap="none" rtlCol="0">
            <a:spAutoFit/>
          </a:bodyPr>
          <a:lstStyle/>
          <a:p>
            <a:r>
              <a:rPr kumimoji="1" lang="en-US" altLang="ja-JP" sz="1400" dirty="0">
                <a:latin typeface="Arial" pitchFamily="34" charset="0"/>
                <a:cs typeface="Arial" pitchFamily="34" charset="0"/>
              </a:rPr>
              <a:t>&lt;1/1000</a:t>
            </a:r>
            <a:endParaRPr kumimoji="1" lang="ja-JP" altLang="en-US" sz="1400" dirty="0">
              <a:latin typeface="Arial" pitchFamily="34" charset="0"/>
              <a:cs typeface="Arial" pitchFamily="34" charset="0"/>
            </a:endParaRPr>
          </a:p>
        </p:txBody>
      </p:sp>
      <p:sp>
        <p:nvSpPr>
          <p:cNvPr id="27" name="左カーブ矢印 28">
            <a:extLst>
              <a:ext uri="{FF2B5EF4-FFF2-40B4-BE49-F238E27FC236}">
                <a16:creationId xmlns:a16="http://schemas.microsoft.com/office/drawing/2014/main" id="{5F47E6D2-C61F-46DC-BD56-97C2F227E39A}"/>
              </a:ext>
            </a:extLst>
          </p:cNvPr>
          <p:cNvSpPr/>
          <p:nvPr/>
        </p:nvSpPr>
        <p:spPr>
          <a:xfrm flipH="1">
            <a:off x="4286248" y="5000636"/>
            <a:ext cx="188636" cy="686995"/>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a:extLst>
              <a:ext uri="{FF2B5EF4-FFF2-40B4-BE49-F238E27FC236}">
                <a16:creationId xmlns:a16="http://schemas.microsoft.com/office/drawing/2014/main" id="{87BBAFD9-64A4-4B8A-81C6-1B0ADF221388}"/>
              </a:ext>
            </a:extLst>
          </p:cNvPr>
          <p:cNvSpPr txBox="1"/>
          <p:nvPr/>
        </p:nvSpPr>
        <p:spPr>
          <a:xfrm>
            <a:off x="3643306" y="5357826"/>
            <a:ext cx="736099" cy="307777"/>
          </a:xfrm>
          <a:prstGeom prst="rect">
            <a:avLst/>
          </a:prstGeom>
          <a:noFill/>
        </p:spPr>
        <p:txBody>
          <a:bodyPr wrap="none" rtlCol="0">
            <a:spAutoFit/>
          </a:bodyPr>
          <a:lstStyle/>
          <a:p>
            <a:r>
              <a:rPr kumimoji="1" lang="en-US" altLang="ja-JP" sz="1400" dirty="0">
                <a:latin typeface="Arial" pitchFamily="34" charset="0"/>
                <a:cs typeface="Arial" pitchFamily="34" charset="0"/>
              </a:rPr>
              <a:t>~1/100</a:t>
            </a:r>
            <a:endParaRPr kumimoji="1" lang="ja-JP" altLang="en-US" sz="1400" dirty="0">
              <a:latin typeface="Arial" pitchFamily="34" charset="0"/>
              <a:cs typeface="Arial" pitchFamily="34" charset="0"/>
            </a:endParaRPr>
          </a:p>
        </p:txBody>
      </p:sp>
      <p:sp>
        <p:nvSpPr>
          <p:cNvPr id="29" name="テキスト ボックス 28">
            <a:extLst>
              <a:ext uri="{FF2B5EF4-FFF2-40B4-BE49-F238E27FC236}">
                <a16:creationId xmlns:a16="http://schemas.microsoft.com/office/drawing/2014/main" id="{549D824B-B264-4B8A-A2CF-784D11243807}"/>
              </a:ext>
            </a:extLst>
          </p:cNvPr>
          <p:cNvSpPr txBox="1"/>
          <p:nvPr/>
        </p:nvSpPr>
        <p:spPr>
          <a:xfrm>
            <a:off x="6760459" y="3500438"/>
            <a:ext cx="1784078" cy="307777"/>
          </a:xfrm>
          <a:prstGeom prst="rect">
            <a:avLst/>
          </a:prstGeom>
          <a:noFill/>
        </p:spPr>
        <p:txBody>
          <a:bodyPr wrap="none" rtlCol="0">
            <a:spAutoFit/>
          </a:bodyPr>
          <a:lstStyle/>
          <a:p>
            <a:r>
              <a:rPr kumimoji="1" lang="en-US" altLang="ja-JP" sz="1400" dirty="0">
                <a:solidFill>
                  <a:srgbClr val="006600"/>
                </a:solidFill>
                <a:latin typeface="Arial" pitchFamily="34" charset="0"/>
                <a:cs typeface="Arial" pitchFamily="34" charset="0"/>
              </a:rPr>
              <a:t>Effect of </a:t>
            </a:r>
            <a:r>
              <a:rPr kumimoji="1" lang="en-US" altLang="ja-JP" sz="1400" dirty="0" err="1">
                <a:solidFill>
                  <a:srgbClr val="006600"/>
                </a:solidFill>
                <a:latin typeface="Arial" pitchFamily="34" charset="0"/>
                <a:cs typeface="Arial" pitchFamily="34" charset="0"/>
              </a:rPr>
              <a:t>TiN</a:t>
            </a:r>
            <a:r>
              <a:rPr kumimoji="1" lang="en-US" altLang="ja-JP" sz="1400" dirty="0">
                <a:solidFill>
                  <a:srgbClr val="006600"/>
                </a:solidFill>
                <a:latin typeface="Arial" pitchFamily="34" charset="0"/>
                <a:cs typeface="Arial" pitchFamily="34" charset="0"/>
              </a:rPr>
              <a:t> coating</a:t>
            </a:r>
            <a:endParaRPr kumimoji="1" lang="ja-JP" altLang="en-US" sz="1400" dirty="0">
              <a:solidFill>
                <a:srgbClr val="006600"/>
              </a:solidFill>
              <a:latin typeface="Arial" pitchFamily="34" charset="0"/>
              <a:cs typeface="Arial" pitchFamily="34" charset="0"/>
            </a:endParaRPr>
          </a:p>
        </p:txBody>
      </p:sp>
      <p:sp>
        <p:nvSpPr>
          <p:cNvPr id="30" name="左カーブ矢印 31">
            <a:extLst>
              <a:ext uri="{FF2B5EF4-FFF2-40B4-BE49-F238E27FC236}">
                <a16:creationId xmlns:a16="http://schemas.microsoft.com/office/drawing/2014/main" id="{F05DB236-E739-408C-B65E-760721F7C742}"/>
              </a:ext>
            </a:extLst>
          </p:cNvPr>
          <p:cNvSpPr/>
          <p:nvPr/>
        </p:nvSpPr>
        <p:spPr>
          <a:xfrm>
            <a:off x="8546409" y="4286256"/>
            <a:ext cx="214314" cy="571504"/>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778483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ea typeface="+mj-ea"/>
                <a:cs typeface="Arial" panose="020B0604020202020204" pitchFamily="34" charset="0"/>
              </a:rPr>
              <a:t>まとめと予定</a:t>
            </a:r>
          </a:p>
        </p:txBody>
      </p:sp>
      <p:sp>
        <p:nvSpPr>
          <p:cNvPr id="3075" name="コンテンツ プレースホルダ 2"/>
          <p:cNvSpPr>
            <a:spLocks noGrp="1"/>
          </p:cNvSpPr>
          <p:nvPr/>
        </p:nvSpPr>
        <p:spPr bwMode="auto">
          <a:xfrm>
            <a:off x="265285" y="746019"/>
            <a:ext cx="8738037" cy="7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ts val="0"/>
              </a:spcBef>
              <a:buSzPct val="60000"/>
              <a:buBlip>
                <a:blip r:embed="rId2"/>
              </a:buBlip>
            </a:pPr>
            <a:r>
              <a:rPr lang="en-US" altLang="ja-JP" sz="2200" dirty="0">
                <a:latin typeface="Arial" panose="020B0604020202020204" pitchFamily="34" charset="0"/>
                <a:ea typeface="+mj-ea"/>
                <a:cs typeface="Arial" panose="020B0604020202020204" pitchFamily="34" charset="0"/>
              </a:rPr>
              <a:t>Clearing electrode</a:t>
            </a:r>
          </a:p>
          <a:p>
            <a:pPr marL="762000" lvl="1" indent="-361950" eaLnBrk="1" hangingPunct="1">
              <a:spcBef>
                <a:spcPts val="0"/>
              </a:spcBef>
              <a:buSzPct val="60000"/>
              <a:buBlip>
                <a:blip r:embed="rId2"/>
              </a:buBlip>
            </a:pPr>
            <a:r>
              <a:rPr lang="en-US" altLang="ja-JP" sz="2200" dirty="0">
                <a:latin typeface="Arial" panose="020B0604020202020204" pitchFamily="34" charset="0"/>
                <a:ea typeface="+mj-ea"/>
                <a:cs typeface="Arial" panose="020B0604020202020204" pitchFamily="34" charset="0"/>
              </a:rPr>
              <a:t>The electron density decreased to less than ~1/100 at </a:t>
            </a:r>
            <a:r>
              <a:rPr lang="en-US" altLang="ja-JP" sz="2200" dirty="0" err="1">
                <a:latin typeface="Arial" panose="020B0604020202020204" pitchFamily="34" charset="0"/>
                <a:ea typeface="+mj-ea"/>
                <a:cs typeface="Arial" panose="020B0604020202020204" pitchFamily="34" charset="0"/>
              </a:rPr>
              <a:t>Velec</a:t>
            </a:r>
            <a:r>
              <a:rPr lang="en-US" altLang="ja-JP" sz="2200" dirty="0">
                <a:latin typeface="Arial" panose="020B0604020202020204" pitchFamily="34" charset="0"/>
                <a:ea typeface="+mj-ea"/>
                <a:cs typeface="Arial" panose="020B0604020202020204" pitchFamily="34" charset="0"/>
              </a:rPr>
              <a:t> &gt; ~+300 V compared to the values at </a:t>
            </a:r>
            <a:r>
              <a:rPr lang="en-US" altLang="ja-JP" sz="2200" dirty="0" err="1">
                <a:latin typeface="Arial" panose="020B0604020202020204" pitchFamily="34" charset="0"/>
                <a:ea typeface="+mj-ea"/>
                <a:cs typeface="Arial" panose="020B0604020202020204" pitchFamily="34" charset="0"/>
              </a:rPr>
              <a:t>Velec</a:t>
            </a:r>
            <a:r>
              <a:rPr lang="en-US" altLang="ja-JP" sz="2200" dirty="0">
                <a:latin typeface="Arial" panose="020B0604020202020204" pitchFamily="34" charset="0"/>
                <a:ea typeface="+mj-ea"/>
                <a:cs typeface="Arial" panose="020B0604020202020204" pitchFamily="34" charset="0"/>
              </a:rPr>
              <a:t> = 0 V (W) and a </a:t>
            </a:r>
            <a:r>
              <a:rPr lang="en-US" altLang="ja-JP" sz="2200" dirty="0" err="1">
                <a:latin typeface="Arial" panose="020B0604020202020204" pitchFamily="34" charset="0"/>
                <a:ea typeface="+mj-ea"/>
                <a:cs typeface="Arial" panose="020B0604020202020204" pitchFamily="34" charset="0"/>
              </a:rPr>
              <a:t>TiN</a:t>
            </a:r>
            <a:r>
              <a:rPr lang="en-US" altLang="ja-JP" sz="2200" dirty="0">
                <a:latin typeface="Arial" panose="020B0604020202020204" pitchFamily="34" charset="0"/>
                <a:ea typeface="+mj-ea"/>
                <a:cs typeface="Arial" panose="020B0604020202020204" pitchFamily="34" charset="0"/>
              </a:rPr>
              <a:t>-coated flat surface.</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48</a:t>
            </a:fld>
            <a:endParaRPr lang="ja-JP" altLang="en-US">
              <a:latin typeface="Arial" panose="020B0604020202020204" pitchFamily="34" charset="0"/>
              <a:ea typeface="+mj-ea"/>
              <a:cs typeface="Arial" panose="020B0604020202020204" pitchFamily="34" charset="0"/>
            </a:endParaRPr>
          </a:p>
        </p:txBody>
      </p:sp>
      <p:pic>
        <p:nvPicPr>
          <p:cNvPr id="31" name="Picture 2" descr="C:\Users\suetsugu\Desktop\Clele_Summary_13 (20091224)_3.JPG">
            <a:extLst>
              <a:ext uri="{FF2B5EF4-FFF2-40B4-BE49-F238E27FC236}">
                <a16:creationId xmlns:a16="http://schemas.microsoft.com/office/drawing/2014/main" id="{940CD4D7-782B-4328-AE43-21B6110C8075}"/>
              </a:ext>
            </a:extLst>
          </p:cNvPr>
          <p:cNvPicPr>
            <a:picLocks noChangeAspect="1" noChangeArrowheads="1"/>
          </p:cNvPicPr>
          <p:nvPr/>
        </p:nvPicPr>
        <p:blipFill>
          <a:blip r:embed="rId3" cstate="print">
            <a:clrChange>
              <a:clrFrom>
                <a:srgbClr val="FFFFFF"/>
              </a:clrFrom>
              <a:clrTo>
                <a:srgbClr val="FFFFFF">
                  <a:alpha val="0"/>
                </a:srgbClr>
              </a:clrTo>
            </a:clrChange>
          </a:blip>
          <a:srcRect t="9532"/>
          <a:stretch>
            <a:fillRect/>
          </a:stretch>
        </p:blipFill>
        <p:spPr bwMode="auto">
          <a:xfrm>
            <a:off x="500034" y="2357430"/>
            <a:ext cx="5451848" cy="4143404"/>
          </a:xfrm>
          <a:prstGeom prst="rect">
            <a:avLst/>
          </a:prstGeom>
          <a:noFill/>
        </p:spPr>
      </p:pic>
      <p:sp>
        <p:nvSpPr>
          <p:cNvPr id="32" name="コンテンツ プレースホルダ 2">
            <a:extLst>
              <a:ext uri="{FF2B5EF4-FFF2-40B4-BE49-F238E27FC236}">
                <a16:creationId xmlns:a16="http://schemas.microsoft.com/office/drawing/2014/main" id="{60DA47D0-7558-4052-B83F-3E985FC7CF0E}"/>
              </a:ext>
            </a:extLst>
          </p:cNvPr>
          <p:cNvSpPr txBox="1">
            <a:spLocks/>
          </p:cNvSpPr>
          <p:nvPr/>
        </p:nvSpPr>
        <p:spPr bwMode="auto">
          <a:xfrm>
            <a:off x="5832000" y="2571744"/>
            <a:ext cx="3312000" cy="3766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nSpc>
                <a:spcPct val="95000"/>
              </a:lnSpc>
              <a:spcBef>
                <a:spcPts val="0"/>
              </a:spcBef>
              <a:buClr>
                <a:srgbClr val="333399"/>
              </a:buClr>
              <a:buSzPct val="60000"/>
              <a:buFont typeface="Wingdings" pitchFamily="2" charset="2"/>
              <a:buChar char="n"/>
            </a:pPr>
            <a:r>
              <a:rPr kumimoji="1" lang="en-US" altLang="ja-JP" sz="1900" b="0" i="0" u="none" strike="noStrike" kern="0" cap="none" spc="0" normalizeH="0" baseline="0" noProof="0" dirty="0">
                <a:ln>
                  <a:noFill/>
                </a:ln>
                <a:solidFill>
                  <a:schemeClr val="tx1"/>
                </a:solidFill>
                <a:effectLst/>
                <a:uLnTx/>
                <a:uFillTx/>
                <a:latin typeface="Arial" pitchFamily="34" charset="0"/>
                <a:ea typeface="+mn-ea"/>
                <a:cs typeface="Arial" pitchFamily="34" charset="0"/>
              </a:rPr>
              <a:t>Two-time</a:t>
            </a:r>
            <a:r>
              <a:rPr kumimoji="1" lang="en-US" altLang="ja-JP" sz="1900" b="0" i="0" u="none" strike="noStrike" kern="0" cap="none" spc="0" normalizeH="0" noProof="0" dirty="0">
                <a:ln>
                  <a:noFill/>
                </a:ln>
                <a:solidFill>
                  <a:schemeClr val="tx1"/>
                </a:solidFill>
                <a:effectLst/>
                <a:uLnTx/>
                <a:uFillTx/>
                <a:latin typeface="Arial" pitchFamily="34" charset="0"/>
                <a:ea typeface="+mn-ea"/>
                <a:cs typeface="Arial" pitchFamily="34" charset="0"/>
              </a:rPr>
              <a:t> experiments.</a:t>
            </a:r>
            <a:endParaRPr kumimoji="1" lang="en-US" altLang="ja-JP" sz="19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a:p>
            <a:pPr marL="342900" lvl="0" indent="-342900">
              <a:lnSpc>
                <a:spcPct val="95000"/>
              </a:lnSpc>
              <a:spcBef>
                <a:spcPts val="0"/>
              </a:spcBef>
              <a:buClr>
                <a:srgbClr val="333399"/>
              </a:buClr>
              <a:buSzPct val="60000"/>
              <a:buFont typeface="Wingdings" pitchFamily="2" charset="2"/>
              <a:buChar char="n"/>
            </a:pPr>
            <a:r>
              <a:rPr kumimoji="1" lang="en-US" altLang="ja-JP" sz="1900" b="0" i="0" u="none" strike="noStrike" kern="0" cap="none" spc="0" normalizeH="0" baseline="0" noProof="0" dirty="0">
                <a:ln>
                  <a:noFill/>
                </a:ln>
                <a:solidFill>
                  <a:schemeClr val="tx1"/>
                </a:solidFill>
                <a:effectLst/>
                <a:uLnTx/>
                <a:uFillTx/>
                <a:latin typeface="Arial" pitchFamily="34" charset="0"/>
                <a:ea typeface="+mn-ea"/>
                <a:cs typeface="Arial" pitchFamily="34" charset="0"/>
              </a:rPr>
              <a:t>Electron currents </a:t>
            </a:r>
            <a:r>
              <a:rPr lang="en-US" altLang="ja-JP" sz="1900" kern="0" dirty="0">
                <a:latin typeface="Arial" pitchFamily="34" charset="0"/>
                <a:ea typeface="+mn-ea"/>
                <a:cs typeface="Arial" pitchFamily="34" charset="0"/>
              </a:rPr>
              <a:t>for the t</a:t>
            </a:r>
            <a:r>
              <a:rPr kumimoji="1" lang="en-US" altLang="ja-JP" sz="1900" b="0" i="0" u="none" strike="noStrike" kern="0" cap="none" spc="0" normalizeH="0" baseline="0" noProof="0" dirty="0" err="1">
                <a:ln>
                  <a:noFill/>
                </a:ln>
                <a:solidFill>
                  <a:schemeClr val="tx1"/>
                </a:solidFill>
                <a:effectLst/>
                <a:uLnTx/>
                <a:uFillTx/>
                <a:latin typeface="Arial" pitchFamily="34" charset="0"/>
                <a:ea typeface="+mn-ea"/>
                <a:cs typeface="Arial" pitchFamily="34" charset="0"/>
              </a:rPr>
              <a:t>hermal</a:t>
            </a:r>
            <a:r>
              <a:rPr kumimoji="1" lang="en-US" altLang="ja-JP" sz="1900" b="0" i="0" u="none" strike="noStrike" kern="0" cap="none" spc="0" normalizeH="0" baseline="0" noProof="0" dirty="0">
                <a:ln>
                  <a:noFill/>
                </a:ln>
                <a:solidFill>
                  <a:schemeClr val="tx1"/>
                </a:solidFill>
                <a:effectLst/>
                <a:uLnTx/>
                <a:uFillTx/>
                <a:latin typeface="Arial" pitchFamily="34" charset="0"/>
                <a:ea typeface="+mn-ea"/>
                <a:cs typeface="Arial" pitchFamily="34" charset="0"/>
              </a:rPr>
              <a:t>-sprayed tungsten (</a:t>
            </a:r>
            <a:r>
              <a:rPr kumimoji="1" lang="en-US" altLang="ja-JP" sz="1900" b="0" i="1" u="none" strike="noStrike" kern="0" cap="none" spc="0" normalizeH="0" baseline="0" noProof="0" dirty="0" err="1">
                <a:ln>
                  <a:noFill/>
                </a:ln>
                <a:solidFill>
                  <a:schemeClr val="tx1"/>
                </a:solidFill>
                <a:effectLst/>
                <a:uLnTx/>
                <a:uFillTx/>
                <a:latin typeface="Arial" pitchFamily="34" charset="0"/>
                <a:ea typeface="+mn-ea"/>
                <a:cs typeface="Arial" pitchFamily="34" charset="0"/>
              </a:rPr>
              <a:t>V</a:t>
            </a:r>
            <a:r>
              <a:rPr kumimoji="1" lang="en-US" altLang="ja-JP" sz="1900" b="0" i="0" u="none" strike="noStrike" kern="0" cap="none" spc="0" normalizeH="0" baseline="-25000" noProof="0" dirty="0" err="1">
                <a:ln>
                  <a:noFill/>
                </a:ln>
                <a:solidFill>
                  <a:schemeClr val="tx1"/>
                </a:solidFill>
                <a:effectLst/>
                <a:uLnTx/>
                <a:uFillTx/>
                <a:latin typeface="Arial" pitchFamily="34" charset="0"/>
                <a:ea typeface="+mn-ea"/>
                <a:cs typeface="Arial" pitchFamily="34" charset="0"/>
              </a:rPr>
              <a:t>elec</a:t>
            </a:r>
            <a:r>
              <a:rPr kumimoji="1" lang="en-US" altLang="ja-JP" sz="1900" b="0" i="0" u="none" strike="noStrike" kern="0" cap="none" spc="0" normalizeH="0" baseline="0" noProof="0" dirty="0">
                <a:ln>
                  <a:noFill/>
                </a:ln>
                <a:solidFill>
                  <a:schemeClr val="tx1"/>
                </a:solidFill>
                <a:effectLst/>
                <a:uLnTx/>
                <a:uFillTx/>
                <a:latin typeface="Arial" pitchFamily="34" charset="0"/>
                <a:ea typeface="+mn-ea"/>
                <a:cs typeface="Arial" pitchFamily="34" charset="0"/>
              </a:rPr>
              <a:t> = 0V) </a:t>
            </a:r>
            <a:r>
              <a:rPr lang="en-US" altLang="ja-JP" sz="1900" kern="0" dirty="0">
                <a:latin typeface="Arial" pitchFamily="34" charset="0"/>
                <a:ea typeface="+mn-ea"/>
                <a:cs typeface="Arial" pitchFamily="34" charset="0"/>
              </a:rPr>
              <a:t>is similar to the case of flat </a:t>
            </a:r>
            <a:r>
              <a:rPr lang="en-US" altLang="ja-JP" sz="1900" kern="0" dirty="0" err="1">
                <a:latin typeface="Arial" pitchFamily="34" charset="0"/>
                <a:ea typeface="+mn-ea"/>
                <a:cs typeface="Arial" pitchFamily="34" charset="0"/>
              </a:rPr>
              <a:t>TiN</a:t>
            </a:r>
            <a:r>
              <a:rPr lang="en-US" altLang="ja-JP" sz="1900" kern="0" dirty="0">
                <a:latin typeface="Arial" pitchFamily="34" charset="0"/>
                <a:ea typeface="+mn-ea"/>
                <a:cs typeface="Arial" pitchFamily="34" charset="0"/>
              </a:rPr>
              <a:t>-coated surface. </a:t>
            </a:r>
            <a:r>
              <a:rPr lang="en-US" altLang="ja-JP" sz="1900" kern="0" dirty="0">
                <a:solidFill>
                  <a:srgbClr val="7030A0"/>
                </a:solidFill>
                <a:latin typeface="Arial" pitchFamily="34" charset="0"/>
                <a:ea typeface="+mn-ea"/>
                <a:cs typeface="Arial" pitchFamily="34" charset="0"/>
                <a:sym typeface="Wingdings" pitchFamily="2" charset="2"/>
              </a:rPr>
              <a:t></a:t>
            </a:r>
            <a:r>
              <a:rPr lang="en-US" altLang="ja-JP" sz="1900" kern="0" dirty="0">
                <a:solidFill>
                  <a:srgbClr val="7030A0"/>
                </a:solidFill>
                <a:latin typeface="Arial" pitchFamily="34" charset="0"/>
                <a:ea typeface="+mn-ea"/>
                <a:cs typeface="Arial" pitchFamily="34" charset="0"/>
              </a:rPr>
              <a:t>Rough surface?</a:t>
            </a:r>
          </a:p>
          <a:p>
            <a:pPr marL="342900" lvl="0" indent="-342900">
              <a:lnSpc>
                <a:spcPct val="95000"/>
              </a:lnSpc>
              <a:spcBef>
                <a:spcPts val="0"/>
              </a:spcBef>
              <a:buClr>
                <a:srgbClr val="333399"/>
              </a:buClr>
              <a:buSzPct val="60000"/>
              <a:buFont typeface="Wingdings" pitchFamily="2" charset="2"/>
              <a:buChar char="n"/>
            </a:pPr>
            <a:r>
              <a:rPr lang="en-US" altLang="ja-JP" sz="1900" kern="0" dirty="0">
                <a:latin typeface="Arial" pitchFamily="34" charset="0"/>
                <a:ea typeface="+mn-ea"/>
                <a:cs typeface="Arial" pitchFamily="34" charset="0"/>
              </a:rPr>
              <a:t>The second result was lower than the first one. </a:t>
            </a:r>
            <a:r>
              <a:rPr lang="en-US" altLang="ja-JP" sz="1900" kern="0" dirty="0">
                <a:solidFill>
                  <a:srgbClr val="7030A0"/>
                </a:solidFill>
                <a:latin typeface="Arial" pitchFamily="34" charset="0"/>
                <a:cs typeface="Arial" pitchFamily="34" charset="0"/>
                <a:sym typeface="Wingdings" pitchFamily="2" charset="2"/>
              </a:rPr>
              <a:t></a:t>
            </a:r>
            <a:r>
              <a:rPr lang="en-US" altLang="ja-JP" sz="1900" kern="0" dirty="0">
                <a:solidFill>
                  <a:srgbClr val="7030A0"/>
                </a:solidFill>
                <a:latin typeface="Arial" pitchFamily="34" charset="0"/>
                <a:ea typeface="+mn-ea"/>
                <a:cs typeface="Arial" pitchFamily="34" charset="0"/>
              </a:rPr>
              <a:t> Aging of surface?</a:t>
            </a:r>
          </a:p>
          <a:p>
            <a:pPr marL="342900" lvl="0" indent="-342900">
              <a:lnSpc>
                <a:spcPct val="95000"/>
              </a:lnSpc>
              <a:spcBef>
                <a:spcPts val="0"/>
              </a:spcBef>
              <a:buClr>
                <a:srgbClr val="333399"/>
              </a:buClr>
              <a:buSzPct val="60000"/>
              <a:buFont typeface="Wingdings" pitchFamily="2" charset="2"/>
              <a:buChar char="n"/>
            </a:pPr>
            <a:r>
              <a:rPr lang="en-US" altLang="ja-JP" sz="1900" kern="0" dirty="0">
                <a:latin typeface="Arial" pitchFamily="34" charset="0"/>
                <a:ea typeface="+mn-ea"/>
                <a:cs typeface="Arial" pitchFamily="34" charset="0"/>
              </a:rPr>
              <a:t>No extra heating of electrode and feed-through was observed.</a:t>
            </a:r>
          </a:p>
        </p:txBody>
      </p:sp>
      <p:sp>
        <p:nvSpPr>
          <p:cNvPr id="33" name="Text Box 20">
            <a:extLst>
              <a:ext uri="{FF2B5EF4-FFF2-40B4-BE49-F238E27FC236}">
                <a16:creationId xmlns:a16="http://schemas.microsoft.com/office/drawing/2014/main" id="{D981B690-6234-4B52-B7EA-0DE56E622508}"/>
              </a:ext>
            </a:extLst>
          </p:cNvPr>
          <p:cNvSpPr txBox="1">
            <a:spLocks noChangeArrowheads="1"/>
          </p:cNvSpPr>
          <p:nvPr/>
        </p:nvSpPr>
        <p:spPr bwMode="auto">
          <a:xfrm>
            <a:off x="678787" y="3571461"/>
            <a:ext cx="1008000" cy="216000"/>
          </a:xfrm>
          <a:prstGeom prst="rect">
            <a:avLst/>
          </a:prstGeom>
          <a:solidFill>
            <a:schemeClr val="bg1"/>
          </a:solidFill>
          <a:ln w="9525">
            <a:solidFill>
              <a:srgbClr val="FF0000"/>
            </a:solidFill>
            <a:miter lim="800000"/>
            <a:headEnd/>
            <a:tailEnd/>
          </a:ln>
          <a:effectLst/>
        </p:spPr>
        <p:txBody>
          <a:bodyPr wrap="square">
            <a:spAutoFit/>
          </a:bodyPr>
          <a:lstStyle/>
          <a:p>
            <a:pPr>
              <a:lnSpc>
                <a:spcPct val="90000"/>
              </a:lnSpc>
            </a:pPr>
            <a:r>
              <a:rPr lang="en-US" altLang="ja-JP" sz="1200" dirty="0">
                <a:latin typeface="Arial" charset="0"/>
                <a:ea typeface="Arial Unicode MS" pitchFamily="50" charset="-128"/>
                <a:cs typeface="Arial Unicode MS" pitchFamily="50" charset="-128"/>
              </a:rPr>
              <a:t>~1x10</a:t>
            </a:r>
            <a:r>
              <a:rPr lang="en-US" altLang="ja-JP" sz="1200" baseline="30000" dirty="0">
                <a:latin typeface="Arial" charset="0"/>
                <a:ea typeface="Arial Unicode MS" pitchFamily="50" charset="-128"/>
                <a:cs typeface="Arial Unicode MS" pitchFamily="50" charset="-128"/>
              </a:rPr>
              <a:t>12</a:t>
            </a:r>
            <a:r>
              <a:rPr lang="en-US" altLang="ja-JP" sz="1200" dirty="0">
                <a:latin typeface="Arial" charset="0"/>
                <a:ea typeface="Arial Unicode MS" pitchFamily="50" charset="-128"/>
                <a:cs typeface="Arial Unicode MS" pitchFamily="50" charset="-128"/>
              </a:rPr>
              <a:t> m</a:t>
            </a:r>
            <a:r>
              <a:rPr lang="en-US" altLang="ja-JP" sz="1200" baseline="30000" dirty="0">
                <a:latin typeface="Arial" charset="0"/>
                <a:ea typeface="Arial Unicode MS" pitchFamily="50" charset="-128"/>
                <a:cs typeface="Arial Unicode MS" pitchFamily="50" charset="-128"/>
              </a:rPr>
              <a:t>-3</a:t>
            </a:r>
          </a:p>
        </p:txBody>
      </p:sp>
      <p:sp>
        <p:nvSpPr>
          <p:cNvPr id="34" name="Text Box 20">
            <a:extLst>
              <a:ext uri="{FF2B5EF4-FFF2-40B4-BE49-F238E27FC236}">
                <a16:creationId xmlns:a16="http://schemas.microsoft.com/office/drawing/2014/main" id="{F39DE0A9-E1E1-4BC8-8117-5492463AF809}"/>
              </a:ext>
            </a:extLst>
          </p:cNvPr>
          <p:cNvSpPr txBox="1">
            <a:spLocks noChangeArrowheads="1"/>
          </p:cNvSpPr>
          <p:nvPr/>
        </p:nvSpPr>
        <p:spPr bwMode="auto">
          <a:xfrm>
            <a:off x="678787" y="2784372"/>
            <a:ext cx="1008000" cy="216000"/>
          </a:xfrm>
          <a:prstGeom prst="rect">
            <a:avLst/>
          </a:prstGeom>
          <a:solidFill>
            <a:schemeClr val="bg1"/>
          </a:solidFill>
          <a:ln w="9525">
            <a:solidFill>
              <a:srgbClr val="FF0000"/>
            </a:solidFill>
            <a:miter lim="800000"/>
            <a:headEnd/>
            <a:tailEnd/>
          </a:ln>
          <a:effectLst/>
        </p:spPr>
        <p:txBody>
          <a:bodyPr wrap="square">
            <a:spAutoFit/>
          </a:bodyPr>
          <a:lstStyle/>
          <a:p>
            <a:pPr>
              <a:lnSpc>
                <a:spcPct val="90000"/>
              </a:lnSpc>
            </a:pPr>
            <a:r>
              <a:rPr lang="en-US" altLang="ja-JP" sz="1200" dirty="0">
                <a:latin typeface="Arial" charset="0"/>
                <a:ea typeface="Arial Unicode MS" pitchFamily="50" charset="-128"/>
                <a:cs typeface="Arial Unicode MS" pitchFamily="50" charset="-128"/>
              </a:rPr>
              <a:t>~1x10</a:t>
            </a:r>
            <a:r>
              <a:rPr lang="en-US" altLang="ja-JP" sz="1200" baseline="30000" dirty="0">
                <a:latin typeface="Arial" charset="0"/>
                <a:ea typeface="Arial Unicode MS" pitchFamily="50" charset="-128"/>
                <a:cs typeface="Arial Unicode MS" pitchFamily="50" charset="-128"/>
              </a:rPr>
              <a:t>13</a:t>
            </a:r>
            <a:r>
              <a:rPr lang="en-US" altLang="ja-JP" sz="1200" dirty="0">
                <a:latin typeface="Arial" charset="0"/>
                <a:ea typeface="Arial Unicode MS" pitchFamily="50" charset="-128"/>
                <a:cs typeface="Arial Unicode MS" pitchFamily="50" charset="-128"/>
              </a:rPr>
              <a:t> m</a:t>
            </a:r>
            <a:r>
              <a:rPr lang="en-US" altLang="ja-JP" sz="1200" baseline="30000" dirty="0">
                <a:latin typeface="Arial" charset="0"/>
                <a:ea typeface="Arial Unicode MS" pitchFamily="50" charset="-128"/>
                <a:cs typeface="Arial Unicode MS" pitchFamily="50" charset="-128"/>
              </a:rPr>
              <a:t>-3</a:t>
            </a:r>
          </a:p>
        </p:txBody>
      </p:sp>
      <p:sp>
        <p:nvSpPr>
          <p:cNvPr id="35" name="Text Box 20">
            <a:extLst>
              <a:ext uri="{FF2B5EF4-FFF2-40B4-BE49-F238E27FC236}">
                <a16:creationId xmlns:a16="http://schemas.microsoft.com/office/drawing/2014/main" id="{D294B029-2799-41A5-865C-D2C818A70B49}"/>
              </a:ext>
            </a:extLst>
          </p:cNvPr>
          <p:cNvSpPr txBox="1">
            <a:spLocks noChangeArrowheads="1"/>
          </p:cNvSpPr>
          <p:nvPr/>
        </p:nvSpPr>
        <p:spPr bwMode="auto">
          <a:xfrm>
            <a:off x="678787" y="4418870"/>
            <a:ext cx="1008000" cy="216000"/>
          </a:xfrm>
          <a:prstGeom prst="rect">
            <a:avLst/>
          </a:prstGeom>
          <a:solidFill>
            <a:schemeClr val="bg1"/>
          </a:solidFill>
          <a:ln w="9525">
            <a:solidFill>
              <a:srgbClr val="FF0000"/>
            </a:solidFill>
            <a:miter lim="800000"/>
            <a:headEnd/>
            <a:tailEnd/>
          </a:ln>
          <a:effectLst/>
        </p:spPr>
        <p:txBody>
          <a:bodyPr wrap="square">
            <a:spAutoFit/>
          </a:bodyPr>
          <a:lstStyle/>
          <a:p>
            <a:pPr>
              <a:lnSpc>
                <a:spcPct val="90000"/>
              </a:lnSpc>
            </a:pPr>
            <a:r>
              <a:rPr lang="en-US" altLang="ja-JP" sz="1200" dirty="0">
                <a:latin typeface="Arial" charset="0"/>
                <a:ea typeface="Arial Unicode MS" pitchFamily="50" charset="-128"/>
                <a:cs typeface="Arial Unicode MS" pitchFamily="50" charset="-128"/>
              </a:rPr>
              <a:t>~1x10</a:t>
            </a:r>
            <a:r>
              <a:rPr lang="en-US" altLang="ja-JP" sz="1200" baseline="30000" dirty="0">
                <a:latin typeface="Arial" charset="0"/>
                <a:ea typeface="Arial Unicode MS" pitchFamily="50" charset="-128"/>
                <a:cs typeface="Arial Unicode MS" pitchFamily="50" charset="-128"/>
              </a:rPr>
              <a:t>11</a:t>
            </a:r>
            <a:r>
              <a:rPr lang="en-US" altLang="ja-JP" sz="1200" dirty="0">
                <a:latin typeface="Arial" charset="0"/>
                <a:ea typeface="Arial Unicode MS" pitchFamily="50" charset="-128"/>
                <a:cs typeface="Arial Unicode MS" pitchFamily="50" charset="-128"/>
              </a:rPr>
              <a:t> m</a:t>
            </a:r>
            <a:r>
              <a:rPr lang="en-US" altLang="ja-JP" sz="1200" baseline="30000" dirty="0">
                <a:latin typeface="Arial" charset="0"/>
                <a:ea typeface="Arial Unicode MS" pitchFamily="50" charset="-128"/>
                <a:cs typeface="Arial Unicode MS" pitchFamily="50" charset="-128"/>
              </a:rPr>
              <a:t>-3</a:t>
            </a:r>
          </a:p>
        </p:txBody>
      </p:sp>
      <p:sp>
        <p:nvSpPr>
          <p:cNvPr id="36" name="Text Box 20">
            <a:extLst>
              <a:ext uri="{FF2B5EF4-FFF2-40B4-BE49-F238E27FC236}">
                <a16:creationId xmlns:a16="http://schemas.microsoft.com/office/drawing/2014/main" id="{6AB409B4-CBD8-4814-996E-478FD54D4F09}"/>
              </a:ext>
            </a:extLst>
          </p:cNvPr>
          <p:cNvSpPr txBox="1">
            <a:spLocks noChangeArrowheads="1"/>
          </p:cNvSpPr>
          <p:nvPr/>
        </p:nvSpPr>
        <p:spPr bwMode="auto">
          <a:xfrm>
            <a:off x="678787" y="5214950"/>
            <a:ext cx="1008000" cy="216000"/>
          </a:xfrm>
          <a:prstGeom prst="rect">
            <a:avLst/>
          </a:prstGeom>
          <a:solidFill>
            <a:schemeClr val="bg1"/>
          </a:solidFill>
          <a:ln w="9525">
            <a:solidFill>
              <a:srgbClr val="FF0000"/>
            </a:solidFill>
            <a:miter lim="800000"/>
            <a:headEnd/>
            <a:tailEnd/>
          </a:ln>
          <a:effectLst/>
        </p:spPr>
        <p:txBody>
          <a:bodyPr wrap="square">
            <a:spAutoFit/>
          </a:bodyPr>
          <a:lstStyle/>
          <a:p>
            <a:pPr>
              <a:lnSpc>
                <a:spcPct val="90000"/>
              </a:lnSpc>
            </a:pPr>
            <a:r>
              <a:rPr lang="en-US" altLang="ja-JP" sz="1200" dirty="0">
                <a:latin typeface="Arial" charset="0"/>
                <a:ea typeface="Arial Unicode MS" pitchFamily="50" charset="-128"/>
                <a:cs typeface="Arial Unicode MS" pitchFamily="50" charset="-128"/>
              </a:rPr>
              <a:t>~1x10</a:t>
            </a:r>
            <a:r>
              <a:rPr lang="en-US" altLang="ja-JP" sz="1200" baseline="30000" dirty="0">
                <a:latin typeface="Arial" charset="0"/>
                <a:ea typeface="Arial Unicode MS" pitchFamily="50" charset="-128"/>
                <a:cs typeface="Arial Unicode MS" pitchFamily="50" charset="-128"/>
              </a:rPr>
              <a:t>10</a:t>
            </a:r>
            <a:r>
              <a:rPr lang="en-US" altLang="ja-JP" sz="1200" dirty="0">
                <a:latin typeface="Arial" charset="0"/>
                <a:ea typeface="Arial Unicode MS" pitchFamily="50" charset="-128"/>
                <a:cs typeface="Arial Unicode MS" pitchFamily="50" charset="-128"/>
              </a:rPr>
              <a:t> m</a:t>
            </a:r>
            <a:r>
              <a:rPr lang="en-US" altLang="ja-JP" sz="1200" baseline="30000" dirty="0">
                <a:latin typeface="Arial" charset="0"/>
                <a:ea typeface="Arial Unicode MS" pitchFamily="50" charset="-128"/>
                <a:cs typeface="Arial Unicode MS" pitchFamily="50" charset="-128"/>
              </a:rPr>
              <a:t>-3</a:t>
            </a:r>
          </a:p>
        </p:txBody>
      </p:sp>
      <p:sp>
        <p:nvSpPr>
          <p:cNvPr id="37" name="Text Box 6">
            <a:extLst>
              <a:ext uri="{FF2B5EF4-FFF2-40B4-BE49-F238E27FC236}">
                <a16:creationId xmlns:a16="http://schemas.microsoft.com/office/drawing/2014/main" id="{0E4FEC84-3B28-4AD0-B1D5-755FA5108B69}"/>
              </a:ext>
            </a:extLst>
          </p:cNvPr>
          <p:cNvSpPr txBox="1">
            <a:spLocks noChangeArrowheads="1"/>
          </p:cNvSpPr>
          <p:nvPr/>
        </p:nvSpPr>
        <p:spPr bwMode="auto">
          <a:xfrm>
            <a:off x="1714480" y="2214554"/>
            <a:ext cx="1947266" cy="258532"/>
          </a:xfrm>
          <a:prstGeom prst="rect">
            <a:avLst/>
          </a:prstGeom>
          <a:noFill/>
          <a:ln w="9525">
            <a:noFill/>
            <a:miter lim="800000"/>
            <a:headEnd/>
            <a:tailEnd/>
          </a:ln>
        </p:spPr>
        <p:txBody>
          <a:bodyPr wrap="square">
            <a:spAutoFit/>
          </a:bodyPr>
          <a:lstStyle/>
          <a:p>
            <a:pPr>
              <a:lnSpc>
                <a:spcPct val="90000"/>
              </a:lnSpc>
              <a:defRPr/>
            </a:pPr>
            <a:r>
              <a:rPr lang="en-US" altLang="ja-JP" sz="1200" dirty="0">
                <a:latin typeface="Arial" pitchFamily="34" charset="0"/>
                <a:cs typeface="Arial" pitchFamily="34" charset="0"/>
              </a:rPr>
              <a:t>(0.9~1.0 </a:t>
            </a:r>
            <a:r>
              <a:rPr lang="en-US" altLang="ja-JP" sz="1200" dirty="0" err="1">
                <a:latin typeface="Arial" pitchFamily="34" charset="0"/>
                <a:cs typeface="Arial" pitchFamily="34" charset="0"/>
              </a:rPr>
              <a:t>mA</a:t>
            </a:r>
            <a:r>
              <a:rPr lang="en-US" altLang="ja-JP" sz="1200" dirty="0">
                <a:latin typeface="Arial" pitchFamily="34" charset="0"/>
                <a:cs typeface="Arial" pitchFamily="34" charset="0"/>
              </a:rPr>
              <a:t>/bunch)</a:t>
            </a:r>
          </a:p>
        </p:txBody>
      </p:sp>
    </p:spTree>
    <p:extLst>
      <p:ext uri="{BB962C8B-B14F-4D97-AF65-F5344CB8AC3E}">
        <p14:creationId xmlns:p14="http://schemas.microsoft.com/office/powerpoint/2010/main" val="3454566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ea typeface="+mj-ea"/>
                <a:cs typeface="Arial" panose="020B0604020202020204" pitchFamily="34" charset="0"/>
              </a:rPr>
              <a:t>まとめと予定</a:t>
            </a:r>
          </a:p>
        </p:txBody>
      </p:sp>
      <p:sp>
        <p:nvSpPr>
          <p:cNvPr id="3075" name="コンテンツ プレースホルダ 2"/>
          <p:cNvSpPr>
            <a:spLocks noGrp="1"/>
          </p:cNvSpPr>
          <p:nvPr/>
        </p:nvSpPr>
        <p:spPr bwMode="auto">
          <a:xfrm>
            <a:off x="265285" y="746019"/>
            <a:ext cx="8738037" cy="78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ts val="0"/>
              </a:spcBef>
              <a:buSzPct val="60000"/>
              <a:buBlip>
                <a:blip r:embed="rId2"/>
              </a:buBlip>
            </a:pPr>
            <a:r>
              <a:rPr lang="en-US" altLang="ja-JP" sz="2200" dirty="0">
                <a:latin typeface="Arial" panose="020B0604020202020204" pitchFamily="34" charset="0"/>
                <a:ea typeface="+mj-ea"/>
                <a:cs typeface="Arial" panose="020B0604020202020204" pitchFamily="34" charset="0"/>
              </a:rPr>
              <a:t>Groove surface</a:t>
            </a:r>
          </a:p>
          <a:p>
            <a:pPr marL="762000" lvl="1" indent="-361950" eaLnBrk="1" hangingPunct="1">
              <a:spcBef>
                <a:spcPts val="0"/>
              </a:spcBef>
              <a:buSzPct val="60000"/>
              <a:buBlip>
                <a:blip r:embed="rId2"/>
              </a:buBlip>
            </a:pPr>
            <a:r>
              <a:rPr lang="en-US" altLang="ja-JP" sz="2200" dirty="0">
                <a:latin typeface="Arial" panose="020B0604020202020204" pitchFamily="34" charset="0"/>
                <a:ea typeface="+mj-ea"/>
                <a:cs typeface="Arial" panose="020B0604020202020204" pitchFamily="34" charset="0"/>
              </a:rPr>
              <a:t>The electron density decreased to 1/6~1/10 compared to the case of a flat </a:t>
            </a:r>
            <a:r>
              <a:rPr lang="en-US" altLang="ja-JP" sz="2200" dirty="0" err="1">
                <a:latin typeface="Arial" panose="020B0604020202020204" pitchFamily="34" charset="0"/>
                <a:ea typeface="+mj-ea"/>
                <a:cs typeface="Arial" panose="020B0604020202020204" pitchFamily="34" charset="0"/>
              </a:rPr>
              <a:t>TiN</a:t>
            </a:r>
            <a:r>
              <a:rPr lang="en-US" altLang="ja-JP" sz="2200" dirty="0">
                <a:latin typeface="Arial" panose="020B0604020202020204" pitchFamily="34" charset="0"/>
                <a:ea typeface="+mj-ea"/>
                <a:cs typeface="Arial" panose="020B0604020202020204" pitchFamily="34" charset="0"/>
              </a:rPr>
              <a:t>-coated surface (b = 20). That is, less than ~1/10 compared to flat copper.</a:t>
            </a: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49</a:t>
            </a:fld>
            <a:endParaRPr lang="ja-JP" altLang="en-US">
              <a:latin typeface="Arial" panose="020B0604020202020204" pitchFamily="34" charset="0"/>
              <a:ea typeface="+mj-ea"/>
              <a:cs typeface="Arial" panose="020B0604020202020204" pitchFamily="34" charset="0"/>
            </a:endParaRPr>
          </a:p>
        </p:txBody>
      </p:sp>
      <p:pic>
        <p:nvPicPr>
          <p:cNvPr id="31" name="図 30" descr="Groove_Summary_13 (20091224)_7.JPG">
            <a:extLst>
              <a:ext uri="{FF2B5EF4-FFF2-40B4-BE49-F238E27FC236}">
                <a16:creationId xmlns:a16="http://schemas.microsoft.com/office/drawing/2014/main" id="{E30A4380-AFD6-4060-AC0A-4B28A4AEBAE1}"/>
              </a:ext>
            </a:extLst>
          </p:cNvPr>
          <p:cNvPicPr>
            <a:picLocks noChangeAspect="1"/>
          </p:cNvPicPr>
          <p:nvPr/>
        </p:nvPicPr>
        <p:blipFill>
          <a:blip r:embed="rId3" cstate="print">
            <a:clrChange>
              <a:clrFrom>
                <a:srgbClr val="FFFFFF"/>
              </a:clrFrom>
              <a:clrTo>
                <a:srgbClr val="FFFFFF">
                  <a:alpha val="0"/>
                </a:srgbClr>
              </a:clrTo>
            </a:clrChange>
          </a:blip>
          <a:srcRect t="9231"/>
          <a:stretch>
            <a:fillRect/>
          </a:stretch>
        </p:blipFill>
        <p:spPr>
          <a:xfrm>
            <a:off x="428596" y="2357430"/>
            <a:ext cx="5572164" cy="4143404"/>
          </a:xfrm>
          <a:prstGeom prst="rect">
            <a:avLst/>
          </a:prstGeom>
        </p:spPr>
      </p:pic>
      <p:sp>
        <p:nvSpPr>
          <p:cNvPr id="32" name="コンテンツ プレースホルダ 2">
            <a:extLst>
              <a:ext uri="{FF2B5EF4-FFF2-40B4-BE49-F238E27FC236}">
                <a16:creationId xmlns:a16="http://schemas.microsoft.com/office/drawing/2014/main" id="{590E59B3-7F2D-4DF9-8846-CCD44EC0846D}"/>
              </a:ext>
            </a:extLst>
          </p:cNvPr>
          <p:cNvSpPr txBox="1">
            <a:spLocks/>
          </p:cNvSpPr>
          <p:nvPr/>
        </p:nvSpPr>
        <p:spPr bwMode="auto">
          <a:xfrm>
            <a:off x="5703103" y="2135470"/>
            <a:ext cx="3302559" cy="4151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spcBef>
                <a:spcPts val="0"/>
              </a:spcBef>
              <a:buClr>
                <a:srgbClr val="333399"/>
              </a:buClr>
              <a:buSzPct val="60000"/>
              <a:buFont typeface="Wingdings" pitchFamily="2" charset="2"/>
              <a:buChar char="n"/>
            </a:pPr>
            <a:r>
              <a:rPr lang="en-US" altLang="ja-JP" sz="2000" kern="0" dirty="0">
                <a:latin typeface="Arial" pitchFamily="34" charset="0"/>
                <a:ea typeface="+mn-ea"/>
                <a:cs typeface="Arial" pitchFamily="34" charset="0"/>
              </a:rPr>
              <a:t>Electron densities for grooves surfaces in these parameters were lower than the case of a flat </a:t>
            </a:r>
            <a:r>
              <a:rPr lang="en-US" altLang="ja-JP" sz="2000" kern="0" dirty="0" err="1">
                <a:latin typeface="Arial" pitchFamily="34" charset="0"/>
                <a:ea typeface="+mn-ea"/>
                <a:cs typeface="Arial" pitchFamily="34" charset="0"/>
              </a:rPr>
              <a:t>TiN</a:t>
            </a:r>
            <a:r>
              <a:rPr lang="en-US" altLang="ja-JP" sz="2000" kern="0" dirty="0">
                <a:latin typeface="Arial" pitchFamily="34" charset="0"/>
                <a:ea typeface="+mn-ea"/>
                <a:cs typeface="Arial" pitchFamily="34" charset="0"/>
              </a:rPr>
              <a:t>-coated surface. </a:t>
            </a:r>
          </a:p>
          <a:p>
            <a:pPr marL="342900" indent="-342900">
              <a:spcBef>
                <a:spcPts val="0"/>
              </a:spcBef>
              <a:buClr>
                <a:srgbClr val="333399"/>
              </a:buClr>
              <a:buSzPct val="60000"/>
              <a:buFont typeface="Wingdings" pitchFamily="2" charset="2"/>
              <a:buChar char="n"/>
            </a:pPr>
            <a:r>
              <a:rPr lang="en-US" altLang="ja-JP" sz="2000" kern="0" dirty="0">
                <a:latin typeface="Arial" pitchFamily="34" charset="0"/>
                <a:ea typeface="+mn-ea"/>
                <a:cs typeface="Arial" pitchFamily="34" charset="0"/>
              </a:rPr>
              <a:t>Smaller electrons even if no-coating: </a:t>
            </a:r>
            <a:r>
              <a:rPr lang="en-US" altLang="ja-JP" sz="2000" kern="0" dirty="0" err="1">
                <a:solidFill>
                  <a:srgbClr val="7030A0"/>
                </a:solidFill>
                <a:latin typeface="Arial" pitchFamily="34" charset="0"/>
                <a:ea typeface="+mn-ea"/>
                <a:cs typeface="Arial" pitchFamily="34" charset="0"/>
              </a:rPr>
              <a:t>TiN</a:t>
            </a:r>
            <a:r>
              <a:rPr lang="en-US" altLang="ja-JP" sz="2000" kern="0" dirty="0">
                <a:solidFill>
                  <a:srgbClr val="7030A0"/>
                </a:solidFill>
                <a:latin typeface="Arial" pitchFamily="34" charset="0"/>
                <a:ea typeface="+mn-ea"/>
                <a:cs typeface="Arial" pitchFamily="34" charset="0"/>
              </a:rPr>
              <a:t> coating improves the effect, but the groove structure seems much effective to reduce SEY.</a:t>
            </a:r>
          </a:p>
          <a:p>
            <a:pPr marL="342900" lvl="0" indent="-342900">
              <a:spcBef>
                <a:spcPts val="0"/>
              </a:spcBef>
              <a:buClr>
                <a:srgbClr val="333399"/>
              </a:buClr>
              <a:buSzPct val="60000"/>
              <a:buFont typeface="Wingdings" pitchFamily="2" charset="2"/>
              <a:buChar char="n"/>
            </a:pPr>
            <a:r>
              <a:rPr lang="en-US" altLang="ja-JP" sz="2000" kern="0" dirty="0">
                <a:latin typeface="Arial" pitchFamily="34" charset="0"/>
                <a:ea typeface="+mn-ea"/>
                <a:cs typeface="Arial" pitchFamily="34" charset="0"/>
              </a:rPr>
              <a:t>Less density for smaller </a:t>
            </a:r>
            <a:r>
              <a:rPr lang="en-US" altLang="ja-JP" sz="2000" kern="0" dirty="0">
                <a:latin typeface="Symbol" pitchFamily="18" charset="2"/>
                <a:ea typeface="+mn-ea"/>
                <a:cs typeface="Arial" pitchFamily="34" charset="0"/>
              </a:rPr>
              <a:t>b</a:t>
            </a:r>
            <a:r>
              <a:rPr lang="en-US" altLang="ja-JP" sz="2000" kern="0" dirty="0">
                <a:latin typeface="Arial" pitchFamily="34" charset="0"/>
                <a:ea typeface="+mn-ea"/>
                <a:cs typeface="Arial" pitchFamily="34" charset="0"/>
              </a:rPr>
              <a:t> and R</a:t>
            </a:r>
            <a:r>
              <a:rPr lang="en-US" altLang="ja-JP" sz="2000" kern="0" baseline="-25000" dirty="0">
                <a:latin typeface="Arial" pitchFamily="34" charset="0"/>
                <a:ea typeface="+mn-ea"/>
                <a:cs typeface="Arial" pitchFamily="34" charset="0"/>
              </a:rPr>
              <a:t>t</a:t>
            </a:r>
            <a:r>
              <a:rPr lang="en-US" altLang="ja-JP" sz="2000" kern="0" dirty="0">
                <a:latin typeface="Arial" pitchFamily="34" charset="0"/>
                <a:ea typeface="+mn-ea"/>
                <a:cs typeface="Arial" pitchFamily="34" charset="0"/>
              </a:rPr>
              <a:t>.</a:t>
            </a:r>
          </a:p>
          <a:p>
            <a:pPr marL="342900" lvl="0" indent="-342900">
              <a:spcBef>
                <a:spcPts val="0"/>
              </a:spcBef>
              <a:buClr>
                <a:srgbClr val="333399"/>
              </a:buClr>
              <a:buSzPct val="60000"/>
              <a:buFont typeface="Wingdings" pitchFamily="2" charset="2"/>
              <a:buChar char="n"/>
            </a:pPr>
            <a:endParaRPr lang="en-US" altLang="ja-JP" sz="2000" kern="0" dirty="0">
              <a:latin typeface="Arial" pitchFamily="34" charset="0"/>
              <a:ea typeface="+mn-ea"/>
              <a:cs typeface="Arial" pitchFamily="34" charset="0"/>
            </a:endParaRPr>
          </a:p>
        </p:txBody>
      </p:sp>
      <p:sp>
        <p:nvSpPr>
          <p:cNvPr id="33" name="Text Box 20">
            <a:extLst>
              <a:ext uri="{FF2B5EF4-FFF2-40B4-BE49-F238E27FC236}">
                <a16:creationId xmlns:a16="http://schemas.microsoft.com/office/drawing/2014/main" id="{F8DE05C9-5705-430E-9D5D-0CA3A3BD0688}"/>
              </a:ext>
            </a:extLst>
          </p:cNvPr>
          <p:cNvSpPr txBox="1">
            <a:spLocks noChangeArrowheads="1"/>
          </p:cNvSpPr>
          <p:nvPr/>
        </p:nvSpPr>
        <p:spPr bwMode="auto">
          <a:xfrm>
            <a:off x="678787" y="3546772"/>
            <a:ext cx="1008000" cy="216000"/>
          </a:xfrm>
          <a:prstGeom prst="rect">
            <a:avLst/>
          </a:prstGeom>
          <a:solidFill>
            <a:schemeClr val="bg1"/>
          </a:solidFill>
          <a:ln w="9525">
            <a:solidFill>
              <a:srgbClr val="FF0000"/>
            </a:solidFill>
            <a:miter lim="800000"/>
            <a:headEnd/>
            <a:tailEnd/>
          </a:ln>
          <a:effectLst/>
        </p:spPr>
        <p:txBody>
          <a:bodyPr wrap="square">
            <a:spAutoFit/>
          </a:bodyPr>
          <a:lstStyle/>
          <a:p>
            <a:pPr>
              <a:lnSpc>
                <a:spcPct val="90000"/>
              </a:lnSpc>
            </a:pPr>
            <a:r>
              <a:rPr lang="en-US" altLang="ja-JP" sz="1200" dirty="0">
                <a:latin typeface="Arial" charset="0"/>
                <a:ea typeface="Arial Unicode MS" pitchFamily="50" charset="-128"/>
                <a:cs typeface="Arial Unicode MS" pitchFamily="50" charset="-128"/>
              </a:rPr>
              <a:t>~1x10</a:t>
            </a:r>
            <a:r>
              <a:rPr lang="en-US" altLang="ja-JP" sz="1200" baseline="30000" dirty="0">
                <a:latin typeface="Arial" charset="0"/>
                <a:ea typeface="Arial Unicode MS" pitchFamily="50" charset="-128"/>
                <a:cs typeface="Arial Unicode MS" pitchFamily="50" charset="-128"/>
              </a:rPr>
              <a:t>12</a:t>
            </a:r>
            <a:r>
              <a:rPr lang="en-US" altLang="ja-JP" sz="1200" dirty="0">
                <a:latin typeface="Arial" charset="0"/>
                <a:ea typeface="Arial Unicode MS" pitchFamily="50" charset="-128"/>
                <a:cs typeface="Arial Unicode MS" pitchFamily="50" charset="-128"/>
              </a:rPr>
              <a:t> m</a:t>
            </a:r>
            <a:r>
              <a:rPr lang="en-US" altLang="ja-JP" sz="1200" baseline="30000" dirty="0">
                <a:latin typeface="Arial" charset="0"/>
                <a:ea typeface="Arial Unicode MS" pitchFamily="50" charset="-128"/>
                <a:cs typeface="Arial Unicode MS" pitchFamily="50" charset="-128"/>
              </a:rPr>
              <a:t>-3</a:t>
            </a:r>
          </a:p>
        </p:txBody>
      </p:sp>
      <p:sp>
        <p:nvSpPr>
          <p:cNvPr id="34" name="Text Box 20">
            <a:extLst>
              <a:ext uri="{FF2B5EF4-FFF2-40B4-BE49-F238E27FC236}">
                <a16:creationId xmlns:a16="http://schemas.microsoft.com/office/drawing/2014/main" id="{85B1377F-03BF-4084-8581-B50851E90C53}"/>
              </a:ext>
            </a:extLst>
          </p:cNvPr>
          <p:cNvSpPr txBox="1">
            <a:spLocks noChangeArrowheads="1"/>
          </p:cNvSpPr>
          <p:nvPr/>
        </p:nvSpPr>
        <p:spPr bwMode="auto">
          <a:xfrm>
            <a:off x="678787" y="2764673"/>
            <a:ext cx="1008000" cy="216000"/>
          </a:xfrm>
          <a:prstGeom prst="rect">
            <a:avLst/>
          </a:prstGeom>
          <a:solidFill>
            <a:schemeClr val="bg1"/>
          </a:solidFill>
          <a:ln w="9525">
            <a:solidFill>
              <a:srgbClr val="FF0000"/>
            </a:solidFill>
            <a:miter lim="800000"/>
            <a:headEnd/>
            <a:tailEnd/>
          </a:ln>
          <a:effectLst/>
        </p:spPr>
        <p:txBody>
          <a:bodyPr wrap="square">
            <a:spAutoFit/>
          </a:bodyPr>
          <a:lstStyle/>
          <a:p>
            <a:pPr>
              <a:lnSpc>
                <a:spcPct val="90000"/>
              </a:lnSpc>
            </a:pPr>
            <a:r>
              <a:rPr lang="en-US" altLang="ja-JP" sz="1200" dirty="0">
                <a:latin typeface="Arial" charset="0"/>
                <a:ea typeface="Arial Unicode MS" pitchFamily="50" charset="-128"/>
                <a:cs typeface="Arial Unicode MS" pitchFamily="50" charset="-128"/>
              </a:rPr>
              <a:t>~1x10</a:t>
            </a:r>
            <a:r>
              <a:rPr lang="en-US" altLang="ja-JP" sz="1200" baseline="30000" dirty="0">
                <a:latin typeface="Arial" charset="0"/>
                <a:ea typeface="Arial Unicode MS" pitchFamily="50" charset="-128"/>
                <a:cs typeface="Arial Unicode MS" pitchFamily="50" charset="-128"/>
              </a:rPr>
              <a:t>13</a:t>
            </a:r>
            <a:r>
              <a:rPr lang="en-US" altLang="ja-JP" sz="1200" dirty="0">
                <a:latin typeface="Arial" charset="0"/>
                <a:ea typeface="Arial Unicode MS" pitchFamily="50" charset="-128"/>
                <a:cs typeface="Arial Unicode MS" pitchFamily="50" charset="-128"/>
              </a:rPr>
              <a:t> m</a:t>
            </a:r>
            <a:r>
              <a:rPr lang="en-US" altLang="ja-JP" sz="1200" baseline="30000" dirty="0">
                <a:latin typeface="Arial" charset="0"/>
                <a:ea typeface="Arial Unicode MS" pitchFamily="50" charset="-128"/>
                <a:cs typeface="Arial Unicode MS" pitchFamily="50" charset="-128"/>
              </a:rPr>
              <a:t>-3</a:t>
            </a:r>
          </a:p>
        </p:txBody>
      </p:sp>
      <p:sp>
        <p:nvSpPr>
          <p:cNvPr id="35" name="Text Box 20">
            <a:extLst>
              <a:ext uri="{FF2B5EF4-FFF2-40B4-BE49-F238E27FC236}">
                <a16:creationId xmlns:a16="http://schemas.microsoft.com/office/drawing/2014/main" id="{445F3737-3111-45A0-BECE-7D67F442F7EE}"/>
              </a:ext>
            </a:extLst>
          </p:cNvPr>
          <p:cNvSpPr txBox="1">
            <a:spLocks noChangeArrowheads="1"/>
          </p:cNvSpPr>
          <p:nvPr/>
        </p:nvSpPr>
        <p:spPr bwMode="auto">
          <a:xfrm>
            <a:off x="678787" y="4394181"/>
            <a:ext cx="1008000" cy="216000"/>
          </a:xfrm>
          <a:prstGeom prst="rect">
            <a:avLst/>
          </a:prstGeom>
          <a:solidFill>
            <a:schemeClr val="bg1"/>
          </a:solidFill>
          <a:ln w="9525">
            <a:solidFill>
              <a:srgbClr val="FF0000"/>
            </a:solidFill>
            <a:miter lim="800000"/>
            <a:headEnd/>
            <a:tailEnd/>
          </a:ln>
          <a:effectLst/>
        </p:spPr>
        <p:txBody>
          <a:bodyPr wrap="square">
            <a:spAutoFit/>
          </a:bodyPr>
          <a:lstStyle/>
          <a:p>
            <a:pPr>
              <a:lnSpc>
                <a:spcPct val="90000"/>
              </a:lnSpc>
            </a:pPr>
            <a:r>
              <a:rPr lang="en-US" altLang="ja-JP" sz="1200" dirty="0">
                <a:latin typeface="Arial" charset="0"/>
                <a:ea typeface="Arial Unicode MS" pitchFamily="50" charset="-128"/>
                <a:cs typeface="Arial Unicode MS" pitchFamily="50" charset="-128"/>
              </a:rPr>
              <a:t>~1x10</a:t>
            </a:r>
            <a:r>
              <a:rPr lang="en-US" altLang="ja-JP" sz="1200" baseline="30000" dirty="0">
                <a:latin typeface="Arial" charset="0"/>
                <a:ea typeface="Arial Unicode MS" pitchFamily="50" charset="-128"/>
                <a:cs typeface="Arial Unicode MS" pitchFamily="50" charset="-128"/>
              </a:rPr>
              <a:t>11</a:t>
            </a:r>
            <a:r>
              <a:rPr lang="en-US" altLang="ja-JP" sz="1200" dirty="0">
                <a:latin typeface="Arial" charset="0"/>
                <a:ea typeface="Arial Unicode MS" pitchFamily="50" charset="-128"/>
                <a:cs typeface="Arial Unicode MS" pitchFamily="50" charset="-128"/>
              </a:rPr>
              <a:t> m</a:t>
            </a:r>
            <a:r>
              <a:rPr lang="en-US" altLang="ja-JP" sz="1200" baseline="30000" dirty="0">
                <a:latin typeface="Arial" charset="0"/>
                <a:ea typeface="Arial Unicode MS" pitchFamily="50" charset="-128"/>
                <a:cs typeface="Arial Unicode MS" pitchFamily="50" charset="-128"/>
              </a:rPr>
              <a:t>-3</a:t>
            </a:r>
          </a:p>
        </p:txBody>
      </p:sp>
      <p:sp>
        <p:nvSpPr>
          <p:cNvPr id="36" name="Text Box 20">
            <a:extLst>
              <a:ext uri="{FF2B5EF4-FFF2-40B4-BE49-F238E27FC236}">
                <a16:creationId xmlns:a16="http://schemas.microsoft.com/office/drawing/2014/main" id="{9E8B7919-9066-4DDC-867B-74F3DAAC8BD4}"/>
              </a:ext>
            </a:extLst>
          </p:cNvPr>
          <p:cNvSpPr txBox="1">
            <a:spLocks noChangeArrowheads="1"/>
          </p:cNvSpPr>
          <p:nvPr/>
        </p:nvSpPr>
        <p:spPr bwMode="auto">
          <a:xfrm>
            <a:off x="678787" y="5213264"/>
            <a:ext cx="1008000" cy="216000"/>
          </a:xfrm>
          <a:prstGeom prst="rect">
            <a:avLst/>
          </a:prstGeom>
          <a:solidFill>
            <a:schemeClr val="bg1"/>
          </a:solidFill>
          <a:ln w="9525">
            <a:solidFill>
              <a:srgbClr val="FF0000"/>
            </a:solidFill>
            <a:miter lim="800000"/>
            <a:headEnd/>
            <a:tailEnd/>
          </a:ln>
          <a:effectLst/>
        </p:spPr>
        <p:txBody>
          <a:bodyPr wrap="square">
            <a:spAutoFit/>
          </a:bodyPr>
          <a:lstStyle/>
          <a:p>
            <a:pPr>
              <a:lnSpc>
                <a:spcPct val="90000"/>
              </a:lnSpc>
            </a:pPr>
            <a:r>
              <a:rPr lang="en-US" altLang="ja-JP" sz="1200" dirty="0">
                <a:latin typeface="Arial" charset="0"/>
                <a:ea typeface="Arial Unicode MS" pitchFamily="50" charset="-128"/>
                <a:cs typeface="Arial Unicode MS" pitchFamily="50" charset="-128"/>
              </a:rPr>
              <a:t>~1x10</a:t>
            </a:r>
            <a:r>
              <a:rPr lang="en-US" altLang="ja-JP" sz="1200" baseline="30000" dirty="0">
                <a:latin typeface="Arial" charset="0"/>
                <a:ea typeface="Arial Unicode MS" pitchFamily="50" charset="-128"/>
                <a:cs typeface="Arial Unicode MS" pitchFamily="50" charset="-128"/>
              </a:rPr>
              <a:t>10</a:t>
            </a:r>
            <a:r>
              <a:rPr lang="en-US" altLang="ja-JP" sz="1200" dirty="0">
                <a:latin typeface="Arial" charset="0"/>
                <a:ea typeface="Arial Unicode MS" pitchFamily="50" charset="-128"/>
                <a:cs typeface="Arial Unicode MS" pitchFamily="50" charset="-128"/>
              </a:rPr>
              <a:t> m</a:t>
            </a:r>
            <a:r>
              <a:rPr lang="en-US" altLang="ja-JP" sz="1200" baseline="30000" dirty="0">
                <a:latin typeface="Arial" charset="0"/>
                <a:ea typeface="Arial Unicode MS" pitchFamily="50" charset="-128"/>
                <a:cs typeface="Arial Unicode MS" pitchFamily="50" charset="-128"/>
              </a:rPr>
              <a:t>-3</a:t>
            </a:r>
          </a:p>
        </p:txBody>
      </p:sp>
      <p:sp>
        <p:nvSpPr>
          <p:cNvPr id="37" name="テキスト ボックス 36">
            <a:extLst>
              <a:ext uri="{FF2B5EF4-FFF2-40B4-BE49-F238E27FC236}">
                <a16:creationId xmlns:a16="http://schemas.microsoft.com/office/drawing/2014/main" id="{2689D4F5-4008-483A-9AD8-1BCA8B698AA2}"/>
              </a:ext>
            </a:extLst>
          </p:cNvPr>
          <p:cNvSpPr txBox="1"/>
          <p:nvPr/>
        </p:nvSpPr>
        <p:spPr>
          <a:xfrm>
            <a:off x="4643438" y="4071942"/>
            <a:ext cx="824265" cy="261610"/>
          </a:xfrm>
          <a:prstGeom prst="rect">
            <a:avLst/>
          </a:prstGeom>
          <a:noFill/>
        </p:spPr>
        <p:txBody>
          <a:bodyPr wrap="none" rtlCol="0">
            <a:spAutoFit/>
          </a:bodyPr>
          <a:lstStyle/>
          <a:p>
            <a:r>
              <a:rPr kumimoji="1" lang="en-US" altLang="ja-JP" sz="1100" dirty="0" err="1">
                <a:solidFill>
                  <a:srgbClr val="FF0000"/>
                </a:solidFill>
                <a:latin typeface="Arial" pitchFamily="34" charset="0"/>
                <a:cs typeface="Arial" pitchFamily="34" charset="0"/>
              </a:rPr>
              <a:t>R</a:t>
            </a:r>
            <a:r>
              <a:rPr kumimoji="1" lang="en-US" altLang="ja-JP" sz="1100" baseline="-25000" dirty="0" err="1">
                <a:solidFill>
                  <a:srgbClr val="FF0000"/>
                </a:solidFill>
                <a:latin typeface="Arial" pitchFamily="34" charset="0"/>
                <a:cs typeface="Arial" pitchFamily="34" charset="0"/>
              </a:rPr>
              <a:t>t</a:t>
            </a:r>
            <a:r>
              <a:rPr kumimoji="1" lang="en-US" altLang="ja-JP" sz="1100" dirty="0">
                <a:solidFill>
                  <a:srgbClr val="FF0000"/>
                </a:solidFill>
                <a:latin typeface="Arial" pitchFamily="34" charset="0"/>
                <a:cs typeface="Arial" pitchFamily="34" charset="0"/>
              </a:rPr>
              <a:t>=0.2mm</a:t>
            </a:r>
            <a:endParaRPr kumimoji="1" lang="ja-JP" altLang="en-US" sz="1100" dirty="0">
              <a:solidFill>
                <a:srgbClr val="FF0000"/>
              </a:solidFill>
              <a:latin typeface="Arial" pitchFamily="34" charset="0"/>
              <a:cs typeface="Arial" pitchFamily="34" charset="0"/>
            </a:endParaRPr>
          </a:p>
        </p:txBody>
      </p:sp>
      <p:sp>
        <p:nvSpPr>
          <p:cNvPr id="38" name="テキスト ボックス 37">
            <a:extLst>
              <a:ext uri="{FF2B5EF4-FFF2-40B4-BE49-F238E27FC236}">
                <a16:creationId xmlns:a16="http://schemas.microsoft.com/office/drawing/2014/main" id="{502F52CB-B044-4E4F-80A5-484DFDCD050A}"/>
              </a:ext>
            </a:extLst>
          </p:cNvPr>
          <p:cNvSpPr txBox="1"/>
          <p:nvPr/>
        </p:nvSpPr>
        <p:spPr>
          <a:xfrm>
            <a:off x="3970774" y="4805436"/>
            <a:ext cx="824265" cy="261610"/>
          </a:xfrm>
          <a:prstGeom prst="rect">
            <a:avLst/>
          </a:prstGeom>
          <a:noFill/>
        </p:spPr>
        <p:txBody>
          <a:bodyPr wrap="none" rtlCol="0">
            <a:spAutoFit/>
          </a:bodyPr>
          <a:lstStyle/>
          <a:p>
            <a:r>
              <a:rPr kumimoji="1" lang="en-US" altLang="ja-JP" sz="1100" dirty="0" err="1">
                <a:solidFill>
                  <a:srgbClr val="FF0000"/>
                </a:solidFill>
                <a:latin typeface="Arial" pitchFamily="34" charset="0"/>
                <a:cs typeface="Arial" pitchFamily="34" charset="0"/>
              </a:rPr>
              <a:t>R</a:t>
            </a:r>
            <a:r>
              <a:rPr kumimoji="1" lang="en-US" altLang="ja-JP" sz="1100" baseline="-25000" dirty="0" err="1">
                <a:solidFill>
                  <a:srgbClr val="FF0000"/>
                </a:solidFill>
                <a:latin typeface="Arial" pitchFamily="34" charset="0"/>
                <a:cs typeface="Arial" pitchFamily="34" charset="0"/>
              </a:rPr>
              <a:t>t</a:t>
            </a:r>
            <a:r>
              <a:rPr kumimoji="1" lang="en-US" altLang="ja-JP" sz="1100" dirty="0">
                <a:solidFill>
                  <a:srgbClr val="FF0000"/>
                </a:solidFill>
                <a:latin typeface="Arial" pitchFamily="34" charset="0"/>
                <a:cs typeface="Arial" pitchFamily="34" charset="0"/>
              </a:rPr>
              <a:t>=0.1mm</a:t>
            </a:r>
            <a:endParaRPr kumimoji="1" lang="ja-JP" altLang="en-US" sz="1100" dirty="0">
              <a:solidFill>
                <a:srgbClr val="FF0000"/>
              </a:solidFill>
              <a:latin typeface="Arial" pitchFamily="34" charset="0"/>
              <a:cs typeface="Arial" pitchFamily="34" charset="0"/>
            </a:endParaRPr>
          </a:p>
        </p:txBody>
      </p:sp>
      <p:sp>
        <p:nvSpPr>
          <p:cNvPr id="39" name="Text Box 6">
            <a:extLst>
              <a:ext uri="{FF2B5EF4-FFF2-40B4-BE49-F238E27FC236}">
                <a16:creationId xmlns:a16="http://schemas.microsoft.com/office/drawing/2014/main" id="{F296A599-DC95-4261-B5E1-7C3863AB2BF0}"/>
              </a:ext>
            </a:extLst>
          </p:cNvPr>
          <p:cNvSpPr txBox="1">
            <a:spLocks noChangeArrowheads="1"/>
          </p:cNvSpPr>
          <p:nvPr/>
        </p:nvSpPr>
        <p:spPr bwMode="auto">
          <a:xfrm>
            <a:off x="1599802" y="2212812"/>
            <a:ext cx="1947266" cy="258532"/>
          </a:xfrm>
          <a:prstGeom prst="rect">
            <a:avLst/>
          </a:prstGeom>
          <a:noFill/>
          <a:ln w="9525">
            <a:noFill/>
            <a:miter lim="800000"/>
            <a:headEnd/>
            <a:tailEnd/>
          </a:ln>
        </p:spPr>
        <p:txBody>
          <a:bodyPr wrap="square">
            <a:spAutoFit/>
          </a:bodyPr>
          <a:lstStyle/>
          <a:p>
            <a:pPr>
              <a:lnSpc>
                <a:spcPct val="90000"/>
              </a:lnSpc>
              <a:defRPr/>
            </a:pPr>
            <a:r>
              <a:rPr lang="en-US" altLang="ja-JP" sz="1200" dirty="0">
                <a:latin typeface="Arial" pitchFamily="34" charset="0"/>
                <a:cs typeface="Arial" pitchFamily="34" charset="0"/>
              </a:rPr>
              <a:t>(0.9~1.0 </a:t>
            </a:r>
            <a:r>
              <a:rPr lang="en-US" altLang="ja-JP" sz="1200" dirty="0" err="1">
                <a:latin typeface="Arial" pitchFamily="34" charset="0"/>
                <a:cs typeface="Arial" pitchFamily="34" charset="0"/>
              </a:rPr>
              <a:t>mA</a:t>
            </a:r>
            <a:r>
              <a:rPr lang="en-US" altLang="ja-JP" sz="1200" dirty="0">
                <a:latin typeface="Arial" pitchFamily="34" charset="0"/>
                <a:cs typeface="Arial" pitchFamily="34" charset="0"/>
              </a:rPr>
              <a:t>/bunch)</a:t>
            </a:r>
          </a:p>
        </p:txBody>
      </p:sp>
    </p:spTree>
    <p:extLst>
      <p:ext uri="{BB962C8B-B14F-4D97-AF65-F5344CB8AC3E}">
        <p14:creationId xmlns:p14="http://schemas.microsoft.com/office/powerpoint/2010/main" val="79509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ea typeface="ＭＳ Ｐゴシック" panose="020B0600070205080204" pitchFamily="50" charset="-128"/>
                <a:cs typeface="Arial" panose="020B0604020202020204" pitchFamily="34" charset="0"/>
              </a:rPr>
              <a:t>設計段階の予想と対策</a:t>
            </a:r>
          </a:p>
        </p:txBody>
      </p:sp>
      <p:sp>
        <p:nvSpPr>
          <p:cNvPr id="3075" name="コンテンツ プレースホルダ 2"/>
          <p:cNvSpPr>
            <a:spLocks noGrp="1"/>
          </p:cNvSpPr>
          <p:nvPr/>
        </p:nvSpPr>
        <p:spPr bwMode="auto">
          <a:xfrm>
            <a:off x="265286" y="641654"/>
            <a:ext cx="8350250" cy="51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ts val="0"/>
              </a:spcBef>
              <a:buSzPct val="60000"/>
              <a:buBlip>
                <a:blip r:embed="rId2"/>
              </a:buBlip>
            </a:pPr>
            <a:r>
              <a:rPr lang="ja-JP" altLang="en-US" sz="2400" dirty="0">
                <a:latin typeface="Arial" panose="020B0604020202020204" pitchFamily="34" charset="0"/>
                <a:ea typeface="ＭＳ Ｐゴシック" panose="020B0600070205080204" pitchFamily="50" charset="-128"/>
                <a:cs typeface="Arial" panose="020B0604020202020204" pitchFamily="34" charset="0"/>
              </a:rPr>
              <a:t>対策とその適用場所</a:t>
            </a:r>
            <a:r>
              <a:rPr lang="en-US" altLang="ja-JP" sz="2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400" dirty="0">
                <a:latin typeface="Arial" panose="020B0604020202020204" pitchFamily="34" charset="0"/>
                <a:ea typeface="ＭＳ Ｐゴシック" panose="020B0600070205080204" pitchFamily="50" charset="-128"/>
                <a:cs typeface="Arial" panose="020B0604020202020204" pitchFamily="34" charset="0"/>
              </a:rPr>
              <a:t>設計</a:t>
            </a:r>
            <a:r>
              <a:rPr lang="en-US" altLang="ja-JP" sz="2400" dirty="0">
                <a:latin typeface="Arial" panose="020B0604020202020204" pitchFamily="34" charset="0"/>
                <a:ea typeface="ＭＳ Ｐゴシック" panose="020B0600070205080204" pitchFamily="50" charset="-128"/>
                <a:cs typeface="Arial" panose="020B0604020202020204" pitchFamily="34" charset="0"/>
              </a:rPr>
              <a:t>)</a:t>
            </a:r>
          </a:p>
          <a:p>
            <a:pPr marL="762000" lvl="1" indent="-361950" eaLnBrk="1" hangingPunct="1">
              <a:spcBef>
                <a:spcPts val="0"/>
              </a:spcBef>
              <a:buSzPct val="70000"/>
              <a:buBlip>
                <a:blip r:embed="rId3"/>
              </a:buBlip>
            </a:pPr>
            <a:r>
              <a:rPr lang="ja-JP" altLang="en-US" sz="2400" dirty="0">
                <a:latin typeface="+mj-ea"/>
                <a:cs typeface="Arial" panose="020B0604020202020204" pitchFamily="34" charset="0"/>
              </a:rPr>
              <a:t>リングの各場所で適切な対処方法を採用する。</a:t>
            </a:r>
            <a:endParaRPr lang="en-US" altLang="ja-JP" sz="2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日付プレースホルダー 2"/>
          <p:cNvSpPr>
            <a:spLocks noGrp="1"/>
          </p:cNvSpPr>
          <p:nvPr>
            <p:ph type="dt" sz="half" idx="10"/>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2017/9/8</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フッター プレースホルダー 3"/>
          <p:cNvSpPr>
            <a:spLocks noGrp="1"/>
          </p:cNvSpPr>
          <p:nvPr>
            <p:ph type="ftr" sz="quarter" idx="11"/>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SuperKEKB </a:t>
            </a:r>
            <a:r>
              <a:rPr lang="ja-JP" altLang="en-US">
                <a:latin typeface="Arial" panose="020B0604020202020204" pitchFamily="34" charset="0"/>
                <a:ea typeface="ＭＳ Ｐゴシック" panose="020B0600070205080204" pitchFamily="50" charset="-128"/>
                <a:cs typeface="Arial" panose="020B0604020202020204" pitchFamily="34" charset="0"/>
              </a:rPr>
              <a:t>国内 </a:t>
            </a:r>
            <a:r>
              <a:rPr lang="en-US" altLang="ja-JP">
                <a:latin typeface="Arial" panose="020B0604020202020204" pitchFamily="34" charset="0"/>
                <a:ea typeface="ＭＳ Ｐゴシック" panose="020B0600070205080204" pitchFamily="50" charset="-128"/>
                <a:cs typeface="Arial" panose="020B0604020202020204" pitchFamily="34" charset="0"/>
              </a:rPr>
              <a:t>Review @KEK</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ＭＳ Ｐゴシック" panose="020B0600070205080204" pitchFamily="50" charset="-128"/>
                <a:cs typeface="Arial" panose="020B0604020202020204" pitchFamily="34" charset="0"/>
              </a:rPr>
              <a:pPr>
                <a:defRPr/>
              </a:pPr>
              <a:t>5</a:t>
            </a:fld>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a:extLst>
              <a:ext uri="{FF2B5EF4-FFF2-40B4-BE49-F238E27FC236}">
                <a16:creationId xmlns:a16="http://schemas.microsoft.com/office/drawing/2014/main" id="{ADC18FA9-A5B6-44C2-BE5D-A1C6685C832E}"/>
              </a:ext>
            </a:extLst>
          </p:cNvPr>
          <p:cNvGraphicFramePr>
            <a:graphicFrameLocks noGrp="1"/>
          </p:cNvGraphicFramePr>
          <p:nvPr>
            <p:extLst>
              <p:ext uri="{D42A27DB-BD31-4B8C-83A1-F6EECF244321}">
                <p14:modId xmlns:p14="http://schemas.microsoft.com/office/powerpoint/2010/main" val="2278598684"/>
              </p:ext>
            </p:extLst>
          </p:nvPr>
        </p:nvGraphicFramePr>
        <p:xfrm>
          <a:off x="457200" y="1781641"/>
          <a:ext cx="7992888" cy="3240360"/>
        </p:xfrm>
        <a:graphic>
          <a:graphicData uri="http://schemas.openxmlformats.org/drawingml/2006/table">
            <a:tbl>
              <a:tblPr firstRow="1" bandRow="1">
                <a:tableStyleId>{5C22544A-7EE6-4342-B048-85BDC9FD1C3A}</a:tableStyleId>
              </a:tblPr>
              <a:tblGrid>
                <a:gridCol w="1656183">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3240360">
                  <a:extLst>
                    <a:ext uri="{9D8B030D-6E8A-4147-A177-3AD203B41FA5}">
                      <a16:colId xmlns:a16="http://schemas.microsoft.com/office/drawing/2014/main" val="20003"/>
                    </a:ext>
                  </a:extLst>
                </a:gridCol>
                <a:gridCol w="1296145">
                  <a:extLst>
                    <a:ext uri="{9D8B030D-6E8A-4147-A177-3AD203B41FA5}">
                      <a16:colId xmlns:a16="http://schemas.microsoft.com/office/drawing/2014/main" val="20004"/>
                    </a:ext>
                  </a:extLst>
                </a:gridCol>
              </a:tblGrid>
              <a:tr h="360040">
                <a:tc>
                  <a:txBody>
                    <a:bodyPr/>
                    <a:lstStyle/>
                    <a:p>
                      <a:r>
                        <a:rPr kumimoji="1" lang="en-US" altLang="ja-JP" sz="1600" dirty="0">
                          <a:solidFill>
                            <a:schemeClr val="tx1"/>
                          </a:solidFill>
                          <a:latin typeface="Arial" pitchFamily="34" charset="0"/>
                          <a:cs typeface="Arial" pitchFamily="34" charset="0"/>
                        </a:rPr>
                        <a:t>Sections</a:t>
                      </a:r>
                      <a:endParaRPr kumimoji="1" lang="ja-JP" altLang="en-US" sz="1600" dirty="0">
                        <a:solidFill>
                          <a:schemeClr val="tx1"/>
                        </a:solidFill>
                        <a:latin typeface="Arial" pitchFamily="34" charset="0"/>
                        <a:cs typeface="Arial" pitchFamily="34" charset="0"/>
                      </a:endParaRPr>
                    </a:p>
                  </a:txBody>
                  <a:tcPr/>
                </a:tc>
                <a:tc>
                  <a:txBody>
                    <a:bodyPr/>
                    <a:lstStyle/>
                    <a:p>
                      <a:pPr algn="ctr">
                        <a:tabLst/>
                      </a:pPr>
                      <a:r>
                        <a:rPr kumimoji="1" lang="en-US" altLang="ja-JP" sz="1600" i="1" dirty="0">
                          <a:solidFill>
                            <a:schemeClr val="tx1"/>
                          </a:solidFill>
                          <a:latin typeface="Arial" pitchFamily="34" charset="0"/>
                          <a:cs typeface="Arial" pitchFamily="34" charset="0"/>
                        </a:rPr>
                        <a:t>L</a:t>
                      </a:r>
                      <a:r>
                        <a:rPr kumimoji="1" lang="en-US" altLang="ja-JP" sz="1600" baseline="0" dirty="0">
                          <a:solidFill>
                            <a:schemeClr val="tx1"/>
                          </a:solidFill>
                          <a:latin typeface="Arial" pitchFamily="34" charset="0"/>
                          <a:cs typeface="Arial" pitchFamily="34" charset="0"/>
                        </a:rPr>
                        <a:t> [</a:t>
                      </a:r>
                      <a:r>
                        <a:rPr kumimoji="1" lang="en-US" altLang="ja-JP" sz="1600" dirty="0">
                          <a:solidFill>
                            <a:schemeClr val="tx1"/>
                          </a:solidFill>
                          <a:latin typeface="Arial" pitchFamily="34" charset="0"/>
                          <a:cs typeface="Arial" pitchFamily="34" charset="0"/>
                        </a:rPr>
                        <a:t>m]</a:t>
                      </a:r>
                      <a:endParaRPr kumimoji="1" lang="ja-JP" altLang="en-US" sz="1600" dirty="0">
                        <a:solidFill>
                          <a:schemeClr val="tx1"/>
                        </a:solidFill>
                        <a:latin typeface="Arial" pitchFamily="34" charset="0"/>
                        <a:cs typeface="Arial" pitchFamily="34" charset="0"/>
                      </a:endParaRPr>
                    </a:p>
                  </a:txBody>
                  <a:tcPr/>
                </a:tc>
                <a:tc>
                  <a:txBody>
                    <a:bodyPr/>
                    <a:lstStyle/>
                    <a:p>
                      <a:pPr algn="ctr"/>
                      <a:r>
                        <a:rPr kumimoji="1" lang="en-US" altLang="ja-JP" sz="1600" i="1" baseline="0" dirty="0">
                          <a:solidFill>
                            <a:schemeClr val="tx1"/>
                          </a:solidFill>
                          <a:latin typeface="Arial" pitchFamily="34" charset="0"/>
                          <a:cs typeface="Arial" pitchFamily="34" charset="0"/>
                        </a:rPr>
                        <a:t>L</a:t>
                      </a:r>
                      <a:r>
                        <a:rPr kumimoji="1" lang="en-US" altLang="ja-JP" sz="1600" baseline="0" dirty="0">
                          <a:solidFill>
                            <a:schemeClr val="tx1"/>
                          </a:solidFill>
                          <a:latin typeface="Arial" pitchFamily="34" charset="0"/>
                          <a:cs typeface="Arial" pitchFamily="34" charset="0"/>
                        </a:rPr>
                        <a:t> [ %]</a:t>
                      </a:r>
                      <a:endParaRPr kumimoji="1" lang="ja-JP" altLang="en-US" sz="1600" dirty="0">
                        <a:solidFill>
                          <a:schemeClr val="tx1"/>
                        </a:solidFill>
                        <a:latin typeface="Arial" pitchFamily="34" charset="0"/>
                        <a:cs typeface="Arial" pitchFamily="34" charset="0"/>
                      </a:endParaRPr>
                    </a:p>
                  </a:txBody>
                  <a:tcPr/>
                </a:tc>
                <a:tc>
                  <a:txBody>
                    <a:bodyPr/>
                    <a:lstStyle/>
                    <a:p>
                      <a:pPr algn="ctr"/>
                      <a:r>
                        <a:rPr kumimoji="1" lang="en-US" altLang="ja-JP" sz="1600" dirty="0">
                          <a:solidFill>
                            <a:schemeClr val="tx1"/>
                          </a:solidFill>
                          <a:latin typeface="Arial" pitchFamily="34" charset="0"/>
                          <a:cs typeface="Arial" pitchFamily="34" charset="0"/>
                        </a:rPr>
                        <a:t>Countermeasure</a:t>
                      </a:r>
                      <a:endParaRPr kumimoji="1" lang="ja-JP" altLang="en-US" sz="1600" dirty="0">
                        <a:solidFill>
                          <a:schemeClr val="tx1"/>
                        </a:solidFill>
                        <a:latin typeface="Arial" pitchFamily="34" charset="0"/>
                        <a:cs typeface="Arial" pitchFamily="34" charset="0"/>
                      </a:endParaRPr>
                    </a:p>
                  </a:txBody>
                  <a:tcPr/>
                </a:tc>
                <a:tc>
                  <a:txBody>
                    <a:bodyPr/>
                    <a:lstStyle/>
                    <a:p>
                      <a:pPr algn="ctr"/>
                      <a:r>
                        <a:rPr kumimoji="1" lang="en-US" altLang="ja-JP" sz="1600" dirty="0">
                          <a:solidFill>
                            <a:schemeClr val="tx1"/>
                          </a:solidFill>
                          <a:latin typeface="Arial" pitchFamily="34" charset="0"/>
                          <a:cs typeface="Arial" pitchFamily="34" charset="0"/>
                        </a:rPr>
                        <a:t>Material</a:t>
                      </a:r>
                    </a:p>
                  </a:txBody>
                  <a:tcPr/>
                </a:tc>
                <a:extLst>
                  <a:ext uri="{0D108BD9-81ED-4DB2-BD59-A6C34878D82A}">
                    <a16:rowId xmlns:a16="http://schemas.microsoft.com/office/drawing/2014/main" val="10000"/>
                  </a:ext>
                </a:extLst>
              </a:tr>
              <a:tr h="360040">
                <a:tc>
                  <a:txBody>
                    <a:bodyPr/>
                    <a:lstStyle/>
                    <a:p>
                      <a:r>
                        <a:rPr kumimoji="1" lang="en-US" altLang="ja-JP" sz="1600" dirty="0">
                          <a:latin typeface="Arial" pitchFamily="34" charset="0"/>
                          <a:cs typeface="Arial" pitchFamily="34" charset="0"/>
                        </a:rPr>
                        <a:t>Total</a:t>
                      </a:r>
                      <a:endParaRPr kumimoji="1" lang="ja-JP" altLang="en-US" sz="1600" dirty="0">
                        <a:latin typeface="Arial" pitchFamily="34" charset="0"/>
                        <a:cs typeface="Arial" pitchFamily="34" charset="0"/>
                      </a:endParaRPr>
                    </a:p>
                  </a:txBody>
                  <a:tcPr>
                    <a:solidFill>
                      <a:schemeClr val="accent6">
                        <a:lumMod val="40000"/>
                        <a:lumOff val="60000"/>
                      </a:schemeClr>
                    </a:solidFill>
                  </a:tcPr>
                </a:tc>
                <a:tc>
                  <a:txBody>
                    <a:bodyPr/>
                    <a:lstStyle/>
                    <a:p>
                      <a:pPr algn="ctr"/>
                      <a:r>
                        <a:rPr kumimoji="1" lang="en-US" altLang="ja-JP" sz="1600" dirty="0">
                          <a:latin typeface="Arial" pitchFamily="34" charset="0"/>
                          <a:cs typeface="Arial" pitchFamily="34" charset="0"/>
                        </a:rPr>
                        <a:t>3016</a:t>
                      </a:r>
                      <a:endParaRPr kumimoji="1" lang="ja-JP" altLang="en-US" sz="1600" dirty="0">
                        <a:latin typeface="Arial" pitchFamily="34" charset="0"/>
                        <a:cs typeface="Arial" pitchFamily="34" charset="0"/>
                      </a:endParaRPr>
                    </a:p>
                  </a:txBody>
                  <a:tcPr>
                    <a:solidFill>
                      <a:schemeClr val="accent6">
                        <a:lumMod val="40000"/>
                        <a:lumOff val="60000"/>
                      </a:schemeClr>
                    </a:solidFill>
                  </a:tcPr>
                </a:tc>
                <a:tc>
                  <a:txBody>
                    <a:bodyPr/>
                    <a:lstStyle/>
                    <a:p>
                      <a:pPr algn="ctr"/>
                      <a:r>
                        <a:rPr kumimoji="1" lang="en-US" altLang="ja-JP" sz="1600" dirty="0">
                          <a:solidFill>
                            <a:schemeClr val="accent6">
                              <a:lumMod val="75000"/>
                            </a:schemeClr>
                          </a:solidFill>
                          <a:latin typeface="Arial" pitchFamily="34" charset="0"/>
                          <a:cs typeface="Arial" pitchFamily="34" charset="0"/>
                        </a:rPr>
                        <a:t>100</a:t>
                      </a:r>
                    </a:p>
                  </a:txBody>
                  <a:tcPr>
                    <a:solidFill>
                      <a:schemeClr val="accent6">
                        <a:lumMod val="40000"/>
                        <a:lumOff val="60000"/>
                      </a:schemeClr>
                    </a:solidFill>
                  </a:tcPr>
                </a:tc>
                <a:tc>
                  <a:txBody>
                    <a:bodyPr/>
                    <a:lstStyle/>
                    <a:p>
                      <a:pPr algn="ctr"/>
                      <a:endParaRPr kumimoji="1" lang="en-US" altLang="ja-JP" sz="1600" dirty="0">
                        <a:latin typeface="Arial" pitchFamily="34" charset="0"/>
                        <a:cs typeface="Arial" pitchFamily="34" charset="0"/>
                      </a:endParaRPr>
                    </a:p>
                  </a:txBody>
                  <a:tcPr>
                    <a:solidFill>
                      <a:schemeClr val="accent6">
                        <a:lumMod val="40000"/>
                        <a:lumOff val="60000"/>
                      </a:schemeClr>
                    </a:solidFill>
                  </a:tcPr>
                </a:tc>
                <a:tc>
                  <a:txBody>
                    <a:bodyPr/>
                    <a:lstStyle/>
                    <a:p>
                      <a:pPr algn="ctr"/>
                      <a:endParaRPr kumimoji="1" lang="en-US" altLang="ja-JP" sz="1600" dirty="0">
                        <a:latin typeface="Arial" pitchFamily="34" charset="0"/>
                        <a:cs typeface="Arial" pitchFamily="34" charset="0"/>
                      </a:endParaRPr>
                    </a:p>
                  </a:txBody>
                  <a:tcPr>
                    <a:solidFill>
                      <a:schemeClr val="accent6">
                        <a:lumMod val="40000"/>
                        <a:lumOff val="60000"/>
                      </a:schemeClr>
                    </a:solidFill>
                  </a:tcPr>
                </a:tc>
                <a:extLst>
                  <a:ext uri="{0D108BD9-81ED-4DB2-BD59-A6C34878D82A}">
                    <a16:rowId xmlns:a16="http://schemas.microsoft.com/office/drawing/2014/main" val="10001"/>
                  </a:ext>
                </a:extLst>
              </a:tr>
              <a:tr h="360040">
                <a:tc>
                  <a:txBody>
                    <a:bodyPr/>
                    <a:lstStyle/>
                    <a:p>
                      <a:r>
                        <a:rPr kumimoji="1" lang="en-US" altLang="ja-JP" sz="1600" dirty="0">
                          <a:latin typeface="Arial" pitchFamily="34" charset="0"/>
                          <a:cs typeface="Arial" pitchFamily="34" charset="0"/>
                        </a:rPr>
                        <a:t>Drift</a:t>
                      </a:r>
                      <a:r>
                        <a:rPr kumimoji="1" lang="en-US" altLang="ja-JP" sz="1600" baseline="0" dirty="0">
                          <a:latin typeface="Arial" pitchFamily="34" charset="0"/>
                          <a:cs typeface="Arial" pitchFamily="34" charset="0"/>
                        </a:rPr>
                        <a:t> space (arc)</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1629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54 </a:t>
                      </a:r>
                    </a:p>
                  </a:txBody>
                  <a:tcPr/>
                </a:tc>
                <a:tc>
                  <a:txBody>
                    <a:bodyPr/>
                    <a:lstStyle/>
                    <a:p>
                      <a:pPr algn="ct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 + Solenoid</a:t>
                      </a:r>
                    </a:p>
                  </a:txBody>
                  <a:tcPr/>
                </a:tc>
                <a:tc>
                  <a:txBody>
                    <a:bodyPr/>
                    <a:lstStyle/>
                    <a:p>
                      <a:pPr algn="ctr"/>
                      <a:r>
                        <a:rPr kumimoji="1" lang="en-US" altLang="ja-JP" sz="1600" dirty="0">
                          <a:latin typeface="Arial" pitchFamily="34" charset="0"/>
                          <a:cs typeface="Arial" pitchFamily="34" charset="0"/>
                        </a:rPr>
                        <a:t>Al (arc) </a:t>
                      </a:r>
                    </a:p>
                  </a:txBody>
                  <a:tcPr/>
                </a:tc>
                <a:extLst>
                  <a:ext uri="{0D108BD9-81ED-4DB2-BD59-A6C34878D82A}">
                    <a16:rowId xmlns:a16="http://schemas.microsoft.com/office/drawing/2014/main" val="10002"/>
                  </a:ext>
                </a:extLst>
              </a:tr>
              <a:tr h="360040">
                <a:tc>
                  <a:txBody>
                    <a:bodyPr/>
                    <a:lstStyle/>
                    <a:p>
                      <a:r>
                        <a:rPr kumimoji="1" lang="en-US" altLang="ja-JP" sz="1600" dirty="0">
                          <a:latin typeface="Arial" pitchFamily="34" charset="0"/>
                          <a:cs typeface="Arial" pitchFamily="34" charset="0"/>
                        </a:rPr>
                        <a:t>Steering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316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10 </a:t>
                      </a:r>
                    </a:p>
                  </a:txBody>
                  <a:tcPr/>
                </a:tc>
                <a:tc>
                  <a:txBody>
                    <a:bodyPr/>
                    <a:lstStyle/>
                    <a:p>
                      <a:pPr algn="ct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 + Solenoid</a:t>
                      </a:r>
                    </a:p>
                  </a:txBody>
                  <a:tcPr/>
                </a:tc>
                <a:tc>
                  <a:txBody>
                    <a:bodyPr/>
                    <a:lstStyle/>
                    <a:p>
                      <a:pPr algn="ctr"/>
                      <a:r>
                        <a:rPr kumimoji="1" lang="en-US" altLang="ja-JP" sz="1600" dirty="0">
                          <a:latin typeface="Arial" pitchFamily="34" charset="0"/>
                          <a:cs typeface="Arial" pitchFamily="34" charset="0"/>
                        </a:rPr>
                        <a:t>Al</a:t>
                      </a:r>
                    </a:p>
                  </a:txBody>
                  <a:tcPr/>
                </a:tc>
                <a:extLst>
                  <a:ext uri="{0D108BD9-81ED-4DB2-BD59-A6C34878D82A}">
                    <a16:rowId xmlns:a16="http://schemas.microsoft.com/office/drawing/2014/main" val="10003"/>
                  </a:ext>
                </a:extLst>
              </a:tr>
              <a:tr h="360040">
                <a:tc>
                  <a:txBody>
                    <a:bodyPr/>
                    <a:lstStyle/>
                    <a:p>
                      <a:r>
                        <a:rPr kumimoji="1" lang="en-US" altLang="ja-JP" sz="1600" dirty="0">
                          <a:latin typeface="Arial" pitchFamily="34" charset="0"/>
                          <a:cs typeface="Arial" pitchFamily="34" charset="0"/>
                        </a:rPr>
                        <a:t>Bending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519</a:t>
                      </a:r>
                      <a:r>
                        <a:rPr kumimoji="1" lang="en-US" altLang="ja-JP" sz="1600" baseline="0" dirty="0">
                          <a:latin typeface="Arial" pitchFamily="34" charset="0"/>
                          <a:cs typeface="Arial" pitchFamily="34" charset="0"/>
                        </a:rPr>
                        <a:t> </a:t>
                      </a:r>
                      <a:r>
                        <a:rPr kumimoji="1" lang="en-US" altLang="ja-JP" sz="1600" dirty="0">
                          <a:latin typeface="Arial" pitchFamily="34" charset="0"/>
                          <a:cs typeface="Arial" pitchFamily="34" charset="0"/>
                        </a:rPr>
                        <a:t>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17 </a:t>
                      </a:r>
                    </a:p>
                  </a:txBody>
                  <a:tcPr/>
                </a:tc>
                <a:tc>
                  <a:txBody>
                    <a:bodyPr/>
                    <a:lstStyle/>
                    <a:p>
                      <a:pPr algn="ct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 + Grooved</a:t>
                      </a:r>
                      <a:r>
                        <a:rPr kumimoji="1" lang="en-US" altLang="ja-JP" sz="1600" baseline="0" dirty="0">
                          <a:latin typeface="Arial" pitchFamily="34" charset="0"/>
                          <a:cs typeface="Arial" pitchFamily="34" charset="0"/>
                        </a:rPr>
                        <a:t> surface</a:t>
                      </a:r>
                      <a:endParaRPr kumimoji="1" lang="en-US" altLang="ja-JP"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Al</a:t>
                      </a:r>
                    </a:p>
                  </a:txBody>
                  <a:tcPr/>
                </a:tc>
                <a:extLst>
                  <a:ext uri="{0D108BD9-81ED-4DB2-BD59-A6C34878D82A}">
                    <a16:rowId xmlns:a16="http://schemas.microsoft.com/office/drawing/2014/main" val="10004"/>
                  </a:ext>
                </a:extLst>
              </a:tr>
              <a:tr h="360040">
                <a:tc>
                  <a:txBody>
                    <a:bodyPr/>
                    <a:lstStyle/>
                    <a:p>
                      <a:r>
                        <a:rPr kumimoji="1" lang="en-US" altLang="ja-JP" sz="1600" dirty="0">
                          <a:latin typeface="Arial" pitchFamily="34" charset="0"/>
                          <a:cs typeface="Arial" pitchFamily="34" charset="0"/>
                        </a:rPr>
                        <a:t>Wiggler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154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5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Clearing Electrode</a:t>
                      </a:r>
                    </a:p>
                  </a:txBody>
                  <a:tcPr/>
                </a:tc>
                <a:tc>
                  <a:txBody>
                    <a:bodyPr/>
                    <a:lstStyle/>
                    <a:p>
                      <a:pPr algn="ctr"/>
                      <a:r>
                        <a:rPr kumimoji="1" lang="en-US" altLang="ja-JP" sz="1600" dirty="0">
                          <a:latin typeface="Arial" pitchFamily="34" charset="0"/>
                          <a:cs typeface="Arial" pitchFamily="34" charset="0"/>
                        </a:rPr>
                        <a:t>Cu</a:t>
                      </a:r>
                    </a:p>
                  </a:txBody>
                  <a:tcPr/>
                </a:tc>
                <a:extLst>
                  <a:ext uri="{0D108BD9-81ED-4DB2-BD59-A6C34878D82A}">
                    <a16:rowId xmlns:a16="http://schemas.microsoft.com/office/drawing/2014/main" val="10005"/>
                  </a:ext>
                </a:extLst>
              </a:tr>
              <a:tr h="360040">
                <a:tc>
                  <a:txBody>
                    <a:bodyPr/>
                    <a:lstStyle/>
                    <a:p>
                      <a:r>
                        <a:rPr kumimoji="1" lang="en-US" altLang="ja-JP" sz="1600" dirty="0">
                          <a:latin typeface="Arial" pitchFamily="34" charset="0"/>
                          <a:cs typeface="Arial" pitchFamily="34" charset="0"/>
                        </a:rPr>
                        <a:t>Q &amp;</a:t>
                      </a:r>
                      <a:r>
                        <a:rPr kumimoji="1" lang="en-US" altLang="ja-JP" sz="1600" baseline="0" dirty="0">
                          <a:latin typeface="Arial" pitchFamily="34" charset="0"/>
                          <a:cs typeface="Arial" pitchFamily="34" charset="0"/>
                        </a:rPr>
                        <a:t> SX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254</a:t>
                      </a:r>
                      <a:r>
                        <a:rPr kumimoji="1" lang="en-US" altLang="ja-JP" sz="1600" baseline="0" dirty="0">
                          <a:latin typeface="Arial" pitchFamily="34" charset="0"/>
                          <a:cs typeface="Arial" pitchFamily="34" charset="0"/>
                        </a:rPr>
                        <a:t>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9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a:t>
                      </a:r>
                      <a:r>
                        <a:rPr kumimoji="1" lang="ja-JP" altLang="en-US" sz="1600" dirty="0">
                          <a:latin typeface="Arial" pitchFamily="34" charset="0"/>
                          <a:cs typeface="Arial" pitchFamily="34" charset="0"/>
                        </a:rPr>
                        <a:t> </a:t>
                      </a:r>
                      <a:r>
                        <a:rPr kumimoji="1" lang="en-US" altLang="ja-JP" sz="1600" dirty="0">
                          <a:latin typeface="Arial" pitchFamily="34" charset="0"/>
                          <a:cs typeface="Arial" pitchFamily="34" charset="0"/>
                        </a:rPr>
                        <a:t>(+</a:t>
                      </a:r>
                      <a:r>
                        <a:rPr kumimoji="1" lang="ja-JP" altLang="en-US" sz="1600" dirty="0">
                          <a:latin typeface="Arial" pitchFamily="34" charset="0"/>
                          <a:cs typeface="Arial" pitchFamily="34" charset="0"/>
                        </a:rPr>
                        <a:t> </a:t>
                      </a:r>
                      <a:r>
                        <a:rPr kumimoji="1" lang="en-US" altLang="ja-JP" sz="1600" dirty="0">
                          <a:latin typeface="Arial" pitchFamily="34" charset="0"/>
                          <a:cs typeface="Arial" pitchFamily="34" charset="0"/>
                        </a:rPr>
                        <a:t>Solenoid)</a:t>
                      </a:r>
                    </a:p>
                  </a:txBody>
                  <a:tcPr/>
                </a:tc>
                <a:tc>
                  <a:txBody>
                    <a:bodyPr/>
                    <a:lstStyle/>
                    <a:p>
                      <a:pPr algn="ctr"/>
                      <a:r>
                        <a:rPr kumimoji="1" lang="en-US" altLang="ja-JP" sz="1600" dirty="0">
                          <a:latin typeface="Arial" pitchFamily="34" charset="0"/>
                          <a:cs typeface="Arial" pitchFamily="34" charset="0"/>
                        </a:rPr>
                        <a:t>Al (arc)</a:t>
                      </a:r>
                      <a:endParaRPr kumimoji="1" lang="ja-JP" altLang="en-US" sz="1600" dirty="0">
                        <a:latin typeface="Arial" pitchFamily="34" charset="0"/>
                        <a:cs typeface="Arial" pitchFamily="34" charset="0"/>
                      </a:endParaRPr>
                    </a:p>
                  </a:txBody>
                  <a:tcPr/>
                </a:tc>
                <a:extLst>
                  <a:ext uri="{0D108BD9-81ED-4DB2-BD59-A6C34878D82A}">
                    <a16:rowId xmlns:a16="http://schemas.microsoft.com/office/drawing/2014/main" val="10006"/>
                  </a:ext>
                </a:extLst>
              </a:tr>
              <a:tr h="360040">
                <a:tc>
                  <a:txBody>
                    <a:bodyPr/>
                    <a:lstStyle/>
                    <a:p>
                      <a:r>
                        <a:rPr kumimoji="1" lang="en-US" altLang="ja-JP" sz="1600" dirty="0">
                          <a:latin typeface="Arial" pitchFamily="34" charset="0"/>
                          <a:cs typeface="Arial" pitchFamily="34" charset="0"/>
                        </a:rPr>
                        <a:t>RF section</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124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4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a:t>
                      </a: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 +) Solenoid</a:t>
                      </a:r>
                    </a:p>
                  </a:txBody>
                  <a:tcPr/>
                </a:tc>
                <a:tc>
                  <a:txBody>
                    <a:bodyPr/>
                    <a:lstStyle/>
                    <a:p>
                      <a:pPr algn="ctr"/>
                      <a:r>
                        <a:rPr kumimoji="1" lang="en-US" altLang="ja-JP" sz="1600" dirty="0">
                          <a:latin typeface="Arial" pitchFamily="34" charset="0"/>
                          <a:cs typeface="Arial" pitchFamily="34" charset="0"/>
                        </a:rPr>
                        <a:t>Cu</a:t>
                      </a:r>
                      <a:endParaRPr kumimoji="1" lang="ja-JP" altLang="en-US" sz="1600" dirty="0">
                        <a:latin typeface="Arial" pitchFamily="34" charset="0"/>
                        <a:cs typeface="Arial" pitchFamily="34" charset="0"/>
                      </a:endParaRPr>
                    </a:p>
                  </a:txBody>
                  <a:tcPr/>
                </a:tc>
                <a:extLst>
                  <a:ext uri="{0D108BD9-81ED-4DB2-BD59-A6C34878D82A}">
                    <a16:rowId xmlns:a16="http://schemas.microsoft.com/office/drawing/2014/main" val="10007"/>
                  </a:ext>
                </a:extLst>
              </a:tr>
              <a:tr h="360040">
                <a:tc>
                  <a:txBody>
                    <a:bodyPr/>
                    <a:lstStyle/>
                    <a:p>
                      <a:r>
                        <a:rPr kumimoji="1" lang="en-US" altLang="ja-JP" sz="1600" dirty="0">
                          <a:latin typeface="Arial" pitchFamily="34" charset="0"/>
                          <a:cs typeface="Arial" pitchFamily="34" charset="0"/>
                        </a:rPr>
                        <a:t>IR section</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20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0.7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a:t>
                      </a:r>
                    </a:p>
                  </a:txBody>
                  <a:tcPr/>
                </a:tc>
                <a:tc>
                  <a:txBody>
                    <a:bodyPr/>
                    <a:lstStyle/>
                    <a:p>
                      <a:pPr algn="ctr"/>
                      <a:r>
                        <a:rPr kumimoji="1" lang="en-US" altLang="ja-JP" sz="1600" dirty="0">
                          <a:latin typeface="Arial" pitchFamily="34" charset="0"/>
                          <a:cs typeface="Arial" pitchFamily="34" charset="0"/>
                        </a:rPr>
                        <a:t>Cu</a:t>
                      </a:r>
                      <a:endParaRPr kumimoji="1" lang="ja-JP" altLang="en-US" sz="1600" dirty="0">
                        <a:latin typeface="Arial" pitchFamily="34" charset="0"/>
                        <a:cs typeface="Arial"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4190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ea typeface="ＭＳ Ｐゴシック" panose="020B0600070205080204" pitchFamily="50" charset="-128"/>
                <a:cs typeface="Arial" panose="020B0604020202020204" pitchFamily="34" charset="0"/>
              </a:rPr>
              <a:t>設計段階の予想と対策</a:t>
            </a:r>
          </a:p>
        </p:txBody>
      </p:sp>
      <p:sp>
        <p:nvSpPr>
          <p:cNvPr id="3075" name="コンテンツ プレースホルダ 2"/>
          <p:cNvSpPr>
            <a:spLocks noGrp="1"/>
          </p:cNvSpPr>
          <p:nvPr/>
        </p:nvSpPr>
        <p:spPr bwMode="auto">
          <a:xfrm>
            <a:off x="265286" y="641654"/>
            <a:ext cx="8350250" cy="93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ct val="20000"/>
              </a:spcBef>
              <a:buSzPct val="60000"/>
              <a:buBlip>
                <a:blip r:embed="rId2"/>
              </a:buBlip>
            </a:pPr>
            <a:r>
              <a:rPr lang="ja-JP" altLang="en-US" sz="2400" dirty="0">
                <a:latin typeface="Arial" panose="020B0604020202020204" pitchFamily="34" charset="0"/>
                <a:ea typeface="ＭＳ Ｐゴシック" panose="020B0600070205080204" pitchFamily="50" charset="-128"/>
                <a:cs typeface="Arial" panose="020B0604020202020204" pitchFamily="34" charset="0"/>
              </a:rPr>
              <a:t>期待される電子密度</a:t>
            </a:r>
            <a:endParaRPr lang="en-US" altLang="ja-JP" sz="2400" dirty="0">
              <a:latin typeface="Arial" panose="020B0604020202020204" pitchFamily="34" charset="0"/>
              <a:ea typeface="ＭＳ Ｐゴシック" panose="020B0600070205080204" pitchFamily="50" charset="-128"/>
              <a:cs typeface="Arial" panose="020B0604020202020204" pitchFamily="34" charset="0"/>
            </a:endParaRPr>
          </a:p>
          <a:p>
            <a:pPr marL="762000" lvl="1" indent="-361950" eaLnBrk="1" hangingPunct="1">
              <a:spcBef>
                <a:spcPts val="0"/>
              </a:spcBef>
              <a:buSzPct val="70000"/>
              <a:buBlip>
                <a:blip r:embed="rId3"/>
              </a:buBlip>
            </a:pPr>
            <a:r>
              <a:rPr lang="ja-JP" altLang="en-US" sz="20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赤：</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対策を施した後で期待される</a:t>
            </a:r>
            <a:r>
              <a:rPr lang="en-US" altLang="ja-JP" sz="2200" i="1" dirty="0">
                <a:latin typeface="Arial" panose="020B0604020202020204" pitchFamily="34" charset="0"/>
                <a:ea typeface="ＭＳ Ｐゴシック" panose="020B0600070205080204" pitchFamily="50" charset="-128"/>
                <a:cs typeface="Arial" panose="020B0604020202020204" pitchFamily="34" charset="0"/>
              </a:rPr>
              <a:t>n</a:t>
            </a:r>
            <a:r>
              <a:rPr lang="en-US" altLang="ja-JP" sz="2200" i="1" baseline="-25000" dirty="0">
                <a:latin typeface="Arial" panose="020B0604020202020204" pitchFamily="34" charset="0"/>
                <a:ea typeface="ＭＳ Ｐゴシック" panose="020B0600070205080204" pitchFamily="50" charset="-128"/>
                <a:cs typeface="Arial" panose="020B0604020202020204" pitchFamily="34" charset="0"/>
              </a:rPr>
              <a:t>e</a:t>
            </a:r>
          </a:p>
          <a:p>
            <a:pPr marL="762000" lvl="1" indent="-361950" eaLnBrk="1" hangingPunct="1">
              <a:spcBef>
                <a:spcPts val="0"/>
              </a:spcBef>
              <a:buSzPct val="70000"/>
              <a:buBlip>
                <a:blip r:embed="rId3"/>
              </a:buBlip>
            </a:pPr>
            <a:r>
              <a:rPr lang="ja-JP" altLang="en-US" sz="2200" dirty="0">
                <a:solidFill>
                  <a:srgbClr val="0000FF"/>
                </a:solidFill>
                <a:latin typeface="Arial" panose="020B0604020202020204" pitchFamily="34" charset="0"/>
                <a:ea typeface="ＭＳ Ｐゴシック" panose="020B0600070205080204" pitchFamily="50" charset="-128"/>
                <a:cs typeface="Arial" panose="020B0604020202020204" pitchFamily="34" charset="0"/>
              </a:rPr>
              <a:t>青：</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CLOUDLAND</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を使った</a:t>
            </a:r>
            <a:r>
              <a:rPr lang="en-US" altLang="ja-JP" sz="2200" i="1" dirty="0">
                <a:latin typeface="Arial" panose="020B0604020202020204" pitchFamily="34" charset="0"/>
                <a:ea typeface="ＭＳ Ｐゴシック" panose="020B0600070205080204" pitchFamily="50" charset="-128"/>
                <a:cs typeface="Arial" panose="020B0604020202020204" pitchFamily="34" charset="0"/>
              </a:rPr>
              <a:t>n</a:t>
            </a:r>
            <a:r>
              <a:rPr lang="en-US" altLang="ja-JP" sz="2200" i="1" baseline="-25000" dirty="0">
                <a:latin typeface="Arial" panose="020B0604020202020204" pitchFamily="34" charset="0"/>
                <a:ea typeface="ＭＳ Ｐゴシック" panose="020B0600070205080204" pitchFamily="50" charset="-128"/>
                <a:cs typeface="Arial" panose="020B0604020202020204" pitchFamily="34" charset="0"/>
              </a:rPr>
              <a:t>e</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の計算値</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a:latin typeface="Arial" panose="020B0604020202020204" pitchFamily="34" charset="0"/>
                <a:ea typeface="ＭＳ Ｐゴシック" panose="020B0600070205080204" pitchFamily="50" charset="-128"/>
                <a:cs typeface="Arial" panose="020B0604020202020204" pitchFamily="34" charset="0"/>
              </a:rPr>
              <a:t>福間氏</a:t>
            </a:r>
            <a:r>
              <a:rPr lang="en-US" altLang="ja-JP" sz="2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a:p>
            <a:pPr marL="1162050" lvl="2" indent="-361950" eaLnBrk="1" hangingPunct="1">
              <a:spcBef>
                <a:spcPts val="0"/>
              </a:spcBef>
              <a:buSzPct val="70000"/>
              <a:buBlip>
                <a:blip r:embed="rId4"/>
              </a:buBlip>
            </a:pPr>
            <a:r>
              <a:rPr lang="ja-JP" altLang="en-US" sz="2000" dirty="0">
                <a:latin typeface="Arial" panose="020B0604020202020204" pitchFamily="34" charset="0"/>
                <a:ea typeface="ＭＳ Ｐゴシック" panose="020B0600070205080204" pitchFamily="50" charset="-128"/>
                <a:cs typeface="Arial" panose="020B0604020202020204" pitchFamily="34" charset="0"/>
              </a:rPr>
              <a:t>条件：</a:t>
            </a:r>
            <a:r>
              <a:rPr lang="en-US" altLang="ja-JP" sz="2000" i="1" dirty="0" err="1">
                <a:latin typeface="Symbol" panose="05050102010706020507" pitchFamily="18" charset="2"/>
                <a:ea typeface="ＭＳ Ｐゴシック" panose="020B0600070205080204" pitchFamily="50" charset="-128"/>
                <a:cs typeface="Arial" panose="020B0604020202020204" pitchFamily="34" charset="0"/>
              </a:rPr>
              <a:t>d</a:t>
            </a:r>
            <a:r>
              <a:rPr lang="en-US" altLang="ja-JP" sz="2000" i="1" baseline="-25000" dirty="0" err="1">
                <a:latin typeface="Arial" panose="020B0604020202020204" pitchFamily="34" charset="0"/>
                <a:ea typeface="ＭＳ Ｐゴシック" panose="020B0600070205080204" pitchFamily="50" charset="-128"/>
                <a:cs typeface="Arial" panose="020B0604020202020204" pitchFamily="34" charset="0"/>
              </a:rPr>
              <a:t>max</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=1.2, Solenoid field=50 G (</a:t>
            </a:r>
            <a:r>
              <a:rPr lang="en-US" altLang="ja-JP" sz="2000" i="1" dirty="0">
                <a:latin typeface="Arial" panose="020B0604020202020204" pitchFamily="34" charset="0"/>
                <a:ea typeface="ＭＳ Ｐゴシック" panose="020B0600070205080204" pitchFamily="50" charset="-128"/>
                <a:cs typeface="Arial" panose="020B0604020202020204" pitchFamily="34" charset="0"/>
              </a:rPr>
              <a:t>n</a:t>
            </a:r>
            <a:r>
              <a:rPr lang="en-US" altLang="ja-JP" sz="2000" i="1" baseline="-25000" dirty="0">
                <a:latin typeface="Arial" panose="020B0604020202020204" pitchFamily="34" charset="0"/>
                <a:ea typeface="ＭＳ Ｐゴシック" panose="020B0600070205080204" pitchFamily="50" charset="-128"/>
                <a:cs typeface="Arial" panose="020B0604020202020204" pitchFamily="34" charset="0"/>
              </a:rPr>
              <a:t>e</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=0), Antechamber (photoelectron yield =0.01:</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丸パイプの</a:t>
            </a:r>
            <a:r>
              <a:rPr lang="en-US" altLang="ja-JP" sz="2000" dirty="0">
                <a:latin typeface="Arial" panose="020B0604020202020204" pitchFamily="34" charset="0"/>
                <a:ea typeface="ＭＳ Ｐゴシック" panose="020B0600070205080204" pitchFamily="50" charset="-128"/>
                <a:cs typeface="Arial" panose="020B0604020202020204" pitchFamily="34" charset="0"/>
              </a:rPr>
              <a:t>1/10)</a:t>
            </a:r>
          </a:p>
        </p:txBody>
      </p:sp>
      <p:sp>
        <p:nvSpPr>
          <p:cNvPr id="3" name="日付プレースホルダー 2"/>
          <p:cNvSpPr>
            <a:spLocks noGrp="1"/>
          </p:cNvSpPr>
          <p:nvPr>
            <p:ph type="dt" sz="half" idx="10"/>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2017/9/8</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フッター プレースホルダー 3"/>
          <p:cNvSpPr>
            <a:spLocks noGrp="1"/>
          </p:cNvSpPr>
          <p:nvPr>
            <p:ph type="ftr" sz="quarter" idx="11"/>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SuperKEKB </a:t>
            </a:r>
            <a:r>
              <a:rPr lang="ja-JP" altLang="en-US">
                <a:latin typeface="Arial" panose="020B0604020202020204" pitchFamily="34" charset="0"/>
                <a:ea typeface="ＭＳ Ｐゴシック" panose="020B0600070205080204" pitchFamily="50" charset="-128"/>
                <a:cs typeface="Arial" panose="020B0604020202020204" pitchFamily="34" charset="0"/>
              </a:rPr>
              <a:t>国内 </a:t>
            </a:r>
            <a:r>
              <a:rPr lang="en-US" altLang="ja-JP">
                <a:latin typeface="Arial" panose="020B0604020202020204" pitchFamily="34" charset="0"/>
                <a:ea typeface="ＭＳ Ｐゴシック" panose="020B0600070205080204" pitchFamily="50" charset="-128"/>
                <a:cs typeface="Arial" panose="020B0604020202020204" pitchFamily="34" charset="0"/>
              </a:rPr>
              <a:t>Review @KEK</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ＭＳ Ｐゴシック" panose="020B0600070205080204" pitchFamily="50" charset="-128"/>
                <a:cs typeface="Arial" panose="020B0604020202020204" pitchFamily="34" charset="0"/>
              </a:rPr>
              <a:pPr>
                <a:defRPr/>
              </a:pPr>
              <a:t>6</a:t>
            </a:fld>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pic>
        <p:nvPicPr>
          <p:cNvPr id="9" name="図 8" descr="SKEKB_Ne_ave_14(1_4).PNG">
            <a:extLst>
              <a:ext uri="{FF2B5EF4-FFF2-40B4-BE49-F238E27FC236}">
                <a16:creationId xmlns:a16="http://schemas.microsoft.com/office/drawing/2014/main" id="{E2F05B99-3710-4300-8961-E3E4D002E48B}"/>
              </a:ext>
            </a:extLst>
          </p:cNvPr>
          <p:cNvPicPr>
            <a:picLocks noChangeAspect="1"/>
          </p:cNvPicPr>
          <p:nvPr/>
        </p:nvPicPr>
        <p:blipFill>
          <a:blip r:embed="rId5" cstate="print"/>
          <a:srcRect t="15873"/>
          <a:stretch>
            <a:fillRect/>
          </a:stretch>
        </p:blipFill>
        <p:spPr>
          <a:xfrm>
            <a:off x="3299602" y="2717502"/>
            <a:ext cx="5434914" cy="3085137"/>
          </a:xfrm>
          <a:prstGeom prst="rect">
            <a:avLst/>
          </a:prstGeom>
        </p:spPr>
      </p:pic>
      <p:sp>
        <p:nvSpPr>
          <p:cNvPr id="10" name="テキスト ボックス 24">
            <a:extLst>
              <a:ext uri="{FF2B5EF4-FFF2-40B4-BE49-F238E27FC236}">
                <a16:creationId xmlns:a16="http://schemas.microsoft.com/office/drawing/2014/main" id="{F1E0386B-B14C-4142-9811-C3A2E37CAA09}"/>
              </a:ext>
            </a:extLst>
          </p:cNvPr>
          <p:cNvSpPr txBox="1">
            <a:spLocks noChangeArrowheads="1"/>
          </p:cNvSpPr>
          <p:nvPr/>
        </p:nvSpPr>
        <p:spPr bwMode="auto">
          <a:xfrm>
            <a:off x="4411526" y="2457099"/>
            <a:ext cx="4234942" cy="338554"/>
          </a:xfrm>
          <a:prstGeom prst="rect">
            <a:avLst/>
          </a:prstGeom>
          <a:noFill/>
          <a:ln w="9525">
            <a:noFill/>
            <a:miter lim="800000"/>
            <a:headEnd/>
            <a:tailEnd/>
          </a:ln>
        </p:spPr>
        <p:txBody>
          <a:bodyPr wrap="none">
            <a:spAutoFit/>
          </a:bodyPr>
          <a:lstStyle/>
          <a:p>
            <a:r>
              <a:rPr lang="en-US" altLang="ja-JP" sz="1600" dirty="0">
                <a:solidFill>
                  <a:srgbClr val="008000"/>
                </a:solidFill>
                <a:latin typeface="Arial" pitchFamily="34" charset="0"/>
                <a:cs typeface="Arial" pitchFamily="34" charset="0"/>
              </a:rPr>
              <a:t>Single Bunch Instability</a:t>
            </a:r>
            <a:r>
              <a:rPr lang="ja-JP" altLang="en-US" sz="1600" dirty="0">
                <a:solidFill>
                  <a:srgbClr val="008000"/>
                </a:solidFill>
                <a:latin typeface="Arial" pitchFamily="34" charset="0"/>
                <a:cs typeface="Arial" pitchFamily="34" charset="0"/>
              </a:rPr>
              <a:t> </a:t>
            </a:r>
            <a:r>
              <a:rPr lang="en-US" altLang="ja-JP" sz="1600" dirty="0">
                <a:solidFill>
                  <a:srgbClr val="008000"/>
                </a:solidFill>
                <a:latin typeface="Arial" pitchFamily="34" charset="0"/>
                <a:cs typeface="Arial" pitchFamily="34" charset="0"/>
              </a:rPr>
              <a:t>Threshold  (~1x10</a:t>
            </a:r>
            <a:r>
              <a:rPr lang="en-US" altLang="ja-JP" sz="1600" baseline="30000" dirty="0">
                <a:solidFill>
                  <a:srgbClr val="008000"/>
                </a:solidFill>
                <a:latin typeface="Arial" pitchFamily="34" charset="0"/>
                <a:cs typeface="Arial" pitchFamily="34" charset="0"/>
              </a:rPr>
              <a:t>11</a:t>
            </a:r>
            <a:r>
              <a:rPr lang="en-US" altLang="ja-JP" sz="1600" dirty="0">
                <a:solidFill>
                  <a:srgbClr val="008000"/>
                </a:solidFill>
                <a:latin typeface="Arial" pitchFamily="34" charset="0"/>
                <a:cs typeface="Arial" pitchFamily="34" charset="0"/>
              </a:rPr>
              <a:t>)</a:t>
            </a:r>
            <a:endParaRPr lang="ja-JP" altLang="en-US" sz="1600" dirty="0">
              <a:solidFill>
                <a:srgbClr val="008000"/>
              </a:solidFill>
              <a:latin typeface="Arial" pitchFamily="34" charset="0"/>
              <a:cs typeface="Arial" pitchFamily="34" charset="0"/>
            </a:endParaRPr>
          </a:p>
        </p:txBody>
      </p:sp>
      <p:sp>
        <p:nvSpPr>
          <p:cNvPr id="11" name="正方形/長方形 10">
            <a:extLst>
              <a:ext uri="{FF2B5EF4-FFF2-40B4-BE49-F238E27FC236}">
                <a16:creationId xmlns:a16="http://schemas.microsoft.com/office/drawing/2014/main" id="{B459546B-A8F5-461C-A200-BE6C2EEEAD1F}"/>
              </a:ext>
            </a:extLst>
          </p:cNvPr>
          <p:cNvSpPr/>
          <p:nvPr/>
        </p:nvSpPr>
        <p:spPr>
          <a:xfrm>
            <a:off x="6376178" y="2831755"/>
            <a:ext cx="329631" cy="2500637"/>
          </a:xfrm>
          <a:prstGeom prst="rect">
            <a:avLst/>
          </a:prstGeom>
          <a:gradFill flip="none" rotWithShape="1">
            <a:gsLst>
              <a:gs pos="0">
                <a:srgbClr val="00B0F0">
                  <a:alpha val="46000"/>
                </a:srgbClr>
              </a:gs>
              <a:gs pos="100000">
                <a:schemeClr val="bg1">
                  <a:shade val="67500"/>
                  <a:satMod val="115000"/>
                  <a:alpha val="2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itchFamily="34" charset="0"/>
              <a:cs typeface="Arial" pitchFamily="34" charset="0"/>
            </a:endParaRPr>
          </a:p>
        </p:txBody>
      </p:sp>
      <p:sp>
        <p:nvSpPr>
          <p:cNvPr id="13" name="正方形/長方形 12">
            <a:extLst>
              <a:ext uri="{FF2B5EF4-FFF2-40B4-BE49-F238E27FC236}">
                <a16:creationId xmlns:a16="http://schemas.microsoft.com/office/drawing/2014/main" id="{4DB872B3-6CA8-4644-8C47-7E2505483EFF}"/>
              </a:ext>
            </a:extLst>
          </p:cNvPr>
          <p:cNvSpPr/>
          <p:nvPr/>
        </p:nvSpPr>
        <p:spPr>
          <a:xfrm flipH="1">
            <a:off x="6062143" y="2831755"/>
            <a:ext cx="316714" cy="2500637"/>
          </a:xfrm>
          <a:prstGeom prst="rect">
            <a:avLst/>
          </a:prstGeom>
          <a:gradFill flip="none" rotWithShape="1">
            <a:gsLst>
              <a:gs pos="0">
                <a:srgbClr val="00B0F0">
                  <a:alpha val="50000"/>
                </a:srgbClr>
              </a:gs>
              <a:gs pos="100000">
                <a:schemeClr val="bg1">
                  <a:shade val="67500"/>
                  <a:satMod val="115000"/>
                  <a:alpha val="2000"/>
                </a:schemeClr>
              </a:gs>
              <a:gs pos="100000">
                <a:schemeClr val="bg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itchFamily="34" charset="0"/>
              <a:cs typeface="Arial" pitchFamily="34" charset="0"/>
            </a:endParaRPr>
          </a:p>
        </p:txBody>
      </p:sp>
      <p:graphicFrame>
        <p:nvGraphicFramePr>
          <p:cNvPr id="14" name="表 13">
            <a:extLst>
              <a:ext uri="{FF2B5EF4-FFF2-40B4-BE49-F238E27FC236}">
                <a16:creationId xmlns:a16="http://schemas.microsoft.com/office/drawing/2014/main" id="{EB238E39-55BC-4F06-AB7A-B29BD27892DF}"/>
              </a:ext>
            </a:extLst>
          </p:cNvPr>
          <p:cNvGraphicFramePr>
            <a:graphicFrameLocks noGrp="1"/>
          </p:cNvGraphicFramePr>
          <p:nvPr>
            <p:extLst>
              <p:ext uri="{D42A27DB-BD31-4B8C-83A1-F6EECF244321}">
                <p14:modId xmlns:p14="http://schemas.microsoft.com/office/powerpoint/2010/main" val="1680805709"/>
              </p:ext>
            </p:extLst>
          </p:nvPr>
        </p:nvGraphicFramePr>
        <p:xfrm>
          <a:off x="418130" y="2446938"/>
          <a:ext cx="3874416" cy="2885454"/>
        </p:xfrm>
        <a:graphic>
          <a:graphicData uri="http://schemas.openxmlformats.org/drawingml/2006/table">
            <a:tbl>
              <a:tblPr firstRow="1" bandRow="1">
                <a:tableStyleId>{5C22544A-7EE6-4342-B048-85BDC9FD1C3A}</a:tableStyleId>
              </a:tblPr>
              <a:tblGrid>
                <a:gridCol w="2917072">
                  <a:extLst>
                    <a:ext uri="{9D8B030D-6E8A-4147-A177-3AD203B41FA5}">
                      <a16:colId xmlns:a16="http://schemas.microsoft.com/office/drawing/2014/main" val="20000"/>
                    </a:ext>
                  </a:extLst>
                </a:gridCol>
                <a:gridCol w="957344">
                  <a:extLst>
                    <a:ext uri="{9D8B030D-6E8A-4147-A177-3AD203B41FA5}">
                      <a16:colId xmlns:a16="http://schemas.microsoft.com/office/drawing/2014/main" val="20001"/>
                    </a:ext>
                  </a:extLst>
                </a:gridCol>
              </a:tblGrid>
              <a:tr h="336426">
                <a:tc>
                  <a:txBody>
                    <a:bodyPr/>
                    <a:lstStyle/>
                    <a:p>
                      <a:r>
                        <a:rPr kumimoji="1" lang="en-US" altLang="ja-JP" sz="1600" dirty="0">
                          <a:solidFill>
                            <a:schemeClr val="tx1"/>
                          </a:solidFill>
                          <a:latin typeface="Arial" pitchFamily="34" charset="0"/>
                          <a:cs typeface="Arial" pitchFamily="34" charset="0"/>
                        </a:rPr>
                        <a:t>Condition</a:t>
                      </a: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chemeClr val="tx1"/>
                          </a:solidFill>
                          <a:latin typeface="Arial" pitchFamily="34" charset="0"/>
                          <a:cs typeface="Arial" pitchFamily="34" charset="0"/>
                        </a:rPr>
                        <a:t>ne</a:t>
                      </a:r>
                      <a:r>
                        <a:rPr kumimoji="1" lang="en-US" altLang="ja-JP" sz="1600" baseline="0" dirty="0">
                          <a:solidFill>
                            <a:schemeClr val="tx1"/>
                          </a:solidFill>
                          <a:latin typeface="Arial" pitchFamily="34" charset="0"/>
                          <a:cs typeface="Arial" pitchFamily="34" charset="0"/>
                        </a:rPr>
                        <a:t> </a:t>
                      </a:r>
                      <a:r>
                        <a:rPr kumimoji="1" lang="en-US" altLang="ja-JP" sz="1600" dirty="0">
                          <a:solidFill>
                            <a:schemeClr val="tx1"/>
                          </a:solidFill>
                          <a:latin typeface="Arial" pitchFamily="34" charset="0"/>
                          <a:cs typeface="Arial" pitchFamily="34" charset="0"/>
                        </a:rPr>
                        <a:t>[m</a:t>
                      </a:r>
                      <a:r>
                        <a:rPr kumimoji="1" lang="en-US" altLang="ja-JP" sz="1600" baseline="30000" dirty="0">
                          <a:solidFill>
                            <a:schemeClr val="tx1"/>
                          </a:solidFill>
                          <a:latin typeface="Arial" pitchFamily="34" charset="0"/>
                          <a:cs typeface="Arial" pitchFamily="34" charset="0"/>
                        </a:rPr>
                        <a:t>-3</a:t>
                      </a:r>
                      <a:r>
                        <a:rPr kumimoji="1" lang="en-US" altLang="ja-JP" sz="1600" dirty="0">
                          <a:solidFill>
                            <a:schemeClr val="tx1"/>
                          </a:solidFill>
                          <a:latin typeface="Arial" pitchFamily="34" charset="0"/>
                          <a:cs typeface="Arial" pitchFamily="34" charset="0"/>
                        </a:rPr>
                        <a:t>]</a:t>
                      </a:r>
                      <a:endParaRPr kumimoji="1" lang="ja-JP" alt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0"/>
                  </a:ext>
                </a:extLst>
              </a:tr>
              <a:tr h="490194">
                <a:tc>
                  <a:txBody>
                    <a:bodyPr/>
                    <a:lstStyle/>
                    <a:p>
                      <a:r>
                        <a:rPr kumimoji="1" lang="en-US" altLang="ja-JP" sz="1600" dirty="0">
                          <a:solidFill>
                            <a:schemeClr val="tx1"/>
                          </a:solidFill>
                          <a:latin typeface="Arial" pitchFamily="34" charset="0"/>
                          <a:cs typeface="Arial" pitchFamily="34" charset="0"/>
                        </a:rPr>
                        <a:t>Circular Cu</a:t>
                      </a:r>
                      <a:r>
                        <a:rPr kumimoji="1" lang="en-US" altLang="ja-JP" sz="1600" baseline="0" dirty="0">
                          <a:solidFill>
                            <a:schemeClr val="tx1"/>
                          </a:solidFill>
                          <a:latin typeface="Arial" pitchFamily="34" charset="0"/>
                          <a:cs typeface="Arial" pitchFamily="34" charset="0"/>
                        </a:rPr>
                        <a:t> chamber</a:t>
                      </a:r>
                    </a:p>
                    <a:p>
                      <a:r>
                        <a:rPr kumimoji="1" lang="en-US" altLang="ja-JP" sz="1600" baseline="0" dirty="0">
                          <a:solidFill>
                            <a:schemeClr val="tx1"/>
                          </a:solidFill>
                          <a:latin typeface="Arial" pitchFamily="34" charset="0"/>
                          <a:cs typeface="Arial" pitchFamily="34" charset="0"/>
                        </a:rPr>
                        <a:t>[KEKB beam pipe]</a:t>
                      </a: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rgbClr val="FF0000"/>
                          </a:solidFill>
                          <a:latin typeface="Arial" pitchFamily="34" charset="0"/>
                          <a:cs typeface="Arial" pitchFamily="34" charset="0"/>
                        </a:rPr>
                        <a:t>5.2E12</a:t>
                      </a:r>
                      <a:endParaRPr kumimoji="1" lang="ja-JP" altLang="en-US" sz="1600" dirty="0">
                        <a:solidFill>
                          <a:srgbClr val="FF0000"/>
                        </a:solidFill>
                        <a:latin typeface="Arial" pitchFamily="34" charset="0"/>
                        <a:cs typeface="Arial" pitchFamily="34" charset="0"/>
                      </a:endParaRPr>
                    </a:p>
                  </a:txBody>
                  <a:tcPr/>
                </a:tc>
                <a:extLst>
                  <a:ext uri="{0D108BD9-81ED-4DB2-BD59-A6C34878D82A}">
                    <a16:rowId xmlns:a16="http://schemas.microsoft.com/office/drawing/2014/main" val="10001"/>
                  </a:ext>
                </a:extLst>
              </a:tr>
              <a:tr h="447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Arial" pitchFamily="34" charset="0"/>
                          <a:cs typeface="Arial" pitchFamily="34" charset="0"/>
                        </a:rPr>
                        <a:t>+Solenoid</a:t>
                      </a:r>
                      <a:r>
                        <a:rPr kumimoji="1" lang="en-US" altLang="ja-JP" sz="1600" baseline="0" dirty="0">
                          <a:solidFill>
                            <a:schemeClr val="tx1"/>
                          </a:solidFill>
                          <a:latin typeface="Arial" pitchFamily="34" charset="0"/>
                          <a:cs typeface="Arial" pitchFamily="34" charset="0"/>
                        </a:rPr>
                        <a:t> at  Drift (1/50)</a:t>
                      </a:r>
                      <a:r>
                        <a:rPr kumimoji="1" lang="en-US" altLang="ja-JP" sz="1600" dirty="0">
                          <a:solidFill>
                            <a:schemeClr val="tx1"/>
                          </a:solidFill>
                          <a:latin typeface="Arial" pitchFamily="34" charset="0"/>
                          <a:cs typeface="Arial" pitchFamily="34" charset="0"/>
                        </a:rPr>
                        <a:t> </a:t>
                      </a: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chemeClr val="tx1"/>
                          </a:solidFill>
                          <a:latin typeface="Arial" pitchFamily="34" charset="0"/>
                          <a:cs typeface="Arial" pitchFamily="34" charset="0"/>
                        </a:rPr>
                        <a:t>4.7E11</a:t>
                      </a:r>
                      <a:endParaRPr kumimoji="1" lang="ja-JP" alt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2"/>
                  </a:ext>
                </a:extLst>
              </a:tr>
              <a:tr h="447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Arial" pitchFamily="34" charset="0"/>
                          <a:cs typeface="Arial" pitchFamily="34" charset="0"/>
                        </a:rPr>
                        <a:t>+Antechamber (1/5)+</a:t>
                      </a:r>
                      <a:r>
                        <a:rPr kumimoji="1" lang="en-US" altLang="ja-JP" sz="1600" dirty="0" err="1">
                          <a:solidFill>
                            <a:schemeClr val="tx1"/>
                          </a:solidFill>
                          <a:latin typeface="Arial" pitchFamily="34" charset="0"/>
                          <a:cs typeface="Arial" pitchFamily="34" charset="0"/>
                        </a:rPr>
                        <a:t>TiN</a:t>
                      </a:r>
                      <a:r>
                        <a:rPr kumimoji="1" lang="en-US" altLang="ja-JP" sz="1600" dirty="0">
                          <a:solidFill>
                            <a:schemeClr val="tx1"/>
                          </a:solidFill>
                          <a:latin typeface="Arial" pitchFamily="34" charset="0"/>
                          <a:cs typeface="Arial" pitchFamily="34" charset="0"/>
                        </a:rPr>
                        <a:t> (3/5)</a:t>
                      </a:r>
                      <a:endParaRPr kumimoji="1" lang="ja-JP" altLang="en-US" sz="1600" dirty="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chemeClr val="tx1"/>
                          </a:solidFill>
                          <a:latin typeface="Arial" pitchFamily="34" charset="0"/>
                          <a:cs typeface="Arial" pitchFamily="34" charset="0"/>
                        </a:rPr>
                        <a:t>5.7e10</a:t>
                      </a:r>
                      <a:endParaRPr kumimoji="1" lang="ja-JP" alt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3"/>
                  </a:ext>
                </a:extLst>
              </a:tr>
              <a:tr h="447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Arial" pitchFamily="34" charset="0"/>
                          <a:cs typeface="Arial" pitchFamily="34" charset="0"/>
                        </a:rPr>
                        <a:t>+Electrode in Wiggler (1/100) </a:t>
                      </a: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chemeClr val="tx1"/>
                          </a:solidFill>
                          <a:latin typeface="Arial" pitchFamily="34" charset="0"/>
                          <a:cs typeface="Arial" pitchFamily="34" charset="0"/>
                        </a:rPr>
                        <a:t>3.5e10</a:t>
                      </a:r>
                      <a:endParaRPr kumimoji="1" lang="ja-JP" altLang="en-US" sz="16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4"/>
                  </a:ext>
                </a:extLst>
              </a:tr>
              <a:tr h="494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Arial" pitchFamily="34" charset="0"/>
                          <a:cs typeface="Arial" pitchFamily="34" charset="0"/>
                        </a:rPr>
                        <a:t>+Groove in Bend</a:t>
                      </a:r>
                      <a:r>
                        <a:rPr kumimoji="1" lang="en-US" altLang="ja-JP" sz="1600" baseline="0" dirty="0">
                          <a:solidFill>
                            <a:schemeClr val="tx1"/>
                          </a:solidFill>
                          <a:latin typeface="Arial" pitchFamily="34" charset="0"/>
                          <a:cs typeface="Arial" pitchFamily="34" charset="0"/>
                        </a:rPr>
                        <a:t> </a:t>
                      </a:r>
                      <a:r>
                        <a:rPr kumimoji="1" lang="en-US" altLang="ja-JP" sz="1600" dirty="0">
                          <a:solidFill>
                            <a:schemeClr val="tx1"/>
                          </a:solidFill>
                          <a:latin typeface="Arial" pitchFamily="34" charset="0"/>
                          <a:cs typeface="Arial" pitchFamily="34" charset="0"/>
                        </a:rPr>
                        <a:t>(1/4) </a:t>
                      </a:r>
                      <a:endParaRPr kumimoji="1" lang="ja-JP" altLang="en-US" sz="1600" dirty="0">
                        <a:solidFill>
                          <a:schemeClr val="tx1"/>
                        </a:solidFill>
                        <a:latin typeface="Arial" pitchFamily="34" charset="0"/>
                        <a:cs typeface="Arial" pitchFamily="34" charset="0"/>
                      </a:endParaRPr>
                    </a:p>
                  </a:txBody>
                  <a:tcPr/>
                </a:tc>
                <a:tc>
                  <a:txBody>
                    <a:bodyPr/>
                    <a:lstStyle/>
                    <a:p>
                      <a:r>
                        <a:rPr kumimoji="1" lang="en-US" altLang="ja-JP" sz="1600" dirty="0">
                          <a:solidFill>
                            <a:srgbClr val="FF0000"/>
                          </a:solidFill>
                          <a:latin typeface="Arial" pitchFamily="34" charset="0"/>
                          <a:cs typeface="Arial" pitchFamily="34" charset="0"/>
                        </a:rPr>
                        <a:t>2.0E10</a:t>
                      </a:r>
                    </a:p>
                  </a:txBody>
                  <a:tcPr/>
                </a:tc>
                <a:extLst>
                  <a:ext uri="{0D108BD9-81ED-4DB2-BD59-A6C34878D82A}">
                    <a16:rowId xmlns:a16="http://schemas.microsoft.com/office/drawing/2014/main" val="10005"/>
                  </a:ext>
                </a:extLst>
              </a:tr>
            </a:tbl>
          </a:graphicData>
        </a:graphic>
      </p:graphicFrame>
      <p:sp>
        <p:nvSpPr>
          <p:cNvPr id="16" name="テキスト ボックス 24">
            <a:extLst>
              <a:ext uri="{FF2B5EF4-FFF2-40B4-BE49-F238E27FC236}">
                <a16:creationId xmlns:a16="http://schemas.microsoft.com/office/drawing/2014/main" id="{6B3253E9-6918-49EC-B6B3-99131B99D51B}"/>
              </a:ext>
            </a:extLst>
          </p:cNvPr>
          <p:cNvSpPr txBox="1">
            <a:spLocks noChangeArrowheads="1"/>
          </p:cNvSpPr>
          <p:nvPr/>
        </p:nvSpPr>
        <p:spPr bwMode="auto">
          <a:xfrm>
            <a:off x="7252305" y="3544464"/>
            <a:ext cx="1434495" cy="338554"/>
          </a:xfrm>
          <a:prstGeom prst="rect">
            <a:avLst/>
          </a:prstGeom>
          <a:noFill/>
          <a:ln w="9525">
            <a:noFill/>
            <a:miter lim="800000"/>
            <a:headEnd/>
            <a:tailEnd/>
          </a:ln>
        </p:spPr>
        <p:txBody>
          <a:bodyPr wrap="none">
            <a:spAutoFit/>
          </a:bodyPr>
          <a:lstStyle/>
          <a:p>
            <a:r>
              <a:rPr lang="en-US" altLang="ja-JP" sz="1600" dirty="0">
                <a:solidFill>
                  <a:srgbClr val="008000"/>
                </a:solidFill>
                <a:latin typeface="Arial" pitchFamily="34" charset="0"/>
                <a:cs typeface="Arial" pitchFamily="34" charset="0"/>
              </a:rPr>
              <a:t>KEKB~3x10</a:t>
            </a:r>
            <a:r>
              <a:rPr lang="en-US" altLang="ja-JP" sz="1600" baseline="30000" dirty="0">
                <a:solidFill>
                  <a:srgbClr val="008000"/>
                </a:solidFill>
                <a:latin typeface="Arial" pitchFamily="34" charset="0"/>
                <a:cs typeface="Arial" pitchFamily="34" charset="0"/>
              </a:rPr>
              <a:t>11</a:t>
            </a:r>
            <a:endParaRPr lang="ja-JP" altLang="en-US" sz="1600" dirty="0">
              <a:solidFill>
                <a:srgbClr val="008000"/>
              </a:solidFill>
              <a:latin typeface="Arial" pitchFamily="34" charset="0"/>
              <a:cs typeface="Arial" pitchFamily="34" charset="0"/>
            </a:endParaRPr>
          </a:p>
        </p:txBody>
      </p:sp>
      <p:sp>
        <p:nvSpPr>
          <p:cNvPr id="17" name="コンテンツ プレースホルダ 2">
            <a:extLst>
              <a:ext uri="{FF2B5EF4-FFF2-40B4-BE49-F238E27FC236}">
                <a16:creationId xmlns:a16="http://schemas.microsoft.com/office/drawing/2014/main" id="{C1B704A2-5011-45A2-B25C-6788C2DAC399}"/>
              </a:ext>
            </a:extLst>
          </p:cNvPr>
          <p:cNvSpPr>
            <a:spLocks noGrp="1"/>
          </p:cNvSpPr>
          <p:nvPr/>
        </p:nvSpPr>
        <p:spPr bwMode="auto">
          <a:xfrm>
            <a:off x="172090" y="5798829"/>
            <a:ext cx="8971910" cy="57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ct val="20000"/>
              </a:spcBef>
              <a:buSzPct val="60000"/>
              <a:buBlip>
                <a:blip r:embed="rId2"/>
              </a:buBlip>
            </a:pPr>
            <a:r>
              <a:rPr lang="ja-JP" altLang="en-US" sz="2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最終的な平均電子密度</a:t>
            </a:r>
            <a:r>
              <a:rPr lang="en-US" altLang="ja-JP" sz="2400" i="1"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n</a:t>
            </a:r>
            <a:r>
              <a:rPr lang="en-US" altLang="ja-JP" sz="2400" i="1" baseline="-250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2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は</a:t>
            </a:r>
            <a:r>
              <a:rPr lang="en-US" altLang="ja-JP" sz="2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10</a:t>
            </a:r>
            <a:r>
              <a:rPr lang="en-US" altLang="ja-JP" sz="2400" baseline="300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10</a:t>
            </a:r>
            <a:r>
              <a:rPr lang="en-US" altLang="ja-JP" sz="2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 m</a:t>
            </a:r>
            <a:r>
              <a:rPr lang="en-US" altLang="ja-JP" sz="2400" baseline="300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24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オーダーとなると期待される。</a:t>
            </a:r>
            <a:endParaRPr lang="en-US" altLang="ja-JP" sz="24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7A88559E-43E6-4078-BE38-BEC4D42206B8}"/>
              </a:ext>
            </a:extLst>
          </p:cNvPr>
          <p:cNvSpPr txBox="1"/>
          <p:nvPr/>
        </p:nvSpPr>
        <p:spPr>
          <a:xfrm>
            <a:off x="6471920" y="4826000"/>
            <a:ext cx="646331" cy="369332"/>
          </a:xfrm>
          <a:prstGeom prst="rect">
            <a:avLst/>
          </a:prstGeom>
          <a:noFill/>
        </p:spPr>
        <p:txBody>
          <a:bodyPr wrap="none" rtlCol="0">
            <a:spAutoFit/>
          </a:bodyPr>
          <a:lstStyle/>
          <a:p>
            <a:r>
              <a:rPr lang="ja-JP" altLang="en-US" dirty="0">
                <a:solidFill>
                  <a:srgbClr val="0070C0"/>
                </a:solidFill>
              </a:rPr>
              <a:t>目標</a:t>
            </a:r>
            <a:endParaRPr kumimoji="1" lang="ja-JP" altLang="en-US" dirty="0">
              <a:solidFill>
                <a:srgbClr val="0070C0"/>
              </a:solidFill>
            </a:endParaRPr>
          </a:p>
        </p:txBody>
      </p:sp>
    </p:spTree>
    <p:extLst>
      <p:ext uri="{BB962C8B-B14F-4D97-AF65-F5344CB8AC3E}">
        <p14:creationId xmlns:p14="http://schemas.microsoft.com/office/powerpoint/2010/main" val="98424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ea typeface="ＭＳ Ｐゴシック" panose="020B0600070205080204" pitchFamily="50" charset="-128"/>
                <a:cs typeface="Arial" panose="020B0604020202020204" pitchFamily="34" charset="0"/>
              </a:rPr>
              <a:t>設計段階の予想と対策</a:t>
            </a:r>
          </a:p>
        </p:txBody>
      </p:sp>
      <p:sp>
        <p:nvSpPr>
          <p:cNvPr id="3075" name="コンテンツ プレースホルダ 2"/>
          <p:cNvSpPr>
            <a:spLocks noGrp="1"/>
          </p:cNvSpPr>
          <p:nvPr/>
        </p:nvSpPr>
        <p:spPr bwMode="auto">
          <a:xfrm>
            <a:off x="266400" y="4841457"/>
            <a:ext cx="8660154" cy="93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762000" lvl="1" indent="-361950" eaLnBrk="1" hangingPunct="1">
              <a:spcBef>
                <a:spcPct val="20000"/>
              </a:spcBef>
              <a:buSzPct val="70000"/>
              <a:buBlip>
                <a:blip r:embed="rId2"/>
              </a:buBlip>
            </a:pPr>
            <a:r>
              <a:rPr lang="ja-JP" altLang="en-US"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アルミ製ベローズチェンバー</a:t>
            </a:r>
            <a:r>
              <a:rPr lang="en-US" altLang="ja-JP"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長さ</a:t>
            </a:r>
            <a:r>
              <a:rPr lang="en-US" altLang="ja-JP"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200 mm)</a:t>
            </a:r>
            <a:r>
              <a:rPr lang="ja-JP" altLang="en-US" sz="2200" dirty="0" err="1">
                <a:solidFill>
                  <a:srgbClr val="FF0000"/>
                </a:solidFill>
                <a:latin typeface="Arial" panose="020B0604020202020204" pitchFamily="34" charset="0"/>
                <a:ea typeface="ＭＳ Ｐゴシック" panose="020B0600070205080204" pitchFamily="50" charset="-128"/>
                <a:cs typeface="Arial" panose="020B0604020202020204" pitchFamily="34" charset="0"/>
              </a:rPr>
              <a:t>には</a:t>
            </a:r>
            <a:r>
              <a:rPr lang="en-US" altLang="ja-JP" sz="2200" dirty="0" err="1">
                <a:solidFill>
                  <a:srgbClr val="FF0000"/>
                </a:solidFill>
                <a:latin typeface="Arial" panose="020B0604020202020204" pitchFamily="34" charset="0"/>
                <a:ea typeface="ＭＳ Ｐゴシック" panose="020B0600070205080204" pitchFamily="50" charset="-128"/>
                <a:cs typeface="Arial" panose="020B0604020202020204" pitchFamily="34" charset="0"/>
              </a:rPr>
              <a:t>TiN</a:t>
            </a:r>
            <a:r>
              <a:rPr lang="ja-JP" altLang="en-US"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rPr>
              <a:t>コーティングを施していない。</a:t>
            </a:r>
            <a:endParaRPr lang="en-US" altLang="ja-JP" sz="22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pPr marL="1162050" lvl="2" indent="-361950" eaLnBrk="1" hangingPunct="1">
              <a:spcBef>
                <a:spcPts val="0"/>
              </a:spcBef>
              <a:buSzPct val="70000"/>
              <a:buBlip>
                <a:blip r:embed="rId3"/>
              </a:buBlip>
            </a:pPr>
            <a:r>
              <a:rPr lang="ja-JP" altLang="en-US" sz="2200" dirty="0">
                <a:latin typeface="+mj-ea"/>
                <a:ea typeface="+mj-ea"/>
                <a:cs typeface="Arial" panose="020B0604020202020204" pitchFamily="34" charset="0"/>
              </a:rPr>
              <a:t>リングに占める長さも短く、問題にならないだろう・・・・・・これが甘かった。</a:t>
            </a:r>
          </a:p>
        </p:txBody>
      </p:sp>
      <p:sp>
        <p:nvSpPr>
          <p:cNvPr id="3" name="日付プレースホルダー 2"/>
          <p:cNvSpPr>
            <a:spLocks noGrp="1"/>
          </p:cNvSpPr>
          <p:nvPr>
            <p:ph type="dt" sz="half" idx="10"/>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2017/9/8</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フッター プレースホルダー 3"/>
          <p:cNvSpPr>
            <a:spLocks noGrp="1"/>
          </p:cNvSpPr>
          <p:nvPr>
            <p:ph type="ftr" sz="quarter" idx="11"/>
          </p:nvPr>
        </p:nvSpPr>
        <p:spPr/>
        <p:txBody>
          <a:bodyPr/>
          <a:lstStyle/>
          <a:p>
            <a:pPr>
              <a:defRPr/>
            </a:pPr>
            <a:r>
              <a:rPr lang="en-US" altLang="ja-JP">
                <a:latin typeface="Arial" panose="020B0604020202020204" pitchFamily="34" charset="0"/>
                <a:ea typeface="ＭＳ Ｐゴシック" panose="020B0600070205080204" pitchFamily="50" charset="-128"/>
                <a:cs typeface="Arial" panose="020B0604020202020204" pitchFamily="34" charset="0"/>
              </a:rPr>
              <a:t>SuperKEKB </a:t>
            </a:r>
            <a:r>
              <a:rPr lang="ja-JP" altLang="en-US">
                <a:latin typeface="Arial" panose="020B0604020202020204" pitchFamily="34" charset="0"/>
                <a:ea typeface="ＭＳ Ｐゴシック" panose="020B0600070205080204" pitchFamily="50" charset="-128"/>
                <a:cs typeface="Arial" panose="020B0604020202020204" pitchFamily="34" charset="0"/>
              </a:rPr>
              <a:t>国内 </a:t>
            </a:r>
            <a:r>
              <a:rPr lang="en-US" altLang="ja-JP">
                <a:latin typeface="Arial" panose="020B0604020202020204" pitchFamily="34" charset="0"/>
                <a:ea typeface="ＭＳ Ｐゴシック" panose="020B0600070205080204" pitchFamily="50" charset="-128"/>
                <a:cs typeface="Arial" panose="020B0604020202020204" pitchFamily="34" charset="0"/>
              </a:rPr>
              <a:t>Review @KEK</a:t>
            </a:r>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ＭＳ Ｐゴシック" panose="020B0600070205080204" pitchFamily="50" charset="-128"/>
                <a:cs typeface="Arial" panose="020B0604020202020204" pitchFamily="34" charset="0"/>
              </a:rPr>
              <a:pPr>
                <a:defRPr/>
              </a:pPr>
              <a:t>7</a:t>
            </a:fld>
            <a:endParaRPr lang="ja-JP" altLang="en-US">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7" name="表 16">
            <a:extLst>
              <a:ext uri="{FF2B5EF4-FFF2-40B4-BE49-F238E27FC236}">
                <a16:creationId xmlns:a16="http://schemas.microsoft.com/office/drawing/2014/main" id="{90447BB2-8691-431E-A97E-63D87ABFC307}"/>
              </a:ext>
            </a:extLst>
          </p:cNvPr>
          <p:cNvGraphicFramePr>
            <a:graphicFrameLocks noGrp="1"/>
          </p:cNvGraphicFramePr>
          <p:nvPr>
            <p:extLst>
              <p:ext uri="{D42A27DB-BD31-4B8C-83A1-F6EECF244321}">
                <p14:modId xmlns:p14="http://schemas.microsoft.com/office/powerpoint/2010/main" val="1354815728"/>
              </p:ext>
            </p:extLst>
          </p:nvPr>
        </p:nvGraphicFramePr>
        <p:xfrm>
          <a:off x="457200" y="1508896"/>
          <a:ext cx="7992888" cy="3240360"/>
        </p:xfrm>
        <a:graphic>
          <a:graphicData uri="http://schemas.openxmlformats.org/drawingml/2006/table">
            <a:tbl>
              <a:tblPr firstRow="1" bandRow="1">
                <a:tableStyleId>{5C22544A-7EE6-4342-B048-85BDC9FD1C3A}</a:tableStyleId>
              </a:tblPr>
              <a:tblGrid>
                <a:gridCol w="1656183">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3240360">
                  <a:extLst>
                    <a:ext uri="{9D8B030D-6E8A-4147-A177-3AD203B41FA5}">
                      <a16:colId xmlns:a16="http://schemas.microsoft.com/office/drawing/2014/main" val="20003"/>
                    </a:ext>
                  </a:extLst>
                </a:gridCol>
                <a:gridCol w="1296145">
                  <a:extLst>
                    <a:ext uri="{9D8B030D-6E8A-4147-A177-3AD203B41FA5}">
                      <a16:colId xmlns:a16="http://schemas.microsoft.com/office/drawing/2014/main" val="20004"/>
                    </a:ext>
                  </a:extLst>
                </a:gridCol>
              </a:tblGrid>
              <a:tr h="360040">
                <a:tc>
                  <a:txBody>
                    <a:bodyPr/>
                    <a:lstStyle/>
                    <a:p>
                      <a:r>
                        <a:rPr kumimoji="1" lang="en-US" altLang="ja-JP" sz="1600" dirty="0">
                          <a:solidFill>
                            <a:schemeClr val="tx1"/>
                          </a:solidFill>
                          <a:latin typeface="Arial" pitchFamily="34" charset="0"/>
                          <a:cs typeface="Arial" pitchFamily="34" charset="0"/>
                        </a:rPr>
                        <a:t>Sections</a:t>
                      </a:r>
                      <a:endParaRPr kumimoji="1" lang="ja-JP" altLang="en-US" sz="1600" dirty="0">
                        <a:solidFill>
                          <a:schemeClr val="tx1"/>
                        </a:solidFill>
                        <a:latin typeface="Arial" pitchFamily="34" charset="0"/>
                        <a:cs typeface="Arial" pitchFamily="34" charset="0"/>
                      </a:endParaRPr>
                    </a:p>
                  </a:txBody>
                  <a:tcPr/>
                </a:tc>
                <a:tc>
                  <a:txBody>
                    <a:bodyPr/>
                    <a:lstStyle/>
                    <a:p>
                      <a:pPr algn="ctr">
                        <a:tabLst/>
                      </a:pPr>
                      <a:r>
                        <a:rPr kumimoji="1" lang="en-US" altLang="ja-JP" sz="1600" dirty="0">
                          <a:solidFill>
                            <a:schemeClr val="tx1"/>
                          </a:solidFill>
                          <a:latin typeface="Arial" pitchFamily="34" charset="0"/>
                          <a:cs typeface="Arial" pitchFamily="34" charset="0"/>
                        </a:rPr>
                        <a:t>L</a:t>
                      </a:r>
                      <a:r>
                        <a:rPr kumimoji="1" lang="en-US" altLang="ja-JP" sz="1600" baseline="0" dirty="0">
                          <a:solidFill>
                            <a:schemeClr val="tx1"/>
                          </a:solidFill>
                          <a:latin typeface="Arial" pitchFamily="34" charset="0"/>
                          <a:cs typeface="Arial" pitchFamily="34" charset="0"/>
                        </a:rPr>
                        <a:t> [</a:t>
                      </a:r>
                      <a:r>
                        <a:rPr kumimoji="1" lang="en-US" altLang="ja-JP" sz="1600" dirty="0">
                          <a:solidFill>
                            <a:schemeClr val="tx1"/>
                          </a:solidFill>
                          <a:latin typeface="Arial" pitchFamily="34" charset="0"/>
                          <a:cs typeface="Arial" pitchFamily="34" charset="0"/>
                        </a:rPr>
                        <a:t>m]</a:t>
                      </a:r>
                      <a:endParaRPr kumimoji="1" lang="ja-JP" altLang="en-US" sz="1600" dirty="0">
                        <a:solidFill>
                          <a:schemeClr val="tx1"/>
                        </a:solidFill>
                        <a:latin typeface="Arial" pitchFamily="34" charset="0"/>
                        <a:cs typeface="Arial" pitchFamily="34" charset="0"/>
                      </a:endParaRPr>
                    </a:p>
                  </a:txBody>
                  <a:tcPr/>
                </a:tc>
                <a:tc>
                  <a:txBody>
                    <a:bodyPr/>
                    <a:lstStyle/>
                    <a:p>
                      <a:pPr algn="ctr"/>
                      <a:r>
                        <a:rPr kumimoji="1" lang="en-US" altLang="ja-JP" sz="1600" baseline="0" dirty="0">
                          <a:solidFill>
                            <a:schemeClr val="tx1"/>
                          </a:solidFill>
                          <a:latin typeface="Arial" pitchFamily="34" charset="0"/>
                          <a:cs typeface="Arial" pitchFamily="34" charset="0"/>
                        </a:rPr>
                        <a:t>L [ %]</a:t>
                      </a:r>
                      <a:endParaRPr kumimoji="1" lang="ja-JP" altLang="en-US" sz="1600" dirty="0">
                        <a:solidFill>
                          <a:schemeClr val="tx1"/>
                        </a:solidFill>
                        <a:latin typeface="Arial" pitchFamily="34" charset="0"/>
                        <a:cs typeface="Arial" pitchFamily="34" charset="0"/>
                      </a:endParaRPr>
                    </a:p>
                  </a:txBody>
                  <a:tcPr/>
                </a:tc>
                <a:tc>
                  <a:txBody>
                    <a:bodyPr/>
                    <a:lstStyle/>
                    <a:p>
                      <a:pPr algn="ctr"/>
                      <a:r>
                        <a:rPr kumimoji="1" lang="en-US" altLang="ja-JP" sz="1600" dirty="0">
                          <a:solidFill>
                            <a:schemeClr val="tx1"/>
                          </a:solidFill>
                          <a:latin typeface="Arial" pitchFamily="34" charset="0"/>
                          <a:cs typeface="Arial" pitchFamily="34" charset="0"/>
                        </a:rPr>
                        <a:t>Countermeasure</a:t>
                      </a:r>
                      <a:endParaRPr kumimoji="1" lang="ja-JP" altLang="en-US" sz="1600" dirty="0">
                        <a:solidFill>
                          <a:schemeClr val="tx1"/>
                        </a:solidFill>
                        <a:latin typeface="Arial" pitchFamily="34" charset="0"/>
                        <a:cs typeface="Arial" pitchFamily="34" charset="0"/>
                      </a:endParaRPr>
                    </a:p>
                  </a:txBody>
                  <a:tcPr/>
                </a:tc>
                <a:tc>
                  <a:txBody>
                    <a:bodyPr/>
                    <a:lstStyle/>
                    <a:p>
                      <a:pPr algn="ctr"/>
                      <a:r>
                        <a:rPr kumimoji="1" lang="en-US" altLang="ja-JP" sz="1600" dirty="0">
                          <a:solidFill>
                            <a:schemeClr val="tx1"/>
                          </a:solidFill>
                          <a:latin typeface="Arial" pitchFamily="34" charset="0"/>
                          <a:cs typeface="Arial" pitchFamily="34" charset="0"/>
                        </a:rPr>
                        <a:t>Material</a:t>
                      </a:r>
                    </a:p>
                  </a:txBody>
                  <a:tcPr/>
                </a:tc>
                <a:extLst>
                  <a:ext uri="{0D108BD9-81ED-4DB2-BD59-A6C34878D82A}">
                    <a16:rowId xmlns:a16="http://schemas.microsoft.com/office/drawing/2014/main" val="10000"/>
                  </a:ext>
                </a:extLst>
              </a:tr>
              <a:tr h="360040">
                <a:tc>
                  <a:txBody>
                    <a:bodyPr/>
                    <a:lstStyle/>
                    <a:p>
                      <a:r>
                        <a:rPr kumimoji="1" lang="en-US" altLang="ja-JP" sz="1600" dirty="0">
                          <a:latin typeface="Arial" pitchFamily="34" charset="0"/>
                          <a:cs typeface="Arial" pitchFamily="34" charset="0"/>
                        </a:rPr>
                        <a:t>Total</a:t>
                      </a:r>
                      <a:endParaRPr kumimoji="1" lang="ja-JP" altLang="en-US" sz="1600" dirty="0">
                        <a:latin typeface="Arial" pitchFamily="34" charset="0"/>
                        <a:cs typeface="Arial" pitchFamily="34" charset="0"/>
                      </a:endParaRPr>
                    </a:p>
                  </a:txBody>
                  <a:tcPr>
                    <a:solidFill>
                      <a:schemeClr val="accent6">
                        <a:lumMod val="40000"/>
                        <a:lumOff val="60000"/>
                      </a:schemeClr>
                    </a:solidFill>
                  </a:tcPr>
                </a:tc>
                <a:tc>
                  <a:txBody>
                    <a:bodyPr/>
                    <a:lstStyle/>
                    <a:p>
                      <a:pPr algn="ctr"/>
                      <a:r>
                        <a:rPr kumimoji="1" lang="en-US" altLang="ja-JP" sz="1600" dirty="0">
                          <a:latin typeface="Arial" pitchFamily="34" charset="0"/>
                          <a:cs typeface="Arial" pitchFamily="34" charset="0"/>
                        </a:rPr>
                        <a:t>3016</a:t>
                      </a:r>
                      <a:endParaRPr kumimoji="1" lang="ja-JP" altLang="en-US" sz="1600" dirty="0">
                        <a:latin typeface="Arial" pitchFamily="34" charset="0"/>
                        <a:cs typeface="Arial" pitchFamily="34" charset="0"/>
                      </a:endParaRPr>
                    </a:p>
                  </a:txBody>
                  <a:tcPr>
                    <a:solidFill>
                      <a:schemeClr val="accent6">
                        <a:lumMod val="40000"/>
                        <a:lumOff val="60000"/>
                      </a:schemeClr>
                    </a:solidFill>
                  </a:tcPr>
                </a:tc>
                <a:tc>
                  <a:txBody>
                    <a:bodyPr/>
                    <a:lstStyle/>
                    <a:p>
                      <a:pPr algn="ctr"/>
                      <a:r>
                        <a:rPr kumimoji="1" lang="en-US" altLang="ja-JP" sz="1600" dirty="0">
                          <a:solidFill>
                            <a:schemeClr val="accent6">
                              <a:lumMod val="75000"/>
                            </a:schemeClr>
                          </a:solidFill>
                          <a:latin typeface="Arial" pitchFamily="34" charset="0"/>
                          <a:cs typeface="Arial" pitchFamily="34" charset="0"/>
                        </a:rPr>
                        <a:t>100</a:t>
                      </a:r>
                    </a:p>
                  </a:txBody>
                  <a:tcPr>
                    <a:solidFill>
                      <a:schemeClr val="accent6">
                        <a:lumMod val="40000"/>
                        <a:lumOff val="60000"/>
                      </a:schemeClr>
                    </a:solidFill>
                  </a:tcPr>
                </a:tc>
                <a:tc>
                  <a:txBody>
                    <a:bodyPr/>
                    <a:lstStyle/>
                    <a:p>
                      <a:pPr algn="ctr"/>
                      <a:endParaRPr kumimoji="1" lang="en-US" altLang="ja-JP" sz="1600" dirty="0">
                        <a:latin typeface="Arial" pitchFamily="34" charset="0"/>
                        <a:cs typeface="Arial" pitchFamily="34" charset="0"/>
                      </a:endParaRPr>
                    </a:p>
                  </a:txBody>
                  <a:tcPr>
                    <a:solidFill>
                      <a:schemeClr val="accent6">
                        <a:lumMod val="40000"/>
                        <a:lumOff val="60000"/>
                      </a:schemeClr>
                    </a:solidFill>
                  </a:tcPr>
                </a:tc>
                <a:tc>
                  <a:txBody>
                    <a:bodyPr/>
                    <a:lstStyle/>
                    <a:p>
                      <a:pPr algn="ctr"/>
                      <a:endParaRPr kumimoji="1" lang="en-US" altLang="ja-JP" sz="1600" dirty="0">
                        <a:latin typeface="Arial" pitchFamily="34" charset="0"/>
                        <a:cs typeface="Arial" pitchFamily="34" charset="0"/>
                      </a:endParaRPr>
                    </a:p>
                  </a:txBody>
                  <a:tcPr>
                    <a:solidFill>
                      <a:schemeClr val="accent6">
                        <a:lumMod val="40000"/>
                        <a:lumOff val="60000"/>
                      </a:schemeClr>
                    </a:solidFill>
                  </a:tcPr>
                </a:tc>
                <a:extLst>
                  <a:ext uri="{0D108BD9-81ED-4DB2-BD59-A6C34878D82A}">
                    <a16:rowId xmlns:a16="http://schemas.microsoft.com/office/drawing/2014/main" val="10001"/>
                  </a:ext>
                </a:extLst>
              </a:tr>
              <a:tr h="360040">
                <a:tc>
                  <a:txBody>
                    <a:bodyPr/>
                    <a:lstStyle/>
                    <a:p>
                      <a:r>
                        <a:rPr kumimoji="1" lang="en-US" altLang="ja-JP" sz="1600" dirty="0">
                          <a:latin typeface="Arial" pitchFamily="34" charset="0"/>
                          <a:cs typeface="Arial" pitchFamily="34" charset="0"/>
                        </a:rPr>
                        <a:t>Drift</a:t>
                      </a:r>
                      <a:r>
                        <a:rPr kumimoji="1" lang="en-US" altLang="ja-JP" sz="1600" baseline="0" dirty="0">
                          <a:latin typeface="Arial" pitchFamily="34" charset="0"/>
                          <a:cs typeface="Arial" pitchFamily="34" charset="0"/>
                        </a:rPr>
                        <a:t> space (arc)</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1629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54 </a:t>
                      </a:r>
                    </a:p>
                  </a:txBody>
                  <a:tcPr/>
                </a:tc>
                <a:tc>
                  <a:txBody>
                    <a:bodyPr/>
                    <a:lstStyle/>
                    <a:p>
                      <a:pPr algn="ct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 + Solenoid</a:t>
                      </a:r>
                    </a:p>
                  </a:txBody>
                  <a:tcPr/>
                </a:tc>
                <a:tc>
                  <a:txBody>
                    <a:bodyPr/>
                    <a:lstStyle/>
                    <a:p>
                      <a:pPr algn="ctr"/>
                      <a:r>
                        <a:rPr kumimoji="1" lang="en-US" altLang="ja-JP" sz="1600" dirty="0">
                          <a:latin typeface="Arial" pitchFamily="34" charset="0"/>
                          <a:cs typeface="Arial" pitchFamily="34" charset="0"/>
                        </a:rPr>
                        <a:t>Al (arc) </a:t>
                      </a:r>
                    </a:p>
                  </a:txBody>
                  <a:tcPr/>
                </a:tc>
                <a:extLst>
                  <a:ext uri="{0D108BD9-81ED-4DB2-BD59-A6C34878D82A}">
                    <a16:rowId xmlns:a16="http://schemas.microsoft.com/office/drawing/2014/main" val="10002"/>
                  </a:ext>
                </a:extLst>
              </a:tr>
              <a:tr h="360040">
                <a:tc>
                  <a:txBody>
                    <a:bodyPr/>
                    <a:lstStyle/>
                    <a:p>
                      <a:r>
                        <a:rPr kumimoji="1" lang="en-US" altLang="ja-JP" sz="1600" dirty="0">
                          <a:latin typeface="Arial" pitchFamily="34" charset="0"/>
                          <a:cs typeface="Arial" pitchFamily="34" charset="0"/>
                        </a:rPr>
                        <a:t>Steering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316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10 </a:t>
                      </a:r>
                    </a:p>
                  </a:txBody>
                  <a:tcPr/>
                </a:tc>
                <a:tc>
                  <a:txBody>
                    <a:bodyPr/>
                    <a:lstStyle/>
                    <a:p>
                      <a:pPr algn="ct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 + Solenoid</a:t>
                      </a:r>
                    </a:p>
                  </a:txBody>
                  <a:tcPr/>
                </a:tc>
                <a:tc>
                  <a:txBody>
                    <a:bodyPr/>
                    <a:lstStyle/>
                    <a:p>
                      <a:pPr algn="ctr"/>
                      <a:r>
                        <a:rPr kumimoji="1" lang="en-US" altLang="ja-JP" sz="1600" dirty="0">
                          <a:latin typeface="Arial" pitchFamily="34" charset="0"/>
                          <a:cs typeface="Arial" pitchFamily="34" charset="0"/>
                        </a:rPr>
                        <a:t>Al</a:t>
                      </a:r>
                    </a:p>
                  </a:txBody>
                  <a:tcPr/>
                </a:tc>
                <a:extLst>
                  <a:ext uri="{0D108BD9-81ED-4DB2-BD59-A6C34878D82A}">
                    <a16:rowId xmlns:a16="http://schemas.microsoft.com/office/drawing/2014/main" val="10003"/>
                  </a:ext>
                </a:extLst>
              </a:tr>
              <a:tr h="360040">
                <a:tc>
                  <a:txBody>
                    <a:bodyPr/>
                    <a:lstStyle/>
                    <a:p>
                      <a:r>
                        <a:rPr kumimoji="1" lang="en-US" altLang="ja-JP" sz="1600" dirty="0">
                          <a:latin typeface="Arial" pitchFamily="34" charset="0"/>
                          <a:cs typeface="Arial" pitchFamily="34" charset="0"/>
                        </a:rPr>
                        <a:t>Bending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519</a:t>
                      </a:r>
                      <a:r>
                        <a:rPr kumimoji="1" lang="en-US" altLang="ja-JP" sz="1600" baseline="0" dirty="0">
                          <a:latin typeface="Arial" pitchFamily="34" charset="0"/>
                          <a:cs typeface="Arial" pitchFamily="34" charset="0"/>
                        </a:rPr>
                        <a:t> </a:t>
                      </a:r>
                      <a:r>
                        <a:rPr kumimoji="1" lang="en-US" altLang="ja-JP" sz="1600" dirty="0">
                          <a:latin typeface="Arial" pitchFamily="34" charset="0"/>
                          <a:cs typeface="Arial" pitchFamily="34" charset="0"/>
                        </a:rPr>
                        <a:t>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17 </a:t>
                      </a:r>
                    </a:p>
                  </a:txBody>
                  <a:tcPr/>
                </a:tc>
                <a:tc>
                  <a:txBody>
                    <a:bodyPr/>
                    <a:lstStyle/>
                    <a:p>
                      <a:pPr algn="ct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 + Grooved</a:t>
                      </a:r>
                      <a:r>
                        <a:rPr kumimoji="1" lang="en-US" altLang="ja-JP" sz="1600" baseline="0" dirty="0">
                          <a:latin typeface="Arial" pitchFamily="34" charset="0"/>
                          <a:cs typeface="Arial" pitchFamily="34" charset="0"/>
                        </a:rPr>
                        <a:t> surface</a:t>
                      </a:r>
                      <a:endParaRPr kumimoji="1" lang="en-US" altLang="ja-JP"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Al</a:t>
                      </a:r>
                    </a:p>
                  </a:txBody>
                  <a:tcPr/>
                </a:tc>
                <a:extLst>
                  <a:ext uri="{0D108BD9-81ED-4DB2-BD59-A6C34878D82A}">
                    <a16:rowId xmlns:a16="http://schemas.microsoft.com/office/drawing/2014/main" val="10004"/>
                  </a:ext>
                </a:extLst>
              </a:tr>
              <a:tr h="360040">
                <a:tc>
                  <a:txBody>
                    <a:bodyPr/>
                    <a:lstStyle/>
                    <a:p>
                      <a:r>
                        <a:rPr kumimoji="1" lang="en-US" altLang="ja-JP" sz="1600" dirty="0">
                          <a:latin typeface="Arial" pitchFamily="34" charset="0"/>
                          <a:cs typeface="Arial" pitchFamily="34" charset="0"/>
                        </a:rPr>
                        <a:t>Wiggler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154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5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Clearing Electrode</a:t>
                      </a:r>
                    </a:p>
                  </a:txBody>
                  <a:tcPr/>
                </a:tc>
                <a:tc>
                  <a:txBody>
                    <a:bodyPr/>
                    <a:lstStyle/>
                    <a:p>
                      <a:pPr algn="ctr"/>
                      <a:r>
                        <a:rPr kumimoji="1" lang="en-US" altLang="ja-JP" sz="1600" dirty="0">
                          <a:latin typeface="Arial" pitchFamily="34" charset="0"/>
                          <a:cs typeface="Arial" pitchFamily="34" charset="0"/>
                        </a:rPr>
                        <a:t>Cu</a:t>
                      </a:r>
                    </a:p>
                  </a:txBody>
                  <a:tcPr/>
                </a:tc>
                <a:extLst>
                  <a:ext uri="{0D108BD9-81ED-4DB2-BD59-A6C34878D82A}">
                    <a16:rowId xmlns:a16="http://schemas.microsoft.com/office/drawing/2014/main" val="10005"/>
                  </a:ext>
                </a:extLst>
              </a:tr>
              <a:tr h="360040">
                <a:tc>
                  <a:txBody>
                    <a:bodyPr/>
                    <a:lstStyle/>
                    <a:p>
                      <a:r>
                        <a:rPr kumimoji="1" lang="en-US" altLang="ja-JP" sz="1600" dirty="0">
                          <a:latin typeface="Arial" pitchFamily="34" charset="0"/>
                          <a:cs typeface="Arial" pitchFamily="34" charset="0"/>
                        </a:rPr>
                        <a:t>Q &amp;</a:t>
                      </a:r>
                      <a:r>
                        <a:rPr kumimoji="1" lang="en-US" altLang="ja-JP" sz="1600" baseline="0" dirty="0">
                          <a:latin typeface="Arial" pitchFamily="34" charset="0"/>
                          <a:cs typeface="Arial" pitchFamily="34" charset="0"/>
                        </a:rPr>
                        <a:t> SX mag.</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254</a:t>
                      </a:r>
                      <a:r>
                        <a:rPr kumimoji="1" lang="en-US" altLang="ja-JP" sz="1600" baseline="0" dirty="0">
                          <a:latin typeface="Arial" pitchFamily="34" charset="0"/>
                          <a:cs typeface="Arial" pitchFamily="34" charset="0"/>
                        </a:rPr>
                        <a:t>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9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a:t>
                      </a:r>
                      <a:r>
                        <a:rPr kumimoji="1" lang="ja-JP" altLang="en-US" sz="1600" dirty="0">
                          <a:latin typeface="Arial" pitchFamily="34" charset="0"/>
                          <a:cs typeface="Arial" pitchFamily="34" charset="0"/>
                        </a:rPr>
                        <a:t> </a:t>
                      </a:r>
                      <a:r>
                        <a:rPr kumimoji="1" lang="en-US" altLang="ja-JP" sz="1600" dirty="0">
                          <a:latin typeface="Arial" pitchFamily="34" charset="0"/>
                          <a:cs typeface="Arial" pitchFamily="34" charset="0"/>
                        </a:rPr>
                        <a:t>(+</a:t>
                      </a:r>
                      <a:r>
                        <a:rPr kumimoji="1" lang="ja-JP" altLang="en-US" sz="1600" dirty="0">
                          <a:latin typeface="Arial" pitchFamily="34" charset="0"/>
                          <a:cs typeface="Arial" pitchFamily="34" charset="0"/>
                        </a:rPr>
                        <a:t> </a:t>
                      </a:r>
                      <a:r>
                        <a:rPr kumimoji="1" lang="en-US" altLang="ja-JP" sz="1600" dirty="0">
                          <a:latin typeface="Arial" pitchFamily="34" charset="0"/>
                          <a:cs typeface="Arial" pitchFamily="34" charset="0"/>
                        </a:rPr>
                        <a:t>Solenoid)</a:t>
                      </a:r>
                    </a:p>
                  </a:txBody>
                  <a:tcPr/>
                </a:tc>
                <a:tc>
                  <a:txBody>
                    <a:bodyPr/>
                    <a:lstStyle/>
                    <a:p>
                      <a:pPr algn="ctr"/>
                      <a:r>
                        <a:rPr kumimoji="1" lang="en-US" altLang="ja-JP" sz="1600" dirty="0">
                          <a:latin typeface="Arial" pitchFamily="34" charset="0"/>
                          <a:cs typeface="Arial" pitchFamily="34" charset="0"/>
                        </a:rPr>
                        <a:t>Al (arc)</a:t>
                      </a:r>
                      <a:endParaRPr kumimoji="1" lang="ja-JP" altLang="en-US" sz="1600" dirty="0">
                        <a:latin typeface="Arial" pitchFamily="34" charset="0"/>
                        <a:cs typeface="Arial" pitchFamily="34" charset="0"/>
                      </a:endParaRPr>
                    </a:p>
                  </a:txBody>
                  <a:tcPr/>
                </a:tc>
                <a:extLst>
                  <a:ext uri="{0D108BD9-81ED-4DB2-BD59-A6C34878D82A}">
                    <a16:rowId xmlns:a16="http://schemas.microsoft.com/office/drawing/2014/main" val="10006"/>
                  </a:ext>
                </a:extLst>
              </a:tr>
              <a:tr h="360040">
                <a:tc>
                  <a:txBody>
                    <a:bodyPr/>
                    <a:lstStyle/>
                    <a:p>
                      <a:r>
                        <a:rPr kumimoji="1" lang="en-US" altLang="ja-JP" sz="1600" dirty="0">
                          <a:latin typeface="Arial" pitchFamily="34" charset="0"/>
                          <a:cs typeface="Arial" pitchFamily="34" charset="0"/>
                        </a:rPr>
                        <a:t>RF section</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124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4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a:t>
                      </a: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 +) Solenoid</a:t>
                      </a:r>
                    </a:p>
                  </a:txBody>
                  <a:tcPr/>
                </a:tc>
                <a:tc>
                  <a:txBody>
                    <a:bodyPr/>
                    <a:lstStyle/>
                    <a:p>
                      <a:pPr algn="ctr"/>
                      <a:r>
                        <a:rPr kumimoji="1" lang="en-US" altLang="ja-JP" sz="1600" dirty="0">
                          <a:latin typeface="Arial" pitchFamily="34" charset="0"/>
                          <a:cs typeface="Arial" pitchFamily="34" charset="0"/>
                        </a:rPr>
                        <a:t>Cu</a:t>
                      </a:r>
                      <a:endParaRPr kumimoji="1" lang="ja-JP" altLang="en-US" sz="1600" dirty="0">
                        <a:latin typeface="Arial" pitchFamily="34" charset="0"/>
                        <a:cs typeface="Arial" pitchFamily="34" charset="0"/>
                      </a:endParaRPr>
                    </a:p>
                  </a:txBody>
                  <a:tcPr/>
                </a:tc>
                <a:extLst>
                  <a:ext uri="{0D108BD9-81ED-4DB2-BD59-A6C34878D82A}">
                    <a16:rowId xmlns:a16="http://schemas.microsoft.com/office/drawing/2014/main" val="10007"/>
                  </a:ext>
                </a:extLst>
              </a:tr>
              <a:tr h="360040">
                <a:tc>
                  <a:txBody>
                    <a:bodyPr/>
                    <a:lstStyle/>
                    <a:p>
                      <a:r>
                        <a:rPr kumimoji="1" lang="en-US" altLang="ja-JP" sz="1600" dirty="0">
                          <a:latin typeface="Arial" pitchFamily="34" charset="0"/>
                          <a:cs typeface="Arial" pitchFamily="34" charset="0"/>
                        </a:rPr>
                        <a:t>IR section</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latin typeface="Arial" pitchFamily="34" charset="0"/>
                          <a:cs typeface="Arial" pitchFamily="34" charset="0"/>
                        </a:rPr>
                        <a:t>20 m</a:t>
                      </a:r>
                      <a:endParaRPr kumimoji="1" lang="ja-JP" altLang="en-US" sz="1600" dirty="0">
                        <a:latin typeface="Arial" pitchFamily="34" charset="0"/>
                        <a:cs typeface="Arial" pitchFamily="34" charset="0"/>
                      </a:endParaRPr>
                    </a:p>
                  </a:txBody>
                  <a:tcPr/>
                </a:tc>
                <a:tc>
                  <a:txBody>
                    <a:bodyPr/>
                    <a:lstStyle/>
                    <a:p>
                      <a:pPr algn="ctr"/>
                      <a:r>
                        <a:rPr kumimoji="1" lang="en-US" altLang="ja-JP" sz="1600" dirty="0">
                          <a:solidFill>
                            <a:schemeClr val="accent6">
                              <a:lumMod val="75000"/>
                            </a:schemeClr>
                          </a:solidFill>
                          <a:latin typeface="Arial" pitchFamily="34" charset="0"/>
                          <a:cs typeface="Arial" pitchFamily="34" charset="0"/>
                        </a:rPr>
                        <a:t>0.7 </a:t>
                      </a:r>
                      <a:endParaRPr kumimoji="1" lang="ja-JP" altLang="en-US" sz="1600" dirty="0">
                        <a:solidFill>
                          <a:schemeClr val="accent6">
                            <a:lumMod val="75000"/>
                          </a:schemeClr>
                        </a:solidFill>
                        <a:latin typeface="Arial" pitchFamily="34" charset="0"/>
                        <a:cs typeface="Arial" pitchFamily="34" charset="0"/>
                      </a:endParaRPr>
                    </a:p>
                  </a:txBody>
                  <a:tcPr/>
                </a:tc>
                <a:tc>
                  <a:txBody>
                    <a:bodyPr/>
                    <a:lstStyle/>
                    <a:p>
                      <a:pPr algn="ctr"/>
                      <a:r>
                        <a:rPr kumimoji="1" lang="en-US" altLang="ja-JP" sz="1600" dirty="0" err="1">
                          <a:latin typeface="Arial" pitchFamily="34" charset="0"/>
                          <a:cs typeface="Arial" pitchFamily="34" charset="0"/>
                        </a:rPr>
                        <a:t>TiN</a:t>
                      </a:r>
                      <a:r>
                        <a:rPr kumimoji="1" lang="en-US" altLang="ja-JP" sz="1600" dirty="0">
                          <a:latin typeface="Arial" pitchFamily="34" charset="0"/>
                          <a:cs typeface="Arial" pitchFamily="34" charset="0"/>
                        </a:rPr>
                        <a:t> coating</a:t>
                      </a:r>
                    </a:p>
                  </a:txBody>
                  <a:tcPr/>
                </a:tc>
                <a:tc>
                  <a:txBody>
                    <a:bodyPr/>
                    <a:lstStyle/>
                    <a:p>
                      <a:pPr algn="ctr"/>
                      <a:r>
                        <a:rPr kumimoji="1" lang="en-US" altLang="ja-JP" sz="1600" dirty="0">
                          <a:latin typeface="Arial" pitchFamily="34" charset="0"/>
                          <a:cs typeface="Arial" pitchFamily="34" charset="0"/>
                        </a:rPr>
                        <a:t>Cu</a:t>
                      </a:r>
                      <a:endParaRPr kumimoji="1" lang="ja-JP" altLang="en-US" sz="1600" dirty="0">
                        <a:latin typeface="Arial" pitchFamily="34" charset="0"/>
                        <a:cs typeface="Arial" pitchFamily="34" charset="0"/>
                      </a:endParaRPr>
                    </a:p>
                  </a:txBody>
                  <a:tcPr/>
                </a:tc>
                <a:extLst>
                  <a:ext uri="{0D108BD9-81ED-4DB2-BD59-A6C34878D82A}">
                    <a16:rowId xmlns:a16="http://schemas.microsoft.com/office/drawing/2014/main" val="10008"/>
                  </a:ext>
                </a:extLst>
              </a:tr>
            </a:tbl>
          </a:graphicData>
        </a:graphic>
      </p:graphicFrame>
      <p:sp>
        <p:nvSpPr>
          <p:cNvPr id="18" name="コンテンツ プレースホルダ 2">
            <a:extLst>
              <a:ext uri="{FF2B5EF4-FFF2-40B4-BE49-F238E27FC236}">
                <a16:creationId xmlns:a16="http://schemas.microsoft.com/office/drawing/2014/main" id="{AE7A5BD0-AC4C-4A72-930E-AE42CA539AA4}"/>
              </a:ext>
            </a:extLst>
          </p:cNvPr>
          <p:cNvSpPr>
            <a:spLocks noGrp="1"/>
          </p:cNvSpPr>
          <p:nvPr/>
        </p:nvSpPr>
        <p:spPr bwMode="auto">
          <a:xfrm>
            <a:off x="266400" y="648000"/>
            <a:ext cx="8350250" cy="93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361950" indent="-361950" eaLnBrk="1" hangingPunct="1">
              <a:spcBef>
                <a:spcPct val="20000"/>
              </a:spcBef>
              <a:buSzPct val="60000"/>
              <a:buBlip>
                <a:blip r:embed="rId4"/>
              </a:buBlip>
            </a:pPr>
            <a:r>
              <a:rPr lang="en-US" altLang="ja-JP" sz="2400" dirty="0">
                <a:latin typeface="+mj-ea"/>
                <a:cs typeface="Arial" panose="020B0604020202020204" pitchFamily="34" charset="0"/>
              </a:rPr>
              <a:t>Phase-1</a:t>
            </a:r>
            <a:r>
              <a:rPr lang="ja-JP" altLang="en-US" sz="2400" dirty="0">
                <a:latin typeface="+mj-ea"/>
                <a:cs typeface="Arial" panose="020B0604020202020204" pitchFamily="34" charset="0"/>
              </a:rPr>
              <a:t>開始時の</a:t>
            </a:r>
            <a:r>
              <a:rPr lang="ja-JP" altLang="en-US" sz="2400" dirty="0">
                <a:latin typeface="Arial" panose="020B0604020202020204" pitchFamily="34" charset="0"/>
                <a:ea typeface="ＭＳ Ｐゴシック" panose="020B0600070205080204" pitchFamily="50" charset="-128"/>
                <a:cs typeface="Arial" panose="020B0604020202020204" pitchFamily="34" charset="0"/>
              </a:rPr>
              <a:t>準備</a:t>
            </a:r>
            <a:endParaRPr lang="en-US" altLang="ja-JP" sz="2000" dirty="0">
              <a:latin typeface="Arial" panose="020B0604020202020204" pitchFamily="34" charset="0"/>
              <a:ea typeface="ＭＳ Ｐゴシック" panose="020B0600070205080204" pitchFamily="50" charset="-128"/>
              <a:cs typeface="Arial" panose="020B0604020202020204" pitchFamily="34" charset="0"/>
            </a:endParaRPr>
          </a:p>
          <a:p>
            <a:pPr marL="762000" lvl="1" indent="-361950" eaLnBrk="1" hangingPunct="1">
              <a:spcBef>
                <a:spcPts val="0"/>
              </a:spcBef>
              <a:buSzPct val="70000"/>
              <a:buBlip>
                <a:blip r:embed="rId2"/>
              </a:buBlip>
            </a:pPr>
            <a:r>
              <a:rPr lang="ja-JP" altLang="en-US" sz="2200" dirty="0">
                <a:solidFill>
                  <a:srgbClr val="FF0000"/>
                </a:solidFill>
                <a:latin typeface="+mj-ea"/>
                <a:ea typeface="+mj-ea"/>
                <a:cs typeface="Arial" panose="020B0604020202020204" pitchFamily="34" charset="0"/>
              </a:rPr>
              <a:t>ソレノイド磁場</a:t>
            </a:r>
            <a:r>
              <a:rPr lang="en-US" altLang="ja-JP" sz="2200" dirty="0">
                <a:solidFill>
                  <a:srgbClr val="FF0000"/>
                </a:solidFill>
                <a:latin typeface="+mj-ea"/>
                <a:ea typeface="+mj-ea"/>
                <a:cs typeface="Arial" panose="020B0604020202020204" pitchFamily="34" charset="0"/>
              </a:rPr>
              <a:t>(</a:t>
            </a:r>
            <a:r>
              <a:rPr lang="ja-JP" altLang="en-US" sz="2200" dirty="0">
                <a:solidFill>
                  <a:srgbClr val="FF0000"/>
                </a:solidFill>
                <a:latin typeface="+mj-ea"/>
                <a:ea typeface="+mj-ea"/>
                <a:cs typeface="Arial" panose="020B0604020202020204" pitchFamily="34" charset="0"/>
              </a:rPr>
              <a:t>軸方向磁場</a:t>
            </a:r>
            <a:r>
              <a:rPr lang="en-US" altLang="ja-JP" sz="2200" dirty="0">
                <a:solidFill>
                  <a:srgbClr val="FF0000"/>
                </a:solidFill>
                <a:latin typeface="+mj-ea"/>
                <a:ea typeface="+mj-ea"/>
                <a:cs typeface="Arial" panose="020B0604020202020204" pitchFamily="34" charset="0"/>
              </a:rPr>
              <a:t>)</a:t>
            </a:r>
            <a:r>
              <a:rPr lang="ja-JP" altLang="en-US" sz="2200" dirty="0">
                <a:solidFill>
                  <a:srgbClr val="FF0000"/>
                </a:solidFill>
                <a:latin typeface="+mj-ea"/>
                <a:ea typeface="+mj-ea"/>
                <a:cs typeface="Arial" panose="020B0604020202020204" pitchFamily="34" charset="0"/>
              </a:rPr>
              <a:t>は印加していない。</a:t>
            </a:r>
          </a:p>
        </p:txBody>
      </p:sp>
      <p:cxnSp>
        <p:nvCxnSpPr>
          <p:cNvPr id="6" name="直線コネクタ 5">
            <a:extLst>
              <a:ext uri="{FF2B5EF4-FFF2-40B4-BE49-F238E27FC236}">
                <a16:creationId xmlns:a16="http://schemas.microsoft.com/office/drawing/2014/main" id="{6F5B5889-C373-4AC8-AD00-4D365993FD56}"/>
              </a:ext>
            </a:extLst>
          </p:cNvPr>
          <p:cNvCxnSpPr/>
          <p:nvPr/>
        </p:nvCxnSpPr>
        <p:spPr>
          <a:xfrm>
            <a:off x="5638800" y="2387600"/>
            <a:ext cx="102616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a:extLst>
              <a:ext uri="{FF2B5EF4-FFF2-40B4-BE49-F238E27FC236}">
                <a16:creationId xmlns:a16="http://schemas.microsoft.com/office/drawing/2014/main" id="{82E78F85-AF3D-4E4A-8F7E-F41C20EB4D34}"/>
              </a:ext>
            </a:extLst>
          </p:cNvPr>
          <p:cNvCxnSpPr/>
          <p:nvPr/>
        </p:nvCxnSpPr>
        <p:spPr>
          <a:xfrm>
            <a:off x="5638800" y="2773680"/>
            <a:ext cx="102616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F352B479-E5C3-414F-B900-AD8B67AE011E}"/>
              </a:ext>
            </a:extLst>
          </p:cNvPr>
          <p:cNvCxnSpPr/>
          <p:nvPr/>
        </p:nvCxnSpPr>
        <p:spPr>
          <a:xfrm>
            <a:off x="5638800" y="3850640"/>
            <a:ext cx="102616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E11B2197-FE3F-4B49-89F4-57EFC67D7BEF}"/>
              </a:ext>
            </a:extLst>
          </p:cNvPr>
          <p:cNvCxnSpPr>
            <a:cxnSpLocks/>
          </p:cNvCxnSpPr>
          <p:nvPr/>
        </p:nvCxnSpPr>
        <p:spPr>
          <a:xfrm>
            <a:off x="4348480" y="4216400"/>
            <a:ext cx="246888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8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2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2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2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rotWithShape="1">
          <a:blip r:embed="rId2">
            <a:extLst>
              <a:ext uri="{28A0092B-C50C-407E-A947-70E740481C1C}">
                <a14:useLocalDpi xmlns:a14="http://schemas.microsoft.com/office/drawing/2010/main" val="0"/>
              </a:ext>
            </a:extLst>
          </a:blip>
          <a:srcRect t="15346"/>
          <a:stretch/>
        </p:blipFill>
        <p:spPr>
          <a:xfrm>
            <a:off x="548392" y="3016018"/>
            <a:ext cx="3784773" cy="3238732"/>
          </a:xfrm>
          <a:prstGeom prst="rect">
            <a:avLst/>
          </a:prstGeom>
        </p:spPr>
      </p:pic>
      <p:pic>
        <p:nvPicPr>
          <p:cNvPr id="7" name="図 6"/>
          <p:cNvPicPr>
            <a:picLocks noChangeAspect="1"/>
          </p:cNvPicPr>
          <p:nvPr/>
        </p:nvPicPr>
        <p:blipFill rotWithShape="1">
          <a:blip r:embed="rId3"/>
          <a:srcRect t="18095"/>
          <a:stretch/>
        </p:blipFill>
        <p:spPr>
          <a:xfrm>
            <a:off x="4889539" y="3080948"/>
            <a:ext cx="3701067" cy="3173801"/>
          </a:xfrm>
          <a:prstGeom prst="rect">
            <a:avLst/>
          </a:prstGeom>
        </p:spPr>
      </p:pic>
      <p:cxnSp>
        <p:nvCxnSpPr>
          <p:cNvPr id="31" name="直線コネクタ 30"/>
          <p:cNvCxnSpPr>
            <a:cxnSpLocks/>
          </p:cNvCxnSpPr>
          <p:nvPr/>
        </p:nvCxnSpPr>
        <p:spPr>
          <a:xfrm flipV="1">
            <a:off x="6357256" y="5454497"/>
            <a:ext cx="0" cy="37974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6357256" y="5470417"/>
            <a:ext cx="641522" cy="338554"/>
          </a:xfrm>
          <a:prstGeom prst="rect">
            <a:avLst/>
          </a:prstGeom>
          <a:noFill/>
        </p:spPr>
        <p:txBody>
          <a:bodyPr wrap="none" rtlCol="0">
            <a:spAutoFit/>
          </a:bodyPr>
          <a:lstStyle/>
          <a:p>
            <a:r>
              <a:rPr lang="en-US" altLang="ja-JP" sz="1600" b="1" dirty="0">
                <a:solidFill>
                  <a:srgbClr val="FF0000"/>
                </a:solidFill>
                <a:latin typeface="Arial" panose="020B0604020202020204" pitchFamily="34" charset="0"/>
                <a:cs typeface="Arial" panose="020B0604020202020204" pitchFamily="34" charset="0"/>
              </a:rPr>
              <a:t>0.12 </a:t>
            </a:r>
            <a:endParaRPr lang="ja-JP" altLang="en-US" sz="1600" b="1" dirty="0">
              <a:solidFill>
                <a:srgbClr val="FF0000"/>
              </a:solidFill>
              <a:latin typeface="Arial" panose="020B0604020202020204" pitchFamily="34" charset="0"/>
              <a:cs typeface="Arial" panose="020B0604020202020204" pitchFamily="34" charset="0"/>
            </a:endParaRPr>
          </a:p>
        </p:txBody>
      </p:sp>
      <p:sp>
        <p:nvSpPr>
          <p:cNvPr id="24" name="テキスト ボックス 23"/>
          <p:cNvSpPr txBox="1"/>
          <p:nvPr/>
        </p:nvSpPr>
        <p:spPr>
          <a:xfrm>
            <a:off x="3599852" y="2789698"/>
            <a:ext cx="2093394" cy="276999"/>
          </a:xfrm>
          <a:prstGeom prst="rect">
            <a:avLst/>
          </a:prstGeom>
          <a:noFill/>
        </p:spPr>
        <p:txBody>
          <a:bodyPr wrap="none" rtlCol="0">
            <a:spAutoFit/>
          </a:bodyPr>
          <a:lstStyle/>
          <a:p>
            <a:r>
              <a:rPr lang="en-US" altLang="ja-JP" sz="1200" b="1" dirty="0">
                <a:solidFill>
                  <a:schemeClr val="accent2">
                    <a:lumMod val="50000"/>
                  </a:schemeClr>
                </a:solidFill>
                <a:latin typeface="Arial" panose="020B0604020202020204" pitchFamily="34" charset="0"/>
                <a:cs typeface="Arial" panose="020B0604020202020204" pitchFamily="34" charset="0"/>
              </a:rPr>
              <a:t>Vertical beam size blowup</a:t>
            </a:r>
            <a:endParaRPr lang="ja-JP" altLang="en-US" sz="1200" b="1" dirty="0">
              <a:solidFill>
                <a:schemeClr val="accent2">
                  <a:lumMod val="50000"/>
                </a:schemeClr>
              </a:solidFill>
              <a:latin typeface="Arial" panose="020B0604020202020204" pitchFamily="34" charset="0"/>
              <a:cs typeface="Arial" panose="020B0604020202020204" pitchFamily="34" charset="0"/>
            </a:endParaRPr>
          </a:p>
        </p:txBody>
      </p:sp>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8</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8000"/>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4"/>
              </a:buBlip>
              <a:defRPr/>
            </a:pPr>
            <a:r>
              <a:rPr lang="en-US" altLang="ja-JP" sz="2400" dirty="0">
                <a:latin typeface="Arial" panose="020B0604020202020204" pitchFamily="34" charset="0"/>
                <a:ea typeface="+mj-ea"/>
                <a:cs typeface="Arial" panose="020B0604020202020204" pitchFamily="34" charset="0"/>
              </a:rPr>
              <a:t>ECE</a:t>
            </a:r>
            <a:r>
              <a:rPr lang="ja-JP" altLang="en-US" sz="2400" dirty="0">
                <a:latin typeface="Arial" panose="020B0604020202020204" pitchFamily="34" charset="0"/>
                <a:ea typeface="+mj-ea"/>
                <a:cs typeface="Arial" panose="020B0604020202020204" pitchFamily="34" charset="0"/>
              </a:rPr>
              <a:t>の発現</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265284" y="1036607"/>
            <a:ext cx="8661270"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5"/>
              </a:buBlip>
            </a:pPr>
            <a:r>
              <a:rPr lang="ja-JP" altLang="en-US" sz="2200" kern="0" dirty="0">
                <a:latin typeface="Arial" panose="020B0604020202020204" pitchFamily="34" charset="0"/>
                <a:ea typeface="+mj-ea"/>
                <a:cs typeface="Arial" panose="020B0604020202020204" pitchFamily="34" charset="0"/>
              </a:rPr>
              <a:t>通常バンチフィルパターン</a:t>
            </a:r>
            <a:r>
              <a:rPr lang="en-US" altLang="ja-JP" sz="2200" kern="0" dirty="0">
                <a:latin typeface="Arial" panose="020B0604020202020204" pitchFamily="34" charset="0"/>
                <a:ea typeface="+mj-ea"/>
                <a:cs typeface="Arial" panose="020B0604020202020204" pitchFamily="34" charset="0"/>
              </a:rPr>
              <a:t>(</a:t>
            </a:r>
            <a:r>
              <a:rPr lang="en-US" altLang="ja-JP" sz="2200" kern="0" dirty="0">
                <a:latin typeface="Arial" panose="020B0604020202020204" pitchFamily="34" charset="0"/>
                <a:cs typeface="Arial" panose="020B0604020202020204" pitchFamily="34" charset="0"/>
              </a:rPr>
              <a:t>1576 </a:t>
            </a:r>
            <a:r>
              <a:rPr lang="ja-JP" altLang="en-US" sz="2200" kern="0" dirty="0">
                <a:latin typeface="Arial" panose="020B0604020202020204" pitchFamily="34" charset="0"/>
                <a:cs typeface="Arial" panose="020B0604020202020204" pitchFamily="34" charset="0"/>
              </a:rPr>
              <a:t>バンチ</a:t>
            </a:r>
            <a:r>
              <a:rPr lang="en-US" altLang="ja-JP" sz="2200" kern="0" dirty="0">
                <a:latin typeface="Arial" panose="020B0604020202020204" pitchFamily="34" charset="0"/>
                <a:cs typeface="Arial" panose="020B0604020202020204" pitchFamily="34" charset="0"/>
              </a:rPr>
              <a:t>, 3.06 RF-bucket</a:t>
            </a:r>
            <a:r>
              <a:rPr lang="ja-JP" altLang="en-US" sz="2200" kern="0" dirty="0">
                <a:latin typeface="Arial" panose="020B0604020202020204" pitchFamily="34" charset="0"/>
                <a:cs typeface="Arial" panose="020B0604020202020204" pitchFamily="34" charset="0"/>
              </a:rPr>
              <a:t>間隔</a:t>
            </a:r>
            <a:r>
              <a:rPr lang="en-US" altLang="ja-JP" sz="2200" kern="0" dirty="0">
                <a:latin typeface="Arial" panose="020B0604020202020204" pitchFamily="34" charset="0"/>
                <a:cs typeface="Arial" panose="020B0604020202020204" pitchFamily="34" charset="0"/>
              </a:rPr>
              <a:t>)</a:t>
            </a:r>
            <a:r>
              <a:rPr lang="ja-JP" altLang="en-US" sz="2200" kern="0" dirty="0">
                <a:latin typeface="Arial" panose="020B0604020202020204" pitchFamily="34" charset="0"/>
                <a:cs typeface="Arial" panose="020B0604020202020204" pitchFamily="34" charset="0"/>
              </a:rPr>
              <a:t>の運転時、</a:t>
            </a:r>
            <a:r>
              <a:rPr lang="ja-JP" altLang="en-US" sz="2200" kern="0" dirty="0">
                <a:solidFill>
                  <a:srgbClr val="FF0000"/>
                </a:solidFill>
                <a:latin typeface="Arial" panose="020B0604020202020204" pitchFamily="34" charset="0"/>
                <a:cs typeface="Arial" panose="020B0604020202020204" pitchFamily="34" charset="0"/>
              </a:rPr>
              <a:t>約</a:t>
            </a:r>
            <a:r>
              <a:rPr lang="en-US" altLang="ja-JP" sz="2200" kern="0" dirty="0">
                <a:solidFill>
                  <a:srgbClr val="FF0000"/>
                </a:solidFill>
                <a:latin typeface="Arial" panose="020B0604020202020204" pitchFamily="34" charset="0"/>
                <a:cs typeface="Arial" panose="020B0604020202020204" pitchFamily="34" charset="0"/>
              </a:rPr>
              <a:t>0.6 A</a:t>
            </a:r>
            <a:r>
              <a:rPr lang="ja-JP" altLang="en-US" sz="2200" kern="0" dirty="0">
                <a:latin typeface="Arial" panose="020B0604020202020204" pitchFamily="34" charset="0"/>
                <a:cs typeface="Arial" panose="020B0604020202020204" pitchFamily="34" charset="0"/>
              </a:rPr>
              <a:t>から下記現象が観測された。</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コンテンツ プレースホルダ 2"/>
          <p:cNvSpPr>
            <a:spLocks noGrp="1"/>
          </p:cNvSpPr>
          <p:nvPr/>
        </p:nvSpPr>
        <p:spPr bwMode="auto">
          <a:xfrm>
            <a:off x="265284" y="1755410"/>
            <a:ext cx="8661270" cy="39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2" indent="-342900" eaLnBrk="1" hangingPunct="1">
              <a:spcBef>
                <a:spcPts val="0"/>
              </a:spcBef>
              <a:buSzPct val="70000"/>
              <a:buBlip>
                <a:blip r:embed="rId6"/>
              </a:buBlip>
            </a:pPr>
            <a:r>
              <a:rPr lang="ja-JP" altLang="en-US" sz="2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垂直方向ビームサイズ増大</a:t>
            </a:r>
            <a:r>
              <a:rPr lang="en-US" altLang="ja-JP" sz="2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2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ほぼ同じビーム電流線密度から始まる</a:t>
            </a:r>
            <a:r>
              <a:rPr lang="en-US" altLang="ja-JP" sz="2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 name="テキスト ボックス 4">
            <a:extLst>
              <a:ext uri="{FF2B5EF4-FFF2-40B4-BE49-F238E27FC236}">
                <a16:creationId xmlns:a16="http://schemas.microsoft.com/office/drawing/2014/main" id="{D9D7A3E7-1D89-451E-8A62-23FB9BAA20AB}"/>
              </a:ext>
            </a:extLst>
          </p:cNvPr>
          <p:cNvSpPr txBox="1"/>
          <p:nvPr/>
        </p:nvSpPr>
        <p:spPr>
          <a:xfrm>
            <a:off x="6243145" y="6171684"/>
            <a:ext cx="1348446" cy="338554"/>
          </a:xfrm>
          <a:prstGeom prst="rect">
            <a:avLst/>
          </a:prstGeom>
          <a:noFill/>
        </p:spPr>
        <p:txBody>
          <a:bodyPr wrap="none" rtlCol="0">
            <a:spAutoFit/>
          </a:bodyPr>
          <a:lstStyle/>
          <a:p>
            <a:r>
              <a:rPr lang="en-US" altLang="ja-JP" sz="1600" dirty="0"/>
              <a:t>(</a:t>
            </a:r>
            <a:r>
              <a:rPr lang="ja-JP" altLang="en-US" sz="1600" dirty="0"/>
              <a:t>電流線密度</a:t>
            </a:r>
            <a:r>
              <a:rPr lang="en-US" altLang="ja-JP" sz="1600" dirty="0"/>
              <a:t>)</a:t>
            </a:r>
            <a:endParaRPr kumimoji="1" lang="ja-JP" altLang="en-US" sz="1600" dirty="0"/>
          </a:p>
        </p:txBody>
      </p:sp>
      <p:sp>
        <p:nvSpPr>
          <p:cNvPr id="6" name="テキスト ボックス 5">
            <a:extLst>
              <a:ext uri="{FF2B5EF4-FFF2-40B4-BE49-F238E27FC236}">
                <a16:creationId xmlns:a16="http://schemas.microsoft.com/office/drawing/2014/main" id="{26CC69AD-0877-4A74-997D-77D1E65C394D}"/>
              </a:ext>
            </a:extLst>
          </p:cNvPr>
          <p:cNvSpPr txBox="1"/>
          <p:nvPr/>
        </p:nvSpPr>
        <p:spPr>
          <a:xfrm rot="16200000">
            <a:off x="-653414" y="4282906"/>
            <a:ext cx="2154757" cy="338554"/>
          </a:xfrm>
          <a:prstGeom prst="rect">
            <a:avLst/>
          </a:prstGeom>
          <a:noFill/>
        </p:spPr>
        <p:txBody>
          <a:bodyPr wrap="none" rtlCol="0">
            <a:spAutoFit/>
          </a:bodyPr>
          <a:lstStyle/>
          <a:p>
            <a:r>
              <a:rPr lang="ja-JP" altLang="en-US" sz="1600" dirty="0"/>
              <a:t>垂直方向ビームサイズ</a:t>
            </a:r>
            <a:endParaRPr kumimoji="1" lang="ja-JP" altLang="en-US" sz="1600" dirty="0"/>
          </a:p>
        </p:txBody>
      </p:sp>
    </p:spTree>
    <p:extLst>
      <p:ext uri="{BB962C8B-B14F-4D97-AF65-F5344CB8AC3E}">
        <p14:creationId xmlns:p14="http://schemas.microsoft.com/office/powerpoint/2010/main" val="136050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rotWithShape="1">
          <a:blip r:embed="rId2">
            <a:extLst>
              <a:ext uri="{28A0092B-C50C-407E-A947-70E740481C1C}">
                <a14:useLocalDpi xmlns:a14="http://schemas.microsoft.com/office/drawing/2010/main" val="0"/>
              </a:ext>
            </a:extLst>
          </a:blip>
          <a:srcRect t="15999"/>
          <a:stretch/>
        </p:blipFill>
        <p:spPr>
          <a:xfrm>
            <a:off x="977787" y="3314804"/>
            <a:ext cx="3818991" cy="3041545"/>
          </a:xfrm>
          <a:prstGeom prst="rect">
            <a:avLst/>
          </a:prstGeom>
        </p:spPr>
      </p:pic>
      <p:sp>
        <p:nvSpPr>
          <p:cNvPr id="30" name="テキスト ボックス 29"/>
          <p:cNvSpPr txBox="1"/>
          <p:nvPr/>
        </p:nvSpPr>
        <p:spPr>
          <a:xfrm>
            <a:off x="2253695" y="3168106"/>
            <a:ext cx="1944763" cy="276999"/>
          </a:xfrm>
          <a:prstGeom prst="rect">
            <a:avLst/>
          </a:prstGeom>
          <a:noFill/>
        </p:spPr>
        <p:txBody>
          <a:bodyPr wrap="none" rtlCol="0">
            <a:spAutoFit/>
          </a:bodyPr>
          <a:lstStyle/>
          <a:p>
            <a:r>
              <a:rPr lang="en-US" altLang="ja-JP" sz="1200" b="1" dirty="0">
                <a:solidFill>
                  <a:schemeClr val="accent2">
                    <a:lumMod val="50000"/>
                  </a:schemeClr>
                </a:solidFill>
                <a:latin typeface="Arial" panose="020B0604020202020204" pitchFamily="34" charset="0"/>
                <a:cs typeface="Arial" panose="020B0604020202020204" pitchFamily="34" charset="0"/>
              </a:rPr>
              <a:t>Non linear pressure rise</a:t>
            </a:r>
            <a:endParaRPr lang="ja-JP" altLang="en-US" sz="1200" b="1" dirty="0">
              <a:solidFill>
                <a:schemeClr val="accent2">
                  <a:lumMod val="50000"/>
                </a:schemeClr>
              </a:solidFill>
              <a:latin typeface="Arial" panose="020B0604020202020204" pitchFamily="34" charset="0"/>
              <a:cs typeface="Arial" panose="020B0604020202020204" pitchFamily="34" charset="0"/>
            </a:endParaRPr>
          </a:p>
        </p:txBody>
      </p:sp>
      <p:sp>
        <p:nvSpPr>
          <p:cNvPr id="3074" name="タイトル 1"/>
          <p:cNvSpPr>
            <a:spLocks noGrp="1"/>
          </p:cNvSpPr>
          <p:nvPr/>
        </p:nvSpPr>
        <p:spPr bwMode="auto">
          <a:xfrm>
            <a:off x="990641" y="98084"/>
            <a:ext cx="7935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dirty="0">
                <a:solidFill>
                  <a:schemeClr val="tx2"/>
                </a:solidFill>
                <a:latin typeface="Arial" panose="020B0604020202020204" pitchFamily="34" charset="0"/>
                <a:cs typeface="Arial" panose="020B0604020202020204" pitchFamily="34" charset="0"/>
              </a:rPr>
              <a:t>アルミ製ベローズチェンバーによる</a:t>
            </a:r>
            <a:r>
              <a:rPr lang="en-US" altLang="ja-JP" sz="3200" dirty="0">
                <a:solidFill>
                  <a:schemeClr val="tx2"/>
                </a:solidFill>
                <a:latin typeface="Arial" panose="020B0604020202020204" pitchFamily="34" charset="0"/>
                <a:cs typeface="Arial" panose="020B0604020202020204" pitchFamily="34" charset="0"/>
              </a:rPr>
              <a:t>ECE</a:t>
            </a:r>
            <a:endParaRPr lang="ja-JP" altLang="en-US" sz="3200" dirty="0">
              <a:solidFill>
                <a:schemeClr val="tx2"/>
              </a:solidFill>
              <a:latin typeface="Arial" panose="020B0604020202020204" pitchFamily="34" charset="0"/>
              <a:cs typeface="Arial" panose="020B0604020202020204" pitchFamily="34" charset="0"/>
            </a:endParaRPr>
          </a:p>
        </p:txBody>
      </p:sp>
      <p:sp>
        <p:nvSpPr>
          <p:cNvPr id="2" name="日付プレースホルダー 1"/>
          <p:cNvSpPr>
            <a:spLocks noGrp="1"/>
          </p:cNvSpPr>
          <p:nvPr>
            <p:ph type="dt" sz="half" idx="10"/>
          </p:nvPr>
        </p:nvSpPr>
        <p:spPr/>
        <p:txBody>
          <a:bodyPr/>
          <a:lstStyle/>
          <a:p>
            <a:pPr>
              <a:defRPr/>
            </a:pPr>
            <a:r>
              <a:rPr lang="en-US" altLang="ja-JP">
                <a:latin typeface="Arial" panose="020B0604020202020204" pitchFamily="34" charset="0"/>
                <a:ea typeface="+mj-ea"/>
                <a:cs typeface="Arial" panose="020B0604020202020204" pitchFamily="34" charset="0"/>
              </a:rPr>
              <a:t>2017/9/8</a:t>
            </a:r>
            <a:endParaRPr lang="ja-JP" altLang="en-US">
              <a:latin typeface="Arial" panose="020B0604020202020204" pitchFamily="34" charset="0"/>
              <a:ea typeface="+mj-ea"/>
              <a:cs typeface="Arial" panose="020B0604020202020204" pitchFamily="34" charset="0"/>
            </a:endParaRPr>
          </a:p>
        </p:txBody>
      </p:sp>
      <p:sp>
        <p:nvSpPr>
          <p:cNvPr id="3" name="フッター プレースホルダー 2"/>
          <p:cNvSpPr>
            <a:spLocks noGrp="1"/>
          </p:cNvSpPr>
          <p:nvPr>
            <p:ph type="ftr" sz="quarter" idx="11"/>
          </p:nvPr>
        </p:nvSpPr>
        <p:spPr/>
        <p:txBody>
          <a:bodyPr/>
          <a:lstStyle/>
          <a:p>
            <a:pPr>
              <a:defRPr/>
            </a:pPr>
            <a:r>
              <a:rPr lang="en-US" altLang="ja-JP">
                <a:latin typeface="Arial" panose="020B0604020202020204" pitchFamily="34" charset="0"/>
                <a:ea typeface="+mj-ea"/>
                <a:cs typeface="Arial" panose="020B0604020202020204" pitchFamily="34" charset="0"/>
              </a:rPr>
              <a:t>SuperKEKB </a:t>
            </a:r>
            <a:r>
              <a:rPr lang="ja-JP" altLang="en-US">
                <a:latin typeface="Arial" panose="020B0604020202020204" pitchFamily="34" charset="0"/>
                <a:ea typeface="+mj-ea"/>
                <a:cs typeface="Arial" panose="020B0604020202020204" pitchFamily="34" charset="0"/>
              </a:rPr>
              <a:t>国内 </a:t>
            </a:r>
            <a:r>
              <a:rPr lang="en-US" altLang="ja-JP">
                <a:latin typeface="Arial" panose="020B0604020202020204" pitchFamily="34" charset="0"/>
                <a:ea typeface="+mj-ea"/>
                <a:cs typeface="Arial" panose="020B0604020202020204" pitchFamily="34" charset="0"/>
              </a:rPr>
              <a:t>Review @KEK</a:t>
            </a:r>
            <a:endParaRPr lang="ja-JP" altLang="en-US">
              <a:latin typeface="Arial" panose="020B0604020202020204" pitchFamily="34" charset="0"/>
              <a:ea typeface="+mj-ea"/>
              <a:cs typeface="Arial" panose="020B0604020202020204" pitchFamily="34" charset="0"/>
            </a:endParaRPr>
          </a:p>
        </p:txBody>
      </p:sp>
      <p:sp>
        <p:nvSpPr>
          <p:cNvPr id="4" name="スライド番号プレースホルダー 3"/>
          <p:cNvSpPr>
            <a:spLocks noGrp="1"/>
          </p:cNvSpPr>
          <p:nvPr>
            <p:ph type="sldNum" sz="quarter" idx="12"/>
          </p:nvPr>
        </p:nvSpPr>
        <p:spPr>
          <a:xfrm>
            <a:off x="6553200" y="6356350"/>
            <a:ext cx="2133600" cy="365125"/>
          </a:xfrm>
        </p:spPr>
        <p:txBody>
          <a:bodyPr/>
          <a:lstStyle/>
          <a:p>
            <a:pPr>
              <a:defRPr/>
            </a:pPr>
            <a:fld id="{7FBBD96A-EBB5-4F71-ADA3-415EF9E32579}" type="slidenum">
              <a:rPr lang="ja-JP" altLang="en-US" smtClean="0">
                <a:latin typeface="Arial" panose="020B0604020202020204" pitchFamily="34" charset="0"/>
                <a:ea typeface="+mj-ea"/>
                <a:cs typeface="Arial" panose="020B0604020202020204" pitchFamily="34" charset="0"/>
              </a:rPr>
              <a:pPr>
                <a:defRPr/>
              </a:pPr>
              <a:t>9</a:t>
            </a:fld>
            <a:endParaRPr lang="ja-JP" altLang="en-US">
              <a:latin typeface="Arial" panose="020B0604020202020204" pitchFamily="34" charset="0"/>
              <a:ea typeface="+mj-ea"/>
              <a:cs typeface="Arial" panose="020B0604020202020204" pitchFamily="34" charset="0"/>
            </a:endParaRPr>
          </a:p>
        </p:txBody>
      </p:sp>
      <p:sp>
        <p:nvSpPr>
          <p:cNvPr id="22" name="コンテンツ プレースホルダ 2"/>
          <p:cNvSpPr>
            <a:spLocks noGrp="1"/>
          </p:cNvSpPr>
          <p:nvPr/>
        </p:nvSpPr>
        <p:spPr bwMode="auto">
          <a:xfrm>
            <a:off x="265284" y="648000"/>
            <a:ext cx="8746830" cy="45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514350" lvl="0" indent="-514350">
              <a:spcBef>
                <a:spcPts val="0"/>
              </a:spcBef>
              <a:buClr>
                <a:srgbClr val="006600"/>
              </a:buClr>
              <a:buSzPct val="60000"/>
              <a:buBlip>
                <a:blip r:embed="rId3"/>
              </a:buBlip>
              <a:defRPr/>
            </a:pPr>
            <a:r>
              <a:rPr lang="en-US" altLang="ja-JP" sz="2400" dirty="0">
                <a:latin typeface="Arial" panose="020B0604020202020204" pitchFamily="34" charset="0"/>
                <a:ea typeface="+mj-ea"/>
                <a:cs typeface="Arial" panose="020B0604020202020204" pitchFamily="34" charset="0"/>
              </a:rPr>
              <a:t>ECE</a:t>
            </a:r>
            <a:r>
              <a:rPr lang="ja-JP" altLang="en-US" sz="2400" dirty="0">
                <a:latin typeface="Arial" panose="020B0604020202020204" pitchFamily="34" charset="0"/>
                <a:ea typeface="+mj-ea"/>
                <a:cs typeface="Arial" panose="020B0604020202020204" pitchFamily="34" charset="0"/>
              </a:rPr>
              <a:t>の発現</a:t>
            </a:r>
            <a:endParaRPr lang="en-US" altLang="ja-JP" sz="2400" kern="0" dirty="0">
              <a:latin typeface="Arial" panose="020B0604020202020204" pitchFamily="34" charset="0"/>
              <a:ea typeface="+mj-ea"/>
              <a:cs typeface="Arial" panose="020B0604020202020204" pitchFamily="34" charset="0"/>
            </a:endParaRPr>
          </a:p>
        </p:txBody>
      </p:sp>
      <p:sp>
        <p:nvSpPr>
          <p:cNvPr id="23" name="コンテンツ プレースホルダ 2"/>
          <p:cNvSpPr>
            <a:spLocks noGrp="1"/>
          </p:cNvSpPr>
          <p:nvPr/>
        </p:nvSpPr>
        <p:spPr bwMode="auto">
          <a:xfrm>
            <a:off x="265284" y="1036607"/>
            <a:ext cx="8661270" cy="7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1" indent="-342900" eaLnBrk="1" hangingPunct="1">
              <a:spcBef>
                <a:spcPts val="0"/>
              </a:spcBef>
              <a:buSzPct val="70000"/>
              <a:buBlip>
                <a:blip r:embed="rId4"/>
              </a:buBlip>
            </a:pPr>
            <a:r>
              <a:rPr lang="ja-JP" altLang="en-US" sz="2200" kern="0" dirty="0">
                <a:latin typeface="Arial" panose="020B0604020202020204" pitchFamily="34" charset="0"/>
                <a:ea typeface="+mj-ea"/>
                <a:cs typeface="Arial" panose="020B0604020202020204" pitchFamily="34" charset="0"/>
              </a:rPr>
              <a:t>通常バンチフィルパターン</a:t>
            </a:r>
            <a:r>
              <a:rPr lang="en-US" altLang="ja-JP" sz="2200" kern="0" dirty="0">
                <a:latin typeface="Arial" panose="020B0604020202020204" pitchFamily="34" charset="0"/>
                <a:ea typeface="+mj-ea"/>
                <a:cs typeface="Arial" panose="020B0604020202020204" pitchFamily="34" charset="0"/>
              </a:rPr>
              <a:t>(</a:t>
            </a:r>
            <a:r>
              <a:rPr lang="en-US" altLang="ja-JP" sz="2200" kern="0" dirty="0">
                <a:latin typeface="Arial" panose="020B0604020202020204" pitchFamily="34" charset="0"/>
                <a:cs typeface="Arial" panose="020B0604020202020204" pitchFamily="34" charset="0"/>
              </a:rPr>
              <a:t>1576 </a:t>
            </a:r>
            <a:r>
              <a:rPr lang="ja-JP" altLang="en-US" sz="2200" kern="0" dirty="0">
                <a:latin typeface="Arial" panose="020B0604020202020204" pitchFamily="34" charset="0"/>
                <a:cs typeface="Arial" panose="020B0604020202020204" pitchFamily="34" charset="0"/>
              </a:rPr>
              <a:t>バンチ</a:t>
            </a:r>
            <a:r>
              <a:rPr lang="en-US" altLang="ja-JP" sz="2200" kern="0" dirty="0">
                <a:latin typeface="Arial" panose="020B0604020202020204" pitchFamily="34" charset="0"/>
                <a:cs typeface="Arial" panose="020B0604020202020204" pitchFamily="34" charset="0"/>
              </a:rPr>
              <a:t>, 3.06 RF-bucket</a:t>
            </a:r>
            <a:r>
              <a:rPr lang="ja-JP" altLang="en-US" sz="2200" kern="0" dirty="0">
                <a:latin typeface="Arial" panose="020B0604020202020204" pitchFamily="34" charset="0"/>
                <a:cs typeface="Arial" panose="020B0604020202020204" pitchFamily="34" charset="0"/>
              </a:rPr>
              <a:t>間隔</a:t>
            </a:r>
            <a:r>
              <a:rPr lang="en-US" altLang="ja-JP" sz="2200" kern="0" dirty="0">
                <a:latin typeface="Arial" panose="020B0604020202020204" pitchFamily="34" charset="0"/>
                <a:cs typeface="Arial" panose="020B0604020202020204" pitchFamily="34" charset="0"/>
              </a:rPr>
              <a:t>)</a:t>
            </a:r>
            <a:r>
              <a:rPr lang="ja-JP" altLang="en-US" sz="2200" kern="0" dirty="0">
                <a:latin typeface="Arial" panose="020B0604020202020204" pitchFamily="34" charset="0"/>
                <a:cs typeface="Arial" panose="020B0604020202020204" pitchFamily="34" charset="0"/>
              </a:rPr>
              <a:t>の運転時、</a:t>
            </a:r>
            <a:r>
              <a:rPr lang="ja-JP" altLang="en-US" sz="2200" kern="0" dirty="0">
                <a:solidFill>
                  <a:srgbClr val="FF0000"/>
                </a:solidFill>
                <a:latin typeface="Arial" panose="020B0604020202020204" pitchFamily="34" charset="0"/>
                <a:cs typeface="Arial" panose="020B0604020202020204" pitchFamily="34" charset="0"/>
              </a:rPr>
              <a:t>約</a:t>
            </a:r>
            <a:r>
              <a:rPr lang="en-US" altLang="ja-JP" sz="2200" kern="0" dirty="0">
                <a:solidFill>
                  <a:srgbClr val="FF0000"/>
                </a:solidFill>
                <a:latin typeface="Arial" panose="020B0604020202020204" pitchFamily="34" charset="0"/>
                <a:cs typeface="Arial" panose="020B0604020202020204" pitchFamily="34" charset="0"/>
              </a:rPr>
              <a:t>0.6 A</a:t>
            </a:r>
            <a:r>
              <a:rPr lang="ja-JP" altLang="en-US" sz="2200" kern="0" dirty="0">
                <a:latin typeface="Arial" panose="020B0604020202020204" pitchFamily="34" charset="0"/>
                <a:cs typeface="Arial" panose="020B0604020202020204" pitchFamily="34" charset="0"/>
              </a:rPr>
              <a:t>から下記現象が観測された。</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コンテンツ プレースホルダ 2"/>
          <p:cNvSpPr>
            <a:spLocks noGrp="1"/>
          </p:cNvSpPr>
          <p:nvPr/>
        </p:nvSpPr>
        <p:spPr bwMode="auto">
          <a:xfrm>
            <a:off x="265284" y="1755410"/>
            <a:ext cx="8661270" cy="39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2" indent="-342900" eaLnBrk="1" hangingPunct="1">
              <a:spcBef>
                <a:spcPts val="0"/>
              </a:spcBef>
              <a:buSzPct val="70000"/>
              <a:buBlip>
                <a:blip r:embed="rId5"/>
              </a:buBlip>
            </a:pPr>
            <a:r>
              <a:rPr lang="ja-JP" altLang="en-US" sz="2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垂直方向ビームサイズ増大</a:t>
            </a:r>
            <a:r>
              <a:rPr lang="en-US" altLang="ja-JP" sz="2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2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ほぼ同じビーム電流線密度から始まる</a:t>
            </a:r>
            <a:r>
              <a:rPr lang="en-US" altLang="ja-JP" sz="2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8" name="コンテンツ プレースホルダ 2"/>
          <p:cNvSpPr>
            <a:spLocks noGrp="1"/>
          </p:cNvSpPr>
          <p:nvPr/>
        </p:nvSpPr>
        <p:spPr bwMode="auto">
          <a:xfrm>
            <a:off x="265284" y="2052380"/>
            <a:ext cx="8661270" cy="4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2" indent="-342900" eaLnBrk="1" hangingPunct="1">
              <a:spcBef>
                <a:spcPts val="0"/>
              </a:spcBef>
              <a:buSzPct val="70000"/>
              <a:buBlip>
                <a:blip r:embed="rId5"/>
              </a:buBlip>
            </a:pPr>
            <a:r>
              <a:rPr lang="ja-JP" altLang="en-US" sz="2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ビーム電流に対する圧力の非線形上昇</a:t>
            </a:r>
          </a:p>
        </p:txBody>
      </p:sp>
      <p:sp>
        <p:nvSpPr>
          <p:cNvPr id="33" name="コンテンツ プレースホルダ 2"/>
          <p:cNvSpPr>
            <a:spLocks noGrp="1"/>
          </p:cNvSpPr>
          <p:nvPr/>
        </p:nvSpPr>
        <p:spPr bwMode="auto">
          <a:xfrm>
            <a:off x="265284" y="2371374"/>
            <a:ext cx="8661270" cy="4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lvl="2" indent="-342900" eaLnBrk="1" hangingPunct="1">
              <a:spcBef>
                <a:spcPts val="0"/>
              </a:spcBef>
              <a:buSzPct val="70000"/>
              <a:buBlip>
                <a:blip r:embed="rId5"/>
              </a:buBlip>
            </a:pPr>
            <a:r>
              <a:rPr lang="ja-JP" altLang="en-US" sz="2000" dirty="0">
                <a:solidFill>
                  <a:srgbClr val="E46C0A"/>
                </a:solidFill>
                <a:latin typeface="Arial" panose="020B0604020202020204" pitchFamily="34" charset="0"/>
                <a:ea typeface="ＭＳ Ｐゴシック" panose="020B0600070205080204" pitchFamily="50" charset="-128"/>
                <a:cs typeface="Arial" panose="020B0604020202020204" pitchFamily="34" charset="0"/>
              </a:rPr>
              <a:t>ドリフト部の電子に依るバンチ結合型ビーム不安定性</a:t>
            </a:r>
            <a:endParaRPr lang="en-US" altLang="ja-JP" sz="2000" kern="0" dirty="0">
              <a:solidFill>
                <a:srgbClr val="E46C0A"/>
              </a:solidFill>
              <a:latin typeface="Arial" panose="020B0604020202020204" pitchFamily="34" charset="0"/>
              <a:ea typeface="+mj-ea"/>
              <a:cs typeface="Arial" panose="020B0604020202020204" pitchFamily="34" charset="0"/>
            </a:endParaRPr>
          </a:p>
        </p:txBody>
      </p:sp>
      <p:sp>
        <p:nvSpPr>
          <p:cNvPr id="34" name="コンテンツ プレースホルダ 2"/>
          <p:cNvSpPr>
            <a:spLocks noGrp="1"/>
          </p:cNvSpPr>
          <p:nvPr/>
        </p:nvSpPr>
        <p:spPr bwMode="auto">
          <a:xfrm>
            <a:off x="265284" y="2796850"/>
            <a:ext cx="4508735" cy="43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800100" lvl="1" indent="-342900">
              <a:spcBef>
                <a:spcPts val="0"/>
              </a:spcBef>
              <a:buClr>
                <a:srgbClr val="006600"/>
              </a:buClr>
              <a:buSzPct val="70000"/>
              <a:buBlip>
                <a:blip r:embed="rId4"/>
              </a:buBlip>
              <a:defRPr/>
            </a:pPr>
            <a:r>
              <a:rPr lang="ja-JP" altLang="en-US" sz="2200" kern="0" dirty="0">
                <a:solidFill>
                  <a:srgbClr val="FF0000"/>
                </a:solidFill>
                <a:latin typeface="Arial" panose="020B0604020202020204" pitchFamily="34" charset="0"/>
                <a:ea typeface="+mj-ea"/>
                <a:cs typeface="Arial" panose="020B0604020202020204" pitchFamily="34" charset="0"/>
              </a:rPr>
              <a:t>典型的な</a:t>
            </a:r>
            <a:r>
              <a:rPr lang="en-US" altLang="ja-JP" sz="2200" kern="0" dirty="0">
                <a:solidFill>
                  <a:srgbClr val="FF0000"/>
                </a:solidFill>
                <a:latin typeface="Arial" panose="020B0604020202020204" pitchFamily="34" charset="0"/>
                <a:ea typeface="+mj-ea"/>
                <a:cs typeface="Arial" panose="020B0604020202020204" pitchFamily="34" charset="0"/>
              </a:rPr>
              <a:t>ECE</a:t>
            </a:r>
            <a:r>
              <a:rPr lang="ja-JP" altLang="en-US" sz="2200" kern="0" dirty="0">
                <a:solidFill>
                  <a:srgbClr val="FF0000"/>
                </a:solidFill>
                <a:latin typeface="Arial" panose="020B0604020202020204" pitchFamily="34" charset="0"/>
                <a:ea typeface="+mj-ea"/>
                <a:cs typeface="Arial" panose="020B0604020202020204" pitchFamily="34" charset="0"/>
              </a:rPr>
              <a:t>の現象。</a:t>
            </a:r>
            <a:endParaRPr lang="en-US" altLang="ja-JP" sz="2200" kern="0" dirty="0">
              <a:solidFill>
                <a:srgbClr val="FF0000"/>
              </a:solidFill>
              <a:latin typeface="Arial" panose="020B0604020202020204" pitchFamily="34" charset="0"/>
              <a:ea typeface="+mj-ea"/>
              <a:cs typeface="Arial" panose="020B0604020202020204" pitchFamily="34" charset="0"/>
            </a:endParaRPr>
          </a:p>
        </p:txBody>
      </p:sp>
      <p:sp>
        <p:nvSpPr>
          <p:cNvPr id="39" name="テキスト ボックス 38"/>
          <p:cNvSpPr txBox="1"/>
          <p:nvPr/>
        </p:nvSpPr>
        <p:spPr>
          <a:xfrm>
            <a:off x="1766394" y="3667394"/>
            <a:ext cx="667170" cy="215444"/>
          </a:xfrm>
          <a:prstGeom prst="rect">
            <a:avLst/>
          </a:prstGeom>
          <a:solidFill>
            <a:schemeClr val="bg1"/>
          </a:solidFill>
        </p:spPr>
        <p:txBody>
          <a:bodyPr wrap="none" rtlCol="0">
            <a:spAutoFit/>
          </a:bodyPr>
          <a:lstStyle/>
          <a:p>
            <a:r>
              <a:rPr kumimoji="1" lang="en-US" altLang="ja-JP" sz="800" b="1" dirty="0"/>
              <a:t>4/150/3RF</a:t>
            </a:r>
            <a:endParaRPr kumimoji="1" lang="ja-JP" altLang="en-US" sz="800" b="1" dirty="0"/>
          </a:p>
        </p:txBody>
      </p:sp>
      <p:pic>
        <p:nvPicPr>
          <p:cNvPr id="6" name="図 5">
            <a:extLst>
              <a:ext uri="{FF2B5EF4-FFF2-40B4-BE49-F238E27FC236}">
                <a16:creationId xmlns:a16="http://schemas.microsoft.com/office/drawing/2014/main" id="{172836C4-11C2-4056-ADEE-BD9AE99E8825}"/>
              </a:ext>
            </a:extLst>
          </p:cNvPr>
          <p:cNvPicPr>
            <a:picLocks noChangeAspect="1"/>
          </p:cNvPicPr>
          <p:nvPr/>
        </p:nvPicPr>
        <p:blipFill>
          <a:blip r:embed="rId6"/>
          <a:stretch>
            <a:fillRect/>
          </a:stretch>
        </p:blipFill>
        <p:spPr>
          <a:xfrm>
            <a:off x="4876799" y="3314804"/>
            <a:ext cx="3645449" cy="2833647"/>
          </a:xfrm>
          <a:prstGeom prst="rect">
            <a:avLst/>
          </a:prstGeom>
        </p:spPr>
      </p:pic>
      <p:sp>
        <p:nvSpPr>
          <p:cNvPr id="8" name="テキスト ボックス 7">
            <a:extLst>
              <a:ext uri="{FF2B5EF4-FFF2-40B4-BE49-F238E27FC236}">
                <a16:creationId xmlns:a16="http://schemas.microsoft.com/office/drawing/2014/main" id="{2F52C8DE-27C9-4C6F-B092-BB9E698A5D13}"/>
              </a:ext>
            </a:extLst>
          </p:cNvPr>
          <p:cNvSpPr txBox="1"/>
          <p:nvPr/>
        </p:nvSpPr>
        <p:spPr>
          <a:xfrm>
            <a:off x="5382559" y="2933498"/>
            <a:ext cx="2864951" cy="369332"/>
          </a:xfrm>
          <a:prstGeom prst="rect">
            <a:avLst/>
          </a:prstGeom>
          <a:noFill/>
        </p:spPr>
        <p:txBody>
          <a:bodyPr wrap="none" rtlCol="0">
            <a:spAutoFit/>
          </a:bodyPr>
          <a:lstStyle/>
          <a:p>
            <a:r>
              <a:rPr lang="en-US" altLang="ja-JP" dirty="0"/>
              <a:t>4/150/2 Vertical U 300 mA</a:t>
            </a:r>
          </a:p>
        </p:txBody>
      </p:sp>
      <p:sp>
        <p:nvSpPr>
          <p:cNvPr id="9" name="テキスト ボックス 8">
            <a:extLst>
              <a:ext uri="{FF2B5EF4-FFF2-40B4-BE49-F238E27FC236}">
                <a16:creationId xmlns:a16="http://schemas.microsoft.com/office/drawing/2014/main" id="{370580F8-0D02-4842-8181-AD32D4C839E4}"/>
              </a:ext>
            </a:extLst>
          </p:cNvPr>
          <p:cNvSpPr txBox="1"/>
          <p:nvPr/>
        </p:nvSpPr>
        <p:spPr>
          <a:xfrm>
            <a:off x="7563883" y="4323330"/>
            <a:ext cx="782587" cy="369332"/>
          </a:xfrm>
          <a:prstGeom prst="rect">
            <a:avLst/>
          </a:prstGeom>
          <a:noFill/>
        </p:spPr>
        <p:txBody>
          <a:bodyPr wrap="none" rtlCol="0">
            <a:spAutoFit/>
          </a:bodyPr>
          <a:lstStyle/>
          <a:p>
            <a:r>
              <a:rPr lang="en-US" altLang="ja-JP" dirty="0">
                <a:solidFill>
                  <a:srgbClr val="FF0000"/>
                </a:solidFill>
              </a:rPr>
              <a:t>420 </a:t>
            </a:r>
            <a:r>
              <a:rPr lang="en-US" altLang="ja-JP" i="1" dirty="0">
                <a:solidFill>
                  <a:srgbClr val="FF0000"/>
                </a:solidFill>
              </a:rPr>
              <a:t>f</a:t>
            </a:r>
            <a:r>
              <a:rPr lang="en-US" altLang="ja-JP" baseline="-25000" dirty="0">
                <a:solidFill>
                  <a:srgbClr val="FF0000"/>
                </a:solidFill>
              </a:rPr>
              <a:t>0</a:t>
            </a:r>
          </a:p>
        </p:txBody>
      </p:sp>
      <p:cxnSp>
        <p:nvCxnSpPr>
          <p:cNvPr id="11" name="直線矢印コネクタ 10">
            <a:extLst>
              <a:ext uri="{FF2B5EF4-FFF2-40B4-BE49-F238E27FC236}">
                <a16:creationId xmlns:a16="http://schemas.microsoft.com/office/drawing/2014/main" id="{79F94149-CCCD-4E8B-934B-7CE86B3FF668}"/>
              </a:ext>
            </a:extLst>
          </p:cNvPr>
          <p:cNvCxnSpPr>
            <a:cxnSpLocks/>
          </p:cNvCxnSpPr>
          <p:nvPr/>
        </p:nvCxnSpPr>
        <p:spPr>
          <a:xfrm>
            <a:off x="8148320" y="4763782"/>
            <a:ext cx="288000" cy="0"/>
          </a:xfrm>
          <a:prstGeom prst="straightConnector1">
            <a:avLst/>
          </a:prstGeom>
          <a:ln>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テキスト ボックス 18">
            <a:extLst>
              <a:ext uri="{FF2B5EF4-FFF2-40B4-BE49-F238E27FC236}">
                <a16:creationId xmlns:a16="http://schemas.microsoft.com/office/drawing/2014/main" id="{39D8357B-A575-4837-AEFD-A72F01137C9D}"/>
              </a:ext>
            </a:extLst>
          </p:cNvPr>
          <p:cNvSpPr txBox="1"/>
          <p:nvPr/>
        </p:nvSpPr>
        <p:spPr>
          <a:xfrm rot="16200000">
            <a:off x="32689" y="4523385"/>
            <a:ext cx="1552028" cy="338554"/>
          </a:xfrm>
          <a:prstGeom prst="rect">
            <a:avLst/>
          </a:prstGeom>
          <a:noFill/>
        </p:spPr>
        <p:txBody>
          <a:bodyPr wrap="none" rtlCol="0">
            <a:spAutoFit/>
          </a:bodyPr>
          <a:lstStyle/>
          <a:p>
            <a:r>
              <a:rPr lang="ja-JP" altLang="en-US" sz="1600" dirty="0"/>
              <a:t>アーク平均圧力</a:t>
            </a:r>
            <a:endParaRPr kumimoji="1" lang="ja-JP" altLang="en-US" sz="1600" dirty="0"/>
          </a:p>
        </p:txBody>
      </p:sp>
    </p:spTree>
    <p:extLst>
      <p:ext uri="{BB962C8B-B14F-4D97-AF65-F5344CB8AC3E}">
        <p14:creationId xmlns:p14="http://schemas.microsoft.com/office/powerpoint/2010/main" val="247393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33" grpId="0"/>
      <p:bldP spid="34" grpId="0"/>
      <p:bldP spid="39" grpId="0" animBg="1"/>
      <p:bldP spid="8" grpId="0"/>
      <p:bldP spid="9" grpId="0"/>
      <p:bldP spid="19" grpId="0"/>
    </p:bldLst>
  </p:timing>
</p:sld>
</file>

<file path=ppt/theme/theme1.xml><?xml version="1.0" encoding="utf-8"?>
<a:theme xmlns:a="http://schemas.openxmlformats.org/drawingml/2006/main" name="tem_B26_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04A85C-EDB9-4519-AD02-8B815CC3B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3966</TotalTime>
  <Words>4772</Words>
  <Application>Microsoft Office PowerPoint</Application>
  <PresentationFormat>画面に合わせる (4:3)</PresentationFormat>
  <Paragraphs>885</Paragraphs>
  <Slides>49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49</vt:i4>
      </vt:variant>
    </vt:vector>
  </HeadingPairs>
  <TitlesOfParts>
    <vt:vector size="56" baseType="lpstr">
      <vt:lpstr>Arial Unicode MS</vt:lpstr>
      <vt:lpstr>ＭＳ Ｐゴシック</vt:lpstr>
      <vt:lpstr>Arial</vt:lpstr>
      <vt:lpstr>Calibri</vt:lpstr>
      <vt:lpstr>Symbol</vt:lpstr>
      <vt:lpstr>Wingdings</vt:lpstr>
      <vt:lpstr>tem_B26_a</vt:lpstr>
      <vt:lpstr>Phase-1における LERの電子雲不安定性(ECE)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クリックしてタイトルを入力</dc:title>
  <dc:creator>P-ralay.com</dc:creator>
  <cp:lastModifiedBy>suetsugu</cp:lastModifiedBy>
  <cp:revision>364</cp:revision>
  <cp:lastPrinted>2017-08-28T05:15:37Z</cp:lastPrinted>
  <dcterms:modified xsi:type="dcterms:W3CDTF">2017-09-07T23:51:33Z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TC024770329991</vt:lpwstr>
  </property>
</Properties>
</file>