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7" r:id="rId2"/>
    <p:sldId id="460" r:id="rId3"/>
    <p:sldId id="466" r:id="rId4"/>
    <p:sldId id="461" r:id="rId5"/>
    <p:sldId id="464" r:id="rId6"/>
    <p:sldId id="462" r:id="rId7"/>
    <p:sldId id="463" r:id="rId8"/>
    <p:sldId id="502" r:id="rId9"/>
    <p:sldId id="467" r:id="rId10"/>
    <p:sldId id="468" r:id="rId11"/>
    <p:sldId id="470" r:id="rId12"/>
    <p:sldId id="469" r:id="rId13"/>
    <p:sldId id="471" r:id="rId14"/>
    <p:sldId id="472" r:id="rId15"/>
    <p:sldId id="473" r:id="rId16"/>
    <p:sldId id="475" r:id="rId17"/>
    <p:sldId id="474" r:id="rId18"/>
    <p:sldId id="479" r:id="rId19"/>
    <p:sldId id="476" r:id="rId20"/>
    <p:sldId id="477" r:id="rId21"/>
    <p:sldId id="478" r:id="rId22"/>
    <p:sldId id="482" r:id="rId23"/>
    <p:sldId id="480" r:id="rId24"/>
    <p:sldId id="481" r:id="rId25"/>
    <p:sldId id="503" r:id="rId26"/>
    <p:sldId id="485" r:id="rId27"/>
    <p:sldId id="483" r:id="rId28"/>
    <p:sldId id="484" r:id="rId29"/>
    <p:sldId id="486" r:id="rId30"/>
    <p:sldId id="487" r:id="rId31"/>
    <p:sldId id="490" r:id="rId32"/>
    <p:sldId id="497" r:id="rId33"/>
    <p:sldId id="499" r:id="rId34"/>
    <p:sldId id="500" r:id="rId35"/>
    <p:sldId id="489" r:id="rId36"/>
    <p:sldId id="491" r:id="rId37"/>
    <p:sldId id="492" r:id="rId38"/>
    <p:sldId id="493" r:id="rId39"/>
    <p:sldId id="494" r:id="rId40"/>
    <p:sldId id="495" r:id="rId41"/>
    <p:sldId id="409" r:id="rId42"/>
    <p:sldId id="496" r:id="rId43"/>
    <p:sldId id="498" r:id="rId44"/>
    <p:sldId id="501" r:id="rId45"/>
    <p:sldId id="335" r:id="rId46"/>
    <p:sldId id="354" r:id="rId47"/>
    <p:sldId id="357" r:id="rId48"/>
    <p:sldId id="358" r:id="rId49"/>
    <p:sldId id="361" r:id="rId50"/>
    <p:sldId id="365" r:id="rId51"/>
    <p:sldId id="436" r:id="rId52"/>
    <p:sldId id="413" r:id="rId53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9900"/>
    <a:srgbClr val="669900"/>
    <a:srgbClr val="00CC00"/>
    <a:srgbClr val="0066FF"/>
    <a:srgbClr val="FF3300"/>
    <a:srgbClr val="FFEFEF"/>
    <a:srgbClr val="33CC33"/>
    <a:srgbClr val="00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2" autoAdjust="0"/>
    <p:restoredTop sz="88974" autoAdjust="0"/>
  </p:normalViewPr>
  <p:slideViewPr>
    <p:cSldViewPr snapToGrid="0">
      <p:cViewPr varScale="1">
        <p:scale>
          <a:sx n="102" d="100"/>
          <a:sy n="102" d="100"/>
        </p:scale>
        <p:origin x="676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331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977" cy="513789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0650" y="0"/>
            <a:ext cx="3076976" cy="513789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DECEC5E6-4213-4F59-83C9-B8DEA3273F1C}" type="datetimeFigureOut">
              <a:rPr kumimoji="1" lang="ja-JP" altLang="en-US" smtClean="0"/>
              <a:t>2018/3/15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0824"/>
            <a:ext cx="3076977" cy="513789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0650" y="9720824"/>
            <a:ext cx="3076976" cy="513789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0BA065B0-1066-4FB3-A34F-0ADCCC3DD18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537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76363" cy="513508"/>
          </a:xfrm>
          <a:prstGeom prst="rect">
            <a:avLst/>
          </a:prstGeom>
        </p:spPr>
        <p:txBody>
          <a:bodyPr vert="horz" lIns="99000" tIns="49500" rIns="99000" bIns="49500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00" tIns="49500" rIns="99000" bIns="49500" rtlCol="0"/>
          <a:lstStyle>
            <a:lvl1pPr algn="r">
              <a:defRPr sz="1300"/>
            </a:lvl1pPr>
          </a:lstStyle>
          <a:p>
            <a:fld id="{F062E6F2-5F37-48BD-9865-1E5D967BCD80}" type="datetimeFigureOut">
              <a:rPr kumimoji="1" lang="ja-JP" altLang="en-US" smtClean="0"/>
              <a:t>2018/3/15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0" tIns="49500" rIns="99000" bIns="4950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925410"/>
            <a:ext cx="5679440" cy="4029879"/>
          </a:xfrm>
          <a:prstGeom prst="rect">
            <a:avLst/>
          </a:prstGeom>
        </p:spPr>
        <p:txBody>
          <a:bodyPr vert="horz" lIns="99000" tIns="49500" rIns="99000" bIns="4950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721107"/>
            <a:ext cx="3076363" cy="513507"/>
          </a:xfrm>
          <a:prstGeom prst="rect">
            <a:avLst/>
          </a:prstGeom>
        </p:spPr>
        <p:txBody>
          <a:bodyPr vert="horz" lIns="99000" tIns="49500" rIns="99000" bIns="49500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00" tIns="49500" rIns="99000" bIns="49500" rtlCol="0" anchor="b"/>
          <a:lstStyle>
            <a:lvl1pPr algn="r">
              <a:defRPr sz="1300"/>
            </a:lvl1pPr>
          </a:lstStyle>
          <a:p>
            <a:fld id="{FA20391E-C180-4D01-AFE3-53A0405A225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162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70781" eaLnBrk="0" hangingPunct="0"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804374" indent="-309374" defTabSz="1070781" eaLnBrk="0" hangingPunct="0"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237499" indent="-247500" defTabSz="1070781" eaLnBrk="0" hangingPunct="0"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732499" indent="-247500" defTabSz="1070781" eaLnBrk="0" hangingPunct="0"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227498" indent="-247500" defTabSz="1070781" eaLnBrk="0" hangingPunct="0"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722498" indent="-247500" defTabSz="1070781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3217497" indent="-247500" defTabSz="1070781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712497" indent="-247500" defTabSz="1070781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4207496" indent="-247500" defTabSz="1070781" eaLnBrk="0" fontAlgn="base" hangingPunct="0">
              <a:spcBef>
                <a:spcPct val="0"/>
              </a:spcBef>
              <a:spcAft>
                <a:spcPct val="0"/>
              </a:spcAft>
              <a:defRPr kumimoji="1" sz="35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C91E4C9C-4D3B-47FA-B520-14856296DED5}" type="slidenum">
              <a:rPr lang="ja-JP" altLang="en-US" sz="1400"/>
              <a:pPr eaLnBrk="1" hangingPunct="1"/>
              <a:t>0</a:t>
            </a:fld>
            <a:endParaRPr lang="en-US" altLang="ja-JP" sz="1400" dirty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2498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3981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9579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704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240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1723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1977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4081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6259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184F32-B962-40B7-A846-B2F21ECC5422}" type="slidenum">
              <a:rPr lang="ja-JP" altLang="en-US" smtClean="0"/>
              <a:pPr>
                <a:defRPr/>
              </a:pPr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1418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184F32-B962-40B7-A846-B2F21ECC5422}" type="slidenum">
              <a:rPr lang="ja-JP" altLang="en-US" smtClean="0"/>
              <a:pPr>
                <a:defRPr/>
              </a:pPr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005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8966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71807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9207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7804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23192-CB19-4C8D-B0D0-C81A7C012750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808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2846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220AA-DD48-4C9C-85BA-18A719F0E02E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050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120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875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5801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37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549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8993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1584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0391E-C180-4D01-AFE3-53A0405A225A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062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5243" y="898619"/>
            <a:ext cx="10661515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96594"/>
            <a:ext cx="9144000" cy="217619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795" y="6419241"/>
            <a:ext cx="3687456" cy="365125"/>
          </a:xfrm>
        </p:spPr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8251" y="6424780"/>
            <a:ext cx="5579755" cy="365125"/>
          </a:xfrm>
        </p:spPr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8005" y="6424780"/>
            <a:ext cx="2743200" cy="365125"/>
          </a:xfrm>
        </p:spPr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3538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122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2219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37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2" y="25400"/>
            <a:ext cx="12166056" cy="924128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62050"/>
            <a:ext cx="11791950" cy="5219700"/>
          </a:xfrm>
        </p:spPr>
        <p:txBody>
          <a:bodyPr/>
          <a:lstStyle>
            <a:lvl1pPr marL="360363" indent="-360363">
              <a:buFont typeface="Wingdings" panose="05000000000000000000" pitchFamily="2" charset="2"/>
              <a:buChar char="n"/>
              <a:defRPr/>
            </a:lvl1pPr>
            <a:lvl2pPr marL="808038" indent="-350838">
              <a:buFont typeface="Wingdings" panose="05000000000000000000" pitchFamily="2" charset="2"/>
              <a:buChar char="l"/>
              <a:defRPr/>
            </a:lvl2pPr>
            <a:lvl3pPr marL="1166813" indent="-252413">
              <a:buFont typeface="Wingdings" panose="05000000000000000000" pitchFamily="2" charset="2"/>
              <a:buChar char="Ø"/>
              <a:defRPr/>
            </a:lvl3pPr>
            <a:lvl4pPr marL="1527175" indent="-155575">
              <a:buFont typeface="Calibri" panose="020F0502020204030204" pitchFamily="34" charset="0"/>
              <a:buChar char="̶"/>
              <a:defRPr/>
            </a:lvl4pPr>
            <a:lvl5pPr marL="1887538" indent="-185738"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marL="177800" indent="0"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/>
            <a:fld id="{1E7D2087-3700-45D5-8902-E235726E4CDE}" type="slidenum">
              <a:rPr lang="ja-JP" altLang="en-US" smtClean="0"/>
              <a:pPr marL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042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83B0D1-3F33-4565-9548-D3FB053F7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400"/>
            <a:ext cx="12166056" cy="924128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0F6B7A4-385C-4B09-8950-1BF67AE69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CE45FE7-6DBD-495A-AA87-2EA44EF4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1631374-E678-4A57-A193-69281FF6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marL="177800" indent="0"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/>
            <a:fld id="{1E7D2087-3700-45D5-8902-E235726E4CDE}" type="slidenum">
              <a:rPr lang="ja-JP" altLang="en-US" smtClean="0"/>
              <a:pPr marL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93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8452D6-0350-4586-A94C-8E896229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DC838ED-BA9F-4BC5-8944-FC787F24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E86E26E-74BA-4FEF-B6C0-A81B6097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marL="177800" indent="0"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/>
            <a:fld id="{1E7D2087-3700-45D5-8902-E235726E4CDE}" type="slidenum">
              <a:rPr lang="ja-JP" altLang="en-US" smtClean="0"/>
              <a:pPr marL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430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A84E78-3F92-4A4A-BAFF-0F1364E94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DEFE3B6-A04C-465F-B5BB-9369D4D3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E674865-389B-4DD3-8144-9B18F0B3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  <a:blipFill>
            <a:blip r:embed="rId2"/>
            <a:tile tx="0" ty="0" sx="100000" sy="100000" flip="none" algn="tl"/>
          </a:blipFill>
        </p:spPr>
        <p:txBody>
          <a:bodyPr/>
          <a:lstStyle>
            <a:lvl1pPr marL="177800" indent="0"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/>
            <a:fld id="{1E7D2087-3700-45D5-8902-E235726E4CDE}" type="slidenum">
              <a:rPr lang="ja-JP" altLang="en-US" smtClean="0"/>
              <a:pPr marL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638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216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098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191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860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The 22nd KEKB Review (2018-03-14)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/>
              <a:t>Tetsuo ABE (KEK)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D2087-3700-45D5-8902-E235726E4CD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096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ib-extopc.kek.jp/preprints/PDF/2017/1727/1727020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93.png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microsoft.com/office/2007/relationships/hdphoto" Target="../media/hdphoto14.wdp"/><Relationship Id="rId4" Type="http://schemas.openxmlformats.org/officeDocument/2006/relationships/image" Target="../media/image99.png"/><Relationship Id="rId9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hyperlink" Target="https://journals.aps.org/prab/abstract/10.1103/PhysRevAccelBeams.19.10200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pasj.jp/web_publish/pasj8/proceedings/poster/TUPS137.pdf" TargetMode="External"/><Relationship Id="rId4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hyperlink" Target="http://gdfidl.d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805" y="666750"/>
            <a:ext cx="11297722" cy="2509545"/>
          </a:xfrm>
          <a:blipFill>
            <a:blip r:embed="rId3" cstate="print"/>
            <a:tile tx="0" ty="0" sx="100000" sy="100000" flip="none" algn="tl"/>
          </a:blipFill>
          <a:ln w="25400">
            <a:solidFill>
              <a:schemeClr val="tx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>
              <a:lnSpc>
                <a:spcPts val="7000"/>
              </a:lnSpc>
              <a:tabLst>
                <a:tab pos="3586163" algn="l"/>
              </a:tabLst>
              <a:defRPr/>
            </a:pP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Cn BT" panose="020B0806030502040204" pitchFamily="34" charset="0"/>
                <a:ea typeface="Adobe Gothic Std B" panose="020B0800000000000000" pitchFamily="34" charset="-128"/>
              </a:rPr>
              <a:t>Status of RF Accelerating Cavities</a:t>
            </a: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Cn BT" panose="020B0806030502040204" pitchFamily="34" charset="0"/>
                <a:ea typeface="Adobe Gothic Std B" panose="020B0800000000000000" pitchFamily="34" charset="-128"/>
              </a:rPr>
            </a:br>
            <a: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Cn BT" panose="020B0806030502040204" pitchFamily="34" charset="0"/>
                <a:ea typeface="Adobe Gothic Std B" panose="020B0800000000000000" pitchFamily="34" charset="-128"/>
              </a:rPr>
              <a:t>for SuperKEKB Positron Damping Ring</a:t>
            </a:r>
            <a:endParaRPr lang="ja-JP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721 BlkCn BT" panose="020B080603050204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536950"/>
            <a:ext cx="12192000" cy="3321050"/>
          </a:xfrm>
          <a:noFill/>
          <a:effectLst/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endParaRPr lang="en-US" altLang="ja-JP" sz="18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defRPr/>
            </a:pPr>
            <a:r>
              <a:rPr lang="en-US" altLang="ja-JP" sz="3600" dirty="0">
                <a:solidFill>
                  <a:schemeClr val="bg1">
                    <a:lumMod val="65000"/>
                  </a:schemeClr>
                </a:solidFill>
              </a:rPr>
              <a:t>Tetsuo ABE (KEK)</a:t>
            </a:r>
          </a:p>
          <a:p>
            <a:pPr eaLnBrk="1" hangingPunct="1">
              <a:defRPr/>
            </a:pPr>
            <a:r>
              <a:rPr lang="en-US" altLang="ja-JP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altLang="ja-JP" sz="2600" dirty="0"/>
              <a:t>for SuperKEKB-RF / ARES Cavity Group</a:t>
            </a:r>
          </a:p>
          <a:p>
            <a:pPr eaLnBrk="1" hangingPunct="1">
              <a:defRPr/>
            </a:pPr>
            <a:r>
              <a:rPr lang="en-US" altLang="ja-JP" sz="2600" dirty="0">
                <a:solidFill>
                  <a:schemeClr val="bg1">
                    <a:lumMod val="65000"/>
                  </a:schemeClr>
                </a:solidFill>
              </a:rPr>
              <a:t>(T. Abe</a:t>
            </a:r>
            <a:r>
              <a:rPr lang="en-US" altLang="ja-JP" sz="2600" dirty="0"/>
              <a:t>, S. Enomoto, T. Kageyama, H. Sakai, Y. Takeuchi, and K. Yoshino</a:t>
            </a:r>
            <a:r>
              <a:rPr lang="en-US" altLang="ja-JP" sz="26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eaLnBrk="1" hangingPunct="1">
              <a:defRPr/>
            </a:pPr>
            <a:endParaRPr lang="en-US" altLang="ja-JP" sz="26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defRPr/>
            </a:pP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endParaRPr lang="en-US" altLang="ja-JP" sz="20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n-US" altLang="ja-JP" sz="2100" i="1" dirty="0"/>
              <a:t>The 22nd KEKB Accelerator Review Committee Meeting</a:t>
            </a:r>
          </a:p>
          <a:p>
            <a:pPr>
              <a:defRPr/>
            </a:pPr>
            <a:r>
              <a:rPr lang="en-US" altLang="ja-JP" sz="2100" i="1" dirty="0">
                <a:solidFill>
                  <a:schemeClr val="bg1">
                    <a:lumMod val="65000"/>
                  </a:schemeClr>
                </a:solidFill>
              </a:rPr>
              <a:t>2018-03-14</a:t>
            </a:r>
            <a:endParaRPr lang="ja-JP" altLang="en-US" sz="21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91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A944E24-6596-4C8B-A554-DB957E39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03"/>
            <a:ext cx="12166056" cy="92412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Components of the RF Accelerating Structure for the DR</a:t>
            </a:r>
            <a:endParaRPr kumimoji="1" lang="ja-JP" altLang="en-US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F273F43-AA65-498F-83DD-88DD7449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14CAE03-06E4-4085-9B7C-93D08B23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DAE36D-4F9D-4E6E-B2A4-C6BA4265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9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E50DE6A-A08C-4E77-9764-3C84242DF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1017387"/>
            <a:ext cx="9904090" cy="4823226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4A10060-A69C-4200-97E9-5348B58E796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157733" y="1118688"/>
            <a:ext cx="828091" cy="147106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B4CA33-92B2-41BC-B084-6EB6D7916441}"/>
              </a:ext>
            </a:extLst>
          </p:cNvPr>
          <p:cNvSpPr txBox="1"/>
          <p:nvPr/>
        </p:nvSpPr>
        <p:spPr>
          <a:xfrm>
            <a:off x="8981735" y="749356"/>
            <a:ext cx="20081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Downstream Cavity</a:t>
            </a:r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9A3AF3A-86E5-4F9C-9A6A-4E3D94849844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638665" y="1145664"/>
            <a:ext cx="686410" cy="137190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E0391A-DC74-46A2-BA65-94B09DEF1706}"/>
              </a:ext>
            </a:extLst>
          </p:cNvPr>
          <p:cNvSpPr txBox="1"/>
          <p:nvPr/>
        </p:nvSpPr>
        <p:spPr>
          <a:xfrm>
            <a:off x="1775768" y="776332"/>
            <a:ext cx="172579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Upstream Cavity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8CEE5E-97EC-4947-BB75-A3D1BA928B74}"/>
              </a:ext>
            </a:extLst>
          </p:cNvPr>
          <p:cNvSpPr txBox="1"/>
          <p:nvPr/>
        </p:nvSpPr>
        <p:spPr>
          <a:xfrm>
            <a:off x="1102872" y="1679245"/>
            <a:ext cx="154080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Upstream</a:t>
            </a:r>
          </a:p>
          <a:p>
            <a:pPr algn="ctr"/>
            <a:r>
              <a:rPr lang="en-US" altLang="ja-JP" dirty="0"/>
              <a:t>End Beampipe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43C9431-FFA2-4EE6-808C-00FEB76DED54}"/>
              </a:ext>
            </a:extLst>
          </p:cNvPr>
          <p:cNvSpPr txBox="1"/>
          <p:nvPr/>
        </p:nvSpPr>
        <p:spPr>
          <a:xfrm>
            <a:off x="10200444" y="1367860"/>
            <a:ext cx="154080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Downstream</a:t>
            </a:r>
          </a:p>
          <a:p>
            <a:pPr algn="ctr"/>
            <a:r>
              <a:rPr lang="en-US" altLang="ja-JP" dirty="0"/>
              <a:t>End Beampipe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0261E91-BE53-4D6E-9C44-A6E82809B7B0}"/>
              </a:ext>
            </a:extLst>
          </p:cNvPr>
          <p:cNvSpPr txBox="1"/>
          <p:nvPr/>
        </p:nvSpPr>
        <p:spPr>
          <a:xfrm>
            <a:off x="3657341" y="925780"/>
            <a:ext cx="184698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Upstream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Middle Beampipe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662971-1EE2-48B3-8D0E-AEA68F248DF8}"/>
              </a:ext>
            </a:extLst>
          </p:cNvPr>
          <p:cNvSpPr txBox="1"/>
          <p:nvPr/>
        </p:nvSpPr>
        <p:spPr>
          <a:xfrm>
            <a:off x="6904375" y="925780"/>
            <a:ext cx="184698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Downstream</a:t>
            </a:r>
          </a:p>
          <a:p>
            <a:pPr algn="ctr"/>
            <a:r>
              <a:rPr lang="en-US" altLang="ja-JP" dirty="0"/>
              <a:t>Middle Beampipe</a:t>
            </a:r>
            <a:endParaRPr kumimoji="1" lang="ja-JP" altLang="en-US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E6D43A5-A88F-4F4A-9DAC-482F2388665D}"/>
              </a:ext>
            </a:extLst>
          </p:cNvPr>
          <p:cNvCxnSpPr/>
          <p:nvPr/>
        </p:nvCxnSpPr>
        <p:spPr>
          <a:xfrm rot="5400000">
            <a:off x="3003516" y="4760012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D238676-71C9-4FDA-975B-BD8D81D7C328}"/>
              </a:ext>
            </a:extLst>
          </p:cNvPr>
          <p:cNvCxnSpPr>
            <a:cxnSpLocks/>
          </p:cNvCxnSpPr>
          <p:nvPr/>
        </p:nvCxnSpPr>
        <p:spPr>
          <a:xfrm flipV="1">
            <a:off x="2993309" y="5764665"/>
            <a:ext cx="1152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5">
            <a:extLst>
              <a:ext uri="{FF2B5EF4-FFF2-40B4-BE49-F238E27FC236}">
                <a16:creationId xmlns:a16="http://schemas.microsoft.com/office/drawing/2014/main" id="{48D98FF8-9E44-4944-875A-DAE806EF7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919" y="5737610"/>
            <a:ext cx="458780" cy="3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400" dirty="0"/>
              <a:t>556</a:t>
            </a:r>
            <a:endParaRPr lang="en-US" altLang="ja-JP" sz="1100" dirty="0"/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558E1CF-9383-4772-95C9-EBF95A02152A}"/>
              </a:ext>
            </a:extLst>
          </p:cNvPr>
          <p:cNvCxnSpPr/>
          <p:nvPr/>
        </p:nvCxnSpPr>
        <p:spPr>
          <a:xfrm rot="5400000">
            <a:off x="1860103" y="4770833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F6C7F3ED-7723-4D13-8288-BC32E8AC3DEC}"/>
              </a:ext>
            </a:extLst>
          </p:cNvPr>
          <p:cNvCxnSpPr/>
          <p:nvPr/>
        </p:nvCxnSpPr>
        <p:spPr>
          <a:xfrm rot="5400000">
            <a:off x="1652751" y="4765423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6BDF90A-5195-4A58-91AA-BC4E255AC9B0}"/>
              </a:ext>
            </a:extLst>
          </p:cNvPr>
          <p:cNvCxnSpPr/>
          <p:nvPr/>
        </p:nvCxnSpPr>
        <p:spPr>
          <a:xfrm rot="5400000">
            <a:off x="536296" y="4724528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FBE08CA-4ADB-431A-8114-DEEBD501FABD}"/>
              </a:ext>
            </a:extLst>
          </p:cNvPr>
          <p:cNvCxnSpPr>
            <a:cxnSpLocks/>
          </p:cNvCxnSpPr>
          <p:nvPr/>
        </p:nvCxnSpPr>
        <p:spPr>
          <a:xfrm flipV="1">
            <a:off x="1669502" y="5765573"/>
            <a:ext cx="1116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26">
            <a:extLst>
              <a:ext uri="{FF2B5EF4-FFF2-40B4-BE49-F238E27FC236}">
                <a16:creationId xmlns:a16="http://schemas.microsoft.com/office/drawing/2014/main" id="{6D98C0EB-D1B1-4DD3-81FB-B10B63405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54" y="5732284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/>
              <a:t>544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44D74606-9C3B-46CE-B4EF-91831BBF8196}"/>
              </a:ext>
            </a:extLst>
          </p:cNvPr>
          <p:cNvCxnSpPr/>
          <p:nvPr/>
        </p:nvCxnSpPr>
        <p:spPr>
          <a:xfrm rot="5400000">
            <a:off x="5677754" y="4754663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8F142FC-A29D-442C-B35D-50F017EC37AE}"/>
              </a:ext>
            </a:extLst>
          </p:cNvPr>
          <p:cNvCxnSpPr>
            <a:cxnSpLocks/>
          </p:cNvCxnSpPr>
          <p:nvPr/>
        </p:nvCxnSpPr>
        <p:spPr>
          <a:xfrm flipV="1">
            <a:off x="5667547" y="5759316"/>
            <a:ext cx="1152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5">
            <a:extLst>
              <a:ext uri="{FF2B5EF4-FFF2-40B4-BE49-F238E27FC236}">
                <a16:creationId xmlns:a16="http://schemas.microsoft.com/office/drawing/2014/main" id="{BDACDB8D-891F-494A-963D-12C4EEA7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157" y="5732261"/>
            <a:ext cx="458780" cy="3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400" dirty="0"/>
              <a:t>556</a:t>
            </a:r>
            <a:endParaRPr lang="en-US" altLang="ja-JP" sz="1100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4C4B78E-A90A-4B96-B104-8656509EFFBD}"/>
              </a:ext>
            </a:extLst>
          </p:cNvPr>
          <p:cNvCxnSpPr/>
          <p:nvPr/>
        </p:nvCxnSpPr>
        <p:spPr>
          <a:xfrm rot="5400000">
            <a:off x="4534341" y="4765484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06F64F0-EDEB-4A0D-92F1-61389644070B}"/>
              </a:ext>
            </a:extLst>
          </p:cNvPr>
          <p:cNvCxnSpPr/>
          <p:nvPr/>
        </p:nvCxnSpPr>
        <p:spPr>
          <a:xfrm rot="5400000">
            <a:off x="9679622" y="4768512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35ADDF4A-FC2F-442B-B6A6-EFD5280DD0A0}"/>
              </a:ext>
            </a:extLst>
          </p:cNvPr>
          <p:cNvCxnSpPr/>
          <p:nvPr/>
        </p:nvCxnSpPr>
        <p:spPr>
          <a:xfrm rot="5400000">
            <a:off x="8563167" y="4760083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C192B06B-CDCD-4623-928A-A8B0A64C5616}"/>
              </a:ext>
            </a:extLst>
          </p:cNvPr>
          <p:cNvCxnSpPr>
            <a:cxnSpLocks/>
          </p:cNvCxnSpPr>
          <p:nvPr/>
        </p:nvCxnSpPr>
        <p:spPr>
          <a:xfrm flipV="1">
            <a:off x="9696373" y="5779479"/>
            <a:ext cx="1116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26">
            <a:extLst>
              <a:ext uri="{FF2B5EF4-FFF2-40B4-BE49-F238E27FC236}">
                <a16:creationId xmlns:a16="http://schemas.microsoft.com/office/drawing/2014/main" id="{58D0A88F-18C9-4AD4-B84F-717465484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6025" y="5746190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/>
              <a:t>544</a:t>
            </a: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FD245B0-FFBE-47C7-9A80-EBA52CDB3CB1}"/>
              </a:ext>
            </a:extLst>
          </p:cNvPr>
          <p:cNvCxnSpPr/>
          <p:nvPr/>
        </p:nvCxnSpPr>
        <p:spPr>
          <a:xfrm rot="5400000">
            <a:off x="7002192" y="4762208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8974729B-4891-4723-B2E2-23AF429F4C87}"/>
              </a:ext>
            </a:extLst>
          </p:cNvPr>
          <p:cNvCxnSpPr/>
          <p:nvPr/>
        </p:nvCxnSpPr>
        <p:spPr>
          <a:xfrm rot="5400000">
            <a:off x="5885737" y="4721313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3C457FA-DECF-479D-A708-348D2EAE253D}"/>
              </a:ext>
            </a:extLst>
          </p:cNvPr>
          <p:cNvCxnSpPr>
            <a:cxnSpLocks/>
          </p:cNvCxnSpPr>
          <p:nvPr/>
        </p:nvCxnSpPr>
        <p:spPr>
          <a:xfrm flipV="1">
            <a:off x="7018943" y="5762358"/>
            <a:ext cx="1116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26">
            <a:extLst>
              <a:ext uri="{FF2B5EF4-FFF2-40B4-BE49-F238E27FC236}">
                <a16:creationId xmlns:a16="http://schemas.microsoft.com/office/drawing/2014/main" id="{8CB3EA27-C8DE-405C-92AB-B84ACFBCB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595" y="5729069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/>
              <a:t>544</a:t>
            </a: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3CC13BC4-BA0F-45B5-BE2D-A67541E0D03A}"/>
              </a:ext>
            </a:extLst>
          </p:cNvPr>
          <p:cNvCxnSpPr/>
          <p:nvPr/>
        </p:nvCxnSpPr>
        <p:spPr>
          <a:xfrm rot="5400000">
            <a:off x="8362550" y="4770012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EEA4927B-5735-4C64-A070-A3AE126CB01E}"/>
              </a:ext>
            </a:extLst>
          </p:cNvPr>
          <p:cNvCxnSpPr>
            <a:cxnSpLocks/>
          </p:cNvCxnSpPr>
          <p:nvPr/>
        </p:nvCxnSpPr>
        <p:spPr>
          <a:xfrm flipV="1">
            <a:off x="8352343" y="5774665"/>
            <a:ext cx="1152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5">
            <a:extLst>
              <a:ext uri="{FF2B5EF4-FFF2-40B4-BE49-F238E27FC236}">
                <a16:creationId xmlns:a16="http://schemas.microsoft.com/office/drawing/2014/main" id="{FAF22E11-8F5E-448C-8D03-A66E7560D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953" y="5747610"/>
            <a:ext cx="458780" cy="3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ja-JP" sz="1400" dirty="0"/>
              <a:t>556</a:t>
            </a:r>
            <a:endParaRPr lang="en-US" altLang="ja-JP" sz="1100" dirty="0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DBEAD8B6-749A-4C93-9F3C-33BB3EB065A2}"/>
              </a:ext>
            </a:extLst>
          </p:cNvPr>
          <p:cNvCxnSpPr/>
          <p:nvPr/>
        </p:nvCxnSpPr>
        <p:spPr>
          <a:xfrm rot="5400000">
            <a:off x="7219137" y="4780833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2D44E65D-10CF-433C-A023-81B714CB416B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6243547" y="2060357"/>
            <a:ext cx="0" cy="684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3A8C21B-3ADB-4CD0-8E56-D8BA03C020F8}"/>
              </a:ext>
            </a:extLst>
          </p:cNvPr>
          <p:cNvSpPr txBox="1"/>
          <p:nvPr/>
        </p:nvSpPr>
        <p:spPr>
          <a:xfrm>
            <a:off x="5558682" y="1691025"/>
            <a:ext cx="137941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Dummy Pipe</a:t>
            </a:r>
            <a:endParaRPr kumimoji="1" lang="ja-JP" altLang="en-US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785313D-2D44-44C5-8447-132102A34B84}"/>
              </a:ext>
            </a:extLst>
          </p:cNvPr>
          <p:cNvCxnSpPr/>
          <p:nvPr/>
        </p:nvCxnSpPr>
        <p:spPr>
          <a:xfrm rot="5400000">
            <a:off x="4322808" y="4770579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F036C5A7-B4E2-4E80-B485-1077446426FE}"/>
              </a:ext>
            </a:extLst>
          </p:cNvPr>
          <p:cNvCxnSpPr/>
          <p:nvPr/>
        </p:nvCxnSpPr>
        <p:spPr>
          <a:xfrm rot="5400000">
            <a:off x="3206353" y="4729684"/>
            <a:ext cx="226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EB0FA7CD-0987-472F-99A4-E007C086B8F9}"/>
              </a:ext>
            </a:extLst>
          </p:cNvPr>
          <p:cNvCxnSpPr>
            <a:cxnSpLocks/>
          </p:cNvCxnSpPr>
          <p:nvPr/>
        </p:nvCxnSpPr>
        <p:spPr>
          <a:xfrm flipV="1">
            <a:off x="4339559" y="5770729"/>
            <a:ext cx="1116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26">
            <a:extLst>
              <a:ext uri="{FF2B5EF4-FFF2-40B4-BE49-F238E27FC236}">
                <a16:creationId xmlns:a16="http://schemas.microsoft.com/office/drawing/2014/main" id="{BF58FA97-7CB3-44CC-B1A8-56BB71F30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211" y="5737440"/>
            <a:ext cx="458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/>
              <a:t>544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DCDE0145-FD2D-4CD7-9E2E-61985772117F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873275" y="2325576"/>
            <a:ext cx="203417" cy="461183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2898D04A-CCD2-4D48-AF60-126D07778E40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0547797" y="2014191"/>
            <a:ext cx="423050" cy="730166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1CAB054B-612A-4865-AFD9-DFC5F385C157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7578751" y="1572111"/>
            <a:ext cx="249114" cy="116086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2F14F12F-74E8-4C5F-9F1A-206DE60CD9DA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580831" y="1572111"/>
            <a:ext cx="344540" cy="116086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5F18E11-7B79-4373-B13C-05ABB829C227}"/>
              </a:ext>
            </a:extLst>
          </p:cNvPr>
          <p:cNvSpPr txBox="1"/>
          <p:nvPr/>
        </p:nvSpPr>
        <p:spPr>
          <a:xfrm>
            <a:off x="2275544" y="6072084"/>
            <a:ext cx="73745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Seven components (= two cavities </a:t>
            </a:r>
            <a:r>
              <a:rPr lang="en-US" altLang="ja-JP" sz="2000" dirty="0"/>
              <a:t>+</a:t>
            </a:r>
            <a:r>
              <a:rPr kumimoji="1" lang="en-US" altLang="ja-JP" sz="2000" dirty="0"/>
              <a:t> five beampipes) to be </a:t>
            </a:r>
            <a:r>
              <a:rPr lang="en-US" altLang="ja-JP" sz="2000" dirty="0"/>
              <a:t>aligned </a:t>
            </a:r>
            <a:r>
              <a:rPr lang="en-US" altLang="ja-JP" sz="2000" dirty="0">
                <a:sym typeface="Wingdings" panose="05000000000000000000" pitchFamily="2" charset="2"/>
              </a:rPr>
              <a:t></a:t>
            </a:r>
            <a:endParaRPr kumimoji="1" lang="en-US" altLang="ja-JP" sz="2000" dirty="0">
              <a:solidFill>
                <a:srgbClr val="FFFF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113A6A3-FDB3-41E3-BAA9-38504DD82DC7}"/>
              </a:ext>
            </a:extLst>
          </p:cNvPr>
          <p:cNvSpPr txBox="1"/>
          <p:nvPr/>
        </p:nvSpPr>
        <p:spPr>
          <a:xfrm>
            <a:off x="1183208" y="2998029"/>
            <a:ext cx="554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e</a:t>
            </a:r>
            <a:r>
              <a:rPr kumimoji="1" lang="en-US" altLang="ja-JP" sz="1600" baseline="30000" dirty="0"/>
              <a:t>+</a:t>
            </a:r>
            <a:r>
              <a:rPr kumimoji="1" lang="en-US" altLang="ja-JP" sz="1600" dirty="0">
                <a:sym typeface="Wingdings" panose="05000000000000000000" pitchFamily="2" charset="2"/>
              </a:rPr>
              <a:t></a:t>
            </a:r>
            <a:endParaRPr kumimoji="1" lang="ja-JP" altLang="en-US" sz="16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704489F-52BC-43A6-93B8-0FF17D4AD4DB}"/>
              </a:ext>
            </a:extLst>
          </p:cNvPr>
          <p:cNvSpPr txBox="1"/>
          <p:nvPr/>
        </p:nvSpPr>
        <p:spPr>
          <a:xfrm>
            <a:off x="10782710" y="2874360"/>
            <a:ext cx="385042" cy="459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kumimoji="1" lang="en-US" altLang="ja-JP" sz="1600" dirty="0"/>
              <a:t>e</a:t>
            </a:r>
            <a:r>
              <a:rPr kumimoji="1" lang="en-US" altLang="ja-JP" sz="1600" baseline="30000" dirty="0"/>
              <a:t>+</a:t>
            </a:r>
          </a:p>
          <a:p>
            <a:pPr algn="r">
              <a:lnSpc>
                <a:spcPts val="1400"/>
              </a:lnSpc>
            </a:pPr>
            <a:r>
              <a:rPr kumimoji="1" lang="en-US" altLang="ja-JP" sz="1600" dirty="0">
                <a:sym typeface="Wingdings" panose="05000000000000000000" pitchFamily="2" charset="2"/>
              </a:rPr>
              <a:t>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2169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1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34950-5B28-4514-AE03-99AC0539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Into one big mechanical structure (3.8 m long)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EE3B8C-A2B1-49B8-8C58-D832631F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933DE6-1B53-49EF-AB36-07C1DA80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C2E11D-D358-4FAE-AB81-123E05C68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10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801F2E-455D-448F-B5F6-2AC6F8B3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3990"/>
          <a:stretch/>
        </p:blipFill>
        <p:spPr>
          <a:xfrm>
            <a:off x="1561527" y="1179653"/>
            <a:ext cx="9245731" cy="4752000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24ADAC2-1024-4D62-8A53-CDE0583079DB}"/>
              </a:ext>
            </a:extLst>
          </p:cNvPr>
          <p:cNvCxnSpPr/>
          <p:nvPr/>
        </p:nvCxnSpPr>
        <p:spPr>
          <a:xfrm rot="5400000">
            <a:off x="8895836" y="4737277"/>
            <a:ext cx="244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137387C-AF62-4082-85A8-B713FE251B53}"/>
              </a:ext>
            </a:extLst>
          </p:cNvPr>
          <p:cNvCxnSpPr/>
          <p:nvPr/>
        </p:nvCxnSpPr>
        <p:spPr>
          <a:xfrm rot="5400000">
            <a:off x="1086406" y="4713384"/>
            <a:ext cx="2448000" cy="1588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7F5BBD3-11F3-4F91-853C-DD788605FAF4}"/>
              </a:ext>
            </a:extLst>
          </p:cNvPr>
          <p:cNvCxnSpPr>
            <a:cxnSpLocks/>
          </p:cNvCxnSpPr>
          <p:nvPr/>
        </p:nvCxnSpPr>
        <p:spPr>
          <a:xfrm flipV="1">
            <a:off x="2309612" y="5740214"/>
            <a:ext cx="7812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6">
            <a:extLst>
              <a:ext uri="{FF2B5EF4-FFF2-40B4-BE49-F238E27FC236}">
                <a16:creationId xmlns:a16="http://schemas.microsoft.com/office/drawing/2014/main" id="{A5F00BDD-8A53-4733-8DCD-D9697F46D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079" y="5711834"/>
            <a:ext cx="11721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3844 mm</a:t>
            </a:r>
          </a:p>
        </p:txBody>
      </p:sp>
      <p:sp>
        <p:nvSpPr>
          <p:cNvPr id="12" name="スライド番号プレースホルダー 2">
            <a:extLst>
              <a:ext uri="{FF2B5EF4-FFF2-40B4-BE49-F238E27FC236}">
                <a16:creationId xmlns:a16="http://schemas.microsoft.com/office/drawing/2014/main" id="{9BCE1353-9597-4F56-BC81-6A94749BB3A9}"/>
              </a:ext>
            </a:extLst>
          </p:cNvPr>
          <p:cNvSpPr txBox="1">
            <a:spLocks/>
          </p:cNvSpPr>
          <p:nvPr/>
        </p:nvSpPr>
        <p:spPr>
          <a:xfrm>
            <a:off x="8795108" y="6509447"/>
            <a:ext cx="2228850" cy="36512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177800" indent="0" algn="ctr" defTabSz="914400" rtl="0" eaLnBrk="1" latinLnBrk="0" hangingPunct="1">
              <a:defRPr kumimoji="1"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AA76E1-D94A-4333-99AB-B6D4D0EC3A6A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AF2B6C-C1D1-480D-8615-003E8687410B}"/>
              </a:ext>
            </a:extLst>
          </p:cNvPr>
          <p:cNvSpPr txBox="1"/>
          <p:nvPr/>
        </p:nvSpPr>
        <p:spPr>
          <a:xfrm>
            <a:off x="1658056" y="300644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</a:t>
            </a:r>
            <a:r>
              <a:rPr kumimoji="1" lang="en-US" altLang="ja-JP" baseline="30000" dirty="0"/>
              <a:t>+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C66B0F-B560-44E8-9B87-9DA2455D739E}"/>
              </a:ext>
            </a:extLst>
          </p:cNvPr>
          <p:cNvSpPr txBox="1"/>
          <p:nvPr/>
        </p:nvSpPr>
        <p:spPr>
          <a:xfrm>
            <a:off x="10141203" y="3094287"/>
            <a:ext cx="60305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kumimoji="1" lang="en-US" altLang="ja-JP" dirty="0">
                <a:sym typeface="Wingdings" panose="05000000000000000000" pitchFamily="2" charset="2"/>
              </a:rPr>
              <a:t>e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+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A4C7639-68C8-4C50-9EFE-B33380BE1C37}"/>
              </a:ext>
            </a:extLst>
          </p:cNvPr>
          <p:cNvSpPr txBox="1"/>
          <p:nvPr/>
        </p:nvSpPr>
        <p:spPr>
          <a:xfrm>
            <a:off x="2275544" y="6072084"/>
            <a:ext cx="863499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Seven components (two cavities and five beampipes) to be </a:t>
            </a:r>
            <a:r>
              <a:rPr lang="en-US" altLang="ja-JP" sz="2000" dirty="0"/>
              <a:t>aligned </a:t>
            </a:r>
            <a:r>
              <a:rPr lang="en-US" altLang="ja-JP" sz="2000" dirty="0">
                <a:sym typeface="Wingdings" panose="05000000000000000000" pitchFamily="2" charset="2"/>
              </a:rPr>
              <a:t>Connected </a:t>
            </a:r>
            <a:endParaRPr kumimoji="1" lang="en-US" altLang="ja-JP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C0A8E21-DEE1-47A3-BF7C-8F0666D9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03169EA8-61CD-43D5-AA1D-E2038C1D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399"/>
            <a:ext cx="12166056" cy="1105131"/>
          </a:xfrm>
        </p:spPr>
        <p:txBody>
          <a:bodyPr>
            <a:normAutofit/>
          </a:bodyPr>
          <a:lstStyle/>
          <a:p>
            <a:r>
              <a:rPr lang="en-US" altLang="ja-JP" sz="4400" dirty="0"/>
              <a:t>Alignment Policy</a:t>
            </a:r>
            <a:endParaRPr kumimoji="1" lang="ja-JP" altLang="en-US" sz="4400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62C732E-F52C-4B14-99F8-4EF2A220F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39" y="1271117"/>
            <a:ext cx="9239711" cy="5219700"/>
          </a:xfrm>
        </p:spPr>
        <p:txBody>
          <a:bodyPr>
            <a:normAutofit/>
          </a:bodyPr>
          <a:lstStyle/>
          <a:p>
            <a:r>
              <a:rPr kumimoji="1" lang="en-US" altLang="ja-JP" sz="3200" b="1" dirty="0"/>
              <a:t>Accuracy</a:t>
            </a:r>
          </a:p>
          <a:p>
            <a:pPr lvl="1"/>
            <a:r>
              <a:rPr lang="en-US" altLang="ja-JP" sz="2800" dirty="0">
                <a:highlight>
                  <a:srgbClr val="FFFF00"/>
                </a:highlight>
              </a:rPr>
              <a:t>0.3 mm</a:t>
            </a:r>
            <a:r>
              <a:rPr lang="en-US" altLang="ja-JP" sz="2800" dirty="0"/>
              <a:t> in the transverse directions</a:t>
            </a:r>
          </a:p>
          <a:p>
            <a:pPr lvl="2"/>
            <a:r>
              <a:rPr lang="en-US" altLang="ja-JP" sz="2400" dirty="0"/>
              <a:t>Same as for the ARES cavities at the MRs</a:t>
            </a:r>
          </a:p>
          <a:p>
            <a:pPr lvl="1"/>
            <a:r>
              <a:rPr kumimoji="1" lang="en-US" altLang="ja-JP" sz="2800" dirty="0"/>
              <a:t>(1.0 mm in the longitudinal direction)</a:t>
            </a:r>
          </a:p>
          <a:p>
            <a:r>
              <a:rPr lang="en-US" altLang="ja-JP" sz="3200" b="1" dirty="0"/>
              <a:t>What to be aligned</a:t>
            </a:r>
            <a:r>
              <a:rPr lang="en-US" altLang="ja-JP" sz="3200" dirty="0"/>
              <a:t>: </a:t>
            </a:r>
            <a:r>
              <a:rPr lang="en-US" altLang="ja-JP" sz="3200" dirty="0">
                <a:highlight>
                  <a:srgbClr val="FFFF00"/>
                </a:highlight>
              </a:rPr>
              <a:t>beam-port flanges</a:t>
            </a:r>
            <a:r>
              <a:rPr lang="en-US" altLang="ja-JP" sz="3200" dirty="0"/>
              <a:t> (not cavities)</a:t>
            </a:r>
          </a:p>
          <a:p>
            <a:r>
              <a:rPr kumimoji="1" lang="en-US" altLang="ja-JP" sz="3200" b="1" dirty="0"/>
              <a:t>Beam axis </a:t>
            </a:r>
            <a:r>
              <a:rPr kumimoji="1" lang="en-US" altLang="ja-JP" sz="3200" dirty="0"/>
              <a:t>defined by the </a:t>
            </a:r>
            <a:r>
              <a:rPr lang="en-US" altLang="ja-JP" sz="3200" dirty="0"/>
              <a:t>quadrupole magnets next to the RF section (upstream and downstream)</a:t>
            </a:r>
          </a:p>
          <a:p>
            <a:r>
              <a:rPr lang="en-US" altLang="ja-JP" sz="3200" dirty="0">
                <a:highlight>
                  <a:srgbClr val="FFFF00"/>
                </a:highlight>
              </a:rPr>
              <a:t>Position measurement of the Beam-port flanges</a:t>
            </a:r>
            <a:r>
              <a:rPr lang="en-US" altLang="ja-JP" sz="3200" dirty="0"/>
              <a:t> 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to the installation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467DA35-360A-41BA-AC69-0FF97D382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0B9455-D6CC-4AA7-898B-0DC0F504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691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5822134-8052-4833-9774-055180C3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215B41C0-D1D7-4BE9-86B6-29C851F9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400"/>
            <a:ext cx="9826487" cy="924128"/>
          </a:xfrm>
        </p:spPr>
        <p:txBody>
          <a:bodyPr/>
          <a:lstStyle/>
          <a:p>
            <a:r>
              <a:rPr lang="en-US" altLang="ja-JP" dirty="0"/>
              <a:t>Position measurement of the beam-port flanges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ECA58F-D773-49DA-91E4-23D246556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526" y="1359351"/>
            <a:ext cx="11627323" cy="1551274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altLang="ja-JP" sz="2400" dirty="0"/>
              <a:t>Measurement range:  1.8 m (in diameter)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kumimoji="1" lang="en-US" altLang="ja-JP" sz="2400" dirty="0"/>
              <a:t>Five axes</a:t>
            </a:r>
          </a:p>
          <a:p>
            <a:pPr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en-US" altLang="ja-JP" sz="2400" dirty="0"/>
              <a:t>Precision at a fixed point: 0.024 mm (spec)</a:t>
            </a:r>
            <a:endParaRPr kumimoji="1" lang="ja-JP" altLang="en-US" sz="240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E367647-C51C-4165-A0BB-C39ADD4A0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A80A51-566B-4C34-B0B6-98718848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12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091CEA9-D367-475B-9C82-3AC3B0132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024835" y="2168434"/>
            <a:ext cx="6310199" cy="20241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17A3DF0-0CC2-4555-997A-EE58F6B9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" y="2924303"/>
            <a:ext cx="4642741" cy="34820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F01EB7F-6316-4CF3-80DF-08AB89B17A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0286" y="2924302"/>
            <a:ext cx="4084256" cy="348205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26DA6E-71C5-4A99-98F8-3D9CDD07EE4F}"/>
              </a:ext>
            </a:extLst>
          </p:cNvPr>
          <p:cNvSpPr txBox="1"/>
          <p:nvPr/>
        </p:nvSpPr>
        <p:spPr>
          <a:xfrm>
            <a:off x="7541498" y="1976380"/>
            <a:ext cx="2566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FaroArm Edge</a:t>
            </a:r>
            <a:endParaRPr kumimoji="1" lang="en-US" altLang="ja-JP" sz="1600" dirty="0"/>
          </a:p>
          <a:p>
            <a:r>
              <a:rPr kumimoji="1" lang="en-US" altLang="ja-JP" sz="1600" dirty="0"/>
              <a:t>from KEKB monitor group </a:t>
            </a:r>
            <a:r>
              <a:rPr kumimoji="1" lang="en-US" altLang="ja-JP" sz="1600" dirty="0">
                <a:sym typeface="Wingdings" panose="05000000000000000000" pitchFamily="2" charset="2"/>
              </a:rPr>
              <a:t></a:t>
            </a:r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72BD9EA-4790-49F1-B2D1-4F243147174A}"/>
              </a:ext>
            </a:extLst>
          </p:cNvPr>
          <p:cNvSpPr txBox="1"/>
          <p:nvPr/>
        </p:nvSpPr>
        <p:spPr>
          <a:xfrm>
            <a:off x="127599" y="762793"/>
            <a:ext cx="5637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using</a:t>
            </a:r>
            <a:r>
              <a:rPr lang="en-US" altLang="ja-JP" sz="2800" b="1" dirty="0"/>
              <a:t> FaroArm Edge </a:t>
            </a:r>
            <a:r>
              <a:rPr lang="en-US" altLang="ja-JP" sz="2800" dirty="0"/>
              <a:t>(portable CMM):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0227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>
            <a:extLst>
              <a:ext uri="{FF2B5EF4-FFF2-40B4-BE49-F238E27FC236}">
                <a16:creationId xmlns:a16="http://schemas.microsoft.com/office/drawing/2014/main" id="{4F954A63-1EB8-4914-87FB-230F0C60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399"/>
            <a:ext cx="12166056" cy="102526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Offsets of the component centers</a:t>
            </a:r>
            <a:br>
              <a:rPr kumimoji="1" lang="en-US" altLang="ja-JP" dirty="0"/>
            </a:br>
            <a:r>
              <a:rPr kumimoji="1" lang="en-US" altLang="ja-JP" dirty="0"/>
              <a:t> predicted from the measurement results using FaroArm Edge</a:t>
            </a:r>
            <a:endParaRPr kumimoji="1" lang="ja-JP" altLang="en-US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EF64FF0-AA10-4860-889C-E19DCC1F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A52418-8F64-4BA6-86C8-6534FC73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954CA9-BB03-44B7-8362-990C491B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13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E505745-F58C-49F7-BA09-4ED28453C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" y="1008797"/>
            <a:ext cx="6140030" cy="52200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4F5BDEC-4539-4A24-BBF3-97E204C94442}"/>
              </a:ext>
            </a:extLst>
          </p:cNvPr>
          <p:cNvSpPr txBox="1"/>
          <p:nvPr/>
        </p:nvSpPr>
        <p:spPr>
          <a:xfrm>
            <a:off x="6159046" y="2344585"/>
            <a:ext cx="6089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highlight>
                  <a:srgbClr val="FFFF00"/>
                </a:highlight>
              </a:rPr>
              <a:t>We selected the </a:t>
            </a:r>
            <a:r>
              <a:rPr lang="en-US" altLang="ja-JP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best permutation</a:t>
            </a:r>
            <a:r>
              <a:rPr lang="en-US" altLang="ja-JP" sz="2400" dirty="0">
                <a:highlight>
                  <a:srgbClr val="FFFF00"/>
                </a:highlight>
              </a:rPr>
              <a:t> </a:t>
            </a:r>
          </a:p>
          <a:p>
            <a:r>
              <a:rPr lang="en-US" altLang="ja-JP" sz="2400" dirty="0">
                <a:highlight>
                  <a:srgbClr val="FFFF00"/>
                </a:highlight>
              </a:rPr>
              <a:t>out of 2048 permutations of the components</a:t>
            </a:r>
          </a:p>
          <a:p>
            <a:r>
              <a:rPr lang="en-US" altLang="ja-JP" sz="2400" dirty="0">
                <a:highlight>
                  <a:srgbClr val="FFFF00"/>
                </a:highlight>
              </a:rPr>
              <a:t>to make the offsets as small as possible,</a:t>
            </a:r>
          </a:p>
          <a:p>
            <a:r>
              <a:rPr lang="en-US" altLang="ja-JP" sz="2400" dirty="0">
                <a:highlight>
                  <a:srgbClr val="FFFF00"/>
                </a:highlight>
              </a:rPr>
              <a:t>or to</a:t>
            </a:r>
            <a:r>
              <a:rPr lang="ja-JP" altLang="en-US" sz="2400" dirty="0">
                <a:highlight>
                  <a:srgbClr val="FFFF00"/>
                </a:highlight>
              </a:rPr>
              <a:t> </a:t>
            </a:r>
            <a:r>
              <a:rPr lang="en-US" altLang="ja-JP" sz="2400" dirty="0">
                <a:highlight>
                  <a:srgbClr val="FFFF00"/>
                </a:highlight>
              </a:rPr>
              <a:t>make</a:t>
            </a:r>
            <a:r>
              <a:rPr lang="ja-JP" altLang="en-US" sz="2400" dirty="0">
                <a:highlight>
                  <a:srgbClr val="FFFF00"/>
                </a:highlight>
              </a:rPr>
              <a:t> </a:t>
            </a:r>
            <a:r>
              <a:rPr lang="en-US" altLang="ja-JP" sz="2400" dirty="0">
                <a:highlight>
                  <a:srgbClr val="FFFF00"/>
                </a:highlight>
              </a:rPr>
              <a:t>the</a:t>
            </a:r>
            <a:r>
              <a:rPr lang="ja-JP" altLang="en-US" sz="2400" dirty="0">
                <a:highlight>
                  <a:srgbClr val="FFFF00"/>
                </a:highlight>
              </a:rPr>
              <a:t> </a:t>
            </a:r>
            <a:r>
              <a:rPr lang="en-US" altLang="ja-JP" sz="2400" dirty="0">
                <a:highlight>
                  <a:srgbClr val="FFFF00"/>
                </a:highlight>
              </a:rPr>
              <a:t>structure as straight as possible.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E8547540-29D0-4B08-96B8-BD4E9FB85C75}"/>
              </a:ext>
            </a:extLst>
          </p:cNvPr>
          <p:cNvCxnSpPr>
            <a:cxnSpLocks/>
          </p:cNvCxnSpPr>
          <p:nvPr/>
        </p:nvCxnSpPr>
        <p:spPr>
          <a:xfrm>
            <a:off x="2460055" y="3053143"/>
            <a:ext cx="0" cy="468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13C72FE-2587-41FE-9E53-C2339EDA6628}"/>
              </a:ext>
            </a:extLst>
          </p:cNvPr>
          <p:cNvSpPr txBox="1"/>
          <p:nvPr/>
        </p:nvSpPr>
        <p:spPr>
          <a:xfrm>
            <a:off x="1178588" y="2712371"/>
            <a:ext cx="2790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 mrad unexpected bend</a:t>
            </a:r>
            <a:endParaRPr kumimoji="1" lang="ja-JP" altLang="en-US" sz="2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7E0D704-01FF-4257-A3B3-8DABCF2F2136}"/>
              </a:ext>
            </a:extLst>
          </p:cNvPr>
          <p:cNvSpPr txBox="1"/>
          <p:nvPr/>
        </p:nvSpPr>
        <p:spPr>
          <a:xfrm>
            <a:off x="6750066" y="5258041"/>
            <a:ext cx="523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hlinkClick r:id="rId4"/>
              </a:rPr>
              <a:t>T. Abe, Y. Takeuchi, H. Sakai, T. Kageyama, K. Yoshino, M. Masuzawa, T. Kawamoto, “Installation of Normal-Conducting RF Accelerating Cavities into the SuperKEKB Positron Damping Ring”, in Proceedings of the 14th Annual Meeting of Particle Accelerator Society of Japan, 2017 (Paper ID: TUOL06).</a:t>
            </a:r>
            <a:endParaRPr kumimoji="1" lang="ja-JP" altLang="en-US" sz="12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DF2ED9-202D-439D-88BD-38588E54D469}"/>
              </a:ext>
            </a:extLst>
          </p:cNvPr>
          <p:cNvSpPr txBox="1"/>
          <p:nvPr/>
        </p:nvSpPr>
        <p:spPr>
          <a:xfrm>
            <a:off x="6285142" y="4735126"/>
            <a:ext cx="5121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For details on the algorithm to select the best permutation,</a:t>
            </a:r>
          </a:p>
          <a:p>
            <a:r>
              <a:rPr lang="en-US" altLang="ja-JP" sz="1600" dirty="0"/>
              <a:t>please see:</a:t>
            </a:r>
            <a:endParaRPr kumimoji="1" lang="ja-JP" altLang="en-US" sz="16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E526D10-0D3C-4CCC-B73D-098526DA7D90}"/>
              </a:ext>
            </a:extLst>
          </p:cNvPr>
          <p:cNvCxnSpPr>
            <a:cxnSpLocks/>
          </p:cNvCxnSpPr>
          <p:nvPr/>
        </p:nvCxnSpPr>
        <p:spPr>
          <a:xfrm flipH="1">
            <a:off x="6055950" y="2195716"/>
            <a:ext cx="4815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A5EF02-56E5-44EF-B1F1-620F56A3A96C}"/>
              </a:ext>
            </a:extLst>
          </p:cNvPr>
          <p:cNvSpPr txBox="1"/>
          <p:nvPr/>
        </p:nvSpPr>
        <p:spPr>
          <a:xfrm>
            <a:off x="6487820" y="200577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beam axis</a:t>
            </a:r>
            <a:endParaRPr kumimoji="1" lang="ja-JP" altLang="en-US" i="1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DA0F6FE-B980-41E0-94B5-3CA2F70E73E3}"/>
              </a:ext>
            </a:extLst>
          </p:cNvPr>
          <p:cNvCxnSpPr>
            <a:cxnSpLocks/>
          </p:cNvCxnSpPr>
          <p:nvPr/>
        </p:nvCxnSpPr>
        <p:spPr>
          <a:xfrm flipH="1">
            <a:off x="6056448" y="4456315"/>
            <a:ext cx="4815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1B73C6D-4791-4587-A163-CCF457D949A5}"/>
              </a:ext>
            </a:extLst>
          </p:cNvPr>
          <p:cNvSpPr txBox="1"/>
          <p:nvPr/>
        </p:nvSpPr>
        <p:spPr>
          <a:xfrm>
            <a:off x="6479353" y="4271091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beam axis</a:t>
            </a:r>
            <a:endParaRPr kumimoji="1" lang="ja-JP" altLang="en-US" i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FC9322-366A-4E03-AA22-22C85710244E}"/>
              </a:ext>
            </a:extLst>
          </p:cNvPr>
          <p:cNvSpPr txBox="1"/>
          <p:nvPr/>
        </p:nvSpPr>
        <p:spPr>
          <a:xfrm>
            <a:off x="1380198" y="5202479"/>
            <a:ext cx="144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(Cavity No. 2)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684BA70-0415-4D82-9988-2B5C58C7B6E1}"/>
              </a:ext>
            </a:extLst>
          </p:cNvPr>
          <p:cNvSpPr txBox="1"/>
          <p:nvPr/>
        </p:nvSpPr>
        <p:spPr>
          <a:xfrm>
            <a:off x="4063159" y="5202479"/>
            <a:ext cx="144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(Cavity No. 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2309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542FCF-EE69-4398-BEF0-C3776B6C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400"/>
            <a:ext cx="11882694" cy="924128"/>
          </a:xfrm>
        </p:spPr>
        <p:txBody>
          <a:bodyPr>
            <a:noAutofit/>
          </a:bodyPr>
          <a:lstStyle/>
          <a:p>
            <a:r>
              <a:rPr kumimoji="1" lang="en-US" altLang="ja-JP" sz="3300" dirty="0"/>
              <a:t>We also measured distances between the </a:t>
            </a:r>
            <a:r>
              <a:rPr lang="en-US" altLang="ja-JP" sz="3300" dirty="0">
                <a:latin typeface="Symbol" panose="05050102010706020507" pitchFamily="18" charset="2"/>
              </a:rPr>
              <a:t></a:t>
            </a:r>
            <a:r>
              <a:rPr lang="en-US" altLang="ja-JP" sz="3300" dirty="0"/>
              <a:t>150-</a:t>
            </a:r>
            <a:r>
              <a:rPr kumimoji="1" lang="en-US" altLang="ja-JP" sz="3300" dirty="0"/>
              <a:t>duct center</a:t>
            </a:r>
            <a:br>
              <a:rPr kumimoji="1" lang="en-US" altLang="ja-JP" sz="3300" dirty="0"/>
            </a:br>
            <a:r>
              <a:rPr kumimoji="1" lang="en-US" altLang="ja-JP" sz="3300" dirty="0"/>
              <a:t>and the </a:t>
            </a:r>
            <a:r>
              <a:rPr kumimoji="1" lang="en-US" altLang="ja-JP" sz="3300" u="sng" dirty="0">
                <a:solidFill>
                  <a:schemeClr val="bg1"/>
                </a:solidFill>
                <a:highlight>
                  <a:srgbClr val="0000FF"/>
                </a:highlight>
              </a:rPr>
              <a:t>reference planes</a:t>
            </a:r>
            <a:r>
              <a:rPr kumimoji="1" lang="en-US" altLang="ja-JP" sz="3300" dirty="0">
                <a:solidFill>
                  <a:schemeClr val="bg1"/>
                </a:solidFill>
              </a:rPr>
              <a:t> </a:t>
            </a:r>
            <a:r>
              <a:rPr kumimoji="1" lang="en-US" altLang="ja-JP" sz="3300" dirty="0"/>
              <a:t>of the beam-port flanges. </a:t>
            </a:r>
            <a:endParaRPr kumimoji="1" lang="ja-JP" altLang="en-US" sz="33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200EF3A-AC5D-4DCC-8A59-97266EFC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BDFA34-7ECF-4FEB-A28D-7E70505C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F4126D7-9D3A-4A04-B86B-CCA514EE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14</a:t>
            </a:fld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EDFB6E4-5328-4786-B11C-AA0277C065DA}"/>
              </a:ext>
            </a:extLst>
          </p:cNvPr>
          <p:cNvSpPr txBox="1"/>
          <p:nvPr/>
        </p:nvSpPr>
        <p:spPr>
          <a:xfrm>
            <a:off x="5721052" y="4657113"/>
            <a:ext cx="5394423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To be used in the position measurement after the installation</a:t>
            </a:r>
            <a:endParaRPr lang="ja-JP" altLang="en-US" sz="2800" b="1" dirty="0"/>
          </a:p>
        </p:txBody>
      </p:sp>
      <p:sp>
        <p:nvSpPr>
          <p:cNvPr id="18" name="矢印: ストライプ 17">
            <a:extLst>
              <a:ext uri="{FF2B5EF4-FFF2-40B4-BE49-F238E27FC236}">
                <a16:creationId xmlns:a16="http://schemas.microsoft.com/office/drawing/2014/main" id="{DE8FDB1C-435E-4CB0-A424-2B2FC98EA35F}"/>
              </a:ext>
            </a:extLst>
          </p:cNvPr>
          <p:cNvSpPr/>
          <p:nvPr/>
        </p:nvSpPr>
        <p:spPr>
          <a:xfrm rot="5400000">
            <a:off x="8054128" y="3341242"/>
            <a:ext cx="701115" cy="1271005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55CEA59-6FEC-4345-A9BD-B2C4183A54FA}"/>
              </a:ext>
            </a:extLst>
          </p:cNvPr>
          <p:cNvCxnSpPr>
            <a:cxnSpLocks/>
          </p:cNvCxnSpPr>
          <p:nvPr/>
        </p:nvCxnSpPr>
        <p:spPr>
          <a:xfrm flipH="1">
            <a:off x="6313355" y="2280494"/>
            <a:ext cx="792000" cy="0"/>
          </a:xfrm>
          <a:prstGeom prst="straightConnector1">
            <a:avLst/>
          </a:prstGeom>
          <a:ln w="50800">
            <a:solidFill>
              <a:srgbClr val="FF00FF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3C611D4-60A8-46A2-A1E6-B3F7A3A8598A}"/>
              </a:ext>
            </a:extLst>
          </p:cNvPr>
          <p:cNvCxnSpPr>
            <a:cxnSpLocks/>
          </p:cNvCxnSpPr>
          <p:nvPr/>
        </p:nvCxnSpPr>
        <p:spPr>
          <a:xfrm flipH="1">
            <a:off x="6313355" y="1880876"/>
            <a:ext cx="792000" cy="0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321A5B-B6A2-43EA-B6A2-4DABCE24B56A}"/>
              </a:ext>
            </a:extLst>
          </p:cNvPr>
          <p:cNvSpPr txBox="1"/>
          <p:nvPr/>
        </p:nvSpPr>
        <p:spPr>
          <a:xfrm>
            <a:off x="7269984" y="1602163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highlight>
                  <a:srgbClr val="00FF00"/>
                </a:highlight>
              </a:rPr>
              <a:t>~245 mm</a:t>
            </a:r>
            <a:endParaRPr kumimoji="1" lang="ja-JP" altLang="en-US" sz="2400" dirty="0">
              <a:highlight>
                <a:srgbClr val="00FF00"/>
              </a:highlight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36CF26-B958-4EBD-B259-01F815F7D34A}"/>
              </a:ext>
            </a:extLst>
          </p:cNvPr>
          <p:cNvSpPr txBox="1"/>
          <p:nvPr/>
        </p:nvSpPr>
        <p:spPr>
          <a:xfrm>
            <a:off x="7269984" y="2067516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highlight>
                  <a:srgbClr val="FF00FF"/>
                </a:highlight>
              </a:rPr>
              <a:t>~</a:t>
            </a:r>
            <a:r>
              <a:rPr kumimoji="1" lang="en-US" altLang="ja-JP" sz="2400" dirty="0">
                <a:highlight>
                  <a:srgbClr val="FF00FF"/>
                </a:highlight>
              </a:rPr>
              <a:t>150 mm</a:t>
            </a:r>
            <a:endParaRPr kumimoji="1" lang="ja-JP" altLang="en-US" sz="2400" dirty="0">
              <a:highlight>
                <a:srgbClr val="FF00FF"/>
              </a:highlight>
            </a:endParaRPr>
          </a:p>
        </p:txBody>
      </p:sp>
      <p:pic>
        <p:nvPicPr>
          <p:cNvPr id="23" name="コンテンツ プレースホルダー 3">
            <a:extLst>
              <a:ext uri="{FF2B5EF4-FFF2-40B4-BE49-F238E27FC236}">
                <a16:creationId xmlns:a16="http://schemas.microsoft.com/office/drawing/2014/main" id="{4693A22D-357B-49CF-82B1-5AD90F7336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86437" y="1440404"/>
            <a:ext cx="5582910" cy="4617374"/>
          </a:xfrm>
          <a:prstGeom prst="rect">
            <a:avLst/>
          </a:prstGeom>
        </p:spPr>
      </p:pic>
      <p:sp>
        <p:nvSpPr>
          <p:cNvPr id="24" name="楕円 23">
            <a:extLst>
              <a:ext uri="{FF2B5EF4-FFF2-40B4-BE49-F238E27FC236}">
                <a16:creationId xmlns:a16="http://schemas.microsoft.com/office/drawing/2014/main" id="{900255A9-4EF0-4680-9FB9-3096FE7240E2}"/>
              </a:ext>
            </a:extLst>
          </p:cNvPr>
          <p:cNvSpPr/>
          <p:nvPr/>
        </p:nvSpPr>
        <p:spPr>
          <a:xfrm rot="20400000">
            <a:off x="1290640" y="3282053"/>
            <a:ext cx="1332000" cy="16208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E4BA08A1-A9C8-4E36-9871-373774775F76}"/>
              </a:ext>
            </a:extLst>
          </p:cNvPr>
          <p:cNvCxnSpPr/>
          <p:nvPr/>
        </p:nvCxnSpPr>
        <p:spPr>
          <a:xfrm flipH="1" flipV="1">
            <a:off x="1860972" y="2193483"/>
            <a:ext cx="95669" cy="3196588"/>
          </a:xfrm>
          <a:prstGeom prst="straightConnector1">
            <a:avLst/>
          </a:prstGeom>
          <a:ln w="19050">
            <a:solidFill>
              <a:schemeClr val="tx1"/>
            </a:solidFill>
            <a:prstDash val="lgDashDot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CCE60DF-4274-48B3-B1A1-A266D9D82731}"/>
              </a:ext>
            </a:extLst>
          </p:cNvPr>
          <p:cNvCxnSpPr/>
          <p:nvPr/>
        </p:nvCxnSpPr>
        <p:spPr>
          <a:xfrm flipH="1" flipV="1">
            <a:off x="895771" y="4037859"/>
            <a:ext cx="2753362" cy="146983"/>
          </a:xfrm>
          <a:prstGeom prst="straightConnector1">
            <a:avLst/>
          </a:prstGeom>
          <a:ln w="19050">
            <a:solidFill>
              <a:schemeClr val="tx1"/>
            </a:solidFill>
            <a:prstDash val="lgDashDot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7F52698-1573-4CC5-BFA4-D83C8067CE75}"/>
              </a:ext>
            </a:extLst>
          </p:cNvPr>
          <p:cNvCxnSpPr>
            <a:stCxn id="31" idx="6"/>
          </p:cNvCxnSpPr>
          <p:nvPr/>
        </p:nvCxnSpPr>
        <p:spPr>
          <a:xfrm>
            <a:off x="1967066" y="4091858"/>
            <a:ext cx="1649650" cy="84700"/>
          </a:xfrm>
          <a:prstGeom prst="straightConnector1">
            <a:avLst/>
          </a:prstGeom>
          <a:ln w="50800">
            <a:solidFill>
              <a:srgbClr val="FF00FF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74B5C426-D42A-4562-BF37-1F91D844A4B2}"/>
              </a:ext>
            </a:extLst>
          </p:cNvPr>
          <p:cNvCxnSpPr/>
          <p:nvPr/>
        </p:nvCxnSpPr>
        <p:spPr>
          <a:xfrm flipH="1" flipV="1">
            <a:off x="1837452" y="1309052"/>
            <a:ext cx="71355" cy="2736000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楕円 30">
            <a:extLst>
              <a:ext uri="{FF2B5EF4-FFF2-40B4-BE49-F238E27FC236}">
                <a16:creationId xmlns:a16="http://schemas.microsoft.com/office/drawing/2014/main" id="{C685306D-AB09-4187-9CD3-C4B05A49543D}"/>
              </a:ext>
            </a:extLst>
          </p:cNvPr>
          <p:cNvSpPr/>
          <p:nvPr/>
        </p:nvSpPr>
        <p:spPr>
          <a:xfrm>
            <a:off x="1859066" y="403785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BEBB7D8-777D-417E-8ECA-99AC19675A5B}"/>
              </a:ext>
            </a:extLst>
          </p:cNvPr>
          <p:cNvCxnSpPr/>
          <p:nvPr/>
        </p:nvCxnSpPr>
        <p:spPr>
          <a:xfrm>
            <a:off x="1612410" y="3405231"/>
            <a:ext cx="629158" cy="1433282"/>
          </a:xfrm>
          <a:prstGeom prst="straightConnector1">
            <a:avLst/>
          </a:prstGeom>
          <a:ln w="31750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5">
            <a:extLst>
              <a:ext uri="{FF2B5EF4-FFF2-40B4-BE49-F238E27FC236}">
                <a16:creationId xmlns:a16="http://schemas.microsoft.com/office/drawing/2014/main" id="{3EEC6322-6382-4EEC-BABF-A456C8CCC204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1369171" y="3984253"/>
            <a:ext cx="7857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2000" dirty="0">
                <a:latin typeface="Symbol" panose="05050102010706020507" pitchFamily="18" charset="2"/>
              </a:rPr>
              <a:t></a:t>
            </a:r>
            <a:r>
              <a:rPr lang="en-US" altLang="ja-JP" sz="2000" dirty="0"/>
              <a:t>150</a:t>
            </a:r>
            <a:endParaRPr lang="ja-JP" altLang="en-US" sz="2000" dirty="0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E85EDA5D-22C4-41BF-B986-C5D802A89255}"/>
              </a:ext>
            </a:extLst>
          </p:cNvPr>
          <p:cNvCxnSpPr>
            <a:cxnSpLocks/>
          </p:cNvCxnSpPr>
          <p:nvPr/>
        </p:nvCxnSpPr>
        <p:spPr>
          <a:xfrm>
            <a:off x="3649135" y="3808921"/>
            <a:ext cx="0" cy="679034"/>
          </a:xfrm>
          <a:prstGeom prst="line">
            <a:avLst/>
          </a:prstGeom>
          <a:ln w="50800">
            <a:solidFill>
              <a:srgbClr val="3333FF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C314FEFA-4379-4712-A52D-D448957D9D34}"/>
              </a:ext>
            </a:extLst>
          </p:cNvPr>
          <p:cNvCxnSpPr>
            <a:cxnSpLocks/>
          </p:cNvCxnSpPr>
          <p:nvPr/>
        </p:nvCxnSpPr>
        <p:spPr>
          <a:xfrm flipH="1">
            <a:off x="1703889" y="1273198"/>
            <a:ext cx="338479" cy="46481"/>
          </a:xfrm>
          <a:prstGeom prst="line">
            <a:avLst/>
          </a:prstGeom>
          <a:ln w="50800">
            <a:solidFill>
              <a:srgbClr val="3333FF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22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BC458-69C6-475D-B86C-41587725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779" y="106525"/>
            <a:ext cx="4896279" cy="92412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We defined and marked the beam </a:t>
            </a:r>
            <a:r>
              <a:rPr lang="en-US" altLang="ja-JP" dirty="0"/>
              <a:t>a</a:t>
            </a:r>
            <a:r>
              <a:rPr kumimoji="1" lang="en-US" altLang="ja-JP" dirty="0"/>
              <a:t>xis (horizontal).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AAE7A6-CB3D-4564-A553-D4E512E7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2409" y="648473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A72AC7C-8018-4D8F-BA6A-8E377A29C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43" y="2371968"/>
            <a:ext cx="3462867" cy="25971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79A209C-1976-4BAA-9480-C06E14276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9842" y="3507376"/>
            <a:ext cx="3826934" cy="28702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8CE9ED-841F-456F-913B-92FA1E13E8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961" y="373298"/>
            <a:ext cx="3035099" cy="22763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1EC7B5B-5DB4-463C-9899-4E5127117A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6291" y="382784"/>
            <a:ext cx="3110992" cy="23332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92F3FF1-0F58-452D-B194-CFA1E703CD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85" y="3408852"/>
            <a:ext cx="3934924" cy="29511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EA88CCF-6816-40FF-833E-4E1FD1D738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99903" y="4662115"/>
            <a:ext cx="2340094" cy="191402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51B0F18-DFA2-4A95-A0BB-8DF50C30B8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40783" y="4691371"/>
            <a:ext cx="2356580" cy="1872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8609BF4-CDC6-4191-B341-674F6C4627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740" y="1045758"/>
            <a:ext cx="3840015" cy="1296000"/>
          </a:xfrm>
          <a:prstGeom prst="rect">
            <a:avLst/>
          </a:prstGeom>
        </p:spPr>
      </p:pic>
      <p:sp>
        <p:nvSpPr>
          <p:cNvPr id="15" name="矢印: ストライプ 14">
            <a:extLst>
              <a:ext uri="{FF2B5EF4-FFF2-40B4-BE49-F238E27FC236}">
                <a16:creationId xmlns:a16="http://schemas.microsoft.com/office/drawing/2014/main" id="{061243C0-276E-4578-BF0E-8129E8B620D9}"/>
              </a:ext>
            </a:extLst>
          </p:cNvPr>
          <p:cNvSpPr/>
          <p:nvPr/>
        </p:nvSpPr>
        <p:spPr>
          <a:xfrm rot="10800000">
            <a:off x="3473156" y="4667373"/>
            <a:ext cx="866238" cy="1435447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矢印: ストライプ 15">
            <a:extLst>
              <a:ext uri="{FF2B5EF4-FFF2-40B4-BE49-F238E27FC236}">
                <a16:creationId xmlns:a16="http://schemas.microsoft.com/office/drawing/2014/main" id="{E63C596F-FB48-47FA-A582-B0FDE76E2890}"/>
              </a:ext>
            </a:extLst>
          </p:cNvPr>
          <p:cNvSpPr/>
          <p:nvPr/>
        </p:nvSpPr>
        <p:spPr>
          <a:xfrm>
            <a:off x="8182640" y="4473763"/>
            <a:ext cx="850186" cy="1604881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E3C0CCE-B0DC-4F3C-BE6D-E0B15CAF3A38}"/>
              </a:ext>
            </a:extLst>
          </p:cNvPr>
          <p:cNvCxnSpPr>
            <a:cxnSpLocks/>
          </p:cNvCxnSpPr>
          <p:nvPr/>
        </p:nvCxnSpPr>
        <p:spPr>
          <a:xfrm flipH="1">
            <a:off x="5121885" y="4777700"/>
            <a:ext cx="0" cy="3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C694AC-0308-44B5-B500-F2B3720308D6}"/>
              </a:ext>
            </a:extLst>
          </p:cNvPr>
          <p:cNvSpPr txBox="1"/>
          <p:nvPr/>
        </p:nvSpPr>
        <p:spPr>
          <a:xfrm>
            <a:off x="4603437" y="4477253"/>
            <a:ext cx="109312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Boundary</a:t>
            </a:r>
            <a:endParaRPr kumimoji="1" lang="ja-JP" altLang="en-US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3AA9014-5FD1-4A86-9609-F1AAC2E436E4}"/>
              </a:ext>
            </a:extLst>
          </p:cNvPr>
          <p:cNvCxnSpPr>
            <a:cxnSpLocks/>
          </p:cNvCxnSpPr>
          <p:nvPr/>
        </p:nvCxnSpPr>
        <p:spPr>
          <a:xfrm flipH="1">
            <a:off x="7496961" y="4775865"/>
            <a:ext cx="0" cy="3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ACA5547-46B6-4F01-86B0-EA4C86E5419E}"/>
              </a:ext>
            </a:extLst>
          </p:cNvPr>
          <p:cNvSpPr txBox="1"/>
          <p:nvPr/>
        </p:nvSpPr>
        <p:spPr>
          <a:xfrm>
            <a:off x="6978513" y="4475418"/>
            <a:ext cx="109312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Boundary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AD42CB-5B40-4D56-87BB-31A040C90774}"/>
              </a:ext>
            </a:extLst>
          </p:cNvPr>
          <p:cNvSpPr txBox="1"/>
          <p:nvPr/>
        </p:nvSpPr>
        <p:spPr>
          <a:xfrm>
            <a:off x="1430523" y="2748253"/>
            <a:ext cx="183095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Upstream Q-mag</a:t>
            </a:r>
            <a:endParaRPr kumimoji="1" lang="ja-JP" altLang="en-US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476C01-E897-4173-AB73-227FD2D68B28}"/>
              </a:ext>
            </a:extLst>
          </p:cNvPr>
          <p:cNvSpPr txBox="1"/>
          <p:nvPr/>
        </p:nvSpPr>
        <p:spPr>
          <a:xfrm>
            <a:off x="8872334" y="2846279"/>
            <a:ext cx="211468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Downstream Q-mag</a:t>
            </a:r>
            <a:endParaRPr kumimoji="1" lang="ja-JP" altLang="en-US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4" name="フッター プレースホルダー 2">
            <a:extLst>
              <a:ext uri="{FF2B5EF4-FFF2-40B4-BE49-F238E27FC236}">
                <a16:creationId xmlns:a16="http://schemas.microsoft.com/office/drawing/2014/main" id="{5D119FB7-6D1B-4607-8135-DD5811483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25" name="日付プレースホルダー 3">
            <a:extLst>
              <a:ext uri="{FF2B5EF4-FFF2-40B4-BE49-F238E27FC236}">
                <a16:creationId xmlns:a16="http://schemas.microsoft.com/office/drawing/2014/main" id="{1A779D02-B61A-4C67-B9CE-81D436F94121}"/>
              </a:ext>
            </a:extLst>
          </p:cNvPr>
          <p:cNvSpPr txBox="1">
            <a:spLocks/>
          </p:cNvSpPr>
          <p:nvPr/>
        </p:nvSpPr>
        <p:spPr>
          <a:xfrm>
            <a:off x="0" y="6490820"/>
            <a:ext cx="3028950" cy="365125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26" name="スライド番号プレースホルダー 4">
            <a:extLst>
              <a:ext uri="{FF2B5EF4-FFF2-40B4-BE49-F238E27FC236}">
                <a16:creationId xmlns:a16="http://schemas.microsoft.com/office/drawing/2014/main" id="{0E0BEF3C-0FF2-4670-B568-D6346BC0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259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9AEB98-46C8-4E99-81A9-B2AA08D9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We defined and marked the beam axis (level).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FDE02DF-7AA0-47C4-B2D8-F4A1163AB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F76831-9AEE-4C6A-807F-9967371B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C0F7B3E-557B-4331-983B-9AD220A3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16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354383F-D517-4D59-B57E-F994154ED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" y="958059"/>
            <a:ext cx="4799999" cy="360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D69093C-F977-4AE6-8F07-C41D2AB99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03" y="949528"/>
            <a:ext cx="4794097" cy="360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0A9F0A-A805-4A9A-B24B-EF7C3D739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1" y="4607556"/>
            <a:ext cx="2433646" cy="182523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06BF54-DC61-43C7-AD31-CFBAC44C80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5411" y="4627134"/>
            <a:ext cx="2858389" cy="18252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3B440DC-160F-4316-958C-01A53D02CF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0249" y="1094432"/>
            <a:ext cx="2271208" cy="480476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E397436-84C5-4E06-8707-324502C1DA0B}"/>
              </a:ext>
            </a:extLst>
          </p:cNvPr>
          <p:cNvSpPr txBox="1"/>
          <p:nvPr/>
        </p:nvSpPr>
        <p:spPr>
          <a:xfrm>
            <a:off x="1376514" y="791148"/>
            <a:ext cx="183095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Upstream Q-mag</a:t>
            </a:r>
            <a:endParaRPr kumimoji="1" lang="ja-JP" altLang="en-US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60E9B3-448E-4E11-94FE-C402341587EE}"/>
              </a:ext>
            </a:extLst>
          </p:cNvPr>
          <p:cNvSpPr txBox="1"/>
          <p:nvPr/>
        </p:nvSpPr>
        <p:spPr>
          <a:xfrm>
            <a:off x="8835258" y="718695"/>
            <a:ext cx="211468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Downstream Q-mag</a:t>
            </a:r>
            <a:endParaRPr kumimoji="1" lang="ja-JP" altLang="en-US" sz="2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7454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FAC027-A233-4ED9-BF89-D85BB6B6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400"/>
            <a:ext cx="10455523" cy="924128"/>
          </a:xfrm>
        </p:spPr>
        <p:txBody>
          <a:bodyPr/>
          <a:lstStyle/>
          <a:p>
            <a:r>
              <a:rPr kumimoji="1" lang="en-US" altLang="ja-JP" dirty="0"/>
              <a:t>Connecting the grooved beampipes to the cavities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C49EB3B-8AB0-4D91-BF0A-19DD4210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05EFDA-53CA-411D-8263-5BF5640B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0CD9A1-9127-454B-80A9-1A9B35CA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17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0109415-850A-4A20-9256-D26DCF38C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5" y="957995"/>
            <a:ext cx="4864803" cy="53159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428D953-593D-4CB8-995C-20B225D446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892735" y="1002582"/>
            <a:ext cx="2940759" cy="241606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8B1307E-86FA-4415-B9D4-D6B353FFA4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5483" y="4193337"/>
            <a:ext cx="2625693" cy="19692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376FA53-F3E7-490F-82DE-363EE4D097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55" y="3929808"/>
            <a:ext cx="3414680" cy="256100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98CB68C-4BCF-4616-8C50-FDC6A957F429}"/>
              </a:ext>
            </a:extLst>
          </p:cNvPr>
          <p:cNvSpPr txBox="1"/>
          <p:nvPr/>
        </p:nvSpPr>
        <p:spPr>
          <a:xfrm>
            <a:off x="8345095" y="1618762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/>
              <a:t>+</a:t>
            </a:r>
            <a:endParaRPr kumimoji="1" lang="ja-JP" altLang="en-US" sz="72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A6D76DB-F5AB-4157-BE42-20B8B7758093}"/>
              </a:ext>
            </a:extLst>
          </p:cNvPr>
          <p:cNvSpPr txBox="1"/>
          <p:nvPr/>
        </p:nvSpPr>
        <p:spPr>
          <a:xfrm>
            <a:off x="5451484" y="4634116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>
                <a:sym typeface="Wingdings" panose="05000000000000000000" pitchFamily="2" charset="2"/>
              </a:rPr>
              <a:t>=</a:t>
            </a:r>
            <a:endParaRPr kumimoji="1" lang="ja-JP" altLang="en-US" sz="6000" b="1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2780B22-105C-4EFC-97A9-88906AEE2309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0405533" y="672130"/>
            <a:ext cx="1090776" cy="129637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254568-7351-45C8-AFE8-98CD26DF157C}"/>
              </a:ext>
            </a:extLst>
          </p:cNvPr>
          <p:cNvSpPr txBox="1"/>
          <p:nvPr/>
        </p:nvSpPr>
        <p:spPr>
          <a:xfrm>
            <a:off x="10813590" y="302798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Viton O-Ring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27B66CF-CD9F-47F2-9056-FDFA1A2B2C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4253" y="1132398"/>
            <a:ext cx="2875279" cy="215645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0CB0D83-8965-4C9C-BFAC-B3398DA5ACAC}"/>
              </a:ext>
            </a:extLst>
          </p:cNvPr>
          <p:cNvSpPr txBox="1"/>
          <p:nvPr/>
        </p:nvSpPr>
        <p:spPr>
          <a:xfrm>
            <a:off x="8047237" y="4868669"/>
            <a:ext cx="7328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>
                <a:sym typeface="Wingdings" panose="05000000000000000000" pitchFamily="2" charset="2"/>
              </a:rPr>
              <a:t></a:t>
            </a:r>
            <a:endParaRPr kumimoji="1" lang="ja-JP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99746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Alignment of the Beam-Port Flanges of the Cavities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18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EED1D93-497D-46D2-AE37-250269D3D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8952" y="775280"/>
            <a:ext cx="3437956" cy="2304000"/>
          </a:xfrm>
          <a:prstGeom prst="rect">
            <a:avLst/>
          </a:prstGeom>
          <a:ln w="44450">
            <a:solidFill>
              <a:srgbClr val="66FF33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EAA0AEC-CAD7-49E8-8401-E91F88476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7315" y="1684972"/>
            <a:ext cx="5154261" cy="386569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DCD82F9-907D-4FAE-9381-18A75BB70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9597" y="3639080"/>
            <a:ext cx="3120000" cy="2340000"/>
          </a:xfrm>
          <a:prstGeom prst="rect">
            <a:avLst/>
          </a:prstGeom>
          <a:ln w="44450">
            <a:solidFill>
              <a:srgbClr val="0000FF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D0B195F-77FD-49FB-94FC-E0C5F59CB7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961" y="775280"/>
            <a:ext cx="3520795" cy="2340188"/>
          </a:xfrm>
          <a:prstGeom prst="rect">
            <a:avLst/>
          </a:prstGeom>
          <a:ln w="44450">
            <a:solidFill>
              <a:srgbClr val="66FF33"/>
            </a:solidFill>
          </a:ln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02ED7F1A-0C66-4EE9-B68A-7872B6209B12}"/>
              </a:ext>
            </a:extLst>
          </p:cNvPr>
          <p:cNvSpPr/>
          <p:nvPr/>
        </p:nvSpPr>
        <p:spPr>
          <a:xfrm>
            <a:off x="861985" y="1841473"/>
            <a:ext cx="808039" cy="425450"/>
          </a:xfrm>
          <a:prstGeom prst="roundRect">
            <a:avLst/>
          </a:prstGeom>
          <a:noFill/>
          <a:ln w="38100">
            <a:solidFill>
              <a:srgbClr val="66FF33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496E336-C8A2-4F82-B247-AC0A562CAF9F}"/>
              </a:ext>
            </a:extLst>
          </p:cNvPr>
          <p:cNvSpPr/>
          <p:nvPr/>
        </p:nvSpPr>
        <p:spPr>
          <a:xfrm>
            <a:off x="1716993" y="4452176"/>
            <a:ext cx="465644" cy="71380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3F7E78E-428A-4986-B165-57750FE03D9B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 flipV="1">
            <a:off x="1670024" y="1945374"/>
            <a:ext cx="2985937" cy="108824"/>
          </a:xfrm>
          <a:prstGeom prst="straightConnector1">
            <a:avLst/>
          </a:prstGeom>
          <a:ln w="50800">
            <a:solidFill>
              <a:srgbClr val="66FF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9CCFED2-2E02-4DC1-8400-545725455033}"/>
              </a:ext>
            </a:extLst>
          </p:cNvPr>
          <p:cNvCxnSpPr>
            <a:cxnSpLocks/>
            <a:stCxn id="14" idx="3"/>
            <a:endCxn id="11" idx="2"/>
          </p:cNvCxnSpPr>
          <p:nvPr/>
        </p:nvCxnSpPr>
        <p:spPr>
          <a:xfrm>
            <a:off x="2182637" y="4809080"/>
            <a:ext cx="3286960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矢印: ストライプ 16">
            <a:extLst>
              <a:ext uri="{FF2B5EF4-FFF2-40B4-BE49-F238E27FC236}">
                <a16:creationId xmlns:a16="http://schemas.microsoft.com/office/drawing/2014/main" id="{0E1D7F37-8AED-491C-9723-C1C23A306F6B}"/>
              </a:ext>
            </a:extLst>
          </p:cNvPr>
          <p:cNvSpPr/>
          <p:nvPr/>
        </p:nvSpPr>
        <p:spPr>
          <a:xfrm>
            <a:off x="7857502" y="1093831"/>
            <a:ext cx="1090705" cy="1703086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99BF407-0E03-40AC-B229-FF376947D7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67674" y="3225080"/>
            <a:ext cx="2224515" cy="3168000"/>
          </a:xfrm>
          <a:prstGeom prst="rect">
            <a:avLst/>
          </a:prstGeom>
          <a:ln w="44450">
            <a:solidFill>
              <a:srgbClr val="0000FF"/>
            </a:solidFill>
          </a:ln>
        </p:spPr>
      </p:pic>
      <p:sp>
        <p:nvSpPr>
          <p:cNvPr id="20" name="矢印: ストライプ 19">
            <a:extLst>
              <a:ext uri="{FF2B5EF4-FFF2-40B4-BE49-F238E27FC236}">
                <a16:creationId xmlns:a16="http://schemas.microsoft.com/office/drawing/2014/main" id="{5FFF2B77-79D6-44D6-A286-E9995045459F}"/>
              </a:ext>
            </a:extLst>
          </p:cNvPr>
          <p:cNvSpPr/>
          <p:nvPr/>
        </p:nvSpPr>
        <p:spPr>
          <a:xfrm>
            <a:off x="7984196" y="3895788"/>
            <a:ext cx="1090705" cy="1703086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442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6B47657-2035-4B29-892A-C030C1C0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F340CD1-7F57-434A-879C-671753EA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33713"/>
            <a:ext cx="12166056" cy="1335314"/>
          </a:xfrm>
        </p:spPr>
        <p:txBody>
          <a:bodyPr>
            <a:normAutofit/>
          </a:bodyPr>
          <a:lstStyle/>
          <a:p>
            <a:r>
              <a:rPr lang="en-US" altLang="ja-JP" sz="5400" dirty="0"/>
              <a:t>Contents</a:t>
            </a:r>
            <a:endParaRPr kumimoji="1" lang="ja-JP" altLang="en-US" sz="540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30B5923-33A6-4F4B-B73E-79DE3CCF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286" y="1718732"/>
            <a:ext cx="10774771" cy="4663017"/>
          </a:xfrm>
        </p:spPr>
        <p:txBody>
          <a:bodyPr/>
          <a:lstStyle/>
          <a:p>
            <a:pPr marL="514350" indent="-514350">
              <a:lnSpc>
                <a:spcPts val="4300"/>
              </a:lnSpc>
              <a:buFont typeface="+mj-lt"/>
              <a:buAutoNum type="arabicPeriod"/>
            </a:pPr>
            <a:r>
              <a:rPr kumimoji="1" lang="en-US" altLang="ja-JP" sz="3200" dirty="0"/>
              <a:t>Overview and Fundamentals of the RF Accelerating Structure</a:t>
            </a:r>
          </a:p>
          <a:p>
            <a:pPr marL="514350" indent="-514350">
              <a:lnSpc>
                <a:spcPts val="4300"/>
              </a:lnSpc>
              <a:buFont typeface="+mj-lt"/>
              <a:buAutoNum type="arabicPeriod"/>
            </a:pPr>
            <a:r>
              <a:rPr lang="en-US" altLang="ja-JP" sz="3200" dirty="0"/>
              <a:t>Installation into the SuperKEKB Positron </a:t>
            </a:r>
            <a:r>
              <a:rPr lang="en-US" altLang="ja-JP" sz="3200" u="sng" dirty="0"/>
              <a:t>D</a:t>
            </a:r>
            <a:r>
              <a:rPr lang="en-US" altLang="ja-JP" sz="3200" dirty="0"/>
              <a:t>amping </a:t>
            </a:r>
            <a:r>
              <a:rPr lang="en-US" altLang="ja-JP" sz="3200" u="sng" dirty="0"/>
              <a:t>R</a:t>
            </a:r>
            <a:r>
              <a:rPr lang="en-US" altLang="ja-JP" sz="3200" dirty="0"/>
              <a:t>ing (</a:t>
            </a:r>
            <a:r>
              <a:rPr lang="en-US" altLang="ja-JP" sz="3200" u="sng" dirty="0"/>
              <a:t>DR</a:t>
            </a:r>
            <a:r>
              <a:rPr lang="en-US" altLang="ja-JP" sz="3200" dirty="0"/>
              <a:t>)</a:t>
            </a:r>
          </a:p>
          <a:p>
            <a:pPr marL="514350" indent="-514350">
              <a:lnSpc>
                <a:spcPts val="4300"/>
              </a:lnSpc>
              <a:buFont typeface="+mj-lt"/>
              <a:buAutoNum type="arabicPeriod"/>
            </a:pPr>
            <a:r>
              <a:rPr lang="en-US" altLang="ja-JP" sz="3200" dirty="0">
                <a:sym typeface="Wingdings" panose="05000000000000000000" pitchFamily="2" charset="2"/>
              </a:rPr>
              <a:t>Status of Cavity No.0 (prototype)</a:t>
            </a:r>
            <a:endParaRPr lang="en-US" altLang="ja-JP" sz="3200" dirty="0"/>
          </a:p>
          <a:p>
            <a:pPr marL="514350" indent="-514350">
              <a:lnSpc>
                <a:spcPts val="4300"/>
              </a:lnSpc>
              <a:buFont typeface="+mj-lt"/>
              <a:buAutoNum type="arabicPeriod"/>
            </a:pPr>
            <a:r>
              <a:rPr lang="en-US" altLang="ja-JP" sz="3200" dirty="0"/>
              <a:t>Summary</a:t>
            </a:r>
          </a:p>
          <a:p>
            <a:endParaRPr kumimoji="1"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43643F7-71A4-4F78-B52A-F5B69101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8E786B-ABFA-493D-A25F-629EB7C5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7589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Then, we connected the dummy pipe.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19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E96E91C-25B8-4523-85B9-469B2A1B86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6709"/>
            <a:ext cx="5592932" cy="5652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1B5A730-FA06-431E-83BB-01F30E4EF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313" y="801932"/>
            <a:ext cx="3225800" cy="2419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07F502C-4829-42C5-A429-010A0B08A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13" y="3553600"/>
            <a:ext cx="3852333" cy="2889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89D651B-99C7-4253-904C-3EBAB5E3A3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728170" y="2285533"/>
            <a:ext cx="2580917" cy="2286934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矢印: ストライプ 10">
            <a:extLst>
              <a:ext uri="{FF2B5EF4-FFF2-40B4-BE49-F238E27FC236}">
                <a16:creationId xmlns:a16="http://schemas.microsoft.com/office/drawing/2014/main" id="{A3272363-F1F9-4BA3-A55B-19D0491CA9DE}"/>
              </a:ext>
            </a:extLst>
          </p:cNvPr>
          <p:cNvSpPr/>
          <p:nvPr/>
        </p:nvSpPr>
        <p:spPr>
          <a:xfrm rot="5400000">
            <a:off x="7337828" y="2735187"/>
            <a:ext cx="672769" cy="1304510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A3676EB-8BE4-43BF-83B9-43C2FC64DBD3}"/>
              </a:ext>
            </a:extLst>
          </p:cNvPr>
          <p:cNvSpPr txBox="1"/>
          <p:nvPr/>
        </p:nvSpPr>
        <p:spPr>
          <a:xfrm>
            <a:off x="10068308" y="5109095"/>
            <a:ext cx="2110720" cy="923330"/>
          </a:xfrm>
          <a:prstGeom prst="rect">
            <a:avLst/>
          </a:prstGeom>
          <a:noFill/>
          <a:ln w="444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Fixed with double nuts to avoid too much stress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2A4BFA3-13D9-4B55-89F7-CA262F94AB4D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1123668" y="4129088"/>
            <a:ext cx="223782" cy="980007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  <a:effectLst>
            <a:glow rad="25400">
              <a:schemeClr val="tx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18EA906-CC80-45DF-B624-DD0C9EF93CD3}"/>
              </a:ext>
            </a:extLst>
          </p:cNvPr>
          <p:cNvSpPr txBox="1"/>
          <p:nvPr/>
        </p:nvSpPr>
        <p:spPr>
          <a:xfrm>
            <a:off x="2224297" y="1293649"/>
            <a:ext cx="1245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Dummy pipe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54559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5517E39-2873-42B0-8FFD-E6DDD5708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2" r="5111" b="1265"/>
          <a:stretch/>
        </p:blipFill>
        <p:spPr>
          <a:xfrm>
            <a:off x="83089" y="1679056"/>
            <a:ext cx="5955883" cy="4824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50339"/>
            <a:ext cx="12166056" cy="924128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Position Measurement of the Beam-Port Flanges</a:t>
            </a:r>
            <a:br>
              <a:rPr lang="en-US" altLang="ja-JP" dirty="0"/>
            </a:br>
            <a:r>
              <a:rPr lang="en-US" altLang="ja-JP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the Installation</a:t>
            </a:r>
            <a:endParaRPr kumimoji="1" lang="ja-JP" alt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20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33C1309-2C82-4D1E-B87A-3A7D8490A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691454" y="2283099"/>
            <a:ext cx="5751003" cy="3348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DAAE8F-15CA-49FA-B739-93AD4676C761}"/>
              </a:ext>
            </a:extLst>
          </p:cNvPr>
          <p:cNvSpPr txBox="1"/>
          <p:nvPr/>
        </p:nvSpPr>
        <p:spPr>
          <a:xfrm>
            <a:off x="328857" y="1257395"/>
            <a:ext cx="3970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Using FARO Laser Tracker ION</a:t>
            </a:r>
            <a:endParaRPr kumimoji="1" lang="ja-JP" altLang="en-US" sz="2400" b="1" i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D9434A3-CB17-465B-8926-4F8C1B80D0E8}"/>
              </a:ext>
            </a:extLst>
          </p:cNvPr>
          <p:cNvSpPr txBox="1"/>
          <p:nvPr/>
        </p:nvSpPr>
        <p:spPr>
          <a:xfrm>
            <a:off x="8382814" y="763834"/>
            <a:ext cx="262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From KEKB Magnet Group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9D8A5F-F528-44DA-B64D-775FDD872607}"/>
              </a:ext>
            </a:extLst>
          </p:cNvPr>
          <p:cNvSpPr txBox="1"/>
          <p:nvPr/>
        </p:nvSpPr>
        <p:spPr>
          <a:xfrm>
            <a:off x="4211575" y="996018"/>
            <a:ext cx="3768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highlight>
                  <a:srgbClr val="FFFF00"/>
                </a:highlight>
              </a:rPr>
              <a:t>to check the installation accuracy</a:t>
            </a:r>
            <a:endParaRPr kumimoji="1" lang="ja-JP" altLang="en-US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3269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399"/>
            <a:ext cx="12166056" cy="122598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Redefined the beam axis based on </a:t>
            </a:r>
            <a:r>
              <a:rPr lang="en-US" altLang="ja-JP" dirty="0"/>
              <a:t>the reference base plates of the Q-magnets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21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F2969EF-118E-4DF7-BB48-C74BEB5EA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04" y="2483488"/>
            <a:ext cx="3832518" cy="28743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E03FCD-32B7-4402-96A3-205B99C5E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2" t="21271" r="3746" b="8412"/>
          <a:stretch/>
        </p:blipFill>
        <p:spPr>
          <a:xfrm rot="5400000">
            <a:off x="7882369" y="2572174"/>
            <a:ext cx="4328950" cy="21355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830CB6B-7779-42D6-9B67-3A12D80A8C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58" t="23096" r="18582" b="9553"/>
          <a:stretch/>
        </p:blipFill>
        <p:spPr>
          <a:xfrm rot="16200000">
            <a:off x="680013" y="1990734"/>
            <a:ext cx="3490466" cy="2386426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C3F374A-ABF2-4139-8C64-7F50C8824C05}"/>
              </a:ext>
            </a:extLst>
          </p:cNvPr>
          <p:cNvCxnSpPr/>
          <p:nvPr/>
        </p:nvCxnSpPr>
        <p:spPr>
          <a:xfrm flipV="1">
            <a:off x="2510229" y="4873950"/>
            <a:ext cx="0" cy="133200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1F5DE1D-7C56-4A93-87BF-5D9D55651603}"/>
              </a:ext>
            </a:extLst>
          </p:cNvPr>
          <p:cNvCxnSpPr/>
          <p:nvPr/>
        </p:nvCxnSpPr>
        <p:spPr>
          <a:xfrm flipV="1">
            <a:off x="10106069" y="5620854"/>
            <a:ext cx="0" cy="61200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none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AF19980-691F-4596-AE86-75F614C00A8A}"/>
              </a:ext>
            </a:extLst>
          </p:cNvPr>
          <p:cNvCxnSpPr/>
          <p:nvPr/>
        </p:nvCxnSpPr>
        <p:spPr>
          <a:xfrm>
            <a:off x="2507455" y="6008765"/>
            <a:ext cx="7632000" cy="0"/>
          </a:xfrm>
          <a:prstGeom prst="straightConnector1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E2757D-0A52-40A3-B043-769C38DE76FF}"/>
              </a:ext>
            </a:extLst>
          </p:cNvPr>
          <p:cNvSpPr txBox="1"/>
          <p:nvPr/>
        </p:nvSpPr>
        <p:spPr>
          <a:xfrm>
            <a:off x="5711625" y="565409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5660 mm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25F2DF8-9D90-4249-B2A2-5ED9B1FCFF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888" y="1539824"/>
            <a:ext cx="1223293" cy="135241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8C2E111-B120-4A72-BC6B-90D104CDE1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044905" y="2148674"/>
            <a:ext cx="1260246" cy="1008000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FAB2B4C-81B2-455E-B9D7-2F7980CEF397}"/>
              </a:ext>
            </a:extLst>
          </p:cNvPr>
          <p:cNvCxnSpPr/>
          <p:nvPr/>
        </p:nvCxnSpPr>
        <p:spPr>
          <a:xfrm>
            <a:off x="1352550" y="3448250"/>
            <a:ext cx="10224000" cy="0"/>
          </a:xfrm>
          <a:prstGeom prst="straightConnector1">
            <a:avLst/>
          </a:prstGeom>
          <a:ln w="50800">
            <a:solidFill>
              <a:srgbClr val="FF0000"/>
            </a:solidFill>
            <a:prstDash val="lgDashDot"/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71AD70E-E36B-4AB4-8FB9-4F2D4AAC12FB}"/>
              </a:ext>
            </a:extLst>
          </p:cNvPr>
          <p:cNvSpPr txBox="1"/>
          <p:nvPr/>
        </p:nvSpPr>
        <p:spPr>
          <a:xfrm>
            <a:off x="1746250" y="11303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27D506-2452-4B05-9E79-5F9695D4816C}"/>
              </a:ext>
            </a:extLst>
          </p:cNvPr>
          <p:cNvSpPr txBox="1"/>
          <p:nvPr/>
        </p:nvSpPr>
        <p:spPr>
          <a:xfrm>
            <a:off x="1870318" y="1201136"/>
            <a:ext cx="124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(Upstream)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C999947-5264-4599-99BB-F1E9734DEBBE}"/>
              </a:ext>
            </a:extLst>
          </p:cNvPr>
          <p:cNvSpPr txBox="1"/>
          <p:nvPr/>
        </p:nvSpPr>
        <p:spPr>
          <a:xfrm>
            <a:off x="9282884" y="1100651"/>
            <a:ext cx="152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(Downstream)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9941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399"/>
            <a:ext cx="5896940" cy="115989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Position Measurement</a:t>
            </a:r>
            <a:br>
              <a:rPr kumimoji="1" lang="en-US" altLang="ja-JP" dirty="0"/>
            </a:br>
            <a:r>
              <a:rPr kumimoji="1" lang="en-US" altLang="ja-JP" dirty="0"/>
              <a:t>using the laser tracker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22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82089C0-54C2-4476-954B-7A1B6C799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6307" y="1917136"/>
            <a:ext cx="4808097" cy="36060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CE5D87A-0651-48CA-AD0D-A625AC03CA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4926" y="14956"/>
            <a:ext cx="1466987" cy="111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A588C8-C41A-4061-AA29-672A9E1592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32831" y="4201957"/>
            <a:ext cx="2745831" cy="1622903"/>
          </a:xfrm>
          <a:prstGeom prst="rect">
            <a:avLst/>
          </a:prstGeom>
          <a:ln w="44450">
            <a:solidFill>
              <a:srgbClr val="0000FF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4A84C9C-2F32-46C6-A72C-04C2F9AA41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61398" y="4204498"/>
            <a:ext cx="2691401" cy="1692463"/>
          </a:xfrm>
          <a:prstGeom prst="rect">
            <a:avLst/>
          </a:prstGeom>
          <a:ln w="44450">
            <a:solidFill>
              <a:srgbClr val="0000FF"/>
            </a:solidFill>
          </a:ln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AB86D58-CB1B-4650-8F38-25D7D3220C24}"/>
              </a:ext>
            </a:extLst>
          </p:cNvPr>
          <p:cNvSpPr/>
          <p:nvPr/>
        </p:nvSpPr>
        <p:spPr>
          <a:xfrm>
            <a:off x="822725" y="2039656"/>
            <a:ext cx="808039" cy="425450"/>
          </a:xfrm>
          <a:prstGeom prst="roundRect">
            <a:avLst/>
          </a:prstGeom>
          <a:noFill/>
          <a:ln w="38100">
            <a:solidFill>
              <a:srgbClr val="66FF33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B162DD6-D2F1-4D5F-A776-60D935F351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93" y="1386173"/>
            <a:ext cx="2677456" cy="1510892"/>
          </a:xfrm>
          <a:prstGeom prst="rect">
            <a:avLst/>
          </a:prstGeom>
          <a:ln w="44450">
            <a:solidFill>
              <a:srgbClr val="66FF33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39A8192-6914-49FC-B7F2-57CEEFAC2A2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9821" y="1367178"/>
            <a:ext cx="2467544" cy="1550633"/>
          </a:xfrm>
          <a:prstGeom prst="rect">
            <a:avLst/>
          </a:prstGeom>
          <a:ln w="44450">
            <a:solidFill>
              <a:srgbClr val="66FF33"/>
            </a:solidFill>
          </a:ln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CCB3B9C9-C683-4244-A601-17A8AA8EFBFE}"/>
              </a:ext>
            </a:extLst>
          </p:cNvPr>
          <p:cNvSpPr/>
          <p:nvPr/>
        </p:nvSpPr>
        <p:spPr>
          <a:xfrm>
            <a:off x="1630764" y="4450831"/>
            <a:ext cx="465644" cy="71380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E667D263-91B8-41B4-B876-5C97DA92600B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 flipV="1">
            <a:off x="1630764" y="2142495"/>
            <a:ext cx="2299057" cy="109886"/>
          </a:xfrm>
          <a:prstGeom prst="straightConnector1">
            <a:avLst/>
          </a:prstGeom>
          <a:ln w="50800">
            <a:solidFill>
              <a:srgbClr val="66FF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3A3B7D8-76AA-43DB-B359-766D689E466C}"/>
              </a:ext>
            </a:extLst>
          </p:cNvPr>
          <p:cNvCxnSpPr>
            <a:cxnSpLocks/>
            <a:stCxn id="14" idx="3"/>
            <a:endCxn id="9" idx="2"/>
          </p:cNvCxnSpPr>
          <p:nvPr/>
        </p:nvCxnSpPr>
        <p:spPr>
          <a:xfrm>
            <a:off x="2096408" y="4807735"/>
            <a:ext cx="2797887" cy="205674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extLst>
              <a:ext uri="{FF2B5EF4-FFF2-40B4-BE49-F238E27FC236}">
                <a16:creationId xmlns:a16="http://schemas.microsoft.com/office/drawing/2014/main" id="{03A78494-1A5E-438E-B661-2F11BC35D3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2639" y="1339608"/>
            <a:ext cx="1651821" cy="1543628"/>
          </a:xfrm>
          <a:prstGeom prst="rect">
            <a:avLst/>
          </a:prstGeom>
          <a:ln w="44450">
            <a:solidFill>
              <a:srgbClr val="66FF33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EDFD9F0-125A-43F7-8635-9F64F7EFF1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7891" y="3714940"/>
            <a:ext cx="1939723" cy="2671580"/>
          </a:xfrm>
          <a:prstGeom prst="rect">
            <a:avLst/>
          </a:prstGeom>
          <a:ln w="44450">
            <a:solidFill>
              <a:srgbClr val="0000FF"/>
            </a:solidFill>
          </a:ln>
        </p:spPr>
      </p:pic>
      <p:sp>
        <p:nvSpPr>
          <p:cNvPr id="19" name="矢印: ストライプ 18">
            <a:extLst>
              <a:ext uri="{FF2B5EF4-FFF2-40B4-BE49-F238E27FC236}">
                <a16:creationId xmlns:a16="http://schemas.microsoft.com/office/drawing/2014/main" id="{8A340488-9F3A-4922-A4F7-9BA7D7F006AD}"/>
              </a:ext>
            </a:extLst>
          </p:cNvPr>
          <p:cNvSpPr/>
          <p:nvPr/>
        </p:nvSpPr>
        <p:spPr>
          <a:xfrm>
            <a:off x="9885833" y="1494698"/>
            <a:ext cx="387322" cy="1233448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矢印: ストライプ 19">
            <a:extLst>
              <a:ext uri="{FF2B5EF4-FFF2-40B4-BE49-F238E27FC236}">
                <a16:creationId xmlns:a16="http://schemas.microsoft.com/office/drawing/2014/main" id="{CE0BC2C8-9BAA-4096-B758-343333B02B1F}"/>
              </a:ext>
            </a:extLst>
          </p:cNvPr>
          <p:cNvSpPr/>
          <p:nvPr/>
        </p:nvSpPr>
        <p:spPr>
          <a:xfrm>
            <a:off x="6529468" y="1524895"/>
            <a:ext cx="387322" cy="1233448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矢印: ストライプ 20">
            <a:extLst>
              <a:ext uri="{FF2B5EF4-FFF2-40B4-BE49-F238E27FC236}">
                <a16:creationId xmlns:a16="http://schemas.microsoft.com/office/drawing/2014/main" id="{BA09B980-D919-4E79-81DD-F977EFB80F29}"/>
              </a:ext>
            </a:extLst>
          </p:cNvPr>
          <p:cNvSpPr/>
          <p:nvPr/>
        </p:nvSpPr>
        <p:spPr>
          <a:xfrm>
            <a:off x="9127470" y="4396684"/>
            <a:ext cx="387322" cy="1233448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矢印: ストライプ 21">
            <a:extLst>
              <a:ext uri="{FF2B5EF4-FFF2-40B4-BE49-F238E27FC236}">
                <a16:creationId xmlns:a16="http://schemas.microsoft.com/office/drawing/2014/main" id="{04EA9524-61AE-4C89-AAB2-1CE4D11921F1}"/>
              </a:ext>
            </a:extLst>
          </p:cNvPr>
          <p:cNvSpPr/>
          <p:nvPr/>
        </p:nvSpPr>
        <p:spPr>
          <a:xfrm>
            <a:off x="6691572" y="4434005"/>
            <a:ext cx="387322" cy="1233448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83D976D-131E-4E4D-AC48-35DA625B42D4}"/>
              </a:ext>
            </a:extLst>
          </p:cNvPr>
          <p:cNvSpPr txBox="1"/>
          <p:nvPr/>
        </p:nvSpPr>
        <p:spPr>
          <a:xfrm>
            <a:off x="7602906" y="3147778"/>
            <a:ext cx="1312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Target Holder</a:t>
            </a:r>
            <a:endParaRPr kumimoji="1" lang="ja-JP" altLang="en-US" sz="16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802946-692C-457D-A931-CE0E3C797122}"/>
              </a:ext>
            </a:extLst>
          </p:cNvPr>
          <p:cNvSpPr txBox="1"/>
          <p:nvPr/>
        </p:nvSpPr>
        <p:spPr>
          <a:xfrm>
            <a:off x="9687891" y="3120509"/>
            <a:ext cx="226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1.5-inchi Reflector Target</a:t>
            </a:r>
            <a:endParaRPr kumimoji="1" lang="ja-JP" altLang="en-US" sz="1600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241B622-B245-47BF-856D-F673375062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3018" y="12170"/>
            <a:ext cx="1312102" cy="111600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9FC3C7C-350A-4E06-BAB1-EE6A1B92AC78}"/>
              </a:ext>
            </a:extLst>
          </p:cNvPr>
          <p:cNvSpPr txBox="1"/>
          <p:nvPr/>
        </p:nvSpPr>
        <p:spPr>
          <a:xfrm rot="10800000">
            <a:off x="8251131" y="354965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ym typeface="Wingdings" panose="05000000000000000000" pitchFamily="2" charset="2"/>
              </a:rPr>
              <a:t></a:t>
            </a:r>
            <a:endParaRPr kumimoji="1" lang="ja-JP" altLang="en-US" sz="28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F3FC253-2B15-4906-83AE-81A0E79008AD}"/>
              </a:ext>
            </a:extLst>
          </p:cNvPr>
          <p:cNvSpPr txBox="1"/>
          <p:nvPr/>
        </p:nvSpPr>
        <p:spPr>
          <a:xfrm>
            <a:off x="5620380" y="3140924"/>
            <a:ext cx="709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M6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tap</a:t>
            </a:r>
            <a:endParaRPr kumimoji="1" lang="ja-JP" altLang="en-US" sz="1400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FA01B43D-797A-4BA5-BF14-B724FB25124F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293765" y="2313846"/>
            <a:ext cx="681552" cy="8270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440FD3E-6E55-4309-8365-5099AD2FC2E2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5866281" y="3448701"/>
            <a:ext cx="109036" cy="147741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A727EA21-10C2-43D7-8C13-D50F9CF31DB0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8259080" y="2591014"/>
            <a:ext cx="66040" cy="55676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7AA7F2D-C240-4892-9596-30EB6D9492B7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8232853" y="3486332"/>
            <a:ext cx="26227" cy="99599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8AF1B1F6-C40F-4D01-8F77-A0DFF172574E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0820477" y="2313847"/>
            <a:ext cx="378539" cy="80666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82E12719-1D02-45F5-A876-2022B9744741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10820477" y="3459063"/>
            <a:ext cx="23602" cy="100943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183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27">
            <a:extLst>
              <a:ext uri="{FF2B5EF4-FFF2-40B4-BE49-F238E27FC236}">
                <a16:creationId xmlns:a16="http://schemas.microsoft.com/office/drawing/2014/main" id="{D8C1EFF1-01F9-4A7D-9248-FFB34ADF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Two-step measurement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23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111EBDB-A40A-4186-A673-2BD20A55C59E}"/>
              </a:ext>
            </a:extLst>
          </p:cNvPr>
          <p:cNvSpPr txBox="1"/>
          <p:nvPr/>
        </p:nvSpPr>
        <p:spPr>
          <a:xfrm>
            <a:off x="3479311" y="5912582"/>
            <a:ext cx="172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Upstream Cavity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B3EF48-170B-413C-BE36-9B3FD5A79039}"/>
              </a:ext>
            </a:extLst>
          </p:cNvPr>
          <p:cNvSpPr txBox="1"/>
          <p:nvPr/>
        </p:nvSpPr>
        <p:spPr>
          <a:xfrm>
            <a:off x="6663981" y="5912582"/>
            <a:ext cx="200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Downstream Cavity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97860BB-9F7B-4973-936B-13394D3E8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6" b="19292"/>
          <a:stretch/>
        </p:blipFill>
        <p:spPr>
          <a:xfrm>
            <a:off x="1003300" y="3406639"/>
            <a:ext cx="9906000" cy="2290813"/>
          </a:xfrm>
          <a:prstGeom prst="rect">
            <a:avLst/>
          </a:prstGeom>
        </p:spPr>
      </p:pic>
      <p:pic>
        <p:nvPicPr>
          <p:cNvPr id="10" name="Picture 3" descr="C:\Users\tabe\w\ARES\DR\Alignment\sokutei01-img01.jpg">
            <a:extLst>
              <a:ext uri="{FF2B5EF4-FFF2-40B4-BE49-F238E27FC236}">
                <a16:creationId xmlns:a16="http://schemas.microsoft.com/office/drawing/2014/main" id="{8CA4D986-2B38-4F3A-BE3E-FDC0398F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5085" t="1104" r="1242"/>
          <a:stretch>
            <a:fillRect/>
          </a:stretch>
        </p:blipFill>
        <p:spPr bwMode="auto">
          <a:xfrm>
            <a:off x="4123829" y="1695819"/>
            <a:ext cx="448058" cy="753830"/>
          </a:xfrm>
          <a:prstGeom prst="rect">
            <a:avLst/>
          </a:prstGeom>
          <a:noFill/>
          <a:ln w="38100">
            <a:solidFill>
              <a:srgbClr val="3366FF"/>
            </a:solidFill>
          </a:ln>
        </p:spPr>
      </p:pic>
      <p:pic>
        <p:nvPicPr>
          <p:cNvPr id="11" name="Picture 3" descr="C:\Users\tabe\w\ARES\DR\Alignment\sokutei01-img01.jpg">
            <a:extLst>
              <a:ext uri="{FF2B5EF4-FFF2-40B4-BE49-F238E27FC236}">
                <a16:creationId xmlns:a16="http://schemas.microsoft.com/office/drawing/2014/main" id="{2DF06338-026C-4986-AE40-D69E898A2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5085" t="1104" r="1242"/>
          <a:stretch>
            <a:fillRect/>
          </a:stretch>
        </p:blipFill>
        <p:spPr bwMode="auto">
          <a:xfrm>
            <a:off x="7386886" y="1695819"/>
            <a:ext cx="448058" cy="753830"/>
          </a:xfrm>
          <a:prstGeom prst="rect">
            <a:avLst/>
          </a:prstGeom>
          <a:noFill/>
          <a:ln w="38100">
            <a:solidFill>
              <a:srgbClr val="66FF33"/>
            </a:solidFill>
          </a:ln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1716B2D-673B-4BFA-8064-A56156F6D277}"/>
              </a:ext>
            </a:extLst>
          </p:cNvPr>
          <p:cNvCxnSpPr>
            <a:stCxn id="10" idx="2"/>
          </p:cNvCxnSpPr>
          <p:nvPr/>
        </p:nvCxnSpPr>
        <p:spPr>
          <a:xfrm flipH="1">
            <a:off x="1546971" y="2449649"/>
            <a:ext cx="2800887" cy="1932992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0BBF7D0-0FA1-4DC5-8B4C-D7B5D2CACCDC}"/>
              </a:ext>
            </a:extLst>
          </p:cNvPr>
          <p:cNvSpPr txBox="1"/>
          <p:nvPr/>
        </p:nvSpPr>
        <p:spPr>
          <a:xfrm>
            <a:off x="1025904" y="5805718"/>
            <a:ext cx="121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Q-mag</a:t>
            </a:r>
          </a:p>
          <a:p>
            <a:pPr algn="ctr"/>
            <a:r>
              <a:rPr lang="en-US" altLang="ja-JP" dirty="0"/>
              <a:t>(upstream)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4AF9733-C7B9-47F8-8C58-AE10E4A8DB29}"/>
              </a:ext>
            </a:extLst>
          </p:cNvPr>
          <p:cNvSpPr txBox="1"/>
          <p:nvPr/>
        </p:nvSpPr>
        <p:spPr>
          <a:xfrm>
            <a:off x="9601766" y="5805718"/>
            <a:ext cx="1507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Q-mag</a:t>
            </a:r>
          </a:p>
          <a:p>
            <a:pPr algn="ctr"/>
            <a:r>
              <a:rPr lang="en-US" altLang="ja-JP" dirty="0"/>
              <a:t>(downstream)</a:t>
            </a:r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6D48500B-BA4D-4D39-9366-3A7AAD885F93}"/>
              </a:ext>
            </a:extLst>
          </p:cNvPr>
          <p:cNvCxnSpPr>
            <a:stCxn id="10" idx="2"/>
          </p:cNvCxnSpPr>
          <p:nvPr/>
        </p:nvCxnSpPr>
        <p:spPr>
          <a:xfrm flipH="1">
            <a:off x="3987800" y="2449649"/>
            <a:ext cx="360058" cy="1701938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058DA2F-B1EF-47D7-85BD-89BE64650E5F}"/>
              </a:ext>
            </a:extLst>
          </p:cNvPr>
          <p:cNvCxnSpPr>
            <a:stCxn id="10" idx="2"/>
          </p:cNvCxnSpPr>
          <p:nvPr/>
        </p:nvCxnSpPr>
        <p:spPr>
          <a:xfrm>
            <a:off x="4347858" y="2449649"/>
            <a:ext cx="328917" cy="1701938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CA33998-547E-4144-9FCD-227EF0FB6413}"/>
              </a:ext>
            </a:extLst>
          </p:cNvPr>
          <p:cNvCxnSpPr>
            <a:stCxn id="10" idx="2"/>
          </p:cNvCxnSpPr>
          <p:nvPr/>
        </p:nvCxnSpPr>
        <p:spPr>
          <a:xfrm>
            <a:off x="4347858" y="2449649"/>
            <a:ext cx="2897492" cy="1701938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A40510B-96E8-4559-AB23-3EF4F82309C3}"/>
              </a:ext>
            </a:extLst>
          </p:cNvPr>
          <p:cNvCxnSpPr>
            <a:stCxn id="10" idx="2"/>
          </p:cNvCxnSpPr>
          <p:nvPr/>
        </p:nvCxnSpPr>
        <p:spPr>
          <a:xfrm>
            <a:off x="4347858" y="2449649"/>
            <a:ext cx="6084735" cy="1932992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760F4664-4FBB-43F8-9914-A4A9FB385626}"/>
              </a:ext>
            </a:extLst>
          </p:cNvPr>
          <p:cNvCxnSpPr>
            <a:stCxn id="11" idx="2"/>
          </p:cNvCxnSpPr>
          <p:nvPr/>
        </p:nvCxnSpPr>
        <p:spPr>
          <a:xfrm flipH="1">
            <a:off x="4707916" y="2449649"/>
            <a:ext cx="2902999" cy="1701938"/>
          </a:xfrm>
          <a:prstGeom prst="straightConnector1">
            <a:avLst/>
          </a:prstGeom>
          <a:ln w="44450">
            <a:solidFill>
              <a:srgbClr val="66FF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12C5E816-B73F-4847-A427-04F50984591C}"/>
              </a:ext>
            </a:extLst>
          </p:cNvPr>
          <p:cNvCxnSpPr>
            <a:stCxn id="11" idx="2"/>
          </p:cNvCxnSpPr>
          <p:nvPr/>
        </p:nvCxnSpPr>
        <p:spPr>
          <a:xfrm flipH="1">
            <a:off x="7276491" y="2449649"/>
            <a:ext cx="334424" cy="1639114"/>
          </a:xfrm>
          <a:prstGeom prst="straightConnector1">
            <a:avLst/>
          </a:prstGeom>
          <a:ln w="44450">
            <a:solidFill>
              <a:srgbClr val="66FF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FF320EA2-4FBE-425B-90DD-EFDB5305F8A5}"/>
              </a:ext>
            </a:extLst>
          </p:cNvPr>
          <p:cNvCxnSpPr>
            <a:stCxn id="11" idx="2"/>
          </p:cNvCxnSpPr>
          <p:nvPr/>
        </p:nvCxnSpPr>
        <p:spPr>
          <a:xfrm>
            <a:off x="7610915" y="2449649"/>
            <a:ext cx="365565" cy="1639114"/>
          </a:xfrm>
          <a:prstGeom prst="straightConnector1">
            <a:avLst/>
          </a:prstGeom>
          <a:ln w="44450">
            <a:solidFill>
              <a:srgbClr val="66FF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4EF8267C-F2F4-4D0E-9583-F91D0B31DB18}"/>
              </a:ext>
            </a:extLst>
          </p:cNvPr>
          <p:cNvCxnSpPr>
            <a:stCxn id="11" idx="2"/>
          </p:cNvCxnSpPr>
          <p:nvPr/>
        </p:nvCxnSpPr>
        <p:spPr>
          <a:xfrm>
            <a:off x="7610915" y="2449649"/>
            <a:ext cx="2744387" cy="1932992"/>
          </a:xfrm>
          <a:prstGeom prst="straightConnector1">
            <a:avLst/>
          </a:prstGeom>
          <a:ln w="44450">
            <a:solidFill>
              <a:srgbClr val="66FF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ACDDB28-AE36-4192-96B9-CBCB47D91A69}"/>
              </a:ext>
            </a:extLst>
          </p:cNvPr>
          <p:cNvCxnSpPr>
            <a:stCxn id="11" idx="2"/>
          </p:cNvCxnSpPr>
          <p:nvPr/>
        </p:nvCxnSpPr>
        <p:spPr>
          <a:xfrm flipH="1">
            <a:off x="1546971" y="2449649"/>
            <a:ext cx="6063944" cy="1932992"/>
          </a:xfrm>
          <a:prstGeom prst="straightConnector1">
            <a:avLst/>
          </a:prstGeom>
          <a:ln w="44450">
            <a:solidFill>
              <a:srgbClr val="66FF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FADE436-374E-4D0D-8AE3-5940A46683B2}"/>
              </a:ext>
            </a:extLst>
          </p:cNvPr>
          <p:cNvSpPr txBox="1"/>
          <p:nvPr/>
        </p:nvSpPr>
        <p:spPr>
          <a:xfrm>
            <a:off x="3672792" y="1082218"/>
            <a:ext cx="1338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0000FF"/>
                </a:solidFill>
              </a:rPr>
              <a:t>Meas. 1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8F1F2B8-BBC6-4CAD-A36F-2DFF82CE402A}"/>
              </a:ext>
            </a:extLst>
          </p:cNvPr>
          <p:cNvSpPr txBox="1"/>
          <p:nvPr/>
        </p:nvSpPr>
        <p:spPr>
          <a:xfrm>
            <a:off x="6941500" y="1065034"/>
            <a:ext cx="1338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Meas. 2</a:t>
            </a:r>
            <a:endParaRPr kumimoji="1" lang="ja-JP" altLang="en-US" sz="28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35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90485A-B6A6-4728-96C5-F2E03031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400"/>
            <a:ext cx="12166056" cy="719667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Measurement</a:t>
            </a:r>
            <a:r>
              <a:rPr kumimoji="1" lang="en-US" altLang="ja-JP" sz="3200" dirty="0"/>
              <a:t> using the laser tracker by Masuzawa-san and Kawamoto-san</a:t>
            </a:r>
            <a:endParaRPr kumimoji="1" lang="ja-JP" altLang="en-US" sz="32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7E7DF9-24A3-411C-B7D8-5728DC39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1104EC-73A3-4751-90E8-D070FD20A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13F1B6-B1D2-4163-9E2A-1048DE22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1720E0-AE1E-4D2C-9EFF-7B50C53554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2" y="834250"/>
            <a:ext cx="5270228" cy="56525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8DEC7CF-BF6C-494A-AD24-896876F41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8361" y="834250"/>
            <a:ext cx="6411089" cy="56525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3EC7F3-503C-4D69-9E01-A893460255F9}"/>
              </a:ext>
            </a:extLst>
          </p:cNvPr>
          <p:cNvSpPr txBox="1"/>
          <p:nvPr/>
        </p:nvSpPr>
        <p:spPr>
          <a:xfrm>
            <a:off x="7984881" y="479830"/>
            <a:ext cx="276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(From KEKB Magnet Group)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3052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542FCF-EE69-4398-BEF0-C3776B6C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400"/>
            <a:ext cx="11882694" cy="924128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Combined with the measurement results using FaroArm Edge on the distances between </a:t>
            </a:r>
            <a:r>
              <a:rPr lang="en-US" altLang="ja-JP" sz="2800" dirty="0">
                <a:latin typeface="Symbol" panose="05050102010706020507" pitchFamily="18" charset="2"/>
              </a:rPr>
              <a:t></a:t>
            </a:r>
            <a:r>
              <a:rPr lang="en-US" altLang="ja-JP" sz="2800" dirty="0"/>
              <a:t>150-duct center and the </a:t>
            </a:r>
            <a:r>
              <a:rPr lang="en-US" altLang="ja-JP" sz="2800" u="sng" dirty="0">
                <a:solidFill>
                  <a:schemeClr val="bg1"/>
                </a:solidFill>
                <a:highlight>
                  <a:srgbClr val="0000FF"/>
                </a:highlight>
              </a:rPr>
              <a:t>reference planes</a:t>
            </a:r>
            <a:r>
              <a:rPr lang="en-US" altLang="ja-JP" sz="2800" dirty="0">
                <a:solidFill>
                  <a:schemeClr val="bg1"/>
                </a:solidFill>
              </a:rPr>
              <a:t> </a:t>
            </a:r>
            <a:r>
              <a:rPr lang="en-US" altLang="ja-JP" sz="2800" dirty="0"/>
              <a:t>of the beam-port flanges,</a:t>
            </a:r>
            <a:endParaRPr kumimoji="1" lang="ja-JP" altLang="en-US" sz="280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200EF3A-AC5D-4DCC-8A59-97266EFC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BDFA34-7ECF-4FEB-A28D-7E70505C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F4126D7-9D3A-4A04-B86B-CCA514EE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25</a:t>
            </a:fld>
            <a:endParaRPr lang="ja-JP" altLang="en-US" dirty="0"/>
          </a:p>
        </p:txBody>
      </p:sp>
      <p:pic>
        <p:nvPicPr>
          <p:cNvPr id="6" name="コンテンツ プレースホルダー 3">
            <a:extLst>
              <a:ext uri="{FF2B5EF4-FFF2-40B4-BE49-F238E27FC236}">
                <a16:creationId xmlns:a16="http://schemas.microsoft.com/office/drawing/2014/main" id="{5FFA7858-A3BD-4ACE-ADAC-EC0A4666E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86437" y="1440404"/>
            <a:ext cx="5582910" cy="4617374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A4C8E1E0-7401-497E-AD8A-133D6F4E3A3C}"/>
              </a:ext>
            </a:extLst>
          </p:cNvPr>
          <p:cNvSpPr/>
          <p:nvPr/>
        </p:nvSpPr>
        <p:spPr>
          <a:xfrm rot="20400000">
            <a:off x="1290640" y="3282053"/>
            <a:ext cx="1332000" cy="1620833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FCFB8C1-9327-4116-AA3E-C0B2BF969094}"/>
              </a:ext>
            </a:extLst>
          </p:cNvPr>
          <p:cNvCxnSpPr/>
          <p:nvPr/>
        </p:nvCxnSpPr>
        <p:spPr>
          <a:xfrm flipH="1" flipV="1">
            <a:off x="1860972" y="2193483"/>
            <a:ext cx="95669" cy="3196588"/>
          </a:xfrm>
          <a:prstGeom prst="straightConnector1">
            <a:avLst/>
          </a:prstGeom>
          <a:ln w="19050">
            <a:solidFill>
              <a:schemeClr val="tx1"/>
            </a:solidFill>
            <a:prstDash val="lgDashDot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DA60EED-1C47-469D-8627-CA4A5785C69D}"/>
              </a:ext>
            </a:extLst>
          </p:cNvPr>
          <p:cNvCxnSpPr/>
          <p:nvPr/>
        </p:nvCxnSpPr>
        <p:spPr>
          <a:xfrm flipH="1" flipV="1">
            <a:off x="895771" y="4037859"/>
            <a:ext cx="2753362" cy="146983"/>
          </a:xfrm>
          <a:prstGeom prst="straightConnector1">
            <a:avLst/>
          </a:prstGeom>
          <a:ln w="19050">
            <a:solidFill>
              <a:schemeClr val="tx1"/>
            </a:solidFill>
            <a:prstDash val="lgDashDot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3A2B52F-A3E8-4EC8-A3D8-9C6C5BB10B45}"/>
              </a:ext>
            </a:extLst>
          </p:cNvPr>
          <p:cNvCxnSpPr>
            <a:stCxn id="12" idx="6"/>
          </p:cNvCxnSpPr>
          <p:nvPr/>
        </p:nvCxnSpPr>
        <p:spPr>
          <a:xfrm>
            <a:off x="1967066" y="4091858"/>
            <a:ext cx="1649650" cy="84700"/>
          </a:xfrm>
          <a:prstGeom prst="straightConnector1">
            <a:avLst/>
          </a:prstGeom>
          <a:ln w="50800">
            <a:solidFill>
              <a:srgbClr val="FF00FF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2984606-80C1-4D61-8504-7E0AC0056B40}"/>
              </a:ext>
            </a:extLst>
          </p:cNvPr>
          <p:cNvCxnSpPr/>
          <p:nvPr/>
        </p:nvCxnSpPr>
        <p:spPr>
          <a:xfrm flipH="1" flipV="1">
            <a:off x="1837452" y="1309052"/>
            <a:ext cx="71355" cy="2736000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6580F938-AC12-4EE7-9AA1-5457AA6C6524}"/>
              </a:ext>
            </a:extLst>
          </p:cNvPr>
          <p:cNvSpPr/>
          <p:nvPr/>
        </p:nvSpPr>
        <p:spPr>
          <a:xfrm>
            <a:off x="1859066" y="403785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1AC336FF-81BD-41A9-9807-8A3079FA1A15}"/>
              </a:ext>
            </a:extLst>
          </p:cNvPr>
          <p:cNvCxnSpPr/>
          <p:nvPr/>
        </p:nvCxnSpPr>
        <p:spPr>
          <a:xfrm>
            <a:off x="1612410" y="3405231"/>
            <a:ext cx="629158" cy="1433282"/>
          </a:xfrm>
          <a:prstGeom prst="straightConnector1">
            <a:avLst/>
          </a:prstGeom>
          <a:ln w="31750">
            <a:solidFill>
              <a:schemeClr val="tx1"/>
            </a:solidFill>
            <a:headEnd type="arrow" w="med" len="med"/>
            <a:tailEnd type="arrow" w="med" len="med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5">
            <a:extLst>
              <a:ext uri="{FF2B5EF4-FFF2-40B4-BE49-F238E27FC236}">
                <a16:creationId xmlns:a16="http://schemas.microsoft.com/office/drawing/2014/main" id="{5893D325-7236-4DCD-892A-F0A1C40705E1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1369171" y="3984253"/>
            <a:ext cx="7857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2000" dirty="0">
                <a:latin typeface="Symbol" panose="05050102010706020507" pitchFamily="18" charset="2"/>
              </a:rPr>
              <a:t></a:t>
            </a:r>
            <a:r>
              <a:rPr lang="en-US" altLang="ja-JP" sz="2000" dirty="0"/>
              <a:t>150</a:t>
            </a:r>
            <a:endParaRPr lang="ja-JP" altLang="en-US" sz="2000" dirty="0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B725023B-3558-489B-8373-4CE0853D6CB5}"/>
              </a:ext>
            </a:extLst>
          </p:cNvPr>
          <p:cNvCxnSpPr>
            <a:cxnSpLocks/>
          </p:cNvCxnSpPr>
          <p:nvPr/>
        </p:nvCxnSpPr>
        <p:spPr>
          <a:xfrm>
            <a:off x="3649135" y="3808921"/>
            <a:ext cx="0" cy="679034"/>
          </a:xfrm>
          <a:prstGeom prst="line">
            <a:avLst/>
          </a:prstGeom>
          <a:ln w="50800">
            <a:solidFill>
              <a:srgbClr val="3333FF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A9992F7A-3B5B-4FA0-AD42-03C2DC21B354}"/>
              </a:ext>
            </a:extLst>
          </p:cNvPr>
          <p:cNvCxnSpPr>
            <a:cxnSpLocks/>
          </p:cNvCxnSpPr>
          <p:nvPr/>
        </p:nvCxnSpPr>
        <p:spPr>
          <a:xfrm flipH="1">
            <a:off x="1703889" y="1273198"/>
            <a:ext cx="338479" cy="46481"/>
          </a:xfrm>
          <a:prstGeom prst="line">
            <a:avLst/>
          </a:prstGeom>
          <a:ln w="50800">
            <a:solidFill>
              <a:srgbClr val="3333FF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55CEA59-6FEC-4345-A9BD-B2C4183A54FA}"/>
              </a:ext>
            </a:extLst>
          </p:cNvPr>
          <p:cNvCxnSpPr>
            <a:cxnSpLocks/>
          </p:cNvCxnSpPr>
          <p:nvPr/>
        </p:nvCxnSpPr>
        <p:spPr>
          <a:xfrm flipH="1">
            <a:off x="5261720" y="5873269"/>
            <a:ext cx="792000" cy="0"/>
          </a:xfrm>
          <a:prstGeom prst="straightConnector1">
            <a:avLst/>
          </a:prstGeom>
          <a:ln w="50800">
            <a:solidFill>
              <a:srgbClr val="FF00FF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3C611D4-60A8-46A2-A1E6-B3F7A3A8598A}"/>
              </a:ext>
            </a:extLst>
          </p:cNvPr>
          <p:cNvCxnSpPr>
            <a:cxnSpLocks/>
          </p:cNvCxnSpPr>
          <p:nvPr/>
        </p:nvCxnSpPr>
        <p:spPr>
          <a:xfrm flipH="1">
            <a:off x="5261720" y="5507365"/>
            <a:ext cx="792000" cy="0"/>
          </a:xfrm>
          <a:prstGeom prst="straightConnector1">
            <a:avLst/>
          </a:prstGeom>
          <a:ln w="50800">
            <a:solidFill>
              <a:srgbClr val="00FF00"/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F321A5B-B6A2-43EA-B6A2-4DABCE24B56A}"/>
              </a:ext>
            </a:extLst>
          </p:cNvPr>
          <p:cNvSpPr txBox="1"/>
          <p:nvPr/>
        </p:nvSpPr>
        <p:spPr>
          <a:xfrm>
            <a:off x="6218349" y="5228652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highlight>
                  <a:srgbClr val="00FF00"/>
                </a:highlight>
              </a:rPr>
              <a:t>~245 mm</a:t>
            </a:r>
            <a:endParaRPr kumimoji="1" lang="ja-JP" altLang="en-US" sz="2400" dirty="0">
              <a:highlight>
                <a:srgbClr val="00FF00"/>
              </a:highlight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336CF26-B958-4EBD-B259-01F815F7D34A}"/>
              </a:ext>
            </a:extLst>
          </p:cNvPr>
          <p:cNvSpPr txBox="1"/>
          <p:nvPr/>
        </p:nvSpPr>
        <p:spPr>
          <a:xfrm>
            <a:off x="6218349" y="5660291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highlight>
                  <a:srgbClr val="FF00FF"/>
                </a:highlight>
              </a:rPr>
              <a:t>~</a:t>
            </a:r>
            <a:r>
              <a:rPr kumimoji="1" lang="en-US" altLang="ja-JP" sz="2400" dirty="0">
                <a:highlight>
                  <a:srgbClr val="FF00FF"/>
                </a:highlight>
              </a:rPr>
              <a:t>150 mm</a:t>
            </a:r>
            <a:endParaRPr kumimoji="1" lang="ja-JP" altLang="en-US" sz="2400" dirty="0">
              <a:highlight>
                <a:srgbClr val="FF00FF"/>
              </a:highlight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B51D13D8-A97B-4F15-B227-2F7104DA0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6" y="1473660"/>
            <a:ext cx="4345284" cy="325896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31320F6-3340-4244-8111-3A6291D62D72}"/>
              </a:ext>
            </a:extLst>
          </p:cNvPr>
          <p:cNvSpPr txBox="1"/>
          <p:nvPr/>
        </p:nvSpPr>
        <p:spPr>
          <a:xfrm>
            <a:off x="7027621" y="1109203"/>
            <a:ext cx="2282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Using FaroArm Edge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2962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>
                <a:highlight>
                  <a:srgbClr val="FFFF00"/>
                </a:highlight>
              </a:rPr>
              <a:t>We obtain deviations of the beampipe center from the beam axis.</a:t>
            </a:r>
            <a:endParaRPr kumimoji="1" lang="ja-JP" altLang="en-US" sz="3200" dirty="0">
              <a:highlight>
                <a:srgbClr val="FFFF00"/>
              </a:highlight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26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1243C45-4D21-4872-B437-2A0E11525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" y="916869"/>
            <a:ext cx="6452540" cy="548568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E978FA-64B9-4966-9EF7-4B7BCC2A1D4A}"/>
              </a:ext>
            </a:extLst>
          </p:cNvPr>
          <p:cNvSpPr txBox="1"/>
          <p:nvPr/>
        </p:nvSpPr>
        <p:spPr>
          <a:xfrm>
            <a:off x="7714448" y="1465207"/>
            <a:ext cx="4392000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49263" indent="-449263">
              <a:lnSpc>
                <a:spcPts val="2700"/>
              </a:lnSpc>
            </a:pPr>
            <a:r>
              <a:rPr lang="ja-JP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■ </a:t>
            </a:r>
            <a:r>
              <a:rPr lang="en-US" altLang="ja-JP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Meas.</a:t>
            </a:r>
            <a:r>
              <a:rPr lang="ja-JP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(using the laser tracker)</a:t>
            </a:r>
          </a:p>
          <a:p>
            <a:pPr marL="449263" indent="-449263">
              <a:lnSpc>
                <a:spcPts val="2700"/>
              </a:lnSpc>
            </a:pPr>
            <a:r>
              <a:rPr kumimoji="1" lang="ja-JP" altLang="en-US" sz="22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▲ </a:t>
            </a:r>
            <a:r>
              <a:rPr lang="en-US" altLang="ja-JP" sz="22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Meas.</a:t>
            </a:r>
            <a:r>
              <a:rPr lang="ja-JP" altLang="en-US" sz="22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(using the laser tracker)</a:t>
            </a:r>
            <a:endParaRPr kumimoji="1" lang="en-US" altLang="ja-JP" sz="22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9263" indent="-449263">
              <a:lnSpc>
                <a:spcPts val="2700"/>
              </a:lnSpc>
            </a:pPr>
            <a:r>
              <a:rPr kumimoji="1" lang="ja-JP" altLang="en-US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★</a:t>
            </a:r>
            <a:r>
              <a:rPr lang="ja-JP" altLang="en-US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 during installation (using a laser marker)</a:t>
            </a:r>
            <a:endParaRPr kumimoji="1" lang="en-US" altLang="ja-JP" sz="2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9263" indent="-449263">
              <a:lnSpc>
                <a:spcPts val="2700"/>
              </a:lnSpc>
            </a:pPr>
            <a:r>
              <a:rPr kumimoji="1"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- -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beam-port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flange</a:t>
            </a:r>
            <a:r>
              <a:rPr lang="ja-JP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meas.</a:t>
            </a:r>
            <a:endParaRPr kumimoji="1" lang="ja-JP" altLang="en-US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9CDF822-2D2C-4A9F-83C5-A2B40A1A7073}"/>
              </a:ext>
            </a:extLst>
          </p:cNvPr>
          <p:cNvSpPr txBox="1"/>
          <p:nvPr/>
        </p:nvSpPr>
        <p:spPr>
          <a:xfrm>
            <a:off x="6377849" y="1079073"/>
            <a:ext cx="752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(Inner)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D953F8-192E-44BD-8C82-30413386B65B}"/>
              </a:ext>
            </a:extLst>
          </p:cNvPr>
          <p:cNvSpPr txBox="1"/>
          <p:nvPr/>
        </p:nvSpPr>
        <p:spPr>
          <a:xfrm>
            <a:off x="6355061" y="2885790"/>
            <a:ext cx="797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(Outer)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270B82-3380-44C1-B321-19041D67858D}"/>
              </a:ext>
            </a:extLst>
          </p:cNvPr>
          <p:cNvSpPr txBox="1"/>
          <p:nvPr/>
        </p:nvSpPr>
        <p:spPr>
          <a:xfrm>
            <a:off x="6387911" y="3558671"/>
            <a:ext cx="732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(Top)</a:t>
            </a:r>
            <a:endParaRPr kumimoji="1"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BFF9536-68AA-4C49-B5D4-5F70F55599CC}"/>
              </a:ext>
            </a:extLst>
          </p:cNvPr>
          <p:cNvSpPr txBox="1"/>
          <p:nvPr/>
        </p:nvSpPr>
        <p:spPr>
          <a:xfrm>
            <a:off x="6387911" y="5365388"/>
            <a:ext cx="846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(Bottom)</a:t>
            </a:r>
            <a:endParaRPr kumimoji="1" lang="ja-JP" altLang="en-US" sz="1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2C7E0F-FE17-4992-BDAA-1323400CAE44}"/>
              </a:ext>
            </a:extLst>
          </p:cNvPr>
          <p:cNvSpPr txBox="1"/>
          <p:nvPr/>
        </p:nvSpPr>
        <p:spPr>
          <a:xfrm>
            <a:off x="7336363" y="5365388"/>
            <a:ext cx="4783756" cy="830997"/>
          </a:xfrm>
          <a:prstGeom prst="rect">
            <a:avLst/>
          </a:prstGeom>
          <a:solidFill>
            <a:srgbClr val="FFCCFF"/>
          </a:solidFill>
          <a:ln w="38100">
            <a:solidFill>
              <a:srgbClr val="FF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We achieved an alignment accuracy of 0.3 mm as a whole!</a:t>
            </a:r>
            <a:endParaRPr kumimoji="1" lang="ja-JP" altLang="en-US" sz="2400" b="1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3CA9790-A06E-474E-9AC0-1C0C4E3A0905}"/>
              </a:ext>
            </a:extLst>
          </p:cNvPr>
          <p:cNvCxnSpPr>
            <a:cxnSpLocks/>
          </p:cNvCxnSpPr>
          <p:nvPr/>
        </p:nvCxnSpPr>
        <p:spPr>
          <a:xfrm flipH="1">
            <a:off x="6417904" y="2176667"/>
            <a:ext cx="252000" cy="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3FEAD51-E8F0-435F-BD89-FAB3F745B0D4}"/>
              </a:ext>
            </a:extLst>
          </p:cNvPr>
          <p:cNvSpPr txBox="1"/>
          <p:nvPr/>
        </p:nvSpPr>
        <p:spPr>
          <a:xfrm>
            <a:off x="6593243" y="2008719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beam axis</a:t>
            </a:r>
            <a:endParaRPr kumimoji="1" lang="ja-JP" altLang="en-US" sz="1600" i="1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4D3D37CA-51C2-46BC-96ED-838F8F056AD8}"/>
              </a:ext>
            </a:extLst>
          </p:cNvPr>
          <p:cNvCxnSpPr>
            <a:cxnSpLocks/>
          </p:cNvCxnSpPr>
          <p:nvPr/>
        </p:nvCxnSpPr>
        <p:spPr>
          <a:xfrm flipH="1">
            <a:off x="6432923" y="4564676"/>
            <a:ext cx="4815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F033B14-182B-49FD-AC04-3925484E8459}"/>
              </a:ext>
            </a:extLst>
          </p:cNvPr>
          <p:cNvSpPr txBox="1"/>
          <p:nvPr/>
        </p:nvSpPr>
        <p:spPr>
          <a:xfrm>
            <a:off x="6862230" y="4382127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beam axis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180183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After all the </a:t>
            </a:r>
            <a:r>
              <a:rPr lang="en-US" altLang="ja-JP" dirty="0"/>
              <a:t>installation works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27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60CB4B4-6A81-4B18-8B00-721149880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" y="798897"/>
            <a:ext cx="7469554" cy="56021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148088A-A4E1-481C-8D01-3D70ED604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55" y="2493519"/>
            <a:ext cx="4544044" cy="221291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F88B9A6-4695-40E6-A504-6AE9FCBD8F21}"/>
              </a:ext>
            </a:extLst>
          </p:cNvPr>
          <p:cNvSpPr txBox="1"/>
          <p:nvPr/>
        </p:nvSpPr>
        <p:spPr>
          <a:xfrm>
            <a:off x="4397707" y="5936821"/>
            <a:ext cx="308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Taken by Nobukazu Toge (KEK)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264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High-Power RF Conditioning after the Installation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28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A0A82E-1DF2-43B4-818B-F8A4B7706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57" y="1208039"/>
            <a:ext cx="7391855" cy="47581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83CED3-5AD3-4CAA-8BEF-F90864C56DBF}"/>
              </a:ext>
            </a:extLst>
          </p:cNvPr>
          <p:cNvSpPr txBox="1"/>
          <p:nvPr/>
        </p:nvSpPr>
        <p:spPr>
          <a:xfrm>
            <a:off x="3638660" y="762598"/>
            <a:ext cx="399224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en-US" altLang="ja-JP" sz="2000" i="1" dirty="0"/>
              <a:t>For two weeks from May 19, 2017</a:t>
            </a:r>
          </a:p>
          <a:p>
            <a:pPr marL="271463" indent="-271463">
              <a:lnSpc>
                <a:spcPts val="2000"/>
              </a:lnSpc>
              <a:buFont typeface="Wingdings" panose="05000000000000000000" pitchFamily="2" charset="2"/>
              <a:buChar char="ü"/>
            </a:pPr>
            <a:r>
              <a:rPr lang="en-US" altLang="ja-JP" sz="2000" i="1" dirty="0"/>
              <a:t>Only daytime, weekdays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24E727-A71A-4CCF-9EDF-36824698BDE2}"/>
              </a:ext>
            </a:extLst>
          </p:cNvPr>
          <p:cNvSpPr txBox="1"/>
          <p:nvPr/>
        </p:nvSpPr>
        <p:spPr>
          <a:xfrm>
            <a:off x="9858872" y="910545"/>
            <a:ext cx="205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/>
            <a:r>
              <a:rPr lang="en-US" altLang="ja-JP" sz="1200" dirty="0"/>
              <a:t>Note: High-power RF conditioning of each cavity was completed at a test stand beforehand.</a:t>
            </a:r>
            <a:endParaRPr kumimoji="1" lang="ja-JP" altLang="en-US" sz="1200" dirty="0"/>
          </a:p>
        </p:txBody>
      </p:sp>
      <p:sp>
        <p:nvSpPr>
          <p:cNvPr id="9" name="大かっこ 8">
            <a:extLst>
              <a:ext uri="{FF2B5EF4-FFF2-40B4-BE49-F238E27FC236}">
                <a16:creationId xmlns:a16="http://schemas.microsoft.com/office/drawing/2014/main" id="{60BF8BAA-69CE-4EE1-9EC2-943D82546983}"/>
              </a:ext>
            </a:extLst>
          </p:cNvPr>
          <p:cNvSpPr/>
          <p:nvPr/>
        </p:nvSpPr>
        <p:spPr>
          <a:xfrm>
            <a:off x="9839821" y="899734"/>
            <a:ext cx="2147999" cy="841808"/>
          </a:xfrm>
          <a:prstGeom prst="bracketPair">
            <a:avLst>
              <a:gd name="adj" fmla="val 10033"/>
            </a:avLst>
          </a:prstGeom>
          <a:ln w="12700">
            <a:solidFill>
              <a:schemeClr val="tx1"/>
            </a:solidFill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07369A95-7842-44F2-9387-6A217655EB9E}"/>
              </a:ext>
            </a:extLst>
          </p:cNvPr>
          <p:cNvSpPr/>
          <p:nvPr/>
        </p:nvSpPr>
        <p:spPr>
          <a:xfrm rot="5400000">
            <a:off x="5736321" y="3259452"/>
            <a:ext cx="373650" cy="3230880"/>
          </a:xfrm>
          <a:prstGeom prst="leftBrace">
            <a:avLst>
              <a:gd name="adj1" fmla="val 30391"/>
              <a:gd name="adj2" fmla="val 50000"/>
            </a:avLst>
          </a:prstGeom>
          <a:ln w="19050">
            <a:solidFill>
              <a:schemeClr val="tx1"/>
            </a:solidFill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AB7661-BCDE-41E1-A491-2034F8DB02FA}"/>
              </a:ext>
            </a:extLst>
          </p:cNvPr>
          <p:cNvSpPr txBox="1"/>
          <p:nvPr/>
        </p:nvSpPr>
        <p:spPr>
          <a:xfrm>
            <a:off x="4095369" y="4349513"/>
            <a:ext cx="3655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Break due to other works in the DR tunnel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D1CD4E-C000-46E6-9894-D439CDA16A28}"/>
              </a:ext>
            </a:extLst>
          </p:cNvPr>
          <p:cNvSpPr txBox="1"/>
          <p:nvPr/>
        </p:nvSpPr>
        <p:spPr>
          <a:xfrm rot="16200000">
            <a:off x="-600849" y="3096033"/>
            <a:ext cx="46252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Klystron Output Power (red)  [kW]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3A95C10-F848-4499-8233-CC6A6DE93B09}"/>
              </a:ext>
            </a:extLst>
          </p:cNvPr>
          <p:cNvSpPr txBox="1"/>
          <p:nvPr/>
        </p:nvSpPr>
        <p:spPr>
          <a:xfrm rot="5400000">
            <a:off x="7890867" y="2059924"/>
            <a:ext cx="27820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3333FF"/>
                </a:solidFill>
              </a:rPr>
              <a:t>Total </a:t>
            </a:r>
            <a:r>
              <a:rPr kumimoji="1" lang="en-US" altLang="ja-JP" sz="2400" b="1" i="1" dirty="0">
                <a:solidFill>
                  <a:srgbClr val="3333FF"/>
                </a:solidFill>
              </a:rPr>
              <a:t>V</a:t>
            </a:r>
            <a:r>
              <a:rPr kumimoji="1" lang="en-US" altLang="ja-JP" sz="2400" b="1" baseline="-25000" dirty="0">
                <a:solidFill>
                  <a:srgbClr val="3333FF"/>
                </a:solidFill>
              </a:rPr>
              <a:t>c</a:t>
            </a:r>
            <a:r>
              <a:rPr kumimoji="1" lang="en-US" altLang="ja-JP" sz="2400" b="1" dirty="0">
                <a:solidFill>
                  <a:srgbClr val="3333FF"/>
                </a:solidFill>
              </a:rPr>
              <a:t> (blue)  [MV]</a:t>
            </a:r>
            <a:endParaRPr kumimoji="1" lang="ja-JP" altLang="en-US" sz="2400" b="1" dirty="0">
              <a:solidFill>
                <a:srgbClr val="3333FF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AED2CE1-9AC5-4411-A8D6-93D2AD280E10}"/>
              </a:ext>
            </a:extLst>
          </p:cNvPr>
          <p:cNvSpPr txBox="1"/>
          <p:nvPr/>
        </p:nvSpPr>
        <p:spPr>
          <a:xfrm>
            <a:off x="3210577" y="5738190"/>
            <a:ext cx="683013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Smoothly reached Total </a:t>
            </a:r>
            <a:r>
              <a:rPr lang="en-US" altLang="ja-JP" sz="2000" b="1" i="1" dirty="0"/>
              <a:t>V</a:t>
            </a:r>
            <a:r>
              <a:rPr lang="en-US" altLang="ja-JP" sz="2000" b="1" baseline="-25000" dirty="0"/>
              <a:t>c</a:t>
            </a:r>
            <a:r>
              <a:rPr lang="en-US" altLang="ja-JP" sz="2000" b="1" dirty="0"/>
              <a:t> = 1.6 MV (350 kW klystron output)</a:t>
            </a:r>
          </a:p>
          <a:p>
            <a:pPr algn="ctr"/>
            <a:r>
              <a:rPr lang="en-US" altLang="ja-JP" sz="2000" b="1" dirty="0"/>
              <a:t>over the </a:t>
            </a:r>
            <a:r>
              <a:rPr lang="en-US" altLang="ja-JP" sz="2000" b="1" u="sng" dirty="0">
                <a:solidFill>
                  <a:srgbClr val="33CC33"/>
                </a:solidFill>
              </a:rPr>
              <a:t>DR spec:  total </a:t>
            </a:r>
            <a:r>
              <a:rPr lang="en-US" altLang="ja-JP" sz="2000" b="1" i="1" u="sng" dirty="0">
                <a:solidFill>
                  <a:srgbClr val="33CC33"/>
                </a:solidFill>
              </a:rPr>
              <a:t>V</a:t>
            </a:r>
            <a:r>
              <a:rPr lang="en-US" altLang="ja-JP" sz="2000" b="1" u="sng" baseline="-25000" dirty="0">
                <a:solidFill>
                  <a:srgbClr val="33CC33"/>
                </a:solidFill>
              </a:rPr>
              <a:t>c</a:t>
            </a:r>
            <a:r>
              <a:rPr lang="en-US" altLang="ja-JP" sz="2000" b="1" u="sng" dirty="0">
                <a:solidFill>
                  <a:srgbClr val="33CC33"/>
                </a:solidFill>
              </a:rPr>
              <a:t> = 1.4 MV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5E5485D-0511-4AEC-91CB-EDCAA0B98E5D}"/>
              </a:ext>
            </a:extLst>
          </p:cNvPr>
          <p:cNvCxnSpPr>
            <a:cxnSpLocks/>
          </p:cNvCxnSpPr>
          <p:nvPr/>
        </p:nvCxnSpPr>
        <p:spPr>
          <a:xfrm flipH="1">
            <a:off x="9087017" y="3745971"/>
            <a:ext cx="1152000" cy="0"/>
          </a:xfrm>
          <a:prstGeom prst="straightConnector1">
            <a:avLst/>
          </a:prstGeom>
          <a:ln w="44450">
            <a:solidFill>
              <a:srgbClr val="00FF00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6A6CC11-C3BC-456A-957A-5107756D482E}"/>
              </a:ext>
            </a:extLst>
          </p:cNvPr>
          <p:cNvCxnSpPr>
            <a:cxnSpLocks/>
          </p:cNvCxnSpPr>
          <p:nvPr/>
        </p:nvCxnSpPr>
        <p:spPr>
          <a:xfrm flipH="1">
            <a:off x="7784789" y="6514468"/>
            <a:ext cx="2448000" cy="0"/>
          </a:xfrm>
          <a:prstGeom prst="straightConnector1">
            <a:avLst/>
          </a:prstGeom>
          <a:ln w="44450">
            <a:solidFill>
              <a:srgbClr val="00FF00"/>
            </a:solidFill>
            <a:tailEnd type="none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9C2E901-CA89-44D1-AC0C-7017364B4A57}"/>
              </a:ext>
            </a:extLst>
          </p:cNvPr>
          <p:cNvCxnSpPr>
            <a:cxnSpLocks/>
          </p:cNvCxnSpPr>
          <p:nvPr/>
        </p:nvCxnSpPr>
        <p:spPr>
          <a:xfrm>
            <a:off x="10223048" y="3759998"/>
            <a:ext cx="1" cy="2772000"/>
          </a:xfrm>
          <a:prstGeom prst="straightConnector1">
            <a:avLst/>
          </a:prstGeom>
          <a:ln w="44450">
            <a:solidFill>
              <a:srgbClr val="00FF00"/>
            </a:solidFill>
            <a:tailEnd type="none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1994CB95-71E3-4FE4-B0DB-1D1989BDFA24}"/>
              </a:ext>
            </a:extLst>
          </p:cNvPr>
          <p:cNvCxnSpPr>
            <a:cxnSpLocks/>
          </p:cNvCxnSpPr>
          <p:nvPr/>
        </p:nvCxnSpPr>
        <p:spPr>
          <a:xfrm flipH="1" flipV="1">
            <a:off x="7797847" y="6351919"/>
            <a:ext cx="1" cy="180000"/>
          </a:xfrm>
          <a:prstGeom prst="straightConnector1">
            <a:avLst/>
          </a:prstGeom>
          <a:ln w="44450">
            <a:solidFill>
              <a:srgbClr val="00FF00"/>
            </a:solidFill>
            <a:tailEnd type="none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C291E794-409A-4B18-BCEF-579586E3C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0997" y="1741542"/>
            <a:ext cx="2924296" cy="1800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18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E27C1B3-23E5-40E7-8FC6-AF413461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16DDFE-501A-4B26-A445-88EB8326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5341E6-0775-4BBE-9CEC-90600D4D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</a:t>
            </a:fld>
            <a:endParaRPr lang="ja-JP" altLang="en-US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E542DA35-77C6-41C8-B977-CB074C65C9B4}"/>
              </a:ext>
            </a:extLst>
          </p:cNvPr>
          <p:cNvSpPr txBox="1">
            <a:spLocks/>
          </p:cNvSpPr>
          <p:nvPr/>
        </p:nvSpPr>
        <p:spPr>
          <a:xfrm>
            <a:off x="1042224" y="2172969"/>
            <a:ext cx="10107552" cy="2022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8775" indent="-358775" algn="ctr"/>
            <a:r>
              <a:rPr lang="en-US" altLang="ja-JP" sz="8000" b="1" dirty="0">
                <a:solidFill>
                  <a:srgbClr val="FF00FF"/>
                </a:solidFill>
                <a:latin typeface="MoolBoran" panose="020B0100010101010101" pitchFamily="34" charset="0"/>
                <a:ea typeface="Adobe Gothic Std B" panose="020B0800000000000000" pitchFamily="34" charset="-128"/>
                <a:cs typeface="MoolBoran" panose="020B0100010101010101" pitchFamily="34" charset="0"/>
              </a:rPr>
              <a:t>1.  Overview and Fundamentals of the RF Accelerating Structure</a:t>
            </a:r>
          </a:p>
        </p:txBody>
      </p:sp>
    </p:spTree>
    <p:extLst>
      <p:ext uri="{BB962C8B-B14F-4D97-AF65-F5344CB8AC3E}">
        <p14:creationId xmlns:p14="http://schemas.microsoft.com/office/powerpoint/2010/main" val="2674642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However,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29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B6C118-00C4-4DFD-9524-BCC1994DBF46}"/>
              </a:ext>
            </a:extLst>
          </p:cNvPr>
          <p:cNvSpPr txBox="1"/>
          <p:nvPr/>
        </p:nvSpPr>
        <p:spPr>
          <a:xfrm>
            <a:off x="534473" y="1016725"/>
            <a:ext cx="1164455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2600" dirty="0"/>
              <a:t>After maintaining total </a:t>
            </a:r>
            <a:r>
              <a:rPr lang="en-US" altLang="ja-JP" sz="2600" i="1" dirty="0"/>
              <a:t>V</a:t>
            </a:r>
            <a:r>
              <a:rPr lang="en-US" altLang="ja-JP" sz="2600" baseline="-25000" dirty="0"/>
              <a:t>c</a:t>
            </a:r>
            <a:r>
              <a:rPr lang="en-US" altLang="ja-JP" sz="2600" dirty="0"/>
              <a:t> = 1.6 MV (350 kW klystron output) during the conditioning,</a:t>
            </a:r>
          </a:p>
          <a:p>
            <a:pPr>
              <a:lnSpc>
                <a:spcPts val="3300"/>
              </a:lnSpc>
            </a:pPr>
            <a:r>
              <a:rPr lang="en-US" altLang="ja-JP" sz="2600" dirty="0"/>
              <a:t>     </a:t>
            </a:r>
            <a:r>
              <a:rPr lang="en-US" altLang="ja-JP" sz="2600" b="1" u="sng" dirty="0"/>
              <a:t>small vacuum leaks</a:t>
            </a:r>
            <a:r>
              <a:rPr lang="en-US" altLang="ja-JP" sz="2600" dirty="0"/>
              <a:t> </a:t>
            </a:r>
            <a:r>
              <a:rPr lang="pl-PL" altLang="ja-JP" sz="2600" dirty="0"/>
              <a:t>(10</a:t>
            </a:r>
            <a:r>
              <a:rPr lang="pl-PL" altLang="ja-JP" sz="2600" baseline="30000" dirty="0"/>
              <a:t>-9</a:t>
            </a:r>
            <a:r>
              <a:rPr lang="pl-PL" altLang="ja-JP" sz="2600" dirty="0"/>
              <a:t> to 10</a:t>
            </a:r>
            <a:r>
              <a:rPr lang="pl-PL" altLang="ja-JP" sz="2600" baseline="30000" dirty="0"/>
              <a:t>-8</a:t>
            </a:r>
            <a:r>
              <a:rPr lang="pl-PL" altLang="ja-JP" sz="2600" dirty="0"/>
              <a:t> Pa</a:t>
            </a:r>
            <a:r>
              <a:rPr lang="en-US" altLang="ja-JP" sz="2600" dirty="0"/>
              <a:t> </a:t>
            </a:r>
            <a:r>
              <a:rPr lang="pl-PL" altLang="ja-JP" sz="2600" dirty="0"/>
              <a:t>m</a:t>
            </a:r>
            <a:r>
              <a:rPr lang="pl-PL" altLang="ja-JP" sz="2600" baseline="30000" dirty="0"/>
              <a:t>3</a:t>
            </a:r>
            <a:r>
              <a:rPr lang="pl-PL" altLang="ja-JP" sz="2600" dirty="0"/>
              <a:t>/sec)</a:t>
            </a:r>
            <a:endParaRPr lang="en-US" altLang="ja-JP" sz="2600" dirty="0"/>
          </a:p>
          <a:p>
            <a:pPr>
              <a:lnSpc>
                <a:spcPts val="3300"/>
              </a:lnSpc>
            </a:pPr>
            <a:r>
              <a:rPr lang="en-US" altLang="ja-JP" sz="2600" dirty="0"/>
              <a:t>         occurred at the </a:t>
            </a:r>
            <a:r>
              <a:rPr lang="en-US" altLang="ja-JP" sz="2600" u="sng" dirty="0">
                <a:solidFill>
                  <a:schemeClr val="accent2">
                    <a:lumMod val="75000"/>
                  </a:schemeClr>
                </a:solidFill>
              </a:rPr>
              <a:t>7 rectangular flanges of the HOM waveguides</a:t>
            </a:r>
            <a:r>
              <a:rPr lang="en-US" altLang="ja-JP" sz="2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ja-JP" sz="2600" dirty="0"/>
              <a:t>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4573CF7-2608-4D84-BACF-65795FDEE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6985" y="2910889"/>
            <a:ext cx="4602043" cy="3102188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1111500-6D20-40ED-8A70-1163F090EBCC}"/>
              </a:ext>
            </a:extLst>
          </p:cNvPr>
          <p:cNvCxnSpPr>
            <a:cxnSpLocks/>
          </p:cNvCxnSpPr>
          <p:nvPr/>
        </p:nvCxnSpPr>
        <p:spPr>
          <a:xfrm>
            <a:off x="9197372" y="2274734"/>
            <a:ext cx="0" cy="75600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  <a:effectLst>
            <a:glow rad="381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105C00-ABB0-4FC4-A548-C250D22D0041}"/>
              </a:ext>
            </a:extLst>
          </p:cNvPr>
          <p:cNvSpPr txBox="1"/>
          <p:nvPr/>
        </p:nvSpPr>
        <p:spPr>
          <a:xfrm>
            <a:off x="839249" y="2702490"/>
            <a:ext cx="68098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2800" dirty="0"/>
              <a:t>Possible cause is a thermal cycle </a:t>
            </a:r>
          </a:p>
          <a:p>
            <a:pPr>
              <a:lnSpc>
                <a:spcPts val="3300"/>
              </a:lnSpc>
            </a:pPr>
            <a:r>
              <a:rPr lang="en-US" altLang="ja-JP" sz="2800" dirty="0"/>
              <a:t> accompanied by high temperature</a:t>
            </a:r>
          </a:p>
          <a:p>
            <a:pPr>
              <a:lnSpc>
                <a:spcPts val="3300"/>
              </a:lnSpc>
            </a:pPr>
            <a:r>
              <a:rPr lang="en-US" altLang="ja-JP" sz="2800" dirty="0"/>
              <a:t>  at the rectangular flanges </a:t>
            </a:r>
          </a:p>
          <a:p>
            <a:pPr>
              <a:lnSpc>
                <a:spcPts val="3300"/>
              </a:lnSpc>
            </a:pPr>
            <a:r>
              <a:rPr lang="en-US" altLang="ja-JP" sz="2800" dirty="0"/>
              <a:t>     (~50 degC at max. for total </a:t>
            </a:r>
            <a:r>
              <a:rPr lang="en-US" altLang="ja-JP" sz="2800" i="1" dirty="0"/>
              <a:t>V</a:t>
            </a:r>
            <a:r>
              <a:rPr lang="en-US" altLang="ja-JP" sz="2800" baseline="-25000" dirty="0"/>
              <a:t>c</a:t>
            </a:r>
            <a:r>
              <a:rPr lang="en-US" altLang="ja-JP" sz="2800" dirty="0"/>
              <a:t> = 1.6 MV)</a:t>
            </a:r>
            <a:endParaRPr lang="en-US" altLang="ja-JP" sz="28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27867DA-014F-4BF2-8104-088E1004D4BC}"/>
              </a:ext>
            </a:extLst>
          </p:cNvPr>
          <p:cNvSpPr txBox="1"/>
          <p:nvPr/>
        </p:nvSpPr>
        <p:spPr>
          <a:xfrm>
            <a:off x="1644911" y="4351926"/>
            <a:ext cx="582295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2800" dirty="0"/>
              <a:t>The vacuum leaks stopped by increasing the clamping torque except for </a:t>
            </a:r>
            <a:r>
              <a:rPr lang="en-US" altLang="ja-JP" sz="2800" u="sng" dirty="0">
                <a:solidFill>
                  <a:srgbClr val="33CC33"/>
                </a:solidFill>
              </a:rPr>
              <a:t>one waveguide flange*</a:t>
            </a:r>
            <a:r>
              <a:rPr lang="en-US" altLang="ja-JP" sz="2800" dirty="0"/>
              <a:t>.</a:t>
            </a:r>
            <a:endParaRPr lang="en-US" altLang="ja-JP" sz="28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2824D1-55D3-40EB-8D50-9ABEAFF10BC6}"/>
              </a:ext>
            </a:extLst>
          </p:cNvPr>
          <p:cNvSpPr txBox="1"/>
          <p:nvPr/>
        </p:nvSpPr>
        <p:spPr>
          <a:xfrm>
            <a:off x="2124335" y="5665660"/>
            <a:ext cx="5343528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dirty="0"/>
              <a:t>(</a:t>
            </a:r>
            <a:r>
              <a:rPr lang="en-US" altLang="ja-JP" sz="2000" dirty="0">
                <a:solidFill>
                  <a:srgbClr val="33CC33"/>
                </a:solidFill>
              </a:rPr>
              <a:t>*The gasket was replaced, and then no leak</a:t>
            </a:r>
            <a:r>
              <a:rPr lang="en-US" altLang="ja-JP" sz="2000" dirty="0"/>
              <a:t>)</a:t>
            </a:r>
            <a:endParaRPr lang="en-US" altLang="ja-JP" sz="20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E26FAA9-E889-4CD1-B3F5-3C4DEFBD9E0F}"/>
              </a:ext>
            </a:extLst>
          </p:cNvPr>
          <p:cNvCxnSpPr>
            <a:cxnSpLocks/>
          </p:cNvCxnSpPr>
          <p:nvPr/>
        </p:nvCxnSpPr>
        <p:spPr>
          <a:xfrm flipH="1">
            <a:off x="10625667" y="2783309"/>
            <a:ext cx="129648" cy="709191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68CAEC7-2C3E-4971-A463-DBABDAE5A4E2}"/>
              </a:ext>
            </a:extLst>
          </p:cNvPr>
          <p:cNvSpPr txBox="1"/>
          <p:nvPr/>
        </p:nvSpPr>
        <p:spPr>
          <a:xfrm>
            <a:off x="9786628" y="2548601"/>
            <a:ext cx="1752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>
                <a:solidFill>
                  <a:schemeClr val="bg1">
                    <a:lumMod val="50000"/>
                  </a:schemeClr>
                </a:solidFill>
              </a:rPr>
              <a:t>HOM waveguide load</a:t>
            </a:r>
            <a:endParaRPr kumimoji="1" lang="ja-JP" altLang="en-US" sz="1400" u="sn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98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88F9957-F028-41C8-AB36-10D44A70B22F}"/>
              </a:ext>
            </a:extLst>
          </p:cNvPr>
          <p:cNvSpPr txBox="1"/>
          <p:nvPr/>
        </p:nvSpPr>
        <p:spPr>
          <a:xfrm>
            <a:off x="223400" y="730874"/>
            <a:ext cx="1178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altLang="ja-JP" sz="2400" dirty="0"/>
              <a:t>1. We added </a:t>
            </a:r>
            <a:r>
              <a:rPr lang="en-US" altLang="ja-JP" sz="2400" u="sng" dirty="0">
                <a:solidFill>
                  <a:srgbClr val="0066FF"/>
                </a:solidFill>
              </a:rPr>
              <a:t>more cooling pipes</a:t>
            </a:r>
            <a:r>
              <a:rPr lang="en-US" altLang="ja-JP" sz="2400" dirty="0">
                <a:solidFill>
                  <a:srgbClr val="0066FF"/>
                </a:solidFill>
              </a:rPr>
              <a:t> </a:t>
            </a:r>
            <a:r>
              <a:rPr lang="en-US" altLang="ja-JP" sz="2400" dirty="0"/>
              <a:t>on the E-bends of the HOM waveguides to suppress the thermal cycle at the </a:t>
            </a:r>
            <a:r>
              <a:rPr lang="en-US" altLang="ja-JP" sz="2400" u="sng" dirty="0"/>
              <a:t>rectangular flanges</a:t>
            </a:r>
            <a:r>
              <a:rPr lang="en-US" altLang="ja-JP" sz="2400" dirty="0"/>
              <a:t>.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6C3F362-0923-497A-977F-A6925601D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7347481" y="1353934"/>
            <a:ext cx="4745960" cy="2303851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Measures against thermal cycles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30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57EF5D-2CFB-4DB2-B05D-B57ABB887B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165" y="1608297"/>
            <a:ext cx="2425664" cy="200030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D4FE862-78FC-4246-A5EE-55F4F6786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80" y="4467059"/>
            <a:ext cx="2458282" cy="184371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B8BB14E-28D9-4D7F-8038-5A25871805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742" y="4495452"/>
            <a:ext cx="2680756" cy="2000308"/>
          </a:xfrm>
          <a:prstGeom prst="rect">
            <a:avLst/>
          </a:prstGeom>
        </p:spPr>
      </p:pic>
      <p:sp>
        <p:nvSpPr>
          <p:cNvPr id="16" name="矢印: ストライプ 15">
            <a:extLst>
              <a:ext uri="{FF2B5EF4-FFF2-40B4-BE49-F238E27FC236}">
                <a16:creationId xmlns:a16="http://schemas.microsoft.com/office/drawing/2014/main" id="{17189940-B7B5-49E2-8897-4CAEAC710740}"/>
              </a:ext>
            </a:extLst>
          </p:cNvPr>
          <p:cNvSpPr/>
          <p:nvPr/>
        </p:nvSpPr>
        <p:spPr>
          <a:xfrm>
            <a:off x="4051060" y="1667874"/>
            <a:ext cx="3160879" cy="967075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B6B4123-097C-4C2A-8674-443FC14DCE7A}"/>
              </a:ext>
            </a:extLst>
          </p:cNvPr>
          <p:cNvCxnSpPr>
            <a:cxnSpLocks/>
          </p:cNvCxnSpPr>
          <p:nvPr/>
        </p:nvCxnSpPr>
        <p:spPr>
          <a:xfrm>
            <a:off x="8394700" y="1244866"/>
            <a:ext cx="982056" cy="307777"/>
          </a:xfrm>
          <a:prstGeom prst="straightConnector1">
            <a:avLst/>
          </a:prstGeom>
          <a:ln w="50800">
            <a:solidFill>
              <a:srgbClr val="0066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CA2E4C7F-714F-411B-A8E5-350E3BF3CC51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6342064" y="4962462"/>
            <a:ext cx="1189036" cy="6972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15B3B5BA-DF98-4BB5-AB6E-2FDAC127A742}"/>
              </a:ext>
            </a:extLst>
          </p:cNvPr>
          <p:cNvSpPr/>
          <p:nvPr/>
        </p:nvSpPr>
        <p:spPr>
          <a:xfrm>
            <a:off x="5949118" y="4746462"/>
            <a:ext cx="392946" cy="432000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23CFD57-C259-4999-BC87-90812EB72446}"/>
              </a:ext>
            </a:extLst>
          </p:cNvPr>
          <p:cNvSpPr txBox="1"/>
          <p:nvPr/>
        </p:nvSpPr>
        <p:spPr>
          <a:xfrm>
            <a:off x="134351" y="38444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000" b="1" dirty="0">
              <a:highlight>
                <a:srgbClr val="FFFF00"/>
              </a:highlight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09625D9-6BD4-4BA1-8D1F-C8412DEBABBF}"/>
              </a:ext>
            </a:extLst>
          </p:cNvPr>
          <p:cNvCxnSpPr>
            <a:cxnSpLocks/>
          </p:cNvCxnSpPr>
          <p:nvPr/>
        </p:nvCxnSpPr>
        <p:spPr>
          <a:xfrm>
            <a:off x="4239491" y="1090964"/>
            <a:ext cx="4166989" cy="153902"/>
          </a:xfrm>
          <a:prstGeom prst="straightConnector1">
            <a:avLst/>
          </a:prstGeom>
          <a:ln w="50800">
            <a:solidFill>
              <a:srgbClr val="0066FF"/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9E19DED-AA9A-47E2-95F9-F628F162CE4C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2313214" y="2866554"/>
            <a:ext cx="1818443" cy="368728"/>
          </a:xfrm>
          <a:prstGeom prst="straightConnector1">
            <a:avLst/>
          </a:prstGeom>
          <a:ln w="50800">
            <a:solidFill>
              <a:srgbClr val="33CC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9FB07D5-B5C7-486B-A65D-A794A7A272DA}"/>
              </a:ext>
            </a:extLst>
          </p:cNvPr>
          <p:cNvSpPr txBox="1"/>
          <p:nvPr/>
        </p:nvSpPr>
        <p:spPr>
          <a:xfrm>
            <a:off x="4131657" y="2773617"/>
            <a:ext cx="2557799" cy="923330"/>
          </a:xfrm>
          <a:prstGeom prst="rect">
            <a:avLst/>
          </a:prstGeom>
          <a:solidFill>
            <a:srgbClr val="FFEFEF"/>
          </a:solidFill>
          <a:ln w="25400">
            <a:solidFill>
              <a:srgbClr val="00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CC00"/>
                </a:solidFill>
              </a:rPr>
              <a:t>Cooling pipe brazed on the E-bend during the fabrication of the cavity</a:t>
            </a:r>
            <a:endParaRPr kumimoji="1" lang="ja-JP" altLang="en-US" dirty="0">
              <a:solidFill>
                <a:srgbClr val="00CC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D0ED4ED-7043-496F-B55F-0B49C646352C}"/>
              </a:ext>
            </a:extLst>
          </p:cNvPr>
          <p:cNvSpPr txBox="1"/>
          <p:nvPr/>
        </p:nvSpPr>
        <p:spPr>
          <a:xfrm>
            <a:off x="9152245" y="1090964"/>
            <a:ext cx="3129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u="sng" dirty="0">
                <a:solidFill>
                  <a:schemeClr val="bg1">
                    <a:lumMod val="50000"/>
                  </a:schemeClr>
                </a:solidFill>
              </a:rPr>
              <a:t>High </a:t>
            </a:r>
            <a:r>
              <a:rPr lang="en-US" altLang="ja-JP" sz="1400" u="sng" dirty="0">
                <a:solidFill>
                  <a:schemeClr val="bg1">
                    <a:lumMod val="50000"/>
                  </a:schemeClr>
                </a:solidFill>
              </a:rPr>
              <a:t>thermal-conductivity glue (Devcon)</a:t>
            </a:r>
            <a:endParaRPr kumimoji="1" lang="ja-JP" altLang="en-US" sz="1400" u="sng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F262A898-4FB4-4B5C-ACEF-8446D52D9737}"/>
              </a:ext>
            </a:extLst>
          </p:cNvPr>
          <p:cNvCxnSpPr>
            <a:cxnSpLocks/>
          </p:cNvCxnSpPr>
          <p:nvPr/>
        </p:nvCxnSpPr>
        <p:spPr>
          <a:xfrm flipH="1">
            <a:off x="10185401" y="1333953"/>
            <a:ext cx="331840" cy="501584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84C51F9-2FB6-40DA-BC3E-3AB26771F8F9}"/>
              </a:ext>
            </a:extLst>
          </p:cNvPr>
          <p:cNvSpPr txBox="1"/>
          <p:nvPr/>
        </p:nvSpPr>
        <p:spPr>
          <a:xfrm>
            <a:off x="223400" y="3866220"/>
            <a:ext cx="1195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2. We inserted </a:t>
            </a:r>
            <a:r>
              <a:rPr lang="en-US" altLang="ja-JP" sz="2400" u="sng" dirty="0"/>
              <a:t>rubber bushes </a:t>
            </a:r>
            <a:r>
              <a:rPr lang="en-US" altLang="ja-JP" sz="2400" dirty="0"/>
              <a:t>at the end of the support bars to make small degree of flexibility.</a:t>
            </a:r>
            <a:endParaRPr lang="ja-JP" altLang="en-US" sz="2400" dirty="0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B7DCD931-365D-4970-A370-21E56E6530A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6689456" y="3235282"/>
            <a:ext cx="1121044" cy="164301"/>
          </a:xfrm>
          <a:prstGeom prst="straightConnector1">
            <a:avLst/>
          </a:prstGeom>
          <a:ln w="50800">
            <a:solidFill>
              <a:srgbClr val="33CC33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41712A-631C-4BE7-90BE-DC64D280B084}"/>
              </a:ext>
            </a:extLst>
          </p:cNvPr>
          <p:cNvSpPr txBox="1"/>
          <p:nvPr/>
        </p:nvSpPr>
        <p:spPr>
          <a:xfrm>
            <a:off x="2933679" y="5984388"/>
            <a:ext cx="7072705" cy="800219"/>
          </a:xfrm>
          <a:prstGeom prst="rect">
            <a:avLst/>
          </a:prstGeom>
          <a:solidFill>
            <a:srgbClr val="FFFF00"/>
          </a:solidFill>
          <a:ln w="38100">
            <a:solidFill>
              <a:srgbClr val="FF3300"/>
            </a:solidFill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i="1" dirty="0"/>
              <a:t>No vacuum leak since we took these measures</a:t>
            </a:r>
          </a:p>
          <a:p>
            <a:pPr algn="ctr"/>
            <a:r>
              <a:rPr kumimoji="1" lang="en-US" altLang="ja-JP" dirty="0"/>
              <a:t>(last leak test performed on Feb.22, 2018)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FF7F2D-653F-4BE4-945E-9C64CFF8E191}"/>
              </a:ext>
            </a:extLst>
          </p:cNvPr>
          <p:cNvSpPr txBox="1"/>
          <p:nvPr/>
        </p:nvSpPr>
        <p:spPr>
          <a:xfrm>
            <a:off x="9496256" y="385781"/>
            <a:ext cx="1665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(taken in Oct., 2017)</a:t>
            </a:r>
            <a:endParaRPr kumimoji="1" lang="ja-JP" altLang="en-US" sz="14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C635DE8-F709-4FCE-AC07-8C70B8627DB5}"/>
              </a:ext>
            </a:extLst>
          </p:cNvPr>
          <p:cNvSpPr txBox="1"/>
          <p:nvPr/>
        </p:nvSpPr>
        <p:spPr>
          <a:xfrm>
            <a:off x="492101" y="1927820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E-bend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85E1E3F0-40C8-4AF2-A4D7-B7912CE9F6BA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1192934" y="2081709"/>
            <a:ext cx="679406" cy="286425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EE250BDB-15AC-4554-B46B-C9AF449EFC6D}"/>
              </a:ext>
            </a:extLst>
          </p:cNvPr>
          <p:cNvCxnSpPr>
            <a:cxnSpLocks/>
          </p:cNvCxnSpPr>
          <p:nvPr/>
        </p:nvCxnSpPr>
        <p:spPr>
          <a:xfrm>
            <a:off x="1267933" y="3196196"/>
            <a:ext cx="0" cy="406774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04D93A6-DD10-40B2-9B50-24C67A77C0C8}"/>
              </a:ext>
            </a:extLst>
          </p:cNvPr>
          <p:cNvSpPr txBox="1"/>
          <p:nvPr/>
        </p:nvSpPr>
        <p:spPr>
          <a:xfrm>
            <a:off x="842517" y="2935010"/>
            <a:ext cx="6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Cavity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27CD4AF-B610-432A-9AE7-47B73265DFB2}"/>
              </a:ext>
            </a:extLst>
          </p:cNvPr>
          <p:cNvCxnSpPr>
            <a:cxnSpLocks/>
          </p:cNvCxnSpPr>
          <p:nvPr/>
        </p:nvCxnSpPr>
        <p:spPr>
          <a:xfrm flipH="1">
            <a:off x="3728434" y="1474631"/>
            <a:ext cx="605308" cy="528034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CC0B5636-6A32-440B-BF9D-31D6E297C0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68" t="19100" r="8976" b="7597"/>
          <a:stretch/>
        </p:blipFill>
        <p:spPr>
          <a:xfrm>
            <a:off x="2608137" y="4320567"/>
            <a:ext cx="1045498" cy="102265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304EFE-FD5C-44C3-82E0-CA9A4FF025E0}"/>
              </a:ext>
            </a:extLst>
          </p:cNvPr>
          <p:cNvSpPr txBox="1"/>
          <p:nvPr/>
        </p:nvSpPr>
        <p:spPr>
          <a:xfrm>
            <a:off x="2647850" y="5337544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(EPDM)</a:t>
            </a:r>
            <a:endParaRPr kumimoji="1" lang="ja-JP" altLang="en-US" sz="1600" dirty="0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0E8801B7-E05C-4421-88C8-1FFF1CAEF8D9}"/>
              </a:ext>
            </a:extLst>
          </p:cNvPr>
          <p:cNvSpPr/>
          <p:nvPr/>
        </p:nvSpPr>
        <p:spPr>
          <a:xfrm>
            <a:off x="3617843" y="4338111"/>
            <a:ext cx="5338261" cy="423580"/>
          </a:xfrm>
          <a:custGeom>
            <a:avLst/>
            <a:gdLst>
              <a:gd name="connsiteX0" fmla="*/ 0 w 5338261"/>
              <a:gd name="connsiteY0" fmla="*/ 293983 h 563187"/>
              <a:gd name="connsiteX1" fmla="*/ 1158619 w 5338261"/>
              <a:gd name="connsiteY1" fmla="*/ 293983 h 563187"/>
              <a:gd name="connsiteX2" fmla="*/ 1249491 w 5338261"/>
              <a:gd name="connsiteY2" fmla="*/ 259906 h 563187"/>
              <a:gd name="connsiteX3" fmla="*/ 1311966 w 5338261"/>
              <a:gd name="connsiteY3" fmla="*/ 248547 h 563187"/>
              <a:gd name="connsiteX4" fmla="*/ 1329004 w 5338261"/>
              <a:gd name="connsiteY4" fmla="*/ 242867 h 563187"/>
              <a:gd name="connsiteX5" fmla="*/ 1357402 w 5338261"/>
              <a:gd name="connsiteY5" fmla="*/ 225829 h 563187"/>
              <a:gd name="connsiteX6" fmla="*/ 1419876 w 5338261"/>
              <a:gd name="connsiteY6" fmla="*/ 220149 h 563187"/>
              <a:gd name="connsiteX7" fmla="*/ 1465312 w 5338261"/>
              <a:gd name="connsiteY7" fmla="*/ 203111 h 563187"/>
              <a:gd name="connsiteX8" fmla="*/ 1505069 w 5338261"/>
              <a:gd name="connsiteY8" fmla="*/ 197431 h 563187"/>
              <a:gd name="connsiteX9" fmla="*/ 1539146 w 5338261"/>
              <a:gd name="connsiteY9" fmla="*/ 191752 h 563187"/>
              <a:gd name="connsiteX10" fmla="*/ 1817441 w 5338261"/>
              <a:gd name="connsiteY10" fmla="*/ 157675 h 563187"/>
              <a:gd name="connsiteX11" fmla="*/ 1959429 w 5338261"/>
              <a:gd name="connsiteY11" fmla="*/ 140636 h 563187"/>
              <a:gd name="connsiteX12" fmla="*/ 2027583 w 5338261"/>
              <a:gd name="connsiteY12" fmla="*/ 129277 h 563187"/>
              <a:gd name="connsiteX13" fmla="*/ 2073019 w 5338261"/>
              <a:gd name="connsiteY13" fmla="*/ 123598 h 563187"/>
              <a:gd name="connsiteX14" fmla="*/ 2175250 w 5338261"/>
              <a:gd name="connsiteY14" fmla="*/ 89521 h 563187"/>
              <a:gd name="connsiteX15" fmla="*/ 2209327 w 5338261"/>
              <a:gd name="connsiteY15" fmla="*/ 83841 h 563187"/>
              <a:gd name="connsiteX16" fmla="*/ 2294520 w 5338261"/>
              <a:gd name="connsiteY16" fmla="*/ 66803 h 563187"/>
              <a:gd name="connsiteX17" fmla="*/ 2334276 w 5338261"/>
              <a:gd name="connsiteY17" fmla="*/ 61123 h 563187"/>
              <a:gd name="connsiteX18" fmla="*/ 2720482 w 5338261"/>
              <a:gd name="connsiteY18" fmla="*/ 44085 h 563187"/>
              <a:gd name="connsiteX19" fmla="*/ 2845432 w 5338261"/>
              <a:gd name="connsiteY19" fmla="*/ 38405 h 563187"/>
              <a:gd name="connsiteX20" fmla="*/ 3515613 w 5338261"/>
              <a:gd name="connsiteY20" fmla="*/ 10008 h 563187"/>
              <a:gd name="connsiteX21" fmla="*/ 4117640 w 5338261"/>
              <a:gd name="connsiteY21" fmla="*/ 21367 h 563187"/>
              <a:gd name="connsiteX22" fmla="*/ 4310743 w 5338261"/>
              <a:gd name="connsiteY22" fmla="*/ 44085 h 563187"/>
              <a:gd name="connsiteX23" fmla="*/ 4412974 w 5338261"/>
              <a:gd name="connsiteY23" fmla="*/ 55444 h 563187"/>
              <a:gd name="connsiteX24" fmla="*/ 4662873 w 5338261"/>
              <a:gd name="connsiteY24" fmla="*/ 61123 h 563187"/>
              <a:gd name="connsiteX25" fmla="*/ 4776463 w 5338261"/>
              <a:gd name="connsiteY25" fmla="*/ 66803 h 563187"/>
              <a:gd name="connsiteX26" fmla="*/ 4804860 w 5338261"/>
              <a:gd name="connsiteY26" fmla="*/ 72482 h 563187"/>
              <a:gd name="connsiteX27" fmla="*/ 4850296 w 5338261"/>
              <a:gd name="connsiteY27" fmla="*/ 78162 h 563187"/>
              <a:gd name="connsiteX28" fmla="*/ 4992284 w 5338261"/>
              <a:gd name="connsiteY28" fmla="*/ 83841 h 563187"/>
              <a:gd name="connsiteX29" fmla="*/ 5020681 w 5338261"/>
              <a:gd name="connsiteY29" fmla="*/ 100880 h 563187"/>
              <a:gd name="connsiteX30" fmla="*/ 5111553 w 5338261"/>
              <a:gd name="connsiteY30" fmla="*/ 112239 h 563187"/>
              <a:gd name="connsiteX31" fmla="*/ 5202425 w 5338261"/>
              <a:gd name="connsiteY31" fmla="*/ 123598 h 563187"/>
              <a:gd name="connsiteX32" fmla="*/ 5247861 w 5338261"/>
              <a:gd name="connsiteY32" fmla="*/ 129277 h 563187"/>
              <a:gd name="connsiteX33" fmla="*/ 5310336 w 5338261"/>
              <a:gd name="connsiteY33" fmla="*/ 163354 h 563187"/>
              <a:gd name="connsiteX34" fmla="*/ 5327374 w 5338261"/>
              <a:gd name="connsiteY34" fmla="*/ 174713 h 563187"/>
              <a:gd name="connsiteX35" fmla="*/ 5327374 w 5338261"/>
              <a:gd name="connsiteY35" fmla="*/ 345098 h 563187"/>
              <a:gd name="connsiteX36" fmla="*/ 5316015 w 5338261"/>
              <a:gd name="connsiteY36" fmla="*/ 379176 h 563187"/>
              <a:gd name="connsiteX37" fmla="*/ 5321695 w 5338261"/>
              <a:gd name="connsiteY37" fmla="*/ 526843 h 563187"/>
              <a:gd name="connsiteX38" fmla="*/ 5327374 w 5338261"/>
              <a:gd name="connsiteY38" fmla="*/ 560920 h 563187"/>
              <a:gd name="connsiteX0" fmla="*/ 0 w 5338261"/>
              <a:gd name="connsiteY0" fmla="*/ 293983 h 563187"/>
              <a:gd name="connsiteX1" fmla="*/ 1158619 w 5338261"/>
              <a:gd name="connsiteY1" fmla="*/ 248907 h 563187"/>
              <a:gd name="connsiteX2" fmla="*/ 1249491 w 5338261"/>
              <a:gd name="connsiteY2" fmla="*/ 259906 h 563187"/>
              <a:gd name="connsiteX3" fmla="*/ 1311966 w 5338261"/>
              <a:gd name="connsiteY3" fmla="*/ 248547 h 563187"/>
              <a:gd name="connsiteX4" fmla="*/ 1329004 w 5338261"/>
              <a:gd name="connsiteY4" fmla="*/ 242867 h 563187"/>
              <a:gd name="connsiteX5" fmla="*/ 1357402 w 5338261"/>
              <a:gd name="connsiteY5" fmla="*/ 225829 h 563187"/>
              <a:gd name="connsiteX6" fmla="*/ 1419876 w 5338261"/>
              <a:gd name="connsiteY6" fmla="*/ 220149 h 563187"/>
              <a:gd name="connsiteX7" fmla="*/ 1465312 w 5338261"/>
              <a:gd name="connsiteY7" fmla="*/ 203111 h 563187"/>
              <a:gd name="connsiteX8" fmla="*/ 1505069 w 5338261"/>
              <a:gd name="connsiteY8" fmla="*/ 197431 h 563187"/>
              <a:gd name="connsiteX9" fmla="*/ 1539146 w 5338261"/>
              <a:gd name="connsiteY9" fmla="*/ 191752 h 563187"/>
              <a:gd name="connsiteX10" fmla="*/ 1817441 w 5338261"/>
              <a:gd name="connsiteY10" fmla="*/ 157675 h 563187"/>
              <a:gd name="connsiteX11" fmla="*/ 1959429 w 5338261"/>
              <a:gd name="connsiteY11" fmla="*/ 140636 h 563187"/>
              <a:gd name="connsiteX12" fmla="*/ 2027583 w 5338261"/>
              <a:gd name="connsiteY12" fmla="*/ 129277 h 563187"/>
              <a:gd name="connsiteX13" fmla="*/ 2073019 w 5338261"/>
              <a:gd name="connsiteY13" fmla="*/ 123598 h 563187"/>
              <a:gd name="connsiteX14" fmla="*/ 2175250 w 5338261"/>
              <a:gd name="connsiteY14" fmla="*/ 89521 h 563187"/>
              <a:gd name="connsiteX15" fmla="*/ 2209327 w 5338261"/>
              <a:gd name="connsiteY15" fmla="*/ 83841 h 563187"/>
              <a:gd name="connsiteX16" fmla="*/ 2294520 w 5338261"/>
              <a:gd name="connsiteY16" fmla="*/ 66803 h 563187"/>
              <a:gd name="connsiteX17" fmla="*/ 2334276 w 5338261"/>
              <a:gd name="connsiteY17" fmla="*/ 61123 h 563187"/>
              <a:gd name="connsiteX18" fmla="*/ 2720482 w 5338261"/>
              <a:gd name="connsiteY18" fmla="*/ 44085 h 563187"/>
              <a:gd name="connsiteX19" fmla="*/ 2845432 w 5338261"/>
              <a:gd name="connsiteY19" fmla="*/ 38405 h 563187"/>
              <a:gd name="connsiteX20" fmla="*/ 3515613 w 5338261"/>
              <a:gd name="connsiteY20" fmla="*/ 10008 h 563187"/>
              <a:gd name="connsiteX21" fmla="*/ 4117640 w 5338261"/>
              <a:gd name="connsiteY21" fmla="*/ 21367 h 563187"/>
              <a:gd name="connsiteX22" fmla="*/ 4310743 w 5338261"/>
              <a:gd name="connsiteY22" fmla="*/ 44085 h 563187"/>
              <a:gd name="connsiteX23" fmla="*/ 4412974 w 5338261"/>
              <a:gd name="connsiteY23" fmla="*/ 55444 h 563187"/>
              <a:gd name="connsiteX24" fmla="*/ 4662873 w 5338261"/>
              <a:gd name="connsiteY24" fmla="*/ 61123 h 563187"/>
              <a:gd name="connsiteX25" fmla="*/ 4776463 w 5338261"/>
              <a:gd name="connsiteY25" fmla="*/ 66803 h 563187"/>
              <a:gd name="connsiteX26" fmla="*/ 4804860 w 5338261"/>
              <a:gd name="connsiteY26" fmla="*/ 72482 h 563187"/>
              <a:gd name="connsiteX27" fmla="*/ 4850296 w 5338261"/>
              <a:gd name="connsiteY27" fmla="*/ 78162 h 563187"/>
              <a:gd name="connsiteX28" fmla="*/ 4992284 w 5338261"/>
              <a:gd name="connsiteY28" fmla="*/ 83841 h 563187"/>
              <a:gd name="connsiteX29" fmla="*/ 5020681 w 5338261"/>
              <a:gd name="connsiteY29" fmla="*/ 100880 h 563187"/>
              <a:gd name="connsiteX30" fmla="*/ 5111553 w 5338261"/>
              <a:gd name="connsiteY30" fmla="*/ 112239 h 563187"/>
              <a:gd name="connsiteX31" fmla="*/ 5202425 w 5338261"/>
              <a:gd name="connsiteY31" fmla="*/ 123598 h 563187"/>
              <a:gd name="connsiteX32" fmla="*/ 5247861 w 5338261"/>
              <a:gd name="connsiteY32" fmla="*/ 129277 h 563187"/>
              <a:gd name="connsiteX33" fmla="*/ 5310336 w 5338261"/>
              <a:gd name="connsiteY33" fmla="*/ 163354 h 563187"/>
              <a:gd name="connsiteX34" fmla="*/ 5327374 w 5338261"/>
              <a:gd name="connsiteY34" fmla="*/ 174713 h 563187"/>
              <a:gd name="connsiteX35" fmla="*/ 5327374 w 5338261"/>
              <a:gd name="connsiteY35" fmla="*/ 345098 h 563187"/>
              <a:gd name="connsiteX36" fmla="*/ 5316015 w 5338261"/>
              <a:gd name="connsiteY36" fmla="*/ 379176 h 563187"/>
              <a:gd name="connsiteX37" fmla="*/ 5321695 w 5338261"/>
              <a:gd name="connsiteY37" fmla="*/ 526843 h 563187"/>
              <a:gd name="connsiteX38" fmla="*/ 5327374 w 5338261"/>
              <a:gd name="connsiteY38" fmla="*/ 560920 h 56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38261" h="563187">
                <a:moveTo>
                  <a:pt x="0" y="293983"/>
                </a:moveTo>
                <a:cubicBezTo>
                  <a:pt x="412245" y="339784"/>
                  <a:pt x="158563" y="268516"/>
                  <a:pt x="1158619" y="248907"/>
                </a:cubicBezTo>
                <a:cubicBezTo>
                  <a:pt x="1177553" y="248536"/>
                  <a:pt x="1223933" y="259966"/>
                  <a:pt x="1249491" y="259906"/>
                </a:cubicBezTo>
                <a:cubicBezTo>
                  <a:pt x="1275049" y="259846"/>
                  <a:pt x="1295991" y="250829"/>
                  <a:pt x="1311966" y="248547"/>
                </a:cubicBezTo>
                <a:cubicBezTo>
                  <a:pt x="1317645" y="246654"/>
                  <a:pt x="1323649" y="245544"/>
                  <a:pt x="1329004" y="242867"/>
                </a:cubicBezTo>
                <a:cubicBezTo>
                  <a:pt x="1338878" y="237930"/>
                  <a:pt x="1346693" y="228506"/>
                  <a:pt x="1357402" y="225829"/>
                </a:cubicBezTo>
                <a:cubicBezTo>
                  <a:pt x="1377688" y="220757"/>
                  <a:pt x="1399051" y="222042"/>
                  <a:pt x="1419876" y="220149"/>
                </a:cubicBezTo>
                <a:cubicBezTo>
                  <a:pt x="1435021" y="214470"/>
                  <a:pt x="1449683" y="207279"/>
                  <a:pt x="1465312" y="203111"/>
                </a:cubicBezTo>
                <a:cubicBezTo>
                  <a:pt x="1478247" y="199662"/>
                  <a:pt x="1491838" y="199467"/>
                  <a:pt x="1505069" y="197431"/>
                </a:cubicBezTo>
                <a:cubicBezTo>
                  <a:pt x="1516451" y="195680"/>
                  <a:pt x="1527722" y="193206"/>
                  <a:pt x="1539146" y="191752"/>
                </a:cubicBezTo>
                <a:lnTo>
                  <a:pt x="1817441" y="157675"/>
                </a:lnTo>
                <a:cubicBezTo>
                  <a:pt x="1975472" y="136604"/>
                  <a:pt x="1771665" y="154049"/>
                  <a:pt x="1959429" y="140636"/>
                </a:cubicBezTo>
                <a:lnTo>
                  <a:pt x="2027583" y="129277"/>
                </a:lnTo>
                <a:cubicBezTo>
                  <a:pt x="2042677" y="127013"/>
                  <a:pt x="2058281" y="127566"/>
                  <a:pt x="2073019" y="123598"/>
                </a:cubicBezTo>
                <a:cubicBezTo>
                  <a:pt x="2107704" y="114260"/>
                  <a:pt x="2139819" y="95427"/>
                  <a:pt x="2175250" y="89521"/>
                </a:cubicBezTo>
                <a:cubicBezTo>
                  <a:pt x="2186609" y="87628"/>
                  <a:pt x="2198035" y="86099"/>
                  <a:pt x="2209327" y="83841"/>
                </a:cubicBezTo>
                <a:cubicBezTo>
                  <a:pt x="2280129" y="69680"/>
                  <a:pt x="2237655" y="75552"/>
                  <a:pt x="2294520" y="66803"/>
                </a:cubicBezTo>
                <a:cubicBezTo>
                  <a:pt x="2307751" y="64767"/>
                  <a:pt x="2320908" y="61836"/>
                  <a:pt x="2334276" y="61123"/>
                </a:cubicBezTo>
                <a:lnTo>
                  <a:pt x="2720482" y="44085"/>
                </a:lnTo>
                <a:lnTo>
                  <a:pt x="2845432" y="38405"/>
                </a:lnTo>
                <a:cubicBezTo>
                  <a:pt x="3102798" y="-25935"/>
                  <a:pt x="2937377" y="10008"/>
                  <a:pt x="3515613" y="10008"/>
                </a:cubicBezTo>
                <a:cubicBezTo>
                  <a:pt x="3716324" y="10008"/>
                  <a:pt x="3916964" y="17581"/>
                  <a:pt x="4117640" y="21367"/>
                </a:cubicBezTo>
                <a:cubicBezTo>
                  <a:pt x="4240308" y="52033"/>
                  <a:pt x="4137356" y="31081"/>
                  <a:pt x="4310743" y="44085"/>
                </a:cubicBezTo>
                <a:cubicBezTo>
                  <a:pt x="4344934" y="46649"/>
                  <a:pt x="4378727" y="53787"/>
                  <a:pt x="4412974" y="55444"/>
                </a:cubicBezTo>
                <a:cubicBezTo>
                  <a:pt x="4496198" y="59471"/>
                  <a:pt x="4579573" y="59230"/>
                  <a:pt x="4662873" y="61123"/>
                </a:cubicBezTo>
                <a:cubicBezTo>
                  <a:pt x="4700736" y="63016"/>
                  <a:pt x="4738673" y="63780"/>
                  <a:pt x="4776463" y="66803"/>
                </a:cubicBezTo>
                <a:cubicBezTo>
                  <a:pt x="4786085" y="67573"/>
                  <a:pt x="4795319" y="71014"/>
                  <a:pt x="4804860" y="72482"/>
                </a:cubicBezTo>
                <a:cubicBezTo>
                  <a:pt x="4819946" y="74803"/>
                  <a:pt x="4835061" y="77239"/>
                  <a:pt x="4850296" y="78162"/>
                </a:cubicBezTo>
                <a:cubicBezTo>
                  <a:pt x="4897576" y="81027"/>
                  <a:pt x="4944955" y="81948"/>
                  <a:pt x="4992284" y="83841"/>
                </a:cubicBezTo>
                <a:cubicBezTo>
                  <a:pt x="5001750" y="89521"/>
                  <a:pt x="5010307" y="97108"/>
                  <a:pt x="5020681" y="100880"/>
                </a:cubicBezTo>
                <a:cubicBezTo>
                  <a:pt x="5034040" y="105738"/>
                  <a:pt x="5108538" y="111937"/>
                  <a:pt x="5111553" y="112239"/>
                </a:cubicBezTo>
                <a:cubicBezTo>
                  <a:pt x="5159275" y="124169"/>
                  <a:pt x="5118058" y="115161"/>
                  <a:pt x="5202425" y="123598"/>
                </a:cubicBezTo>
                <a:cubicBezTo>
                  <a:pt x="5217612" y="125117"/>
                  <a:pt x="5232716" y="127384"/>
                  <a:pt x="5247861" y="129277"/>
                </a:cubicBezTo>
                <a:cubicBezTo>
                  <a:pt x="5288934" y="145706"/>
                  <a:pt x="5267777" y="134981"/>
                  <a:pt x="5310336" y="163354"/>
                </a:cubicBezTo>
                <a:lnTo>
                  <a:pt x="5327374" y="174713"/>
                </a:lnTo>
                <a:cubicBezTo>
                  <a:pt x="5344011" y="241257"/>
                  <a:pt x="5339605" y="214634"/>
                  <a:pt x="5327374" y="345098"/>
                </a:cubicBezTo>
                <a:cubicBezTo>
                  <a:pt x="5326256" y="357019"/>
                  <a:pt x="5316015" y="379176"/>
                  <a:pt x="5316015" y="379176"/>
                </a:cubicBezTo>
                <a:cubicBezTo>
                  <a:pt x="5317908" y="428398"/>
                  <a:pt x="5318306" y="477701"/>
                  <a:pt x="5321695" y="526843"/>
                </a:cubicBezTo>
                <a:cubicBezTo>
                  <a:pt x="5329170" y="635230"/>
                  <a:pt x="5327374" y="456340"/>
                  <a:pt x="5327374" y="560920"/>
                </a:cubicBez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BF995F91-B50A-4A5A-BF8F-CF1B4E298D38}"/>
              </a:ext>
            </a:extLst>
          </p:cNvPr>
          <p:cNvSpPr/>
          <p:nvPr/>
        </p:nvSpPr>
        <p:spPr>
          <a:xfrm>
            <a:off x="8013700" y="4382296"/>
            <a:ext cx="393700" cy="389729"/>
          </a:xfrm>
          <a:custGeom>
            <a:avLst/>
            <a:gdLst>
              <a:gd name="connsiteX0" fmla="*/ 0 w 393700"/>
              <a:gd name="connsiteY0" fmla="*/ 5554 h 389729"/>
              <a:gd name="connsiteX1" fmla="*/ 114300 w 393700"/>
              <a:gd name="connsiteY1" fmla="*/ 5554 h 389729"/>
              <a:gd name="connsiteX2" fmla="*/ 123825 w 393700"/>
              <a:gd name="connsiteY2" fmla="*/ 11904 h 389729"/>
              <a:gd name="connsiteX3" fmla="*/ 146050 w 393700"/>
              <a:gd name="connsiteY3" fmla="*/ 18254 h 389729"/>
              <a:gd name="connsiteX4" fmla="*/ 171450 w 393700"/>
              <a:gd name="connsiteY4" fmla="*/ 27779 h 389729"/>
              <a:gd name="connsiteX5" fmla="*/ 190500 w 393700"/>
              <a:gd name="connsiteY5" fmla="*/ 43654 h 389729"/>
              <a:gd name="connsiteX6" fmla="*/ 200025 w 393700"/>
              <a:gd name="connsiteY6" fmla="*/ 53179 h 389729"/>
              <a:gd name="connsiteX7" fmla="*/ 219075 w 393700"/>
              <a:gd name="connsiteY7" fmla="*/ 65879 h 389729"/>
              <a:gd name="connsiteX8" fmla="*/ 244475 w 393700"/>
              <a:gd name="connsiteY8" fmla="*/ 84929 h 389729"/>
              <a:gd name="connsiteX9" fmla="*/ 250825 w 393700"/>
              <a:gd name="connsiteY9" fmla="*/ 94454 h 389729"/>
              <a:gd name="connsiteX10" fmla="*/ 273050 w 393700"/>
              <a:gd name="connsiteY10" fmla="*/ 97629 h 389729"/>
              <a:gd name="connsiteX11" fmla="*/ 282575 w 393700"/>
              <a:gd name="connsiteY11" fmla="*/ 110329 h 389729"/>
              <a:gd name="connsiteX12" fmla="*/ 292100 w 393700"/>
              <a:gd name="connsiteY12" fmla="*/ 113504 h 389729"/>
              <a:gd name="connsiteX13" fmla="*/ 298450 w 393700"/>
              <a:gd name="connsiteY13" fmla="*/ 123029 h 389729"/>
              <a:gd name="connsiteX14" fmla="*/ 311150 w 393700"/>
              <a:gd name="connsiteY14" fmla="*/ 129379 h 389729"/>
              <a:gd name="connsiteX15" fmla="*/ 333375 w 393700"/>
              <a:gd name="connsiteY15" fmla="*/ 148429 h 389729"/>
              <a:gd name="connsiteX16" fmla="*/ 352425 w 393700"/>
              <a:gd name="connsiteY16" fmla="*/ 164304 h 389729"/>
              <a:gd name="connsiteX17" fmla="*/ 361950 w 393700"/>
              <a:gd name="connsiteY17" fmla="*/ 186529 h 389729"/>
              <a:gd name="connsiteX18" fmla="*/ 365125 w 393700"/>
              <a:gd name="connsiteY18" fmla="*/ 199229 h 389729"/>
              <a:gd name="connsiteX19" fmla="*/ 371475 w 393700"/>
              <a:gd name="connsiteY19" fmla="*/ 208754 h 389729"/>
              <a:gd name="connsiteX20" fmla="*/ 374650 w 393700"/>
              <a:gd name="connsiteY20" fmla="*/ 218279 h 389729"/>
              <a:gd name="connsiteX21" fmla="*/ 377825 w 393700"/>
              <a:gd name="connsiteY21" fmla="*/ 240504 h 389729"/>
              <a:gd name="connsiteX22" fmla="*/ 384175 w 393700"/>
              <a:gd name="connsiteY22" fmla="*/ 259554 h 389729"/>
              <a:gd name="connsiteX23" fmla="*/ 387350 w 393700"/>
              <a:gd name="connsiteY23" fmla="*/ 275429 h 389729"/>
              <a:gd name="connsiteX24" fmla="*/ 393700 w 393700"/>
              <a:gd name="connsiteY24" fmla="*/ 294479 h 389729"/>
              <a:gd name="connsiteX25" fmla="*/ 390525 w 393700"/>
              <a:gd name="connsiteY25" fmla="*/ 389729 h 38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3700" h="389729">
                <a:moveTo>
                  <a:pt x="0" y="5554"/>
                </a:moveTo>
                <a:cubicBezTo>
                  <a:pt x="45779" y="-2076"/>
                  <a:pt x="35345" y="-1624"/>
                  <a:pt x="114300" y="5554"/>
                </a:cubicBezTo>
                <a:cubicBezTo>
                  <a:pt x="118100" y="5899"/>
                  <a:pt x="120412" y="10197"/>
                  <a:pt x="123825" y="11904"/>
                </a:cubicBezTo>
                <a:cubicBezTo>
                  <a:pt x="128900" y="14442"/>
                  <a:pt x="141303" y="16898"/>
                  <a:pt x="146050" y="18254"/>
                </a:cubicBezTo>
                <a:cubicBezTo>
                  <a:pt x="154760" y="20743"/>
                  <a:pt x="163063" y="24424"/>
                  <a:pt x="171450" y="27779"/>
                </a:cubicBezTo>
                <a:cubicBezTo>
                  <a:pt x="199277" y="55606"/>
                  <a:pt x="163978" y="21552"/>
                  <a:pt x="190500" y="43654"/>
                </a:cubicBezTo>
                <a:cubicBezTo>
                  <a:pt x="193949" y="46529"/>
                  <a:pt x="196481" y="50422"/>
                  <a:pt x="200025" y="53179"/>
                </a:cubicBezTo>
                <a:cubicBezTo>
                  <a:pt x="206049" y="57864"/>
                  <a:pt x="212970" y="61300"/>
                  <a:pt x="219075" y="65879"/>
                </a:cubicBezTo>
                <a:cubicBezTo>
                  <a:pt x="227542" y="72229"/>
                  <a:pt x="238604" y="76123"/>
                  <a:pt x="244475" y="84929"/>
                </a:cubicBezTo>
                <a:cubicBezTo>
                  <a:pt x="246592" y="88104"/>
                  <a:pt x="247338" y="92904"/>
                  <a:pt x="250825" y="94454"/>
                </a:cubicBezTo>
                <a:cubicBezTo>
                  <a:pt x="257664" y="97493"/>
                  <a:pt x="265642" y="96571"/>
                  <a:pt x="273050" y="97629"/>
                </a:cubicBezTo>
                <a:cubicBezTo>
                  <a:pt x="276225" y="101862"/>
                  <a:pt x="278510" y="106941"/>
                  <a:pt x="282575" y="110329"/>
                </a:cubicBezTo>
                <a:cubicBezTo>
                  <a:pt x="285146" y="112472"/>
                  <a:pt x="289487" y="111413"/>
                  <a:pt x="292100" y="113504"/>
                </a:cubicBezTo>
                <a:cubicBezTo>
                  <a:pt x="295080" y="115888"/>
                  <a:pt x="295519" y="120586"/>
                  <a:pt x="298450" y="123029"/>
                </a:cubicBezTo>
                <a:cubicBezTo>
                  <a:pt x="302086" y="126059"/>
                  <a:pt x="307136" y="126871"/>
                  <a:pt x="311150" y="129379"/>
                </a:cubicBezTo>
                <a:cubicBezTo>
                  <a:pt x="330175" y="141270"/>
                  <a:pt x="317789" y="135441"/>
                  <a:pt x="333375" y="148429"/>
                </a:cubicBezTo>
                <a:cubicBezTo>
                  <a:pt x="343204" y="156620"/>
                  <a:pt x="344240" y="152846"/>
                  <a:pt x="352425" y="164304"/>
                </a:cubicBezTo>
                <a:cubicBezTo>
                  <a:pt x="356457" y="169948"/>
                  <a:pt x="359976" y="179620"/>
                  <a:pt x="361950" y="186529"/>
                </a:cubicBezTo>
                <a:cubicBezTo>
                  <a:pt x="363149" y="190725"/>
                  <a:pt x="363406" y="195218"/>
                  <a:pt x="365125" y="199229"/>
                </a:cubicBezTo>
                <a:cubicBezTo>
                  <a:pt x="366628" y="202736"/>
                  <a:pt x="369768" y="205341"/>
                  <a:pt x="371475" y="208754"/>
                </a:cubicBezTo>
                <a:cubicBezTo>
                  <a:pt x="372972" y="211747"/>
                  <a:pt x="373592" y="215104"/>
                  <a:pt x="374650" y="218279"/>
                </a:cubicBezTo>
                <a:cubicBezTo>
                  <a:pt x="375708" y="225687"/>
                  <a:pt x="376142" y="233212"/>
                  <a:pt x="377825" y="240504"/>
                </a:cubicBezTo>
                <a:cubicBezTo>
                  <a:pt x="379330" y="247026"/>
                  <a:pt x="382862" y="252990"/>
                  <a:pt x="384175" y="259554"/>
                </a:cubicBezTo>
                <a:cubicBezTo>
                  <a:pt x="385233" y="264846"/>
                  <a:pt x="385930" y="270223"/>
                  <a:pt x="387350" y="275429"/>
                </a:cubicBezTo>
                <a:cubicBezTo>
                  <a:pt x="389111" y="281887"/>
                  <a:pt x="393700" y="294479"/>
                  <a:pt x="393700" y="294479"/>
                </a:cubicBezTo>
                <a:lnTo>
                  <a:pt x="390525" y="389729"/>
                </a:lnTo>
              </a:path>
            </a:pathLst>
          </a:custGeom>
          <a:noFill/>
          <a:ln w="25400">
            <a:solidFill>
              <a:schemeClr val="tx1"/>
            </a:solidFill>
            <a:tailEnd type="arrow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991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E27C1B3-23E5-40E7-8FC6-AF413461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16DDFE-501A-4B26-A445-88EB8326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5341E6-0775-4BBE-9CEC-90600D4D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31</a:t>
            </a:fld>
            <a:endParaRPr lang="ja-JP" altLang="en-US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E542DA35-77C6-41C8-B977-CB074C65C9B4}"/>
              </a:ext>
            </a:extLst>
          </p:cNvPr>
          <p:cNvSpPr txBox="1">
            <a:spLocks/>
          </p:cNvSpPr>
          <p:nvPr/>
        </p:nvSpPr>
        <p:spPr>
          <a:xfrm>
            <a:off x="19594" y="2784685"/>
            <a:ext cx="12166056" cy="2022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8000" b="1" dirty="0">
                <a:solidFill>
                  <a:srgbClr val="FF00FF"/>
                </a:solidFill>
                <a:latin typeface="MoolBoran" panose="020B0100010101010101" pitchFamily="34" charset="0"/>
                <a:ea typeface="Adobe Gothic Std B" panose="020B0800000000000000" pitchFamily="34" charset="-128"/>
                <a:cs typeface="MoolBoran" panose="020B0100010101010101" pitchFamily="34" charset="0"/>
              </a:rPr>
              <a:t>3.  Status of Cavity No.0 (prototype)</a:t>
            </a:r>
          </a:p>
        </p:txBody>
      </p:sp>
    </p:spTree>
    <p:extLst>
      <p:ext uri="{BB962C8B-B14F-4D97-AF65-F5344CB8AC3E}">
        <p14:creationId xmlns:p14="http://schemas.microsoft.com/office/powerpoint/2010/main" val="4241132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73F2E3C4-2964-442D-AD64-C284A983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44450"/>
            <a:ext cx="12166056" cy="92412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Cavity No.0 was used for </a:t>
            </a:r>
            <a:r>
              <a:rPr lang="en-US" altLang="ja-JP" dirty="0"/>
              <a:t>L</a:t>
            </a:r>
            <a:r>
              <a:rPr kumimoji="1" lang="en-US" altLang="ja-JP" dirty="0"/>
              <a:t>ip </a:t>
            </a:r>
            <a:r>
              <a:rPr lang="en-US" altLang="ja-JP" dirty="0"/>
              <a:t>W</a:t>
            </a:r>
            <a:r>
              <a:rPr kumimoji="1" lang="en-US" altLang="ja-JP" dirty="0"/>
              <a:t>elding </a:t>
            </a:r>
            <a:r>
              <a:rPr lang="en-US" altLang="ja-JP" dirty="0"/>
              <a:t>T</a:t>
            </a:r>
            <a:r>
              <a:rPr kumimoji="1" lang="en-US" altLang="ja-JP" dirty="0"/>
              <a:t>est in 2012.</a:t>
            </a:r>
            <a:endParaRPr kumimoji="1" lang="ja-JP" altLang="en-US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A5691AF-7308-4981-9C62-7CEACA27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D791B35-4509-4D71-AB4C-462315BC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28FD10-3187-4436-AE2E-9A41C31B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32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F7683C2-4BBA-4384-A865-C7E85405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5" t="21788" r="21519" b="5354"/>
          <a:stretch/>
        </p:blipFill>
        <p:spPr>
          <a:xfrm>
            <a:off x="6327287" y="1322681"/>
            <a:ext cx="5022210" cy="44182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CDBEAE6-4C0A-4E0D-ADD0-6A0737BBB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16" t="21127" r="28028" b="12019"/>
          <a:stretch/>
        </p:blipFill>
        <p:spPr>
          <a:xfrm>
            <a:off x="1193263" y="2072621"/>
            <a:ext cx="4162107" cy="304878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30ECFD-5481-4D25-967E-44C377A273A3}"/>
              </a:ext>
            </a:extLst>
          </p:cNvPr>
          <p:cNvSpPr txBox="1"/>
          <p:nvPr/>
        </p:nvSpPr>
        <p:spPr>
          <a:xfrm>
            <a:off x="988998" y="5535319"/>
            <a:ext cx="106765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ighlight>
                  <a:srgbClr val="FFFF00"/>
                </a:highlight>
              </a:rPr>
              <a:t>We have demonstrated: </a:t>
            </a:r>
          </a:p>
          <a:p>
            <a:pPr marL="177800">
              <a:tabLst>
                <a:tab pos="177800" algn="l"/>
              </a:tabLst>
            </a:pPr>
            <a:r>
              <a:rPr lang="en-US" altLang="ja-JP" dirty="0">
                <a:highlight>
                  <a:srgbClr val="FFFF00"/>
                </a:highlight>
              </a:rPr>
              <a:t>(1) It is possible to perform vacuum-tight lip welding in the DR tunnel after the installation of the cavities, and</a:t>
            </a:r>
            <a:r>
              <a:rPr lang="ja-JP" altLang="en-US" dirty="0">
                <a:highlight>
                  <a:srgbClr val="FFFF00"/>
                </a:highlight>
              </a:rPr>
              <a:t> </a:t>
            </a:r>
            <a:endParaRPr lang="en-US" altLang="ja-JP" dirty="0">
              <a:highlight>
                <a:srgbClr val="FFFF00"/>
              </a:highlight>
            </a:endParaRPr>
          </a:p>
          <a:p>
            <a:pPr marL="177800">
              <a:tabLst>
                <a:tab pos="177800" algn="l"/>
              </a:tabLst>
            </a:pPr>
            <a:r>
              <a:rPr lang="en-US" altLang="ja-JP" dirty="0">
                <a:highlight>
                  <a:srgbClr val="FFFF00"/>
                </a:highlight>
              </a:rPr>
              <a:t>(2) Lip welding </a:t>
            </a:r>
            <a:r>
              <a:rPr lang="en-US" altLang="ja-JP" dirty="0">
                <a:highlight>
                  <a:srgbClr val="FFFF00"/>
                </a:highlight>
                <a:sym typeface="Wingdings" panose="05000000000000000000" pitchFamily="2" charset="2"/>
              </a:rPr>
              <a:t> Leak test: OK  Disassembly -&gt; Re-welding  Leak test: OK  Disassembly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C2DB44-62D0-4892-BF37-163FC156FB58}"/>
              </a:ext>
            </a:extLst>
          </p:cNvPr>
          <p:cNvSpPr txBox="1"/>
          <p:nvPr/>
        </p:nvSpPr>
        <p:spPr>
          <a:xfrm>
            <a:off x="5035781" y="825287"/>
            <a:ext cx="160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>
                    <a:lumMod val="50000"/>
                  </a:schemeClr>
                </a:solidFill>
              </a:rPr>
              <a:t>Cavity No.0</a:t>
            </a:r>
            <a:endParaRPr kumimoji="1" lang="ja-JP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E80B248-6900-4CF7-B31E-B015309EA8E4}"/>
              </a:ext>
            </a:extLst>
          </p:cNvPr>
          <p:cNvSpPr txBox="1"/>
          <p:nvPr/>
        </p:nvSpPr>
        <p:spPr>
          <a:xfrm>
            <a:off x="2180506" y="1369543"/>
            <a:ext cx="311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Grooved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eampipe (prototype)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7831A5F-D958-420B-98E4-0D3493F610A7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3737920" y="1738875"/>
            <a:ext cx="3735208" cy="120276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847D708-4AB9-445E-9508-F8F9363BB5B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838084" y="1286952"/>
            <a:ext cx="2769320" cy="130058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2308A5D1-CB3A-4496-AAF9-E99BC06A01F7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189744" y="1286952"/>
            <a:ext cx="648340" cy="224487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D950497-0858-4F24-A150-417D3AE8D82D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401464" y="1738875"/>
            <a:ext cx="336456" cy="7858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246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20EC24-3334-43F3-8AB6-E9849C46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highlight>
                  <a:srgbClr val="FFFF00"/>
                </a:highlight>
              </a:rPr>
              <a:t>Cavity No.0 was re-tested on its high-power performance.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A9C5C6-A29D-4F2D-BEDF-84B9BDC0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06B1FC-FDF8-426D-8029-7AB186F3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2555D79-C6F9-40E4-8FCB-B94BD98C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33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8BB863-876E-4681-B046-F97BE533925D}"/>
              </a:ext>
            </a:extLst>
          </p:cNvPr>
          <p:cNvSpPr txBox="1"/>
          <p:nvPr/>
        </p:nvSpPr>
        <p:spPr>
          <a:xfrm>
            <a:off x="10552775" y="707455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March, 2017</a:t>
            </a:r>
            <a:endParaRPr kumimoji="1" lang="ja-JP" altLang="en-US" sz="2000" i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BA01DB-610E-4B92-8673-6861F37C540C}"/>
              </a:ext>
            </a:extLst>
          </p:cNvPr>
          <p:cNvSpPr txBox="1"/>
          <p:nvPr/>
        </p:nvSpPr>
        <p:spPr>
          <a:xfrm>
            <a:off x="7566339" y="5685502"/>
            <a:ext cx="4608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60363" indent="-360363">
              <a:tabLst>
                <a:tab pos="177800" algn="l"/>
              </a:tabLst>
            </a:pPr>
            <a:r>
              <a:rPr lang="en-US" altLang="ja-JP" sz="1600" dirty="0"/>
              <a:t>(1) Reached </a:t>
            </a:r>
            <a:r>
              <a:rPr lang="en-US" altLang="ja-JP" sz="1600" i="1" dirty="0"/>
              <a:t>V</a:t>
            </a:r>
            <a:r>
              <a:rPr lang="en-US" altLang="ja-JP" sz="1600" baseline="-25000" dirty="0"/>
              <a:t>c</a:t>
            </a:r>
            <a:r>
              <a:rPr lang="en-US" altLang="ja-JP" sz="1600" dirty="0"/>
              <a:t> = 0.90 MV (radiation limit) smoothly.</a:t>
            </a:r>
            <a:r>
              <a:rPr lang="ja-JP" altLang="en-US" sz="1600" dirty="0"/>
              <a:t> </a:t>
            </a:r>
            <a:endParaRPr lang="en-US" altLang="ja-JP" sz="1600" dirty="0"/>
          </a:p>
          <a:p>
            <a:pPr marL="541338" indent="-541338">
              <a:tabLst>
                <a:tab pos="177800" algn="l"/>
              </a:tabLst>
            </a:pPr>
            <a:r>
              <a:rPr lang="en-US" altLang="ja-JP" sz="1600" dirty="0"/>
              <a:t>(2) Maintained </a:t>
            </a:r>
            <a:r>
              <a:rPr lang="en-US" altLang="ja-JP" sz="1600" i="1" dirty="0"/>
              <a:t>V</a:t>
            </a:r>
            <a:r>
              <a:rPr lang="en-US" altLang="ja-JP" sz="1600" baseline="-25000" dirty="0"/>
              <a:t>c</a:t>
            </a:r>
            <a:r>
              <a:rPr lang="en-US" altLang="ja-JP" sz="1600" dirty="0"/>
              <a:t> = 0.90 MV for six hours.</a:t>
            </a:r>
          </a:p>
          <a:p>
            <a:pPr marL="541338" indent="-541338">
              <a:tabLst>
                <a:tab pos="177800" algn="l"/>
              </a:tabLst>
            </a:pPr>
            <a:r>
              <a:rPr lang="en-US" altLang="ja-JP" sz="1600" dirty="0">
                <a:sym typeface="Wingdings" panose="05000000000000000000" pitchFamily="2" charset="2"/>
              </a:rPr>
              <a:t>      </a:t>
            </a:r>
            <a:r>
              <a:rPr lang="en-US" altLang="ja-JP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Comparable performance with Cavity No.1 and No.2.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FA1EC95-7266-4AC3-995B-EE7AC07EC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74389"/>
            <a:ext cx="2677154" cy="3348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89049C9-316E-445B-A208-9F3AB1437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96" y="1674389"/>
            <a:ext cx="2677154" cy="3348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7DECDA6-63A0-47B2-9DAB-0CAE84603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95" y="1674389"/>
            <a:ext cx="2677155" cy="33480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1A97CA9-9C5C-41F8-ABBD-3A44522B6F3D}"/>
              </a:ext>
            </a:extLst>
          </p:cNvPr>
          <p:cNvSpPr txBox="1"/>
          <p:nvPr/>
        </p:nvSpPr>
        <p:spPr>
          <a:xfrm>
            <a:off x="2590793" y="1186972"/>
            <a:ext cx="528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Conditioning Histories up to V</a:t>
            </a:r>
            <a:r>
              <a:rPr lang="en-US" altLang="ja-JP" sz="20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0.90 MV/cavity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BDF556-A4EF-48B9-A4DE-1D2DB8C7D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19" y="5439929"/>
            <a:ext cx="75155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/>
              <a:t>The light blue lines indicate the reference vacuum pressure specified by the computer controlled automatic aging.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1200" dirty="0"/>
              <a:t>If the vacuum pressure is higher than the reference, the input RF power (P</a:t>
            </a:r>
            <a:r>
              <a:rPr lang="en-US" altLang="ja-JP" sz="1200" baseline="-25000" dirty="0"/>
              <a:t>inp</a:t>
            </a:r>
            <a:r>
              <a:rPr lang="en-US" altLang="ja-JP" sz="1200" dirty="0"/>
              <a:t>) is slightly stepped down until the vacuum pressure becomes lower than the reference, and then P</a:t>
            </a:r>
            <a:r>
              <a:rPr lang="en-US" altLang="ja-JP" sz="1200" baseline="-25000" dirty="0"/>
              <a:t>inp</a:t>
            </a:r>
            <a:r>
              <a:rPr lang="en-US" altLang="ja-JP" sz="1200" dirty="0"/>
              <a:t> is slightly stepped up as long as the vacuum pressure is lower than the reference. P</a:t>
            </a:r>
            <a:r>
              <a:rPr lang="en-US" altLang="ja-JP" sz="1200" baseline="-25000" dirty="0"/>
              <a:t>refl</a:t>
            </a:r>
            <a:r>
              <a:rPr lang="en-US" altLang="ja-JP" sz="1200" dirty="0"/>
              <a:t> and V</a:t>
            </a:r>
            <a:r>
              <a:rPr lang="en-US" altLang="ja-JP" sz="1200" baseline="-25000" dirty="0"/>
              <a:t>c</a:t>
            </a:r>
            <a:r>
              <a:rPr lang="en-US" altLang="ja-JP" sz="1200" dirty="0"/>
              <a:t> indicate the reflected RF power and cavity voltage, respectively. </a:t>
            </a:r>
          </a:p>
        </p:txBody>
      </p:sp>
      <p:sp>
        <p:nvSpPr>
          <p:cNvPr id="21" name="大かっこ 20">
            <a:extLst>
              <a:ext uri="{FF2B5EF4-FFF2-40B4-BE49-F238E27FC236}">
                <a16:creationId xmlns:a16="http://schemas.microsoft.com/office/drawing/2014/main" id="{87B35A60-E101-43BC-8AF2-95325514E0AA}"/>
              </a:ext>
            </a:extLst>
          </p:cNvPr>
          <p:cNvSpPr/>
          <p:nvPr/>
        </p:nvSpPr>
        <p:spPr>
          <a:xfrm>
            <a:off x="48413" y="5425543"/>
            <a:ext cx="7378403" cy="864000"/>
          </a:xfrm>
          <a:prstGeom prst="bracketPair">
            <a:avLst/>
          </a:prstGeom>
          <a:ln w="12700">
            <a:solidFill>
              <a:schemeClr val="tx1"/>
            </a:solidFill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E9DB0C5-506A-4A68-AD97-AAA2A1D31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91" y="1612981"/>
            <a:ext cx="3257436" cy="4073692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  <p:sp>
        <p:nvSpPr>
          <p:cNvPr id="16" name="矢印: ストライプ 15">
            <a:extLst>
              <a:ext uri="{FF2B5EF4-FFF2-40B4-BE49-F238E27FC236}">
                <a16:creationId xmlns:a16="http://schemas.microsoft.com/office/drawing/2014/main" id="{D3B34DCE-5250-4DE8-BA14-498077FFF8B9}"/>
              </a:ext>
            </a:extLst>
          </p:cNvPr>
          <p:cNvSpPr/>
          <p:nvPr/>
        </p:nvSpPr>
        <p:spPr>
          <a:xfrm rot="5400000">
            <a:off x="9720158" y="655716"/>
            <a:ext cx="771000" cy="1108232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矢印: 上カーブ 14">
            <a:extLst>
              <a:ext uri="{FF2B5EF4-FFF2-40B4-BE49-F238E27FC236}">
                <a16:creationId xmlns:a16="http://schemas.microsoft.com/office/drawing/2014/main" id="{D52F3FE3-64C0-4788-AE2E-12B96F48D340}"/>
              </a:ext>
            </a:extLst>
          </p:cNvPr>
          <p:cNvSpPr/>
          <p:nvPr/>
        </p:nvSpPr>
        <p:spPr>
          <a:xfrm flipV="1">
            <a:off x="1172433" y="881100"/>
            <a:ext cx="8486108" cy="771002"/>
          </a:xfrm>
          <a:prstGeom prst="curved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12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399"/>
            <a:ext cx="12166056" cy="1648855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highlight>
                  <a:srgbClr val="FF00FF"/>
                </a:highlight>
              </a:rPr>
              <a:t>We decided to promote Cavity No.0 to be a spare cavity</a:t>
            </a:r>
            <a:br>
              <a:rPr kumimoji="1" lang="en-US" altLang="ja-JP" dirty="0">
                <a:highlight>
                  <a:srgbClr val="FF00FF"/>
                </a:highlight>
              </a:rPr>
            </a:br>
            <a:r>
              <a:rPr kumimoji="1" lang="en-US" altLang="ja-JP" dirty="0">
                <a:highlight>
                  <a:srgbClr val="FF00FF"/>
                </a:highlight>
              </a:rPr>
              <a:t>for DR operation.</a:t>
            </a:r>
            <a:endParaRPr kumimoji="1" lang="ja-JP" altLang="en-US" dirty="0">
              <a:highlight>
                <a:srgbClr val="FF00FF"/>
              </a:highlight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DF0FB19-BFA6-400A-9ACC-7BD74415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400" y="1899634"/>
            <a:ext cx="10007600" cy="44821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dirty="0"/>
              <a:t>Enough high-power performance</a:t>
            </a:r>
          </a:p>
          <a:p>
            <a:pPr>
              <a:lnSpc>
                <a:spcPct val="150000"/>
              </a:lnSpc>
            </a:pPr>
            <a:r>
              <a:rPr kumimoji="1" lang="en-US" altLang="ja-JP" sz="3200" dirty="0"/>
              <a:t>Four HOM waveguide loads to be made soon</a:t>
            </a:r>
          </a:p>
          <a:p>
            <a:pPr>
              <a:lnSpc>
                <a:spcPct val="150000"/>
              </a:lnSpc>
            </a:pPr>
            <a:r>
              <a:rPr lang="en-US" altLang="ja-JP" sz="3200" dirty="0">
                <a:highlight>
                  <a:srgbClr val="FFFF00"/>
                </a:highlight>
              </a:rPr>
              <a:t>Bellows for vacuum-tight lip welding to be replaced</a:t>
            </a:r>
            <a:endParaRPr kumimoji="1" lang="ja-JP" altLang="en-US" sz="3200" dirty="0">
              <a:highlight>
                <a:srgbClr val="FFFF00"/>
              </a:highlight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4926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5400"/>
            <a:ext cx="12166056" cy="809211"/>
          </a:xfrm>
        </p:spPr>
        <p:txBody>
          <a:bodyPr/>
          <a:lstStyle/>
          <a:p>
            <a:r>
              <a:rPr kumimoji="1" lang="en-US" altLang="ja-JP" dirty="0"/>
              <a:t>Status of the </a:t>
            </a:r>
            <a:r>
              <a:rPr lang="en-US" altLang="ja-JP" dirty="0"/>
              <a:t>B</a:t>
            </a:r>
            <a:r>
              <a:rPr kumimoji="1" lang="en-US" altLang="ja-JP" dirty="0"/>
              <a:t>ellows of Cavity No.0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35</a:t>
            </a:fld>
            <a:endParaRPr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F0F8127-70A5-4A7C-9F67-7A08889C0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6212" y="1015086"/>
            <a:ext cx="2246308" cy="266863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82D7257-5F24-4D33-965D-8B6B43C6BF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05" t="21788" r="21519" b="5354"/>
          <a:stretch/>
        </p:blipFill>
        <p:spPr>
          <a:xfrm>
            <a:off x="2375540" y="4439825"/>
            <a:ext cx="2331336" cy="20509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C91B14B-28B6-4CB6-AFA0-25F40B341C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16" t="21127" r="28028" b="12019"/>
          <a:stretch/>
        </p:blipFill>
        <p:spPr>
          <a:xfrm>
            <a:off x="44839" y="4821381"/>
            <a:ext cx="2279062" cy="166943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438304F-3939-4764-AA18-92A89E0D4B93}"/>
              </a:ext>
            </a:extLst>
          </p:cNvPr>
          <p:cNvSpPr txBox="1"/>
          <p:nvPr/>
        </p:nvSpPr>
        <p:spPr>
          <a:xfrm>
            <a:off x="6102486" y="1555455"/>
            <a:ext cx="133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Blank </a:t>
            </a:r>
            <a:r>
              <a:rPr kumimoji="1" lang="en-US" altLang="ja-JP" dirty="0"/>
              <a:t>flange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D4DE44C-A67E-4B7C-AA5D-6F089BE164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3" y="901233"/>
            <a:ext cx="4577331" cy="34329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C239C41-5DFC-44ED-9C34-B42A04A483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88581" y="1190358"/>
            <a:ext cx="2073676" cy="321508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D2C8EB-CEF5-47F6-BE18-C9B789300688}"/>
              </a:ext>
            </a:extLst>
          </p:cNvPr>
          <p:cNvSpPr txBox="1"/>
          <p:nvPr/>
        </p:nvSpPr>
        <p:spPr>
          <a:xfrm>
            <a:off x="2693205" y="859831"/>
            <a:ext cx="198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highlight>
                  <a:srgbClr val="00FFFF"/>
                </a:highlight>
              </a:rPr>
              <a:t>Upstream side</a:t>
            </a:r>
            <a:endParaRPr kumimoji="1" lang="ja-JP" altLang="en-US" sz="2400" i="1" dirty="0">
              <a:highlight>
                <a:srgbClr val="00FFFF"/>
              </a:highlight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14272D6-68B0-4CE1-8B75-8E031E1323B2}"/>
              </a:ext>
            </a:extLst>
          </p:cNvPr>
          <p:cNvSpPr txBox="1"/>
          <p:nvPr/>
        </p:nvSpPr>
        <p:spPr>
          <a:xfrm>
            <a:off x="8583010" y="809084"/>
            <a:ext cx="2360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>
                <a:highlight>
                  <a:srgbClr val="00FFFF"/>
                </a:highlight>
              </a:rPr>
              <a:t>Downstream side</a:t>
            </a:r>
            <a:endParaRPr kumimoji="1" lang="ja-JP" altLang="en-US" sz="2400" i="1" dirty="0">
              <a:highlight>
                <a:srgbClr val="00FFFF"/>
              </a:highligh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A5BA401-280B-4A6E-BD96-F4EB291170B9}"/>
              </a:ext>
            </a:extLst>
          </p:cNvPr>
          <p:cNvSpPr txBox="1"/>
          <p:nvPr/>
        </p:nvSpPr>
        <p:spPr>
          <a:xfrm>
            <a:off x="-33405" y="4342466"/>
            <a:ext cx="2463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Grooved </a:t>
            </a:r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eampipe (prototype)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4762AE67-6BAB-43D5-8E20-325AF98C8D75}"/>
              </a:ext>
            </a:extLst>
          </p:cNvPr>
          <p:cNvCxnSpPr>
            <a:cxnSpLocks/>
          </p:cNvCxnSpPr>
          <p:nvPr/>
        </p:nvCxnSpPr>
        <p:spPr>
          <a:xfrm>
            <a:off x="2039816" y="4642118"/>
            <a:ext cx="847317" cy="522549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23A3760-4146-4587-A6DA-6D4734BC5C9C}"/>
              </a:ext>
            </a:extLst>
          </p:cNvPr>
          <p:cNvSpPr txBox="1"/>
          <p:nvPr/>
        </p:nvSpPr>
        <p:spPr>
          <a:xfrm>
            <a:off x="5535819" y="4928751"/>
            <a:ext cx="125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>
                    <a:lumMod val="50000"/>
                  </a:schemeClr>
                </a:solidFill>
              </a:rPr>
              <a:t>Cavity No.0</a:t>
            </a:r>
            <a:endParaRPr kumimoji="1"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0F8E063-1004-4366-AD7C-1AD47663652C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076700" y="5113417"/>
            <a:ext cx="1459119" cy="14953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82234DCC-9487-4476-B3AA-79EA0A1D6641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6161632" y="3683723"/>
            <a:ext cx="397396" cy="124502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A70D5248-EB2D-43C6-ABCB-C2D982700668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8239344" y="2797898"/>
            <a:ext cx="1649237" cy="98124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FDFDE31-ED71-40F2-80D6-E28841F33048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3373242" y="1321496"/>
            <a:ext cx="313504" cy="372510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0F95F6D-3C33-4A3C-91EB-15090277013B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3092520" y="2349405"/>
            <a:ext cx="2717730" cy="49755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C343769-760E-42D1-AF85-7654E75A12C4}"/>
              </a:ext>
            </a:extLst>
          </p:cNvPr>
          <p:cNvSpPr txBox="1"/>
          <p:nvPr/>
        </p:nvSpPr>
        <p:spPr>
          <a:xfrm>
            <a:off x="-43815" y="4346067"/>
            <a:ext cx="2463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Grooved </a:t>
            </a:r>
            <a:r>
              <a:rPr lang="en-US" altLang="ja-JP" sz="1400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eampipe (prototype)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8B82088-DF82-4F21-9234-B1EADEF32AA3}"/>
              </a:ext>
            </a:extLst>
          </p:cNvPr>
          <p:cNvCxnSpPr>
            <a:cxnSpLocks/>
          </p:cNvCxnSpPr>
          <p:nvPr/>
        </p:nvCxnSpPr>
        <p:spPr>
          <a:xfrm>
            <a:off x="2029406" y="4645719"/>
            <a:ext cx="847317" cy="522549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517BA7B-0069-4C14-8829-6923B946E61A}"/>
              </a:ext>
            </a:extLst>
          </p:cNvPr>
          <p:cNvSpPr txBox="1"/>
          <p:nvPr/>
        </p:nvSpPr>
        <p:spPr>
          <a:xfrm>
            <a:off x="44839" y="3826292"/>
            <a:ext cx="45841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dirty="0">
                <a:sym typeface="Wingdings" panose="05000000000000000000" pitchFamily="2" charset="2"/>
              </a:rPr>
              <a:t>Used in the l</a:t>
            </a:r>
            <a:r>
              <a:rPr lang="en-US" altLang="ja-JP" dirty="0"/>
              <a:t>ip welding test performed in 2012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40864A-997E-4C36-A36E-43B0E83481C5}"/>
              </a:ext>
            </a:extLst>
          </p:cNvPr>
          <p:cNvSpPr txBox="1"/>
          <p:nvPr/>
        </p:nvSpPr>
        <p:spPr>
          <a:xfrm>
            <a:off x="0" y="691813"/>
            <a:ext cx="279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highlight>
                  <a:srgbClr val="FFFF00"/>
                </a:highlight>
              </a:rPr>
              <a:t>To be replaced by new one</a:t>
            </a:r>
            <a:r>
              <a:rPr lang="en-US" altLang="ja-JP" b="1" i="1" dirty="0">
                <a:highlight>
                  <a:srgbClr val="FFFF00"/>
                </a:highlight>
              </a:rPr>
              <a:t>!</a:t>
            </a:r>
            <a:endParaRPr kumimoji="1" lang="ja-JP" altLang="en-US" b="1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7099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Replacement Test of Bellows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36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EB8D04-E5A1-49B5-9D37-622878058147}"/>
              </a:ext>
            </a:extLst>
          </p:cNvPr>
          <p:cNvSpPr txBox="1"/>
          <p:nvPr/>
        </p:nvSpPr>
        <p:spPr>
          <a:xfrm>
            <a:off x="9120207" y="694086"/>
            <a:ext cx="1868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(performed in 2017)</a:t>
            </a:r>
            <a:endParaRPr kumimoji="1" lang="ja-JP" altLang="en-US" sz="1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BAF038-D43D-4DDE-88D1-D7737B65CDA6}"/>
              </a:ext>
            </a:extLst>
          </p:cNvPr>
          <p:cNvSpPr txBox="1"/>
          <p:nvPr/>
        </p:nvSpPr>
        <p:spPr>
          <a:xfrm>
            <a:off x="2963334" y="731354"/>
            <a:ext cx="587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/>
              <a:t>Using the grooved beampipe prototype</a:t>
            </a:r>
            <a:endParaRPr kumimoji="1" lang="ja-JP" altLang="en-US" sz="2800" i="1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3BD88C7-064E-4CB9-A775-133AA1DE61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07540" y="4081313"/>
            <a:ext cx="1959616" cy="2405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A87E9C9-79C8-4FF9-A59A-468ECA7AAD7B}"/>
              </a:ext>
            </a:extLst>
          </p:cNvPr>
          <p:cNvSpPr/>
          <p:nvPr/>
        </p:nvSpPr>
        <p:spPr>
          <a:xfrm>
            <a:off x="2954075" y="5062421"/>
            <a:ext cx="2026976" cy="46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5A44A516-A67E-4EB6-AD4A-F23FDD8CD32B}"/>
              </a:ext>
            </a:extLst>
          </p:cNvPr>
          <p:cNvCxnSpPr>
            <a:cxnSpLocks/>
          </p:cNvCxnSpPr>
          <p:nvPr/>
        </p:nvCxnSpPr>
        <p:spPr>
          <a:xfrm flipH="1" flipV="1">
            <a:off x="3078637" y="5306592"/>
            <a:ext cx="7920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FCF9B37-4250-4FB1-8BAC-A03244AF6AA8}"/>
              </a:ext>
            </a:extLst>
          </p:cNvPr>
          <p:cNvSpPr txBox="1"/>
          <p:nvPr/>
        </p:nvSpPr>
        <p:spPr>
          <a:xfrm>
            <a:off x="3885543" y="5109462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End mill</a:t>
            </a:r>
            <a:endParaRPr kumimoji="1" lang="ja-JP" altLang="en-US" sz="200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8AA4469-7A15-4E40-AEE5-8CFED2789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7" y="1288897"/>
            <a:ext cx="3125931" cy="234444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E7945F3-4456-4219-8F48-1ECD222F953A}"/>
              </a:ext>
            </a:extLst>
          </p:cNvPr>
          <p:cNvSpPr txBox="1"/>
          <p:nvPr/>
        </p:nvSpPr>
        <p:spPr>
          <a:xfrm>
            <a:off x="772918" y="3486670"/>
            <a:ext cx="3790397" cy="584775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1600" u="sng" dirty="0">
                <a:solidFill>
                  <a:srgbClr val="0066FF"/>
                </a:solidFill>
              </a:rPr>
              <a:t>B</a:t>
            </a:r>
            <a:r>
              <a:rPr kumimoji="1" lang="en-US" altLang="ja-JP" sz="1600" u="sng" dirty="0">
                <a:solidFill>
                  <a:srgbClr val="0066FF"/>
                </a:solidFill>
              </a:rPr>
              <a:t>ellows for vacuum-tight welding</a:t>
            </a:r>
            <a:r>
              <a:rPr lang="en-US" altLang="ja-JP" sz="1600" dirty="0"/>
              <a:t> is welded</a:t>
            </a:r>
          </a:p>
          <a:p>
            <a:r>
              <a:rPr lang="en-US" altLang="ja-JP" sz="1600" dirty="0"/>
              <a:t>  on a </a:t>
            </a:r>
            <a:r>
              <a:rPr lang="en-US" altLang="ja-JP" sz="1600" b="1" u="sng" dirty="0">
                <a:solidFill>
                  <a:srgbClr val="FF3399"/>
                </a:solidFill>
              </a:rPr>
              <a:t>SUS frame</a:t>
            </a:r>
            <a:r>
              <a:rPr lang="en-US" altLang="ja-JP" sz="1600" dirty="0"/>
              <a:t>.</a:t>
            </a:r>
            <a:endParaRPr kumimoji="1" lang="ja-JP" altLang="en-US" sz="16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23DB5C9-9EAA-42FC-BEAE-51C08AD439E4}"/>
              </a:ext>
            </a:extLst>
          </p:cNvPr>
          <p:cNvCxnSpPr>
            <a:cxnSpLocks/>
          </p:cNvCxnSpPr>
          <p:nvPr/>
        </p:nvCxnSpPr>
        <p:spPr>
          <a:xfrm>
            <a:off x="2517821" y="3758787"/>
            <a:ext cx="396000" cy="792000"/>
          </a:xfrm>
          <a:prstGeom prst="straightConnector1">
            <a:avLst/>
          </a:prstGeom>
          <a:ln w="31750">
            <a:solidFill>
              <a:srgbClr val="0066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672BD8A-2722-4D7F-9F82-B9DA2C027C10}"/>
              </a:ext>
            </a:extLst>
          </p:cNvPr>
          <p:cNvSpPr txBox="1"/>
          <p:nvPr/>
        </p:nvSpPr>
        <p:spPr>
          <a:xfrm>
            <a:off x="91926" y="4209870"/>
            <a:ext cx="727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50000"/>
                  </a:schemeClr>
                </a:solidFill>
              </a:rPr>
              <a:t>Flange</a:t>
            </a:r>
            <a:endParaRPr kumimoji="1" lang="ja-JP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97D5136-1E53-41EC-B77E-6F69B83AFFF1}"/>
              </a:ext>
            </a:extLst>
          </p:cNvPr>
          <p:cNvCxnSpPr>
            <a:cxnSpLocks/>
          </p:cNvCxnSpPr>
          <p:nvPr/>
        </p:nvCxnSpPr>
        <p:spPr>
          <a:xfrm>
            <a:off x="772918" y="4447964"/>
            <a:ext cx="727471" cy="278582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54ABE5DF-F132-4A69-B34D-9747C903AF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6100" t="27701" r="27516" b="11852"/>
          <a:stretch/>
        </p:blipFill>
        <p:spPr>
          <a:xfrm>
            <a:off x="5510673" y="1674445"/>
            <a:ext cx="4536327" cy="3553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3EC0099-34F7-4B8D-A1A1-9FCDFD108A06}"/>
              </a:ext>
            </a:extLst>
          </p:cNvPr>
          <p:cNvSpPr txBox="1"/>
          <p:nvPr/>
        </p:nvSpPr>
        <p:spPr>
          <a:xfrm>
            <a:off x="7248529" y="4828537"/>
            <a:ext cx="487486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The end mill revolved around the beam axis (14 rounds),</a:t>
            </a:r>
          </a:p>
          <a:p>
            <a:r>
              <a:rPr kumimoji="1" lang="en-US" altLang="ja-JP" sz="1600" dirty="0"/>
              <a:t> scraping the </a:t>
            </a:r>
            <a:r>
              <a:rPr kumimoji="1" lang="en-US" altLang="ja-JP" sz="1600" b="1" dirty="0">
                <a:solidFill>
                  <a:srgbClr val="FF3399"/>
                </a:solidFill>
              </a:rPr>
              <a:t>SUS frame</a:t>
            </a:r>
            <a:r>
              <a:rPr kumimoji="1" lang="en-US" altLang="ja-JP" sz="1600" dirty="0"/>
              <a:t> (0.5 mm / round).</a:t>
            </a:r>
            <a:endParaRPr kumimoji="1" lang="ja-JP" altLang="en-US" sz="16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B326930-5832-4762-8D73-E1A62D643C55}"/>
              </a:ext>
            </a:extLst>
          </p:cNvPr>
          <p:cNvCxnSpPr>
            <a:cxnSpLocks/>
          </p:cNvCxnSpPr>
          <p:nvPr/>
        </p:nvCxnSpPr>
        <p:spPr>
          <a:xfrm>
            <a:off x="1720276" y="3992031"/>
            <a:ext cx="867063" cy="1117431"/>
          </a:xfrm>
          <a:prstGeom prst="straightConnector1">
            <a:avLst/>
          </a:prstGeom>
          <a:ln w="31750">
            <a:solidFill>
              <a:srgbClr val="FF3399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A2B51D5-60F5-45FF-9F93-A8C91D750248}"/>
              </a:ext>
            </a:extLst>
          </p:cNvPr>
          <p:cNvSpPr txBox="1"/>
          <p:nvPr/>
        </p:nvSpPr>
        <p:spPr>
          <a:xfrm>
            <a:off x="3210671" y="5502578"/>
            <a:ext cx="1614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(0.5 mm / round)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73361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495ADB94-8EDC-4347-9AAA-678DAD164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17892" y="4016344"/>
            <a:ext cx="1959616" cy="24057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By End Milling</a:t>
            </a:r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D32A6D4-C95A-4D18-90EF-8EB39303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11E8E2-BA7F-4F69-A213-7936FCC2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ECF565-2BDC-47FB-B422-738104EF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37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0F106A2-5AD9-4012-83A8-4A4741368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" y="1265389"/>
            <a:ext cx="3264000" cy="244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27DCD7E-8568-4308-8124-F64790340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27" y="1282271"/>
            <a:ext cx="3264000" cy="244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F33E2BD-A6F5-443A-AA2F-4A501B4650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542" y="1265389"/>
            <a:ext cx="3264000" cy="2448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C94778E-CCFE-4355-BA76-49C44D8F5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4"/>
          <a:stretch/>
        </p:blipFill>
        <p:spPr>
          <a:xfrm>
            <a:off x="1858909" y="4462049"/>
            <a:ext cx="4314121" cy="185204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987781-8EDD-4994-B7AC-20B07368D3B7}"/>
              </a:ext>
            </a:extLst>
          </p:cNvPr>
          <p:cNvSpPr txBox="1"/>
          <p:nvPr/>
        </p:nvSpPr>
        <p:spPr>
          <a:xfrm>
            <a:off x="1068829" y="843008"/>
            <a:ext cx="100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/>
              <a:t>Before</a:t>
            </a:r>
            <a:endParaRPr kumimoji="1" lang="ja-JP" altLang="en-US" sz="2400" i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0EA12F-9134-40E3-B86A-0792B2AB3599}"/>
              </a:ext>
            </a:extLst>
          </p:cNvPr>
          <p:cNvSpPr txBox="1"/>
          <p:nvPr/>
        </p:nvSpPr>
        <p:spPr>
          <a:xfrm>
            <a:off x="4896787" y="829073"/>
            <a:ext cx="249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/>
              <a:t>After the 4</a:t>
            </a:r>
            <a:r>
              <a:rPr kumimoji="1" lang="en-US" altLang="ja-JP" sz="2400" i="1" baseline="30000" dirty="0"/>
              <a:t>th</a:t>
            </a:r>
            <a:r>
              <a:rPr kumimoji="1" lang="en-US" altLang="ja-JP" sz="2400" i="1" dirty="0"/>
              <a:t> round</a:t>
            </a:r>
            <a:endParaRPr kumimoji="1" lang="ja-JP" altLang="en-US" sz="2400" i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89AA02A-8CE2-45C7-BA95-1C1F030FBDCE}"/>
              </a:ext>
            </a:extLst>
          </p:cNvPr>
          <p:cNvSpPr txBox="1"/>
          <p:nvPr/>
        </p:nvSpPr>
        <p:spPr>
          <a:xfrm>
            <a:off x="8864034" y="803724"/>
            <a:ext cx="335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/>
              <a:t>After the 14</a:t>
            </a:r>
            <a:r>
              <a:rPr kumimoji="1" lang="en-US" altLang="ja-JP" sz="2400" i="1" baseline="30000" dirty="0"/>
              <a:t>th</a:t>
            </a:r>
            <a:r>
              <a:rPr kumimoji="1" lang="en-US" altLang="ja-JP" sz="2400" i="1" dirty="0"/>
              <a:t> round (last)</a:t>
            </a:r>
            <a:endParaRPr kumimoji="1" lang="ja-JP" altLang="en-US" sz="2400" i="1" dirty="0"/>
          </a:p>
        </p:txBody>
      </p:sp>
      <p:sp>
        <p:nvSpPr>
          <p:cNvPr id="14" name="矢印: 上向き折線 13">
            <a:extLst>
              <a:ext uri="{FF2B5EF4-FFF2-40B4-BE49-F238E27FC236}">
                <a16:creationId xmlns:a16="http://schemas.microsoft.com/office/drawing/2014/main" id="{232FEB8A-282A-41F3-B0A0-67932E23A44D}"/>
              </a:ext>
            </a:extLst>
          </p:cNvPr>
          <p:cNvSpPr/>
          <p:nvPr/>
        </p:nvSpPr>
        <p:spPr>
          <a:xfrm rot="10800000" flipH="1">
            <a:off x="3341432" y="3537920"/>
            <a:ext cx="790301" cy="924129"/>
          </a:xfrm>
          <a:prstGeom prst="bent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1C9DD69-EF35-4499-B95A-DBE944B428D1}"/>
              </a:ext>
            </a:extLst>
          </p:cNvPr>
          <p:cNvSpPr txBox="1"/>
          <p:nvPr/>
        </p:nvSpPr>
        <p:spPr>
          <a:xfrm>
            <a:off x="2759977" y="4502823"/>
            <a:ext cx="326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/>
              <a:t>The </a:t>
            </a:r>
            <a:r>
              <a:rPr kumimoji="1" lang="en-US" altLang="ja-JP" sz="2000" i="1" dirty="0"/>
              <a:t>bellows was removed after the 1</a:t>
            </a:r>
            <a:r>
              <a:rPr kumimoji="1" lang="en-US" altLang="ja-JP" sz="2000" i="1" baseline="30000" dirty="0"/>
              <a:t>st</a:t>
            </a:r>
            <a:r>
              <a:rPr kumimoji="1" lang="en-US" altLang="ja-JP" sz="2000" i="1" dirty="0"/>
              <a:t> round.</a:t>
            </a:r>
            <a:endParaRPr kumimoji="1" lang="ja-JP" altLang="en-US" sz="2000" i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F293589-8555-4F4D-A22F-8E25EA472D6A}"/>
              </a:ext>
            </a:extLst>
          </p:cNvPr>
          <p:cNvSpPr txBox="1"/>
          <p:nvPr/>
        </p:nvSpPr>
        <p:spPr>
          <a:xfrm>
            <a:off x="3267728" y="2227779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ym typeface="Wingdings" panose="05000000000000000000" pitchFamily="2" charset="2"/>
              </a:rPr>
              <a:t></a:t>
            </a:r>
            <a:endParaRPr kumimoji="1" lang="ja-JP" altLang="en-US" sz="2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1ACA16-9584-4E9B-9BA4-2D4CCB93496F}"/>
              </a:ext>
            </a:extLst>
          </p:cNvPr>
          <p:cNvSpPr txBox="1"/>
          <p:nvPr/>
        </p:nvSpPr>
        <p:spPr>
          <a:xfrm>
            <a:off x="3700157" y="2124480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ym typeface="Wingdings" panose="05000000000000000000" pitchFamily="2" charset="2"/>
              </a:rPr>
              <a:t>…</a:t>
            </a:r>
            <a:endParaRPr kumimoji="1" lang="ja-JP" altLang="en-US" sz="2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AF13F1-D307-487A-8679-2F26F638E275}"/>
              </a:ext>
            </a:extLst>
          </p:cNvPr>
          <p:cNvSpPr txBox="1"/>
          <p:nvPr/>
        </p:nvSpPr>
        <p:spPr>
          <a:xfrm>
            <a:off x="3955367" y="2241637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ym typeface="Wingdings" panose="05000000000000000000" pitchFamily="2" charset="2"/>
              </a:rPr>
              <a:t></a:t>
            </a:r>
            <a:endParaRPr kumimoji="1" lang="ja-JP" altLang="en-US" sz="28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42C5C5-B894-4476-95A1-7CCE0D0316A2}"/>
              </a:ext>
            </a:extLst>
          </p:cNvPr>
          <p:cNvSpPr txBox="1"/>
          <p:nvPr/>
        </p:nvSpPr>
        <p:spPr>
          <a:xfrm>
            <a:off x="7707241" y="2175639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ym typeface="Wingdings" panose="05000000000000000000" pitchFamily="2" charset="2"/>
              </a:rPr>
              <a:t>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12AC8D2-EBB4-4197-9EB0-0511B4C043FB}"/>
              </a:ext>
            </a:extLst>
          </p:cNvPr>
          <p:cNvSpPr txBox="1"/>
          <p:nvPr/>
        </p:nvSpPr>
        <p:spPr>
          <a:xfrm>
            <a:off x="8106406" y="2073024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ym typeface="Wingdings" panose="05000000000000000000" pitchFamily="2" charset="2"/>
              </a:rPr>
              <a:t>…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D4F1087-5731-4241-8B0B-30A853BA79C6}"/>
              </a:ext>
            </a:extLst>
          </p:cNvPr>
          <p:cNvSpPr txBox="1"/>
          <p:nvPr/>
        </p:nvSpPr>
        <p:spPr>
          <a:xfrm>
            <a:off x="8437309" y="2194956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ym typeface="Wingdings" panose="05000000000000000000" pitchFamily="2" charset="2"/>
              </a:rPr>
              <a:t></a:t>
            </a:r>
            <a:endParaRPr kumimoji="1" lang="ja-JP" altLang="en-US" sz="2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98BF836-8C34-48F9-8A73-26BE1C036DF6}"/>
              </a:ext>
            </a:extLst>
          </p:cNvPr>
          <p:cNvSpPr txBox="1"/>
          <p:nvPr/>
        </p:nvSpPr>
        <p:spPr>
          <a:xfrm>
            <a:off x="9211296" y="3743716"/>
            <a:ext cx="2958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66FF"/>
                </a:solidFill>
              </a:rPr>
              <a:t>B</a:t>
            </a:r>
            <a:r>
              <a:rPr kumimoji="1" lang="en-US" altLang="ja-JP" sz="1600" dirty="0">
                <a:solidFill>
                  <a:srgbClr val="0066FF"/>
                </a:solidFill>
              </a:rPr>
              <a:t>ellows for vacuum-tight welding</a:t>
            </a:r>
            <a:endParaRPr kumimoji="1" lang="ja-JP" altLang="en-US" sz="1600" dirty="0">
              <a:solidFill>
                <a:srgbClr val="0066FF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19DA7436-F798-4162-8DF2-BCFBE28D8CE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0690419" y="4082270"/>
            <a:ext cx="562174" cy="420553"/>
          </a:xfrm>
          <a:prstGeom prst="straightConnector1">
            <a:avLst/>
          </a:prstGeom>
          <a:ln w="31750">
            <a:solidFill>
              <a:srgbClr val="0066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5705457-2D14-407A-8A07-CC71521D96D9}"/>
              </a:ext>
            </a:extLst>
          </p:cNvPr>
          <p:cNvSpPr txBox="1"/>
          <p:nvPr/>
        </p:nvSpPr>
        <p:spPr>
          <a:xfrm>
            <a:off x="8437309" y="4096884"/>
            <a:ext cx="727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50000"/>
                  </a:schemeClr>
                </a:solidFill>
              </a:rPr>
              <a:t>Flange</a:t>
            </a:r>
            <a:endParaRPr kumimoji="1" lang="ja-JP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3A6C40B9-CB5C-4EF5-BEE8-CDE563FF92A3}"/>
              </a:ext>
            </a:extLst>
          </p:cNvPr>
          <p:cNvCxnSpPr>
            <a:cxnSpLocks/>
          </p:cNvCxnSpPr>
          <p:nvPr/>
        </p:nvCxnSpPr>
        <p:spPr>
          <a:xfrm>
            <a:off x="9079798" y="4354898"/>
            <a:ext cx="775911" cy="159585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97483DA-2DBE-45A6-AD17-1C4B861735DC}"/>
              </a:ext>
            </a:extLst>
          </p:cNvPr>
          <p:cNvSpPr txBox="1"/>
          <p:nvPr/>
        </p:nvSpPr>
        <p:spPr>
          <a:xfrm>
            <a:off x="10009992" y="5837347"/>
            <a:ext cx="1959616" cy="584775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FF3399"/>
                </a:solidFill>
              </a:rPr>
              <a:t>The SUS frame </a:t>
            </a:r>
            <a:r>
              <a:rPr lang="en-US" altLang="ja-JP" sz="1600" dirty="0">
                <a:solidFill>
                  <a:srgbClr val="FF3399"/>
                </a:solidFill>
              </a:rPr>
              <a:t>was completely removed.</a:t>
            </a:r>
            <a:endParaRPr kumimoji="1" lang="ja-JP" altLang="en-US" sz="1600" dirty="0">
              <a:solidFill>
                <a:srgbClr val="FF3399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B20FAFC-9DD1-4C77-AF2E-C938B0E891E2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10989800" y="5412907"/>
            <a:ext cx="13697" cy="424440"/>
          </a:xfrm>
          <a:prstGeom prst="straightConnector1">
            <a:avLst/>
          </a:prstGeom>
          <a:ln w="31750">
            <a:solidFill>
              <a:srgbClr val="FF3399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D12BB18-ED24-4B40-B06B-AD2170F519B8}"/>
              </a:ext>
            </a:extLst>
          </p:cNvPr>
          <p:cNvSpPr/>
          <p:nvPr/>
        </p:nvSpPr>
        <p:spPr>
          <a:xfrm rot="120000">
            <a:off x="10913352" y="4985233"/>
            <a:ext cx="340317" cy="468000"/>
          </a:xfrm>
          <a:prstGeom prst="rect">
            <a:avLst/>
          </a:prstGeom>
          <a:solidFill>
            <a:schemeClr val="bg1">
              <a:lumMod val="6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874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218955-F2AE-48B9-9974-2E0AFDF0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D42D513-33D0-4707-9C95-4F94B4D9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2F144B-4274-47E5-94BD-7AF6BC68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1006317-3BC2-44A9-A8E1-AABEE5F8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38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A2D36E0-C5CD-4C6D-B8BE-D319DA2CC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915" y="2078173"/>
            <a:ext cx="2481270" cy="42940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2B0B11F-C94A-4143-B600-A5AC7FDD8D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352" y="2103112"/>
            <a:ext cx="2676462" cy="425313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B6FFBD-EC52-45B2-B714-FC3D5A4866B5}"/>
              </a:ext>
            </a:extLst>
          </p:cNvPr>
          <p:cNvSpPr txBox="1"/>
          <p:nvPr/>
        </p:nvSpPr>
        <p:spPr>
          <a:xfrm>
            <a:off x="9472157" y="5619631"/>
            <a:ext cx="2773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highlight>
                  <a:srgbClr val="FFFF00"/>
                </a:highlight>
                <a:sym typeface="Wingdings" panose="05000000000000000000" pitchFamily="2" charset="2"/>
              </a:rPr>
              <a:t> </a:t>
            </a:r>
            <a:r>
              <a:rPr lang="en-US" altLang="ja-JP" sz="2400" dirty="0">
                <a:highlight>
                  <a:srgbClr val="FFFF00"/>
                </a:highlight>
                <a:sym typeface="Wingdings" panose="05000000000000000000" pitchFamily="2" charset="2"/>
              </a:rPr>
              <a:t>No leak detected </a:t>
            </a:r>
            <a:endParaRPr kumimoji="1" lang="ja-JP" altLang="en-US" sz="2400" dirty="0">
              <a:highlight>
                <a:srgbClr val="FFFF00"/>
              </a:highlight>
            </a:endParaRP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BEB39C7C-885D-44FD-A1B4-C7AB04CE95BD}"/>
              </a:ext>
            </a:extLst>
          </p:cNvPr>
          <p:cNvSpPr/>
          <p:nvPr/>
        </p:nvSpPr>
        <p:spPr>
          <a:xfrm>
            <a:off x="3624138" y="3437313"/>
            <a:ext cx="791901" cy="1492964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4D2ADDB-B9BC-4422-A309-2881F84FF2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38" y="25399"/>
            <a:ext cx="2887073" cy="188850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F84350A-745B-4B0A-B756-D76EDC6D87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15000" contrast="20000"/>
                    </a14:imgEffect>
                  </a14:imgLayer>
                </a14:imgProps>
              </a:ext>
            </a:extLst>
          </a:blip>
          <a:srcRect l="15793" t="22707" r="30856" b="11852"/>
          <a:stretch/>
        </p:blipFill>
        <p:spPr>
          <a:xfrm>
            <a:off x="8289427" y="2767679"/>
            <a:ext cx="3821868" cy="2817614"/>
          </a:xfrm>
          <a:prstGeom prst="rect">
            <a:avLst/>
          </a:prstGeom>
        </p:spPr>
      </p:pic>
      <p:sp>
        <p:nvSpPr>
          <p:cNvPr id="14" name="矢印: ストライプ 13">
            <a:extLst>
              <a:ext uri="{FF2B5EF4-FFF2-40B4-BE49-F238E27FC236}">
                <a16:creationId xmlns:a16="http://schemas.microsoft.com/office/drawing/2014/main" id="{9400C87C-A75E-483B-84AA-FD5D234F9827}"/>
              </a:ext>
            </a:extLst>
          </p:cNvPr>
          <p:cNvSpPr/>
          <p:nvPr/>
        </p:nvSpPr>
        <p:spPr>
          <a:xfrm>
            <a:off x="7344170" y="3471102"/>
            <a:ext cx="791901" cy="1492964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88970B-EC7A-4071-91C5-AFC7C14B218B}"/>
              </a:ext>
            </a:extLst>
          </p:cNvPr>
          <p:cNvSpPr txBox="1"/>
          <p:nvPr/>
        </p:nvSpPr>
        <p:spPr>
          <a:xfrm>
            <a:off x="2916159" y="963957"/>
            <a:ext cx="677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ß"/>
            </a:pPr>
            <a:r>
              <a:rPr lang="en-US" altLang="ja-JP" sz="2000" dirty="0"/>
              <a:t>New bellows</a:t>
            </a:r>
            <a:r>
              <a:rPr lang="ja-JP" altLang="en-US" sz="2000" dirty="0"/>
              <a:t> </a:t>
            </a:r>
            <a:r>
              <a:rPr lang="en-US" altLang="ja-JP" sz="2000" dirty="0"/>
              <a:t>(0.2mm-thick bellows welded on a SUS frame)</a:t>
            </a:r>
            <a:r>
              <a:rPr lang="ja-JP" altLang="en-US" sz="2000" dirty="0"/>
              <a:t> </a:t>
            </a:r>
            <a:endParaRPr lang="en-US" altLang="ja-JP" sz="2000" dirty="0"/>
          </a:p>
        </p:txBody>
      </p:sp>
      <p:sp>
        <p:nvSpPr>
          <p:cNvPr id="17" name="矢印: ストライプ 16">
            <a:extLst>
              <a:ext uri="{FF2B5EF4-FFF2-40B4-BE49-F238E27FC236}">
                <a16:creationId xmlns:a16="http://schemas.microsoft.com/office/drawing/2014/main" id="{952C504C-F3DD-4D4A-B890-C0353E334294}"/>
              </a:ext>
            </a:extLst>
          </p:cNvPr>
          <p:cNvSpPr/>
          <p:nvPr/>
        </p:nvSpPr>
        <p:spPr>
          <a:xfrm rot="4248077">
            <a:off x="1297143" y="2096655"/>
            <a:ext cx="1503061" cy="960043"/>
          </a:xfrm>
          <a:prstGeom prst="stripedRightArrow">
            <a:avLst/>
          </a:prstGeom>
          <a:solidFill>
            <a:schemeClr val="accent1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09CF999-EA57-41E8-9C05-03CFD36CC730}"/>
              </a:ext>
            </a:extLst>
          </p:cNvPr>
          <p:cNvSpPr txBox="1"/>
          <p:nvPr/>
        </p:nvSpPr>
        <p:spPr>
          <a:xfrm>
            <a:off x="8131084" y="2271676"/>
            <a:ext cx="213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highlight>
                  <a:srgbClr val="FFFF00"/>
                </a:highlight>
                <a:sym typeface="Wingdings" panose="05000000000000000000" pitchFamily="2" charset="2"/>
              </a:rPr>
              <a:t>L</a:t>
            </a:r>
            <a:r>
              <a:rPr kumimoji="1" lang="en-US" altLang="ja-JP" sz="2400" dirty="0">
                <a:highlight>
                  <a:srgbClr val="FFFF00"/>
                </a:highlight>
                <a:sym typeface="Wingdings" panose="05000000000000000000" pitchFamily="2" charset="2"/>
              </a:rPr>
              <a:t>ip welding test</a:t>
            </a:r>
            <a:endParaRPr kumimoji="1" lang="ja-JP" alt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2736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F499565-8059-4412-897F-19AC9A90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61FAFB7-CE47-487C-AB56-49CD5F21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Overview of the RF Accelerating Structure</a:t>
            </a:r>
            <a:endParaRPr kumimoji="1"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929E57-E047-46A4-941B-20AD08D6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73EB27-734A-4CF8-9CF5-452A9B9D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</a:t>
            </a:fld>
            <a:endParaRPr lang="ja-JP" altLang="en-US" dirty="0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FC6232A5-C365-4F35-8F51-5318C72E5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493" y="750869"/>
            <a:ext cx="7475648" cy="4044978"/>
          </a:xfrm>
        </p:spPr>
        <p:txBody>
          <a:bodyPr>
            <a:normAutofit fontScale="70000" lnSpcReduction="20000"/>
          </a:bodyPr>
          <a:lstStyle/>
          <a:p>
            <a:pPr marL="147042" indent="-147042">
              <a:lnSpc>
                <a:spcPct val="105000"/>
              </a:lnSpc>
            </a:pPr>
            <a:r>
              <a:rPr lang="en-US" altLang="ja-JP" sz="2700" dirty="0"/>
              <a:t>Operational</a:t>
            </a:r>
            <a:r>
              <a:rPr lang="ja-JP" altLang="en-US" sz="2700" dirty="0"/>
              <a:t> </a:t>
            </a:r>
            <a:r>
              <a:rPr lang="en-US" altLang="ja-JP" sz="2700" dirty="0"/>
              <a:t>frequency: 508.9 MHz (CW) (same as for the MRs)</a:t>
            </a:r>
          </a:p>
          <a:p>
            <a:pPr marL="147042" indent="-147042">
              <a:lnSpc>
                <a:spcPct val="105000"/>
              </a:lnSpc>
            </a:pPr>
            <a:r>
              <a:rPr lang="en-US" altLang="ja-JP" sz="2700" dirty="0"/>
              <a:t>HOM-damped structure based on the successful ARES cavity system</a:t>
            </a:r>
          </a:p>
          <a:p>
            <a:pPr marL="147042" indent="-147042">
              <a:lnSpc>
                <a:spcPct val="105000"/>
              </a:lnSpc>
            </a:pPr>
            <a:r>
              <a:rPr lang="en-US" altLang="ja-JP" sz="2700" dirty="0"/>
              <a:t>Max. three cavities to be installed in a space originally designed for one cavity</a:t>
            </a:r>
          </a:p>
          <a:p>
            <a:pPr marL="594717" lvl="1" indent="-147042">
              <a:lnSpc>
                <a:spcPct val="105000"/>
              </a:lnSpc>
            </a:pPr>
            <a:r>
              <a:rPr lang="en-US" altLang="ja-JP" sz="2300" dirty="0"/>
              <a:t>Max. total </a:t>
            </a:r>
            <a:r>
              <a:rPr lang="en-US" altLang="ja-JP" sz="2300" i="1" dirty="0"/>
              <a:t>V</a:t>
            </a:r>
            <a:r>
              <a:rPr lang="en-US" altLang="ja-JP" sz="2300" baseline="-25000" dirty="0"/>
              <a:t>c</a:t>
            </a:r>
            <a:r>
              <a:rPr lang="en-US" altLang="ja-JP" sz="2300" dirty="0"/>
              <a:t> = 2.4 MV to be supplied to the DR</a:t>
            </a:r>
          </a:p>
          <a:p>
            <a:pPr marL="147042" indent="-147042">
              <a:lnSpc>
                <a:spcPct val="105000"/>
              </a:lnSpc>
            </a:pPr>
            <a:r>
              <a:rPr lang="en-US" altLang="ja-JP" dirty="0"/>
              <a:t>“Multi Single Cell” structure</a:t>
            </a:r>
          </a:p>
          <a:p>
            <a:pPr marL="510778" lvl="1" indent="-147042">
              <a:lnSpc>
                <a:spcPct val="105000"/>
              </a:lnSpc>
            </a:pPr>
            <a:r>
              <a:rPr lang="en-US" altLang="ja-JP" sz="2100" dirty="0"/>
              <a:t>Electromagnetic field in each cavity has high independence by the contribution the HOM absorbers between the cavities.</a:t>
            </a:r>
          </a:p>
          <a:p>
            <a:pPr marL="510778" lvl="1" indent="-147042">
              <a:lnSpc>
                <a:spcPct val="105000"/>
              </a:lnSpc>
            </a:pPr>
            <a:r>
              <a:rPr lang="en-US" altLang="ja-JP" sz="2000" dirty="0"/>
              <a:t>Number of cavities is variable; Cavities are replaceable.</a:t>
            </a:r>
            <a:endParaRPr lang="en-US" altLang="ja-JP" sz="2100" dirty="0"/>
          </a:p>
          <a:p>
            <a:pPr marL="510778" lvl="1" indent="-147042">
              <a:lnSpc>
                <a:spcPct val="105000"/>
              </a:lnSpc>
            </a:pPr>
            <a:r>
              <a:rPr lang="en-US" altLang="ja-JP" sz="2100" dirty="0"/>
              <a:t>Assembled in the DR tunnel like LEGO blocks</a:t>
            </a:r>
          </a:p>
          <a:p>
            <a:pPr marL="895350" lvl="2" indent="-173038">
              <a:lnSpc>
                <a:spcPct val="105000"/>
              </a:lnSpc>
              <a:buFont typeface="Calibri" panose="020F0502020204030204" pitchFamily="34" charset="0"/>
              <a:buChar char="→"/>
            </a:pPr>
            <a:r>
              <a:rPr lang="en-US" altLang="ja-JP" sz="1900" dirty="0"/>
              <a:t>One big mechanical structure with solid connections of the components</a:t>
            </a:r>
          </a:p>
          <a:p>
            <a:pPr marL="147042" indent="-147042">
              <a:lnSpc>
                <a:spcPct val="105000"/>
              </a:lnSpc>
            </a:pPr>
            <a:r>
              <a:rPr lang="en-US" altLang="ja-JP" dirty="0"/>
              <a:t>Vacuum pumps directly attached to each cavity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56E1D4A8-C357-4D80-A917-CFD11768A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61057"/>
              </p:ext>
            </p:extLst>
          </p:nvPr>
        </p:nvGraphicFramePr>
        <p:xfrm>
          <a:off x="4910655" y="4410546"/>
          <a:ext cx="5044331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422">
                  <a:extLst>
                    <a:ext uri="{9D8B030D-6E8A-4147-A177-3AD203B41FA5}">
                      <a16:colId xmlns:a16="http://schemas.microsoft.com/office/drawing/2014/main" val="2193974507"/>
                    </a:ext>
                  </a:extLst>
                </a:gridCol>
                <a:gridCol w="2198909">
                  <a:extLst>
                    <a:ext uri="{9D8B030D-6E8A-4147-A177-3AD203B41FA5}">
                      <a16:colId xmlns:a16="http://schemas.microsoft.com/office/drawing/2014/main" val="2165814475"/>
                    </a:ext>
                  </a:extLst>
                </a:gridCol>
              </a:tblGrid>
              <a:tr h="1441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 dirty="0"/>
                        <a:t>Design</a:t>
                      </a:r>
                      <a:r>
                        <a:rPr kumimoji="1" lang="ja-JP" altLang="en-US" sz="1300" dirty="0"/>
                        <a:t> </a:t>
                      </a:r>
                      <a:r>
                        <a:rPr kumimoji="1" lang="en-US" altLang="ja-JP" sz="1300" dirty="0"/>
                        <a:t>Parameters</a:t>
                      </a:r>
                      <a:endParaRPr kumimoji="1" lang="ja-JP" altLang="en-US" sz="13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622016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Operational</a:t>
                      </a:r>
                      <a:r>
                        <a:rPr kumimoji="1" lang="ja-JP" altLang="en-US" sz="1300" dirty="0"/>
                        <a:t> </a:t>
                      </a:r>
                      <a:r>
                        <a:rPr kumimoji="1" lang="en-US" altLang="ja-JP" sz="1300" dirty="0"/>
                        <a:t>frequency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508.9 MHz</a:t>
                      </a:r>
                      <a:endParaRPr kumimoji="1" lang="ja-JP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00335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r>
                        <a:rPr kumimoji="1" lang="en-US" altLang="ja-JP" sz="1300" i="1" dirty="0"/>
                        <a:t>R</a:t>
                      </a:r>
                      <a:r>
                        <a:rPr kumimoji="1" lang="en-US" altLang="ja-JP" sz="1300" i="1" baseline="-25000" dirty="0"/>
                        <a:t>sh</a:t>
                      </a:r>
                      <a:r>
                        <a:rPr kumimoji="1" lang="en-US" altLang="ja-JP" sz="1300" i="1" dirty="0"/>
                        <a:t>/Q</a:t>
                      </a:r>
                      <a:r>
                        <a:rPr kumimoji="1" lang="en-US" altLang="ja-JP" sz="1300" i="1" baseline="-25000" dirty="0"/>
                        <a:t>0</a:t>
                      </a:r>
                      <a:endParaRPr kumimoji="1" lang="ja-JP" altLang="en-US" sz="130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150 </a:t>
                      </a:r>
                      <a:r>
                        <a:rPr kumimoji="1" lang="en-US" altLang="ja-JP" sz="1300" dirty="0">
                          <a:latin typeface="Symbol" panose="05050102010706020507" pitchFamily="18" charset="2"/>
                        </a:rPr>
                        <a:t>W</a:t>
                      </a:r>
                      <a:endParaRPr kumimoji="1" lang="ja-JP" altLang="en-US" sz="13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591494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r>
                        <a:rPr kumimoji="1" lang="en-US" altLang="ja-JP" sz="1300" i="1" dirty="0"/>
                        <a:t>Q</a:t>
                      </a:r>
                      <a:r>
                        <a:rPr kumimoji="1" lang="en-US" altLang="ja-JP" sz="1300" i="1" baseline="-25000" dirty="0"/>
                        <a:t>0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>
                          <a:latin typeface="Symbol" panose="05050102010706020507" pitchFamily="18" charset="2"/>
                        </a:rPr>
                        <a:t>~30000</a:t>
                      </a:r>
                      <a:endParaRPr kumimoji="1" lang="ja-JP" altLang="en-US" sz="13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981534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300" i="0" dirty="0"/>
                        <a:t>Cavity</a:t>
                      </a:r>
                      <a:r>
                        <a:rPr kumimoji="1" lang="ja-JP" altLang="en-US" sz="1300" i="0" dirty="0"/>
                        <a:t> </a:t>
                      </a:r>
                      <a:r>
                        <a:rPr kumimoji="1" lang="en-US" altLang="ja-JP" sz="1300" i="0" dirty="0"/>
                        <a:t>Voltage</a:t>
                      </a:r>
                      <a:r>
                        <a:rPr kumimoji="1" lang="ja-JP" altLang="en-US" sz="1300" i="0" dirty="0"/>
                        <a:t> </a:t>
                      </a:r>
                      <a:r>
                        <a:rPr kumimoji="1" lang="en-US" altLang="ja-JP" sz="1300" i="0" dirty="0"/>
                        <a:t>(DR spec)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0.7 MV / cavity</a:t>
                      </a:r>
                      <a:endParaRPr kumimoji="1" lang="ja-JP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777441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r>
                        <a:rPr kumimoji="1" lang="en-US" altLang="ja-JP" sz="1300" i="0" dirty="0"/>
                        <a:t>Cavity</a:t>
                      </a:r>
                      <a:r>
                        <a:rPr kumimoji="1" lang="ja-JP" altLang="en-US" sz="1300" i="0" dirty="0"/>
                        <a:t> </a:t>
                      </a:r>
                      <a:r>
                        <a:rPr kumimoji="1" lang="en-US" altLang="ja-JP" sz="1300" i="0" dirty="0"/>
                        <a:t>Voltage</a:t>
                      </a:r>
                      <a:r>
                        <a:rPr kumimoji="1" lang="ja-JP" altLang="en-US" sz="1300" i="0" dirty="0"/>
                        <a:t> </a:t>
                      </a:r>
                      <a:r>
                        <a:rPr kumimoji="1" lang="en-US" altLang="ja-JP" sz="1300" i="0" dirty="0"/>
                        <a:t>(Cavity spec)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0.8 MV / cavity</a:t>
                      </a:r>
                      <a:endParaRPr kumimoji="1" lang="ja-JP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52809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Wall-loss power @ 0.7</a:t>
                      </a:r>
                      <a:r>
                        <a:rPr kumimoji="1" lang="ja-JP" altLang="en-US" sz="1300" dirty="0"/>
                        <a:t> </a:t>
                      </a:r>
                      <a:r>
                        <a:rPr kumimoji="1" lang="en-US" altLang="ja-JP" sz="1300" dirty="0"/>
                        <a:t>-</a:t>
                      </a:r>
                      <a:r>
                        <a:rPr kumimoji="1" lang="ja-JP" altLang="en-US" sz="1300" dirty="0"/>
                        <a:t> </a:t>
                      </a:r>
                      <a:r>
                        <a:rPr kumimoji="1" lang="en-US" altLang="ja-JP" sz="1300" dirty="0"/>
                        <a:t>0.8 MV / cavity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~110</a:t>
                      </a:r>
                      <a:r>
                        <a:rPr kumimoji="1" lang="ja-JP" altLang="en-US" sz="1300" dirty="0"/>
                        <a:t> </a:t>
                      </a:r>
                      <a:r>
                        <a:rPr kumimoji="1" lang="en-US" altLang="ja-JP" sz="1300" dirty="0"/>
                        <a:t>- 140 kW / cavity</a:t>
                      </a:r>
                      <a:endParaRPr kumimoji="1" lang="ja-JP" alt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98175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25A47B-9B62-4695-8E69-49FDB9F12A69}"/>
              </a:ext>
            </a:extLst>
          </p:cNvPr>
          <p:cNvSpPr txBox="1"/>
          <p:nvPr/>
        </p:nvSpPr>
        <p:spPr>
          <a:xfrm>
            <a:off x="228134" y="1063528"/>
            <a:ext cx="3937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ü"/>
            </a:pPr>
            <a:r>
              <a:rPr lang="en-US" altLang="ja-JP" sz="1600" dirty="0"/>
              <a:t>Blue region: vacuum during operation</a:t>
            </a:r>
            <a:endParaRPr kumimoji="1" lang="en-US" altLang="ja-JP" sz="1600" dirty="0"/>
          </a:p>
          <a:p>
            <a:pPr marL="177800" indent="-177800">
              <a:buFont typeface="Wingdings" panose="05000000000000000000" pitchFamily="2" charset="2"/>
              <a:buChar char="ü"/>
            </a:pPr>
            <a:r>
              <a:rPr lang="en-US" altLang="ja-JP" sz="1600" dirty="0"/>
              <a:t>Gray</a:t>
            </a:r>
            <a:r>
              <a:rPr lang="ja-JP" altLang="en-US" sz="1600" dirty="0"/>
              <a:t> </a:t>
            </a:r>
            <a:r>
              <a:rPr lang="en-US" altLang="ja-JP" sz="1600" dirty="0"/>
              <a:t>region:</a:t>
            </a:r>
            <a:r>
              <a:rPr lang="ja-JP" altLang="en-US" sz="1600" dirty="0"/>
              <a:t> </a:t>
            </a:r>
            <a:r>
              <a:rPr lang="en-US" altLang="ja-JP" sz="1600" dirty="0"/>
              <a:t>HOM absorbers (SiC ceramics)</a:t>
            </a:r>
            <a:endParaRPr kumimoji="1" lang="ja-JP" altLang="en-US" sz="16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4D120B8-53F5-40C3-874E-9C01C35CEE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836" y="1685229"/>
            <a:ext cx="4509730" cy="17725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99A6F3-8640-4BCC-BA71-582B19D0A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56" y="3524079"/>
            <a:ext cx="4508957" cy="293346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DC7637A-4EEB-47CB-AEB8-DFE3C19C31C8}"/>
              </a:ext>
            </a:extLst>
          </p:cNvPr>
          <p:cNvSpPr txBox="1"/>
          <p:nvPr/>
        </p:nvSpPr>
        <p:spPr>
          <a:xfrm rot="1140000">
            <a:off x="179910" y="4383222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e</a:t>
            </a:r>
            <a:r>
              <a:rPr lang="en-US" altLang="ja-JP" sz="1400" baseline="30000" dirty="0"/>
              <a:t>+</a:t>
            </a:r>
            <a:r>
              <a:rPr lang="en-US" altLang="ja-JP" sz="1400" dirty="0">
                <a:sym typeface="Wingdings" panose="05000000000000000000" pitchFamily="2" charset="2"/>
              </a:rPr>
              <a:t></a:t>
            </a:r>
            <a:endParaRPr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089FEB7-014B-4C69-90EA-0BEF02FDB509}"/>
              </a:ext>
            </a:extLst>
          </p:cNvPr>
          <p:cNvSpPr txBox="1"/>
          <p:nvPr/>
        </p:nvSpPr>
        <p:spPr>
          <a:xfrm rot="1140000">
            <a:off x="3827524" y="5637584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e</a:t>
            </a:r>
            <a:r>
              <a:rPr lang="en-US" altLang="ja-JP" sz="1400" baseline="30000" dirty="0"/>
              <a:t>+</a:t>
            </a:r>
            <a:r>
              <a:rPr lang="en-US" altLang="ja-JP" sz="1400" dirty="0">
                <a:sym typeface="Wingdings" panose="05000000000000000000" pitchFamily="2" charset="2"/>
              </a:rPr>
              <a:t></a:t>
            </a:r>
            <a:endParaRPr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73D2FC-8B80-4B79-BEE4-04C9860855D5}"/>
              </a:ext>
            </a:extLst>
          </p:cNvPr>
          <p:cNvSpPr txBox="1"/>
          <p:nvPr/>
        </p:nvSpPr>
        <p:spPr>
          <a:xfrm>
            <a:off x="39859" y="2122472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e</a:t>
            </a:r>
            <a:r>
              <a:rPr lang="en-US" altLang="ja-JP" sz="1400" baseline="30000" dirty="0"/>
              <a:t>+</a:t>
            </a:r>
            <a:r>
              <a:rPr lang="en-US" altLang="ja-JP" sz="1400" dirty="0">
                <a:sym typeface="Wingdings" panose="05000000000000000000" pitchFamily="2" charset="2"/>
              </a:rPr>
              <a:t></a:t>
            </a:r>
            <a:endParaRPr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6AA4A76-6E3E-41DB-B976-A10C7743167D}"/>
              </a:ext>
            </a:extLst>
          </p:cNvPr>
          <p:cNvSpPr txBox="1"/>
          <p:nvPr/>
        </p:nvSpPr>
        <p:spPr>
          <a:xfrm>
            <a:off x="4045819" y="2118489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e</a:t>
            </a:r>
            <a:r>
              <a:rPr lang="en-US" altLang="ja-JP" sz="1400" baseline="30000" dirty="0"/>
              <a:t>+</a:t>
            </a:r>
            <a:r>
              <a:rPr lang="en-US" altLang="ja-JP" sz="1400" dirty="0">
                <a:sym typeface="Wingdings" panose="05000000000000000000" pitchFamily="2" charset="2"/>
              </a:rPr>
              <a:t></a:t>
            </a:r>
            <a:endParaRPr lang="ja-JP" altLang="en-US" sz="1400" dirty="0"/>
          </a:p>
        </p:txBody>
      </p:sp>
      <p:sp>
        <p:nvSpPr>
          <p:cNvPr id="16" name="Text Box 33">
            <a:extLst>
              <a:ext uri="{FF2B5EF4-FFF2-40B4-BE49-F238E27FC236}">
                <a16:creationId xmlns:a16="http://schemas.microsoft.com/office/drawing/2014/main" id="{69B8C258-5105-47A0-A3F5-48CC95CEDE75}"/>
              </a:ext>
            </a:extLst>
          </p:cNvPr>
          <p:cNvSpPr txBox="1">
            <a:spLocks noChangeArrowheads="1"/>
          </p:cNvSpPr>
          <p:nvPr/>
        </p:nvSpPr>
        <p:spPr bwMode="auto">
          <a:xfrm rot="1140000">
            <a:off x="960734" y="5065361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1100</a:t>
            </a:r>
          </a:p>
        </p:txBody>
      </p:sp>
      <p:sp>
        <p:nvSpPr>
          <p:cNvPr id="17" name="Line 56">
            <a:extLst>
              <a:ext uri="{FF2B5EF4-FFF2-40B4-BE49-F238E27FC236}">
                <a16:creationId xmlns:a16="http://schemas.microsoft.com/office/drawing/2014/main" id="{CB4ACD93-17C7-4727-A5B7-ACE6C2EC5951}"/>
              </a:ext>
            </a:extLst>
          </p:cNvPr>
          <p:cNvSpPr>
            <a:spLocks noChangeShapeType="1"/>
          </p:cNvSpPr>
          <p:nvPr/>
        </p:nvSpPr>
        <p:spPr bwMode="auto">
          <a:xfrm rot="1140000">
            <a:off x="840984" y="5130615"/>
            <a:ext cx="97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914" dirty="0"/>
          </a:p>
        </p:txBody>
      </p:sp>
      <p:sp>
        <p:nvSpPr>
          <p:cNvPr id="18" name="Line 56">
            <a:extLst>
              <a:ext uri="{FF2B5EF4-FFF2-40B4-BE49-F238E27FC236}">
                <a16:creationId xmlns:a16="http://schemas.microsoft.com/office/drawing/2014/main" id="{98FB5A3C-025C-4101-A7D0-FC3E53BC5DED}"/>
              </a:ext>
            </a:extLst>
          </p:cNvPr>
          <p:cNvSpPr>
            <a:spLocks noChangeShapeType="1"/>
          </p:cNvSpPr>
          <p:nvPr/>
        </p:nvSpPr>
        <p:spPr bwMode="auto">
          <a:xfrm rot="1140000">
            <a:off x="1760029" y="5443371"/>
            <a:ext cx="97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sz="914" dirty="0"/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BD797FDA-C824-407F-8F64-7C5C3F7DE68E}"/>
              </a:ext>
            </a:extLst>
          </p:cNvPr>
          <p:cNvSpPr txBox="1">
            <a:spLocks noChangeArrowheads="1"/>
          </p:cNvSpPr>
          <p:nvPr/>
        </p:nvSpPr>
        <p:spPr bwMode="auto">
          <a:xfrm rot="1140000">
            <a:off x="1850760" y="5346223"/>
            <a:ext cx="652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1100</a:t>
            </a:r>
          </a:p>
        </p:txBody>
      </p:sp>
      <p:sp>
        <p:nvSpPr>
          <p:cNvPr id="20" name="テキスト ボックス 5">
            <a:extLst>
              <a:ext uri="{FF2B5EF4-FFF2-40B4-BE49-F238E27FC236}">
                <a16:creationId xmlns:a16="http://schemas.microsoft.com/office/drawing/2014/main" id="{6EC2DE32-A5BF-4A70-A854-2D27AC528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626" y="3999504"/>
            <a:ext cx="13868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Downstream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Cavity</a:t>
            </a:r>
            <a:endParaRPr lang="ja-JP" altLang="en-US" sz="1800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CA46D1E-7E44-416F-97A3-FB7302F2C99F}"/>
              </a:ext>
            </a:extLst>
          </p:cNvPr>
          <p:cNvCxnSpPr>
            <a:cxnSpLocks/>
          </p:cNvCxnSpPr>
          <p:nvPr/>
        </p:nvCxnSpPr>
        <p:spPr>
          <a:xfrm flipV="1">
            <a:off x="726193" y="5391150"/>
            <a:ext cx="345185" cy="72725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5">
            <a:extLst>
              <a:ext uri="{FF2B5EF4-FFF2-40B4-BE49-F238E27FC236}">
                <a16:creationId xmlns:a16="http://schemas.microsoft.com/office/drawing/2014/main" id="{B785A115-B9BE-4493-892A-1973AF643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536" y="3601330"/>
            <a:ext cx="14680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Middle Cavity</a:t>
            </a:r>
            <a:endParaRPr lang="ja-JP" altLang="en-US" sz="1800" dirty="0"/>
          </a:p>
        </p:txBody>
      </p:sp>
      <p:sp>
        <p:nvSpPr>
          <p:cNvPr id="23" name="テキスト ボックス 5">
            <a:extLst>
              <a:ext uri="{FF2B5EF4-FFF2-40B4-BE49-F238E27FC236}">
                <a16:creationId xmlns:a16="http://schemas.microsoft.com/office/drawing/2014/main" id="{918A017F-A8C4-49A5-97ED-7DA5A4973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975" y="6018294"/>
            <a:ext cx="1725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/>
              <a:t>Upstream Cavity</a:t>
            </a:r>
            <a:endParaRPr lang="ja-JP" altLang="en-US" sz="1800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A55C672-5181-40E7-97DB-5F07363B8C03}"/>
              </a:ext>
            </a:extLst>
          </p:cNvPr>
          <p:cNvCxnSpPr>
            <a:cxnSpLocks/>
          </p:cNvCxnSpPr>
          <p:nvPr/>
        </p:nvCxnSpPr>
        <p:spPr>
          <a:xfrm flipH="1">
            <a:off x="2290369" y="3970662"/>
            <a:ext cx="320261" cy="84190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6268795-AB26-410C-B0F5-EABCADDC81E7}"/>
              </a:ext>
            </a:extLst>
          </p:cNvPr>
          <p:cNvCxnSpPr>
            <a:cxnSpLocks/>
          </p:cNvCxnSpPr>
          <p:nvPr/>
        </p:nvCxnSpPr>
        <p:spPr>
          <a:xfrm flipH="1">
            <a:off x="3219994" y="4446087"/>
            <a:ext cx="475706" cy="72668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3AEED14-27F8-4152-B049-DE47BFBC0CF6}"/>
              </a:ext>
            </a:extLst>
          </p:cNvPr>
          <p:cNvSpPr txBox="1"/>
          <p:nvPr/>
        </p:nvSpPr>
        <p:spPr>
          <a:xfrm>
            <a:off x="10211169" y="5155749"/>
            <a:ext cx="1820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u="sng" dirty="0"/>
              <a:t>MR</a:t>
            </a:r>
            <a:r>
              <a:rPr kumimoji="1" lang="en-US" altLang="ja-JP" sz="1200" dirty="0"/>
              <a:t>: </a:t>
            </a:r>
            <a:r>
              <a:rPr kumimoji="1" lang="en-US" altLang="ja-JP" sz="1200" u="sng" dirty="0"/>
              <a:t>M</a:t>
            </a:r>
            <a:r>
              <a:rPr kumimoji="1" lang="en-US" altLang="ja-JP" sz="1200" dirty="0"/>
              <a:t>ain </a:t>
            </a:r>
            <a:r>
              <a:rPr kumimoji="1" lang="en-US" altLang="ja-JP" sz="1200" u="sng" dirty="0"/>
              <a:t>R</a:t>
            </a:r>
            <a:r>
              <a:rPr kumimoji="1" lang="en-US" altLang="ja-JP" sz="1200" dirty="0"/>
              <a:t>ing</a:t>
            </a:r>
          </a:p>
          <a:p>
            <a:r>
              <a:rPr lang="en-US" altLang="ja-JP" sz="1200" u="sng" dirty="0"/>
              <a:t>HOM</a:t>
            </a:r>
            <a:r>
              <a:rPr lang="en-US" altLang="ja-JP" sz="1200" dirty="0"/>
              <a:t>: </a:t>
            </a:r>
            <a:r>
              <a:rPr lang="en-US" altLang="ja-JP" sz="1200" u="sng" dirty="0"/>
              <a:t>H</a:t>
            </a:r>
            <a:r>
              <a:rPr lang="en-US" altLang="ja-JP" sz="1200" dirty="0"/>
              <a:t>igher-</a:t>
            </a:r>
            <a:r>
              <a:rPr lang="en-US" altLang="ja-JP" sz="1200" u="sng" dirty="0"/>
              <a:t>O</a:t>
            </a:r>
            <a:r>
              <a:rPr lang="en-US" altLang="ja-JP" sz="1200" dirty="0"/>
              <a:t>rder </a:t>
            </a:r>
            <a:r>
              <a:rPr lang="en-US" altLang="ja-JP" sz="1200" u="sng" dirty="0"/>
              <a:t>M</a:t>
            </a:r>
            <a:r>
              <a:rPr lang="en-US" altLang="ja-JP" sz="1200" dirty="0"/>
              <a:t>ode</a:t>
            </a:r>
          </a:p>
          <a:p>
            <a:r>
              <a:rPr kumimoji="1" lang="en-US" altLang="ja-JP" sz="1200" u="sng" dirty="0"/>
              <a:t>SiC</a:t>
            </a:r>
            <a:r>
              <a:rPr kumimoji="1" lang="en-US" altLang="ja-JP" sz="1200" dirty="0"/>
              <a:t>: </a:t>
            </a:r>
            <a:r>
              <a:rPr kumimoji="1" lang="en-US" altLang="ja-JP" sz="1200" u="sng" dirty="0"/>
              <a:t>Si</a:t>
            </a:r>
            <a:r>
              <a:rPr kumimoji="1" lang="en-US" altLang="ja-JP" sz="1200" dirty="0"/>
              <a:t>licon </a:t>
            </a:r>
            <a:r>
              <a:rPr kumimoji="1" lang="en-US" altLang="ja-JP" sz="1200" u="sng" dirty="0"/>
              <a:t>C</a:t>
            </a:r>
            <a:r>
              <a:rPr kumimoji="1" lang="en-US" altLang="ja-JP" sz="1200" dirty="0"/>
              <a:t>arbide</a:t>
            </a:r>
          </a:p>
          <a:p>
            <a:endParaRPr kumimoji="1" lang="ja-JP" altLang="en-US" sz="1200" dirty="0"/>
          </a:p>
        </p:txBody>
      </p:sp>
      <p:sp>
        <p:nvSpPr>
          <p:cNvPr id="26" name="大かっこ 25">
            <a:extLst>
              <a:ext uri="{FF2B5EF4-FFF2-40B4-BE49-F238E27FC236}">
                <a16:creationId xmlns:a16="http://schemas.microsoft.com/office/drawing/2014/main" id="{57B3F3EA-A5DA-44FA-8BB6-F6C8C59063F1}"/>
              </a:ext>
            </a:extLst>
          </p:cNvPr>
          <p:cNvSpPr/>
          <p:nvPr/>
        </p:nvSpPr>
        <p:spPr>
          <a:xfrm>
            <a:off x="10186527" y="5103890"/>
            <a:ext cx="1820819" cy="720000"/>
          </a:xfrm>
          <a:prstGeom prst="bracketPair">
            <a:avLst/>
          </a:prstGeom>
          <a:ln w="12700">
            <a:solidFill>
              <a:schemeClr val="tx1"/>
            </a:solidFill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8896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C53A0E9-AABB-49DD-B515-B1FD2293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261E2295-816C-4C21-B087-7563138C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B40CA5D-5A86-4616-AD2C-316625B46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b="1" dirty="0"/>
              <a:t>Cavity No.1 and No.2</a:t>
            </a:r>
          </a:p>
          <a:p>
            <a:pPr lvl="1"/>
            <a:r>
              <a:rPr lang="en-US" altLang="ja-JP" dirty="0"/>
              <a:t>Were successfully installed to the DR tunnel / RF section</a:t>
            </a:r>
          </a:p>
          <a:p>
            <a:pPr lvl="2"/>
            <a:r>
              <a:rPr lang="en-US" altLang="ja-JP" dirty="0"/>
              <a:t>~</a:t>
            </a:r>
            <a:r>
              <a:rPr kumimoji="1" lang="en-US" altLang="ja-JP" dirty="0"/>
              <a:t>0.3 mm accuracy in the transverse directions achieved</a:t>
            </a:r>
          </a:p>
          <a:p>
            <a:pPr lvl="1"/>
            <a:r>
              <a:rPr lang="en-US" altLang="ja-JP" dirty="0"/>
              <a:t>Position measurement of the beam-port flanges prior to the installation was successful and useful.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High-power performance re-checked: OK</a:t>
            </a:r>
          </a:p>
          <a:p>
            <a:pPr lvl="1"/>
            <a:r>
              <a:rPr lang="en-US" altLang="ja-JP" dirty="0"/>
              <a:t>Now accelerating positrons without any serious problems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kumimoji="1" lang="en-US" altLang="ja-JP" b="1" dirty="0"/>
              <a:t>Cavity </a:t>
            </a:r>
            <a:r>
              <a:rPr lang="en-US" altLang="ja-JP" b="1" dirty="0"/>
              <a:t>No.0</a:t>
            </a:r>
            <a:endParaRPr kumimoji="1" lang="en-US" altLang="ja-JP" b="1" dirty="0"/>
          </a:p>
          <a:p>
            <a:pPr lvl="1"/>
            <a:r>
              <a:rPr kumimoji="1" lang="en-US" altLang="ja-JP" dirty="0"/>
              <a:t>To be promoted to be a spare cavity for DR operation</a:t>
            </a:r>
          </a:p>
          <a:p>
            <a:pPr lvl="1"/>
            <a:r>
              <a:rPr kumimoji="1" lang="en-US" altLang="ja-JP" dirty="0"/>
              <a:t>High-power </a:t>
            </a:r>
            <a:r>
              <a:rPr lang="en-US" altLang="ja-JP" dirty="0"/>
              <a:t>performance re-checked: OK</a:t>
            </a:r>
          </a:p>
          <a:p>
            <a:pPr lvl="1"/>
            <a:r>
              <a:rPr lang="en-US" altLang="ja-JP" dirty="0"/>
              <a:t>Its </a:t>
            </a:r>
            <a:r>
              <a:rPr kumimoji="1" lang="en-US" altLang="ja-JP" dirty="0"/>
              <a:t>bellows for vacuum-tight lip welding to be replaced by new ones this coming spring</a:t>
            </a:r>
          </a:p>
          <a:p>
            <a:pPr lvl="1"/>
            <a:r>
              <a:rPr lang="en-US" altLang="ja-JP" dirty="0"/>
              <a:t>Will be a spare cavity during Phase II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DE732A-8B28-42FD-A846-0F766A1D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54CD5EA-22ED-4FAC-BE9C-C8B2BF79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9675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37387" y="5207423"/>
            <a:ext cx="7486345" cy="923330"/>
          </a:xfrm>
          <a:prstGeom prst="rect">
            <a:avLst/>
          </a:prstGeom>
          <a:solidFill>
            <a:srgbClr val="B8D6E6"/>
          </a:solidFill>
          <a:ln w="9525">
            <a:noFill/>
            <a:miter lim="800000"/>
            <a:headEnd/>
            <a:tailEnd/>
          </a:ln>
          <a:effectLst>
            <a:prstShdw prst="shdw11">
              <a:srgbClr val="808080">
                <a:alpha val="50000"/>
              </a:srgb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5400" dirty="0">
                <a:solidFill>
                  <a:srgbClr val="B2B2B2"/>
                </a:solidFill>
                <a:latin typeface="Monotype Corsiva" pitchFamily="66" charset="0"/>
              </a:rPr>
              <a:t>Thank you for your attention!</a:t>
            </a:r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93F88031-41B8-496C-8FC8-41A28A42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83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9" name="日付プレースホルダー 3">
            <a:extLst>
              <a:ext uri="{FF2B5EF4-FFF2-40B4-BE49-F238E27FC236}">
                <a16:creationId xmlns:a16="http://schemas.microsoft.com/office/drawing/2014/main" id="{BD17946C-EDFB-4DCD-ACE2-10F0A38A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9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0" name="スライド番号プレースホルダー 4">
            <a:extLst>
              <a:ext uri="{FF2B5EF4-FFF2-40B4-BE49-F238E27FC236}">
                <a16:creationId xmlns:a16="http://schemas.microsoft.com/office/drawing/2014/main" id="{81466229-E7E5-4523-88A2-613C9C278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490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954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4F0D6432-8F9E-4E3C-98CA-1852F62D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2820129"/>
            <a:ext cx="12166056" cy="924128"/>
          </a:xfrm>
        </p:spPr>
        <p:txBody>
          <a:bodyPr>
            <a:normAutofit/>
          </a:bodyPr>
          <a:lstStyle/>
          <a:p>
            <a:r>
              <a:rPr kumimoji="1" lang="en-US" altLang="ja-JP" sz="5400" dirty="0"/>
              <a:t>Backup Slides</a:t>
            </a:r>
            <a:endParaRPr kumimoji="1" lang="ja-JP" altLang="en-US" sz="5400" dirty="0"/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77566B28-A963-43AF-A5D3-2FD03AA3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8" name="日付プレースホルダー 3">
            <a:extLst>
              <a:ext uri="{FF2B5EF4-FFF2-40B4-BE49-F238E27FC236}">
                <a16:creationId xmlns:a16="http://schemas.microsoft.com/office/drawing/2014/main" id="{8A26FA81-371C-4808-9E85-4A50C9ED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31F6638F-9043-4AFE-BA9E-DFB03B14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0218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2AD73C-B7E8-4F37-8197-CC7F67CD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 </a:t>
            </a:r>
            <a:r>
              <a:rPr kumimoji="1" lang="en-US" altLang="ja-JP" dirty="0">
                <a:sym typeface="Wingdings" panose="05000000000000000000" pitchFamily="2" charset="2"/>
              </a:rPr>
              <a:t> 3 Cavity Configuration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9B8545-8239-435E-8F49-9AA538DFD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2"/>
          <a:stretch/>
        </p:blipFill>
        <p:spPr>
          <a:xfrm>
            <a:off x="6361593" y="1086640"/>
            <a:ext cx="4164888" cy="306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D66C69-D683-40CE-A6E1-BFE1187F4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/>
          <a:stretch/>
        </p:blipFill>
        <p:spPr>
          <a:xfrm>
            <a:off x="1448335" y="1126818"/>
            <a:ext cx="4221020" cy="3060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96CCAE-32EB-4B40-89EC-D9918A7671B4}"/>
              </a:ext>
            </a:extLst>
          </p:cNvPr>
          <p:cNvSpPr txBox="1"/>
          <p:nvPr/>
        </p:nvSpPr>
        <p:spPr>
          <a:xfrm>
            <a:off x="6635048" y="3611897"/>
            <a:ext cx="1408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Ultimate!</a:t>
            </a:r>
            <a:endParaRPr kumimoji="1"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A3A240-BEDC-4BFB-9D74-55D1D14C63F9}"/>
              </a:ext>
            </a:extLst>
          </p:cNvPr>
          <p:cNvSpPr txBox="1"/>
          <p:nvPr/>
        </p:nvSpPr>
        <p:spPr>
          <a:xfrm>
            <a:off x="1383416" y="3825727"/>
            <a:ext cx="2542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Starting with 2 cavities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6C8630-FBF6-4598-9BDC-683A75F07B45}"/>
              </a:ext>
            </a:extLst>
          </p:cNvPr>
          <p:cNvSpPr txBox="1"/>
          <p:nvPr/>
        </p:nvSpPr>
        <p:spPr>
          <a:xfrm>
            <a:off x="6680090" y="3918658"/>
            <a:ext cx="1428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(if necessary)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9DCA42-7788-47EA-AD0A-4B7BBC6F4104}"/>
              </a:ext>
            </a:extLst>
          </p:cNvPr>
          <p:cNvSpPr txBox="1"/>
          <p:nvPr/>
        </p:nvSpPr>
        <p:spPr>
          <a:xfrm>
            <a:off x="6984482" y="802017"/>
            <a:ext cx="3309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Total </a:t>
            </a:r>
            <a:r>
              <a:rPr lang="en-US" altLang="ja-JP" sz="1600" i="1" dirty="0"/>
              <a:t>V</a:t>
            </a:r>
            <a:r>
              <a:rPr lang="en-US" altLang="ja-JP" sz="1600" i="1" baseline="-25000" dirty="0"/>
              <a:t>c</a:t>
            </a:r>
            <a:r>
              <a:rPr lang="en-US" altLang="ja-JP" sz="1600" dirty="0"/>
              <a:t> = 2.4 MV at max. @ Phase III?</a:t>
            </a:r>
          </a:p>
          <a:p>
            <a:r>
              <a:rPr kumimoji="1" lang="en-US" altLang="ja-JP" sz="1600" dirty="0"/>
              <a:t>             (0.8 MV/cavity)</a:t>
            </a:r>
            <a:endParaRPr kumimoji="1" lang="ja-JP" altLang="en-US" sz="16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1D09AB-2EAD-4BDC-9D38-B59BE54C3D3D}"/>
              </a:ext>
            </a:extLst>
          </p:cNvPr>
          <p:cNvSpPr txBox="1"/>
          <p:nvPr/>
        </p:nvSpPr>
        <p:spPr>
          <a:xfrm>
            <a:off x="1268567" y="821266"/>
            <a:ext cx="464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Total </a:t>
            </a:r>
            <a:r>
              <a:rPr lang="en-US" altLang="ja-JP" sz="1600" i="1" dirty="0"/>
              <a:t>V</a:t>
            </a:r>
            <a:r>
              <a:rPr lang="en-US" altLang="ja-JP" sz="1600" i="1" baseline="-25000" dirty="0"/>
              <a:t>c</a:t>
            </a:r>
            <a:r>
              <a:rPr lang="en-US" altLang="ja-JP" sz="1600" dirty="0"/>
              <a:t> = 1.4 MV for nominal DR operation @ Phase II</a:t>
            </a:r>
          </a:p>
          <a:p>
            <a:r>
              <a:rPr kumimoji="1" lang="en-US" altLang="ja-JP" sz="1600" dirty="0"/>
              <a:t>                      (</a:t>
            </a:r>
            <a:r>
              <a:rPr lang="en-US" altLang="ja-JP" sz="1600" dirty="0"/>
              <a:t>0.7 MV/cavity)</a:t>
            </a:r>
            <a:endParaRPr kumimoji="1" lang="ja-JP" altLang="en-US" sz="1600" dirty="0"/>
          </a:p>
        </p:txBody>
      </p:sp>
      <p:sp>
        <p:nvSpPr>
          <p:cNvPr id="17" name="フッター プレースホルダー 2">
            <a:extLst>
              <a:ext uri="{FF2B5EF4-FFF2-40B4-BE49-F238E27FC236}">
                <a16:creationId xmlns:a16="http://schemas.microsoft.com/office/drawing/2014/main" id="{BA509282-D7F2-46F4-A6B4-E111590E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8" name="日付プレースホルダー 3">
            <a:extLst>
              <a:ext uri="{FF2B5EF4-FFF2-40B4-BE49-F238E27FC236}">
                <a16:creationId xmlns:a16="http://schemas.microsoft.com/office/drawing/2014/main" id="{5ECA7694-0614-490E-B9C1-1259889A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9" name="スライド番号プレースホルダー 4">
            <a:extLst>
              <a:ext uri="{FF2B5EF4-FFF2-40B4-BE49-F238E27FC236}">
                <a16:creationId xmlns:a16="http://schemas.microsoft.com/office/drawing/2014/main" id="{669381E3-DD9C-487D-AE9E-547D21927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42</a:t>
            </a:fld>
            <a:endParaRPr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90A4FC1-AB4F-4F3C-AD6C-32BA042E56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t="3867" b="1481"/>
          <a:stretch/>
        </p:blipFill>
        <p:spPr>
          <a:xfrm>
            <a:off x="1509780" y="4186818"/>
            <a:ext cx="4188277" cy="23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876BC3-FC72-4BA8-9C6D-77B4B2E031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t="2765" b="1116"/>
          <a:stretch/>
        </p:blipFill>
        <p:spPr>
          <a:xfrm>
            <a:off x="6361593" y="4236435"/>
            <a:ext cx="4194687" cy="23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矢印: ストライプ 9">
            <a:extLst>
              <a:ext uri="{FF2B5EF4-FFF2-40B4-BE49-F238E27FC236}">
                <a16:creationId xmlns:a16="http://schemas.microsoft.com/office/drawing/2014/main" id="{4FBDBF2B-6F45-4865-9D33-5114200218C0}"/>
              </a:ext>
            </a:extLst>
          </p:cNvPr>
          <p:cNvSpPr/>
          <p:nvPr/>
        </p:nvSpPr>
        <p:spPr>
          <a:xfrm>
            <a:off x="5664124" y="2804884"/>
            <a:ext cx="829481" cy="1833695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 dirty="0"/>
          </a:p>
        </p:txBody>
      </p:sp>
    </p:spTree>
    <p:extLst>
      <p:ext uri="{BB962C8B-B14F-4D97-AF65-F5344CB8AC3E}">
        <p14:creationId xmlns:p14="http://schemas.microsoft.com/office/powerpoint/2010/main" val="1476063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4"/>
          <p:cNvSpPr>
            <a:spLocks noGrp="1"/>
          </p:cNvSpPr>
          <p:nvPr>
            <p:ph type="title"/>
          </p:nvPr>
        </p:nvSpPr>
        <p:spPr>
          <a:xfrm>
            <a:off x="1" y="65088"/>
            <a:ext cx="12179027" cy="800100"/>
          </a:xfrm>
        </p:spPr>
        <p:txBody>
          <a:bodyPr>
            <a:normAutofit/>
          </a:bodyPr>
          <a:lstStyle/>
          <a:p>
            <a:pPr algn="ctr">
              <a:lnSpc>
                <a:spcPts val="3500"/>
              </a:lnSpc>
            </a:pPr>
            <a:r>
              <a:rPr lang="en-US" altLang="ja-JP" sz="3200" b="1" dirty="0"/>
              <a:t>The Endplates of DR Cavity No.1 and No.2 were </a:t>
            </a:r>
            <a:r>
              <a:rPr lang="en-US" altLang="ja-JP" sz="3200" b="1" dirty="0">
                <a:solidFill>
                  <a:srgbClr val="FF0000"/>
                </a:solidFill>
              </a:rPr>
              <a:t>Electropolished (EP)</a:t>
            </a:r>
            <a:r>
              <a:rPr lang="en-US" altLang="ja-JP" sz="3200" b="1" dirty="0"/>
              <a:t>.</a:t>
            </a:r>
            <a:endParaRPr lang="ja-JP" altLang="en-US" sz="3200" b="1" dirty="0"/>
          </a:p>
        </p:txBody>
      </p:sp>
      <p:pic>
        <p:nvPicPr>
          <p:cNvPr id="9220" name="Picture 2" descr="C:\Documents and Settings\tabe\My Documents\ダウンロード\固定端板EP前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65" y="1827213"/>
            <a:ext cx="2976513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C:\Documents and Settings\tabe\My Documents\ダウンロード\固定端板EP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15" y="1792288"/>
            <a:ext cx="2976513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C:\Documents and Settings\tabe\My Documents\ダウンロード\チューニング端板EP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15" y="4191452"/>
            <a:ext cx="2976513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C:\Documents and Settings\tabe\My Documents\ダウンロード\チューニング端板EP前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65" y="4175410"/>
            <a:ext cx="2976513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テキスト ボックス 9"/>
          <p:cNvSpPr txBox="1">
            <a:spLocks noChangeArrowheads="1"/>
          </p:cNvSpPr>
          <p:nvPr/>
        </p:nvSpPr>
        <p:spPr bwMode="auto">
          <a:xfrm>
            <a:off x="73492" y="2628314"/>
            <a:ext cx="28344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 u="sng" dirty="0">
                <a:latin typeface="Arial" panose="020B0604020202020204" pitchFamily="34" charset="0"/>
              </a:rPr>
              <a:t>F</a:t>
            </a:r>
            <a:r>
              <a:rPr lang="en-US" altLang="ja-JP" sz="2000" dirty="0">
                <a:latin typeface="Arial" panose="020B0604020202020204" pitchFamily="34" charset="0"/>
              </a:rPr>
              <a:t>ixed </a:t>
            </a:r>
            <a:r>
              <a:rPr lang="en-US" altLang="ja-JP" sz="2000" b="1" u="sng" dirty="0">
                <a:latin typeface="Arial" panose="020B0604020202020204" pitchFamily="34" charset="0"/>
              </a:rPr>
              <a:t>E</a:t>
            </a:r>
            <a:r>
              <a:rPr lang="en-US" altLang="ja-JP" sz="2000" dirty="0">
                <a:latin typeface="Arial" panose="020B0604020202020204" pitchFamily="34" charset="0"/>
              </a:rPr>
              <a:t>nd </a:t>
            </a:r>
            <a:r>
              <a:rPr lang="en-US" altLang="ja-JP" sz="2000" b="1" u="sng" dirty="0">
                <a:latin typeface="Arial" panose="020B0604020202020204" pitchFamily="34" charset="0"/>
              </a:rPr>
              <a:t>P</a:t>
            </a:r>
            <a:r>
              <a:rPr lang="en-US" altLang="ja-JP" sz="2000" dirty="0">
                <a:latin typeface="Arial" panose="020B0604020202020204" pitchFamily="34" charset="0"/>
              </a:rPr>
              <a:t>late (</a:t>
            </a:r>
            <a:r>
              <a:rPr lang="en-US" altLang="ja-JP" sz="2400" b="1" u="sng" dirty="0">
                <a:latin typeface="Arial" panose="020B0604020202020204" pitchFamily="34" charset="0"/>
              </a:rPr>
              <a:t>FEP</a:t>
            </a:r>
            <a:r>
              <a:rPr lang="en-US" altLang="ja-JP" sz="2000" dirty="0"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</a:rPr>
              <a:t>w/o tuning bump</a:t>
            </a:r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9225" name="テキスト ボックス 10"/>
          <p:cNvSpPr txBox="1">
            <a:spLocks noChangeArrowheads="1"/>
          </p:cNvSpPr>
          <p:nvPr/>
        </p:nvSpPr>
        <p:spPr bwMode="auto">
          <a:xfrm>
            <a:off x="-24767" y="4858188"/>
            <a:ext cx="2991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1" u="sng" dirty="0">
                <a:latin typeface="Arial" panose="020B0604020202020204" pitchFamily="34" charset="0"/>
              </a:rPr>
              <a:t>T</a:t>
            </a:r>
            <a:r>
              <a:rPr lang="en-US" altLang="ja-JP" sz="2000" dirty="0">
                <a:latin typeface="Arial" panose="020B0604020202020204" pitchFamily="34" charset="0"/>
              </a:rPr>
              <a:t>uning </a:t>
            </a:r>
            <a:r>
              <a:rPr lang="en-US" altLang="ja-JP" sz="2000" b="1" u="sng" dirty="0">
                <a:latin typeface="Arial" panose="020B0604020202020204" pitchFamily="34" charset="0"/>
              </a:rPr>
              <a:t>E</a:t>
            </a:r>
            <a:r>
              <a:rPr lang="en-US" altLang="ja-JP" sz="2000" dirty="0">
                <a:latin typeface="Arial" panose="020B0604020202020204" pitchFamily="34" charset="0"/>
              </a:rPr>
              <a:t>nd </a:t>
            </a:r>
            <a:r>
              <a:rPr lang="en-US" altLang="ja-JP" sz="2000" b="1" u="sng" dirty="0">
                <a:latin typeface="Arial" panose="020B0604020202020204" pitchFamily="34" charset="0"/>
              </a:rPr>
              <a:t>P</a:t>
            </a:r>
            <a:r>
              <a:rPr lang="en-US" altLang="ja-JP" sz="2000" dirty="0">
                <a:latin typeface="Arial" panose="020B0604020202020204" pitchFamily="34" charset="0"/>
              </a:rPr>
              <a:t>late (</a:t>
            </a:r>
            <a:r>
              <a:rPr lang="en-US" altLang="ja-JP" sz="2400" b="1" u="sng" dirty="0">
                <a:latin typeface="Arial" panose="020B0604020202020204" pitchFamily="34" charset="0"/>
              </a:rPr>
              <a:t>TEP</a:t>
            </a:r>
            <a:r>
              <a:rPr lang="en-US" altLang="ja-JP" sz="2000" dirty="0"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</a:rPr>
              <a:t>w/ tuning bump</a:t>
            </a:r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9226" name="テキスト ボックス 11"/>
          <p:cNvSpPr txBox="1">
            <a:spLocks noChangeArrowheads="1"/>
          </p:cNvSpPr>
          <p:nvPr/>
        </p:nvSpPr>
        <p:spPr bwMode="auto">
          <a:xfrm>
            <a:off x="3623989" y="1034573"/>
            <a:ext cx="165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lvl="1"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Before EP</a:t>
            </a:r>
          </a:p>
        </p:txBody>
      </p:sp>
      <p:sp>
        <p:nvSpPr>
          <p:cNvPr id="14" name="ストライプ矢印 13"/>
          <p:cNvSpPr/>
          <p:nvPr/>
        </p:nvSpPr>
        <p:spPr>
          <a:xfrm>
            <a:off x="6400714" y="2738438"/>
            <a:ext cx="576262" cy="86360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15" name="ストライプ矢印 14"/>
          <p:cNvSpPr/>
          <p:nvPr/>
        </p:nvSpPr>
        <p:spPr>
          <a:xfrm>
            <a:off x="6400714" y="4968240"/>
            <a:ext cx="576262" cy="865188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dirty="0"/>
          </a:p>
        </p:txBody>
      </p:sp>
      <p:cxnSp>
        <p:nvCxnSpPr>
          <p:cNvPr id="16" name="直線コネクタ 15"/>
          <p:cNvCxnSpPr/>
          <p:nvPr/>
        </p:nvCxnSpPr>
        <p:spPr>
          <a:xfrm>
            <a:off x="3521622" y="4119284"/>
            <a:ext cx="1979613" cy="0"/>
          </a:xfrm>
          <a:prstGeom prst="line">
            <a:avLst/>
          </a:prstGeom>
          <a:ln w="38100">
            <a:solidFill>
              <a:srgbClr val="FF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984437" y="3928486"/>
            <a:ext cx="102463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dirty="0">
                <a:solidFill>
                  <a:srgbClr val="FF00FF"/>
                </a:solidFill>
                <a:latin typeface="Symbol" panose="05050102010706020507" pitchFamily="18" charset="2"/>
              </a:rPr>
              <a:t>f</a:t>
            </a:r>
            <a:r>
              <a:rPr lang="en-US" altLang="ja-JP" dirty="0">
                <a:solidFill>
                  <a:srgbClr val="FF00FF"/>
                </a:solidFill>
              </a:rPr>
              <a:t>500mm</a:t>
            </a:r>
            <a:endParaRPr lang="ja-JP" altLang="en-US" dirty="0">
              <a:solidFill>
                <a:srgbClr val="FF00FF"/>
              </a:solidFill>
            </a:endParaRPr>
          </a:p>
        </p:txBody>
      </p:sp>
      <p:sp>
        <p:nvSpPr>
          <p:cNvPr id="9231" name="テキスト ボックス 17"/>
          <p:cNvSpPr txBox="1">
            <a:spLocks noChangeArrowheads="1"/>
          </p:cNvSpPr>
          <p:nvPr/>
        </p:nvSpPr>
        <p:spPr bwMode="auto">
          <a:xfrm>
            <a:off x="7444147" y="1393739"/>
            <a:ext cx="41360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lvl="1">
              <a:spcBef>
                <a:spcPct val="0"/>
              </a:spcBef>
              <a:buNone/>
            </a:pPr>
            <a:r>
              <a:rPr lang="en-US" altLang="ja-JP" sz="2000" dirty="0">
                <a:latin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en-US" altLang="ja-JP" sz="2000" baseline="-25000" dirty="0">
                <a:latin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altLang="ja-JP" sz="2000" dirty="0">
                <a:latin typeface="Arial" panose="020B0604020202020204" pitchFamily="34" charset="0"/>
                <a:sym typeface="Wingdings" panose="05000000000000000000" pitchFamily="2" charset="2"/>
              </a:rPr>
              <a:t>=0.2</a:t>
            </a:r>
            <a:r>
              <a:rPr lang="en-US" altLang="ja-JP" sz="200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ja-JP" sz="2000" dirty="0">
                <a:latin typeface="Arial" panose="020B0604020202020204" pitchFamily="34" charset="0"/>
                <a:sym typeface="Wingdings" panose="05000000000000000000" pitchFamily="2" charset="2"/>
              </a:rPr>
              <a:t>m, </a:t>
            </a:r>
            <a:r>
              <a:rPr lang="en-US" altLang="ja-JP" sz="2000" u="sng" dirty="0">
                <a:latin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en-US" altLang="ja-JP" sz="2000" u="sng" baseline="-25000" dirty="0">
                <a:latin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altLang="ja-JP" sz="2000" u="sng" dirty="0">
                <a:latin typeface="Arial" panose="020B0604020202020204" pitchFamily="34" charset="0"/>
                <a:sym typeface="Wingdings" panose="05000000000000000000" pitchFamily="2" charset="2"/>
              </a:rPr>
              <a:t>=1</a:t>
            </a:r>
            <a:r>
              <a:rPr lang="en-US" altLang="ja-JP" sz="2000" u="sng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ja-JP" sz="2000" u="sng" dirty="0">
                <a:latin typeface="Arial" panose="020B0604020202020204" pitchFamily="34" charset="0"/>
                <a:sym typeface="Wingdings" panose="05000000000000000000" pitchFamily="2" charset="2"/>
              </a:rPr>
              <a:t>m  ( &lt; </a:t>
            </a:r>
            <a:r>
              <a:rPr lang="en-US" altLang="ja-JP" sz="2000" u="sng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altLang="ja-JP" sz="2000" u="sng" dirty="0">
                <a:latin typeface="Arial" panose="020B0604020202020204" pitchFamily="34" charset="0"/>
                <a:sym typeface="Wingdings" panose="05000000000000000000" pitchFamily="2" charset="2"/>
              </a:rPr>
              <a:t> = 3</a:t>
            </a:r>
            <a:r>
              <a:rPr lang="en-US" altLang="ja-JP" sz="2000" u="sng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ja-JP" sz="2000" u="sng" dirty="0">
                <a:latin typeface="Arial" panose="020B0604020202020204" pitchFamily="34" charset="0"/>
                <a:sym typeface="Wingdings" panose="05000000000000000000" pitchFamily="2" charset="2"/>
              </a:rPr>
              <a:t>m) </a:t>
            </a:r>
          </a:p>
        </p:txBody>
      </p:sp>
      <p:sp>
        <p:nvSpPr>
          <p:cNvPr id="9232" name="テキスト ボックス 18"/>
          <p:cNvSpPr txBox="1">
            <a:spLocks noChangeArrowheads="1"/>
          </p:cNvSpPr>
          <p:nvPr/>
        </p:nvSpPr>
        <p:spPr bwMode="auto">
          <a:xfrm>
            <a:off x="3249528" y="1432577"/>
            <a:ext cx="2465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lvl="1">
              <a:spcBef>
                <a:spcPct val="0"/>
              </a:spcBef>
              <a:buNone/>
            </a:pPr>
            <a:r>
              <a:rPr lang="en-US" altLang="ja-JP" sz="2000" dirty="0">
                <a:latin typeface="Arial" panose="020B0604020202020204" pitchFamily="34" charset="0"/>
              </a:rPr>
              <a:t>R</a:t>
            </a:r>
            <a:r>
              <a:rPr lang="en-US" altLang="ja-JP" sz="2000" baseline="-25000" dirty="0">
                <a:latin typeface="Arial" panose="020B0604020202020204" pitchFamily="34" charset="0"/>
              </a:rPr>
              <a:t>a</a:t>
            </a:r>
            <a:r>
              <a:rPr lang="en-US" altLang="ja-JP" sz="2000" dirty="0">
                <a:latin typeface="Arial" panose="020B0604020202020204" pitchFamily="34" charset="0"/>
              </a:rPr>
              <a:t>=1.5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>
                <a:latin typeface="Arial" panose="020B0604020202020204" pitchFamily="34" charset="0"/>
              </a:rPr>
              <a:t>m,  R</a:t>
            </a:r>
            <a:r>
              <a:rPr lang="en-US" altLang="ja-JP" sz="2000" baseline="-25000" dirty="0">
                <a:latin typeface="Arial" panose="020B0604020202020204" pitchFamily="34" charset="0"/>
              </a:rPr>
              <a:t>y</a:t>
            </a:r>
            <a:r>
              <a:rPr lang="en-US" altLang="ja-JP" sz="2000" dirty="0">
                <a:latin typeface="Arial" panose="020B0604020202020204" pitchFamily="34" charset="0"/>
              </a:rPr>
              <a:t>=8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>
                <a:latin typeface="Arial" panose="020B0604020202020204" pitchFamily="34" charset="0"/>
              </a:rPr>
              <a:t>m</a:t>
            </a:r>
            <a:endParaRPr lang="en-US" altLang="ja-JP" sz="2000" dirty="0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235" name="テキスト ボックス 23"/>
          <p:cNvSpPr txBox="1">
            <a:spLocks noChangeArrowheads="1"/>
          </p:cNvSpPr>
          <p:nvPr/>
        </p:nvSpPr>
        <p:spPr bwMode="auto">
          <a:xfrm>
            <a:off x="8020648" y="1027709"/>
            <a:ext cx="139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lvl="1">
              <a:spcBef>
                <a:spcPct val="0"/>
              </a:spcBef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After EP</a:t>
            </a:r>
          </a:p>
        </p:txBody>
      </p:sp>
      <p:sp>
        <p:nvSpPr>
          <p:cNvPr id="9236" name="テキスト ボックス 1"/>
          <p:cNvSpPr txBox="1">
            <a:spLocks noChangeArrowheads="1"/>
          </p:cNvSpPr>
          <p:nvPr/>
        </p:nvSpPr>
        <p:spPr bwMode="auto">
          <a:xfrm>
            <a:off x="3027973" y="675072"/>
            <a:ext cx="7378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Material: OFC (class1),  40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 etching,  Skin depth(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)@500MHz: 3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 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48228" y="2289160"/>
            <a:ext cx="124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(Upstream)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43801" y="4521129"/>
            <a:ext cx="152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(Downstream)</a:t>
            </a:r>
            <a:endParaRPr kumimoji="1" lang="ja-JP" altLang="en-US" dirty="0"/>
          </a:p>
        </p:txBody>
      </p:sp>
      <p:sp>
        <p:nvSpPr>
          <p:cNvPr id="24" name="フッター プレースホルダー 2">
            <a:extLst>
              <a:ext uri="{FF2B5EF4-FFF2-40B4-BE49-F238E27FC236}">
                <a16:creationId xmlns:a16="http://schemas.microsoft.com/office/drawing/2014/main" id="{BABC2B81-F3F9-43D2-8D33-57EF3E87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25" name="日付プレースホルダー 3">
            <a:extLst>
              <a:ext uri="{FF2B5EF4-FFF2-40B4-BE49-F238E27FC236}">
                <a16:creationId xmlns:a16="http://schemas.microsoft.com/office/drawing/2014/main" id="{904D431B-4437-4B6A-8C1D-84B89BD4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26" name="スライド番号プレースホルダー 4">
            <a:extLst>
              <a:ext uri="{FF2B5EF4-FFF2-40B4-BE49-F238E27FC236}">
                <a16:creationId xmlns:a16="http://schemas.microsoft.com/office/drawing/2014/main" id="{B7176C6B-38A2-4C57-91CF-3B5C1FB6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9683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4"/>
          <p:cNvSpPr>
            <a:spLocks noGrp="1"/>
          </p:cNvSpPr>
          <p:nvPr>
            <p:ph type="title"/>
          </p:nvPr>
        </p:nvSpPr>
        <p:spPr>
          <a:xfrm>
            <a:off x="0" y="30163"/>
            <a:ext cx="12192000" cy="833644"/>
          </a:xfrm>
        </p:spPr>
        <p:txBody>
          <a:bodyPr>
            <a:normAutofit/>
          </a:bodyPr>
          <a:lstStyle/>
          <a:p>
            <a:r>
              <a:rPr lang="en-US" altLang="ja-JP" b="1" dirty="0"/>
              <a:t>Low-Power Measurements of Unloaded Q-factor (Q</a:t>
            </a:r>
            <a:r>
              <a:rPr lang="en-US" altLang="ja-JP" b="1" baseline="-25000" dirty="0"/>
              <a:t>0</a:t>
            </a:r>
            <a:r>
              <a:rPr lang="en-US" altLang="ja-JP" b="1" dirty="0"/>
              <a:t>)</a:t>
            </a:r>
            <a:endParaRPr lang="ja-JP" altLang="en-US" sz="3600" i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9727" t="8815" r="24067" b="2081"/>
          <a:stretch/>
        </p:blipFill>
        <p:spPr>
          <a:xfrm>
            <a:off x="282531" y="1072807"/>
            <a:ext cx="6026881" cy="5135488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485825"/>
              </p:ext>
            </p:extLst>
          </p:nvPr>
        </p:nvGraphicFramePr>
        <p:xfrm>
          <a:off x="6945861" y="1760405"/>
          <a:ext cx="455632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Q</a:t>
                      </a:r>
                      <a:r>
                        <a:rPr kumimoji="1" lang="en-US" altLang="ja-JP" sz="2400" baseline="-25000" dirty="0"/>
                        <a:t>0</a:t>
                      </a:r>
                      <a:r>
                        <a:rPr kumimoji="1" lang="en-US" altLang="ja-JP" sz="2400" dirty="0"/>
                        <a:t>(meas) / Q</a:t>
                      </a:r>
                      <a:r>
                        <a:rPr kumimoji="1" lang="en-US" altLang="ja-JP" sz="2400" baseline="-25000" dirty="0"/>
                        <a:t>0</a:t>
                      </a:r>
                      <a:r>
                        <a:rPr kumimoji="1" lang="en-US" altLang="ja-JP" sz="2400" dirty="0"/>
                        <a:t>(sim)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Prototype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92.9%IACS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Cavity No.1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97.1%IACS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Cavity No.2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97.3%IACS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ストライプ矢印 12"/>
          <p:cNvSpPr/>
          <p:nvPr/>
        </p:nvSpPr>
        <p:spPr>
          <a:xfrm rot="5400000">
            <a:off x="8783895" y="3612433"/>
            <a:ext cx="686024" cy="1325713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31291" y="4920022"/>
            <a:ext cx="4147738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4% improvement with EP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27141" y="5541100"/>
            <a:ext cx="355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(Note:  No EP applied to the barrel)</a:t>
            </a:r>
            <a:endParaRPr kumimoji="1" lang="ja-JP" altLang="en-US" dirty="0"/>
          </a:p>
        </p:txBody>
      </p:sp>
      <p:sp>
        <p:nvSpPr>
          <p:cNvPr id="11" name="フッター プレースホルダー 2">
            <a:extLst>
              <a:ext uri="{FF2B5EF4-FFF2-40B4-BE49-F238E27FC236}">
                <a16:creationId xmlns:a16="http://schemas.microsoft.com/office/drawing/2014/main" id="{1324CB6B-CB2E-471A-A48E-F994905F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2" name="日付プレースホルダー 3">
            <a:extLst>
              <a:ext uri="{FF2B5EF4-FFF2-40B4-BE49-F238E27FC236}">
                <a16:creationId xmlns:a16="http://schemas.microsoft.com/office/drawing/2014/main" id="{57B790C3-9D44-4F09-811F-DE54A05D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5" name="スライド番号プレースホルダー 4">
            <a:extLst>
              <a:ext uri="{FF2B5EF4-FFF2-40B4-BE49-F238E27FC236}">
                <a16:creationId xmlns:a16="http://schemas.microsoft.com/office/drawing/2014/main" id="{BC0AD903-5523-4DE2-8812-38150059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44</a:t>
            </a:fld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26ADD94-6E1D-4969-BE59-A3606D3B356F}"/>
              </a:ext>
            </a:extLst>
          </p:cNvPr>
          <p:cNvSpPr txBox="1"/>
          <p:nvPr/>
        </p:nvSpPr>
        <p:spPr>
          <a:xfrm>
            <a:off x="2949262" y="6158452"/>
            <a:ext cx="323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dobe Garamond Pro Bold" panose="02020702060506020403" pitchFamily="18" charset="0"/>
              </a:rPr>
              <a:t>of the coaxial-type input coupler</a:t>
            </a:r>
            <a:endParaRPr kumimoji="1" lang="ja-JP" altLang="en-US" dirty="0"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69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90795" y="136187"/>
            <a:ext cx="11997440" cy="1092886"/>
          </a:xfrm>
        </p:spPr>
        <p:txBody>
          <a:bodyPr/>
          <a:lstStyle/>
          <a:p>
            <a:r>
              <a:rPr lang="en-US" altLang="ja-JP" dirty="0">
                <a:latin typeface="+mj-ea"/>
              </a:rPr>
              <a:t>Setup of High-Gradient (HG) Test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3" y="1229074"/>
            <a:ext cx="10254106" cy="460633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7378" y="1926261"/>
            <a:ext cx="1877064" cy="437981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083871" y="852380"/>
            <a:ext cx="219983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kumimoji="1" lang="en-US" altLang="ja-JP" sz="2000" dirty="0"/>
              <a:t>Toshiba</a:t>
            </a:r>
          </a:p>
          <a:p>
            <a:pPr algn="ctr">
              <a:lnSpc>
                <a:spcPts val="2000"/>
              </a:lnSpc>
            </a:pPr>
            <a:r>
              <a:rPr kumimoji="1" lang="en-US" altLang="ja-JP" sz="2000" dirty="0"/>
              <a:t>CW Klystron</a:t>
            </a:r>
          </a:p>
          <a:p>
            <a:pPr algn="ctr">
              <a:lnSpc>
                <a:spcPts val="2000"/>
              </a:lnSpc>
            </a:pPr>
            <a:r>
              <a:rPr kumimoji="1" lang="en-US" altLang="ja-JP" sz="2000" dirty="0"/>
              <a:t>E3732</a:t>
            </a:r>
          </a:p>
          <a:p>
            <a:pPr algn="ctr">
              <a:lnSpc>
                <a:spcPts val="2000"/>
              </a:lnSpc>
            </a:pPr>
            <a:r>
              <a:rPr lang="en-US" altLang="ja-JP" sz="2000" dirty="0"/>
              <a:t>(1MW, 508.9 MHz)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08194" y="5996205"/>
            <a:ext cx="514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(No beam injected into the cavity during the HG test)</a:t>
            </a:r>
            <a:endParaRPr kumimoji="1" lang="ja-JP" altLang="en-US" dirty="0"/>
          </a:p>
        </p:txBody>
      </p:sp>
      <p:sp>
        <p:nvSpPr>
          <p:cNvPr id="10" name="フッター プレースホルダー 2">
            <a:extLst>
              <a:ext uri="{FF2B5EF4-FFF2-40B4-BE49-F238E27FC236}">
                <a16:creationId xmlns:a16="http://schemas.microsoft.com/office/drawing/2014/main" id="{582DAFA3-00B5-481F-B69C-E47667B5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1" name="日付プレースホルダー 3">
            <a:extLst>
              <a:ext uri="{FF2B5EF4-FFF2-40B4-BE49-F238E27FC236}">
                <a16:creationId xmlns:a16="http://schemas.microsoft.com/office/drawing/2014/main" id="{C092CF32-DB04-41C7-850C-44C683B3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2" name="スライド番号プレースホルダー 4">
            <a:extLst>
              <a:ext uri="{FF2B5EF4-FFF2-40B4-BE49-F238E27FC236}">
                <a16:creationId xmlns:a16="http://schemas.microsoft.com/office/drawing/2014/main" id="{6BE3C61D-D5AE-485E-A306-05BE2AD9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770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tabe\w\ARES\DR\Cav0_HPT\photos\IMG_1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30304" y="3038910"/>
            <a:ext cx="968533" cy="160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51832"/>
            <a:ext cx="7124699" cy="113683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+mj-ea"/>
              </a:rPr>
              <a:t>Detection of Cavity Breakdown</a:t>
            </a:r>
            <a:br>
              <a:rPr kumimoji="1" lang="en-US" altLang="ja-JP" dirty="0">
                <a:latin typeface="+mj-ea"/>
              </a:rPr>
            </a:br>
            <a:r>
              <a:rPr lang="en-US" altLang="ja-JP" dirty="0">
                <a:latin typeface="+mj-ea"/>
              </a:rPr>
              <a:t>by the Decay Time in Pickup Signal</a:t>
            </a:r>
            <a:endParaRPr kumimoji="1" lang="ja-JP" altLang="en-US" dirty="0">
              <a:latin typeface="+mj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24" y="145696"/>
            <a:ext cx="4884776" cy="63451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00" y="3118614"/>
            <a:ext cx="2863849" cy="333661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868765" y="1157782"/>
            <a:ext cx="1760418" cy="40011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Q</a:t>
            </a:r>
            <a:r>
              <a:rPr kumimoji="1" lang="en-US" altLang="ja-JP" sz="2000" baseline="-25000" dirty="0">
                <a:solidFill>
                  <a:srgbClr val="FF0000"/>
                </a:solidFill>
              </a:rPr>
              <a:t>L</a:t>
            </a:r>
            <a:r>
              <a:rPr kumimoji="1" lang="en-US" altLang="ja-JP" sz="2000" dirty="0">
                <a:solidFill>
                  <a:srgbClr val="FF0000"/>
                </a:solidFill>
              </a:rPr>
              <a:t> = ~13000 </a:t>
            </a:r>
            <a:r>
              <a:rPr kumimoji="1" lang="en-US" altLang="ja-JP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9" y="1217246"/>
            <a:ext cx="6718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AutoNum type="arabicPeriod"/>
            </a:pPr>
            <a:r>
              <a:rPr kumimoji="1" lang="en-US" altLang="ja-JP" sz="2000" dirty="0"/>
              <a:t>The interlock system </a:t>
            </a:r>
            <a:r>
              <a:rPr lang="en-US" altLang="ja-JP" sz="2000" dirty="0"/>
              <a:t>was activated</a:t>
            </a:r>
            <a:r>
              <a:rPr kumimoji="1" lang="en-US" altLang="ja-JP" sz="2000" dirty="0"/>
              <a:t> with </a:t>
            </a:r>
            <a:r>
              <a:rPr lang="en-US" altLang="ja-JP" sz="2000" dirty="0"/>
              <a:t>a</a:t>
            </a:r>
            <a:r>
              <a:rPr kumimoji="1" lang="en-US" altLang="ja-JP" sz="2000" dirty="0"/>
              <a:t> </a:t>
            </a:r>
            <a:r>
              <a:rPr lang="en-US" altLang="ja-JP" sz="2000" dirty="0"/>
              <a:t>reflection level</a:t>
            </a:r>
            <a:r>
              <a:rPr kumimoji="1" lang="en-US" altLang="ja-JP" sz="2000" dirty="0"/>
              <a:t> over the threshold.</a:t>
            </a:r>
          </a:p>
          <a:p>
            <a:pPr marL="268288" indent="-268288">
              <a:buAutoNum type="arabicPeriod"/>
            </a:pPr>
            <a:r>
              <a:rPr lang="en-US" altLang="ja-JP" sz="2000" dirty="0"/>
              <a:t>Check the decay time of the pickup signal of the accelerating mode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sz="2000" dirty="0"/>
              <a:t>~8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s </a:t>
            </a:r>
            <a:r>
              <a:rPr lang="en-US" altLang="ja-JP" sz="2000" dirty="0">
                <a:sym typeface="Wingdings" panose="05000000000000000000" pitchFamily="2" charset="2"/>
              </a:rPr>
              <a:t> Not cavity breakdown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ja-JP" sz="2000" dirty="0">
                <a:sym typeface="Wingdings" panose="05000000000000000000" pitchFamily="2" charset="2"/>
              </a:rPr>
              <a:t>&lt;&lt; 8 </a:t>
            </a:r>
            <a:r>
              <a:rPr lang="en-US" altLang="ja-JP" sz="200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ja-JP" sz="2000" dirty="0">
                <a:sym typeface="Wingdings" panose="05000000000000000000" pitchFamily="2" charset="2"/>
              </a:rPr>
              <a:t>s  Cavity breakdown</a:t>
            </a:r>
            <a:endParaRPr lang="en-US" altLang="ja-JP" sz="2000" dirty="0"/>
          </a:p>
        </p:txBody>
      </p:sp>
      <p:cxnSp>
        <p:nvCxnSpPr>
          <p:cNvPr id="15" name="直線矢印コネクタ 14"/>
          <p:cNvCxnSpPr>
            <a:cxnSpLocks/>
          </p:cNvCxnSpPr>
          <p:nvPr/>
        </p:nvCxnSpPr>
        <p:spPr>
          <a:xfrm flipV="1">
            <a:off x="4146997" y="1536381"/>
            <a:ext cx="5921099" cy="1136836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cxnSpLocks/>
          </p:cNvCxnSpPr>
          <p:nvPr/>
        </p:nvCxnSpPr>
        <p:spPr>
          <a:xfrm>
            <a:off x="3844344" y="2982295"/>
            <a:ext cx="5610806" cy="156356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/>
          <a:srcRect l="8090" t="33720" r="7851" b="10963"/>
          <a:stretch/>
        </p:blipFill>
        <p:spPr>
          <a:xfrm>
            <a:off x="4841505" y="4048832"/>
            <a:ext cx="2344500" cy="1052362"/>
          </a:xfrm>
          <a:prstGeom prst="rect">
            <a:avLst/>
          </a:prstGeom>
        </p:spPr>
      </p:pic>
      <p:sp>
        <p:nvSpPr>
          <p:cNvPr id="16" name="フッター プレースホルダー 2">
            <a:extLst>
              <a:ext uri="{FF2B5EF4-FFF2-40B4-BE49-F238E27FC236}">
                <a16:creationId xmlns:a16="http://schemas.microsoft.com/office/drawing/2014/main" id="{AA455AA9-788D-4FB7-8799-491B4661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7" name="日付プレースホルダー 3">
            <a:extLst>
              <a:ext uri="{FF2B5EF4-FFF2-40B4-BE49-F238E27FC236}">
                <a16:creationId xmlns:a16="http://schemas.microsoft.com/office/drawing/2014/main" id="{81E312CF-37B4-41EB-A11C-E742A592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9" name="スライド番号プレースホルダー 4">
            <a:extLst>
              <a:ext uri="{FF2B5EF4-FFF2-40B4-BE49-F238E27FC236}">
                <a16:creationId xmlns:a16="http://schemas.microsoft.com/office/drawing/2014/main" id="{5FB0A08A-2B7E-4FE3-B5BD-840E58C4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46</a:t>
            </a:fld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F56BB48-AE18-4419-A9F6-0531EB47A43C}"/>
              </a:ext>
            </a:extLst>
          </p:cNvPr>
          <p:cNvSpPr txBox="1"/>
          <p:nvPr/>
        </p:nvSpPr>
        <p:spPr>
          <a:xfrm>
            <a:off x="3120126" y="5438457"/>
            <a:ext cx="392946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hlinkClick r:id="rId7"/>
              </a:rPr>
              <a:t>T. Abe, T. Kageyama, H. Sakai, Y. Takeuchi, and K. Yoshino, “Breakdown Study based on Direct In Situ Observation of Inner Surfaces of an RF Accelerating Cavity during a High-Gradient Test”, Phys. Rev. Accel. Beams </a:t>
            </a:r>
            <a:r>
              <a:rPr lang="en-US" altLang="ja-JP" sz="1200" b="1" dirty="0">
                <a:hlinkClick r:id="rId7"/>
              </a:rPr>
              <a:t>19</a:t>
            </a:r>
            <a:r>
              <a:rPr lang="en-US" altLang="ja-JP" sz="1200" dirty="0">
                <a:hlinkClick r:id="rId7"/>
              </a:rPr>
              <a:t>, 102001 (2016).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47550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795" y="136187"/>
            <a:ext cx="11997440" cy="924128"/>
          </a:xfrm>
        </p:spPr>
        <p:txBody>
          <a:bodyPr/>
          <a:lstStyle/>
          <a:p>
            <a:r>
              <a:rPr kumimoji="1" lang="en-US" altLang="ja-JP" dirty="0"/>
              <a:t>Histories of the RF Conditioning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9911"/>
            <a:ext cx="3804044" cy="475726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70" y="1559910"/>
            <a:ext cx="3844530" cy="48079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288132" y="985892"/>
            <a:ext cx="295536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600" dirty="0"/>
              <a:t>  95</a:t>
            </a:r>
            <a:r>
              <a:rPr lang="ja-JP" altLang="en-US" sz="1600" dirty="0"/>
              <a:t> </a:t>
            </a:r>
            <a:r>
              <a:rPr lang="en-US" altLang="ja-JP" sz="1600" dirty="0"/>
              <a:t>hours to reach Vc=0.90MV</a:t>
            </a:r>
          </a:p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600" dirty="0"/>
              <a:t> 107</a:t>
            </a:r>
            <a:r>
              <a:rPr lang="ja-JP" altLang="en-US" sz="1600" dirty="0"/>
              <a:t> </a:t>
            </a:r>
            <a:r>
              <a:rPr lang="en-US" altLang="ja-JP" sz="1600" dirty="0"/>
              <a:t>hours to reach Vc=0.95MV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1060" y="1047716"/>
            <a:ext cx="28976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134541" indent="-134541">
              <a:buFont typeface="Wingdings" panose="05000000000000000000" pitchFamily="2" charset="2"/>
              <a:buChar char="ü"/>
            </a:pPr>
            <a:r>
              <a:rPr lang="en-US" altLang="ja-JP" sz="1600" dirty="0"/>
              <a:t> 83 hours to reach Vc=0.90 MV</a:t>
            </a:r>
          </a:p>
        </p:txBody>
      </p:sp>
      <p:sp>
        <p:nvSpPr>
          <p:cNvPr id="13" name="テキスト ボックス 19"/>
          <p:cNvSpPr txBox="1">
            <a:spLocks noChangeArrowheads="1"/>
          </p:cNvSpPr>
          <p:nvPr/>
        </p:nvSpPr>
        <p:spPr bwMode="auto">
          <a:xfrm>
            <a:off x="7709171" y="2284401"/>
            <a:ext cx="448282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/>
              <a:t>The light blue lines indicate the reference vacuum pressure specified by the computer controlled automatic aging.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/>
              <a:t>If the vacuum pressure is higher than the reference, P</a:t>
            </a:r>
            <a:r>
              <a:rPr lang="en-US" altLang="ja-JP" sz="1400" baseline="-25000" dirty="0"/>
              <a:t>in</a:t>
            </a:r>
            <a:r>
              <a:rPr lang="en-US" altLang="ja-JP" sz="1400" dirty="0"/>
              <a:t> is slightly stepped down until the vacuum pressure becomes lower than the reference, and then P</a:t>
            </a:r>
            <a:r>
              <a:rPr lang="en-US" altLang="ja-JP" sz="1400" baseline="-25000" dirty="0"/>
              <a:t>in</a:t>
            </a:r>
            <a:r>
              <a:rPr lang="en-US" altLang="ja-JP" sz="1400" dirty="0"/>
              <a:t> is slightly stepped up as long as the vacuum pressure is lower than the reference.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92678" y="4406418"/>
            <a:ext cx="469932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ü"/>
            </a:pPr>
            <a:r>
              <a:rPr lang="en-US" altLang="ja-JP" sz="1400" dirty="0"/>
              <a:t>P</a:t>
            </a:r>
            <a:r>
              <a:rPr lang="en-US" altLang="ja-JP" sz="1400" baseline="-25000" dirty="0"/>
              <a:t>in</a:t>
            </a:r>
            <a:r>
              <a:rPr lang="en-US" altLang="ja-JP" sz="1400" dirty="0"/>
              <a:t> (P</a:t>
            </a:r>
            <a:r>
              <a:rPr lang="en-US" altLang="ja-JP" sz="1400" baseline="-25000" dirty="0"/>
              <a:t>refl</a:t>
            </a:r>
            <a:r>
              <a:rPr lang="en-US" altLang="ja-JP" sz="1400" dirty="0"/>
              <a:t>) : input power to (reflected power from) the cavity </a:t>
            </a:r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en-US" altLang="ja-JP" sz="1400" dirty="0"/>
              <a:t>Wall-loss power: P</a:t>
            </a:r>
            <a:r>
              <a:rPr lang="en-US" altLang="ja-JP" sz="1400" baseline="-25000" dirty="0"/>
              <a:t>wall</a:t>
            </a:r>
            <a:r>
              <a:rPr kumimoji="1" lang="en-US" altLang="ja-JP" sz="1400" dirty="0"/>
              <a:t> = P</a:t>
            </a:r>
            <a:r>
              <a:rPr kumimoji="1" lang="en-US" altLang="ja-JP" sz="1400" baseline="-25000" dirty="0"/>
              <a:t>in</a:t>
            </a:r>
            <a:r>
              <a:rPr kumimoji="1" lang="en-US" altLang="ja-JP" sz="1400" dirty="0"/>
              <a:t> – P</a:t>
            </a:r>
            <a:r>
              <a:rPr kumimoji="1" lang="en-US" altLang="ja-JP" sz="1400" baseline="-25000" dirty="0"/>
              <a:t>refl</a:t>
            </a:r>
            <a:r>
              <a:rPr kumimoji="1" lang="en-US" altLang="ja-JP" sz="1400" dirty="0"/>
              <a:t> = ~0.99 x P</a:t>
            </a:r>
            <a:r>
              <a:rPr kumimoji="1" lang="en-US" altLang="ja-JP" sz="1400" baseline="-25000" dirty="0"/>
              <a:t>in</a:t>
            </a:r>
            <a:endParaRPr lang="en-US" altLang="ja-JP" sz="1400" dirty="0"/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en-US" altLang="ja-JP" sz="1400" b="1" dirty="0">
                <a:solidFill>
                  <a:srgbClr val="FF0000"/>
                </a:solidFill>
              </a:rPr>
              <a:t>Cavity No.2 reached 0.95MV/cavity successfully.</a:t>
            </a:r>
          </a:p>
          <a:p>
            <a:pPr marL="182563" indent="-182563">
              <a:buFont typeface="Wingdings" panose="05000000000000000000" pitchFamily="2" charset="2"/>
              <a:buChar char="ü"/>
            </a:pPr>
            <a:r>
              <a:rPr lang="en-US" altLang="ja-JP" sz="1400" b="1" dirty="0">
                <a:solidFill>
                  <a:srgbClr val="FF0000"/>
                </a:solidFill>
              </a:rPr>
              <a:t>Comparable conditioning speeds btwn Cavity No. 1 and 2</a:t>
            </a:r>
          </a:p>
        </p:txBody>
      </p:sp>
      <p:sp>
        <p:nvSpPr>
          <p:cNvPr id="15" name="フッター プレースホルダー 2">
            <a:extLst>
              <a:ext uri="{FF2B5EF4-FFF2-40B4-BE49-F238E27FC236}">
                <a16:creationId xmlns:a16="http://schemas.microsoft.com/office/drawing/2014/main" id="{EBD54B71-CC00-470C-969B-A0F9B8DF3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6" name="日付プレースホルダー 3">
            <a:extLst>
              <a:ext uri="{FF2B5EF4-FFF2-40B4-BE49-F238E27FC236}">
                <a16:creationId xmlns:a16="http://schemas.microsoft.com/office/drawing/2014/main" id="{80C4AEFF-3C67-4627-A892-2022A44B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7" name="スライド番号プレースホルダー 4">
            <a:extLst>
              <a:ext uri="{FF2B5EF4-FFF2-40B4-BE49-F238E27FC236}">
                <a16:creationId xmlns:a16="http://schemas.microsoft.com/office/drawing/2014/main" id="{7C4DBFBB-30DA-4C97-AB41-DE38298DA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0633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After the RF Conditioning</a:t>
            </a:r>
            <a:r>
              <a:rPr lang="ja-JP" altLang="en-US" dirty="0"/>
              <a:t> </a:t>
            </a:r>
            <a:r>
              <a:rPr lang="en-US" altLang="ja-JP" dirty="0"/>
              <a:t>(up to V</a:t>
            </a:r>
            <a:r>
              <a:rPr lang="en-US" altLang="ja-JP" baseline="-25000" dirty="0"/>
              <a:t>c</a:t>
            </a:r>
            <a:r>
              <a:rPr lang="en-US" altLang="ja-JP" dirty="0"/>
              <a:t>=0.95MV)</a:t>
            </a:r>
            <a:r>
              <a:rPr kumimoji="1" lang="en-US" altLang="ja-JP" dirty="0"/>
              <a:t> completed,</a:t>
            </a:r>
            <a:br>
              <a:rPr kumimoji="1" lang="en-US" altLang="ja-JP" dirty="0"/>
            </a:br>
            <a:r>
              <a:rPr kumimoji="1" lang="en-US" altLang="ja-JP" dirty="0">
                <a:latin typeface="+mj-ea"/>
              </a:rPr>
              <a:t>Stability Test with </a:t>
            </a:r>
            <a:r>
              <a:rPr lang="en-US" altLang="ja-JP" dirty="0">
                <a:latin typeface="+mj-ea"/>
              </a:rPr>
              <a:t>Holdin</a:t>
            </a:r>
            <a:r>
              <a:rPr kumimoji="1" lang="en-US" altLang="ja-JP" dirty="0">
                <a:latin typeface="+mj-ea"/>
              </a:rPr>
              <a:t>g </a:t>
            </a:r>
            <a:r>
              <a:rPr kumimoji="1" lang="en-US" altLang="ja-JP" u="sng" dirty="0">
                <a:latin typeface="+mj-ea"/>
              </a:rPr>
              <a:t>V</a:t>
            </a:r>
            <a:r>
              <a:rPr kumimoji="1" lang="en-US" altLang="ja-JP" u="sng" baseline="-25000" dirty="0">
                <a:latin typeface="+mj-ea"/>
              </a:rPr>
              <a:t>c </a:t>
            </a:r>
            <a:r>
              <a:rPr kumimoji="1" lang="en-US" altLang="ja-JP" u="sng" dirty="0">
                <a:latin typeface="+mj-ea"/>
              </a:rPr>
              <a:t>= 0.90 MV</a:t>
            </a:r>
            <a:endParaRPr kumimoji="1" lang="ja-JP" altLang="en-US" u="sng" dirty="0">
              <a:latin typeface="+mj-ea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041923" y="4530833"/>
            <a:ext cx="8337106" cy="901779"/>
          </a:xfrm>
        </p:spPr>
        <p:txBody>
          <a:bodyPr>
            <a:normAutofit fontScale="77500" lnSpcReduction="20000"/>
          </a:bodyPr>
          <a:lstStyle/>
          <a:p>
            <a:pPr marL="266700" indent="-266700"/>
            <a:r>
              <a:rPr lang="en-US" altLang="ja-JP" dirty="0"/>
              <a:t>Cavity No.1:   3 breakdowns for 14.5 hours in total  = </a:t>
            </a:r>
            <a:r>
              <a:rPr lang="en-US" altLang="ja-JP" b="1" dirty="0">
                <a:solidFill>
                  <a:srgbClr val="FF0000"/>
                </a:solidFill>
              </a:rPr>
              <a:t>5.0</a:t>
            </a:r>
            <a:r>
              <a:rPr lang="en-US" altLang="ja-JP" b="1" baseline="30000" dirty="0">
                <a:solidFill>
                  <a:srgbClr val="FF0000"/>
                </a:solidFill>
              </a:rPr>
              <a:t>+4.8</a:t>
            </a:r>
            <a:r>
              <a:rPr lang="en-US" altLang="ja-JP" b="1" baseline="-25000" dirty="0">
                <a:solidFill>
                  <a:srgbClr val="FF0000"/>
                </a:solidFill>
              </a:rPr>
              <a:t>-2.7 </a:t>
            </a:r>
            <a:r>
              <a:rPr lang="en-US" altLang="ja-JP" b="1" dirty="0">
                <a:solidFill>
                  <a:srgbClr val="FF0000"/>
                </a:solidFill>
              </a:rPr>
              <a:t>/24hrs 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marL="266700" indent="-266700"/>
            <a:r>
              <a:rPr kumimoji="1" lang="en-US" altLang="ja-JP" dirty="0"/>
              <a:t>Cavity No.2: 11 breakdowns for    80 hours in total  = </a:t>
            </a:r>
            <a:r>
              <a:rPr kumimoji="1" lang="en-US" altLang="ja-JP" b="1" dirty="0">
                <a:solidFill>
                  <a:srgbClr val="FF0000"/>
                </a:solidFill>
              </a:rPr>
              <a:t>3.3</a:t>
            </a:r>
            <a:r>
              <a:rPr kumimoji="1" lang="en-US" altLang="ja-JP" b="1" baseline="30000" dirty="0">
                <a:solidFill>
                  <a:srgbClr val="FF0000"/>
                </a:solidFill>
              </a:rPr>
              <a:t>+1.3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-1.0 </a:t>
            </a:r>
            <a:r>
              <a:rPr kumimoji="1" lang="en-US" altLang="ja-JP" b="1" dirty="0">
                <a:solidFill>
                  <a:srgbClr val="FF0000"/>
                </a:solidFill>
              </a:rPr>
              <a:t>/24hrs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0001" y="2479688"/>
            <a:ext cx="344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ym typeface="Wingdings" panose="05000000000000000000" pitchFamily="2" charset="2"/>
              </a:rPr>
              <a:t>Example of the daily histories 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08" y="1309783"/>
            <a:ext cx="3984358" cy="30784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3642" y="5992745"/>
            <a:ext cx="1143075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Same high-power performance between DR Cavities No. 1 and No. 2 within the statistics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ストライプ矢印 2"/>
          <p:cNvSpPr/>
          <p:nvPr/>
        </p:nvSpPr>
        <p:spPr>
          <a:xfrm rot="5400000">
            <a:off x="5875056" y="4898472"/>
            <a:ext cx="602129" cy="1417545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796953" y="1102532"/>
            <a:ext cx="3309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&gt;</a:t>
            </a:r>
            <a:r>
              <a:rPr kumimoji="1" lang="en-US" altLang="ja-JP" sz="2000" dirty="0"/>
              <a:t>  </a:t>
            </a:r>
            <a:r>
              <a:rPr kumimoji="1" lang="en-US" altLang="ja-JP" sz="2000" u="sng" dirty="0"/>
              <a:t>V</a:t>
            </a:r>
            <a:r>
              <a:rPr kumimoji="1" lang="en-US" altLang="ja-JP" sz="2000" u="sng" baseline="-25000" dirty="0"/>
              <a:t>c</a:t>
            </a:r>
            <a:r>
              <a:rPr lang="en-US" altLang="ja-JP" sz="2000" u="sng" dirty="0"/>
              <a:t> = 0.70 MV</a:t>
            </a:r>
          </a:p>
          <a:p>
            <a:r>
              <a:rPr kumimoji="1" lang="en-US" altLang="ja-JP" sz="2000" dirty="0"/>
              <a:t>    (required for DR operation)</a:t>
            </a:r>
            <a:endParaRPr kumimoji="1" lang="ja-JP" altLang="en-US" sz="2000" dirty="0"/>
          </a:p>
        </p:txBody>
      </p:sp>
      <p:sp>
        <p:nvSpPr>
          <p:cNvPr id="13" name="フッター プレースホルダー 2">
            <a:extLst>
              <a:ext uri="{FF2B5EF4-FFF2-40B4-BE49-F238E27FC236}">
                <a16:creationId xmlns:a16="http://schemas.microsoft.com/office/drawing/2014/main" id="{725A244C-DE2D-4976-BA44-CB95A5EEA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4" name="日付プレースホルダー 3">
            <a:extLst>
              <a:ext uri="{FF2B5EF4-FFF2-40B4-BE49-F238E27FC236}">
                <a16:creationId xmlns:a16="http://schemas.microsoft.com/office/drawing/2014/main" id="{416B9322-56BA-4AFC-9987-2A0475C73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5" name="スライド番号プレースホルダー 4">
            <a:extLst>
              <a:ext uri="{FF2B5EF4-FFF2-40B4-BE49-F238E27FC236}">
                <a16:creationId xmlns:a16="http://schemas.microsoft.com/office/drawing/2014/main" id="{90D62D74-AE0D-479A-8850-0F99EDEA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2750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FFCFB4D-7FD4-4F9B-84F4-4B54E8A8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77B3D3-5CE5-4BE2-8F5C-B9533FF0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27E494-9FEE-4B57-891F-30187681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</a:t>
            </a:fld>
            <a:endParaRPr lang="ja-JP" altLang="en-US"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6233EF28-63C2-4ADA-BB95-890DBE97E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5" y="26115"/>
            <a:ext cx="11997440" cy="1032213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Due to predicted CSR effects,</a:t>
            </a:r>
            <a:br>
              <a:rPr lang="en-US" altLang="ja-JP" sz="3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altLang="ja-JP" sz="32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required acceleration voltage was increased fivefold!</a:t>
            </a:r>
            <a:endParaRPr kumimoji="1" lang="ja-JP" altLang="en-US" sz="2400" i="1" dirty="0"/>
          </a:p>
        </p:txBody>
      </p:sp>
      <p:pic>
        <p:nvPicPr>
          <p:cNvPr id="11" name="図 3">
            <a:extLst>
              <a:ext uri="{FF2B5EF4-FFF2-40B4-BE49-F238E27FC236}">
                <a16:creationId xmlns:a16="http://schemas.microsoft.com/office/drawing/2014/main" id="{D8219CDC-FE7E-4E82-A875-389E11DF7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93" y="1192638"/>
            <a:ext cx="2540088" cy="3635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CEEC1E-C37B-4EA4-B473-96FA5BA0C872}"/>
              </a:ext>
            </a:extLst>
          </p:cNvPr>
          <p:cNvSpPr txBox="1"/>
          <p:nvPr/>
        </p:nvSpPr>
        <p:spPr>
          <a:xfrm>
            <a:off x="9639381" y="117999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MingLiU" pitchFamily="49" charset="-120"/>
                <a:ea typeface="MingLiU" pitchFamily="49" charset="-120"/>
              </a:rPr>
              <a:t>(N.Iida)</a:t>
            </a:r>
            <a:endParaRPr kumimoji="1" lang="ja-JP" altLang="en-US" sz="1600" dirty="0">
              <a:latin typeface="MingLiU" pitchFamily="49" charset="-120"/>
              <a:ea typeface="MingLiU" pitchFamily="49" charset="-120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AF3B114C-B819-4E5A-A746-5874293F8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" y="975852"/>
            <a:ext cx="5740400" cy="531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B0FE1A1-69EE-4C84-B9C0-40D86548CA37}"/>
              </a:ext>
            </a:extLst>
          </p:cNvPr>
          <p:cNvCxnSpPr/>
          <p:nvPr/>
        </p:nvCxnSpPr>
        <p:spPr>
          <a:xfrm>
            <a:off x="6641147" y="4735562"/>
            <a:ext cx="448320" cy="0"/>
          </a:xfrm>
          <a:prstGeom prst="straightConnector1">
            <a:avLst/>
          </a:prstGeom>
          <a:ln w="6096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1450DEA-FC6E-44CC-8376-2E8C7C02C826}"/>
              </a:ext>
            </a:extLst>
          </p:cNvPr>
          <p:cNvCxnSpPr/>
          <p:nvPr/>
        </p:nvCxnSpPr>
        <p:spPr>
          <a:xfrm>
            <a:off x="9695976" y="4745722"/>
            <a:ext cx="448320" cy="0"/>
          </a:xfrm>
          <a:prstGeom prst="straightConnector1">
            <a:avLst/>
          </a:prstGeom>
          <a:ln w="6096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角丸四角形 9">
            <a:extLst>
              <a:ext uri="{FF2B5EF4-FFF2-40B4-BE49-F238E27FC236}">
                <a16:creationId xmlns:a16="http://schemas.microsoft.com/office/drawing/2014/main" id="{4918DDAD-6F64-42AB-901E-CBCE3991466F}"/>
              </a:ext>
            </a:extLst>
          </p:cNvPr>
          <p:cNvSpPr/>
          <p:nvPr/>
        </p:nvSpPr>
        <p:spPr>
          <a:xfrm>
            <a:off x="3364230" y="5085809"/>
            <a:ext cx="2042160" cy="262264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32C62ADE-8932-4B8B-84DC-710030980EC3}"/>
              </a:ext>
            </a:extLst>
          </p:cNvPr>
          <p:cNvSpPr/>
          <p:nvPr/>
        </p:nvSpPr>
        <p:spPr>
          <a:xfrm rot="1717192">
            <a:off x="7969663" y="1836639"/>
            <a:ext cx="109932" cy="164021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DBD453D-087D-43A4-BBA2-CDD880DAAB59}"/>
              </a:ext>
            </a:extLst>
          </p:cNvPr>
          <p:cNvSpPr txBox="1"/>
          <p:nvPr/>
        </p:nvSpPr>
        <p:spPr>
          <a:xfrm>
            <a:off x="10191844" y="1983516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RF section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9" name="Line 6">
            <a:extLst>
              <a:ext uri="{FF2B5EF4-FFF2-40B4-BE49-F238E27FC236}">
                <a16:creationId xmlns:a16="http://schemas.microsoft.com/office/drawing/2014/main" id="{DFD97721-D094-4667-81CD-01983F30B3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31691" y="1938864"/>
            <a:ext cx="2171302" cy="259080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/>
          </a:p>
        </p:txBody>
      </p:sp>
      <p:sp>
        <p:nvSpPr>
          <p:cNvPr id="20" name="上カーブ矢印 10">
            <a:extLst>
              <a:ext uri="{FF2B5EF4-FFF2-40B4-BE49-F238E27FC236}">
                <a16:creationId xmlns:a16="http://schemas.microsoft.com/office/drawing/2014/main" id="{78D0562C-D775-42F4-A11C-3F859C65BE5F}"/>
              </a:ext>
            </a:extLst>
          </p:cNvPr>
          <p:cNvSpPr/>
          <p:nvPr/>
        </p:nvSpPr>
        <p:spPr>
          <a:xfrm rot="10740000">
            <a:off x="3497840" y="4711043"/>
            <a:ext cx="1737361" cy="408039"/>
          </a:xfrm>
          <a:prstGeom prst="curved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471B35-E30C-4AD8-9573-890B7C761CB9}"/>
              </a:ext>
            </a:extLst>
          </p:cNvPr>
          <p:cNvSpPr txBox="1"/>
          <p:nvPr/>
        </p:nvSpPr>
        <p:spPr>
          <a:xfrm>
            <a:off x="4071830" y="4536273"/>
            <a:ext cx="68593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CSR</a:t>
            </a:r>
            <a:endParaRPr kumimoji="1" lang="ja-JP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645FD4C-FE7F-453C-9B21-B6EC605244BD}"/>
              </a:ext>
            </a:extLst>
          </p:cNvPr>
          <p:cNvSpPr txBox="1"/>
          <p:nvPr/>
        </p:nvSpPr>
        <p:spPr>
          <a:xfrm>
            <a:off x="10143392" y="4544369"/>
            <a:ext cx="1581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Injector Linac</a:t>
            </a:r>
            <a:endParaRPr kumimoji="1" lang="ja-JP" altLang="en-US" sz="2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1EC1BB-2CEB-410C-9833-0DD7176D80AB}"/>
              </a:ext>
            </a:extLst>
          </p:cNvPr>
          <p:cNvSpPr txBox="1"/>
          <p:nvPr/>
        </p:nvSpPr>
        <p:spPr>
          <a:xfrm>
            <a:off x="5736752" y="5109530"/>
            <a:ext cx="6237845" cy="132343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To supply an accelerating voltage higher than 1.4 MV to the DR in the limited space of a sole </a:t>
            </a:r>
            <a:r>
              <a:rPr lang="en-US" altLang="ja-JP" sz="2000" dirty="0">
                <a:solidFill>
                  <a:srgbClr val="009900"/>
                </a:solidFill>
              </a:rPr>
              <a:t>RF section</a:t>
            </a:r>
            <a:r>
              <a:rPr kumimoji="1" lang="en-US" altLang="ja-JP" sz="2000" dirty="0"/>
              <a:t>, </a:t>
            </a:r>
            <a:r>
              <a:rPr lang="en-US" altLang="ja-JP" sz="2000" dirty="0"/>
              <a:t>which was originally designed for one cavity, </a:t>
            </a:r>
            <a:r>
              <a:rPr kumimoji="1" lang="en-US" altLang="ja-JP" sz="2000" dirty="0"/>
              <a:t>this RF accelerating structure has unique space-saving features (</a:t>
            </a:r>
            <a:r>
              <a:rPr kumimoji="1" lang="en-US" altLang="ja-JP" sz="2000" dirty="0">
                <a:sym typeface="Wingdings" panose="05000000000000000000" pitchFamily="2" charset="2"/>
              </a:rPr>
              <a:t> </a:t>
            </a:r>
            <a:r>
              <a:rPr kumimoji="1" lang="en-US" altLang="ja-JP" sz="2000" dirty="0"/>
              <a:t>next page).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C07865-B6B6-4095-8347-B83E1FB5711A}"/>
              </a:ext>
            </a:extLst>
          </p:cNvPr>
          <p:cNvSpPr txBox="1"/>
          <p:nvPr/>
        </p:nvSpPr>
        <p:spPr>
          <a:xfrm>
            <a:off x="1956086" y="6116403"/>
            <a:ext cx="3450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(</a:t>
            </a:r>
            <a:r>
              <a:rPr kumimoji="1" lang="en-US" altLang="ja-JP" sz="1600" u="sng" dirty="0"/>
              <a:t>CSR</a:t>
            </a:r>
            <a:r>
              <a:rPr kumimoji="1" lang="en-US" altLang="ja-JP" sz="1600" dirty="0"/>
              <a:t> : </a:t>
            </a:r>
            <a:r>
              <a:rPr kumimoji="1" lang="en-US" altLang="ja-JP" sz="1600" u="sng" dirty="0"/>
              <a:t>C</a:t>
            </a:r>
            <a:r>
              <a:rPr kumimoji="1" lang="en-US" altLang="ja-JP" sz="1600" dirty="0"/>
              <a:t>oherent </a:t>
            </a:r>
            <a:r>
              <a:rPr kumimoji="1" lang="en-US" altLang="ja-JP" sz="1600" u="sng" dirty="0"/>
              <a:t>S</a:t>
            </a:r>
            <a:r>
              <a:rPr kumimoji="1" lang="en-US" altLang="ja-JP" sz="1600" dirty="0"/>
              <a:t>ynchrotron </a:t>
            </a:r>
            <a:r>
              <a:rPr kumimoji="1" lang="en-US" altLang="ja-JP" sz="1600" u="sng" dirty="0"/>
              <a:t>R</a:t>
            </a:r>
            <a:r>
              <a:rPr kumimoji="1" lang="en-US" altLang="ja-JP" sz="1600" dirty="0"/>
              <a:t>adiation)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67027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795" y="136187"/>
            <a:ext cx="9421195" cy="924128"/>
          </a:xfrm>
        </p:spPr>
        <p:txBody>
          <a:bodyPr/>
          <a:lstStyle/>
          <a:p>
            <a:r>
              <a:rPr kumimoji="1" lang="en-US" altLang="ja-JP" dirty="0"/>
              <a:t>Radiation Dose Rate</a:t>
            </a:r>
            <a:endParaRPr kumimoji="1" lang="ja-JP" altLang="en-US" b="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3"/>
          <a:stretch/>
        </p:blipFill>
        <p:spPr>
          <a:xfrm>
            <a:off x="75996" y="1043583"/>
            <a:ext cx="5037923" cy="435639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283" y="1302904"/>
            <a:ext cx="4309894" cy="453143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231667" y="186979"/>
            <a:ext cx="419634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= Indirect observation of the </a:t>
            </a:r>
            <a:r>
              <a:rPr lang="en-US" altLang="ja-JP" b="1" dirty="0"/>
              <a:t>dark current:</a:t>
            </a:r>
            <a:endParaRPr kumimoji="1" lang="en-US" altLang="ja-JP" b="1" dirty="0"/>
          </a:p>
          <a:p>
            <a:r>
              <a:rPr lang="en-US" altLang="ja-JP" sz="1400" dirty="0"/>
              <a:t>        Field emission</a:t>
            </a:r>
          </a:p>
          <a:p>
            <a:pPr marL="623888" indent="-177800">
              <a:tabLst>
                <a:tab pos="623888" algn="l"/>
              </a:tabLst>
            </a:pPr>
            <a:r>
              <a:rPr kumimoji="1" lang="en-US" altLang="ja-JP" sz="1400" dirty="0">
                <a:sym typeface="Wingdings" panose="05000000000000000000" pitchFamily="2" charset="2"/>
              </a:rPr>
              <a:t></a:t>
            </a:r>
            <a:r>
              <a:rPr lang="en-US" altLang="ja-JP" sz="1400" dirty="0">
                <a:sym typeface="Wingdings" panose="05000000000000000000" pitchFamily="2" charset="2"/>
              </a:rPr>
              <a:t>Acceleration</a:t>
            </a:r>
            <a:endParaRPr kumimoji="1" lang="en-US" altLang="ja-JP" sz="1400" dirty="0"/>
          </a:p>
          <a:p>
            <a:pPr marL="623888" indent="-177800">
              <a:tabLst>
                <a:tab pos="623888" algn="l"/>
              </a:tabLst>
            </a:pPr>
            <a:r>
              <a:rPr kumimoji="1" lang="en-US" altLang="ja-JP" sz="1400" dirty="0">
                <a:sym typeface="Wingdings" panose="05000000000000000000" pitchFamily="2" charset="2"/>
              </a:rPr>
              <a:t>Impact on the inner surface</a:t>
            </a:r>
            <a:endParaRPr kumimoji="1" lang="en-US" altLang="ja-JP" sz="1400" dirty="0"/>
          </a:p>
          <a:p>
            <a:pPr marL="623888" indent="-177800">
              <a:tabLst>
                <a:tab pos="623888" algn="l"/>
              </a:tabLst>
            </a:pPr>
            <a:r>
              <a:rPr kumimoji="1" lang="en-US" altLang="ja-JP" sz="1400" dirty="0">
                <a:sym typeface="Wingdings" panose="05000000000000000000" pitchFamily="2" charset="2"/>
              </a:rPr>
              <a:t>Emission of </a:t>
            </a:r>
            <a:r>
              <a:rPr lang="en-US" altLang="ja-JP" sz="1400" dirty="0">
                <a:sym typeface="Wingdings" panose="05000000000000000000" pitchFamily="2" charset="2"/>
              </a:rPr>
              <a:t>X-ray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4187" y="5519078"/>
            <a:ext cx="4619733" cy="73353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No significant difference</a:t>
            </a:r>
          </a:p>
          <a:p>
            <a:pPr algn="ctr">
              <a:lnSpc>
                <a:spcPts val="2500"/>
              </a:lnSpc>
            </a:pPr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between DR Cavity No. 1 and No.2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24549" y="5710891"/>
            <a:ext cx="5378179" cy="73353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altLang="ja-JP" sz="2400" b="1" dirty="0">
                <a:solidFill>
                  <a:srgbClr val="FF0000"/>
                </a:solidFill>
              </a:rPr>
              <a:t>Constant during the stability test</a:t>
            </a:r>
          </a:p>
          <a:p>
            <a:pPr algn="ctr">
              <a:lnSpc>
                <a:spcPts val="2500"/>
              </a:lnSpc>
            </a:pPr>
            <a:r>
              <a:rPr lang="en-US" altLang="ja-JP" sz="2400" b="1" dirty="0">
                <a:solidFill>
                  <a:srgbClr val="FF0000"/>
                </a:solidFill>
              </a:rPr>
              <a:t>(20 cavity breakdowns in this period)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264730" y="1491525"/>
            <a:ext cx="248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for the DR Cavity No.2</a:t>
            </a:r>
            <a:endParaRPr kumimoji="1" lang="ja-JP" altLang="en-US" sz="2000" dirty="0"/>
          </a:p>
        </p:txBody>
      </p:sp>
      <p:sp>
        <p:nvSpPr>
          <p:cNvPr id="14" name="フッター プレースホルダー 2">
            <a:extLst>
              <a:ext uri="{FF2B5EF4-FFF2-40B4-BE49-F238E27FC236}">
                <a16:creationId xmlns:a16="http://schemas.microsoft.com/office/drawing/2014/main" id="{0E410FCA-EA7C-4924-B83B-682987D0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5" name="日付プレースホルダー 3">
            <a:extLst>
              <a:ext uri="{FF2B5EF4-FFF2-40B4-BE49-F238E27FC236}">
                <a16:creationId xmlns:a16="http://schemas.microsoft.com/office/drawing/2014/main" id="{01A92494-306C-4501-BDCB-C07E584A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6" name="スライド番号プレースホルダー 4">
            <a:extLst>
              <a:ext uri="{FF2B5EF4-FFF2-40B4-BE49-F238E27FC236}">
                <a16:creationId xmlns:a16="http://schemas.microsoft.com/office/drawing/2014/main" id="{575EF788-6D07-4C5D-AD23-5A3B56B4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49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3275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795" y="136187"/>
            <a:ext cx="11523136" cy="924128"/>
          </a:xfrm>
        </p:spPr>
        <p:txBody>
          <a:bodyPr/>
          <a:lstStyle/>
          <a:p>
            <a:r>
              <a:rPr lang="en-US" altLang="ja-JP" b="1" dirty="0"/>
              <a:t>Permittivity of the SiC ceramic tiles</a:t>
            </a:r>
            <a:endParaRPr kumimoji="1" lang="ja-JP" altLang="en-US" b="1" dirty="0"/>
          </a:p>
        </p:txBody>
      </p:sp>
      <p:pic>
        <p:nvPicPr>
          <p:cNvPr id="3" name="Picture 4" descr="F:\DCIM\101CANON\IMG_1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479" y="0"/>
            <a:ext cx="2446521" cy="1590601"/>
          </a:xfrm>
          <a:prstGeom prst="rect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22009" t="8085" r="23070" b="2128"/>
          <a:stretch/>
        </p:blipFill>
        <p:spPr>
          <a:xfrm>
            <a:off x="324632" y="1318988"/>
            <a:ext cx="4797393" cy="421545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4632" y="5597133"/>
            <a:ext cx="455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Relative permittivity of the SiC ceramics (CERASIC-B), as a function of frequency, used in designing this accelerating structure.</a:t>
            </a:r>
          </a:p>
          <a:p>
            <a:r>
              <a:rPr lang="en-US" altLang="ja-JP" sz="1200" dirty="0"/>
              <a:t>These permittivity values are typical measurements on the SiC ceramic tiles used for the GBPs of the ARES.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89773" y="918878"/>
            <a:ext cx="4228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Typical Measurements of SiC ceramics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81368" y="3975020"/>
            <a:ext cx="5991539" cy="193899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We aggressively controlled the permittivity by changing the amount of aluminum contained in the SiC powder so that the permittivity should be close to that used in designing the accelerating structure.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65685" y="1852671"/>
            <a:ext cx="6007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Permittivity of SiC ceramics largely depends on</a:t>
            </a:r>
          </a:p>
          <a:p>
            <a:pPr marL="452438" indent="-179388">
              <a:buFont typeface="Arial" panose="020B0604020202020204" pitchFamily="34" charset="0"/>
              <a:buChar char="•"/>
            </a:pPr>
            <a:r>
              <a:rPr lang="en-US" altLang="ja-JP" sz="2400" dirty="0"/>
              <a:t>Source SiC powders</a:t>
            </a:r>
          </a:p>
          <a:p>
            <a:pPr marL="452438" indent="-179388">
              <a:buFont typeface="Arial" panose="020B0604020202020204" pitchFamily="34" charset="0"/>
              <a:buChar char="•"/>
            </a:pPr>
            <a:r>
              <a:rPr lang="en-US" altLang="ja-JP" sz="2400" dirty="0"/>
              <a:t>Sintering conditions of SiC ceramics</a:t>
            </a:r>
            <a:endParaRPr kumimoji="1" lang="ja-JP" altLang="en-US" sz="2400" dirty="0"/>
          </a:p>
        </p:txBody>
      </p:sp>
      <p:sp>
        <p:nvSpPr>
          <p:cNvPr id="10" name="ストライプ矢印 9"/>
          <p:cNvSpPr/>
          <p:nvPr/>
        </p:nvSpPr>
        <p:spPr>
          <a:xfrm rot="5400000">
            <a:off x="8229861" y="2881468"/>
            <a:ext cx="712839" cy="1214284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9532" y="5990704"/>
            <a:ext cx="68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hlinkClick r:id="rId5"/>
              </a:rPr>
              <a:t>Y. Takeuchi, et al., “Control of RF Dielectric Properties of SiC Ceramics for HOM Absorbers", in Proceedings of the 8th Annual Meeting of Particle Accelerator Society of Japan, Aug. 2011 (Paper ID: TUPS137)</a:t>
            </a:r>
            <a:endParaRPr kumimoji="1" lang="ja-JP" altLang="en-US" sz="1200" dirty="0"/>
          </a:p>
        </p:txBody>
      </p:sp>
      <p:sp>
        <p:nvSpPr>
          <p:cNvPr id="14" name="大かっこ 13"/>
          <p:cNvSpPr/>
          <p:nvPr/>
        </p:nvSpPr>
        <p:spPr>
          <a:xfrm>
            <a:off x="5303520" y="5926447"/>
            <a:ext cx="6833790" cy="559558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フッター プレースホルダー 2">
            <a:extLst>
              <a:ext uri="{FF2B5EF4-FFF2-40B4-BE49-F238E27FC236}">
                <a16:creationId xmlns:a16="http://schemas.microsoft.com/office/drawing/2014/main" id="{D3ABBF6F-7A69-4FE8-92BE-C6B77154D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16" name="日付プレースホルダー 3">
            <a:extLst>
              <a:ext uri="{FF2B5EF4-FFF2-40B4-BE49-F238E27FC236}">
                <a16:creationId xmlns:a16="http://schemas.microsoft.com/office/drawing/2014/main" id="{29ECEF35-52BA-4FC3-8646-4B4E8132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17" name="スライド番号プレースホルダー 4">
            <a:extLst>
              <a:ext uri="{FF2B5EF4-FFF2-40B4-BE49-F238E27FC236}">
                <a16:creationId xmlns:a16="http://schemas.microsoft.com/office/drawing/2014/main" id="{7BC05956-F647-4293-BEB4-93BDB0B4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50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1338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376330" y="5280787"/>
            <a:ext cx="4644220" cy="1015663"/>
          </a:xfrm>
          <a:prstGeom prst="rect">
            <a:avLst/>
          </a:prstGeom>
          <a:solidFill>
            <a:srgbClr val="B8D6E6"/>
          </a:solidFill>
          <a:ln w="9525">
            <a:noFill/>
            <a:miter lim="800000"/>
            <a:headEnd/>
            <a:tailEnd/>
          </a:ln>
          <a:effectLst>
            <a:prstShdw prst="shdw11">
              <a:srgbClr val="808080">
                <a:alpha val="50000"/>
              </a:srgbClr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6000" dirty="0">
                <a:solidFill>
                  <a:srgbClr val="B2B2B2"/>
                </a:solidFill>
                <a:latin typeface="Monotype Corsiva" pitchFamily="66" charset="0"/>
              </a:rPr>
              <a:t>End of This File</a:t>
            </a:r>
          </a:p>
        </p:txBody>
      </p:sp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A573BD33-6A9E-4E4D-A461-469D28EB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72" y="6490819"/>
            <a:ext cx="12179028" cy="365125"/>
          </a:xfrm>
        </p:spPr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8" name="日付プレースホルダー 3">
            <a:extLst>
              <a:ext uri="{FF2B5EF4-FFF2-40B4-BE49-F238E27FC236}">
                <a16:creationId xmlns:a16="http://schemas.microsoft.com/office/drawing/2014/main" id="{0F04F48E-8728-4BD1-98AE-EC57EA86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0820"/>
            <a:ext cx="3028950" cy="365125"/>
          </a:xfrm>
        </p:spPr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DF26AAAB-4DE8-49C0-8C67-03CF33A0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490818"/>
            <a:ext cx="920478" cy="365125"/>
          </a:xfrm>
        </p:spPr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51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239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A34E368-BE44-40ED-9EA0-95D654F1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BBF4D5D-ABEF-4C18-97BA-39230B59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Space-Saving Features</a:t>
            </a:r>
            <a:endParaRPr kumimoji="1"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0A1EE6-176A-4BCC-8319-533019D9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16F8C2-CBDD-4EA6-B981-EE276962F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5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4475539-3266-4F08-9002-F0E4CC550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1100" y="2122799"/>
            <a:ext cx="4530123" cy="2947230"/>
          </a:xfrm>
          <a:prstGeom prst="rect">
            <a:avLst/>
          </a:prstGeom>
        </p:spPr>
      </p:pic>
      <p:pic>
        <p:nvPicPr>
          <p:cNvPr id="8" name="Picture 4" descr="F:\DCIM\101CANON\IMG_1314.JPG">
            <a:extLst>
              <a:ext uri="{FF2B5EF4-FFF2-40B4-BE49-F238E27FC236}">
                <a16:creationId xmlns:a16="http://schemas.microsoft.com/office/drawing/2014/main" id="{2DAF9538-A8AF-4684-ADE8-2BF88353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447" y="1280552"/>
            <a:ext cx="3255435" cy="2116515"/>
          </a:xfrm>
          <a:prstGeom prst="rect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4832A36-C9EB-4081-A637-06F614420A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0" y="1364559"/>
            <a:ext cx="2641600" cy="1981200"/>
          </a:xfrm>
          <a:prstGeom prst="rect">
            <a:avLst/>
          </a:prstGeom>
          <a:ln w="38100">
            <a:solidFill>
              <a:srgbClr val="66FFCC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08A42C8-8166-43AC-92F3-76E230C55608}"/>
              </a:ext>
            </a:extLst>
          </p:cNvPr>
          <p:cNvSpPr txBox="1"/>
          <p:nvPr/>
        </p:nvSpPr>
        <p:spPr>
          <a:xfrm>
            <a:off x="8843689" y="426454"/>
            <a:ext cx="3028950" cy="830997"/>
          </a:xfrm>
          <a:prstGeom prst="rect">
            <a:avLst/>
          </a:prstGeom>
          <a:solidFill>
            <a:srgbClr val="FFCCFF">
              <a:alpha val="4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The HOM absorbers are all </a:t>
            </a:r>
            <a:r>
              <a:rPr lang="en-US" altLang="ja-JP" sz="1600" b="1" i="1" dirty="0"/>
              <a:t>compact</a:t>
            </a:r>
            <a:r>
              <a:rPr lang="en-US" altLang="ja-JP" sz="1600" dirty="0"/>
              <a:t> tile-shaped SiC ceramics</a:t>
            </a:r>
            <a:r>
              <a:rPr lang="ja-JP" altLang="en-US" sz="1600" dirty="0"/>
              <a:t> </a:t>
            </a:r>
            <a:r>
              <a:rPr lang="en-US" altLang="ja-JP" sz="1600" dirty="0"/>
              <a:t>(48 x 48 x 20 mm</a:t>
            </a:r>
            <a:r>
              <a:rPr lang="en-US" altLang="ja-JP" sz="1600" baseline="30000" dirty="0"/>
              <a:t>3</a:t>
            </a:r>
            <a:r>
              <a:rPr lang="en-US" altLang="ja-JP" sz="1600" dirty="0"/>
              <a:t>).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4D5F5A-5E86-42FC-A625-FD5711FB5F31}"/>
              </a:ext>
            </a:extLst>
          </p:cNvPr>
          <p:cNvSpPr txBox="1"/>
          <p:nvPr/>
        </p:nvSpPr>
        <p:spPr>
          <a:xfrm>
            <a:off x="3618285" y="5509673"/>
            <a:ext cx="3849315" cy="584775"/>
          </a:xfrm>
          <a:prstGeom prst="rect">
            <a:avLst/>
          </a:prstGeom>
          <a:solidFill>
            <a:srgbClr val="FFFF00">
              <a:alpha val="29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The cavity is connected directly to grooved beampipes without bellows.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05B35C7-43D3-43AC-9D46-26448AAC5830}"/>
              </a:ext>
            </a:extLst>
          </p:cNvPr>
          <p:cNvSpPr txBox="1"/>
          <p:nvPr/>
        </p:nvSpPr>
        <p:spPr>
          <a:xfrm>
            <a:off x="75158" y="490462"/>
            <a:ext cx="3349490" cy="830997"/>
          </a:xfrm>
          <a:prstGeom prst="rect">
            <a:avLst/>
          </a:prstGeom>
          <a:solidFill>
            <a:srgbClr val="66FFCC">
              <a:alpha val="23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The HOM absorbers in the grooved beampipes absorb not only TE modes but also higher-order TM modes.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C90F129-73E6-497D-80D9-794A33C5639C}"/>
              </a:ext>
            </a:extLst>
          </p:cNvPr>
          <p:cNvSpPr txBox="1"/>
          <p:nvPr/>
        </p:nvSpPr>
        <p:spPr>
          <a:xfrm>
            <a:off x="165196" y="3686311"/>
            <a:ext cx="337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No additional HOM absorbers (such as SiC ducts) needed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03FB857-90B5-489A-8258-307F5A2A1210}"/>
              </a:ext>
            </a:extLst>
          </p:cNvPr>
          <p:cNvCxnSpPr>
            <a:cxnSpLocks/>
          </p:cNvCxnSpPr>
          <p:nvPr/>
        </p:nvCxnSpPr>
        <p:spPr>
          <a:xfrm>
            <a:off x="5525821" y="1972823"/>
            <a:ext cx="0" cy="133200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F4FC06FE-D0F4-4E01-9A7B-C35C1C2EFABA}"/>
              </a:ext>
            </a:extLst>
          </p:cNvPr>
          <p:cNvCxnSpPr>
            <a:cxnSpLocks/>
          </p:cNvCxnSpPr>
          <p:nvPr/>
        </p:nvCxnSpPr>
        <p:spPr>
          <a:xfrm>
            <a:off x="6433871" y="1972350"/>
            <a:ext cx="0" cy="1656000"/>
          </a:xfrm>
          <a:prstGeom prst="straightConnector1">
            <a:avLst/>
          </a:prstGeom>
          <a:ln w="44450">
            <a:solidFill>
              <a:schemeClr val="bg1">
                <a:lumMod val="85000"/>
              </a:schemeClr>
            </a:solidFill>
            <a:tailEnd type="arrow"/>
          </a:ln>
          <a:effectLst>
            <a:glow rad="25400">
              <a:schemeClr val="tx1">
                <a:alpha val="9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7359956E-CD74-4819-9596-71BDE8E401B7}"/>
              </a:ext>
            </a:extLst>
          </p:cNvPr>
          <p:cNvCxnSpPr>
            <a:cxnSpLocks/>
          </p:cNvCxnSpPr>
          <p:nvPr/>
        </p:nvCxnSpPr>
        <p:spPr>
          <a:xfrm flipV="1">
            <a:off x="4708507" y="3645973"/>
            <a:ext cx="0" cy="1872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204C5721-D26D-497A-B1B0-2210C7AFC5EA}"/>
              </a:ext>
            </a:extLst>
          </p:cNvPr>
          <p:cNvCxnSpPr>
            <a:cxnSpLocks/>
          </p:cNvCxnSpPr>
          <p:nvPr/>
        </p:nvCxnSpPr>
        <p:spPr>
          <a:xfrm flipV="1">
            <a:off x="5150898" y="3793434"/>
            <a:ext cx="0" cy="1728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922E402-6DD0-4E85-85A0-5B3248471E7A}"/>
              </a:ext>
            </a:extLst>
          </p:cNvPr>
          <p:cNvCxnSpPr>
            <a:cxnSpLocks/>
          </p:cNvCxnSpPr>
          <p:nvPr/>
        </p:nvCxnSpPr>
        <p:spPr>
          <a:xfrm flipV="1">
            <a:off x="5582698" y="3931002"/>
            <a:ext cx="0" cy="1620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CD7851D6-1DE2-411D-9D0F-3A40EA64423E}"/>
              </a:ext>
            </a:extLst>
          </p:cNvPr>
          <p:cNvCxnSpPr>
            <a:cxnSpLocks/>
          </p:cNvCxnSpPr>
          <p:nvPr/>
        </p:nvCxnSpPr>
        <p:spPr>
          <a:xfrm flipV="1">
            <a:off x="6049433" y="4070275"/>
            <a:ext cx="0" cy="1476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E0D2664-15BA-4F5D-B3B7-CC703FE01C9F}"/>
              </a:ext>
            </a:extLst>
          </p:cNvPr>
          <p:cNvCxnSpPr>
            <a:cxnSpLocks/>
          </p:cNvCxnSpPr>
          <p:nvPr/>
        </p:nvCxnSpPr>
        <p:spPr>
          <a:xfrm flipV="1">
            <a:off x="6484493" y="4242447"/>
            <a:ext cx="0" cy="1296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694204E2-CDA2-43A8-A743-39B2DEE8A09E}"/>
              </a:ext>
            </a:extLst>
          </p:cNvPr>
          <p:cNvCxnSpPr>
            <a:cxnSpLocks/>
          </p:cNvCxnSpPr>
          <p:nvPr/>
        </p:nvCxnSpPr>
        <p:spPr>
          <a:xfrm flipV="1">
            <a:off x="6967271" y="4332920"/>
            <a:ext cx="0" cy="1188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F:\DCIM\101CANON\IMG_1821.JPG">
            <a:extLst>
              <a:ext uri="{FF2B5EF4-FFF2-40B4-BE49-F238E27FC236}">
                <a16:creationId xmlns:a16="http://schemas.microsoft.com/office/drawing/2014/main" id="{7B82AFCA-F410-4A75-A30E-96A179335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0000">
            <a:off x="7750659" y="3668674"/>
            <a:ext cx="1414031" cy="294889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IMG_0743">
            <a:extLst>
              <a:ext uri="{FF2B5EF4-FFF2-40B4-BE49-F238E27FC236}">
                <a16:creationId xmlns:a16="http://schemas.microsoft.com/office/drawing/2014/main" id="{6C99B69C-7A3F-4D62-85A7-118BAE66C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784" y="4728277"/>
            <a:ext cx="2548249" cy="154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2F5C6F3-001B-455D-A773-BA0907D558A4}"/>
              </a:ext>
            </a:extLst>
          </p:cNvPr>
          <p:cNvSpPr txBox="1"/>
          <p:nvPr/>
        </p:nvSpPr>
        <p:spPr>
          <a:xfrm>
            <a:off x="98275" y="4456475"/>
            <a:ext cx="3200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E.g. SiC duct used at the MR / RF section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7975CFE-E80A-4251-BCED-AD82947DA75A}"/>
              </a:ext>
            </a:extLst>
          </p:cNvPr>
          <p:cNvSpPr txBox="1"/>
          <p:nvPr/>
        </p:nvSpPr>
        <p:spPr>
          <a:xfrm>
            <a:off x="837912" y="6217502"/>
            <a:ext cx="1456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/>
              <a:t>(280 mm long)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AF5F5A2-8CD3-4B92-8AAB-ECD890EFA57F}"/>
              </a:ext>
            </a:extLst>
          </p:cNvPr>
          <p:cNvSpPr txBox="1"/>
          <p:nvPr/>
        </p:nvSpPr>
        <p:spPr>
          <a:xfrm>
            <a:off x="9060813" y="5602541"/>
            <a:ext cx="30571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Wingdings" panose="05000000000000000000" pitchFamily="2" charset="2"/>
              <a:buChar char="ü"/>
            </a:pPr>
            <a:r>
              <a:rPr lang="en-US" altLang="ja-JP" sz="1400" dirty="0"/>
              <a:t>Fixed with 16 M12 bolts</a:t>
            </a:r>
          </a:p>
          <a:p>
            <a:pPr marL="177800" indent="-177800">
              <a:buFont typeface="Wingdings" panose="05000000000000000000" pitchFamily="2" charset="2"/>
              <a:buChar char="ü"/>
            </a:pPr>
            <a:r>
              <a:rPr lang="en-US" altLang="ja-JP" sz="1400" dirty="0"/>
              <a:t>Vacuum-tight lip welding at the outer periphery (“weld ring gasket”)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842E07B-7479-430E-ADE2-F56F93325050}"/>
              </a:ext>
            </a:extLst>
          </p:cNvPr>
          <p:cNvSpPr txBox="1"/>
          <p:nvPr/>
        </p:nvSpPr>
        <p:spPr>
          <a:xfrm rot="5400000">
            <a:off x="1408899" y="3383394"/>
            <a:ext cx="36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ym typeface="Wingdings" panose="05000000000000000000" pitchFamily="2" charset="2"/>
              </a:rPr>
              <a:t>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608470-AF74-4FDE-9FDD-114851A5734A}"/>
              </a:ext>
            </a:extLst>
          </p:cNvPr>
          <p:cNvSpPr txBox="1"/>
          <p:nvPr/>
        </p:nvSpPr>
        <p:spPr>
          <a:xfrm>
            <a:off x="4344137" y="1319565"/>
            <a:ext cx="3237757" cy="646331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ja-JP" dirty="0"/>
              <a:t>The neighboring cavities share a grooved beampipe in-between.</a:t>
            </a: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66A4C236-C89A-49DD-930D-AFE8D0996FE7}"/>
              </a:ext>
            </a:extLst>
          </p:cNvPr>
          <p:cNvCxnSpPr>
            <a:cxnSpLocks/>
          </p:cNvCxnSpPr>
          <p:nvPr/>
        </p:nvCxnSpPr>
        <p:spPr>
          <a:xfrm flipH="1" flipV="1">
            <a:off x="4205716" y="1031420"/>
            <a:ext cx="3636000" cy="0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F0F0419-E0CE-45A0-ACCD-66EAB4BF0E0C}"/>
              </a:ext>
            </a:extLst>
          </p:cNvPr>
          <p:cNvSpPr txBox="1"/>
          <p:nvPr/>
        </p:nvSpPr>
        <p:spPr>
          <a:xfrm>
            <a:off x="5747357" y="70412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3.8 m</a:t>
            </a:r>
            <a:endParaRPr kumimoji="1" lang="ja-JP" altLang="en-US" dirty="0"/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69C2A19C-DEEF-46B1-8819-F38FB1F48009}"/>
              </a:ext>
            </a:extLst>
          </p:cNvPr>
          <p:cNvCxnSpPr>
            <a:cxnSpLocks/>
          </p:cNvCxnSpPr>
          <p:nvPr/>
        </p:nvCxnSpPr>
        <p:spPr>
          <a:xfrm flipV="1">
            <a:off x="7845371" y="848393"/>
            <a:ext cx="0" cy="33840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5E8DB472-34A5-4054-8E3C-80F941D7690F}"/>
              </a:ext>
            </a:extLst>
          </p:cNvPr>
          <p:cNvCxnSpPr>
            <a:cxnSpLocks/>
          </p:cNvCxnSpPr>
          <p:nvPr/>
        </p:nvCxnSpPr>
        <p:spPr>
          <a:xfrm flipV="1">
            <a:off x="4179419" y="876467"/>
            <a:ext cx="0" cy="208800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none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76142C2C-775B-405F-B3D5-FABD3F9B3DB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2970920" y="2355159"/>
            <a:ext cx="1367317" cy="823475"/>
          </a:xfrm>
          <a:prstGeom prst="straightConnector1">
            <a:avLst/>
          </a:prstGeom>
          <a:ln w="44450">
            <a:solidFill>
              <a:srgbClr val="66FFCC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1F50A9CB-AC17-4C90-B106-66E1DA4889B8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483494" y="2338810"/>
            <a:ext cx="1246953" cy="1103723"/>
          </a:xfrm>
          <a:prstGeom prst="straightConnector1">
            <a:avLst/>
          </a:prstGeom>
          <a:ln w="44450">
            <a:solidFill>
              <a:srgbClr val="FF66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A614E52-9C86-46DF-AD2C-B234562BA9C6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483494" y="2338810"/>
            <a:ext cx="1246953" cy="1659004"/>
          </a:xfrm>
          <a:prstGeom prst="straightConnector1">
            <a:avLst/>
          </a:prstGeom>
          <a:ln w="44450">
            <a:solidFill>
              <a:srgbClr val="FF66FF"/>
            </a:solidFill>
            <a:tailEnd type="arrow"/>
          </a:ln>
          <a:effectLst>
            <a:glow rad="25400">
              <a:schemeClr val="bg1">
                <a:alpha val="9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89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/>
      <p:bldP spid="41" grpId="0"/>
      <p:bldP spid="42" grpId="0"/>
      <p:bldP spid="44" grpId="0"/>
      <p:bldP spid="48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1EEC7E4E-F722-41EA-97AC-365E4FBE4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2" y="47172"/>
            <a:ext cx="8638892" cy="924128"/>
          </a:xfrm>
        </p:spPr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en-US" altLang="ja-JP" dirty="0">
                <a:highlight>
                  <a:srgbClr val="FFFF00"/>
                </a:highlight>
              </a:rPr>
              <a:t>HOM impedances of the RF section</a:t>
            </a:r>
            <a:br>
              <a:rPr lang="en-US" altLang="ja-JP" dirty="0">
                <a:highlight>
                  <a:srgbClr val="FFFF00"/>
                </a:highlight>
              </a:rPr>
            </a:br>
            <a:r>
              <a:rPr lang="en-US" altLang="ja-JP" dirty="0">
                <a:highlight>
                  <a:srgbClr val="FFFF00"/>
                </a:highlight>
              </a:rPr>
              <a:t>are low enough below CBI thresholds.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B74A026-D247-4633-A828-6E23C859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54104E-C944-4A47-87D2-49635AA2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392274-C15C-49E2-82E9-527F370B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6</a:t>
            </a:fld>
            <a:endParaRPr lang="ja-JP" altLang="en-US" dirty="0"/>
          </a:p>
        </p:txBody>
      </p:sp>
      <p:pic>
        <p:nvPicPr>
          <p:cNvPr id="9" name="Picture 4" descr="C:\Users\tabe\w\ARES\DR\pres\2011-02-08_KEKB_Review\kumacs\Zll_3Cav_v8\zll_smax1000m.jpg">
            <a:extLst>
              <a:ext uri="{FF2B5EF4-FFF2-40B4-BE49-F238E27FC236}">
                <a16:creationId xmlns:a16="http://schemas.microsoft.com/office/drawing/2014/main" id="{9B14885F-E915-4A12-954D-99118A178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54" y="1217097"/>
            <a:ext cx="4678279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A5E6959-A21A-4862-AE75-4227C906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15" y="1578477"/>
            <a:ext cx="469462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F0782F-7EA7-4CE2-A41D-4E470A0DF545}"/>
              </a:ext>
            </a:extLst>
          </p:cNvPr>
          <p:cNvSpPr txBox="1"/>
          <p:nvPr/>
        </p:nvSpPr>
        <p:spPr>
          <a:xfrm>
            <a:off x="1523502" y="947521"/>
            <a:ext cx="721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ü"/>
            </a:pPr>
            <a:r>
              <a:rPr kumimoji="1" lang="en-US" altLang="ja-JP" dirty="0"/>
              <a:t>From wakepotentials</a:t>
            </a:r>
            <a:r>
              <a:rPr lang="en-US" altLang="ja-JP" dirty="0"/>
              <a:t> calculated, using </a:t>
            </a:r>
            <a:r>
              <a:rPr lang="en-US" altLang="ja-JP" dirty="0">
                <a:hlinkClick r:id="rId4"/>
              </a:rPr>
              <a:t>GdfidL</a:t>
            </a:r>
            <a:r>
              <a:rPr lang="en-US" altLang="ja-JP" dirty="0"/>
              <a:t>, for the whole RF section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endParaRPr kumimoji="1" lang="en-US" altLang="ja-JP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altLang="ja-JP" dirty="0"/>
              <a:t>CBI thresholds were calculated for the DR design (8 nC / bunch).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9407F8E-D355-465B-B08E-73A1827B0205}"/>
              </a:ext>
            </a:extLst>
          </p:cNvPr>
          <p:cNvSpPr txBox="1"/>
          <p:nvPr/>
        </p:nvSpPr>
        <p:spPr>
          <a:xfrm>
            <a:off x="2759503" y="2162225"/>
            <a:ext cx="1771639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Longitudinal</a:t>
            </a:r>
            <a:endParaRPr kumimoji="1" lang="ja-JP" altLang="en-US" sz="2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1B57FBB-B607-4426-AD99-8D1733AB115D}"/>
              </a:ext>
            </a:extLst>
          </p:cNvPr>
          <p:cNvSpPr txBox="1"/>
          <p:nvPr/>
        </p:nvSpPr>
        <p:spPr>
          <a:xfrm>
            <a:off x="8651864" y="3942608"/>
            <a:ext cx="1542666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Transverse</a:t>
            </a:r>
            <a:endParaRPr kumimoji="1" lang="ja-JP" altLang="en-US" sz="2400" b="1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D50B472-56F9-40B1-BDB1-57489D54A8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9973" y="36286"/>
            <a:ext cx="3480537" cy="13680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90009A6-F757-4025-A202-7FCFC4468485}"/>
              </a:ext>
            </a:extLst>
          </p:cNvPr>
          <p:cNvSpPr txBox="1"/>
          <p:nvPr/>
        </p:nvSpPr>
        <p:spPr>
          <a:xfrm>
            <a:off x="7619199" y="76405"/>
            <a:ext cx="2141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(</a:t>
            </a:r>
            <a:r>
              <a:rPr kumimoji="1" lang="en-US" altLang="ja-JP" sz="1200" u="sng" dirty="0"/>
              <a:t>CBI</a:t>
            </a:r>
            <a:r>
              <a:rPr kumimoji="1" lang="en-US" altLang="ja-JP" sz="1200" dirty="0"/>
              <a:t>: </a:t>
            </a:r>
            <a:r>
              <a:rPr kumimoji="1" lang="en-US" altLang="ja-JP" sz="1200" u="sng" dirty="0"/>
              <a:t>C</a:t>
            </a:r>
            <a:r>
              <a:rPr kumimoji="1" lang="en-US" altLang="ja-JP" sz="1200" dirty="0"/>
              <a:t>oupled </a:t>
            </a:r>
            <a:r>
              <a:rPr kumimoji="1" lang="en-US" altLang="ja-JP" sz="1200" u="sng" dirty="0"/>
              <a:t>B</a:t>
            </a:r>
            <a:r>
              <a:rPr kumimoji="1" lang="en-US" altLang="ja-JP" sz="1200" dirty="0"/>
              <a:t>unch </a:t>
            </a:r>
            <a:r>
              <a:rPr kumimoji="1" lang="en-US" altLang="ja-JP" sz="1200" u="sng" dirty="0"/>
              <a:t>I</a:t>
            </a:r>
            <a:r>
              <a:rPr kumimoji="1" lang="en-US" altLang="ja-JP" sz="1200" dirty="0"/>
              <a:t>nstability)</a:t>
            </a:r>
            <a:endParaRPr kumimoji="1" lang="ja-JP" altLang="en-US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D68932-4287-463A-ABDE-3A55DEA22ACD}"/>
              </a:ext>
            </a:extLst>
          </p:cNvPr>
          <p:cNvSpPr txBox="1"/>
          <p:nvPr/>
        </p:nvSpPr>
        <p:spPr>
          <a:xfrm>
            <a:off x="1446630" y="5925634"/>
            <a:ext cx="428995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600" dirty="0">
                <a:latin typeface="Arial" charset="0"/>
              </a:rPr>
              <a:t>Growth Time</a:t>
            </a:r>
            <a:r>
              <a:rPr lang="ja-JP" altLang="en-US" sz="1600" dirty="0">
                <a:latin typeface="Arial" charset="0"/>
              </a:rPr>
              <a:t> </a:t>
            </a:r>
            <a:r>
              <a:rPr lang="en-US" altLang="ja-JP" sz="1600" dirty="0">
                <a:latin typeface="Arial" charset="0"/>
              </a:rPr>
              <a:t>&gt;</a:t>
            </a:r>
            <a:r>
              <a:rPr lang="ja-JP" altLang="en-US" sz="1600" dirty="0">
                <a:latin typeface="Arial" charset="0"/>
              </a:rPr>
              <a:t> </a:t>
            </a:r>
            <a:r>
              <a:rPr lang="en-US" altLang="ja-JP" sz="1600" dirty="0">
                <a:latin typeface="Arial" charset="0"/>
              </a:rPr>
              <a:t>20 ms</a:t>
            </a:r>
          </a:p>
          <a:p>
            <a:pPr eaLnBrk="1" hangingPunct="1">
              <a:defRPr/>
            </a:pPr>
            <a:r>
              <a:rPr lang="en-US" altLang="ja-JP" sz="1600" dirty="0">
                <a:latin typeface="Arial" charset="0"/>
              </a:rPr>
              <a:t>                     &gt; 5 ms (radiation damping time)</a:t>
            </a:r>
            <a:endParaRPr lang="ja-JP" altLang="en-US" sz="1600" dirty="0">
              <a:latin typeface="Arial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3594B3D-7D79-433C-BE29-069639D24F65}"/>
              </a:ext>
            </a:extLst>
          </p:cNvPr>
          <p:cNvSpPr txBox="1"/>
          <p:nvPr/>
        </p:nvSpPr>
        <p:spPr>
          <a:xfrm>
            <a:off x="6887948" y="5927680"/>
            <a:ext cx="44037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600" dirty="0">
                <a:latin typeface="Arial" charset="0"/>
              </a:rPr>
              <a:t>Growth Time</a:t>
            </a:r>
            <a:r>
              <a:rPr lang="ja-JP" altLang="en-US" sz="1600" dirty="0">
                <a:latin typeface="Arial" charset="0"/>
              </a:rPr>
              <a:t> </a:t>
            </a:r>
            <a:r>
              <a:rPr lang="en-US" altLang="ja-JP" sz="1600" dirty="0">
                <a:latin typeface="Arial" charset="0"/>
              </a:rPr>
              <a:t>&gt;</a:t>
            </a:r>
            <a:r>
              <a:rPr lang="ja-JP" altLang="en-US" sz="1600" dirty="0">
                <a:latin typeface="Arial" charset="0"/>
              </a:rPr>
              <a:t> </a:t>
            </a:r>
            <a:r>
              <a:rPr lang="en-US" altLang="ja-JP" sz="1600" dirty="0">
                <a:latin typeface="Arial" charset="0"/>
              </a:rPr>
              <a:t>30 ms</a:t>
            </a:r>
          </a:p>
          <a:p>
            <a:pPr eaLnBrk="1" hangingPunct="1">
              <a:defRPr/>
            </a:pPr>
            <a:r>
              <a:rPr lang="en-US" altLang="ja-JP" sz="1600" dirty="0">
                <a:latin typeface="Arial" charset="0"/>
              </a:rPr>
              <a:t>                     &gt; 10 ms</a:t>
            </a:r>
            <a:r>
              <a:rPr lang="ja-JP" altLang="en-US" sz="1600" dirty="0">
                <a:latin typeface="Arial" charset="0"/>
              </a:rPr>
              <a:t> </a:t>
            </a:r>
            <a:r>
              <a:rPr lang="en-US" altLang="ja-JP" sz="1600" dirty="0">
                <a:latin typeface="Arial" charset="0"/>
              </a:rPr>
              <a:t>(radiation damping time)</a:t>
            </a:r>
            <a:endParaRPr lang="ja-JP" alt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65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795" y="136187"/>
            <a:ext cx="11997440" cy="833969"/>
          </a:xfrm>
        </p:spPr>
        <p:txBody>
          <a:bodyPr/>
          <a:lstStyle/>
          <a:p>
            <a:r>
              <a:rPr kumimoji="1" lang="en-US" altLang="ja-JP" dirty="0">
                <a:latin typeface="+mj-ea"/>
              </a:rPr>
              <a:t>DR Cavities</a:t>
            </a:r>
            <a:endParaRPr kumimoji="1" lang="ja-JP" altLang="en-US" dirty="0">
              <a:latin typeface="+mj-ea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D2087-3700-45D5-8902-E235726E4CDE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641"/>
            <a:ext cx="4523874" cy="339290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80605" y="1462627"/>
            <a:ext cx="78899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No.2</a:t>
            </a:r>
            <a:endParaRPr kumimoji="1" lang="ja-JP" altLang="en-US" sz="24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77000" y="1551930"/>
            <a:ext cx="78899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No.1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87287" y="3630474"/>
            <a:ext cx="7070502" cy="267765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/>
              <a:t>No difference between No.1 and No.2 i</a:t>
            </a:r>
            <a:r>
              <a:rPr kumimoji="1" lang="en-US" altLang="ja-JP" sz="2800" b="1" dirty="0"/>
              <a:t>n the:</a:t>
            </a:r>
          </a:p>
          <a:p>
            <a:pPr marL="890588" indent="-358775">
              <a:buFont typeface="Wingdings" panose="05000000000000000000" pitchFamily="2" charset="2"/>
              <a:buChar char="ü"/>
            </a:pPr>
            <a:r>
              <a:rPr lang="en-US" altLang="ja-JP" sz="2800" b="1" dirty="0"/>
              <a:t>E</a:t>
            </a:r>
            <a:r>
              <a:rPr kumimoji="1" lang="en-US" altLang="ja-JP" sz="2800" b="1" dirty="0"/>
              <a:t>lectric design</a:t>
            </a:r>
          </a:p>
          <a:p>
            <a:pPr marL="890588" indent="-358775">
              <a:buFont typeface="Wingdings" panose="05000000000000000000" pitchFamily="2" charset="2"/>
              <a:buChar char="ü"/>
            </a:pPr>
            <a:r>
              <a:rPr lang="en-US" altLang="ja-JP" sz="2800" b="1" dirty="0"/>
              <a:t>M</a:t>
            </a:r>
            <a:r>
              <a:rPr kumimoji="1" lang="en-US" altLang="ja-JP" sz="2800" b="1" dirty="0"/>
              <a:t>echanical structure</a:t>
            </a:r>
          </a:p>
          <a:p>
            <a:pPr marL="890588" indent="-358775">
              <a:buFont typeface="Wingdings" panose="05000000000000000000" pitchFamily="2" charset="2"/>
              <a:buChar char="ü"/>
            </a:pPr>
            <a:r>
              <a:rPr lang="en-US" altLang="ja-JP" sz="2800" b="1" dirty="0"/>
              <a:t>F</a:t>
            </a:r>
            <a:r>
              <a:rPr kumimoji="1" lang="en-US" altLang="ja-JP" sz="2800" b="1" dirty="0"/>
              <a:t>abrication method</a:t>
            </a:r>
          </a:p>
          <a:p>
            <a:pPr marL="890588" indent="-358775">
              <a:buFont typeface="Wingdings" panose="05000000000000000000" pitchFamily="2" charset="2"/>
              <a:buChar char="ü"/>
            </a:pPr>
            <a:r>
              <a:rPr lang="en-US" altLang="ja-JP" sz="2800" b="1" dirty="0"/>
              <a:t>Low-power performance</a:t>
            </a:r>
          </a:p>
          <a:p>
            <a:pPr marL="890588" indent="-358775">
              <a:buFont typeface="Wingdings" panose="05000000000000000000" pitchFamily="2" charset="2"/>
              <a:buChar char="ü"/>
            </a:pPr>
            <a:r>
              <a:rPr lang="en-US" altLang="ja-JP" sz="2800" b="1" dirty="0"/>
              <a:t>High-power performance</a:t>
            </a:r>
            <a:endParaRPr lang="ja-JP" altLang="en-US" sz="2800" b="1" dirty="0"/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4653077" y="1693460"/>
            <a:ext cx="753892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2000" dirty="0">
                <a:latin typeface="Arial" panose="020B0604020202020204" pitchFamily="34" charset="0"/>
              </a:rPr>
              <a:t>0. Cavity No.0 (prototype) developed in JFY2011</a:t>
            </a:r>
          </a:p>
          <a:p>
            <a:pPr marL="642937"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</a:rPr>
              <a:t>Surface protection of the endplates: </a:t>
            </a:r>
            <a:r>
              <a:rPr lang="en-US" altLang="ja-JP" sz="1600" dirty="0">
                <a:solidFill>
                  <a:srgbClr val="00B050"/>
                </a:solidFill>
                <a:latin typeface="Arial" panose="020B0604020202020204" pitchFamily="34" charset="0"/>
              </a:rPr>
              <a:t>acid cleaning followed by chromating 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2000" dirty="0">
                <a:latin typeface="Arial" panose="020B0604020202020204" pitchFamily="34" charset="0"/>
              </a:rPr>
              <a:t>1.</a:t>
            </a:r>
            <a:r>
              <a:rPr lang="en-US" altLang="ja-JP" sz="2000" b="1" dirty="0">
                <a:latin typeface="Arial" panose="020B0604020202020204" pitchFamily="34" charset="0"/>
              </a:rPr>
              <a:t> Cavity No.1 </a:t>
            </a:r>
            <a:r>
              <a:rPr lang="en-US" altLang="ja-JP" sz="2000" dirty="0">
                <a:latin typeface="Arial" panose="020B0604020202020204" pitchFamily="34" charset="0"/>
              </a:rPr>
              <a:t>fabricated in JFY2012</a:t>
            </a:r>
          </a:p>
          <a:p>
            <a:pPr marL="642937"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</a:rPr>
              <a:t>Surface protection of the endplates: </a:t>
            </a:r>
            <a:r>
              <a:rPr lang="en-US" altLang="ja-JP" sz="1600" dirty="0">
                <a:solidFill>
                  <a:srgbClr val="0066FF"/>
                </a:solidFill>
                <a:latin typeface="Arial" panose="020B0604020202020204" pitchFamily="34" charset="0"/>
              </a:rPr>
              <a:t>Electropolishing (EP)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2000" dirty="0">
                <a:latin typeface="Arial" panose="020B0604020202020204" pitchFamily="34" charset="0"/>
              </a:rPr>
              <a:t>2.</a:t>
            </a:r>
            <a:r>
              <a:rPr lang="en-US" altLang="ja-JP" sz="2000" b="1" dirty="0">
                <a:latin typeface="Arial" panose="020B0604020202020204" pitchFamily="34" charset="0"/>
              </a:rPr>
              <a:t> Cavity No.2 </a:t>
            </a:r>
            <a:r>
              <a:rPr lang="en-US" altLang="ja-JP" sz="2000" dirty="0">
                <a:latin typeface="Arial" panose="020B0604020202020204" pitchFamily="34" charset="0"/>
              </a:rPr>
              <a:t>fabricated in JFY2013</a:t>
            </a:r>
          </a:p>
          <a:p>
            <a:pPr marL="642937"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</a:rPr>
              <a:t>Surface protection of the endplates: </a:t>
            </a:r>
            <a:r>
              <a:rPr lang="en-US" altLang="ja-JP" sz="1600" dirty="0">
                <a:solidFill>
                  <a:srgbClr val="0066FF"/>
                </a:solidFill>
                <a:latin typeface="Arial" panose="020B0604020202020204" pitchFamily="34" charset="0"/>
              </a:rPr>
              <a:t>Electropolishing (EP)</a:t>
            </a:r>
          </a:p>
        </p:txBody>
      </p:sp>
    </p:spTree>
    <p:extLst>
      <p:ext uri="{BB962C8B-B14F-4D97-AF65-F5344CB8AC3E}">
        <p14:creationId xmlns:p14="http://schemas.microsoft.com/office/powerpoint/2010/main" val="318483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E27C1B3-23E5-40E7-8FC6-AF413461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Tetsuo ABE (KEK)</a:t>
            </a:r>
            <a:endParaRPr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16DDFE-501A-4B26-A445-88EB8326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dirty="0"/>
              <a:t>The 22nd KEKB Review (2018-03-14)</a:t>
            </a:r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5341E6-0775-4BBE-9CEC-90600D4D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/>
            <a:fld id="{1E7D2087-3700-45D5-8902-E235726E4CDE}" type="slidenum">
              <a:rPr lang="ja-JP" altLang="en-US" smtClean="0"/>
              <a:pPr marL="0"/>
              <a:t>8</a:t>
            </a:fld>
            <a:endParaRPr lang="ja-JP" altLang="en-US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E542DA35-77C6-41C8-B977-CB074C65C9B4}"/>
              </a:ext>
            </a:extLst>
          </p:cNvPr>
          <p:cNvSpPr txBox="1">
            <a:spLocks/>
          </p:cNvSpPr>
          <p:nvPr/>
        </p:nvSpPr>
        <p:spPr>
          <a:xfrm>
            <a:off x="1413933" y="2714835"/>
            <a:ext cx="9364134" cy="2022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8000" b="1" dirty="0">
                <a:solidFill>
                  <a:srgbClr val="FF00FF"/>
                </a:solidFill>
                <a:latin typeface="MoolBoran" panose="020B0100010101010101" pitchFamily="34" charset="0"/>
                <a:ea typeface="Adobe Gothic Std B" panose="020B0800000000000000" pitchFamily="34" charset="-128"/>
                <a:cs typeface="MoolBoran" panose="020B0100010101010101" pitchFamily="34" charset="0"/>
              </a:rPr>
              <a:t>2.  Installation to the DR Tunnel</a:t>
            </a:r>
          </a:p>
          <a:p>
            <a:pPr algn="ctr"/>
            <a:r>
              <a:rPr lang="en-US" altLang="ja-JP" sz="4800" b="1" dirty="0">
                <a:solidFill>
                  <a:srgbClr val="FF00FF"/>
                </a:solidFill>
                <a:latin typeface="MoolBoran" panose="020B0100010101010101" pitchFamily="34" charset="0"/>
                <a:ea typeface="Adobe Gothic Std B" panose="020B0800000000000000" pitchFamily="34" charset="-128"/>
                <a:cs typeface="MoolBoran" panose="020B0100010101010101" pitchFamily="34" charset="0"/>
              </a:rPr>
              <a:t>(November, 2016)</a:t>
            </a:r>
          </a:p>
        </p:txBody>
      </p:sp>
    </p:spTree>
    <p:extLst>
      <p:ext uri="{BB962C8B-B14F-4D97-AF65-F5344CB8AC3E}">
        <p14:creationId xmlns:p14="http://schemas.microsoft.com/office/powerpoint/2010/main" val="562957231"/>
      </p:ext>
    </p:extLst>
  </p:cSld>
  <p:clrMapOvr>
    <a:masterClrMapping/>
  </p:clrMapOvr>
</p:sld>
</file>

<file path=ppt/theme/theme1.xml><?xml version="1.0" encoding="utf-8"?>
<a:theme xmlns:a="http://schemas.openxmlformats.org/drawingml/2006/main" name="ABE_NormalSiz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E_NormalSize" id="{8C38FA24-84B7-4048-BD31-0444D31BE10C}" vid="{E2D5B031-411A-4732-B2E4-B39F0B6813C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3543</Words>
  <Application>Microsoft Office PowerPoint</Application>
  <PresentationFormat>ワイド画面</PresentationFormat>
  <Paragraphs>588</Paragraphs>
  <Slides>52</Slides>
  <Notes>26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7" baseType="lpstr">
      <vt:lpstr>Adobe Gothic Std B</vt:lpstr>
      <vt:lpstr>MingLiU</vt:lpstr>
      <vt:lpstr>ＭＳ Ｐゴシック</vt:lpstr>
      <vt:lpstr>Swis721 BlkCn BT</vt:lpstr>
      <vt:lpstr>Adobe Arabic</vt:lpstr>
      <vt:lpstr>Adobe Garamond Pro Bold</vt:lpstr>
      <vt:lpstr>Arial</vt:lpstr>
      <vt:lpstr>Calibri</vt:lpstr>
      <vt:lpstr>Calibri Light</vt:lpstr>
      <vt:lpstr>Monotype Corsiva</vt:lpstr>
      <vt:lpstr>MoolBoran</vt:lpstr>
      <vt:lpstr>Symbol</vt:lpstr>
      <vt:lpstr>Times New Roman</vt:lpstr>
      <vt:lpstr>Wingdings</vt:lpstr>
      <vt:lpstr>ABE_NormalSize</vt:lpstr>
      <vt:lpstr>Status of RF Accelerating Cavities for SuperKEKB Positron Damping Ring</vt:lpstr>
      <vt:lpstr>Contents</vt:lpstr>
      <vt:lpstr>PowerPoint プレゼンテーション</vt:lpstr>
      <vt:lpstr>Overview of the RF Accelerating Structure</vt:lpstr>
      <vt:lpstr>Due to predicted CSR effects, the required acceleration voltage was increased fivefold!</vt:lpstr>
      <vt:lpstr>Space-Saving Features</vt:lpstr>
      <vt:lpstr>HOM impedances of the RF section are low enough below CBI thresholds.</vt:lpstr>
      <vt:lpstr>DR Cavities</vt:lpstr>
      <vt:lpstr>PowerPoint プレゼンテーション</vt:lpstr>
      <vt:lpstr>Components of the RF Accelerating Structure for the DR</vt:lpstr>
      <vt:lpstr>Into one big mechanical structure (3.8 m long)</vt:lpstr>
      <vt:lpstr>Alignment Policy</vt:lpstr>
      <vt:lpstr>Position measurement of the beam-port flanges</vt:lpstr>
      <vt:lpstr>Offsets of the component centers  predicted from the measurement results using FaroArm Edge</vt:lpstr>
      <vt:lpstr>We also measured distances between the 150-duct center and the reference planes of the beam-port flanges. </vt:lpstr>
      <vt:lpstr>We defined and marked the beam axis (horizontal).</vt:lpstr>
      <vt:lpstr>We defined and marked the beam axis (level).</vt:lpstr>
      <vt:lpstr>Connecting the grooved beampipes to the cavities</vt:lpstr>
      <vt:lpstr>Alignment of the Beam-Port Flanges of the Cavities</vt:lpstr>
      <vt:lpstr>Then, we connected the dummy pipe.</vt:lpstr>
      <vt:lpstr>Position Measurement of the Beam-Port Flanges after the Installation</vt:lpstr>
      <vt:lpstr>Redefined the beam axis based on the reference base plates of the Q-magnets</vt:lpstr>
      <vt:lpstr>Position Measurement using the laser tracker</vt:lpstr>
      <vt:lpstr>Two-step measurement</vt:lpstr>
      <vt:lpstr>Measurement using the laser tracker by Masuzawa-san and Kawamoto-san</vt:lpstr>
      <vt:lpstr>Combined with the measurement results using FaroArm Edge on the distances between 150-duct center and the reference planes of the beam-port flanges,</vt:lpstr>
      <vt:lpstr>We obtain deviations of the beampipe center from the beam axis.</vt:lpstr>
      <vt:lpstr>After all the installation works</vt:lpstr>
      <vt:lpstr>High-Power RF Conditioning after the Installation</vt:lpstr>
      <vt:lpstr>However,</vt:lpstr>
      <vt:lpstr>Measures against thermal cycles</vt:lpstr>
      <vt:lpstr>PowerPoint プレゼンテーション</vt:lpstr>
      <vt:lpstr>Cavity No.0 was used for Lip Welding Test in 2012.</vt:lpstr>
      <vt:lpstr>Cavity No.0 was re-tested on its high-power performance.</vt:lpstr>
      <vt:lpstr>We decided to promote Cavity No.0 to be a spare cavity for DR operation.</vt:lpstr>
      <vt:lpstr>Status of the Bellows of Cavity No.0</vt:lpstr>
      <vt:lpstr>Replacement Test of Bellows</vt:lpstr>
      <vt:lpstr>By End Milling</vt:lpstr>
      <vt:lpstr>PowerPoint プレゼンテーション</vt:lpstr>
      <vt:lpstr>Summary</vt:lpstr>
      <vt:lpstr>PowerPoint プレゼンテーション</vt:lpstr>
      <vt:lpstr>Backup Slides</vt:lpstr>
      <vt:lpstr>2  3 Cavity Configuration</vt:lpstr>
      <vt:lpstr>The Endplates of DR Cavity No.1 and No.2 were Electropolished (EP).</vt:lpstr>
      <vt:lpstr>Low-Power Measurements of Unloaded Q-factor (Q0)</vt:lpstr>
      <vt:lpstr>Setup of High-Gradient (HG) Test</vt:lpstr>
      <vt:lpstr>Detection of Cavity Breakdown by the Decay Time in Pickup Signal</vt:lpstr>
      <vt:lpstr>Histories of the RF Conditioning</vt:lpstr>
      <vt:lpstr>After the RF Conditioning (up to Vc=0.95MV) completed, Stability Test with Holding Vc = 0.90 MV</vt:lpstr>
      <vt:lpstr>Radiation Dose Rate</vt:lpstr>
      <vt:lpstr>Permittivity of the SiC ceramic tiles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2018-03-15T02:48:58Z</dcterms:created>
  <dcterms:modified xsi:type="dcterms:W3CDTF">2018-03-15T02:50:49Z</dcterms:modified>
</cp:coreProperties>
</file>