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298" r:id="rId4"/>
    <p:sldId id="257" r:id="rId5"/>
    <p:sldId id="263" r:id="rId6"/>
    <p:sldId id="259" r:id="rId7"/>
    <p:sldId id="286" r:id="rId8"/>
    <p:sldId id="288" r:id="rId9"/>
    <p:sldId id="284" r:id="rId10"/>
    <p:sldId id="283" r:id="rId11"/>
    <p:sldId id="304" r:id="rId12"/>
    <p:sldId id="305" r:id="rId13"/>
    <p:sldId id="296" r:id="rId14"/>
    <p:sldId id="272" r:id="rId15"/>
    <p:sldId id="295" r:id="rId16"/>
    <p:sldId id="279" r:id="rId17"/>
    <p:sldId id="280" r:id="rId18"/>
    <p:sldId id="277" r:id="rId19"/>
    <p:sldId id="294" r:id="rId20"/>
    <p:sldId id="291" r:id="rId21"/>
    <p:sldId id="292" r:id="rId22"/>
    <p:sldId id="303" r:id="rId23"/>
    <p:sldId id="302" r:id="rId24"/>
    <p:sldId id="274" r:id="rId25"/>
    <p:sldId id="301" r:id="rId26"/>
    <p:sldId id="299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テーマ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19" autoAdjust="0"/>
  </p:normalViewPr>
  <p:slideViewPr>
    <p:cSldViewPr snapToGrid="0" snapToObjects="1">
      <p:cViewPr varScale="1">
        <p:scale>
          <a:sx n="180" d="100"/>
          <a:sy n="180" d="100"/>
        </p:scale>
        <p:origin x="-1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0073-B3FF-334C-8211-4CAAD1E142B9}" type="datetimeFigureOut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D79C3-F345-4746-915C-B87A6EFA9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960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C715-7459-3C4A-92EE-EDE32EDC61C9}" type="datetimeFigureOut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3497-E38A-1C4B-9C40-62C9A81BF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8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+mn-ea"/>
              </a:rPr>
              <a:t>which is called as </a:t>
            </a:r>
          </a:p>
          <a:p>
            <a:r>
              <a:rPr kumimoji="1" lang="en-US" altLang="ja-JP" sz="1200" dirty="0" smtClean="0">
                <a:latin typeface="+mn-ea"/>
              </a:rPr>
              <a:t>Effective emittance, this blue circle must be smaller than MR acceptance, this orange circle.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25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blue line  red line 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2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2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02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8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8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結論は出ていないが、計算は行っており、面白い結果が出ている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3497-E38A-1C4B-9C40-62C9A81BFD3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32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75ED-B8B5-6B42-9FCB-FE7A5E87CC3A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3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2594-A3A5-C545-8E12-DB15A80F6EF7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85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6146-CE26-C04A-A4CA-7C61A0AB77BD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92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262-297E-844B-B5AD-50481B9457ED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1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B9F6-6FF4-FA47-B9F4-D0F6D2C7F0B4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8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450E-A742-9248-84B0-7E3A5C9E4484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C4B-40BC-E04E-85DF-9A1DEE9C7823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9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05DA-10F7-D740-9C59-554BD74A7A93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1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C99-BE79-4C4D-8232-B441D98584B2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14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2B6-B891-194D-9092-861905781183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9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42DC-88D4-ED4B-A0C7-B375E7F1716C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9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433E-3A04-2B4E-A4B5-03B92FC669D4}" type="datetime1">
              <a:rPr kumimoji="1" lang="ja-JP" altLang="en-US" smtClean="0"/>
              <a:t>18/03/15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8150-8396-944C-BC8E-F7A68BA3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kumimoji="1" lang="en-US" altLang="ja-JP" dirty="0" smtClean="0"/>
              <a:t>Beam jitters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Mar. 14, 2018</a:t>
            </a:r>
          </a:p>
          <a:p>
            <a:r>
              <a:rPr kumimoji="1" lang="en-US" altLang="ja-JP" dirty="0" smtClean="0"/>
              <a:t>Y. Seimiya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92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Investigation of beam jitter source</a:t>
            </a:r>
          </a:p>
          <a:p>
            <a:pPr marL="914400" lvl="1" indent="-514350"/>
            <a:r>
              <a:rPr lang="en-US" altLang="ja-JP" dirty="0"/>
              <a:t>Dependence on flux</a:t>
            </a:r>
            <a:r>
              <a:rPr lang="ja-JP" altLang="en-US" dirty="0"/>
              <a:t> </a:t>
            </a:r>
            <a:r>
              <a:rPr lang="en-US" altLang="ja-JP" dirty="0"/>
              <a:t>concentrator, </a:t>
            </a:r>
            <a:r>
              <a:rPr lang="ja-JP" altLang="en-US" dirty="0"/>
              <a:t> </a:t>
            </a:r>
            <a:r>
              <a:rPr lang="en-US" altLang="ja-JP" dirty="0"/>
              <a:t>solenoid, bridge coil, pulsed magnet, and chicane</a:t>
            </a:r>
            <a:r>
              <a:rPr lang="en-US" altLang="ja-JP" dirty="0" smtClean="0"/>
              <a:t>.</a:t>
            </a:r>
          </a:p>
          <a:p>
            <a:pPr marL="914400" lvl="1" indent="-514350"/>
            <a:r>
              <a:rPr lang="en-US" altLang="ja-JP" dirty="0" smtClean="0"/>
              <a:t>Charge dependence.</a:t>
            </a:r>
          </a:p>
          <a:p>
            <a:pPr marL="914400" lvl="1" indent="-514350"/>
            <a:r>
              <a:rPr lang="en-US" altLang="ja-JP" dirty="0"/>
              <a:t>Positron beam, that does not pass though the target hole</a:t>
            </a:r>
            <a:r>
              <a:rPr lang="en-US" altLang="ja-JP" dirty="0" smtClean="0"/>
              <a:t>.</a:t>
            </a:r>
          </a:p>
          <a:p>
            <a:pPr marL="914400" lvl="1" indent="-514350"/>
            <a:r>
              <a:rPr lang="en-US" altLang="ja-JP" dirty="0"/>
              <a:t>Correlation between beam position</a:t>
            </a:r>
            <a:r>
              <a:rPr lang="ja-JP" altLang="en-US" dirty="0"/>
              <a:t> </a:t>
            </a:r>
            <a:r>
              <a:rPr lang="en-US" altLang="ja-JP" dirty="0"/>
              <a:t>before and after the </a:t>
            </a:r>
            <a:r>
              <a:rPr lang="en-US" altLang="ja-JP" dirty="0" smtClean="0"/>
              <a:t>target</a:t>
            </a:r>
            <a:r>
              <a:rPr lang="ja-JP" altLang="en-US" dirty="0" smtClean="0"/>
              <a:t>.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Dispersion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leak</a:t>
            </a:r>
            <a:r>
              <a:rPr lang="ja-JP" altLang="en-US" dirty="0" smtClean="0"/>
              <a:t> </a:t>
            </a:r>
            <a:r>
              <a:rPr lang="en-US" altLang="ja-JP" dirty="0" smtClean="0"/>
              <a:t>dependence.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75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Positron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generation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5958883"/>
            <a:ext cx="78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Electron beam straightly pass through the positron generation target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hole</a:t>
            </a:r>
            <a:r>
              <a:rPr lang="ja-JP" altLang="en-US" sz="2400" dirty="0" smtClean="0"/>
              <a:t>, </a:t>
            </a:r>
            <a:r>
              <a:rPr lang="en-US" altLang="ja-JP" sz="2400" dirty="0" smtClean="0"/>
              <a:t>which diameter is 2 mm.</a:t>
            </a:r>
            <a:endParaRPr kumimoji="1" lang="ja-JP" altLang="en-US" sz="2400" dirty="0"/>
          </a:p>
        </p:txBody>
      </p:sp>
      <p:pic>
        <p:nvPicPr>
          <p:cNvPr id="7" name="図 6" descr="スクリーンショット 2018-03-14 6.1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193"/>
            <a:ext cx="9144000" cy="4256690"/>
          </a:xfrm>
          <a:prstGeom prst="rect">
            <a:avLst/>
          </a:prstGeom>
        </p:spPr>
      </p:pic>
      <p:cxnSp>
        <p:nvCxnSpPr>
          <p:cNvPr id="6" name="直線矢印コネクタ 5"/>
          <p:cNvCxnSpPr>
            <a:stCxn id="12" idx="0"/>
          </p:cNvCxnSpPr>
          <p:nvPr/>
        </p:nvCxnSpPr>
        <p:spPr>
          <a:xfrm flipV="1">
            <a:off x="7187361" y="4012081"/>
            <a:ext cx="0" cy="157212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12489" y="5584207"/>
            <a:ext cx="37497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Target hole for electron beam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4684" y="917984"/>
            <a:ext cx="7109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/>
              <a:t>As</a:t>
            </a:r>
            <a:r>
              <a:rPr lang="ja-JP" altLang="en-US" sz="2400" dirty="0"/>
              <a:t> </a:t>
            </a:r>
            <a:r>
              <a:rPr lang="en-US" altLang="ja-JP" sz="2400" dirty="0"/>
              <a:t>jitter</a:t>
            </a:r>
            <a:r>
              <a:rPr lang="ja-JP" altLang="en-US" sz="2400" dirty="0"/>
              <a:t> </a:t>
            </a:r>
            <a:r>
              <a:rPr lang="en-US" altLang="ja-JP" sz="2400" dirty="0"/>
              <a:t>source,</a:t>
            </a:r>
            <a:r>
              <a:rPr lang="ja-JP" altLang="en-US" sz="2400" dirty="0"/>
              <a:t> </a:t>
            </a:r>
            <a:r>
              <a:rPr lang="en-US" altLang="ja-JP" sz="2400" dirty="0"/>
              <a:t>components</a:t>
            </a:r>
            <a:r>
              <a:rPr lang="ja-JP" altLang="en-US" sz="2400" dirty="0"/>
              <a:t> </a:t>
            </a:r>
            <a:r>
              <a:rPr lang="en-US" altLang="ja-JP" sz="2400" dirty="0"/>
              <a:t>around</a:t>
            </a:r>
            <a:r>
              <a:rPr lang="ja-JP" altLang="en-US" sz="2400" dirty="0"/>
              <a:t> </a:t>
            </a:r>
            <a:r>
              <a:rPr lang="en-US" altLang="ja-JP" sz="2400" dirty="0"/>
              <a:t>target</a:t>
            </a:r>
            <a:r>
              <a:rPr lang="ja-JP" altLang="en-US" sz="2400" dirty="0"/>
              <a:t> </a:t>
            </a:r>
            <a:r>
              <a:rPr lang="en-US" altLang="ja-JP" sz="2400" dirty="0"/>
              <a:t>is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suspected.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Schematic layout of component around target.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470575"/>
            <a:ext cx="18774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T</a:t>
            </a:r>
            <a:r>
              <a:rPr kumimoji="1" lang="en-US" altLang="ja-JP" sz="2000" dirty="0" smtClean="0"/>
              <a:t>. </a:t>
            </a:r>
            <a:r>
              <a:rPr lang="en-US" altLang="ja-JP" sz="2000" dirty="0" smtClean="0"/>
              <a:t>Kamitani</a:t>
            </a:r>
            <a:r>
              <a:rPr kumimoji="1" lang="en-US" altLang="ja-JP" sz="2000" dirty="0" smtClean="0"/>
              <a:t> slide</a:t>
            </a:r>
            <a:endParaRPr kumimoji="1"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1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Configuration around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pic>
        <p:nvPicPr>
          <p:cNvPr id="3" name="図 2" descr="スクリーンショット 2018-03-14 6.1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95" y="2231342"/>
            <a:ext cx="6175983" cy="46266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98263" y="2580537"/>
            <a:ext cx="2163019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DC solenoid 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&amp;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acc.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structure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4867" y="969212"/>
            <a:ext cx="782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Electron come from upstream and pass through FC, target, bridge coil, and DC solenoid.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After the DC solenoid, chicane for dump electron beam, that is generated together with positron beam.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9441" y="6457889"/>
            <a:ext cx="18774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T</a:t>
            </a:r>
            <a:r>
              <a:rPr kumimoji="1" lang="en-US" altLang="ja-JP" sz="2000" dirty="0" smtClean="0"/>
              <a:t>. </a:t>
            </a:r>
            <a:r>
              <a:rPr lang="en-US" altLang="ja-JP" sz="2000" dirty="0" smtClean="0"/>
              <a:t>Kamitani</a:t>
            </a:r>
            <a:r>
              <a:rPr kumimoji="1" lang="en-US" altLang="ja-JP" sz="2000" dirty="0" smtClean="0"/>
              <a:t> slide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49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marL="914400" lvl="1" indent="-514350" algn="ctr"/>
            <a:r>
              <a:rPr lang="en-US" altLang="ja-JP" sz="3600" dirty="0" smtClean="0">
                <a:latin typeface="+mj-lt"/>
                <a:ea typeface="+mj-ea"/>
              </a:rPr>
              <a:t>Dependence on </a:t>
            </a:r>
            <a:r>
              <a:rPr lang="en-US" altLang="ja-JP" sz="3600" dirty="0">
                <a:latin typeface="+mj-lt"/>
                <a:ea typeface="+mj-ea"/>
              </a:rPr>
              <a:t>f</a:t>
            </a:r>
            <a:r>
              <a:rPr lang="en-US" altLang="ja-JP" sz="3600" dirty="0" smtClean="0">
                <a:latin typeface="+mj-lt"/>
                <a:ea typeface="+mj-ea"/>
              </a:rPr>
              <a:t>lux</a:t>
            </a:r>
            <a:r>
              <a:rPr lang="ja-JP" altLang="en-US" sz="3600" dirty="0" smtClean="0">
                <a:latin typeface="+mj-lt"/>
                <a:ea typeface="+mj-ea"/>
              </a:rPr>
              <a:t> </a:t>
            </a:r>
            <a:r>
              <a:rPr lang="en-US" altLang="ja-JP" sz="3600" dirty="0" smtClean="0">
                <a:latin typeface="+mj-lt"/>
                <a:ea typeface="+mj-ea"/>
              </a:rPr>
              <a:t>concentrator, </a:t>
            </a:r>
            <a:r>
              <a:rPr lang="ja-JP" altLang="en-US" sz="3600" dirty="0" smtClean="0">
                <a:latin typeface="+mj-lt"/>
                <a:ea typeface="+mj-ea"/>
              </a:rPr>
              <a:t> </a:t>
            </a:r>
            <a:r>
              <a:rPr lang="en-US" altLang="ja-JP" sz="3600" dirty="0" smtClean="0">
                <a:latin typeface="+mj-lt"/>
                <a:ea typeface="+mj-ea"/>
              </a:rPr>
              <a:t>solenoid, bridge coil, pulsed magnet, and chicane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7684" y="1334647"/>
            <a:ext cx="77048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We check whether these components</a:t>
            </a:r>
            <a:r>
              <a:rPr lang="en-US" altLang="ja-JP" sz="2400" dirty="0" smtClean="0"/>
              <a:t> are sources of jitter or not by </a:t>
            </a:r>
            <a:r>
              <a:rPr lang="en-US" altLang="ja-JP" sz="2400" dirty="0"/>
              <a:t>t</a:t>
            </a:r>
            <a:r>
              <a:rPr kumimoji="1" lang="en-US" altLang="ja-JP" sz="2400" dirty="0" smtClean="0"/>
              <a:t>urn off </a:t>
            </a:r>
            <a:r>
              <a:rPr lang="en-US" altLang="ja-JP" sz="2400" dirty="0" smtClean="0"/>
              <a:t>these components</a:t>
            </a:r>
            <a:r>
              <a:rPr kumimoji="1" lang="en-US" altLang="ja-JP" sz="2400" dirty="0" smtClean="0"/>
              <a:t> between BPMs before and after </a:t>
            </a:r>
            <a:r>
              <a:rPr lang="en-US" altLang="ja-JP" sz="2400" dirty="0" smtClean="0"/>
              <a:t>target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777368" y="2825265"/>
            <a:ext cx="7825212" cy="4032735"/>
            <a:chOff x="30705" y="2293960"/>
            <a:chExt cx="8877914" cy="4575247"/>
          </a:xfrm>
        </p:grpSpPr>
        <p:pic>
          <p:nvPicPr>
            <p:cNvPr id="9" name="図 8" descr="スクリーンショット 2018-03-14 7.18.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360" y="2478626"/>
              <a:ext cx="2279401" cy="4379374"/>
            </a:xfrm>
            <a:prstGeom prst="rect">
              <a:avLst/>
            </a:prstGeom>
          </p:spPr>
        </p:pic>
        <p:pic>
          <p:nvPicPr>
            <p:cNvPr id="5" name="図 4" descr="スクリーンショット 2018-03-14 7.15.3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19" y="2478626"/>
              <a:ext cx="2282034" cy="439058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489515" y="5057564"/>
              <a:ext cx="6024764" cy="7332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rgbClr val="FF0000"/>
                  </a:solidFill>
                </a:rPr>
                <a:t>N</a:t>
              </a:r>
              <a:r>
                <a:rPr kumimoji="1" lang="en-US" altLang="ja-JP" sz="3600" b="1" dirty="0" smtClean="0">
                  <a:solidFill>
                    <a:srgbClr val="FF0000"/>
                  </a:solidFill>
                </a:rPr>
                <a:t>o </a:t>
              </a:r>
              <a:r>
                <a:rPr lang="en-US" altLang="ja-JP" sz="3600" b="1" dirty="0" smtClean="0">
                  <a:solidFill>
                    <a:srgbClr val="FF0000"/>
                  </a:solidFill>
                </a:rPr>
                <a:t>noticeable differences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17509" y="3663983"/>
              <a:ext cx="1491110" cy="8031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4000" b="1" dirty="0" smtClean="0">
                  <a:solidFill>
                    <a:srgbClr val="0000FF"/>
                  </a:solidFill>
                </a:rPr>
                <a:t>OFF</a:t>
              </a:r>
              <a:endParaRPr kumimoji="1" lang="ja-JP" altLang="en-US" sz="4000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255211" y="3779975"/>
              <a:ext cx="1164024" cy="8031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4000" b="1" dirty="0" smtClean="0">
                  <a:solidFill>
                    <a:srgbClr val="0000FF"/>
                  </a:solidFill>
                </a:rPr>
                <a:t>ON</a:t>
              </a:r>
              <a:endParaRPr kumimoji="1" lang="ja-JP" altLang="en-US" sz="40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229853" y="3004928"/>
              <a:ext cx="914400" cy="193470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372726" y="3004928"/>
              <a:ext cx="914400" cy="193470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0705" y="2293960"/>
              <a:ext cx="2458810" cy="4190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Thermionic gun, 1nC</a:t>
              </a:r>
              <a:endParaRPr kumimoji="1" lang="ja-JP" altLang="en-US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1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Charge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dependence</a:t>
            </a:r>
            <a:endParaRPr kumimoji="1" lang="ja-JP" altLang="en-US" dirty="0"/>
          </a:p>
        </p:txBody>
      </p:sp>
      <p:pic>
        <p:nvPicPr>
          <p:cNvPr id="3" name="図 2" descr="スクリーンショット 2018-03-08 10.5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64" y="2016246"/>
            <a:ext cx="6071581" cy="484175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1864" y="2267057"/>
            <a:ext cx="10962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/>
              <a:t>S. </a:t>
            </a:r>
            <a:r>
              <a:rPr lang="en-US" altLang="ja-JP" sz="2400" dirty="0" err="1" smtClean="0"/>
              <a:t>Ogur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369" y="1062789"/>
            <a:ext cx="778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Maximum horizontal jitter amplitude as a function of charge.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Linear charge </a:t>
            </a:r>
            <a:r>
              <a:rPr kumimoji="1" lang="en-US" altLang="ja-JP" sz="2400" smtClean="0"/>
              <a:t>dependence can be seen.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27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29" y="2710555"/>
            <a:ext cx="2517731" cy="41474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50" y="2637227"/>
            <a:ext cx="2600161" cy="42207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Positron beam, that does not pass though the target hole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" y="887956"/>
            <a:ext cx="775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Difference of positron beam (hits the target) and electron beam (through the target hole).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b="1" dirty="0" smtClean="0"/>
              <a:t>It seems that target hole enhance beam position jitter remarkably. Wake field effect is suspected.</a:t>
            </a:r>
            <a:endParaRPr kumimoji="1" lang="ja-JP" altLang="en-US" sz="2000" b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3351265" y="2191611"/>
            <a:ext cx="0" cy="462258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>
            <a:off x="3351265" y="2213515"/>
            <a:ext cx="1503343" cy="423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After target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7002577" y="2191611"/>
            <a:ext cx="0" cy="462258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>
            <a:off x="7002577" y="2213515"/>
            <a:ext cx="1497968" cy="423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After target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8925" y="2729705"/>
            <a:ext cx="13603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/>
              <a:t>P</a:t>
            </a:r>
            <a:r>
              <a:rPr kumimoji="1" lang="en-US" altLang="ja-JP" sz="2800" dirty="0" smtClean="0"/>
              <a:t>ositron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83087" y="2710556"/>
            <a:ext cx="13997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Electron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7178" y="3886565"/>
            <a:ext cx="32610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Big differences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83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8-01-26 16.30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3" y="2415494"/>
            <a:ext cx="6641432" cy="41423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7579" y="2237808"/>
            <a:ext cx="2954421" cy="3553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en-US" altLang="ja-JP" sz="2400" dirty="0" smtClean="0"/>
              <a:t>Before Target (SP15T)</a:t>
            </a:r>
            <a:endParaRPr kumimoji="1" lang="ja-JP" altLang="en-US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47579" y="0"/>
            <a:ext cx="8595895" cy="76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300" dirty="0" smtClean="0"/>
              <a:t>Correlation between beam position</a:t>
            </a:r>
            <a:r>
              <a:rPr lang="ja-JP" altLang="en-US" sz="3300" dirty="0" smtClean="0"/>
              <a:t> </a:t>
            </a:r>
            <a:r>
              <a:rPr lang="en-US" altLang="ja-JP" sz="3300" dirty="0" smtClean="0"/>
              <a:t>before and after the target</a:t>
            </a:r>
            <a:r>
              <a:rPr lang="ja-JP" altLang="en-US" sz="3300" dirty="0" smtClean="0"/>
              <a:t> </a:t>
            </a:r>
            <a:r>
              <a:rPr lang="en-US" altLang="ja-JP" sz="3300" dirty="0" smtClean="0"/>
              <a:t>(1)</a:t>
            </a:r>
            <a:endParaRPr lang="ja-JP" altLang="en-US" sz="33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8132" y="1141599"/>
            <a:ext cx="706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To find the wake field effect, beam position pass through the target hole was changed by steering magnet.</a:t>
            </a:r>
            <a:endParaRPr kumimoji="1"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678693" y="2971338"/>
            <a:ext cx="143186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 jitter amp. [mm]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634186" y="4534110"/>
            <a:ext cx="142432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y jitter amp. [mm]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3607626" y="5941391"/>
            <a:ext cx="141678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Q jitter amp. [nC]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6842" y="6454455"/>
            <a:ext cx="26762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Steering magnet current (A)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49294" y="6455609"/>
            <a:ext cx="26762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Steering magnet current (A)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895682" y="6369905"/>
            <a:ext cx="520031" cy="4003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8-01-26 16.3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9" y="2467215"/>
            <a:ext cx="6625108" cy="4144101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57200" y="0"/>
            <a:ext cx="8229600" cy="96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Correlation between beam position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before and after the target</a:t>
            </a:r>
            <a:r>
              <a:rPr lang="ja-JP" altLang="en-US" dirty="0" smtClean="0"/>
              <a:t> 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47579" y="2289529"/>
            <a:ext cx="2954421" cy="355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After Target (SP165)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785480" y="2897814"/>
            <a:ext cx="143186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 jitter amp. [mm]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3781077" y="4460586"/>
            <a:ext cx="142432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y jitter amp. [mm]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714413" y="5907971"/>
            <a:ext cx="141678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Q jitter amp. [nC]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1948" y="1241861"/>
            <a:ext cx="706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It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seems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that</a:t>
            </a:r>
            <a:r>
              <a:rPr kumimoji="1" lang="ja-JP" altLang="en-US" sz="2000" dirty="0" smtClean="0"/>
              <a:t> </a:t>
            </a:r>
            <a:r>
              <a:rPr lang="en-US" altLang="ja-JP" sz="2000" dirty="0" smtClean="0"/>
              <a:t>there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not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remarkable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difference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between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</a:t>
            </a:r>
            <a:r>
              <a:rPr kumimoji="1" lang="en-US" altLang="ja-JP" sz="2000" dirty="0" smtClean="0"/>
              <a:t>eam position jitter amplitude and steering magnet current.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82" y="6487875"/>
            <a:ext cx="26762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Steering magnet current (A)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16134" y="6489029"/>
            <a:ext cx="26762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Steering magnet current (A)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895682" y="6369905"/>
            <a:ext cx="520031" cy="4003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0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9358"/>
            <a:ext cx="9144000" cy="953221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Amplification </a:t>
            </a:r>
            <a:r>
              <a:rPr lang="en-US" altLang="ja-JP" sz="3600" dirty="0" smtClean="0"/>
              <a:t>factor and correlation </a:t>
            </a:r>
            <a:r>
              <a:rPr lang="en-US" altLang="ja-JP" sz="3600" dirty="0"/>
              <a:t>coefficients </a:t>
            </a:r>
            <a:endParaRPr kumimoji="1" lang="ja-JP" altLang="en-US" sz="3600" dirty="0"/>
          </a:p>
        </p:txBody>
      </p:sp>
      <p:pic>
        <p:nvPicPr>
          <p:cNvPr id="3" name="図 2" descr="スクリーンショット 2018-02-06 15.3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517"/>
            <a:ext cx="4418694" cy="2880373"/>
          </a:xfrm>
          <a:prstGeom prst="rect">
            <a:avLst/>
          </a:prstGeom>
        </p:spPr>
      </p:pic>
      <p:pic>
        <p:nvPicPr>
          <p:cNvPr id="7" name="図 6" descr="スクリーンショット 2018-02-06 16.2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7" y="2975517"/>
            <a:ext cx="4518570" cy="28759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76332" y="5793504"/>
            <a:ext cx="2279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/>
              <a:t>A</a:t>
            </a:r>
            <a:r>
              <a:rPr lang="en-US" altLang="ja-JP" sz="2000" dirty="0" smtClean="0"/>
              <a:t>mplification factor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06444" y="5793504"/>
            <a:ext cx="259508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Correlation coefficients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26" y="2759560"/>
            <a:ext cx="3649491" cy="22968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24878" y="809245"/>
            <a:ext cx="7987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From the beam position before and after target, amplification factor and correlation coefficients are derived.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It seems that beam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jitter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dependence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beam position pass through the target is small.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Wake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effect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found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from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this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result.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60257" y="3780124"/>
            <a:ext cx="162095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Correlation plot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81780" y="6211669"/>
            <a:ext cx="53202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o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noticeable differences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0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272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Simulation analysis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8516" y="906286"/>
            <a:ext cx="8795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sz="2000" dirty="0" smtClean="0"/>
              <a:t>In order to reveal beam jitter problem, simulation analysis is also performing.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2000" dirty="0" smtClean="0"/>
              <a:t>Though target hole size is small (φ2 mm), higher order wake field affect beam.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2000" dirty="0" smtClean="0"/>
              <a:t>Color variation shows difference of b</a:t>
            </a:r>
            <a:r>
              <a:rPr lang="en-US" altLang="ja-JP" sz="2000" dirty="0" smtClean="0"/>
              <a:t>eam </a:t>
            </a:r>
            <a:r>
              <a:rPr lang="en-US" altLang="ja-JP" sz="2000" dirty="0"/>
              <a:t>position from the center of target </a:t>
            </a:r>
            <a:r>
              <a:rPr lang="en-US" altLang="ja-JP" sz="2000" dirty="0" smtClean="0"/>
              <a:t>hole</a:t>
            </a:r>
            <a:r>
              <a:rPr lang="en-US" altLang="ja-JP" sz="2000" dirty="0"/>
              <a:t>.</a:t>
            </a:r>
            <a:endParaRPr lang="en-US" alt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This simulation is performed by CST</a:t>
            </a:r>
            <a:r>
              <a:rPr lang="en-US" altLang="en-US" sz="2000" dirty="0" smtClean="0"/>
              <a:t> </a:t>
            </a:r>
            <a:r>
              <a:rPr lang="en-US" altLang="ja-JP" sz="2000" dirty="0" smtClean="0"/>
              <a:t>studio.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Longitudinal wake has little position dependence. While, transverse wake increase nonlinearly.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K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Oide</a:t>
            </a:r>
            <a:r>
              <a:rPr lang="en-US" altLang="ja-JP" sz="2000" dirty="0"/>
              <a:t>, K. Yokoya, and A. </a:t>
            </a:r>
            <a:r>
              <a:rPr lang="en-US" altLang="ja-JP" sz="2000" dirty="0" err="1"/>
              <a:t>Novokhatski</a:t>
            </a:r>
            <a:r>
              <a:rPr lang="en-US" altLang="ja-JP" sz="2000" dirty="0"/>
              <a:t> help to analyze </a:t>
            </a:r>
            <a:r>
              <a:rPr lang="en-US" altLang="ja-JP" sz="2000" dirty="0" smtClean="0"/>
              <a:t>beam jitter problem induced by wake field.</a:t>
            </a:r>
            <a:endParaRPr lang="ja-JP" altLang="en-US" sz="2000" dirty="0"/>
          </a:p>
        </p:txBody>
      </p:sp>
      <p:pic>
        <p:nvPicPr>
          <p:cNvPr id="7" name="図 6" descr="キャプチャ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6" y="3407954"/>
            <a:ext cx="5601313" cy="3337655"/>
          </a:xfrm>
          <a:prstGeom prst="rect">
            <a:avLst/>
          </a:prstGeom>
        </p:spPr>
      </p:pic>
      <p:pic>
        <p:nvPicPr>
          <p:cNvPr id="5" name="図 4" descr="Targ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67" y="3440736"/>
            <a:ext cx="5702680" cy="330487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3737" y="473772"/>
            <a:ext cx="476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</a:t>
            </a:r>
            <a:r>
              <a:rPr kumimoji="1" lang="en-US" altLang="ja-JP" sz="2800" dirty="0" smtClean="0"/>
              <a:t>ake potential </a:t>
            </a:r>
            <a:r>
              <a:rPr lang="en-US" altLang="ja-JP" sz="2800" dirty="0" smtClean="0"/>
              <a:t>in the t</a:t>
            </a:r>
            <a:r>
              <a:rPr kumimoji="1" lang="en-US" altLang="ja-JP" sz="2800" dirty="0" smtClean="0"/>
              <a:t>arget hole.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0094" y="3519474"/>
            <a:ext cx="2666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Longitudinal wake potential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0756" y="3523833"/>
            <a:ext cx="2492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Transverse wake potential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65704" y="5579301"/>
            <a:ext cx="203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 = Beam position from the center of target hole.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287688" y="3733470"/>
            <a:ext cx="1608279" cy="17990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3-14 8.15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04" y="3700051"/>
            <a:ext cx="464178" cy="192302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89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Investigation of beam jitter source</a:t>
            </a:r>
          </a:p>
          <a:p>
            <a:pPr marL="914400" lvl="1" indent="-514350"/>
            <a:r>
              <a:rPr lang="en-US" altLang="ja-JP" dirty="0"/>
              <a:t>Dependence on flux</a:t>
            </a:r>
            <a:r>
              <a:rPr lang="ja-JP" altLang="en-US" dirty="0"/>
              <a:t> </a:t>
            </a:r>
            <a:r>
              <a:rPr lang="en-US" altLang="ja-JP" dirty="0"/>
              <a:t>concentrator, </a:t>
            </a:r>
            <a:r>
              <a:rPr lang="ja-JP" altLang="en-US" dirty="0"/>
              <a:t> </a:t>
            </a:r>
            <a:r>
              <a:rPr lang="en-US" altLang="ja-JP" dirty="0"/>
              <a:t>solenoid, bridge coil, pulsed magnet, and chicane</a:t>
            </a:r>
            <a:r>
              <a:rPr lang="en-US" altLang="ja-JP" dirty="0" smtClean="0"/>
              <a:t>.</a:t>
            </a:r>
          </a:p>
          <a:p>
            <a:pPr marL="914400" lvl="1" indent="-514350"/>
            <a:r>
              <a:rPr lang="en-US" altLang="ja-JP" dirty="0" smtClean="0"/>
              <a:t>Charge dependence.</a:t>
            </a:r>
          </a:p>
          <a:p>
            <a:pPr marL="914400" lvl="1" indent="-514350"/>
            <a:r>
              <a:rPr lang="en-US" altLang="ja-JP" dirty="0"/>
              <a:t>Correlation between beam position</a:t>
            </a:r>
            <a:r>
              <a:rPr lang="ja-JP" altLang="en-US" dirty="0"/>
              <a:t> </a:t>
            </a:r>
            <a:r>
              <a:rPr lang="en-US" altLang="ja-JP" dirty="0"/>
              <a:t>before and after the </a:t>
            </a:r>
            <a:r>
              <a:rPr lang="en-US" altLang="ja-JP" dirty="0" smtClean="0"/>
              <a:t>target</a:t>
            </a:r>
            <a:r>
              <a:rPr lang="ja-JP" altLang="en-US" dirty="0" smtClean="0"/>
              <a:t>.</a:t>
            </a:r>
            <a:endParaRPr lang="en-US" altLang="ja-JP" dirty="0" smtClean="0"/>
          </a:p>
          <a:p>
            <a:pPr marL="914400" lvl="1" indent="-514350"/>
            <a:r>
              <a:rPr lang="en-US" altLang="ja-JP" dirty="0"/>
              <a:t>Positron beam, that does not pass though the target </a:t>
            </a:r>
            <a:r>
              <a:rPr lang="en-US" altLang="ja-JP" dirty="0" smtClean="0"/>
              <a:t>hole.</a:t>
            </a:r>
          </a:p>
          <a:p>
            <a:pPr marL="914400" lvl="1" indent="-514350"/>
            <a:r>
              <a:rPr lang="en-US" altLang="ja-JP" dirty="0" smtClean="0"/>
              <a:t>Dispersion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leak</a:t>
            </a:r>
            <a:r>
              <a:rPr lang="ja-JP" altLang="en-US" dirty="0" smtClean="0"/>
              <a:t> </a:t>
            </a:r>
            <a:r>
              <a:rPr lang="en-US" altLang="ja-JP" dirty="0" smtClean="0"/>
              <a:t>dependence.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65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スクリーンショット 2018-03-13 21.2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53" y="1977120"/>
            <a:ext cx="4168147" cy="4058721"/>
          </a:xfrm>
          <a:prstGeom prst="rect">
            <a:avLst/>
          </a:prstGeom>
        </p:spPr>
      </p:pic>
      <p:pic>
        <p:nvPicPr>
          <p:cNvPr id="9" name="図 8" descr="スクリーンショット 2018-03-13 20.44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121"/>
            <a:ext cx="4198162" cy="40587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Dispersion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leak (thermionic gun)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21501" y="4988923"/>
            <a:ext cx="365915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Suppress dispersion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leak.</a:t>
            </a:r>
            <a:endParaRPr kumimoji="1" lang="ja-JP" altLang="en-US" sz="2800" dirty="0"/>
          </a:p>
        </p:txBody>
      </p:sp>
      <p:sp>
        <p:nvSpPr>
          <p:cNvPr id="8" name="右矢印 7"/>
          <p:cNvSpPr/>
          <p:nvPr/>
        </p:nvSpPr>
        <p:spPr>
          <a:xfrm>
            <a:off x="4198162" y="41647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25993"/>
              </p:ext>
            </p:extLst>
          </p:nvPr>
        </p:nvGraphicFramePr>
        <p:xfrm>
          <a:off x="3612213" y="5552247"/>
          <a:ext cx="2310008" cy="1112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6292"/>
                <a:gridCol w="883798"/>
                <a:gridCol w="9099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Before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After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1.3 </a:t>
                      </a:r>
                      <a:r>
                        <a:rPr kumimoji="1" lang="en-US" altLang="ja-JP" sz="1600" b="1" dirty="0" smtClean="0">
                          <a:solidFill>
                            <a:srgbClr val="0000FF"/>
                          </a:solidFill>
                        </a:rPr>
                        <a:t>μ</a:t>
                      </a:r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kumimoji="1" lang="ja-JP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1.8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0.9 </a:t>
                      </a:r>
                      <a:r>
                        <a:rPr kumimoji="1" lang="en-US" altLang="ja-JP" sz="1600" b="1" dirty="0" smtClean="0">
                          <a:solidFill>
                            <a:srgbClr val="0000FF"/>
                          </a:solidFill>
                        </a:rPr>
                        <a:t>μ</a:t>
                      </a:r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kumimoji="1" lang="ja-JP" altLang="en-US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81481"/>
              </p:ext>
            </p:extLst>
          </p:nvPr>
        </p:nvGraphicFramePr>
        <p:xfrm>
          <a:off x="322005" y="5054777"/>
          <a:ext cx="2278152" cy="16560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6292"/>
                <a:gridCol w="17618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Phase 3 requirement to effective emit.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20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109579" y="1243263"/>
            <a:ext cx="6904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b="1" dirty="0" smtClean="0"/>
              <a:t>By dispersion leak suppression, jitter emittance is reduced.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739" y="1602806"/>
            <a:ext cx="55728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1nC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20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Dispersion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leak (RF gun)</a:t>
            </a:r>
            <a:endParaRPr kumimoji="1" lang="ja-JP" altLang="en-US" dirty="0"/>
          </a:p>
        </p:txBody>
      </p:sp>
      <p:pic>
        <p:nvPicPr>
          <p:cNvPr id="4" name="図 3" descr="スクリーンショット 2018-03-13 20.5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8" y="1584743"/>
            <a:ext cx="4433889" cy="4318177"/>
          </a:xfrm>
          <a:prstGeom prst="rect">
            <a:avLst/>
          </a:prstGeom>
        </p:spPr>
      </p:pic>
      <p:pic>
        <p:nvPicPr>
          <p:cNvPr id="5" name="図 4" descr="スクリーンショット 2018-03-13 21.0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07" y="1584743"/>
            <a:ext cx="4406835" cy="43181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61343" y="5110419"/>
            <a:ext cx="365915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Suppress dispersion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leak.</a:t>
            </a:r>
            <a:endParaRPr kumimoji="1" lang="ja-JP" altLang="en-US" sz="2800" dirty="0"/>
          </a:p>
        </p:txBody>
      </p:sp>
      <p:sp>
        <p:nvSpPr>
          <p:cNvPr id="9" name="右矢印 8"/>
          <p:cNvSpPr/>
          <p:nvPr/>
        </p:nvSpPr>
        <p:spPr>
          <a:xfrm>
            <a:off x="4004127" y="435972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78993"/>
              </p:ext>
            </p:extLst>
          </p:nvPr>
        </p:nvGraphicFramePr>
        <p:xfrm>
          <a:off x="3379321" y="5652577"/>
          <a:ext cx="2417164" cy="1112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6292"/>
                <a:gridCol w="990954"/>
                <a:gridCol w="9099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Before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After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27.7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1.8 </a:t>
                      </a:r>
                      <a:r>
                        <a:rPr kumimoji="1" lang="en-US" altLang="ja-JP" sz="1600" b="1" dirty="0" smtClean="0">
                          <a:solidFill>
                            <a:srgbClr val="0000FF"/>
                          </a:solidFill>
                        </a:rPr>
                        <a:t>μ</a:t>
                      </a:r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kumimoji="1" lang="ja-JP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7.1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0.9 </a:t>
                      </a:r>
                      <a:r>
                        <a:rPr kumimoji="1" lang="en-US" altLang="ja-JP" sz="1600" b="1" dirty="0" smtClean="0">
                          <a:solidFill>
                            <a:srgbClr val="0000FF"/>
                          </a:solidFill>
                        </a:rPr>
                        <a:t>μ</a:t>
                      </a:r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kumimoji="1" lang="ja-JP" altLang="en-US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62142"/>
              </p:ext>
            </p:extLst>
          </p:nvPr>
        </p:nvGraphicFramePr>
        <p:xfrm>
          <a:off x="261847" y="5110419"/>
          <a:ext cx="2278152" cy="16560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6292"/>
                <a:gridCol w="17618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Phase 3 requirement to effective emit.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20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74842" y="942945"/>
            <a:ext cx="6814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b="1" dirty="0" smtClean="0"/>
              <a:t>Jitter emittance is reduced to same level as thermionic gun. 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739" y="1256633"/>
            <a:ext cx="55728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1nC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97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ja-JP" dirty="0"/>
              <a:t>Conclusion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>
                <a:latin typeface="+mn-ea"/>
              </a:rPr>
              <a:t>Jitter emittance enhanced by the target hole.</a:t>
            </a:r>
          </a:p>
          <a:p>
            <a:r>
              <a:rPr lang="en-US" altLang="ja-JP" sz="2400" dirty="0" smtClean="0">
                <a:latin typeface="+mn-ea"/>
              </a:rPr>
              <a:t>By dispersion leak suppression, jitter emittance is reduced. </a:t>
            </a:r>
          </a:p>
          <a:p>
            <a:r>
              <a:rPr lang="en-US" altLang="ja-JP" sz="2400" dirty="0" smtClean="0">
                <a:latin typeface="+mn-ea"/>
              </a:rPr>
              <a:t>In </a:t>
            </a:r>
            <a:r>
              <a:rPr lang="en-US" altLang="ja-JP" sz="2400" dirty="0">
                <a:latin typeface="+mn-ea"/>
              </a:rPr>
              <a:t>phase 2, beam jitter is not problem. </a:t>
            </a:r>
            <a:r>
              <a:rPr lang="en-US" altLang="ja-JP" sz="2400" dirty="0" smtClean="0">
                <a:latin typeface="+mn-ea"/>
              </a:rPr>
              <a:t>Under 1 nC beam operation, the jitter emittance is small even for phase 3.</a:t>
            </a:r>
          </a:p>
          <a:p>
            <a:r>
              <a:rPr lang="en-US" altLang="ja-JP" sz="2400" dirty="0">
                <a:latin typeface="+mn-ea"/>
              </a:rPr>
              <a:t>I</a:t>
            </a:r>
            <a:r>
              <a:rPr lang="en-US" altLang="ja-JP" sz="2400" dirty="0" smtClean="0">
                <a:latin typeface="+mn-ea"/>
              </a:rPr>
              <a:t>n phase 3, SuperKEKB requirement of beam charge is 4 nC. We have to check whether jitter emittance under the 4 nC beam is small or not with respect to phase 3 target emittance.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66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2079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Thank you for your attention.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60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 2018-03-08 10.5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31" y="3087954"/>
            <a:ext cx="5384800" cy="30226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0854" y="1607721"/>
            <a:ext cx="808594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During the data acquisition, only lossless b</a:t>
            </a:r>
            <a:r>
              <a:rPr kumimoji="1" lang="en-US" altLang="ja-JP" sz="2400" dirty="0" smtClean="0"/>
              <a:t>eams are considered. </a:t>
            </a:r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harge depende</a:t>
            </a:r>
            <a:r>
              <a:rPr lang="en-US" altLang="ja-JP" sz="2400" dirty="0" smtClean="0"/>
              <a:t>nce is small.</a:t>
            </a:r>
            <a:endParaRPr kumimoji="1" lang="en-US" altLang="ja-JP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26717" y="6110121"/>
            <a:ext cx="295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Current of steering magnet.</a:t>
            </a:r>
            <a:endParaRPr kumimoji="1" lang="ja-JP" altLang="en-US" sz="2000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382211" y="3268579"/>
            <a:ext cx="2640263" cy="32752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16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スクリーンショット 2018-03-13 22.0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0" y="1046697"/>
            <a:ext cx="3160601" cy="1798670"/>
          </a:xfrm>
          <a:prstGeom prst="rect">
            <a:avLst/>
          </a:prstGeom>
        </p:spPr>
      </p:pic>
      <p:pic>
        <p:nvPicPr>
          <p:cNvPr id="11" name="図 10" descr="スクリーンショット 2018-03-13 21.2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53" y="2799278"/>
            <a:ext cx="4168147" cy="4058721"/>
          </a:xfrm>
          <a:prstGeom prst="rect">
            <a:avLst/>
          </a:prstGeom>
        </p:spPr>
      </p:pic>
      <p:pic>
        <p:nvPicPr>
          <p:cNvPr id="9" name="図 8" descr="スクリーンショット 2018-03-13 20.44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279"/>
            <a:ext cx="4198162" cy="40587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Dispersion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leak (thermionic gun)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21501" y="4943314"/>
            <a:ext cx="365915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Suppress dispersion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leak.</a:t>
            </a:r>
            <a:endParaRPr kumimoji="1" lang="ja-JP" altLang="en-US" sz="2800" dirty="0"/>
          </a:p>
        </p:txBody>
      </p:sp>
      <p:sp>
        <p:nvSpPr>
          <p:cNvPr id="8" name="右矢印 7"/>
          <p:cNvSpPr/>
          <p:nvPr/>
        </p:nvSpPr>
        <p:spPr>
          <a:xfrm>
            <a:off x="3997445" y="419261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3-13 22.04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93" y="1046697"/>
            <a:ext cx="3201813" cy="1798670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55760"/>
              </p:ext>
            </p:extLst>
          </p:nvPr>
        </p:nvGraphicFramePr>
        <p:xfrm>
          <a:off x="2517058" y="5573517"/>
          <a:ext cx="4580292" cy="1112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6292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Before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After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1.8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0.9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Thermionic gun 1nC</a:t>
            </a:r>
            <a:endParaRPr kumimoji="1" lang="ja-JP" altLang="en-US" dirty="0"/>
          </a:p>
        </p:txBody>
      </p:sp>
      <p:pic>
        <p:nvPicPr>
          <p:cNvPr id="5" name="図 4" descr="スクリーンショット 2018-03-13 20.4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3" y="1303421"/>
            <a:ext cx="4528573" cy="43781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" y="5750839"/>
            <a:ext cx="8566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If </a:t>
            </a:r>
            <a:r>
              <a:rPr lang="en-US" altLang="ja-JP" sz="2000" dirty="0"/>
              <a:t>all of the linac quadrupole magnet</a:t>
            </a:r>
            <a:r>
              <a:rPr lang="en-US" altLang="en-US" sz="2000" dirty="0"/>
              <a:t> readout is used for simulation</a:t>
            </a:r>
            <a:r>
              <a:rPr lang="en-US" altLang="ja-JP" sz="2000" dirty="0"/>
              <a:t>, beta functions diverge</a:t>
            </a:r>
            <a:r>
              <a:rPr lang="en-US" altLang="ja-JP" sz="2000" dirty="0" smtClean="0"/>
              <a:t>. This is because initial beta function do not match real one.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In jitter emittance calculation, magnetic readout is used.</a:t>
            </a:r>
            <a:endParaRPr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04426" y="5474952"/>
            <a:ext cx="463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※</a:t>
            </a:r>
            <a:r>
              <a:rPr lang="en-US" altLang="ja-JP" dirty="0" smtClean="0"/>
              <a:t>phase space plot is not scaled by gamma factor.</a:t>
            </a:r>
          </a:p>
        </p:txBody>
      </p:sp>
      <p:pic>
        <p:nvPicPr>
          <p:cNvPr id="4" name="図 3" descr="スクリーンショット 2018-03-15 19.2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66" y="1303421"/>
            <a:ext cx="3845278" cy="39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0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 smtClean="0">
                <a:solidFill>
                  <a:srgbClr val="0000FF"/>
                </a:solidFill>
              </a:rPr>
              <a:t>Introduction</a:t>
            </a:r>
            <a:endParaRPr kumimoji="1" lang="en-US" altLang="ja-JP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0000"/>
                </a:solidFill>
              </a:rPr>
              <a:t>Investigation of beam jitter source</a:t>
            </a:r>
          </a:p>
          <a:p>
            <a:pPr marL="914400" lvl="1" indent="-514350"/>
            <a:r>
              <a:rPr lang="en-US" altLang="ja-JP" dirty="0"/>
              <a:t>Dependence on flux</a:t>
            </a:r>
            <a:r>
              <a:rPr lang="ja-JP" altLang="en-US" dirty="0"/>
              <a:t> </a:t>
            </a:r>
            <a:r>
              <a:rPr lang="en-US" altLang="ja-JP" dirty="0"/>
              <a:t>concentrator, </a:t>
            </a:r>
            <a:r>
              <a:rPr lang="ja-JP" altLang="en-US" dirty="0"/>
              <a:t> </a:t>
            </a:r>
            <a:r>
              <a:rPr lang="en-US" altLang="ja-JP" dirty="0"/>
              <a:t>solenoid, bridge coil, pulsed magnet, and chicane</a:t>
            </a:r>
            <a:r>
              <a:rPr lang="en-US" altLang="ja-JP" dirty="0" smtClean="0"/>
              <a:t>.</a:t>
            </a:r>
          </a:p>
          <a:p>
            <a:pPr marL="914400" lvl="1" indent="-514350"/>
            <a:r>
              <a:rPr lang="en-US" altLang="ja-JP" dirty="0" smtClean="0"/>
              <a:t>Charge dependence.</a:t>
            </a:r>
          </a:p>
          <a:p>
            <a:pPr marL="914400" lvl="1" indent="-514350"/>
            <a:r>
              <a:rPr lang="en-US" altLang="ja-JP" dirty="0"/>
              <a:t>Correlation between beam position</a:t>
            </a:r>
            <a:r>
              <a:rPr lang="ja-JP" altLang="en-US" dirty="0"/>
              <a:t> </a:t>
            </a:r>
            <a:r>
              <a:rPr lang="en-US" altLang="ja-JP" dirty="0"/>
              <a:t>before and after the </a:t>
            </a:r>
            <a:r>
              <a:rPr lang="en-US" altLang="ja-JP" dirty="0" smtClean="0"/>
              <a:t>target</a:t>
            </a:r>
            <a:r>
              <a:rPr lang="ja-JP" altLang="en-US" dirty="0" smtClean="0"/>
              <a:t>.</a:t>
            </a:r>
            <a:endParaRPr lang="en-US" altLang="ja-JP" dirty="0" smtClean="0"/>
          </a:p>
          <a:p>
            <a:pPr marL="914400" lvl="1" indent="-514350"/>
            <a:r>
              <a:rPr lang="en-US" altLang="ja-JP" dirty="0"/>
              <a:t>Positron beam, that does not pass though the target </a:t>
            </a:r>
            <a:r>
              <a:rPr lang="en-US" altLang="ja-JP" dirty="0" smtClean="0"/>
              <a:t>hole.</a:t>
            </a:r>
          </a:p>
          <a:p>
            <a:pPr marL="914400" lvl="1" indent="-514350"/>
            <a:r>
              <a:rPr lang="en-US" altLang="ja-JP" dirty="0" smtClean="0"/>
              <a:t>Dispersion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leak</a:t>
            </a:r>
            <a:r>
              <a:rPr lang="ja-JP" altLang="en-US" dirty="0" smtClean="0"/>
              <a:t> </a:t>
            </a:r>
            <a:r>
              <a:rPr lang="en-US" altLang="ja-JP" dirty="0" smtClean="0"/>
              <a:t>dependence.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65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Requirement to LINAC for SuperKEKB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582" y="1444056"/>
            <a:ext cx="8229600" cy="1818470"/>
          </a:xfrm>
        </p:spPr>
        <p:txBody>
          <a:bodyPr>
            <a:noAutofit/>
          </a:bodyPr>
          <a:lstStyle/>
          <a:p>
            <a:r>
              <a:rPr lang="en-US" altLang="ja-JP" sz="1800" dirty="0" smtClean="0">
                <a:latin typeface="+mn-ea"/>
              </a:rPr>
              <a:t>Low emittance &amp; high charged </a:t>
            </a:r>
            <a:r>
              <a:rPr lang="en-US" altLang="ja-JP" sz="1800" dirty="0" smtClean="0">
                <a:latin typeface="+mn-ea"/>
                <a:cs typeface=""/>
              </a:rPr>
              <a:t>beam transportation</a:t>
            </a:r>
            <a:r>
              <a:rPr lang="en-US" altLang="ja-JP" sz="1800" dirty="0">
                <a:latin typeface="+mn-ea"/>
                <a:cs typeface=""/>
              </a:rPr>
              <a:t> </a:t>
            </a:r>
            <a:r>
              <a:rPr lang="en-US" altLang="ja-JP" sz="1800" dirty="0" smtClean="0">
                <a:latin typeface="+mn-ea"/>
                <a:cs typeface=""/>
              </a:rPr>
              <a:t>is required for SuperKEKB</a:t>
            </a:r>
            <a:r>
              <a:rPr lang="en-US" altLang="ja-JP" sz="1800" dirty="0" smtClean="0">
                <a:latin typeface="+mn-ea"/>
              </a:rPr>
              <a:t>.</a:t>
            </a:r>
          </a:p>
          <a:p>
            <a:r>
              <a:rPr lang="en-US" altLang="ja-JP" sz="1800" dirty="0" smtClean="0">
                <a:latin typeface="+mn-ea"/>
              </a:rPr>
              <a:t>Transported beam to MR must be stable to the extent that the beam can be</a:t>
            </a:r>
            <a:r>
              <a:rPr lang="en-US" altLang="en-US" sz="1800" dirty="0" smtClean="0">
                <a:latin typeface="+mn-ea"/>
              </a:rPr>
              <a:t> </a:t>
            </a:r>
            <a:r>
              <a:rPr lang="en-US" altLang="ja-JP" sz="1800" dirty="0" smtClean="0">
                <a:latin typeface="+mn-ea"/>
              </a:rPr>
              <a:t>injected inside MR acceptance.</a:t>
            </a:r>
          </a:p>
          <a:p>
            <a:r>
              <a:rPr lang="en-US" altLang="ja-JP" sz="1800" dirty="0" smtClean="0">
                <a:latin typeface="+mn-ea"/>
              </a:rPr>
              <a:t>SuperKEKB requirement must be satisfied for emittance including jitter emittance, called as effective emittance.</a:t>
            </a:r>
          </a:p>
          <a:p>
            <a:r>
              <a:rPr lang="en-US" altLang="ja-JP" sz="1800" dirty="0">
                <a:latin typeface="+mn-ea"/>
              </a:rPr>
              <a:t>In phase 3, </a:t>
            </a:r>
            <a:r>
              <a:rPr lang="en-US" altLang="ja-JP" sz="1800" dirty="0" smtClean="0">
                <a:latin typeface="+mn-ea"/>
              </a:rPr>
              <a:t>40</a:t>
            </a:r>
            <a:r>
              <a:rPr lang="en-US" altLang="ja-JP" sz="1800" dirty="0">
                <a:latin typeface="+mn-ea"/>
              </a:rPr>
              <a:t>/20 nor. emittance under 4 nC is required</a:t>
            </a:r>
            <a:r>
              <a:rPr lang="en-US" altLang="ja-JP" sz="1800" dirty="0" smtClean="0">
                <a:latin typeface="+mn-ea"/>
              </a:rPr>
              <a:t>.</a:t>
            </a:r>
            <a:endParaRPr lang="en-US" altLang="ja-JP" sz="1800" dirty="0">
              <a:latin typeface="+mn-ea"/>
            </a:endParaRP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12152"/>
              </p:ext>
            </p:extLst>
          </p:nvPr>
        </p:nvGraphicFramePr>
        <p:xfrm>
          <a:off x="0" y="4299774"/>
          <a:ext cx="6124334" cy="1981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90880"/>
                <a:gridCol w="2317820"/>
                <a:gridCol w="960756"/>
                <a:gridCol w="17548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H/V nor. emittance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sz="2000" dirty="0" smtClean="0"/>
                        <a:t>m)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Charge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(nC)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Energy spread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2000" dirty="0" err="1" smtClean="0"/>
                        <a:t>σ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Phase 2 </a:t>
                      </a:r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150/150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0.1%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Phase 3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(goal)</a:t>
                      </a:r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2400" dirty="0" smtClean="0"/>
                        <a:t>40/20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2400" dirty="0" smtClean="0"/>
                        <a:t>0.07%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144474" y="3776554"/>
            <a:ext cx="582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SuperKEKB requirement for electron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09192" y="398136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+mn-ea"/>
                <a:cs typeface="HG丸ｺﾞｼｯｸM-PRO"/>
              </a:rPr>
              <a:t>E</a:t>
            </a:r>
            <a:r>
              <a:rPr lang="en-US" altLang="ja-JP" sz="2000" dirty="0" smtClean="0">
                <a:solidFill>
                  <a:srgbClr val="0000FF"/>
                </a:solidFill>
                <a:latin typeface="+mn-ea"/>
                <a:cs typeface="HG丸ｺﾞｼｯｸM-PRO"/>
              </a:rPr>
              <a:t>ffective emittance</a:t>
            </a:r>
            <a:endParaRPr kumimoji="1" lang="ja-JP" altLang="en-US" sz="2000" dirty="0">
              <a:solidFill>
                <a:srgbClr val="0000FF"/>
              </a:solidFill>
              <a:latin typeface="+mn-ea"/>
              <a:cs typeface="HG丸ｺﾞｼｯｸM-PRO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6209192" y="4462875"/>
            <a:ext cx="2821934" cy="2327387"/>
            <a:chOff x="2538576" y="4075008"/>
            <a:chExt cx="2404709" cy="1983281"/>
          </a:xfrm>
        </p:grpSpPr>
        <p:sp>
          <p:nvSpPr>
            <p:cNvPr id="8" name="円/楕円 7"/>
            <p:cNvSpPr/>
            <p:nvPr/>
          </p:nvSpPr>
          <p:spPr>
            <a:xfrm rot="1872567">
              <a:off x="3721534" y="4379469"/>
              <a:ext cx="252248" cy="5741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 rot="1270084">
              <a:off x="3873934" y="4531869"/>
              <a:ext cx="252248" cy="5741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 rot="193271">
              <a:off x="4026334" y="4684269"/>
              <a:ext cx="252248" cy="5741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 rot="3352395">
              <a:off x="3899019" y="4260989"/>
              <a:ext cx="306124" cy="5376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4439811">
              <a:off x="3414573" y="4720495"/>
              <a:ext cx="397174" cy="5741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 rot="2001662">
              <a:off x="3696124" y="4820032"/>
              <a:ext cx="351419" cy="7373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rot="3021253">
              <a:off x="3467709" y="4200971"/>
              <a:ext cx="404216" cy="6094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282472" y="4075008"/>
              <a:ext cx="1108095" cy="1466216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2916601" y="5688957"/>
              <a:ext cx="202668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2916601" y="4075008"/>
              <a:ext cx="0" cy="1613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4643203" y="56889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38576" y="4075008"/>
              <a:ext cx="37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x’</a:t>
              </a:r>
              <a:endParaRPr kumimoji="1" lang="ja-JP" altLang="en-US" dirty="0"/>
            </a:p>
          </p:txBody>
        </p:sp>
      </p:grpSp>
      <p:sp>
        <p:nvSpPr>
          <p:cNvPr id="20" name="円/楕円 19"/>
          <p:cNvSpPr/>
          <p:nvPr/>
        </p:nvSpPr>
        <p:spPr>
          <a:xfrm>
            <a:off x="6982308" y="4371550"/>
            <a:ext cx="1576706" cy="1873009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75774" y="3631391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HG丸ｺﾞｼｯｸM-PRO"/>
              </a:rPr>
              <a:t>MR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HG丸ｺﾞｼｯｸM-PRO"/>
              </a:rPr>
              <a:t> 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HG丸ｺﾞｼｯｸM-PRO"/>
              </a:rPr>
              <a:t>acceptance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+mn-ea"/>
              <a:cs typeface="HG丸ｺﾞｼｯｸM-PRO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79028" y="6408682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Effective emittance have to be less than effective emittance.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73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18-03-05 14.4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72" y="2381712"/>
            <a:ext cx="4247530" cy="30258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Measured beam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position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jitter (thermionic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gun)</a:t>
            </a:r>
            <a:endParaRPr kumimoji="1" lang="ja-JP" altLang="en-US" sz="3600" dirty="0"/>
          </a:p>
        </p:txBody>
      </p:sp>
      <p:pic>
        <p:nvPicPr>
          <p:cNvPr id="6" name="図 5" descr="スクリーンショット 2018-03-05 14.44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774"/>
            <a:ext cx="9144000" cy="10412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6894" y="2916489"/>
            <a:ext cx="2899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E46C0A"/>
                </a:solidFill>
              </a:rPr>
              <a:t>Thermionic gun</a:t>
            </a:r>
            <a:endParaRPr kumimoji="1" lang="en-US" altLang="ja-JP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1 </a:t>
            </a:r>
            <a:r>
              <a:rPr lang="en-US" altLang="ja-JP" dirty="0" smtClean="0"/>
              <a:t>nC</a:t>
            </a:r>
            <a:r>
              <a:rPr kumimoji="1" lang="en-US" altLang="ja-JP" dirty="0" smtClean="0"/>
              <a:t>.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BPM resolution ~ </a:t>
            </a:r>
            <a:r>
              <a:rPr lang="en-US" altLang="ja-JP" dirty="0" smtClean="0"/>
              <a:t>10 </a:t>
            </a:r>
            <a:r>
              <a:rPr lang="en-US" altLang="ja-JP" sz="1400" dirty="0" smtClean="0"/>
              <a:t>μ</a:t>
            </a:r>
            <a:r>
              <a:rPr lang="en-US" altLang="ja-JP" dirty="0" smtClean="0"/>
              <a:t>m.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η</a:t>
            </a:r>
            <a:r>
              <a:rPr lang="en-US" altLang="ja-JP" baseline="-25000" dirty="0" smtClean="0"/>
              <a:t>J-ARC </a:t>
            </a:r>
            <a:r>
              <a:rPr lang="en-US" altLang="ja-JP" dirty="0" smtClean="0"/>
              <a:t>~ 0.8 m </a:t>
            </a:r>
          </a:p>
          <a:p>
            <a:r>
              <a:rPr lang="en-US" altLang="ja-JP" dirty="0" smtClean="0"/>
              <a:t>	→ </a:t>
            </a:r>
            <a:r>
              <a:rPr lang="en-US" altLang="ja-JP" dirty="0"/>
              <a:t>ΔP</a:t>
            </a:r>
            <a:r>
              <a:rPr lang="en-US" altLang="ja-JP" baseline="-25000" dirty="0"/>
              <a:t>J-ARC</a:t>
            </a:r>
            <a:r>
              <a:rPr lang="ja-JP" altLang="ja-JP" dirty="0"/>
              <a:t>/</a:t>
            </a:r>
            <a:r>
              <a:rPr lang="en-US" altLang="ja-JP" dirty="0"/>
              <a:t>P</a:t>
            </a:r>
            <a:r>
              <a:rPr lang="en-US" altLang="ja-JP" baseline="-25000" dirty="0"/>
              <a:t>0 </a:t>
            </a:r>
            <a:r>
              <a:rPr lang="en-US" altLang="ja-JP" dirty="0" smtClean="0"/>
              <a:t>~ 0.06%.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1000 shot </a:t>
            </a:r>
            <a:r>
              <a:rPr lang="en-US" altLang="ja-JP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Dec. 2017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9550" y="1375274"/>
            <a:ext cx="776825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b="1" dirty="0" smtClean="0"/>
              <a:t>After J-ARC section, horizontal position jitter is enlarged because position jitter is proportional to both </a:t>
            </a:r>
            <a:r>
              <a:rPr lang="en-US" altLang="ja-JP" sz="2000" b="1" dirty="0" smtClean="0"/>
              <a:t>dispersion</a:t>
            </a:r>
            <a:r>
              <a:rPr kumimoji="1" lang="en-US" altLang="ja-JP" sz="2000" b="1" dirty="0" smtClean="0"/>
              <a:t> and </a:t>
            </a:r>
            <a:r>
              <a:rPr lang="en-US" altLang="ja-JP" sz="2000" b="1" dirty="0" smtClean="0"/>
              <a:t>energy jitter</a:t>
            </a:r>
            <a:r>
              <a:rPr kumimoji="1" lang="en-US" altLang="ja-JP" sz="2000" b="1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b="1" dirty="0"/>
              <a:t>After </a:t>
            </a:r>
            <a:r>
              <a:rPr lang="en-US" altLang="ja-JP" sz="2000" b="1" dirty="0" smtClean="0"/>
              <a:t>target hole, hor. and ver. position jitters are </a:t>
            </a:r>
            <a:r>
              <a:rPr lang="en-US" altLang="ja-JP" sz="2000" b="1" dirty="0"/>
              <a:t>enlarged</a:t>
            </a:r>
            <a:r>
              <a:rPr lang="en-US" altLang="ja-JP" sz="2000" b="1" dirty="0" smtClean="0"/>
              <a:t>.</a:t>
            </a:r>
            <a:endParaRPr lang="en-US" altLang="ja-JP" sz="2000" b="1" dirty="0"/>
          </a:p>
        </p:txBody>
      </p:sp>
      <p:sp>
        <p:nvSpPr>
          <p:cNvPr id="15" name="円/楕円 14"/>
          <p:cNvSpPr/>
          <p:nvPr/>
        </p:nvSpPr>
        <p:spPr>
          <a:xfrm>
            <a:off x="3938383" y="4587129"/>
            <a:ext cx="343535" cy="915621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799" y="5375056"/>
            <a:ext cx="99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660066"/>
                </a:solidFill>
              </a:rPr>
              <a:t>J-ARC</a:t>
            </a:r>
            <a:endParaRPr kumimoji="1" lang="ja-JP" altLang="en-US" sz="2400" dirty="0">
              <a:solidFill>
                <a:srgbClr val="660066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874097" y="4620549"/>
            <a:ext cx="135332" cy="9052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84957" y="536198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Target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1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スクリーンショット 2018-03-05 16.3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18" y="2426168"/>
            <a:ext cx="4480919" cy="30582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Measured </a:t>
            </a:r>
            <a:r>
              <a:rPr lang="en-US" altLang="ja-JP" sz="3600" dirty="0"/>
              <a:t>b</a:t>
            </a:r>
            <a:r>
              <a:rPr kumimoji="1" lang="en-US" altLang="ja-JP" sz="3600" dirty="0" smtClean="0"/>
              <a:t>eam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position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jitter (RF</a:t>
            </a:r>
            <a:r>
              <a:rPr kumimoji="1" lang="ja-JP" altLang="en-US" sz="3600" dirty="0" smtClean="0"/>
              <a:t> </a:t>
            </a:r>
            <a:r>
              <a:rPr lang="en-US" altLang="ja-JP" sz="3600" dirty="0" smtClean="0"/>
              <a:t>gun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6" name="図 5" descr="スクリーンショット 2018-03-05 14.44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774"/>
            <a:ext cx="9144000" cy="10412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986" y="2811723"/>
            <a:ext cx="28995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E46C0A"/>
                </a:solidFill>
                <a:latin typeface="+mj-lt"/>
              </a:rPr>
              <a:t>RF gun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>
                <a:latin typeface="+mj-lt"/>
              </a:rPr>
              <a:t>1 nC.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err="1" smtClean="0">
                <a:latin typeface="+mj-lt"/>
              </a:rPr>
              <a:t>η</a:t>
            </a:r>
            <a:r>
              <a:rPr lang="en-US" altLang="ja-JP" baseline="-25000" dirty="0" err="1" smtClean="0">
                <a:latin typeface="+mj-lt"/>
              </a:rPr>
              <a:t>J</a:t>
            </a:r>
            <a:r>
              <a:rPr lang="en-US" altLang="ja-JP" baseline="-25000" dirty="0" smtClean="0">
                <a:latin typeface="+mj-lt"/>
              </a:rPr>
              <a:t>-ARC </a:t>
            </a:r>
            <a:r>
              <a:rPr lang="en-US" altLang="ja-JP" dirty="0" smtClean="0">
                <a:latin typeface="+mj-lt"/>
              </a:rPr>
              <a:t>~ 0.8 m </a:t>
            </a:r>
          </a:p>
          <a:p>
            <a:r>
              <a:rPr lang="en-US" altLang="ja-JP" dirty="0" smtClean="0">
                <a:latin typeface="+mj-lt"/>
              </a:rPr>
              <a:t>	→ ΔP</a:t>
            </a:r>
            <a:r>
              <a:rPr lang="en-US" altLang="ja-JP" baseline="-25000" dirty="0" smtClean="0">
                <a:latin typeface="+mj-lt"/>
              </a:rPr>
              <a:t>J-ARC</a:t>
            </a:r>
            <a:r>
              <a:rPr lang="ja-JP" altLang="ja-JP" dirty="0" smtClean="0">
                <a:latin typeface="+mj-lt"/>
              </a:rPr>
              <a:t>/</a:t>
            </a:r>
            <a:r>
              <a:rPr lang="en-US" altLang="ja-JP" dirty="0" smtClean="0">
                <a:latin typeface="+mj-lt"/>
              </a:rPr>
              <a:t>P</a:t>
            </a:r>
            <a:r>
              <a:rPr lang="en-US" altLang="ja-JP" baseline="-25000" dirty="0" smtClean="0">
                <a:latin typeface="+mj-lt"/>
              </a:rPr>
              <a:t>0 </a:t>
            </a:r>
            <a:r>
              <a:rPr lang="en-US" altLang="ja-JP" dirty="0" smtClean="0">
                <a:latin typeface="+mj-lt"/>
              </a:rPr>
              <a:t>~ 0.05%.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1000 shot data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>
                <a:latin typeface="+mj-lt"/>
                <a:ea typeface="+mj-ea"/>
              </a:rPr>
              <a:t>Dec</a:t>
            </a:r>
            <a:r>
              <a:rPr lang="en-US" altLang="ja-JP" dirty="0">
                <a:latin typeface="+mj-lt"/>
                <a:ea typeface="+mj-ea"/>
              </a:rPr>
              <a:t>. </a:t>
            </a:r>
            <a:r>
              <a:rPr lang="en-US" altLang="ja-JP" dirty="0" smtClean="0">
                <a:latin typeface="+mj-lt"/>
                <a:ea typeface="+mj-ea"/>
              </a:rPr>
              <a:t>2017</a:t>
            </a:r>
            <a:endParaRPr lang="en-US" altLang="ja-JP" dirty="0">
              <a:latin typeface="+mj-lt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8971" y="1157554"/>
            <a:ext cx="802607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b="1" dirty="0" smtClean="0"/>
              <a:t>After target hole, hor. and ver. position jitters are enlarged.</a:t>
            </a:r>
            <a:endParaRPr lang="en-US" altLang="ja-JP" sz="2400" b="1" dirty="0"/>
          </a:p>
          <a:p>
            <a:pPr marL="285750" indent="-285750">
              <a:buFont typeface="Arial"/>
              <a:buChar char="•"/>
            </a:pPr>
            <a:r>
              <a:rPr lang="en-US" altLang="ja-JP" sz="2400" b="1" dirty="0" smtClean="0"/>
              <a:t>This behavior is similar to that of thermionic gun.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3974076" y="4683821"/>
            <a:ext cx="343535" cy="915621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73981" y="5445012"/>
            <a:ext cx="99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660066"/>
                </a:solidFill>
              </a:rPr>
              <a:t>J-ARC</a:t>
            </a:r>
            <a:endParaRPr kumimoji="1" lang="ja-JP" altLang="en-US" sz="2400" dirty="0">
              <a:solidFill>
                <a:srgbClr val="660066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23426" y="4683821"/>
            <a:ext cx="135332" cy="9052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94442" y="545496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Target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33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 rot="2950800">
            <a:off x="5823588" y="4140921"/>
            <a:ext cx="1394829" cy="21592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004" y="168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Jitter emittance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(1)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979" y="1246366"/>
            <a:ext cx="8643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Effective emittance = Nominal emittance + Jitter emittance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</a:rPr>
              <a:t>If </a:t>
            </a:r>
            <a:r>
              <a:rPr lang="en-US" altLang="ja-JP" sz="2400" dirty="0">
                <a:solidFill>
                  <a:srgbClr val="000000"/>
                </a:solidFill>
              </a:rPr>
              <a:t>beam position </a:t>
            </a:r>
            <a:r>
              <a:rPr lang="en-US" altLang="ja-JP" sz="2400" dirty="0" smtClean="0">
                <a:solidFill>
                  <a:srgbClr val="000000"/>
                </a:solidFill>
              </a:rPr>
              <a:t>and transfer matrix between two BPMs is identified, we can derive beam angle. Using the position and angle,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effective emittance is derived by </a:t>
            </a:r>
          </a:p>
          <a:p>
            <a:pPr marL="342900" indent="-342900">
              <a:buFont typeface="Arial"/>
              <a:buChar char="•"/>
            </a:pPr>
            <a:endParaRPr lang="en-US" altLang="ja-JP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altLang="ja-JP" sz="2400" dirty="0" smtClean="0">
              <a:solidFill>
                <a:srgbClr val="000000"/>
              </a:solidFill>
            </a:endParaRPr>
          </a:p>
          <a:p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   If beam jitter is independent of particle motion,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882132" y="4321214"/>
            <a:ext cx="0" cy="331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10924" y="4900865"/>
            <a:ext cx="34412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 rot="2950800">
            <a:off x="6069366" y="4496708"/>
            <a:ext cx="928330" cy="143707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48205" y="5908849"/>
            <a:ext cx="249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6600"/>
                </a:solidFill>
              </a:rPr>
              <a:t>J</a:t>
            </a:r>
            <a:r>
              <a:rPr lang="en-US" altLang="ja-JP" sz="2400" dirty="0" smtClean="0">
                <a:solidFill>
                  <a:srgbClr val="FF6600"/>
                </a:solidFill>
              </a:rPr>
              <a:t>itter emittance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ominal emittance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79" y="4354719"/>
            <a:ext cx="966304" cy="22693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23" idx="1"/>
          </p:cNvCxnSpPr>
          <p:nvPr/>
        </p:nvCxnSpPr>
        <p:spPr>
          <a:xfrm flipH="1">
            <a:off x="6882132" y="4468187"/>
            <a:ext cx="1110747" cy="11346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7268720" y="4900867"/>
            <a:ext cx="525189" cy="6098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2" y="3019568"/>
            <a:ext cx="7793553" cy="322344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2" y="3977479"/>
            <a:ext cx="6928719" cy="248607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27" y="5456152"/>
            <a:ext cx="928637" cy="2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8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088" y="-12505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Jitter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emittance (2)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97571" y="3969174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※Design beta</a:t>
            </a:r>
            <a:endParaRPr kumimoji="1" lang="ja-JP" altLang="en-US" dirty="0"/>
          </a:p>
        </p:txBody>
      </p:sp>
      <p:pic>
        <p:nvPicPr>
          <p:cNvPr id="6" name="図 5" descr="スクリーンショット 2018-03-13 20.5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1" y="1693651"/>
            <a:ext cx="4551112" cy="443234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48208" y="1565425"/>
            <a:ext cx="17137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RF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gun, 1nC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474" y="3929070"/>
            <a:ext cx="237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※Design beta functions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0805" y="815231"/>
            <a:ext cx="7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b="1" dirty="0" smtClean="0"/>
              <a:t>Jitter emittance remarkably increases after the target.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b="1" dirty="0" smtClean="0"/>
              <a:t>This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jitter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emittance strongly affect the effective emittance.</a:t>
            </a:r>
            <a:endParaRPr kumimoji="1" lang="en-US" altLang="ja-JP" sz="2000" b="1" dirty="0" smtClean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00876"/>
              </p:ext>
            </p:extLst>
          </p:nvPr>
        </p:nvGraphicFramePr>
        <p:xfrm>
          <a:off x="7296979" y="1508398"/>
          <a:ext cx="1738874" cy="1112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51180"/>
                <a:gridCol w="11876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jitter emit.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27.7 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7.2 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kumimoji="1" lang="ja-JP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51163"/>
              </p:ext>
            </p:extLst>
          </p:nvPr>
        </p:nvGraphicFramePr>
        <p:xfrm>
          <a:off x="4890369" y="1508398"/>
          <a:ext cx="2278152" cy="16560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6292"/>
                <a:gridCol w="17618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Phase 3 requirement to effective emit.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εy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20 </a:t>
                      </a:r>
                      <a:r>
                        <a:rPr kumimoji="1" lang="en-US" altLang="ja-JP" sz="1600" dirty="0" smtClean="0"/>
                        <a:t>μ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900805" y="6519446"/>
            <a:ext cx="414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/>
              <a:t>※</a:t>
            </a:r>
            <a:r>
              <a:rPr lang="en-US" altLang="ja-JP" sz="1600" dirty="0" smtClean="0"/>
              <a:t>phase space plot is not scaled by gamma factor.</a:t>
            </a:r>
          </a:p>
        </p:txBody>
      </p:sp>
      <p:pic>
        <p:nvPicPr>
          <p:cNvPr id="7" name="図 6" descr="スクリーンショット 2018-03-15 19.2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44" y="3241619"/>
            <a:ext cx="3605389" cy="36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36884" y="1033627"/>
            <a:ext cx="8229600" cy="4525963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solidFill>
                  <a:srgbClr val="0000FF"/>
                </a:solidFill>
              </a:rPr>
              <a:t>What is the jitter source?</a:t>
            </a:r>
          </a:p>
          <a:p>
            <a:r>
              <a:rPr lang="en-US" altLang="ja-JP" sz="4800" dirty="0">
                <a:solidFill>
                  <a:srgbClr val="0000FF"/>
                </a:solidFill>
              </a:rPr>
              <a:t>Does effective emittance satisfy the SuperKEKB requirement</a:t>
            </a:r>
            <a:r>
              <a:rPr lang="en-US" altLang="ja-JP" sz="4800" dirty="0" smtClean="0">
                <a:solidFill>
                  <a:srgbClr val="0000FF"/>
                </a:solidFill>
              </a:rPr>
              <a:t>?</a:t>
            </a:r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Unfortunately, jitter source is not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clear for now. </a:t>
            </a:r>
            <a:r>
              <a:rPr lang="en-US" altLang="ja-JP" sz="2800" dirty="0"/>
              <a:t>T</a:t>
            </a:r>
            <a:r>
              <a:rPr kumimoji="1" lang="en-US" altLang="ja-JP" sz="2800" dirty="0" smtClean="0"/>
              <a:t>his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presentation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is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progress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report.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150-8396-944C-BC8E-F7A68BA3FC9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エレガント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1448</Words>
  <Application>Microsoft Macintosh PowerPoint</Application>
  <PresentationFormat>画面に合わせる (4:3)</PresentationFormat>
  <Paragraphs>267</Paragraphs>
  <Slides>26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ホワイト</vt:lpstr>
      <vt:lpstr>Beam jitters</vt:lpstr>
      <vt:lpstr>Outline</vt:lpstr>
      <vt:lpstr>Outline</vt:lpstr>
      <vt:lpstr>Requirement to LINAC for SuperKEKB</vt:lpstr>
      <vt:lpstr>Measured beam position jitter (thermionic gun)</vt:lpstr>
      <vt:lpstr>Measured beam position jitter (RF gun)</vt:lpstr>
      <vt:lpstr>Jitter emittance (1)</vt:lpstr>
      <vt:lpstr>Jitter emittance (2)</vt:lpstr>
      <vt:lpstr>PowerPoint プレゼンテーション</vt:lpstr>
      <vt:lpstr>Outline</vt:lpstr>
      <vt:lpstr>Positron generation target</vt:lpstr>
      <vt:lpstr>Configuration around the target</vt:lpstr>
      <vt:lpstr>Dependence on flux concentrator,  solenoid, bridge coil, pulsed magnet, and chicane</vt:lpstr>
      <vt:lpstr>Charge dependence</vt:lpstr>
      <vt:lpstr>Positron beam, that does not pass though the target hole</vt:lpstr>
      <vt:lpstr>Before Target (SP15T)</vt:lpstr>
      <vt:lpstr>PowerPoint プレゼンテーション</vt:lpstr>
      <vt:lpstr>Amplification factor and correlation coefficients </vt:lpstr>
      <vt:lpstr>Simulation analysis</vt:lpstr>
      <vt:lpstr>Dispersion leak (thermionic gun)</vt:lpstr>
      <vt:lpstr>Dispersion leak (RF gun)</vt:lpstr>
      <vt:lpstr>Conclusion</vt:lpstr>
      <vt:lpstr>Thank you for your attention.</vt:lpstr>
      <vt:lpstr>PowerPoint プレゼンテーション</vt:lpstr>
      <vt:lpstr>Dispersion leak (thermionic gun)</vt:lpstr>
      <vt:lpstr>Thermionic gun 1nC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jitter issues</dc:title>
  <dc:creator>seimiya</dc:creator>
  <cp:lastModifiedBy>seimiya</cp:lastModifiedBy>
  <cp:revision>508</cp:revision>
  <dcterms:created xsi:type="dcterms:W3CDTF">2018-03-05T01:15:24Z</dcterms:created>
  <dcterms:modified xsi:type="dcterms:W3CDTF">2018-03-15T10:33:45Z</dcterms:modified>
</cp:coreProperties>
</file>