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372" r:id="rId2"/>
    <p:sldId id="367" r:id="rId3"/>
    <p:sldId id="464" r:id="rId4"/>
    <p:sldId id="465" r:id="rId5"/>
    <p:sldId id="466" r:id="rId6"/>
    <p:sldId id="471" r:id="rId7"/>
    <p:sldId id="463" r:id="rId8"/>
    <p:sldId id="483" r:id="rId9"/>
    <p:sldId id="467" r:id="rId10"/>
    <p:sldId id="470" r:id="rId11"/>
    <p:sldId id="468" r:id="rId12"/>
    <p:sldId id="462" r:id="rId13"/>
    <p:sldId id="472" r:id="rId14"/>
    <p:sldId id="473" r:id="rId15"/>
    <p:sldId id="474" r:id="rId16"/>
    <p:sldId id="477" r:id="rId17"/>
    <p:sldId id="478" r:id="rId18"/>
    <p:sldId id="481" r:id="rId19"/>
    <p:sldId id="476" r:id="rId20"/>
    <p:sldId id="482" r:id="rId21"/>
    <p:sldId id="480" r:id="rId22"/>
    <p:sldId id="445" r:id="rId23"/>
    <p:sldId id="432" r:id="rId24"/>
    <p:sldId id="484" r:id="rId25"/>
    <p:sldId id="485" r:id="rId26"/>
  </p:sldIdLst>
  <p:sldSz cx="9144000" cy="6858000" type="screen4x3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0066"/>
    <a:srgbClr val="33CC33"/>
    <a:srgbClr val="00FF00"/>
    <a:srgbClr val="FF00FF"/>
    <a:srgbClr val="FF3399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テーマ スタイル 1 - アクセント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テーマ スタイル 1 - アクセント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C89EF96-8CEA-46FF-86C4-4CE0E7609802}" styleName="淡色スタイル 3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スタイル (淡色)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CF1AB2-1976-4502-BF36-3FF5EA218861}" styleName="中間スタイル 4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中間スタイル 4 - アクセント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6" autoAdjust="0"/>
    <p:restoredTop sz="74747" autoAdjust="0"/>
  </p:normalViewPr>
  <p:slideViewPr>
    <p:cSldViewPr>
      <p:cViewPr varScale="1">
        <p:scale>
          <a:sx n="109" d="100"/>
          <a:sy n="109" d="100"/>
        </p:scale>
        <p:origin x="1524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3" y="11"/>
            <a:ext cx="2950265" cy="496888"/>
          </a:xfrm>
          <a:prstGeom prst="rect">
            <a:avLst/>
          </a:prstGeom>
        </p:spPr>
        <p:txBody>
          <a:bodyPr vert="horz" lIns="91912" tIns="45953" rIns="91912" bIns="45953" rtlCol="0"/>
          <a:lstStyle>
            <a:lvl1pPr algn="l">
              <a:defRPr sz="11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855355" y="11"/>
            <a:ext cx="2950265" cy="496888"/>
          </a:xfrm>
          <a:prstGeom prst="rect">
            <a:avLst/>
          </a:prstGeom>
        </p:spPr>
        <p:txBody>
          <a:bodyPr vert="horz" lIns="91912" tIns="45953" rIns="91912" bIns="45953" rtlCol="0"/>
          <a:lstStyle>
            <a:lvl1pPr algn="r">
              <a:defRPr sz="1100"/>
            </a:lvl1pPr>
          </a:lstStyle>
          <a:p>
            <a:fld id="{EF8B29AB-D33C-4C41-9D92-5954218D4847}" type="datetimeFigureOut">
              <a:rPr kumimoji="1" lang="ja-JP" altLang="en-US" smtClean="0"/>
              <a:pPr/>
              <a:t>2018/3/14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3" y="9440873"/>
            <a:ext cx="2950265" cy="496888"/>
          </a:xfrm>
          <a:prstGeom prst="rect">
            <a:avLst/>
          </a:prstGeom>
        </p:spPr>
        <p:txBody>
          <a:bodyPr vert="horz" lIns="91912" tIns="45953" rIns="91912" bIns="45953" rtlCol="0" anchor="b"/>
          <a:lstStyle>
            <a:lvl1pPr algn="l">
              <a:defRPr sz="11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855355" y="9440873"/>
            <a:ext cx="2950265" cy="496888"/>
          </a:xfrm>
          <a:prstGeom prst="rect">
            <a:avLst/>
          </a:prstGeom>
        </p:spPr>
        <p:txBody>
          <a:bodyPr vert="horz" lIns="91912" tIns="45953" rIns="91912" bIns="45953" rtlCol="0" anchor="b"/>
          <a:lstStyle>
            <a:lvl1pPr algn="r">
              <a:defRPr sz="1100"/>
            </a:lvl1pPr>
          </a:lstStyle>
          <a:p>
            <a:fld id="{578EFF32-A9B3-4AEE-ADED-23EBA363618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69382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4" y="8"/>
            <a:ext cx="2949786" cy="496967"/>
          </a:xfrm>
          <a:prstGeom prst="rect">
            <a:avLst/>
          </a:prstGeom>
        </p:spPr>
        <p:txBody>
          <a:bodyPr vert="horz" lIns="91912" tIns="45953" rIns="91912" bIns="45953" rtlCol="0"/>
          <a:lstStyle>
            <a:lvl1pPr algn="l">
              <a:defRPr sz="11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55845" y="8"/>
            <a:ext cx="2949786" cy="496967"/>
          </a:xfrm>
          <a:prstGeom prst="rect">
            <a:avLst/>
          </a:prstGeom>
        </p:spPr>
        <p:txBody>
          <a:bodyPr vert="horz" lIns="91912" tIns="45953" rIns="91912" bIns="45953" rtlCol="0"/>
          <a:lstStyle>
            <a:lvl1pPr algn="r">
              <a:defRPr sz="1100"/>
            </a:lvl1pPr>
          </a:lstStyle>
          <a:p>
            <a:fld id="{CFD30891-9D3B-44A5-AD88-76EEF2E13D2E}" type="datetimeFigureOut">
              <a:rPr kumimoji="1" lang="ja-JP" altLang="en-US" smtClean="0"/>
              <a:pPr/>
              <a:t>2018/3/14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4538"/>
            <a:ext cx="496887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912" tIns="45953" rIns="91912" bIns="45953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0723" y="4721189"/>
            <a:ext cx="5445760" cy="4472702"/>
          </a:xfrm>
          <a:prstGeom prst="rect">
            <a:avLst/>
          </a:prstGeom>
        </p:spPr>
        <p:txBody>
          <a:bodyPr vert="horz" lIns="91912" tIns="45953" rIns="91912" bIns="45953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4" y="9440656"/>
            <a:ext cx="2949786" cy="496967"/>
          </a:xfrm>
          <a:prstGeom prst="rect">
            <a:avLst/>
          </a:prstGeom>
        </p:spPr>
        <p:txBody>
          <a:bodyPr vert="horz" lIns="91912" tIns="45953" rIns="91912" bIns="45953" rtlCol="0" anchor="b"/>
          <a:lstStyle>
            <a:lvl1pPr algn="l">
              <a:defRPr sz="11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55845" y="9440656"/>
            <a:ext cx="2949786" cy="496967"/>
          </a:xfrm>
          <a:prstGeom prst="rect">
            <a:avLst/>
          </a:prstGeom>
        </p:spPr>
        <p:txBody>
          <a:bodyPr vert="horz" lIns="91912" tIns="45953" rIns="91912" bIns="45953" rtlCol="0" anchor="b"/>
          <a:lstStyle>
            <a:lvl1pPr algn="r">
              <a:defRPr sz="1100"/>
            </a:lvl1pPr>
          </a:lstStyle>
          <a:p>
            <a:fld id="{7007E69C-5A0A-485B-B78E-4C4089E2185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8069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920750" y="744538"/>
            <a:ext cx="4968875" cy="37274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ja-JP" sz="1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01130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920750" y="744538"/>
            <a:ext cx="4968875" cy="37274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4654" indent="-344654" defTabSz="919079">
              <a:spcBef>
                <a:spcPct val="20000"/>
              </a:spcBef>
              <a:defRPr/>
            </a:pPr>
            <a:endParaRPr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59113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920750" y="744538"/>
            <a:ext cx="4968875" cy="37274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4654" indent="-344654" defTabSz="919079">
              <a:spcBef>
                <a:spcPct val="20000"/>
              </a:spcBef>
              <a:defRPr/>
            </a:pPr>
            <a:endParaRPr lang="en-US" altLang="ja-JP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37991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920750" y="744538"/>
            <a:ext cx="4968875" cy="37274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4654" indent="-344654" defTabSz="919079">
              <a:spcBef>
                <a:spcPct val="20000"/>
              </a:spcBef>
              <a:defRPr/>
            </a:pPr>
            <a:endParaRPr lang="en-US" altLang="ja-JP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47292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920750" y="744538"/>
            <a:ext cx="4968875" cy="37274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4654" indent="-344654" defTabSz="919079">
              <a:spcBef>
                <a:spcPct val="20000"/>
              </a:spcBef>
              <a:defRPr/>
            </a:pPr>
            <a:endParaRPr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11195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920750" y="744538"/>
            <a:ext cx="4968875" cy="37274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4654" indent="-344654" defTabSz="919079">
              <a:spcBef>
                <a:spcPct val="20000"/>
              </a:spcBef>
              <a:defRPr/>
            </a:pPr>
            <a:endParaRPr lang="en-US" altLang="ja-JP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63513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920750" y="744538"/>
            <a:ext cx="4968875" cy="37274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4654" indent="-344654" defTabSz="919079">
              <a:spcBef>
                <a:spcPct val="20000"/>
              </a:spcBef>
              <a:defRPr/>
            </a:pPr>
            <a:endParaRPr lang="en-US" altLang="ja-JP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0884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920750" y="744538"/>
            <a:ext cx="4968875" cy="37274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4654" indent="-344654" defTabSz="919079">
              <a:spcBef>
                <a:spcPct val="20000"/>
              </a:spcBef>
              <a:defRPr/>
            </a:pPr>
            <a:endParaRPr lang="en-US" altLang="ja-JP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9707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920750" y="744538"/>
            <a:ext cx="4968875" cy="37274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4654" indent="-344654" defTabSz="919079">
              <a:spcBef>
                <a:spcPct val="20000"/>
              </a:spcBef>
              <a:defRPr/>
            </a:pPr>
            <a:endParaRPr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86913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920750" y="744538"/>
            <a:ext cx="4968875" cy="37274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4654" indent="-344654" defTabSz="919079">
              <a:spcBef>
                <a:spcPct val="20000"/>
              </a:spcBef>
              <a:defRPr/>
            </a:pPr>
            <a:endParaRPr lang="en-US" altLang="ja-JP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79009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920750" y="744538"/>
            <a:ext cx="4968875" cy="37274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4654" indent="-344654" defTabSz="919079">
              <a:spcBef>
                <a:spcPct val="20000"/>
              </a:spcBef>
              <a:defRPr/>
            </a:pPr>
            <a:endParaRPr lang="en-US" altLang="ja-JP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5500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920750" y="744538"/>
            <a:ext cx="4968875" cy="37274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4654" indent="-344654" defTabSz="919079">
              <a:spcBef>
                <a:spcPct val="20000"/>
              </a:spcBef>
              <a:defRPr/>
            </a:pPr>
            <a:endParaRPr lang="en-US" altLang="ja-JP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91405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920750" y="744538"/>
            <a:ext cx="4968875" cy="37274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4654" indent="-344654" defTabSz="919079">
              <a:spcBef>
                <a:spcPct val="20000"/>
              </a:spcBef>
              <a:defRPr/>
            </a:pPr>
            <a:endParaRPr lang="en-US" altLang="ja-JP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9264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920750" y="744538"/>
            <a:ext cx="4968875" cy="37274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4654" indent="-344654" defTabSz="919079">
              <a:spcBef>
                <a:spcPct val="20000"/>
              </a:spcBef>
              <a:defRPr/>
            </a:pPr>
            <a:endParaRPr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1466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920750" y="744538"/>
            <a:ext cx="4968875" cy="37274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4654" indent="-344654" defTabSz="919079">
              <a:spcBef>
                <a:spcPct val="20000"/>
              </a:spcBef>
              <a:defRPr/>
            </a:pPr>
            <a:endParaRPr lang="en-US" altLang="ja-JP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25497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920750" y="744538"/>
            <a:ext cx="4968875" cy="37274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4654" indent="-344654" defTabSz="919079">
              <a:spcBef>
                <a:spcPct val="20000"/>
              </a:spcBef>
              <a:defRPr/>
            </a:pPr>
            <a:endParaRPr lang="en-US" altLang="ja-JP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00065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920750" y="744538"/>
            <a:ext cx="4968875" cy="37274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4654" indent="-344654" defTabSz="919079">
              <a:spcBef>
                <a:spcPct val="20000"/>
              </a:spcBef>
              <a:defRPr/>
            </a:pPr>
            <a:endParaRPr lang="en-US" altLang="ja-JP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17563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920750" y="744538"/>
            <a:ext cx="4968875" cy="37274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4654" indent="-344654" defTabSz="919079">
              <a:spcBef>
                <a:spcPct val="20000"/>
              </a:spcBef>
              <a:defRPr/>
            </a:pPr>
            <a:endParaRPr lang="en-US" altLang="ja-JP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3517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920750" y="744538"/>
            <a:ext cx="4968875" cy="37274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4654" indent="-344654" defTabSz="919079">
              <a:spcBef>
                <a:spcPct val="20000"/>
              </a:spcBef>
              <a:defRPr/>
            </a:pPr>
            <a:endParaRPr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9086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920750" y="744538"/>
            <a:ext cx="4968875" cy="37274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4654" indent="-344654" defTabSz="919079">
              <a:spcBef>
                <a:spcPct val="20000"/>
              </a:spcBef>
              <a:defRPr/>
            </a:pPr>
            <a:endParaRPr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7031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920750" y="744538"/>
            <a:ext cx="4968875" cy="37274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4654" indent="-344654" defTabSz="919079">
              <a:spcBef>
                <a:spcPct val="20000"/>
              </a:spcBef>
              <a:defRPr/>
            </a:pPr>
            <a:endParaRPr lang="en-US" altLang="ja-JP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33094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920750" y="744538"/>
            <a:ext cx="4968875" cy="37274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4654" indent="-344654" defTabSz="919079">
              <a:spcBef>
                <a:spcPct val="20000"/>
              </a:spcBef>
              <a:defRPr/>
            </a:pPr>
            <a:endParaRPr lang="en-US" altLang="ja-JP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86062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920750" y="744538"/>
            <a:ext cx="4968875" cy="37274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4654" indent="-344654" defTabSz="919079">
              <a:spcBef>
                <a:spcPct val="20000"/>
              </a:spcBef>
              <a:defRPr/>
            </a:pPr>
            <a:endParaRPr lang="en-US" altLang="ja-JP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47622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920750" y="744538"/>
            <a:ext cx="4968875" cy="37274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4654" indent="-344654" defTabSz="919079">
              <a:spcBef>
                <a:spcPct val="20000"/>
              </a:spcBef>
              <a:defRPr/>
            </a:pPr>
            <a:endParaRPr lang="en-US" altLang="ja-JP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34935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920750" y="744538"/>
            <a:ext cx="4968875" cy="37274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4654" indent="-344654" defTabSz="919079">
              <a:spcBef>
                <a:spcPct val="20000"/>
              </a:spcBef>
              <a:defRPr/>
            </a:pPr>
            <a:endParaRPr lang="en-US" altLang="ja-JP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7E69C-5A0A-485B-B78E-4C4089E21857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8880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 smtClean="0"/>
              <a:t>2018/3/14</a:t>
            </a:r>
            <a:endParaRPr kumimoji="1"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The 20th KEKB Accelerator Review Committee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2536D-92D0-4A14-99CE-6CBB0ED645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 smtClean="0"/>
              <a:t>2018/3/14</a:t>
            </a:r>
            <a:endParaRPr kumimoji="1"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The 20th KEKB Accelerator Review Committee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2536D-92D0-4A14-99CE-6CBB0ED645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 smtClean="0"/>
              <a:t>2018/3/14</a:t>
            </a:r>
            <a:endParaRPr kumimoji="1"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The 20th KEKB Accelerator Review Committee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2536D-92D0-4A14-99CE-6CBB0ED645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 smtClean="0"/>
              <a:t>2018/3/14</a:t>
            </a:r>
            <a:endParaRPr kumimoji="1"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The 20th KEKB Accelerator Review Committee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2536D-92D0-4A14-99CE-6CBB0ED645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 smtClean="0"/>
              <a:t>2018/3/14</a:t>
            </a:r>
            <a:endParaRPr kumimoji="1"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The 20th KEKB Accelerator Review Committee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2536D-92D0-4A14-99CE-6CBB0ED645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 smtClean="0"/>
              <a:t>2018/3/14</a:t>
            </a:r>
            <a:endParaRPr kumimoji="1" lang="ja-JP" altLang="en-US" dirty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The 20th KEKB Accelerator Review Committee</a:t>
            </a:r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2536D-92D0-4A14-99CE-6CBB0ED645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 smtClean="0"/>
              <a:t>2018/3/14</a:t>
            </a:r>
            <a:endParaRPr kumimoji="1" lang="ja-JP" altLang="en-US" dirty="0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The 20th KEKB Accelerator Review Committee</a:t>
            </a:r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2536D-92D0-4A14-99CE-6CBB0ED645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 smtClean="0"/>
              <a:t>2018/3/14</a:t>
            </a:r>
            <a:endParaRPr kumimoji="1"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The 20th KEKB Accelerator Review Committee</a:t>
            </a:r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2536D-92D0-4A14-99CE-6CBB0ED645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 smtClean="0"/>
              <a:t>2018/3/14</a:t>
            </a:r>
            <a:endParaRPr kumimoji="1" lang="ja-JP" altLang="en-US" dirty="0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The 20th KEKB Accelerator Review Committee</a:t>
            </a:r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2536D-92D0-4A14-99CE-6CBB0ED645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 smtClean="0"/>
              <a:t>2018/3/14</a:t>
            </a:r>
            <a:endParaRPr kumimoji="1" lang="ja-JP" altLang="en-US" dirty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The 20th KEKB Accelerator Review Committee</a:t>
            </a:r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2536D-92D0-4A14-99CE-6CBB0ED645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 smtClean="0"/>
              <a:t>2018/3/14</a:t>
            </a:r>
            <a:endParaRPr kumimoji="1" lang="ja-JP" altLang="en-US" dirty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The 20th KEKB Accelerator Review Committee</a:t>
            </a:r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2536D-92D0-4A14-99CE-6CBB0ED645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 dirty="0" smtClean="0"/>
              <a:t>2018/3/14</a:t>
            </a:r>
            <a:endParaRPr kumimoji="1"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 smtClean="0"/>
              <a:t>The 20th KEKB Accelerator Review Committee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A2536D-92D0-4A14-99CE-6CBB0ED6456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4.tiff"/><Relationship Id="rId4" Type="http://schemas.openxmlformats.org/officeDocument/2006/relationships/image" Target="../media/image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4.tiff"/><Relationship Id="rId4" Type="http://schemas.openxmlformats.org/officeDocument/2006/relationships/image" Target="../media/image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4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4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4.tiff"/><Relationship Id="rId4" Type="http://schemas.openxmlformats.org/officeDocument/2006/relationships/image" Target="../media/image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1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4.tiff"/><Relationship Id="rId4" Type="http://schemas.openxmlformats.org/officeDocument/2006/relationships/image" Target="../media/image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.tiff"/><Relationship Id="rId4" Type="http://schemas.openxmlformats.org/officeDocument/2006/relationships/image" Target="../media/image1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6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5" Type="http://schemas.openxmlformats.org/officeDocument/2006/relationships/image" Target="../media/image1.gif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1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gif"/><Relationship Id="rId4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1.gif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4.tiff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4.tiff"/><Relationship Id="rId4" Type="http://schemas.openxmlformats.org/officeDocument/2006/relationships/image" Target="../media/image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4.tiff"/><Relationship Id="rId4" Type="http://schemas.openxmlformats.org/officeDocument/2006/relationships/image" Target="../media/image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4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476405" y="4509120"/>
            <a:ext cx="6479971" cy="1728192"/>
          </a:xfrm>
        </p:spPr>
        <p:txBody>
          <a:bodyPr>
            <a:noAutofit/>
          </a:bodyPr>
          <a:lstStyle/>
          <a:p>
            <a:r>
              <a:rPr lang="en-US" altLang="ja-JP" sz="1800" dirty="0" smtClean="0"/>
              <a:t>The 22</a:t>
            </a:r>
            <a:r>
              <a:rPr lang="en-US" altLang="ja-JP" sz="1800" baseline="30000" dirty="0" smtClean="0"/>
              <a:t>nd</a:t>
            </a:r>
            <a:r>
              <a:rPr lang="en-US" altLang="ja-JP" sz="1800" dirty="0" smtClean="0"/>
              <a:t> KEKB Accelerator Review Committee</a:t>
            </a:r>
          </a:p>
          <a:p>
            <a:r>
              <a:rPr lang="en-US" altLang="ja-JP" sz="1800" dirty="0" smtClean="0"/>
              <a:t>March 14, 2018</a:t>
            </a:r>
          </a:p>
          <a:p>
            <a:endParaRPr lang="en-US" altLang="ja-JP" sz="1800" dirty="0"/>
          </a:p>
          <a:p>
            <a:r>
              <a:rPr kumimoji="1" lang="en-US" altLang="ja-JP" sz="1800" dirty="0" smtClean="0"/>
              <a:t>Kyo Shibata </a:t>
            </a:r>
          </a:p>
          <a:p>
            <a:r>
              <a:rPr lang="en-US" altLang="ja-JP" sz="1800" dirty="0" smtClean="0"/>
              <a:t>(on behalf of KEKB Vacuum Group</a:t>
            </a:r>
            <a:r>
              <a:rPr kumimoji="1" lang="en-US" altLang="ja-JP" sz="1800" dirty="0" smtClean="0"/>
              <a:t>)</a:t>
            </a:r>
            <a:endParaRPr kumimoji="1" lang="ja-JP" altLang="en-US" sz="1800" dirty="0"/>
          </a:p>
        </p:txBody>
      </p:sp>
      <p:sp>
        <p:nvSpPr>
          <p:cNvPr id="12" name="正方形/長方形 11"/>
          <p:cNvSpPr/>
          <p:nvPr/>
        </p:nvSpPr>
        <p:spPr>
          <a:xfrm>
            <a:off x="0" y="6434514"/>
            <a:ext cx="9144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05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18" y="6455897"/>
            <a:ext cx="702056" cy="402103"/>
          </a:xfrm>
          <a:prstGeom prst="rect">
            <a:avLst/>
          </a:prstGeom>
          <a:noFill/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16569" y="1474064"/>
            <a:ext cx="7136551" cy="1021169"/>
          </a:xfrm>
        </p:spPr>
        <p:txBody>
          <a:bodyPr>
            <a:noAutofit/>
          </a:bodyPr>
          <a:lstStyle/>
          <a:p>
            <a:r>
              <a:rPr kumimoji="1" lang="en-US" altLang="ja-JP" sz="8000" b="1" dirty="0" smtClean="0">
                <a:solidFill>
                  <a:srgbClr val="FFC000"/>
                </a:solidFill>
              </a:rPr>
              <a:t> DR Vacuum</a:t>
            </a:r>
            <a:endParaRPr kumimoji="1" lang="ja-JP" altLang="en-US" sz="6000" b="1" dirty="0">
              <a:solidFill>
                <a:srgbClr val="FFC00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763688" y="6434515"/>
            <a:ext cx="57459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900" dirty="0" smtClean="0">
                <a:solidFill>
                  <a:srgbClr val="FFFF00"/>
                </a:solidFill>
              </a:rPr>
              <a:t>Inter-University Research Institute Corporation</a:t>
            </a:r>
            <a:r>
              <a:rPr lang="en-US" altLang="ja-JP" sz="1000" dirty="0" smtClean="0">
                <a:solidFill>
                  <a:srgbClr val="FFFF00"/>
                </a:solidFill>
              </a:rPr>
              <a:t> </a:t>
            </a:r>
            <a:r>
              <a:rPr lang="en-US" altLang="ja-JP" sz="1100" b="1" dirty="0" smtClean="0">
                <a:solidFill>
                  <a:srgbClr val="FFFF00"/>
                </a:solidFill>
              </a:rPr>
              <a:t>High Energy Accelerator Research Organization (KEK)</a:t>
            </a:r>
            <a:endParaRPr lang="en-US" altLang="ja-JP" sz="1000" b="1" dirty="0" smtClean="0">
              <a:solidFill>
                <a:srgbClr val="FFFF00"/>
              </a:solidFill>
            </a:endParaRPr>
          </a:p>
          <a:p>
            <a:pPr algn="ctr"/>
            <a:r>
              <a:rPr lang="ja-JP" altLang="en-US" sz="800" dirty="0" smtClean="0">
                <a:solidFill>
                  <a:srgbClr val="FFFF00"/>
                </a:solidFill>
              </a:rPr>
              <a:t>大学共同利用機関法人</a:t>
            </a:r>
            <a:r>
              <a:rPr lang="ja-JP" altLang="en-US" sz="1000" dirty="0" smtClean="0">
                <a:solidFill>
                  <a:srgbClr val="FFFF00"/>
                </a:solidFill>
              </a:rPr>
              <a:t> </a:t>
            </a:r>
            <a:r>
              <a:rPr lang="ja-JP" altLang="en-US" sz="1100" b="1" dirty="0" smtClean="0">
                <a:solidFill>
                  <a:srgbClr val="FFFF00"/>
                </a:solidFill>
              </a:rPr>
              <a:t>高エネルギー加速器研究機構 </a:t>
            </a:r>
            <a:r>
              <a:rPr lang="en-US" altLang="ja-JP" sz="1100" b="1" dirty="0" smtClean="0">
                <a:solidFill>
                  <a:srgbClr val="FFFF00"/>
                </a:solidFill>
              </a:rPr>
              <a:t>(KEK)</a:t>
            </a:r>
            <a:endParaRPr kumimoji="1" lang="ja-JP" altLang="en-US" sz="1000" b="1" dirty="0">
              <a:solidFill>
                <a:srgbClr val="FFFF00"/>
              </a:solidFill>
            </a:endParaRPr>
          </a:p>
        </p:txBody>
      </p:sp>
      <p:pic>
        <p:nvPicPr>
          <p:cNvPr id="25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61140" y="6449005"/>
            <a:ext cx="759505" cy="408995"/>
          </a:xfrm>
          <a:prstGeom prst="rect">
            <a:avLst/>
          </a:prstGeom>
          <a:noFill/>
        </p:spPr>
      </p:pic>
      <p:grpSp>
        <p:nvGrpSpPr>
          <p:cNvPr id="6" name="グループ化 5"/>
          <p:cNvGrpSpPr/>
          <p:nvPr/>
        </p:nvGrpSpPr>
        <p:grpSpPr>
          <a:xfrm>
            <a:off x="169701" y="2921896"/>
            <a:ext cx="8974299" cy="1338236"/>
            <a:chOff x="169701" y="2921896"/>
            <a:chExt cx="8974299" cy="1338236"/>
          </a:xfrm>
        </p:grpSpPr>
        <p:pic>
          <p:nvPicPr>
            <p:cNvPr id="64" name="Picture 24" descr="C:\Users\shibata\works_hp3\14KEKB_Review\背景材料\event_jks_full_修正03.gif"/>
            <p:cNvPicPr>
              <a:picLocks noChangeAspect="1" noChangeArrowheads="1"/>
            </p:cNvPicPr>
            <p:nvPr/>
          </p:nvPicPr>
          <p:blipFill rotWithShape="1"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39" t="-3299" r="25912" b="26170"/>
            <a:stretch/>
          </p:blipFill>
          <p:spPr bwMode="auto">
            <a:xfrm>
              <a:off x="7673081" y="2921896"/>
              <a:ext cx="1470919" cy="1338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グループ化 3"/>
            <p:cNvGrpSpPr/>
            <p:nvPr/>
          </p:nvGrpSpPr>
          <p:grpSpPr>
            <a:xfrm>
              <a:off x="169701" y="3656361"/>
              <a:ext cx="8866795" cy="372572"/>
              <a:chOff x="169701" y="3656361"/>
              <a:chExt cx="8866795" cy="372572"/>
            </a:xfrm>
          </p:grpSpPr>
          <p:grpSp>
            <p:nvGrpSpPr>
              <p:cNvPr id="7" name="グループ化 6"/>
              <p:cNvGrpSpPr/>
              <p:nvPr/>
            </p:nvGrpSpPr>
            <p:grpSpPr>
              <a:xfrm>
                <a:off x="169701" y="3656361"/>
                <a:ext cx="7497810" cy="372572"/>
                <a:chOff x="232966" y="3341886"/>
                <a:chExt cx="7497810" cy="372572"/>
              </a:xfrm>
            </p:grpSpPr>
            <p:sp>
              <p:nvSpPr>
                <p:cNvPr id="19" name="正方形/長方形 18"/>
                <p:cNvSpPr/>
                <p:nvPr/>
              </p:nvSpPr>
              <p:spPr>
                <a:xfrm>
                  <a:off x="488470" y="3480761"/>
                  <a:ext cx="388674" cy="9805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0" name="円弧 19"/>
                <p:cNvSpPr>
                  <a:spLocks noChangeAspect="1"/>
                </p:cNvSpPr>
                <p:nvPr/>
              </p:nvSpPr>
              <p:spPr>
                <a:xfrm>
                  <a:off x="918957" y="3533171"/>
                  <a:ext cx="56340" cy="141493"/>
                </a:xfrm>
                <a:prstGeom prst="arc">
                  <a:avLst>
                    <a:gd name="adj1" fmla="val 5350398"/>
                    <a:gd name="adj2" fmla="val 16335659"/>
                  </a:avLst>
                </a:prstGeom>
                <a:ln w="28575">
                  <a:solidFill>
                    <a:srgbClr val="FFC000"/>
                  </a:solidFill>
                </a:ln>
                <a:effectLst>
                  <a:outerShdw blurRad="50800" dist="50800" algn="l" rotWithShape="0">
                    <a:srgbClr val="FFC000">
                      <a:alpha val="7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1" name="円弧 20"/>
                <p:cNvSpPr>
                  <a:spLocks noChangeAspect="1"/>
                </p:cNvSpPr>
                <p:nvPr/>
              </p:nvSpPr>
              <p:spPr>
                <a:xfrm>
                  <a:off x="757751" y="3515484"/>
                  <a:ext cx="70425" cy="176866"/>
                </a:xfrm>
                <a:prstGeom prst="arc">
                  <a:avLst>
                    <a:gd name="adj1" fmla="val 5350398"/>
                    <a:gd name="adj2" fmla="val 16335659"/>
                  </a:avLst>
                </a:prstGeom>
                <a:ln w="28575">
                  <a:solidFill>
                    <a:srgbClr val="FFC000"/>
                  </a:solidFill>
                </a:ln>
                <a:effectLst>
                  <a:outerShdw blurRad="50800" dist="50800" algn="l" rotWithShape="0">
                    <a:srgbClr val="FFC000">
                      <a:alpha val="7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2" name="円弧 21"/>
                <p:cNvSpPr>
                  <a:spLocks noChangeAspect="1"/>
                </p:cNvSpPr>
                <p:nvPr/>
              </p:nvSpPr>
              <p:spPr>
                <a:xfrm>
                  <a:off x="586623" y="3493376"/>
                  <a:ext cx="88031" cy="221082"/>
                </a:xfrm>
                <a:prstGeom prst="arc">
                  <a:avLst>
                    <a:gd name="adj1" fmla="val 5350398"/>
                    <a:gd name="adj2" fmla="val 16335659"/>
                  </a:avLst>
                </a:prstGeom>
                <a:ln w="28575">
                  <a:solidFill>
                    <a:srgbClr val="FFC000"/>
                  </a:solidFill>
                </a:ln>
                <a:effectLst>
                  <a:outerShdw blurRad="50800" dist="50800" algn="l" rotWithShape="0">
                    <a:srgbClr val="FFC000">
                      <a:alpha val="7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3" name="正方形/長方形 22"/>
                <p:cNvSpPr/>
                <p:nvPr/>
              </p:nvSpPr>
              <p:spPr>
                <a:xfrm>
                  <a:off x="425094" y="3573016"/>
                  <a:ext cx="7305682" cy="68400"/>
                </a:xfrm>
                <a:prstGeom prst="rect">
                  <a:avLst/>
                </a:prstGeom>
                <a:solidFill>
                  <a:srgbClr val="FFC000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4" name="円弧 23"/>
                <p:cNvSpPr>
                  <a:spLocks noChangeAspect="1"/>
                </p:cNvSpPr>
                <p:nvPr/>
              </p:nvSpPr>
              <p:spPr>
                <a:xfrm>
                  <a:off x="820804" y="3381681"/>
                  <a:ext cx="56340" cy="141493"/>
                </a:xfrm>
                <a:prstGeom prst="arc">
                  <a:avLst>
                    <a:gd name="adj1" fmla="val 5350398"/>
                    <a:gd name="adj2" fmla="val 16335659"/>
                  </a:avLst>
                </a:prstGeom>
                <a:ln w="28575">
                  <a:solidFill>
                    <a:srgbClr val="000066"/>
                  </a:solidFill>
                </a:ln>
                <a:effectLst>
                  <a:outerShdw blurRad="50800" dist="50800" algn="l" rotWithShape="0">
                    <a:srgbClr val="000066">
                      <a:alpha val="50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6" name="円弧 25"/>
                <p:cNvSpPr>
                  <a:spLocks noChangeAspect="1"/>
                </p:cNvSpPr>
                <p:nvPr/>
              </p:nvSpPr>
              <p:spPr>
                <a:xfrm>
                  <a:off x="659598" y="3363994"/>
                  <a:ext cx="70425" cy="176866"/>
                </a:xfrm>
                <a:prstGeom prst="arc">
                  <a:avLst>
                    <a:gd name="adj1" fmla="val 5350398"/>
                    <a:gd name="adj2" fmla="val 16335659"/>
                  </a:avLst>
                </a:prstGeom>
                <a:ln w="28575">
                  <a:solidFill>
                    <a:srgbClr val="000066"/>
                  </a:solidFill>
                </a:ln>
                <a:effectLst>
                  <a:outerShdw blurRad="50800" dist="50800" algn="l" rotWithShape="0">
                    <a:srgbClr val="000066">
                      <a:alpha val="50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7" name="円弧 26"/>
                <p:cNvSpPr>
                  <a:spLocks noChangeAspect="1"/>
                </p:cNvSpPr>
                <p:nvPr/>
              </p:nvSpPr>
              <p:spPr>
                <a:xfrm>
                  <a:off x="488470" y="3341886"/>
                  <a:ext cx="88031" cy="221082"/>
                </a:xfrm>
                <a:prstGeom prst="arc">
                  <a:avLst>
                    <a:gd name="adj1" fmla="val 5350398"/>
                    <a:gd name="adj2" fmla="val 16335659"/>
                  </a:avLst>
                </a:prstGeom>
                <a:ln w="28575">
                  <a:solidFill>
                    <a:srgbClr val="000066"/>
                  </a:solidFill>
                </a:ln>
                <a:effectLst>
                  <a:outerShdw blurRad="50800" dist="50800" algn="l" rotWithShape="0">
                    <a:srgbClr val="000066">
                      <a:alpha val="50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8" name="正方形/長方形 27"/>
                <p:cNvSpPr/>
                <p:nvPr/>
              </p:nvSpPr>
              <p:spPr>
                <a:xfrm>
                  <a:off x="232966" y="3418738"/>
                  <a:ext cx="7453155" cy="68400"/>
                </a:xfrm>
                <a:prstGeom prst="rect">
                  <a:avLst/>
                </a:prstGeom>
                <a:solidFill>
                  <a:srgbClr val="00006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1" name="円弧 30"/>
                <p:cNvSpPr>
                  <a:spLocks noChangeAspect="1"/>
                </p:cNvSpPr>
                <p:nvPr/>
              </p:nvSpPr>
              <p:spPr>
                <a:xfrm>
                  <a:off x="586623" y="3493376"/>
                  <a:ext cx="88031" cy="221082"/>
                </a:xfrm>
                <a:prstGeom prst="arc">
                  <a:avLst>
                    <a:gd name="adj1" fmla="val 16137867"/>
                    <a:gd name="adj2" fmla="val 5501634"/>
                  </a:avLst>
                </a:prstGeom>
                <a:ln w="28575">
                  <a:solidFill>
                    <a:srgbClr val="FFC000"/>
                  </a:solidFill>
                </a:ln>
                <a:effectLst>
                  <a:outerShdw blurRad="50800" dist="50800" algn="l" rotWithShape="0">
                    <a:srgbClr val="FFC000">
                      <a:alpha val="7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2" name="円弧 31"/>
                <p:cNvSpPr>
                  <a:spLocks noChangeAspect="1"/>
                </p:cNvSpPr>
                <p:nvPr/>
              </p:nvSpPr>
              <p:spPr>
                <a:xfrm>
                  <a:off x="757751" y="3515484"/>
                  <a:ext cx="70425" cy="176866"/>
                </a:xfrm>
                <a:prstGeom prst="arc">
                  <a:avLst>
                    <a:gd name="adj1" fmla="val 16137867"/>
                    <a:gd name="adj2" fmla="val 5501634"/>
                  </a:avLst>
                </a:prstGeom>
                <a:ln w="28575">
                  <a:solidFill>
                    <a:srgbClr val="FFC000"/>
                  </a:solidFill>
                </a:ln>
                <a:effectLst>
                  <a:outerShdw blurRad="50800" dist="50800" algn="l" rotWithShape="0">
                    <a:srgbClr val="FFC000">
                      <a:alpha val="7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3" name="円弧 32"/>
                <p:cNvSpPr>
                  <a:spLocks noChangeAspect="1"/>
                </p:cNvSpPr>
                <p:nvPr/>
              </p:nvSpPr>
              <p:spPr>
                <a:xfrm>
                  <a:off x="918957" y="3533171"/>
                  <a:ext cx="56340" cy="141493"/>
                </a:xfrm>
                <a:prstGeom prst="arc">
                  <a:avLst>
                    <a:gd name="adj1" fmla="val 16137867"/>
                    <a:gd name="adj2" fmla="val 5501634"/>
                  </a:avLst>
                </a:prstGeom>
                <a:ln w="28575">
                  <a:solidFill>
                    <a:srgbClr val="FFC000"/>
                  </a:solidFill>
                </a:ln>
                <a:effectLst>
                  <a:outerShdw blurRad="50800" dist="50800" algn="l" rotWithShape="0">
                    <a:srgbClr val="FFC000">
                      <a:alpha val="7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5" name="円弧 34"/>
                <p:cNvSpPr>
                  <a:spLocks noChangeAspect="1"/>
                </p:cNvSpPr>
                <p:nvPr/>
              </p:nvSpPr>
              <p:spPr>
                <a:xfrm>
                  <a:off x="488470" y="3341886"/>
                  <a:ext cx="88031" cy="221082"/>
                </a:xfrm>
                <a:prstGeom prst="arc">
                  <a:avLst>
                    <a:gd name="adj1" fmla="val 16137867"/>
                    <a:gd name="adj2" fmla="val 5501634"/>
                  </a:avLst>
                </a:prstGeom>
                <a:ln w="28575">
                  <a:solidFill>
                    <a:srgbClr val="000066"/>
                  </a:solidFill>
                </a:ln>
                <a:effectLst>
                  <a:outerShdw blurRad="50800" dist="50800" algn="l" rotWithShape="0">
                    <a:srgbClr val="000066">
                      <a:alpha val="50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6" name="円弧 35"/>
                <p:cNvSpPr>
                  <a:spLocks noChangeAspect="1"/>
                </p:cNvSpPr>
                <p:nvPr/>
              </p:nvSpPr>
              <p:spPr>
                <a:xfrm>
                  <a:off x="659598" y="3363994"/>
                  <a:ext cx="70425" cy="176866"/>
                </a:xfrm>
                <a:prstGeom prst="arc">
                  <a:avLst>
                    <a:gd name="adj1" fmla="val 16137867"/>
                    <a:gd name="adj2" fmla="val 5501634"/>
                  </a:avLst>
                </a:prstGeom>
                <a:ln w="28575">
                  <a:solidFill>
                    <a:srgbClr val="000066"/>
                  </a:solidFill>
                </a:ln>
                <a:effectLst>
                  <a:outerShdw blurRad="50800" dist="50800" algn="l" rotWithShape="0">
                    <a:srgbClr val="000066">
                      <a:alpha val="50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7" name="円弧 36"/>
                <p:cNvSpPr>
                  <a:spLocks noChangeAspect="1"/>
                </p:cNvSpPr>
                <p:nvPr/>
              </p:nvSpPr>
              <p:spPr>
                <a:xfrm>
                  <a:off x="820804" y="3381681"/>
                  <a:ext cx="56340" cy="141493"/>
                </a:xfrm>
                <a:prstGeom prst="arc">
                  <a:avLst>
                    <a:gd name="adj1" fmla="val 16137867"/>
                    <a:gd name="adj2" fmla="val 5501634"/>
                  </a:avLst>
                </a:prstGeom>
                <a:ln w="28575">
                  <a:solidFill>
                    <a:srgbClr val="000066"/>
                  </a:solidFill>
                </a:ln>
                <a:effectLst>
                  <a:outerShdw blurRad="50800" dist="50800" algn="l" rotWithShape="0">
                    <a:srgbClr val="000066">
                      <a:alpha val="50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44" name="二等辺三角形 43"/>
              <p:cNvSpPr/>
              <p:nvPr/>
            </p:nvSpPr>
            <p:spPr>
              <a:xfrm rot="5160000">
                <a:off x="8308747" y="3172401"/>
                <a:ext cx="54376" cy="1401122"/>
              </a:xfrm>
              <a:prstGeom prst="triangl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5" name="二等辺三角形 44"/>
              <p:cNvSpPr/>
              <p:nvPr/>
            </p:nvSpPr>
            <p:spPr>
              <a:xfrm rot="5640000">
                <a:off x="8283671" y="3114161"/>
                <a:ext cx="54376" cy="1401122"/>
              </a:xfrm>
              <a:prstGeom prst="triangle">
                <a:avLst/>
              </a:prstGeom>
              <a:solidFill>
                <a:srgbClr val="00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pic>
        <p:nvPicPr>
          <p:cNvPr id="84" name="Picture 24" descr="C:\Users\shibata\works_hp3\14KEKB_Review\背景材料\event_jks_full_修正03.gif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5" t="25998" r="180" b="-99"/>
          <a:stretch/>
        </p:blipFill>
        <p:spPr bwMode="auto">
          <a:xfrm>
            <a:off x="0" y="0"/>
            <a:ext cx="1309448" cy="128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5" name="グループ化 84"/>
          <p:cNvGrpSpPr/>
          <p:nvPr/>
        </p:nvGrpSpPr>
        <p:grpSpPr>
          <a:xfrm rot="10800000">
            <a:off x="107504" y="229418"/>
            <a:ext cx="8866795" cy="372572"/>
            <a:chOff x="32018" y="3656361"/>
            <a:chExt cx="8866795" cy="372572"/>
          </a:xfrm>
        </p:grpSpPr>
        <p:grpSp>
          <p:nvGrpSpPr>
            <p:cNvPr id="86" name="グループ化 85"/>
            <p:cNvGrpSpPr/>
            <p:nvPr/>
          </p:nvGrpSpPr>
          <p:grpSpPr>
            <a:xfrm>
              <a:off x="32018" y="3656361"/>
              <a:ext cx="7497810" cy="372572"/>
              <a:chOff x="232966" y="3341886"/>
              <a:chExt cx="7497810" cy="372572"/>
            </a:xfrm>
          </p:grpSpPr>
          <p:sp>
            <p:nvSpPr>
              <p:cNvPr id="89" name="正方形/長方形 88"/>
              <p:cNvSpPr/>
              <p:nvPr/>
            </p:nvSpPr>
            <p:spPr>
              <a:xfrm>
                <a:off x="488470" y="3480761"/>
                <a:ext cx="388674" cy="980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0" name="円弧 89"/>
              <p:cNvSpPr>
                <a:spLocks noChangeAspect="1"/>
              </p:cNvSpPr>
              <p:nvPr/>
            </p:nvSpPr>
            <p:spPr>
              <a:xfrm>
                <a:off x="918957" y="3533171"/>
                <a:ext cx="56340" cy="141493"/>
              </a:xfrm>
              <a:prstGeom prst="arc">
                <a:avLst>
                  <a:gd name="adj1" fmla="val 5350398"/>
                  <a:gd name="adj2" fmla="val 16335659"/>
                </a:avLst>
              </a:prstGeom>
              <a:ln w="28575">
                <a:solidFill>
                  <a:srgbClr val="FFC000"/>
                </a:solidFill>
              </a:ln>
              <a:effectLst>
                <a:outerShdw blurRad="50800" dist="50800" algn="l" rotWithShape="0">
                  <a:srgbClr val="FFC000">
                    <a:alpha val="75000"/>
                  </a:srgb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1" name="円弧 90"/>
              <p:cNvSpPr>
                <a:spLocks noChangeAspect="1"/>
              </p:cNvSpPr>
              <p:nvPr/>
            </p:nvSpPr>
            <p:spPr>
              <a:xfrm>
                <a:off x="757751" y="3515484"/>
                <a:ext cx="70425" cy="176866"/>
              </a:xfrm>
              <a:prstGeom prst="arc">
                <a:avLst>
                  <a:gd name="adj1" fmla="val 5350398"/>
                  <a:gd name="adj2" fmla="val 16335659"/>
                </a:avLst>
              </a:prstGeom>
              <a:ln w="28575">
                <a:solidFill>
                  <a:srgbClr val="FFC000"/>
                </a:solidFill>
              </a:ln>
              <a:effectLst>
                <a:outerShdw blurRad="50800" dist="50800" algn="l" rotWithShape="0">
                  <a:srgbClr val="FFC000">
                    <a:alpha val="75000"/>
                  </a:srgb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2" name="円弧 91"/>
              <p:cNvSpPr>
                <a:spLocks noChangeAspect="1"/>
              </p:cNvSpPr>
              <p:nvPr/>
            </p:nvSpPr>
            <p:spPr>
              <a:xfrm>
                <a:off x="586623" y="3493376"/>
                <a:ext cx="88031" cy="221082"/>
              </a:xfrm>
              <a:prstGeom prst="arc">
                <a:avLst>
                  <a:gd name="adj1" fmla="val 5350398"/>
                  <a:gd name="adj2" fmla="val 16335659"/>
                </a:avLst>
              </a:prstGeom>
              <a:ln w="28575">
                <a:solidFill>
                  <a:srgbClr val="FFC000"/>
                </a:solidFill>
              </a:ln>
              <a:effectLst>
                <a:outerShdw blurRad="50800" dist="50800" algn="l" rotWithShape="0">
                  <a:srgbClr val="FFC000">
                    <a:alpha val="75000"/>
                  </a:srgb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3" name="正方形/長方形 92"/>
              <p:cNvSpPr/>
              <p:nvPr/>
            </p:nvSpPr>
            <p:spPr>
              <a:xfrm>
                <a:off x="425094" y="3573016"/>
                <a:ext cx="7305682" cy="68400"/>
              </a:xfrm>
              <a:prstGeom prst="rect">
                <a:avLst/>
              </a:prstGeom>
              <a:solidFill>
                <a:srgbClr val="FFC000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4" name="円弧 93"/>
              <p:cNvSpPr>
                <a:spLocks noChangeAspect="1"/>
              </p:cNvSpPr>
              <p:nvPr/>
            </p:nvSpPr>
            <p:spPr>
              <a:xfrm>
                <a:off x="820804" y="3381681"/>
                <a:ext cx="56340" cy="141493"/>
              </a:xfrm>
              <a:prstGeom prst="arc">
                <a:avLst>
                  <a:gd name="adj1" fmla="val 5350398"/>
                  <a:gd name="adj2" fmla="val 16335659"/>
                </a:avLst>
              </a:prstGeom>
              <a:ln w="28575">
                <a:solidFill>
                  <a:srgbClr val="000066"/>
                </a:solidFill>
              </a:ln>
              <a:effectLst>
                <a:outerShdw blurRad="50800" dist="50800" algn="l" rotWithShape="0">
                  <a:srgbClr val="000066">
                    <a:alpha val="50000"/>
                  </a:srgb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5" name="円弧 94"/>
              <p:cNvSpPr>
                <a:spLocks noChangeAspect="1"/>
              </p:cNvSpPr>
              <p:nvPr/>
            </p:nvSpPr>
            <p:spPr>
              <a:xfrm>
                <a:off x="659598" y="3363994"/>
                <a:ext cx="70425" cy="176866"/>
              </a:xfrm>
              <a:prstGeom prst="arc">
                <a:avLst>
                  <a:gd name="adj1" fmla="val 5350398"/>
                  <a:gd name="adj2" fmla="val 16335659"/>
                </a:avLst>
              </a:prstGeom>
              <a:ln w="28575">
                <a:solidFill>
                  <a:srgbClr val="000066"/>
                </a:solidFill>
              </a:ln>
              <a:effectLst>
                <a:outerShdw blurRad="50800" dist="50800" algn="l" rotWithShape="0">
                  <a:srgbClr val="000066">
                    <a:alpha val="50000"/>
                  </a:srgb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6" name="円弧 95"/>
              <p:cNvSpPr>
                <a:spLocks noChangeAspect="1"/>
              </p:cNvSpPr>
              <p:nvPr/>
            </p:nvSpPr>
            <p:spPr>
              <a:xfrm>
                <a:off x="488470" y="3341886"/>
                <a:ext cx="88031" cy="221082"/>
              </a:xfrm>
              <a:prstGeom prst="arc">
                <a:avLst>
                  <a:gd name="adj1" fmla="val 5350398"/>
                  <a:gd name="adj2" fmla="val 16335659"/>
                </a:avLst>
              </a:prstGeom>
              <a:ln w="28575">
                <a:solidFill>
                  <a:srgbClr val="000066"/>
                </a:solidFill>
              </a:ln>
              <a:effectLst>
                <a:outerShdw blurRad="50800" dist="50800" algn="l" rotWithShape="0">
                  <a:srgbClr val="000066">
                    <a:alpha val="50000"/>
                  </a:srgb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7" name="正方形/長方形 96"/>
              <p:cNvSpPr/>
              <p:nvPr/>
            </p:nvSpPr>
            <p:spPr>
              <a:xfrm>
                <a:off x="232966" y="3418738"/>
                <a:ext cx="7453155" cy="68400"/>
              </a:xfrm>
              <a:prstGeom prst="rect">
                <a:avLst/>
              </a:prstGeom>
              <a:solidFill>
                <a:srgbClr val="000066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8" name="円弧 97"/>
              <p:cNvSpPr>
                <a:spLocks noChangeAspect="1"/>
              </p:cNvSpPr>
              <p:nvPr/>
            </p:nvSpPr>
            <p:spPr>
              <a:xfrm>
                <a:off x="586623" y="3493376"/>
                <a:ext cx="88031" cy="221082"/>
              </a:xfrm>
              <a:prstGeom prst="arc">
                <a:avLst>
                  <a:gd name="adj1" fmla="val 16137867"/>
                  <a:gd name="adj2" fmla="val 5501634"/>
                </a:avLst>
              </a:prstGeom>
              <a:ln w="28575">
                <a:solidFill>
                  <a:srgbClr val="FFC000"/>
                </a:solidFill>
              </a:ln>
              <a:effectLst>
                <a:outerShdw blurRad="50800" dist="50800" algn="l" rotWithShape="0">
                  <a:srgbClr val="FFC000">
                    <a:alpha val="75000"/>
                  </a:srgb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9" name="円弧 98"/>
              <p:cNvSpPr>
                <a:spLocks noChangeAspect="1"/>
              </p:cNvSpPr>
              <p:nvPr/>
            </p:nvSpPr>
            <p:spPr>
              <a:xfrm>
                <a:off x="757751" y="3515484"/>
                <a:ext cx="70425" cy="176866"/>
              </a:xfrm>
              <a:prstGeom prst="arc">
                <a:avLst>
                  <a:gd name="adj1" fmla="val 16137867"/>
                  <a:gd name="adj2" fmla="val 5501634"/>
                </a:avLst>
              </a:prstGeom>
              <a:ln w="28575">
                <a:solidFill>
                  <a:srgbClr val="FFC000"/>
                </a:solidFill>
              </a:ln>
              <a:effectLst>
                <a:outerShdw blurRad="50800" dist="50800" algn="l" rotWithShape="0">
                  <a:srgbClr val="FFC000">
                    <a:alpha val="75000"/>
                  </a:srgb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0" name="円弧 99"/>
              <p:cNvSpPr>
                <a:spLocks noChangeAspect="1"/>
              </p:cNvSpPr>
              <p:nvPr/>
            </p:nvSpPr>
            <p:spPr>
              <a:xfrm>
                <a:off x="918957" y="3533171"/>
                <a:ext cx="56340" cy="141493"/>
              </a:xfrm>
              <a:prstGeom prst="arc">
                <a:avLst>
                  <a:gd name="adj1" fmla="val 16137867"/>
                  <a:gd name="adj2" fmla="val 5501634"/>
                </a:avLst>
              </a:prstGeom>
              <a:ln w="28575">
                <a:solidFill>
                  <a:srgbClr val="FFC000"/>
                </a:solidFill>
              </a:ln>
              <a:effectLst>
                <a:outerShdw blurRad="50800" dist="50800" algn="l" rotWithShape="0">
                  <a:srgbClr val="FFC000">
                    <a:alpha val="75000"/>
                  </a:srgb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1" name="円弧 100"/>
              <p:cNvSpPr>
                <a:spLocks noChangeAspect="1"/>
              </p:cNvSpPr>
              <p:nvPr/>
            </p:nvSpPr>
            <p:spPr>
              <a:xfrm>
                <a:off x="488470" y="3341886"/>
                <a:ext cx="88031" cy="221082"/>
              </a:xfrm>
              <a:prstGeom prst="arc">
                <a:avLst>
                  <a:gd name="adj1" fmla="val 16137867"/>
                  <a:gd name="adj2" fmla="val 5501634"/>
                </a:avLst>
              </a:prstGeom>
              <a:ln w="28575">
                <a:solidFill>
                  <a:srgbClr val="000066"/>
                </a:solidFill>
              </a:ln>
              <a:effectLst>
                <a:outerShdw blurRad="50800" dist="50800" algn="l" rotWithShape="0">
                  <a:srgbClr val="000066">
                    <a:alpha val="50000"/>
                  </a:srgb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2" name="円弧 101"/>
              <p:cNvSpPr>
                <a:spLocks noChangeAspect="1"/>
              </p:cNvSpPr>
              <p:nvPr/>
            </p:nvSpPr>
            <p:spPr>
              <a:xfrm>
                <a:off x="659598" y="3363994"/>
                <a:ext cx="70425" cy="176866"/>
              </a:xfrm>
              <a:prstGeom prst="arc">
                <a:avLst>
                  <a:gd name="adj1" fmla="val 16137867"/>
                  <a:gd name="adj2" fmla="val 5501634"/>
                </a:avLst>
              </a:prstGeom>
              <a:ln w="28575">
                <a:solidFill>
                  <a:srgbClr val="000066"/>
                </a:solidFill>
              </a:ln>
              <a:effectLst>
                <a:outerShdw blurRad="50800" dist="50800" algn="l" rotWithShape="0">
                  <a:srgbClr val="000066">
                    <a:alpha val="50000"/>
                  </a:srgb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3" name="円弧 102"/>
              <p:cNvSpPr>
                <a:spLocks noChangeAspect="1"/>
              </p:cNvSpPr>
              <p:nvPr/>
            </p:nvSpPr>
            <p:spPr>
              <a:xfrm>
                <a:off x="820804" y="3381681"/>
                <a:ext cx="56340" cy="141493"/>
              </a:xfrm>
              <a:prstGeom prst="arc">
                <a:avLst>
                  <a:gd name="adj1" fmla="val 16137867"/>
                  <a:gd name="adj2" fmla="val 5501634"/>
                </a:avLst>
              </a:prstGeom>
              <a:ln w="28575">
                <a:solidFill>
                  <a:srgbClr val="000066"/>
                </a:solidFill>
              </a:ln>
              <a:effectLst>
                <a:outerShdw blurRad="50800" dist="50800" algn="l" rotWithShape="0">
                  <a:srgbClr val="000066">
                    <a:alpha val="50000"/>
                  </a:srgb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87" name="二等辺三角形 86"/>
            <p:cNvSpPr/>
            <p:nvPr/>
          </p:nvSpPr>
          <p:spPr>
            <a:xfrm rot="5160000">
              <a:off x="8171064" y="3172401"/>
              <a:ext cx="54376" cy="140112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8" name="二等辺三角形 87"/>
            <p:cNvSpPr/>
            <p:nvPr/>
          </p:nvSpPr>
          <p:spPr>
            <a:xfrm rot="5640000">
              <a:off x="8145988" y="3114161"/>
              <a:ext cx="54376" cy="1401122"/>
            </a:xfrm>
            <a:prstGeom prst="triangle">
              <a:avLst/>
            </a:prstGeom>
            <a:solidFill>
              <a:srgbClr val="00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2209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グループ化 5"/>
          <p:cNvGrpSpPr/>
          <p:nvPr/>
        </p:nvGrpSpPr>
        <p:grpSpPr>
          <a:xfrm>
            <a:off x="6085098" y="4163224"/>
            <a:ext cx="3051765" cy="2148876"/>
            <a:chOff x="5516171" y="4357537"/>
            <a:chExt cx="3051765" cy="2148876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01"/>
            <a:stretch/>
          </p:blipFill>
          <p:spPr>
            <a:xfrm>
              <a:off x="6019297" y="4357537"/>
              <a:ext cx="2548639" cy="2128614"/>
            </a:xfrm>
            <a:prstGeom prst="rect">
              <a:avLst/>
            </a:prstGeom>
          </p:spPr>
        </p:pic>
        <p:sp>
          <p:nvSpPr>
            <p:cNvPr id="19" name="テキスト ボックス 18"/>
            <p:cNvSpPr txBox="1"/>
            <p:nvPr/>
          </p:nvSpPr>
          <p:spPr>
            <a:xfrm>
              <a:off x="7707469" y="5777780"/>
              <a:ext cx="41835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600" dirty="0" smtClean="0">
                  <a:solidFill>
                    <a:schemeClr val="bg1"/>
                  </a:solidFill>
                </a:rPr>
                <a:t>IP</a:t>
              </a:r>
              <a:endParaRPr lang="ja-JP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7097935" y="6167859"/>
              <a:ext cx="13681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600" dirty="0" smtClean="0">
                  <a:solidFill>
                    <a:schemeClr val="bg1"/>
                  </a:solidFill>
                </a:rPr>
                <a:t>Scroll pump</a:t>
              </a:r>
              <a:endParaRPr lang="ja-JP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5516171" y="4749759"/>
              <a:ext cx="13681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600" dirty="0" smtClean="0">
                  <a:solidFill>
                    <a:schemeClr val="bg1"/>
                  </a:solidFill>
                </a:rPr>
                <a:t>TMP</a:t>
              </a:r>
              <a:endParaRPr lang="ja-JP" altLang="en-US" sz="1600" dirty="0">
                <a:solidFill>
                  <a:schemeClr val="bg1"/>
                </a:solidFill>
              </a:endParaRPr>
            </a:p>
          </p:txBody>
        </p:sp>
        <p:cxnSp>
          <p:nvCxnSpPr>
            <p:cNvPr id="9" name="直線矢印コネクタ 8"/>
            <p:cNvCxnSpPr/>
            <p:nvPr/>
          </p:nvCxnSpPr>
          <p:spPr>
            <a:xfrm flipH="1" flipV="1">
              <a:off x="7673999" y="5311067"/>
              <a:ext cx="216024" cy="504056"/>
            </a:xfrm>
            <a:prstGeom prst="straightConnector1">
              <a:avLst/>
            </a:prstGeom>
            <a:ln w="19050">
              <a:solidFill>
                <a:schemeClr val="bg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矢印コネクタ 30"/>
            <p:cNvCxnSpPr/>
            <p:nvPr/>
          </p:nvCxnSpPr>
          <p:spPr>
            <a:xfrm flipH="1" flipV="1">
              <a:off x="6724585" y="6173831"/>
              <a:ext cx="537146" cy="170609"/>
            </a:xfrm>
            <a:prstGeom prst="straightConnector1">
              <a:avLst/>
            </a:prstGeom>
            <a:ln w="19050">
              <a:solidFill>
                <a:schemeClr val="bg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矢印コネクタ 32"/>
            <p:cNvCxnSpPr/>
            <p:nvPr/>
          </p:nvCxnSpPr>
          <p:spPr>
            <a:xfrm flipV="1">
              <a:off x="6413859" y="4620257"/>
              <a:ext cx="684076" cy="267474"/>
            </a:xfrm>
            <a:prstGeom prst="straightConnector1">
              <a:avLst/>
            </a:prstGeom>
            <a:ln w="19050">
              <a:solidFill>
                <a:schemeClr val="bg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矢印コネクタ 33"/>
            <p:cNvCxnSpPr/>
            <p:nvPr/>
          </p:nvCxnSpPr>
          <p:spPr>
            <a:xfrm flipH="1">
              <a:off x="7707470" y="4505427"/>
              <a:ext cx="256043" cy="162962"/>
            </a:xfrm>
            <a:prstGeom prst="straightConnector1">
              <a:avLst/>
            </a:prstGeom>
            <a:ln w="19050">
              <a:solidFill>
                <a:schemeClr val="bg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正方形/長方形 37"/>
          <p:cNvSpPr/>
          <p:nvPr/>
        </p:nvSpPr>
        <p:spPr>
          <a:xfrm>
            <a:off x="0" y="6434514"/>
            <a:ext cx="9144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18" y="6455897"/>
            <a:ext cx="702056" cy="402103"/>
          </a:xfrm>
          <a:prstGeom prst="rect">
            <a:avLst/>
          </a:prstGeom>
          <a:noFill/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99592" y="6478724"/>
            <a:ext cx="213360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2018/3/14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663788" y="6464094"/>
            <a:ext cx="3816424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The 22</a:t>
            </a:r>
            <a:r>
              <a:rPr kumimoji="1" lang="en-US" altLang="ja-JP" baseline="30000" dirty="0" smtClean="0">
                <a:solidFill>
                  <a:srgbClr val="FFFF00"/>
                </a:solidFill>
              </a:rPr>
              <a:t>nd</a:t>
            </a:r>
            <a:r>
              <a:rPr kumimoji="1" lang="en-US" altLang="ja-JP" dirty="0" smtClean="0">
                <a:solidFill>
                  <a:srgbClr val="FFFF00"/>
                </a:solidFill>
              </a:rPr>
              <a:t>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03263" y="6486039"/>
            <a:ext cx="2133600" cy="365125"/>
          </a:xfrm>
        </p:spPr>
        <p:txBody>
          <a:bodyPr/>
          <a:lstStyle/>
          <a:p>
            <a:fld id="{31A2536D-92D0-4A14-99CE-6CBB0ED64566}" type="slidenum">
              <a:rPr kumimoji="1" lang="ja-JP" altLang="en-US" smtClean="0">
                <a:solidFill>
                  <a:srgbClr val="FFFF00"/>
                </a:solidFill>
              </a:rPr>
              <a:pPr/>
              <a:t>10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40" name="Picture 3" descr="C:\Users\shibata\works_hp3\14KEKB_Review\背景材料\title_background02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09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タイトル 1"/>
          <p:cNvSpPr txBox="1">
            <a:spLocks/>
          </p:cNvSpPr>
          <p:nvPr/>
        </p:nvSpPr>
        <p:spPr>
          <a:xfrm>
            <a:off x="162168" y="29122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1" dirty="0" smtClean="0">
                <a:solidFill>
                  <a:srgbClr val="FFC000"/>
                </a:solidFill>
              </a:rPr>
              <a:t>Construction 2</a:t>
            </a:r>
            <a:endParaRPr lang="ja-JP" altLang="en-US" b="1" dirty="0">
              <a:solidFill>
                <a:srgbClr val="FFC000"/>
              </a:solidFill>
            </a:endParaRPr>
          </a:p>
        </p:txBody>
      </p:sp>
      <p:sp>
        <p:nvSpPr>
          <p:cNvPr id="32" name="コンテンツ プレースホルダ 43"/>
          <p:cNvSpPr>
            <a:spLocks noGrp="1"/>
          </p:cNvSpPr>
          <p:nvPr>
            <p:ph idx="1"/>
          </p:nvPr>
        </p:nvSpPr>
        <p:spPr>
          <a:xfrm>
            <a:off x="35496" y="978197"/>
            <a:ext cx="6531044" cy="5303709"/>
          </a:xfrm>
        </p:spPr>
        <p:txBody>
          <a:bodyPr>
            <a:noAutofit/>
          </a:bodyPr>
          <a:lstStyle/>
          <a:p>
            <a:r>
              <a:rPr lang="en-US" altLang="ja-JP" sz="2400" dirty="0">
                <a:solidFill>
                  <a:srgbClr val="002060"/>
                </a:solidFill>
              </a:rPr>
              <a:t>I</a:t>
            </a:r>
            <a:r>
              <a:rPr lang="en-US" altLang="ja-JP" sz="2400" dirty="0" smtClean="0">
                <a:solidFill>
                  <a:srgbClr val="002060"/>
                </a:solidFill>
              </a:rPr>
              <a:t>nstallation works :</a:t>
            </a:r>
          </a:p>
          <a:p>
            <a:pPr lvl="1"/>
            <a:r>
              <a:rPr lang="en-US" altLang="ja-JP" sz="2000" dirty="0" smtClean="0"/>
              <a:t>The installation of the beam pipes commenced in May 2016 and finished in January 2018.</a:t>
            </a:r>
          </a:p>
          <a:p>
            <a:r>
              <a:rPr lang="en-US" altLang="ja-JP" sz="2400" dirty="0">
                <a:solidFill>
                  <a:srgbClr val="002060"/>
                </a:solidFill>
              </a:rPr>
              <a:t>Evacuation </a:t>
            </a:r>
            <a:r>
              <a:rPr lang="en-US" altLang="ja-JP" sz="2400" dirty="0" smtClean="0">
                <a:solidFill>
                  <a:srgbClr val="002060"/>
                </a:solidFill>
              </a:rPr>
              <a:t>from atmospheric pressure :</a:t>
            </a:r>
            <a:endParaRPr lang="en-US" altLang="ja-JP" sz="2400" dirty="0">
              <a:solidFill>
                <a:srgbClr val="002060"/>
              </a:solidFill>
            </a:endParaRPr>
          </a:p>
          <a:p>
            <a:pPr lvl="1"/>
            <a:r>
              <a:rPr lang="en-US" altLang="ja-JP" sz="2000" dirty="0"/>
              <a:t>Each </a:t>
            </a:r>
            <a:r>
              <a:rPr lang="en-US" altLang="ja-JP" sz="2000" dirty="0" smtClean="0"/>
              <a:t>section was </a:t>
            </a:r>
            <a:r>
              <a:rPr lang="en-US" altLang="ja-JP" sz="2000" dirty="0"/>
              <a:t>evacuated by rough pumps (TMP + scroll pump</a:t>
            </a:r>
            <a:r>
              <a:rPr lang="en-US" altLang="ja-JP" sz="2000" dirty="0" smtClean="0"/>
              <a:t>) &amp; ion pumps before and during NEG activation.</a:t>
            </a:r>
          </a:p>
          <a:p>
            <a:pPr lvl="2"/>
            <a:r>
              <a:rPr lang="en-US" altLang="ja-JP" sz="1800" dirty="0" smtClean="0">
                <a:solidFill>
                  <a:srgbClr val="0070C0"/>
                </a:solidFill>
              </a:rPr>
              <a:t>When the pressure decreased to  </a:t>
            </a:r>
            <a:r>
              <a:rPr lang="en-US" altLang="ja-JP" sz="1800" dirty="0">
                <a:solidFill>
                  <a:srgbClr val="0070C0"/>
                </a:solidFill>
                <a:sym typeface="Symbol" panose="05050102010706020507" pitchFamily="18" charset="2"/>
              </a:rPr>
              <a:t></a:t>
            </a:r>
            <a:r>
              <a:rPr lang="en-US" altLang="ja-JP" sz="1800" dirty="0" smtClean="0">
                <a:solidFill>
                  <a:srgbClr val="0070C0"/>
                </a:solidFill>
                <a:sym typeface="Symbol" panose="05050102010706020507" pitchFamily="18" charset="2"/>
              </a:rPr>
              <a:t>10</a:t>
            </a:r>
            <a:r>
              <a:rPr lang="en-US" altLang="ja-JP" sz="1800" baseline="30000" dirty="0" smtClean="0">
                <a:solidFill>
                  <a:srgbClr val="0070C0"/>
                </a:solidFill>
                <a:sym typeface="Symbol" panose="05050102010706020507" pitchFamily="18" charset="2"/>
              </a:rPr>
              <a:t>-4</a:t>
            </a:r>
            <a:r>
              <a:rPr lang="en-US" altLang="ja-JP" sz="1800" dirty="0" smtClean="0">
                <a:solidFill>
                  <a:srgbClr val="0070C0"/>
                </a:solidFill>
                <a:sym typeface="Symbol" panose="05050102010706020507" pitchFamily="18" charset="2"/>
              </a:rPr>
              <a:t> </a:t>
            </a:r>
            <a:r>
              <a:rPr lang="en-US" altLang="ja-JP" sz="1800" dirty="0">
                <a:solidFill>
                  <a:srgbClr val="0070C0"/>
                </a:solidFill>
                <a:sym typeface="Symbol" panose="05050102010706020507" pitchFamily="18" charset="2"/>
              </a:rPr>
              <a:t>Pa</a:t>
            </a:r>
            <a:r>
              <a:rPr lang="en-US" altLang="ja-JP" sz="1800" dirty="0" smtClean="0">
                <a:solidFill>
                  <a:srgbClr val="0070C0"/>
                </a:solidFill>
                <a:sym typeface="Symbol" panose="05050102010706020507" pitchFamily="18" charset="2"/>
              </a:rPr>
              <a:t>, ion pumps were operated.</a:t>
            </a:r>
            <a:endParaRPr lang="en-US" altLang="ja-JP" sz="1800" dirty="0" smtClean="0">
              <a:solidFill>
                <a:srgbClr val="0070C0"/>
              </a:solidFill>
            </a:endParaRPr>
          </a:p>
          <a:p>
            <a:pPr lvl="2"/>
            <a:r>
              <a:rPr lang="en-US" altLang="ja-JP" sz="1800" dirty="0" smtClean="0">
                <a:solidFill>
                  <a:srgbClr val="0070C0"/>
                </a:solidFill>
                <a:sym typeface="Symbol" panose="05050102010706020507" pitchFamily="18" charset="2"/>
              </a:rPr>
              <a:t>When the pressure decreased to 10</a:t>
            </a:r>
            <a:r>
              <a:rPr lang="en-US" altLang="ja-JP" sz="1800" baseline="30000" dirty="0" smtClean="0">
                <a:solidFill>
                  <a:srgbClr val="0070C0"/>
                </a:solidFill>
                <a:sym typeface="Symbol" panose="05050102010706020507" pitchFamily="18" charset="2"/>
              </a:rPr>
              <a:t>-5</a:t>
            </a:r>
            <a:r>
              <a:rPr lang="en-US" altLang="ja-JP" sz="1800" dirty="0" smtClean="0">
                <a:solidFill>
                  <a:srgbClr val="0070C0"/>
                </a:solidFill>
                <a:sym typeface="Symbol" panose="05050102010706020507" pitchFamily="18" charset="2"/>
              </a:rPr>
              <a:t> Pa, NEG activation was started.</a:t>
            </a:r>
          </a:p>
          <a:p>
            <a:pPr lvl="2"/>
            <a:r>
              <a:rPr lang="en-US" altLang="ja-JP" sz="1800" dirty="0">
                <a:solidFill>
                  <a:srgbClr val="0070C0"/>
                </a:solidFill>
              </a:rPr>
              <a:t>It takes about </a:t>
            </a:r>
            <a:r>
              <a:rPr lang="en-US" altLang="ja-JP" sz="1800" dirty="0" smtClean="0">
                <a:solidFill>
                  <a:srgbClr val="0070C0"/>
                </a:solidFill>
                <a:sym typeface="Symbol" panose="05050102010706020507" pitchFamily="18" charset="2"/>
              </a:rPr>
              <a:t>several days</a:t>
            </a:r>
            <a:r>
              <a:rPr lang="en-US" altLang="ja-JP" sz="1800" dirty="0" smtClean="0">
                <a:solidFill>
                  <a:srgbClr val="0070C0"/>
                </a:solidFill>
              </a:rPr>
              <a:t> before NEG activation</a:t>
            </a:r>
            <a:r>
              <a:rPr lang="en-US" altLang="ja-JP" sz="1800" dirty="0" smtClean="0">
                <a:solidFill>
                  <a:srgbClr val="0070C0"/>
                </a:solidFill>
                <a:sym typeface="Symbol" panose="05050102010706020507" pitchFamily="18" charset="2"/>
              </a:rPr>
              <a:t>.</a:t>
            </a:r>
            <a:endParaRPr lang="en-US" altLang="ja-JP" sz="1800" dirty="0" smtClean="0">
              <a:solidFill>
                <a:srgbClr val="0070C0"/>
              </a:solidFill>
            </a:endParaRPr>
          </a:p>
          <a:p>
            <a:pPr lvl="1"/>
            <a:r>
              <a:rPr lang="en-US" altLang="ja-JP" sz="2000" dirty="0" smtClean="0"/>
              <a:t>After NEG activation, rough pumps were isolated by angle valves and removed.</a:t>
            </a:r>
            <a:endParaRPr lang="en-US" altLang="ja-JP" sz="2400" dirty="0"/>
          </a:p>
          <a:p>
            <a:pPr lvl="1"/>
            <a:endParaRPr lang="en-US" altLang="ja-JP" sz="1800" dirty="0" smtClean="0">
              <a:solidFill>
                <a:srgbClr val="0070C0"/>
              </a:solidFill>
            </a:endParaRPr>
          </a:p>
          <a:p>
            <a:pPr lvl="2"/>
            <a:endParaRPr lang="en-US" altLang="ja-JP" sz="1800" dirty="0">
              <a:solidFill>
                <a:srgbClr val="002060"/>
              </a:solidFill>
            </a:endParaRPr>
          </a:p>
          <a:p>
            <a:pPr marL="457200" lvl="1" indent="0">
              <a:buNone/>
            </a:pPr>
            <a:endParaRPr lang="en-US" altLang="ja-JP" sz="2400" dirty="0" smtClean="0"/>
          </a:p>
          <a:p>
            <a:pPr lvl="1"/>
            <a:endParaRPr lang="en-US" altLang="ja-JP" sz="1800" dirty="0">
              <a:solidFill>
                <a:srgbClr val="002060"/>
              </a:solidFill>
            </a:endParaRP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6"/>
          <a:srcRect l="31235" t="15338" r="194" b="28740"/>
          <a:stretch/>
        </p:blipFill>
        <p:spPr>
          <a:xfrm>
            <a:off x="6573396" y="978197"/>
            <a:ext cx="2592288" cy="1586707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7"/>
          <a:srcRect l="23337" t="22101" b="19296"/>
          <a:stretch/>
        </p:blipFill>
        <p:spPr>
          <a:xfrm>
            <a:off x="6573396" y="2577932"/>
            <a:ext cx="2570604" cy="1474831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6717412" y="941573"/>
            <a:ext cx="2234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 smtClean="0">
                <a:solidFill>
                  <a:schemeClr val="bg1"/>
                </a:solidFill>
              </a:rPr>
              <a:t>Inserting beam pipe into B magnet</a:t>
            </a:r>
            <a:endParaRPr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971485" y="3733327"/>
            <a:ext cx="21941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 smtClean="0">
                <a:solidFill>
                  <a:schemeClr val="bg1"/>
                </a:solidFill>
              </a:rPr>
              <a:t>Connecting beam pipes</a:t>
            </a:r>
            <a:endParaRPr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7943075" y="4059854"/>
            <a:ext cx="1368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 smtClean="0">
                <a:solidFill>
                  <a:schemeClr val="bg1"/>
                </a:solidFill>
              </a:rPr>
              <a:t>L type valve</a:t>
            </a:r>
            <a:endParaRPr lang="ja-JP" alt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4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コンテンツ プレースホルダ 43"/>
          <p:cNvSpPr>
            <a:spLocks noGrp="1"/>
          </p:cNvSpPr>
          <p:nvPr>
            <p:ph idx="1"/>
          </p:nvPr>
        </p:nvSpPr>
        <p:spPr>
          <a:xfrm>
            <a:off x="48632" y="980728"/>
            <a:ext cx="9057265" cy="2109351"/>
          </a:xfrm>
        </p:spPr>
        <p:txBody>
          <a:bodyPr>
            <a:noAutofit/>
          </a:bodyPr>
          <a:lstStyle/>
          <a:p>
            <a:r>
              <a:rPr lang="en-US" altLang="ja-JP" sz="2000" dirty="0" smtClean="0">
                <a:solidFill>
                  <a:srgbClr val="002060"/>
                </a:solidFill>
              </a:rPr>
              <a:t>Heating power for NEG activation was controlled so that the pressure did not exceed 1</a:t>
            </a:r>
            <a:r>
              <a:rPr lang="en-US" altLang="ja-JP" sz="2000" dirty="0" smtClean="0">
                <a:solidFill>
                  <a:srgbClr val="002060"/>
                </a:solidFill>
                <a:sym typeface="Symbol" panose="05050102010706020507" pitchFamily="18" charset="2"/>
              </a:rPr>
              <a:t>10</a:t>
            </a:r>
            <a:r>
              <a:rPr lang="en-US" altLang="ja-JP" sz="2000" baseline="30000" dirty="0" smtClean="0">
                <a:solidFill>
                  <a:srgbClr val="002060"/>
                </a:solidFill>
                <a:sym typeface="Symbol" panose="05050102010706020507" pitchFamily="18" charset="2"/>
              </a:rPr>
              <a:t>-4</a:t>
            </a:r>
            <a:r>
              <a:rPr lang="en-US" altLang="ja-JP" sz="2000" dirty="0" smtClean="0">
                <a:solidFill>
                  <a:srgbClr val="002060"/>
                </a:solidFill>
                <a:sym typeface="Symbol" panose="05050102010706020507" pitchFamily="18" charset="2"/>
              </a:rPr>
              <a:t> Pa.</a:t>
            </a:r>
          </a:p>
          <a:p>
            <a:pPr lvl="1"/>
            <a:r>
              <a:rPr lang="en-US" altLang="ja-JP" sz="1600" dirty="0" smtClean="0">
                <a:sym typeface="Symbol" panose="05050102010706020507" pitchFamily="18" charset="2"/>
              </a:rPr>
              <a:t>The pressure was monitored by ion pumps and vacuum gauges at manifold between TMP and IP port.</a:t>
            </a:r>
          </a:p>
          <a:p>
            <a:pPr lvl="1"/>
            <a:r>
              <a:rPr lang="en-US" altLang="ja-JP" sz="1600" dirty="0" smtClean="0">
                <a:sym typeface="Symbol" panose="05050102010706020507" pitchFamily="18" charset="2"/>
              </a:rPr>
              <a:t>Since the conductance of beam pipe and the conductance between pumping port and beam duct are small, the pressure in NEG port during activation is higher than measured value.</a:t>
            </a:r>
          </a:p>
          <a:p>
            <a:pPr lvl="1"/>
            <a:r>
              <a:rPr lang="en-US" altLang="ja-JP" sz="1600" dirty="0" smtClean="0">
                <a:sym typeface="Symbol" panose="05050102010706020507" pitchFamily="18" charset="2"/>
              </a:rPr>
              <a:t>It takes about 3 weeks from the start of evacuation to the end of NEG activation.</a:t>
            </a:r>
          </a:p>
          <a:p>
            <a:pPr lvl="2"/>
            <a:endParaRPr lang="en-US" altLang="ja-JP" sz="1200" dirty="0" smtClean="0">
              <a:solidFill>
                <a:srgbClr val="0070C0"/>
              </a:solidFill>
            </a:endParaRPr>
          </a:p>
          <a:p>
            <a:pPr lvl="2"/>
            <a:endParaRPr lang="en-US" altLang="ja-JP" sz="1600" dirty="0">
              <a:solidFill>
                <a:srgbClr val="002060"/>
              </a:solidFill>
            </a:endParaRPr>
          </a:p>
          <a:p>
            <a:pPr marL="457200" lvl="1" indent="0">
              <a:buNone/>
            </a:pPr>
            <a:endParaRPr lang="en-US" altLang="ja-JP" sz="2000" dirty="0" smtClean="0"/>
          </a:p>
          <a:p>
            <a:pPr lvl="1"/>
            <a:endParaRPr lang="en-US" altLang="ja-JP" sz="1600" dirty="0">
              <a:solidFill>
                <a:srgbClr val="002060"/>
              </a:solidFill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3492716"/>
            <a:ext cx="4726745" cy="2960620"/>
          </a:xfrm>
          <a:prstGeom prst="rect">
            <a:avLst/>
          </a:prstGeom>
        </p:spPr>
      </p:pic>
      <p:sp>
        <p:nvSpPr>
          <p:cNvPr id="38" name="正方形/長方形 37"/>
          <p:cNvSpPr/>
          <p:nvPr/>
        </p:nvSpPr>
        <p:spPr>
          <a:xfrm>
            <a:off x="0" y="6434514"/>
            <a:ext cx="9144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18" y="6455897"/>
            <a:ext cx="702056" cy="402103"/>
          </a:xfrm>
          <a:prstGeom prst="rect">
            <a:avLst/>
          </a:prstGeom>
          <a:noFill/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99592" y="6478724"/>
            <a:ext cx="213360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2018/3/14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663788" y="6464094"/>
            <a:ext cx="3816424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The 22</a:t>
            </a:r>
            <a:r>
              <a:rPr kumimoji="1" lang="en-US" altLang="ja-JP" baseline="30000" dirty="0" smtClean="0">
                <a:solidFill>
                  <a:srgbClr val="FFFF00"/>
                </a:solidFill>
              </a:rPr>
              <a:t>nd</a:t>
            </a:r>
            <a:r>
              <a:rPr kumimoji="1" lang="en-US" altLang="ja-JP" dirty="0" smtClean="0">
                <a:solidFill>
                  <a:srgbClr val="FFFF00"/>
                </a:solidFill>
              </a:rPr>
              <a:t>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03263" y="6486039"/>
            <a:ext cx="2133600" cy="365125"/>
          </a:xfrm>
        </p:spPr>
        <p:txBody>
          <a:bodyPr/>
          <a:lstStyle/>
          <a:p>
            <a:fld id="{31A2536D-92D0-4A14-99CE-6CBB0ED64566}" type="slidenum">
              <a:rPr kumimoji="1" lang="ja-JP" altLang="en-US" smtClean="0">
                <a:solidFill>
                  <a:srgbClr val="FFFF00"/>
                </a:solidFill>
              </a:rPr>
              <a:pPr/>
              <a:t>11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40" name="Picture 3" descr="C:\Users\shibata\works_hp3\14KEKB_Review\背景材料\title_background02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09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タイトル 1"/>
          <p:cNvSpPr txBox="1">
            <a:spLocks/>
          </p:cNvSpPr>
          <p:nvPr/>
        </p:nvSpPr>
        <p:spPr>
          <a:xfrm>
            <a:off x="162168" y="29122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1" dirty="0" smtClean="0">
                <a:solidFill>
                  <a:srgbClr val="FFC000"/>
                </a:solidFill>
              </a:rPr>
              <a:t>NEG activation</a:t>
            </a:r>
            <a:endParaRPr lang="ja-JP" altLang="en-US" b="1" dirty="0">
              <a:solidFill>
                <a:srgbClr val="FFC000"/>
              </a:solidFill>
            </a:endParaRPr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56" r="12815" b="43156"/>
          <a:stretch/>
        </p:blipFill>
        <p:spPr>
          <a:xfrm>
            <a:off x="5782674" y="3463999"/>
            <a:ext cx="2891151" cy="2905034"/>
          </a:xfrm>
          <a:prstGeom prst="rect">
            <a:avLst/>
          </a:prstGeom>
        </p:spPr>
      </p:pic>
      <p:sp>
        <p:nvSpPr>
          <p:cNvPr id="28" name="テキスト ボックス 27"/>
          <p:cNvSpPr txBox="1"/>
          <p:nvPr/>
        </p:nvSpPr>
        <p:spPr>
          <a:xfrm>
            <a:off x="7118974" y="5661248"/>
            <a:ext cx="4183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 smtClean="0">
                <a:solidFill>
                  <a:schemeClr val="bg1"/>
                </a:solidFill>
              </a:rPr>
              <a:t>IP</a:t>
            </a:r>
            <a:endParaRPr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1095854" y="4928308"/>
            <a:ext cx="632510" cy="29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 smtClean="0"/>
              <a:t>IP on</a:t>
            </a:r>
            <a:endParaRPr lang="ja-JP" altLang="en-US" sz="1600" dirty="0"/>
          </a:p>
        </p:txBody>
      </p:sp>
      <p:cxnSp>
        <p:nvCxnSpPr>
          <p:cNvPr id="43" name="直線矢印コネクタ 42"/>
          <p:cNvCxnSpPr/>
          <p:nvPr/>
        </p:nvCxnSpPr>
        <p:spPr>
          <a:xfrm flipV="1">
            <a:off x="1392676" y="4600998"/>
            <a:ext cx="0" cy="323603"/>
          </a:xfrm>
          <a:prstGeom prst="straightConnector1">
            <a:avLst/>
          </a:prstGeom>
          <a:ln w="19050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テキスト ボックス 43"/>
          <p:cNvSpPr txBox="1"/>
          <p:nvPr/>
        </p:nvSpPr>
        <p:spPr>
          <a:xfrm>
            <a:off x="1102279" y="3259199"/>
            <a:ext cx="2342033" cy="314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 smtClean="0"/>
              <a:t>Start of rough pumping</a:t>
            </a:r>
            <a:endParaRPr lang="ja-JP" altLang="en-US" sz="1600" dirty="0"/>
          </a:p>
        </p:txBody>
      </p:sp>
      <p:cxnSp>
        <p:nvCxnSpPr>
          <p:cNvPr id="45" name="直線矢印コネクタ 44"/>
          <p:cNvCxnSpPr/>
          <p:nvPr/>
        </p:nvCxnSpPr>
        <p:spPr>
          <a:xfrm>
            <a:off x="1192474" y="3334897"/>
            <a:ext cx="0" cy="178495"/>
          </a:xfrm>
          <a:prstGeom prst="straightConnector1">
            <a:avLst/>
          </a:prstGeom>
          <a:ln w="19050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矢印コネクタ 46"/>
          <p:cNvCxnSpPr/>
          <p:nvPr/>
        </p:nvCxnSpPr>
        <p:spPr>
          <a:xfrm flipV="1">
            <a:off x="1600200" y="5486401"/>
            <a:ext cx="2815389" cy="12031"/>
          </a:xfrm>
          <a:prstGeom prst="straightConnector1">
            <a:avLst/>
          </a:prstGeom>
          <a:ln w="19050">
            <a:solidFill>
              <a:srgbClr val="00B05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テキスト ボックス 49"/>
          <p:cNvSpPr txBox="1"/>
          <p:nvPr/>
        </p:nvSpPr>
        <p:spPr>
          <a:xfrm>
            <a:off x="1682878" y="5509789"/>
            <a:ext cx="2454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 smtClean="0"/>
              <a:t>NEG activation (13 days)</a:t>
            </a:r>
            <a:endParaRPr lang="ja-JP" altLang="en-US" sz="1600" dirty="0"/>
          </a:p>
        </p:txBody>
      </p:sp>
      <p:cxnSp>
        <p:nvCxnSpPr>
          <p:cNvPr id="51" name="直線矢印コネクタ 50"/>
          <p:cNvCxnSpPr/>
          <p:nvPr/>
        </p:nvCxnSpPr>
        <p:spPr>
          <a:xfrm>
            <a:off x="4426661" y="3603391"/>
            <a:ext cx="960" cy="427188"/>
          </a:xfrm>
          <a:prstGeom prst="straightConnector1">
            <a:avLst/>
          </a:prstGeom>
          <a:ln w="19050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テキスト ボックス 52"/>
          <p:cNvSpPr txBox="1"/>
          <p:nvPr/>
        </p:nvSpPr>
        <p:spPr>
          <a:xfrm>
            <a:off x="3522651" y="3264930"/>
            <a:ext cx="17894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 smtClean="0"/>
              <a:t>Angle valves closed</a:t>
            </a:r>
            <a:endParaRPr lang="ja-JP" altLang="en-US" sz="1600" dirty="0"/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1392676" y="3521206"/>
            <a:ext cx="2475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 smtClean="0">
                <a:solidFill>
                  <a:srgbClr val="0000FF"/>
                </a:solidFill>
              </a:rPr>
              <a:t>Pressure (vacuum gauge)</a:t>
            </a:r>
            <a:endParaRPr lang="ja-JP" altLang="en-US" sz="1600" dirty="0">
              <a:solidFill>
                <a:srgbClr val="0000FF"/>
              </a:solidFill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1250648" y="3738480"/>
            <a:ext cx="23986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 smtClean="0">
                <a:solidFill>
                  <a:srgbClr val="FF0000"/>
                </a:solidFill>
              </a:rPr>
              <a:t>Pressure (IP)</a:t>
            </a:r>
            <a:endParaRPr lang="ja-JP" altLang="en-US" sz="1600" dirty="0">
              <a:solidFill>
                <a:srgbClr val="FF0000"/>
              </a:solidFill>
            </a:endParaRPr>
          </a:p>
        </p:txBody>
      </p:sp>
      <p:cxnSp>
        <p:nvCxnSpPr>
          <p:cNvPr id="57" name="直線矢印コネクタ 56"/>
          <p:cNvCxnSpPr/>
          <p:nvPr/>
        </p:nvCxnSpPr>
        <p:spPr>
          <a:xfrm flipH="1">
            <a:off x="1338515" y="3716280"/>
            <a:ext cx="241716" cy="335311"/>
          </a:xfrm>
          <a:prstGeom prst="straightConnector1">
            <a:avLst/>
          </a:prstGeom>
          <a:ln w="1905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矢印コネクタ 59"/>
          <p:cNvCxnSpPr/>
          <p:nvPr/>
        </p:nvCxnSpPr>
        <p:spPr>
          <a:xfrm flipH="1">
            <a:off x="1706942" y="3919523"/>
            <a:ext cx="200762" cy="216155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テキスト ボックス 62"/>
          <p:cNvSpPr txBox="1"/>
          <p:nvPr/>
        </p:nvSpPr>
        <p:spPr>
          <a:xfrm>
            <a:off x="2988959" y="4366613"/>
            <a:ext cx="1473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 smtClean="0">
                <a:solidFill>
                  <a:srgbClr val="00B050"/>
                </a:solidFill>
              </a:rPr>
              <a:t>Current for NEG activation</a:t>
            </a:r>
            <a:endParaRPr lang="ja-JP" altLang="en-US" sz="1600" dirty="0">
              <a:solidFill>
                <a:srgbClr val="00B050"/>
              </a:solidFill>
            </a:endParaRPr>
          </a:p>
        </p:txBody>
      </p:sp>
      <p:cxnSp>
        <p:nvCxnSpPr>
          <p:cNvPr id="64" name="直線矢印コネクタ 63"/>
          <p:cNvCxnSpPr/>
          <p:nvPr/>
        </p:nvCxnSpPr>
        <p:spPr>
          <a:xfrm flipH="1">
            <a:off x="3381027" y="4892421"/>
            <a:ext cx="326877" cy="287772"/>
          </a:xfrm>
          <a:prstGeom prst="straightConnector1">
            <a:avLst/>
          </a:prstGeom>
          <a:ln w="19050">
            <a:solidFill>
              <a:srgbClr val="33CC33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Shape 95"/>
          <p:cNvSpPr/>
          <p:nvPr/>
        </p:nvSpPr>
        <p:spPr>
          <a:xfrm>
            <a:off x="913008" y="3068960"/>
            <a:ext cx="4268090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1800" b="1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 algn="ctr">
              <a:defRPr b="0">
                <a:solidFill>
                  <a:srgbClr val="000000"/>
                </a:solidFill>
              </a:defRPr>
            </a:pPr>
            <a:r>
              <a:rPr lang="en-US" sz="1400" b="0" dirty="0" smtClean="0">
                <a:solidFill>
                  <a:srgbClr val="00B050"/>
                </a:solidFill>
              </a:rPr>
              <a:t>Pressure during NEG activation (East arc section)</a:t>
            </a:r>
            <a:endParaRPr sz="1400" b="0" dirty="0">
              <a:solidFill>
                <a:srgbClr val="00B050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567201" y="3641186"/>
            <a:ext cx="1368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 smtClean="0">
                <a:solidFill>
                  <a:schemeClr val="bg1"/>
                </a:solidFill>
              </a:rPr>
              <a:t>TMP</a:t>
            </a:r>
            <a:endParaRPr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5778868" y="3156595"/>
            <a:ext cx="20986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 smtClean="0"/>
              <a:t>Vacuum gauge</a:t>
            </a:r>
            <a:endParaRPr lang="ja-JP" altLang="en-US" sz="1600" dirty="0"/>
          </a:p>
        </p:txBody>
      </p:sp>
      <p:cxnSp>
        <p:nvCxnSpPr>
          <p:cNvPr id="31" name="直線矢印コネクタ 30"/>
          <p:cNvCxnSpPr/>
          <p:nvPr/>
        </p:nvCxnSpPr>
        <p:spPr>
          <a:xfrm flipH="1">
            <a:off x="6659255" y="3463999"/>
            <a:ext cx="151998" cy="621211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/>
          <p:cNvCxnSpPr/>
          <p:nvPr/>
        </p:nvCxnSpPr>
        <p:spPr>
          <a:xfrm flipH="1">
            <a:off x="7632183" y="3375554"/>
            <a:ext cx="294004" cy="507588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/>
          <p:cNvSpPr txBox="1"/>
          <p:nvPr/>
        </p:nvSpPr>
        <p:spPr>
          <a:xfrm>
            <a:off x="7345157" y="3165620"/>
            <a:ext cx="15180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 smtClean="0"/>
              <a:t>Angle valve</a:t>
            </a:r>
            <a:endParaRPr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03356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正方形/長方形 37"/>
          <p:cNvSpPr/>
          <p:nvPr/>
        </p:nvSpPr>
        <p:spPr>
          <a:xfrm>
            <a:off x="0" y="6434514"/>
            <a:ext cx="9144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18" y="6455897"/>
            <a:ext cx="702056" cy="402103"/>
          </a:xfrm>
          <a:prstGeom prst="rect">
            <a:avLst/>
          </a:prstGeom>
          <a:noFill/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99592" y="6478724"/>
            <a:ext cx="213360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2018/3/14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663788" y="6464094"/>
            <a:ext cx="3816424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The 22</a:t>
            </a:r>
            <a:r>
              <a:rPr kumimoji="1" lang="en-US" altLang="ja-JP" baseline="30000" dirty="0" smtClean="0">
                <a:solidFill>
                  <a:srgbClr val="FFFF00"/>
                </a:solidFill>
              </a:rPr>
              <a:t>nd</a:t>
            </a:r>
            <a:r>
              <a:rPr kumimoji="1" lang="en-US" altLang="ja-JP" dirty="0" smtClean="0">
                <a:solidFill>
                  <a:srgbClr val="FFFF00"/>
                </a:solidFill>
              </a:rPr>
              <a:t>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03263" y="6486039"/>
            <a:ext cx="2133600" cy="365125"/>
          </a:xfrm>
        </p:spPr>
        <p:txBody>
          <a:bodyPr/>
          <a:lstStyle/>
          <a:p>
            <a:fld id="{31A2536D-92D0-4A14-99CE-6CBB0ED64566}" type="slidenum">
              <a:rPr kumimoji="1" lang="ja-JP" altLang="en-US" smtClean="0">
                <a:solidFill>
                  <a:srgbClr val="FFFF00"/>
                </a:solidFill>
              </a:rPr>
              <a:pPr/>
              <a:t>12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40" name="Picture 3" descr="C:\Users\shibata\works_hp3\14KEKB_Review\背景材料\title_background0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09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タイトル 1"/>
          <p:cNvSpPr txBox="1">
            <a:spLocks/>
          </p:cNvSpPr>
          <p:nvPr/>
        </p:nvSpPr>
        <p:spPr>
          <a:xfrm>
            <a:off x="162168" y="29122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1" dirty="0" smtClean="0">
                <a:solidFill>
                  <a:srgbClr val="FFC000"/>
                </a:solidFill>
              </a:rPr>
              <a:t>Pressure estimation</a:t>
            </a:r>
            <a:endParaRPr lang="ja-JP" altLang="en-US" b="1" dirty="0">
              <a:solidFill>
                <a:srgbClr val="FFC000"/>
              </a:solidFill>
            </a:endParaRPr>
          </a:p>
        </p:txBody>
      </p:sp>
      <p:sp>
        <p:nvSpPr>
          <p:cNvPr id="9" name="コンテンツ プレースホルダ 43"/>
          <p:cNvSpPr>
            <a:spLocks noGrp="1"/>
          </p:cNvSpPr>
          <p:nvPr>
            <p:ph idx="1"/>
          </p:nvPr>
        </p:nvSpPr>
        <p:spPr>
          <a:xfrm>
            <a:off x="48632" y="1015262"/>
            <a:ext cx="9057265" cy="5150042"/>
          </a:xfrm>
        </p:spPr>
        <p:txBody>
          <a:bodyPr>
            <a:noAutofit/>
          </a:bodyPr>
          <a:lstStyle/>
          <a:p>
            <a:r>
              <a:rPr lang="en-US" altLang="ja-JP" sz="2000" dirty="0" smtClean="0">
                <a:solidFill>
                  <a:srgbClr val="002060"/>
                </a:solidFill>
                <a:sym typeface="Symbol" panose="05050102010706020507" pitchFamily="18" charset="2"/>
              </a:rPr>
              <a:t>Pressure in the beam pipes was estimated by </a:t>
            </a:r>
            <a:r>
              <a:rPr lang="en-US" altLang="ja-JP" sz="2000" dirty="0" err="1" smtClean="0">
                <a:solidFill>
                  <a:srgbClr val="002060"/>
                </a:solidFill>
                <a:sym typeface="Symbol" panose="05050102010706020507" pitchFamily="18" charset="2"/>
              </a:rPr>
              <a:t>Molflow</a:t>
            </a:r>
            <a:r>
              <a:rPr lang="en-US" altLang="ja-JP" sz="2000" dirty="0" smtClean="0">
                <a:solidFill>
                  <a:srgbClr val="002060"/>
                </a:solidFill>
                <a:sym typeface="Symbol" panose="05050102010706020507" pitchFamily="18" charset="2"/>
              </a:rPr>
              <a:t>+ (Monte-Carlo Simulator developed at CERN)</a:t>
            </a:r>
          </a:p>
          <a:p>
            <a:pPr lvl="1"/>
            <a:r>
              <a:rPr lang="en-US" altLang="ja-JP" sz="1600" dirty="0" smtClean="0">
                <a:sym typeface="Symbol" panose="05050102010706020507" pitchFamily="18" charset="2"/>
              </a:rPr>
              <a:t>Model : 1 Type-I beam pipe + 1 Type-II beam pipe</a:t>
            </a:r>
          </a:p>
          <a:p>
            <a:pPr lvl="1"/>
            <a:r>
              <a:rPr lang="en-US" altLang="ja-JP" sz="1600" dirty="0" smtClean="0">
                <a:sym typeface="Symbol" panose="05050102010706020507" pitchFamily="18" charset="2"/>
              </a:rPr>
              <a:t>Pumps : 2 NEG pumps (0.05 m</a:t>
            </a:r>
            <a:r>
              <a:rPr lang="en-US" altLang="ja-JP" sz="1600" baseline="30000" dirty="0" smtClean="0">
                <a:sym typeface="Symbol" panose="05050102010706020507" pitchFamily="18" charset="2"/>
              </a:rPr>
              <a:t>3</a:t>
            </a:r>
            <a:r>
              <a:rPr lang="en-US" altLang="ja-JP" sz="1600" dirty="0" smtClean="0">
                <a:sym typeface="Symbol" panose="05050102010706020507" pitchFamily="18" charset="2"/>
              </a:rPr>
              <a:t>/s) in Type-I, 1 ion pump (0.04 m</a:t>
            </a:r>
            <a:r>
              <a:rPr lang="en-US" altLang="ja-JP" sz="1600" baseline="30000" dirty="0" smtClean="0">
                <a:sym typeface="Symbol" panose="05050102010706020507" pitchFamily="18" charset="2"/>
              </a:rPr>
              <a:t>3</a:t>
            </a:r>
            <a:r>
              <a:rPr lang="en-US" altLang="ja-JP" sz="1600" dirty="0" smtClean="0">
                <a:sym typeface="Symbol" panose="05050102010706020507" pitchFamily="18" charset="2"/>
              </a:rPr>
              <a:t>/s) in Type-II.</a:t>
            </a:r>
          </a:p>
          <a:p>
            <a:pPr lvl="1"/>
            <a:r>
              <a:rPr lang="en-US" altLang="ja-JP" sz="1600" dirty="0" smtClean="0">
                <a:sym typeface="Symbol" panose="05050102010706020507" pitchFamily="18" charset="2"/>
              </a:rPr>
              <a:t>Mass : 28, Temp. : 20 C, Thermal gas desorption rate : 110</a:t>
            </a:r>
            <a:r>
              <a:rPr lang="en-US" altLang="ja-JP" sz="1600" baseline="30000" dirty="0" smtClean="0">
                <a:sym typeface="Symbol" panose="05050102010706020507" pitchFamily="18" charset="2"/>
              </a:rPr>
              <a:t>-9</a:t>
            </a:r>
            <a:r>
              <a:rPr lang="en-US" altLang="ja-JP" sz="1600" dirty="0" smtClean="0">
                <a:sym typeface="Symbol" panose="05050102010706020507" pitchFamily="18" charset="2"/>
              </a:rPr>
              <a:t> Pam</a:t>
            </a:r>
            <a:r>
              <a:rPr lang="en-US" altLang="ja-JP" sz="1600" baseline="30000" dirty="0" smtClean="0">
                <a:sym typeface="Symbol" panose="05050102010706020507" pitchFamily="18" charset="2"/>
              </a:rPr>
              <a:t>3</a:t>
            </a:r>
            <a:r>
              <a:rPr lang="en-US" altLang="ja-JP" sz="1600" dirty="0" smtClean="0">
                <a:sym typeface="Symbol" panose="05050102010706020507" pitchFamily="18" charset="2"/>
              </a:rPr>
              <a:t>/s/m</a:t>
            </a:r>
            <a:r>
              <a:rPr lang="en-US" altLang="ja-JP" sz="1600" baseline="30000" dirty="0" smtClean="0">
                <a:sym typeface="Symbol" panose="05050102010706020507" pitchFamily="18" charset="2"/>
              </a:rPr>
              <a:t>2</a:t>
            </a:r>
            <a:r>
              <a:rPr lang="en-US" altLang="ja-JP" sz="1600" dirty="0" smtClean="0">
                <a:sym typeface="Symbol" panose="05050102010706020507" pitchFamily="18" charset="2"/>
              </a:rPr>
              <a:t> = </a:t>
            </a:r>
            <a:r>
              <a:rPr lang="en-US" altLang="ja-JP" sz="1600" dirty="0">
                <a:sym typeface="Symbol" panose="05050102010706020507" pitchFamily="18" charset="2"/>
              </a:rPr>
              <a:t>1</a:t>
            </a:r>
            <a:r>
              <a:rPr lang="en-US" altLang="ja-JP" sz="1600" dirty="0" smtClean="0">
                <a:sym typeface="Symbol" panose="05050102010706020507" pitchFamily="18" charset="2"/>
              </a:rPr>
              <a:t>10</a:t>
            </a:r>
            <a:r>
              <a:rPr lang="en-US" altLang="ja-JP" sz="1600" baseline="30000" dirty="0" smtClean="0">
                <a:sym typeface="Symbol" panose="05050102010706020507" pitchFamily="18" charset="2"/>
              </a:rPr>
              <a:t>-11</a:t>
            </a:r>
            <a:r>
              <a:rPr lang="en-US" altLang="ja-JP" sz="1600" dirty="0" smtClean="0">
                <a:sym typeface="Symbol" panose="05050102010706020507" pitchFamily="18" charset="2"/>
              </a:rPr>
              <a:t> </a:t>
            </a:r>
            <a:r>
              <a:rPr lang="en-US" altLang="ja-JP" sz="1600" dirty="0" err="1" smtClean="0">
                <a:sym typeface="Symbol" panose="05050102010706020507" pitchFamily="18" charset="2"/>
              </a:rPr>
              <a:t>mbarL</a:t>
            </a:r>
            <a:r>
              <a:rPr lang="en-US" altLang="ja-JP" sz="1600" dirty="0" smtClean="0">
                <a:sym typeface="Symbol" panose="05050102010706020507" pitchFamily="18" charset="2"/>
              </a:rPr>
              <a:t>/s/cm</a:t>
            </a:r>
            <a:r>
              <a:rPr lang="en-US" altLang="ja-JP" sz="1600" baseline="30000" dirty="0" smtClean="0">
                <a:sym typeface="Symbol" panose="05050102010706020507" pitchFamily="18" charset="2"/>
              </a:rPr>
              <a:t>2</a:t>
            </a:r>
          </a:p>
          <a:p>
            <a:pPr lvl="1"/>
            <a:r>
              <a:rPr lang="en-US" altLang="ja-JP" sz="1600" dirty="0" smtClean="0">
                <a:sym typeface="Symbol" panose="05050102010706020507" pitchFamily="18" charset="2"/>
              </a:rPr>
              <a:t>PSD rate : </a:t>
            </a:r>
            <a:r>
              <a:rPr lang="en-US" altLang="ja-JP" sz="1600" i="1" dirty="0" smtClean="0">
                <a:sym typeface="Symbol" panose="05050102010706020507" pitchFamily="18" charset="2"/>
              </a:rPr>
              <a:t></a:t>
            </a:r>
            <a:r>
              <a:rPr lang="en-US" altLang="ja-JP" sz="1600" dirty="0" smtClean="0">
                <a:sym typeface="Symbol" panose="05050102010706020507" pitchFamily="18" charset="2"/>
              </a:rPr>
              <a:t>=0 </a:t>
            </a:r>
            <a:r>
              <a:rPr lang="en-US" altLang="ja-JP" sz="1600" dirty="0" err="1" smtClean="0">
                <a:sym typeface="Symbol" panose="05050102010706020507" pitchFamily="18" charset="2"/>
              </a:rPr>
              <a:t>molec</a:t>
            </a:r>
            <a:r>
              <a:rPr lang="en-US" altLang="ja-JP" sz="1600" dirty="0" smtClean="0">
                <a:sym typeface="Symbol" panose="05050102010706020507" pitchFamily="18" charset="2"/>
              </a:rPr>
              <a:t>./photon (</a:t>
            </a:r>
            <a:r>
              <a:rPr lang="en-US" altLang="ja-JP" sz="1600" dirty="0" smtClean="0">
                <a:solidFill>
                  <a:srgbClr val="FF0000"/>
                </a:solidFill>
                <a:sym typeface="Symbol" panose="05050102010706020507" pitchFamily="18" charset="2"/>
              </a:rPr>
              <a:t>No stored beam</a:t>
            </a:r>
            <a:r>
              <a:rPr lang="en-US" altLang="ja-JP" sz="1600" dirty="0" smtClean="0">
                <a:sym typeface="Symbol" panose="05050102010706020507" pitchFamily="18" charset="2"/>
              </a:rPr>
              <a:t>) </a:t>
            </a:r>
          </a:p>
          <a:p>
            <a:pPr lvl="2"/>
            <a:endParaRPr lang="en-US" altLang="ja-JP" sz="1200" dirty="0" smtClean="0">
              <a:solidFill>
                <a:srgbClr val="0070C0"/>
              </a:solidFill>
            </a:endParaRPr>
          </a:p>
          <a:p>
            <a:pPr lvl="2"/>
            <a:endParaRPr lang="en-US" altLang="ja-JP" sz="1600" dirty="0">
              <a:solidFill>
                <a:srgbClr val="002060"/>
              </a:solidFill>
            </a:endParaRPr>
          </a:p>
          <a:p>
            <a:pPr marL="457200" lvl="1" indent="0">
              <a:buNone/>
            </a:pPr>
            <a:endParaRPr lang="en-US" altLang="ja-JP" sz="2000" dirty="0" smtClean="0"/>
          </a:p>
          <a:p>
            <a:pPr lvl="1"/>
            <a:endParaRPr lang="en-US" altLang="ja-JP" sz="1600" dirty="0">
              <a:solidFill>
                <a:srgbClr val="002060"/>
              </a:solidFill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159" y="2943187"/>
            <a:ext cx="5820025" cy="3441771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6228184" y="3270557"/>
            <a:ext cx="25562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CCG port</a:t>
            </a:r>
          </a:p>
          <a:p>
            <a:r>
              <a:rPr lang="en-US" altLang="ja-JP" dirty="0" smtClean="0"/>
              <a:t>IP port</a:t>
            </a:r>
          </a:p>
          <a:p>
            <a:r>
              <a:rPr kumimoji="1" lang="en-US" altLang="ja-JP" dirty="0" smtClean="0"/>
              <a:t>Average in beam channel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569761" y="5373216"/>
            <a:ext cx="1029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CCG port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147332" y="5970894"/>
            <a:ext cx="814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IP port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372200" y="5075282"/>
            <a:ext cx="25892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Result is similar to the measured pressure before beam operation.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40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正方形/長方形 37"/>
          <p:cNvSpPr/>
          <p:nvPr/>
        </p:nvSpPr>
        <p:spPr>
          <a:xfrm>
            <a:off x="0" y="6434514"/>
            <a:ext cx="9144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18" y="6455897"/>
            <a:ext cx="702056" cy="402103"/>
          </a:xfrm>
          <a:prstGeom prst="rect">
            <a:avLst/>
          </a:prstGeom>
          <a:noFill/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99592" y="6478724"/>
            <a:ext cx="213360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2018/3/14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663788" y="6464094"/>
            <a:ext cx="3816424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The 22</a:t>
            </a:r>
            <a:r>
              <a:rPr kumimoji="1" lang="en-US" altLang="ja-JP" baseline="30000" dirty="0" smtClean="0">
                <a:solidFill>
                  <a:srgbClr val="FFFF00"/>
                </a:solidFill>
              </a:rPr>
              <a:t>nd</a:t>
            </a:r>
            <a:r>
              <a:rPr kumimoji="1" lang="en-US" altLang="ja-JP" dirty="0" smtClean="0">
                <a:solidFill>
                  <a:srgbClr val="FFFF00"/>
                </a:solidFill>
              </a:rPr>
              <a:t>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03263" y="6486039"/>
            <a:ext cx="2133600" cy="365125"/>
          </a:xfrm>
        </p:spPr>
        <p:txBody>
          <a:bodyPr/>
          <a:lstStyle/>
          <a:p>
            <a:fld id="{31A2536D-92D0-4A14-99CE-6CBB0ED64566}" type="slidenum">
              <a:rPr kumimoji="1" lang="ja-JP" altLang="en-US" smtClean="0">
                <a:solidFill>
                  <a:srgbClr val="FFFF00"/>
                </a:solidFill>
              </a:rPr>
              <a:pPr/>
              <a:t>13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40" name="Picture 3" descr="C:\Users\shibata\works_hp3\14KEKB_Review\背景材料\title_background0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09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タイトル 1"/>
          <p:cNvSpPr txBox="1">
            <a:spLocks/>
          </p:cNvSpPr>
          <p:nvPr/>
        </p:nvSpPr>
        <p:spPr>
          <a:xfrm>
            <a:off x="162168" y="29122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1" dirty="0" smtClean="0">
                <a:solidFill>
                  <a:srgbClr val="FFC000"/>
                </a:solidFill>
              </a:rPr>
              <a:t>Dynamic pressure 1</a:t>
            </a:r>
            <a:endParaRPr lang="ja-JP" altLang="en-US" b="1" dirty="0">
              <a:solidFill>
                <a:srgbClr val="FFC000"/>
              </a:solidFill>
            </a:endParaRPr>
          </a:p>
        </p:txBody>
      </p:sp>
      <p:sp>
        <p:nvSpPr>
          <p:cNvPr id="9" name="コンテンツ プレースホルダ 43"/>
          <p:cNvSpPr>
            <a:spLocks noGrp="1"/>
          </p:cNvSpPr>
          <p:nvPr>
            <p:ph idx="1"/>
          </p:nvPr>
        </p:nvSpPr>
        <p:spPr>
          <a:xfrm>
            <a:off x="48632" y="1095895"/>
            <a:ext cx="9057265" cy="5150042"/>
          </a:xfrm>
        </p:spPr>
        <p:txBody>
          <a:bodyPr>
            <a:noAutofit/>
          </a:bodyPr>
          <a:lstStyle/>
          <a:p>
            <a:r>
              <a:rPr lang="en-US" altLang="ja-JP" sz="2000" dirty="0" smtClean="0">
                <a:solidFill>
                  <a:srgbClr val="002060"/>
                </a:solidFill>
                <a:sym typeface="Symbol" panose="05050102010706020507" pitchFamily="18" charset="2"/>
              </a:rPr>
              <a:t>Beam operation started on Feb. 8</a:t>
            </a:r>
            <a:r>
              <a:rPr lang="en-US" altLang="ja-JP" sz="2000" baseline="30000" dirty="0" smtClean="0">
                <a:solidFill>
                  <a:srgbClr val="002060"/>
                </a:solidFill>
                <a:sym typeface="Symbol" panose="05050102010706020507" pitchFamily="18" charset="2"/>
              </a:rPr>
              <a:t>th</a:t>
            </a:r>
            <a:r>
              <a:rPr lang="en-US" altLang="ja-JP" sz="2000" dirty="0" smtClean="0">
                <a:solidFill>
                  <a:srgbClr val="002060"/>
                </a:solidFill>
                <a:sym typeface="Symbol" panose="05050102010706020507" pitchFamily="18" charset="2"/>
              </a:rPr>
              <a:t>.</a:t>
            </a:r>
          </a:p>
          <a:p>
            <a:pPr lvl="1"/>
            <a:r>
              <a:rPr lang="en-US" altLang="ja-JP" sz="1600" dirty="0" smtClean="0">
                <a:sym typeface="Symbol" panose="05050102010706020507" pitchFamily="18" charset="2"/>
              </a:rPr>
              <a:t>Storage of beam started on Feb. 9</a:t>
            </a:r>
            <a:r>
              <a:rPr lang="en-US" altLang="ja-JP" sz="1600" baseline="30000" dirty="0" smtClean="0">
                <a:sym typeface="Symbol" panose="05050102010706020507" pitchFamily="18" charset="2"/>
              </a:rPr>
              <a:t>th</a:t>
            </a:r>
            <a:r>
              <a:rPr lang="en-US" altLang="ja-JP" sz="1600" dirty="0" smtClean="0">
                <a:sym typeface="Symbol" panose="05050102010706020507" pitchFamily="18" charset="2"/>
              </a:rPr>
              <a:t>.</a:t>
            </a:r>
          </a:p>
          <a:p>
            <a:pPr lvl="1"/>
            <a:r>
              <a:rPr lang="en-US" altLang="ja-JP" sz="1600" dirty="0" smtClean="0">
                <a:sym typeface="Symbol" panose="05050102010706020507" pitchFamily="18" charset="2"/>
              </a:rPr>
              <a:t>The pressure exceeded 110</a:t>
            </a:r>
            <a:r>
              <a:rPr lang="en-US" altLang="ja-JP" sz="1600" baseline="30000" dirty="0" smtClean="0">
                <a:sym typeface="Symbol" panose="05050102010706020507" pitchFamily="18" charset="2"/>
              </a:rPr>
              <a:t>-5</a:t>
            </a:r>
            <a:r>
              <a:rPr lang="en-US" altLang="ja-JP" sz="1600" dirty="0" smtClean="0">
                <a:sym typeface="Symbol" panose="05050102010706020507" pitchFamily="18" charset="2"/>
              </a:rPr>
              <a:t> Pa, when the beam was accumulated for the first time.</a:t>
            </a:r>
            <a:endParaRPr lang="en-US" altLang="ja-JP" sz="1600" dirty="0"/>
          </a:p>
          <a:p>
            <a:pPr marL="457200" lvl="1" indent="0">
              <a:buNone/>
            </a:pPr>
            <a:endParaRPr lang="en-US" altLang="ja-JP" sz="2000" dirty="0" smtClean="0"/>
          </a:p>
          <a:p>
            <a:pPr lvl="1"/>
            <a:endParaRPr lang="en-US" altLang="ja-JP" sz="1600" dirty="0">
              <a:solidFill>
                <a:srgbClr val="002060"/>
              </a:solidFill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168" y="2095928"/>
            <a:ext cx="6887462" cy="4316592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2765" y="2175981"/>
            <a:ext cx="1933459" cy="878845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6481" y="3164429"/>
            <a:ext cx="2272892" cy="337658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3474331" y="2564904"/>
            <a:ext cx="2574944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rgbClr val="FF0000"/>
                </a:solidFill>
              </a:rPr>
              <a:t>1 bunch, 1 Hz, 1.5 mA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003263" y="4548979"/>
            <a:ext cx="1983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First storage day!!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 rot="5400000">
            <a:off x="6335717" y="4027401"/>
            <a:ext cx="105809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Current [mA]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52892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7" y="1883753"/>
            <a:ext cx="7187948" cy="4693556"/>
          </a:xfrm>
          <a:prstGeom prst="rect">
            <a:avLst/>
          </a:prstGeom>
        </p:spPr>
      </p:pic>
      <p:sp>
        <p:nvSpPr>
          <p:cNvPr id="38" name="正方形/長方形 37"/>
          <p:cNvSpPr/>
          <p:nvPr/>
        </p:nvSpPr>
        <p:spPr>
          <a:xfrm>
            <a:off x="0" y="6434514"/>
            <a:ext cx="9144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18" y="6455897"/>
            <a:ext cx="702056" cy="402103"/>
          </a:xfrm>
          <a:prstGeom prst="rect">
            <a:avLst/>
          </a:prstGeom>
          <a:noFill/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99592" y="6478724"/>
            <a:ext cx="213360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2018/3/14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663788" y="6464094"/>
            <a:ext cx="3816424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The 22</a:t>
            </a:r>
            <a:r>
              <a:rPr kumimoji="1" lang="en-US" altLang="ja-JP" baseline="30000" dirty="0" smtClean="0">
                <a:solidFill>
                  <a:srgbClr val="FFFF00"/>
                </a:solidFill>
              </a:rPr>
              <a:t>nd</a:t>
            </a:r>
            <a:r>
              <a:rPr kumimoji="1" lang="en-US" altLang="ja-JP" dirty="0" smtClean="0">
                <a:solidFill>
                  <a:srgbClr val="FFFF00"/>
                </a:solidFill>
              </a:rPr>
              <a:t>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03263" y="6486039"/>
            <a:ext cx="2133600" cy="365125"/>
          </a:xfrm>
        </p:spPr>
        <p:txBody>
          <a:bodyPr/>
          <a:lstStyle/>
          <a:p>
            <a:fld id="{31A2536D-92D0-4A14-99CE-6CBB0ED64566}" type="slidenum">
              <a:rPr kumimoji="1" lang="ja-JP" altLang="en-US" smtClean="0">
                <a:solidFill>
                  <a:srgbClr val="FFFF00"/>
                </a:solidFill>
              </a:rPr>
              <a:pPr/>
              <a:t>14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40" name="Picture 3" descr="C:\Users\shibata\works_hp3\14KEKB_Review\背景材料\title_background02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09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タイトル 1"/>
          <p:cNvSpPr txBox="1">
            <a:spLocks/>
          </p:cNvSpPr>
          <p:nvPr/>
        </p:nvSpPr>
        <p:spPr>
          <a:xfrm>
            <a:off x="162168" y="29122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1" dirty="0" smtClean="0">
                <a:solidFill>
                  <a:srgbClr val="FFC000"/>
                </a:solidFill>
              </a:rPr>
              <a:t>Dynamic pressure 2</a:t>
            </a:r>
            <a:endParaRPr lang="ja-JP" altLang="en-US" b="1" dirty="0">
              <a:solidFill>
                <a:srgbClr val="FFC000"/>
              </a:solidFill>
            </a:endParaRPr>
          </a:p>
        </p:txBody>
      </p:sp>
      <p:sp>
        <p:nvSpPr>
          <p:cNvPr id="9" name="コンテンツ プレースホルダ 43"/>
          <p:cNvSpPr>
            <a:spLocks noGrp="1"/>
          </p:cNvSpPr>
          <p:nvPr>
            <p:ph idx="1"/>
          </p:nvPr>
        </p:nvSpPr>
        <p:spPr>
          <a:xfrm>
            <a:off x="48632" y="1095895"/>
            <a:ext cx="9057265" cy="5150042"/>
          </a:xfrm>
        </p:spPr>
        <p:txBody>
          <a:bodyPr>
            <a:noAutofit/>
          </a:bodyPr>
          <a:lstStyle/>
          <a:p>
            <a:r>
              <a:rPr lang="en-US" altLang="ja-JP" sz="2000" dirty="0" smtClean="0">
                <a:solidFill>
                  <a:srgbClr val="002060"/>
                </a:solidFill>
                <a:sym typeface="Symbol" panose="05050102010706020507" pitchFamily="18" charset="2"/>
              </a:rPr>
              <a:t>Beam current gradually increased and pressure gradually decreased.</a:t>
            </a:r>
          </a:p>
          <a:p>
            <a:pPr lvl="1"/>
            <a:r>
              <a:rPr lang="en-US" altLang="ja-JP" sz="1600" dirty="0" smtClean="0">
                <a:sym typeface="Symbol" panose="05050102010706020507" pitchFamily="18" charset="2"/>
              </a:rPr>
              <a:t>Maximum storage current reached 10 mA (4 bunch, 25 Hz) on Feb. 23</a:t>
            </a:r>
            <a:r>
              <a:rPr lang="en-US" altLang="ja-JP" sz="1600" baseline="30000" dirty="0" smtClean="0">
                <a:sym typeface="Symbol" panose="05050102010706020507" pitchFamily="18" charset="2"/>
              </a:rPr>
              <a:t>rd</a:t>
            </a:r>
            <a:r>
              <a:rPr lang="en-US" altLang="ja-JP" sz="1600" dirty="0" smtClean="0">
                <a:sym typeface="Symbol" panose="05050102010706020507" pitchFamily="18" charset="2"/>
              </a:rPr>
              <a:t>.</a:t>
            </a:r>
          </a:p>
          <a:p>
            <a:pPr lvl="1"/>
            <a:endParaRPr lang="en-US" altLang="ja-JP" sz="1200" dirty="0" smtClean="0">
              <a:solidFill>
                <a:srgbClr val="0070C0"/>
              </a:solidFill>
            </a:endParaRPr>
          </a:p>
          <a:p>
            <a:pPr lvl="2"/>
            <a:endParaRPr lang="en-US" altLang="ja-JP" sz="1600" dirty="0">
              <a:solidFill>
                <a:srgbClr val="002060"/>
              </a:solidFill>
            </a:endParaRPr>
          </a:p>
          <a:p>
            <a:pPr marL="457200" lvl="1" indent="0">
              <a:buNone/>
            </a:pPr>
            <a:endParaRPr lang="en-US" altLang="ja-JP" sz="2000" dirty="0" smtClean="0"/>
          </a:p>
          <a:p>
            <a:pPr lvl="1"/>
            <a:endParaRPr lang="en-US" altLang="ja-JP" sz="1600" dirty="0">
              <a:solidFill>
                <a:srgbClr val="002060"/>
              </a:solidFill>
            </a:endParaRP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2280" y="1999895"/>
            <a:ext cx="1675144" cy="761429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6623" y="2901020"/>
            <a:ext cx="1805205" cy="268179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 rot="5400000">
            <a:off x="6612716" y="3939729"/>
            <a:ext cx="105809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Current [mA]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97109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コンテンツ プレースホルダ 43"/>
          <p:cNvSpPr>
            <a:spLocks noGrp="1"/>
          </p:cNvSpPr>
          <p:nvPr>
            <p:ph idx="1"/>
          </p:nvPr>
        </p:nvSpPr>
        <p:spPr>
          <a:xfrm>
            <a:off x="48632" y="1095895"/>
            <a:ext cx="9057265" cy="1076872"/>
          </a:xfrm>
        </p:spPr>
        <p:txBody>
          <a:bodyPr>
            <a:noAutofit/>
          </a:bodyPr>
          <a:lstStyle/>
          <a:p>
            <a:r>
              <a:rPr lang="en-US" altLang="ja-JP" sz="2000" dirty="0" smtClean="0">
                <a:solidFill>
                  <a:srgbClr val="002060"/>
                </a:solidFill>
                <a:sym typeface="Symbol" panose="05050102010706020507" pitchFamily="18" charset="2"/>
              </a:rPr>
              <a:t>Vacuum scrubbing has been progressing smoothly so far.</a:t>
            </a:r>
            <a:endParaRPr lang="en-US" altLang="ja-JP" sz="1600" dirty="0">
              <a:solidFill>
                <a:srgbClr val="002060"/>
              </a:solidFill>
            </a:endParaRPr>
          </a:p>
          <a:p>
            <a:pPr marL="457200" lvl="1" indent="0">
              <a:buNone/>
            </a:pPr>
            <a:endParaRPr lang="en-US" altLang="ja-JP" sz="2000" dirty="0" smtClean="0"/>
          </a:p>
          <a:p>
            <a:pPr lvl="1"/>
            <a:endParaRPr lang="en-US" altLang="ja-JP" sz="1600" dirty="0">
              <a:solidFill>
                <a:srgbClr val="002060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326" y="1563805"/>
            <a:ext cx="5205906" cy="4922234"/>
          </a:xfrm>
          <a:prstGeom prst="rect">
            <a:avLst/>
          </a:prstGeom>
        </p:spPr>
      </p:pic>
      <p:sp>
        <p:nvSpPr>
          <p:cNvPr id="38" name="正方形/長方形 37"/>
          <p:cNvSpPr/>
          <p:nvPr/>
        </p:nvSpPr>
        <p:spPr>
          <a:xfrm>
            <a:off x="0" y="6434514"/>
            <a:ext cx="9144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18" y="6455897"/>
            <a:ext cx="702056" cy="402103"/>
          </a:xfrm>
          <a:prstGeom prst="rect">
            <a:avLst/>
          </a:prstGeom>
          <a:noFill/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99592" y="6478724"/>
            <a:ext cx="213360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2018/3/14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663788" y="6464094"/>
            <a:ext cx="3816424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The 22</a:t>
            </a:r>
            <a:r>
              <a:rPr kumimoji="1" lang="en-US" altLang="ja-JP" baseline="30000" dirty="0" smtClean="0">
                <a:solidFill>
                  <a:srgbClr val="FFFF00"/>
                </a:solidFill>
              </a:rPr>
              <a:t>nd</a:t>
            </a:r>
            <a:r>
              <a:rPr kumimoji="1" lang="en-US" altLang="ja-JP" dirty="0" smtClean="0">
                <a:solidFill>
                  <a:srgbClr val="FFFF00"/>
                </a:solidFill>
              </a:rPr>
              <a:t>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03263" y="6486039"/>
            <a:ext cx="2133600" cy="365125"/>
          </a:xfrm>
        </p:spPr>
        <p:txBody>
          <a:bodyPr/>
          <a:lstStyle/>
          <a:p>
            <a:fld id="{31A2536D-92D0-4A14-99CE-6CBB0ED64566}" type="slidenum">
              <a:rPr kumimoji="1" lang="ja-JP" altLang="en-US" smtClean="0">
                <a:solidFill>
                  <a:srgbClr val="FFFF00"/>
                </a:solidFill>
              </a:rPr>
              <a:pPr/>
              <a:t>15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40" name="Picture 3" descr="C:\Users\shibata\works_hp3\14KEKB_Review\背景材料\title_background02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09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タイトル 1"/>
          <p:cNvSpPr txBox="1">
            <a:spLocks/>
          </p:cNvSpPr>
          <p:nvPr/>
        </p:nvSpPr>
        <p:spPr>
          <a:xfrm>
            <a:off x="162168" y="29122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1" dirty="0" smtClean="0">
                <a:solidFill>
                  <a:srgbClr val="FFC000"/>
                </a:solidFill>
              </a:rPr>
              <a:t>Vacuum scrubbing</a:t>
            </a:r>
            <a:endParaRPr lang="ja-JP" altLang="en-US" b="1" dirty="0">
              <a:solidFill>
                <a:srgbClr val="FFC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554656" y="3777272"/>
            <a:ext cx="9361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00FF"/>
                </a:solidFill>
              </a:rPr>
              <a:t>East arc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716016" y="2899329"/>
            <a:ext cx="10801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West arc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555776" y="4869160"/>
            <a:ext cx="14508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33CC33"/>
                </a:solidFill>
              </a:rPr>
              <a:t>Beam current</a:t>
            </a:r>
            <a:endParaRPr kumimoji="1" lang="ja-JP" altLang="en-US" dirty="0">
              <a:solidFill>
                <a:srgbClr val="33CC33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5637881" y="5777391"/>
            <a:ext cx="34680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ja-JP" sz="1600" dirty="0">
                <a:solidFill>
                  <a:srgbClr val="0070C0"/>
                </a:solidFill>
                <a:sym typeface="Symbol" panose="05050102010706020507" pitchFamily="18" charset="2"/>
              </a:rPr>
              <a:t>Beam dose : 1 </a:t>
            </a:r>
            <a:r>
              <a:rPr lang="en-US" altLang="ja-JP" sz="1600" dirty="0" smtClean="0">
                <a:solidFill>
                  <a:srgbClr val="0070C0"/>
                </a:solidFill>
                <a:sym typeface="Symbol" panose="05050102010706020507" pitchFamily="18" charset="2"/>
              </a:rPr>
              <a:t>Ah </a:t>
            </a:r>
            <a:r>
              <a:rPr lang="en-US" altLang="ja-JP" sz="1600" dirty="0">
                <a:solidFill>
                  <a:srgbClr val="0070C0"/>
                </a:solidFill>
                <a:sym typeface="Symbol" panose="05050102010706020507" pitchFamily="18" charset="2"/>
              </a:rPr>
              <a:t>= </a:t>
            </a:r>
            <a:endParaRPr lang="en-US" altLang="ja-JP" sz="1600" dirty="0" smtClean="0">
              <a:solidFill>
                <a:srgbClr val="0070C0"/>
              </a:solidFill>
              <a:sym typeface="Symbol" panose="05050102010706020507" pitchFamily="18" charset="2"/>
            </a:endParaRPr>
          </a:p>
          <a:p>
            <a:pPr lvl="1"/>
            <a:r>
              <a:rPr lang="en-US" altLang="ja-JP" sz="1600" dirty="0" smtClean="0">
                <a:solidFill>
                  <a:srgbClr val="0070C0"/>
                </a:solidFill>
                <a:sym typeface="Symbol" panose="05050102010706020507" pitchFamily="18" charset="2"/>
              </a:rPr>
              <a:t>Photon </a:t>
            </a:r>
            <a:r>
              <a:rPr lang="en-US" altLang="ja-JP" sz="1600" dirty="0">
                <a:solidFill>
                  <a:srgbClr val="0070C0"/>
                </a:solidFill>
                <a:sym typeface="Symbol" panose="05050102010706020507" pitchFamily="18" charset="2"/>
              </a:rPr>
              <a:t>dose 5.210</a:t>
            </a:r>
            <a:r>
              <a:rPr lang="en-US" altLang="ja-JP" sz="1600" baseline="30000" dirty="0">
                <a:solidFill>
                  <a:srgbClr val="0070C0"/>
                </a:solidFill>
                <a:sym typeface="Symbol" panose="05050102010706020507" pitchFamily="18" charset="2"/>
              </a:rPr>
              <a:t>22</a:t>
            </a:r>
            <a:r>
              <a:rPr lang="en-US" altLang="ja-JP" sz="1600" dirty="0">
                <a:solidFill>
                  <a:srgbClr val="0070C0"/>
                </a:solidFill>
                <a:sym typeface="Symbol" panose="05050102010706020507" pitchFamily="18" charset="2"/>
              </a:rPr>
              <a:t> </a:t>
            </a:r>
            <a:r>
              <a:rPr lang="en-US" altLang="ja-JP" sz="1600" dirty="0" smtClean="0">
                <a:solidFill>
                  <a:srgbClr val="0070C0"/>
                </a:solidFill>
                <a:sym typeface="Symbol" panose="05050102010706020507" pitchFamily="18" charset="2"/>
              </a:rPr>
              <a:t>photon/m</a:t>
            </a:r>
            <a:endParaRPr lang="en-US" altLang="ja-JP" sz="1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54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8796" y="2068156"/>
            <a:ext cx="4645204" cy="4292776"/>
          </a:xfrm>
          <a:prstGeom prst="rect">
            <a:avLst/>
          </a:prstGeom>
        </p:spPr>
      </p:pic>
      <p:sp>
        <p:nvSpPr>
          <p:cNvPr id="38" name="正方形/長方形 37"/>
          <p:cNvSpPr/>
          <p:nvPr/>
        </p:nvSpPr>
        <p:spPr>
          <a:xfrm>
            <a:off x="0" y="6434514"/>
            <a:ext cx="9144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18" y="6455897"/>
            <a:ext cx="702056" cy="402103"/>
          </a:xfrm>
          <a:prstGeom prst="rect">
            <a:avLst/>
          </a:prstGeom>
          <a:noFill/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99592" y="6478724"/>
            <a:ext cx="213360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2018/3/14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663788" y="6464094"/>
            <a:ext cx="3816424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The 22</a:t>
            </a:r>
            <a:r>
              <a:rPr kumimoji="1" lang="en-US" altLang="ja-JP" baseline="30000" dirty="0" smtClean="0">
                <a:solidFill>
                  <a:srgbClr val="FFFF00"/>
                </a:solidFill>
              </a:rPr>
              <a:t>nd</a:t>
            </a:r>
            <a:r>
              <a:rPr kumimoji="1" lang="en-US" altLang="ja-JP" dirty="0" smtClean="0">
                <a:solidFill>
                  <a:srgbClr val="FFFF00"/>
                </a:solidFill>
              </a:rPr>
              <a:t>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03263" y="6486039"/>
            <a:ext cx="2133600" cy="365125"/>
          </a:xfrm>
        </p:spPr>
        <p:txBody>
          <a:bodyPr/>
          <a:lstStyle/>
          <a:p>
            <a:fld id="{31A2536D-92D0-4A14-99CE-6CBB0ED64566}" type="slidenum">
              <a:rPr kumimoji="1" lang="ja-JP" altLang="en-US" smtClean="0">
                <a:solidFill>
                  <a:srgbClr val="FFFF00"/>
                </a:solidFill>
              </a:rPr>
              <a:pPr/>
              <a:t>16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40" name="Picture 3" descr="C:\Users\shibata\works_hp3\14KEKB_Review\背景材料\title_background02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09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タイトル 1"/>
          <p:cNvSpPr txBox="1">
            <a:spLocks/>
          </p:cNvSpPr>
          <p:nvPr/>
        </p:nvSpPr>
        <p:spPr>
          <a:xfrm>
            <a:off x="162168" y="29122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1" dirty="0" smtClean="0">
                <a:solidFill>
                  <a:srgbClr val="FFC000"/>
                </a:solidFill>
              </a:rPr>
              <a:t>Beam lifetime</a:t>
            </a:r>
            <a:endParaRPr lang="ja-JP" altLang="en-US" b="1" dirty="0">
              <a:solidFill>
                <a:srgbClr val="FFC000"/>
              </a:solidFill>
            </a:endParaRPr>
          </a:p>
        </p:txBody>
      </p:sp>
      <p:sp>
        <p:nvSpPr>
          <p:cNvPr id="9" name="コンテンツ プレースホルダ 43"/>
          <p:cNvSpPr>
            <a:spLocks noGrp="1"/>
          </p:cNvSpPr>
          <p:nvPr>
            <p:ph idx="1"/>
          </p:nvPr>
        </p:nvSpPr>
        <p:spPr>
          <a:xfrm>
            <a:off x="48632" y="1095895"/>
            <a:ext cx="9057265" cy="5150042"/>
          </a:xfrm>
        </p:spPr>
        <p:txBody>
          <a:bodyPr>
            <a:noAutofit/>
          </a:bodyPr>
          <a:lstStyle/>
          <a:p>
            <a:r>
              <a:rPr lang="en-US" altLang="ja-JP" sz="2000" dirty="0" smtClean="0">
                <a:solidFill>
                  <a:srgbClr val="002060"/>
                </a:solidFill>
                <a:sym typeface="Symbol" panose="05050102010706020507" pitchFamily="18" charset="2"/>
              </a:rPr>
              <a:t>Beam lifetime was larger than 1000 s when beam current was 10 mA.</a:t>
            </a:r>
          </a:p>
          <a:p>
            <a:pPr lvl="1"/>
            <a:r>
              <a:rPr lang="en-US" altLang="ja-JP" sz="1600" dirty="0" smtClean="0">
                <a:sym typeface="Symbol" panose="05050102010706020507" pitchFamily="18" charset="2"/>
              </a:rPr>
              <a:t>Operation mode : 4 bunch, storage mode</a:t>
            </a:r>
          </a:p>
          <a:p>
            <a:pPr lvl="1"/>
            <a:r>
              <a:rPr lang="en-US" altLang="ja-JP" sz="1600" dirty="0" smtClean="0">
                <a:sym typeface="Symbol" panose="05050102010706020507" pitchFamily="18" charset="2"/>
              </a:rPr>
              <a:t>Beam dose : 0.7 Ah (Photon dose : 3.6</a:t>
            </a:r>
            <a:r>
              <a:rPr lang="en-US" altLang="ja-JP" sz="1600" dirty="0">
                <a:sym typeface="Symbol" panose="05050102010706020507" pitchFamily="18" charset="2"/>
              </a:rPr>
              <a:t>10</a:t>
            </a:r>
            <a:r>
              <a:rPr lang="en-US" altLang="ja-JP" sz="1600" baseline="30000" dirty="0">
                <a:sym typeface="Symbol" panose="05050102010706020507" pitchFamily="18" charset="2"/>
              </a:rPr>
              <a:t>22</a:t>
            </a:r>
            <a:r>
              <a:rPr lang="en-US" altLang="ja-JP" sz="1600" dirty="0">
                <a:sym typeface="Symbol" panose="05050102010706020507" pitchFamily="18" charset="2"/>
              </a:rPr>
              <a:t> </a:t>
            </a:r>
            <a:r>
              <a:rPr lang="en-US" altLang="ja-JP" sz="1600" dirty="0" smtClean="0">
                <a:sym typeface="Symbol" panose="05050102010706020507" pitchFamily="18" charset="2"/>
              </a:rPr>
              <a:t>photon/m)</a:t>
            </a:r>
            <a:endParaRPr lang="en-US" altLang="ja-JP" sz="1200" dirty="0"/>
          </a:p>
          <a:p>
            <a:pPr lvl="1"/>
            <a:endParaRPr lang="en-US" altLang="ja-JP" sz="1600" dirty="0" smtClean="0">
              <a:solidFill>
                <a:srgbClr val="0070C0"/>
              </a:solidFill>
              <a:sym typeface="Symbol" panose="05050102010706020507" pitchFamily="18" charset="2"/>
            </a:endParaRPr>
          </a:p>
          <a:p>
            <a:pPr lvl="1"/>
            <a:endParaRPr lang="en-US" altLang="ja-JP" sz="1200" dirty="0" smtClean="0">
              <a:solidFill>
                <a:srgbClr val="0070C0"/>
              </a:solidFill>
            </a:endParaRPr>
          </a:p>
          <a:p>
            <a:pPr lvl="2"/>
            <a:endParaRPr lang="en-US" altLang="ja-JP" sz="1600" dirty="0">
              <a:solidFill>
                <a:srgbClr val="002060"/>
              </a:solidFill>
            </a:endParaRPr>
          </a:p>
          <a:p>
            <a:pPr marL="457200" lvl="1" indent="0">
              <a:buNone/>
            </a:pPr>
            <a:endParaRPr lang="en-US" altLang="ja-JP" sz="2000" dirty="0" smtClean="0"/>
          </a:p>
          <a:p>
            <a:pPr lvl="1"/>
            <a:endParaRPr lang="en-US" altLang="ja-JP" sz="1600" dirty="0">
              <a:solidFill>
                <a:srgbClr val="002060"/>
              </a:solidFill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801" y="2165815"/>
            <a:ext cx="4359750" cy="4153704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9713" y="1516237"/>
            <a:ext cx="1507431" cy="687740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1490846" y="2910984"/>
            <a:ext cx="10801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solidFill>
                  <a:srgbClr val="FF0000"/>
                </a:solidFill>
              </a:rPr>
              <a:t>Lifetime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156176" y="2795569"/>
            <a:ext cx="10801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solidFill>
                  <a:srgbClr val="FF0000"/>
                </a:solidFill>
              </a:rPr>
              <a:t>Lifetime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239310" y="4703131"/>
            <a:ext cx="89073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solidFill>
                  <a:srgbClr val="0000FF"/>
                </a:solidFill>
              </a:rPr>
              <a:t>current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353995" y="4185849"/>
            <a:ext cx="10801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Pressure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056460" y="6049574"/>
            <a:ext cx="113266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100" dirty="0" smtClean="0"/>
              <a:t>Time [</a:t>
            </a:r>
            <a:r>
              <a:rPr lang="en-US" altLang="ja-JP" sz="1100" dirty="0" err="1" smtClean="0"/>
              <a:t>hh:mm</a:t>
            </a:r>
            <a:r>
              <a:rPr lang="en-US" altLang="ja-JP" sz="1100" dirty="0" smtClean="0"/>
              <a:t>]</a:t>
            </a:r>
            <a:endParaRPr kumimoji="1" lang="ja-JP" altLang="en-US" sz="11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546973" y="6049574"/>
            <a:ext cx="113266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100" dirty="0" smtClean="0"/>
              <a:t>Time [</a:t>
            </a:r>
            <a:r>
              <a:rPr lang="en-US" altLang="ja-JP" sz="1100" dirty="0" err="1" smtClean="0"/>
              <a:t>hh:mm</a:t>
            </a:r>
            <a:r>
              <a:rPr lang="en-US" altLang="ja-JP" sz="1100" dirty="0" smtClean="0"/>
              <a:t>]</a:t>
            </a:r>
            <a:endParaRPr kumimoji="1" lang="ja-JP" altLang="en-US" sz="1100" dirty="0"/>
          </a:p>
        </p:txBody>
      </p:sp>
      <p:sp>
        <p:nvSpPr>
          <p:cNvPr id="6" name="正方形/長方形 5"/>
          <p:cNvSpPr/>
          <p:nvPr/>
        </p:nvSpPr>
        <p:spPr>
          <a:xfrm>
            <a:off x="2500437" y="6228662"/>
            <a:ext cx="421381" cy="69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/>
          <p:cNvSpPr/>
          <p:nvPr/>
        </p:nvSpPr>
        <p:spPr>
          <a:xfrm>
            <a:off x="6988653" y="6228662"/>
            <a:ext cx="421381" cy="69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293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3"/>
          <a:srcRect t="5234"/>
          <a:stretch/>
        </p:blipFill>
        <p:spPr>
          <a:xfrm>
            <a:off x="216990" y="2924944"/>
            <a:ext cx="6512979" cy="3316565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5170109" y="4427649"/>
            <a:ext cx="3777035" cy="20068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/>
          </a:p>
        </p:txBody>
      </p:sp>
      <p:sp>
        <p:nvSpPr>
          <p:cNvPr id="7" name="正方形/長方形 6"/>
          <p:cNvSpPr/>
          <p:nvPr/>
        </p:nvSpPr>
        <p:spPr>
          <a:xfrm>
            <a:off x="25152" y="6165304"/>
            <a:ext cx="9108504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en-US" altLang="ja-JP" sz="1600" i="1" dirty="0" smtClean="0">
                <a:sym typeface="Symbol" panose="05050102010706020507" pitchFamily="18" charset="2"/>
              </a:rPr>
              <a:t> </a:t>
            </a:r>
            <a:r>
              <a:rPr lang="en-US" altLang="ja-JP" sz="1600" dirty="0">
                <a:sym typeface="Symbol" panose="05050102010706020507" pitchFamily="18" charset="2"/>
              </a:rPr>
              <a:t> 110</a:t>
            </a:r>
            <a:r>
              <a:rPr lang="en-US" altLang="ja-JP" sz="1600" baseline="30000" dirty="0">
                <a:sym typeface="Symbol" panose="05050102010706020507" pitchFamily="18" charset="2"/>
              </a:rPr>
              <a:t>-5</a:t>
            </a:r>
            <a:r>
              <a:rPr lang="en-US" altLang="ja-JP" sz="1600" dirty="0">
                <a:sym typeface="Symbol" panose="05050102010706020507" pitchFamily="18" charset="2"/>
              </a:rPr>
              <a:t> </a:t>
            </a:r>
            <a:r>
              <a:rPr lang="en-US" altLang="ja-JP" sz="1600" dirty="0" err="1">
                <a:sym typeface="Symbol" panose="05050102010706020507" pitchFamily="18" charset="2"/>
              </a:rPr>
              <a:t>molec</a:t>
            </a:r>
            <a:r>
              <a:rPr lang="en-US" altLang="ja-JP" sz="1600" dirty="0">
                <a:sym typeface="Symbol" panose="05050102010706020507" pitchFamily="18" charset="2"/>
              </a:rPr>
              <a:t>./photon is required to </a:t>
            </a:r>
            <a:r>
              <a:rPr lang="en-US" altLang="ja-JP" sz="1600" dirty="0" smtClean="0">
                <a:sym typeface="Symbol" panose="05050102010706020507" pitchFamily="18" charset="2"/>
              </a:rPr>
              <a:t>obtain </a:t>
            </a:r>
            <a:r>
              <a:rPr lang="en-US" altLang="ja-JP" sz="1600" dirty="0">
                <a:sym typeface="Symbol" panose="05050102010706020507" pitchFamily="18" charset="2"/>
              </a:rPr>
              <a:t>enough </a:t>
            </a:r>
            <a:r>
              <a:rPr lang="en-US" altLang="ja-JP" sz="1600" dirty="0" smtClean="0">
                <a:sym typeface="Symbol" panose="05050102010706020507" pitchFamily="18" charset="2"/>
              </a:rPr>
              <a:t>lifetime (1000 s) </a:t>
            </a:r>
            <a:r>
              <a:rPr lang="en-US" altLang="ja-JP" sz="1600" dirty="0">
                <a:sym typeface="Symbol" panose="05050102010706020507" pitchFamily="18" charset="2"/>
              </a:rPr>
              <a:t>with design beam </a:t>
            </a:r>
            <a:r>
              <a:rPr lang="en-US" altLang="ja-JP" sz="1600" dirty="0" smtClean="0">
                <a:sym typeface="Symbol" panose="05050102010706020507" pitchFamily="18" charset="2"/>
              </a:rPr>
              <a:t>current (70.8 mA). </a:t>
            </a:r>
            <a:endParaRPr lang="en-US" altLang="ja-JP" sz="1600" dirty="0"/>
          </a:p>
        </p:txBody>
      </p:sp>
      <p:sp>
        <p:nvSpPr>
          <p:cNvPr id="38" name="正方形/長方形 37"/>
          <p:cNvSpPr/>
          <p:nvPr/>
        </p:nvSpPr>
        <p:spPr>
          <a:xfrm>
            <a:off x="0" y="6434514"/>
            <a:ext cx="9144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18" y="6455897"/>
            <a:ext cx="702056" cy="402103"/>
          </a:xfrm>
          <a:prstGeom prst="rect">
            <a:avLst/>
          </a:prstGeom>
          <a:noFill/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99592" y="6478724"/>
            <a:ext cx="213360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2018/3/14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663788" y="6464094"/>
            <a:ext cx="3816424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The 22</a:t>
            </a:r>
            <a:r>
              <a:rPr kumimoji="1" lang="en-US" altLang="ja-JP" baseline="30000" dirty="0" smtClean="0">
                <a:solidFill>
                  <a:srgbClr val="FFFF00"/>
                </a:solidFill>
              </a:rPr>
              <a:t>nd</a:t>
            </a:r>
            <a:r>
              <a:rPr kumimoji="1" lang="en-US" altLang="ja-JP" dirty="0" smtClean="0">
                <a:solidFill>
                  <a:srgbClr val="FFFF00"/>
                </a:solidFill>
              </a:rPr>
              <a:t>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03263" y="6486039"/>
            <a:ext cx="2133600" cy="365125"/>
          </a:xfrm>
        </p:spPr>
        <p:txBody>
          <a:bodyPr/>
          <a:lstStyle/>
          <a:p>
            <a:fld id="{31A2536D-92D0-4A14-99CE-6CBB0ED64566}" type="slidenum">
              <a:rPr kumimoji="1" lang="ja-JP" altLang="en-US" smtClean="0">
                <a:solidFill>
                  <a:srgbClr val="FFFF00"/>
                </a:solidFill>
              </a:rPr>
              <a:pPr/>
              <a:t>17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40" name="Picture 3" descr="C:\Users\shibata\works_hp3\14KEKB_Review\背景材料\title_background02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09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タイトル 1"/>
          <p:cNvSpPr txBox="1">
            <a:spLocks/>
          </p:cNvSpPr>
          <p:nvPr/>
        </p:nvSpPr>
        <p:spPr>
          <a:xfrm>
            <a:off x="162168" y="29122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1" dirty="0" smtClean="0">
                <a:solidFill>
                  <a:srgbClr val="FFC000"/>
                </a:solidFill>
              </a:rPr>
              <a:t>PSD rate estimation</a:t>
            </a:r>
            <a:endParaRPr lang="ja-JP" altLang="en-US" b="1" dirty="0">
              <a:solidFill>
                <a:srgbClr val="FFC000"/>
              </a:solidFill>
            </a:endParaRPr>
          </a:p>
        </p:txBody>
      </p:sp>
      <p:sp>
        <p:nvSpPr>
          <p:cNvPr id="9" name="コンテンツ プレースホルダ 43"/>
          <p:cNvSpPr>
            <a:spLocks noGrp="1"/>
          </p:cNvSpPr>
          <p:nvPr>
            <p:ph idx="1"/>
          </p:nvPr>
        </p:nvSpPr>
        <p:spPr>
          <a:xfrm>
            <a:off x="48632" y="1095895"/>
            <a:ext cx="9057265" cy="1924289"/>
          </a:xfrm>
        </p:spPr>
        <p:txBody>
          <a:bodyPr>
            <a:noAutofit/>
          </a:bodyPr>
          <a:lstStyle/>
          <a:p>
            <a:r>
              <a:rPr lang="en-US" altLang="ja-JP" sz="2000" dirty="0">
                <a:solidFill>
                  <a:srgbClr val="002060"/>
                </a:solidFill>
                <a:sym typeface="Symbol" panose="05050102010706020507" pitchFamily="18" charset="2"/>
              </a:rPr>
              <a:t>Pressure in the beam pipes was estimated by </a:t>
            </a:r>
            <a:r>
              <a:rPr lang="en-US" altLang="ja-JP" sz="2000" dirty="0" err="1">
                <a:solidFill>
                  <a:srgbClr val="002060"/>
                </a:solidFill>
                <a:sym typeface="Symbol" panose="05050102010706020507" pitchFamily="18" charset="2"/>
              </a:rPr>
              <a:t>Molflow</a:t>
            </a:r>
            <a:r>
              <a:rPr lang="en-US" altLang="ja-JP" sz="2000" dirty="0">
                <a:solidFill>
                  <a:srgbClr val="002060"/>
                </a:solidFill>
                <a:sym typeface="Symbol" panose="05050102010706020507" pitchFamily="18" charset="2"/>
              </a:rPr>
              <a:t>+ (Monte-Carlo Simulator developed at CERN</a:t>
            </a:r>
            <a:r>
              <a:rPr lang="en-US" altLang="ja-JP" sz="2000" dirty="0" smtClean="0">
                <a:solidFill>
                  <a:srgbClr val="002060"/>
                </a:solidFill>
                <a:sym typeface="Symbol" panose="05050102010706020507" pitchFamily="18" charset="2"/>
              </a:rPr>
              <a:t>) to estimate PSD rate.</a:t>
            </a:r>
            <a:endParaRPr lang="en-US" altLang="ja-JP" sz="2000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pPr lvl="1"/>
            <a:r>
              <a:rPr lang="en-US" altLang="ja-JP" sz="1600" dirty="0" smtClean="0">
                <a:sym typeface="Symbol" panose="05050102010706020507" pitchFamily="18" charset="2"/>
              </a:rPr>
              <a:t>Pumps </a:t>
            </a:r>
            <a:r>
              <a:rPr lang="en-US" altLang="ja-JP" sz="1600" dirty="0">
                <a:sym typeface="Symbol" panose="05050102010706020507" pitchFamily="18" charset="2"/>
              </a:rPr>
              <a:t>: 2 NEG pumps (0.05 m</a:t>
            </a:r>
            <a:r>
              <a:rPr lang="en-US" altLang="ja-JP" sz="1600" baseline="30000" dirty="0">
                <a:sym typeface="Symbol" panose="05050102010706020507" pitchFamily="18" charset="2"/>
              </a:rPr>
              <a:t>3</a:t>
            </a:r>
            <a:r>
              <a:rPr lang="en-US" altLang="ja-JP" sz="1600" dirty="0">
                <a:sym typeface="Symbol" panose="05050102010706020507" pitchFamily="18" charset="2"/>
              </a:rPr>
              <a:t>/s) in Type-I, 1 ion pump (0.04 m</a:t>
            </a:r>
            <a:r>
              <a:rPr lang="en-US" altLang="ja-JP" sz="1600" baseline="30000" dirty="0">
                <a:sym typeface="Symbol" panose="05050102010706020507" pitchFamily="18" charset="2"/>
              </a:rPr>
              <a:t>3</a:t>
            </a:r>
            <a:r>
              <a:rPr lang="en-US" altLang="ja-JP" sz="1600" dirty="0">
                <a:sym typeface="Symbol" panose="05050102010706020507" pitchFamily="18" charset="2"/>
              </a:rPr>
              <a:t>/s) in Type-II.</a:t>
            </a:r>
          </a:p>
          <a:p>
            <a:pPr lvl="1"/>
            <a:r>
              <a:rPr lang="en-US" altLang="ja-JP" sz="1600" dirty="0">
                <a:sym typeface="Symbol" panose="05050102010706020507" pitchFamily="18" charset="2"/>
              </a:rPr>
              <a:t>Mass : 28, Temp. : 20 C, Thermal gas desorption rate : 110</a:t>
            </a:r>
            <a:r>
              <a:rPr lang="en-US" altLang="ja-JP" sz="1600" baseline="30000" dirty="0">
                <a:sym typeface="Symbol" panose="05050102010706020507" pitchFamily="18" charset="2"/>
              </a:rPr>
              <a:t>-9</a:t>
            </a:r>
            <a:r>
              <a:rPr lang="en-US" altLang="ja-JP" sz="1600" dirty="0">
                <a:sym typeface="Symbol" panose="05050102010706020507" pitchFamily="18" charset="2"/>
              </a:rPr>
              <a:t> Pam</a:t>
            </a:r>
            <a:r>
              <a:rPr lang="en-US" altLang="ja-JP" sz="1600" baseline="30000" dirty="0">
                <a:sym typeface="Symbol" panose="05050102010706020507" pitchFamily="18" charset="2"/>
              </a:rPr>
              <a:t>3</a:t>
            </a:r>
            <a:r>
              <a:rPr lang="en-US" altLang="ja-JP" sz="1600" dirty="0">
                <a:sym typeface="Symbol" panose="05050102010706020507" pitchFamily="18" charset="2"/>
              </a:rPr>
              <a:t>/s/m</a:t>
            </a:r>
            <a:r>
              <a:rPr lang="en-US" altLang="ja-JP" sz="1600" baseline="30000" dirty="0">
                <a:sym typeface="Symbol" panose="05050102010706020507" pitchFamily="18" charset="2"/>
              </a:rPr>
              <a:t>2</a:t>
            </a:r>
            <a:r>
              <a:rPr lang="en-US" altLang="ja-JP" sz="1600" dirty="0">
                <a:sym typeface="Symbol" panose="05050102010706020507" pitchFamily="18" charset="2"/>
              </a:rPr>
              <a:t> = 110</a:t>
            </a:r>
            <a:r>
              <a:rPr lang="en-US" altLang="ja-JP" sz="1600" baseline="30000" dirty="0">
                <a:sym typeface="Symbol" panose="05050102010706020507" pitchFamily="18" charset="2"/>
              </a:rPr>
              <a:t>-11</a:t>
            </a:r>
            <a:r>
              <a:rPr lang="en-US" altLang="ja-JP" sz="1600" dirty="0">
                <a:sym typeface="Symbol" panose="05050102010706020507" pitchFamily="18" charset="2"/>
              </a:rPr>
              <a:t> </a:t>
            </a:r>
            <a:r>
              <a:rPr lang="en-US" altLang="ja-JP" sz="1600" dirty="0" err="1">
                <a:sym typeface="Symbol" panose="05050102010706020507" pitchFamily="18" charset="2"/>
              </a:rPr>
              <a:t>mbarL</a:t>
            </a:r>
            <a:r>
              <a:rPr lang="en-US" altLang="ja-JP" sz="1600" dirty="0">
                <a:sym typeface="Symbol" panose="05050102010706020507" pitchFamily="18" charset="2"/>
              </a:rPr>
              <a:t>/s/cm</a:t>
            </a:r>
            <a:r>
              <a:rPr lang="en-US" altLang="ja-JP" sz="1600" baseline="30000" dirty="0">
                <a:sym typeface="Symbol" panose="05050102010706020507" pitchFamily="18" charset="2"/>
              </a:rPr>
              <a:t>2</a:t>
            </a:r>
          </a:p>
          <a:p>
            <a:pPr lvl="1"/>
            <a:r>
              <a:rPr lang="en-US" altLang="ja-JP" sz="1600" dirty="0" smtClean="0">
                <a:sym typeface="Symbol" panose="05050102010706020507" pitchFamily="18" charset="2"/>
              </a:rPr>
              <a:t>PSD </a:t>
            </a:r>
            <a:r>
              <a:rPr lang="en-US" altLang="ja-JP" sz="1600" dirty="0">
                <a:sym typeface="Symbol" panose="05050102010706020507" pitchFamily="18" charset="2"/>
              </a:rPr>
              <a:t>: </a:t>
            </a:r>
            <a:r>
              <a:rPr lang="en-US" altLang="ja-JP" sz="1600" i="1" dirty="0" smtClean="0">
                <a:sym typeface="Symbol" panose="05050102010706020507" pitchFamily="18" charset="2"/>
              </a:rPr>
              <a:t></a:t>
            </a:r>
            <a:r>
              <a:rPr lang="en-US" altLang="ja-JP" sz="1600" dirty="0" smtClean="0">
                <a:sym typeface="Symbol" panose="05050102010706020507" pitchFamily="18" charset="2"/>
              </a:rPr>
              <a:t>=110</a:t>
            </a:r>
            <a:r>
              <a:rPr lang="en-US" altLang="ja-JP" sz="1600" baseline="30000" dirty="0" smtClean="0">
                <a:sym typeface="Symbol" panose="05050102010706020507" pitchFamily="18" charset="2"/>
              </a:rPr>
              <a:t>-4</a:t>
            </a:r>
            <a:r>
              <a:rPr lang="en-US" altLang="ja-JP" sz="1600" dirty="0" smtClean="0">
                <a:sym typeface="Symbol" panose="05050102010706020507" pitchFamily="18" charset="2"/>
              </a:rPr>
              <a:t> </a:t>
            </a:r>
            <a:r>
              <a:rPr lang="en-US" altLang="ja-JP" sz="1600" dirty="0" err="1" smtClean="0">
                <a:sym typeface="Symbol" panose="05050102010706020507" pitchFamily="18" charset="2"/>
              </a:rPr>
              <a:t>molec</a:t>
            </a:r>
            <a:r>
              <a:rPr lang="en-US" altLang="ja-JP" sz="1600" dirty="0" smtClean="0">
                <a:sym typeface="Symbol" panose="05050102010706020507" pitchFamily="18" charset="2"/>
              </a:rPr>
              <a:t>./photon, stored beam current = 8.85 mA</a:t>
            </a:r>
            <a:endParaRPr lang="en-US" altLang="ja-JP" sz="1600" dirty="0">
              <a:sym typeface="Symbol" panose="05050102010706020507" pitchFamily="18" charset="2"/>
            </a:endParaRPr>
          </a:p>
          <a:p>
            <a:pPr lvl="2"/>
            <a:r>
              <a:rPr lang="en-US" altLang="ja-JP" sz="1600" dirty="0" smtClean="0">
                <a:solidFill>
                  <a:srgbClr val="0070C0"/>
                </a:solidFill>
              </a:rPr>
              <a:t>SR irradiates both sides of antechambers evenly.</a:t>
            </a:r>
            <a:endParaRPr lang="en-US" altLang="ja-JP" sz="1600" dirty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US" altLang="ja-JP" sz="2000" dirty="0" smtClean="0"/>
          </a:p>
          <a:p>
            <a:pPr lvl="1"/>
            <a:endParaRPr lang="en-US" altLang="ja-JP" sz="1600" dirty="0">
              <a:solidFill>
                <a:srgbClr val="00206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754285" y="3140968"/>
            <a:ext cx="23016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/>
              <a:t>NEG</a:t>
            </a:r>
            <a:r>
              <a:rPr kumimoji="1" lang="en-US" altLang="ja-JP" sz="1600" dirty="0" smtClean="0"/>
              <a:t> port</a:t>
            </a:r>
          </a:p>
          <a:p>
            <a:r>
              <a:rPr lang="en-US" altLang="ja-JP" sz="1600" dirty="0" smtClean="0"/>
              <a:t>CCG port</a:t>
            </a:r>
          </a:p>
          <a:p>
            <a:r>
              <a:rPr lang="en-US" altLang="ja-JP" sz="1600" dirty="0" smtClean="0"/>
              <a:t>IP port</a:t>
            </a:r>
          </a:p>
          <a:p>
            <a:r>
              <a:rPr kumimoji="1" lang="en-US" altLang="ja-JP" sz="1600" dirty="0" smtClean="0"/>
              <a:t>Average in beam channel</a:t>
            </a:r>
            <a:endParaRPr kumimoji="1" lang="ja-JP" altLang="en-US" sz="1600" dirty="0"/>
          </a:p>
        </p:txBody>
      </p:sp>
      <p:sp>
        <p:nvSpPr>
          <p:cNvPr id="16" name="角丸四角形 15"/>
          <p:cNvSpPr/>
          <p:nvPr/>
        </p:nvSpPr>
        <p:spPr>
          <a:xfrm>
            <a:off x="5628116" y="3482508"/>
            <a:ext cx="1115584" cy="2345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170109" y="4221088"/>
            <a:ext cx="398442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600" dirty="0" smtClean="0"/>
              <a:t>The calculated pressure is close to the measured pressure. </a:t>
            </a:r>
          </a:p>
          <a:p>
            <a:r>
              <a:rPr lang="en-US" altLang="ja-JP" sz="1600" dirty="0" smtClean="0"/>
              <a:t>(</a:t>
            </a:r>
            <a:r>
              <a:rPr lang="en-US" altLang="ja-JP" sz="1600" i="1" dirty="0" err="1" smtClean="0"/>
              <a:t>P</a:t>
            </a:r>
            <a:r>
              <a:rPr lang="en-US" altLang="ja-JP" sz="1600" baseline="-25000" dirty="0" err="1" smtClean="0"/>
              <a:t>measured_CCG</a:t>
            </a:r>
            <a:r>
              <a:rPr lang="en-US" altLang="ja-JP" sz="1600" dirty="0" smtClean="0"/>
              <a:t> : 1</a:t>
            </a:r>
            <a:r>
              <a:rPr lang="en-US" altLang="ja-JP" sz="1600" dirty="0" smtClean="0">
                <a:sym typeface="Symbol" panose="05050102010706020507" pitchFamily="18" charset="2"/>
              </a:rPr>
              <a:t>210</a:t>
            </a:r>
            <a:r>
              <a:rPr lang="en-US" altLang="ja-JP" sz="1600" baseline="30000" dirty="0" smtClean="0">
                <a:sym typeface="Symbol" panose="05050102010706020507" pitchFamily="18" charset="2"/>
              </a:rPr>
              <a:t>-8</a:t>
            </a:r>
            <a:r>
              <a:rPr lang="en-US" altLang="ja-JP" sz="1600" dirty="0" smtClean="0">
                <a:sym typeface="Symbol" panose="05050102010706020507" pitchFamily="18" charset="2"/>
              </a:rPr>
              <a:t> mbar</a:t>
            </a:r>
            <a:r>
              <a:rPr lang="en-US" altLang="ja-JP" sz="1600" dirty="0" smtClean="0"/>
              <a:t>)</a:t>
            </a:r>
            <a:endParaRPr kumimoji="1" lang="ja-JP" altLang="en-US" sz="16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237820" y="5229200"/>
            <a:ext cx="388582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600" i="1" dirty="0" smtClean="0">
                <a:solidFill>
                  <a:srgbClr val="FF0000"/>
                </a:solidFill>
                <a:sym typeface="Symbol" panose="05050102010706020507" pitchFamily="18" charset="2"/>
              </a:rPr>
              <a:t> </a:t>
            </a:r>
            <a:r>
              <a:rPr lang="en-US" altLang="ja-JP" sz="1600" dirty="0" smtClean="0">
                <a:solidFill>
                  <a:srgbClr val="FF0000"/>
                </a:solidFill>
                <a:sym typeface="Symbol" panose="05050102010706020507" pitchFamily="18" charset="2"/>
              </a:rPr>
              <a:t> 110</a:t>
            </a:r>
            <a:r>
              <a:rPr lang="en-US" altLang="ja-JP" sz="1600" baseline="30000" dirty="0" smtClean="0">
                <a:solidFill>
                  <a:srgbClr val="FF0000"/>
                </a:solidFill>
                <a:sym typeface="Symbol" panose="05050102010706020507" pitchFamily="18" charset="2"/>
              </a:rPr>
              <a:t>-4</a:t>
            </a:r>
            <a:r>
              <a:rPr lang="en-US" altLang="ja-JP" sz="1600" dirty="0" smtClean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  <a:r>
              <a:rPr lang="en-US" altLang="ja-JP" sz="1600" dirty="0" err="1" smtClean="0">
                <a:solidFill>
                  <a:srgbClr val="FF0000"/>
                </a:solidFill>
                <a:sym typeface="Symbol" panose="05050102010706020507" pitchFamily="18" charset="2"/>
              </a:rPr>
              <a:t>molec</a:t>
            </a:r>
            <a:r>
              <a:rPr lang="en-US" altLang="ja-JP" sz="1600" dirty="0" smtClean="0">
                <a:solidFill>
                  <a:srgbClr val="FF0000"/>
                </a:solidFill>
                <a:sym typeface="Symbol" panose="05050102010706020507" pitchFamily="18" charset="2"/>
              </a:rPr>
              <a:t>./photon (b</a:t>
            </a:r>
            <a:r>
              <a:rPr kumimoji="1" lang="en-US" altLang="ja-JP" sz="1600" dirty="0" smtClean="0">
                <a:solidFill>
                  <a:srgbClr val="FF0000"/>
                </a:solidFill>
                <a:sym typeface="Symbol" panose="05050102010706020507" pitchFamily="18" charset="2"/>
              </a:rPr>
              <a:t>eam dose : 0.7 Ah, photon dose : </a:t>
            </a:r>
            <a:r>
              <a:rPr lang="en-US" altLang="ja-JP" sz="1600" dirty="0" smtClean="0">
                <a:solidFill>
                  <a:srgbClr val="FF0000"/>
                </a:solidFill>
                <a:sym typeface="Symbol" panose="05050102010706020507" pitchFamily="18" charset="2"/>
              </a:rPr>
              <a:t>3.6</a:t>
            </a:r>
            <a:r>
              <a:rPr lang="en-US" altLang="ja-JP" sz="1600" dirty="0">
                <a:solidFill>
                  <a:srgbClr val="FF0000"/>
                </a:solidFill>
                <a:sym typeface="Symbol" panose="05050102010706020507" pitchFamily="18" charset="2"/>
              </a:rPr>
              <a:t>10</a:t>
            </a:r>
            <a:r>
              <a:rPr lang="en-US" altLang="ja-JP" sz="1600" baseline="30000" dirty="0">
                <a:solidFill>
                  <a:srgbClr val="FF0000"/>
                </a:solidFill>
                <a:sym typeface="Symbol" panose="05050102010706020507" pitchFamily="18" charset="2"/>
              </a:rPr>
              <a:t>22</a:t>
            </a:r>
            <a:r>
              <a:rPr lang="en-US" altLang="ja-JP" sz="1600" dirty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  <a:r>
              <a:rPr lang="en-US" altLang="ja-JP" sz="1600" dirty="0" smtClean="0">
                <a:solidFill>
                  <a:srgbClr val="FF0000"/>
                </a:solidFill>
                <a:sym typeface="Symbol" panose="05050102010706020507" pitchFamily="18" charset="2"/>
              </a:rPr>
              <a:t>photon/m)</a:t>
            </a:r>
          </a:p>
          <a:p>
            <a:r>
              <a:rPr lang="en-US" altLang="ja-JP" sz="1600" dirty="0" smtClean="0">
                <a:sym typeface="Symbol" panose="05050102010706020507" pitchFamily="18" charset="2"/>
              </a:rPr>
              <a:t>Almost as expected!!</a:t>
            </a:r>
          </a:p>
        </p:txBody>
      </p:sp>
      <p:sp>
        <p:nvSpPr>
          <p:cNvPr id="6" name="下矢印 5"/>
          <p:cNvSpPr/>
          <p:nvPr/>
        </p:nvSpPr>
        <p:spPr>
          <a:xfrm>
            <a:off x="7048295" y="5071867"/>
            <a:ext cx="188001" cy="1573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/>
          </a:p>
        </p:txBody>
      </p:sp>
    </p:spTree>
    <p:extLst>
      <p:ext uri="{BB962C8B-B14F-4D97-AF65-F5344CB8AC3E}">
        <p14:creationId xmlns:p14="http://schemas.microsoft.com/office/powerpoint/2010/main" val="389673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コンテンツ プレースホルダ 43"/>
          <p:cNvSpPr>
            <a:spLocks noGrp="1"/>
          </p:cNvSpPr>
          <p:nvPr>
            <p:ph idx="1"/>
          </p:nvPr>
        </p:nvSpPr>
        <p:spPr>
          <a:xfrm>
            <a:off x="48632" y="1095895"/>
            <a:ext cx="9057265" cy="1685033"/>
          </a:xfrm>
        </p:spPr>
        <p:txBody>
          <a:bodyPr>
            <a:noAutofit/>
          </a:bodyPr>
          <a:lstStyle/>
          <a:p>
            <a:r>
              <a:rPr lang="en-US" altLang="ja-JP" sz="2000" dirty="0" smtClean="0">
                <a:solidFill>
                  <a:srgbClr val="002060"/>
                </a:solidFill>
                <a:sym typeface="Symbol" panose="05050102010706020507" pitchFamily="18" charset="2"/>
              </a:rPr>
              <a:t>RGA data of the dynamic pressure was taken at the east arc section.</a:t>
            </a:r>
          </a:p>
          <a:p>
            <a:r>
              <a:rPr lang="en-US" altLang="ja-JP" sz="2000" dirty="0" smtClean="0">
                <a:solidFill>
                  <a:srgbClr val="002060"/>
                </a:solidFill>
                <a:sym typeface="Symbol" panose="05050102010706020507" pitchFamily="18" charset="2"/>
              </a:rPr>
              <a:t>Main gas components at beam dose = 0.7 Ah</a:t>
            </a:r>
          </a:p>
          <a:p>
            <a:pPr lvl="1"/>
            <a:r>
              <a:rPr lang="en-US" altLang="ja-JP" sz="1800" dirty="0" smtClean="0">
                <a:solidFill>
                  <a:srgbClr val="FF0000"/>
                </a:solidFill>
                <a:sym typeface="Symbol" panose="05050102010706020507" pitchFamily="18" charset="2"/>
              </a:rPr>
              <a:t>H</a:t>
            </a:r>
            <a:r>
              <a:rPr lang="en-US" altLang="ja-JP" sz="1800" baseline="-25000" dirty="0" smtClean="0">
                <a:solidFill>
                  <a:srgbClr val="FF0000"/>
                </a:solidFill>
                <a:sym typeface="Symbol" panose="05050102010706020507" pitchFamily="18" charset="2"/>
              </a:rPr>
              <a:t>2</a:t>
            </a:r>
            <a:r>
              <a:rPr lang="en-US" altLang="ja-JP" sz="1800" dirty="0" smtClean="0">
                <a:solidFill>
                  <a:srgbClr val="FF0000"/>
                </a:solidFill>
                <a:sym typeface="Symbol" panose="05050102010706020507" pitchFamily="18" charset="2"/>
              </a:rPr>
              <a:t>  (beam current = 0 mA, </a:t>
            </a:r>
            <a:r>
              <a:rPr lang="en-US" altLang="ja-JP" sz="1800" i="1" dirty="0" smtClean="0">
                <a:solidFill>
                  <a:srgbClr val="FF0000"/>
                </a:solidFill>
                <a:sym typeface="Symbol" panose="05050102010706020507" pitchFamily="18" charset="2"/>
              </a:rPr>
              <a:t>P</a:t>
            </a:r>
            <a:r>
              <a:rPr lang="en-US" altLang="ja-JP" sz="1800" baseline="-25000" dirty="0" smtClean="0">
                <a:solidFill>
                  <a:srgbClr val="FF0000"/>
                </a:solidFill>
                <a:sym typeface="Symbol" panose="05050102010706020507" pitchFamily="18" charset="2"/>
              </a:rPr>
              <a:t>IP</a:t>
            </a:r>
            <a:r>
              <a:rPr lang="en-US" altLang="ja-JP" sz="1800" dirty="0" smtClean="0">
                <a:solidFill>
                  <a:srgbClr val="FF0000"/>
                </a:solidFill>
                <a:sym typeface="Symbol" panose="05050102010706020507" pitchFamily="18" charset="2"/>
              </a:rPr>
              <a:t> = 4.310</a:t>
            </a:r>
            <a:r>
              <a:rPr lang="en-US" altLang="ja-JP" sz="1800" baseline="30000" dirty="0" smtClean="0">
                <a:solidFill>
                  <a:srgbClr val="FF0000"/>
                </a:solidFill>
                <a:sym typeface="Symbol" panose="05050102010706020507" pitchFamily="18" charset="2"/>
              </a:rPr>
              <a:t>-7</a:t>
            </a:r>
            <a:r>
              <a:rPr lang="en-US" altLang="ja-JP" sz="1800" dirty="0" smtClean="0">
                <a:solidFill>
                  <a:srgbClr val="FF0000"/>
                </a:solidFill>
                <a:sym typeface="Symbol" panose="05050102010706020507" pitchFamily="18" charset="2"/>
              </a:rPr>
              <a:t>)</a:t>
            </a:r>
            <a:endParaRPr lang="en-US" altLang="ja-JP" sz="1800" baseline="-25000" dirty="0" smtClean="0">
              <a:solidFill>
                <a:srgbClr val="FF0000"/>
              </a:solidFill>
              <a:sym typeface="Symbol" panose="05050102010706020507" pitchFamily="18" charset="2"/>
            </a:endParaRPr>
          </a:p>
          <a:p>
            <a:pPr lvl="1"/>
            <a:r>
              <a:rPr lang="en-US" altLang="ja-JP" sz="1800" dirty="0" smtClean="0">
                <a:solidFill>
                  <a:srgbClr val="0000FF"/>
                </a:solidFill>
              </a:rPr>
              <a:t>H</a:t>
            </a:r>
            <a:r>
              <a:rPr lang="en-US" altLang="ja-JP" sz="1800" baseline="-25000" dirty="0" smtClean="0">
                <a:solidFill>
                  <a:srgbClr val="0000FF"/>
                </a:solidFill>
              </a:rPr>
              <a:t>2</a:t>
            </a:r>
            <a:r>
              <a:rPr lang="en-US" altLang="ja-JP" sz="1800" dirty="0" smtClean="0">
                <a:solidFill>
                  <a:srgbClr val="0000FF"/>
                </a:solidFill>
              </a:rPr>
              <a:t>, CO, CH</a:t>
            </a:r>
            <a:r>
              <a:rPr lang="en-US" altLang="ja-JP" sz="1800" baseline="-25000" dirty="0" smtClean="0">
                <a:solidFill>
                  <a:srgbClr val="0000FF"/>
                </a:solidFill>
              </a:rPr>
              <a:t>4</a:t>
            </a:r>
            <a:r>
              <a:rPr lang="en-US" altLang="ja-JP" sz="1800" dirty="0" smtClean="0">
                <a:solidFill>
                  <a:srgbClr val="0000FF"/>
                </a:solidFill>
              </a:rPr>
              <a:t>, CO</a:t>
            </a:r>
            <a:r>
              <a:rPr lang="en-US" altLang="ja-JP" sz="1800" baseline="-25000" dirty="0" smtClean="0">
                <a:solidFill>
                  <a:srgbClr val="0000FF"/>
                </a:solidFill>
              </a:rPr>
              <a:t>2 </a:t>
            </a:r>
            <a:r>
              <a:rPr lang="en-US" altLang="ja-JP" sz="1800" dirty="0" smtClean="0">
                <a:solidFill>
                  <a:srgbClr val="0000FF"/>
                </a:solidFill>
              </a:rPr>
              <a:t>(beam current = 9.8 mA</a:t>
            </a:r>
            <a:r>
              <a:rPr lang="en-US" altLang="ja-JP" sz="1800" dirty="0">
                <a:solidFill>
                  <a:srgbClr val="0000FF"/>
                </a:solidFill>
                <a:sym typeface="Symbol" panose="05050102010706020507" pitchFamily="18" charset="2"/>
              </a:rPr>
              <a:t> , </a:t>
            </a:r>
            <a:r>
              <a:rPr lang="en-US" altLang="ja-JP" sz="1800" i="1" dirty="0">
                <a:solidFill>
                  <a:srgbClr val="0000FF"/>
                </a:solidFill>
                <a:sym typeface="Symbol" panose="05050102010706020507" pitchFamily="18" charset="2"/>
              </a:rPr>
              <a:t>P</a:t>
            </a:r>
            <a:r>
              <a:rPr lang="en-US" altLang="ja-JP" sz="1800" baseline="-25000" dirty="0">
                <a:solidFill>
                  <a:srgbClr val="0000FF"/>
                </a:solidFill>
                <a:sym typeface="Symbol" panose="05050102010706020507" pitchFamily="18" charset="2"/>
              </a:rPr>
              <a:t>IP</a:t>
            </a:r>
            <a:r>
              <a:rPr lang="en-US" altLang="ja-JP" sz="1800" dirty="0">
                <a:solidFill>
                  <a:srgbClr val="0000FF"/>
                </a:solidFill>
                <a:sym typeface="Symbol" panose="05050102010706020507" pitchFamily="18" charset="2"/>
              </a:rPr>
              <a:t> = </a:t>
            </a:r>
            <a:r>
              <a:rPr lang="en-US" altLang="ja-JP" sz="1800" dirty="0" smtClean="0">
                <a:solidFill>
                  <a:srgbClr val="0000FF"/>
                </a:solidFill>
                <a:sym typeface="Symbol" panose="05050102010706020507" pitchFamily="18" charset="2"/>
              </a:rPr>
              <a:t>1.410</a:t>
            </a:r>
            <a:r>
              <a:rPr lang="en-US" altLang="ja-JP" sz="1800" baseline="30000" dirty="0" smtClean="0">
                <a:solidFill>
                  <a:srgbClr val="0000FF"/>
                </a:solidFill>
                <a:sym typeface="Symbol" panose="05050102010706020507" pitchFamily="18" charset="2"/>
              </a:rPr>
              <a:t>-6</a:t>
            </a:r>
            <a:r>
              <a:rPr lang="en-US" altLang="ja-JP" sz="1800" dirty="0" smtClean="0">
                <a:solidFill>
                  <a:srgbClr val="0000FF"/>
                </a:solidFill>
              </a:rPr>
              <a:t>)</a:t>
            </a:r>
          </a:p>
          <a:p>
            <a:pPr lvl="2"/>
            <a:r>
              <a:rPr lang="en-US" altLang="ja-JP" sz="1400" dirty="0" smtClean="0">
                <a:solidFill>
                  <a:srgbClr val="0000FF"/>
                </a:solidFill>
              </a:rPr>
              <a:t>They are typical residual gas components in beam pipes irradiated by SR and evacuated by NEG.</a:t>
            </a:r>
          </a:p>
          <a:p>
            <a:pPr lvl="1"/>
            <a:endParaRPr lang="en-US" altLang="ja-JP" sz="1600" dirty="0">
              <a:solidFill>
                <a:srgbClr val="002060"/>
              </a:solidFill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/>
          <a:srcRect t="1412"/>
          <a:stretch/>
        </p:blipFill>
        <p:spPr>
          <a:xfrm>
            <a:off x="319378" y="2802311"/>
            <a:ext cx="5786204" cy="3645986"/>
          </a:xfrm>
          <a:prstGeom prst="rect">
            <a:avLst/>
          </a:prstGeom>
        </p:spPr>
      </p:pic>
      <p:sp>
        <p:nvSpPr>
          <p:cNvPr id="38" name="正方形/長方形 37"/>
          <p:cNvSpPr/>
          <p:nvPr/>
        </p:nvSpPr>
        <p:spPr>
          <a:xfrm>
            <a:off x="0" y="6434514"/>
            <a:ext cx="9144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18" y="6455897"/>
            <a:ext cx="702056" cy="402103"/>
          </a:xfrm>
          <a:prstGeom prst="rect">
            <a:avLst/>
          </a:prstGeom>
          <a:noFill/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99592" y="6478724"/>
            <a:ext cx="213360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2018/3/14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663788" y="6464094"/>
            <a:ext cx="3816424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The 22</a:t>
            </a:r>
            <a:r>
              <a:rPr kumimoji="1" lang="en-US" altLang="ja-JP" baseline="30000" dirty="0" smtClean="0">
                <a:solidFill>
                  <a:srgbClr val="FFFF00"/>
                </a:solidFill>
              </a:rPr>
              <a:t>nd</a:t>
            </a:r>
            <a:r>
              <a:rPr kumimoji="1" lang="en-US" altLang="ja-JP" dirty="0" smtClean="0">
                <a:solidFill>
                  <a:srgbClr val="FFFF00"/>
                </a:solidFill>
              </a:rPr>
              <a:t>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03263" y="6486039"/>
            <a:ext cx="2133600" cy="365125"/>
          </a:xfrm>
        </p:spPr>
        <p:txBody>
          <a:bodyPr/>
          <a:lstStyle/>
          <a:p>
            <a:fld id="{31A2536D-92D0-4A14-99CE-6CBB0ED64566}" type="slidenum">
              <a:rPr kumimoji="1" lang="ja-JP" altLang="en-US" smtClean="0">
                <a:solidFill>
                  <a:srgbClr val="FFFF00"/>
                </a:solidFill>
              </a:rPr>
              <a:pPr/>
              <a:t>18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40" name="Picture 3" descr="C:\Users\shibata\works_hp3\14KEKB_Review\背景材料\title_background02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09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タイトル 1"/>
          <p:cNvSpPr txBox="1">
            <a:spLocks/>
          </p:cNvSpPr>
          <p:nvPr/>
        </p:nvSpPr>
        <p:spPr>
          <a:xfrm>
            <a:off x="162168" y="29122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1" dirty="0" smtClean="0">
                <a:solidFill>
                  <a:srgbClr val="FFC000"/>
                </a:solidFill>
              </a:rPr>
              <a:t>Residual gas components</a:t>
            </a:r>
            <a:endParaRPr lang="ja-JP" altLang="en-US" b="1" dirty="0">
              <a:solidFill>
                <a:srgbClr val="FFC000"/>
              </a:solidFill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7914" y="2868654"/>
            <a:ext cx="1873794" cy="68823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9" r="4596"/>
          <a:stretch/>
        </p:blipFill>
        <p:spPr>
          <a:xfrm>
            <a:off x="6329035" y="3465686"/>
            <a:ext cx="2736305" cy="2307839"/>
          </a:xfrm>
          <a:prstGeom prst="rect">
            <a:avLst/>
          </a:prstGeom>
        </p:spPr>
      </p:pic>
      <p:sp>
        <p:nvSpPr>
          <p:cNvPr id="11" name="角丸四角形 10"/>
          <p:cNvSpPr/>
          <p:nvPr/>
        </p:nvSpPr>
        <p:spPr>
          <a:xfrm>
            <a:off x="6401045" y="4612290"/>
            <a:ext cx="1944215" cy="533991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8" name="直線矢印コネクタ 17"/>
          <p:cNvCxnSpPr/>
          <p:nvPr/>
        </p:nvCxnSpPr>
        <p:spPr>
          <a:xfrm flipV="1">
            <a:off x="7184856" y="4911436"/>
            <a:ext cx="440324" cy="988306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6923102" y="5776773"/>
            <a:ext cx="9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RGA</a:t>
            </a:r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296886" y="3050925"/>
            <a:ext cx="38353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H</a:t>
            </a:r>
            <a:r>
              <a:rPr kumimoji="1" lang="en-US" altLang="ja-JP" sz="1600" baseline="-25000" dirty="0" smtClean="0"/>
              <a:t>2</a:t>
            </a:r>
            <a:endParaRPr kumimoji="1" lang="ja-JP" altLang="en-US" sz="1600" baseline="-250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320749" y="3735171"/>
            <a:ext cx="53219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600" dirty="0" smtClean="0"/>
              <a:t>C</a:t>
            </a:r>
            <a:r>
              <a:rPr kumimoji="1" lang="en-US" altLang="ja-JP" sz="1600" dirty="0" smtClean="0"/>
              <a:t>H</a:t>
            </a:r>
            <a:r>
              <a:rPr kumimoji="1" lang="en-US" altLang="ja-JP" sz="1600" baseline="-25000" dirty="0" smtClean="0"/>
              <a:t>4</a:t>
            </a:r>
            <a:endParaRPr kumimoji="1" lang="ja-JP" altLang="en-US" sz="1600" baseline="-25000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928652" y="3647895"/>
            <a:ext cx="45045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600" dirty="0" smtClean="0"/>
              <a:t>CO</a:t>
            </a:r>
            <a:endParaRPr kumimoji="1" lang="ja-JP" altLang="en-US" sz="1600" baseline="-25000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5284811" y="4475348"/>
            <a:ext cx="53219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600" dirty="0" smtClean="0"/>
              <a:t>CO</a:t>
            </a:r>
            <a:r>
              <a:rPr kumimoji="1" lang="en-US" altLang="ja-JP" sz="1600" baseline="-25000" dirty="0" smtClean="0"/>
              <a:t>2</a:t>
            </a:r>
            <a:endParaRPr kumimoji="1" lang="ja-JP" altLang="en-US" sz="1600" baseline="-25000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832548" y="4895446"/>
            <a:ext cx="53219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600" dirty="0" smtClean="0"/>
              <a:t>H</a:t>
            </a:r>
            <a:r>
              <a:rPr kumimoji="1" lang="en-US" altLang="ja-JP" sz="1600" baseline="-25000" dirty="0" smtClean="0"/>
              <a:t>2</a:t>
            </a:r>
            <a:r>
              <a:rPr lang="en-US" altLang="ja-JP" sz="1600" dirty="0" smtClean="0"/>
              <a:t>O</a:t>
            </a:r>
            <a:endParaRPr kumimoji="1" lang="ja-JP" altLang="en-US" sz="1600" baseline="-25000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8127061" y="5773525"/>
            <a:ext cx="414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IP</a:t>
            </a:r>
            <a:endParaRPr kumimoji="1" lang="ja-JP" altLang="en-US" dirty="0"/>
          </a:p>
        </p:txBody>
      </p:sp>
      <p:cxnSp>
        <p:nvCxnSpPr>
          <p:cNvPr id="31" name="直線矢印コネクタ 30"/>
          <p:cNvCxnSpPr/>
          <p:nvPr/>
        </p:nvCxnSpPr>
        <p:spPr>
          <a:xfrm flipH="1" flipV="1">
            <a:off x="7933199" y="5573953"/>
            <a:ext cx="290910" cy="287914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892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図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374057"/>
            <a:ext cx="5244083" cy="3118871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9" t="2418" r="63350" b="84377"/>
          <a:stretch/>
        </p:blipFill>
        <p:spPr>
          <a:xfrm rot="5400000">
            <a:off x="7222368" y="4711219"/>
            <a:ext cx="1590588" cy="2037668"/>
          </a:xfrm>
          <a:prstGeom prst="rect">
            <a:avLst/>
          </a:prstGeom>
        </p:spPr>
      </p:pic>
      <p:sp>
        <p:nvSpPr>
          <p:cNvPr id="38" name="正方形/長方形 37"/>
          <p:cNvSpPr/>
          <p:nvPr/>
        </p:nvSpPr>
        <p:spPr>
          <a:xfrm>
            <a:off x="0" y="6434514"/>
            <a:ext cx="9144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18" y="6455897"/>
            <a:ext cx="702056" cy="402103"/>
          </a:xfrm>
          <a:prstGeom prst="rect">
            <a:avLst/>
          </a:prstGeom>
          <a:noFill/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99592" y="6478724"/>
            <a:ext cx="213360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2018/3/14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663788" y="6464094"/>
            <a:ext cx="3816424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The 22</a:t>
            </a:r>
            <a:r>
              <a:rPr kumimoji="1" lang="en-US" altLang="ja-JP" baseline="30000" dirty="0" smtClean="0">
                <a:solidFill>
                  <a:srgbClr val="FFFF00"/>
                </a:solidFill>
              </a:rPr>
              <a:t>nd</a:t>
            </a:r>
            <a:r>
              <a:rPr kumimoji="1" lang="en-US" altLang="ja-JP" dirty="0" smtClean="0">
                <a:solidFill>
                  <a:srgbClr val="FFFF00"/>
                </a:solidFill>
              </a:rPr>
              <a:t>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03263" y="6486039"/>
            <a:ext cx="2133600" cy="365125"/>
          </a:xfrm>
        </p:spPr>
        <p:txBody>
          <a:bodyPr/>
          <a:lstStyle/>
          <a:p>
            <a:fld id="{31A2536D-92D0-4A14-99CE-6CBB0ED64566}" type="slidenum">
              <a:rPr kumimoji="1" lang="ja-JP" altLang="en-US" smtClean="0">
                <a:solidFill>
                  <a:srgbClr val="FFFF00"/>
                </a:solidFill>
              </a:rPr>
              <a:pPr/>
              <a:t>19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40" name="Picture 3" descr="C:\Users\shibata\works_hp3\14KEKB_Review\背景材料\title_background02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09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タイトル 1"/>
          <p:cNvSpPr txBox="1">
            <a:spLocks/>
          </p:cNvSpPr>
          <p:nvPr/>
        </p:nvSpPr>
        <p:spPr>
          <a:xfrm>
            <a:off x="162168" y="29122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1" dirty="0" smtClean="0">
                <a:solidFill>
                  <a:srgbClr val="FFC000"/>
                </a:solidFill>
              </a:rPr>
              <a:t>Concerns 1</a:t>
            </a:r>
            <a:endParaRPr lang="ja-JP" altLang="en-US" b="1" dirty="0">
              <a:solidFill>
                <a:srgbClr val="FFC000"/>
              </a:solidFill>
            </a:endParaRPr>
          </a:p>
        </p:txBody>
      </p:sp>
      <p:sp>
        <p:nvSpPr>
          <p:cNvPr id="9" name="コンテンツ プレースホルダ 43"/>
          <p:cNvSpPr>
            <a:spLocks noGrp="1"/>
          </p:cNvSpPr>
          <p:nvPr>
            <p:ph idx="1"/>
          </p:nvPr>
        </p:nvSpPr>
        <p:spPr>
          <a:xfrm>
            <a:off x="48632" y="980728"/>
            <a:ext cx="9057265" cy="5501457"/>
          </a:xfrm>
        </p:spPr>
        <p:txBody>
          <a:bodyPr>
            <a:noAutofit/>
          </a:bodyPr>
          <a:lstStyle/>
          <a:p>
            <a:r>
              <a:rPr lang="en-US" altLang="ja-JP" sz="2000" dirty="0" smtClean="0">
                <a:solidFill>
                  <a:srgbClr val="002060"/>
                </a:solidFill>
                <a:sym typeface="Symbol" panose="05050102010706020507" pitchFamily="18" charset="2"/>
              </a:rPr>
              <a:t>Pressure rise during beam operation at a repetition rate of 25 Hz.</a:t>
            </a:r>
          </a:p>
          <a:p>
            <a:pPr lvl="1"/>
            <a:r>
              <a:rPr lang="en-US" altLang="ja-JP" sz="1800" dirty="0" smtClean="0">
                <a:sym typeface="Symbol" panose="05050102010706020507" pitchFamily="18" charset="2"/>
              </a:rPr>
              <a:t>Pressure at a repetition rate of 25 Hz is larger than that of 1 Hz.</a:t>
            </a:r>
          </a:p>
          <a:p>
            <a:pPr lvl="2"/>
            <a:r>
              <a:rPr lang="en-US" altLang="ja-JP" sz="1600" dirty="0" smtClean="0">
                <a:solidFill>
                  <a:srgbClr val="0070C0"/>
                </a:solidFill>
                <a:sym typeface="Symbol" panose="05050102010706020507" pitchFamily="18" charset="2"/>
              </a:rPr>
              <a:t>Vacuum scrubbing was performed by storage mode or at a repetition rate of 1 Hz, and time of beam operation at a repetition rate of 25 Hz is very short. </a:t>
            </a:r>
          </a:p>
          <a:p>
            <a:pPr lvl="2"/>
            <a:r>
              <a:rPr lang="en-US" altLang="ja-JP" sz="1600" dirty="0" smtClean="0">
                <a:solidFill>
                  <a:srgbClr val="0070C0"/>
                </a:solidFill>
                <a:sym typeface="Symbol" panose="05050102010706020507" pitchFamily="18" charset="2"/>
              </a:rPr>
              <a:t>It may be caused by the increase in the time stored with large-size beam.</a:t>
            </a:r>
          </a:p>
          <a:p>
            <a:pPr lvl="2"/>
            <a:r>
              <a:rPr lang="en-US" altLang="ja-JP" sz="1600" dirty="0" smtClean="0">
                <a:solidFill>
                  <a:srgbClr val="0070C0"/>
                </a:solidFill>
                <a:sym typeface="Symbol" panose="05050102010706020507" pitchFamily="18" charset="2"/>
              </a:rPr>
              <a:t>It seems there are places where only large-size beam can scrub.</a:t>
            </a:r>
            <a:endParaRPr lang="en-US" altLang="ja-JP" sz="1600" dirty="0">
              <a:solidFill>
                <a:srgbClr val="0070C0"/>
              </a:solidFill>
              <a:sym typeface="Symbol" panose="05050102010706020507" pitchFamily="18" charset="2"/>
            </a:endParaRPr>
          </a:p>
          <a:p>
            <a:pPr lvl="1"/>
            <a:r>
              <a:rPr lang="en-US" altLang="ja-JP" sz="1800" dirty="0" smtClean="0">
                <a:sym typeface="Symbol" panose="05050102010706020507" pitchFamily="18" charset="2"/>
              </a:rPr>
              <a:t>It is expected that the vacuum scrubbing of such places will progress during Phase-II operation.</a:t>
            </a:r>
            <a:endParaRPr lang="en-US" altLang="ja-JP" sz="1800" dirty="0">
              <a:sym typeface="Symbol" panose="05050102010706020507" pitchFamily="18" charset="2"/>
            </a:endParaRPr>
          </a:p>
          <a:p>
            <a:pPr lvl="1"/>
            <a:endParaRPr lang="en-US" altLang="ja-JP" sz="1400" dirty="0">
              <a:solidFill>
                <a:srgbClr val="002060"/>
              </a:solidFill>
            </a:endParaRPr>
          </a:p>
        </p:txBody>
      </p:sp>
      <p:grpSp>
        <p:nvGrpSpPr>
          <p:cNvPr id="13" name="グループ化 12"/>
          <p:cNvGrpSpPr>
            <a:grpSpLocks noChangeAspect="1"/>
          </p:cNvGrpSpPr>
          <p:nvPr/>
        </p:nvGrpSpPr>
        <p:grpSpPr>
          <a:xfrm>
            <a:off x="6993356" y="3425969"/>
            <a:ext cx="2043139" cy="1443194"/>
            <a:chOff x="6509153" y="3232779"/>
            <a:chExt cx="2295663" cy="1621566"/>
          </a:xfrm>
        </p:grpSpPr>
        <p:pic>
          <p:nvPicPr>
            <p:cNvPr id="10" name="図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39" t="2382" r="64324" b="84377"/>
            <a:stretch/>
          </p:blipFill>
          <p:spPr>
            <a:xfrm rot="5400000">
              <a:off x="6846202" y="2895730"/>
              <a:ext cx="1621566" cy="2295663"/>
            </a:xfrm>
            <a:prstGeom prst="rect">
              <a:avLst/>
            </a:prstGeom>
          </p:spPr>
        </p:pic>
        <p:sp>
          <p:nvSpPr>
            <p:cNvPr id="14" name="台形 13"/>
            <p:cNvSpPr/>
            <p:nvPr/>
          </p:nvSpPr>
          <p:spPr>
            <a:xfrm rot="16200000">
              <a:off x="8169939" y="3801924"/>
              <a:ext cx="348072" cy="667247"/>
            </a:xfrm>
            <a:prstGeom prst="trapezoid">
              <a:avLst>
                <a:gd name="adj" fmla="val 6309"/>
              </a:avLst>
            </a:prstGeom>
            <a:solidFill>
              <a:schemeClr val="accent4">
                <a:lumMod val="60000"/>
                <a:lumOff val="40000"/>
                <a:alpha val="5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五角形 10"/>
            <p:cNvSpPr/>
            <p:nvPr/>
          </p:nvSpPr>
          <p:spPr>
            <a:xfrm rot="5400000">
              <a:off x="7074466" y="3468685"/>
              <a:ext cx="576064" cy="1295703"/>
            </a:xfrm>
            <a:prstGeom prst="pentagon">
              <a:avLst/>
            </a:prstGeom>
            <a:solidFill>
              <a:schemeClr val="accent4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" name="円/楕円 2"/>
            <p:cNvSpPr/>
            <p:nvPr/>
          </p:nvSpPr>
          <p:spPr>
            <a:xfrm>
              <a:off x="6559623" y="3961512"/>
              <a:ext cx="310048" cy="310048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0" name="角丸四角形 29"/>
          <p:cNvSpPr/>
          <p:nvPr/>
        </p:nvSpPr>
        <p:spPr>
          <a:xfrm>
            <a:off x="2184859" y="3435631"/>
            <a:ext cx="760405" cy="260231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2251254" y="3435631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0000"/>
                </a:solidFill>
              </a:rPr>
              <a:t>25 Hz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3628495" y="3417374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1</a:t>
            </a:r>
            <a:r>
              <a:rPr kumimoji="1" lang="en-US" altLang="ja-JP" sz="1600" dirty="0" smtClean="0"/>
              <a:t> Hz</a:t>
            </a:r>
            <a:endParaRPr kumimoji="1" lang="ja-JP" altLang="en-US" sz="1600" dirty="0"/>
          </a:p>
        </p:txBody>
      </p:sp>
      <p:cxnSp>
        <p:nvCxnSpPr>
          <p:cNvPr id="33" name="直線矢印コネクタ 32"/>
          <p:cNvCxnSpPr/>
          <p:nvPr/>
        </p:nvCxnSpPr>
        <p:spPr>
          <a:xfrm flipV="1">
            <a:off x="2987923" y="3731491"/>
            <a:ext cx="1869201" cy="4014"/>
          </a:xfrm>
          <a:prstGeom prst="straightConnector1">
            <a:avLst/>
          </a:prstGeom>
          <a:ln w="28575">
            <a:solidFill>
              <a:srgbClr val="00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テキスト ボックス 43"/>
          <p:cNvSpPr txBox="1"/>
          <p:nvPr/>
        </p:nvSpPr>
        <p:spPr>
          <a:xfrm>
            <a:off x="1207447" y="3457046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1</a:t>
            </a:r>
            <a:r>
              <a:rPr kumimoji="1" lang="en-US" altLang="ja-JP" sz="1600" dirty="0" smtClean="0"/>
              <a:t> Hz</a:t>
            </a:r>
            <a:endParaRPr kumimoji="1" lang="ja-JP" altLang="en-US" sz="1600" dirty="0"/>
          </a:p>
        </p:txBody>
      </p:sp>
      <p:cxnSp>
        <p:nvCxnSpPr>
          <p:cNvPr id="45" name="直線矢印コネクタ 44"/>
          <p:cNvCxnSpPr/>
          <p:nvPr/>
        </p:nvCxnSpPr>
        <p:spPr>
          <a:xfrm flipV="1">
            <a:off x="830069" y="3734900"/>
            <a:ext cx="1354790" cy="5827"/>
          </a:xfrm>
          <a:prstGeom prst="straightConnector1">
            <a:avLst/>
          </a:prstGeom>
          <a:ln w="28575">
            <a:solidFill>
              <a:srgbClr val="00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直角三角形 48"/>
          <p:cNvSpPr/>
          <p:nvPr/>
        </p:nvSpPr>
        <p:spPr>
          <a:xfrm flipH="1">
            <a:off x="8079864" y="4206240"/>
            <a:ext cx="249556" cy="153785"/>
          </a:xfrm>
          <a:prstGeom prst="rtTriangle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直角三角形 49"/>
          <p:cNvSpPr/>
          <p:nvPr/>
        </p:nvSpPr>
        <p:spPr>
          <a:xfrm flipH="1" flipV="1">
            <a:off x="8104547" y="4086062"/>
            <a:ext cx="233012" cy="128490"/>
          </a:xfrm>
          <a:prstGeom prst="rtTriangle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台形 50"/>
          <p:cNvSpPr/>
          <p:nvPr/>
        </p:nvSpPr>
        <p:spPr>
          <a:xfrm rot="16200000">
            <a:off x="7921044" y="4890962"/>
            <a:ext cx="288034" cy="1691548"/>
          </a:xfrm>
          <a:prstGeom prst="trapezoid">
            <a:avLst>
              <a:gd name="adj" fmla="val 34071"/>
            </a:avLst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/>
        </p:nvSpPr>
        <p:spPr>
          <a:xfrm>
            <a:off x="7129474" y="5673493"/>
            <a:ext cx="110959" cy="114377"/>
          </a:xfrm>
          <a:prstGeom prst="ellipse">
            <a:avLst/>
          </a:prstGeom>
          <a:solidFill>
            <a:srgbClr val="7030A0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円/楕円 51"/>
          <p:cNvSpPr/>
          <p:nvPr/>
        </p:nvSpPr>
        <p:spPr>
          <a:xfrm>
            <a:off x="7743708" y="3795599"/>
            <a:ext cx="585711" cy="3450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円/楕円 52"/>
          <p:cNvSpPr/>
          <p:nvPr/>
        </p:nvSpPr>
        <p:spPr>
          <a:xfrm>
            <a:off x="7756762" y="4253470"/>
            <a:ext cx="585711" cy="3450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2" name="図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1663" y="3204974"/>
            <a:ext cx="1538876" cy="699489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8246" y="3933665"/>
            <a:ext cx="1570138" cy="23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62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正方形/長方形 37"/>
          <p:cNvSpPr/>
          <p:nvPr/>
        </p:nvSpPr>
        <p:spPr>
          <a:xfrm>
            <a:off x="0" y="6434514"/>
            <a:ext cx="9144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18" y="6455897"/>
            <a:ext cx="702056" cy="402103"/>
          </a:xfrm>
          <a:prstGeom prst="rect">
            <a:avLst/>
          </a:prstGeom>
          <a:noFill/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99592" y="6478724"/>
            <a:ext cx="213360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2018/3/14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663788" y="6464094"/>
            <a:ext cx="3816424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The 22</a:t>
            </a:r>
            <a:r>
              <a:rPr kumimoji="1" lang="en-US" altLang="ja-JP" baseline="30000" dirty="0" smtClean="0">
                <a:solidFill>
                  <a:srgbClr val="FFFF00"/>
                </a:solidFill>
              </a:rPr>
              <a:t>nd</a:t>
            </a:r>
            <a:r>
              <a:rPr kumimoji="1" lang="en-US" altLang="ja-JP" dirty="0" smtClean="0">
                <a:solidFill>
                  <a:srgbClr val="FFFF00"/>
                </a:solidFill>
              </a:rPr>
              <a:t>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03263" y="6486039"/>
            <a:ext cx="2133600" cy="365125"/>
          </a:xfrm>
        </p:spPr>
        <p:txBody>
          <a:bodyPr/>
          <a:lstStyle/>
          <a:p>
            <a:fld id="{31A2536D-92D0-4A14-99CE-6CBB0ED64566}" type="slidenum">
              <a:rPr kumimoji="1" lang="ja-JP" altLang="en-US" smtClean="0">
                <a:solidFill>
                  <a:srgbClr val="FFFF00"/>
                </a:solidFill>
              </a:rPr>
              <a:pPr/>
              <a:t>2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40" name="Picture 3" descr="C:\Users\shibata\works_hp3\14KEKB_Review\背景材料\title_background0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09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タイトル 1"/>
          <p:cNvSpPr txBox="1">
            <a:spLocks/>
          </p:cNvSpPr>
          <p:nvPr/>
        </p:nvSpPr>
        <p:spPr>
          <a:xfrm>
            <a:off x="162168" y="29122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1" dirty="0" smtClean="0">
                <a:solidFill>
                  <a:srgbClr val="FFC000"/>
                </a:solidFill>
              </a:rPr>
              <a:t>Contents</a:t>
            </a:r>
            <a:endParaRPr lang="ja-JP" altLang="en-US" b="1" dirty="0">
              <a:solidFill>
                <a:srgbClr val="FFC000"/>
              </a:solidFill>
            </a:endParaRPr>
          </a:p>
        </p:txBody>
      </p:sp>
      <p:sp>
        <p:nvSpPr>
          <p:cNvPr id="10" name="コンテンツ プレースホルダ 43"/>
          <p:cNvSpPr>
            <a:spLocks noGrp="1"/>
          </p:cNvSpPr>
          <p:nvPr>
            <p:ph idx="1"/>
          </p:nvPr>
        </p:nvSpPr>
        <p:spPr>
          <a:xfrm>
            <a:off x="2843808" y="1006718"/>
            <a:ext cx="4320480" cy="4312159"/>
          </a:xfrm>
        </p:spPr>
        <p:txBody>
          <a:bodyPr>
            <a:noAutofit/>
          </a:bodyPr>
          <a:lstStyle/>
          <a:p>
            <a:r>
              <a:rPr lang="en-US" altLang="ja-JP" dirty="0" smtClean="0">
                <a:solidFill>
                  <a:srgbClr val="002060"/>
                </a:solidFill>
              </a:rPr>
              <a:t>Overview</a:t>
            </a:r>
          </a:p>
          <a:p>
            <a:r>
              <a:rPr lang="en-US" altLang="ja-JP" dirty="0" smtClean="0">
                <a:solidFill>
                  <a:srgbClr val="002060"/>
                </a:solidFill>
              </a:rPr>
              <a:t>Construction</a:t>
            </a:r>
            <a:r>
              <a:rPr lang="en-US" altLang="ja-JP" dirty="0">
                <a:solidFill>
                  <a:srgbClr val="002060"/>
                </a:solidFill>
              </a:rPr>
              <a:t> </a:t>
            </a:r>
            <a:endParaRPr lang="en-US" altLang="ja-JP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altLang="ja-JP" dirty="0">
                <a:solidFill>
                  <a:srgbClr val="002060"/>
                </a:solidFill>
              </a:rPr>
              <a:t> </a:t>
            </a:r>
            <a:r>
              <a:rPr lang="en-US" altLang="ja-JP" dirty="0" smtClean="0">
                <a:solidFill>
                  <a:srgbClr val="002060"/>
                </a:solidFill>
              </a:rPr>
              <a:t>  &amp; NEG activation</a:t>
            </a:r>
          </a:p>
          <a:p>
            <a:r>
              <a:rPr lang="en-US" altLang="ja-JP" dirty="0" smtClean="0">
                <a:solidFill>
                  <a:srgbClr val="002060"/>
                </a:solidFill>
              </a:rPr>
              <a:t>Dynamic pressure </a:t>
            </a:r>
          </a:p>
          <a:p>
            <a:pPr marL="0" indent="0">
              <a:buNone/>
            </a:pPr>
            <a:r>
              <a:rPr lang="en-US" altLang="ja-JP" dirty="0">
                <a:solidFill>
                  <a:srgbClr val="002060"/>
                </a:solidFill>
              </a:rPr>
              <a:t> </a:t>
            </a:r>
            <a:r>
              <a:rPr lang="en-US" altLang="ja-JP" dirty="0" smtClean="0">
                <a:solidFill>
                  <a:srgbClr val="002060"/>
                </a:solidFill>
              </a:rPr>
              <a:t>  &amp; Vacuum Scrubbing</a:t>
            </a:r>
          </a:p>
          <a:p>
            <a:r>
              <a:rPr lang="en-US" altLang="ja-JP" dirty="0" smtClean="0">
                <a:solidFill>
                  <a:srgbClr val="002060"/>
                </a:solidFill>
              </a:rPr>
              <a:t>Concerns</a:t>
            </a:r>
          </a:p>
          <a:p>
            <a:r>
              <a:rPr lang="en-US" altLang="ja-JP" dirty="0" smtClean="0">
                <a:solidFill>
                  <a:srgbClr val="002060"/>
                </a:solidFill>
              </a:rPr>
              <a:t>Summary</a:t>
            </a:r>
          </a:p>
        </p:txBody>
      </p:sp>
      <p:sp>
        <p:nvSpPr>
          <p:cNvPr id="11" name="コンテンツ プレースホルダ 43"/>
          <p:cNvSpPr txBox="1">
            <a:spLocks/>
          </p:cNvSpPr>
          <p:nvPr/>
        </p:nvSpPr>
        <p:spPr>
          <a:xfrm>
            <a:off x="49362" y="5507239"/>
            <a:ext cx="8915126" cy="8906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altLang="ja-JP" sz="2000" dirty="0" smtClean="0">
                <a:solidFill>
                  <a:srgbClr val="002060"/>
                </a:solidFill>
              </a:rPr>
              <a:t>“Updates of MR Vacuum system” will be presented by </a:t>
            </a:r>
            <a:r>
              <a:rPr lang="en-US" altLang="ja-JP" sz="2000" dirty="0" err="1" smtClean="0">
                <a:solidFill>
                  <a:srgbClr val="002060"/>
                </a:solidFill>
              </a:rPr>
              <a:t>Suetsugu</a:t>
            </a:r>
            <a:r>
              <a:rPr lang="en-US" altLang="ja-JP" sz="2000" dirty="0" smtClean="0">
                <a:solidFill>
                  <a:srgbClr val="002060"/>
                </a:solidFill>
              </a:rPr>
              <a:t>-san (3/14)</a:t>
            </a:r>
          </a:p>
          <a:p>
            <a:pPr lvl="1"/>
            <a:r>
              <a:rPr lang="en-US" altLang="ja-JP" sz="2000" dirty="0" smtClean="0">
                <a:solidFill>
                  <a:srgbClr val="002060"/>
                </a:solidFill>
              </a:rPr>
              <a:t>“IR assembly” will be presented by Kanazawa-san (3/15)</a:t>
            </a:r>
          </a:p>
        </p:txBody>
      </p:sp>
    </p:spTree>
    <p:extLst>
      <p:ext uri="{BB962C8B-B14F-4D97-AF65-F5344CB8AC3E}">
        <p14:creationId xmlns:p14="http://schemas.microsoft.com/office/powerpoint/2010/main" val="345485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正方形/長方形 37"/>
          <p:cNvSpPr/>
          <p:nvPr/>
        </p:nvSpPr>
        <p:spPr>
          <a:xfrm>
            <a:off x="0" y="6434514"/>
            <a:ext cx="9144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18" y="6455897"/>
            <a:ext cx="702056" cy="402103"/>
          </a:xfrm>
          <a:prstGeom prst="rect">
            <a:avLst/>
          </a:prstGeom>
          <a:noFill/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99592" y="6478724"/>
            <a:ext cx="213360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2018/3/14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663788" y="6464094"/>
            <a:ext cx="3816424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The 22</a:t>
            </a:r>
            <a:r>
              <a:rPr kumimoji="1" lang="en-US" altLang="ja-JP" baseline="30000" dirty="0" smtClean="0">
                <a:solidFill>
                  <a:srgbClr val="FFFF00"/>
                </a:solidFill>
              </a:rPr>
              <a:t>nd</a:t>
            </a:r>
            <a:r>
              <a:rPr kumimoji="1" lang="en-US" altLang="ja-JP" dirty="0" smtClean="0">
                <a:solidFill>
                  <a:srgbClr val="FFFF00"/>
                </a:solidFill>
              </a:rPr>
              <a:t>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03263" y="6486039"/>
            <a:ext cx="2133600" cy="365125"/>
          </a:xfrm>
        </p:spPr>
        <p:txBody>
          <a:bodyPr/>
          <a:lstStyle/>
          <a:p>
            <a:fld id="{31A2536D-92D0-4A14-99CE-6CBB0ED64566}" type="slidenum">
              <a:rPr kumimoji="1" lang="ja-JP" altLang="en-US" smtClean="0">
                <a:solidFill>
                  <a:srgbClr val="FFFF00"/>
                </a:solidFill>
              </a:rPr>
              <a:pPr/>
              <a:t>20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40" name="Picture 3" descr="C:\Users\shibata\works_hp3\14KEKB_Review\背景材料\title_background0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09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タイトル 1"/>
          <p:cNvSpPr txBox="1">
            <a:spLocks/>
          </p:cNvSpPr>
          <p:nvPr/>
        </p:nvSpPr>
        <p:spPr>
          <a:xfrm>
            <a:off x="162168" y="29122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1" dirty="0" smtClean="0">
                <a:solidFill>
                  <a:srgbClr val="FFC000"/>
                </a:solidFill>
              </a:rPr>
              <a:t>Concerns 2</a:t>
            </a:r>
            <a:endParaRPr lang="ja-JP" altLang="en-US" b="1" dirty="0">
              <a:solidFill>
                <a:srgbClr val="FFC000"/>
              </a:solidFill>
            </a:endParaRPr>
          </a:p>
        </p:txBody>
      </p:sp>
      <p:sp>
        <p:nvSpPr>
          <p:cNvPr id="9" name="コンテンツ プレースホルダ 43"/>
          <p:cNvSpPr>
            <a:spLocks noGrp="1"/>
          </p:cNvSpPr>
          <p:nvPr>
            <p:ph idx="1"/>
          </p:nvPr>
        </p:nvSpPr>
        <p:spPr>
          <a:xfrm>
            <a:off x="48632" y="908720"/>
            <a:ext cx="9057265" cy="5501457"/>
          </a:xfrm>
        </p:spPr>
        <p:txBody>
          <a:bodyPr>
            <a:noAutofit/>
          </a:bodyPr>
          <a:lstStyle/>
          <a:p>
            <a:r>
              <a:rPr lang="en-US" altLang="ja-JP" sz="2000" dirty="0" smtClean="0">
                <a:solidFill>
                  <a:srgbClr val="002060"/>
                </a:solidFill>
                <a:sym typeface="Symbol" panose="05050102010706020507" pitchFamily="18" charset="2"/>
              </a:rPr>
              <a:t>Saturation of NEG pump</a:t>
            </a:r>
            <a:endParaRPr lang="en-US" altLang="ja-JP" sz="2000" dirty="0" smtClean="0">
              <a:solidFill>
                <a:srgbClr val="002060"/>
              </a:solidFill>
            </a:endParaRPr>
          </a:p>
          <a:p>
            <a:pPr lvl="1"/>
            <a:r>
              <a:rPr lang="en-US" altLang="ja-JP" sz="1800" dirty="0" smtClean="0"/>
              <a:t>Re-activation (conditioning) of NEG pumps is required when pumping speed of NEG pump becomes small.</a:t>
            </a:r>
          </a:p>
          <a:p>
            <a:pPr lvl="1"/>
            <a:r>
              <a:rPr lang="en-US" altLang="ja-JP" sz="1800" dirty="0" smtClean="0"/>
              <a:t>It takes several days</a:t>
            </a:r>
            <a:r>
              <a:rPr lang="en-US" altLang="ja-JP" sz="1800" dirty="0">
                <a:sym typeface="Symbol" panose="05050102010706020507" pitchFamily="18" charset="2"/>
              </a:rPr>
              <a:t> </a:t>
            </a:r>
            <a:r>
              <a:rPr lang="en-US" altLang="ja-JP" sz="1800" dirty="0" smtClean="0">
                <a:sym typeface="Symbol" panose="05050102010706020507" pitchFamily="18" charset="2"/>
              </a:rPr>
              <a:t>to re-activate NEG pumps.</a:t>
            </a:r>
          </a:p>
          <a:p>
            <a:pPr lvl="2"/>
            <a:r>
              <a:rPr lang="en-US" altLang="ja-JP" sz="1600" dirty="0" smtClean="0">
                <a:solidFill>
                  <a:srgbClr val="0070C0"/>
                </a:solidFill>
                <a:sym typeface="Symbol" panose="05050102010706020507" pitchFamily="18" charset="2"/>
              </a:rPr>
              <a:t>DR can not be operated during re-activation of NEG pumps.</a:t>
            </a:r>
            <a:endParaRPr lang="en-US" altLang="ja-JP" sz="1600" dirty="0">
              <a:solidFill>
                <a:srgbClr val="0070C0"/>
              </a:solidFill>
              <a:sym typeface="Symbol" panose="05050102010706020507" pitchFamily="18" charset="2"/>
            </a:endParaRPr>
          </a:p>
          <a:p>
            <a:pPr lvl="1"/>
            <a:r>
              <a:rPr lang="en-US" altLang="ja-JP" sz="1800" dirty="0" smtClean="0">
                <a:sym typeface="Symbol" panose="05050102010706020507" pitchFamily="18" charset="2"/>
              </a:rPr>
              <a:t>There is no indication that the pumping speed of NEG decreases up to now.</a:t>
            </a:r>
          </a:p>
          <a:p>
            <a:pPr lvl="1"/>
            <a:r>
              <a:rPr lang="en-US" altLang="ja-JP" sz="1800" dirty="0" smtClean="0"/>
              <a:t>Re-activation will be performed during long shutdown. (this summer?)</a:t>
            </a:r>
            <a:endParaRPr lang="en-US" altLang="ja-JP" sz="1800" dirty="0"/>
          </a:p>
          <a:p>
            <a:r>
              <a:rPr lang="en-US" altLang="ja-JP" sz="2000" dirty="0" smtClean="0">
                <a:solidFill>
                  <a:srgbClr val="002060"/>
                </a:solidFill>
                <a:sym typeface="Symbol" panose="05050102010706020507" pitchFamily="18" charset="2"/>
              </a:rPr>
              <a:t>Electron cloud issue</a:t>
            </a:r>
          </a:p>
          <a:p>
            <a:pPr lvl="1"/>
            <a:r>
              <a:rPr lang="en-US" altLang="ja-JP" sz="1800" dirty="0">
                <a:sym typeface="Symbol" panose="05050102010706020507" pitchFamily="18" charset="2"/>
              </a:rPr>
              <a:t>A</a:t>
            </a:r>
            <a:r>
              <a:rPr lang="en-US" altLang="ja-JP" sz="1800" dirty="0" smtClean="0">
                <a:sym typeface="Symbol" panose="05050102010706020507" pitchFamily="18" charset="2"/>
              </a:rPr>
              <a:t>ntechamber, TiN coating and Grooved surfacing are adopted as countermeasures against ECE. </a:t>
            </a:r>
            <a:endParaRPr lang="en-US" altLang="ja-JP" sz="1800" dirty="0"/>
          </a:p>
          <a:p>
            <a:pPr lvl="1"/>
            <a:r>
              <a:rPr lang="en-US" altLang="ja-JP" sz="1800" dirty="0" smtClean="0"/>
              <a:t>It is expected that electron cloud density integrated over the ring is 0.13</a:t>
            </a:r>
            <a:r>
              <a:rPr lang="en-US" altLang="ja-JP" sz="1800" dirty="0" smtClean="0">
                <a:sym typeface="Symbol" panose="05050102010706020507" pitchFamily="18" charset="2"/>
              </a:rPr>
              <a:t>10</a:t>
            </a:r>
            <a:r>
              <a:rPr lang="en-US" altLang="ja-JP" sz="1800" baseline="30000" dirty="0" smtClean="0">
                <a:sym typeface="Symbol" panose="05050102010706020507" pitchFamily="18" charset="2"/>
              </a:rPr>
              <a:t>14</a:t>
            </a:r>
            <a:r>
              <a:rPr lang="en-US" altLang="ja-JP" sz="1800" dirty="0" smtClean="0">
                <a:sym typeface="Symbol" panose="05050102010706020507" pitchFamily="18" charset="2"/>
              </a:rPr>
              <a:t> m</a:t>
            </a:r>
            <a:r>
              <a:rPr lang="en-US" altLang="ja-JP" sz="1800" baseline="30000" dirty="0" smtClean="0">
                <a:sym typeface="Symbol" panose="05050102010706020507" pitchFamily="18" charset="2"/>
              </a:rPr>
              <a:t>-2</a:t>
            </a:r>
            <a:r>
              <a:rPr lang="en-US" altLang="ja-JP" sz="1800" dirty="0" smtClean="0">
                <a:sym typeface="Symbol" panose="05050102010706020507" pitchFamily="18" charset="2"/>
              </a:rPr>
              <a:t> by using TiN coating and antechamber (not including grooved surface) when stored beam current is 70.8 mA.</a:t>
            </a:r>
          </a:p>
          <a:p>
            <a:pPr lvl="2"/>
            <a:r>
              <a:rPr lang="en-US" altLang="ja-JP" sz="1600" dirty="0" smtClean="0">
                <a:solidFill>
                  <a:srgbClr val="0070C0"/>
                </a:solidFill>
                <a:sym typeface="Symbol" panose="05050102010706020507" pitchFamily="18" charset="2"/>
              </a:rPr>
              <a:t>Assumption : </a:t>
            </a:r>
            <a:r>
              <a:rPr lang="en-US" altLang="ja-JP" sz="1600" i="1" dirty="0" smtClean="0">
                <a:solidFill>
                  <a:srgbClr val="0070C0"/>
                </a:solidFill>
                <a:sym typeface="Symbol" panose="05050102010706020507" pitchFamily="18" charset="2"/>
              </a:rPr>
              <a:t></a:t>
            </a:r>
            <a:r>
              <a:rPr lang="en-US" altLang="ja-JP" sz="1600" baseline="-25000" dirty="0" smtClean="0">
                <a:solidFill>
                  <a:srgbClr val="0070C0"/>
                </a:solidFill>
                <a:sym typeface="Symbol" panose="05050102010706020507" pitchFamily="18" charset="2"/>
              </a:rPr>
              <a:t>max</a:t>
            </a:r>
            <a:r>
              <a:rPr lang="en-US" altLang="ja-JP" sz="1600" dirty="0" smtClean="0">
                <a:solidFill>
                  <a:srgbClr val="0070C0"/>
                </a:solidFill>
                <a:sym typeface="Symbol" panose="05050102010706020507" pitchFamily="18" charset="2"/>
              </a:rPr>
              <a:t> of TiN coating = 1, photons irradiating beam channel/whole photon = 0.1</a:t>
            </a:r>
          </a:p>
          <a:p>
            <a:pPr lvl="2"/>
            <a:r>
              <a:rPr lang="en-US" altLang="ja-JP" sz="1600" dirty="0" smtClean="0">
                <a:solidFill>
                  <a:srgbClr val="0070C0"/>
                </a:solidFill>
                <a:sym typeface="Symbol" panose="05050102010706020507" pitchFamily="18" charset="2"/>
              </a:rPr>
              <a:t>Threshold of electron cloud instability : 1.410</a:t>
            </a:r>
            <a:r>
              <a:rPr lang="en-US" altLang="ja-JP" sz="1600" baseline="30000" dirty="0" smtClean="0">
                <a:solidFill>
                  <a:srgbClr val="0070C0"/>
                </a:solidFill>
                <a:sym typeface="Symbol" panose="05050102010706020507" pitchFamily="18" charset="2"/>
              </a:rPr>
              <a:t>14</a:t>
            </a:r>
            <a:r>
              <a:rPr lang="en-US" altLang="ja-JP" sz="1600" dirty="0" smtClean="0">
                <a:solidFill>
                  <a:srgbClr val="0070C0"/>
                </a:solidFill>
                <a:sym typeface="Symbol" panose="05050102010706020507" pitchFamily="18" charset="2"/>
              </a:rPr>
              <a:t> m</a:t>
            </a:r>
            <a:r>
              <a:rPr lang="en-US" altLang="ja-JP" sz="1600" baseline="30000" dirty="0" smtClean="0">
                <a:solidFill>
                  <a:srgbClr val="0070C0"/>
                </a:solidFill>
                <a:sym typeface="Symbol" panose="05050102010706020507" pitchFamily="18" charset="2"/>
              </a:rPr>
              <a:t>-2</a:t>
            </a:r>
            <a:endParaRPr lang="en-US" altLang="ja-JP" sz="1600" dirty="0" smtClean="0">
              <a:solidFill>
                <a:srgbClr val="0070C0"/>
              </a:solidFill>
              <a:sym typeface="Symbol" panose="05050102010706020507" pitchFamily="18" charset="2"/>
            </a:endParaRPr>
          </a:p>
          <a:p>
            <a:pPr lvl="1"/>
            <a:r>
              <a:rPr lang="en-US" altLang="ja-JP" sz="1800" dirty="0" smtClean="0">
                <a:sym typeface="Symbol" panose="05050102010706020507" pitchFamily="18" charset="2"/>
              </a:rPr>
              <a:t>Electron cloud instability will not occur in DR.</a:t>
            </a:r>
          </a:p>
          <a:p>
            <a:pPr lvl="2"/>
            <a:r>
              <a:rPr lang="en-US" altLang="ja-JP" sz="1600" dirty="0" smtClean="0">
                <a:solidFill>
                  <a:srgbClr val="0070C0"/>
                </a:solidFill>
              </a:rPr>
              <a:t>It is necessary to continuously observe whether the ECE occurs or not as the stored beam current increases.</a:t>
            </a:r>
            <a:endParaRPr lang="en-US" altLang="ja-JP" sz="1600" dirty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US" altLang="ja-JP" sz="1600" dirty="0" smtClean="0"/>
          </a:p>
          <a:p>
            <a:pPr lvl="1"/>
            <a:endParaRPr lang="en-US" altLang="ja-JP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84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正方形/長方形 37"/>
          <p:cNvSpPr/>
          <p:nvPr/>
        </p:nvSpPr>
        <p:spPr>
          <a:xfrm>
            <a:off x="0" y="6434514"/>
            <a:ext cx="9144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18" y="6455897"/>
            <a:ext cx="702056" cy="402103"/>
          </a:xfrm>
          <a:prstGeom prst="rect">
            <a:avLst/>
          </a:prstGeom>
          <a:noFill/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99592" y="6478724"/>
            <a:ext cx="213360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2018/3/14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663788" y="6464094"/>
            <a:ext cx="3816424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The 22</a:t>
            </a:r>
            <a:r>
              <a:rPr kumimoji="1" lang="en-US" altLang="ja-JP" baseline="30000" dirty="0" smtClean="0">
                <a:solidFill>
                  <a:srgbClr val="FFFF00"/>
                </a:solidFill>
              </a:rPr>
              <a:t>nd</a:t>
            </a:r>
            <a:r>
              <a:rPr kumimoji="1" lang="en-US" altLang="ja-JP" dirty="0" smtClean="0">
                <a:solidFill>
                  <a:srgbClr val="FFFF00"/>
                </a:solidFill>
              </a:rPr>
              <a:t>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03263" y="6486039"/>
            <a:ext cx="2133600" cy="365125"/>
          </a:xfrm>
        </p:spPr>
        <p:txBody>
          <a:bodyPr/>
          <a:lstStyle/>
          <a:p>
            <a:fld id="{31A2536D-92D0-4A14-99CE-6CBB0ED64566}" type="slidenum">
              <a:rPr kumimoji="1" lang="ja-JP" altLang="en-US" smtClean="0">
                <a:solidFill>
                  <a:srgbClr val="FFFF00"/>
                </a:solidFill>
              </a:rPr>
              <a:pPr/>
              <a:t>21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40" name="Picture 3" descr="C:\Users\shibata\works_hp3\14KEKB_Review\背景材料\title_background0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09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タイトル 1"/>
          <p:cNvSpPr txBox="1">
            <a:spLocks/>
          </p:cNvSpPr>
          <p:nvPr/>
        </p:nvSpPr>
        <p:spPr>
          <a:xfrm>
            <a:off x="162168" y="29122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1" dirty="0" smtClean="0">
                <a:solidFill>
                  <a:srgbClr val="FFC000"/>
                </a:solidFill>
              </a:rPr>
              <a:t>Summary</a:t>
            </a:r>
            <a:endParaRPr lang="ja-JP" altLang="en-US" b="1" dirty="0">
              <a:solidFill>
                <a:srgbClr val="FFC000"/>
              </a:solidFill>
            </a:endParaRPr>
          </a:p>
        </p:txBody>
      </p:sp>
      <p:sp>
        <p:nvSpPr>
          <p:cNvPr id="9" name="コンテンツ プレースホルダ 43"/>
          <p:cNvSpPr>
            <a:spLocks noGrp="1"/>
          </p:cNvSpPr>
          <p:nvPr>
            <p:ph idx="1"/>
          </p:nvPr>
        </p:nvSpPr>
        <p:spPr>
          <a:xfrm>
            <a:off x="126163" y="969713"/>
            <a:ext cx="9010699" cy="5540881"/>
          </a:xfrm>
        </p:spPr>
        <p:txBody>
          <a:bodyPr>
            <a:noAutofit/>
          </a:bodyPr>
          <a:lstStyle/>
          <a:p>
            <a:r>
              <a:rPr lang="en-US" altLang="ja-JP" sz="2000" dirty="0" smtClean="0">
                <a:solidFill>
                  <a:srgbClr val="002060"/>
                </a:solidFill>
                <a:sym typeface="Symbol" panose="05050102010706020507" pitchFamily="18" charset="2"/>
              </a:rPr>
              <a:t>Beam operation of DR started on Feb. 8</a:t>
            </a:r>
            <a:r>
              <a:rPr lang="en-US" altLang="ja-JP" sz="2000" baseline="30000" dirty="0" smtClean="0">
                <a:solidFill>
                  <a:srgbClr val="002060"/>
                </a:solidFill>
                <a:sym typeface="Symbol" panose="05050102010706020507" pitchFamily="18" charset="2"/>
              </a:rPr>
              <a:t>th</a:t>
            </a:r>
            <a:r>
              <a:rPr lang="en-US" altLang="ja-JP" sz="2000" dirty="0" smtClean="0">
                <a:solidFill>
                  <a:srgbClr val="002060"/>
                </a:solidFill>
                <a:sym typeface="Symbol" panose="05050102010706020507" pitchFamily="18" charset="2"/>
              </a:rPr>
              <a:t>, and DR vacuum system have no problems so far.</a:t>
            </a:r>
            <a:endParaRPr lang="en-US" altLang="ja-JP" sz="2000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r>
              <a:rPr lang="en-US" altLang="ja-JP" sz="2000" dirty="0" smtClean="0">
                <a:solidFill>
                  <a:srgbClr val="002060"/>
                </a:solidFill>
                <a:sym typeface="Symbol" panose="05050102010706020507" pitchFamily="18" charset="2"/>
              </a:rPr>
              <a:t>Vacuum </a:t>
            </a:r>
            <a:r>
              <a:rPr lang="en-US" altLang="ja-JP" sz="2000" dirty="0">
                <a:solidFill>
                  <a:srgbClr val="002060"/>
                </a:solidFill>
                <a:sym typeface="Symbol" panose="05050102010706020507" pitchFamily="18" charset="2"/>
              </a:rPr>
              <a:t>scrubbing has been progressing </a:t>
            </a:r>
            <a:r>
              <a:rPr lang="en-US" altLang="ja-JP" sz="2000" dirty="0" smtClean="0">
                <a:solidFill>
                  <a:srgbClr val="002060"/>
                </a:solidFill>
                <a:sym typeface="Symbol" panose="05050102010706020507" pitchFamily="18" charset="2"/>
              </a:rPr>
              <a:t>smoothly so far.</a:t>
            </a:r>
            <a:endParaRPr lang="en-US" altLang="ja-JP" sz="1800" dirty="0" smtClean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pPr lvl="1"/>
            <a:r>
              <a:rPr lang="en-US" altLang="ja-JP" sz="1800" dirty="0" smtClean="0">
                <a:sym typeface="Symbol" panose="05050102010706020507" pitchFamily="18" charset="2"/>
              </a:rPr>
              <a:t>The pressure in the beam channel is estimated to be less than 110</a:t>
            </a:r>
            <a:r>
              <a:rPr lang="en-US" altLang="ja-JP" sz="1800" baseline="30000" dirty="0" smtClean="0">
                <a:sym typeface="Symbol" panose="05050102010706020507" pitchFamily="18" charset="2"/>
              </a:rPr>
              <a:t>-5</a:t>
            </a:r>
            <a:r>
              <a:rPr lang="en-US" altLang="ja-JP" sz="1800" dirty="0" smtClean="0">
                <a:sym typeface="Symbol" panose="05050102010706020507" pitchFamily="18" charset="2"/>
              </a:rPr>
              <a:t> Pa with a stored beam current of 10 mA at present. (beam dose = 0.7 Ah)</a:t>
            </a:r>
          </a:p>
          <a:p>
            <a:pPr lvl="1"/>
            <a:r>
              <a:rPr lang="en-US" altLang="ja-JP" sz="1800" dirty="0" smtClean="0">
                <a:sym typeface="Symbol" panose="05050102010706020507" pitchFamily="18" charset="2"/>
              </a:rPr>
              <a:t>Currently, beam lifetime is </a:t>
            </a:r>
            <a:r>
              <a:rPr lang="en-US" altLang="ja-JP" sz="1800" dirty="0">
                <a:sym typeface="Symbol" panose="05050102010706020507" pitchFamily="18" charset="2"/>
              </a:rPr>
              <a:t>larger than 1000 s when </a:t>
            </a:r>
            <a:r>
              <a:rPr lang="en-US" altLang="ja-JP" sz="1800" dirty="0" smtClean="0">
                <a:sym typeface="Symbol" panose="05050102010706020507" pitchFamily="18" charset="2"/>
              </a:rPr>
              <a:t>the stored beam </a:t>
            </a:r>
            <a:r>
              <a:rPr lang="en-US" altLang="ja-JP" sz="1800" dirty="0">
                <a:sym typeface="Symbol" panose="05050102010706020507" pitchFamily="18" charset="2"/>
              </a:rPr>
              <a:t>current </a:t>
            </a:r>
            <a:r>
              <a:rPr lang="en-US" altLang="ja-JP" sz="1800" dirty="0" smtClean="0">
                <a:sym typeface="Symbol" panose="05050102010706020507" pitchFamily="18" charset="2"/>
              </a:rPr>
              <a:t>is </a:t>
            </a:r>
            <a:r>
              <a:rPr lang="en-US" altLang="ja-JP" sz="1800" dirty="0">
                <a:sym typeface="Symbol" panose="05050102010706020507" pitchFamily="18" charset="2"/>
              </a:rPr>
              <a:t>10 mA</a:t>
            </a:r>
            <a:r>
              <a:rPr lang="en-US" altLang="ja-JP" sz="1800" dirty="0" smtClean="0">
                <a:sym typeface="Symbol" panose="05050102010706020507" pitchFamily="18" charset="2"/>
              </a:rPr>
              <a:t>.</a:t>
            </a:r>
          </a:p>
          <a:p>
            <a:pPr lvl="1"/>
            <a:r>
              <a:rPr lang="en-US" altLang="ja-JP" sz="1800" dirty="0" smtClean="0">
                <a:sym typeface="Symbol" panose="05050102010706020507" pitchFamily="18" charset="2"/>
              </a:rPr>
              <a:t>It seems that vacuum scrubbing by beam operation at </a:t>
            </a:r>
            <a:r>
              <a:rPr lang="en-US" altLang="ja-JP" sz="1800" dirty="0">
                <a:sym typeface="Symbol" panose="05050102010706020507" pitchFamily="18" charset="2"/>
              </a:rPr>
              <a:t>a repetition rate of 25 Hz</a:t>
            </a:r>
            <a:r>
              <a:rPr lang="en-US" altLang="ja-JP" sz="1800" dirty="0" smtClean="0">
                <a:sym typeface="Symbol" panose="05050102010706020507" pitchFamily="18" charset="2"/>
              </a:rPr>
              <a:t> is insufficient.</a:t>
            </a:r>
          </a:p>
          <a:p>
            <a:pPr lvl="1"/>
            <a:r>
              <a:rPr lang="en-US" altLang="ja-JP" sz="1800" dirty="0" smtClean="0">
                <a:sym typeface="Symbol" panose="05050102010706020507" pitchFamily="18" charset="2"/>
              </a:rPr>
              <a:t>10 times the beam dose is required to achieve enough lifetime (&gt;1000 s) with design beam current (70.8 mA).</a:t>
            </a:r>
          </a:p>
          <a:p>
            <a:pPr marL="400050"/>
            <a:r>
              <a:rPr lang="en-US" altLang="ja-JP" sz="2000" dirty="0">
                <a:solidFill>
                  <a:srgbClr val="002060"/>
                </a:solidFill>
                <a:sym typeface="Symbol" panose="05050102010706020507" pitchFamily="18" charset="2"/>
              </a:rPr>
              <a:t>There is no indication </a:t>
            </a:r>
            <a:r>
              <a:rPr lang="en-US" altLang="ja-JP" sz="2000" dirty="0" smtClean="0">
                <a:solidFill>
                  <a:srgbClr val="002060"/>
                </a:solidFill>
                <a:sym typeface="Symbol" panose="05050102010706020507" pitchFamily="18" charset="2"/>
              </a:rPr>
              <a:t>of decrease in the NEG pumping speed.</a:t>
            </a:r>
            <a:endParaRPr lang="en-US" altLang="ja-JP" sz="2000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pPr lvl="1"/>
            <a:r>
              <a:rPr lang="en-US" altLang="ja-JP" sz="1800" dirty="0" smtClean="0"/>
              <a:t>Re-activation </a:t>
            </a:r>
            <a:r>
              <a:rPr lang="en-US" altLang="ja-JP" sz="1800" dirty="0"/>
              <a:t>will </a:t>
            </a:r>
            <a:r>
              <a:rPr lang="en-US" altLang="ja-JP" sz="1800" dirty="0" smtClean="0"/>
              <a:t>not be required until this summer shutdown.</a:t>
            </a:r>
            <a:endParaRPr lang="en-US" altLang="ja-JP" sz="1800" dirty="0">
              <a:sym typeface="Symbol" panose="05050102010706020507" pitchFamily="18" charset="2"/>
            </a:endParaRPr>
          </a:p>
          <a:p>
            <a:r>
              <a:rPr lang="en-US" altLang="ja-JP" sz="2000" dirty="0" smtClean="0">
                <a:solidFill>
                  <a:srgbClr val="002060"/>
                </a:solidFill>
                <a:sym typeface="Symbol" panose="05050102010706020507" pitchFamily="18" charset="2"/>
              </a:rPr>
              <a:t>As countermeasures against ECE, antechamber, TiN coating and Grooved surface are adopted.</a:t>
            </a:r>
          </a:p>
          <a:p>
            <a:pPr lvl="1"/>
            <a:r>
              <a:rPr lang="en-US" altLang="ja-JP" sz="1800" dirty="0" smtClean="0"/>
              <a:t>It </a:t>
            </a:r>
            <a:r>
              <a:rPr lang="en-US" altLang="ja-JP" sz="1800" dirty="0"/>
              <a:t>is necessary to continuously observe whether the ECE occurs or not as the stored beam current increases.</a:t>
            </a:r>
          </a:p>
          <a:p>
            <a:pPr lvl="1"/>
            <a:endParaRPr lang="en-US" altLang="ja-JP" sz="1800" dirty="0">
              <a:sym typeface="Symbol" panose="05050102010706020507" pitchFamily="18" charset="2"/>
            </a:endParaRPr>
          </a:p>
          <a:p>
            <a:endParaRPr lang="en-US" altLang="ja-JP" sz="2000" dirty="0" smtClean="0">
              <a:sym typeface="Symbol" panose="05050102010706020507" pitchFamily="18" charset="2"/>
            </a:endParaRPr>
          </a:p>
          <a:p>
            <a:pPr lvl="1"/>
            <a:endParaRPr lang="en-US" altLang="ja-JP" sz="1200" dirty="0">
              <a:solidFill>
                <a:srgbClr val="002060"/>
              </a:solidFill>
            </a:endParaRPr>
          </a:p>
          <a:p>
            <a:pPr lvl="2"/>
            <a:endParaRPr lang="en-US" altLang="ja-JP" sz="1600" dirty="0">
              <a:solidFill>
                <a:srgbClr val="002060"/>
              </a:solidFill>
            </a:endParaRPr>
          </a:p>
          <a:p>
            <a:pPr marL="457200" lvl="1" indent="0">
              <a:buNone/>
            </a:pPr>
            <a:endParaRPr lang="en-US" altLang="ja-JP" sz="2000" dirty="0" smtClean="0"/>
          </a:p>
          <a:p>
            <a:pPr lvl="1"/>
            <a:endParaRPr lang="en-US" altLang="ja-JP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43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正方形/長方形 37"/>
          <p:cNvSpPr/>
          <p:nvPr/>
        </p:nvSpPr>
        <p:spPr>
          <a:xfrm>
            <a:off x="0" y="6434514"/>
            <a:ext cx="9144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18" y="6455897"/>
            <a:ext cx="702056" cy="402103"/>
          </a:xfrm>
          <a:prstGeom prst="rect">
            <a:avLst/>
          </a:prstGeom>
          <a:noFill/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99592" y="6478724"/>
            <a:ext cx="213360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2018/3/14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663788" y="6464094"/>
            <a:ext cx="3816424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The 22</a:t>
            </a:r>
            <a:r>
              <a:rPr kumimoji="1" lang="en-US" altLang="ja-JP" baseline="30000" dirty="0" smtClean="0">
                <a:solidFill>
                  <a:srgbClr val="FFFF00"/>
                </a:solidFill>
              </a:rPr>
              <a:t>nd</a:t>
            </a:r>
            <a:r>
              <a:rPr kumimoji="1" lang="en-US" altLang="ja-JP" dirty="0" smtClean="0">
                <a:solidFill>
                  <a:srgbClr val="FFFF00"/>
                </a:solidFill>
              </a:rPr>
              <a:t>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03263" y="6486039"/>
            <a:ext cx="2133600" cy="365125"/>
          </a:xfrm>
        </p:spPr>
        <p:txBody>
          <a:bodyPr/>
          <a:lstStyle/>
          <a:p>
            <a:fld id="{31A2536D-92D0-4A14-99CE-6CBB0ED64566}" type="slidenum">
              <a:rPr kumimoji="1" lang="ja-JP" altLang="en-US" smtClean="0">
                <a:solidFill>
                  <a:srgbClr val="FFFF00"/>
                </a:solidFill>
              </a:rPr>
              <a:pPr/>
              <a:t>22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821021" y="2276872"/>
            <a:ext cx="746595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6000" b="1" dirty="0" smtClean="0">
                <a:solidFill>
                  <a:srgbClr val="FFC000"/>
                </a:solidFill>
              </a:rPr>
              <a:t>Fin.</a:t>
            </a:r>
          </a:p>
          <a:p>
            <a:pPr algn="ctr"/>
            <a:endParaRPr lang="en-US" altLang="ja-JP" dirty="0" smtClean="0">
              <a:solidFill>
                <a:srgbClr val="000066"/>
              </a:solidFill>
            </a:endParaRPr>
          </a:p>
          <a:p>
            <a:pPr algn="ctr"/>
            <a:r>
              <a:rPr lang="en-US" altLang="ja-JP" sz="3600" dirty="0" smtClean="0">
                <a:solidFill>
                  <a:srgbClr val="000066"/>
                </a:solidFill>
              </a:rPr>
              <a:t>Thank you for your attention.</a:t>
            </a:r>
            <a:endParaRPr kumimoji="1" lang="en-US" altLang="ja-JP" sz="3600" dirty="0" smtClean="0">
              <a:solidFill>
                <a:srgbClr val="000066"/>
              </a:solidFill>
            </a:endParaRPr>
          </a:p>
        </p:txBody>
      </p:sp>
      <p:grpSp>
        <p:nvGrpSpPr>
          <p:cNvPr id="13" name="グループ化 12"/>
          <p:cNvGrpSpPr/>
          <p:nvPr/>
        </p:nvGrpSpPr>
        <p:grpSpPr>
          <a:xfrm>
            <a:off x="175634" y="3778251"/>
            <a:ext cx="8974299" cy="1338236"/>
            <a:chOff x="169701" y="2921896"/>
            <a:chExt cx="8974299" cy="1338236"/>
          </a:xfrm>
        </p:grpSpPr>
        <p:pic>
          <p:nvPicPr>
            <p:cNvPr id="14" name="Picture 24" descr="C:\Users\shibata\works_hp3\14KEKB_Review\背景材料\event_jks_full_修正03.gif"/>
            <p:cNvPicPr>
              <a:picLocks noChangeAspect="1" noChangeArrowheads="1"/>
            </p:cNvPicPr>
            <p:nvPr/>
          </p:nvPicPr>
          <p:blipFill rotWithShape="1"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39" t="-3299" r="25912" b="26170"/>
            <a:stretch/>
          </p:blipFill>
          <p:spPr bwMode="auto">
            <a:xfrm>
              <a:off x="7673081" y="2921896"/>
              <a:ext cx="1470919" cy="1338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グループ化 14"/>
            <p:cNvGrpSpPr/>
            <p:nvPr/>
          </p:nvGrpSpPr>
          <p:grpSpPr>
            <a:xfrm>
              <a:off x="169701" y="3656361"/>
              <a:ext cx="8866795" cy="372572"/>
              <a:chOff x="169701" y="3656361"/>
              <a:chExt cx="8866795" cy="372572"/>
            </a:xfrm>
          </p:grpSpPr>
          <p:grpSp>
            <p:nvGrpSpPr>
              <p:cNvPr id="16" name="グループ化 15"/>
              <p:cNvGrpSpPr/>
              <p:nvPr/>
            </p:nvGrpSpPr>
            <p:grpSpPr>
              <a:xfrm>
                <a:off x="169701" y="3656361"/>
                <a:ext cx="7497810" cy="372572"/>
                <a:chOff x="232966" y="3341886"/>
                <a:chExt cx="7497810" cy="372572"/>
              </a:xfrm>
            </p:grpSpPr>
            <p:sp>
              <p:nvSpPr>
                <p:cNvPr id="19" name="正方形/長方形 18"/>
                <p:cNvSpPr/>
                <p:nvPr/>
              </p:nvSpPr>
              <p:spPr>
                <a:xfrm>
                  <a:off x="488470" y="3480761"/>
                  <a:ext cx="388674" cy="9805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0" name="円弧 19"/>
                <p:cNvSpPr>
                  <a:spLocks noChangeAspect="1"/>
                </p:cNvSpPr>
                <p:nvPr/>
              </p:nvSpPr>
              <p:spPr>
                <a:xfrm>
                  <a:off x="918957" y="3533171"/>
                  <a:ext cx="56340" cy="141493"/>
                </a:xfrm>
                <a:prstGeom prst="arc">
                  <a:avLst>
                    <a:gd name="adj1" fmla="val 5350398"/>
                    <a:gd name="adj2" fmla="val 16335659"/>
                  </a:avLst>
                </a:prstGeom>
                <a:ln w="28575">
                  <a:solidFill>
                    <a:srgbClr val="FFC000"/>
                  </a:solidFill>
                </a:ln>
                <a:effectLst>
                  <a:outerShdw blurRad="50800" dist="50800" algn="l" rotWithShape="0">
                    <a:srgbClr val="FFC000">
                      <a:alpha val="7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1" name="円弧 20"/>
                <p:cNvSpPr>
                  <a:spLocks noChangeAspect="1"/>
                </p:cNvSpPr>
                <p:nvPr/>
              </p:nvSpPr>
              <p:spPr>
                <a:xfrm>
                  <a:off x="757751" y="3515484"/>
                  <a:ext cx="70425" cy="176866"/>
                </a:xfrm>
                <a:prstGeom prst="arc">
                  <a:avLst>
                    <a:gd name="adj1" fmla="val 5350398"/>
                    <a:gd name="adj2" fmla="val 16335659"/>
                  </a:avLst>
                </a:prstGeom>
                <a:ln w="28575">
                  <a:solidFill>
                    <a:srgbClr val="FFC000"/>
                  </a:solidFill>
                </a:ln>
                <a:effectLst>
                  <a:outerShdw blurRad="50800" dist="50800" algn="l" rotWithShape="0">
                    <a:srgbClr val="FFC000">
                      <a:alpha val="7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2" name="円弧 21"/>
                <p:cNvSpPr>
                  <a:spLocks noChangeAspect="1"/>
                </p:cNvSpPr>
                <p:nvPr/>
              </p:nvSpPr>
              <p:spPr>
                <a:xfrm>
                  <a:off x="586623" y="3493376"/>
                  <a:ext cx="88031" cy="221082"/>
                </a:xfrm>
                <a:prstGeom prst="arc">
                  <a:avLst>
                    <a:gd name="adj1" fmla="val 5350398"/>
                    <a:gd name="adj2" fmla="val 16335659"/>
                  </a:avLst>
                </a:prstGeom>
                <a:ln w="28575">
                  <a:solidFill>
                    <a:srgbClr val="FFC000"/>
                  </a:solidFill>
                </a:ln>
                <a:effectLst>
                  <a:outerShdw blurRad="50800" dist="50800" algn="l" rotWithShape="0">
                    <a:srgbClr val="FFC000">
                      <a:alpha val="7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3" name="正方形/長方形 22"/>
                <p:cNvSpPr/>
                <p:nvPr/>
              </p:nvSpPr>
              <p:spPr>
                <a:xfrm>
                  <a:off x="425094" y="3573016"/>
                  <a:ext cx="7305682" cy="68400"/>
                </a:xfrm>
                <a:prstGeom prst="rect">
                  <a:avLst/>
                </a:prstGeom>
                <a:solidFill>
                  <a:srgbClr val="FFC000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4" name="円弧 23"/>
                <p:cNvSpPr>
                  <a:spLocks noChangeAspect="1"/>
                </p:cNvSpPr>
                <p:nvPr/>
              </p:nvSpPr>
              <p:spPr>
                <a:xfrm>
                  <a:off x="820804" y="3381681"/>
                  <a:ext cx="56340" cy="141493"/>
                </a:xfrm>
                <a:prstGeom prst="arc">
                  <a:avLst>
                    <a:gd name="adj1" fmla="val 5350398"/>
                    <a:gd name="adj2" fmla="val 16335659"/>
                  </a:avLst>
                </a:prstGeom>
                <a:ln w="28575">
                  <a:solidFill>
                    <a:srgbClr val="000066"/>
                  </a:solidFill>
                </a:ln>
                <a:effectLst>
                  <a:outerShdw blurRad="50800" dist="50800" algn="l" rotWithShape="0">
                    <a:srgbClr val="000066">
                      <a:alpha val="50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5" name="円弧 24"/>
                <p:cNvSpPr>
                  <a:spLocks noChangeAspect="1"/>
                </p:cNvSpPr>
                <p:nvPr/>
              </p:nvSpPr>
              <p:spPr>
                <a:xfrm>
                  <a:off x="659598" y="3363994"/>
                  <a:ext cx="70425" cy="176866"/>
                </a:xfrm>
                <a:prstGeom prst="arc">
                  <a:avLst>
                    <a:gd name="adj1" fmla="val 5350398"/>
                    <a:gd name="adj2" fmla="val 16335659"/>
                  </a:avLst>
                </a:prstGeom>
                <a:ln w="28575">
                  <a:solidFill>
                    <a:srgbClr val="000066"/>
                  </a:solidFill>
                </a:ln>
                <a:effectLst>
                  <a:outerShdw blurRad="50800" dist="50800" algn="l" rotWithShape="0">
                    <a:srgbClr val="000066">
                      <a:alpha val="50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6" name="円弧 25"/>
                <p:cNvSpPr>
                  <a:spLocks noChangeAspect="1"/>
                </p:cNvSpPr>
                <p:nvPr/>
              </p:nvSpPr>
              <p:spPr>
                <a:xfrm>
                  <a:off x="488470" y="3341886"/>
                  <a:ext cx="88031" cy="221082"/>
                </a:xfrm>
                <a:prstGeom prst="arc">
                  <a:avLst>
                    <a:gd name="adj1" fmla="val 5350398"/>
                    <a:gd name="adj2" fmla="val 16335659"/>
                  </a:avLst>
                </a:prstGeom>
                <a:ln w="28575">
                  <a:solidFill>
                    <a:srgbClr val="000066"/>
                  </a:solidFill>
                </a:ln>
                <a:effectLst>
                  <a:outerShdw blurRad="50800" dist="50800" algn="l" rotWithShape="0">
                    <a:srgbClr val="000066">
                      <a:alpha val="50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7" name="正方形/長方形 26"/>
                <p:cNvSpPr/>
                <p:nvPr/>
              </p:nvSpPr>
              <p:spPr>
                <a:xfrm>
                  <a:off x="232966" y="3418738"/>
                  <a:ext cx="7453155" cy="68400"/>
                </a:xfrm>
                <a:prstGeom prst="rect">
                  <a:avLst/>
                </a:prstGeom>
                <a:solidFill>
                  <a:srgbClr val="00006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8" name="円弧 27"/>
                <p:cNvSpPr>
                  <a:spLocks noChangeAspect="1"/>
                </p:cNvSpPr>
                <p:nvPr/>
              </p:nvSpPr>
              <p:spPr>
                <a:xfrm>
                  <a:off x="586623" y="3493376"/>
                  <a:ext cx="88031" cy="221082"/>
                </a:xfrm>
                <a:prstGeom prst="arc">
                  <a:avLst>
                    <a:gd name="adj1" fmla="val 16137867"/>
                    <a:gd name="adj2" fmla="val 5501634"/>
                  </a:avLst>
                </a:prstGeom>
                <a:ln w="28575">
                  <a:solidFill>
                    <a:srgbClr val="FFC000"/>
                  </a:solidFill>
                </a:ln>
                <a:effectLst>
                  <a:outerShdw blurRad="50800" dist="50800" algn="l" rotWithShape="0">
                    <a:srgbClr val="FFC000">
                      <a:alpha val="7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9" name="円弧 28"/>
                <p:cNvSpPr>
                  <a:spLocks noChangeAspect="1"/>
                </p:cNvSpPr>
                <p:nvPr/>
              </p:nvSpPr>
              <p:spPr>
                <a:xfrm>
                  <a:off x="757751" y="3515484"/>
                  <a:ext cx="70425" cy="176866"/>
                </a:xfrm>
                <a:prstGeom prst="arc">
                  <a:avLst>
                    <a:gd name="adj1" fmla="val 16137867"/>
                    <a:gd name="adj2" fmla="val 5501634"/>
                  </a:avLst>
                </a:prstGeom>
                <a:ln w="28575">
                  <a:solidFill>
                    <a:srgbClr val="FFC000"/>
                  </a:solidFill>
                </a:ln>
                <a:effectLst>
                  <a:outerShdw blurRad="50800" dist="50800" algn="l" rotWithShape="0">
                    <a:srgbClr val="FFC000">
                      <a:alpha val="7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0" name="円弧 29"/>
                <p:cNvSpPr>
                  <a:spLocks noChangeAspect="1"/>
                </p:cNvSpPr>
                <p:nvPr/>
              </p:nvSpPr>
              <p:spPr>
                <a:xfrm>
                  <a:off x="918957" y="3533171"/>
                  <a:ext cx="56340" cy="141493"/>
                </a:xfrm>
                <a:prstGeom prst="arc">
                  <a:avLst>
                    <a:gd name="adj1" fmla="val 16137867"/>
                    <a:gd name="adj2" fmla="val 5501634"/>
                  </a:avLst>
                </a:prstGeom>
                <a:ln w="28575">
                  <a:solidFill>
                    <a:srgbClr val="FFC000"/>
                  </a:solidFill>
                </a:ln>
                <a:effectLst>
                  <a:outerShdw blurRad="50800" dist="50800" algn="l" rotWithShape="0">
                    <a:srgbClr val="FFC000">
                      <a:alpha val="7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1" name="円弧 30"/>
                <p:cNvSpPr>
                  <a:spLocks noChangeAspect="1"/>
                </p:cNvSpPr>
                <p:nvPr/>
              </p:nvSpPr>
              <p:spPr>
                <a:xfrm>
                  <a:off x="488470" y="3341886"/>
                  <a:ext cx="88031" cy="221082"/>
                </a:xfrm>
                <a:prstGeom prst="arc">
                  <a:avLst>
                    <a:gd name="adj1" fmla="val 16137867"/>
                    <a:gd name="adj2" fmla="val 5501634"/>
                  </a:avLst>
                </a:prstGeom>
                <a:ln w="28575">
                  <a:solidFill>
                    <a:srgbClr val="000066"/>
                  </a:solidFill>
                </a:ln>
                <a:effectLst>
                  <a:outerShdw blurRad="50800" dist="50800" algn="l" rotWithShape="0">
                    <a:srgbClr val="000066">
                      <a:alpha val="50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2" name="円弧 31"/>
                <p:cNvSpPr>
                  <a:spLocks noChangeAspect="1"/>
                </p:cNvSpPr>
                <p:nvPr/>
              </p:nvSpPr>
              <p:spPr>
                <a:xfrm>
                  <a:off x="659598" y="3363994"/>
                  <a:ext cx="70425" cy="176866"/>
                </a:xfrm>
                <a:prstGeom prst="arc">
                  <a:avLst>
                    <a:gd name="adj1" fmla="val 16137867"/>
                    <a:gd name="adj2" fmla="val 5501634"/>
                  </a:avLst>
                </a:prstGeom>
                <a:ln w="28575">
                  <a:solidFill>
                    <a:srgbClr val="000066"/>
                  </a:solidFill>
                </a:ln>
                <a:effectLst>
                  <a:outerShdw blurRad="50800" dist="50800" algn="l" rotWithShape="0">
                    <a:srgbClr val="000066">
                      <a:alpha val="50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3" name="円弧 32"/>
                <p:cNvSpPr>
                  <a:spLocks noChangeAspect="1"/>
                </p:cNvSpPr>
                <p:nvPr/>
              </p:nvSpPr>
              <p:spPr>
                <a:xfrm>
                  <a:off x="820804" y="3381681"/>
                  <a:ext cx="56340" cy="141493"/>
                </a:xfrm>
                <a:prstGeom prst="arc">
                  <a:avLst>
                    <a:gd name="adj1" fmla="val 16137867"/>
                    <a:gd name="adj2" fmla="val 5501634"/>
                  </a:avLst>
                </a:prstGeom>
                <a:ln w="28575">
                  <a:solidFill>
                    <a:srgbClr val="000066"/>
                  </a:solidFill>
                </a:ln>
                <a:effectLst>
                  <a:outerShdw blurRad="50800" dist="50800" algn="l" rotWithShape="0">
                    <a:srgbClr val="000066">
                      <a:alpha val="50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17" name="二等辺三角形 16"/>
              <p:cNvSpPr/>
              <p:nvPr/>
            </p:nvSpPr>
            <p:spPr>
              <a:xfrm rot="5160000">
                <a:off x="8308747" y="3172401"/>
                <a:ext cx="54376" cy="1401122"/>
              </a:xfrm>
              <a:prstGeom prst="triangl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" name="二等辺三角形 17"/>
              <p:cNvSpPr/>
              <p:nvPr/>
            </p:nvSpPr>
            <p:spPr>
              <a:xfrm rot="5640000">
                <a:off x="8283671" y="3114161"/>
                <a:ext cx="54376" cy="1401122"/>
              </a:xfrm>
              <a:prstGeom prst="triangle">
                <a:avLst/>
              </a:prstGeom>
              <a:solidFill>
                <a:srgbClr val="00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pic>
        <p:nvPicPr>
          <p:cNvPr id="34" name="Picture 24" descr="C:\Users\shibata\works_hp3\14KEKB_Review\背景材料\event_jks_full_修正03.gif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5" t="25998" r="180" b="-99"/>
          <a:stretch/>
        </p:blipFill>
        <p:spPr bwMode="auto">
          <a:xfrm>
            <a:off x="5933" y="856355"/>
            <a:ext cx="1309448" cy="128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グループ化 34"/>
          <p:cNvGrpSpPr/>
          <p:nvPr/>
        </p:nvGrpSpPr>
        <p:grpSpPr>
          <a:xfrm rot="10800000">
            <a:off x="113437" y="1085773"/>
            <a:ext cx="8866795" cy="372572"/>
            <a:chOff x="32018" y="3656361"/>
            <a:chExt cx="8866795" cy="372572"/>
          </a:xfrm>
        </p:grpSpPr>
        <p:grpSp>
          <p:nvGrpSpPr>
            <p:cNvPr id="36" name="グループ化 35"/>
            <p:cNvGrpSpPr/>
            <p:nvPr/>
          </p:nvGrpSpPr>
          <p:grpSpPr>
            <a:xfrm>
              <a:off x="32018" y="3656361"/>
              <a:ext cx="7497810" cy="372572"/>
              <a:chOff x="232966" y="3341886"/>
              <a:chExt cx="7497810" cy="372572"/>
            </a:xfrm>
          </p:grpSpPr>
          <p:sp>
            <p:nvSpPr>
              <p:cNvPr id="43" name="正方形/長方形 42"/>
              <p:cNvSpPr/>
              <p:nvPr/>
            </p:nvSpPr>
            <p:spPr>
              <a:xfrm>
                <a:off x="488470" y="3480761"/>
                <a:ext cx="388674" cy="980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4" name="円弧 43"/>
              <p:cNvSpPr>
                <a:spLocks noChangeAspect="1"/>
              </p:cNvSpPr>
              <p:nvPr/>
            </p:nvSpPr>
            <p:spPr>
              <a:xfrm>
                <a:off x="918957" y="3533171"/>
                <a:ext cx="56340" cy="141493"/>
              </a:xfrm>
              <a:prstGeom prst="arc">
                <a:avLst>
                  <a:gd name="adj1" fmla="val 5350398"/>
                  <a:gd name="adj2" fmla="val 16335659"/>
                </a:avLst>
              </a:prstGeom>
              <a:ln w="28575">
                <a:solidFill>
                  <a:srgbClr val="FFC000"/>
                </a:solidFill>
              </a:ln>
              <a:effectLst>
                <a:outerShdw blurRad="50800" dist="50800" algn="l" rotWithShape="0">
                  <a:srgbClr val="FFC000">
                    <a:alpha val="75000"/>
                  </a:srgb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5" name="円弧 44"/>
              <p:cNvSpPr>
                <a:spLocks noChangeAspect="1"/>
              </p:cNvSpPr>
              <p:nvPr/>
            </p:nvSpPr>
            <p:spPr>
              <a:xfrm>
                <a:off x="757751" y="3515484"/>
                <a:ext cx="70425" cy="176866"/>
              </a:xfrm>
              <a:prstGeom prst="arc">
                <a:avLst>
                  <a:gd name="adj1" fmla="val 5350398"/>
                  <a:gd name="adj2" fmla="val 16335659"/>
                </a:avLst>
              </a:prstGeom>
              <a:ln w="28575">
                <a:solidFill>
                  <a:srgbClr val="FFC000"/>
                </a:solidFill>
              </a:ln>
              <a:effectLst>
                <a:outerShdw blurRad="50800" dist="50800" algn="l" rotWithShape="0">
                  <a:srgbClr val="FFC000">
                    <a:alpha val="75000"/>
                  </a:srgb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6" name="円弧 45"/>
              <p:cNvSpPr>
                <a:spLocks noChangeAspect="1"/>
              </p:cNvSpPr>
              <p:nvPr/>
            </p:nvSpPr>
            <p:spPr>
              <a:xfrm>
                <a:off x="586623" y="3493376"/>
                <a:ext cx="88031" cy="221082"/>
              </a:xfrm>
              <a:prstGeom prst="arc">
                <a:avLst>
                  <a:gd name="adj1" fmla="val 5350398"/>
                  <a:gd name="adj2" fmla="val 16335659"/>
                </a:avLst>
              </a:prstGeom>
              <a:ln w="28575">
                <a:solidFill>
                  <a:srgbClr val="FFC000"/>
                </a:solidFill>
              </a:ln>
              <a:effectLst>
                <a:outerShdw blurRad="50800" dist="50800" algn="l" rotWithShape="0">
                  <a:srgbClr val="FFC000">
                    <a:alpha val="75000"/>
                  </a:srgb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7" name="正方形/長方形 46"/>
              <p:cNvSpPr/>
              <p:nvPr/>
            </p:nvSpPr>
            <p:spPr>
              <a:xfrm>
                <a:off x="425094" y="3573016"/>
                <a:ext cx="7305682" cy="68400"/>
              </a:xfrm>
              <a:prstGeom prst="rect">
                <a:avLst/>
              </a:prstGeom>
              <a:solidFill>
                <a:srgbClr val="FFC000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8" name="円弧 47"/>
              <p:cNvSpPr>
                <a:spLocks noChangeAspect="1"/>
              </p:cNvSpPr>
              <p:nvPr/>
            </p:nvSpPr>
            <p:spPr>
              <a:xfrm>
                <a:off x="820804" y="3381681"/>
                <a:ext cx="56340" cy="141493"/>
              </a:xfrm>
              <a:prstGeom prst="arc">
                <a:avLst>
                  <a:gd name="adj1" fmla="val 5350398"/>
                  <a:gd name="adj2" fmla="val 16335659"/>
                </a:avLst>
              </a:prstGeom>
              <a:ln w="28575">
                <a:solidFill>
                  <a:srgbClr val="000066"/>
                </a:solidFill>
              </a:ln>
              <a:effectLst>
                <a:outerShdw blurRad="50800" dist="50800" algn="l" rotWithShape="0">
                  <a:srgbClr val="000066">
                    <a:alpha val="50000"/>
                  </a:srgb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9" name="円弧 48"/>
              <p:cNvSpPr>
                <a:spLocks noChangeAspect="1"/>
              </p:cNvSpPr>
              <p:nvPr/>
            </p:nvSpPr>
            <p:spPr>
              <a:xfrm>
                <a:off x="659598" y="3363994"/>
                <a:ext cx="70425" cy="176866"/>
              </a:xfrm>
              <a:prstGeom prst="arc">
                <a:avLst>
                  <a:gd name="adj1" fmla="val 5350398"/>
                  <a:gd name="adj2" fmla="val 16335659"/>
                </a:avLst>
              </a:prstGeom>
              <a:ln w="28575">
                <a:solidFill>
                  <a:srgbClr val="000066"/>
                </a:solidFill>
              </a:ln>
              <a:effectLst>
                <a:outerShdw blurRad="50800" dist="50800" algn="l" rotWithShape="0">
                  <a:srgbClr val="000066">
                    <a:alpha val="50000"/>
                  </a:srgb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0" name="円弧 49"/>
              <p:cNvSpPr>
                <a:spLocks noChangeAspect="1"/>
              </p:cNvSpPr>
              <p:nvPr/>
            </p:nvSpPr>
            <p:spPr>
              <a:xfrm>
                <a:off x="488470" y="3341886"/>
                <a:ext cx="88031" cy="221082"/>
              </a:xfrm>
              <a:prstGeom prst="arc">
                <a:avLst>
                  <a:gd name="adj1" fmla="val 5350398"/>
                  <a:gd name="adj2" fmla="val 16335659"/>
                </a:avLst>
              </a:prstGeom>
              <a:ln w="28575">
                <a:solidFill>
                  <a:srgbClr val="000066"/>
                </a:solidFill>
              </a:ln>
              <a:effectLst>
                <a:outerShdw blurRad="50800" dist="50800" algn="l" rotWithShape="0">
                  <a:srgbClr val="000066">
                    <a:alpha val="50000"/>
                  </a:srgb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1" name="正方形/長方形 50"/>
              <p:cNvSpPr/>
              <p:nvPr/>
            </p:nvSpPr>
            <p:spPr>
              <a:xfrm>
                <a:off x="232966" y="3418738"/>
                <a:ext cx="7453155" cy="68400"/>
              </a:xfrm>
              <a:prstGeom prst="rect">
                <a:avLst/>
              </a:prstGeom>
              <a:solidFill>
                <a:srgbClr val="000066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2" name="円弧 51"/>
              <p:cNvSpPr>
                <a:spLocks noChangeAspect="1"/>
              </p:cNvSpPr>
              <p:nvPr/>
            </p:nvSpPr>
            <p:spPr>
              <a:xfrm>
                <a:off x="586623" y="3493376"/>
                <a:ext cx="88031" cy="221082"/>
              </a:xfrm>
              <a:prstGeom prst="arc">
                <a:avLst>
                  <a:gd name="adj1" fmla="val 16137867"/>
                  <a:gd name="adj2" fmla="val 5501634"/>
                </a:avLst>
              </a:prstGeom>
              <a:ln w="28575">
                <a:solidFill>
                  <a:srgbClr val="FFC000"/>
                </a:solidFill>
              </a:ln>
              <a:effectLst>
                <a:outerShdw blurRad="50800" dist="50800" algn="l" rotWithShape="0">
                  <a:srgbClr val="FFC000">
                    <a:alpha val="75000"/>
                  </a:srgb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3" name="円弧 52"/>
              <p:cNvSpPr>
                <a:spLocks noChangeAspect="1"/>
              </p:cNvSpPr>
              <p:nvPr/>
            </p:nvSpPr>
            <p:spPr>
              <a:xfrm>
                <a:off x="757751" y="3515484"/>
                <a:ext cx="70425" cy="176866"/>
              </a:xfrm>
              <a:prstGeom prst="arc">
                <a:avLst>
                  <a:gd name="adj1" fmla="val 16137867"/>
                  <a:gd name="adj2" fmla="val 5501634"/>
                </a:avLst>
              </a:prstGeom>
              <a:ln w="28575">
                <a:solidFill>
                  <a:srgbClr val="FFC000"/>
                </a:solidFill>
              </a:ln>
              <a:effectLst>
                <a:outerShdw blurRad="50800" dist="50800" algn="l" rotWithShape="0">
                  <a:srgbClr val="FFC000">
                    <a:alpha val="75000"/>
                  </a:srgb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4" name="円弧 53"/>
              <p:cNvSpPr>
                <a:spLocks noChangeAspect="1"/>
              </p:cNvSpPr>
              <p:nvPr/>
            </p:nvSpPr>
            <p:spPr>
              <a:xfrm>
                <a:off x="918957" y="3533171"/>
                <a:ext cx="56340" cy="141493"/>
              </a:xfrm>
              <a:prstGeom prst="arc">
                <a:avLst>
                  <a:gd name="adj1" fmla="val 16137867"/>
                  <a:gd name="adj2" fmla="val 5501634"/>
                </a:avLst>
              </a:prstGeom>
              <a:ln w="28575">
                <a:solidFill>
                  <a:srgbClr val="FFC000"/>
                </a:solidFill>
              </a:ln>
              <a:effectLst>
                <a:outerShdw blurRad="50800" dist="50800" algn="l" rotWithShape="0">
                  <a:srgbClr val="FFC000">
                    <a:alpha val="75000"/>
                  </a:srgb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5" name="円弧 54"/>
              <p:cNvSpPr>
                <a:spLocks noChangeAspect="1"/>
              </p:cNvSpPr>
              <p:nvPr/>
            </p:nvSpPr>
            <p:spPr>
              <a:xfrm>
                <a:off x="488470" y="3341886"/>
                <a:ext cx="88031" cy="221082"/>
              </a:xfrm>
              <a:prstGeom prst="arc">
                <a:avLst>
                  <a:gd name="adj1" fmla="val 16137867"/>
                  <a:gd name="adj2" fmla="val 5501634"/>
                </a:avLst>
              </a:prstGeom>
              <a:ln w="28575">
                <a:solidFill>
                  <a:srgbClr val="000066"/>
                </a:solidFill>
              </a:ln>
              <a:effectLst>
                <a:outerShdw blurRad="50800" dist="50800" algn="l" rotWithShape="0">
                  <a:srgbClr val="000066">
                    <a:alpha val="50000"/>
                  </a:srgb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6" name="円弧 55"/>
              <p:cNvSpPr>
                <a:spLocks noChangeAspect="1"/>
              </p:cNvSpPr>
              <p:nvPr/>
            </p:nvSpPr>
            <p:spPr>
              <a:xfrm>
                <a:off x="659598" y="3363994"/>
                <a:ext cx="70425" cy="176866"/>
              </a:xfrm>
              <a:prstGeom prst="arc">
                <a:avLst>
                  <a:gd name="adj1" fmla="val 16137867"/>
                  <a:gd name="adj2" fmla="val 5501634"/>
                </a:avLst>
              </a:prstGeom>
              <a:ln w="28575">
                <a:solidFill>
                  <a:srgbClr val="000066"/>
                </a:solidFill>
              </a:ln>
              <a:effectLst>
                <a:outerShdw blurRad="50800" dist="50800" algn="l" rotWithShape="0">
                  <a:srgbClr val="000066">
                    <a:alpha val="50000"/>
                  </a:srgb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7" name="円弧 56"/>
              <p:cNvSpPr>
                <a:spLocks noChangeAspect="1"/>
              </p:cNvSpPr>
              <p:nvPr/>
            </p:nvSpPr>
            <p:spPr>
              <a:xfrm>
                <a:off x="820804" y="3381681"/>
                <a:ext cx="56340" cy="141493"/>
              </a:xfrm>
              <a:prstGeom prst="arc">
                <a:avLst>
                  <a:gd name="adj1" fmla="val 16137867"/>
                  <a:gd name="adj2" fmla="val 5501634"/>
                </a:avLst>
              </a:prstGeom>
              <a:ln w="28575">
                <a:solidFill>
                  <a:srgbClr val="000066"/>
                </a:solidFill>
              </a:ln>
              <a:effectLst>
                <a:outerShdw blurRad="50800" dist="50800" algn="l" rotWithShape="0">
                  <a:srgbClr val="000066">
                    <a:alpha val="50000"/>
                  </a:srgb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37" name="二等辺三角形 36"/>
            <p:cNvSpPr/>
            <p:nvPr/>
          </p:nvSpPr>
          <p:spPr>
            <a:xfrm rot="5160000">
              <a:off x="8171064" y="3172401"/>
              <a:ext cx="54376" cy="140112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二等辺三角形 41"/>
            <p:cNvSpPr/>
            <p:nvPr/>
          </p:nvSpPr>
          <p:spPr>
            <a:xfrm rot="5640000">
              <a:off x="8145988" y="3114161"/>
              <a:ext cx="54376" cy="1401122"/>
            </a:xfrm>
            <a:prstGeom prst="triangle">
              <a:avLst/>
            </a:prstGeom>
            <a:solidFill>
              <a:srgbClr val="00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9211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正方形/長方形 37"/>
          <p:cNvSpPr/>
          <p:nvPr/>
        </p:nvSpPr>
        <p:spPr>
          <a:xfrm>
            <a:off x="0" y="6434514"/>
            <a:ext cx="9144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18" y="6455897"/>
            <a:ext cx="702056" cy="402103"/>
          </a:xfrm>
          <a:prstGeom prst="rect">
            <a:avLst/>
          </a:prstGeom>
          <a:noFill/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99592" y="6478724"/>
            <a:ext cx="213360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2018/3/14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663788" y="6464094"/>
            <a:ext cx="3816424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The 22</a:t>
            </a:r>
            <a:r>
              <a:rPr kumimoji="1" lang="en-US" altLang="ja-JP" baseline="30000" dirty="0" smtClean="0">
                <a:solidFill>
                  <a:srgbClr val="FFFF00"/>
                </a:solidFill>
              </a:rPr>
              <a:t>nd</a:t>
            </a:r>
            <a:r>
              <a:rPr kumimoji="1" lang="en-US" altLang="ja-JP" dirty="0" smtClean="0">
                <a:solidFill>
                  <a:srgbClr val="FFFF00"/>
                </a:solidFill>
              </a:rPr>
              <a:t>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03263" y="6486039"/>
            <a:ext cx="2133600" cy="365125"/>
          </a:xfrm>
        </p:spPr>
        <p:txBody>
          <a:bodyPr/>
          <a:lstStyle/>
          <a:p>
            <a:fld id="{31A2536D-92D0-4A14-99CE-6CBB0ED64566}" type="slidenum">
              <a:rPr kumimoji="1" lang="ja-JP" altLang="en-US" smtClean="0">
                <a:solidFill>
                  <a:srgbClr val="FFFF00"/>
                </a:solidFill>
              </a:rPr>
              <a:pPr/>
              <a:t>23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40" name="Picture 3" descr="C:\Users\shibata\works_hp3\14KEKB_Review\背景材料\title_background0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09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タイトル 1"/>
          <p:cNvSpPr txBox="1">
            <a:spLocks/>
          </p:cNvSpPr>
          <p:nvPr/>
        </p:nvSpPr>
        <p:spPr>
          <a:xfrm>
            <a:off x="162168" y="29122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1" dirty="0" smtClean="0">
                <a:solidFill>
                  <a:srgbClr val="FFC000"/>
                </a:solidFill>
              </a:rPr>
              <a:t>Back-up</a:t>
            </a:r>
            <a:endParaRPr lang="ja-JP" altLang="en-US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14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 descr="C:\Users\shibata\works_hp3\14SuperKEKB_Design_Report\DR_fig11_modified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097" y="3186888"/>
            <a:ext cx="4474845" cy="346329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正方形/長方形 37"/>
          <p:cNvSpPr/>
          <p:nvPr/>
        </p:nvSpPr>
        <p:spPr>
          <a:xfrm>
            <a:off x="0" y="6434514"/>
            <a:ext cx="9144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18" y="6455897"/>
            <a:ext cx="702056" cy="402103"/>
          </a:xfrm>
          <a:prstGeom prst="rect">
            <a:avLst/>
          </a:prstGeom>
          <a:noFill/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99592" y="6478724"/>
            <a:ext cx="213360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2018/3/14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663788" y="6464094"/>
            <a:ext cx="3816424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The 20th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03263" y="6486039"/>
            <a:ext cx="2133600" cy="365125"/>
          </a:xfrm>
        </p:spPr>
        <p:txBody>
          <a:bodyPr/>
          <a:lstStyle/>
          <a:p>
            <a:fld id="{31A2536D-92D0-4A14-99CE-6CBB0ED64566}" type="slidenum">
              <a:rPr kumimoji="1" lang="ja-JP" altLang="en-US" smtClean="0">
                <a:solidFill>
                  <a:srgbClr val="FFFF00"/>
                </a:solidFill>
              </a:rPr>
              <a:pPr/>
              <a:t>24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40" name="Picture 3" descr="C:\Users\shibata\works_hp3\14KEKB_Review\背景材料\title_background02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09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タイトル 1"/>
          <p:cNvSpPr txBox="1">
            <a:spLocks/>
          </p:cNvSpPr>
          <p:nvPr/>
        </p:nvSpPr>
        <p:spPr>
          <a:xfrm>
            <a:off x="162168" y="29122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1" dirty="0" smtClean="0">
                <a:solidFill>
                  <a:srgbClr val="FFC000"/>
                </a:solidFill>
              </a:rPr>
              <a:t>Average pressure estimation</a:t>
            </a:r>
            <a:endParaRPr lang="ja-JP" altLang="en-US" b="1" dirty="0">
              <a:solidFill>
                <a:srgbClr val="FFC000"/>
              </a:solidFill>
            </a:endParaRPr>
          </a:p>
        </p:txBody>
      </p:sp>
      <p:sp>
        <p:nvSpPr>
          <p:cNvPr id="10" name="コンテンツ プレースホルダ 43"/>
          <p:cNvSpPr>
            <a:spLocks noGrp="1"/>
          </p:cNvSpPr>
          <p:nvPr>
            <p:ph idx="1"/>
          </p:nvPr>
        </p:nvSpPr>
        <p:spPr>
          <a:xfrm>
            <a:off x="323528" y="980728"/>
            <a:ext cx="8496944" cy="2304256"/>
          </a:xfrm>
        </p:spPr>
        <p:txBody>
          <a:bodyPr>
            <a:normAutofit lnSpcReduction="10000"/>
          </a:bodyPr>
          <a:lstStyle/>
          <a:p>
            <a:r>
              <a:rPr lang="en-US" altLang="ja-JP" sz="2400" dirty="0" smtClean="0">
                <a:solidFill>
                  <a:srgbClr val="002060"/>
                </a:solidFill>
              </a:rPr>
              <a:t>Rough estimation of average pressure in arc sections</a:t>
            </a:r>
          </a:p>
          <a:p>
            <a:pPr lvl="1"/>
            <a:r>
              <a:rPr lang="en-US" altLang="ja-JP" sz="1600" dirty="0" smtClean="0"/>
              <a:t>Required averaged pressure is lower than 1</a:t>
            </a:r>
            <a:r>
              <a:rPr lang="en-US" altLang="ja-JP" sz="1600" dirty="0" smtClean="0">
                <a:sym typeface="Symbol"/>
              </a:rPr>
              <a:t>10</a:t>
            </a:r>
            <a:r>
              <a:rPr lang="en-US" altLang="ja-JP" sz="1600" baseline="30000" dirty="0" smtClean="0">
                <a:sym typeface="Symbol"/>
              </a:rPr>
              <a:t>-5</a:t>
            </a:r>
            <a:r>
              <a:rPr lang="en-US" altLang="ja-JP" sz="1600" dirty="0" smtClean="0">
                <a:sym typeface="Symbol"/>
              </a:rPr>
              <a:t> Pa to obtain enough beam lifetime.</a:t>
            </a:r>
            <a:endParaRPr lang="en-US" altLang="ja-JP" sz="1200" dirty="0" smtClean="0"/>
          </a:p>
          <a:p>
            <a:pPr lvl="1"/>
            <a:r>
              <a:rPr lang="en-US" altLang="ja-JP" sz="1600" dirty="0" smtClean="0"/>
              <a:t>Beam pipes have three pumping ports in one cell with a length of about 2 m. (</a:t>
            </a:r>
            <a:r>
              <a:rPr lang="en-US" altLang="ja-JP" sz="1600" i="1" dirty="0" smtClean="0"/>
              <a:t>d </a:t>
            </a:r>
            <a:r>
              <a:rPr lang="en-US" altLang="ja-JP" sz="1600" dirty="0" smtClean="0">
                <a:sym typeface="Symbol"/>
              </a:rPr>
              <a:t> </a:t>
            </a:r>
            <a:r>
              <a:rPr lang="en-US" altLang="ja-JP" sz="1600" dirty="0" smtClean="0"/>
              <a:t>0.7 m)</a:t>
            </a:r>
          </a:p>
          <a:p>
            <a:pPr lvl="1"/>
            <a:r>
              <a:rPr lang="en-US" altLang="ja-JP" sz="1600" dirty="0" smtClean="0"/>
              <a:t>Two of them are for the NEG pumps and one is for ion pump.</a:t>
            </a:r>
          </a:p>
          <a:p>
            <a:pPr lvl="2"/>
            <a:r>
              <a:rPr lang="en-US" altLang="ja-JP" sz="1400" dirty="0" smtClean="0">
                <a:solidFill>
                  <a:srgbClr val="0070C0"/>
                </a:solidFill>
              </a:rPr>
              <a:t>Average effective pumping speed will be </a:t>
            </a:r>
            <a:r>
              <a:rPr lang="en-US" altLang="ja-JP" sz="1400" dirty="0" smtClean="0">
                <a:solidFill>
                  <a:srgbClr val="0070C0"/>
                </a:solidFill>
                <a:sym typeface="Symbol"/>
              </a:rPr>
              <a:t>0.01 </a:t>
            </a:r>
            <a:r>
              <a:rPr lang="en-US" altLang="ja-JP" sz="1400" dirty="0" smtClean="0">
                <a:solidFill>
                  <a:srgbClr val="0070C0"/>
                </a:solidFill>
              </a:rPr>
              <a:t>m</a:t>
            </a:r>
            <a:r>
              <a:rPr lang="en-US" altLang="ja-JP" sz="1400" baseline="30000" dirty="0" smtClean="0">
                <a:solidFill>
                  <a:srgbClr val="0070C0"/>
                </a:solidFill>
              </a:rPr>
              <a:t>3</a:t>
            </a:r>
            <a:r>
              <a:rPr lang="en-US" altLang="ja-JP" sz="1400" dirty="0" smtClean="0">
                <a:solidFill>
                  <a:srgbClr val="0070C0"/>
                </a:solidFill>
              </a:rPr>
              <a:t>s</a:t>
            </a:r>
            <a:r>
              <a:rPr lang="en-US" altLang="ja-JP" sz="1400" baseline="30000" dirty="0" smtClean="0">
                <a:solidFill>
                  <a:srgbClr val="0070C0"/>
                </a:solidFill>
              </a:rPr>
              <a:t>-1</a:t>
            </a:r>
            <a:r>
              <a:rPr lang="en-US" altLang="ja-JP" sz="1400" dirty="0">
                <a:solidFill>
                  <a:srgbClr val="0070C0"/>
                </a:solidFill>
              </a:rPr>
              <a:t> (just after activation) </a:t>
            </a:r>
            <a:r>
              <a:rPr lang="en-US" altLang="ja-JP" sz="1400" dirty="0" smtClean="0">
                <a:solidFill>
                  <a:srgbClr val="0070C0"/>
                </a:solidFill>
              </a:rPr>
              <a:t>.</a:t>
            </a:r>
            <a:endParaRPr lang="en-US" altLang="ja-JP" sz="1400" dirty="0">
              <a:solidFill>
                <a:srgbClr val="0070C0"/>
              </a:solidFill>
            </a:endParaRPr>
          </a:p>
          <a:p>
            <a:pPr lvl="1"/>
            <a:r>
              <a:rPr lang="en-US" altLang="ja-JP" sz="1600" dirty="0"/>
              <a:t>Photon stimulated desorption by SR is major dynamic gas load during beam operation.</a:t>
            </a:r>
          </a:p>
          <a:p>
            <a:pPr lvl="2"/>
            <a:r>
              <a:rPr lang="en-US" altLang="ja-JP" sz="1400" dirty="0">
                <a:solidFill>
                  <a:srgbClr val="0070C0"/>
                </a:solidFill>
                <a:sym typeface="Symbol"/>
              </a:rPr>
              <a:t>After the sufficient scrubbing, </a:t>
            </a:r>
            <a:r>
              <a:rPr lang="en-US" altLang="ja-JP" sz="1400" i="1" dirty="0">
                <a:solidFill>
                  <a:srgbClr val="0070C0"/>
                </a:solidFill>
                <a:sym typeface="Symbol"/>
              </a:rPr>
              <a:t></a:t>
            </a:r>
            <a:r>
              <a:rPr lang="en-US" altLang="ja-JP" sz="1400" dirty="0">
                <a:solidFill>
                  <a:srgbClr val="0070C0"/>
                </a:solidFill>
                <a:sym typeface="Symbol"/>
              </a:rPr>
              <a:t> will drop to below less than 1</a:t>
            </a:r>
            <a:r>
              <a:rPr lang="en-US" altLang="ja-JP" sz="1400" dirty="0" smtClean="0">
                <a:solidFill>
                  <a:srgbClr val="0070C0"/>
                </a:solidFill>
                <a:sym typeface="Symbol"/>
              </a:rPr>
              <a:t>10</a:t>
            </a:r>
            <a:r>
              <a:rPr lang="en-US" altLang="ja-JP" sz="1400" baseline="30000" dirty="0" smtClean="0">
                <a:solidFill>
                  <a:srgbClr val="0070C0"/>
                </a:solidFill>
                <a:sym typeface="Symbol"/>
              </a:rPr>
              <a:t>-5</a:t>
            </a:r>
            <a:r>
              <a:rPr lang="en-US" altLang="ja-JP" sz="1400" dirty="0" smtClean="0">
                <a:solidFill>
                  <a:srgbClr val="0070C0"/>
                </a:solidFill>
                <a:sym typeface="Symbol"/>
              </a:rPr>
              <a:t> </a:t>
            </a:r>
            <a:r>
              <a:rPr lang="en-US" altLang="ja-JP" sz="1400" dirty="0" err="1">
                <a:solidFill>
                  <a:srgbClr val="0070C0"/>
                </a:solidFill>
                <a:sym typeface="Symbol"/>
              </a:rPr>
              <a:t>molec</a:t>
            </a:r>
            <a:r>
              <a:rPr lang="en-US" altLang="ja-JP" sz="1400" dirty="0">
                <a:solidFill>
                  <a:srgbClr val="0070C0"/>
                </a:solidFill>
                <a:sym typeface="Symbol"/>
              </a:rPr>
              <a:t>./photon</a:t>
            </a:r>
            <a:r>
              <a:rPr lang="en-US" altLang="ja-JP" sz="1400" dirty="0" smtClean="0">
                <a:solidFill>
                  <a:srgbClr val="0070C0"/>
                </a:solidFill>
                <a:sym typeface="Symbol"/>
              </a:rPr>
              <a:t>.</a:t>
            </a:r>
            <a:endParaRPr lang="en-US" altLang="ja-JP" sz="1600" dirty="0" smtClean="0">
              <a:solidFill>
                <a:srgbClr val="0070C0"/>
              </a:solidFill>
            </a:endParaRPr>
          </a:p>
          <a:p>
            <a:pPr lvl="1"/>
            <a:r>
              <a:rPr lang="en-US" altLang="ja-JP" sz="1600" dirty="0" smtClean="0"/>
              <a:t>1</a:t>
            </a:r>
            <a:r>
              <a:rPr lang="en-US" altLang="ja-JP" sz="1600" dirty="0">
                <a:sym typeface="Symbol"/>
              </a:rPr>
              <a:t>10</a:t>
            </a:r>
            <a:r>
              <a:rPr lang="en-US" altLang="ja-JP" sz="1600" baseline="30000" dirty="0">
                <a:sym typeface="Symbol"/>
              </a:rPr>
              <a:t>-5</a:t>
            </a:r>
            <a:r>
              <a:rPr lang="en-US" altLang="ja-JP" sz="1600" dirty="0">
                <a:sym typeface="Symbol"/>
              </a:rPr>
              <a:t> </a:t>
            </a:r>
            <a:r>
              <a:rPr lang="en-US" altLang="ja-JP" sz="1600" dirty="0" smtClean="0">
                <a:sym typeface="Symbol"/>
              </a:rPr>
              <a:t>Pa with a stored beam current of 70 mA </a:t>
            </a:r>
            <a:r>
              <a:rPr lang="en-US" altLang="ja-JP" sz="1600" dirty="0" smtClean="0"/>
              <a:t>is achievable goal with sufficient scrubbing.</a:t>
            </a:r>
          </a:p>
          <a:p>
            <a:endParaRPr lang="en-US" altLang="ja-JP" sz="2000" dirty="0" smtClean="0">
              <a:solidFill>
                <a:srgbClr val="002060"/>
              </a:solidFill>
            </a:endParaRPr>
          </a:p>
          <a:p>
            <a:pPr lvl="1"/>
            <a:endParaRPr lang="en-US" altLang="ja-JP" sz="1600" dirty="0">
              <a:solidFill>
                <a:srgbClr val="002060"/>
              </a:solidFill>
            </a:endParaRPr>
          </a:p>
        </p:txBody>
      </p:sp>
      <p:pic>
        <p:nvPicPr>
          <p:cNvPr id="12" name="図 11" descr="C:\Users\shibata\works_hp3\14SuperKEKB_Design_Report\DR_fig11_modified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81" b="47417"/>
          <a:stretch/>
        </p:blipFill>
        <p:spPr bwMode="auto">
          <a:xfrm>
            <a:off x="5364088" y="3284984"/>
            <a:ext cx="1934115" cy="274074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テキスト ボックス 12"/>
          <p:cNvSpPr txBox="1"/>
          <p:nvPr/>
        </p:nvSpPr>
        <p:spPr>
          <a:xfrm rot="10800000" flipV="1">
            <a:off x="4842030" y="5956717"/>
            <a:ext cx="327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1600" dirty="0" smtClean="0">
                <a:solidFill>
                  <a:srgbClr val="00B050"/>
                </a:solidFill>
                <a:sym typeface="Symbol" panose="05050102010706020507" pitchFamily="18" charset="2"/>
              </a:rPr>
              <a:t>Stored beam current : 70 mA</a:t>
            </a:r>
            <a:endParaRPr lang="en-US" altLang="ja-JP" sz="1600" dirty="0">
              <a:solidFill>
                <a:srgbClr val="00B050"/>
              </a:solidFill>
              <a:sym typeface="Symbol" panose="05050102010706020507" pitchFamily="18" charset="2"/>
            </a:endParaRPr>
          </a:p>
          <a:p>
            <a:pPr algn="r"/>
            <a:endParaRPr lang="ja-JP" altLang="en-US" sz="1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79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正方形/長方形 37"/>
          <p:cNvSpPr/>
          <p:nvPr/>
        </p:nvSpPr>
        <p:spPr>
          <a:xfrm>
            <a:off x="0" y="6434514"/>
            <a:ext cx="9144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18" y="6455897"/>
            <a:ext cx="702056" cy="402103"/>
          </a:xfrm>
          <a:prstGeom prst="rect">
            <a:avLst/>
          </a:prstGeom>
          <a:noFill/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99592" y="6478724"/>
            <a:ext cx="213360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2018/3/14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663788" y="6464094"/>
            <a:ext cx="3816424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The 20th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03263" y="6486039"/>
            <a:ext cx="2133600" cy="365125"/>
          </a:xfrm>
        </p:spPr>
        <p:txBody>
          <a:bodyPr/>
          <a:lstStyle/>
          <a:p>
            <a:fld id="{31A2536D-92D0-4A14-99CE-6CBB0ED64566}" type="slidenum">
              <a:rPr kumimoji="1" lang="ja-JP" altLang="en-US" smtClean="0">
                <a:solidFill>
                  <a:srgbClr val="FFFF00"/>
                </a:solidFill>
              </a:rPr>
              <a:pPr/>
              <a:t>25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40" name="Picture 3" descr="C:\Users\shibata\works_hp3\14KEKB_Review\背景材料\title_background0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09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タイトル 1"/>
          <p:cNvSpPr txBox="1">
            <a:spLocks/>
          </p:cNvSpPr>
          <p:nvPr/>
        </p:nvSpPr>
        <p:spPr>
          <a:xfrm>
            <a:off x="162168" y="29122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1" dirty="0" smtClean="0">
                <a:solidFill>
                  <a:srgbClr val="FFC000"/>
                </a:solidFill>
              </a:rPr>
              <a:t>Average pressure estimation</a:t>
            </a:r>
            <a:endParaRPr lang="ja-JP" altLang="en-US" b="1" dirty="0">
              <a:solidFill>
                <a:srgbClr val="FFC000"/>
              </a:solidFill>
            </a:endParaRPr>
          </a:p>
        </p:txBody>
      </p:sp>
      <p:sp>
        <p:nvSpPr>
          <p:cNvPr id="10" name="コンテンツ プレースホルダ 43"/>
          <p:cNvSpPr>
            <a:spLocks noGrp="1"/>
          </p:cNvSpPr>
          <p:nvPr>
            <p:ph idx="1"/>
          </p:nvPr>
        </p:nvSpPr>
        <p:spPr>
          <a:xfrm>
            <a:off x="323528" y="980728"/>
            <a:ext cx="8496944" cy="2304256"/>
          </a:xfrm>
        </p:spPr>
        <p:txBody>
          <a:bodyPr>
            <a:normAutofit lnSpcReduction="10000"/>
          </a:bodyPr>
          <a:lstStyle/>
          <a:p>
            <a:r>
              <a:rPr lang="en-US" altLang="ja-JP" sz="2400" dirty="0" smtClean="0">
                <a:solidFill>
                  <a:srgbClr val="002060"/>
                </a:solidFill>
              </a:rPr>
              <a:t>Rough estimation of average pressure in arc sections</a:t>
            </a:r>
          </a:p>
          <a:p>
            <a:pPr lvl="1"/>
            <a:r>
              <a:rPr lang="en-US" altLang="ja-JP" sz="1600" dirty="0" smtClean="0"/>
              <a:t>Required averaged pressure is lower than 1</a:t>
            </a:r>
            <a:r>
              <a:rPr lang="en-US" altLang="ja-JP" sz="1600" dirty="0" smtClean="0">
                <a:sym typeface="Symbol"/>
              </a:rPr>
              <a:t>10</a:t>
            </a:r>
            <a:r>
              <a:rPr lang="en-US" altLang="ja-JP" sz="1600" baseline="30000" dirty="0" smtClean="0">
                <a:sym typeface="Symbol"/>
              </a:rPr>
              <a:t>-5</a:t>
            </a:r>
            <a:r>
              <a:rPr lang="en-US" altLang="ja-JP" sz="1600" dirty="0" smtClean="0">
                <a:sym typeface="Symbol"/>
              </a:rPr>
              <a:t> Pa to obtain enough beam lifetime.</a:t>
            </a:r>
            <a:endParaRPr lang="en-US" altLang="ja-JP" sz="1200" dirty="0" smtClean="0"/>
          </a:p>
          <a:p>
            <a:pPr lvl="1"/>
            <a:r>
              <a:rPr lang="en-US" altLang="ja-JP" sz="1600" dirty="0" smtClean="0"/>
              <a:t>Beam pipes have three pumping ports in one cell with a length of about 2 m. (</a:t>
            </a:r>
            <a:r>
              <a:rPr lang="en-US" altLang="ja-JP" sz="1600" i="1" dirty="0" smtClean="0"/>
              <a:t>d </a:t>
            </a:r>
            <a:r>
              <a:rPr lang="en-US" altLang="ja-JP" sz="1600" dirty="0" smtClean="0">
                <a:sym typeface="Symbol"/>
              </a:rPr>
              <a:t> </a:t>
            </a:r>
            <a:r>
              <a:rPr lang="en-US" altLang="ja-JP" sz="1600" dirty="0" smtClean="0"/>
              <a:t>0.7 m)</a:t>
            </a:r>
          </a:p>
          <a:p>
            <a:pPr lvl="1"/>
            <a:r>
              <a:rPr lang="en-US" altLang="ja-JP" sz="1600" dirty="0" smtClean="0"/>
              <a:t>Two of them are for the NEG pumps and one is for ion pump.</a:t>
            </a:r>
          </a:p>
          <a:p>
            <a:pPr lvl="2"/>
            <a:r>
              <a:rPr lang="en-US" altLang="ja-JP" sz="1400" dirty="0" smtClean="0">
                <a:solidFill>
                  <a:srgbClr val="0070C0"/>
                </a:solidFill>
              </a:rPr>
              <a:t>Average effective pumping speed will be </a:t>
            </a:r>
            <a:r>
              <a:rPr lang="en-US" altLang="ja-JP" sz="1400" dirty="0" smtClean="0">
                <a:solidFill>
                  <a:srgbClr val="0070C0"/>
                </a:solidFill>
                <a:sym typeface="Symbol"/>
              </a:rPr>
              <a:t>0.01 </a:t>
            </a:r>
            <a:r>
              <a:rPr lang="en-US" altLang="ja-JP" sz="1400" dirty="0" smtClean="0">
                <a:solidFill>
                  <a:srgbClr val="0070C0"/>
                </a:solidFill>
              </a:rPr>
              <a:t>m</a:t>
            </a:r>
            <a:r>
              <a:rPr lang="en-US" altLang="ja-JP" sz="1400" baseline="30000" dirty="0" smtClean="0">
                <a:solidFill>
                  <a:srgbClr val="0070C0"/>
                </a:solidFill>
              </a:rPr>
              <a:t>3</a:t>
            </a:r>
            <a:r>
              <a:rPr lang="en-US" altLang="ja-JP" sz="1400" dirty="0" smtClean="0">
                <a:solidFill>
                  <a:srgbClr val="0070C0"/>
                </a:solidFill>
              </a:rPr>
              <a:t>s</a:t>
            </a:r>
            <a:r>
              <a:rPr lang="en-US" altLang="ja-JP" sz="1400" baseline="30000" dirty="0" smtClean="0">
                <a:solidFill>
                  <a:srgbClr val="0070C0"/>
                </a:solidFill>
              </a:rPr>
              <a:t>-1</a:t>
            </a:r>
            <a:r>
              <a:rPr lang="en-US" altLang="ja-JP" sz="1400" dirty="0">
                <a:solidFill>
                  <a:srgbClr val="0070C0"/>
                </a:solidFill>
              </a:rPr>
              <a:t> (just after activation) </a:t>
            </a:r>
            <a:r>
              <a:rPr lang="en-US" altLang="ja-JP" sz="1400" dirty="0" smtClean="0">
                <a:solidFill>
                  <a:srgbClr val="0070C0"/>
                </a:solidFill>
              </a:rPr>
              <a:t>.</a:t>
            </a:r>
            <a:endParaRPr lang="en-US" altLang="ja-JP" sz="1400" dirty="0">
              <a:solidFill>
                <a:srgbClr val="0070C0"/>
              </a:solidFill>
            </a:endParaRPr>
          </a:p>
          <a:p>
            <a:pPr lvl="1"/>
            <a:r>
              <a:rPr lang="en-US" altLang="ja-JP" sz="1600" dirty="0"/>
              <a:t>Photon stimulated desorption by SR is major dynamic gas load during beam operation.</a:t>
            </a:r>
          </a:p>
          <a:p>
            <a:pPr lvl="2"/>
            <a:r>
              <a:rPr lang="en-US" altLang="ja-JP" sz="1400" dirty="0">
                <a:solidFill>
                  <a:srgbClr val="0070C0"/>
                </a:solidFill>
                <a:sym typeface="Symbol"/>
              </a:rPr>
              <a:t>After the sufficient scrubbing, </a:t>
            </a:r>
            <a:r>
              <a:rPr lang="en-US" altLang="ja-JP" sz="1400" i="1" dirty="0">
                <a:solidFill>
                  <a:srgbClr val="0070C0"/>
                </a:solidFill>
                <a:sym typeface="Symbol"/>
              </a:rPr>
              <a:t></a:t>
            </a:r>
            <a:r>
              <a:rPr lang="en-US" altLang="ja-JP" sz="1400" dirty="0">
                <a:solidFill>
                  <a:srgbClr val="0070C0"/>
                </a:solidFill>
                <a:sym typeface="Symbol"/>
              </a:rPr>
              <a:t> will drop to below less than 1</a:t>
            </a:r>
            <a:r>
              <a:rPr lang="en-US" altLang="ja-JP" sz="1400" dirty="0" smtClean="0">
                <a:solidFill>
                  <a:srgbClr val="0070C0"/>
                </a:solidFill>
                <a:sym typeface="Symbol"/>
              </a:rPr>
              <a:t>10</a:t>
            </a:r>
            <a:r>
              <a:rPr lang="en-US" altLang="ja-JP" sz="1400" baseline="30000" dirty="0" smtClean="0">
                <a:solidFill>
                  <a:srgbClr val="0070C0"/>
                </a:solidFill>
                <a:sym typeface="Symbol"/>
              </a:rPr>
              <a:t>-5</a:t>
            </a:r>
            <a:r>
              <a:rPr lang="en-US" altLang="ja-JP" sz="1400" dirty="0" smtClean="0">
                <a:solidFill>
                  <a:srgbClr val="0070C0"/>
                </a:solidFill>
                <a:sym typeface="Symbol"/>
              </a:rPr>
              <a:t> </a:t>
            </a:r>
            <a:r>
              <a:rPr lang="en-US" altLang="ja-JP" sz="1400" dirty="0" err="1">
                <a:solidFill>
                  <a:srgbClr val="0070C0"/>
                </a:solidFill>
                <a:sym typeface="Symbol"/>
              </a:rPr>
              <a:t>molec</a:t>
            </a:r>
            <a:r>
              <a:rPr lang="en-US" altLang="ja-JP" sz="1400" dirty="0">
                <a:solidFill>
                  <a:srgbClr val="0070C0"/>
                </a:solidFill>
                <a:sym typeface="Symbol"/>
              </a:rPr>
              <a:t>./photon</a:t>
            </a:r>
            <a:r>
              <a:rPr lang="en-US" altLang="ja-JP" sz="1400" dirty="0" smtClean="0">
                <a:solidFill>
                  <a:srgbClr val="0070C0"/>
                </a:solidFill>
                <a:sym typeface="Symbol"/>
              </a:rPr>
              <a:t>.</a:t>
            </a:r>
            <a:endParaRPr lang="en-US" altLang="ja-JP" sz="1600" dirty="0" smtClean="0">
              <a:solidFill>
                <a:srgbClr val="0070C0"/>
              </a:solidFill>
            </a:endParaRPr>
          </a:p>
          <a:p>
            <a:pPr lvl="1"/>
            <a:r>
              <a:rPr lang="en-US" altLang="ja-JP" sz="1600" dirty="0" smtClean="0"/>
              <a:t>1</a:t>
            </a:r>
            <a:r>
              <a:rPr lang="en-US" altLang="ja-JP" sz="1600" dirty="0">
                <a:sym typeface="Symbol"/>
              </a:rPr>
              <a:t>10</a:t>
            </a:r>
            <a:r>
              <a:rPr lang="en-US" altLang="ja-JP" sz="1600" baseline="30000" dirty="0">
                <a:sym typeface="Symbol"/>
              </a:rPr>
              <a:t>-5</a:t>
            </a:r>
            <a:r>
              <a:rPr lang="en-US" altLang="ja-JP" sz="1600" dirty="0">
                <a:sym typeface="Symbol"/>
              </a:rPr>
              <a:t> </a:t>
            </a:r>
            <a:r>
              <a:rPr lang="en-US" altLang="ja-JP" sz="1600" dirty="0" smtClean="0">
                <a:sym typeface="Symbol"/>
              </a:rPr>
              <a:t>Pa with a stored beam current of 70 mA </a:t>
            </a:r>
            <a:r>
              <a:rPr lang="en-US" altLang="ja-JP" sz="1600" dirty="0" smtClean="0"/>
              <a:t>is achievable goal with sufficient scrubbing.</a:t>
            </a:r>
          </a:p>
          <a:p>
            <a:endParaRPr lang="en-US" altLang="ja-JP" sz="2000" dirty="0" smtClean="0">
              <a:solidFill>
                <a:srgbClr val="002060"/>
              </a:solidFill>
            </a:endParaRPr>
          </a:p>
          <a:p>
            <a:pPr lvl="1"/>
            <a:endParaRPr lang="en-US" altLang="ja-JP" sz="1600" dirty="0">
              <a:solidFill>
                <a:srgbClr val="002060"/>
              </a:solidFill>
            </a:endParaRPr>
          </a:p>
        </p:txBody>
      </p:sp>
      <p:pic>
        <p:nvPicPr>
          <p:cNvPr id="14" name="図 13"/>
          <p:cNvPicPr/>
          <p:nvPr/>
        </p:nvPicPr>
        <p:blipFill>
          <a:blip r:embed="rId5"/>
          <a:stretch>
            <a:fillRect/>
          </a:stretch>
        </p:blipFill>
        <p:spPr>
          <a:xfrm>
            <a:off x="759371" y="3180980"/>
            <a:ext cx="3059430" cy="3216910"/>
          </a:xfrm>
          <a:prstGeom prst="rect">
            <a:avLst/>
          </a:prstGeom>
        </p:spPr>
      </p:pic>
      <p:pic>
        <p:nvPicPr>
          <p:cNvPr id="15" name="図 14"/>
          <p:cNvPicPr/>
          <p:nvPr/>
        </p:nvPicPr>
        <p:blipFill>
          <a:blip r:embed="rId6"/>
          <a:stretch>
            <a:fillRect/>
          </a:stretch>
        </p:blipFill>
        <p:spPr>
          <a:xfrm>
            <a:off x="4869260" y="3298721"/>
            <a:ext cx="3221903" cy="303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73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グループ化 9"/>
          <p:cNvGrpSpPr/>
          <p:nvPr/>
        </p:nvGrpSpPr>
        <p:grpSpPr>
          <a:xfrm>
            <a:off x="4355976" y="3072452"/>
            <a:ext cx="4751249" cy="3668916"/>
            <a:chOff x="3995938" y="2664796"/>
            <a:chExt cx="4751249" cy="3668916"/>
          </a:xfrm>
        </p:grpSpPr>
        <p:grpSp>
          <p:nvGrpSpPr>
            <p:cNvPr id="9" name="グループ化 8"/>
            <p:cNvGrpSpPr>
              <a:grpSpLocks noChangeAspect="1"/>
            </p:cNvGrpSpPr>
            <p:nvPr/>
          </p:nvGrpSpPr>
          <p:grpSpPr>
            <a:xfrm>
              <a:off x="3995938" y="2664796"/>
              <a:ext cx="4601312" cy="3668916"/>
              <a:chOff x="3995936" y="2664795"/>
              <a:chExt cx="5112568" cy="4076573"/>
            </a:xfrm>
          </p:grpSpPr>
          <p:pic>
            <p:nvPicPr>
              <p:cNvPr id="28" name="図 2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688" r="14209"/>
              <a:stretch/>
            </p:blipFill>
            <p:spPr>
              <a:xfrm>
                <a:off x="3995936" y="2664795"/>
                <a:ext cx="5112568" cy="4076573"/>
              </a:xfrm>
              <a:prstGeom prst="rect">
                <a:avLst/>
              </a:prstGeom>
            </p:spPr>
          </p:pic>
          <p:sp>
            <p:nvSpPr>
              <p:cNvPr id="29" name="アーチ 28"/>
              <p:cNvSpPr/>
              <p:nvPr/>
            </p:nvSpPr>
            <p:spPr>
              <a:xfrm rot="16200000">
                <a:off x="4414805" y="2899196"/>
                <a:ext cx="2664298" cy="3267285"/>
              </a:xfrm>
              <a:prstGeom prst="blockArc">
                <a:avLst>
                  <a:gd name="adj1" fmla="val 10784790"/>
                  <a:gd name="adj2" fmla="val 21163940"/>
                  <a:gd name="adj3" fmla="val 10861"/>
                </a:avLst>
              </a:prstGeom>
              <a:solidFill>
                <a:srgbClr val="0070C0">
                  <a:alpha val="30000"/>
                </a:srgbClr>
              </a:solidFill>
              <a:ln w="28575">
                <a:solidFill>
                  <a:srgbClr val="0070C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角丸四角形 29"/>
              <p:cNvSpPr/>
              <p:nvPr/>
            </p:nvSpPr>
            <p:spPr>
              <a:xfrm>
                <a:off x="5580111" y="3186060"/>
                <a:ext cx="576064" cy="302666"/>
              </a:xfrm>
              <a:prstGeom prst="roundRect">
                <a:avLst/>
              </a:prstGeom>
              <a:solidFill>
                <a:srgbClr val="FFC000">
                  <a:alpha val="30000"/>
                </a:srgbClr>
              </a:solidFill>
              <a:ln w="28575">
                <a:solidFill>
                  <a:srgbClr val="FFC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3" name="アーチ 32"/>
              <p:cNvSpPr/>
              <p:nvPr/>
            </p:nvSpPr>
            <p:spPr>
              <a:xfrm rot="16200000" flipV="1">
                <a:off x="4716013" y="2696633"/>
                <a:ext cx="2664299" cy="3672408"/>
              </a:xfrm>
              <a:prstGeom prst="blockArc">
                <a:avLst>
                  <a:gd name="adj1" fmla="val 11463936"/>
                  <a:gd name="adj2" fmla="val 21223641"/>
                  <a:gd name="adj3" fmla="val 10869"/>
                </a:avLst>
              </a:prstGeom>
              <a:solidFill>
                <a:srgbClr val="7030A0">
                  <a:alpha val="30000"/>
                </a:srgbClr>
              </a:solidFill>
              <a:ln w="28575">
                <a:solidFill>
                  <a:srgbClr val="7030A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角丸四角形 33"/>
              <p:cNvSpPr/>
              <p:nvPr/>
            </p:nvSpPr>
            <p:spPr>
              <a:xfrm>
                <a:off x="6042570" y="5553210"/>
                <a:ext cx="257621" cy="326405"/>
              </a:xfrm>
              <a:prstGeom prst="roundRect">
                <a:avLst/>
              </a:prstGeom>
              <a:solidFill>
                <a:srgbClr val="00B050">
                  <a:alpha val="30000"/>
                </a:srgbClr>
              </a:solidFill>
              <a:ln w="28575">
                <a:solidFill>
                  <a:srgbClr val="00B05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5" name="角丸四角形 34"/>
              <p:cNvSpPr/>
              <p:nvPr/>
            </p:nvSpPr>
            <p:spPr>
              <a:xfrm>
                <a:off x="5746955" y="5553210"/>
                <a:ext cx="295616" cy="326405"/>
              </a:xfrm>
              <a:prstGeom prst="roundRect">
                <a:avLst/>
              </a:prstGeom>
              <a:solidFill>
                <a:srgbClr val="C00000">
                  <a:alpha val="30000"/>
                </a:srgbClr>
              </a:solidFill>
              <a:ln w="28575"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3" name="アーチ 42"/>
              <p:cNvSpPr/>
              <p:nvPr/>
            </p:nvSpPr>
            <p:spPr>
              <a:xfrm rot="16200000" flipV="1">
                <a:off x="5561750" y="2785663"/>
                <a:ext cx="2412988" cy="3672408"/>
              </a:xfrm>
              <a:prstGeom prst="blockArc">
                <a:avLst>
                  <a:gd name="adj1" fmla="val 9868461"/>
                  <a:gd name="adj2" fmla="val 13682578"/>
                  <a:gd name="adj3" fmla="val 7508"/>
                </a:avLst>
              </a:prstGeom>
              <a:solidFill>
                <a:schemeClr val="accent3">
                  <a:alpha val="30000"/>
                </a:schemeClr>
              </a:solidFill>
              <a:ln w="28575">
                <a:solidFill>
                  <a:schemeClr val="accent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角丸四角形 35"/>
              <p:cNvSpPr/>
              <p:nvPr/>
            </p:nvSpPr>
            <p:spPr>
              <a:xfrm rot="21121610">
                <a:off x="6607793" y="3119659"/>
                <a:ext cx="2324391" cy="135160"/>
              </a:xfrm>
              <a:prstGeom prst="roundRect">
                <a:avLst/>
              </a:prstGeom>
              <a:solidFill>
                <a:schemeClr val="tx1">
                  <a:lumMod val="65000"/>
                  <a:lumOff val="35000"/>
                  <a:alpha val="30000"/>
                </a:schemeClr>
              </a:solidFill>
              <a:ln w="28575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45" name="テキスト ボックス 44"/>
            <p:cNvSpPr txBox="1"/>
            <p:nvPr/>
          </p:nvSpPr>
          <p:spPr>
            <a:xfrm>
              <a:off x="7380312" y="5226470"/>
              <a:ext cx="136687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ja-JP" sz="1200" dirty="0" smtClean="0"/>
                <a:t>To SuperKEKB LER via </a:t>
              </a:r>
              <a:r>
                <a:rPr lang="en-US" altLang="ja-JP" sz="1200" dirty="0" err="1" smtClean="0"/>
                <a:t>Linac</a:t>
              </a:r>
              <a:r>
                <a:rPr lang="en-US" altLang="ja-JP" sz="1200" dirty="0" smtClean="0"/>
                <a:t> &amp; BT</a:t>
              </a:r>
              <a:endParaRPr kumimoji="1" lang="ja-JP" altLang="en-US" sz="1200" dirty="0"/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7668344" y="3207696"/>
              <a:ext cx="1038441" cy="58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7500423" y="3127356"/>
              <a:ext cx="12221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ja-JP" sz="1200" dirty="0" smtClean="0"/>
                <a:t>Large-emittance beam from </a:t>
              </a:r>
              <a:r>
                <a:rPr lang="en-US" altLang="ja-JP" sz="1200" dirty="0" err="1" smtClean="0"/>
                <a:t>Linac</a:t>
              </a:r>
              <a:endParaRPr kumimoji="1" lang="ja-JP" altLang="en-US" sz="1200" dirty="0"/>
            </a:p>
          </p:txBody>
        </p:sp>
        <p:sp>
          <p:nvSpPr>
            <p:cNvPr id="47" name="正方形/長方形 46"/>
            <p:cNvSpPr/>
            <p:nvPr/>
          </p:nvSpPr>
          <p:spPr>
            <a:xfrm>
              <a:off x="8094321" y="4622286"/>
              <a:ext cx="538927" cy="58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テキスト ボックス 45"/>
            <p:cNvSpPr txBox="1"/>
            <p:nvPr/>
          </p:nvSpPr>
          <p:spPr>
            <a:xfrm>
              <a:off x="7629502" y="4694260"/>
              <a:ext cx="11124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ja-JP" sz="1200" dirty="0" smtClean="0"/>
                <a:t>Low-emittance beam</a:t>
              </a:r>
              <a:endParaRPr kumimoji="1" lang="ja-JP" altLang="en-US" sz="1200" dirty="0"/>
            </a:p>
          </p:txBody>
        </p:sp>
      </p:grpSp>
      <p:pic>
        <p:nvPicPr>
          <p:cNvPr id="40" name="Picture 3" descr="C:\Users\shibata\works_hp3\14KEKB_Review\背景材料\title_background0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09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タイトル 1"/>
          <p:cNvSpPr txBox="1">
            <a:spLocks/>
          </p:cNvSpPr>
          <p:nvPr/>
        </p:nvSpPr>
        <p:spPr>
          <a:xfrm>
            <a:off x="162168" y="29122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1" dirty="0" smtClean="0">
                <a:solidFill>
                  <a:srgbClr val="FFC000"/>
                </a:solidFill>
              </a:rPr>
              <a:t>Overview</a:t>
            </a:r>
            <a:endParaRPr lang="ja-JP" altLang="en-US" b="1" dirty="0">
              <a:solidFill>
                <a:srgbClr val="FFC000"/>
              </a:solidFill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0" y="6434514"/>
            <a:ext cx="9144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18" y="6455897"/>
            <a:ext cx="702056" cy="402103"/>
          </a:xfrm>
          <a:prstGeom prst="rect">
            <a:avLst/>
          </a:prstGeom>
          <a:noFill/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99592" y="6478724"/>
            <a:ext cx="213360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2018/3/14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663788" y="6464094"/>
            <a:ext cx="3816424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The 22</a:t>
            </a:r>
            <a:r>
              <a:rPr kumimoji="1" lang="en-US" altLang="ja-JP" baseline="30000" dirty="0" smtClean="0">
                <a:solidFill>
                  <a:srgbClr val="FFFF00"/>
                </a:solidFill>
              </a:rPr>
              <a:t>nd</a:t>
            </a:r>
            <a:r>
              <a:rPr kumimoji="1" lang="en-US" altLang="ja-JP" dirty="0" smtClean="0">
                <a:solidFill>
                  <a:srgbClr val="FFFF00"/>
                </a:solidFill>
              </a:rPr>
              <a:t>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03263" y="6486039"/>
            <a:ext cx="2133600" cy="365125"/>
          </a:xfrm>
        </p:spPr>
        <p:txBody>
          <a:bodyPr/>
          <a:lstStyle/>
          <a:p>
            <a:fld id="{31A2536D-92D0-4A14-99CE-6CBB0ED64566}" type="slidenum">
              <a:rPr kumimoji="1" lang="ja-JP" altLang="en-US" smtClean="0">
                <a:solidFill>
                  <a:srgbClr val="FFFF00"/>
                </a:solidFill>
              </a:rPr>
              <a:pPr/>
              <a:t>3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32" name="コンテンツ プレースホルダ 43"/>
          <p:cNvSpPr>
            <a:spLocks noGrp="1"/>
          </p:cNvSpPr>
          <p:nvPr>
            <p:ph idx="1"/>
          </p:nvPr>
        </p:nvSpPr>
        <p:spPr>
          <a:xfrm>
            <a:off x="62827" y="936227"/>
            <a:ext cx="5584932" cy="3788917"/>
          </a:xfrm>
        </p:spPr>
        <p:txBody>
          <a:bodyPr>
            <a:noAutofit/>
          </a:bodyPr>
          <a:lstStyle/>
          <a:p>
            <a:r>
              <a:rPr lang="en-US" altLang="ja-JP" sz="2400" dirty="0" smtClean="0">
                <a:solidFill>
                  <a:srgbClr val="002060"/>
                </a:solidFill>
              </a:rPr>
              <a:t>Vacuum system is divided into </a:t>
            </a:r>
            <a:r>
              <a:rPr lang="en-US" altLang="ja-JP" sz="2400" dirty="0">
                <a:solidFill>
                  <a:srgbClr val="002060"/>
                </a:solidFill>
              </a:rPr>
              <a:t>7</a:t>
            </a:r>
            <a:r>
              <a:rPr lang="en-US" altLang="ja-JP" sz="2400" dirty="0" smtClean="0">
                <a:solidFill>
                  <a:srgbClr val="002060"/>
                </a:solidFill>
              </a:rPr>
              <a:t> sections by GVs. </a:t>
            </a:r>
          </a:p>
          <a:p>
            <a:pPr lvl="1"/>
            <a:r>
              <a:rPr lang="en-US" altLang="ja-JP" sz="1800" dirty="0" smtClean="0">
                <a:solidFill>
                  <a:srgbClr val="7030A0"/>
                </a:solidFill>
              </a:rPr>
              <a:t>East arc sect. : SR monitor, FB monitor &amp; kicker, DCCT, RGA</a:t>
            </a:r>
            <a:endParaRPr lang="en-US" altLang="ja-JP" sz="1800" dirty="0">
              <a:solidFill>
                <a:srgbClr val="7030A0"/>
              </a:solidFill>
            </a:endParaRPr>
          </a:p>
          <a:p>
            <a:pPr lvl="1"/>
            <a:r>
              <a:rPr lang="en-US" altLang="ja-JP" sz="1800" dirty="0" smtClean="0">
                <a:solidFill>
                  <a:srgbClr val="0070C0"/>
                </a:solidFill>
              </a:rPr>
              <a:t>West arc sect. : Inj. kicker, Ext. kicker</a:t>
            </a:r>
            <a:endParaRPr lang="en-US" altLang="ja-JP" sz="1800" dirty="0">
              <a:solidFill>
                <a:srgbClr val="0070C0"/>
              </a:solidFill>
            </a:endParaRPr>
          </a:p>
          <a:p>
            <a:pPr lvl="1"/>
            <a:r>
              <a:rPr lang="en-US" altLang="ja-JP" sz="1800" dirty="0">
                <a:solidFill>
                  <a:srgbClr val="00B050"/>
                </a:solidFill>
              </a:rPr>
              <a:t>S</a:t>
            </a:r>
            <a:r>
              <a:rPr lang="en-US" altLang="ja-JP" sz="1800" dirty="0" smtClean="0">
                <a:solidFill>
                  <a:srgbClr val="00B050"/>
                </a:solidFill>
              </a:rPr>
              <a:t>outh straight sect. : Ext. septum, Beam stopper for safety system</a:t>
            </a:r>
            <a:endParaRPr lang="en-US" altLang="ja-JP" sz="1800" dirty="0">
              <a:solidFill>
                <a:srgbClr val="00B050"/>
              </a:solidFill>
            </a:endParaRPr>
          </a:p>
          <a:p>
            <a:pPr lvl="1"/>
            <a:r>
              <a:rPr lang="en-US" altLang="ja-JP" sz="1800" dirty="0" smtClean="0">
                <a:solidFill>
                  <a:srgbClr val="FFC000"/>
                </a:solidFill>
              </a:rPr>
              <a:t>North straight sect. : Inj. septum</a:t>
            </a:r>
            <a:endParaRPr lang="en-US" altLang="ja-JP" sz="1800" dirty="0">
              <a:solidFill>
                <a:srgbClr val="FFC000"/>
              </a:solidFill>
            </a:endParaRPr>
          </a:p>
          <a:p>
            <a:pPr lvl="1"/>
            <a:r>
              <a:rPr lang="en-US" altLang="ja-JP" sz="1800" dirty="0" smtClean="0">
                <a:solidFill>
                  <a:srgbClr val="C00000"/>
                </a:solidFill>
              </a:rPr>
              <a:t>RF sect. : RF cavities</a:t>
            </a:r>
          </a:p>
          <a:p>
            <a:pPr lvl="1"/>
            <a:r>
              <a:rPr lang="en-US" altLang="ja-JP" sz="1800" dirty="0" smtClean="0">
                <a:solidFill>
                  <a:schemeClr val="bg1">
                    <a:lumMod val="50000"/>
                  </a:schemeClr>
                </a:solidFill>
              </a:rPr>
              <a:t>LTR</a:t>
            </a:r>
          </a:p>
          <a:p>
            <a:pPr lvl="1"/>
            <a:r>
              <a:rPr lang="en-US" altLang="ja-JP" sz="1800" dirty="0" smtClean="0">
                <a:solidFill>
                  <a:schemeClr val="accent3"/>
                </a:solidFill>
              </a:rPr>
              <a:t>RTL</a:t>
            </a:r>
          </a:p>
        </p:txBody>
      </p:sp>
      <p:sp>
        <p:nvSpPr>
          <p:cNvPr id="44" name="コンテンツ プレースホルダ 43"/>
          <p:cNvSpPr txBox="1">
            <a:spLocks/>
          </p:cNvSpPr>
          <p:nvPr/>
        </p:nvSpPr>
        <p:spPr>
          <a:xfrm>
            <a:off x="37702" y="4592073"/>
            <a:ext cx="4921826" cy="17892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dirty="0" smtClean="0">
                <a:solidFill>
                  <a:srgbClr val="002060"/>
                </a:solidFill>
              </a:rPr>
              <a:t>Target pressure : </a:t>
            </a:r>
            <a:r>
              <a:rPr lang="en-US" altLang="ja-JP" sz="2400" dirty="0" smtClean="0">
                <a:solidFill>
                  <a:srgbClr val="FF0000"/>
                </a:solidFill>
              </a:rPr>
              <a:t>&lt; 1</a:t>
            </a:r>
            <a:r>
              <a:rPr lang="en-US" altLang="ja-JP" sz="2400" dirty="0" smtClean="0">
                <a:solidFill>
                  <a:srgbClr val="FF0000"/>
                </a:solidFill>
                <a:sym typeface="Symbol" panose="05050102010706020507" pitchFamily="18" charset="2"/>
              </a:rPr>
              <a:t>10</a:t>
            </a:r>
            <a:r>
              <a:rPr lang="en-US" altLang="ja-JP" sz="2400" baseline="30000" dirty="0" smtClean="0">
                <a:solidFill>
                  <a:srgbClr val="FF0000"/>
                </a:solidFill>
                <a:sym typeface="Symbol" panose="05050102010706020507" pitchFamily="18" charset="2"/>
              </a:rPr>
              <a:t>-5</a:t>
            </a:r>
            <a:r>
              <a:rPr lang="en-US" altLang="ja-JP" sz="2400" dirty="0" smtClean="0">
                <a:solidFill>
                  <a:srgbClr val="FF0000"/>
                </a:solidFill>
                <a:sym typeface="Symbol" panose="05050102010706020507" pitchFamily="18" charset="2"/>
              </a:rPr>
              <a:t> Pa</a:t>
            </a:r>
          </a:p>
          <a:p>
            <a:pPr lvl="1"/>
            <a:r>
              <a:rPr lang="en-US" altLang="ja-JP" sz="2000" dirty="0" smtClean="0">
                <a:sym typeface="Symbol" panose="05050102010706020507" pitchFamily="18" charset="2"/>
              </a:rPr>
              <a:t>Required beam lifetime due to residual gas scattering : &gt; 1000 sec.</a:t>
            </a:r>
          </a:p>
          <a:p>
            <a:pPr lvl="1"/>
            <a:r>
              <a:rPr lang="en-US" altLang="ja-JP" sz="2000" dirty="0" smtClean="0">
                <a:sym typeface="Symbol" panose="05050102010706020507" pitchFamily="18" charset="2"/>
              </a:rPr>
              <a:t>Vacuum pumps : NEG &amp; ion pumps</a:t>
            </a:r>
          </a:p>
          <a:p>
            <a:pPr lvl="2"/>
            <a:endParaRPr lang="en-US" altLang="ja-JP" sz="1600" dirty="0" smtClean="0"/>
          </a:p>
        </p:txBody>
      </p:sp>
      <p:graphicFrame>
        <p:nvGraphicFramePr>
          <p:cNvPr id="48" name="表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3398210"/>
              </p:ext>
            </p:extLst>
          </p:nvPr>
        </p:nvGraphicFramePr>
        <p:xfrm>
          <a:off x="5647759" y="1010805"/>
          <a:ext cx="3460745" cy="2130163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810153"/>
                <a:gridCol w="947061"/>
                <a:gridCol w="703531"/>
              </a:tblGrid>
              <a:tr h="25440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>
                          <a:solidFill>
                            <a:schemeClr val="bg1"/>
                          </a:solidFill>
                        </a:rPr>
                        <a:t>Beam energy</a:t>
                      </a:r>
                      <a:endParaRPr kumimoji="1" lang="ja-JP" alt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0" kern="800" dirty="0">
                          <a:effectLst/>
                        </a:rPr>
                        <a:t>1.1</a:t>
                      </a:r>
                      <a:endParaRPr lang="ja-JP" sz="1200" b="0" kern="800" dirty="0">
                        <a:effectLst/>
                        <a:latin typeface="Times" panose="02020603050405020304" pitchFamily="18" charset="0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0" kern="800" dirty="0">
                          <a:effectLst/>
                        </a:rPr>
                        <a:t>GeV</a:t>
                      </a:r>
                      <a:endParaRPr lang="ja-JP" sz="1200" b="0" kern="800" dirty="0">
                        <a:effectLst/>
                        <a:latin typeface="Times" panose="02020603050405020304" pitchFamily="18" charset="0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40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>
                          <a:solidFill>
                            <a:schemeClr val="bg1"/>
                          </a:solidFill>
                        </a:rPr>
                        <a:t>Bunch number</a:t>
                      </a:r>
                      <a:endParaRPr kumimoji="1" lang="ja-JP" alt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0" kern="800" dirty="0">
                          <a:effectLst/>
                        </a:rPr>
                        <a:t>4</a:t>
                      </a:r>
                      <a:endParaRPr lang="ja-JP" sz="1200" b="0" kern="800" dirty="0">
                        <a:effectLst/>
                        <a:latin typeface="Times" panose="02020603050405020304" pitchFamily="18" charset="0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176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0" kern="800" dirty="0">
                          <a:effectLst/>
                        </a:rPr>
                        <a:t> </a:t>
                      </a:r>
                      <a:endParaRPr lang="ja-JP" sz="1200" b="0" kern="800" dirty="0">
                        <a:effectLst/>
                        <a:latin typeface="Times" panose="02020603050405020304" pitchFamily="18" charset="0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60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kern="800" dirty="0">
                          <a:solidFill>
                            <a:schemeClr val="bg1"/>
                          </a:solidFill>
                          <a:effectLst/>
                        </a:rPr>
                        <a:t>Circumference</a:t>
                      </a:r>
                      <a:endParaRPr lang="ja-JP" sz="1200" b="1" kern="800" dirty="0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0" kern="800" dirty="0">
                          <a:effectLst/>
                        </a:rPr>
                        <a:t>135.5</a:t>
                      </a:r>
                      <a:endParaRPr lang="ja-JP" sz="1200" b="0" kern="800" dirty="0">
                        <a:effectLst/>
                        <a:latin typeface="Times" panose="02020603050405020304" pitchFamily="18" charset="0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0" kern="800" dirty="0">
                          <a:effectLst/>
                        </a:rPr>
                        <a:t>m</a:t>
                      </a:r>
                      <a:endParaRPr lang="ja-JP" sz="1200" b="0" kern="800" dirty="0">
                        <a:effectLst/>
                        <a:latin typeface="Times" panose="02020603050405020304" pitchFamily="18" charset="0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920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kern="800" dirty="0">
                          <a:solidFill>
                            <a:schemeClr val="bg1"/>
                          </a:solidFill>
                          <a:effectLst/>
                        </a:rPr>
                        <a:t>Maximum stored beam current</a:t>
                      </a:r>
                      <a:endParaRPr lang="ja-JP" sz="1200" b="1" kern="800" dirty="0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0" kern="800" dirty="0">
                          <a:effectLst/>
                        </a:rPr>
                        <a:t>70.8</a:t>
                      </a:r>
                      <a:endParaRPr lang="ja-JP" sz="1200" b="0" kern="800" dirty="0">
                        <a:effectLst/>
                        <a:latin typeface="Times" panose="02020603050405020304" pitchFamily="18" charset="0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0" kern="800" dirty="0">
                          <a:effectLst/>
                        </a:rPr>
                        <a:t>mA</a:t>
                      </a:r>
                      <a:endParaRPr lang="ja-JP" sz="1200" b="0" kern="800" dirty="0">
                        <a:effectLst/>
                        <a:latin typeface="Times" panose="02020603050405020304" pitchFamily="18" charset="0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3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kern="800" dirty="0">
                          <a:solidFill>
                            <a:schemeClr val="bg1"/>
                          </a:solidFill>
                          <a:effectLst/>
                        </a:rPr>
                        <a:t>Maximum bunch charge</a:t>
                      </a:r>
                      <a:endParaRPr lang="ja-JP" sz="1200" b="1" kern="800" dirty="0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0" kern="800" dirty="0">
                          <a:effectLst/>
                        </a:rPr>
                        <a:t>8</a:t>
                      </a:r>
                      <a:endParaRPr lang="ja-JP" sz="1200" b="0" kern="800" dirty="0">
                        <a:effectLst/>
                        <a:latin typeface="Times" panose="02020603050405020304" pitchFamily="18" charset="0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0" kern="800" dirty="0" err="1">
                          <a:effectLst/>
                        </a:rPr>
                        <a:t>nC</a:t>
                      </a:r>
                      <a:endParaRPr lang="ja-JP" sz="1200" b="0" kern="800" dirty="0">
                        <a:effectLst/>
                        <a:latin typeface="Times" panose="02020603050405020304" pitchFamily="18" charset="0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60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kern="800" dirty="0">
                          <a:solidFill>
                            <a:schemeClr val="bg1"/>
                          </a:solidFill>
                          <a:effectLst/>
                        </a:rPr>
                        <a:t>Bunch length</a:t>
                      </a:r>
                      <a:endParaRPr lang="ja-JP" sz="1200" b="1" kern="800" dirty="0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0" kern="800" dirty="0">
                          <a:effectLst/>
                        </a:rPr>
                        <a:t>6.53</a:t>
                      </a:r>
                      <a:endParaRPr lang="ja-JP" sz="1200" b="0" kern="800" dirty="0">
                        <a:effectLst/>
                        <a:latin typeface="Times" panose="02020603050405020304" pitchFamily="18" charset="0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0" kern="800" dirty="0">
                          <a:effectLst/>
                        </a:rPr>
                        <a:t>mm</a:t>
                      </a:r>
                      <a:endParaRPr lang="ja-JP" sz="1200" b="0" kern="800" dirty="0">
                        <a:effectLst/>
                        <a:latin typeface="Times" panose="02020603050405020304" pitchFamily="18" charset="0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60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kern="800" dirty="0">
                          <a:solidFill>
                            <a:schemeClr val="bg1"/>
                          </a:solidFill>
                          <a:effectLst/>
                        </a:rPr>
                        <a:t>Bending radius</a:t>
                      </a:r>
                      <a:endParaRPr lang="ja-JP" sz="1200" b="1" kern="800" dirty="0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0" kern="800" dirty="0">
                          <a:effectLst/>
                        </a:rPr>
                        <a:t>2632/2967</a:t>
                      </a:r>
                      <a:endParaRPr lang="ja-JP" sz="1200" b="0" kern="800" dirty="0">
                        <a:effectLst/>
                        <a:latin typeface="Times" panose="02020603050405020304" pitchFamily="18" charset="0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0" kern="800" dirty="0">
                          <a:effectLst/>
                        </a:rPr>
                        <a:t>mm</a:t>
                      </a:r>
                      <a:endParaRPr lang="ja-JP" sz="1200" b="0" kern="800" dirty="0">
                        <a:effectLst/>
                        <a:latin typeface="Times" panose="02020603050405020304" pitchFamily="18" charset="0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60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kern="800" dirty="0">
                          <a:solidFill>
                            <a:schemeClr val="bg1"/>
                          </a:solidFill>
                          <a:effectLst/>
                        </a:rPr>
                        <a:t>Critical energy</a:t>
                      </a:r>
                      <a:endParaRPr lang="ja-JP" sz="1200" b="1" kern="800" dirty="0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0" kern="800" dirty="0">
                          <a:effectLst/>
                        </a:rPr>
                        <a:t>0.93/0.82</a:t>
                      </a:r>
                      <a:endParaRPr lang="ja-JP" sz="1200" b="0" kern="800" dirty="0">
                        <a:effectLst/>
                        <a:latin typeface="Times" panose="02020603050405020304" pitchFamily="18" charset="0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0" kern="800" dirty="0" err="1">
                          <a:effectLst/>
                        </a:rPr>
                        <a:t>keV</a:t>
                      </a:r>
                      <a:endParaRPr lang="ja-JP" sz="1200" b="0" kern="800" dirty="0">
                        <a:effectLst/>
                        <a:latin typeface="Times" panose="02020603050405020304" pitchFamily="18" charset="0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60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kern="800" dirty="0">
                          <a:solidFill>
                            <a:schemeClr val="bg1"/>
                          </a:solidFill>
                          <a:effectLst/>
                        </a:rPr>
                        <a:t>Total </a:t>
                      </a:r>
                      <a:r>
                        <a:rPr lang="en-US" sz="1200" b="1" kern="800" dirty="0" smtClean="0">
                          <a:solidFill>
                            <a:schemeClr val="bg1"/>
                          </a:solidFill>
                          <a:effectLst/>
                        </a:rPr>
                        <a:t>SR </a:t>
                      </a:r>
                      <a:r>
                        <a:rPr lang="en-US" sz="1200" b="1" kern="800" dirty="0">
                          <a:solidFill>
                            <a:schemeClr val="bg1"/>
                          </a:solidFill>
                          <a:effectLst/>
                        </a:rPr>
                        <a:t>power</a:t>
                      </a:r>
                      <a:endParaRPr lang="ja-JP" sz="1200" b="1" kern="800" dirty="0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0" kern="800" dirty="0">
                          <a:effectLst/>
                        </a:rPr>
                        <a:t>7.2</a:t>
                      </a:r>
                      <a:endParaRPr lang="ja-JP" sz="1200" b="0" kern="800" dirty="0">
                        <a:effectLst/>
                        <a:latin typeface="Times" panose="02020603050405020304" pitchFamily="18" charset="0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0" kern="800" dirty="0">
                          <a:effectLst/>
                        </a:rPr>
                        <a:t>kW</a:t>
                      </a:r>
                      <a:endParaRPr lang="ja-JP" sz="1200" b="0" kern="800" dirty="0">
                        <a:effectLst/>
                        <a:latin typeface="Times" panose="02020603050405020304" pitchFamily="18" charset="0"/>
                        <a:ea typeface="ＭＳ 明朝" panose="02020609040205080304" pitchFamily="17" charset="-128"/>
                        <a:cs typeface="ＭＳ 明朝" panose="02020609040205080304" pitchFamily="17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410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862" b="41685"/>
          <a:stretch/>
        </p:blipFill>
        <p:spPr>
          <a:xfrm>
            <a:off x="1051152" y="3556854"/>
            <a:ext cx="6940388" cy="2448272"/>
          </a:xfrm>
          <a:prstGeom prst="rect">
            <a:avLst/>
          </a:prstGeom>
        </p:spPr>
      </p:pic>
      <p:sp>
        <p:nvSpPr>
          <p:cNvPr id="15" name="右矢印 14"/>
          <p:cNvSpPr/>
          <p:nvPr/>
        </p:nvSpPr>
        <p:spPr>
          <a:xfrm>
            <a:off x="2540828" y="5013176"/>
            <a:ext cx="3054706" cy="213758"/>
          </a:xfrm>
          <a:prstGeom prst="rightArrow">
            <a:avLst>
              <a:gd name="adj1" fmla="val 30474"/>
              <a:gd name="adj2" fmla="val 150069"/>
            </a:avLst>
          </a:prstGeom>
          <a:solidFill>
            <a:srgbClr val="FFFF00">
              <a:alpha val="50000"/>
            </a:srgbClr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1000"/>
          </a:p>
        </p:txBody>
      </p:sp>
      <p:sp>
        <p:nvSpPr>
          <p:cNvPr id="16" name="右矢印 15"/>
          <p:cNvSpPr/>
          <p:nvPr/>
        </p:nvSpPr>
        <p:spPr>
          <a:xfrm rot="20397910">
            <a:off x="5806013" y="4550000"/>
            <a:ext cx="2206607" cy="266709"/>
          </a:xfrm>
          <a:prstGeom prst="rightArrow">
            <a:avLst>
              <a:gd name="adj1" fmla="val 30474"/>
              <a:gd name="adj2" fmla="val 150069"/>
            </a:avLst>
          </a:prstGeom>
          <a:solidFill>
            <a:srgbClr val="FFFF00">
              <a:alpha val="50000"/>
            </a:srgbClr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1000"/>
          </a:p>
        </p:txBody>
      </p:sp>
      <p:sp>
        <p:nvSpPr>
          <p:cNvPr id="17" name="右矢印 16"/>
          <p:cNvSpPr/>
          <p:nvPr/>
        </p:nvSpPr>
        <p:spPr>
          <a:xfrm rot="21010285">
            <a:off x="971600" y="5076332"/>
            <a:ext cx="1531357" cy="232243"/>
          </a:xfrm>
          <a:prstGeom prst="rightArrow">
            <a:avLst>
              <a:gd name="adj1" fmla="val 30474"/>
              <a:gd name="adj2" fmla="val 150069"/>
            </a:avLst>
          </a:prstGeom>
          <a:solidFill>
            <a:srgbClr val="FFFF00">
              <a:alpha val="5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1000"/>
          </a:p>
        </p:txBody>
      </p:sp>
      <p:sp>
        <p:nvSpPr>
          <p:cNvPr id="18" name="正方形/長方形 17"/>
          <p:cNvSpPr/>
          <p:nvPr/>
        </p:nvSpPr>
        <p:spPr>
          <a:xfrm>
            <a:off x="4842144" y="5301146"/>
            <a:ext cx="6181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</a:t>
            </a:r>
            <a:endParaRPr lang="ja-JP" alt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7986345" y="4059458"/>
            <a:ext cx="6181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</a:t>
            </a:r>
            <a:endParaRPr lang="ja-JP" alt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2187162" y="4733884"/>
            <a:ext cx="618154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</a:t>
            </a:r>
            <a:endParaRPr lang="ja-JP" alt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0" y="6434514"/>
            <a:ext cx="9144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18" y="6455897"/>
            <a:ext cx="702056" cy="402103"/>
          </a:xfrm>
          <a:prstGeom prst="rect">
            <a:avLst/>
          </a:prstGeom>
          <a:noFill/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99592" y="6478724"/>
            <a:ext cx="213360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2018/3/14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663788" y="6464094"/>
            <a:ext cx="3816424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The 22</a:t>
            </a:r>
            <a:r>
              <a:rPr kumimoji="1" lang="en-US" altLang="ja-JP" baseline="30000" dirty="0" smtClean="0">
                <a:solidFill>
                  <a:srgbClr val="FFFF00"/>
                </a:solidFill>
              </a:rPr>
              <a:t>nd</a:t>
            </a:r>
            <a:r>
              <a:rPr kumimoji="1" lang="en-US" altLang="ja-JP" dirty="0" smtClean="0">
                <a:solidFill>
                  <a:srgbClr val="FFFF00"/>
                </a:solidFill>
              </a:rPr>
              <a:t>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03263" y="6486039"/>
            <a:ext cx="2133600" cy="365125"/>
          </a:xfrm>
        </p:spPr>
        <p:txBody>
          <a:bodyPr/>
          <a:lstStyle/>
          <a:p>
            <a:fld id="{31A2536D-92D0-4A14-99CE-6CBB0ED64566}" type="slidenum">
              <a:rPr kumimoji="1" lang="ja-JP" altLang="en-US" smtClean="0">
                <a:solidFill>
                  <a:srgbClr val="FFFF00"/>
                </a:solidFill>
              </a:rPr>
              <a:pPr/>
              <a:t>4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40" name="Picture 3" descr="C:\Users\shibata\works_hp3\14KEKB_Review\背景材料\title_background02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09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タイトル 1"/>
          <p:cNvSpPr txBox="1">
            <a:spLocks/>
          </p:cNvSpPr>
          <p:nvPr/>
        </p:nvSpPr>
        <p:spPr>
          <a:xfrm>
            <a:off x="162168" y="29122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1" dirty="0" smtClean="0">
                <a:solidFill>
                  <a:srgbClr val="FFC000"/>
                </a:solidFill>
              </a:rPr>
              <a:t>Overview (Arc sect.)</a:t>
            </a:r>
            <a:endParaRPr lang="ja-JP" altLang="en-US" b="1" dirty="0">
              <a:solidFill>
                <a:srgbClr val="FFC000"/>
              </a:solidFill>
            </a:endParaRPr>
          </a:p>
        </p:txBody>
      </p:sp>
      <p:sp>
        <p:nvSpPr>
          <p:cNvPr id="32" name="コンテンツ プレースホルダ 43"/>
          <p:cNvSpPr>
            <a:spLocks noGrp="1"/>
          </p:cNvSpPr>
          <p:nvPr>
            <p:ph idx="1"/>
          </p:nvPr>
        </p:nvSpPr>
        <p:spPr>
          <a:xfrm>
            <a:off x="107504" y="978155"/>
            <a:ext cx="9036495" cy="3401626"/>
          </a:xfrm>
        </p:spPr>
        <p:txBody>
          <a:bodyPr>
            <a:noAutofit/>
          </a:bodyPr>
          <a:lstStyle/>
          <a:p>
            <a:r>
              <a:rPr lang="en-US" altLang="ja-JP" sz="2400" dirty="0" smtClean="0">
                <a:solidFill>
                  <a:srgbClr val="002060"/>
                </a:solidFill>
              </a:rPr>
              <a:t>Beam pipes for arc sections (Al alloy)</a:t>
            </a:r>
          </a:p>
          <a:p>
            <a:pPr lvl="1"/>
            <a:r>
              <a:rPr lang="en-US" altLang="ja-JP" sz="1800" dirty="0" smtClean="0"/>
              <a:t>Two types of beam pipes corresponding to B1&amp;B2 magnets</a:t>
            </a:r>
          </a:p>
          <a:p>
            <a:pPr lvl="2"/>
            <a:r>
              <a:rPr lang="en-US" altLang="ja-JP" sz="1400" dirty="0" smtClean="0">
                <a:solidFill>
                  <a:srgbClr val="0070C0"/>
                </a:solidFill>
              </a:rPr>
              <a:t>Each beam pipe covers one dipole, one quadrupole and one sextupole magnet.</a:t>
            </a:r>
          </a:p>
          <a:p>
            <a:pPr lvl="1"/>
            <a:r>
              <a:rPr lang="en-US" altLang="ja-JP" sz="1800" dirty="0" smtClean="0"/>
              <a:t>Designed to fit narrow spaces between the closely-located magnets</a:t>
            </a:r>
          </a:p>
          <a:p>
            <a:pPr lvl="1"/>
            <a:r>
              <a:rPr lang="en-US" altLang="ja-JP" sz="1800" dirty="0" smtClean="0"/>
              <a:t>Having BPM blocks, pumping ports, RF-shielded bellows, CF flange with RF contact</a:t>
            </a:r>
          </a:p>
          <a:p>
            <a:pPr lvl="1"/>
            <a:r>
              <a:rPr lang="en-US" altLang="ja-JP" sz="1800" dirty="0" smtClean="0"/>
              <a:t>Having antechambers on both sides of a beam channel to deal with SR which irradiates both side of the beam pipes and reduce beam impedance.</a:t>
            </a:r>
          </a:p>
          <a:p>
            <a:pPr lvl="1"/>
            <a:r>
              <a:rPr lang="en-US" altLang="ja-JP" sz="1800" dirty="0" smtClean="0"/>
              <a:t>TiN coating &amp; grooved surfacing are adopted as countermeasures against ECE. </a:t>
            </a:r>
          </a:p>
          <a:p>
            <a:pPr lvl="1"/>
            <a:r>
              <a:rPr lang="en-US" altLang="ja-JP" sz="1800" dirty="0" smtClean="0"/>
              <a:t>Having water cooling channels on both sides of beam pipes</a:t>
            </a:r>
          </a:p>
          <a:p>
            <a:pPr lvl="2"/>
            <a:r>
              <a:rPr lang="en-US" altLang="ja-JP" sz="1400" dirty="0" smtClean="0">
                <a:solidFill>
                  <a:srgbClr val="0070C0"/>
                </a:solidFill>
              </a:rPr>
              <a:t>Total SR power with design beam current (70.8 mA) : 7.2 kW</a:t>
            </a:r>
          </a:p>
          <a:p>
            <a:pPr lvl="1"/>
            <a:endParaRPr lang="en-US" altLang="ja-JP" sz="1800" dirty="0" smtClean="0"/>
          </a:p>
          <a:p>
            <a:pPr lvl="1"/>
            <a:endParaRPr lang="en-US" altLang="ja-JP" sz="1800" dirty="0" smtClean="0"/>
          </a:p>
          <a:p>
            <a:pPr lvl="1"/>
            <a:endParaRPr lang="en-US" altLang="ja-JP" sz="1800" dirty="0" smtClean="0"/>
          </a:p>
        </p:txBody>
      </p:sp>
      <p:sp>
        <p:nvSpPr>
          <p:cNvPr id="14" name="正方形/長方形 13"/>
          <p:cNvSpPr/>
          <p:nvPr/>
        </p:nvSpPr>
        <p:spPr>
          <a:xfrm>
            <a:off x="1331640" y="6075809"/>
            <a:ext cx="72852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rgbClr val="00B050"/>
                </a:solidFill>
              </a:rPr>
              <a:t>Layout of the beam ducts in one cell of the reverse-bend FODO lattice.</a:t>
            </a:r>
            <a:endParaRPr lang="ja-JP" alt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4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正方形/長方形 37"/>
          <p:cNvSpPr/>
          <p:nvPr/>
        </p:nvSpPr>
        <p:spPr>
          <a:xfrm>
            <a:off x="0" y="6434514"/>
            <a:ext cx="9144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18" y="6455897"/>
            <a:ext cx="702056" cy="402103"/>
          </a:xfrm>
          <a:prstGeom prst="rect">
            <a:avLst/>
          </a:prstGeom>
          <a:noFill/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99592" y="6478724"/>
            <a:ext cx="213360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2018/3/14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663788" y="6464094"/>
            <a:ext cx="3816424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The 22</a:t>
            </a:r>
            <a:r>
              <a:rPr kumimoji="1" lang="en-US" altLang="ja-JP" baseline="30000" dirty="0" smtClean="0">
                <a:solidFill>
                  <a:srgbClr val="FFFF00"/>
                </a:solidFill>
              </a:rPr>
              <a:t>nd</a:t>
            </a:r>
            <a:r>
              <a:rPr kumimoji="1" lang="en-US" altLang="ja-JP" dirty="0" smtClean="0">
                <a:solidFill>
                  <a:srgbClr val="FFFF00"/>
                </a:solidFill>
              </a:rPr>
              <a:t>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03263" y="6486039"/>
            <a:ext cx="2133600" cy="365125"/>
          </a:xfrm>
        </p:spPr>
        <p:txBody>
          <a:bodyPr/>
          <a:lstStyle/>
          <a:p>
            <a:fld id="{31A2536D-92D0-4A14-99CE-6CBB0ED64566}" type="slidenum">
              <a:rPr kumimoji="1" lang="ja-JP" altLang="en-US" smtClean="0">
                <a:solidFill>
                  <a:srgbClr val="FFFF00"/>
                </a:solidFill>
              </a:rPr>
              <a:pPr/>
              <a:t>5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40" name="Picture 3" descr="C:\Users\shibata\works_hp3\14KEKB_Review\背景材料\title_background0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09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タイトル 1"/>
          <p:cNvSpPr txBox="1">
            <a:spLocks/>
          </p:cNvSpPr>
          <p:nvPr/>
        </p:nvSpPr>
        <p:spPr>
          <a:xfrm>
            <a:off x="162168" y="29122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1" dirty="0" smtClean="0">
                <a:solidFill>
                  <a:srgbClr val="FFC000"/>
                </a:solidFill>
              </a:rPr>
              <a:t>Overview (Arc sect.)</a:t>
            </a:r>
            <a:endParaRPr lang="ja-JP" altLang="en-US" b="1" dirty="0">
              <a:solidFill>
                <a:srgbClr val="FFC000"/>
              </a:solidFill>
            </a:endParaRPr>
          </a:p>
        </p:txBody>
      </p:sp>
      <p:pic>
        <p:nvPicPr>
          <p:cNvPr id="21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7519"/>
          <a:stretch/>
        </p:blipFill>
        <p:spPr bwMode="auto">
          <a:xfrm>
            <a:off x="1330667" y="2437466"/>
            <a:ext cx="6458402" cy="2395484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22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6494" r="47502" b="43540"/>
          <a:stretch/>
        </p:blipFill>
        <p:spPr bwMode="auto">
          <a:xfrm>
            <a:off x="4753055" y="4347275"/>
            <a:ext cx="2353738" cy="1884451"/>
          </a:xfrm>
          <a:prstGeom prst="rect">
            <a:avLst/>
          </a:prstGeom>
          <a:noFill/>
          <a:ln>
            <a:noFill/>
          </a:ln>
          <a:extLst/>
        </p:spPr>
      </p:pic>
      <p:grpSp>
        <p:nvGrpSpPr>
          <p:cNvPr id="23" name="グループ化 22"/>
          <p:cNvGrpSpPr>
            <a:grpSpLocks noChangeAspect="1"/>
          </p:cNvGrpSpPr>
          <p:nvPr/>
        </p:nvGrpSpPr>
        <p:grpSpPr>
          <a:xfrm>
            <a:off x="60832" y="5065385"/>
            <a:ext cx="2666948" cy="1307100"/>
            <a:chOff x="4091041" y="4834997"/>
            <a:chExt cx="3306703" cy="1620651"/>
          </a:xfrm>
        </p:grpSpPr>
        <p:pic>
          <p:nvPicPr>
            <p:cNvPr id="24" name="Picture 3" descr="C:\Users\shibata\Desktop\DRB2_02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76" b="13946"/>
            <a:stretch/>
          </p:blipFill>
          <p:spPr bwMode="auto">
            <a:xfrm>
              <a:off x="4091041" y="4834997"/>
              <a:ext cx="3306703" cy="1620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テキスト ボックス 24"/>
            <p:cNvSpPr txBox="1"/>
            <p:nvPr/>
          </p:nvSpPr>
          <p:spPr>
            <a:xfrm>
              <a:off x="5357926" y="4857186"/>
              <a:ext cx="849130" cy="381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dirty="0" smtClean="0">
                  <a:solidFill>
                    <a:schemeClr val="bg1"/>
                  </a:solidFill>
                </a:rPr>
                <a:t>Type II</a:t>
              </a:r>
              <a:endParaRPr kumimoji="1" lang="ja-JP" altLang="en-US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26" name="直線矢印コネクタ 25"/>
            <p:cNvCxnSpPr/>
            <p:nvPr/>
          </p:nvCxnSpPr>
          <p:spPr>
            <a:xfrm flipV="1">
              <a:off x="4249783" y="6221672"/>
              <a:ext cx="3065417" cy="10885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テキスト ボックス 26"/>
            <p:cNvSpPr txBox="1"/>
            <p:nvPr/>
          </p:nvSpPr>
          <p:spPr>
            <a:xfrm>
              <a:off x="5357926" y="6147871"/>
              <a:ext cx="11652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400" dirty="0" smtClean="0">
                  <a:solidFill>
                    <a:schemeClr val="bg1"/>
                  </a:solidFill>
                  <a:sym typeface="Symbol" panose="05050102010706020507" pitchFamily="18" charset="2"/>
                </a:rPr>
                <a:t></a:t>
              </a:r>
              <a:r>
                <a:rPr kumimoji="1" lang="en-US" altLang="ja-JP" sz="1400" dirty="0" smtClean="0">
                  <a:solidFill>
                    <a:schemeClr val="bg1"/>
                  </a:solidFill>
                  <a:sym typeface="Symbol" panose="05050102010706020507" pitchFamily="18" charset="2"/>
                </a:rPr>
                <a:t>1.2 m</a:t>
              </a:r>
              <a:endParaRPr kumimoji="1" lang="ja-JP" alt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8" name="グループ化 27"/>
          <p:cNvGrpSpPr>
            <a:grpSpLocks noChangeAspect="1"/>
          </p:cNvGrpSpPr>
          <p:nvPr/>
        </p:nvGrpSpPr>
        <p:grpSpPr>
          <a:xfrm>
            <a:off x="5869569" y="948567"/>
            <a:ext cx="3181740" cy="1416245"/>
            <a:chOff x="6089455" y="1041763"/>
            <a:chExt cx="2870591" cy="1277747"/>
          </a:xfrm>
        </p:grpSpPr>
        <p:pic>
          <p:nvPicPr>
            <p:cNvPr id="29" name="図 28"/>
            <p:cNvPicPr>
              <a:picLocks noChangeAspect="1"/>
            </p:cNvPicPr>
            <p:nvPr/>
          </p:nvPicPr>
          <p:blipFill rotWithShape="1">
            <a:blip r:embed="rId8"/>
            <a:srcRect t="1" b="-8735"/>
            <a:stretch/>
          </p:blipFill>
          <p:spPr>
            <a:xfrm>
              <a:off x="6089455" y="1090259"/>
              <a:ext cx="2870591" cy="1229251"/>
            </a:xfrm>
            <a:prstGeom prst="rect">
              <a:avLst/>
            </a:prstGeom>
          </p:spPr>
        </p:pic>
        <p:cxnSp>
          <p:nvCxnSpPr>
            <p:cNvPr id="30" name="直線矢印コネクタ 29"/>
            <p:cNvCxnSpPr/>
            <p:nvPr/>
          </p:nvCxnSpPr>
          <p:spPr>
            <a:xfrm flipV="1">
              <a:off x="6206304" y="2020389"/>
              <a:ext cx="2676439" cy="13458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テキスト ボックス 30"/>
            <p:cNvSpPr txBox="1"/>
            <p:nvPr/>
          </p:nvSpPr>
          <p:spPr>
            <a:xfrm>
              <a:off x="7263453" y="1976745"/>
              <a:ext cx="8442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400" dirty="0" smtClean="0">
                  <a:solidFill>
                    <a:schemeClr val="bg1"/>
                  </a:solidFill>
                  <a:sym typeface="Symbol" panose="05050102010706020507" pitchFamily="18" charset="2"/>
                </a:rPr>
                <a:t></a:t>
              </a:r>
              <a:r>
                <a:rPr kumimoji="1" lang="en-US" altLang="ja-JP" sz="1400" dirty="0" smtClean="0">
                  <a:solidFill>
                    <a:schemeClr val="bg1"/>
                  </a:solidFill>
                  <a:sym typeface="Symbol" panose="05050102010706020507" pitchFamily="18" charset="2"/>
                </a:rPr>
                <a:t>1.5 m</a:t>
              </a:r>
              <a:endParaRPr kumimoji="1" lang="ja-JP" alt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7234286" y="1041763"/>
              <a:ext cx="9052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dirty="0" smtClean="0">
                  <a:solidFill>
                    <a:schemeClr val="bg1"/>
                  </a:solidFill>
                </a:rPr>
                <a:t>Type I</a:t>
              </a:r>
              <a:endParaRPr kumimoji="1" lang="ja-JP" alt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34" name="テキスト ボックス 33"/>
          <p:cNvSpPr txBox="1"/>
          <p:nvPr/>
        </p:nvSpPr>
        <p:spPr>
          <a:xfrm>
            <a:off x="0" y="913106"/>
            <a:ext cx="4909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 smtClean="0">
                <a:solidFill>
                  <a:srgbClr val="002060"/>
                </a:solidFill>
              </a:rPr>
              <a:t>Aluminum beam pipes for arc sections :</a:t>
            </a:r>
            <a:endParaRPr kumimoji="1" lang="ja-JP" altLang="en-US" sz="2000" dirty="0">
              <a:solidFill>
                <a:srgbClr val="002060"/>
              </a:solidFill>
            </a:endParaRPr>
          </a:p>
        </p:txBody>
      </p:sp>
      <p:pic>
        <p:nvPicPr>
          <p:cNvPr id="35" name="図 34"/>
          <p:cNvPicPr>
            <a:picLocks noChangeAspect="1"/>
          </p:cNvPicPr>
          <p:nvPr/>
        </p:nvPicPr>
        <p:blipFill rotWithShape="1">
          <a:blip r:embed="rId9"/>
          <a:srcRect l="3044"/>
          <a:stretch/>
        </p:blipFill>
        <p:spPr>
          <a:xfrm>
            <a:off x="2790967" y="4742820"/>
            <a:ext cx="1888110" cy="1461429"/>
          </a:xfrm>
          <a:prstGeom prst="rect">
            <a:avLst/>
          </a:prstGeom>
        </p:spPr>
      </p:pic>
      <p:pic>
        <p:nvPicPr>
          <p:cNvPr id="36" name="図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3209" y="1552743"/>
            <a:ext cx="2678069" cy="1441209"/>
          </a:xfrm>
          <a:prstGeom prst="rect">
            <a:avLst/>
          </a:prstGeom>
        </p:spPr>
      </p:pic>
      <p:pic>
        <p:nvPicPr>
          <p:cNvPr id="37" name="図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541" y="3457638"/>
            <a:ext cx="1324266" cy="994413"/>
          </a:xfrm>
          <a:prstGeom prst="rect">
            <a:avLst/>
          </a:prstGeom>
        </p:spPr>
      </p:pic>
      <p:pic>
        <p:nvPicPr>
          <p:cNvPr id="42" name="図 41"/>
          <p:cNvPicPr>
            <a:picLocks noChangeAspect="1"/>
          </p:cNvPicPr>
          <p:nvPr/>
        </p:nvPicPr>
        <p:blipFill rotWithShape="1">
          <a:blip r:embed="rId12"/>
          <a:srcRect b="9127"/>
          <a:stretch/>
        </p:blipFill>
        <p:spPr>
          <a:xfrm>
            <a:off x="7180772" y="4951815"/>
            <a:ext cx="1851885" cy="1261213"/>
          </a:xfrm>
          <a:prstGeom prst="rect">
            <a:avLst/>
          </a:prstGeom>
        </p:spPr>
      </p:pic>
      <p:cxnSp>
        <p:nvCxnSpPr>
          <p:cNvPr id="43" name="直線矢印コネクタ 42"/>
          <p:cNvCxnSpPr>
            <a:stCxn id="24" idx="0"/>
          </p:cNvCxnSpPr>
          <p:nvPr/>
        </p:nvCxnSpPr>
        <p:spPr>
          <a:xfrm flipV="1">
            <a:off x="1394306" y="3853337"/>
            <a:ext cx="1809733" cy="1212048"/>
          </a:xfrm>
          <a:prstGeom prst="straightConnector1">
            <a:avLst/>
          </a:prstGeom>
          <a:ln w="28575">
            <a:solidFill>
              <a:srgbClr val="C00000"/>
            </a:solidFill>
            <a:headEnd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矢印コネクタ 43"/>
          <p:cNvCxnSpPr/>
          <p:nvPr/>
        </p:nvCxnSpPr>
        <p:spPr>
          <a:xfrm flipH="1">
            <a:off x="5745600" y="2251510"/>
            <a:ext cx="1608746" cy="1521256"/>
          </a:xfrm>
          <a:prstGeom prst="straightConnector1">
            <a:avLst/>
          </a:prstGeom>
          <a:ln w="28575">
            <a:solidFill>
              <a:srgbClr val="C00000"/>
            </a:solidFill>
            <a:headEnd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図 44"/>
          <p:cNvPicPr>
            <a:picLocks noChangeAspect="1"/>
          </p:cNvPicPr>
          <p:nvPr/>
        </p:nvPicPr>
        <p:blipFill rotWithShape="1">
          <a:blip r:embed="rId13"/>
          <a:srcRect l="16235" t="26045" r="31619" b="30283"/>
          <a:stretch/>
        </p:blipFill>
        <p:spPr>
          <a:xfrm>
            <a:off x="3394224" y="1551522"/>
            <a:ext cx="2090061" cy="1503641"/>
          </a:xfrm>
          <a:prstGeom prst="rect">
            <a:avLst/>
          </a:prstGeom>
        </p:spPr>
      </p:pic>
      <p:sp>
        <p:nvSpPr>
          <p:cNvPr id="46" name="Shape 95"/>
          <p:cNvSpPr/>
          <p:nvPr/>
        </p:nvSpPr>
        <p:spPr>
          <a:xfrm>
            <a:off x="597881" y="1336078"/>
            <a:ext cx="2293310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1800" b="1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>
                <a:solidFill>
                  <a:srgbClr val="000000"/>
                </a:solidFill>
              </a:defRPr>
            </a:pPr>
            <a:r>
              <a:rPr lang="en-US" sz="1400" b="0" dirty="0" smtClean="0">
                <a:solidFill>
                  <a:srgbClr val="00B050"/>
                </a:solidFill>
              </a:rPr>
              <a:t>RF shielded bellows</a:t>
            </a:r>
            <a:endParaRPr sz="1400" b="0" dirty="0">
              <a:solidFill>
                <a:srgbClr val="00B050"/>
              </a:solidFill>
            </a:endParaRPr>
          </a:p>
        </p:txBody>
      </p:sp>
      <p:sp>
        <p:nvSpPr>
          <p:cNvPr id="47" name="Shape 95"/>
          <p:cNvSpPr/>
          <p:nvPr/>
        </p:nvSpPr>
        <p:spPr>
          <a:xfrm>
            <a:off x="104525" y="4439931"/>
            <a:ext cx="1289557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1800" b="1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>
                <a:solidFill>
                  <a:srgbClr val="000000"/>
                </a:solidFill>
              </a:defRPr>
            </a:pPr>
            <a:r>
              <a:rPr lang="en-US" sz="1400" b="0" dirty="0" smtClean="0">
                <a:solidFill>
                  <a:srgbClr val="00B050"/>
                </a:solidFill>
              </a:rPr>
              <a:t>RF contact on </a:t>
            </a:r>
            <a:r>
              <a:rPr lang="en-US" sz="1400" b="0" dirty="0" err="1" smtClean="0">
                <a:solidFill>
                  <a:srgbClr val="00B050"/>
                </a:solidFill>
              </a:rPr>
              <a:t>Conflat</a:t>
            </a:r>
            <a:r>
              <a:rPr lang="en-US" sz="1400" b="0" dirty="0" smtClean="0">
                <a:solidFill>
                  <a:srgbClr val="00B050"/>
                </a:solidFill>
              </a:rPr>
              <a:t> flange</a:t>
            </a:r>
            <a:endParaRPr sz="1400" b="0" dirty="0">
              <a:solidFill>
                <a:srgbClr val="00B050"/>
              </a:solidFill>
            </a:endParaRPr>
          </a:p>
        </p:txBody>
      </p:sp>
      <p:sp>
        <p:nvSpPr>
          <p:cNvPr id="48" name="Shape 95"/>
          <p:cNvSpPr/>
          <p:nvPr/>
        </p:nvSpPr>
        <p:spPr>
          <a:xfrm>
            <a:off x="3352340" y="6231190"/>
            <a:ext cx="1383405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1800" b="1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>
                <a:solidFill>
                  <a:srgbClr val="000000"/>
                </a:solidFill>
              </a:defRPr>
            </a:pPr>
            <a:r>
              <a:rPr lang="en-US" sz="1400" b="0" dirty="0" smtClean="0">
                <a:solidFill>
                  <a:srgbClr val="00B050"/>
                </a:solidFill>
              </a:rPr>
              <a:t>BPM block</a:t>
            </a:r>
            <a:endParaRPr sz="1400" b="0" dirty="0">
              <a:solidFill>
                <a:srgbClr val="00B050"/>
              </a:solidFill>
            </a:endParaRPr>
          </a:p>
        </p:txBody>
      </p:sp>
      <p:sp>
        <p:nvSpPr>
          <p:cNvPr id="49" name="Shape 95"/>
          <p:cNvSpPr/>
          <p:nvPr/>
        </p:nvSpPr>
        <p:spPr>
          <a:xfrm>
            <a:off x="7723758" y="6198292"/>
            <a:ext cx="1072559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1800" b="1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>
                <a:solidFill>
                  <a:srgbClr val="000000"/>
                </a:solidFill>
              </a:defRPr>
            </a:pPr>
            <a:r>
              <a:rPr lang="en-US" sz="1400" b="0" dirty="0" smtClean="0">
                <a:solidFill>
                  <a:srgbClr val="00B050"/>
                </a:solidFill>
              </a:rPr>
              <a:t>TiN coating</a:t>
            </a:r>
            <a:endParaRPr sz="1400" b="0" dirty="0">
              <a:solidFill>
                <a:srgbClr val="00B050"/>
              </a:solidFill>
            </a:endParaRPr>
          </a:p>
        </p:txBody>
      </p:sp>
      <p:sp>
        <p:nvSpPr>
          <p:cNvPr id="50" name="Shape 95"/>
          <p:cNvSpPr/>
          <p:nvPr/>
        </p:nvSpPr>
        <p:spPr>
          <a:xfrm>
            <a:off x="3146828" y="1315724"/>
            <a:ext cx="2584852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1800" b="1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>
                <a:solidFill>
                  <a:srgbClr val="000000"/>
                </a:solidFill>
              </a:defRPr>
            </a:pPr>
            <a:r>
              <a:rPr lang="en-US" sz="1400" b="0" dirty="0" smtClean="0">
                <a:solidFill>
                  <a:srgbClr val="00B050"/>
                </a:solidFill>
              </a:rPr>
              <a:t>Space-saving connection flange</a:t>
            </a:r>
            <a:endParaRPr sz="1400" b="0" dirty="0">
              <a:solidFill>
                <a:srgbClr val="00B050"/>
              </a:solidFill>
            </a:endParaRPr>
          </a:p>
        </p:txBody>
      </p:sp>
      <p:cxnSp>
        <p:nvCxnSpPr>
          <p:cNvPr id="51" name="直線矢印コネクタ 50"/>
          <p:cNvCxnSpPr>
            <a:stCxn id="36" idx="2"/>
          </p:cNvCxnSpPr>
          <p:nvPr/>
        </p:nvCxnSpPr>
        <p:spPr>
          <a:xfrm>
            <a:off x="1522244" y="2993952"/>
            <a:ext cx="200491" cy="925761"/>
          </a:xfrm>
          <a:prstGeom prst="straightConnector1">
            <a:avLst/>
          </a:prstGeom>
          <a:ln w="12700"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矢印コネクタ 51"/>
          <p:cNvCxnSpPr>
            <a:stCxn id="36" idx="2"/>
          </p:cNvCxnSpPr>
          <p:nvPr/>
        </p:nvCxnSpPr>
        <p:spPr>
          <a:xfrm>
            <a:off x="1522244" y="2993952"/>
            <a:ext cx="2749729" cy="869011"/>
          </a:xfrm>
          <a:prstGeom prst="straightConnector1">
            <a:avLst/>
          </a:prstGeom>
          <a:ln w="12700"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矢印コネクタ 52"/>
          <p:cNvCxnSpPr>
            <a:stCxn id="45" idx="2"/>
          </p:cNvCxnSpPr>
          <p:nvPr/>
        </p:nvCxnSpPr>
        <p:spPr>
          <a:xfrm flipH="1">
            <a:off x="4105876" y="3055163"/>
            <a:ext cx="333379" cy="697853"/>
          </a:xfrm>
          <a:prstGeom prst="straightConnector1">
            <a:avLst/>
          </a:prstGeom>
          <a:ln w="12700"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矢印コネクタ 53"/>
          <p:cNvCxnSpPr/>
          <p:nvPr/>
        </p:nvCxnSpPr>
        <p:spPr>
          <a:xfrm flipV="1">
            <a:off x="3750575" y="3937992"/>
            <a:ext cx="248349" cy="913972"/>
          </a:xfrm>
          <a:prstGeom prst="straightConnector1">
            <a:avLst/>
          </a:prstGeom>
          <a:ln w="12700"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矢印コネクタ 54"/>
          <p:cNvCxnSpPr>
            <a:stCxn id="35" idx="0"/>
          </p:cNvCxnSpPr>
          <p:nvPr/>
        </p:nvCxnSpPr>
        <p:spPr>
          <a:xfrm flipV="1">
            <a:off x="3735022" y="3553596"/>
            <a:ext cx="2657162" cy="1189224"/>
          </a:xfrm>
          <a:prstGeom prst="straightConnector1">
            <a:avLst/>
          </a:prstGeom>
          <a:ln w="12700"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Shape 95"/>
          <p:cNvSpPr/>
          <p:nvPr/>
        </p:nvSpPr>
        <p:spPr>
          <a:xfrm>
            <a:off x="5332158" y="6170216"/>
            <a:ext cx="1383405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1800" b="1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>
                <a:solidFill>
                  <a:srgbClr val="000000"/>
                </a:solidFill>
              </a:defRPr>
            </a:pPr>
            <a:r>
              <a:rPr lang="en-US" sz="1400" b="0" dirty="0" smtClean="0">
                <a:solidFill>
                  <a:srgbClr val="00B050"/>
                </a:solidFill>
              </a:rPr>
              <a:t>Cross-section</a:t>
            </a:r>
            <a:endParaRPr sz="1400" b="0" dirty="0">
              <a:solidFill>
                <a:srgbClr val="00B050"/>
              </a:solidFill>
            </a:endParaRPr>
          </a:p>
        </p:txBody>
      </p:sp>
      <p:cxnSp>
        <p:nvCxnSpPr>
          <p:cNvPr id="57" name="直線矢印コネクタ 56"/>
          <p:cNvCxnSpPr>
            <a:stCxn id="59" idx="1"/>
          </p:cNvCxnSpPr>
          <p:nvPr/>
        </p:nvCxnSpPr>
        <p:spPr>
          <a:xfrm flipH="1">
            <a:off x="2645981" y="3408065"/>
            <a:ext cx="5289808" cy="738442"/>
          </a:xfrm>
          <a:prstGeom prst="straightConnector1">
            <a:avLst/>
          </a:prstGeom>
          <a:ln w="12700"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矢印コネクタ 57"/>
          <p:cNvCxnSpPr>
            <a:stCxn id="59" idx="1"/>
          </p:cNvCxnSpPr>
          <p:nvPr/>
        </p:nvCxnSpPr>
        <p:spPr>
          <a:xfrm flipH="1">
            <a:off x="4466230" y="3408065"/>
            <a:ext cx="3469559" cy="137302"/>
          </a:xfrm>
          <a:prstGeom prst="straightConnector1">
            <a:avLst/>
          </a:prstGeom>
          <a:ln w="12700"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Shape 95"/>
          <p:cNvSpPr/>
          <p:nvPr/>
        </p:nvSpPr>
        <p:spPr>
          <a:xfrm>
            <a:off x="7935789" y="3300343"/>
            <a:ext cx="1061505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1800" b="1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>
                <a:solidFill>
                  <a:srgbClr val="000000"/>
                </a:solidFill>
              </a:defRPr>
            </a:pPr>
            <a:r>
              <a:rPr lang="en-US" sz="1400" b="0" dirty="0" smtClean="0">
                <a:solidFill>
                  <a:srgbClr val="00B050"/>
                </a:solidFill>
              </a:rPr>
              <a:t>Pumping port</a:t>
            </a:r>
            <a:endParaRPr sz="1400" b="0" dirty="0">
              <a:solidFill>
                <a:srgbClr val="00B050"/>
              </a:solidFill>
            </a:endParaRPr>
          </a:p>
        </p:txBody>
      </p:sp>
      <p:pic>
        <p:nvPicPr>
          <p:cNvPr id="60" name="図 59"/>
          <p:cNvPicPr>
            <a:picLocks noChangeAspect="1"/>
          </p:cNvPicPr>
          <p:nvPr/>
        </p:nvPicPr>
        <p:blipFill rotWithShape="1">
          <a:blip r:embed="rId14"/>
          <a:srcRect l="8005" b="6894"/>
          <a:stretch/>
        </p:blipFill>
        <p:spPr>
          <a:xfrm>
            <a:off x="7739630" y="2289772"/>
            <a:ext cx="1330467" cy="1003666"/>
          </a:xfrm>
          <a:prstGeom prst="rect">
            <a:avLst/>
          </a:prstGeom>
        </p:spPr>
      </p:pic>
      <p:pic>
        <p:nvPicPr>
          <p:cNvPr id="61" name="図 6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13750" y="3520196"/>
            <a:ext cx="1216813" cy="1369636"/>
          </a:xfrm>
          <a:prstGeom prst="rect">
            <a:avLst/>
          </a:prstGeom>
        </p:spPr>
      </p:pic>
      <p:sp>
        <p:nvSpPr>
          <p:cNvPr id="62" name="テキスト ボックス 61"/>
          <p:cNvSpPr txBox="1"/>
          <p:nvPr/>
        </p:nvSpPr>
        <p:spPr>
          <a:xfrm>
            <a:off x="8033423" y="2485777"/>
            <a:ext cx="10034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schemeClr val="bg1"/>
                </a:solidFill>
              </a:rPr>
              <a:t>NEG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8553735" y="4549661"/>
            <a:ext cx="4063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schemeClr val="bg1"/>
                </a:solidFill>
              </a:rPr>
              <a:t>IP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7909506" y="3929512"/>
            <a:ext cx="10034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schemeClr val="bg1"/>
                </a:solidFill>
              </a:rPr>
              <a:t>TMP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cxnSp>
        <p:nvCxnSpPr>
          <p:cNvPr id="65" name="直線矢印コネクタ 64"/>
          <p:cNvCxnSpPr>
            <a:stCxn id="59" idx="1"/>
          </p:cNvCxnSpPr>
          <p:nvPr/>
        </p:nvCxnSpPr>
        <p:spPr>
          <a:xfrm flipH="1" flipV="1">
            <a:off x="6120917" y="3261033"/>
            <a:ext cx="1814872" cy="147032"/>
          </a:xfrm>
          <a:prstGeom prst="straightConnector1">
            <a:avLst/>
          </a:prstGeom>
          <a:ln w="12700"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Shape 95"/>
          <p:cNvSpPr/>
          <p:nvPr/>
        </p:nvSpPr>
        <p:spPr>
          <a:xfrm>
            <a:off x="5433207" y="5200083"/>
            <a:ext cx="1060026" cy="167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1800" b="1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>
                <a:solidFill>
                  <a:srgbClr val="000000"/>
                </a:solidFill>
              </a:defRPr>
            </a:pPr>
            <a:r>
              <a:rPr lang="en-US" sz="1050" b="0" dirty="0" smtClean="0">
                <a:solidFill>
                  <a:srgbClr val="00B050"/>
                </a:solidFill>
              </a:rPr>
              <a:t>Groove structure</a:t>
            </a:r>
            <a:endParaRPr sz="1050" b="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42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68" y="1067740"/>
            <a:ext cx="8941085" cy="5169572"/>
          </a:xfrm>
          <a:prstGeom prst="rect">
            <a:avLst/>
          </a:prstGeom>
        </p:spPr>
      </p:pic>
      <p:sp>
        <p:nvSpPr>
          <p:cNvPr id="38" name="正方形/長方形 37"/>
          <p:cNvSpPr/>
          <p:nvPr/>
        </p:nvSpPr>
        <p:spPr>
          <a:xfrm>
            <a:off x="0" y="6434514"/>
            <a:ext cx="9144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18" y="6455897"/>
            <a:ext cx="702056" cy="402103"/>
          </a:xfrm>
          <a:prstGeom prst="rect">
            <a:avLst/>
          </a:prstGeom>
          <a:noFill/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99592" y="6478724"/>
            <a:ext cx="213360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2018/3/14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663788" y="6464094"/>
            <a:ext cx="3816424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The 22</a:t>
            </a:r>
            <a:r>
              <a:rPr kumimoji="1" lang="en-US" altLang="ja-JP" baseline="30000" dirty="0" smtClean="0">
                <a:solidFill>
                  <a:srgbClr val="FFFF00"/>
                </a:solidFill>
              </a:rPr>
              <a:t>nd</a:t>
            </a:r>
            <a:r>
              <a:rPr kumimoji="1" lang="en-US" altLang="ja-JP" dirty="0" smtClean="0">
                <a:solidFill>
                  <a:srgbClr val="FFFF00"/>
                </a:solidFill>
              </a:rPr>
              <a:t>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03263" y="6486039"/>
            <a:ext cx="2133600" cy="365125"/>
          </a:xfrm>
        </p:spPr>
        <p:txBody>
          <a:bodyPr/>
          <a:lstStyle/>
          <a:p>
            <a:fld id="{31A2536D-92D0-4A14-99CE-6CBB0ED64566}" type="slidenum">
              <a:rPr kumimoji="1" lang="ja-JP" altLang="en-US" smtClean="0">
                <a:solidFill>
                  <a:srgbClr val="FFFF00"/>
                </a:solidFill>
              </a:rPr>
              <a:pPr/>
              <a:t>6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40" name="Picture 3" descr="C:\Users\shibata\works_hp3\14KEKB_Review\背景材料\title_background02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09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タイトル 1"/>
          <p:cNvSpPr txBox="1">
            <a:spLocks/>
          </p:cNvSpPr>
          <p:nvPr/>
        </p:nvSpPr>
        <p:spPr>
          <a:xfrm>
            <a:off x="162168" y="29122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1" dirty="0" smtClean="0">
                <a:solidFill>
                  <a:srgbClr val="FFC000"/>
                </a:solidFill>
              </a:rPr>
              <a:t>Overview (Arc sect.)</a:t>
            </a:r>
            <a:endParaRPr lang="ja-JP" altLang="en-US" b="1" dirty="0">
              <a:solidFill>
                <a:srgbClr val="FFC000"/>
              </a:solidFill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32018" y="1061436"/>
            <a:ext cx="2451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 smtClean="0">
                <a:solidFill>
                  <a:srgbClr val="002060"/>
                </a:solidFill>
              </a:rPr>
              <a:t>Pump location :</a:t>
            </a:r>
            <a:endParaRPr kumimoji="1" lang="ja-JP" altLang="en-US" sz="2000" dirty="0">
              <a:solidFill>
                <a:srgbClr val="002060"/>
              </a:solidFill>
            </a:endParaRPr>
          </a:p>
        </p:txBody>
      </p:sp>
      <p:cxnSp>
        <p:nvCxnSpPr>
          <p:cNvPr id="7" name="直線矢印コネクタ 6"/>
          <p:cNvCxnSpPr/>
          <p:nvPr/>
        </p:nvCxnSpPr>
        <p:spPr>
          <a:xfrm>
            <a:off x="1889567" y="4331893"/>
            <a:ext cx="134330" cy="31145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1468701" y="396999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NEG</a:t>
            </a:r>
            <a:endParaRPr kumimoji="1" lang="ja-JP" altLang="en-US" dirty="0"/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2348394" y="3648457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NEG</a:t>
            </a:r>
            <a:endParaRPr kumimoji="1" lang="ja-JP" altLang="en-US" dirty="0"/>
          </a:p>
        </p:txBody>
      </p:sp>
      <p:cxnSp>
        <p:nvCxnSpPr>
          <p:cNvPr id="68" name="直線矢印コネクタ 67"/>
          <p:cNvCxnSpPr/>
          <p:nvPr/>
        </p:nvCxnSpPr>
        <p:spPr>
          <a:xfrm>
            <a:off x="2718813" y="4032579"/>
            <a:ext cx="97809" cy="2618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テキスト ボックス 68"/>
          <p:cNvSpPr txBox="1"/>
          <p:nvPr/>
        </p:nvSpPr>
        <p:spPr>
          <a:xfrm>
            <a:off x="4324878" y="417386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NEG</a:t>
            </a:r>
            <a:endParaRPr kumimoji="1" lang="ja-JP" altLang="en-US" dirty="0"/>
          </a:p>
        </p:txBody>
      </p:sp>
      <p:cxnSp>
        <p:nvCxnSpPr>
          <p:cNvPr id="70" name="直線矢印コネクタ 69"/>
          <p:cNvCxnSpPr/>
          <p:nvPr/>
        </p:nvCxnSpPr>
        <p:spPr>
          <a:xfrm flipH="1" flipV="1">
            <a:off x="4418142" y="4106330"/>
            <a:ext cx="107284" cy="14115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テキスト ボックス 70"/>
          <p:cNvSpPr txBox="1"/>
          <p:nvPr/>
        </p:nvSpPr>
        <p:spPr>
          <a:xfrm>
            <a:off x="4525426" y="238007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NEG</a:t>
            </a:r>
            <a:endParaRPr kumimoji="1" lang="ja-JP" altLang="en-US" dirty="0"/>
          </a:p>
        </p:txBody>
      </p:sp>
      <p:cxnSp>
        <p:nvCxnSpPr>
          <p:cNvPr id="72" name="直線矢印コネクタ 71"/>
          <p:cNvCxnSpPr/>
          <p:nvPr/>
        </p:nvCxnSpPr>
        <p:spPr>
          <a:xfrm>
            <a:off x="4885466" y="2759331"/>
            <a:ext cx="150726" cy="27936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線矢印コネクタ 72"/>
          <p:cNvCxnSpPr/>
          <p:nvPr/>
        </p:nvCxnSpPr>
        <p:spPr>
          <a:xfrm>
            <a:off x="5547690" y="2279615"/>
            <a:ext cx="208582" cy="22243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テキスト ボックス 73"/>
          <p:cNvSpPr txBox="1"/>
          <p:nvPr/>
        </p:nvSpPr>
        <p:spPr>
          <a:xfrm>
            <a:off x="5122660" y="1998675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NEG</a:t>
            </a:r>
            <a:endParaRPr kumimoji="1" lang="ja-JP" altLang="en-US" dirty="0"/>
          </a:p>
        </p:txBody>
      </p:sp>
      <p:cxnSp>
        <p:nvCxnSpPr>
          <p:cNvPr id="76" name="直線矢印コネクタ 75"/>
          <p:cNvCxnSpPr>
            <a:stCxn id="79" idx="1"/>
          </p:cNvCxnSpPr>
          <p:nvPr/>
        </p:nvCxnSpPr>
        <p:spPr>
          <a:xfrm flipH="1">
            <a:off x="7403666" y="1936806"/>
            <a:ext cx="452956" cy="1914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テキスト ボックス 76"/>
          <p:cNvSpPr txBox="1"/>
          <p:nvPr/>
        </p:nvSpPr>
        <p:spPr>
          <a:xfrm>
            <a:off x="1832062" y="5662731"/>
            <a:ext cx="2761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Ion pump, rough pump</a:t>
            </a:r>
            <a:endParaRPr kumimoji="1" lang="ja-JP" altLang="en-US" dirty="0"/>
          </a:p>
        </p:txBody>
      </p:sp>
      <p:cxnSp>
        <p:nvCxnSpPr>
          <p:cNvPr id="78" name="直線矢印コネクタ 77"/>
          <p:cNvCxnSpPr>
            <a:stCxn id="77" idx="1"/>
          </p:cNvCxnSpPr>
          <p:nvPr/>
        </p:nvCxnSpPr>
        <p:spPr>
          <a:xfrm flipH="1" flipV="1">
            <a:off x="1352792" y="5785623"/>
            <a:ext cx="479270" cy="6177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テキスト ボックス 78"/>
          <p:cNvSpPr txBox="1"/>
          <p:nvPr/>
        </p:nvSpPr>
        <p:spPr>
          <a:xfrm>
            <a:off x="7856622" y="1613640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Ion pump, rough pump</a:t>
            </a:r>
            <a:endParaRPr kumimoji="1" lang="ja-JP" altLang="en-US" dirty="0"/>
          </a:p>
        </p:txBody>
      </p:sp>
      <p:sp>
        <p:nvSpPr>
          <p:cNvPr id="14" name="左中かっこ 13"/>
          <p:cNvSpPr/>
          <p:nvPr/>
        </p:nvSpPr>
        <p:spPr>
          <a:xfrm rot="4014748">
            <a:off x="2101035" y="2807223"/>
            <a:ext cx="287132" cy="188836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" name="左中かっこ 79"/>
          <p:cNvSpPr/>
          <p:nvPr/>
        </p:nvSpPr>
        <p:spPr>
          <a:xfrm rot="3553517">
            <a:off x="4935793" y="1247843"/>
            <a:ext cx="287132" cy="188836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282920" y="3155617"/>
            <a:ext cx="1615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Type-I (</a:t>
            </a:r>
            <a:r>
              <a:rPr lang="en-US" altLang="ja-JP" dirty="0" smtClean="0">
                <a:sym typeface="Symbol" panose="05050102010706020507" pitchFamily="18" charset="2"/>
              </a:rPr>
              <a:t></a:t>
            </a:r>
            <a:r>
              <a:rPr lang="en-US" altLang="ja-JP" dirty="0" smtClean="0"/>
              <a:t>1.5 m)</a:t>
            </a:r>
            <a:endParaRPr kumimoji="1" lang="ja-JP" altLang="en-US" dirty="0"/>
          </a:p>
        </p:txBody>
      </p:sp>
      <p:sp>
        <p:nvSpPr>
          <p:cNvPr id="81" name="テキスト ボックス 80"/>
          <p:cNvSpPr txBox="1"/>
          <p:nvPr/>
        </p:nvSpPr>
        <p:spPr>
          <a:xfrm>
            <a:off x="4181310" y="1672339"/>
            <a:ext cx="1615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Type-I (</a:t>
            </a:r>
            <a:r>
              <a:rPr lang="en-US" altLang="ja-JP" dirty="0" smtClean="0">
                <a:sym typeface="Symbol" panose="05050102010706020507" pitchFamily="18" charset="2"/>
              </a:rPr>
              <a:t></a:t>
            </a:r>
            <a:r>
              <a:rPr lang="en-US" altLang="ja-JP" dirty="0" smtClean="0"/>
              <a:t>1.5 m)</a:t>
            </a:r>
            <a:endParaRPr kumimoji="1" lang="ja-JP" altLang="en-US" dirty="0"/>
          </a:p>
        </p:txBody>
      </p:sp>
      <p:sp>
        <p:nvSpPr>
          <p:cNvPr id="82" name="左中かっこ 81"/>
          <p:cNvSpPr/>
          <p:nvPr/>
        </p:nvSpPr>
        <p:spPr>
          <a:xfrm rot="14667411">
            <a:off x="4524054" y="3841074"/>
            <a:ext cx="287132" cy="136294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4" name="左中かっこ 83"/>
          <p:cNvSpPr/>
          <p:nvPr/>
        </p:nvSpPr>
        <p:spPr>
          <a:xfrm rot="14245870">
            <a:off x="7868536" y="1838915"/>
            <a:ext cx="287132" cy="136294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5" name="テキスト ボックス 84"/>
          <p:cNvSpPr txBox="1"/>
          <p:nvPr/>
        </p:nvSpPr>
        <p:spPr>
          <a:xfrm>
            <a:off x="6950034" y="2836093"/>
            <a:ext cx="2240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dirty="0" smtClean="0"/>
              <a:t>Type-II (</a:t>
            </a:r>
            <a:r>
              <a:rPr lang="en-US" altLang="ja-JP" dirty="0" smtClean="0">
                <a:sym typeface="Symbol" panose="05050102010706020507" pitchFamily="18" charset="2"/>
              </a:rPr>
              <a:t></a:t>
            </a:r>
            <a:r>
              <a:rPr lang="en-US" altLang="ja-JP" dirty="0" smtClean="0"/>
              <a:t>1.2 m)</a:t>
            </a:r>
            <a:endParaRPr kumimoji="1" lang="ja-JP" altLang="en-US" dirty="0"/>
          </a:p>
        </p:txBody>
      </p:sp>
      <p:sp>
        <p:nvSpPr>
          <p:cNvPr id="86" name="左中かっこ 85"/>
          <p:cNvSpPr/>
          <p:nvPr/>
        </p:nvSpPr>
        <p:spPr>
          <a:xfrm rot="15373873">
            <a:off x="1168795" y="5487774"/>
            <a:ext cx="287132" cy="136294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7" name="テキスト ボックス 86"/>
          <p:cNvSpPr txBox="1"/>
          <p:nvPr/>
        </p:nvSpPr>
        <p:spPr>
          <a:xfrm>
            <a:off x="1100257" y="6128065"/>
            <a:ext cx="2240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Type-II (</a:t>
            </a:r>
            <a:r>
              <a:rPr lang="en-US" altLang="ja-JP" dirty="0" smtClean="0">
                <a:sym typeface="Symbol" panose="05050102010706020507" pitchFamily="18" charset="2"/>
              </a:rPr>
              <a:t></a:t>
            </a:r>
            <a:r>
              <a:rPr lang="en-US" altLang="ja-JP" dirty="0" smtClean="0"/>
              <a:t>1.2 m)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81197" y="1364122"/>
            <a:ext cx="43369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 smtClean="0">
                <a:solidFill>
                  <a:srgbClr val="0070C0"/>
                </a:solidFill>
              </a:rPr>
              <a:t>Two </a:t>
            </a:r>
            <a:r>
              <a:rPr kumimoji="1" lang="en-US" altLang="ja-JP" sz="1600" dirty="0" smtClean="0">
                <a:solidFill>
                  <a:srgbClr val="0070C0"/>
                </a:solidFill>
              </a:rPr>
              <a:t>NEG pumps are installed in Type-I.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 smtClean="0">
                <a:solidFill>
                  <a:srgbClr val="0070C0"/>
                </a:solidFill>
              </a:rPr>
              <a:t>One NEG pump or ion pump is installed in Type-II alternately.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>
                <a:solidFill>
                  <a:srgbClr val="0070C0"/>
                </a:solidFill>
              </a:rPr>
              <a:t>Distance between pumping ports : </a:t>
            </a:r>
            <a:r>
              <a:rPr lang="en-US" altLang="ja-JP" sz="1600" dirty="0" smtClean="0">
                <a:solidFill>
                  <a:srgbClr val="0070C0"/>
                </a:solidFill>
                <a:sym typeface="Symbol" panose="05050102010706020507" pitchFamily="18" charset="2"/>
              </a:rPr>
              <a:t>0.7</a:t>
            </a:r>
            <a:r>
              <a:rPr lang="en-US" altLang="ja-JP" sz="1600" dirty="0" smtClean="0">
                <a:solidFill>
                  <a:srgbClr val="0070C0"/>
                </a:solidFill>
              </a:rPr>
              <a:t> </a:t>
            </a:r>
            <a:r>
              <a:rPr lang="en-US" altLang="ja-JP" sz="1600" dirty="0">
                <a:solidFill>
                  <a:srgbClr val="0070C0"/>
                </a:solidFill>
              </a:rPr>
              <a:t>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i="1" dirty="0" err="1" smtClean="0">
                <a:solidFill>
                  <a:srgbClr val="0070C0"/>
                </a:solidFill>
              </a:rPr>
              <a:t>S</a:t>
            </a:r>
            <a:r>
              <a:rPr lang="en-US" altLang="ja-JP" sz="1600" baseline="-25000" dirty="0" err="1" smtClean="0">
                <a:solidFill>
                  <a:srgbClr val="0070C0"/>
                </a:solidFill>
              </a:rPr>
              <a:t>eff_</a:t>
            </a:r>
            <a:r>
              <a:rPr kumimoji="1" lang="en-US" altLang="ja-JP" sz="1600" baseline="-25000" dirty="0" err="1" smtClean="0">
                <a:solidFill>
                  <a:srgbClr val="0070C0"/>
                </a:solidFill>
              </a:rPr>
              <a:t>NEG</a:t>
            </a:r>
            <a:r>
              <a:rPr kumimoji="1" lang="en-US" altLang="ja-JP" sz="1600" dirty="0" smtClean="0">
                <a:solidFill>
                  <a:srgbClr val="0070C0"/>
                </a:solidFill>
              </a:rPr>
              <a:t> : </a:t>
            </a:r>
            <a:r>
              <a:rPr kumimoji="1" lang="en-US" altLang="ja-JP" sz="1600" dirty="0" smtClean="0">
                <a:solidFill>
                  <a:srgbClr val="0070C0"/>
                </a:solidFill>
                <a:sym typeface="Symbol" panose="05050102010706020507" pitchFamily="18" charset="2"/>
              </a:rPr>
              <a:t></a:t>
            </a:r>
            <a:r>
              <a:rPr kumimoji="1" lang="en-US" altLang="ja-JP" sz="1600" dirty="0" smtClean="0">
                <a:solidFill>
                  <a:srgbClr val="0070C0"/>
                </a:solidFill>
              </a:rPr>
              <a:t>0.01 m</a:t>
            </a:r>
            <a:r>
              <a:rPr kumimoji="1" lang="en-US" altLang="ja-JP" sz="1600" baseline="30000" dirty="0" smtClean="0">
                <a:solidFill>
                  <a:srgbClr val="0070C0"/>
                </a:solidFill>
              </a:rPr>
              <a:t>3</a:t>
            </a:r>
            <a:r>
              <a:rPr kumimoji="1" lang="en-US" altLang="ja-JP" sz="1600" dirty="0" smtClean="0">
                <a:solidFill>
                  <a:srgbClr val="0070C0"/>
                </a:solidFill>
              </a:rPr>
              <a:t>/s (10 L/s) for 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i="1" dirty="0" err="1" smtClean="0">
                <a:solidFill>
                  <a:srgbClr val="0070C0"/>
                </a:solidFill>
              </a:rPr>
              <a:t>S</a:t>
            </a:r>
            <a:r>
              <a:rPr lang="en-US" altLang="ja-JP" sz="1600" baseline="-25000" dirty="0" err="1" smtClean="0">
                <a:solidFill>
                  <a:srgbClr val="0070C0"/>
                </a:solidFill>
              </a:rPr>
              <a:t>eff_IP</a:t>
            </a:r>
            <a:r>
              <a:rPr lang="en-US" altLang="ja-JP" sz="1600" dirty="0" smtClean="0">
                <a:solidFill>
                  <a:srgbClr val="0070C0"/>
                </a:solidFill>
              </a:rPr>
              <a:t> </a:t>
            </a:r>
            <a:r>
              <a:rPr lang="en-US" altLang="ja-JP" sz="1600" dirty="0">
                <a:solidFill>
                  <a:srgbClr val="0070C0"/>
                </a:solidFill>
              </a:rPr>
              <a:t>: </a:t>
            </a:r>
            <a:r>
              <a:rPr lang="en-US" altLang="ja-JP" sz="1600" dirty="0" smtClean="0">
                <a:solidFill>
                  <a:srgbClr val="0070C0"/>
                </a:solidFill>
                <a:sym typeface="Symbol" panose="05050102010706020507" pitchFamily="18" charset="2"/>
              </a:rPr>
              <a:t></a:t>
            </a:r>
            <a:r>
              <a:rPr lang="en-US" altLang="ja-JP" sz="1600" dirty="0" smtClean="0">
                <a:solidFill>
                  <a:srgbClr val="0070C0"/>
                </a:solidFill>
              </a:rPr>
              <a:t>0.008 </a:t>
            </a:r>
            <a:r>
              <a:rPr lang="en-US" altLang="ja-JP" sz="1600" dirty="0">
                <a:solidFill>
                  <a:srgbClr val="0070C0"/>
                </a:solidFill>
              </a:rPr>
              <a:t>m</a:t>
            </a:r>
            <a:r>
              <a:rPr lang="en-US" altLang="ja-JP" sz="1600" baseline="30000" dirty="0">
                <a:solidFill>
                  <a:srgbClr val="0070C0"/>
                </a:solidFill>
              </a:rPr>
              <a:t>3</a:t>
            </a:r>
            <a:r>
              <a:rPr lang="en-US" altLang="ja-JP" sz="1600" dirty="0">
                <a:solidFill>
                  <a:srgbClr val="0070C0"/>
                </a:solidFill>
              </a:rPr>
              <a:t>/s </a:t>
            </a:r>
            <a:r>
              <a:rPr lang="en-US" altLang="ja-JP" sz="1600" dirty="0" smtClean="0">
                <a:solidFill>
                  <a:srgbClr val="0070C0"/>
                </a:solidFill>
              </a:rPr>
              <a:t>(</a:t>
            </a:r>
            <a:r>
              <a:rPr lang="en-US" altLang="ja-JP" sz="1600" dirty="0">
                <a:solidFill>
                  <a:srgbClr val="0070C0"/>
                </a:solidFill>
              </a:rPr>
              <a:t>8</a:t>
            </a:r>
            <a:r>
              <a:rPr lang="en-US" altLang="ja-JP" sz="1600" dirty="0" smtClean="0">
                <a:solidFill>
                  <a:srgbClr val="0070C0"/>
                </a:solidFill>
              </a:rPr>
              <a:t> </a:t>
            </a:r>
            <a:r>
              <a:rPr lang="en-US" altLang="ja-JP" sz="1600" dirty="0">
                <a:solidFill>
                  <a:srgbClr val="0070C0"/>
                </a:solidFill>
              </a:rPr>
              <a:t>L/s</a:t>
            </a:r>
            <a:r>
              <a:rPr lang="en-US" altLang="ja-JP" sz="1600" dirty="0" smtClean="0">
                <a:solidFill>
                  <a:srgbClr val="0070C0"/>
                </a:solidFill>
              </a:rPr>
              <a:t>) for CO</a:t>
            </a:r>
            <a:r>
              <a:rPr kumimoji="1" lang="en-US" altLang="ja-JP" sz="1600" dirty="0" smtClean="0">
                <a:solidFill>
                  <a:srgbClr val="0070C0"/>
                </a:solidFill>
              </a:rPr>
              <a:t> </a:t>
            </a:r>
            <a:endParaRPr kumimoji="1" lang="ja-JP" altLang="en-US" sz="1600" dirty="0">
              <a:solidFill>
                <a:srgbClr val="0070C0"/>
              </a:solidFill>
            </a:endParaRPr>
          </a:p>
        </p:txBody>
      </p:sp>
      <p:pic>
        <p:nvPicPr>
          <p:cNvPr id="32" name="図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71"/>
          <a:stretch/>
        </p:blipFill>
        <p:spPr>
          <a:xfrm rot="5400000">
            <a:off x="6015341" y="3392708"/>
            <a:ext cx="2838386" cy="3193702"/>
          </a:xfrm>
          <a:prstGeom prst="rect">
            <a:avLst/>
          </a:prstGeom>
        </p:spPr>
      </p:pic>
      <p:sp>
        <p:nvSpPr>
          <p:cNvPr id="83" name="テキスト ボックス 82"/>
          <p:cNvSpPr txBox="1"/>
          <p:nvPr/>
        </p:nvSpPr>
        <p:spPr>
          <a:xfrm>
            <a:off x="4256617" y="4616513"/>
            <a:ext cx="2240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Type-II (</a:t>
            </a:r>
            <a:r>
              <a:rPr lang="en-US" altLang="ja-JP" dirty="0" smtClean="0">
                <a:sym typeface="Symbol" panose="05050102010706020507" pitchFamily="18" charset="2"/>
              </a:rPr>
              <a:t></a:t>
            </a:r>
            <a:r>
              <a:rPr lang="en-US" altLang="ja-JP" dirty="0" smtClean="0"/>
              <a:t>1.2 m)</a:t>
            </a:r>
            <a:endParaRPr kumimoji="1" lang="ja-JP" altLang="en-US" dirty="0"/>
          </a:p>
        </p:txBody>
      </p:sp>
      <p:sp>
        <p:nvSpPr>
          <p:cNvPr id="89" name="正方形/長方形 88"/>
          <p:cNvSpPr/>
          <p:nvPr/>
        </p:nvSpPr>
        <p:spPr>
          <a:xfrm>
            <a:off x="6538171" y="3369658"/>
            <a:ext cx="25221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 smtClean="0">
                <a:solidFill>
                  <a:srgbClr val="00B050"/>
                </a:solidFill>
              </a:rPr>
              <a:t>Pumping port (NEG &amp; IP)</a:t>
            </a:r>
            <a:endParaRPr lang="ja-JP" altLang="en-US" dirty="0">
              <a:solidFill>
                <a:srgbClr val="00B050"/>
              </a:solidFill>
            </a:endParaRPr>
          </a:p>
        </p:txBody>
      </p:sp>
      <p:pic>
        <p:nvPicPr>
          <p:cNvPr id="94" name="図 93"/>
          <p:cNvPicPr>
            <a:picLocks noChangeAspect="1"/>
          </p:cNvPicPr>
          <p:nvPr/>
        </p:nvPicPr>
        <p:blipFill rotWithShape="1">
          <a:blip r:embed="rId7"/>
          <a:srcRect t="19537"/>
          <a:stretch/>
        </p:blipFill>
        <p:spPr>
          <a:xfrm>
            <a:off x="4194672" y="5090107"/>
            <a:ext cx="2146123" cy="129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90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9613" y="1850991"/>
            <a:ext cx="2907340" cy="2616268"/>
          </a:xfrm>
          <a:prstGeom prst="rect">
            <a:avLst/>
          </a:prstGeom>
        </p:spPr>
      </p:pic>
      <p:sp>
        <p:nvSpPr>
          <p:cNvPr id="38" name="正方形/長方形 37"/>
          <p:cNvSpPr/>
          <p:nvPr/>
        </p:nvSpPr>
        <p:spPr>
          <a:xfrm>
            <a:off x="0" y="6434514"/>
            <a:ext cx="9144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18" y="6455897"/>
            <a:ext cx="702056" cy="402103"/>
          </a:xfrm>
          <a:prstGeom prst="rect">
            <a:avLst/>
          </a:prstGeom>
          <a:noFill/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99592" y="6478724"/>
            <a:ext cx="213360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2018/3/14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663788" y="6464094"/>
            <a:ext cx="3816424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The 22</a:t>
            </a:r>
            <a:r>
              <a:rPr kumimoji="1" lang="en-US" altLang="ja-JP" baseline="30000" dirty="0" smtClean="0">
                <a:solidFill>
                  <a:srgbClr val="FFFF00"/>
                </a:solidFill>
              </a:rPr>
              <a:t>nd</a:t>
            </a:r>
            <a:r>
              <a:rPr kumimoji="1" lang="en-US" altLang="ja-JP" dirty="0" smtClean="0">
                <a:solidFill>
                  <a:srgbClr val="FFFF00"/>
                </a:solidFill>
              </a:rPr>
              <a:t>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03263" y="6486039"/>
            <a:ext cx="2133600" cy="365125"/>
          </a:xfrm>
        </p:spPr>
        <p:txBody>
          <a:bodyPr/>
          <a:lstStyle/>
          <a:p>
            <a:fld id="{31A2536D-92D0-4A14-99CE-6CBB0ED64566}" type="slidenum">
              <a:rPr kumimoji="1" lang="ja-JP" altLang="en-US" smtClean="0">
                <a:solidFill>
                  <a:srgbClr val="FFFF00"/>
                </a:solidFill>
              </a:rPr>
              <a:pPr/>
              <a:t>7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40" name="Picture 3" descr="C:\Users\shibata\works_hp3\14KEKB_Review\背景材料\title_background02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09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タイトル 1"/>
          <p:cNvSpPr txBox="1">
            <a:spLocks/>
          </p:cNvSpPr>
          <p:nvPr/>
        </p:nvSpPr>
        <p:spPr>
          <a:xfrm>
            <a:off x="162168" y="29122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1" dirty="0" smtClean="0">
                <a:solidFill>
                  <a:srgbClr val="FFC000"/>
                </a:solidFill>
              </a:rPr>
              <a:t>Overview (straight sect.)</a:t>
            </a:r>
            <a:endParaRPr lang="ja-JP" altLang="en-US" b="1" dirty="0">
              <a:solidFill>
                <a:srgbClr val="FFC000"/>
              </a:solidFill>
            </a:endParaRPr>
          </a:p>
        </p:txBody>
      </p:sp>
      <p:sp>
        <p:nvSpPr>
          <p:cNvPr id="32" name="コンテンツ プレースホルダ 43"/>
          <p:cNvSpPr>
            <a:spLocks noGrp="1"/>
          </p:cNvSpPr>
          <p:nvPr>
            <p:ph idx="1"/>
          </p:nvPr>
        </p:nvSpPr>
        <p:spPr>
          <a:xfrm>
            <a:off x="250493" y="1060673"/>
            <a:ext cx="6481747" cy="3736479"/>
          </a:xfrm>
        </p:spPr>
        <p:txBody>
          <a:bodyPr>
            <a:noAutofit/>
          </a:bodyPr>
          <a:lstStyle/>
          <a:p>
            <a:r>
              <a:rPr lang="en-US" altLang="ja-JP" sz="2800" dirty="0" smtClean="0">
                <a:solidFill>
                  <a:srgbClr val="002060"/>
                </a:solidFill>
              </a:rPr>
              <a:t>Beam pipes for straight section. (Al alloy) </a:t>
            </a:r>
          </a:p>
          <a:p>
            <a:pPr lvl="1"/>
            <a:r>
              <a:rPr lang="en-US" altLang="ja-JP" sz="2000" dirty="0" smtClean="0"/>
              <a:t>Much simpler than beam pipes in the arc sections.</a:t>
            </a:r>
          </a:p>
          <a:p>
            <a:pPr lvl="2"/>
            <a:r>
              <a:rPr lang="en-US" altLang="ja-JP" sz="1600" dirty="0" smtClean="0">
                <a:solidFill>
                  <a:srgbClr val="0070C0"/>
                </a:solidFill>
              </a:rPr>
              <a:t>No antechamber</a:t>
            </a:r>
          </a:p>
          <a:p>
            <a:pPr lvl="2"/>
            <a:r>
              <a:rPr lang="en-US" altLang="ja-JP" sz="1600" dirty="0" smtClean="0">
                <a:solidFill>
                  <a:srgbClr val="0070C0"/>
                </a:solidFill>
              </a:rPr>
              <a:t>No groove surfacing</a:t>
            </a:r>
          </a:p>
          <a:p>
            <a:pPr lvl="2"/>
            <a:r>
              <a:rPr lang="en-US" altLang="ja-JP" sz="1600" dirty="0" smtClean="0">
                <a:solidFill>
                  <a:srgbClr val="0070C0"/>
                </a:solidFill>
              </a:rPr>
              <a:t>No water cooling channel</a:t>
            </a:r>
          </a:p>
          <a:p>
            <a:pPr lvl="2"/>
            <a:r>
              <a:rPr lang="en-US" altLang="ja-JP" sz="1600" dirty="0" smtClean="0">
                <a:solidFill>
                  <a:srgbClr val="0070C0"/>
                </a:solidFill>
              </a:rPr>
              <a:t>Isolated bellows chambers instead of bellows part welded to the beam pipe</a:t>
            </a:r>
          </a:p>
          <a:p>
            <a:pPr lvl="1"/>
            <a:r>
              <a:rPr lang="en-US" altLang="ja-JP" sz="2000" dirty="0" smtClean="0"/>
              <a:t>Having different cross-sections to fit special components installed in the straight sections.</a:t>
            </a:r>
          </a:p>
          <a:p>
            <a:pPr lvl="2"/>
            <a:r>
              <a:rPr lang="en-US" altLang="ja-JP" sz="1600" dirty="0" smtClean="0">
                <a:solidFill>
                  <a:srgbClr val="0070C0"/>
                </a:solidFill>
              </a:rPr>
              <a:t>Cross-sections of beam pipes change as smoothly as possible. </a:t>
            </a:r>
          </a:p>
          <a:p>
            <a:pPr lvl="2"/>
            <a:endParaRPr lang="en-US" altLang="ja-JP" sz="1600" dirty="0" smtClean="0"/>
          </a:p>
          <a:p>
            <a:pPr lvl="1"/>
            <a:endParaRPr lang="en-US" altLang="ja-JP" sz="2000" dirty="0" smtClean="0"/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6020237"/>
              </p:ext>
            </p:extLst>
          </p:nvPr>
        </p:nvGraphicFramePr>
        <p:xfrm>
          <a:off x="93319" y="5039359"/>
          <a:ext cx="3808586" cy="1173480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1367770"/>
                <a:gridCol w="917489"/>
                <a:gridCol w="1523327"/>
              </a:tblGrid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</a:rPr>
                        <a:t>RF section</a:t>
                      </a:r>
                      <a:endParaRPr lang="ja-JP" sz="1100" dirty="0">
                        <a:effectLst/>
                        <a:latin typeface="Times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1000"/>
                        </a:spcAft>
                      </a:pPr>
                      <a:r>
                        <a:rPr lang="en-US" sz="1100" b="0" dirty="0">
                          <a:effectLst/>
                        </a:rPr>
                        <a:t>Circular</a:t>
                      </a:r>
                      <a:endParaRPr lang="ja-JP" sz="1100" b="0" dirty="0">
                        <a:effectLst/>
                        <a:latin typeface="Times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1000"/>
                        </a:spcAft>
                      </a:pPr>
                      <a:r>
                        <a:rPr lang="en-US" sz="1100" b="0" dirty="0">
                          <a:effectLst/>
                          <a:sym typeface="Symbol" panose="05050102010706020507" pitchFamily="18" charset="2"/>
                        </a:rPr>
                        <a:t></a:t>
                      </a:r>
                      <a:r>
                        <a:rPr lang="en-US" sz="1100" b="0" dirty="0">
                          <a:effectLst/>
                        </a:rPr>
                        <a:t>150 mm</a:t>
                      </a:r>
                      <a:endParaRPr lang="ja-JP" sz="1100" b="0" dirty="0">
                        <a:effectLst/>
                        <a:latin typeface="Times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Feedback kicker</a:t>
                      </a:r>
                      <a:endParaRPr lang="ja-JP" sz="1100">
                        <a:effectLst/>
                        <a:latin typeface="Times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Octagonal</a:t>
                      </a:r>
                      <a:endParaRPr lang="ja-JP" sz="1100">
                        <a:effectLst/>
                        <a:latin typeface="Times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</a:rPr>
                        <a:t>62.8 mm (face-to-face)</a:t>
                      </a:r>
                      <a:endParaRPr lang="ja-JP" sz="1100" dirty="0">
                        <a:effectLst/>
                        <a:latin typeface="Times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Feedback monitor</a:t>
                      </a:r>
                      <a:endParaRPr lang="ja-JP" sz="1100">
                        <a:effectLst/>
                        <a:latin typeface="Times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Octagonal</a:t>
                      </a:r>
                      <a:endParaRPr lang="ja-JP" sz="1100">
                        <a:effectLst/>
                        <a:latin typeface="Times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46 mm (face-to-face)</a:t>
                      </a:r>
                      <a:endParaRPr lang="ja-JP" sz="1100">
                        <a:effectLst/>
                        <a:latin typeface="Times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Inj. and Ext. kicker</a:t>
                      </a:r>
                      <a:endParaRPr lang="ja-JP" sz="1100">
                        <a:effectLst/>
                        <a:latin typeface="Times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</a:rPr>
                        <a:t>Rectangular</a:t>
                      </a:r>
                      <a:endParaRPr lang="ja-JP" sz="1100" dirty="0">
                        <a:effectLst/>
                        <a:latin typeface="Times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</a:rPr>
                        <a:t>42 mm </a:t>
                      </a:r>
                      <a:r>
                        <a:rPr lang="en-US" sz="1100" dirty="0">
                          <a:effectLst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US" sz="1100" dirty="0">
                          <a:effectLst/>
                        </a:rPr>
                        <a:t> 37 mm</a:t>
                      </a:r>
                      <a:endParaRPr lang="ja-JP" sz="1100" dirty="0">
                        <a:effectLst/>
                        <a:latin typeface="Times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Inj. and Ext. septum</a:t>
                      </a:r>
                      <a:endParaRPr lang="ja-JP" sz="1100">
                        <a:effectLst/>
                        <a:latin typeface="Times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Circular</a:t>
                      </a:r>
                      <a:endParaRPr lang="ja-JP" sz="1100">
                        <a:effectLst/>
                        <a:latin typeface="Times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  <a:sym typeface="Symbol" panose="05050102010706020507" pitchFamily="18" charset="2"/>
                        </a:rPr>
                        <a:t></a:t>
                      </a:r>
                      <a:r>
                        <a:rPr lang="en-US" sz="1100">
                          <a:effectLst/>
                        </a:rPr>
                        <a:t>41.2 mm</a:t>
                      </a:r>
                      <a:endParaRPr lang="ja-JP" sz="1100">
                        <a:effectLst/>
                        <a:latin typeface="Times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Adjacent area of the east arc section, etc.</a:t>
                      </a:r>
                      <a:endParaRPr lang="ja-JP" sz="1100">
                        <a:effectLst/>
                        <a:latin typeface="Times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</a:rPr>
                        <a:t>Octagonal</a:t>
                      </a:r>
                      <a:endParaRPr lang="ja-JP" sz="1100" dirty="0">
                        <a:effectLst/>
                        <a:latin typeface="Times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</a:rPr>
                        <a:t>46 mm (face-to-face)</a:t>
                      </a:r>
                      <a:endParaRPr lang="ja-JP" sz="1100" dirty="0">
                        <a:effectLst/>
                        <a:latin typeface="Times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15" name="図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2776" y="4420730"/>
            <a:ext cx="2633475" cy="1975106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5102" y="4445994"/>
            <a:ext cx="2303980" cy="1969181"/>
          </a:xfrm>
          <a:prstGeom prst="rect">
            <a:avLst/>
          </a:prstGeom>
        </p:spPr>
      </p:pic>
      <p:sp>
        <p:nvSpPr>
          <p:cNvPr id="17" name="Shape 95"/>
          <p:cNvSpPr/>
          <p:nvPr/>
        </p:nvSpPr>
        <p:spPr>
          <a:xfrm>
            <a:off x="6529948" y="1575029"/>
            <a:ext cx="2584852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1800" b="1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 algn="ctr">
              <a:defRPr b="0">
                <a:solidFill>
                  <a:srgbClr val="000000"/>
                </a:solidFill>
              </a:defRPr>
            </a:pPr>
            <a:r>
              <a:rPr lang="en-US" sz="1400" b="0" dirty="0">
                <a:solidFill>
                  <a:srgbClr val="00B050"/>
                </a:solidFill>
              </a:rPr>
              <a:t>Example of beam pipe for the straight section</a:t>
            </a:r>
            <a:endParaRPr sz="1400" b="0" dirty="0">
              <a:solidFill>
                <a:srgbClr val="00B050"/>
              </a:solidFill>
            </a:endParaRPr>
          </a:p>
        </p:txBody>
      </p:sp>
      <p:sp>
        <p:nvSpPr>
          <p:cNvPr id="18" name="Shape 95"/>
          <p:cNvSpPr/>
          <p:nvPr/>
        </p:nvSpPr>
        <p:spPr>
          <a:xfrm>
            <a:off x="3884666" y="4481301"/>
            <a:ext cx="2584852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1800" b="1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 algn="ctr">
              <a:defRPr b="0">
                <a:solidFill>
                  <a:srgbClr val="000000"/>
                </a:solidFill>
              </a:defRPr>
            </a:pPr>
            <a:r>
              <a:rPr lang="en-US" sz="1400" b="0" dirty="0" smtClean="0">
                <a:solidFill>
                  <a:schemeClr val="bg1"/>
                </a:solidFill>
              </a:rPr>
              <a:t>Isolated bellows chamber</a:t>
            </a:r>
            <a:endParaRPr sz="1400" b="0" dirty="0">
              <a:solidFill>
                <a:schemeClr val="bg1"/>
              </a:solidFill>
            </a:endParaRPr>
          </a:p>
        </p:txBody>
      </p:sp>
      <p:sp>
        <p:nvSpPr>
          <p:cNvPr id="19" name="Shape 95"/>
          <p:cNvSpPr/>
          <p:nvPr/>
        </p:nvSpPr>
        <p:spPr>
          <a:xfrm>
            <a:off x="357631" y="4569794"/>
            <a:ext cx="3271444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1800" b="1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 algn="ctr">
              <a:defRPr b="0">
                <a:solidFill>
                  <a:srgbClr val="000000"/>
                </a:solidFill>
              </a:defRPr>
            </a:pPr>
            <a:r>
              <a:rPr lang="en-US" sz="1400" b="0" dirty="0">
                <a:solidFill>
                  <a:srgbClr val="00B050"/>
                </a:solidFill>
              </a:rPr>
              <a:t>Cross-sections of vacuum components in the straight sections.</a:t>
            </a:r>
            <a:endParaRPr sz="1400" b="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12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正方形/長方形 37"/>
          <p:cNvSpPr/>
          <p:nvPr/>
        </p:nvSpPr>
        <p:spPr>
          <a:xfrm>
            <a:off x="0" y="6434514"/>
            <a:ext cx="9144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18" y="6455897"/>
            <a:ext cx="702056" cy="402103"/>
          </a:xfrm>
          <a:prstGeom prst="rect">
            <a:avLst/>
          </a:prstGeom>
          <a:noFill/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99592" y="6478724"/>
            <a:ext cx="213360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2018/3/14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663788" y="6464094"/>
            <a:ext cx="3816424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The 22</a:t>
            </a:r>
            <a:r>
              <a:rPr kumimoji="1" lang="en-US" altLang="ja-JP" baseline="30000" dirty="0" smtClean="0">
                <a:solidFill>
                  <a:srgbClr val="FFFF00"/>
                </a:solidFill>
              </a:rPr>
              <a:t>nd</a:t>
            </a:r>
            <a:r>
              <a:rPr kumimoji="1" lang="en-US" altLang="ja-JP" dirty="0" smtClean="0">
                <a:solidFill>
                  <a:srgbClr val="FFFF00"/>
                </a:solidFill>
              </a:rPr>
              <a:t>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03263" y="6486039"/>
            <a:ext cx="2133600" cy="365125"/>
          </a:xfrm>
        </p:spPr>
        <p:txBody>
          <a:bodyPr/>
          <a:lstStyle/>
          <a:p>
            <a:fld id="{31A2536D-92D0-4A14-99CE-6CBB0ED64566}" type="slidenum">
              <a:rPr kumimoji="1" lang="ja-JP" altLang="en-US" smtClean="0">
                <a:solidFill>
                  <a:srgbClr val="FFFF00"/>
                </a:solidFill>
              </a:rPr>
              <a:pPr/>
              <a:t>8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40" name="Picture 3" descr="C:\Users\shibata\works_hp3\14KEKB_Review\背景材料\title_background0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09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タイトル 1"/>
          <p:cNvSpPr txBox="1">
            <a:spLocks/>
          </p:cNvSpPr>
          <p:nvPr/>
        </p:nvSpPr>
        <p:spPr>
          <a:xfrm>
            <a:off x="162168" y="29122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1" dirty="0" smtClean="0">
                <a:solidFill>
                  <a:srgbClr val="FFC000"/>
                </a:solidFill>
              </a:rPr>
              <a:t>Overview (Control system)</a:t>
            </a:r>
            <a:endParaRPr lang="ja-JP" altLang="en-US" b="1" dirty="0">
              <a:solidFill>
                <a:srgbClr val="FFC000"/>
              </a:solidFill>
            </a:endParaRPr>
          </a:p>
        </p:txBody>
      </p:sp>
      <p:sp>
        <p:nvSpPr>
          <p:cNvPr id="9" name="コンテンツ プレースホルダ 43"/>
          <p:cNvSpPr>
            <a:spLocks noGrp="1"/>
          </p:cNvSpPr>
          <p:nvPr>
            <p:ph idx="1"/>
          </p:nvPr>
        </p:nvSpPr>
        <p:spPr>
          <a:xfrm>
            <a:off x="28694" y="968394"/>
            <a:ext cx="8174249" cy="5479533"/>
          </a:xfrm>
        </p:spPr>
        <p:txBody>
          <a:bodyPr>
            <a:noAutofit/>
          </a:bodyPr>
          <a:lstStyle/>
          <a:p>
            <a:r>
              <a:rPr lang="en-US" altLang="ja-JP" sz="2000" dirty="0" smtClean="0">
                <a:solidFill>
                  <a:srgbClr val="002060"/>
                </a:solidFill>
                <a:sym typeface="Symbol" panose="05050102010706020507" pitchFamily="18" charset="2"/>
              </a:rPr>
              <a:t>Pressures are monitored by ion pumps.</a:t>
            </a:r>
          </a:p>
          <a:p>
            <a:pPr lvl="1"/>
            <a:r>
              <a:rPr lang="en-US" altLang="ja-JP" sz="1600" dirty="0" smtClean="0">
                <a:sym typeface="Symbol" panose="05050102010706020507" pitchFamily="18" charset="2"/>
              </a:rPr>
              <a:t>Number of IPs : </a:t>
            </a:r>
          </a:p>
          <a:p>
            <a:pPr lvl="2"/>
            <a:r>
              <a:rPr lang="en-US" altLang="ja-JP" sz="1600" dirty="0" smtClean="0">
                <a:solidFill>
                  <a:srgbClr val="0070C0"/>
                </a:solidFill>
                <a:sym typeface="Symbol" panose="05050102010706020507" pitchFamily="18" charset="2"/>
              </a:rPr>
              <a:t>East sect.; 11, West sect.; 11, North sect.; 4 + 4(septum), </a:t>
            </a:r>
            <a:r>
              <a:rPr lang="en-US" altLang="ja-JP" sz="1600" dirty="0">
                <a:solidFill>
                  <a:srgbClr val="0070C0"/>
                </a:solidFill>
                <a:sym typeface="Symbol" panose="05050102010706020507" pitchFamily="18" charset="2"/>
              </a:rPr>
              <a:t>S</a:t>
            </a:r>
            <a:r>
              <a:rPr lang="en-US" altLang="ja-JP" sz="1600" dirty="0" smtClean="0">
                <a:solidFill>
                  <a:srgbClr val="0070C0"/>
                </a:solidFill>
                <a:sym typeface="Symbol" panose="05050102010706020507" pitchFamily="18" charset="2"/>
              </a:rPr>
              <a:t>outh sect.; 3</a:t>
            </a:r>
          </a:p>
          <a:p>
            <a:pPr lvl="2"/>
            <a:r>
              <a:rPr lang="en-US" altLang="ja-JP" sz="1600" dirty="0" smtClean="0">
                <a:solidFill>
                  <a:srgbClr val="0070C0"/>
                </a:solidFill>
                <a:sym typeface="Symbol" panose="05050102010706020507" pitchFamily="18" charset="2"/>
              </a:rPr>
              <a:t>Installation interval of IP :  6 m</a:t>
            </a:r>
            <a:endParaRPr lang="en-US" altLang="ja-JP" sz="1200" dirty="0" smtClean="0">
              <a:solidFill>
                <a:srgbClr val="0070C0"/>
              </a:solidFill>
              <a:sym typeface="Symbol" panose="05050102010706020507" pitchFamily="18" charset="2"/>
            </a:endParaRPr>
          </a:p>
          <a:p>
            <a:pPr lvl="1"/>
            <a:r>
              <a:rPr lang="en-US" altLang="ja-JP" sz="1600" dirty="0" smtClean="0">
                <a:sym typeface="Symbol" panose="05050102010706020507" pitchFamily="18" charset="2"/>
              </a:rPr>
              <a:t>When the pressures exceed 110</a:t>
            </a:r>
            <a:r>
              <a:rPr lang="en-US" altLang="ja-JP" sz="1600" baseline="30000" dirty="0" smtClean="0">
                <a:sym typeface="Symbol" panose="05050102010706020507" pitchFamily="18" charset="2"/>
              </a:rPr>
              <a:t>-4</a:t>
            </a:r>
            <a:r>
              <a:rPr lang="en-US" altLang="ja-JP" sz="1600" dirty="0" smtClean="0">
                <a:sym typeface="Symbol" panose="05050102010706020507" pitchFamily="18" charset="2"/>
              </a:rPr>
              <a:t> Pa at several points at the same time in one section, the section is isolated by gate valves and beam injection is inhibited.</a:t>
            </a:r>
          </a:p>
          <a:p>
            <a:pPr lvl="1"/>
            <a:r>
              <a:rPr lang="en-US" altLang="ja-JP" sz="1600" dirty="0" smtClean="0">
                <a:sym typeface="Symbol" panose="05050102010706020507" pitchFamily="18" charset="2"/>
              </a:rPr>
              <a:t>One CCG is also installed in </a:t>
            </a:r>
            <a:r>
              <a:rPr lang="en-US" altLang="ja-JP" sz="1600" smtClean="0">
                <a:sym typeface="Symbol" panose="05050102010706020507" pitchFamily="18" charset="2"/>
              </a:rPr>
              <a:t>each section. </a:t>
            </a:r>
            <a:r>
              <a:rPr lang="en-US" altLang="ja-JP" sz="1600" dirty="0" smtClean="0">
                <a:sym typeface="Symbol" panose="05050102010706020507" pitchFamily="18" charset="2"/>
              </a:rPr>
              <a:t>(4 CCGs in DR, 1 CCG in LTR, 1 CCG in RTL)</a:t>
            </a:r>
          </a:p>
          <a:p>
            <a:pPr lvl="1"/>
            <a:r>
              <a:rPr lang="en-US" altLang="ja-JP" sz="1600" dirty="0" smtClean="0">
                <a:sym typeface="Symbol" panose="05050102010706020507" pitchFamily="18" charset="2"/>
              </a:rPr>
              <a:t>One RGA is installed in East arc section.</a:t>
            </a:r>
          </a:p>
          <a:p>
            <a:r>
              <a:rPr lang="en-US" altLang="ja-JP" sz="2000" dirty="0" smtClean="0">
                <a:sym typeface="Symbol" panose="05050102010706020507" pitchFamily="18" charset="2"/>
              </a:rPr>
              <a:t>  </a:t>
            </a:r>
            <a:r>
              <a:rPr lang="en-US" altLang="ja-JP" sz="2000" dirty="0" smtClean="0">
                <a:solidFill>
                  <a:srgbClr val="002060"/>
                </a:solidFill>
                <a:sym typeface="Symbol" panose="05050102010706020507" pitchFamily="18" charset="2"/>
              </a:rPr>
              <a:t>Temperatures of beam pipes are monitored.</a:t>
            </a:r>
          </a:p>
          <a:p>
            <a:pPr lvl="1"/>
            <a:r>
              <a:rPr lang="en-US" altLang="ja-JP" sz="1600" dirty="0" smtClean="0">
                <a:sym typeface="Symbol" panose="05050102010706020507" pitchFamily="18" charset="2"/>
              </a:rPr>
              <a:t>Number of monitoring points : </a:t>
            </a:r>
          </a:p>
          <a:p>
            <a:pPr lvl="2"/>
            <a:r>
              <a:rPr lang="en-US" altLang="ja-JP" sz="1600" dirty="0" smtClean="0">
                <a:solidFill>
                  <a:srgbClr val="0070C0"/>
                </a:solidFill>
                <a:sym typeface="Symbol" panose="05050102010706020507" pitchFamily="18" charset="2"/>
              </a:rPr>
              <a:t>East sect.; 13, West sect.; 12, North sect.; 4, </a:t>
            </a:r>
            <a:r>
              <a:rPr lang="en-US" altLang="ja-JP" sz="1600" dirty="0">
                <a:solidFill>
                  <a:srgbClr val="0070C0"/>
                </a:solidFill>
                <a:sym typeface="Symbol" panose="05050102010706020507" pitchFamily="18" charset="2"/>
              </a:rPr>
              <a:t>S</a:t>
            </a:r>
            <a:r>
              <a:rPr lang="en-US" altLang="ja-JP" sz="1600" dirty="0" smtClean="0">
                <a:solidFill>
                  <a:srgbClr val="0070C0"/>
                </a:solidFill>
                <a:sym typeface="Symbol" panose="05050102010706020507" pitchFamily="18" charset="2"/>
              </a:rPr>
              <a:t>outh sect.; 1</a:t>
            </a:r>
          </a:p>
          <a:p>
            <a:pPr lvl="1"/>
            <a:r>
              <a:rPr lang="en-US" altLang="ja-JP" sz="1600" dirty="0" smtClean="0">
                <a:sym typeface="Symbol" panose="05050102010706020507" pitchFamily="18" charset="2"/>
              </a:rPr>
              <a:t>When the temperature exceeds 80C, an alarm is raised.</a:t>
            </a:r>
          </a:p>
          <a:p>
            <a:pPr lvl="2"/>
            <a:r>
              <a:rPr lang="en-US" altLang="ja-JP" sz="1600" dirty="0" smtClean="0">
                <a:solidFill>
                  <a:srgbClr val="0070C0"/>
                </a:solidFill>
                <a:sym typeface="Symbol" panose="05050102010706020507" pitchFamily="18" charset="2"/>
              </a:rPr>
              <a:t>Temperature rise due to beam operation has not been observed so far.</a:t>
            </a:r>
            <a:endParaRPr lang="en-US" altLang="ja-JP" sz="1600" dirty="0">
              <a:solidFill>
                <a:srgbClr val="0070C0"/>
              </a:solidFill>
              <a:sym typeface="Symbol" panose="05050102010706020507" pitchFamily="18" charset="2"/>
            </a:endParaRPr>
          </a:p>
          <a:p>
            <a:r>
              <a:rPr lang="en-US" altLang="ja-JP" sz="2000" dirty="0" smtClean="0">
                <a:solidFill>
                  <a:srgbClr val="002060"/>
                </a:solidFill>
                <a:sym typeface="Symbol" panose="05050102010706020507" pitchFamily="18" charset="2"/>
              </a:rPr>
              <a:t>Flow rates of cooling water are continuously monitored.</a:t>
            </a:r>
          </a:p>
          <a:p>
            <a:pPr lvl="1"/>
            <a:r>
              <a:rPr lang="en-US" altLang="ja-JP" sz="1600" dirty="0" smtClean="0">
                <a:sym typeface="Symbol" panose="05050102010706020507" pitchFamily="18" charset="2"/>
              </a:rPr>
              <a:t>Water flows rate of every blanch is monitored by water flow switch. (10 blanches)</a:t>
            </a:r>
          </a:p>
          <a:p>
            <a:pPr lvl="1"/>
            <a:r>
              <a:rPr lang="en-US" altLang="ja-JP" sz="1600" dirty="0" smtClean="0">
                <a:sym typeface="Symbol" panose="05050102010706020507" pitchFamily="18" charset="2"/>
              </a:rPr>
              <a:t>When the flow rate falls below the threshold value, an alarm is raised.</a:t>
            </a:r>
          </a:p>
          <a:p>
            <a:pPr lvl="2"/>
            <a:r>
              <a:rPr lang="en-US" altLang="ja-JP" sz="1600" dirty="0" smtClean="0">
                <a:solidFill>
                  <a:srgbClr val="0070C0"/>
                </a:solidFill>
                <a:sym typeface="Symbol" panose="05050102010706020507" pitchFamily="18" charset="2"/>
              </a:rPr>
              <a:t>Since two flow switches occasionally malfunctioned due to the magnetic field from the magnet, they were wrapped in high permeability magnetic shield (</a:t>
            </a:r>
            <a:r>
              <a:rPr lang="en-US" altLang="ja-JP" sz="1600" dirty="0" err="1" smtClean="0">
                <a:solidFill>
                  <a:srgbClr val="0070C0"/>
                </a:solidFill>
                <a:sym typeface="Symbol" panose="05050102010706020507" pitchFamily="18" charset="2"/>
              </a:rPr>
              <a:t>Permalloy</a:t>
            </a:r>
            <a:r>
              <a:rPr lang="en-US" altLang="ja-JP" sz="1600" dirty="0" smtClean="0">
                <a:solidFill>
                  <a:srgbClr val="0070C0"/>
                </a:solidFill>
                <a:sym typeface="Symbol" panose="05050102010706020507" pitchFamily="18" charset="2"/>
              </a:rPr>
              <a:t>).</a:t>
            </a:r>
          </a:p>
          <a:p>
            <a:pPr marL="914400" lvl="2" indent="0">
              <a:buNone/>
            </a:pPr>
            <a:endParaRPr lang="en-US" altLang="ja-JP" sz="1600" dirty="0" smtClean="0">
              <a:solidFill>
                <a:srgbClr val="0070C0"/>
              </a:solidFill>
              <a:sym typeface="Symbol" panose="05050102010706020507" pitchFamily="18" charset="2"/>
            </a:endParaRPr>
          </a:p>
          <a:p>
            <a:pPr lvl="2"/>
            <a:endParaRPr lang="en-US" altLang="ja-JP" sz="1600" dirty="0" smtClean="0">
              <a:solidFill>
                <a:srgbClr val="0070C0"/>
              </a:solidFill>
              <a:sym typeface="Symbol" panose="05050102010706020507" pitchFamily="18" charset="2"/>
            </a:endParaRPr>
          </a:p>
          <a:p>
            <a:pPr lvl="1"/>
            <a:endParaRPr lang="en-US" altLang="ja-JP" sz="1600" dirty="0" smtClean="0"/>
          </a:p>
          <a:p>
            <a:pPr lvl="2"/>
            <a:endParaRPr lang="en-US" altLang="ja-JP" sz="1600" dirty="0">
              <a:solidFill>
                <a:srgbClr val="002060"/>
              </a:solidFill>
            </a:endParaRPr>
          </a:p>
          <a:p>
            <a:pPr marL="457200" lvl="1" indent="0">
              <a:buNone/>
            </a:pPr>
            <a:endParaRPr lang="en-US" altLang="ja-JP" sz="2000" dirty="0" smtClean="0"/>
          </a:p>
          <a:p>
            <a:pPr lvl="1"/>
            <a:endParaRPr lang="en-US" altLang="ja-JP" sz="1600" dirty="0">
              <a:solidFill>
                <a:srgbClr val="002060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3" t="388" r="28738" b="9838"/>
          <a:stretch/>
        </p:blipFill>
        <p:spPr>
          <a:xfrm>
            <a:off x="8100392" y="4568489"/>
            <a:ext cx="1014204" cy="1835228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35" r="10741"/>
          <a:stretch/>
        </p:blipFill>
        <p:spPr>
          <a:xfrm>
            <a:off x="7003263" y="3122608"/>
            <a:ext cx="2105241" cy="1391539"/>
          </a:xfrm>
          <a:prstGeom prst="rect">
            <a:avLst/>
          </a:prstGeom>
        </p:spPr>
      </p:pic>
      <p:cxnSp>
        <p:nvCxnSpPr>
          <p:cNvPr id="11" name="直線矢印コネクタ 10"/>
          <p:cNvCxnSpPr/>
          <p:nvPr/>
        </p:nvCxnSpPr>
        <p:spPr>
          <a:xfrm flipH="1">
            <a:off x="8386997" y="3117954"/>
            <a:ext cx="104931" cy="71952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7801754" y="2866875"/>
            <a:ext cx="13351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solidFill>
                  <a:srgbClr val="00B050"/>
                </a:solidFill>
              </a:rPr>
              <a:t>T</a:t>
            </a:r>
            <a:r>
              <a:rPr lang="en-US" altLang="ja-JP" sz="1400" dirty="0" smtClean="0">
                <a:solidFill>
                  <a:srgbClr val="00B050"/>
                </a:solidFill>
              </a:rPr>
              <a:t>hermometer</a:t>
            </a:r>
            <a:endParaRPr lang="ja-JP" altLang="en-US" sz="1400" dirty="0">
              <a:solidFill>
                <a:srgbClr val="00B050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7003263" y="4514147"/>
            <a:ext cx="13351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smtClean="0">
                <a:solidFill>
                  <a:srgbClr val="00B050"/>
                </a:solidFill>
              </a:rPr>
              <a:t>Flow switch wrapped in </a:t>
            </a:r>
            <a:r>
              <a:rPr lang="en-US" altLang="ja-JP" sz="1400" dirty="0" err="1" smtClean="0">
                <a:solidFill>
                  <a:srgbClr val="00B050"/>
                </a:solidFill>
              </a:rPr>
              <a:t>Permalloy</a:t>
            </a:r>
            <a:endParaRPr lang="ja-JP" altLang="en-US" sz="1400" dirty="0">
              <a:solidFill>
                <a:srgbClr val="00B050"/>
              </a:solidFill>
            </a:endParaRPr>
          </a:p>
        </p:txBody>
      </p:sp>
      <p:cxnSp>
        <p:nvCxnSpPr>
          <p:cNvPr id="30" name="直線矢印コネクタ 29"/>
          <p:cNvCxnSpPr/>
          <p:nvPr/>
        </p:nvCxnSpPr>
        <p:spPr>
          <a:xfrm>
            <a:off x="7792631" y="5201365"/>
            <a:ext cx="630624" cy="28117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042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正方形/長方形 37"/>
          <p:cNvSpPr/>
          <p:nvPr/>
        </p:nvSpPr>
        <p:spPr>
          <a:xfrm>
            <a:off x="0" y="6434514"/>
            <a:ext cx="9144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18" y="6455897"/>
            <a:ext cx="702056" cy="402103"/>
          </a:xfrm>
          <a:prstGeom prst="rect">
            <a:avLst/>
          </a:prstGeom>
          <a:noFill/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99592" y="6478724"/>
            <a:ext cx="2133600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2018/3/14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663788" y="6464094"/>
            <a:ext cx="3816424" cy="36512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The 22</a:t>
            </a:r>
            <a:r>
              <a:rPr kumimoji="1" lang="en-US" altLang="ja-JP" baseline="30000" dirty="0" smtClean="0">
                <a:solidFill>
                  <a:srgbClr val="FFFF00"/>
                </a:solidFill>
              </a:rPr>
              <a:t>nd</a:t>
            </a:r>
            <a:r>
              <a:rPr kumimoji="1" lang="en-US" altLang="ja-JP" dirty="0" smtClean="0">
                <a:solidFill>
                  <a:srgbClr val="FFFF00"/>
                </a:solidFill>
              </a:rPr>
              <a:t> KEKB Accelerator Review Committee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03263" y="6486039"/>
            <a:ext cx="2133600" cy="365125"/>
          </a:xfrm>
        </p:spPr>
        <p:txBody>
          <a:bodyPr/>
          <a:lstStyle/>
          <a:p>
            <a:fld id="{31A2536D-92D0-4A14-99CE-6CBB0ED64566}" type="slidenum">
              <a:rPr kumimoji="1" lang="ja-JP" altLang="en-US" smtClean="0">
                <a:solidFill>
                  <a:srgbClr val="FFFF00"/>
                </a:solidFill>
              </a:rPr>
              <a:pPr/>
              <a:t>9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40" name="Picture 3" descr="C:\Users\shibata\works_hp3\14KEKB_Review\背景材料\title_background0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09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タイトル 1"/>
          <p:cNvSpPr txBox="1">
            <a:spLocks/>
          </p:cNvSpPr>
          <p:nvPr/>
        </p:nvSpPr>
        <p:spPr>
          <a:xfrm>
            <a:off x="162168" y="29122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1" dirty="0" smtClean="0">
                <a:solidFill>
                  <a:srgbClr val="FFC000"/>
                </a:solidFill>
              </a:rPr>
              <a:t>Construction 1</a:t>
            </a:r>
            <a:endParaRPr lang="ja-JP" altLang="en-US" b="1" dirty="0">
              <a:solidFill>
                <a:srgbClr val="FFC000"/>
              </a:solidFill>
            </a:endParaRPr>
          </a:p>
        </p:txBody>
      </p:sp>
      <p:sp>
        <p:nvSpPr>
          <p:cNvPr id="32" name="コンテンツ プレースホルダ 43"/>
          <p:cNvSpPr>
            <a:spLocks noGrp="1"/>
          </p:cNvSpPr>
          <p:nvPr>
            <p:ph idx="1"/>
          </p:nvPr>
        </p:nvSpPr>
        <p:spPr>
          <a:xfrm>
            <a:off x="48632" y="1060673"/>
            <a:ext cx="9057265" cy="4528567"/>
          </a:xfrm>
        </p:spPr>
        <p:txBody>
          <a:bodyPr>
            <a:noAutofit/>
          </a:bodyPr>
          <a:lstStyle/>
          <a:p>
            <a:r>
              <a:rPr lang="en-US" altLang="ja-JP" sz="2800" dirty="0" smtClean="0">
                <a:solidFill>
                  <a:srgbClr val="002060"/>
                </a:solidFill>
              </a:rPr>
              <a:t>Pre-installation works :</a:t>
            </a:r>
          </a:p>
          <a:p>
            <a:pPr lvl="1"/>
            <a:r>
              <a:rPr lang="en-US" altLang="ja-JP" sz="2400" dirty="0" smtClean="0"/>
              <a:t>Almost all beam pipes (105) were coated with TiN film (</a:t>
            </a:r>
            <a:r>
              <a:rPr lang="en-US" altLang="ja-JP" sz="2400" baseline="30000" dirty="0" smtClean="0"/>
              <a:t>t</a:t>
            </a:r>
            <a:r>
              <a:rPr lang="en-US" altLang="ja-JP" sz="2400" dirty="0" smtClean="0"/>
              <a:t>200 nm) and baked (150</a:t>
            </a:r>
            <a:r>
              <a:rPr lang="en-US" altLang="ja-JP" sz="2400" dirty="0" smtClean="0">
                <a:sym typeface="Symbol" panose="05050102010706020507" pitchFamily="18" charset="2"/>
              </a:rPr>
              <a:t>C, 24 h</a:t>
            </a:r>
            <a:r>
              <a:rPr lang="en-US" altLang="ja-JP" sz="2400" dirty="0" smtClean="0"/>
              <a:t>) at the coating &amp; baking facility in KEK.</a:t>
            </a:r>
          </a:p>
          <a:p>
            <a:pPr lvl="2"/>
            <a:r>
              <a:rPr lang="en-US" altLang="ja-JP" sz="2000" dirty="0" smtClean="0">
                <a:solidFill>
                  <a:srgbClr val="0070C0"/>
                </a:solidFill>
              </a:rPr>
              <a:t>Not including ceramics pipes for Inj. &amp; Ext. kickers, Ext. septum, special beam pipes for RF sections, FB monitor &amp; kicker, DCCT, Inj. &amp; Ext. </a:t>
            </a:r>
            <a:r>
              <a:rPr lang="en-US" altLang="ja-JP" sz="2000" dirty="0" err="1" smtClean="0">
                <a:solidFill>
                  <a:srgbClr val="0070C0"/>
                </a:solidFill>
              </a:rPr>
              <a:t>septums</a:t>
            </a:r>
            <a:r>
              <a:rPr lang="en-US" altLang="ja-JP" sz="2000" dirty="0" smtClean="0">
                <a:solidFill>
                  <a:srgbClr val="0070C0"/>
                </a:solidFill>
              </a:rPr>
              <a:t>.</a:t>
            </a:r>
          </a:p>
          <a:p>
            <a:pPr lvl="2"/>
            <a:r>
              <a:rPr lang="en-US" altLang="ja-JP" sz="2000" dirty="0" smtClean="0">
                <a:solidFill>
                  <a:srgbClr val="0070C0"/>
                </a:solidFill>
              </a:rPr>
              <a:t>NEG pumps were activated during the baking.</a:t>
            </a:r>
          </a:p>
          <a:p>
            <a:pPr lvl="2"/>
            <a:r>
              <a:rPr lang="en-US" altLang="ja-JP" sz="2000" dirty="0" smtClean="0">
                <a:solidFill>
                  <a:srgbClr val="0070C0"/>
                </a:solidFill>
              </a:rPr>
              <a:t>Not baked in-situ after installation.</a:t>
            </a:r>
          </a:p>
          <a:p>
            <a:pPr lvl="2"/>
            <a:endParaRPr lang="en-US" altLang="ja-JP" sz="2000" dirty="0">
              <a:solidFill>
                <a:srgbClr val="002060"/>
              </a:solidFill>
            </a:endParaRPr>
          </a:p>
          <a:p>
            <a:pPr marL="457200" lvl="1" indent="0">
              <a:buNone/>
            </a:pPr>
            <a:endParaRPr lang="en-US" altLang="ja-JP" sz="2800" dirty="0" smtClean="0"/>
          </a:p>
          <a:p>
            <a:pPr lvl="1"/>
            <a:endParaRPr lang="en-US" altLang="ja-JP" sz="2000" dirty="0">
              <a:solidFill>
                <a:srgbClr val="002060"/>
              </a:solidFill>
            </a:endParaRPr>
          </a:p>
        </p:txBody>
      </p:sp>
      <p:pic>
        <p:nvPicPr>
          <p:cNvPr id="13" name="Picture 4" descr="C:\Users\shibata\Desktop\coated chamber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677" y="4161166"/>
            <a:ext cx="2964102" cy="222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2" y="4168062"/>
            <a:ext cx="2984560" cy="223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C:\Users\shibata\Desktop\discharge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195" y="4170870"/>
            <a:ext cx="2970703" cy="222702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テキスト ボックス 16"/>
          <p:cNvSpPr txBox="1"/>
          <p:nvPr/>
        </p:nvSpPr>
        <p:spPr>
          <a:xfrm>
            <a:off x="6135195" y="6112058"/>
            <a:ext cx="2732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400" dirty="0" smtClean="0">
                <a:solidFill>
                  <a:schemeClr val="bg1"/>
                </a:solidFill>
              </a:rPr>
              <a:t>Magnetron discharge sputtering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069304" y="6075461"/>
            <a:ext cx="29707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1400" dirty="0" smtClean="0">
                <a:solidFill>
                  <a:schemeClr val="bg1"/>
                </a:solidFill>
              </a:rPr>
              <a:t>TiN coated beam pipe for arc sections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-132257" y="6117603"/>
            <a:ext cx="29707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1400" dirty="0" smtClean="0">
                <a:solidFill>
                  <a:schemeClr val="bg1"/>
                </a:solidFill>
              </a:rPr>
              <a:t>Coating &amp; baking facility in KEK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80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48264</TotalTime>
  <Words>2785</Words>
  <Application>Microsoft Office PowerPoint</Application>
  <PresentationFormat>画面に合わせる (4:3)</PresentationFormat>
  <Paragraphs>445</Paragraphs>
  <Slides>25</Slides>
  <Notes>25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25</vt:i4>
      </vt:variant>
    </vt:vector>
  </HeadingPairs>
  <TitlesOfParts>
    <vt:vector size="33" baseType="lpstr">
      <vt:lpstr>ＭＳ Ｐゴシック</vt:lpstr>
      <vt:lpstr>ＭＳ 明朝</vt:lpstr>
      <vt:lpstr>Arial</vt:lpstr>
      <vt:lpstr>Calibri</vt:lpstr>
      <vt:lpstr>Symbol</vt:lpstr>
      <vt:lpstr>Times</vt:lpstr>
      <vt:lpstr>Times New Roman</vt:lpstr>
      <vt:lpstr>Office テーマ</vt:lpstr>
      <vt:lpstr> DR Vacuum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and schedule of SuperKEKB</dc:title>
  <dc:creator>Shibata</dc:creator>
  <cp:lastModifiedBy>kyo shibata</cp:lastModifiedBy>
  <cp:revision>1826</cp:revision>
  <cp:lastPrinted>2015-02-23T06:36:05Z</cp:lastPrinted>
  <dcterms:created xsi:type="dcterms:W3CDTF">2011-07-13T00:57:24Z</dcterms:created>
  <dcterms:modified xsi:type="dcterms:W3CDTF">2018-03-14T03:39:16Z</dcterms:modified>
</cp:coreProperties>
</file>