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55" r:id="rId2"/>
    <p:sldMasterId id="2147483667" r:id="rId3"/>
    <p:sldMasterId id="2147483679" r:id="rId4"/>
  </p:sldMasterIdLst>
  <p:notesMasterIdLst>
    <p:notesMasterId r:id="rId49"/>
  </p:notesMasterIdLst>
  <p:handoutMasterIdLst>
    <p:handoutMasterId r:id="rId50"/>
  </p:handoutMasterIdLst>
  <p:sldIdLst>
    <p:sldId id="314" r:id="rId5"/>
    <p:sldId id="333" r:id="rId6"/>
    <p:sldId id="356" r:id="rId7"/>
    <p:sldId id="360" r:id="rId8"/>
    <p:sldId id="361" r:id="rId9"/>
    <p:sldId id="362" r:id="rId10"/>
    <p:sldId id="363" r:id="rId11"/>
    <p:sldId id="364" r:id="rId12"/>
    <p:sldId id="365" r:id="rId13"/>
    <p:sldId id="400" r:id="rId14"/>
    <p:sldId id="376" r:id="rId15"/>
    <p:sldId id="377" r:id="rId16"/>
    <p:sldId id="378" r:id="rId17"/>
    <p:sldId id="336" r:id="rId18"/>
    <p:sldId id="401" r:id="rId19"/>
    <p:sldId id="385" r:id="rId20"/>
    <p:sldId id="386" r:id="rId21"/>
    <p:sldId id="366" r:id="rId22"/>
    <p:sldId id="379" r:id="rId23"/>
    <p:sldId id="369" r:id="rId24"/>
    <p:sldId id="371" r:id="rId25"/>
    <p:sldId id="370" r:id="rId26"/>
    <p:sldId id="388" r:id="rId27"/>
    <p:sldId id="372" r:id="rId28"/>
    <p:sldId id="338" r:id="rId29"/>
    <p:sldId id="387" r:id="rId30"/>
    <p:sldId id="375" r:id="rId31"/>
    <p:sldId id="347" r:id="rId32"/>
    <p:sldId id="380" r:id="rId33"/>
    <p:sldId id="382" r:id="rId34"/>
    <p:sldId id="354" r:id="rId35"/>
    <p:sldId id="288" r:id="rId36"/>
    <p:sldId id="381" r:id="rId37"/>
    <p:sldId id="393" r:id="rId38"/>
    <p:sldId id="394" r:id="rId39"/>
    <p:sldId id="395" r:id="rId40"/>
    <p:sldId id="396" r:id="rId41"/>
    <p:sldId id="384" r:id="rId42"/>
    <p:sldId id="389" r:id="rId43"/>
    <p:sldId id="390" r:id="rId44"/>
    <p:sldId id="391" r:id="rId45"/>
    <p:sldId id="392" r:id="rId46"/>
    <p:sldId id="402" r:id="rId47"/>
    <p:sldId id="403" r:id="rId48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8000"/>
    <a:srgbClr val="FF66FF"/>
    <a:srgbClr val="00CCFF"/>
    <a:srgbClr val="A50021"/>
    <a:srgbClr val="9900FF"/>
    <a:srgbClr val="66FF99"/>
    <a:srgbClr val="0066FF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0" autoAdjust="0"/>
    <p:restoredTop sz="95506" autoAdjust="0"/>
  </p:normalViewPr>
  <p:slideViewPr>
    <p:cSldViewPr snapToGrid="0">
      <p:cViewPr varScale="1">
        <p:scale>
          <a:sx n="90" d="100"/>
          <a:sy n="90" d="100"/>
        </p:scale>
        <p:origin x="10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629993" y="0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r">
              <a:defRPr sz="1200"/>
            </a:lvl1pPr>
          </a:lstStyle>
          <a:p>
            <a:fld id="{43E27584-9865-4457-9844-9489EAE1AA00}" type="datetimeFigureOut">
              <a:rPr kumimoji="1" lang="ja-JP" altLang="en-US" smtClean="0"/>
              <a:pPr/>
              <a:t>2018/3/13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2" y="6465659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629993" y="6465659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r">
              <a:defRPr sz="1200"/>
            </a:lvl1pPr>
          </a:lstStyle>
          <a:p>
            <a:fld id="{50C19091-7C17-4606-9EFA-C5E95CB54DB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762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r">
              <a:defRPr sz="1200"/>
            </a:lvl1pPr>
          </a:lstStyle>
          <a:p>
            <a:fld id="{5BC6F03D-AADA-4E3E-859A-B8A7BDF5E81F}" type="datetimeFigureOut">
              <a:rPr kumimoji="1" lang="ja-JP" altLang="en-US" smtClean="0"/>
              <a:pPr/>
              <a:t>2018/3/13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2" tIns="45721" rIns="91442" bIns="45721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3935" y="3233421"/>
            <a:ext cx="7951470" cy="3063240"/>
          </a:xfrm>
          <a:prstGeom prst="rect">
            <a:avLst/>
          </a:prstGeom>
        </p:spPr>
        <p:txBody>
          <a:bodyPr vert="horz" lIns="91442" tIns="45721" rIns="91442" bIns="45721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6465659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29993" y="6465659"/>
            <a:ext cx="4307047" cy="340361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r">
              <a:defRPr sz="1200"/>
            </a:lvl1pPr>
          </a:lstStyle>
          <a:p>
            <a:fld id="{29C4C3CD-0E28-4CE6-948B-69F843137C1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85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0072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951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792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8907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907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786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2400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320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534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975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907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42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087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364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678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891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907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705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473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907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36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907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950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baseline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203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2123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304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62D69B-6A23-4589-A25B-4BE7B9DCF57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32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407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546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104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6108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38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0669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0492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48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327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130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26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78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89288" y="446088"/>
            <a:ext cx="2974975" cy="2232025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39" indent="-310639" defTabSz="828365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75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pic>
        <p:nvPicPr>
          <p:cNvPr id="3" name="Picture 5" descr="C:\Documents and Settings\Administrator\デスクトップ\keklogo_blue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2439" y="202603"/>
            <a:ext cx="1068030" cy="611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80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E68EC-4B91-4407-A466-93D330E2039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914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619A7-80CA-43D4-A07B-D28F5CC6FE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872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17BE6-EB59-4A5B-8772-3362784F51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402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ABD38-1495-4343-99AC-A8C1CD77C18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8580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9E79C-6C21-46A2-B6AA-5D5690F952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9196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08838" y="404813"/>
            <a:ext cx="1935162" cy="59055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03350" y="404813"/>
            <a:ext cx="5653088" cy="59055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BE4D2-F62C-44D6-A4AA-7A60FCADB21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4229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gray">
          <a:xfrm>
            <a:off x="0" y="2285992"/>
            <a:ext cx="1785918" cy="4286256"/>
          </a:xfrm>
          <a:custGeom>
            <a:avLst/>
            <a:gdLst/>
            <a:ahLst/>
            <a:cxnLst>
              <a:cxn ang="0">
                <a:pos x="1429" y="0"/>
              </a:cxn>
              <a:cxn ang="0">
                <a:pos x="1151" y="448"/>
              </a:cxn>
              <a:cxn ang="0">
                <a:pos x="914" y="1380"/>
              </a:cxn>
              <a:cxn ang="0">
                <a:pos x="937" y="2258"/>
              </a:cxn>
              <a:cxn ang="0">
                <a:pos x="1150" y="2537"/>
              </a:cxn>
              <a:cxn ang="0">
                <a:pos x="0" y="2537"/>
              </a:cxn>
              <a:cxn ang="0">
                <a:pos x="0" y="3"/>
              </a:cxn>
            </a:cxnLst>
            <a:rect l="0" t="0" r="r" b="b"/>
            <a:pathLst>
              <a:path w="1429" h="2537">
                <a:moveTo>
                  <a:pt x="1429" y="0"/>
                </a:moveTo>
                <a:cubicBezTo>
                  <a:pt x="1354" y="113"/>
                  <a:pt x="1317" y="128"/>
                  <a:pt x="1151" y="448"/>
                </a:cubicBezTo>
                <a:cubicBezTo>
                  <a:pt x="985" y="768"/>
                  <a:pt x="933" y="1087"/>
                  <a:pt x="914" y="1380"/>
                </a:cubicBezTo>
                <a:cubicBezTo>
                  <a:pt x="895" y="1673"/>
                  <a:pt x="873" y="2100"/>
                  <a:pt x="937" y="2258"/>
                </a:cubicBezTo>
                <a:lnTo>
                  <a:pt x="1150" y="2537"/>
                </a:lnTo>
                <a:lnTo>
                  <a:pt x="0" y="2537"/>
                </a:lnTo>
                <a:lnTo>
                  <a:pt x="0" y="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1785918" y="0"/>
            <a:ext cx="7358082" cy="228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gray">
          <a:xfrm>
            <a:off x="0" y="228916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gray">
          <a:xfrm>
            <a:off x="142844" y="1285860"/>
            <a:ext cx="2143140" cy="10080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gray">
          <a:xfrm>
            <a:off x="500034" y="1357298"/>
            <a:ext cx="8643966" cy="92710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14282" y="1357298"/>
            <a:ext cx="8929718" cy="928694"/>
          </a:xfrm>
        </p:spPr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933825"/>
            <a:ext cx="7164387" cy="574675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62713"/>
            <a:ext cx="2133600" cy="279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62713"/>
            <a:ext cx="2895600" cy="279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62713"/>
            <a:ext cx="2133600" cy="279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D6EC820B-A792-420C-895B-1C6E8139DEC4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14" name="図 13" descr="名称未設定 3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285728"/>
            <a:ext cx="1500166" cy="8630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518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28662" y="904877"/>
            <a:ext cx="7821637" cy="531020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1AB4610A-7B83-4138-AFF8-D0E9316B21DE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271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C69D4-1597-4E4B-A46A-42C298E7BB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276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03350" y="1341438"/>
            <a:ext cx="366871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224463" y="1341438"/>
            <a:ext cx="3668712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74994-0864-44EA-9EF1-FDD2137A41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412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E707F-8C67-489B-986E-187E4F88D2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636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E68EC-4B91-4407-A466-93D330E2039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0839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619A7-80CA-43D4-A07B-D28F5CC6FE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9883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17BE6-EB59-4A5B-8772-3362784F51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15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ABD38-1495-4343-99AC-A8C1CD77C18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6652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9E79C-6C21-46A2-B6AA-5D5690F952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5954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08838" y="404813"/>
            <a:ext cx="1935162" cy="59055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03350" y="404813"/>
            <a:ext cx="5653088" cy="59055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BE4D2-F62C-44D6-A4AA-7A60FCADB21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0932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8E8A4D5E-0916-4BC3-B2EC-889ABEB02F1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二等辺三角形 6"/>
          <p:cNvSpPr/>
          <p:nvPr userDrawn="1"/>
        </p:nvSpPr>
        <p:spPr>
          <a:xfrm rot="10800000">
            <a:off x="-1" y="0"/>
            <a:ext cx="2018923" cy="3114392"/>
          </a:xfrm>
          <a:prstGeom prst="triangle">
            <a:avLst>
              <a:gd name="adj" fmla="val 100000"/>
            </a:avLst>
          </a:prstGeom>
          <a:solidFill>
            <a:srgbClr val="92D05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  <p:sp>
        <p:nvSpPr>
          <p:cNvPr id="8" name="二等辺三角形 7"/>
          <p:cNvSpPr/>
          <p:nvPr userDrawn="1"/>
        </p:nvSpPr>
        <p:spPr>
          <a:xfrm rot="10800000">
            <a:off x="0" y="0"/>
            <a:ext cx="4917542" cy="2144162"/>
          </a:xfrm>
          <a:prstGeom prst="triangle">
            <a:avLst>
              <a:gd name="adj" fmla="val 100000"/>
            </a:avLst>
          </a:prstGeom>
          <a:solidFill>
            <a:srgbClr val="28AB8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  <p:sp>
        <p:nvSpPr>
          <p:cNvPr id="9" name="二等辺三角形 8"/>
          <p:cNvSpPr/>
          <p:nvPr userDrawn="1"/>
        </p:nvSpPr>
        <p:spPr>
          <a:xfrm rot="10800000" flipH="1">
            <a:off x="4110273" y="1"/>
            <a:ext cx="5033727" cy="760490"/>
          </a:xfrm>
          <a:prstGeom prst="triangle">
            <a:avLst>
              <a:gd name="adj" fmla="val 100000"/>
            </a:avLst>
          </a:prstGeom>
          <a:solidFill>
            <a:srgbClr val="00B05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  <p:sp>
        <p:nvSpPr>
          <p:cNvPr id="10" name="二等辺三角形 9"/>
          <p:cNvSpPr/>
          <p:nvPr userDrawn="1"/>
        </p:nvSpPr>
        <p:spPr>
          <a:xfrm rot="10800000" flipV="1">
            <a:off x="0" y="5142368"/>
            <a:ext cx="1720158" cy="1715632"/>
          </a:xfrm>
          <a:prstGeom prst="triangle">
            <a:avLst>
              <a:gd name="adj" fmla="val 100000"/>
            </a:avLst>
          </a:prstGeom>
          <a:solidFill>
            <a:srgbClr val="008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6864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1463" indent="-271463">
              <a:defRPr/>
            </a:lvl1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847703" y="6356350"/>
            <a:ext cx="3509553" cy="365125"/>
          </a:xfrm>
        </p:spPr>
        <p:txBody>
          <a:bodyPr/>
          <a:lstStyle>
            <a:lvl1pPr>
              <a:defRPr sz="1400"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fld id="{7FBBD96A-EBB5-4F71-ADA3-415EF9E32579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二等辺三角形 6"/>
          <p:cNvSpPr/>
          <p:nvPr userDrawn="1"/>
        </p:nvSpPr>
        <p:spPr>
          <a:xfrm rot="10800000">
            <a:off x="-1" y="0"/>
            <a:ext cx="905348" cy="1104523"/>
          </a:xfrm>
          <a:prstGeom prst="triangle">
            <a:avLst>
              <a:gd name="adj" fmla="val 100000"/>
            </a:avLst>
          </a:prstGeom>
          <a:solidFill>
            <a:srgbClr val="92D05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  <p:sp>
        <p:nvSpPr>
          <p:cNvPr id="8" name="二等辺三角形 7"/>
          <p:cNvSpPr/>
          <p:nvPr userDrawn="1"/>
        </p:nvSpPr>
        <p:spPr>
          <a:xfrm rot="10800000">
            <a:off x="0" y="0"/>
            <a:ext cx="2064190" cy="434566"/>
          </a:xfrm>
          <a:prstGeom prst="triangle">
            <a:avLst>
              <a:gd name="adj" fmla="val 100000"/>
            </a:avLst>
          </a:prstGeom>
          <a:solidFill>
            <a:srgbClr val="28AB8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  <p:sp>
        <p:nvSpPr>
          <p:cNvPr id="9" name="二等辺三角形 8"/>
          <p:cNvSpPr/>
          <p:nvPr userDrawn="1"/>
        </p:nvSpPr>
        <p:spPr>
          <a:xfrm rot="10800000" flipH="1" flipV="1">
            <a:off x="8569104" y="5772401"/>
            <a:ext cx="574896" cy="1104523"/>
          </a:xfrm>
          <a:prstGeom prst="triangle">
            <a:avLst>
              <a:gd name="adj" fmla="val 100000"/>
            </a:avLst>
          </a:prstGeom>
          <a:solidFill>
            <a:srgbClr val="92D05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  <p:sp>
        <p:nvSpPr>
          <p:cNvPr id="10" name="二等辺三角形 9"/>
          <p:cNvSpPr/>
          <p:nvPr userDrawn="1"/>
        </p:nvSpPr>
        <p:spPr>
          <a:xfrm rot="10800000" flipH="1" flipV="1">
            <a:off x="7079810" y="6509442"/>
            <a:ext cx="2064190" cy="348558"/>
          </a:xfrm>
          <a:prstGeom prst="triangle">
            <a:avLst>
              <a:gd name="adj" fmla="val 100000"/>
            </a:avLst>
          </a:prstGeom>
          <a:solidFill>
            <a:srgbClr val="28AB8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11080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481B-63A2-4B24-856D-6819615104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84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 hasCustomPrompt="1"/>
          </p:nvPr>
        </p:nvSpPr>
        <p:spPr>
          <a:xfrm>
            <a:off x="457200" y="4357695"/>
            <a:ext cx="4114800" cy="228601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/>
              <a:t>｛調査データを貼る｝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 hasCustomPrompt="1"/>
          </p:nvPr>
        </p:nvSpPr>
        <p:spPr>
          <a:xfrm>
            <a:off x="4714876" y="4357695"/>
            <a:ext cx="4143404" cy="228601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/>
              <a:t>｛調査データを貼る｝</a:t>
            </a:r>
          </a:p>
        </p:txBody>
      </p:sp>
      <p:pic>
        <p:nvPicPr>
          <p:cNvPr id="5" name="Picture 5" descr="C:\Documents and Settings\Administrator\デスクトップ\keklogo_blue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2439" y="160071"/>
            <a:ext cx="1068030" cy="611715"/>
          </a:xfrm>
          <a:prstGeom prst="rect">
            <a:avLst/>
          </a:prstGeom>
          <a:noFill/>
        </p:spPr>
      </p:pic>
      <p:cxnSp>
        <p:nvCxnSpPr>
          <p:cNvPr id="6" name="直線コネクタ 5"/>
          <p:cNvCxnSpPr/>
          <p:nvPr userDrawn="1"/>
        </p:nvCxnSpPr>
        <p:spPr>
          <a:xfrm>
            <a:off x="0" y="103662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FE59-5FE3-4214-99CF-9EF136480BA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643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AA33-93DF-4B67-9A1C-9A0A8C47D9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1491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0FF1-D6AF-4594-8782-0CF58B4F1B6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1508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8AC0-F2F7-4D95-978B-83C23AEE89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0628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1D53E-00D7-421A-A8D8-DF031F12A3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0431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9E327-1D23-4A12-9022-1C115FB53E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0221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35221-416C-4806-9659-8F32BA594D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7019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E2556-4061-4AFB-A7A8-A59BD43288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439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214422"/>
            <a:ext cx="4041775" cy="428628"/>
          </a:xfrm>
        </p:spPr>
        <p:txBody>
          <a:bodyPr anchor="t" anchorCtr="0"/>
          <a:lstStyle>
            <a:lvl1pPr marL="0" indent="0">
              <a:buNone/>
              <a:defRPr sz="1200" b="1">
                <a:latin typeface="+mn-ea"/>
                <a:ea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8" name="図プレースホルダ 7"/>
          <p:cNvSpPr>
            <a:spLocks noGrp="1"/>
          </p:cNvSpPr>
          <p:nvPr>
            <p:ph type="pic" sz="quarter" idx="10"/>
          </p:nvPr>
        </p:nvSpPr>
        <p:spPr>
          <a:xfrm>
            <a:off x="4643438" y="1643050"/>
            <a:ext cx="4071966" cy="4786316"/>
          </a:xfrm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r>
              <a:rPr kumimoji="1" lang="ja-JP" altLang="en-US"/>
              <a:t>アイコンをクリックして図を追加</a:t>
            </a:r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0" y="103662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gray">
          <a:xfrm>
            <a:off x="0" y="2285992"/>
            <a:ext cx="1785918" cy="4286256"/>
          </a:xfrm>
          <a:custGeom>
            <a:avLst/>
            <a:gdLst/>
            <a:ahLst/>
            <a:cxnLst>
              <a:cxn ang="0">
                <a:pos x="1429" y="0"/>
              </a:cxn>
              <a:cxn ang="0">
                <a:pos x="1151" y="448"/>
              </a:cxn>
              <a:cxn ang="0">
                <a:pos x="914" y="1380"/>
              </a:cxn>
              <a:cxn ang="0">
                <a:pos x="937" y="2258"/>
              </a:cxn>
              <a:cxn ang="0">
                <a:pos x="1150" y="2537"/>
              </a:cxn>
              <a:cxn ang="0">
                <a:pos x="0" y="2537"/>
              </a:cxn>
              <a:cxn ang="0">
                <a:pos x="0" y="3"/>
              </a:cxn>
            </a:cxnLst>
            <a:rect l="0" t="0" r="r" b="b"/>
            <a:pathLst>
              <a:path w="1429" h="2537">
                <a:moveTo>
                  <a:pt x="1429" y="0"/>
                </a:moveTo>
                <a:cubicBezTo>
                  <a:pt x="1354" y="113"/>
                  <a:pt x="1317" y="128"/>
                  <a:pt x="1151" y="448"/>
                </a:cubicBezTo>
                <a:cubicBezTo>
                  <a:pt x="985" y="768"/>
                  <a:pt x="933" y="1087"/>
                  <a:pt x="914" y="1380"/>
                </a:cubicBezTo>
                <a:cubicBezTo>
                  <a:pt x="895" y="1673"/>
                  <a:pt x="873" y="2100"/>
                  <a:pt x="937" y="2258"/>
                </a:cubicBezTo>
                <a:lnTo>
                  <a:pt x="1150" y="2537"/>
                </a:lnTo>
                <a:lnTo>
                  <a:pt x="0" y="2537"/>
                </a:lnTo>
                <a:lnTo>
                  <a:pt x="0" y="3"/>
                </a:lnTo>
              </a:path>
            </a:pathLst>
          </a:custGeom>
          <a:gradFill flip="none" rotWithShape="1">
            <a:gsLst>
              <a:gs pos="0">
                <a:srgbClr val="00FF00">
                  <a:alpha val="60000"/>
                </a:srgbClr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1200000" scaled="0"/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0000">
                <a:srgbClr val="00FF00">
                  <a:alpha val="49804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gray">
          <a:xfrm>
            <a:off x="0" y="1268760"/>
            <a:ext cx="9144000" cy="1015642"/>
          </a:xfrm>
          <a:prstGeom prst="rect">
            <a:avLst/>
          </a:prstGeom>
          <a:gradFill flip="none" rotWithShape="1">
            <a:gsLst>
              <a:gs pos="71000">
                <a:schemeClr val="tx1">
                  <a:lumMod val="95000"/>
                  <a:lumOff val="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1268760"/>
            <a:ext cx="9144000" cy="1017232"/>
          </a:xfrm>
        </p:spPr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933825"/>
            <a:ext cx="7164387" cy="574675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62713"/>
            <a:ext cx="2133600" cy="279400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62713"/>
            <a:ext cx="2895600" cy="279400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62713"/>
            <a:ext cx="2133600" cy="279400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D6EC820B-A792-420C-895B-1C6E8139DEC4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14" name="図 13" descr="名称未設定 3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285728"/>
            <a:ext cx="1500166" cy="8630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74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3568" y="904877"/>
            <a:ext cx="8066731" cy="531020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1AB4610A-7B83-4138-AFF8-D0E9316B21DE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508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C69D4-1597-4E4B-A46A-42C298E7BB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756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03350" y="1341438"/>
            <a:ext cx="366871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224463" y="1341438"/>
            <a:ext cx="3668712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74994-0864-44EA-9EF1-FDD2137A41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E707F-8C67-489B-986E-187E4F88D2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704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57158" y="1142984"/>
            <a:ext cx="8501122" cy="542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419693" y="6588958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0636ED5-57E2-40EE-98C0-EAD1F2A9CE52}" type="slidenum">
              <a:rPr kumimoji="1" lang="ja-JP" altLang="en-US" sz="1200" b="0" smtClean="0">
                <a:solidFill>
                  <a:schemeClr val="tx1"/>
                </a:solidFill>
                <a:latin typeface="+mj-lt"/>
              </a:rPr>
              <a:pPr algn="r"/>
              <a:t>‹#›</a:t>
            </a:fld>
            <a:endParaRPr kumimoji="1" lang="ja-JP" altLang="en-US" sz="12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4091709" y="6558180"/>
            <a:ext cx="209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j-lt"/>
                <a:cs typeface="Arial" panose="020B0604020202020204" pitchFamily="34" charset="0"/>
              </a:rPr>
              <a:t>22nd</a:t>
            </a:r>
            <a:r>
              <a:rPr kumimoji="1" lang="en-US" altLang="ja-JP" sz="1400" baseline="0" dirty="0">
                <a:latin typeface="+mj-lt"/>
                <a:cs typeface="Arial" panose="020B0604020202020204" pitchFamily="34" charset="0"/>
              </a:rPr>
              <a:t> KEKB Review</a:t>
            </a:r>
            <a:endParaRPr kumimoji="1" lang="ja-JP" alt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57158" y="43974"/>
            <a:ext cx="8501122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1326292" y="659027"/>
            <a:ext cx="1581665" cy="29656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15546" y="6588958"/>
            <a:ext cx="1392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2018/3/14</a:t>
            </a:r>
            <a:endParaRPr kumimoji="1" lang="ja-JP" altLang="en-US" sz="1200" dirty="0"/>
          </a:p>
        </p:txBody>
      </p:sp>
      <p:pic>
        <p:nvPicPr>
          <p:cNvPr id="10" name="Picture 5" descr="C:\Documents and Settings\Administrator\デスクトップ\keklogo_blue.gif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2439" y="202603"/>
            <a:ext cx="1068030" cy="611715"/>
          </a:xfrm>
          <a:prstGeom prst="rect">
            <a:avLst/>
          </a:prstGeom>
          <a:noFill/>
        </p:spPr>
      </p:pic>
      <p:pic>
        <p:nvPicPr>
          <p:cNvPr id="12" name="図 11" descr="SuperKEKB_logo.gi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155" y="142765"/>
            <a:ext cx="1295359" cy="6975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2" r:id="rId3"/>
    <p:sldLayoutId id="2147483653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2400" b="1" kern="1200">
          <a:solidFill>
            <a:schemeClr val="tx1">
              <a:lumMod val="50000"/>
              <a:lumOff val="50000"/>
            </a:schemeClr>
          </a:solidFill>
          <a:latin typeface="HGP創英角ｺﾞｼｯｸUB" pitchFamily="50" charset="-128"/>
          <a:ea typeface="HGP創英角ｺﾞｼｯｸUB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60000"/>
        <a:buFont typeface="Wingdings" pitchFamily="2" charset="2"/>
        <a:buChar char="n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SzPct val="60000"/>
        <a:buFont typeface="Wingdings" pitchFamily="2" charset="2"/>
        <a:buChar char="l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60000"/>
        <a:buFont typeface="Arial" pitchFamily="34" charset="0"/>
        <a:buChar char="•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 userDrawn="1"/>
        </p:nvSpPr>
        <p:spPr bwMode="gray">
          <a:xfrm>
            <a:off x="0" y="764704"/>
            <a:ext cx="1763688" cy="5157192"/>
          </a:xfrm>
          <a:custGeom>
            <a:avLst/>
            <a:gdLst/>
            <a:ahLst/>
            <a:cxnLst>
              <a:cxn ang="0">
                <a:pos x="1429" y="0"/>
              </a:cxn>
              <a:cxn ang="0">
                <a:pos x="1151" y="448"/>
              </a:cxn>
              <a:cxn ang="0">
                <a:pos x="914" y="1380"/>
              </a:cxn>
              <a:cxn ang="0">
                <a:pos x="937" y="2258"/>
              </a:cxn>
              <a:cxn ang="0">
                <a:pos x="1150" y="2537"/>
              </a:cxn>
              <a:cxn ang="0">
                <a:pos x="0" y="2537"/>
              </a:cxn>
              <a:cxn ang="0">
                <a:pos x="0" y="3"/>
              </a:cxn>
            </a:cxnLst>
            <a:rect l="0" t="0" r="r" b="b"/>
            <a:pathLst>
              <a:path w="1429" h="2537">
                <a:moveTo>
                  <a:pt x="1429" y="0"/>
                </a:moveTo>
                <a:cubicBezTo>
                  <a:pt x="1354" y="113"/>
                  <a:pt x="1317" y="128"/>
                  <a:pt x="1151" y="448"/>
                </a:cubicBezTo>
                <a:cubicBezTo>
                  <a:pt x="985" y="768"/>
                  <a:pt x="933" y="1087"/>
                  <a:pt x="914" y="1380"/>
                </a:cubicBezTo>
                <a:cubicBezTo>
                  <a:pt x="895" y="1673"/>
                  <a:pt x="873" y="2100"/>
                  <a:pt x="937" y="2258"/>
                </a:cubicBezTo>
                <a:lnTo>
                  <a:pt x="1150" y="2537"/>
                </a:lnTo>
                <a:lnTo>
                  <a:pt x="0" y="2537"/>
                </a:lnTo>
                <a:lnTo>
                  <a:pt x="0" y="3"/>
                </a:lnTo>
              </a:path>
            </a:pathLst>
          </a:custGeom>
          <a:gradFill flip="none" rotWithShape="1">
            <a:gsLst>
              <a:gs pos="0">
                <a:srgbClr val="00FF00">
                  <a:alpha val="50000"/>
                </a:srgbClr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gray">
          <a:xfrm>
            <a:off x="1187624" y="0"/>
            <a:ext cx="7956376" cy="764704"/>
          </a:xfrm>
          <a:prstGeom prst="rect">
            <a:avLst/>
          </a:prstGeom>
          <a:gradFill flip="none" rotWithShape="1">
            <a:gsLst>
              <a:gs pos="70000">
                <a:schemeClr val="tx1"/>
              </a:gs>
              <a:gs pos="100000">
                <a:schemeClr val="bg1">
                  <a:alpha val="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gray">
          <a:xfrm>
            <a:off x="1428728" y="71414"/>
            <a:ext cx="7451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5576" y="980728"/>
            <a:ext cx="8757741" cy="53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0335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2011/2/8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692525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KEKB Review 2011 @KEK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759575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D997019-2217-4BC2-94AB-CAB9259FE1BE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15" name="図 14" descr="名称未設定 3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5" y="44624"/>
            <a:ext cx="1126493" cy="6480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47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642918"/>
            <a:ext cx="1571604" cy="3371856"/>
            <a:chOff x="0" y="1680"/>
            <a:chExt cx="1296" cy="2651"/>
          </a:xfrm>
          <a:gradFill>
            <a:gsLst>
              <a:gs pos="0">
                <a:srgbClr val="FFFF66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3075" name="AutoShape 3"/>
            <p:cNvSpPr>
              <a:spLocks noChangeArrowheads="1"/>
            </p:cNvSpPr>
            <p:nvPr userDrawn="1"/>
          </p:nvSpPr>
          <p:spPr bwMode="gray">
            <a:xfrm rot="559536">
              <a:off x="533" y="1680"/>
              <a:ext cx="717" cy="2595"/>
            </a:xfrm>
            <a:prstGeom prst="moon">
              <a:avLst>
                <a:gd name="adj" fmla="val 50000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6" name="Freeform 4"/>
            <p:cNvSpPr>
              <a:spLocks/>
            </p:cNvSpPr>
            <p:nvPr userDrawn="1"/>
          </p:nvSpPr>
          <p:spPr bwMode="gray">
            <a:xfrm>
              <a:off x="0" y="1776"/>
              <a:ext cx="1296" cy="2555"/>
            </a:xfrm>
            <a:custGeom>
              <a:avLst/>
              <a:gdLst/>
              <a:ahLst/>
              <a:cxnLst>
                <a:cxn ang="0">
                  <a:pos x="1296" y="2160"/>
                </a:cxn>
                <a:cxn ang="0">
                  <a:pos x="0" y="2160"/>
                </a:cxn>
                <a:cxn ang="0">
                  <a:pos x="0" y="0"/>
                </a:cxn>
                <a:cxn ang="0">
                  <a:pos x="1584" y="0"/>
                </a:cxn>
                <a:cxn ang="0">
                  <a:pos x="960" y="672"/>
                </a:cxn>
                <a:cxn ang="0">
                  <a:pos x="864" y="1344"/>
                </a:cxn>
                <a:cxn ang="0">
                  <a:pos x="1056" y="1920"/>
                </a:cxn>
                <a:cxn ang="0">
                  <a:pos x="1296" y="2160"/>
                </a:cxn>
              </a:cxnLst>
              <a:rect l="0" t="0" r="r" b="b"/>
              <a:pathLst>
                <a:path w="1584" h="2160">
                  <a:moveTo>
                    <a:pt x="1296" y="2160"/>
                  </a:moveTo>
                  <a:lnTo>
                    <a:pt x="0" y="2160"/>
                  </a:lnTo>
                  <a:lnTo>
                    <a:pt x="0" y="0"/>
                  </a:lnTo>
                  <a:lnTo>
                    <a:pt x="1584" y="0"/>
                  </a:lnTo>
                  <a:lnTo>
                    <a:pt x="960" y="672"/>
                  </a:lnTo>
                  <a:lnTo>
                    <a:pt x="864" y="1344"/>
                  </a:lnTo>
                  <a:lnTo>
                    <a:pt x="1056" y="1920"/>
                  </a:lnTo>
                  <a:lnTo>
                    <a:pt x="1296" y="21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77" name="Rectangle 5"/>
          <p:cNvSpPr>
            <a:spLocks noChangeArrowheads="1"/>
          </p:cNvSpPr>
          <p:nvPr/>
        </p:nvSpPr>
        <p:spPr bwMode="gray">
          <a:xfrm>
            <a:off x="0" y="-11113"/>
            <a:ext cx="9144000" cy="51115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gray">
          <a:xfrm>
            <a:off x="0" y="99994"/>
            <a:ext cx="9144000" cy="685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39673"/>
            <a:ext cx="3657600" cy="6318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gray">
          <a:xfrm>
            <a:off x="1428728" y="71414"/>
            <a:ext cx="7451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71538" y="1000108"/>
            <a:ext cx="7821637" cy="53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0335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2010/10/8-12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692525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ECLOUD'10 @Cornell Univ.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759575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D997019-2217-4BC2-94AB-CAB9259FE1BE}" type="slidenum">
              <a:rPr lang="en-US" altLang="ja-JP" smtClean="0"/>
              <a:pPr/>
              <a:t>‹#›</a:t>
            </a:fld>
            <a:endParaRPr lang="en-US" altLang="ja-JP"/>
          </a:p>
        </p:txBody>
      </p:sp>
      <p:sp>
        <p:nvSpPr>
          <p:cNvPr id="3086" name="Freeform 14"/>
          <p:cNvSpPr>
            <a:spLocks/>
          </p:cNvSpPr>
          <p:nvPr/>
        </p:nvSpPr>
        <p:spPr bwMode="gray">
          <a:xfrm>
            <a:off x="0" y="-28575"/>
            <a:ext cx="1714480" cy="1171559"/>
          </a:xfrm>
          <a:custGeom>
            <a:avLst/>
            <a:gdLst/>
            <a:ahLst/>
            <a:cxnLst>
              <a:cxn ang="0">
                <a:pos x="1408" y="6"/>
              </a:cxn>
              <a:cxn ang="0">
                <a:pos x="969" y="530"/>
              </a:cxn>
              <a:cxn ang="0">
                <a:pos x="741" y="1675"/>
              </a:cxn>
              <a:cxn ang="0">
                <a:pos x="0" y="1679"/>
              </a:cxn>
              <a:cxn ang="0">
                <a:pos x="0" y="0"/>
              </a:cxn>
              <a:cxn ang="0">
                <a:pos x="1408" y="6"/>
              </a:cxn>
            </a:cxnLst>
            <a:rect l="0" t="0" r="r" b="b"/>
            <a:pathLst>
              <a:path w="1408" h="1679">
                <a:moveTo>
                  <a:pt x="1408" y="6"/>
                </a:moveTo>
                <a:cubicBezTo>
                  <a:pt x="1333" y="81"/>
                  <a:pt x="1116" y="249"/>
                  <a:pt x="969" y="530"/>
                </a:cubicBezTo>
                <a:cubicBezTo>
                  <a:pt x="822" y="811"/>
                  <a:pt x="741" y="1143"/>
                  <a:pt x="741" y="1675"/>
                </a:cubicBezTo>
                <a:lnTo>
                  <a:pt x="0" y="1679"/>
                </a:lnTo>
                <a:lnTo>
                  <a:pt x="0" y="0"/>
                </a:lnTo>
                <a:cubicBezTo>
                  <a:pt x="0" y="0"/>
                  <a:pt x="1408" y="6"/>
                  <a:pt x="1408" y="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図 17" descr="名称未設定 2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-40000"/>
          </a:blip>
          <a:stretch>
            <a:fillRect/>
          </a:stretch>
        </p:blipFill>
        <p:spPr>
          <a:xfrm>
            <a:off x="78138" y="71414"/>
            <a:ext cx="993400" cy="5715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99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 altLang="ja-JP"/>
              <a:t>2017/9/8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SuperKEKB </a:t>
            </a:r>
            <a:r>
              <a:rPr lang="ja-JP" altLang="en-US"/>
              <a:t>国内 </a:t>
            </a:r>
            <a:r>
              <a:rPr lang="en-US" altLang="ja-JP"/>
              <a:t>Review @KEK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8D42987-9D5F-4BB6-8F7E-8A8F9C40021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026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10" Type="http://schemas.openxmlformats.org/officeDocument/2006/relationships/image" Target="../media/image43.png"/><Relationship Id="rId4" Type="http://schemas.openxmlformats.org/officeDocument/2006/relationships/image" Target="../media/image170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636639" y="707803"/>
            <a:ext cx="7772400" cy="1203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2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</a:defRPr>
            </a:lvl1pPr>
          </a:lstStyle>
          <a:p>
            <a:r>
              <a:rPr lang="en-US" altLang="ja-JP" sz="40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Updates of</a:t>
            </a:r>
            <a:br>
              <a:rPr lang="en-US" altLang="ja-JP" sz="40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ja-JP" sz="40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SKEKB MR Vacuum System </a:t>
            </a:r>
            <a:endParaRPr lang="ja-JP" altLang="en-US" sz="40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372412" y="2071723"/>
            <a:ext cx="6400800" cy="956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8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ja-JP" sz="2800" dirty="0">
                <a:latin typeface="+mj-lt"/>
                <a:cs typeface="Arial" panose="020B0604020202020204" pitchFamily="34" charset="0"/>
              </a:rPr>
              <a:t>Y. Suetsugu, KEK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ja-JP" sz="2800" dirty="0">
                <a:latin typeface="+mj-lt"/>
                <a:cs typeface="Arial" panose="020B0604020202020204" pitchFamily="34" charset="0"/>
              </a:rPr>
              <a:t>on behalf of KEKB Vacuum Group</a:t>
            </a:r>
            <a:endParaRPr lang="ja-JP" alt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57937" y="3083107"/>
            <a:ext cx="1421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6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Contents</a:t>
            </a:r>
            <a:endParaRPr kumimoji="1" lang="ja-JP" altLang="en-US" sz="26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294849" y="3663252"/>
            <a:ext cx="7306890" cy="1804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8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ts val="22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Two major topics: Countermeasures against;</a:t>
            </a:r>
          </a:p>
          <a:p>
            <a:pPr lvl="1">
              <a:lnSpc>
                <a:spcPts val="2200"/>
              </a:lnSpc>
              <a:spcBef>
                <a:spcPts val="0"/>
              </a:spcBef>
              <a:buSzPct val="60000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Electron cloud effect in LER</a:t>
            </a:r>
          </a:p>
          <a:p>
            <a:pPr lvl="1">
              <a:lnSpc>
                <a:spcPts val="2200"/>
              </a:lnSpc>
              <a:spcBef>
                <a:spcPts val="0"/>
              </a:spcBef>
              <a:buSzPct val="60000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Pressure bursts accompanying beam loss in LER</a:t>
            </a:r>
          </a:p>
          <a:p>
            <a:pPr>
              <a:lnSpc>
                <a:spcPts val="2200"/>
              </a:lnSpc>
              <a:spcBef>
                <a:spcPts val="600"/>
              </a:spcBef>
              <a:buSzPct val="60000"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Other preparations for Phase-2 commissioning</a:t>
            </a:r>
          </a:p>
          <a:p>
            <a:pPr lvl="1">
              <a:lnSpc>
                <a:spcPts val="2200"/>
              </a:lnSpc>
              <a:spcBef>
                <a:spcPts val="0"/>
              </a:spcBef>
              <a:buSzPct val="60000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Installation of new beam collimators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buSzPct val="60000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Replacement of beam pipes at LER injection region</a:t>
            </a:r>
          </a:p>
          <a:p>
            <a:pPr lvl="1">
              <a:lnSpc>
                <a:spcPts val="2200"/>
              </a:lnSpc>
              <a:spcBef>
                <a:spcPts val="0"/>
              </a:spcBef>
              <a:buSzPct val="60000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Etc.</a:t>
            </a:r>
            <a:endParaRPr lang="en-US" altLang="ja-JP" sz="20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SzPct val="60000"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3880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95009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Estimated high value of </a:t>
            </a:r>
            <a:r>
              <a:rPr lang="en-US" altLang="ja-JP" sz="2800" i="1" dirty="0" err="1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800" baseline="-25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max</a:t>
            </a:r>
            <a:endParaRPr lang="en-US" altLang="ja-JP" sz="2800" baseline="-250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411047"/>
            <a:ext cx="8749075" cy="1045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Possible reasons of high </a:t>
            </a:r>
            <a:r>
              <a:rPr lang="en-US" altLang="ja-JP" sz="2400" i="1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1.4: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Aging is still insufficient.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 baking system, which usually shows high </a:t>
            </a:r>
            <a:r>
              <a:rPr lang="en-US" altLang="ja-JP" sz="2000" i="1" dirty="0" err="1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000" baseline="-250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, etc.</a:t>
            </a:r>
            <a:endParaRPr lang="ja-JP" altLang="en-US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コンテンツ プレースホルダ 9">
            <a:extLst>
              <a:ext uri="{FF2B5EF4-FFF2-40B4-BE49-F238E27FC236}">
                <a16:creationId xmlns:a16="http://schemas.microsoft.com/office/drawing/2014/main" id="{B1D19017-AD1A-44D0-8574-A87AF1A60797}"/>
              </a:ext>
            </a:extLst>
          </p:cNvPr>
          <p:cNvSpPr txBox="1">
            <a:spLocks/>
          </p:cNvSpPr>
          <p:nvPr/>
        </p:nvSpPr>
        <p:spPr>
          <a:xfrm>
            <a:off x="394925" y="2318356"/>
            <a:ext cx="8749075" cy="102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Other than these reasons, another possibility was recently pointed out: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More photoelectrons than expected in the beam channel.</a:t>
            </a:r>
          </a:p>
        </p:txBody>
      </p:sp>
      <p:sp>
        <p:nvSpPr>
          <p:cNvPr id="9" name="コンテンツ プレースホルダ 9">
            <a:extLst>
              <a:ext uri="{FF2B5EF4-FFF2-40B4-BE49-F238E27FC236}">
                <a16:creationId xmlns:a16="http://schemas.microsoft.com/office/drawing/2014/main" id="{9366C346-3A38-4162-A78D-720FF688A294}"/>
              </a:ext>
            </a:extLst>
          </p:cNvPr>
          <p:cNvSpPr txBox="1">
            <a:spLocks/>
          </p:cNvSpPr>
          <p:nvPr/>
        </p:nvSpPr>
        <p:spPr>
          <a:xfrm>
            <a:off x="394925" y="3237069"/>
            <a:ext cx="8749075" cy="421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story is as follows (cont’d):</a:t>
            </a:r>
            <a:endParaRPr lang="en-US" altLang="ja-JP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コンテンツ プレースホルダ 9">
            <a:extLst>
              <a:ext uri="{FF2B5EF4-FFF2-40B4-BE49-F238E27FC236}">
                <a16:creationId xmlns:a16="http://schemas.microsoft.com/office/drawing/2014/main" id="{DD818980-1700-4B45-8FF7-A589A0B8E257}"/>
              </a:ext>
            </a:extLst>
          </p:cNvPr>
          <p:cNvSpPr txBox="1">
            <a:spLocks/>
          </p:cNvSpPr>
          <p:nvPr/>
        </p:nvSpPr>
        <p:spPr>
          <a:xfrm>
            <a:off x="394925" y="3584421"/>
            <a:ext cx="8749075" cy="11364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1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So far, in the simulation using a circular pipe, the effectiveness of antechamber (</a:t>
            </a:r>
            <a:r>
              <a:rPr lang="en-US" altLang="ja-JP" sz="2200" i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= photoelectrons in beam channel/whole photoelectrons) has been assumed to be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0.01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on the base of the experiment in KEKB LER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コンテンツ プレースホルダ 9">
            <a:extLst>
              <a:ext uri="{FF2B5EF4-FFF2-40B4-BE49-F238E27FC236}">
                <a16:creationId xmlns:a16="http://schemas.microsoft.com/office/drawing/2014/main" id="{28D29750-93D8-4215-960A-9D8DB51CD54A}"/>
              </a:ext>
            </a:extLst>
          </p:cNvPr>
          <p:cNvSpPr txBox="1">
            <a:spLocks/>
          </p:cNvSpPr>
          <p:nvPr/>
        </p:nvSpPr>
        <p:spPr>
          <a:xfrm>
            <a:off x="394925" y="4678312"/>
            <a:ext cx="8749075" cy="169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However, recent simulation studies showed that </a:t>
            </a:r>
            <a:r>
              <a:rPr lang="en-US" altLang="ja-JP" sz="2200" i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&gt; 0.01 </a:t>
            </a:r>
            <a:r>
              <a:rPr lang="en-US" altLang="ja-JP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(0.03~0.1).</a:t>
            </a:r>
          </a:p>
          <a:p>
            <a:pPr lvl="2">
              <a:lnSpc>
                <a:spcPts val="21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Calculation of photon distribution using Synrad-3D under the realistic SKEKB layout and conditions (</a:t>
            </a:r>
            <a:r>
              <a:rPr lang="en-US" altLang="ja-JP" sz="2200" dirty="0" err="1">
                <a:solidFill>
                  <a:srgbClr val="0000FF"/>
                </a:solidFill>
                <a:cs typeface="Arial" panose="020B0604020202020204" pitchFamily="34" charset="0"/>
              </a:rPr>
              <a:t>Fukuma</a:t>
            </a:r>
            <a:r>
              <a:rPr lang="en-US" altLang="ja-JP" sz="2200" dirty="0">
                <a:solidFill>
                  <a:srgbClr val="0000FF"/>
                </a:solidFill>
                <a:cs typeface="Arial" panose="020B0604020202020204" pitchFamily="34" charset="0"/>
              </a:rPr>
              <a:t>-san)</a:t>
            </a:r>
          </a:p>
          <a:p>
            <a:pPr lvl="2">
              <a:lnSpc>
                <a:spcPts val="21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Calculation of photoelectrons going out from the antechamber part of actual beam pipe (</a:t>
            </a:r>
            <a:r>
              <a:rPr lang="en-US" altLang="ja-JP" sz="2200" dirty="0" err="1">
                <a:solidFill>
                  <a:srgbClr val="0000FF"/>
                </a:solidFill>
                <a:cs typeface="Arial" panose="020B0604020202020204" pitchFamily="34" charset="0"/>
              </a:rPr>
              <a:t>Ohmi</a:t>
            </a:r>
            <a:r>
              <a:rPr lang="en-US" altLang="ja-JP" sz="2200" dirty="0">
                <a:solidFill>
                  <a:srgbClr val="0000FF"/>
                </a:solidFill>
                <a:cs typeface="Arial" panose="020B0604020202020204" pitchFamily="34" charset="0"/>
              </a:rPr>
              <a:t>-san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).</a:t>
            </a:r>
            <a:endParaRPr lang="ja-JP" altLang="en-US" sz="22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コンテンツ プレースホルダ 9">
            <a:extLst>
              <a:ext uri="{FF2B5EF4-FFF2-40B4-BE49-F238E27FC236}">
                <a16:creationId xmlns:a16="http://schemas.microsoft.com/office/drawing/2014/main" id="{9FB41091-97B4-4F17-967E-3D3E7B63445B}"/>
              </a:ext>
            </a:extLst>
          </p:cNvPr>
          <p:cNvSpPr txBox="1">
            <a:spLocks/>
          </p:cNvSpPr>
          <p:nvPr/>
        </p:nvSpPr>
        <p:spPr>
          <a:xfrm>
            <a:off x="394925" y="6060557"/>
            <a:ext cx="8749075" cy="4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>
              <a:lnSpc>
                <a:spcPts val="2300"/>
              </a:lnSpc>
              <a:spcBef>
                <a:spcPts val="0"/>
              </a:spcBef>
              <a:buSzPct val="100000"/>
              <a:buBlip>
                <a:blip r:embed="rId3"/>
              </a:buBlip>
            </a:pPr>
            <a:r>
              <a:rPr lang="en-US" altLang="ja-JP" sz="2400" i="1" dirty="0" err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might be smaller….</a:t>
            </a:r>
            <a:endParaRPr lang="ja-JP" altLang="en-US" sz="2400" dirty="0">
              <a:solidFill>
                <a:srgbClr val="FF0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4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95009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Dependence of </a:t>
            </a:r>
            <a:r>
              <a:rPr lang="en-US" altLang="ja-JP" sz="2800" i="1" dirty="0" err="1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800" baseline="-25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on </a:t>
            </a:r>
            <a:r>
              <a:rPr lang="en-US" altLang="ja-JP" sz="2800" i="1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コンテンツ プレースホルダ 9">
            <a:extLst>
              <a:ext uri="{FF2B5EF4-FFF2-40B4-BE49-F238E27FC236}">
                <a16:creationId xmlns:a16="http://schemas.microsoft.com/office/drawing/2014/main" id="{1EBC8886-7B1B-47A7-B016-E58B217B7F55}"/>
              </a:ext>
            </a:extLst>
          </p:cNvPr>
          <p:cNvSpPr txBox="1">
            <a:spLocks/>
          </p:cNvSpPr>
          <p:nvPr/>
        </p:nvSpPr>
        <p:spPr>
          <a:xfrm>
            <a:off x="4661273" y="4130688"/>
            <a:ext cx="4333871" cy="11962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FF0000"/>
                </a:solidFill>
              </a:rPr>
              <a:t>Evaluation of actual numbers of photoelectrons (</a:t>
            </a:r>
            <a:r>
              <a:rPr lang="en-US" altLang="ja-JP" sz="2400" i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400" dirty="0">
                <a:solidFill>
                  <a:srgbClr val="FF0000"/>
                </a:solidFill>
              </a:rPr>
              <a:t>) is very important for estimating </a:t>
            </a:r>
            <a:r>
              <a:rPr lang="en-US" altLang="ja-JP" sz="2400" i="1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400" baseline="-25000" dirty="0" err="1">
                <a:solidFill>
                  <a:srgbClr val="FF0000"/>
                </a:solidFill>
              </a:rPr>
              <a:t>max</a:t>
            </a:r>
            <a:r>
              <a:rPr lang="en-US" altLang="ja-JP" sz="2400" dirty="0">
                <a:solidFill>
                  <a:srgbClr val="FF0000"/>
                </a:solidFill>
              </a:rPr>
              <a:t>!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1" name="コンテンツ プレースホルダ 9">
            <a:extLst>
              <a:ext uri="{FF2B5EF4-FFF2-40B4-BE49-F238E27FC236}">
                <a16:creationId xmlns:a16="http://schemas.microsoft.com/office/drawing/2014/main" id="{329D37F6-DF0B-4F6F-A886-F16B1F1BD14C}"/>
              </a:ext>
            </a:extLst>
          </p:cNvPr>
          <p:cNvSpPr txBox="1">
            <a:spLocks/>
          </p:cNvSpPr>
          <p:nvPr/>
        </p:nvSpPr>
        <p:spPr>
          <a:xfrm>
            <a:off x="4661273" y="5447549"/>
            <a:ext cx="4198340" cy="9640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7030A0"/>
                </a:solidFill>
              </a:rPr>
              <a:t>We will try the following two methods to estimate </a:t>
            </a:r>
            <a:r>
              <a:rPr lang="en-US" altLang="ja-JP" sz="2400" i="1" dirty="0">
                <a:solidFill>
                  <a:srgbClr val="7030A0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400" dirty="0">
                <a:solidFill>
                  <a:srgbClr val="7030A0"/>
                </a:solidFill>
              </a:rPr>
              <a:t> in the Phase-2 commissioning.</a:t>
            </a:r>
            <a:endParaRPr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E4357831-0692-44FD-BA43-BC00BF2CB177}"/>
              </a:ext>
            </a:extLst>
          </p:cNvPr>
          <p:cNvSpPr/>
          <p:nvPr/>
        </p:nvSpPr>
        <p:spPr>
          <a:xfrm>
            <a:off x="6496366" y="3745216"/>
            <a:ext cx="404038" cy="35087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コンテンツ プレースホルダ 9">
            <a:extLst>
              <a:ext uri="{FF2B5EF4-FFF2-40B4-BE49-F238E27FC236}">
                <a16:creationId xmlns:a16="http://schemas.microsoft.com/office/drawing/2014/main" id="{62E45E70-D3E1-446C-A7EC-6D56F8E28841}"/>
              </a:ext>
            </a:extLst>
          </p:cNvPr>
          <p:cNvSpPr txBox="1">
            <a:spLocks/>
          </p:cNvSpPr>
          <p:nvPr/>
        </p:nvSpPr>
        <p:spPr>
          <a:xfrm>
            <a:off x="4661273" y="1563444"/>
            <a:ext cx="4471712" cy="10921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There are various combinations of </a:t>
            </a:r>
            <a:r>
              <a:rPr lang="en-US" altLang="ja-JP" sz="2400" i="1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and </a:t>
            </a:r>
            <a:r>
              <a:rPr lang="en-US" altLang="ja-JP" sz="2400" i="1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to give the same density, </a:t>
            </a:r>
            <a:r>
              <a:rPr lang="en-US" altLang="ja-JP" sz="2400" i="1" dirty="0"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= 3x10 </a:t>
            </a:r>
            <a:r>
              <a:rPr lang="en-US" altLang="ja-JP" sz="2400" baseline="30000" dirty="0">
                <a:latin typeface="+mj-lt"/>
                <a:cs typeface="Arial" panose="020B0604020202020204" pitchFamily="34" charset="0"/>
              </a:rPr>
              <a:t>11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m</a:t>
            </a:r>
            <a:r>
              <a:rPr lang="en-US" altLang="ja-JP" sz="2400" baseline="30000" dirty="0">
                <a:latin typeface="+mj-lt"/>
                <a:cs typeface="Arial" panose="020B0604020202020204" pitchFamily="34" charset="0"/>
              </a:rPr>
              <a:t>-3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コンテンツ プレースホルダ 9">
            <a:extLst>
              <a:ext uri="{FF2B5EF4-FFF2-40B4-BE49-F238E27FC236}">
                <a16:creationId xmlns:a16="http://schemas.microsoft.com/office/drawing/2014/main" id="{34C1B7D7-E447-425D-8DDE-494723897A33}"/>
              </a:ext>
            </a:extLst>
          </p:cNvPr>
          <p:cNvSpPr txBox="1">
            <a:spLocks/>
          </p:cNvSpPr>
          <p:nvPr/>
        </p:nvSpPr>
        <p:spPr>
          <a:xfrm>
            <a:off x="4661273" y="2600897"/>
            <a:ext cx="4286732" cy="4825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If </a:t>
            </a:r>
            <a:r>
              <a:rPr lang="en-US" altLang="ja-JP" sz="2400" i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is 0.01, </a:t>
            </a:r>
            <a:r>
              <a:rPr lang="en-US" altLang="ja-JP" sz="2400" i="1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is </a:t>
            </a:r>
            <a:r>
              <a:rPr lang="en-US" altLang="ja-JP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1.4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CF5D81A1-0AF8-4682-9971-82957DA33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8374" r="5546" b="2782"/>
          <a:stretch/>
        </p:blipFill>
        <p:spPr>
          <a:xfrm>
            <a:off x="318203" y="1911677"/>
            <a:ext cx="4401879" cy="3615069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B0ABA7A-AC40-4FCC-AB2D-D47F0E75BF82}"/>
              </a:ext>
            </a:extLst>
          </p:cNvPr>
          <p:cNvSpPr txBox="1"/>
          <p:nvPr/>
        </p:nvSpPr>
        <p:spPr>
          <a:xfrm>
            <a:off x="786427" y="1672768"/>
            <a:ext cx="360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>
                <a:solidFill>
                  <a:srgbClr val="008000"/>
                </a:solidFill>
                <a:latin typeface="Symbol" panose="05050102010706020507" pitchFamily="18" charset="2"/>
              </a:rPr>
              <a:t>d</a:t>
            </a:r>
            <a:r>
              <a:rPr lang="en-US" altLang="ja-JP" baseline="-25000" dirty="0" err="1">
                <a:solidFill>
                  <a:srgbClr val="008000"/>
                </a:solidFill>
              </a:rPr>
              <a:t>max</a:t>
            </a:r>
            <a:r>
              <a:rPr lang="en-US" altLang="ja-JP" baseline="-25000" dirty="0">
                <a:solidFill>
                  <a:srgbClr val="008000"/>
                </a:solidFill>
              </a:rPr>
              <a:t> </a:t>
            </a:r>
            <a:r>
              <a:rPr lang="en-US" altLang="ja-JP" dirty="0">
                <a:solidFill>
                  <a:srgbClr val="008000"/>
                </a:solidFill>
              </a:rPr>
              <a:t>vs </a:t>
            </a:r>
            <a:r>
              <a:rPr lang="en-US" altLang="ja-JP" i="1" dirty="0">
                <a:solidFill>
                  <a:srgbClr val="008000"/>
                </a:solidFill>
                <a:latin typeface="Symbol" panose="05050102010706020507" pitchFamily="18" charset="2"/>
              </a:rPr>
              <a:t>a</a:t>
            </a:r>
            <a:r>
              <a:rPr lang="en-US" altLang="ja-JP" dirty="0">
                <a:solidFill>
                  <a:srgbClr val="008000"/>
                </a:solidFill>
              </a:rPr>
              <a:t>. </a:t>
            </a:r>
            <a:r>
              <a:rPr kumimoji="1" lang="en-US" altLang="ja-JP" dirty="0">
                <a:solidFill>
                  <a:srgbClr val="008000"/>
                </a:solidFill>
              </a:rPr>
              <a:t>Calculation by </a:t>
            </a:r>
            <a:r>
              <a:rPr kumimoji="1" lang="en-US" altLang="ja-JP" dirty="0" err="1">
                <a:solidFill>
                  <a:srgbClr val="008000"/>
                </a:solidFill>
              </a:rPr>
              <a:t>Fukuma</a:t>
            </a:r>
            <a:r>
              <a:rPr kumimoji="1" lang="en-US" altLang="ja-JP" dirty="0">
                <a:solidFill>
                  <a:srgbClr val="008000"/>
                </a:solidFill>
              </a:rPr>
              <a:t>-san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F5465628-C1CD-44E9-A7B7-E3A8B9941503}"/>
              </a:ext>
            </a:extLst>
          </p:cNvPr>
          <p:cNvSpPr/>
          <p:nvPr/>
        </p:nvSpPr>
        <p:spPr>
          <a:xfrm>
            <a:off x="1126304" y="2305088"/>
            <a:ext cx="2955851" cy="19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D9C16F6-BC3B-4734-9942-9015290DEB09}"/>
              </a:ext>
            </a:extLst>
          </p:cNvPr>
          <p:cNvSpPr txBox="1"/>
          <p:nvPr/>
        </p:nvSpPr>
        <p:spPr>
          <a:xfrm>
            <a:off x="1098273" y="3888230"/>
            <a:ext cx="133583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Present simulation</a:t>
            </a:r>
            <a:endParaRPr kumimoji="1" lang="ja-JP" altLang="en-US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DEC425C-AB4D-4D12-8241-C642765E0716}"/>
              </a:ext>
            </a:extLst>
          </p:cNvPr>
          <p:cNvSpPr txBox="1"/>
          <p:nvPr/>
        </p:nvSpPr>
        <p:spPr>
          <a:xfrm>
            <a:off x="1062509" y="211370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panose="05050102010706020507" pitchFamily="18" charset="2"/>
              </a:rPr>
              <a:t>a </a:t>
            </a:r>
            <a:r>
              <a:rPr kumimoji="1" lang="en-US" altLang="ja-JP" dirty="0"/>
              <a:t>= 0.01</a:t>
            </a:r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EA0DED0-97D7-4F39-93B3-B241D52008CB}"/>
              </a:ext>
            </a:extLst>
          </p:cNvPr>
          <p:cNvSpPr txBox="1"/>
          <p:nvPr/>
        </p:nvSpPr>
        <p:spPr>
          <a:xfrm>
            <a:off x="3003052" y="3971032"/>
            <a:ext cx="15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kumimoji="1" lang="en-US" altLang="ja-JP" i="1" baseline="-25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kumimoji="1" lang="en-US" altLang="ja-JP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= 3x10</a:t>
            </a:r>
            <a:r>
              <a:rPr kumimoji="1" lang="en-US" altLang="ja-JP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11 </a:t>
            </a:r>
            <a:r>
              <a:rPr kumimoji="1" lang="en-US" altLang="ja-JP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kumimoji="1" lang="en-US" altLang="ja-JP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-3</a:t>
            </a:r>
            <a:endParaRPr kumimoji="1" lang="ja-JP" altLang="en-US" baseline="30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D975EC3-F9C0-42CF-B38C-7D820EF57849}"/>
              </a:ext>
            </a:extLst>
          </p:cNvPr>
          <p:cNvCxnSpPr>
            <a:cxnSpLocks/>
          </p:cNvCxnSpPr>
          <p:nvPr/>
        </p:nvCxnSpPr>
        <p:spPr>
          <a:xfrm>
            <a:off x="1030590" y="2347606"/>
            <a:ext cx="3072810" cy="1594884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E52D4299-CAE6-4DBB-B3AF-14D4C568EF01}"/>
              </a:ext>
            </a:extLst>
          </p:cNvPr>
          <p:cNvCxnSpPr>
            <a:cxnSpLocks/>
          </p:cNvCxnSpPr>
          <p:nvPr/>
        </p:nvCxnSpPr>
        <p:spPr>
          <a:xfrm flipV="1">
            <a:off x="1148278" y="2504036"/>
            <a:ext cx="0" cy="272500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楕円 48">
            <a:extLst>
              <a:ext uri="{FF2B5EF4-FFF2-40B4-BE49-F238E27FC236}">
                <a16:creationId xmlns:a16="http://schemas.microsoft.com/office/drawing/2014/main" id="{BEEE1756-C9D0-4E43-8825-8CB534AFA550}"/>
              </a:ext>
            </a:extLst>
          </p:cNvPr>
          <p:cNvSpPr/>
          <p:nvPr/>
        </p:nvSpPr>
        <p:spPr>
          <a:xfrm>
            <a:off x="1094407" y="2368883"/>
            <a:ext cx="127590" cy="127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EB32F11C-7E10-414B-8C24-D9B5600433A5}"/>
              </a:ext>
            </a:extLst>
          </p:cNvPr>
          <p:cNvSpPr/>
          <p:nvPr/>
        </p:nvSpPr>
        <p:spPr>
          <a:xfrm>
            <a:off x="1576414" y="2616974"/>
            <a:ext cx="127590" cy="127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9BDFF07A-928A-4328-BC68-E6E40E0DF70D}"/>
              </a:ext>
            </a:extLst>
          </p:cNvPr>
          <p:cNvSpPr/>
          <p:nvPr/>
        </p:nvSpPr>
        <p:spPr>
          <a:xfrm>
            <a:off x="2111586" y="2896964"/>
            <a:ext cx="127590" cy="127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3846C10F-DDBC-4E2B-A3FC-6381ACBE0AE5}"/>
              </a:ext>
            </a:extLst>
          </p:cNvPr>
          <p:cNvSpPr/>
          <p:nvPr/>
        </p:nvSpPr>
        <p:spPr>
          <a:xfrm>
            <a:off x="2625492" y="3155688"/>
            <a:ext cx="127590" cy="127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F216EFBB-3994-41BC-A6D0-389112C656A5}"/>
              </a:ext>
            </a:extLst>
          </p:cNvPr>
          <p:cNvSpPr/>
          <p:nvPr/>
        </p:nvSpPr>
        <p:spPr>
          <a:xfrm>
            <a:off x="3096866" y="3403779"/>
            <a:ext cx="127590" cy="127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970A865-9C30-4EFE-B456-CE33E63F32E5}"/>
              </a:ext>
            </a:extLst>
          </p:cNvPr>
          <p:cNvSpPr txBox="1"/>
          <p:nvPr/>
        </p:nvSpPr>
        <p:spPr>
          <a:xfrm>
            <a:off x="1682742" y="242559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0.02</a:t>
            </a:r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7583815-6DBB-406F-887C-A3EE34F7EE56}"/>
              </a:ext>
            </a:extLst>
          </p:cNvPr>
          <p:cNvSpPr txBox="1"/>
          <p:nvPr/>
        </p:nvSpPr>
        <p:spPr>
          <a:xfrm>
            <a:off x="2239178" y="270558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0.03</a:t>
            </a:r>
            <a:endParaRPr kumimoji="1" lang="ja-JP" altLang="en-US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D0DEC43-EEED-4E33-AD40-3B7C1DD53E16}"/>
              </a:ext>
            </a:extLst>
          </p:cNvPr>
          <p:cNvSpPr txBox="1"/>
          <p:nvPr/>
        </p:nvSpPr>
        <p:spPr>
          <a:xfrm>
            <a:off x="2731819" y="293241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0.04</a:t>
            </a:r>
            <a:endParaRPr kumimoji="1" lang="ja-JP" altLang="en-US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0D3AA6F-27B9-49BA-A020-E5D61FD6FE9F}"/>
              </a:ext>
            </a:extLst>
          </p:cNvPr>
          <p:cNvSpPr txBox="1"/>
          <p:nvPr/>
        </p:nvSpPr>
        <p:spPr>
          <a:xfrm>
            <a:off x="3203194" y="316987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0.05</a:t>
            </a:r>
            <a:endParaRPr kumimoji="1" lang="ja-JP" altLang="en-US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12DD1FE-662C-4B73-A6D7-07C4DE613B6D}"/>
              </a:ext>
            </a:extLst>
          </p:cNvPr>
          <p:cNvSpPr txBox="1"/>
          <p:nvPr/>
        </p:nvSpPr>
        <p:spPr>
          <a:xfrm>
            <a:off x="934898" y="4445772"/>
            <a:ext cx="3859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Quantum efficiency (</a:t>
            </a:r>
            <a:r>
              <a:rPr kumimoji="1" lang="en-US" altLang="ja-JP" sz="1400" i="1" dirty="0">
                <a:latin typeface="Symbol" panose="05050102010706020507" pitchFamily="18" charset="2"/>
              </a:rPr>
              <a:t>h</a:t>
            </a:r>
            <a:r>
              <a:rPr kumimoji="1" lang="en-US" altLang="ja-JP" sz="1400" baseline="-25000" dirty="0"/>
              <a:t>e</a:t>
            </a:r>
            <a:r>
              <a:rPr kumimoji="1" lang="en-US" altLang="ja-JP" sz="1400" dirty="0"/>
              <a:t>) = 0.1</a:t>
            </a:r>
          </a:p>
          <a:p>
            <a:r>
              <a:rPr kumimoji="1" lang="en-US" altLang="ja-JP" sz="1400" dirty="0"/>
              <a:t>Number of photons = 0.16 /m/e</a:t>
            </a:r>
            <a:r>
              <a:rPr kumimoji="1" lang="en-US" altLang="ja-JP" sz="1400" baseline="30000" dirty="0"/>
              <a:t>+</a:t>
            </a:r>
            <a:r>
              <a:rPr kumimoji="1" lang="en-US" altLang="ja-JP" sz="1400" dirty="0"/>
              <a:t>/turn</a:t>
            </a:r>
          </a:p>
          <a:p>
            <a:r>
              <a:rPr lang="en-US" altLang="ja-JP" sz="1400" dirty="0"/>
              <a:t>Number of </a:t>
            </a:r>
            <a:r>
              <a:rPr lang="en-US" altLang="ja-JP" sz="1400" dirty="0" err="1"/>
              <a:t>p.e.</a:t>
            </a:r>
            <a:r>
              <a:rPr lang="en-US" altLang="ja-JP" sz="1400" dirty="0"/>
              <a:t> in beam channel = </a:t>
            </a:r>
            <a:r>
              <a:rPr lang="en-US" altLang="ja-JP" sz="1400" i="1" dirty="0">
                <a:latin typeface="Symbol" panose="05050102010706020507" pitchFamily="18" charset="2"/>
              </a:rPr>
              <a:t>a</a:t>
            </a:r>
            <a:r>
              <a:rPr lang="en-US" altLang="ja-JP" sz="1400" dirty="0"/>
              <a:t> x </a:t>
            </a:r>
            <a:r>
              <a:rPr lang="en-US" altLang="ja-JP" sz="1400" i="1" dirty="0">
                <a:latin typeface="Symbol" panose="05050102010706020507" pitchFamily="18" charset="2"/>
              </a:rPr>
              <a:t>h</a:t>
            </a:r>
            <a:r>
              <a:rPr lang="en-US" altLang="ja-JP" sz="1400" baseline="-25000" dirty="0"/>
              <a:t>e</a:t>
            </a:r>
            <a:r>
              <a:rPr lang="en-US" altLang="ja-JP" sz="1400" dirty="0"/>
              <a:t> x 0.16</a:t>
            </a:r>
            <a:endParaRPr kumimoji="1" lang="ja-JP" altLang="en-US" sz="1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344AC6-4670-4154-A4B5-B35442E44553}"/>
              </a:ext>
            </a:extLst>
          </p:cNvPr>
          <p:cNvSpPr txBox="1"/>
          <p:nvPr/>
        </p:nvSpPr>
        <p:spPr>
          <a:xfrm rot="16200000">
            <a:off x="-53760" y="3448640"/>
            <a:ext cx="60144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 err="1">
                <a:latin typeface="Symbol" panose="05050102010706020507" pitchFamily="18" charset="2"/>
              </a:rPr>
              <a:t>d</a:t>
            </a:r>
            <a:r>
              <a:rPr kumimoji="1" lang="en-US" altLang="ja-JP" sz="2000" baseline="-25000" dirty="0" err="1"/>
              <a:t>max</a:t>
            </a:r>
            <a:endParaRPr kumimoji="1" lang="ja-JP" altLang="en-US" sz="2000" baseline="-25000" dirty="0"/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BFFE96D6-6B9E-4D05-93D8-BBE117E2EC82}"/>
              </a:ext>
            </a:extLst>
          </p:cNvPr>
          <p:cNvCxnSpPr>
            <a:cxnSpLocks/>
          </p:cNvCxnSpPr>
          <p:nvPr/>
        </p:nvCxnSpPr>
        <p:spPr>
          <a:xfrm flipH="1">
            <a:off x="758411" y="2454409"/>
            <a:ext cx="282805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BC25667E-A232-470E-8D9C-B38308973F18}"/>
              </a:ext>
            </a:extLst>
          </p:cNvPr>
          <p:cNvCxnSpPr>
            <a:cxnSpLocks/>
          </p:cNvCxnSpPr>
          <p:nvPr/>
        </p:nvCxnSpPr>
        <p:spPr>
          <a:xfrm flipV="1">
            <a:off x="2682909" y="3336433"/>
            <a:ext cx="0" cy="18110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214D65D1-8B16-414E-B235-4036453874F6}"/>
              </a:ext>
            </a:extLst>
          </p:cNvPr>
          <p:cNvCxnSpPr>
            <a:cxnSpLocks/>
          </p:cNvCxnSpPr>
          <p:nvPr/>
        </p:nvCxnSpPr>
        <p:spPr>
          <a:xfrm flipH="1">
            <a:off x="751328" y="3201269"/>
            <a:ext cx="175718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BDDE6C-5CB7-4EA9-AC17-E9350E54E34F}"/>
              </a:ext>
            </a:extLst>
          </p:cNvPr>
          <p:cNvSpPr txBox="1"/>
          <p:nvPr/>
        </p:nvSpPr>
        <p:spPr>
          <a:xfrm>
            <a:off x="1421175" y="5563517"/>
            <a:ext cx="2677099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/>
              <a:t>Number of photoelectrons in beam channel</a:t>
            </a:r>
            <a:endParaRPr kumimoji="1" lang="ja-JP" altLang="en-US" dirty="0"/>
          </a:p>
        </p:txBody>
      </p:sp>
      <p:sp>
        <p:nvSpPr>
          <p:cNvPr id="36" name="コンテンツ プレースホルダ 9">
            <a:extLst>
              <a:ext uri="{FF2B5EF4-FFF2-40B4-BE49-F238E27FC236}">
                <a16:creationId xmlns:a16="http://schemas.microsoft.com/office/drawing/2014/main" id="{4F5D2FA6-F887-442C-9B53-F5B34393A55B}"/>
              </a:ext>
            </a:extLst>
          </p:cNvPr>
          <p:cNvSpPr txBox="1">
            <a:spLocks/>
          </p:cNvSpPr>
          <p:nvPr/>
        </p:nvSpPr>
        <p:spPr>
          <a:xfrm>
            <a:off x="4661273" y="3114804"/>
            <a:ext cx="4286732" cy="11233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But, if </a:t>
            </a:r>
            <a:r>
              <a:rPr lang="en-US" altLang="ja-JP" sz="2400" i="1" dirty="0">
                <a:solidFill>
                  <a:srgbClr val="008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is 0.04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, for example, </a:t>
            </a:r>
            <a:r>
              <a:rPr lang="en-US" altLang="ja-JP" sz="2400" i="1" dirty="0" err="1">
                <a:solidFill>
                  <a:srgbClr val="008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is </a:t>
            </a:r>
            <a:r>
              <a:rPr lang="en-US" altLang="ja-JP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400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1.2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15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" grpId="0" animBg="1"/>
      <p:bldP spid="35" grpId="0"/>
      <p:bldP spid="37" grpId="0"/>
      <p:bldP spid="42" grpId="0"/>
      <p:bldP spid="44" grpId="0"/>
      <p:bldP spid="45" grpId="0"/>
      <p:bldP spid="46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63110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Estimation of </a:t>
            </a:r>
            <a:r>
              <a:rPr lang="en-US" altLang="ja-JP" sz="2800" i="1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: Method 1</a:t>
            </a:r>
            <a:endParaRPr lang="en-US" altLang="ja-JP" sz="2800" baseline="-250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411047"/>
            <a:ext cx="8749075" cy="4709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From the behavior of electron density against beam current.</a:t>
            </a:r>
            <a:endParaRPr lang="ja-JP" altLang="en-US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A7B0942E-CE27-4C78-8740-355D72B58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1"/>
          <a:stretch/>
        </p:blipFill>
        <p:spPr>
          <a:xfrm>
            <a:off x="4742121" y="2700265"/>
            <a:ext cx="4146698" cy="3315823"/>
          </a:xfrm>
          <a:prstGeom prst="rect">
            <a:avLst/>
          </a:prstGeom>
        </p:spPr>
      </p:pic>
      <p:sp>
        <p:nvSpPr>
          <p:cNvPr id="40" name="コンテンツ プレースホルダ 9">
            <a:extLst>
              <a:ext uri="{FF2B5EF4-FFF2-40B4-BE49-F238E27FC236}">
                <a16:creationId xmlns:a16="http://schemas.microsoft.com/office/drawing/2014/main" id="{926606B4-D8C8-4E3F-A78B-288472FBB7C2}"/>
              </a:ext>
            </a:extLst>
          </p:cNvPr>
          <p:cNvSpPr txBox="1">
            <a:spLocks/>
          </p:cNvSpPr>
          <p:nvPr/>
        </p:nvSpPr>
        <p:spPr>
          <a:xfrm>
            <a:off x="419733" y="1747583"/>
            <a:ext cx="8479718" cy="13394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behavior changes for the combinations of </a:t>
            </a:r>
            <a:r>
              <a:rPr lang="en-US" altLang="ja-JP" sz="2400" i="1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and </a:t>
            </a:r>
            <a:r>
              <a:rPr lang="en-US" altLang="ja-JP" sz="2400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160D2A3-B81E-4F7B-A19B-2AB8868929E6}"/>
              </a:ext>
            </a:extLst>
          </p:cNvPr>
          <p:cNvCxnSpPr>
            <a:cxnSpLocks/>
          </p:cNvCxnSpPr>
          <p:nvPr/>
        </p:nvCxnSpPr>
        <p:spPr>
          <a:xfrm flipV="1">
            <a:off x="5550197" y="4316819"/>
            <a:ext cx="2562445" cy="1201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32EA56C-F83B-4F4E-A733-8E51B7357094}"/>
              </a:ext>
            </a:extLst>
          </p:cNvPr>
          <p:cNvSpPr txBox="1"/>
          <p:nvPr/>
        </p:nvSpPr>
        <p:spPr>
          <a:xfrm>
            <a:off x="680485" y="2052085"/>
            <a:ext cx="4189227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Calculated </a:t>
            </a:r>
            <a:r>
              <a:rPr kumimoji="1" lang="en-US" altLang="ja-JP" i="1" dirty="0">
                <a:solidFill>
                  <a:srgbClr val="008000"/>
                </a:solidFill>
              </a:rPr>
              <a:t>n</a:t>
            </a:r>
            <a:r>
              <a:rPr kumimoji="1" lang="en-US" altLang="ja-JP" baseline="-25000" dirty="0">
                <a:solidFill>
                  <a:srgbClr val="008000"/>
                </a:solidFill>
              </a:rPr>
              <a:t>e</a:t>
            </a:r>
            <a:r>
              <a:rPr kumimoji="1" lang="en-US" altLang="ja-JP" dirty="0">
                <a:solidFill>
                  <a:srgbClr val="008000"/>
                </a:solidFill>
              </a:rPr>
              <a:t> for several combinations of  </a:t>
            </a:r>
            <a:r>
              <a:rPr lang="en-US" altLang="ja-JP" i="1" dirty="0" err="1">
                <a:solidFill>
                  <a:srgbClr val="008000"/>
                </a:solidFill>
                <a:latin typeface="Symbol" panose="05050102010706020507" pitchFamily="18" charset="2"/>
              </a:rPr>
              <a:t>d</a:t>
            </a:r>
            <a:r>
              <a:rPr lang="en-US" altLang="ja-JP" baseline="-25000" dirty="0" err="1">
                <a:solidFill>
                  <a:srgbClr val="008000"/>
                </a:solidFill>
              </a:rPr>
              <a:t>max</a:t>
            </a:r>
            <a:r>
              <a:rPr lang="en-US" altLang="ja-JP" baseline="-25000" dirty="0">
                <a:solidFill>
                  <a:srgbClr val="008000"/>
                </a:solidFill>
              </a:rPr>
              <a:t> </a:t>
            </a:r>
            <a:r>
              <a:rPr lang="en-US" altLang="ja-JP" dirty="0">
                <a:solidFill>
                  <a:srgbClr val="008000"/>
                </a:solidFill>
              </a:rPr>
              <a:t>vs </a:t>
            </a:r>
            <a:r>
              <a:rPr lang="en-US" altLang="ja-JP" i="1" dirty="0">
                <a:solidFill>
                  <a:srgbClr val="008000"/>
                </a:solidFill>
                <a:latin typeface="Symbol" panose="05050102010706020507" pitchFamily="18" charset="2"/>
              </a:rPr>
              <a:t>a</a:t>
            </a:r>
            <a:r>
              <a:rPr lang="en-US" altLang="ja-JP" dirty="0">
                <a:solidFill>
                  <a:srgbClr val="008000"/>
                </a:solidFill>
              </a:rPr>
              <a:t>. Here </a:t>
            </a:r>
            <a:r>
              <a:rPr lang="en-US" altLang="ja-JP" i="1" dirty="0">
                <a:solidFill>
                  <a:srgbClr val="008000"/>
                </a:solidFill>
              </a:rPr>
              <a:t>n</a:t>
            </a:r>
            <a:r>
              <a:rPr lang="en-US" altLang="ja-JP" baseline="-25000" dirty="0">
                <a:solidFill>
                  <a:srgbClr val="008000"/>
                </a:solidFill>
              </a:rPr>
              <a:t>e</a:t>
            </a:r>
            <a:r>
              <a:rPr lang="en-US" altLang="ja-JP" dirty="0">
                <a:solidFill>
                  <a:srgbClr val="008000"/>
                </a:solidFill>
              </a:rPr>
              <a:t> = 3E11 m</a:t>
            </a:r>
            <a:r>
              <a:rPr lang="en-US" altLang="ja-JP" baseline="30000" dirty="0">
                <a:solidFill>
                  <a:srgbClr val="008000"/>
                </a:solidFill>
              </a:rPr>
              <a:t>-3</a:t>
            </a:r>
            <a:r>
              <a:rPr lang="en-US" altLang="ja-JP" dirty="0">
                <a:solidFill>
                  <a:srgbClr val="008000"/>
                </a:solidFill>
              </a:rPr>
              <a:t> at 0.18 mA/RF-bucket is fixed (1/300/3RF).</a:t>
            </a:r>
          </a:p>
          <a:p>
            <a:pPr>
              <a:lnSpc>
                <a:spcPts val="1800"/>
              </a:lnSpc>
            </a:pP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8BAA20-A696-4A7D-864F-91D7229C9E6E}"/>
              </a:ext>
            </a:extLst>
          </p:cNvPr>
          <p:cNvSpPr txBox="1"/>
          <p:nvPr/>
        </p:nvSpPr>
        <p:spPr>
          <a:xfrm>
            <a:off x="5401340" y="2066261"/>
            <a:ext cx="3657599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dirty="0">
                <a:solidFill>
                  <a:srgbClr val="008000"/>
                </a:solidFill>
              </a:rPr>
              <a:t>Preliminary data:</a:t>
            </a:r>
          </a:p>
          <a:p>
            <a:pPr>
              <a:lnSpc>
                <a:spcPts val="1800"/>
              </a:lnSpc>
            </a:pPr>
            <a:r>
              <a:rPr lang="en-US" altLang="ja-JP" dirty="0">
                <a:solidFill>
                  <a:srgbClr val="008000"/>
                </a:solidFill>
              </a:rPr>
              <a:t>Measured</a:t>
            </a:r>
            <a:r>
              <a:rPr kumimoji="1" lang="en-US" altLang="ja-JP" dirty="0">
                <a:solidFill>
                  <a:srgbClr val="008000"/>
                </a:solidFill>
              </a:rPr>
              <a:t> </a:t>
            </a:r>
            <a:r>
              <a:rPr kumimoji="1" lang="en-US" altLang="ja-JP" i="1" dirty="0">
                <a:solidFill>
                  <a:srgbClr val="008000"/>
                </a:solidFill>
              </a:rPr>
              <a:t>n</a:t>
            </a:r>
            <a:r>
              <a:rPr kumimoji="1" lang="en-US" altLang="ja-JP" baseline="-25000" dirty="0">
                <a:solidFill>
                  <a:srgbClr val="008000"/>
                </a:solidFill>
              </a:rPr>
              <a:t>e</a:t>
            </a:r>
            <a:r>
              <a:rPr kumimoji="1" lang="en-US" altLang="ja-JP" dirty="0">
                <a:solidFill>
                  <a:srgbClr val="008000"/>
                </a:solidFill>
              </a:rPr>
              <a:t> in Phase-1 [2016/6/20</a:t>
            </a:r>
            <a:r>
              <a:rPr lang="en-US" altLang="ja-JP" dirty="0">
                <a:solidFill>
                  <a:srgbClr val="008000"/>
                </a:solidFill>
              </a:rPr>
              <a:t>]</a:t>
            </a:r>
            <a:r>
              <a:rPr kumimoji="1" lang="en-US" altLang="ja-JP" dirty="0">
                <a:solidFill>
                  <a:srgbClr val="008000"/>
                </a:solidFill>
              </a:rPr>
              <a:t> </a:t>
            </a:r>
            <a:r>
              <a:rPr lang="en-US" altLang="ja-JP" dirty="0">
                <a:solidFill>
                  <a:srgbClr val="008000"/>
                </a:solidFill>
              </a:rPr>
              <a:t>(4/150/3RF).</a:t>
            </a:r>
          </a:p>
          <a:p>
            <a:pPr>
              <a:lnSpc>
                <a:spcPts val="1800"/>
              </a:lnSpc>
            </a:pP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8D1ACB-31B2-4AC1-8494-C4383308C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/>
          <a:stretch/>
        </p:blipFill>
        <p:spPr>
          <a:xfrm>
            <a:off x="170780" y="2785730"/>
            <a:ext cx="4186629" cy="32110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45C2ED-C39B-4630-935D-9B8C5310D028}"/>
              </a:ext>
            </a:extLst>
          </p:cNvPr>
          <p:cNvSpPr txBox="1"/>
          <p:nvPr/>
        </p:nvSpPr>
        <p:spPr>
          <a:xfrm>
            <a:off x="3179135" y="3604437"/>
            <a:ext cx="1102289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</a:rPr>
              <a:t>Fixed point</a:t>
            </a:r>
            <a:endParaRPr kumimoji="1" lang="ja-JP" alt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5C61FED-2593-4C2B-93A6-E7B9F7552A5E}"/>
              </a:ext>
            </a:extLst>
          </p:cNvPr>
          <p:cNvCxnSpPr>
            <a:cxnSpLocks/>
          </p:cNvCxnSpPr>
          <p:nvPr/>
        </p:nvCxnSpPr>
        <p:spPr>
          <a:xfrm flipH="1">
            <a:off x="2785730" y="3976577"/>
            <a:ext cx="414670" cy="64858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 9">
            <a:extLst>
              <a:ext uri="{FF2B5EF4-FFF2-40B4-BE49-F238E27FC236}">
                <a16:creationId xmlns:a16="http://schemas.microsoft.com/office/drawing/2014/main" id="{A0A9CBEC-5777-47CF-B8BB-EEAA5BAACB5E}"/>
              </a:ext>
            </a:extLst>
          </p:cNvPr>
          <p:cNvSpPr txBox="1">
            <a:spLocks/>
          </p:cNvSpPr>
          <p:nvPr/>
        </p:nvSpPr>
        <p:spPr>
          <a:xfrm>
            <a:off x="419733" y="6018028"/>
            <a:ext cx="8182007" cy="7442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The behaviors are similar to the cases of (</a:t>
            </a:r>
            <a:r>
              <a:rPr lang="en-US" altLang="ja-JP" sz="2400" i="1" dirty="0" err="1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altLang="ja-JP" sz="2400" i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) =  (1.2, 0.04) ~ (1.0,0.07). But, more data are required.</a:t>
            </a:r>
            <a:endParaRPr lang="ja-JP" altLang="en-US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7FEE8B-4D8C-407A-BACB-1269C2619467}"/>
              </a:ext>
            </a:extLst>
          </p:cNvPr>
          <p:cNvSpPr txBox="1"/>
          <p:nvPr/>
        </p:nvSpPr>
        <p:spPr>
          <a:xfrm>
            <a:off x="3211033" y="3965943"/>
            <a:ext cx="1297172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600" i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kumimoji="1" lang="en-US" altLang="ja-JP" sz="1600" baseline="-25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</a:rPr>
              <a:t>3x10</a:t>
            </a:r>
            <a:r>
              <a:rPr kumimoji="1" lang="en-US" altLang="ja-JP" sz="1600" baseline="30000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altLang="ja-JP" sz="1600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</a:rPr>
              <a:t>at 900 mA</a:t>
            </a:r>
            <a:endParaRPr kumimoji="1" lang="ja-JP" alt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0C43003-0D7E-4EA7-813C-22FB75C2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63" y="4242391"/>
            <a:ext cx="2280737" cy="1516690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63110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Estimation of </a:t>
            </a:r>
            <a:r>
              <a:rPr lang="en-US" altLang="ja-JP" sz="2800" i="1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: Method 2</a:t>
            </a:r>
            <a:endParaRPr lang="en-US" altLang="ja-JP" sz="2800" baseline="-250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411046"/>
            <a:ext cx="8749075" cy="16723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From the difference of measured electron densities between the usual case (</a:t>
            </a:r>
            <a:r>
              <a:rPr lang="en-US" altLang="ja-JP" sz="2400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) and the case where the effect of photoelectrons from antechamber is little (</a:t>
            </a:r>
            <a:r>
              <a:rPr lang="en-US" altLang="ja-JP" sz="2400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e0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コンテンツ プレースホルダ 9">
            <a:extLst>
              <a:ext uri="{FF2B5EF4-FFF2-40B4-BE49-F238E27FC236}">
                <a16:creationId xmlns:a16="http://schemas.microsoft.com/office/drawing/2014/main" id="{A40E84AD-5451-4A3E-A590-82356362063A}"/>
              </a:ext>
            </a:extLst>
          </p:cNvPr>
          <p:cNvSpPr txBox="1">
            <a:spLocks/>
          </p:cNvSpPr>
          <p:nvPr/>
        </p:nvSpPr>
        <p:spPr>
          <a:xfrm>
            <a:off x="522516" y="3987209"/>
            <a:ext cx="6229158" cy="10313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We will be able to estimate </a:t>
            </a:r>
            <a:r>
              <a:rPr lang="en-US" altLang="ja-JP" sz="2400" i="1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from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the ratio of </a:t>
            </a:r>
            <a:r>
              <a:rPr lang="en-US" altLang="ja-JP" sz="2400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e0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and </a:t>
            </a:r>
            <a:r>
              <a:rPr lang="en-US" altLang="ja-JP" sz="2400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, assuming that the density is proportional to the number of photoelectrons.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B8C3682-74B2-4E78-B29B-8C2D1DC4FD0E}"/>
              </a:ext>
            </a:extLst>
          </p:cNvPr>
          <p:cNvSpPr txBox="1"/>
          <p:nvPr/>
        </p:nvSpPr>
        <p:spPr>
          <a:xfrm>
            <a:off x="6071698" y="6025396"/>
            <a:ext cx="326368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Electron monitor at bottom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コンテンツ プレースホルダ 9">
            <a:extLst>
              <a:ext uri="{FF2B5EF4-FFF2-40B4-BE49-F238E27FC236}">
                <a16:creationId xmlns:a16="http://schemas.microsoft.com/office/drawing/2014/main" id="{FF6EF7FE-61B1-425E-8FA2-8088882EAA31}"/>
              </a:ext>
            </a:extLst>
          </p:cNvPr>
          <p:cNvSpPr txBox="1">
            <a:spLocks/>
          </p:cNvSpPr>
          <p:nvPr/>
        </p:nvSpPr>
        <p:spPr>
          <a:xfrm>
            <a:off x="522516" y="5887352"/>
            <a:ext cx="5910182" cy="7260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We will continue the evaluation of properties of our </a:t>
            </a:r>
            <a:r>
              <a:rPr lang="en-US" altLang="ja-JP" sz="24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coating. </a:t>
            </a:r>
            <a:endParaRPr lang="ja-JP" altLang="en-US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E45F03B-F748-4C4A-B6F0-115362449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18682" r="24728" b="12946"/>
          <a:stretch/>
        </p:blipFill>
        <p:spPr>
          <a:xfrm rot="16200000">
            <a:off x="1847725" y="1565325"/>
            <a:ext cx="1562987" cy="3195705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EF3E5B83-7D98-450C-8119-5C5A931371F4}"/>
              </a:ext>
            </a:extLst>
          </p:cNvPr>
          <p:cNvSpPr/>
          <p:nvPr/>
        </p:nvSpPr>
        <p:spPr>
          <a:xfrm rot="5400000">
            <a:off x="2587938" y="2745873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65721EA-44B9-4D62-BB33-07275F340953}"/>
              </a:ext>
            </a:extLst>
          </p:cNvPr>
          <p:cNvSpPr/>
          <p:nvPr/>
        </p:nvSpPr>
        <p:spPr>
          <a:xfrm rot="1800000">
            <a:off x="2137735" y="3030200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7CE65060-48B7-4A8F-994E-09651CA95534}"/>
              </a:ext>
            </a:extLst>
          </p:cNvPr>
          <p:cNvSpPr/>
          <p:nvPr/>
        </p:nvSpPr>
        <p:spPr>
          <a:xfrm rot="3600000">
            <a:off x="2328289" y="2827187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07C9F227-7A94-4CCC-8457-76CA06EFFAAE}"/>
              </a:ext>
            </a:extLst>
          </p:cNvPr>
          <p:cNvSpPr/>
          <p:nvPr/>
        </p:nvSpPr>
        <p:spPr>
          <a:xfrm rot="16200000" flipV="1">
            <a:off x="2602225" y="3679323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B8CE35B0-0A45-455C-9075-2C09D01A612F}"/>
              </a:ext>
            </a:extLst>
          </p:cNvPr>
          <p:cNvSpPr/>
          <p:nvPr/>
        </p:nvSpPr>
        <p:spPr>
          <a:xfrm rot="19800000" flipV="1">
            <a:off x="2147260" y="3406437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0099DF1E-84B9-486E-8355-C3569D314392}"/>
              </a:ext>
            </a:extLst>
          </p:cNvPr>
          <p:cNvSpPr/>
          <p:nvPr/>
        </p:nvSpPr>
        <p:spPr>
          <a:xfrm rot="18000000" flipV="1">
            <a:off x="2333052" y="3622525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4D0F81FF-4B4A-40D5-8902-17BA32B2EA67}"/>
              </a:ext>
            </a:extLst>
          </p:cNvPr>
          <p:cNvSpPr/>
          <p:nvPr/>
        </p:nvSpPr>
        <p:spPr>
          <a:xfrm rot="19800000" flipH="1">
            <a:off x="2999747" y="3011150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75AC327E-C528-47D5-B144-71D8E8FD0CFB}"/>
              </a:ext>
            </a:extLst>
          </p:cNvPr>
          <p:cNvSpPr/>
          <p:nvPr/>
        </p:nvSpPr>
        <p:spPr>
          <a:xfrm rot="18000000" flipH="1">
            <a:off x="2828353" y="2817662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46D65088-D7E2-4680-8BAA-AF7C902B1508}"/>
              </a:ext>
            </a:extLst>
          </p:cNvPr>
          <p:cNvSpPr/>
          <p:nvPr/>
        </p:nvSpPr>
        <p:spPr>
          <a:xfrm rot="1800000" flipH="1" flipV="1">
            <a:off x="3009272" y="3420724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725E0F4B-2E04-41AC-A732-EAD8FE8DCA8B}"/>
              </a:ext>
            </a:extLst>
          </p:cNvPr>
          <p:cNvSpPr/>
          <p:nvPr/>
        </p:nvSpPr>
        <p:spPr>
          <a:xfrm rot="3600000" flipH="1" flipV="1">
            <a:off x="2828352" y="3622524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D9BE07EB-ED87-4254-BBF9-BFA655E43973}"/>
              </a:ext>
            </a:extLst>
          </p:cNvPr>
          <p:cNvSpPr/>
          <p:nvPr/>
        </p:nvSpPr>
        <p:spPr>
          <a:xfrm rot="10800000">
            <a:off x="3311170" y="3219996"/>
            <a:ext cx="487531" cy="144409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7172B9AF-1BCF-4A19-A327-8301C81F69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18682" r="24299" b="12946"/>
          <a:stretch/>
        </p:blipFill>
        <p:spPr>
          <a:xfrm rot="16200000">
            <a:off x="5565578" y="1540516"/>
            <a:ext cx="1577164" cy="3195705"/>
          </a:xfrm>
          <a:prstGeom prst="rect">
            <a:avLst/>
          </a:prstGeom>
        </p:spPr>
      </p:pic>
      <p:sp>
        <p:nvSpPr>
          <p:cNvPr id="34" name="矢印: 右 33">
            <a:extLst>
              <a:ext uri="{FF2B5EF4-FFF2-40B4-BE49-F238E27FC236}">
                <a16:creationId xmlns:a16="http://schemas.microsoft.com/office/drawing/2014/main" id="{4EB7E0DA-CD7F-4FAE-937F-8495666CDEBC}"/>
              </a:ext>
            </a:extLst>
          </p:cNvPr>
          <p:cNvSpPr/>
          <p:nvPr/>
        </p:nvSpPr>
        <p:spPr>
          <a:xfrm rot="5400000">
            <a:off x="6312879" y="2728152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BD1C14FB-BB40-4FEB-BE76-1AF82758CB0C}"/>
              </a:ext>
            </a:extLst>
          </p:cNvPr>
          <p:cNvSpPr/>
          <p:nvPr/>
        </p:nvSpPr>
        <p:spPr>
          <a:xfrm rot="1800000">
            <a:off x="5862676" y="3012479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92AC8E14-C582-4869-AA9E-FEBF4077F14D}"/>
              </a:ext>
            </a:extLst>
          </p:cNvPr>
          <p:cNvSpPr/>
          <p:nvPr/>
        </p:nvSpPr>
        <p:spPr>
          <a:xfrm rot="3600000">
            <a:off x="6053230" y="2809466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63B05C35-17BC-49DA-8436-7D195CE31FB8}"/>
              </a:ext>
            </a:extLst>
          </p:cNvPr>
          <p:cNvSpPr/>
          <p:nvPr/>
        </p:nvSpPr>
        <p:spPr>
          <a:xfrm rot="16200000" flipV="1">
            <a:off x="6337791" y="3650970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45642C48-74D5-4171-B06A-F6C7C2B2F02A}"/>
              </a:ext>
            </a:extLst>
          </p:cNvPr>
          <p:cNvSpPr/>
          <p:nvPr/>
        </p:nvSpPr>
        <p:spPr>
          <a:xfrm rot="19800000" flipV="1">
            <a:off x="5872201" y="3388716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7894650A-FA56-4E5F-B55D-89B524175E01}"/>
              </a:ext>
            </a:extLst>
          </p:cNvPr>
          <p:cNvSpPr/>
          <p:nvPr/>
        </p:nvSpPr>
        <p:spPr>
          <a:xfrm rot="18000000" flipV="1">
            <a:off x="6068618" y="3594172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890109CC-7A4B-422B-B482-E6B5FD97525D}"/>
              </a:ext>
            </a:extLst>
          </p:cNvPr>
          <p:cNvSpPr/>
          <p:nvPr/>
        </p:nvSpPr>
        <p:spPr>
          <a:xfrm rot="19800000" flipH="1">
            <a:off x="6724688" y="2993429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CC2EE0E2-D20B-45C7-BE17-45F147E6BAA5}"/>
              </a:ext>
            </a:extLst>
          </p:cNvPr>
          <p:cNvSpPr/>
          <p:nvPr/>
        </p:nvSpPr>
        <p:spPr>
          <a:xfrm rot="18000000" flipH="1">
            <a:off x="6553294" y="2799941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6176C286-DC8E-4079-BF72-C5A7949A4D09}"/>
              </a:ext>
            </a:extLst>
          </p:cNvPr>
          <p:cNvSpPr/>
          <p:nvPr/>
        </p:nvSpPr>
        <p:spPr>
          <a:xfrm rot="1800000" flipH="1" flipV="1">
            <a:off x="6734213" y="3403003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5DAB7A17-CA9F-4385-964B-DDF19419B699}"/>
              </a:ext>
            </a:extLst>
          </p:cNvPr>
          <p:cNvSpPr/>
          <p:nvPr/>
        </p:nvSpPr>
        <p:spPr>
          <a:xfrm rot="3600000" flipH="1" flipV="1">
            <a:off x="6563918" y="3594171"/>
            <a:ext cx="72000" cy="12600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A5CE3B35-EB92-4446-84A7-9DE48FC7A1C1}"/>
              </a:ext>
            </a:extLst>
          </p:cNvPr>
          <p:cNvSpPr/>
          <p:nvPr/>
        </p:nvSpPr>
        <p:spPr>
          <a:xfrm rot="10800000">
            <a:off x="7570387" y="3202275"/>
            <a:ext cx="59584" cy="136340"/>
          </a:xfrm>
          <a:prstGeom prst="rightArrow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2894F60-CAFB-4D4D-8451-00BEA6F6B5D8}"/>
              </a:ext>
            </a:extLst>
          </p:cNvPr>
          <p:cNvSpPr txBox="1"/>
          <p:nvPr/>
        </p:nvSpPr>
        <p:spPr>
          <a:xfrm>
            <a:off x="6103091" y="2955843"/>
            <a:ext cx="5533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olidFill>
                  <a:srgbClr val="FF0000"/>
                </a:solidFill>
              </a:rPr>
              <a:t>n</a:t>
            </a:r>
            <a:r>
              <a:rPr kumimoji="1" lang="en-US" altLang="ja-JP" sz="2400" baseline="-25000" dirty="0">
                <a:solidFill>
                  <a:srgbClr val="FF0000"/>
                </a:solidFill>
              </a:rPr>
              <a:t>e0</a:t>
            </a:r>
            <a:endParaRPr kumimoji="1" lang="ja-JP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938CE5E-4E56-416D-971B-136CC7473DAB}"/>
              </a:ext>
            </a:extLst>
          </p:cNvPr>
          <p:cNvSpPr txBox="1"/>
          <p:nvPr/>
        </p:nvSpPr>
        <p:spPr>
          <a:xfrm>
            <a:off x="2417137" y="2980652"/>
            <a:ext cx="4459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olidFill>
                  <a:srgbClr val="FF0000"/>
                </a:solidFill>
              </a:rPr>
              <a:t>n</a:t>
            </a:r>
            <a:r>
              <a:rPr kumimoji="1" lang="en-US" altLang="ja-JP" sz="2400" baseline="-25000" dirty="0">
                <a:solidFill>
                  <a:srgbClr val="FF0000"/>
                </a:solidFill>
              </a:rPr>
              <a:t>e</a:t>
            </a:r>
            <a:endParaRPr kumimoji="1" lang="ja-JP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46" name="コンテンツ プレースホルダ 9">
            <a:extLst>
              <a:ext uri="{FF2B5EF4-FFF2-40B4-BE49-F238E27FC236}">
                <a16:creationId xmlns:a16="http://schemas.microsoft.com/office/drawing/2014/main" id="{36CF481D-6019-4BAB-B57F-8A7AB8E6278C}"/>
              </a:ext>
            </a:extLst>
          </p:cNvPr>
          <p:cNvSpPr txBox="1">
            <a:spLocks/>
          </p:cNvSpPr>
          <p:nvPr/>
        </p:nvSpPr>
        <p:spPr>
          <a:xfrm>
            <a:off x="522516" y="4919790"/>
            <a:ext cx="6346117" cy="1045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For example, we will be able to measure </a:t>
            </a:r>
            <a:r>
              <a:rPr lang="en-US" altLang="ja-JP" sz="2400" i="1" dirty="0"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latin typeface="+mj-lt"/>
                <a:cs typeface="Arial" panose="020B0604020202020204" pitchFamily="34" charset="0"/>
              </a:rPr>
              <a:t>e0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when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weak magnetic fields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are applied to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only the antechamber.</a:t>
            </a:r>
            <a:endParaRPr lang="ja-JP" altLang="en-US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864F0C2-7CE8-4D27-A24A-74958A6EA5C5}"/>
              </a:ext>
            </a:extLst>
          </p:cNvPr>
          <p:cNvSpPr txBox="1"/>
          <p:nvPr/>
        </p:nvSpPr>
        <p:spPr>
          <a:xfrm>
            <a:off x="7049386" y="2838885"/>
            <a:ext cx="616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FF0000"/>
                </a:solidFill>
              </a:rPr>
              <a:t>X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3C890A-509B-4B67-BB7B-0321867FBA0E}"/>
              </a:ext>
            </a:extLst>
          </p:cNvPr>
          <p:cNvSpPr txBox="1"/>
          <p:nvPr/>
        </p:nvSpPr>
        <p:spPr>
          <a:xfrm>
            <a:off x="3221665" y="2530549"/>
            <a:ext cx="11717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Usual case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01D6014-6CCB-49BE-A55C-81753D19E05B}"/>
              </a:ext>
            </a:extLst>
          </p:cNvPr>
          <p:cNvCxnSpPr>
            <a:cxnSpLocks/>
          </p:cNvCxnSpPr>
          <p:nvPr/>
        </p:nvCxnSpPr>
        <p:spPr>
          <a:xfrm flipV="1">
            <a:off x="7028121" y="5316279"/>
            <a:ext cx="340242" cy="74427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FF83B88-DCCB-4D22-82C1-972E2B8FBF9D}"/>
              </a:ext>
            </a:extLst>
          </p:cNvPr>
          <p:cNvSpPr txBox="1"/>
          <p:nvPr/>
        </p:nvSpPr>
        <p:spPr>
          <a:xfrm>
            <a:off x="7982017" y="3895340"/>
            <a:ext cx="1161983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Magnets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231871C-D361-4C51-A27B-74EEF6CC031B}"/>
              </a:ext>
            </a:extLst>
          </p:cNvPr>
          <p:cNvCxnSpPr>
            <a:cxnSpLocks/>
          </p:cNvCxnSpPr>
          <p:nvPr/>
        </p:nvCxnSpPr>
        <p:spPr>
          <a:xfrm flipV="1">
            <a:off x="8452884" y="4160874"/>
            <a:ext cx="131135" cy="46428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1F5A30-1E9C-4683-B02D-40C49D50CE59}"/>
              </a:ext>
            </a:extLst>
          </p:cNvPr>
          <p:cNvSpPr txBox="1"/>
          <p:nvPr/>
        </p:nvSpPr>
        <p:spPr>
          <a:xfrm>
            <a:off x="2966483" y="3646968"/>
            <a:ext cx="1456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FF"/>
                </a:solidFill>
              </a:rPr>
              <a:t>photoelectrons</a:t>
            </a:r>
            <a:endParaRPr kumimoji="1" lang="ja-JP" altLang="en-US" sz="1600" dirty="0">
              <a:solidFill>
                <a:srgbClr val="FF00FF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093E8E3-A62B-4D09-AEC1-2330ED1FFCCC}"/>
              </a:ext>
            </a:extLst>
          </p:cNvPr>
          <p:cNvSpPr txBox="1"/>
          <p:nvPr/>
        </p:nvSpPr>
        <p:spPr>
          <a:xfrm>
            <a:off x="6755218" y="3607982"/>
            <a:ext cx="1456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FF"/>
                </a:solidFill>
              </a:rPr>
              <a:t>photoelectrons</a:t>
            </a:r>
            <a:endParaRPr kumimoji="1" lang="ja-JP" altLang="en-US" sz="16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2"/>
            <a:ext cx="8749075" cy="1184587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Brief review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Beam aborts accompanied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by local pressure bursts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have been frequently observed in the LER. 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958111"/>
            <a:ext cx="8749075" cy="1316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locations of the pressure bursts have spread to more than 20 points along the ring. More frequent in the Tsukuba straight section.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2BCABD-CC07-44EF-924D-89BA800C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484" y="3391784"/>
            <a:ext cx="6177516" cy="27810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A5D85B1-4F85-4FAD-A8CB-FA34783F4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232"/>
            <a:ext cx="2871017" cy="254809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560A94-0CCD-4B06-A973-8C9D51A91EE6}"/>
              </a:ext>
            </a:extLst>
          </p:cNvPr>
          <p:cNvSpPr txBox="1"/>
          <p:nvPr/>
        </p:nvSpPr>
        <p:spPr>
          <a:xfrm>
            <a:off x="347333" y="3207485"/>
            <a:ext cx="232144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Typical pressure burst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675240-9395-44C0-8120-E647CE5E223A}"/>
              </a:ext>
            </a:extLst>
          </p:cNvPr>
          <p:cNvSpPr txBox="1"/>
          <p:nvPr/>
        </p:nvSpPr>
        <p:spPr>
          <a:xfrm>
            <a:off x="3763928" y="3147234"/>
            <a:ext cx="466769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Locations of pressure bursts and the history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70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2"/>
            <a:ext cx="8749075" cy="1184587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Brief review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Beam aborts accompanied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by local pressure bursts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have been frequently observed in the LER. 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958111"/>
            <a:ext cx="8749075" cy="1316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locations of the pressure bursts have spread to more than 20 points along the ring. More frequent in the Tsukuba straight section.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In most cases, the bursts were observed near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aluminum beam pipes in dipole magnets, with groove structure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675240-9395-44C0-8120-E647CE5E223A}"/>
              </a:ext>
            </a:extLst>
          </p:cNvPr>
          <p:cNvSpPr txBox="1"/>
          <p:nvPr/>
        </p:nvSpPr>
        <p:spPr>
          <a:xfrm>
            <a:off x="1222746" y="3285456"/>
            <a:ext cx="466769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Estimated detailed locations of pressure bursts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2EEDCF-DACD-416D-8994-B465FFFE8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60" y="3657598"/>
            <a:ext cx="5128518" cy="299871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5D55E7-70EE-472D-A813-B86935850101}"/>
              </a:ext>
            </a:extLst>
          </p:cNvPr>
          <p:cNvSpPr txBox="1"/>
          <p:nvPr/>
        </p:nvSpPr>
        <p:spPr>
          <a:xfrm>
            <a:off x="2466753" y="4093535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Bending magnets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9240D8A-C110-4D9B-B9F1-C018900021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0" t="3380" r="24681" b="8487"/>
          <a:stretch/>
        </p:blipFill>
        <p:spPr>
          <a:xfrm>
            <a:off x="6550251" y="4032230"/>
            <a:ext cx="2317302" cy="247108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E8C041-A277-495E-BC72-C56A4C72EEDC}"/>
              </a:ext>
            </a:extLst>
          </p:cNvPr>
          <p:cNvSpPr txBox="1"/>
          <p:nvPr/>
        </p:nvSpPr>
        <p:spPr>
          <a:xfrm>
            <a:off x="6390171" y="3629242"/>
            <a:ext cx="262623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Groove in the beam pipe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F0C09CC-7A56-4450-9A71-395F9D669985}"/>
              </a:ext>
            </a:extLst>
          </p:cNvPr>
          <p:cNvCxnSpPr/>
          <p:nvPr/>
        </p:nvCxnSpPr>
        <p:spPr>
          <a:xfrm flipV="1">
            <a:off x="7495953" y="4167963"/>
            <a:ext cx="723014" cy="136096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2A3B539-1927-4899-B527-18444275897F}"/>
              </a:ext>
            </a:extLst>
          </p:cNvPr>
          <p:cNvCxnSpPr>
            <a:cxnSpLocks/>
          </p:cNvCxnSpPr>
          <p:nvPr/>
        </p:nvCxnSpPr>
        <p:spPr>
          <a:xfrm flipV="1">
            <a:off x="7485321" y="5103628"/>
            <a:ext cx="723014" cy="43593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2"/>
            <a:ext cx="8749075" cy="1184587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Brief review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Beam aborts accompanied by local pressure bursts have been frequently observed in the LER. 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958108"/>
            <a:ext cx="8749075" cy="233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locations of the pressure bursts have spread to more than 20 points along the ring. More frequent in the Tsukuba straight section.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In most cases, the bursts were observed near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aluminum beam pipes in dipole magnets, with groove structure.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beam-loss 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monitors at collimators triggered the beam aborts.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Beam loss lasted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 few </a:t>
            </a:r>
            <a:r>
              <a:rPr lang="en-US" altLang="ja-JP" sz="22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ms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before the beam abort.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endParaRPr lang="en-US" altLang="ja-JP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763BD3C-E787-47D0-A7C6-F9C53B2F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00308" y="4033614"/>
            <a:ext cx="4114808" cy="253730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6EA5D2-EE82-4DDD-9D19-4E452F4583E1}"/>
              </a:ext>
            </a:extLst>
          </p:cNvPr>
          <p:cNvSpPr txBox="1"/>
          <p:nvPr/>
        </p:nvSpPr>
        <p:spPr>
          <a:xfrm>
            <a:off x="2725482" y="5670694"/>
            <a:ext cx="167639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dirty="0">
                <a:solidFill>
                  <a:srgbClr val="008000"/>
                </a:solidFill>
              </a:rPr>
              <a:t>Beam current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0E8FE0E-5C8F-412E-9245-49EA187B2199}"/>
              </a:ext>
            </a:extLst>
          </p:cNvPr>
          <p:cNvSpPr txBox="1"/>
          <p:nvPr/>
        </p:nvSpPr>
        <p:spPr>
          <a:xfrm>
            <a:off x="2768011" y="4851988"/>
            <a:ext cx="104199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dirty="0">
                <a:solidFill>
                  <a:srgbClr val="FF0000"/>
                </a:solidFill>
              </a:rPr>
              <a:t>RF phase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982A4A-AAEE-4042-8A26-C3EF1556428A}"/>
              </a:ext>
            </a:extLst>
          </p:cNvPr>
          <p:cNvSpPr txBox="1"/>
          <p:nvPr/>
        </p:nvSpPr>
        <p:spPr>
          <a:xfrm>
            <a:off x="3274828" y="4129187"/>
            <a:ext cx="147771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dirty="0">
                <a:solidFill>
                  <a:srgbClr val="7030A0"/>
                </a:solidFill>
              </a:rPr>
              <a:t>LM (PIN) signal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5D1E9E-8FD7-4528-8E6C-65F833F4AAE8}"/>
              </a:ext>
            </a:extLst>
          </p:cNvPr>
          <p:cNvSpPr txBox="1"/>
          <p:nvPr/>
        </p:nvSpPr>
        <p:spPr>
          <a:xfrm>
            <a:off x="4642458" y="4607864"/>
            <a:ext cx="144999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dirty="0">
                <a:solidFill>
                  <a:srgbClr val="0070C0"/>
                </a:solidFill>
              </a:rPr>
              <a:t>LM (PIN) signal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CE3427-C7CF-441C-A5E2-BF4ED5EBE75C}"/>
              </a:ext>
            </a:extLst>
          </p:cNvPr>
          <p:cNvSpPr txBox="1"/>
          <p:nvPr/>
        </p:nvSpPr>
        <p:spPr>
          <a:xfrm>
            <a:off x="1382232" y="3700130"/>
            <a:ext cx="681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Typical a</a:t>
            </a:r>
            <a:r>
              <a:rPr kumimoji="1" lang="en-US" altLang="ja-JP" dirty="0">
                <a:solidFill>
                  <a:srgbClr val="008000"/>
                </a:solidFill>
              </a:rPr>
              <a:t>bort log  for the case pressure burst was observed. (Ikeda-san)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AE390CC-A5D8-48FE-A9C6-4D5EF411BCF2}"/>
              </a:ext>
            </a:extLst>
          </p:cNvPr>
          <p:cNvCxnSpPr/>
          <p:nvPr/>
        </p:nvCxnSpPr>
        <p:spPr>
          <a:xfrm>
            <a:off x="5117805" y="5755757"/>
            <a:ext cx="308344" cy="0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B55BB6B-9B0C-4529-82AA-BBDAD27AAB75}"/>
              </a:ext>
            </a:extLst>
          </p:cNvPr>
          <p:cNvSpPr txBox="1"/>
          <p:nvPr/>
        </p:nvSpPr>
        <p:spPr>
          <a:xfrm>
            <a:off x="4965192" y="5351931"/>
            <a:ext cx="58854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dirty="0">
                <a:solidFill>
                  <a:srgbClr val="FFFF00"/>
                </a:solidFill>
              </a:rPr>
              <a:t>1 </a:t>
            </a:r>
            <a:r>
              <a:rPr lang="en-US" altLang="ja-JP" sz="1600" dirty="0" err="1">
                <a:solidFill>
                  <a:srgbClr val="FFFF00"/>
                </a:solidFill>
              </a:rPr>
              <a:t>ms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667E5D5-86A8-4B00-A4A6-90FA51F2C831}"/>
              </a:ext>
            </a:extLst>
          </p:cNvPr>
          <p:cNvSpPr txBox="1"/>
          <p:nvPr/>
        </p:nvSpPr>
        <p:spPr>
          <a:xfrm>
            <a:off x="4589721" y="576993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FF"/>
                </a:solidFill>
              </a:rPr>
              <a:t>Abort</a:t>
            </a:r>
            <a:endParaRPr kumimoji="1" lang="ja-JP" altLang="en-US" sz="16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5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2"/>
            <a:ext cx="8749075" cy="1184587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Brief review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Beam aborts accompanied by local pressure bursts have been frequently observed in the LER. 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958109"/>
            <a:ext cx="8749075" cy="1997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locations of the pressure bursts have spread to more than 20 points along the ring. More frequent in the Tsukuba straight section.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In most cases, the bursts were observed near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aluminum beam pipes in dipole magnets, with groove structure.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beam-loss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monitors at collimators triggered the beam aborts.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Beam loss lasted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 few </a:t>
            </a:r>
            <a:r>
              <a:rPr lang="en-US" altLang="ja-JP" sz="22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ms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before beam abort.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endParaRPr lang="en-US" altLang="ja-JP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コンテンツ プレースホルダ 9">
            <a:extLst>
              <a:ext uri="{FF2B5EF4-FFF2-40B4-BE49-F238E27FC236}">
                <a16:creationId xmlns:a16="http://schemas.microsoft.com/office/drawing/2014/main" id="{2AABC0BC-04D4-46EF-817F-EEEEB74A41ED}"/>
              </a:ext>
            </a:extLst>
          </p:cNvPr>
          <p:cNvSpPr txBox="1">
            <a:spLocks/>
          </p:cNvSpPr>
          <p:nvPr/>
        </p:nvSpPr>
        <p:spPr>
          <a:xfrm>
            <a:off x="394925" y="3792972"/>
            <a:ext cx="8749075" cy="216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 possible cause: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Collision of “dusts” with circulating beams.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latin typeface="+mj-lt"/>
                <a:cs typeface="Arial" panose="020B0604020202020204" pitchFamily="34" charset="0"/>
              </a:rPr>
              <a:t>Manufacturer of beam pipes in Tsukuba section is different from others.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latin typeface="+mj-lt"/>
                <a:cs typeface="Arial" panose="020B0604020202020204" pitchFamily="34" charset="0"/>
              </a:rPr>
              <a:t>Groove structure is likely to catch the dusts.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latin typeface="+mj-lt"/>
                <a:cs typeface="Arial" panose="020B0604020202020204" pitchFamily="34" charset="0"/>
              </a:rPr>
              <a:t>Aluminum grooves were formed at the first stage of beam pipe fabrication.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latin typeface="+mj-lt"/>
                <a:cs typeface="Arial" panose="020B0604020202020204" pitchFamily="34" charset="0"/>
              </a:rPr>
              <a:t>A </a:t>
            </a:r>
            <a:r>
              <a:rPr lang="en-US" altLang="ja-JP" sz="2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“knocker” 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was set at a beam pipe in a bending magnet, where the burst had been observed frequently, and we could reproduce the phenomena by knocking the beam pipe.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endParaRPr lang="en-US" altLang="ja-JP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コンテンツ プレースホルダ 9">
            <a:extLst>
              <a:ext uri="{FF2B5EF4-FFF2-40B4-BE49-F238E27FC236}">
                <a16:creationId xmlns:a16="http://schemas.microsoft.com/office/drawing/2014/main" id="{979C0D27-1714-42E7-B8B9-FFA1D0E83145}"/>
              </a:ext>
            </a:extLst>
          </p:cNvPr>
          <p:cNvSpPr txBox="1">
            <a:spLocks/>
          </p:cNvSpPr>
          <p:nvPr/>
        </p:nvSpPr>
        <p:spPr>
          <a:xfrm>
            <a:off x="394925" y="5954232"/>
            <a:ext cx="8749075" cy="418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  <a:buSzPct val="100000"/>
              <a:buBlip>
                <a:blip r:embed="rId3"/>
              </a:buBlip>
            </a:pP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How to deal with it?</a:t>
            </a:r>
            <a:endParaRPr lang="en-US" altLang="ja-JP" sz="2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4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2"/>
            <a:ext cx="8749075" cy="1344076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Estimation of dust size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Hints: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Beam loss lasts for long time, ~ </a:t>
            </a:r>
            <a:r>
              <a:rPr lang="en-US" altLang="ja-JP" sz="2200" dirty="0" err="1">
                <a:latin typeface="+mj-lt"/>
                <a:cs typeface="Arial" panose="020B0604020202020204" pitchFamily="34" charset="0"/>
              </a:rPr>
              <a:t>ms.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Short beam lifetime, &lt; 10 </a:t>
            </a:r>
            <a:r>
              <a:rPr lang="en-US" altLang="ja-JP" sz="2200" dirty="0" err="1">
                <a:latin typeface="+mj-lt"/>
                <a:cs typeface="Arial" panose="020B0604020202020204" pitchFamily="34" charset="0"/>
              </a:rPr>
              <a:t>ms.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コンテンツ プレースホルダ 9">
            <a:extLst>
              <a:ext uri="{FF2B5EF4-FFF2-40B4-BE49-F238E27FC236}">
                <a16:creationId xmlns:a16="http://schemas.microsoft.com/office/drawing/2014/main" id="{2BF484CA-DFB1-483C-B08C-873380B2E63C}"/>
              </a:ext>
            </a:extLst>
          </p:cNvPr>
          <p:cNvSpPr txBox="1">
            <a:spLocks/>
          </p:cNvSpPr>
          <p:nvPr/>
        </p:nvSpPr>
        <p:spPr>
          <a:xfrm>
            <a:off x="394926" y="2806166"/>
            <a:ext cx="8589586" cy="128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Dusts in reserved beam pipes were checked.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Dusts larger than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100 </a:t>
            </a:r>
            <a:r>
              <a:rPr lang="en-US" altLang="ja-JP" sz="22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 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were actually found, although smaller dusts were dominant.</a:t>
            </a:r>
          </a:p>
        </p:txBody>
      </p:sp>
      <p:sp>
        <p:nvSpPr>
          <p:cNvPr id="9" name="コンテンツ プレースホルダ 9">
            <a:extLst>
              <a:ext uri="{FF2B5EF4-FFF2-40B4-BE49-F238E27FC236}">
                <a16:creationId xmlns:a16="http://schemas.microsoft.com/office/drawing/2014/main" id="{8904D2F0-4399-4DEB-B090-9FD757230136}"/>
              </a:ext>
            </a:extLst>
          </p:cNvPr>
          <p:cNvSpPr txBox="1">
            <a:spLocks/>
          </p:cNvSpPr>
          <p:nvPr/>
        </p:nvSpPr>
        <p:spPr>
          <a:xfrm>
            <a:off x="394925" y="2263904"/>
            <a:ext cx="8749075" cy="458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>
              <a:lnSpc>
                <a:spcPts val="2300"/>
              </a:lnSpc>
              <a:spcBef>
                <a:spcPts val="0"/>
              </a:spcBef>
              <a:buSzPct val="100000"/>
              <a:buBlip>
                <a:blip r:embed="rId3"/>
              </a:buBlip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Large dusts, over 100 </a:t>
            </a:r>
            <a:r>
              <a:rPr lang="en-US" altLang="ja-JP" sz="24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m~1 mm?.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5751140-24E0-4FB3-BBF1-C8E02BC221E0}"/>
              </a:ext>
            </a:extLst>
          </p:cNvPr>
          <p:cNvSpPr/>
          <p:nvPr/>
        </p:nvSpPr>
        <p:spPr>
          <a:xfrm>
            <a:off x="6937225" y="1258148"/>
            <a:ext cx="579993" cy="5799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3134C872-19DB-4766-B291-B40B4A33DFBE}"/>
              </a:ext>
            </a:extLst>
          </p:cNvPr>
          <p:cNvSpPr/>
          <p:nvPr/>
        </p:nvSpPr>
        <p:spPr>
          <a:xfrm>
            <a:off x="6050652" y="2055140"/>
            <a:ext cx="2944491" cy="31592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9F9B1AA7-0B74-4EAA-91C1-DE04DD2E171E}"/>
              </a:ext>
            </a:extLst>
          </p:cNvPr>
          <p:cNvSpPr/>
          <p:nvPr/>
        </p:nvSpPr>
        <p:spPr>
          <a:xfrm>
            <a:off x="6690420" y="1576147"/>
            <a:ext cx="199477" cy="45467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B768AD-E950-4751-AD88-BEA8EB3CFDB7}"/>
              </a:ext>
            </a:extLst>
          </p:cNvPr>
          <p:cNvSpPr txBox="1"/>
          <p:nvPr/>
        </p:nvSpPr>
        <p:spPr>
          <a:xfrm>
            <a:off x="7378995" y="1095155"/>
            <a:ext cx="1640257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Dust: sphere</a:t>
            </a:r>
          </a:p>
          <a:p>
            <a:pPr>
              <a:lnSpc>
                <a:spcPts val="1400"/>
              </a:lnSpc>
            </a:pPr>
            <a:r>
              <a:rPr lang="en-US" altLang="ja-JP" dirty="0">
                <a:solidFill>
                  <a:srgbClr val="008000"/>
                </a:solidFill>
              </a:rPr>
              <a:t>           radius = </a:t>
            </a:r>
            <a:r>
              <a:rPr lang="en-US" altLang="ja-JP" i="1" dirty="0">
                <a:solidFill>
                  <a:srgbClr val="008000"/>
                </a:solidFill>
              </a:rPr>
              <a:t>r</a:t>
            </a:r>
            <a:endParaRPr kumimoji="1" lang="ja-JP" altLang="en-US" i="1" dirty="0">
              <a:solidFill>
                <a:srgbClr val="008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D8E665E-1A41-415D-BA1A-93B3F00C613D}"/>
              </a:ext>
            </a:extLst>
          </p:cNvPr>
          <p:cNvSpPr txBox="1"/>
          <p:nvPr/>
        </p:nvSpPr>
        <p:spPr>
          <a:xfrm>
            <a:off x="7914167" y="2055629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E422652-C82E-4B6C-B4B2-D61F5D846065}"/>
              </a:ext>
            </a:extLst>
          </p:cNvPr>
          <p:cNvSpPr txBox="1"/>
          <p:nvPr/>
        </p:nvSpPr>
        <p:spPr>
          <a:xfrm>
            <a:off x="6599275" y="2410048"/>
            <a:ext cx="245966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Crossing time ~</a:t>
            </a:r>
            <a:r>
              <a:rPr lang="en-US" altLang="ja-JP" dirty="0">
                <a:solidFill>
                  <a:srgbClr val="008000"/>
                </a:solidFill>
              </a:rPr>
              <a:t>3</a:t>
            </a:r>
            <a:r>
              <a:rPr kumimoji="1" lang="en-US" altLang="ja-JP" dirty="0">
                <a:solidFill>
                  <a:srgbClr val="008000"/>
                </a:solidFill>
              </a:rPr>
              <a:t> </a:t>
            </a:r>
            <a:r>
              <a:rPr kumimoji="1" lang="en-US" altLang="ja-JP" dirty="0" err="1">
                <a:solidFill>
                  <a:srgbClr val="008000"/>
                </a:solidFill>
              </a:rPr>
              <a:t>ms</a:t>
            </a:r>
            <a:r>
              <a:rPr kumimoji="1" lang="en-US" altLang="ja-JP" dirty="0">
                <a:solidFill>
                  <a:srgbClr val="008000"/>
                </a:solidFill>
              </a:rPr>
              <a:t> for </a:t>
            </a:r>
            <a:r>
              <a:rPr kumimoji="1" lang="en-US" altLang="ja-JP" i="1" dirty="0">
                <a:solidFill>
                  <a:srgbClr val="008000"/>
                </a:solidFill>
              </a:rPr>
              <a:t>r</a:t>
            </a:r>
            <a:r>
              <a:rPr kumimoji="1" lang="en-US" altLang="ja-JP" dirty="0">
                <a:solidFill>
                  <a:srgbClr val="008000"/>
                </a:solidFill>
              </a:rPr>
              <a:t> = 500 </a:t>
            </a:r>
            <a:r>
              <a:rPr kumimoji="1" lang="en-US" altLang="ja-JP" dirty="0">
                <a:solidFill>
                  <a:srgbClr val="008000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dirty="0">
                <a:solidFill>
                  <a:srgbClr val="008000"/>
                </a:solidFill>
              </a:rPr>
              <a:t>m, </a:t>
            </a:r>
            <a:r>
              <a:rPr kumimoji="1" lang="en-US" altLang="ja-JP" i="1" dirty="0" err="1">
                <a:solidFill>
                  <a:srgbClr val="00800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baseline="-25000" dirty="0" err="1">
                <a:solidFill>
                  <a:srgbClr val="008000"/>
                </a:solidFill>
                <a:latin typeface="+mj-lt"/>
              </a:rPr>
              <a:t>y</a:t>
            </a:r>
            <a:r>
              <a:rPr kumimoji="1" lang="en-US" altLang="ja-JP" dirty="0">
                <a:solidFill>
                  <a:srgbClr val="008000"/>
                </a:solidFill>
              </a:rPr>
              <a:t> = 1 mm.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728E7E5-93DC-402C-8899-4CF1C650740C}"/>
              </a:ext>
            </a:extLst>
          </p:cNvPr>
          <p:cNvSpPr txBox="1"/>
          <p:nvPr/>
        </p:nvSpPr>
        <p:spPr>
          <a:xfrm>
            <a:off x="1842979" y="3820631"/>
            <a:ext cx="648231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Example of a large dust (Al</a:t>
            </a:r>
            <a:r>
              <a:rPr lang="en-US" altLang="ja-JP" baseline="-25000" dirty="0">
                <a:solidFill>
                  <a:srgbClr val="008000"/>
                </a:solidFill>
              </a:rPr>
              <a:t>2</a:t>
            </a:r>
            <a:r>
              <a:rPr lang="en-US" altLang="ja-JP" dirty="0">
                <a:solidFill>
                  <a:srgbClr val="008000"/>
                </a:solidFill>
              </a:rPr>
              <a:t>O</a:t>
            </a:r>
            <a:r>
              <a:rPr lang="en-US" altLang="ja-JP" baseline="-25000" dirty="0">
                <a:solidFill>
                  <a:srgbClr val="008000"/>
                </a:solidFill>
              </a:rPr>
              <a:t>3</a:t>
            </a:r>
            <a:r>
              <a:rPr lang="en-US" altLang="ja-JP" dirty="0">
                <a:solidFill>
                  <a:srgbClr val="008000"/>
                </a:solidFill>
              </a:rPr>
              <a:t>) found in the reserved beam pipe.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5034DC-69BA-4355-A0EF-9E06FEA364DB}"/>
              </a:ext>
            </a:extLst>
          </p:cNvPr>
          <p:cNvSpPr txBox="1"/>
          <p:nvPr/>
        </p:nvSpPr>
        <p:spPr>
          <a:xfrm>
            <a:off x="5957776" y="1321984"/>
            <a:ext cx="850939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Gravity</a:t>
            </a:r>
            <a:endParaRPr kumimoji="1" lang="ja-JP" altLang="en-US" i="1" dirty="0">
              <a:solidFill>
                <a:srgbClr val="008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BD3ECC-AABC-4F56-93D0-2AA18B2F3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73953" r="11840" b="8373"/>
          <a:stretch/>
        </p:blipFill>
        <p:spPr>
          <a:xfrm>
            <a:off x="5720315" y="4199863"/>
            <a:ext cx="3312135" cy="195639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2AA3B40-47BE-45CB-834C-2054EFC6C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0800" r="57748" b="70595"/>
          <a:stretch/>
        </p:blipFill>
        <p:spPr>
          <a:xfrm>
            <a:off x="627319" y="4203549"/>
            <a:ext cx="2509285" cy="204839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15A2615-50E3-4677-B43B-8EDBC7B90B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5" t="53437" r="6869" b="24858"/>
          <a:stretch/>
        </p:blipFill>
        <p:spPr>
          <a:xfrm>
            <a:off x="2977115" y="4136066"/>
            <a:ext cx="2817629" cy="213714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F1E11C3-F248-43CA-9114-C7875168A951}"/>
              </a:ext>
            </a:extLst>
          </p:cNvPr>
          <p:cNvSpPr txBox="1"/>
          <p:nvPr/>
        </p:nvSpPr>
        <p:spPr>
          <a:xfrm>
            <a:off x="5316280" y="1775637"/>
            <a:ext cx="140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[Cross section]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644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2"/>
            <a:ext cx="8749075" cy="1344076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Estimation of dust size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Hints: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Beam loss lasts for long time, ~ </a:t>
            </a:r>
            <a:r>
              <a:rPr lang="en-US" altLang="ja-JP" sz="2200" dirty="0" err="1">
                <a:latin typeface="+mj-lt"/>
                <a:cs typeface="Arial" panose="020B0604020202020204" pitchFamily="34" charset="0"/>
              </a:rPr>
              <a:t>ms.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Short beam lifetime, &lt; 10 </a:t>
            </a:r>
            <a:r>
              <a:rPr lang="en-US" altLang="ja-JP" sz="2200" dirty="0" err="1">
                <a:latin typeface="+mj-lt"/>
                <a:cs typeface="Arial" panose="020B0604020202020204" pitchFamily="34" charset="0"/>
              </a:rPr>
              <a:t>ms.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65751140-24E0-4FB3-BBF1-C8E02BC221E0}"/>
              </a:ext>
            </a:extLst>
          </p:cNvPr>
          <p:cNvSpPr/>
          <p:nvPr/>
        </p:nvSpPr>
        <p:spPr>
          <a:xfrm>
            <a:off x="7320000" y="2044959"/>
            <a:ext cx="177246" cy="17724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3134C872-19DB-4766-B291-B40B4A33DFBE}"/>
              </a:ext>
            </a:extLst>
          </p:cNvPr>
          <p:cNvSpPr/>
          <p:nvPr/>
        </p:nvSpPr>
        <p:spPr>
          <a:xfrm>
            <a:off x="6093183" y="2576136"/>
            <a:ext cx="2944491" cy="31592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9F9B1AA7-0B74-4EAA-91C1-DE04DD2E171E}"/>
              </a:ext>
            </a:extLst>
          </p:cNvPr>
          <p:cNvSpPr/>
          <p:nvPr/>
        </p:nvSpPr>
        <p:spPr>
          <a:xfrm>
            <a:off x="7030663" y="2224736"/>
            <a:ext cx="199477" cy="30581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D8E665E-1A41-415D-BA1A-93B3F00C613D}"/>
              </a:ext>
            </a:extLst>
          </p:cNvPr>
          <p:cNvSpPr txBox="1"/>
          <p:nvPr/>
        </p:nvSpPr>
        <p:spPr>
          <a:xfrm>
            <a:off x="7956698" y="257662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</a:t>
            </a:r>
            <a:endParaRPr kumimoji="1" lang="ja-JP" altLang="en-US" dirty="0"/>
          </a:p>
        </p:txBody>
      </p:sp>
      <p:sp>
        <p:nvSpPr>
          <p:cNvPr id="17" name="コンテンツ プレースホルダ 9">
            <a:extLst>
              <a:ext uri="{FF2B5EF4-FFF2-40B4-BE49-F238E27FC236}">
                <a16:creationId xmlns:a16="http://schemas.microsoft.com/office/drawing/2014/main" id="{7FA63D13-4E60-4C0C-BD3E-DBB72C92C2C9}"/>
              </a:ext>
            </a:extLst>
          </p:cNvPr>
          <p:cNvSpPr txBox="1">
            <a:spLocks/>
          </p:cNvSpPr>
          <p:nvPr/>
        </p:nvSpPr>
        <p:spPr>
          <a:xfrm>
            <a:off x="387838" y="2448201"/>
            <a:ext cx="6080303" cy="261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Note: there is another possible story: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Dust is small, &lt; 10 </a:t>
            </a:r>
            <a:r>
              <a:rPr lang="en-US" altLang="ja-JP" sz="22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m,</a:t>
            </a:r>
            <a:r>
              <a:rPr lang="ja-JP" altLang="en-US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such</a:t>
            </a:r>
            <a:r>
              <a:rPr lang="ja-JP" altLang="en-US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as</a:t>
            </a:r>
            <a:r>
              <a:rPr lang="ja-JP" altLang="en-US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NEG</a:t>
            </a:r>
            <a:r>
              <a:rPr lang="ja-JP" altLang="en-US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powder.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collision induces the synchrotron oscillation, and it grows to the large </a:t>
            </a:r>
            <a:r>
              <a:rPr lang="en-US" altLang="ja-JP" sz="2200" dirty="0" err="1">
                <a:latin typeface="+mj-lt"/>
                <a:cs typeface="Arial" panose="020B0604020202020204" pitchFamily="34" charset="0"/>
              </a:rPr>
              <a:t>betatron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oscillation. That leads to the beam loss.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Reason: the loss signal is observed behind the synchrotron oscillation, ~ </a:t>
            </a:r>
            <a:r>
              <a:rPr lang="en-US" altLang="ja-JP" sz="2200" dirty="0" err="1">
                <a:latin typeface="+mj-lt"/>
                <a:cs typeface="Arial" panose="020B0604020202020204" pitchFamily="34" charset="0"/>
              </a:rPr>
              <a:t>ms.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コンテンツ プレースホルダ 9">
            <a:extLst>
              <a:ext uri="{FF2B5EF4-FFF2-40B4-BE49-F238E27FC236}">
                <a16:creationId xmlns:a16="http://schemas.microsoft.com/office/drawing/2014/main" id="{F1227DF0-40B3-4FEB-86AE-AC7326358D28}"/>
              </a:ext>
            </a:extLst>
          </p:cNvPr>
          <p:cNvSpPr txBox="1">
            <a:spLocks/>
          </p:cNvSpPr>
          <p:nvPr/>
        </p:nvSpPr>
        <p:spPr>
          <a:xfrm>
            <a:off x="387838" y="4479020"/>
            <a:ext cx="6066125" cy="128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We have to know the </a:t>
            </a:r>
            <a:r>
              <a:rPr lang="en-US" altLang="ja-JP" sz="2200" dirty="0" err="1">
                <a:latin typeface="+mj-lt"/>
                <a:cs typeface="Arial" panose="020B0604020202020204" pitchFamily="34" charset="0"/>
              </a:rPr>
              <a:t>dinamic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aperture.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Further investigation is required, and some studies are planed in Phase-2.</a:t>
            </a:r>
          </a:p>
        </p:txBody>
      </p:sp>
      <p:sp>
        <p:nvSpPr>
          <p:cNvPr id="20" name="コンテンツ プレースホルダ 9">
            <a:extLst>
              <a:ext uri="{FF2B5EF4-FFF2-40B4-BE49-F238E27FC236}">
                <a16:creationId xmlns:a16="http://schemas.microsoft.com/office/drawing/2014/main" id="{AA04A136-2EF7-4800-A606-71C352A89442}"/>
              </a:ext>
            </a:extLst>
          </p:cNvPr>
          <p:cNvSpPr txBox="1">
            <a:spLocks/>
          </p:cNvSpPr>
          <p:nvPr/>
        </p:nvSpPr>
        <p:spPr>
          <a:xfrm>
            <a:off x="387838" y="5784112"/>
            <a:ext cx="8607306" cy="737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Here, we tried to explain the phenomena assuming that the dust is large.</a:t>
            </a:r>
            <a:endParaRPr lang="en-US" altLang="ja-JP" sz="22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BFF6F5-B7A4-4AE0-8C2E-C32AF0781058}"/>
              </a:ext>
            </a:extLst>
          </p:cNvPr>
          <p:cNvSpPr txBox="1"/>
          <p:nvPr/>
        </p:nvSpPr>
        <p:spPr>
          <a:xfrm>
            <a:off x="7219507" y="1733108"/>
            <a:ext cx="1977464" cy="31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Small dust &lt; 10 </a:t>
            </a:r>
            <a:r>
              <a:rPr kumimoji="1" lang="en-US" altLang="ja-JP" dirty="0">
                <a:solidFill>
                  <a:srgbClr val="008000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dirty="0">
                <a:solidFill>
                  <a:srgbClr val="008000"/>
                </a:solidFill>
              </a:rPr>
              <a:t>m</a:t>
            </a:r>
            <a:endParaRPr kumimoji="1" lang="ja-JP" altLang="en-US" i="1" dirty="0">
              <a:solidFill>
                <a:srgbClr val="008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FE3E697-22F3-4509-8AD8-276D8B2F6A83}"/>
              </a:ext>
            </a:extLst>
          </p:cNvPr>
          <p:cNvSpPr txBox="1"/>
          <p:nvPr/>
        </p:nvSpPr>
        <p:spPr>
          <a:xfrm>
            <a:off x="6889898" y="3083442"/>
            <a:ext cx="17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Typical a</a:t>
            </a:r>
            <a:r>
              <a:rPr kumimoji="1" lang="en-US" altLang="ja-JP" dirty="0">
                <a:solidFill>
                  <a:srgbClr val="008000"/>
                </a:solidFill>
              </a:rPr>
              <a:t>bort log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026FF23-624A-482B-89E5-D8553525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30"/>
          <a:stretch/>
        </p:blipFill>
        <p:spPr>
          <a:xfrm>
            <a:off x="6394639" y="3455581"/>
            <a:ext cx="2738728" cy="194071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72E7449-39E1-485D-946C-88E749138747}"/>
              </a:ext>
            </a:extLst>
          </p:cNvPr>
          <p:cNvSpPr txBox="1"/>
          <p:nvPr/>
        </p:nvSpPr>
        <p:spPr>
          <a:xfrm>
            <a:off x="5560828" y="2296632"/>
            <a:ext cx="140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[Cross section]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494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62AD2050-F6E9-415D-9298-BEF7D6F543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/>
          <a:stretch/>
        </p:blipFill>
        <p:spPr>
          <a:xfrm>
            <a:off x="6646372" y="2658137"/>
            <a:ext cx="2497628" cy="1729004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61508"/>
            <a:ext cx="8749075" cy="384518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Brief review: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6" y="1459721"/>
            <a:ext cx="6675726" cy="975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first ECE was observed at a beam current of 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~600 mA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(1/1576/3.06RF), which was caused by EC in the aluminum bellows chambers.</a:t>
            </a:r>
          </a:p>
        </p:txBody>
      </p:sp>
      <p:sp>
        <p:nvSpPr>
          <p:cNvPr id="22" name="コンテンツ プレースホルダ 9"/>
          <p:cNvSpPr txBox="1">
            <a:spLocks/>
          </p:cNvSpPr>
          <p:nvPr/>
        </p:nvSpPr>
        <p:spPr>
          <a:xfrm>
            <a:off x="405560" y="2445486"/>
            <a:ext cx="6484337" cy="765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This ECE was cured by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permanent magnets around the bellows chambers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7" name="Picture 3" descr="E:\_Workfolder\ベローズ_永久磁石_20160428 photo\Resized\P4280062.jpg">
            <a:extLst>
              <a:ext uri="{FF2B5EF4-FFF2-40B4-BE49-F238E27FC236}">
                <a16:creationId xmlns:a16="http://schemas.microsoft.com/office/drawing/2014/main" id="{BDCA2950-1EDA-4D8F-9DDA-5FDEB280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58" y="1327588"/>
            <a:ext cx="1802425" cy="13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コンテンツ プレースホルダ 9">
            <a:extLst>
              <a:ext uri="{FF2B5EF4-FFF2-40B4-BE49-F238E27FC236}">
                <a16:creationId xmlns:a16="http://schemas.microsoft.com/office/drawing/2014/main" id="{979B590E-8830-41FD-8EDD-1CE63FF890B9}"/>
              </a:ext>
            </a:extLst>
          </p:cNvPr>
          <p:cNvSpPr txBox="1">
            <a:spLocks/>
          </p:cNvSpPr>
          <p:nvPr/>
        </p:nvSpPr>
        <p:spPr>
          <a:xfrm>
            <a:off x="394925" y="3179138"/>
            <a:ext cx="6654461" cy="1318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However, ECE was again observed at a beam current of </a:t>
            </a:r>
            <a:r>
              <a:rPr lang="en-US" altLang="ja-JP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900 mA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(1/1576/3.06RF).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As a source of EC, the </a:t>
            </a:r>
            <a:r>
              <a:rPr lang="en-US" altLang="ja-JP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-coated beam pipe with antechambers at drift spaces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was suspected.</a:t>
            </a:r>
            <a:endParaRPr lang="en-US" altLang="ja-JP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コンテンツ プレースホルダ 9">
            <a:extLst>
              <a:ext uri="{FF2B5EF4-FFF2-40B4-BE49-F238E27FC236}">
                <a16:creationId xmlns:a16="http://schemas.microsoft.com/office/drawing/2014/main" id="{18A07AA5-B65D-42E7-ACF4-55BD87B95809}"/>
              </a:ext>
            </a:extLst>
          </p:cNvPr>
          <p:cNvSpPr txBox="1">
            <a:spLocks/>
          </p:cNvSpPr>
          <p:nvPr/>
        </p:nvSpPr>
        <p:spPr>
          <a:xfrm>
            <a:off x="394926" y="5103630"/>
            <a:ext cx="7866572" cy="44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>
              <a:lnSpc>
                <a:spcPts val="2300"/>
              </a:lnSpc>
              <a:spcBef>
                <a:spcPts val="0"/>
              </a:spcBef>
              <a:buSzPct val="100000"/>
              <a:buBlip>
                <a:blip r:embed="rId5"/>
              </a:buBlip>
            </a:pP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Any countermeasures were required before Phase-2.</a:t>
            </a:r>
            <a:endParaRPr lang="en-US" altLang="ja-JP" sz="2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195B8D11-3FCB-47B3-8F73-69AA025E9068}"/>
              </a:ext>
            </a:extLst>
          </p:cNvPr>
          <p:cNvSpPr txBox="1">
            <a:spLocks/>
          </p:cNvSpPr>
          <p:nvPr/>
        </p:nvSpPr>
        <p:spPr>
          <a:xfrm>
            <a:off x="394926" y="5511211"/>
            <a:ext cx="8483260" cy="71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altLang="ja-JP" sz="2400" i="1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of </a:t>
            </a:r>
            <a:r>
              <a:rPr lang="en-US" altLang="ja-JP" sz="2400" dirty="0" err="1"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coating estimated from simulations was </a:t>
            </a:r>
            <a:r>
              <a:rPr lang="en-US" altLang="ja-JP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1.4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, which is relatively higher than expected.</a:t>
            </a:r>
            <a:endParaRPr lang="en-US" altLang="ja-JP" sz="2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85D2CE97-2518-4275-8FE1-C75044B4158F}"/>
              </a:ext>
            </a:extLst>
          </p:cNvPr>
          <p:cNvCxnSpPr>
            <a:cxnSpLocks/>
          </p:cNvCxnSpPr>
          <p:nvPr/>
        </p:nvCxnSpPr>
        <p:spPr>
          <a:xfrm>
            <a:off x="8673461" y="3124591"/>
            <a:ext cx="0" cy="982717"/>
          </a:xfrm>
          <a:prstGeom prst="line">
            <a:avLst/>
          </a:prstGeom>
          <a:ln w="28575">
            <a:solidFill>
              <a:srgbClr val="E46C0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コンテンツ プレースホルダ 9">
            <a:extLst>
              <a:ext uri="{FF2B5EF4-FFF2-40B4-BE49-F238E27FC236}">
                <a16:creationId xmlns:a16="http://schemas.microsoft.com/office/drawing/2014/main" id="{D8C95D9A-3A96-4AAA-A6F6-A111DF8CEAF8}"/>
              </a:ext>
            </a:extLst>
          </p:cNvPr>
          <p:cNvSpPr txBox="1">
            <a:spLocks/>
          </p:cNvSpPr>
          <p:nvPr/>
        </p:nvSpPr>
        <p:spPr>
          <a:xfrm>
            <a:off x="394926" y="4476313"/>
            <a:ext cx="8749074" cy="712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100"/>
              </a:lnSpc>
              <a:spcBef>
                <a:spcPts val="0"/>
              </a:spcBef>
            </a:pPr>
            <a:r>
              <a:rPr lang="en-US" altLang="ja-JP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Measured electron density is near to the threshold of the instability, ~3x10</a:t>
            </a:r>
            <a:r>
              <a:rPr lang="en-US" altLang="ja-JP" baseline="30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11</a:t>
            </a:r>
            <a:r>
              <a:rPr lang="en-US" altLang="ja-JP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e</a:t>
            </a:r>
            <a:r>
              <a:rPr lang="en-US" altLang="ja-JP" baseline="30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altLang="ja-JP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en-US" altLang="ja-JP" baseline="30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-3</a:t>
            </a:r>
          </a:p>
          <a:p>
            <a:pPr lvl="1">
              <a:lnSpc>
                <a:spcPts val="2100"/>
              </a:lnSpc>
              <a:spcBef>
                <a:spcPts val="0"/>
              </a:spcBef>
            </a:pPr>
            <a:r>
              <a:rPr lang="en-US" altLang="ja-JP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Permanent magnets around the beam pipes suppressed the non-linear pressure rise.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71B164-9FA9-405F-83B1-E376D1DA233E}"/>
              </a:ext>
            </a:extLst>
          </p:cNvPr>
          <p:cNvSpPr txBox="1"/>
          <p:nvPr/>
        </p:nvSpPr>
        <p:spPr>
          <a:xfrm>
            <a:off x="7822019" y="2707757"/>
            <a:ext cx="1041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err="1">
                <a:solidFill>
                  <a:srgbClr val="00800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1600" baseline="-25000" dirty="0" err="1">
                <a:solidFill>
                  <a:srgbClr val="008000"/>
                </a:solidFill>
              </a:rPr>
              <a:t>y</a:t>
            </a:r>
            <a:r>
              <a:rPr lang="en-US" altLang="ja-JP" sz="1600" dirty="0">
                <a:solidFill>
                  <a:srgbClr val="008000"/>
                </a:solidFill>
              </a:rPr>
              <a:t> blowup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175BC77-4BF5-45F1-B22E-CB88B466CE62}"/>
              </a:ext>
            </a:extLst>
          </p:cNvPr>
          <p:cNvSpPr txBox="1"/>
          <p:nvPr/>
        </p:nvSpPr>
        <p:spPr>
          <a:xfrm>
            <a:off x="7802049" y="3866709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900 mA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68CD04-5CD2-4BCA-9841-2BCD185CD095}"/>
              </a:ext>
            </a:extLst>
          </p:cNvPr>
          <p:cNvSpPr txBox="1"/>
          <p:nvPr/>
        </p:nvSpPr>
        <p:spPr>
          <a:xfrm>
            <a:off x="6386129" y="974652"/>
            <a:ext cx="2757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8000"/>
                </a:solidFill>
              </a:rPr>
              <a:t>Permanent magnet for bellows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18" name="コンテンツ プレースホルダ 9">
            <a:extLst>
              <a:ext uri="{FF2B5EF4-FFF2-40B4-BE49-F238E27FC236}">
                <a16:creationId xmlns:a16="http://schemas.microsoft.com/office/drawing/2014/main" id="{F558EDBE-9D96-41DA-95B9-717858C86A2A}"/>
              </a:ext>
            </a:extLst>
          </p:cNvPr>
          <p:cNvSpPr txBox="1">
            <a:spLocks/>
          </p:cNvSpPr>
          <p:nvPr/>
        </p:nvSpPr>
        <p:spPr>
          <a:xfrm>
            <a:off x="394926" y="6173973"/>
            <a:ext cx="8483260" cy="47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>
              <a:lnSpc>
                <a:spcPts val="2300"/>
              </a:lnSpc>
              <a:spcBef>
                <a:spcPts val="600"/>
              </a:spcBef>
              <a:buSzPct val="100000"/>
              <a:buBlip>
                <a:blip r:embed="rId5"/>
              </a:buBlip>
            </a:pP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Further analysis was necessary on this point.</a:t>
            </a:r>
            <a:endParaRPr lang="en-US" altLang="ja-JP" sz="2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33" grpId="0"/>
      <p:bldP spid="14" grpId="0"/>
      <p:bldP spid="1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384BA52-1754-4937-B8F3-5E24E7C9E5F4}"/>
              </a:ext>
            </a:extLst>
          </p:cNvPr>
          <p:cNvSpPr/>
          <p:nvPr/>
        </p:nvSpPr>
        <p:spPr>
          <a:xfrm>
            <a:off x="552897" y="5694598"/>
            <a:ext cx="8249920" cy="6031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ローチャート: せん孔テープ 58">
            <a:extLst>
              <a:ext uri="{FF2B5EF4-FFF2-40B4-BE49-F238E27FC236}">
                <a16:creationId xmlns:a16="http://schemas.microsoft.com/office/drawing/2014/main" id="{FA1DD38F-E33E-4D74-B8E1-701277FA0981}"/>
              </a:ext>
            </a:extLst>
          </p:cNvPr>
          <p:cNvSpPr/>
          <p:nvPr/>
        </p:nvSpPr>
        <p:spPr>
          <a:xfrm rot="16200000">
            <a:off x="3468269" y="5884798"/>
            <a:ext cx="904461" cy="242512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ローチャート: せん孔テープ 59">
            <a:extLst>
              <a:ext uri="{FF2B5EF4-FFF2-40B4-BE49-F238E27FC236}">
                <a16:creationId xmlns:a16="http://schemas.microsoft.com/office/drawing/2014/main" id="{1713C1CD-CB74-4BD5-9EBA-4BBEE820E70D}"/>
              </a:ext>
            </a:extLst>
          </p:cNvPr>
          <p:cNvSpPr/>
          <p:nvPr/>
        </p:nvSpPr>
        <p:spPr>
          <a:xfrm rot="16200000">
            <a:off x="5091882" y="5884797"/>
            <a:ext cx="904461" cy="242514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ローチャート: せん孔テープ 60">
            <a:extLst>
              <a:ext uri="{FF2B5EF4-FFF2-40B4-BE49-F238E27FC236}">
                <a16:creationId xmlns:a16="http://schemas.microsoft.com/office/drawing/2014/main" id="{346D2313-6034-49CB-BEC4-3CD1DEB9B749}"/>
              </a:ext>
            </a:extLst>
          </p:cNvPr>
          <p:cNvSpPr/>
          <p:nvPr/>
        </p:nvSpPr>
        <p:spPr>
          <a:xfrm rot="16200000">
            <a:off x="6715493" y="5884797"/>
            <a:ext cx="904461" cy="242513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ローチャート: せん孔テープ 61">
            <a:extLst>
              <a:ext uri="{FF2B5EF4-FFF2-40B4-BE49-F238E27FC236}">
                <a16:creationId xmlns:a16="http://schemas.microsoft.com/office/drawing/2014/main" id="{01D7C01F-07FD-4AB1-918F-AC569A7F9991}"/>
              </a:ext>
            </a:extLst>
          </p:cNvPr>
          <p:cNvSpPr/>
          <p:nvPr/>
        </p:nvSpPr>
        <p:spPr>
          <a:xfrm rot="16200000">
            <a:off x="8340102" y="5820637"/>
            <a:ext cx="904461" cy="268356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ローチャート: せん孔テープ 62">
            <a:extLst>
              <a:ext uri="{FF2B5EF4-FFF2-40B4-BE49-F238E27FC236}">
                <a16:creationId xmlns:a16="http://schemas.microsoft.com/office/drawing/2014/main" id="{A5B5F7AD-43A0-4144-B1C2-575D6F502880}"/>
              </a:ext>
            </a:extLst>
          </p:cNvPr>
          <p:cNvSpPr/>
          <p:nvPr/>
        </p:nvSpPr>
        <p:spPr>
          <a:xfrm rot="16200000">
            <a:off x="1844657" y="5884798"/>
            <a:ext cx="904461" cy="242512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1" name="図 130">
            <a:extLst>
              <a:ext uri="{FF2B5EF4-FFF2-40B4-BE49-F238E27FC236}">
                <a16:creationId xmlns:a16="http://schemas.microsoft.com/office/drawing/2014/main" id="{A38800DD-4159-4609-81D2-D3C0F2782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075" y="1531089"/>
            <a:ext cx="879896" cy="861456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2"/>
            <a:ext cx="2688517" cy="408411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 simple model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0D3E6306-DBE8-4060-B64A-33E619DFB213}"/>
              </a:ext>
            </a:extLst>
          </p:cNvPr>
          <p:cNvSpPr/>
          <p:nvPr/>
        </p:nvSpPr>
        <p:spPr>
          <a:xfrm>
            <a:off x="744279" y="2416306"/>
            <a:ext cx="3997842" cy="41195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82774C1-6831-455B-8895-03C9B633DB0C}"/>
              </a:ext>
            </a:extLst>
          </p:cNvPr>
          <p:cNvCxnSpPr>
            <a:cxnSpLocks/>
            <a:endCxn id="10" idx="6"/>
          </p:cNvCxnSpPr>
          <p:nvPr/>
        </p:nvCxnSpPr>
        <p:spPr>
          <a:xfrm>
            <a:off x="2721935" y="2622284"/>
            <a:ext cx="20201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6D095E5-D5F1-432C-8554-B1AB95589DD3}"/>
              </a:ext>
            </a:extLst>
          </p:cNvPr>
          <p:cNvCxnSpPr>
            <a:cxnSpLocks/>
          </p:cNvCxnSpPr>
          <p:nvPr/>
        </p:nvCxnSpPr>
        <p:spPr>
          <a:xfrm flipV="1">
            <a:off x="2675807" y="2430557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3CDCD31-A776-4298-9905-2FB7596C40BC}"/>
              </a:ext>
            </a:extLst>
          </p:cNvPr>
          <p:cNvSpPr txBox="1"/>
          <p:nvPr/>
        </p:nvSpPr>
        <p:spPr>
          <a:xfrm>
            <a:off x="2145792" y="2201959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err="1">
                <a:latin typeface="Symbol" panose="05050102010706020507" pitchFamily="18" charset="2"/>
              </a:rPr>
              <a:t>s</a:t>
            </a:r>
            <a:r>
              <a:rPr kumimoji="1" lang="en-US" altLang="ja-JP" sz="2000" i="1" baseline="-25000" dirty="0" err="1"/>
              <a:t>y</a:t>
            </a:r>
            <a:endParaRPr kumimoji="1" lang="ja-JP" altLang="en-US" sz="2000" i="1" baseline="-25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B0B0DE-46E8-4365-B5DA-999218573C61}"/>
              </a:ext>
            </a:extLst>
          </p:cNvPr>
          <p:cNvSpPr txBox="1"/>
          <p:nvPr/>
        </p:nvSpPr>
        <p:spPr>
          <a:xfrm>
            <a:off x="3466866" y="2469281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err="1">
                <a:latin typeface="Symbol" panose="05050102010706020507" pitchFamily="18" charset="2"/>
              </a:rPr>
              <a:t>s</a:t>
            </a:r>
            <a:r>
              <a:rPr kumimoji="1" lang="en-US" altLang="ja-JP" sz="2000" i="1" baseline="-25000" dirty="0" err="1"/>
              <a:t>x</a:t>
            </a:r>
            <a:endParaRPr kumimoji="1" lang="ja-JP" altLang="en-US" sz="2000" i="1" baseline="-25000" dirty="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3A5C464-F62B-4221-AEA7-264F4B8BC4A0}"/>
              </a:ext>
            </a:extLst>
          </p:cNvPr>
          <p:cNvSpPr/>
          <p:nvPr/>
        </p:nvSpPr>
        <p:spPr>
          <a:xfrm>
            <a:off x="2328530" y="1502586"/>
            <a:ext cx="847437" cy="8474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70FAB7F-8B81-4536-8B38-DFFBB1AF63FE}"/>
              </a:ext>
            </a:extLst>
          </p:cNvPr>
          <p:cNvCxnSpPr>
            <a:cxnSpLocks/>
          </p:cNvCxnSpPr>
          <p:nvPr/>
        </p:nvCxnSpPr>
        <p:spPr>
          <a:xfrm flipV="1">
            <a:off x="2753833" y="1588328"/>
            <a:ext cx="258348" cy="346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0F165C6-211E-407A-AD4D-750CC2810F10}"/>
              </a:ext>
            </a:extLst>
          </p:cNvPr>
          <p:cNvSpPr txBox="1"/>
          <p:nvPr/>
        </p:nvSpPr>
        <p:spPr>
          <a:xfrm>
            <a:off x="2604346" y="1600656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r</a:t>
            </a:r>
            <a:endParaRPr kumimoji="1" lang="ja-JP" altLang="en-US" i="1" dirty="0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762017C9-E0B8-4FC7-B820-5770A85A8111}"/>
              </a:ext>
            </a:extLst>
          </p:cNvPr>
          <p:cNvSpPr/>
          <p:nvPr/>
        </p:nvSpPr>
        <p:spPr>
          <a:xfrm>
            <a:off x="1929750" y="1820019"/>
            <a:ext cx="347870" cy="21781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A92F308-85CC-4253-88E5-3E8491373079}"/>
              </a:ext>
            </a:extLst>
          </p:cNvPr>
          <p:cNvSpPr/>
          <p:nvPr/>
        </p:nvSpPr>
        <p:spPr>
          <a:xfrm>
            <a:off x="5380073" y="2447072"/>
            <a:ext cx="3583173" cy="3280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67742D9-0E44-46FF-BF60-D884B5A8E5D6}"/>
                  </a:ext>
                </a:extLst>
              </p:cNvPr>
              <p:cNvSpPr txBox="1"/>
              <p:nvPr/>
            </p:nvSpPr>
            <p:spPr>
              <a:xfrm>
                <a:off x="8430150" y="2464687"/>
                <a:ext cx="713850" cy="33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67742D9-0E44-46FF-BF60-D884B5A8E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150" y="2464687"/>
                <a:ext cx="713850" cy="337913"/>
              </a:xfrm>
              <a:prstGeom prst="rect">
                <a:avLst/>
              </a:prstGeom>
              <a:blipFill>
                <a:blip r:embed="rId4"/>
                <a:stretch>
                  <a:fillRect r="-3419" b="-160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6E03BE85-CD0C-4A54-A3B2-E0BE724BBD4C}"/>
                  </a:ext>
                </a:extLst>
              </p:cNvPr>
              <p:cNvSpPr txBox="1"/>
              <p:nvPr/>
            </p:nvSpPr>
            <p:spPr>
              <a:xfrm>
                <a:off x="6746795" y="2865482"/>
                <a:ext cx="706219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6E03BE85-CD0C-4A54-A3B2-E0BE724BB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795" y="2865482"/>
                <a:ext cx="706219" cy="309637"/>
              </a:xfrm>
              <a:prstGeom prst="rect">
                <a:avLst/>
              </a:prstGeom>
              <a:blipFill>
                <a:blip r:embed="rId5"/>
                <a:stretch>
                  <a:fillRect r="-862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6EF48E1-EA91-465A-BA67-EE200A910B26}"/>
              </a:ext>
            </a:extLst>
          </p:cNvPr>
          <p:cNvCxnSpPr>
            <a:cxnSpLocks/>
          </p:cNvCxnSpPr>
          <p:nvPr/>
        </p:nvCxnSpPr>
        <p:spPr>
          <a:xfrm>
            <a:off x="8236158" y="2434856"/>
            <a:ext cx="0" cy="35087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1AA1911-18F6-4022-9232-D034B98F7D0E}"/>
              </a:ext>
            </a:extLst>
          </p:cNvPr>
          <p:cNvCxnSpPr>
            <a:cxnSpLocks/>
          </p:cNvCxnSpPr>
          <p:nvPr/>
        </p:nvCxnSpPr>
        <p:spPr>
          <a:xfrm flipH="1">
            <a:off x="5358809" y="2873881"/>
            <a:ext cx="360443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4BF32034-6A52-468D-BE1F-1A653DCA370C}"/>
              </a:ext>
            </a:extLst>
          </p:cNvPr>
          <p:cNvCxnSpPr>
            <a:cxnSpLocks/>
          </p:cNvCxnSpPr>
          <p:nvPr/>
        </p:nvCxnSpPr>
        <p:spPr>
          <a:xfrm flipV="1">
            <a:off x="7187610" y="1645032"/>
            <a:ext cx="251261" cy="3007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285C9BE4-BB5A-46C8-9697-9B9111DC0B17}"/>
              </a:ext>
            </a:extLst>
          </p:cNvPr>
          <p:cNvSpPr txBox="1"/>
          <p:nvPr/>
        </p:nvSpPr>
        <p:spPr>
          <a:xfrm>
            <a:off x="7052299" y="1572300"/>
            <a:ext cx="27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r</a:t>
            </a:r>
            <a:endParaRPr kumimoji="1" lang="ja-JP" altLang="en-US" i="1" dirty="0"/>
          </a:p>
        </p:txBody>
      </p:sp>
      <p:sp>
        <p:nvSpPr>
          <p:cNvPr id="93" name="矢印: 下 92">
            <a:extLst>
              <a:ext uri="{FF2B5EF4-FFF2-40B4-BE49-F238E27FC236}">
                <a16:creationId xmlns:a16="http://schemas.microsoft.com/office/drawing/2014/main" id="{F40F40DF-0BF9-4364-B025-8402CBE2E8C8}"/>
              </a:ext>
            </a:extLst>
          </p:cNvPr>
          <p:cNvSpPr/>
          <p:nvPr/>
        </p:nvSpPr>
        <p:spPr>
          <a:xfrm>
            <a:off x="6324541" y="1855460"/>
            <a:ext cx="347870" cy="21781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E65D0054-EBAB-4972-A784-E533389FBF3E}"/>
              </a:ext>
            </a:extLst>
          </p:cNvPr>
          <p:cNvSpPr txBox="1"/>
          <p:nvPr/>
        </p:nvSpPr>
        <p:spPr>
          <a:xfrm>
            <a:off x="5390707" y="1871331"/>
            <a:ext cx="1434752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Gravity</a:t>
            </a:r>
          </a:p>
          <a:p>
            <a:pPr>
              <a:lnSpc>
                <a:spcPts val="1600"/>
              </a:lnSpc>
            </a:pPr>
            <a:r>
              <a:rPr lang="en-US" altLang="ja-JP" dirty="0">
                <a:solidFill>
                  <a:srgbClr val="008000"/>
                </a:solidFill>
              </a:rPr>
              <a:t>No charge up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1D25EF50-F22F-4506-B8C3-5216A8B6A757}"/>
              </a:ext>
            </a:extLst>
          </p:cNvPr>
          <p:cNvSpPr txBox="1"/>
          <p:nvPr/>
        </p:nvSpPr>
        <p:spPr>
          <a:xfrm>
            <a:off x="7634177" y="1605516"/>
            <a:ext cx="142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Sliced sphere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96" name="矢印: 右 95">
            <a:extLst>
              <a:ext uri="{FF2B5EF4-FFF2-40B4-BE49-F238E27FC236}">
                <a16:creationId xmlns:a16="http://schemas.microsoft.com/office/drawing/2014/main" id="{74A299A6-5F89-4919-93B5-46D977CF1474}"/>
              </a:ext>
            </a:extLst>
          </p:cNvPr>
          <p:cNvSpPr/>
          <p:nvPr/>
        </p:nvSpPr>
        <p:spPr>
          <a:xfrm>
            <a:off x="4976037" y="2083981"/>
            <a:ext cx="148856" cy="914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コンテンツ プレースホルダ 9">
            <a:extLst>
              <a:ext uri="{FF2B5EF4-FFF2-40B4-BE49-F238E27FC236}">
                <a16:creationId xmlns:a16="http://schemas.microsoft.com/office/drawing/2014/main" id="{5ACD7F01-7C4D-4331-ACC2-86668457E82B}"/>
              </a:ext>
            </a:extLst>
          </p:cNvPr>
          <p:cNvSpPr txBox="1">
            <a:spLocks/>
          </p:cNvSpPr>
          <p:nvPr/>
        </p:nvSpPr>
        <p:spPr>
          <a:xfrm>
            <a:off x="5767910" y="2795532"/>
            <a:ext cx="2047019" cy="408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i="1" dirty="0" err="1">
                <a:solidFill>
                  <a:srgbClr val="008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ja-JP" baseline="-25000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x</a:t>
            </a:r>
            <a:r>
              <a:rPr lang="en-US" altLang="ja-JP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&gt;&gt; r</a:t>
            </a:r>
          </a:p>
        </p:txBody>
      </p:sp>
      <p:sp>
        <p:nvSpPr>
          <p:cNvPr id="110" name="矢印: 右 109">
            <a:extLst>
              <a:ext uri="{FF2B5EF4-FFF2-40B4-BE49-F238E27FC236}">
                <a16:creationId xmlns:a16="http://schemas.microsoft.com/office/drawing/2014/main" id="{F921C624-91EE-4F7F-A339-F694CB3B4105}"/>
              </a:ext>
            </a:extLst>
          </p:cNvPr>
          <p:cNvSpPr/>
          <p:nvPr/>
        </p:nvSpPr>
        <p:spPr>
          <a:xfrm>
            <a:off x="2209686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矢印: 右 110">
            <a:extLst>
              <a:ext uri="{FF2B5EF4-FFF2-40B4-BE49-F238E27FC236}">
                <a16:creationId xmlns:a16="http://schemas.microsoft.com/office/drawing/2014/main" id="{592B5132-1977-4C5E-BE09-FB1B7B1ED6BE}"/>
              </a:ext>
            </a:extLst>
          </p:cNvPr>
          <p:cNvSpPr/>
          <p:nvPr/>
        </p:nvSpPr>
        <p:spPr>
          <a:xfrm>
            <a:off x="3813780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矢印: 右 111">
            <a:extLst>
              <a:ext uri="{FF2B5EF4-FFF2-40B4-BE49-F238E27FC236}">
                <a16:creationId xmlns:a16="http://schemas.microsoft.com/office/drawing/2014/main" id="{633F8FD1-2145-4B62-9075-913340848CA4}"/>
              </a:ext>
            </a:extLst>
          </p:cNvPr>
          <p:cNvSpPr/>
          <p:nvPr/>
        </p:nvSpPr>
        <p:spPr>
          <a:xfrm>
            <a:off x="5428497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矢印: 右 117">
            <a:extLst>
              <a:ext uri="{FF2B5EF4-FFF2-40B4-BE49-F238E27FC236}">
                <a16:creationId xmlns:a16="http://schemas.microsoft.com/office/drawing/2014/main" id="{4978B24B-4EA8-46AF-BBD0-0209A19F057D}"/>
              </a:ext>
            </a:extLst>
          </p:cNvPr>
          <p:cNvSpPr/>
          <p:nvPr/>
        </p:nvSpPr>
        <p:spPr>
          <a:xfrm>
            <a:off x="7057468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7F53A07C-2054-46A4-9744-E83FD71FB64C}"/>
              </a:ext>
            </a:extLst>
          </p:cNvPr>
          <p:cNvSpPr txBox="1"/>
          <p:nvPr/>
        </p:nvSpPr>
        <p:spPr>
          <a:xfrm>
            <a:off x="1803854" y="454062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 bunches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id="{AFAAF742-D985-4AD1-9679-95326BF4990C}"/>
              </a:ext>
            </a:extLst>
          </p:cNvPr>
          <p:cNvCxnSpPr>
            <a:cxnSpLocks/>
          </p:cNvCxnSpPr>
          <p:nvPr/>
        </p:nvCxnSpPr>
        <p:spPr>
          <a:xfrm flipH="1" flipV="1">
            <a:off x="7857461" y="5869172"/>
            <a:ext cx="346485" cy="328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0D7D6A79-757B-4E88-B500-F54525C0200F}"/>
              </a:ext>
            </a:extLst>
          </p:cNvPr>
          <p:cNvCxnSpPr/>
          <p:nvPr/>
        </p:nvCxnSpPr>
        <p:spPr>
          <a:xfrm>
            <a:off x="1506654" y="5697920"/>
            <a:ext cx="0" cy="272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図 131">
            <a:extLst>
              <a:ext uri="{FF2B5EF4-FFF2-40B4-BE49-F238E27FC236}">
                <a16:creationId xmlns:a16="http://schemas.microsoft.com/office/drawing/2014/main" id="{4C971097-032A-4A84-BE76-F76C38545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48" y="4633167"/>
            <a:ext cx="1080000" cy="106054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A3F58893-3D93-443A-9E53-7B532D119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939" y="4707585"/>
            <a:ext cx="1080000" cy="1060541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BB345046-25B9-4B66-8044-A8500BDB3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4875" y="4782013"/>
            <a:ext cx="1080000" cy="1060541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40CAEAFA-A737-4A4E-8E45-EF22AFF6D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286" y="4852123"/>
            <a:ext cx="1080000" cy="985946"/>
          </a:xfrm>
          <a:prstGeom prst="rect">
            <a:avLst/>
          </a:prstGeom>
        </p:spPr>
      </p:pic>
      <p:sp>
        <p:nvSpPr>
          <p:cNvPr id="155" name="コンテンツ プレースホルダ 9">
            <a:extLst>
              <a:ext uri="{FF2B5EF4-FFF2-40B4-BE49-F238E27FC236}">
                <a16:creationId xmlns:a16="http://schemas.microsoft.com/office/drawing/2014/main" id="{C67D88E0-D712-4F0E-B670-9CB903E26E17}"/>
              </a:ext>
            </a:extLst>
          </p:cNvPr>
          <p:cNvSpPr txBox="1">
            <a:spLocks/>
          </p:cNvSpPr>
          <p:nvPr/>
        </p:nvSpPr>
        <p:spPr>
          <a:xfrm>
            <a:off x="394925" y="3189767"/>
            <a:ext cx="8749075" cy="68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Calculate temperature of each slice every 10 bunches while the dust is interacting with beam. Height of one slice is ~ 55 nm.</a:t>
            </a: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E4B857BD-B1F6-436F-8D69-4212ED5D798F}"/>
              </a:ext>
            </a:extLst>
          </p:cNvPr>
          <p:cNvSpPr txBox="1"/>
          <p:nvPr/>
        </p:nvSpPr>
        <p:spPr>
          <a:xfrm>
            <a:off x="6049004" y="6262814"/>
            <a:ext cx="30205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600" dirty="0">
                <a:solidFill>
                  <a:srgbClr val="FF0000"/>
                </a:solidFill>
                <a:latin typeface="+mj-lt"/>
                <a:ea typeface="ＭＳ Ｐゴシック" panose="020B0600070205080204" pitchFamily="50" charset="-128"/>
              </a:rPr>
              <a:t>Evaporate when the temperature exceeds melting point.</a:t>
            </a:r>
            <a:endParaRPr kumimoji="1" lang="ja-JP" altLang="en-US" sz="1600" dirty="0">
              <a:solidFill>
                <a:srgbClr val="FF0000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64" name="フローチャート: せん孔テープ 63">
            <a:extLst>
              <a:ext uri="{FF2B5EF4-FFF2-40B4-BE49-F238E27FC236}">
                <a16:creationId xmlns:a16="http://schemas.microsoft.com/office/drawing/2014/main" id="{600FC77F-BD12-4BAF-A11D-F876FB9B00F6}"/>
              </a:ext>
            </a:extLst>
          </p:cNvPr>
          <p:cNvSpPr/>
          <p:nvPr/>
        </p:nvSpPr>
        <p:spPr>
          <a:xfrm rot="16200000">
            <a:off x="175091" y="5722516"/>
            <a:ext cx="904461" cy="361509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222716C-D702-43BE-B5FA-A72BBBF2A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7816" y="4933510"/>
            <a:ext cx="1080000" cy="911351"/>
          </a:xfrm>
          <a:prstGeom prst="rect">
            <a:avLst/>
          </a:prstGeom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A2A8D2D-57C1-46C4-85A8-BEB0282F7F84}"/>
              </a:ext>
            </a:extLst>
          </p:cNvPr>
          <p:cNvSpPr txBox="1"/>
          <p:nvPr/>
        </p:nvSpPr>
        <p:spPr>
          <a:xfrm>
            <a:off x="976318" y="4354148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30E6139-08E5-43DC-B17D-CE16648C06E4}"/>
              </a:ext>
            </a:extLst>
          </p:cNvPr>
          <p:cNvSpPr txBox="1"/>
          <p:nvPr/>
        </p:nvSpPr>
        <p:spPr>
          <a:xfrm>
            <a:off x="2458232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#11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71C18316-02FD-458E-AF23-090B7407953A}"/>
              </a:ext>
            </a:extLst>
          </p:cNvPr>
          <p:cNvSpPr txBox="1"/>
          <p:nvPr/>
        </p:nvSpPr>
        <p:spPr>
          <a:xfrm>
            <a:off x="4142179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#21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0989058-7C53-4626-B2D1-7A14BA04F653}"/>
              </a:ext>
            </a:extLst>
          </p:cNvPr>
          <p:cNvSpPr txBox="1"/>
          <p:nvPr/>
        </p:nvSpPr>
        <p:spPr>
          <a:xfrm>
            <a:off x="5698078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#31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AA499C0-A847-45CA-A6C4-BADE58504A70}"/>
              </a:ext>
            </a:extLst>
          </p:cNvPr>
          <p:cNvSpPr txBox="1"/>
          <p:nvPr/>
        </p:nvSpPr>
        <p:spPr>
          <a:xfrm>
            <a:off x="7253988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#41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09F65E-DE20-4DD2-B60B-3190C3432D48}"/>
              </a:ext>
            </a:extLst>
          </p:cNvPr>
          <p:cNvSpPr txBox="1"/>
          <p:nvPr/>
        </p:nvSpPr>
        <p:spPr>
          <a:xfrm>
            <a:off x="616689" y="2115879"/>
            <a:ext cx="155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[Cross section]</a:t>
            </a:r>
            <a:endParaRPr kumimoji="1" lang="ja-JP" altLang="en-US" dirty="0"/>
          </a:p>
        </p:txBody>
      </p:sp>
      <p:sp>
        <p:nvSpPr>
          <p:cNvPr id="54" name="コンテンツ プレースホルダ 9">
            <a:extLst>
              <a:ext uri="{FF2B5EF4-FFF2-40B4-BE49-F238E27FC236}">
                <a16:creationId xmlns:a16="http://schemas.microsoft.com/office/drawing/2014/main" id="{78BA7264-F13B-4C4E-8F19-55B92C29BEC9}"/>
              </a:ext>
            </a:extLst>
          </p:cNvPr>
          <p:cNvSpPr txBox="1">
            <a:spLocks/>
          </p:cNvSpPr>
          <p:nvPr/>
        </p:nvSpPr>
        <p:spPr>
          <a:xfrm>
            <a:off x="394925" y="3810000"/>
            <a:ext cx="8749075" cy="74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Assume that the slice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evaporates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when the temperature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exceeds the melting point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or the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vapor pressure exceeds 1x10</a:t>
            </a:r>
            <a:r>
              <a:rPr lang="en-US" altLang="ja-JP" sz="2400" baseline="30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-2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Pa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8BDB52-1CCD-427B-B2A4-B69F2765EC27}"/>
              </a:ext>
            </a:extLst>
          </p:cNvPr>
          <p:cNvSpPr txBox="1"/>
          <p:nvPr/>
        </p:nvSpPr>
        <p:spPr>
          <a:xfrm>
            <a:off x="4338083" y="1456661"/>
            <a:ext cx="144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simplification</a:t>
            </a:r>
            <a:endParaRPr kumimoji="1" lang="ja-JP" altLang="en-US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2371209-4E7A-4F32-9C8C-A1A61E5DA578}"/>
              </a:ext>
            </a:extLst>
          </p:cNvPr>
          <p:cNvSpPr txBox="1"/>
          <p:nvPr/>
        </p:nvSpPr>
        <p:spPr>
          <a:xfrm>
            <a:off x="3257107" y="2151322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</a:t>
            </a:r>
            <a:endParaRPr kumimoji="1" lang="ja-JP" altLang="en-US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C1C8114-1DB2-4CA6-9CE8-16B54D65F34B}"/>
              </a:ext>
            </a:extLst>
          </p:cNvPr>
          <p:cNvSpPr txBox="1"/>
          <p:nvPr/>
        </p:nvSpPr>
        <p:spPr>
          <a:xfrm>
            <a:off x="3133061" y="1410587"/>
            <a:ext cx="66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Dust </a:t>
            </a:r>
            <a:endParaRPr kumimoji="1" lang="ja-JP" altLang="en-US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A5256BE8-5640-43FA-8A9D-FA2C25EF4D62}"/>
              </a:ext>
            </a:extLst>
          </p:cNvPr>
          <p:cNvSpPr txBox="1"/>
          <p:nvPr/>
        </p:nvSpPr>
        <p:spPr>
          <a:xfrm>
            <a:off x="6653808" y="946826"/>
            <a:ext cx="251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Drop from above surface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09E89D02-B5C3-4191-94B4-32D25FE7A5D5}"/>
              </a:ext>
            </a:extLst>
          </p:cNvPr>
          <p:cNvCxnSpPr>
            <a:cxnSpLocks/>
          </p:cNvCxnSpPr>
          <p:nvPr/>
        </p:nvCxnSpPr>
        <p:spPr>
          <a:xfrm>
            <a:off x="1967019" y="4828609"/>
            <a:ext cx="740371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52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4" grpId="0" animBg="1"/>
      <p:bldP spid="31" grpId="0"/>
      <p:bldP spid="32" grpId="0"/>
      <p:bldP spid="92" grpId="0"/>
      <p:bldP spid="93" grpId="0" animBg="1"/>
      <p:bldP spid="94" grpId="0"/>
      <p:bldP spid="95" grpId="0"/>
      <p:bldP spid="96" grpId="0" animBg="1"/>
      <p:bldP spid="97" grpId="0"/>
      <p:bldP spid="110" grpId="0" animBg="1"/>
      <p:bldP spid="111" grpId="0" animBg="1"/>
      <p:bldP spid="112" grpId="0" animBg="1"/>
      <p:bldP spid="118" grpId="0" animBg="1"/>
      <p:bldP spid="120" grpId="0"/>
      <p:bldP spid="155" grpId="0"/>
      <p:bldP spid="122" grpId="0"/>
      <p:bldP spid="64" grpId="0" animBg="1"/>
      <p:bldP spid="67" grpId="0"/>
      <p:bldP spid="68" grpId="0"/>
      <p:bldP spid="69" grpId="0"/>
      <p:bldP spid="70" grpId="0"/>
      <p:bldP spid="71" grpId="0"/>
      <p:bldP spid="54" grpId="0"/>
      <p:bldP spid="8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303421"/>
            <a:ext cx="8749075" cy="1290913"/>
          </a:xfrm>
        </p:spPr>
        <p:txBody>
          <a:bodyPr>
            <a:normAutofit/>
          </a:bodyPr>
          <a:lstStyle/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Increase in the temperature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is calculated from the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energy absorption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at the overlapped region. (thermally insulated)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Decrease in the temperature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is calculated from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the black body radiation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 (much smaller than the increase rate)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コンテンツ プレースホルダ 9">
            <a:extLst>
              <a:ext uri="{FF2B5EF4-FFF2-40B4-BE49-F238E27FC236}">
                <a16:creationId xmlns:a16="http://schemas.microsoft.com/office/drawing/2014/main" id="{C67D88E0-D712-4F0E-B670-9CB903E26E17}"/>
              </a:ext>
            </a:extLst>
          </p:cNvPr>
          <p:cNvSpPr txBox="1">
            <a:spLocks/>
          </p:cNvSpPr>
          <p:nvPr/>
        </p:nvSpPr>
        <p:spPr>
          <a:xfrm>
            <a:off x="394925" y="2529709"/>
            <a:ext cx="8749075" cy="1266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The beam lifetime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is determined from the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Bremsstrahlung,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the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Rutherford scattering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and the </a:t>
            </a:r>
            <a:r>
              <a:rPr lang="en-US" altLang="ja-JP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Möllar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scattering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beam intensity and the beam loss rate are calculated every 10 bunches.</a:t>
            </a:r>
            <a:endParaRPr lang="en-US" altLang="ja-JP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コンテンツ プレースホルダ 9">
            <a:extLst>
              <a:ext uri="{FF2B5EF4-FFF2-40B4-BE49-F238E27FC236}">
                <a16:creationId xmlns:a16="http://schemas.microsoft.com/office/drawing/2014/main" id="{DE619114-5531-4D83-BBBB-CA6C50349F47}"/>
              </a:ext>
            </a:extLst>
          </p:cNvPr>
          <p:cNvSpPr txBox="1">
            <a:spLocks/>
          </p:cNvSpPr>
          <p:nvPr/>
        </p:nvSpPr>
        <p:spPr>
          <a:xfrm>
            <a:off x="394925" y="1016352"/>
            <a:ext cx="8749075" cy="408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Calculation using the model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CDB3E99D-9518-4284-91CB-98667DFA2EB6}"/>
              </a:ext>
            </a:extLst>
          </p:cNvPr>
          <p:cNvSpPr/>
          <p:nvPr/>
        </p:nvSpPr>
        <p:spPr>
          <a:xfrm>
            <a:off x="552897" y="5694598"/>
            <a:ext cx="8249920" cy="6031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ローチャート: せん孔テープ 54">
            <a:extLst>
              <a:ext uri="{FF2B5EF4-FFF2-40B4-BE49-F238E27FC236}">
                <a16:creationId xmlns:a16="http://schemas.microsoft.com/office/drawing/2014/main" id="{B9D1A63F-DBC1-4A48-B385-44713F6588AE}"/>
              </a:ext>
            </a:extLst>
          </p:cNvPr>
          <p:cNvSpPr/>
          <p:nvPr/>
        </p:nvSpPr>
        <p:spPr>
          <a:xfrm rot="16200000">
            <a:off x="3468269" y="5884798"/>
            <a:ext cx="904461" cy="242512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ローチャート: せん孔テープ 55">
            <a:extLst>
              <a:ext uri="{FF2B5EF4-FFF2-40B4-BE49-F238E27FC236}">
                <a16:creationId xmlns:a16="http://schemas.microsoft.com/office/drawing/2014/main" id="{5D731D20-C7B4-4596-814E-C34F35D15AF6}"/>
              </a:ext>
            </a:extLst>
          </p:cNvPr>
          <p:cNvSpPr/>
          <p:nvPr/>
        </p:nvSpPr>
        <p:spPr>
          <a:xfrm rot="16200000">
            <a:off x="5091882" y="5884797"/>
            <a:ext cx="904461" cy="242514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ローチャート: せん孔テープ 56">
            <a:extLst>
              <a:ext uri="{FF2B5EF4-FFF2-40B4-BE49-F238E27FC236}">
                <a16:creationId xmlns:a16="http://schemas.microsoft.com/office/drawing/2014/main" id="{8ED94F5E-25CC-4B50-8984-666540D269A6}"/>
              </a:ext>
            </a:extLst>
          </p:cNvPr>
          <p:cNvSpPr/>
          <p:nvPr/>
        </p:nvSpPr>
        <p:spPr>
          <a:xfrm rot="16200000">
            <a:off x="6715493" y="5884797"/>
            <a:ext cx="904461" cy="242513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ローチャート: せん孔テープ 57">
            <a:extLst>
              <a:ext uri="{FF2B5EF4-FFF2-40B4-BE49-F238E27FC236}">
                <a16:creationId xmlns:a16="http://schemas.microsoft.com/office/drawing/2014/main" id="{2D89D694-A595-403A-89C4-8B6CDE445DD3}"/>
              </a:ext>
            </a:extLst>
          </p:cNvPr>
          <p:cNvSpPr/>
          <p:nvPr/>
        </p:nvSpPr>
        <p:spPr>
          <a:xfrm rot="16200000">
            <a:off x="8340102" y="5820637"/>
            <a:ext cx="904461" cy="268356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ローチャート: せん孔テープ 58">
            <a:extLst>
              <a:ext uri="{FF2B5EF4-FFF2-40B4-BE49-F238E27FC236}">
                <a16:creationId xmlns:a16="http://schemas.microsoft.com/office/drawing/2014/main" id="{E7AB0F4A-AF66-4F7E-B497-2A33B2F721EF}"/>
              </a:ext>
            </a:extLst>
          </p:cNvPr>
          <p:cNvSpPr/>
          <p:nvPr/>
        </p:nvSpPr>
        <p:spPr>
          <a:xfrm rot="16200000">
            <a:off x="1844657" y="5884798"/>
            <a:ext cx="904461" cy="242512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矢印: 右 59">
            <a:extLst>
              <a:ext uri="{FF2B5EF4-FFF2-40B4-BE49-F238E27FC236}">
                <a16:creationId xmlns:a16="http://schemas.microsoft.com/office/drawing/2014/main" id="{31D9A6C7-97F9-41E8-AD56-3AB0F2C064D4}"/>
              </a:ext>
            </a:extLst>
          </p:cNvPr>
          <p:cNvSpPr/>
          <p:nvPr/>
        </p:nvSpPr>
        <p:spPr>
          <a:xfrm>
            <a:off x="2209686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矢印: 右 60">
            <a:extLst>
              <a:ext uri="{FF2B5EF4-FFF2-40B4-BE49-F238E27FC236}">
                <a16:creationId xmlns:a16="http://schemas.microsoft.com/office/drawing/2014/main" id="{74D3F870-D95C-473F-B29F-38EEAA01C243}"/>
              </a:ext>
            </a:extLst>
          </p:cNvPr>
          <p:cNvSpPr/>
          <p:nvPr/>
        </p:nvSpPr>
        <p:spPr>
          <a:xfrm>
            <a:off x="3813780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矢印: 右 61">
            <a:extLst>
              <a:ext uri="{FF2B5EF4-FFF2-40B4-BE49-F238E27FC236}">
                <a16:creationId xmlns:a16="http://schemas.microsoft.com/office/drawing/2014/main" id="{C96ECC99-FB3E-404E-A3CC-93700FDC4DBC}"/>
              </a:ext>
            </a:extLst>
          </p:cNvPr>
          <p:cNvSpPr/>
          <p:nvPr/>
        </p:nvSpPr>
        <p:spPr>
          <a:xfrm>
            <a:off x="5428497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DAE9DD5-51A6-494E-9F51-615EDDD7B4BC}"/>
              </a:ext>
            </a:extLst>
          </p:cNvPr>
          <p:cNvSpPr txBox="1"/>
          <p:nvPr/>
        </p:nvSpPr>
        <p:spPr>
          <a:xfrm>
            <a:off x="976318" y="4354148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AE5F4EE-71FF-4C41-965D-0195FD005928}"/>
              </a:ext>
            </a:extLst>
          </p:cNvPr>
          <p:cNvSpPr txBox="1"/>
          <p:nvPr/>
        </p:nvSpPr>
        <p:spPr>
          <a:xfrm>
            <a:off x="2458232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#11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2394956-11D7-46F2-ACC0-BFC4A354B0D9}"/>
              </a:ext>
            </a:extLst>
          </p:cNvPr>
          <p:cNvSpPr txBox="1"/>
          <p:nvPr/>
        </p:nvSpPr>
        <p:spPr>
          <a:xfrm>
            <a:off x="4142179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#21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66" name="矢印: 右 65">
            <a:extLst>
              <a:ext uri="{FF2B5EF4-FFF2-40B4-BE49-F238E27FC236}">
                <a16:creationId xmlns:a16="http://schemas.microsoft.com/office/drawing/2014/main" id="{2C5A6824-7073-424F-91F3-2D57E4E32869}"/>
              </a:ext>
            </a:extLst>
          </p:cNvPr>
          <p:cNvSpPr/>
          <p:nvPr/>
        </p:nvSpPr>
        <p:spPr>
          <a:xfrm>
            <a:off x="7057468" y="5178126"/>
            <a:ext cx="165371" cy="20428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AF8BE3E2-7B29-4131-8B4C-121139EF54B6}"/>
              </a:ext>
            </a:extLst>
          </p:cNvPr>
          <p:cNvCxnSpPr>
            <a:cxnSpLocks/>
          </p:cNvCxnSpPr>
          <p:nvPr/>
        </p:nvCxnSpPr>
        <p:spPr>
          <a:xfrm>
            <a:off x="1967019" y="4828609"/>
            <a:ext cx="740371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769A43D-3541-4E58-BD4A-A8B70825D012}"/>
              </a:ext>
            </a:extLst>
          </p:cNvPr>
          <p:cNvSpPr txBox="1"/>
          <p:nvPr/>
        </p:nvSpPr>
        <p:spPr>
          <a:xfrm>
            <a:off x="1803854" y="454062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 bunches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0725D03F-17E0-4BE4-B22D-000A19445B55}"/>
              </a:ext>
            </a:extLst>
          </p:cNvPr>
          <p:cNvCxnSpPr>
            <a:cxnSpLocks/>
          </p:cNvCxnSpPr>
          <p:nvPr/>
        </p:nvCxnSpPr>
        <p:spPr>
          <a:xfrm flipH="1" flipV="1">
            <a:off x="7857461" y="5869172"/>
            <a:ext cx="346485" cy="328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27EEDD0E-61B2-49B6-A933-301E9545E352}"/>
              </a:ext>
            </a:extLst>
          </p:cNvPr>
          <p:cNvCxnSpPr/>
          <p:nvPr/>
        </p:nvCxnSpPr>
        <p:spPr>
          <a:xfrm>
            <a:off x="1506654" y="5697920"/>
            <a:ext cx="0" cy="272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図 70">
            <a:extLst>
              <a:ext uri="{FF2B5EF4-FFF2-40B4-BE49-F238E27FC236}">
                <a16:creationId xmlns:a16="http://schemas.microsoft.com/office/drawing/2014/main" id="{DCEDB57D-9B53-4B20-9A51-D5FAE12AF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48" y="4633167"/>
            <a:ext cx="1080000" cy="106054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D8E4B7F8-271A-418E-BC58-6607821B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939" y="4707585"/>
            <a:ext cx="1080000" cy="1060541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D126D454-1E50-41CF-8C3D-78AC1F2E3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875" y="4782013"/>
            <a:ext cx="1080000" cy="1060541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77847C33-6954-49CD-B8F3-16AC7656F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286" y="4852123"/>
            <a:ext cx="1080000" cy="985946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EBD6D82-D73D-45CD-ABB7-8E0BC76D455B}"/>
              </a:ext>
            </a:extLst>
          </p:cNvPr>
          <p:cNvSpPr txBox="1"/>
          <p:nvPr/>
        </p:nvSpPr>
        <p:spPr>
          <a:xfrm>
            <a:off x="5698078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#31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F060ABD-045C-4056-900C-C3CBB20E1212}"/>
              </a:ext>
            </a:extLst>
          </p:cNvPr>
          <p:cNvSpPr txBox="1"/>
          <p:nvPr/>
        </p:nvSpPr>
        <p:spPr>
          <a:xfrm>
            <a:off x="6049004" y="6262814"/>
            <a:ext cx="30205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600" dirty="0">
                <a:solidFill>
                  <a:srgbClr val="FF0000"/>
                </a:solidFill>
                <a:latin typeface="+mj-lt"/>
                <a:ea typeface="ＭＳ Ｐゴシック" panose="020B0600070205080204" pitchFamily="50" charset="-128"/>
              </a:rPr>
              <a:t>Evaporate when the temperature exceeds melting point.</a:t>
            </a:r>
            <a:endParaRPr kumimoji="1" lang="ja-JP" altLang="en-US" sz="1600" dirty="0">
              <a:solidFill>
                <a:srgbClr val="FF0000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77" name="フローチャート: せん孔テープ 76">
            <a:extLst>
              <a:ext uri="{FF2B5EF4-FFF2-40B4-BE49-F238E27FC236}">
                <a16:creationId xmlns:a16="http://schemas.microsoft.com/office/drawing/2014/main" id="{62A5696F-072A-4099-B91D-AD74D30413A5}"/>
              </a:ext>
            </a:extLst>
          </p:cNvPr>
          <p:cNvSpPr/>
          <p:nvPr/>
        </p:nvSpPr>
        <p:spPr>
          <a:xfrm rot="16200000">
            <a:off x="175091" y="5722516"/>
            <a:ext cx="904461" cy="361509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8EDFB7AA-602B-4C9A-8C5F-8445332CB59F}"/>
              </a:ext>
            </a:extLst>
          </p:cNvPr>
          <p:cNvSpPr txBox="1"/>
          <p:nvPr/>
        </p:nvSpPr>
        <p:spPr>
          <a:xfrm>
            <a:off x="7253988" y="43541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Bunch #41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1C9FD02A-FF43-45D9-93ED-345F753E3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816" y="4933510"/>
            <a:ext cx="1080000" cy="911351"/>
          </a:xfrm>
          <a:prstGeom prst="rect">
            <a:avLst/>
          </a:prstGeom>
        </p:spPr>
      </p:pic>
      <p:sp>
        <p:nvSpPr>
          <p:cNvPr id="33" name="コンテンツ プレースホルダ 9">
            <a:extLst>
              <a:ext uri="{FF2B5EF4-FFF2-40B4-BE49-F238E27FC236}">
                <a16:creationId xmlns:a16="http://schemas.microsoft.com/office/drawing/2014/main" id="{97FC420A-D247-4CC2-96EF-44C6C06F4124}"/>
              </a:ext>
            </a:extLst>
          </p:cNvPr>
          <p:cNvSpPr txBox="1">
            <a:spLocks/>
          </p:cNvSpPr>
          <p:nvPr/>
        </p:nvSpPr>
        <p:spPr>
          <a:xfrm>
            <a:off x="394925" y="3681570"/>
            <a:ext cx="8749075" cy="720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These calculations followed the method used in the dust trapping analysis by F. Zimmermann. But, not trapped here.</a:t>
            </a:r>
          </a:p>
        </p:txBody>
      </p:sp>
    </p:spTree>
    <p:extLst>
      <p:ext uri="{BB962C8B-B14F-4D97-AF65-F5344CB8AC3E}">
        <p14:creationId xmlns:p14="http://schemas.microsoft.com/office/powerpoint/2010/main" val="20447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5F4812E-DF9A-4C6C-8174-803BEE089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3"/>
          <a:stretch/>
        </p:blipFill>
        <p:spPr>
          <a:xfrm>
            <a:off x="5283514" y="1711849"/>
            <a:ext cx="3852000" cy="27269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1DDA50-5021-41DB-B2F4-1AE1270310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/>
          <a:stretch/>
        </p:blipFill>
        <p:spPr>
          <a:xfrm>
            <a:off x="229782" y="2562446"/>
            <a:ext cx="4809600" cy="3679518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FE33290-EEE2-40D0-8407-BD1D41C140B7}"/>
              </a:ext>
            </a:extLst>
          </p:cNvPr>
          <p:cNvCxnSpPr>
            <a:cxnSpLocks/>
          </p:cNvCxnSpPr>
          <p:nvPr/>
        </p:nvCxnSpPr>
        <p:spPr>
          <a:xfrm flipH="1">
            <a:off x="6762306" y="2126508"/>
            <a:ext cx="1754381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6DDA1BB-2CF8-424E-A887-9E96831C8F62}"/>
              </a:ext>
            </a:extLst>
          </p:cNvPr>
          <p:cNvCxnSpPr>
            <a:cxnSpLocks/>
          </p:cNvCxnSpPr>
          <p:nvPr/>
        </p:nvCxnSpPr>
        <p:spPr>
          <a:xfrm flipV="1">
            <a:off x="7680257" y="1864239"/>
            <a:ext cx="0" cy="2186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AE419395-07C2-471E-8347-BCEBF83636A9}"/>
              </a:ext>
            </a:extLst>
          </p:cNvPr>
          <p:cNvSpPr txBox="1">
            <a:spLocks/>
          </p:cNvSpPr>
          <p:nvPr/>
        </p:nvSpPr>
        <p:spPr>
          <a:xfrm>
            <a:off x="394926" y="1016352"/>
            <a:ext cx="5165902" cy="1344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Typical result 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Al</a:t>
            </a:r>
            <a:r>
              <a:rPr lang="en-US" altLang="ja-JP" sz="2400" baseline="-250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lang="en-US" altLang="ja-JP" sz="2400" baseline="-250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which is the most probable dust in Al beam pipe</a:t>
            </a:r>
            <a:endParaRPr lang="en-US" altLang="ja-JP" sz="22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1EFB56-9226-4B0C-9747-8308769A03C7}"/>
              </a:ext>
            </a:extLst>
          </p:cNvPr>
          <p:cNvSpPr txBox="1"/>
          <p:nvPr/>
        </p:nvSpPr>
        <p:spPr>
          <a:xfrm>
            <a:off x="6879264" y="1818166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Limit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95B6E9-2B74-4C98-A09F-C2FFA9AB5C2E}"/>
              </a:ext>
            </a:extLst>
          </p:cNvPr>
          <p:cNvSpPr txBox="1"/>
          <p:nvPr/>
        </p:nvSpPr>
        <p:spPr>
          <a:xfrm>
            <a:off x="1173125" y="4352261"/>
            <a:ext cx="655675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sz="1600" dirty="0">
                <a:solidFill>
                  <a:srgbClr val="0000FF"/>
                </a:solidFill>
              </a:rPr>
              <a:t>Limit f</a:t>
            </a:r>
            <a:r>
              <a:rPr lang="en-US" altLang="ja-JP" sz="1600" dirty="0">
                <a:solidFill>
                  <a:srgbClr val="0000FF"/>
                </a:solidFill>
              </a:rPr>
              <a:t>or abort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2710BB9-AE39-4702-9A3F-00D407849591}"/>
              </a:ext>
            </a:extLst>
          </p:cNvPr>
          <p:cNvCxnSpPr>
            <a:cxnSpLocks/>
          </p:cNvCxnSpPr>
          <p:nvPr/>
        </p:nvCxnSpPr>
        <p:spPr>
          <a:xfrm flipV="1">
            <a:off x="3466214" y="2105247"/>
            <a:ext cx="2286000" cy="2094614"/>
          </a:xfrm>
          <a:prstGeom prst="line">
            <a:avLst/>
          </a:prstGeom>
          <a:ln w="19050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2A0FC559-3286-4934-8C76-B5F947F3DF49}"/>
              </a:ext>
            </a:extLst>
          </p:cNvPr>
          <p:cNvSpPr/>
          <p:nvPr/>
        </p:nvSpPr>
        <p:spPr>
          <a:xfrm>
            <a:off x="3104705" y="4210492"/>
            <a:ext cx="324000" cy="324000"/>
          </a:xfrm>
          <a:prstGeom prst="ellipse">
            <a:avLst/>
          </a:prstGeom>
          <a:noFill/>
          <a:ln w="571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48F0DDF-5925-43EB-B1B8-69AA5AAB22D1}"/>
              </a:ext>
            </a:extLst>
          </p:cNvPr>
          <p:cNvCxnSpPr>
            <a:cxnSpLocks/>
          </p:cNvCxnSpPr>
          <p:nvPr/>
        </p:nvCxnSpPr>
        <p:spPr>
          <a:xfrm flipH="1">
            <a:off x="1626781" y="4618070"/>
            <a:ext cx="2619163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895C3D-557F-49A5-8FDF-BFC8FDD4B6AE}"/>
              </a:ext>
            </a:extLst>
          </p:cNvPr>
          <p:cNvSpPr txBox="1"/>
          <p:nvPr/>
        </p:nvSpPr>
        <p:spPr>
          <a:xfrm>
            <a:off x="7637720" y="2884968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Abort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A9BDCA7-DE94-49D6-83A0-8B2E95F4D295}"/>
              </a:ext>
            </a:extLst>
          </p:cNvPr>
          <p:cNvSpPr txBox="1"/>
          <p:nvPr/>
        </p:nvSpPr>
        <p:spPr>
          <a:xfrm>
            <a:off x="1049079" y="4887433"/>
            <a:ext cx="1311349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sz="1600" dirty="0">
                <a:solidFill>
                  <a:srgbClr val="0000FF"/>
                </a:solidFill>
              </a:rPr>
              <a:t>(assumption)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C7BB43F-9882-4547-8E32-9680829E51AC}"/>
              </a:ext>
            </a:extLst>
          </p:cNvPr>
          <p:cNvSpPr txBox="1"/>
          <p:nvPr/>
        </p:nvSpPr>
        <p:spPr>
          <a:xfrm>
            <a:off x="723013" y="2052085"/>
            <a:ext cx="398720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dirty="0">
                <a:solidFill>
                  <a:srgbClr val="008000"/>
                </a:solidFill>
              </a:rPr>
              <a:t>Min. lifetime and integrated </a:t>
            </a:r>
            <a:r>
              <a:rPr kumimoji="1" lang="en-US" altLang="ja-JP" dirty="0">
                <a:solidFill>
                  <a:srgbClr val="008000"/>
                </a:solidFill>
              </a:rPr>
              <a:t>loss against dust radius for several beam currents.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AAC8534-3C53-41F6-82D6-2326AAD78C81}"/>
              </a:ext>
            </a:extLst>
          </p:cNvPr>
          <p:cNvSpPr txBox="1"/>
          <p:nvPr/>
        </p:nvSpPr>
        <p:spPr>
          <a:xfrm>
            <a:off x="5805377" y="1297171"/>
            <a:ext cx="3338623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Time change of integrated loss and beam intensity 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0D6FADEF-6B60-481B-8C97-6B4C1AE5E975}"/>
              </a:ext>
            </a:extLst>
          </p:cNvPr>
          <p:cNvSpPr/>
          <p:nvPr/>
        </p:nvSpPr>
        <p:spPr>
          <a:xfrm>
            <a:off x="5840817" y="1768545"/>
            <a:ext cx="921489" cy="453659"/>
          </a:xfrm>
          <a:prstGeom prst="ellipse">
            <a:avLst/>
          </a:prstGeom>
          <a:noFill/>
          <a:ln w="571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0940155-D76D-43E8-9105-0B5FA1C001AB}"/>
              </a:ext>
            </a:extLst>
          </p:cNvPr>
          <p:cNvSpPr txBox="1"/>
          <p:nvPr/>
        </p:nvSpPr>
        <p:spPr>
          <a:xfrm>
            <a:off x="7570382" y="413606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A</a:t>
            </a:r>
            <a:r>
              <a:rPr kumimoji="1" lang="en-US" altLang="ja-JP" dirty="0">
                <a:solidFill>
                  <a:srgbClr val="008000"/>
                </a:solidFill>
              </a:rPr>
              <a:t>bort log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EE2F099-968E-47D3-93E9-EC4F176913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303"/>
          <a:stretch/>
        </p:blipFill>
        <p:spPr>
          <a:xfrm>
            <a:off x="5682929" y="4486405"/>
            <a:ext cx="2961341" cy="2160000"/>
          </a:xfrm>
          <a:prstGeom prst="rect">
            <a:avLst/>
          </a:prstGeom>
        </p:spPr>
      </p:pic>
      <p:sp>
        <p:nvSpPr>
          <p:cNvPr id="21" name="楕円 20">
            <a:extLst>
              <a:ext uri="{FF2B5EF4-FFF2-40B4-BE49-F238E27FC236}">
                <a16:creationId xmlns:a16="http://schemas.microsoft.com/office/drawing/2014/main" id="{27B9AF30-4FF1-40F5-96C9-83A3A3DFCD60}"/>
              </a:ext>
            </a:extLst>
          </p:cNvPr>
          <p:cNvSpPr/>
          <p:nvPr/>
        </p:nvSpPr>
        <p:spPr>
          <a:xfrm>
            <a:off x="2243470" y="4646428"/>
            <a:ext cx="2179674" cy="1222744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0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0" grpId="0" animBg="1"/>
      <p:bldP spid="22" grpId="0"/>
      <p:bldP spid="33" grpId="0"/>
      <p:bldP spid="38" grpId="0"/>
      <p:bldP spid="40" grpId="0" animBg="1"/>
      <p:bldP spid="42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25E98A6-4C33-4A43-961F-6C416CBEB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/>
          <a:stretch/>
        </p:blipFill>
        <p:spPr>
          <a:xfrm>
            <a:off x="5294135" y="1711849"/>
            <a:ext cx="3852000" cy="271036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578B908-28A9-4933-93BE-F5AF6DA5D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/>
          <a:stretch/>
        </p:blipFill>
        <p:spPr>
          <a:xfrm>
            <a:off x="229782" y="2562446"/>
            <a:ext cx="4809600" cy="3679518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FE33290-EEE2-40D0-8407-BD1D41C140B7}"/>
              </a:ext>
            </a:extLst>
          </p:cNvPr>
          <p:cNvCxnSpPr>
            <a:cxnSpLocks/>
          </p:cNvCxnSpPr>
          <p:nvPr/>
        </p:nvCxnSpPr>
        <p:spPr>
          <a:xfrm flipH="1">
            <a:off x="6985593" y="2126511"/>
            <a:ext cx="1477933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6DDA1BB-2CF8-424E-A887-9E96831C8F62}"/>
              </a:ext>
            </a:extLst>
          </p:cNvPr>
          <p:cNvCxnSpPr>
            <a:cxnSpLocks/>
          </p:cNvCxnSpPr>
          <p:nvPr/>
        </p:nvCxnSpPr>
        <p:spPr>
          <a:xfrm flipV="1">
            <a:off x="7286853" y="2041455"/>
            <a:ext cx="0" cy="19457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AE419395-07C2-471E-8347-BCEBF83636A9}"/>
              </a:ext>
            </a:extLst>
          </p:cNvPr>
          <p:cNvSpPr txBox="1">
            <a:spLocks/>
          </p:cNvSpPr>
          <p:nvPr/>
        </p:nvSpPr>
        <p:spPr>
          <a:xfrm>
            <a:off x="394926" y="1016352"/>
            <a:ext cx="5165902" cy="1344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Typical result 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Al</a:t>
            </a:r>
            <a:r>
              <a:rPr lang="en-US" altLang="ja-JP" sz="2400" baseline="-250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lang="en-US" altLang="ja-JP" sz="2400" baseline="-250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which is the most probable dust in Al beam pipe</a:t>
            </a:r>
            <a:endParaRPr lang="en-US" altLang="ja-JP" sz="22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コンテンツ プレースホルダ 9">
            <a:extLst>
              <a:ext uri="{FF2B5EF4-FFF2-40B4-BE49-F238E27FC236}">
                <a16:creationId xmlns:a16="http://schemas.microsoft.com/office/drawing/2014/main" id="{70C8E872-A107-4AAD-9B56-8B8F3735A448}"/>
              </a:ext>
            </a:extLst>
          </p:cNvPr>
          <p:cNvSpPr txBox="1">
            <a:spLocks/>
          </p:cNvSpPr>
          <p:nvPr/>
        </p:nvSpPr>
        <p:spPr>
          <a:xfrm>
            <a:off x="511883" y="6209413"/>
            <a:ext cx="5261595" cy="425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We can reproduce the log qualitatively.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1EFB56-9226-4B0C-9747-8308769A03C7}"/>
              </a:ext>
            </a:extLst>
          </p:cNvPr>
          <p:cNvSpPr txBox="1"/>
          <p:nvPr/>
        </p:nvSpPr>
        <p:spPr>
          <a:xfrm>
            <a:off x="7538486" y="1850069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Limit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0D88DC2-DA91-4B05-B9B0-138AE9A10ABF}"/>
              </a:ext>
            </a:extLst>
          </p:cNvPr>
          <p:cNvSpPr txBox="1"/>
          <p:nvPr/>
        </p:nvSpPr>
        <p:spPr>
          <a:xfrm>
            <a:off x="7308111" y="2938129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Abort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A0FC559-3286-4934-8C76-B5F947F3DF49}"/>
              </a:ext>
            </a:extLst>
          </p:cNvPr>
          <p:cNvSpPr/>
          <p:nvPr/>
        </p:nvSpPr>
        <p:spPr>
          <a:xfrm>
            <a:off x="4114798" y="3062178"/>
            <a:ext cx="324000" cy="324000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2710BB9-AE39-4702-9A3F-00D407849591}"/>
              </a:ext>
            </a:extLst>
          </p:cNvPr>
          <p:cNvCxnSpPr>
            <a:cxnSpLocks/>
          </p:cNvCxnSpPr>
          <p:nvPr/>
        </p:nvCxnSpPr>
        <p:spPr>
          <a:xfrm flipV="1">
            <a:off x="4476307" y="2147779"/>
            <a:ext cx="1360967" cy="914401"/>
          </a:xfrm>
          <a:prstGeom prst="line">
            <a:avLst/>
          </a:prstGeom>
          <a:ln w="19050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EAE7BEE-67CA-4808-BE34-E703CF60CD41}"/>
              </a:ext>
            </a:extLst>
          </p:cNvPr>
          <p:cNvSpPr txBox="1"/>
          <p:nvPr/>
        </p:nvSpPr>
        <p:spPr>
          <a:xfrm>
            <a:off x="1173125" y="4352261"/>
            <a:ext cx="655675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sz="1600" dirty="0">
                <a:solidFill>
                  <a:srgbClr val="0000FF"/>
                </a:solidFill>
              </a:rPr>
              <a:t>Limit f</a:t>
            </a:r>
            <a:r>
              <a:rPr lang="en-US" altLang="ja-JP" sz="1600" dirty="0">
                <a:solidFill>
                  <a:srgbClr val="0000FF"/>
                </a:solidFill>
              </a:rPr>
              <a:t>or abort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88A619C1-06F0-492A-B7A1-931F0FB4B964}"/>
              </a:ext>
            </a:extLst>
          </p:cNvPr>
          <p:cNvCxnSpPr>
            <a:cxnSpLocks/>
          </p:cNvCxnSpPr>
          <p:nvPr/>
        </p:nvCxnSpPr>
        <p:spPr>
          <a:xfrm flipH="1">
            <a:off x="1626781" y="4618070"/>
            <a:ext cx="2619163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7170004-1A6B-47CF-B3B0-640DB0814388}"/>
              </a:ext>
            </a:extLst>
          </p:cNvPr>
          <p:cNvSpPr txBox="1"/>
          <p:nvPr/>
        </p:nvSpPr>
        <p:spPr>
          <a:xfrm>
            <a:off x="1049079" y="4887433"/>
            <a:ext cx="1311349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sz="1600" dirty="0">
                <a:solidFill>
                  <a:srgbClr val="0000FF"/>
                </a:solidFill>
              </a:rPr>
              <a:t>(assumption)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C77F85-C3E5-4929-A3B0-DBE438375012}"/>
              </a:ext>
            </a:extLst>
          </p:cNvPr>
          <p:cNvSpPr txBox="1"/>
          <p:nvPr/>
        </p:nvSpPr>
        <p:spPr>
          <a:xfrm>
            <a:off x="5805377" y="1297171"/>
            <a:ext cx="3338623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Time change of integrated loss and beam intensity 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0FCFEDC-1057-477F-8F8E-BA14B8469643}"/>
              </a:ext>
            </a:extLst>
          </p:cNvPr>
          <p:cNvSpPr/>
          <p:nvPr/>
        </p:nvSpPr>
        <p:spPr>
          <a:xfrm>
            <a:off x="5854993" y="1793355"/>
            <a:ext cx="921489" cy="453659"/>
          </a:xfrm>
          <a:prstGeom prst="ellipse">
            <a:avLst/>
          </a:prstGeom>
          <a:noFill/>
          <a:ln w="571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DB60C83-146C-4B36-9205-AC51B39C96D3}"/>
              </a:ext>
            </a:extLst>
          </p:cNvPr>
          <p:cNvSpPr txBox="1"/>
          <p:nvPr/>
        </p:nvSpPr>
        <p:spPr>
          <a:xfrm>
            <a:off x="7570382" y="413606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A</a:t>
            </a:r>
            <a:r>
              <a:rPr kumimoji="1" lang="en-US" altLang="ja-JP" dirty="0">
                <a:solidFill>
                  <a:srgbClr val="008000"/>
                </a:solidFill>
              </a:rPr>
              <a:t>bort log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E7451CD-5F76-4A66-A8AE-CB8A5D59D0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530"/>
          <a:stretch/>
        </p:blipFill>
        <p:spPr>
          <a:xfrm>
            <a:off x="5681151" y="4459042"/>
            <a:ext cx="3048179" cy="2160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1F5D60-63C1-4B60-AAB8-4C34F9DF13E8}"/>
              </a:ext>
            </a:extLst>
          </p:cNvPr>
          <p:cNvSpPr txBox="1"/>
          <p:nvPr/>
        </p:nvSpPr>
        <p:spPr>
          <a:xfrm>
            <a:off x="723013" y="2052085"/>
            <a:ext cx="398720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dirty="0">
                <a:solidFill>
                  <a:srgbClr val="008000"/>
                </a:solidFill>
              </a:rPr>
              <a:t>Min. lifetime and integrated </a:t>
            </a:r>
            <a:r>
              <a:rPr kumimoji="1" lang="en-US" altLang="ja-JP" dirty="0">
                <a:solidFill>
                  <a:srgbClr val="008000"/>
                </a:solidFill>
              </a:rPr>
              <a:t>loss against dust radius for several beam currents.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5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  <p:bldP spid="17" grpId="0"/>
      <p:bldP spid="10" grpId="0" animBg="1"/>
      <p:bldP spid="25" grpId="0"/>
      <p:bldP spid="27" grpId="0"/>
      <p:bldP spid="21" grpId="0"/>
      <p:bldP spid="30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524CA58-E848-4B13-8D24-C38BCE423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1661370"/>
            <a:ext cx="7254464" cy="2697979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6" y="1016353"/>
            <a:ext cx="8472628" cy="121648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Gathering of dusts from actual beam pipes in the ring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beam pipes where the bursts were frequently observed.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13FCEE4C-A389-4596-B9CD-F4E6E2D6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67" y="4338083"/>
            <a:ext cx="3990831" cy="233349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3BC8D7-245B-485E-8ECA-20FB17806B17}"/>
              </a:ext>
            </a:extLst>
          </p:cNvPr>
          <p:cNvSpPr txBox="1"/>
          <p:nvPr/>
        </p:nvSpPr>
        <p:spPr>
          <a:xfrm>
            <a:off x="917947" y="4501113"/>
            <a:ext cx="24313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Location of beam pipe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40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84292" y="1675835"/>
            <a:ext cx="8600219" cy="19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special tool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to cleanup the inside of beam pipes with antechambers was developed.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dusts was gathered by a powerful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vacuum cleaner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After knocking the beam pipe, the beam pipe was slowly filled with N</a:t>
            </a:r>
            <a:r>
              <a:rPr lang="en-US" altLang="ja-JP" sz="2200" baseline="-250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. Then the dusts at the bottom of beam channel was vacuumed.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A86D683-0D05-472B-8F0F-6015637F9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4" y="3880884"/>
            <a:ext cx="2537637" cy="19032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469597F-6C74-430F-B010-CD5D1647F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22" y="3887658"/>
            <a:ext cx="2573511" cy="1930132"/>
          </a:xfrm>
          <a:prstGeom prst="rect">
            <a:avLst/>
          </a:prstGeom>
        </p:spPr>
      </p:pic>
      <p:sp>
        <p:nvSpPr>
          <p:cNvPr id="19" name="タイトル 8">
            <a:extLst>
              <a:ext uri="{FF2B5EF4-FFF2-40B4-BE49-F238E27FC236}">
                <a16:creationId xmlns:a16="http://schemas.microsoft.com/office/drawing/2014/main" id="{091EEDE3-4364-4590-A219-247F0031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コンテンツ プレースホルダ 9">
            <a:extLst>
              <a:ext uri="{FF2B5EF4-FFF2-40B4-BE49-F238E27FC236}">
                <a16:creationId xmlns:a16="http://schemas.microsoft.com/office/drawing/2014/main" id="{4741B5E1-BB7D-4BA5-9C3C-CD70C0FFE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26" y="1016353"/>
            <a:ext cx="8472628" cy="727387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Gathering of dusts from actual beam pipes in the ring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beam pipes where the bursts were frequently observed.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10B16A-5CFE-49E3-BC7D-DCF80A8600CF}"/>
              </a:ext>
            </a:extLst>
          </p:cNvPr>
          <p:cNvSpPr txBox="1"/>
          <p:nvPr/>
        </p:nvSpPr>
        <p:spPr>
          <a:xfrm>
            <a:off x="2044996" y="3491017"/>
            <a:ext cx="539779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Special tool to cleanup the bottom of beam channel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3FEC879-AC9A-46ED-9EEC-3CC098245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64" y="3883159"/>
            <a:ext cx="2578395" cy="19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3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84292" y="1675835"/>
            <a:ext cx="8600219" cy="19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 special tool to cleanup the inside of beam pipes with antechambers was developed.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dusts was gathered by a powerful vacuum cleaner.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After knocking the beam pipe, the beam pipe was slowly filled with N</a:t>
            </a:r>
            <a:r>
              <a:rPr lang="en-US" altLang="ja-JP" sz="2200" baseline="-250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. Then the dusts at the bottom of beam channel was vacuumed.</a:t>
            </a:r>
          </a:p>
        </p:txBody>
      </p:sp>
      <p:sp>
        <p:nvSpPr>
          <p:cNvPr id="19" name="タイトル 8">
            <a:extLst>
              <a:ext uri="{FF2B5EF4-FFF2-40B4-BE49-F238E27FC236}">
                <a16:creationId xmlns:a16="http://schemas.microsoft.com/office/drawing/2014/main" id="{091EEDE3-4364-4590-A219-247F0031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コンテンツ プレースホルダ 9">
            <a:extLst>
              <a:ext uri="{FF2B5EF4-FFF2-40B4-BE49-F238E27FC236}">
                <a16:creationId xmlns:a16="http://schemas.microsoft.com/office/drawing/2014/main" id="{4741B5E1-BB7D-4BA5-9C3C-CD70C0FFE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26" y="1016353"/>
            <a:ext cx="8472628" cy="727387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Gathering of dusts from actual beam pipes in the ring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beam pipes where the bursts were frequently observed.</a:t>
            </a:r>
          </a:p>
        </p:txBody>
      </p:sp>
      <p:sp>
        <p:nvSpPr>
          <p:cNvPr id="11" name="コンテンツ プレースホルダ 9">
            <a:extLst>
              <a:ext uri="{FF2B5EF4-FFF2-40B4-BE49-F238E27FC236}">
                <a16:creationId xmlns:a16="http://schemas.microsoft.com/office/drawing/2014/main" id="{09D017E6-CA96-4388-9C00-30E171DF1643}"/>
              </a:ext>
            </a:extLst>
          </p:cNvPr>
          <p:cNvSpPr txBox="1">
            <a:spLocks/>
          </p:cNvSpPr>
          <p:nvPr/>
        </p:nvSpPr>
        <p:spPr>
          <a:xfrm>
            <a:off x="384292" y="3232296"/>
            <a:ext cx="8600219" cy="166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Lots of large dusts were found from one of the two beam pipes!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We did not check the inside of other beam pipes in which the bursts were not observed.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But, this is one strong evidence for the assumption of large dusts.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8C55F56-4DD6-42FC-928B-4D0C718FF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1" y="4744396"/>
            <a:ext cx="2323214" cy="174241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7C1ACB6-8384-42AF-9953-714208C70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7666"/>
          <a:stretch/>
        </p:blipFill>
        <p:spPr>
          <a:xfrm>
            <a:off x="3532076" y="4766474"/>
            <a:ext cx="2168564" cy="169812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6656E0B-9CA1-46F4-80BE-F2468B6A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t="3085" r="10180" b="2517"/>
          <a:stretch/>
        </p:blipFill>
        <p:spPr>
          <a:xfrm>
            <a:off x="6018027" y="4743955"/>
            <a:ext cx="1968901" cy="173127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589ABC1-130E-4FF8-8FC9-B1ADAD05B537}"/>
              </a:ext>
            </a:extLst>
          </p:cNvPr>
          <p:cNvSpPr txBox="1"/>
          <p:nvPr/>
        </p:nvSpPr>
        <p:spPr>
          <a:xfrm>
            <a:off x="3448494" y="4447947"/>
            <a:ext cx="46535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dirty="0">
                <a:solidFill>
                  <a:srgbClr val="008000"/>
                </a:solidFill>
              </a:rPr>
              <a:t>Dust obtained from the beam pipe in question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9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16353"/>
            <a:ext cx="8749075" cy="472205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</a:t>
            </a: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 9">
            <a:extLst>
              <a:ext uri="{FF2B5EF4-FFF2-40B4-BE49-F238E27FC236}">
                <a16:creationId xmlns:a16="http://schemas.microsoft.com/office/drawing/2014/main" id="{359B40BE-FD33-4463-9948-F95DE830E947}"/>
              </a:ext>
            </a:extLst>
          </p:cNvPr>
          <p:cNvSpPr txBox="1">
            <a:spLocks/>
          </p:cNvSpPr>
          <p:nvPr/>
        </p:nvSpPr>
        <p:spPr>
          <a:xfrm>
            <a:off x="384292" y="1356859"/>
            <a:ext cx="8578954" cy="1322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It is hardly possible to cleanup the all dusts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But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if the sizes of dusts are large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, it is quite unlikely to imagine that the dusts are picked up from the bottom of beam channel, which might be charged up by electrons(?).</a:t>
            </a:r>
          </a:p>
        </p:txBody>
      </p:sp>
      <p:sp>
        <p:nvSpPr>
          <p:cNvPr id="16" name="コンテンツ プレースホルダ 9">
            <a:extLst>
              <a:ext uri="{FF2B5EF4-FFF2-40B4-BE49-F238E27FC236}">
                <a16:creationId xmlns:a16="http://schemas.microsoft.com/office/drawing/2014/main" id="{132D2494-984E-42E2-9470-4FFEF039D093}"/>
              </a:ext>
            </a:extLst>
          </p:cNvPr>
          <p:cNvSpPr txBox="1">
            <a:spLocks/>
          </p:cNvSpPr>
          <p:nvPr/>
        </p:nvSpPr>
        <p:spPr>
          <a:xfrm>
            <a:off x="384292" y="2572514"/>
            <a:ext cx="8759708" cy="1425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We knocked 24 beam pipes for bending magnets (with groove) around Tsukuba straight section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where the pressure bursts were frequently observed, and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dropped dusts from the top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latin typeface="+mj-lt"/>
                <a:cs typeface="Arial" panose="020B0604020202020204" pitchFamily="34" charset="0"/>
              </a:rPr>
              <a:t>Knocked </a:t>
            </a:r>
            <a:r>
              <a:rPr lang="en-US" altLang="ja-JP" sz="2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150 times 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for each beam pipe.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872D192-E94B-4122-94E3-4C136E33A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69" y="4795284"/>
            <a:ext cx="2076771" cy="155757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1B382FF-50FF-4A69-802F-E23EB0ADE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13200" r="12799" b="12799"/>
          <a:stretch/>
        </p:blipFill>
        <p:spPr>
          <a:xfrm>
            <a:off x="221599" y="4784651"/>
            <a:ext cx="2152029" cy="16140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692FF41-1094-4A25-8B5A-6921433D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73" y="4776408"/>
            <a:ext cx="2112335" cy="158425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844B3CA-38BD-4910-9927-8095AEAEE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75" y="4809900"/>
            <a:ext cx="2112335" cy="1584251"/>
          </a:xfrm>
          <a:prstGeom prst="rect">
            <a:avLst/>
          </a:prstGeom>
        </p:spPr>
      </p:pic>
      <p:sp>
        <p:nvSpPr>
          <p:cNvPr id="20" name="コンテンツ プレースホルダ 9">
            <a:extLst>
              <a:ext uri="{FF2B5EF4-FFF2-40B4-BE49-F238E27FC236}">
                <a16:creationId xmlns:a16="http://schemas.microsoft.com/office/drawing/2014/main" id="{59CA63FF-79FB-4C38-9B32-C61826F0CF46}"/>
              </a:ext>
            </a:extLst>
          </p:cNvPr>
          <p:cNvSpPr txBox="1">
            <a:spLocks/>
          </p:cNvSpPr>
          <p:nvPr/>
        </p:nvSpPr>
        <p:spPr>
          <a:xfrm>
            <a:off x="384292" y="3817088"/>
            <a:ext cx="8600219" cy="839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We expect the reduction of the bursts in Phase-2 commissioning.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The study will be continued.</a:t>
            </a:r>
          </a:p>
        </p:txBody>
      </p:sp>
      <p:sp>
        <p:nvSpPr>
          <p:cNvPr id="21" name="タイトル 8">
            <a:extLst>
              <a:ext uri="{FF2B5EF4-FFF2-40B4-BE49-F238E27FC236}">
                <a16:creationId xmlns:a16="http://schemas.microsoft.com/office/drawing/2014/main" id="{5D4F2E16-8774-4EFE-8979-4C0209DF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97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Other preparations for Phase-2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08341"/>
            <a:ext cx="8749075" cy="1341450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Installation of new 6  beam collimators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Two collimators, installed in the </a:t>
            </a:r>
            <a:r>
              <a:rPr lang="en-US" altLang="ja-JP" sz="2400" dirty="0" err="1">
                <a:latin typeface="+mj-lt"/>
                <a:cs typeface="Arial" panose="020B0604020202020204" pitchFamily="34" charset="0"/>
              </a:rPr>
              <a:t>SuperKEKB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positron ring for test in Phase-1 commissioning, worked well as expected.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Designed on the base of SLAC-type Low-impedance collimators.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コンテンツ プレースホルダ 9">
            <a:extLst>
              <a:ext uri="{FF2B5EF4-FFF2-40B4-BE49-F238E27FC236}">
                <a16:creationId xmlns:a16="http://schemas.microsoft.com/office/drawing/2014/main" id="{144B9768-2BEA-476E-A8F1-FDAFA2C6C941}"/>
              </a:ext>
            </a:extLst>
          </p:cNvPr>
          <p:cNvSpPr txBox="1">
            <a:spLocks/>
          </p:cNvSpPr>
          <p:nvPr/>
        </p:nvSpPr>
        <p:spPr>
          <a:xfrm>
            <a:off x="394925" y="2277159"/>
            <a:ext cx="8749075" cy="104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Taking these promising results,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six new collimators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were manufactured and installed  in the positron ring (LER) and the electron ring (HER) for Phase-2 commissioning.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6DAEC7A-3AFB-4F4A-8DEF-FB6AFB30ED94}"/>
              </a:ext>
            </a:extLst>
          </p:cNvPr>
          <p:cNvSpPr txBox="1"/>
          <p:nvPr/>
        </p:nvSpPr>
        <p:spPr>
          <a:xfrm>
            <a:off x="5151822" y="3242857"/>
            <a:ext cx="292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Collimator system in Phase-II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88503CB-A48E-42A7-8ECA-C38F3FC4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777" y="3485406"/>
            <a:ext cx="2819968" cy="317175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A69D31-0138-4B16-965C-39084CF6E6D0}"/>
              </a:ext>
            </a:extLst>
          </p:cNvPr>
          <p:cNvSpPr txBox="1"/>
          <p:nvPr/>
        </p:nvSpPr>
        <p:spPr>
          <a:xfrm>
            <a:off x="5770649" y="4471112"/>
            <a:ext cx="9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  <a:p>
            <a:r>
              <a:rPr lang="en-US" altLang="ja-JP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KEKB type</a:t>
            </a:r>
            <a:endParaRPr kumimoji="1" lang="ja-JP" altLang="en-US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226FB74-0A85-4E6F-AE59-EB1C4837F429}"/>
              </a:ext>
            </a:extLst>
          </p:cNvPr>
          <p:cNvSpPr txBox="1"/>
          <p:nvPr/>
        </p:nvSpPr>
        <p:spPr>
          <a:xfrm>
            <a:off x="6803931" y="5721603"/>
            <a:ext cx="94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</a:p>
          <a:p>
            <a:r>
              <a:rPr kumimoji="1" lang="en-US" altLang="ja-JP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D06 H3,H4</a:t>
            </a:r>
            <a:endParaRPr kumimoji="1" lang="ja-JP" altLang="en-US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72DB9A1-761A-4B91-AB75-336B74939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4" r="27080" b="17689"/>
          <a:stretch/>
        </p:blipFill>
        <p:spPr>
          <a:xfrm>
            <a:off x="890904" y="3784935"/>
            <a:ext cx="3319590" cy="259916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2CE657F-6CB9-4A45-AF63-C9116ECE3C5B}"/>
              </a:ext>
            </a:extLst>
          </p:cNvPr>
          <p:cNvSpPr txBox="1"/>
          <p:nvPr/>
        </p:nvSpPr>
        <p:spPr>
          <a:xfrm>
            <a:off x="675994" y="3302870"/>
            <a:ext cx="4013200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>
                <a:solidFill>
                  <a:srgbClr val="008000"/>
                </a:solidFill>
              </a:rPr>
              <a:t>A new vertical type collimator installed in the ring</a:t>
            </a:r>
          </a:p>
        </p:txBody>
      </p:sp>
    </p:spTree>
    <p:extLst>
      <p:ext uri="{BB962C8B-B14F-4D97-AF65-F5344CB8AC3E}">
        <p14:creationId xmlns:p14="http://schemas.microsoft.com/office/powerpoint/2010/main" val="3092318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Other preparations for Phase-2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08340"/>
            <a:ext cx="8749075" cy="2223958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Replacement of beam pipes for LER injection region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In order to accommodate the injection of low-emittance positron beam, the septum magnet was renewed.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LER abort system including kicker magnets is also upgraded to tolerate the higher beam current with a smaller beam size. 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beam pipes were replaced to new ones accordingly, including the beam pipe inside the septum chamber.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>
            <a:extLst>
              <a:ext uri="{FF2B5EF4-FFF2-40B4-BE49-F238E27FC236}">
                <a16:creationId xmlns:a16="http://schemas.microsoft.com/office/drawing/2014/main" id="{0E6C2C9A-A382-4C1E-A201-EBED8F7D7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929" t="7272" r="7272" b="11929"/>
          <a:stretch/>
        </p:blipFill>
        <p:spPr>
          <a:xfrm>
            <a:off x="4724400" y="3532970"/>
            <a:ext cx="3936000" cy="29520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69E06E6-6EDB-47D4-9718-B7126CED6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9" y="3532970"/>
            <a:ext cx="3936000" cy="295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92283D-2253-4E70-931D-539225A29F26}"/>
              </a:ext>
            </a:extLst>
          </p:cNvPr>
          <p:cNvSpPr txBox="1"/>
          <p:nvPr/>
        </p:nvSpPr>
        <p:spPr>
          <a:xfrm>
            <a:off x="2456120" y="3145754"/>
            <a:ext cx="526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septum and beam pipes for injection region</a:t>
            </a:r>
          </a:p>
          <a:p>
            <a:endParaRPr lang="en-US" altLang="ja-JP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4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C8BBB45-53DD-4F6C-A377-D3035F050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8"/>
          <a:stretch/>
        </p:blipFill>
        <p:spPr>
          <a:xfrm>
            <a:off x="6262579" y="2604245"/>
            <a:ext cx="2806995" cy="2666991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41844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485473"/>
            <a:ext cx="8749075" cy="991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We checked the behaviors of pressure against the beam current all over the ring. (2016/6/27, 1/1576/3.06RF)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EC</a:t>
            </a:r>
            <a:r>
              <a:rPr lang="ja-JP" altLang="en-US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→</a:t>
            </a:r>
            <a:r>
              <a:rPr lang="ja-JP" altLang="en-US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Electron </a:t>
            </a:r>
            <a:r>
              <a:rPr lang="en-US" altLang="ja-JP" sz="22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multipactoring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ja-JP" altLang="en-US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→ 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Non-linear behavior of pressure</a:t>
            </a:r>
            <a:endParaRPr lang="ja-JP" altLang="en-US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コンテンツ プレースホルダ 9"/>
          <p:cNvSpPr txBox="1">
            <a:spLocks/>
          </p:cNvSpPr>
          <p:nvPr/>
        </p:nvSpPr>
        <p:spPr>
          <a:xfrm>
            <a:off x="394926" y="2532589"/>
            <a:ext cx="5857018" cy="3049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Non-linear pressure rises were observed at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Al and Cu beam pipes with/without antechambers + </a:t>
            </a:r>
            <a:r>
              <a:rPr lang="en-US" altLang="ja-JP" sz="2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coating</a:t>
            </a:r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at </a:t>
            </a:r>
            <a:r>
              <a:rPr lang="en-US" altLang="ja-JP" sz="2000" dirty="0">
                <a:cs typeface="Arial" panose="020B0604020202020204" pitchFamily="34" charset="0"/>
              </a:rPr>
              <a:t>Arc sections, 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IR (Interaction Region), Tsukuba straight section, Chicane sections, SRM</a:t>
            </a:r>
            <a:r>
              <a:rPr lang="ja-JP" alt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(beam size monitor).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Al beam pipes reused from KEKB (without </a:t>
            </a:r>
            <a:r>
              <a:rPr lang="en-US" altLang="ja-JP" sz="2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coating) 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at Fuji straight section and injection section.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Not observed in wiggler section .</a:t>
            </a:r>
          </a:p>
        </p:txBody>
      </p:sp>
      <p:sp>
        <p:nvSpPr>
          <p:cNvPr id="25" name="コンテンツ プレースホルダ 9">
            <a:extLst>
              <a:ext uri="{FF2B5EF4-FFF2-40B4-BE49-F238E27FC236}">
                <a16:creationId xmlns:a16="http://schemas.microsoft.com/office/drawing/2014/main" id="{50798152-7754-4F4F-BEC0-097FBD511ABD}"/>
              </a:ext>
            </a:extLst>
          </p:cNvPr>
          <p:cNvSpPr txBox="1">
            <a:spLocks/>
          </p:cNvSpPr>
          <p:nvPr/>
        </p:nvSpPr>
        <p:spPr>
          <a:xfrm>
            <a:off x="394926" y="5550194"/>
            <a:ext cx="8504526" cy="122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We decided to apply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magnetic fields in the beam direction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by using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solenoids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or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permanent magnets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to these beam pipes, which was planned from the design stage. 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BC08F2-30B3-47C8-858B-E754A12DDAFA}"/>
              </a:ext>
            </a:extLst>
          </p:cNvPr>
          <p:cNvSpPr txBox="1"/>
          <p:nvPr/>
        </p:nvSpPr>
        <p:spPr>
          <a:xfrm>
            <a:off x="6868636" y="2743193"/>
            <a:ext cx="18925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kumimoji="1" lang="en-US" altLang="ja-JP" sz="1600" dirty="0">
                <a:solidFill>
                  <a:srgbClr val="008000"/>
                </a:solidFill>
              </a:rPr>
              <a:t>Example of pressure rise at an arc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E2C022-D062-4E5F-A7EE-F49494451DEF}"/>
              </a:ext>
            </a:extLst>
          </p:cNvPr>
          <p:cNvSpPr txBox="1"/>
          <p:nvPr/>
        </p:nvSpPr>
        <p:spPr>
          <a:xfrm rot="16200000">
            <a:off x="5901072" y="3561900"/>
            <a:ext cx="989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58BFA6-8E7E-4472-A4A9-B06676B8CB9F}"/>
              </a:ext>
            </a:extLst>
          </p:cNvPr>
          <p:cNvSpPr txBox="1"/>
          <p:nvPr/>
        </p:nvSpPr>
        <p:spPr>
          <a:xfrm>
            <a:off x="7251406" y="4997295"/>
            <a:ext cx="15148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current </a:t>
            </a:r>
            <a:endParaRPr kumimoji="1" lang="ja-JP" altLang="en-US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67DFF0C-670A-4317-8B93-10D4D9470DB4}"/>
              </a:ext>
            </a:extLst>
          </p:cNvPr>
          <p:cNvCxnSpPr>
            <a:cxnSpLocks/>
          </p:cNvCxnSpPr>
          <p:nvPr/>
        </p:nvCxnSpPr>
        <p:spPr>
          <a:xfrm>
            <a:off x="8492709" y="3391786"/>
            <a:ext cx="0" cy="1459795"/>
          </a:xfrm>
          <a:prstGeom prst="line">
            <a:avLst/>
          </a:prstGeom>
          <a:ln w="28575">
            <a:solidFill>
              <a:srgbClr val="E46C0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E00F07-6463-45B0-8FC9-0A4E019A24BA}"/>
              </a:ext>
            </a:extLst>
          </p:cNvPr>
          <p:cNvSpPr txBox="1"/>
          <p:nvPr/>
        </p:nvSpPr>
        <p:spPr>
          <a:xfrm>
            <a:off x="7451176" y="320748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900 mA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Other preparations for Phase-2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08340"/>
            <a:ext cx="8749075" cy="5498786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 against problems found in Phase-1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Air leak from a flange of a tapered beam pipe at Fuji straight section.</a:t>
            </a:r>
          </a:p>
          <a:p>
            <a:pPr marL="540000">
              <a:lnSpc>
                <a:spcPts val="2400"/>
              </a:lnSpc>
              <a:spcBef>
                <a:spcPts val="0"/>
              </a:spcBef>
              <a:buSzPct val="100000"/>
              <a:buBlip>
                <a:blip r:embed="rId3"/>
              </a:buBlip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Replace to a new beam pipe with a “beam mask” as well as SR mask.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Heating of flanges in wiggler sections</a:t>
            </a:r>
          </a:p>
          <a:p>
            <a:pPr marL="540000">
              <a:lnSpc>
                <a:spcPts val="2400"/>
              </a:lnSpc>
              <a:spcBef>
                <a:spcPts val="0"/>
              </a:spcBef>
              <a:buSzPct val="100000"/>
              <a:buBlip>
                <a:blip r:embed="rId3"/>
              </a:buBlip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Re-alignment of beam pipes, and install new bellows chambers with SR masks at the entrance of antechambers.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US" altLang="ja-JP" sz="2400" dirty="0">
                <a:cs typeface="Arial" panose="020B0604020202020204" pitchFamily="34" charset="0"/>
              </a:rPr>
              <a:t>Heating of beam pipes at the downstream of wiggler sections.</a:t>
            </a:r>
          </a:p>
          <a:p>
            <a:pPr marL="540000">
              <a:lnSpc>
                <a:spcPts val="2400"/>
              </a:lnSpc>
              <a:spcBef>
                <a:spcPts val="0"/>
              </a:spcBef>
              <a:buSzPct val="100000"/>
              <a:buBlip>
                <a:blip r:embed="rId3"/>
              </a:buBlip>
            </a:pPr>
            <a:r>
              <a:rPr lang="en-US" altLang="ja-JP" sz="2400" dirty="0">
                <a:solidFill>
                  <a:srgbClr val="0000FF"/>
                </a:solidFill>
                <a:cs typeface="Arial" panose="020B0604020202020204" pitchFamily="34" charset="0"/>
              </a:rPr>
              <a:t>Cooling-water paths are optimized to increase the flow rate.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Others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cs typeface="Arial" panose="020B0604020202020204" pitchFamily="34" charset="0"/>
              </a:rPr>
              <a:t>Installation of bellows chambers with SR baffles to reduce photon scattering to the mirror of SR beam size monitor.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cs typeface="Arial" panose="020B0604020202020204" pitchFamily="34" charset="0"/>
              </a:rPr>
              <a:t>Installation of new test beam pipe for EC studies.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cs typeface="Arial" panose="020B0604020202020204" pitchFamily="34" charset="0"/>
              </a:rPr>
              <a:t>Inside check of some bellows chambers</a:t>
            </a:r>
            <a:endParaRPr lang="ja-JP" altLang="en-US" sz="2200" dirty="0">
              <a:cs typeface="Arial" panose="020B0604020202020204" pitchFamily="34" charset="0"/>
            </a:endParaRP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cs typeface="Arial" panose="020B0604020202020204" pitchFamily="34" charset="0"/>
              </a:rPr>
              <a:t>Replacement of several vacuum gauges and ion pumps.</a:t>
            </a:r>
            <a:endParaRPr lang="ja-JP" altLang="en-US" sz="2200" dirty="0"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339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57158" y="79022"/>
            <a:ext cx="8501122" cy="739584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Summary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コンテンツ プレースホルダ 9"/>
          <p:cNvSpPr>
            <a:spLocks noGrp="1"/>
          </p:cNvSpPr>
          <p:nvPr>
            <p:ph idx="1"/>
          </p:nvPr>
        </p:nvSpPr>
        <p:spPr>
          <a:xfrm>
            <a:off x="275708" y="1116178"/>
            <a:ext cx="8868291" cy="457441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The MR vacuum system is now ready for the Phase-2.</a:t>
            </a:r>
          </a:p>
        </p:txBody>
      </p:sp>
      <p:cxnSp>
        <p:nvCxnSpPr>
          <p:cNvPr id="11" name="直線コネクタ 10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 9"/>
          <p:cNvSpPr txBox="1">
            <a:spLocks/>
          </p:cNvSpPr>
          <p:nvPr/>
        </p:nvSpPr>
        <p:spPr>
          <a:xfrm>
            <a:off x="727401" y="2219016"/>
            <a:ext cx="8207280" cy="2595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Electron cloud effect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Approximately 86 % of the drift spaces of the ring were covered by magnetic fields using permanent magnets or solenoids.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analysis of the properties of countermeasures are on going.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Pressure bursts </a:t>
            </a:r>
            <a:endParaRPr lang="en-US" altLang="ja-JP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beam pipes in questions were knocked to drop the dusts from the top of beam channel.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investigation on this phenomena is continuing.</a:t>
            </a:r>
          </a:p>
        </p:txBody>
      </p: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275708" y="1486637"/>
            <a:ext cx="8868291" cy="91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Various countermeasures were taken for problems found in Phase-1.</a:t>
            </a:r>
          </a:p>
        </p:txBody>
      </p:sp>
      <p:sp>
        <p:nvSpPr>
          <p:cNvPr id="7" name="コンテンツ プレースホルダ 9">
            <a:extLst>
              <a:ext uri="{FF2B5EF4-FFF2-40B4-BE49-F238E27FC236}">
                <a16:creationId xmlns:a16="http://schemas.microsoft.com/office/drawing/2014/main" id="{4CE81674-1971-4B68-BEAF-2B286FF10FF9}"/>
              </a:ext>
            </a:extLst>
          </p:cNvPr>
          <p:cNvSpPr txBox="1">
            <a:spLocks/>
          </p:cNvSpPr>
          <p:nvPr/>
        </p:nvSpPr>
        <p:spPr>
          <a:xfrm>
            <a:off x="275708" y="4824973"/>
            <a:ext cx="8868292" cy="1350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Other preparations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Installation of new beam collimators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Replacement of beam pies at LER injection region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7026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26648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latin typeface="+mj-lt"/>
              </a:rPr>
              <a:t>Thank you for your attention.</a:t>
            </a:r>
            <a:endParaRPr kumimoji="1" lang="ja-JP" altLang="en-US" sz="4800" dirty="0">
              <a:latin typeface="+mj-lt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991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Other preparations for Phase-2</a:t>
            </a:r>
            <a:endParaRPr kumimoji="1" lang="ja-JP" altLang="en-US" sz="3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08340"/>
            <a:ext cx="8749075" cy="2351548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Installation of new 6  beam collimators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One of the new collimators was equipped with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 thermo-sensor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to measure the temperature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at the tip of the head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 special beam pipe with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four pickup electrodes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was installed just near a collimator for measuring  the characteristics of HOM (Higher Order Mode) generated by the collimator.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Installation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of lead shielding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is also on going.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FAEB9862-695E-4D37-BBA2-B35BCCA56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37" y="3646968"/>
            <a:ext cx="3062797" cy="224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8B99F58-C119-44B0-926C-D2D34C65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70" y="3636335"/>
            <a:ext cx="3863006" cy="218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C679202-C295-4145-A444-3660A6F29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0" r="51669" b="54620"/>
          <a:stretch/>
        </p:blipFill>
        <p:spPr bwMode="auto">
          <a:xfrm>
            <a:off x="6538787" y="5305648"/>
            <a:ext cx="2187947" cy="122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ED1554-5B35-47F9-A4A1-FC9E22811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7"/>
          <a:stretch/>
        </p:blipFill>
        <p:spPr bwMode="auto">
          <a:xfrm>
            <a:off x="2311186" y="5348175"/>
            <a:ext cx="1847657" cy="130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B3678C-AEF1-4F40-AEEA-60685FA4A2A2}"/>
              </a:ext>
            </a:extLst>
          </p:cNvPr>
          <p:cNvSpPr txBox="1"/>
          <p:nvPr/>
        </p:nvSpPr>
        <p:spPr>
          <a:xfrm>
            <a:off x="4911763" y="3259164"/>
            <a:ext cx="325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Beam pipe with HOM pickups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0826AC4-38E1-4992-B9F1-375BC6FF71F7}"/>
              </a:ext>
            </a:extLst>
          </p:cNvPr>
          <p:cNvSpPr txBox="1"/>
          <p:nvPr/>
        </p:nvSpPr>
        <p:spPr>
          <a:xfrm>
            <a:off x="938973" y="3237899"/>
            <a:ext cx="3159760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>
                <a:solidFill>
                  <a:srgbClr val="008000"/>
                </a:solidFill>
              </a:rPr>
              <a:t>Collimator head equipped with thermo-sensor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E21D0DF-7519-4C02-BE4C-E4B955E05AEF}"/>
              </a:ext>
            </a:extLst>
          </p:cNvPr>
          <p:cNvSpPr txBox="1"/>
          <p:nvPr/>
        </p:nvSpPr>
        <p:spPr>
          <a:xfrm>
            <a:off x="2505737" y="3658311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Thermo</a:t>
            </a:r>
            <a:r>
              <a:rPr lang="en-US" altLang="ja-JP" sz="1400" dirty="0">
                <a:solidFill>
                  <a:srgbClr val="0000FF"/>
                </a:solidFill>
              </a:rPr>
              <a:t>-</a:t>
            </a:r>
            <a:r>
              <a:rPr kumimoji="1" lang="en-US" altLang="ja-JP" sz="1400" dirty="0">
                <a:solidFill>
                  <a:srgbClr val="0000FF"/>
                </a:solidFill>
              </a:rPr>
              <a:t>sensor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6595A894-9E82-4EF6-8676-184E0D20A388}"/>
              </a:ext>
            </a:extLst>
          </p:cNvPr>
          <p:cNvCxnSpPr>
            <a:cxnSpLocks/>
          </p:cNvCxnSpPr>
          <p:nvPr/>
        </p:nvCxnSpPr>
        <p:spPr>
          <a:xfrm flipH="1">
            <a:off x="2088943" y="3806456"/>
            <a:ext cx="462871" cy="10396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C50EFBA-E77A-4F9C-81AB-63952D19DF50}"/>
              </a:ext>
            </a:extLst>
          </p:cNvPr>
          <p:cNvSpPr txBox="1"/>
          <p:nvPr/>
        </p:nvSpPr>
        <p:spPr>
          <a:xfrm>
            <a:off x="6963617" y="3761804"/>
            <a:ext cx="66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Pickup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23E5D18-FD8A-4D09-9754-F9F3ED8AF25B}"/>
              </a:ext>
            </a:extLst>
          </p:cNvPr>
          <p:cNvCxnSpPr>
            <a:cxnSpLocks/>
          </p:cNvCxnSpPr>
          <p:nvPr/>
        </p:nvCxnSpPr>
        <p:spPr>
          <a:xfrm flipH="1">
            <a:off x="6323536" y="3955312"/>
            <a:ext cx="545097" cy="5304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A66361FB-1687-48FB-A935-A6BBA05864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7902" r="11338"/>
          <a:stretch/>
        </p:blipFill>
        <p:spPr>
          <a:xfrm>
            <a:off x="702066" y="5507666"/>
            <a:ext cx="1500556" cy="113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9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Design of key components</a:t>
            </a:r>
            <a:r>
              <a:rPr lang="en-US" altLang="ja-JP" sz="2800" dirty="0"/>
              <a:t>_8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35826" cy="723923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/>
              <a:t>Countermeasures against electron cloud (EC) effect [LER]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/>
              <a:t>Serious</a:t>
            </a:r>
            <a:r>
              <a:rPr lang="en-US" altLang="ja-JP" b="0" dirty="0"/>
              <a:t> issues for recent positron and proton storage rings.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899592" y="2060850"/>
          <a:ext cx="7992888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Sections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[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 [ %]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Countermeasure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3016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Drift</a:t>
                      </a:r>
                      <a:r>
                        <a:rPr kumimoji="1" lang="en-US" altLang="ja-JP" sz="1600" baseline="0" dirty="0">
                          <a:latin typeface="Arial" pitchFamily="34" charset="0"/>
                          <a:cs typeface="Arial" pitchFamily="34" charset="0"/>
                        </a:rPr>
                        <a:t> space (arc)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1629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Al (arc)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Steering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316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Bending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519</a:t>
                      </a:r>
                      <a:r>
                        <a:rPr kumimoji="1" lang="en-US" altLang="ja-JP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 coating + Grooved</a:t>
                      </a:r>
                      <a:r>
                        <a:rPr kumimoji="1" lang="en-US" altLang="ja-JP" sz="1600" baseline="0" dirty="0">
                          <a:latin typeface="Arial" pitchFamily="34" charset="0"/>
                          <a:cs typeface="Arial" pitchFamily="34" charset="0"/>
                        </a:rPr>
                        <a:t> surface</a:t>
                      </a:r>
                      <a:endParaRPr kumimoji="1" lang="en-US" altLang="ja-JP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Wiggler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154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Clearing Electrode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Q &amp;</a:t>
                      </a:r>
                      <a:r>
                        <a:rPr kumimoji="1" lang="en-US" altLang="ja-JP" sz="1600" baseline="0" dirty="0">
                          <a:latin typeface="Arial" pitchFamily="34" charset="0"/>
                          <a:cs typeface="Arial" pitchFamily="34" charset="0"/>
                        </a:rPr>
                        <a:t> SX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254</a:t>
                      </a:r>
                      <a:r>
                        <a:rPr kumimoji="1" lang="en-US" altLang="ja-JP" sz="1600" baseline="0" dirty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Al (arc)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RF section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124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600" dirty="0" err="1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IR section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20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0.7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600" dirty="0" err="1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itchFamily="34" charset="0"/>
                          <a:cs typeface="Arial" pitchFamily="34" charset="0"/>
                        </a:rPr>
                        <a:t>Cu or ?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日付プレースホル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2011/2/8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4610A-7B83-4138-AFF8-D0E9316B21DE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5" name="フッター プレースホルダ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KEKB Review 2011 @KEK</a:t>
            </a:r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 bwMode="gray">
          <a:xfrm>
            <a:off x="755576" y="5297365"/>
            <a:ext cx="8035826" cy="72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By using these countermeasures,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the average electron density on the order of 10</a:t>
            </a:r>
            <a:r>
              <a:rPr kumimoji="1" lang="en-US" altLang="ja-JP" sz="2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10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e</a:t>
            </a:r>
            <a:r>
              <a:rPr kumimoji="1" lang="en-US" altLang="ja-JP" sz="2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/m</a:t>
            </a:r>
            <a:r>
              <a:rPr kumimoji="1" lang="en-US" altLang="ja-JP" sz="2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3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will be obtained.</a:t>
            </a:r>
          </a:p>
          <a:p>
            <a:pPr marL="1200150" marR="0" lvl="2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rgbClr val="FF505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Threshold of head-tail instability: ~1.6</a:t>
            </a: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Arial" pitchFamily="34" charset="0"/>
              </a:rPr>
              <a:t></a:t>
            </a: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10</a:t>
            </a:r>
            <a:r>
              <a:rPr kumimoji="1" lang="en-US" altLang="ja-JP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11</a:t>
            </a: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e</a:t>
            </a:r>
            <a:r>
              <a:rPr kumimoji="1" lang="en-US" altLang="ja-JP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</a:t>
            </a: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/m</a:t>
            </a:r>
            <a:r>
              <a:rPr kumimoji="1" lang="en-US" altLang="ja-JP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3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1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27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SKEKB_Ne_ave_14(1_4).PNG"/>
          <p:cNvPicPr>
            <a:picLocks noChangeAspect="1"/>
          </p:cNvPicPr>
          <p:nvPr/>
        </p:nvPicPr>
        <p:blipFill>
          <a:blip r:embed="rId2" cstate="print"/>
          <a:srcRect t="15873"/>
          <a:stretch>
            <a:fillRect/>
          </a:stretch>
        </p:blipFill>
        <p:spPr>
          <a:xfrm>
            <a:off x="3418800" y="3054405"/>
            <a:ext cx="5434914" cy="30851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Expected electron density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28662" y="904877"/>
            <a:ext cx="8042618" cy="195261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ja-JP" dirty="0"/>
              <a:t>n</a:t>
            </a:r>
            <a:r>
              <a:rPr lang="en-US" altLang="ja-JP" baseline="-25000" dirty="0"/>
              <a:t>e</a:t>
            </a:r>
            <a:r>
              <a:rPr lang="en-US" altLang="ja-JP" dirty="0"/>
              <a:t> after applying measures described so far (</a:t>
            </a:r>
            <a:r>
              <a:rPr lang="en-US" altLang="ja-JP" dirty="0">
                <a:solidFill>
                  <a:srgbClr val="FF0000"/>
                </a:solidFill>
              </a:rPr>
              <a:t>Red</a:t>
            </a:r>
            <a:r>
              <a:rPr lang="en-US" altLang="ja-JP" dirty="0"/>
              <a:t>)</a:t>
            </a:r>
          </a:p>
          <a:p>
            <a:pPr>
              <a:spcBef>
                <a:spcPts val="0"/>
              </a:spcBef>
            </a:pPr>
            <a:r>
              <a:rPr lang="en-US" altLang="ja-JP" dirty="0">
                <a:solidFill>
                  <a:srgbClr val="FF0000"/>
                </a:solidFill>
              </a:rPr>
              <a:t>n</a:t>
            </a:r>
            <a:r>
              <a:rPr lang="en-US" altLang="ja-JP" baseline="-25000" dirty="0">
                <a:solidFill>
                  <a:srgbClr val="FF0000"/>
                </a:solidFill>
              </a:rPr>
              <a:t>e</a:t>
            </a:r>
            <a:r>
              <a:rPr lang="en-US" altLang="ja-JP" dirty="0">
                <a:solidFill>
                  <a:srgbClr val="FF0000"/>
                </a:solidFill>
              </a:rPr>
              <a:t> of approx. 1/5 of the threshold one is expected.</a:t>
            </a:r>
          </a:p>
          <a:p>
            <a:pPr>
              <a:spcBef>
                <a:spcPts val="0"/>
              </a:spcBef>
            </a:pPr>
            <a:r>
              <a:rPr lang="en-US" altLang="ja-JP" b="0" dirty="0"/>
              <a:t>Compared with results of CLOUDLAND (</a:t>
            </a:r>
            <a:r>
              <a:rPr lang="en-US" altLang="ja-JP" b="0" dirty="0">
                <a:solidFill>
                  <a:srgbClr val="0000FF"/>
                </a:solidFill>
              </a:rPr>
              <a:t>Blue</a:t>
            </a:r>
            <a:r>
              <a:rPr lang="en-US" altLang="ja-JP" b="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altLang="ja-JP" dirty="0"/>
              <a:t> </a:t>
            </a:r>
            <a:r>
              <a:rPr lang="en-US" altLang="ja-JP" i="1" dirty="0" err="1">
                <a:latin typeface="Symbol" pitchFamily="18" charset="2"/>
              </a:rPr>
              <a:t>d</a:t>
            </a:r>
            <a:r>
              <a:rPr lang="en-US" altLang="ja-JP" baseline="-25000" dirty="0" err="1"/>
              <a:t>max</a:t>
            </a:r>
            <a:r>
              <a:rPr lang="en-US" altLang="ja-JP" dirty="0"/>
              <a:t>=1.2, Solenoid field=50G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lang="en-US" altLang="ja-JP" dirty="0">
                <a:sym typeface="Wingdings" pitchFamily="2" charset="2"/>
              </a:rPr>
              <a:t></a:t>
            </a:r>
            <a:r>
              <a:rPr lang="en-US" altLang="ja-JP" dirty="0"/>
              <a:t>n</a:t>
            </a:r>
            <a:r>
              <a:rPr lang="en-US" altLang="ja-JP" baseline="-25000" dirty="0"/>
              <a:t>e</a:t>
            </a:r>
            <a:r>
              <a:rPr lang="en-US" altLang="ja-JP" dirty="0"/>
              <a:t>=0), Antechamber; photoelectron yield =0.01 (1/10)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2010/10/8-12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ECLOUD'10 @Cornell Univ.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4610A-7B83-4138-AFF8-D0E9316B21DE}" type="slidenum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ja-JP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0" name="テキスト ボックス 24"/>
          <p:cNvSpPr txBox="1">
            <a:spLocks noChangeArrowheads="1"/>
          </p:cNvSpPr>
          <p:nvPr/>
        </p:nvSpPr>
        <p:spPr bwMode="auto">
          <a:xfrm>
            <a:off x="4530724" y="2794002"/>
            <a:ext cx="42349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Single Bunch Instability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Threshold  (~1x10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11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495376" y="3168658"/>
            <a:ext cx="329631" cy="2477993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6000"/>
                </a:srgbClr>
              </a:gs>
              <a:gs pos="100000">
                <a:schemeClr val="bg1">
                  <a:shade val="67500"/>
                  <a:satMod val="115000"/>
                  <a:alpha val="2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 flipH="1">
            <a:off x="6181341" y="3168658"/>
            <a:ext cx="316714" cy="2477993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50000"/>
                </a:srgbClr>
              </a:gs>
              <a:gs pos="100000">
                <a:schemeClr val="bg1">
                  <a:shade val="67500"/>
                  <a:satMod val="115000"/>
                  <a:alpha val="2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537328" y="2783841"/>
          <a:ext cx="3874416" cy="2885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426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Condition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ne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[m</a:t>
                      </a:r>
                      <a:r>
                        <a:rPr kumimoji="1" lang="en-US" altLang="ja-JP" sz="1600" baseline="30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194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Circular Cu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chamber</a:t>
                      </a:r>
                    </a:p>
                    <a:p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[KEKB beam pipe]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5.2E12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+Solenoid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at  Drift (1/50)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4.7E11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+Antechamber (1/5)+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(3/5)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5.7e10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+Electrode in Wiggler (1/100)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3.5e10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+Groove in Bend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(1/4)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2.0E10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テキスト ボックス 24"/>
          <p:cNvSpPr txBox="1">
            <a:spLocks noChangeArrowheads="1"/>
          </p:cNvSpPr>
          <p:nvPr/>
        </p:nvSpPr>
        <p:spPr bwMode="auto">
          <a:xfrm>
            <a:off x="573037" y="6057248"/>
            <a:ext cx="82557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Low density in the simulation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  <a:sym typeface="Wingdings" pitchFamily="2" charset="2"/>
              </a:rPr>
              <a:t> ne=0 by solenoid.  Careful solenoid winding is important.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4" name="テキスト ボックス 24"/>
          <p:cNvSpPr txBox="1">
            <a:spLocks noChangeArrowheads="1"/>
          </p:cNvSpPr>
          <p:nvPr/>
        </p:nvSpPr>
        <p:spPr bwMode="auto">
          <a:xfrm>
            <a:off x="7404705" y="3712090"/>
            <a:ext cx="14344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KEKB~3x10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11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84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BC80444-74A1-408C-A297-4946568F6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2"/>
          <a:stretch/>
        </p:blipFill>
        <p:spPr>
          <a:xfrm>
            <a:off x="3295650" y="2991968"/>
            <a:ext cx="5539464" cy="3073552"/>
          </a:xfrm>
          <a:prstGeom prst="rect">
            <a:avLst/>
          </a:prstGeom>
        </p:spPr>
      </p:pic>
      <p:sp>
        <p:nvSpPr>
          <p:cNvPr id="3074" name="タイトル 1"/>
          <p:cNvSpPr>
            <a:spLocks noGrp="1"/>
          </p:cNvSpPr>
          <p:nvPr/>
        </p:nvSpPr>
        <p:spPr bwMode="auto">
          <a:xfrm>
            <a:off x="990641" y="98084"/>
            <a:ext cx="7935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Expected electron density</a:t>
            </a:r>
          </a:p>
        </p:txBody>
      </p:sp>
      <p:sp>
        <p:nvSpPr>
          <p:cNvPr id="3075" name="コンテンツ プレースホルダ 2"/>
          <p:cNvSpPr>
            <a:spLocks noGrp="1"/>
          </p:cNvSpPr>
          <p:nvPr/>
        </p:nvSpPr>
        <p:spPr bwMode="auto">
          <a:xfrm>
            <a:off x="265286" y="682294"/>
            <a:ext cx="8754464" cy="93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61950" marR="0" lvl="0" indent="-361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Expected electron density without solenoid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(from KEKB)</a:t>
            </a:r>
          </a:p>
          <a:p>
            <a:pPr marL="762000" lvl="1" indent="-361950" defTabSz="457200" eaLnBrk="1" fontAlgn="base" hangingPunct="1">
              <a:spcAft>
                <a:spcPct val="0"/>
              </a:spcAft>
              <a:buSzPct val="70000"/>
              <a:buBlip>
                <a:blip r:embed="rId4"/>
              </a:buBlip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赤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：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</a:t>
            </a:r>
            <a:r>
              <a:rPr kumimoji="1" lang="en-US" altLang="ja-JP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 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expected </a:t>
            </a:r>
            <a:r>
              <a:rPr kumimoji="1" lang="en-US" altLang="ja-JP" sz="20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from experiments in KEKB</a:t>
            </a:r>
          </a:p>
          <a:p>
            <a:pPr marL="762000" marR="0" lvl="1" indent="-3619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青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</a:t>
            </a:r>
            <a:r>
              <a:rPr kumimoji="1" lang="en-US" altLang="ja-JP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</a:t>
            </a:r>
            <a:r>
              <a:rPr lang="ja-JP" altLang="en-US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alculated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using CLOUDLAND</a:t>
            </a:r>
          </a:p>
          <a:p>
            <a:pPr marL="1162050" marR="0" lvl="2" indent="-3619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0000"/>
              <a:buFontTx/>
              <a:buBlip>
                <a:blip r:embed="rId5"/>
              </a:buBlip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onditions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：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Arial" panose="020B0604020202020204" pitchFamily="34" charset="0"/>
              </a:rPr>
              <a:t>f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9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4 mm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Cu pipe</a:t>
            </a:r>
            <a:r>
              <a:rPr kumimoji="1" lang="ja-JP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、</a:t>
            </a:r>
            <a:r>
              <a:rPr kumimoji="1" lang="en-US" altLang="ja-JP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Arial" panose="020B0604020202020204" pitchFamily="34" charset="0"/>
              </a:rPr>
              <a:t>d</a:t>
            </a:r>
            <a:r>
              <a:rPr kumimoji="1" lang="en-US" altLang="ja-JP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max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=1.2, Solenoid field=50G (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</a:t>
            </a:r>
            <a:r>
              <a:rPr kumimoji="1" lang="en-US" altLang="ja-JP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=0), Antechamber (photoelectron yield =0.01:1/10 of circular pipe)</a:t>
            </a:r>
            <a:r>
              <a:rPr kumimoji="1" lang="ja-JP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、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4ns 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spacing (2RF)</a:t>
            </a:r>
            <a:r>
              <a:rPr kumimoji="1" lang="ja-JP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、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 mA/bunch = 600 mA/600 bunch</a:t>
            </a:r>
          </a:p>
          <a:p>
            <a:pPr marL="762000" marR="0" lvl="1" indent="-361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3"/>
              </a:buBlip>
              <a:tabLst/>
              <a:defRPr/>
            </a:pPr>
            <a:endParaRPr kumimoji="1" lang="ja-JP" alt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2017/9/8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SuperKEKB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Internal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Review @KEK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BD96A-EBB5-4F71-ADA3-415EF9E32579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24">
            <a:extLst>
              <a:ext uri="{FF2B5EF4-FFF2-40B4-BE49-F238E27FC236}">
                <a16:creationId xmlns:a16="http://schemas.microsoft.com/office/drawing/2014/main" id="{F1E0386B-B14C-4142-9811-C3A2E37CA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596" y="2653414"/>
            <a:ext cx="42349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Single Bunch Instability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Threshold  (~1x10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11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459546B-A8F5-461C-A200-BE6C2EEEAD1F}"/>
              </a:ext>
            </a:extLst>
          </p:cNvPr>
          <p:cNvSpPr/>
          <p:nvPr/>
        </p:nvSpPr>
        <p:spPr>
          <a:xfrm>
            <a:off x="6415248" y="3028070"/>
            <a:ext cx="329631" cy="254977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6000"/>
                </a:srgbClr>
              </a:gs>
              <a:gs pos="100000">
                <a:schemeClr val="bg1">
                  <a:shade val="67500"/>
                  <a:satMod val="115000"/>
                  <a:alpha val="2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DB872B3-6CA8-4644-8C47-7E2505483EFF}"/>
              </a:ext>
            </a:extLst>
          </p:cNvPr>
          <p:cNvSpPr/>
          <p:nvPr/>
        </p:nvSpPr>
        <p:spPr>
          <a:xfrm flipH="1">
            <a:off x="6101213" y="3028070"/>
            <a:ext cx="316714" cy="2549771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50000"/>
                </a:srgbClr>
              </a:gs>
              <a:gs pos="100000">
                <a:schemeClr val="bg1">
                  <a:shade val="67500"/>
                  <a:satMod val="115000"/>
                  <a:alpha val="2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EB238E39-55BC-4F06-AB7A-B29BD27892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2622231"/>
          <a:ext cx="3874416" cy="2964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849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Condition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ne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[m</a:t>
                      </a:r>
                      <a:r>
                        <a:rPr kumimoji="1" lang="en-US" altLang="ja-JP" sz="1600" baseline="30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6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Circular Cu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chamber</a:t>
                      </a:r>
                    </a:p>
                    <a:p>
                      <a:r>
                        <a:rPr kumimoji="1" lang="en-US" altLang="ja-JP" sz="12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[KEKB beam pipe]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5.2E12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+Solenoid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at  Drift (1/50)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4.7E11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6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+Antechamber (1/5)+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(3/5)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5.7e10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4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+Electrode in Wiggler (1/100)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3.5e10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9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+Groove in Bend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(1/4)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2.0E10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rgbClr val="FF00FF"/>
                          </a:solidFill>
                          <a:latin typeface="Arial" pitchFamily="34" charset="0"/>
                          <a:cs typeface="Arial" pitchFamily="34" charset="0"/>
                        </a:rPr>
                        <a:t>No solenoid</a:t>
                      </a:r>
                      <a:endParaRPr kumimoji="1" lang="ja-JP" altLang="en-US" sz="1600" dirty="0">
                        <a:solidFill>
                          <a:srgbClr val="FF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rgbClr val="FF00FF"/>
                          </a:solidFill>
                          <a:latin typeface="Arial" pitchFamily="34" charset="0"/>
                          <a:cs typeface="Arial" pitchFamily="34" charset="0"/>
                        </a:rPr>
                        <a:t>6.2E11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111273"/>
                  </a:ext>
                </a:extLst>
              </a:tr>
            </a:tbl>
          </a:graphicData>
        </a:graphic>
      </p:graphicFrame>
      <p:sp>
        <p:nvSpPr>
          <p:cNvPr id="16" name="テキスト ボックス 24">
            <a:extLst>
              <a:ext uri="{FF2B5EF4-FFF2-40B4-BE49-F238E27FC236}">
                <a16:creationId xmlns:a16="http://schemas.microsoft.com/office/drawing/2014/main" id="{6B3253E9-6918-49EC-B6B3-99131B99D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577" y="3571502"/>
            <a:ext cx="14344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KEKB~3x10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11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7" name="コンテンツ プレースホルダ 2">
            <a:extLst>
              <a:ext uri="{FF2B5EF4-FFF2-40B4-BE49-F238E27FC236}">
                <a16:creationId xmlns:a16="http://schemas.microsoft.com/office/drawing/2014/main" id="{C1B704A2-5011-45A2-B25C-6788C2DAC399}"/>
              </a:ext>
            </a:extLst>
          </p:cNvPr>
          <p:cNvSpPr>
            <a:spLocks noGrp="1"/>
          </p:cNvSpPr>
          <p:nvPr/>
        </p:nvSpPr>
        <p:spPr bwMode="auto">
          <a:xfrm>
            <a:off x="201490" y="5991954"/>
            <a:ext cx="8754464" cy="57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762000" marR="0" lvl="1" indent="-361950" algn="l" defTabSz="457200" rtl="0" eaLnBrk="1" fontAlgn="base" latinLnBrk="0" hangingPunct="1">
              <a:lnSpc>
                <a:spcPts val="2000"/>
              </a:lnSpc>
              <a:spcAft>
                <a:spcPct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kumimoji="1" lang="en-US" altLang="ja-JP" sz="2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Without solenoid,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</a:t>
            </a:r>
            <a:r>
              <a:rPr kumimoji="1" lang="en-US" altLang="ja-JP" sz="22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</a:t>
            </a:r>
            <a:r>
              <a:rPr lang="ja-JP" altLang="en-US" sz="2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is on the order of 10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11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m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-3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near to the measured value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.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17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Drift section</a:t>
            </a:r>
            <a:r>
              <a:rPr lang="en-US" altLang="ja-JP" sz="3200" dirty="0"/>
              <a:t>_1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28662" y="904877"/>
            <a:ext cx="8215338" cy="23801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ja-JP" dirty="0"/>
              <a:t>Beam pipe with antechambers</a:t>
            </a:r>
            <a:endParaRPr lang="en-US" altLang="ja-JP" b="0" dirty="0"/>
          </a:p>
          <a:p>
            <a:pPr lvl="1">
              <a:spcBef>
                <a:spcPts val="0"/>
              </a:spcBef>
            </a:pPr>
            <a:r>
              <a:rPr lang="en-US" altLang="ja-JP" sz="2200" dirty="0"/>
              <a:t>Effective to reduce photoelectrons</a:t>
            </a:r>
          </a:p>
          <a:p>
            <a:pPr lvl="2">
              <a:spcBef>
                <a:spcPts val="0"/>
              </a:spcBef>
            </a:pPr>
            <a:r>
              <a:rPr lang="en-US" altLang="ja-JP" dirty="0"/>
              <a:t>Adopted in PEP-II LER</a:t>
            </a:r>
          </a:p>
          <a:p>
            <a:pPr lvl="1">
              <a:spcBef>
                <a:spcPts val="0"/>
              </a:spcBef>
            </a:pPr>
            <a:r>
              <a:rPr lang="en-US" altLang="ja-JP" sz="2200" dirty="0"/>
              <a:t>Also effective to reduce photon scattering (with rough surface)</a:t>
            </a:r>
          </a:p>
          <a:p>
            <a:pPr lvl="1">
              <a:spcBef>
                <a:spcPts val="0"/>
              </a:spcBef>
            </a:pPr>
            <a:r>
              <a:rPr lang="en-US" altLang="ja-JP" sz="2200" dirty="0"/>
              <a:t>Contribute to decrease impedance</a:t>
            </a:r>
          </a:p>
          <a:p>
            <a:pPr lvl="1">
              <a:spcBef>
                <a:spcPts val="0"/>
              </a:spcBef>
            </a:pPr>
            <a:r>
              <a:rPr lang="en-US" altLang="ja-JP" sz="2200" dirty="0"/>
              <a:t>Reduction rate: ~ 1/5 at high current region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2010/10/8-12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ECLOUD'10 @Cornell Univ.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4610A-7B83-4138-AFF8-D0E9316B21DE}" type="slidenum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7" name="Picture 28" descr="newduc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10000"/>
          </a:blip>
          <a:srcRect/>
          <a:stretch>
            <a:fillRect/>
          </a:stretch>
        </p:blipFill>
        <p:spPr bwMode="auto">
          <a:xfrm>
            <a:off x="1229360" y="3593246"/>
            <a:ext cx="4164092" cy="22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1266182" y="5260926"/>
            <a:ext cx="95657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Beam</a:t>
            </a: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 flipV="1">
            <a:off x="1991360" y="5014546"/>
            <a:ext cx="873523" cy="4007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2014530" y="5496828"/>
            <a:ext cx="525845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SR</a:t>
            </a:r>
          </a:p>
        </p:txBody>
      </p:sp>
      <p:sp>
        <p:nvSpPr>
          <p:cNvPr id="11" name="Line 34"/>
          <p:cNvSpPr>
            <a:spLocks noChangeShapeType="1"/>
          </p:cNvSpPr>
          <p:nvPr/>
        </p:nvSpPr>
        <p:spPr bwMode="auto">
          <a:xfrm flipV="1">
            <a:off x="2396482" y="5066615"/>
            <a:ext cx="1295769" cy="42998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1532565" y="3807728"/>
            <a:ext cx="844875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Pump</a:t>
            </a:r>
          </a:p>
        </p:txBody>
      </p:sp>
      <p:sp>
        <p:nvSpPr>
          <p:cNvPr id="13" name="Line 36"/>
          <p:cNvSpPr>
            <a:spLocks noChangeShapeType="1"/>
          </p:cNvSpPr>
          <p:nvPr/>
        </p:nvSpPr>
        <p:spPr bwMode="auto">
          <a:xfrm flipH="1">
            <a:off x="1729096" y="4096336"/>
            <a:ext cx="263821" cy="706949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4" name="テキスト ボックス 10"/>
          <p:cNvSpPr txBox="1">
            <a:spLocks noChangeArrowheads="1"/>
          </p:cNvSpPr>
          <p:nvPr/>
        </p:nvSpPr>
        <p:spPr bwMode="auto">
          <a:xfrm>
            <a:off x="2063116" y="3515360"/>
            <a:ext cx="20516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Conceptual drawing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4098" name="Picture 2" descr="C:\Users\suetsugu\Desktop\IMG_0013_red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10000"/>
          </a:blip>
          <a:srcRect/>
          <a:stretch>
            <a:fillRect/>
          </a:stretch>
        </p:blipFill>
        <p:spPr bwMode="auto">
          <a:xfrm flipH="1">
            <a:off x="3585304" y="5299329"/>
            <a:ext cx="1308796" cy="979552"/>
          </a:xfrm>
          <a:prstGeom prst="rect">
            <a:avLst/>
          </a:prstGeom>
          <a:noFill/>
        </p:spPr>
      </p:pic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2553009" y="5750832"/>
            <a:ext cx="114813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Rough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(Ra10~20)</a:t>
            </a: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 flipV="1">
            <a:off x="3280402" y="5760720"/>
            <a:ext cx="1342398" cy="406434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27" name="Picture 27" descr="PEM_log_23Jan04_ed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06"/>
          <a:stretch>
            <a:fillRect/>
          </a:stretch>
        </p:blipFill>
        <p:spPr bwMode="auto">
          <a:xfrm>
            <a:off x="5662402" y="3780656"/>
            <a:ext cx="3178971" cy="282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テキスト ボックス 27"/>
          <p:cNvSpPr txBox="1"/>
          <p:nvPr/>
        </p:nvSpPr>
        <p:spPr>
          <a:xfrm>
            <a:off x="6234545" y="3746787"/>
            <a:ext cx="1401086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1/1284/3.07  (1284)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6~8 ns spacing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R = 4</a:t>
            </a: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７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mm (Circular)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V</a:t>
            </a:r>
            <a:r>
              <a:rPr kumimoji="1" lang="en-US" altLang="ja-JP" sz="9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r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=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  <a:sym typeface="Symbol"/>
              </a:rPr>
              <a:t></a:t>
            </a:r>
            <a:r>
              <a:rPr kumimoji="1" lang="en-US" altLang="ja-JP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30 V</a:t>
            </a: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Ph = 8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  <a:sym typeface="Symbol"/>
              </a:rPr>
              <a:t>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10</a:t>
            </a:r>
            <a:r>
              <a:rPr kumimoji="1" lang="en-US" altLang="ja-JP" sz="9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15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Ph/s/m/ms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490854" y="5423730"/>
            <a:ext cx="101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antechamber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470041" y="4495036"/>
            <a:ext cx="12631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Circular chamber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15139" y="3423466"/>
            <a:ext cx="210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Effect of antechamber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2" name="左カーブ矢印 31"/>
          <p:cNvSpPr/>
          <p:nvPr/>
        </p:nvSpPr>
        <p:spPr>
          <a:xfrm>
            <a:off x="8249919" y="4178168"/>
            <a:ext cx="222011" cy="393832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903088" y="4709032"/>
            <a:ext cx="585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~1/5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4" name="左カーブ矢印 33"/>
          <p:cNvSpPr/>
          <p:nvPr/>
        </p:nvSpPr>
        <p:spPr>
          <a:xfrm flipH="1">
            <a:off x="6985948" y="5100320"/>
            <a:ext cx="217492" cy="728456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44760" y="5555174"/>
            <a:ext cx="802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~1/100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518400" y="2814320"/>
            <a:ext cx="114967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Depth: 65 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Height:14 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Arc 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3683877" y="2830282"/>
            <a:ext cx="831952" cy="556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59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63110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Estimation of </a:t>
            </a:r>
            <a:r>
              <a:rPr lang="en-US" altLang="ja-JP" sz="2800" i="1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: Method 1</a:t>
            </a:r>
            <a:endParaRPr lang="en-US" altLang="ja-JP" sz="2800" baseline="-250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411047"/>
            <a:ext cx="8749075" cy="4709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From the behavior of electron density against beam current.</a:t>
            </a:r>
            <a:endParaRPr lang="ja-JP" altLang="en-US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32EA56C-F83B-4F4E-A733-8E51B7357094}"/>
              </a:ext>
            </a:extLst>
          </p:cNvPr>
          <p:cNvSpPr txBox="1"/>
          <p:nvPr/>
        </p:nvSpPr>
        <p:spPr>
          <a:xfrm>
            <a:off x="723015" y="2161955"/>
            <a:ext cx="41892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Calculated </a:t>
            </a:r>
            <a:r>
              <a:rPr kumimoji="1" lang="en-US" altLang="ja-JP" i="1" dirty="0">
                <a:solidFill>
                  <a:srgbClr val="008000"/>
                </a:solidFill>
              </a:rPr>
              <a:t>n</a:t>
            </a:r>
            <a:r>
              <a:rPr kumimoji="1" lang="en-US" altLang="ja-JP" baseline="-25000" dirty="0">
                <a:solidFill>
                  <a:srgbClr val="008000"/>
                </a:solidFill>
              </a:rPr>
              <a:t>e</a:t>
            </a:r>
            <a:r>
              <a:rPr kumimoji="1" lang="en-US" altLang="ja-JP" dirty="0">
                <a:solidFill>
                  <a:srgbClr val="008000"/>
                </a:solidFill>
              </a:rPr>
              <a:t> for several combinations of  </a:t>
            </a:r>
            <a:r>
              <a:rPr lang="en-US" altLang="ja-JP" i="1" dirty="0" err="1">
                <a:solidFill>
                  <a:srgbClr val="008000"/>
                </a:solidFill>
                <a:latin typeface="Symbol" panose="05050102010706020507" pitchFamily="18" charset="2"/>
              </a:rPr>
              <a:t>d</a:t>
            </a:r>
            <a:r>
              <a:rPr lang="en-US" altLang="ja-JP" baseline="-25000" dirty="0" err="1">
                <a:solidFill>
                  <a:srgbClr val="008000"/>
                </a:solidFill>
              </a:rPr>
              <a:t>max</a:t>
            </a:r>
            <a:r>
              <a:rPr lang="en-US" altLang="ja-JP" baseline="-25000" dirty="0">
                <a:solidFill>
                  <a:srgbClr val="008000"/>
                </a:solidFill>
              </a:rPr>
              <a:t> </a:t>
            </a:r>
            <a:r>
              <a:rPr lang="en-US" altLang="ja-JP" dirty="0">
                <a:solidFill>
                  <a:srgbClr val="008000"/>
                </a:solidFill>
              </a:rPr>
              <a:t>vs </a:t>
            </a:r>
            <a:r>
              <a:rPr lang="en-US" altLang="ja-JP" i="1" dirty="0">
                <a:solidFill>
                  <a:srgbClr val="008000"/>
                </a:solidFill>
                <a:latin typeface="Symbol" panose="05050102010706020507" pitchFamily="18" charset="2"/>
              </a:rPr>
              <a:t>a</a:t>
            </a:r>
            <a:r>
              <a:rPr lang="en-US" altLang="ja-JP" dirty="0">
                <a:solidFill>
                  <a:srgbClr val="008000"/>
                </a:solidFill>
              </a:rPr>
              <a:t>. (1/300/2RF).</a:t>
            </a:r>
          </a:p>
          <a:p>
            <a:pPr>
              <a:lnSpc>
                <a:spcPts val="1800"/>
              </a:lnSpc>
            </a:pP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977F2BC-1302-4797-A5A9-F776847F5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46"/>
          <a:stretch/>
        </p:blipFill>
        <p:spPr>
          <a:xfrm>
            <a:off x="4814632" y="2764461"/>
            <a:ext cx="3895597" cy="3083445"/>
          </a:xfrm>
          <a:prstGeom prst="rect">
            <a:avLst/>
          </a:prstGeom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F5469C9-05C3-41C2-8F81-B4A3E37C8F88}"/>
              </a:ext>
            </a:extLst>
          </p:cNvPr>
          <p:cNvCxnSpPr>
            <a:cxnSpLocks/>
          </p:cNvCxnSpPr>
          <p:nvPr/>
        </p:nvCxnSpPr>
        <p:spPr>
          <a:xfrm flipV="1">
            <a:off x="5560828" y="4263656"/>
            <a:ext cx="2402958" cy="1137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コンテンツ プレースホルダ 9">
            <a:extLst>
              <a:ext uri="{FF2B5EF4-FFF2-40B4-BE49-F238E27FC236}">
                <a16:creationId xmlns:a16="http://schemas.microsoft.com/office/drawing/2014/main" id="{8F7F39FF-A043-4E5B-BBBA-DA0B56AD9DB7}"/>
              </a:ext>
            </a:extLst>
          </p:cNvPr>
          <p:cNvSpPr txBox="1">
            <a:spLocks/>
          </p:cNvSpPr>
          <p:nvPr/>
        </p:nvSpPr>
        <p:spPr>
          <a:xfrm>
            <a:off x="419733" y="5901072"/>
            <a:ext cx="8182007" cy="7442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behaviors are similar to the cases of (</a:t>
            </a:r>
            <a:r>
              <a:rPr lang="en-US" altLang="ja-JP" sz="2400" i="1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ja-JP" sz="2400" i="1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) =  (1.2, 0.04) ~ (1.0,0.07). But, more data are required.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E4221D5-47CA-429E-B59E-822F837C70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/>
          <a:stretch/>
        </p:blipFill>
        <p:spPr>
          <a:xfrm>
            <a:off x="463994" y="2753831"/>
            <a:ext cx="4046351" cy="3115341"/>
          </a:xfrm>
          <a:prstGeom prst="rect">
            <a:avLst/>
          </a:prstGeom>
        </p:spPr>
      </p:pic>
      <p:sp>
        <p:nvSpPr>
          <p:cNvPr id="14" name="コンテンツ プレースホルダ 9">
            <a:extLst>
              <a:ext uri="{FF2B5EF4-FFF2-40B4-BE49-F238E27FC236}">
                <a16:creationId xmlns:a16="http://schemas.microsoft.com/office/drawing/2014/main" id="{E7780C49-5AA9-412C-B590-D4C5653F4BA2}"/>
              </a:ext>
            </a:extLst>
          </p:cNvPr>
          <p:cNvSpPr txBox="1">
            <a:spLocks/>
          </p:cNvSpPr>
          <p:nvPr/>
        </p:nvSpPr>
        <p:spPr>
          <a:xfrm>
            <a:off x="419733" y="1747584"/>
            <a:ext cx="8479718" cy="4108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behavior changes for the combinations of </a:t>
            </a:r>
            <a:r>
              <a:rPr lang="en-US" altLang="ja-JP" sz="2400" i="1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and </a:t>
            </a:r>
            <a:r>
              <a:rPr lang="en-US" altLang="ja-JP" sz="2400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8BAA20-A696-4A7D-864F-91D7229C9E6E}"/>
              </a:ext>
            </a:extLst>
          </p:cNvPr>
          <p:cNvSpPr txBox="1"/>
          <p:nvPr/>
        </p:nvSpPr>
        <p:spPr>
          <a:xfrm>
            <a:off x="5358810" y="2066262"/>
            <a:ext cx="3657599" cy="7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dirty="0">
                <a:solidFill>
                  <a:srgbClr val="008000"/>
                </a:solidFill>
              </a:rPr>
              <a:t>Preliminary data:</a:t>
            </a:r>
          </a:p>
          <a:p>
            <a:pPr>
              <a:lnSpc>
                <a:spcPts val="1800"/>
              </a:lnSpc>
            </a:pPr>
            <a:r>
              <a:rPr lang="en-US" altLang="ja-JP" dirty="0">
                <a:solidFill>
                  <a:srgbClr val="008000"/>
                </a:solidFill>
              </a:rPr>
              <a:t>Measured </a:t>
            </a:r>
            <a:r>
              <a:rPr lang="en-US" altLang="ja-JP" i="1" dirty="0">
                <a:solidFill>
                  <a:srgbClr val="008000"/>
                </a:solidFill>
              </a:rPr>
              <a:t>n</a:t>
            </a:r>
            <a:r>
              <a:rPr lang="en-US" altLang="ja-JP" baseline="-25000" dirty="0">
                <a:solidFill>
                  <a:srgbClr val="008000"/>
                </a:solidFill>
              </a:rPr>
              <a:t>e</a:t>
            </a:r>
            <a:r>
              <a:rPr lang="en-US" altLang="ja-JP" dirty="0">
                <a:solidFill>
                  <a:srgbClr val="008000"/>
                </a:solidFill>
              </a:rPr>
              <a:t> in Phase-1 [2016/6/20] (4/150/2RF).</a:t>
            </a:r>
          </a:p>
        </p:txBody>
      </p:sp>
    </p:spTree>
    <p:extLst>
      <p:ext uri="{BB962C8B-B14F-4D97-AF65-F5344CB8AC3E}">
        <p14:creationId xmlns:p14="http://schemas.microsoft.com/office/powerpoint/2010/main" val="2258234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95009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Estimation of </a:t>
            </a:r>
            <a:r>
              <a:rPr lang="en-US" altLang="ja-JP" sz="2800" i="1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: Method 2</a:t>
            </a:r>
            <a:endParaRPr lang="en-US" altLang="ja-JP" sz="2800" baseline="-250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411046"/>
            <a:ext cx="8749075" cy="10876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From the difference of measured electron densities between the case where the effect of photoelectrons from antechamber is small (</a:t>
            </a:r>
            <a:r>
              <a:rPr lang="en-US" altLang="ja-JP" sz="2400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e0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) and the usual case (</a:t>
            </a:r>
            <a:r>
              <a:rPr lang="en-US" altLang="ja-JP" sz="2400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4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). 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BD961D7-CB9C-477F-9E37-C6414A863D8C}"/>
                  </a:ext>
                </a:extLst>
              </p:cNvPr>
              <p:cNvSpPr txBox="1"/>
              <p:nvPr/>
            </p:nvSpPr>
            <p:spPr>
              <a:xfrm>
                <a:off x="1824773" y="4179996"/>
                <a:ext cx="3172531" cy="628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kumimoji="1"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ja-JP" alt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kumimoji="1" lang="en-US" altLang="ja-JP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BD961D7-CB9C-477F-9E37-C6414A863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773" y="4179996"/>
                <a:ext cx="3172531" cy="6281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コンテンツ プレースホルダ 9">
            <a:extLst>
              <a:ext uri="{FF2B5EF4-FFF2-40B4-BE49-F238E27FC236}">
                <a16:creationId xmlns:a16="http://schemas.microsoft.com/office/drawing/2014/main" id="{E32AFCE8-4F69-492F-B67E-109C80079432}"/>
              </a:ext>
            </a:extLst>
          </p:cNvPr>
          <p:cNvSpPr txBox="1">
            <a:spLocks/>
          </p:cNvSpPr>
          <p:nvPr/>
        </p:nvSpPr>
        <p:spPr>
          <a:xfrm>
            <a:off x="435935" y="3037834"/>
            <a:ext cx="5337544" cy="132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100"/>
              </a:lnSpc>
              <a:spcBef>
                <a:spcPts val="0"/>
              </a:spcBef>
            </a:pPr>
            <a:r>
              <a:rPr lang="en-US" altLang="ja-JP" sz="2000" dirty="0">
                <a:cs typeface="Times New Roman" panose="02020603050405020304" pitchFamily="18" charset="0"/>
              </a:rPr>
              <a:t>Assuming that </a:t>
            </a:r>
            <a:r>
              <a:rPr lang="en-US" altLang="ja-JP" sz="2000" i="1" dirty="0">
                <a:cs typeface="Times New Roman" panose="02020603050405020304" pitchFamily="18" charset="0"/>
              </a:rPr>
              <a:t>n</a:t>
            </a:r>
            <a:r>
              <a:rPr lang="en-US" altLang="ja-JP" sz="2000" baseline="-25000" dirty="0">
                <a:cs typeface="Times New Roman" panose="02020603050405020304" pitchFamily="18" charset="0"/>
              </a:rPr>
              <a:t>e</a:t>
            </a:r>
            <a:r>
              <a:rPr lang="en-US" altLang="ja-JP" sz="2000" dirty="0">
                <a:cs typeface="Times New Roman" panose="02020603050405020304" pitchFamily="18" charset="0"/>
              </a:rPr>
              <a:t> is proportional to the number of photoelectrons in the beam channel, and also that the quantum efficiency is constant,</a:t>
            </a:r>
          </a:p>
        </p:txBody>
      </p:sp>
      <p:sp>
        <p:nvSpPr>
          <p:cNvPr id="16" name="コンテンツ プレースホルダ 9">
            <a:extLst>
              <a:ext uri="{FF2B5EF4-FFF2-40B4-BE49-F238E27FC236}">
                <a16:creationId xmlns:a16="http://schemas.microsoft.com/office/drawing/2014/main" id="{A5902D00-4D1D-4E23-87F7-733B599D3F5B}"/>
              </a:ext>
            </a:extLst>
          </p:cNvPr>
          <p:cNvSpPr txBox="1">
            <a:spLocks/>
          </p:cNvSpPr>
          <p:nvPr/>
        </p:nvSpPr>
        <p:spPr>
          <a:xfrm>
            <a:off x="428847" y="4806383"/>
            <a:ext cx="5504120" cy="1466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100"/>
              </a:lnSpc>
              <a:spcBef>
                <a:spcPts val="0"/>
              </a:spcBef>
            </a:pPr>
            <a:r>
              <a:rPr lang="en-US" altLang="ja-JP" sz="2000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PE</a:t>
            </a:r>
            <a:r>
              <a:rPr lang="en-US" altLang="ja-JP" sz="2000" baseline="-25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</a:t>
            </a:r>
            <a:r>
              <a:rPr lang="en-US" altLang="ja-JP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 and </a:t>
            </a:r>
            <a:r>
              <a:rPr lang="en-US" altLang="ja-JP" sz="2000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PE</a:t>
            </a:r>
            <a:r>
              <a:rPr lang="en-US" altLang="ja-JP" sz="2000" baseline="-25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r>
              <a:rPr lang="en-US" altLang="ja-JP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ja-JP" sz="2000" dirty="0">
                <a:cs typeface="Times New Roman" panose="02020603050405020304" pitchFamily="18" charset="0"/>
              </a:rPr>
              <a:t>number of photoelectrons in the beam channel and in the antechamber. </a:t>
            </a:r>
            <a:r>
              <a:rPr lang="en-US" altLang="ja-JP" sz="2000" i="1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altLang="ja-JP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ja-JP" sz="2000" dirty="0">
                <a:cs typeface="Times New Roman" panose="02020603050405020304" pitchFamily="18" charset="0"/>
              </a:rPr>
              <a:t>probability that photoelectrons in the antechamber go out to the beam channel.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5E3698-789F-4CF8-B9F0-C0BE82F49AB9}"/>
              </a:ext>
            </a:extLst>
          </p:cNvPr>
          <p:cNvSpPr txBox="1"/>
          <p:nvPr/>
        </p:nvSpPr>
        <p:spPr>
          <a:xfrm>
            <a:off x="5964865" y="3342173"/>
            <a:ext cx="317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dirty="0">
                <a:solidFill>
                  <a:srgbClr val="008000"/>
                </a:solidFill>
              </a:rPr>
              <a:t>Apply weak magnets at ante-chamber near electron monitor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25AB4D3-EEF3-4896-B148-4D4307F48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78" y="4178604"/>
            <a:ext cx="2280737" cy="151669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A2EE89B-E38D-43BB-8BE0-FB2D281706F5}"/>
              </a:ext>
            </a:extLst>
          </p:cNvPr>
          <p:cNvSpPr txBox="1"/>
          <p:nvPr/>
        </p:nvSpPr>
        <p:spPr>
          <a:xfrm>
            <a:off x="5880313" y="5961609"/>
            <a:ext cx="326368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Electron monitor at bottom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F2030FF-EF0C-4C04-A913-4140CFA9521A}"/>
              </a:ext>
            </a:extLst>
          </p:cNvPr>
          <p:cNvCxnSpPr>
            <a:cxnSpLocks/>
          </p:cNvCxnSpPr>
          <p:nvPr/>
        </p:nvCxnSpPr>
        <p:spPr>
          <a:xfrm flipV="1">
            <a:off x="6836736" y="5252492"/>
            <a:ext cx="340242" cy="74427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D183C19-E932-4BC5-87C6-949F7DA2F174}"/>
              </a:ext>
            </a:extLst>
          </p:cNvPr>
          <p:cNvSpPr txBox="1"/>
          <p:nvPr/>
        </p:nvSpPr>
        <p:spPr>
          <a:xfrm>
            <a:off x="7790632" y="3831553"/>
            <a:ext cx="1161983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Magnets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324116D-0F17-4F79-AED9-F6E828FC30A9}"/>
              </a:ext>
            </a:extLst>
          </p:cNvPr>
          <p:cNvCxnSpPr>
            <a:cxnSpLocks/>
          </p:cNvCxnSpPr>
          <p:nvPr/>
        </p:nvCxnSpPr>
        <p:spPr>
          <a:xfrm flipV="1">
            <a:off x="8261499" y="4097087"/>
            <a:ext cx="131135" cy="46428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コンテンツ プレースホルダ 9">
            <a:extLst>
              <a:ext uri="{FF2B5EF4-FFF2-40B4-BE49-F238E27FC236}">
                <a16:creationId xmlns:a16="http://schemas.microsoft.com/office/drawing/2014/main" id="{988ABF62-FB1B-453E-8EC0-3E67B0F5ECBF}"/>
              </a:ext>
            </a:extLst>
          </p:cNvPr>
          <p:cNvSpPr txBox="1">
            <a:spLocks/>
          </p:cNvSpPr>
          <p:nvPr/>
        </p:nvSpPr>
        <p:spPr>
          <a:xfrm>
            <a:off x="394925" y="2392785"/>
            <a:ext cx="8749075" cy="7331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For example, we will measure the electron density when weak magnetic field is applied to only the antechamber.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7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3EF119DB-E0A3-4596-A40F-E68929CA2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794" y="3936755"/>
            <a:ext cx="3457205" cy="259158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09C0D4-4C9A-4CCE-9DE3-D6C3AB0D7893}"/>
              </a:ext>
            </a:extLst>
          </p:cNvPr>
          <p:cNvSpPr txBox="1"/>
          <p:nvPr/>
        </p:nvSpPr>
        <p:spPr>
          <a:xfrm>
            <a:off x="6156245" y="3636335"/>
            <a:ext cx="231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Typical strength ~ 60 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976D6F-0BCA-43D0-B421-B4819EE52949}"/>
              </a:ext>
            </a:extLst>
          </p:cNvPr>
          <p:cNvSpPr txBox="1"/>
          <p:nvPr/>
        </p:nvSpPr>
        <p:spPr>
          <a:xfrm>
            <a:off x="6127891" y="3395330"/>
            <a:ext cx="28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Magnetic field of Type-1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41844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357882"/>
            <a:ext cx="8749075" cy="4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drift spaces of Al or Cu pipes with antechambers + </a:t>
            </a:r>
            <a:r>
              <a:rPr lang="en-US" altLang="ja-JP" sz="24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coating</a:t>
            </a:r>
            <a:endParaRPr lang="ja-JP" altLang="en-US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 9">
            <a:extLst>
              <a:ext uri="{FF2B5EF4-FFF2-40B4-BE49-F238E27FC236}">
                <a16:creationId xmlns:a16="http://schemas.microsoft.com/office/drawing/2014/main" id="{1AAAE05F-59A9-48CA-8879-7A92C0411570}"/>
              </a:ext>
            </a:extLst>
          </p:cNvPr>
          <p:cNvSpPr txBox="1">
            <a:spLocks/>
          </p:cNvSpPr>
          <p:nvPr/>
        </p:nvSpPr>
        <p:spPr>
          <a:xfrm>
            <a:off x="394925" y="1712300"/>
            <a:ext cx="8749075" cy="1360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Type-1 unit: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Permanent magnets with iron yokes; 8 ferrite magnets (</a:t>
            </a:r>
            <a:r>
              <a:rPr lang="en-US" altLang="ja-JP" sz="2400" i="1" dirty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30) + iron plate (L160 mm), aligned with 40 mm pitch.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This type was applied for the places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more than 250 mm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far from the ends of electromagnets (Q, SX, ST) to avoid the interference.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ja-JP" altLang="en-US" sz="24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166F461-072E-4285-914A-E33AB3DA2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0" t="10967" r="4861"/>
          <a:stretch/>
        </p:blipFill>
        <p:spPr>
          <a:xfrm>
            <a:off x="95688" y="3253563"/>
            <a:ext cx="2901836" cy="21106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A8CA63A-3B52-4484-8C89-2BE60C635A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91"/>
          <a:stretch/>
        </p:blipFill>
        <p:spPr>
          <a:xfrm>
            <a:off x="3257479" y="3255018"/>
            <a:ext cx="2430946" cy="211977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B34DE2E-7BBA-4CB4-82B7-060C87A4B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303" y="5141020"/>
            <a:ext cx="2109375" cy="1582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9AF299-52D6-4FBB-9451-62F3C3F5497C}"/>
              </a:ext>
            </a:extLst>
          </p:cNvPr>
          <p:cNvSpPr txBox="1"/>
          <p:nvPr/>
        </p:nvSpPr>
        <p:spPr>
          <a:xfrm>
            <a:off x="567070" y="5925879"/>
            <a:ext cx="124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Type-1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D458F450-704A-4075-8E75-B639A6C35D12}"/>
              </a:ext>
            </a:extLst>
          </p:cNvPr>
          <p:cNvSpPr/>
          <p:nvPr/>
        </p:nvSpPr>
        <p:spPr>
          <a:xfrm>
            <a:off x="3072815" y="4093535"/>
            <a:ext cx="138223" cy="435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74B0A3-D8B0-458A-A57D-562EDA42C6F4}"/>
              </a:ext>
            </a:extLst>
          </p:cNvPr>
          <p:cNvSpPr txBox="1"/>
          <p:nvPr/>
        </p:nvSpPr>
        <p:spPr>
          <a:xfrm>
            <a:off x="1718931" y="2888512"/>
            <a:ext cx="2600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Application of Type-1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569EA4-057C-4805-B02B-83D9C3D92A76}"/>
              </a:ext>
            </a:extLst>
          </p:cNvPr>
          <p:cNvSpPr txBox="1"/>
          <p:nvPr/>
        </p:nvSpPr>
        <p:spPr>
          <a:xfrm>
            <a:off x="1626783" y="4646428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Before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A6259FA-B732-417F-984F-12EF61DBE801}"/>
              </a:ext>
            </a:extLst>
          </p:cNvPr>
          <p:cNvSpPr txBox="1"/>
          <p:nvPr/>
        </p:nvSpPr>
        <p:spPr>
          <a:xfrm>
            <a:off x="4373528" y="4618075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After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0D5B16-353A-4BB7-8627-C94207D9D160}"/>
              </a:ext>
            </a:extLst>
          </p:cNvPr>
          <p:cNvSpPr txBox="1"/>
          <p:nvPr/>
        </p:nvSpPr>
        <p:spPr>
          <a:xfrm>
            <a:off x="4125432" y="5497031"/>
            <a:ext cx="1467293" cy="44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Permanent magnets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2498F2C-6A34-4D6C-A211-9C4268AE66B6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848986" y="5528930"/>
            <a:ext cx="276446" cy="1905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CD79275-F863-4B25-BB5C-BEB8AD2C343D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795823" y="5719528"/>
            <a:ext cx="329609" cy="255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F3A28AE-00FF-4493-842E-EBFBEF249422}"/>
              </a:ext>
            </a:extLst>
          </p:cNvPr>
          <p:cNvSpPr txBox="1"/>
          <p:nvPr/>
        </p:nvSpPr>
        <p:spPr>
          <a:xfrm>
            <a:off x="4065181" y="6138528"/>
            <a:ext cx="146729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Iron yoke</a:t>
            </a:r>
          </a:p>
          <a:p>
            <a:pPr>
              <a:lnSpc>
                <a:spcPts val="1300"/>
              </a:lnSpc>
            </a:pPr>
            <a:r>
              <a:rPr lang="en-US" altLang="ja-JP" dirty="0">
                <a:solidFill>
                  <a:srgbClr val="008000"/>
                </a:solidFill>
              </a:rPr>
              <a:t>(plate)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8A549526-D9FE-4E9E-9A22-EBADDB6A9237}"/>
              </a:ext>
            </a:extLst>
          </p:cNvPr>
          <p:cNvCxnSpPr>
            <a:cxnSpLocks/>
          </p:cNvCxnSpPr>
          <p:nvPr/>
        </p:nvCxnSpPr>
        <p:spPr>
          <a:xfrm flipH="1" flipV="1">
            <a:off x="3349256" y="6198782"/>
            <a:ext cx="691116" cy="159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05F3A65-BAAF-43BF-BD93-E3E3A21549E8}"/>
              </a:ext>
            </a:extLst>
          </p:cNvPr>
          <p:cNvCxnSpPr>
            <a:cxnSpLocks/>
          </p:cNvCxnSpPr>
          <p:nvPr/>
        </p:nvCxnSpPr>
        <p:spPr>
          <a:xfrm flipH="1" flipV="1">
            <a:off x="3331535" y="5564374"/>
            <a:ext cx="719470" cy="815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35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A1585AB-65ED-4CD8-9148-66495A7F9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/>
          <a:stretch/>
        </p:blipFill>
        <p:spPr>
          <a:xfrm>
            <a:off x="5249468" y="1637413"/>
            <a:ext cx="3852000" cy="27103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0FBD324-CABF-4BE8-A98E-4859B0AAC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/>
          <a:stretch/>
        </p:blipFill>
        <p:spPr>
          <a:xfrm>
            <a:off x="229782" y="2562446"/>
            <a:ext cx="4809600" cy="36795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2FE275-E140-4337-AC54-8A1C7231A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08" y="4444406"/>
            <a:ext cx="3646967" cy="2111891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Pressure bursts accompanying beam loss </a:t>
            </a:r>
            <a:endParaRPr kumimoji="1" lang="ja-JP" altLang="en-US" sz="3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FE33290-EEE2-40D0-8407-BD1D41C140B7}"/>
              </a:ext>
            </a:extLst>
          </p:cNvPr>
          <p:cNvCxnSpPr>
            <a:cxnSpLocks/>
          </p:cNvCxnSpPr>
          <p:nvPr/>
        </p:nvCxnSpPr>
        <p:spPr>
          <a:xfrm flipH="1">
            <a:off x="6953694" y="2052080"/>
            <a:ext cx="1477933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AE419395-07C2-471E-8347-BCEBF83636A9}"/>
              </a:ext>
            </a:extLst>
          </p:cNvPr>
          <p:cNvSpPr txBox="1">
            <a:spLocks/>
          </p:cNvSpPr>
          <p:nvPr/>
        </p:nvSpPr>
        <p:spPr>
          <a:xfrm>
            <a:off x="394926" y="1016352"/>
            <a:ext cx="5165902" cy="1344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Typical results 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For Al</a:t>
            </a:r>
            <a:r>
              <a:rPr lang="en-US" altLang="ja-JP" sz="2400" baseline="-250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O</a:t>
            </a:r>
            <a:r>
              <a:rPr lang="en-US" altLang="ja-JP" sz="2400" baseline="-25000" dirty="0">
                <a:latin typeface="+mj-lt"/>
                <a:cs typeface="Arial" panose="020B0604020202020204" pitchFamily="34" charset="0"/>
              </a:rPr>
              <a:t>3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, which is the most probable dust in Al beam pipe</a:t>
            </a:r>
            <a:endParaRPr lang="en-US" altLang="ja-JP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コンテンツ プレースホルダ 9">
            <a:extLst>
              <a:ext uri="{FF2B5EF4-FFF2-40B4-BE49-F238E27FC236}">
                <a16:creationId xmlns:a16="http://schemas.microsoft.com/office/drawing/2014/main" id="{70C8E872-A107-4AAD-9B56-8B8F3735A448}"/>
              </a:ext>
            </a:extLst>
          </p:cNvPr>
          <p:cNvSpPr txBox="1">
            <a:spLocks/>
          </p:cNvSpPr>
          <p:nvPr/>
        </p:nvSpPr>
        <p:spPr>
          <a:xfrm>
            <a:off x="511883" y="6209413"/>
            <a:ext cx="5261595" cy="425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We can reproduce the log qualitatively.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1EFB56-9226-4B0C-9747-8308769A03C7}"/>
              </a:ext>
            </a:extLst>
          </p:cNvPr>
          <p:cNvSpPr txBox="1"/>
          <p:nvPr/>
        </p:nvSpPr>
        <p:spPr>
          <a:xfrm>
            <a:off x="7506587" y="1775638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Limit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84940C-E97D-421F-9EEB-930669899429}"/>
              </a:ext>
            </a:extLst>
          </p:cNvPr>
          <p:cNvSpPr txBox="1"/>
          <p:nvPr/>
        </p:nvSpPr>
        <p:spPr>
          <a:xfrm>
            <a:off x="723013" y="2052085"/>
            <a:ext cx="398720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Integrated loss and min. lifetime against dust radius for seal beam currents.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A0FC559-3286-4934-8C76-B5F947F3DF49}"/>
              </a:ext>
            </a:extLst>
          </p:cNvPr>
          <p:cNvSpPr/>
          <p:nvPr/>
        </p:nvSpPr>
        <p:spPr>
          <a:xfrm>
            <a:off x="2126511" y="5220589"/>
            <a:ext cx="324000" cy="324000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2710BB9-AE39-4702-9A3F-00D407849591}"/>
              </a:ext>
            </a:extLst>
          </p:cNvPr>
          <p:cNvCxnSpPr>
            <a:cxnSpLocks/>
          </p:cNvCxnSpPr>
          <p:nvPr/>
        </p:nvCxnSpPr>
        <p:spPr>
          <a:xfrm flipV="1">
            <a:off x="2530549" y="2105248"/>
            <a:ext cx="3306725" cy="3115338"/>
          </a:xfrm>
          <a:prstGeom prst="line">
            <a:avLst/>
          </a:prstGeom>
          <a:ln w="19050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EAE7BEE-67CA-4808-BE34-E703CF60CD41}"/>
              </a:ext>
            </a:extLst>
          </p:cNvPr>
          <p:cNvSpPr txBox="1"/>
          <p:nvPr/>
        </p:nvSpPr>
        <p:spPr>
          <a:xfrm>
            <a:off x="1173125" y="4352261"/>
            <a:ext cx="655675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sz="1600" dirty="0">
                <a:solidFill>
                  <a:srgbClr val="0000FF"/>
                </a:solidFill>
              </a:rPr>
              <a:t>Limit f</a:t>
            </a:r>
            <a:r>
              <a:rPr lang="en-US" altLang="ja-JP" sz="1600" dirty="0">
                <a:solidFill>
                  <a:srgbClr val="0000FF"/>
                </a:solidFill>
              </a:rPr>
              <a:t>or abort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88A619C1-06F0-492A-B7A1-931F0FB4B964}"/>
              </a:ext>
            </a:extLst>
          </p:cNvPr>
          <p:cNvCxnSpPr>
            <a:cxnSpLocks/>
          </p:cNvCxnSpPr>
          <p:nvPr/>
        </p:nvCxnSpPr>
        <p:spPr>
          <a:xfrm flipH="1">
            <a:off x="1626781" y="4618070"/>
            <a:ext cx="2619163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7170004-1A6B-47CF-B3B0-640DB0814388}"/>
              </a:ext>
            </a:extLst>
          </p:cNvPr>
          <p:cNvSpPr txBox="1"/>
          <p:nvPr/>
        </p:nvSpPr>
        <p:spPr>
          <a:xfrm>
            <a:off x="1049079" y="4887433"/>
            <a:ext cx="1311349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sz="1600" dirty="0">
                <a:solidFill>
                  <a:srgbClr val="0000FF"/>
                </a:solidFill>
              </a:rPr>
              <a:t>(assumption)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C77F85-C3E5-4929-A3B0-DBE438375012}"/>
              </a:ext>
            </a:extLst>
          </p:cNvPr>
          <p:cNvSpPr txBox="1"/>
          <p:nvPr/>
        </p:nvSpPr>
        <p:spPr>
          <a:xfrm>
            <a:off x="5805377" y="1297171"/>
            <a:ext cx="3338623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Time change of integrated loss and beam intensity 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0FCFEDC-1057-477F-8F8E-BA14B8469643}"/>
              </a:ext>
            </a:extLst>
          </p:cNvPr>
          <p:cNvSpPr/>
          <p:nvPr/>
        </p:nvSpPr>
        <p:spPr>
          <a:xfrm>
            <a:off x="5854993" y="1708291"/>
            <a:ext cx="921489" cy="453659"/>
          </a:xfrm>
          <a:prstGeom prst="ellipse">
            <a:avLst/>
          </a:prstGeom>
          <a:noFill/>
          <a:ln w="571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E877041-717A-4389-A523-753B619C37E3}"/>
              </a:ext>
            </a:extLst>
          </p:cNvPr>
          <p:cNvSpPr/>
          <p:nvPr/>
        </p:nvSpPr>
        <p:spPr>
          <a:xfrm>
            <a:off x="6432698" y="5390707"/>
            <a:ext cx="1690576" cy="1222744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  <p:bldP spid="10" grpId="0" animBg="1"/>
      <p:bldP spid="25" grpId="0"/>
      <p:bldP spid="27" grpId="0"/>
      <p:bldP spid="21" grpId="0"/>
      <p:bldP spid="30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A64CE7C4-7C69-4ED7-AC43-B940E0D6A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22369" r="24548" b="15523"/>
          <a:stretch/>
        </p:blipFill>
        <p:spPr>
          <a:xfrm>
            <a:off x="3145138" y="4125432"/>
            <a:ext cx="3011113" cy="2232496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AE419395-07C2-471E-8347-BCEBF83636A9}"/>
              </a:ext>
            </a:extLst>
          </p:cNvPr>
          <p:cNvSpPr txBox="1">
            <a:spLocks/>
          </p:cNvSpPr>
          <p:nvPr/>
        </p:nvSpPr>
        <p:spPr>
          <a:xfrm>
            <a:off x="394925" y="1016352"/>
            <a:ext cx="8355669" cy="53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Model of permanent magnet Type-1 (</a:t>
            </a:r>
            <a:r>
              <a:rPr lang="en-US" altLang="ja-JP" sz="28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Fukuma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san)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072A2A3-24E5-4BA6-A3F6-62C80FFC1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1" t="23754" r="22093" b="14060"/>
          <a:stretch/>
        </p:blipFill>
        <p:spPr>
          <a:xfrm>
            <a:off x="489097" y="1881963"/>
            <a:ext cx="2694761" cy="207759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B13CEA-8B68-4691-94CA-81BF902E2A77}"/>
              </a:ext>
            </a:extLst>
          </p:cNvPr>
          <p:cNvSpPr txBox="1"/>
          <p:nvPr/>
        </p:nvSpPr>
        <p:spPr>
          <a:xfrm>
            <a:off x="1244009" y="1531089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1/8 model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2945C81-6FD2-417B-9483-A30D8A5BBC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11682" r="17701" b="19913"/>
          <a:stretch/>
        </p:blipFill>
        <p:spPr>
          <a:xfrm>
            <a:off x="3291148" y="1913862"/>
            <a:ext cx="2699077" cy="19989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F622B6B-D122-4E1E-BF20-477B94F1A4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9670" r="15763" b="18450"/>
          <a:stretch/>
        </p:blipFill>
        <p:spPr>
          <a:xfrm>
            <a:off x="6097489" y="1903228"/>
            <a:ext cx="2716902" cy="199951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6CD3E8C-BC1E-46E8-B4F3-20955EA9BF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13695" r="17958" b="19913"/>
          <a:stretch/>
        </p:blipFill>
        <p:spPr>
          <a:xfrm>
            <a:off x="552892" y="4221125"/>
            <a:ext cx="2636875" cy="1977657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E40FF10-DD0C-4146-9624-469D0AF2F629}"/>
              </a:ext>
            </a:extLst>
          </p:cNvPr>
          <p:cNvSpPr txBox="1"/>
          <p:nvPr/>
        </p:nvSpPr>
        <p:spPr>
          <a:xfrm>
            <a:off x="1247553" y="3895061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Magnetic field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4570FA81-E7ED-4DBC-973D-C2921CE9C4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15706" r="26467" b="18267"/>
          <a:stretch/>
        </p:blipFill>
        <p:spPr>
          <a:xfrm>
            <a:off x="6161358" y="4160875"/>
            <a:ext cx="2690586" cy="2048539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2D2FB62-77AC-473C-BBBF-0374316A87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3" t="15706" r="9247" b="65071"/>
          <a:stretch/>
        </p:blipFill>
        <p:spPr>
          <a:xfrm>
            <a:off x="8250865" y="5603359"/>
            <a:ext cx="531628" cy="489098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E85E267-C601-4BC5-B2D5-CB59AD80833D}"/>
              </a:ext>
            </a:extLst>
          </p:cNvPr>
          <p:cNvSpPr txBox="1"/>
          <p:nvPr/>
        </p:nvSpPr>
        <p:spPr>
          <a:xfrm>
            <a:off x="8208335" y="4593265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FF00"/>
                </a:solidFill>
              </a:rPr>
              <a:t>~40 G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56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C86AA01-F84A-4D2A-824B-1F1FB6F9E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/>
          <a:stretch/>
        </p:blipFill>
        <p:spPr>
          <a:xfrm>
            <a:off x="1122621" y="2424223"/>
            <a:ext cx="5607787" cy="4229435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AE419395-07C2-471E-8347-BCEBF83636A9}"/>
              </a:ext>
            </a:extLst>
          </p:cNvPr>
          <p:cNvSpPr txBox="1">
            <a:spLocks/>
          </p:cNvSpPr>
          <p:nvPr/>
        </p:nvSpPr>
        <p:spPr>
          <a:xfrm>
            <a:off x="448087" y="1112045"/>
            <a:ext cx="8355669" cy="53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Density of electrons in the Type-1 unit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B13CEA-8B68-4691-94CA-81BF902E2A77}"/>
              </a:ext>
            </a:extLst>
          </p:cNvPr>
          <p:cNvSpPr txBox="1"/>
          <p:nvPr/>
        </p:nvSpPr>
        <p:spPr>
          <a:xfrm>
            <a:off x="1095154" y="1616148"/>
            <a:ext cx="677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Central density of electrons inside  of the Type-1 unit for </a:t>
            </a:r>
            <a:r>
              <a:rPr kumimoji="1" lang="en-US" altLang="ja-JP" i="1" dirty="0" err="1">
                <a:solidFill>
                  <a:srgbClr val="008000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ja-JP" baseline="-25000" dirty="0" err="1">
                <a:solidFill>
                  <a:srgbClr val="008000"/>
                </a:solidFill>
              </a:rPr>
              <a:t>max</a:t>
            </a:r>
            <a:r>
              <a:rPr kumimoji="1" lang="en-US" altLang="ja-JP" baseline="-25000" dirty="0">
                <a:solidFill>
                  <a:srgbClr val="008000"/>
                </a:solidFill>
              </a:rPr>
              <a:t> </a:t>
            </a:r>
            <a:r>
              <a:rPr kumimoji="1" lang="en-US" altLang="ja-JP" dirty="0">
                <a:solidFill>
                  <a:srgbClr val="008000"/>
                </a:solidFill>
              </a:rPr>
              <a:t>= 1.0~1.4 and </a:t>
            </a:r>
            <a:r>
              <a:rPr kumimoji="1" lang="en-US" altLang="ja-JP" i="1" dirty="0">
                <a:solidFill>
                  <a:srgbClr val="008000"/>
                </a:solidFill>
                <a:latin typeface="Symbol" panose="05050102010706020507" pitchFamily="18" charset="2"/>
              </a:rPr>
              <a:t>a</a:t>
            </a:r>
            <a:r>
              <a:rPr kumimoji="1" lang="en-US" altLang="ja-JP" dirty="0">
                <a:solidFill>
                  <a:srgbClr val="008000"/>
                </a:solidFill>
              </a:rPr>
              <a:t> =0.007~0.001. 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019778-D0BB-48A0-B119-98A68033FEF0}"/>
              </a:ext>
            </a:extLst>
          </p:cNvPr>
          <p:cNvSpPr txBox="1"/>
          <p:nvPr/>
        </p:nvSpPr>
        <p:spPr>
          <a:xfrm>
            <a:off x="2636874" y="2200940"/>
            <a:ext cx="284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2RF bucket, 2500 bunch, 4 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1772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AE419395-07C2-471E-8347-BCEBF83636A9}"/>
              </a:ext>
            </a:extLst>
          </p:cNvPr>
          <p:cNvSpPr txBox="1">
            <a:spLocks/>
          </p:cNvSpPr>
          <p:nvPr/>
        </p:nvSpPr>
        <p:spPr>
          <a:xfrm>
            <a:off x="448087" y="1112045"/>
            <a:ext cx="8355669" cy="53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Effect of magnetic field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D02012-3952-42DC-A0C6-DE7694C23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" y="1637413"/>
            <a:ext cx="3487479" cy="26156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B687CF-AD0C-4A06-B0D6-8B0E33D815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5" y="4072269"/>
            <a:ext cx="3303181" cy="24773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8A142FE-CFB5-4406-9A97-36298C4380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8"/>
          <a:stretch/>
        </p:blipFill>
        <p:spPr>
          <a:xfrm>
            <a:off x="4060497" y="2413590"/>
            <a:ext cx="4278529" cy="34662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E36316E-C2D7-402A-B35C-70DD8C9996FF}"/>
              </a:ext>
            </a:extLst>
          </p:cNvPr>
          <p:cNvSpPr txBox="1"/>
          <p:nvPr/>
        </p:nvSpPr>
        <p:spPr>
          <a:xfrm>
            <a:off x="6932427" y="311534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1A ~ 8G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23707833-6125-41E2-8197-E09501D5DF45}"/>
              </a:ext>
            </a:extLst>
          </p:cNvPr>
          <p:cNvCxnSpPr/>
          <p:nvPr/>
        </p:nvCxnSpPr>
        <p:spPr>
          <a:xfrm flipV="1">
            <a:off x="6262577" y="4508205"/>
            <a:ext cx="0" cy="95693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AFBB04-63B6-4641-9BB8-9F646EF18D9F}"/>
              </a:ext>
            </a:extLst>
          </p:cNvPr>
          <p:cNvSpPr txBox="1"/>
          <p:nvPr/>
        </p:nvSpPr>
        <p:spPr>
          <a:xfrm>
            <a:off x="5904613" y="406518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dirty="0">
                <a:solidFill>
                  <a:srgbClr val="FF0000"/>
                </a:solidFill>
              </a:rPr>
              <a:t>20 </a:t>
            </a:r>
            <a:r>
              <a:rPr kumimoji="1" lang="en-US" altLang="ja-JP" dirty="0">
                <a:solidFill>
                  <a:srgbClr val="FF0000"/>
                </a:solidFill>
              </a:rPr>
              <a:t>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77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 9">
            <a:extLst>
              <a:ext uri="{FF2B5EF4-FFF2-40B4-BE49-F238E27FC236}">
                <a16:creationId xmlns:a16="http://schemas.microsoft.com/office/drawing/2014/main" id="{AE419395-07C2-471E-8347-BCEBF83636A9}"/>
              </a:ext>
            </a:extLst>
          </p:cNvPr>
          <p:cNvSpPr txBox="1">
            <a:spLocks/>
          </p:cNvSpPr>
          <p:nvPr/>
        </p:nvSpPr>
        <p:spPr>
          <a:xfrm>
            <a:off x="448087" y="1112045"/>
            <a:ext cx="8355669" cy="53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Effect of Baking on </a:t>
            </a:r>
            <a:r>
              <a:rPr lang="en-US" altLang="ja-JP" sz="2800" i="1" dirty="0" err="1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800" baseline="-25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of </a:t>
            </a:r>
            <a:r>
              <a:rPr lang="en-US" altLang="ja-JP" sz="28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coating (in laboratory)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3478D1-8CC1-4A4D-B5CB-F6FFA6DC6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/>
          <a:stretch/>
        </p:blipFill>
        <p:spPr>
          <a:xfrm>
            <a:off x="884773" y="1584251"/>
            <a:ext cx="5866901" cy="48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41844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357882"/>
            <a:ext cx="8749075" cy="4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drift spaces of Al or Cu pipes with antechambers + </a:t>
            </a:r>
            <a:r>
              <a:rPr lang="en-US" altLang="ja-JP" sz="24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coating</a:t>
            </a:r>
            <a:endParaRPr lang="ja-JP" altLang="en-US" sz="22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 9">
            <a:extLst>
              <a:ext uri="{FF2B5EF4-FFF2-40B4-BE49-F238E27FC236}">
                <a16:creationId xmlns:a16="http://schemas.microsoft.com/office/drawing/2014/main" id="{1AAAE05F-59A9-48CA-8879-7A92C0411570}"/>
              </a:ext>
            </a:extLst>
          </p:cNvPr>
          <p:cNvSpPr txBox="1">
            <a:spLocks/>
          </p:cNvSpPr>
          <p:nvPr/>
        </p:nvSpPr>
        <p:spPr>
          <a:xfrm>
            <a:off x="394925" y="1722933"/>
            <a:ext cx="8749075" cy="1360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Type-2 unit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: Permanent magnets in Al cylinders; 21 ferrite magnets (</a:t>
            </a:r>
            <a:r>
              <a:rPr lang="en-US" altLang="ja-JP" sz="2400" i="1" dirty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30) in each Al cylinder (L180 mm).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This type was applied for the places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less than 250 mm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from the ends of electromagnets (Q, SX, ST).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ja-JP" altLang="en-US" sz="22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図 99">
            <a:extLst>
              <a:ext uri="{FF2B5EF4-FFF2-40B4-BE49-F238E27FC236}">
                <a16:creationId xmlns:a16="http://schemas.microsoft.com/office/drawing/2014/main" id="{C6CAB3C5-5B15-496B-99D6-F8EB8373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/>
          <a:stretch>
            <a:fillRect/>
          </a:stretch>
        </p:blipFill>
        <p:spPr bwMode="auto">
          <a:xfrm>
            <a:off x="5241850" y="3532243"/>
            <a:ext cx="3590384" cy="26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51CBC61-926C-444A-BB23-05A27A2C8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126" b="22682"/>
          <a:stretch/>
        </p:blipFill>
        <p:spPr>
          <a:xfrm>
            <a:off x="637913" y="3293438"/>
            <a:ext cx="4134344" cy="254383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E4EE1F3-0C54-442E-BAA2-4E481D3F5FB2}"/>
              </a:ext>
            </a:extLst>
          </p:cNvPr>
          <p:cNvSpPr txBox="1"/>
          <p:nvPr/>
        </p:nvSpPr>
        <p:spPr>
          <a:xfrm>
            <a:off x="961098" y="3741760"/>
            <a:ext cx="159076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2234BA6-4764-4C53-9F9B-3D4EF21B92F3}"/>
              </a:ext>
            </a:extLst>
          </p:cNvPr>
          <p:cNvCxnSpPr>
            <a:cxnSpLocks/>
          </p:cNvCxnSpPr>
          <p:nvPr/>
        </p:nvCxnSpPr>
        <p:spPr>
          <a:xfrm flipH="1">
            <a:off x="1222744" y="3955311"/>
            <a:ext cx="222231" cy="5635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00BDDDE-2AE7-40AC-A232-D7AC3AC91119}"/>
              </a:ext>
            </a:extLst>
          </p:cNvPr>
          <p:cNvCxnSpPr>
            <a:cxnSpLocks/>
          </p:cNvCxnSpPr>
          <p:nvPr/>
        </p:nvCxnSpPr>
        <p:spPr>
          <a:xfrm>
            <a:off x="1551537" y="4014925"/>
            <a:ext cx="489914" cy="29126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D38C214-A979-4025-AEB6-2417EC7EF15C}"/>
              </a:ext>
            </a:extLst>
          </p:cNvPr>
          <p:cNvSpPr txBox="1"/>
          <p:nvPr/>
        </p:nvSpPr>
        <p:spPr>
          <a:xfrm>
            <a:off x="2187273" y="3533834"/>
            <a:ext cx="949332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03C6204-40AD-470F-8298-37428FC923DC}"/>
              </a:ext>
            </a:extLst>
          </p:cNvPr>
          <p:cNvCxnSpPr>
            <a:cxnSpLocks/>
          </p:cNvCxnSpPr>
          <p:nvPr/>
        </p:nvCxnSpPr>
        <p:spPr>
          <a:xfrm>
            <a:off x="2541181" y="3817088"/>
            <a:ext cx="382772" cy="39340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98">
            <a:extLst>
              <a:ext uri="{FF2B5EF4-FFF2-40B4-BE49-F238E27FC236}">
                <a16:creationId xmlns:a16="http://schemas.microsoft.com/office/drawing/2014/main" id="{012F64DE-3075-49A9-9DD3-AD6CEEC6E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6" t="28513" r="17991" b="15525"/>
          <a:stretch/>
        </p:blipFill>
        <p:spPr bwMode="auto">
          <a:xfrm>
            <a:off x="2445487" y="5146158"/>
            <a:ext cx="1945184" cy="14789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6F28682-2976-468D-88FC-8A7DCFEA7EC1}"/>
              </a:ext>
            </a:extLst>
          </p:cNvPr>
          <p:cNvSpPr txBox="1"/>
          <p:nvPr/>
        </p:nvSpPr>
        <p:spPr>
          <a:xfrm>
            <a:off x="1194390" y="6223591"/>
            <a:ext cx="124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Type-2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2DB2CDC-AC81-4A70-9B0F-8E7F6F29914E}"/>
              </a:ext>
            </a:extLst>
          </p:cNvPr>
          <p:cNvSpPr txBox="1"/>
          <p:nvPr/>
        </p:nvSpPr>
        <p:spPr>
          <a:xfrm>
            <a:off x="5890432" y="3274826"/>
            <a:ext cx="243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Typical strength ~ </a:t>
            </a:r>
            <a:r>
              <a:rPr lang="en-US" altLang="ja-JP" dirty="0">
                <a:solidFill>
                  <a:srgbClr val="008000"/>
                </a:solidFill>
              </a:rPr>
              <a:t>100</a:t>
            </a:r>
            <a:r>
              <a:rPr kumimoji="1" lang="en-US" altLang="ja-JP" dirty="0">
                <a:solidFill>
                  <a:srgbClr val="008000"/>
                </a:solidFill>
              </a:rPr>
              <a:t> 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9753D9F-244F-49BB-8C05-CD881F45436B}"/>
              </a:ext>
            </a:extLst>
          </p:cNvPr>
          <p:cNvSpPr txBox="1"/>
          <p:nvPr/>
        </p:nvSpPr>
        <p:spPr>
          <a:xfrm>
            <a:off x="5862078" y="3033821"/>
            <a:ext cx="28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Magnetic field of Type-2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2DD8787-9031-4A38-9A9C-DA06D569BCB2}"/>
              </a:ext>
            </a:extLst>
          </p:cNvPr>
          <p:cNvSpPr txBox="1"/>
          <p:nvPr/>
        </p:nvSpPr>
        <p:spPr>
          <a:xfrm>
            <a:off x="857694" y="2909777"/>
            <a:ext cx="388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Type-1 and Type-2 units near Q magnet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A8A1B9B-C044-4206-884E-90A2995A6478}"/>
              </a:ext>
            </a:extLst>
          </p:cNvPr>
          <p:cNvSpPr txBox="1"/>
          <p:nvPr/>
        </p:nvSpPr>
        <p:spPr>
          <a:xfrm>
            <a:off x="4486939" y="5964864"/>
            <a:ext cx="1467293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Aluminum cylinder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3B86164E-C7E3-452B-B38D-3D128A49964F}"/>
              </a:ext>
            </a:extLst>
          </p:cNvPr>
          <p:cNvCxnSpPr>
            <a:cxnSpLocks/>
          </p:cNvCxnSpPr>
          <p:nvPr/>
        </p:nvCxnSpPr>
        <p:spPr>
          <a:xfrm flipH="1" flipV="1">
            <a:off x="3466213" y="5645889"/>
            <a:ext cx="1063257" cy="382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860F71A-E7CD-43B5-AB20-B0A015738188}"/>
              </a:ext>
            </a:extLst>
          </p:cNvPr>
          <p:cNvCxnSpPr>
            <a:cxnSpLocks/>
          </p:cNvCxnSpPr>
          <p:nvPr/>
        </p:nvCxnSpPr>
        <p:spPr>
          <a:xfrm flipH="1" flipV="1">
            <a:off x="3072809" y="5932968"/>
            <a:ext cx="1446028" cy="85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DF60B2F-F0E6-455A-BCB2-3AB713356DB9}"/>
              </a:ext>
            </a:extLst>
          </p:cNvPr>
          <p:cNvSpPr txBox="1"/>
          <p:nvPr/>
        </p:nvSpPr>
        <p:spPr>
          <a:xfrm>
            <a:off x="4469218" y="6414976"/>
            <a:ext cx="2612066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kumimoji="1" lang="en-US" altLang="ja-JP" dirty="0">
                <a:solidFill>
                  <a:srgbClr val="008000"/>
                </a:solidFill>
              </a:rPr>
              <a:t>Aluminum support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F4121010-01F2-4CD4-BED6-D7FCCEF3094C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3554818" y="6181061"/>
            <a:ext cx="914400" cy="363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4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EE6054DF-FC0F-43A0-A77C-744CC2C0C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/>
          <a:stretch/>
        </p:blipFill>
        <p:spPr>
          <a:xfrm>
            <a:off x="4745665" y="3561906"/>
            <a:ext cx="4140000" cy="21626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5AA7D65-4E7D-4266-A62A-671EFBBDF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/>
          <a:stretch/>
        </p:blipFill>
        <p:spPr>
          <a:xfrm>
            <a:off x="492642" y="3519376"/>
            <a:ext cx="4140000" cy="2184332"/>
          </a:xfrm>
          <a:prstGeom prst="rect">
            <a:avLst/>
          </a:prstGeom>
        </p:spPr>
      </p:pic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41844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 9">
            <a:extLst>
              <a:ext uri="{FF2B5EF4-FFF2-40B4-BE49-F238E27FC236}">
                <a16:creationId xmlns:a16="http://schemas.microsoft.com/office/drawing/2014/main" id="{1AAAE05F-59A9-48CA-8879-7A92C0411570}"/>
              </a:ext>
            </a:extLst>
          </p:cNvPr>
          <p:cNvSpPr txBox="1">
            <a:spLocks/>
          </p:cNvSpPr>
          <p:nvPr/>
        </p:nvSpPr>
        <p:spPr>
          <a:xfrm>
            <a:off x="394925" y="1382688"/>
            <a:ext cx="8749075" cy="203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Expected electron density in the Type-1 unit was calculated (modeled by </a:t>
            </a:r>
            <a:r>
              <a:rPr lang="en-US" altLang="ja-JP" sz="2400" dirty="0" err="1">
                <a:latin typeface="+mj-lt"/>
                <a:cs typeface="Arial" panose="020B0604020202020204" pitchFamily="34" charset="0"/>
              </a:rPr>
              <a:t>Fukuma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-san) for the beam current of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3.6 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with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1/2500/2RF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by CLOUDLAND.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i="1" dirty="0" err="1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200" baseline="-250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= 1.0~1.4, photoelectrons = 0.07~0.01x0.1x0.16 </a:t>
            </a:r>
            <a:r>
              <a:rPr lang="en-US" altLang="ja-JP" sz="22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p.e.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/m/e</a:t>
            </a:r>
            <a:r>
              <a:rPr lang="en-US" altLang="ja-JP" sz="2200" baseline="30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+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/turn.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 central electron density is on the order of 10</a:t>
            </a:r>
            <a:r>
              <a:rPr lang="en-US" altLang="ja-JP" sz="2400" baseline="30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10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en-US" altLang="ja-JP" sz="2400" baseline="30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-3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for the design current.</a:t>
            </a:r>
            <a:endParaRPr lang="ja-JP" altLang="en-US" sz="2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0E278A-9982-4EFB-A01B-B2E452F55CE6}"/>
              </a:ext>
            </a:extLst>
          </p:cNvPr>
          <p:cNvSpPr txBox="1"/>
          <p:nvPr/>
        </p:nvSpPr>
        <p:spPr>
          <a:xfrm>
            <a:off x="6886038" y="3210921"/>
            <a:ext cx="1136850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ja-JP" dirty="0">
                <a:solidFill>
                  <a:srgbClr val="FF0000"/>
                </a:solidFill>
              </a:rPr>
              <a:t>4</a:t>
            </a:r>
            <a:r>
              <a:rPr kumimoji="1" lang="en-US" altLang="ja-JP" dirty="0">
                <a:solidFill>
                  <a:srgbClr val="FF0000"/>
                </a:solidFill>
              </a:rPr>
              <a:t>x10</a:t>
            </a:r>
            <a:r>
              <a:rPr lang="en-US" altLang="ja-JP" baseline="30000" dirty="0">
                <a:solidFill>
                  <a:srgbClr val="FF0000"/>
                </a:solidFill>
              </a:rPr>
              <a:t>10</a:t>
            </a:r>
            <a:r>
              <a:rPr lang="ja-JP" altLang="en-US" baseline="30000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m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pPr>
              <a:lnSpc>
                <a:spcPts val="1700"/>
              </a:lnSpc>
            </a:pPr>
            <a:r>
              <a:rPr lang="en-US" altLang="ja-JP" dirty="0">
                <a:solidFill>
                  <a:srgbClr val="FF0000"/>
                </a:solidFill>
              </a:rPr>
              <a:t>(r&lt;8 mm)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E2DB7E9-2B17-42FD-A8B0-4F9D95214C45}"/>
              </a:ext>
            </a:extLst>
          </p:cNvPr>
          <p:cNvSpPr txBox="1"/>
          <p:nvPr/>
        </p:nvSpPr>
        <p:spPr>
          <a:xfrm>
            <a:off x="2577172" y="3308803"/>
            <a:ext cx="131157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ja-JP" dirty="0">
                <a:solidFill>
                  <a:srgbClr val="FF0000"/>
                </a:solidFill>
              </a:rPr>
              <a:t>4.5</a:t>
            </a:r>
            <a:r>
              <a:rPr kumimoji="1" lang="en-US" altLang="ja-JP" dirty="0">
                <a:solidFill>
                  <a:srgbClr val="FF0000"/>
                </a:solidFill>
              </a:rPr>
              <a:t>x10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11</a:t>
            </a:r>
            <a:r>
              <a:rPr lang="ja-JP" altLang="en-US" baseline="30000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m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pPr>
              <a:lnSpc>
                <a:spcPts val="1700"/>
              </a:lnSpc>
            </a:pPr>
            <a:r>
              <a:rPr kumimoji="1" lang="en-US" altLang="ja-JP" dirty="0">
                <a:solidFill>
                  <a:srgbClr val="FF0000"/>
                </a:solidFill>
              </a:rPr>
              <a:t>(r&lt;8 mm)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668674-E1FB-4A62-8890-89F1F5952BF4}"/>
              </a:ext>
            </a:extLst>
          </p:cNvPr>
          <p:cNvSpPr txBox="1"/>
          <p:nvPr/>
        </p:nvSpPr>
        <p:spPr>
          <a:xfrm>
            <a:off x="531628" y="3306714"/>
            <a:ext cx="186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Magnetic free</a:t>
            </a:r>
          </a:p>
          <a:p>
            <a:r>
              <a:rPr kumimoji="1" lang="en-US" altLang="ja-JP" dirty="0">
                <a:solidFill>
                  <a:srgbClr val="008000"/>
                </a:solidFill>
              </a:rPr>
              <a:t>1/2500/2RF, 3.6 A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105A00-C5CB-4106-A07C-6C09894634BE}"/>
              </a:ext>
            </a:extLst>
          </p:cNvPr>
          <p:cNvSpPr txBox="1"/>
          <p:nvPr/>
        </p:nvSpPr>
        <p:spPr>
          <a:xfrm>
            <a:off x="4820093" y="3225198"/>
            <a:ext cx="186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Type-1 unit</a:t>
            </a:r>
          </a:p>
          <a:p>
            <a:r>
              <a:rPr kumimoji="1" lang="en-US" altLang="ja-JP" dirty="0">
                <a:solidFill>
                  <a:srgbClr val="008000"/>
                </a:solidFill>
              </a:rPr>
              <a:t>1/2500/2RF, 3.6 A</a:t>
            </a:r>
          </a:p>
        </p:txBody>
      </p:sp>
      <p:sp>
        <p:nvSpPr>
          <p:cNvPr id="20" name="コンテンツ プレースホルダ 9">
            <a:extLst>
              <a:ext uri="{FF2B5EF4-FFF2-40B4-BE49-F238E27FC236}">
                <a16:creationId xmlns:a16="http://schemas.microsoft.com/office/drawing/2014/main" id="{00A2B1DC-C295-43FC-B07A-292A5FAE86CE}"/>
              </a:ext>
            </a:extLst>
          </p:cNvPr>
          <p:cNvSpPr txBox="1">
            <a:spLocks/>
          </p:cNvSpPr>
          <p:nvPr/>
        </p:nvSpPr>
        <p:spPr>
          <a:xfrm>
            <a:off x="494162" y="5582094"/>
            <a:ext cx="8649838" cy="104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Note: the central electron density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in Al bellows chamber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with the permanent magnet is also estimated to be approximately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3.4x10</a:t>
            </a:r>
            <a:r>
              <a:rPr lang="en-US" altLang="ja-JP" sz="2400" baseline="30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10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en-US" altLang="ja-JP" sz="2400" baseline="30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-3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for 3.6 A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en-US" altLang="ja-JP" sz="1600" i="1" dirty="0" err="1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1600" baseline="-250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16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= 2.0, photoelectrons = 0.01x0.1x0.16 </a:t>
            </a:r>
            <a:r>
              <a:rPr lang="en-US" altLang="ja-JP" sz="16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p.e.</a:t>
            </a:r>
            <a:r>
              <a:rPr lang="en-US" altLang="ja-JP" sz="16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/m/e+/turn)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ja-JP" altLang="en-US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21F2A336-4E02-4E10-9CE7-AEA9BF4F7B5A}"/>
              </a:ext>
            </a:extLst>
          </p:cNvPr>
          <p:cNvCxnSpPr/>
          <p:nvPr/>
        </p:nvCxnSpPr>
        <p:spPr>
          <a:xfrm flipH="1">
            <a:off x="2679405" y="3806453"/>
            <a:ext cx="255181" cy="37213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B45C63C-95AE-4DCE-A63E-8722D191A738}"/>
              </a:ext>
            </a:extLst>
          </p:cNvPr>
          <p:cNvCxnSpPr>
            <a:cxnSpLocks/>
          </p:cNvCxnSpPr>
          <p:nvPr/>
        </p:nvCxnSpPr>
        <p:spPr>
          <a:xfrm flipH="1">
            <a:off x="6836735" y="3778099"/>
            <a:ext cx="439480" cy="7194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B5CF20-4CAA-4290-B81E-EE0363A3DA90}"/>
              </a:ext>
            </a:extLst>
          </p:cNvPr>
          <p:cNvSpPr txBox="1"/>
          <p:nvPr/>
        </p:nvSpPr>
        <p:spPr>
          <a:xfrm>
            <a:off x="1010093" y="3859618"/>
            <a:ext cx="880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ja-JP" sz="1600" baseline="-25000" dirty="0" err="1">
                <a:solidFill>
                  <a:srgbClr val="7030A0"/>
                </a:solidFill>
              </a:rPr>
              <a:t>max</a:t>
            </a:r>
            <a:r>
              <a:rPr kumimoji="1" lang="en-US" altLang="ja-JP" sz="1600" dirty="0">
                <a:solidFill>
                  <a:srgbClr val="7030A0"/>
                </a:solidFill>
              </a:rPr>
              <a:t>=1.2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76EDCFA-B082-403C-8567-CCC752E6764B}"/>
              </a:ext>
            </a:extLst>
          </p:cNvPr>
          <p:cNvSpPr txBox="1"/>
          <p:nvPr/>
        </p:nvSpPr>
        <p:spPr>
          <a:xfrm>
            <a:off x="5170968" y="3767469"/>
            <a:ext cx="880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ja-JP" sz="1600" baseline="-25000" dirty="0" err="1">
                <a:solidFill>
                  <a:srgbClr val="7030A0"/>
                </a:solidFill>
              </a:rPr>
              <a:t>max</a:t>
            </a:r>
            <a:r>
              <a:rPr kumimoji="1" lang="en-US" altLang="ja-JP" sz="1600" dirty="0">
                <a:solidFill>
                  <a:srgbClr val="7030A0"/>
                </a:solidFill>
              </a:rPr>
              <a:t>=1.2</a:t>
            </a:r>
          </a:p>
        </p:txBody>
      </p:sp>
    </p:spTree>
    <p:extLst>
      <p:ext uri="{BB962C8B-B14F-4D97-AF65-F5344CB8AC3E}">
        <p14:creationId xmlns:p14="http://schemas.microsoft.com/office/powerpoint/2010/main" val="102326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41844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315350"/>
            <a:ext cx="8749075" cy="4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Al pipes reused from KEKB (Fuji cross section)</a:t>
            </a:r>
            <a:endParaRPr lang="ja-JP" altLang="en-US" sz="22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 9">
            <a:extLst>
              <a:ext uri="{FF2B5EF4-FFF2-40B4-BE49-F238E27FC236}">
                <a16:creationId xmlns:a16="http://schemas.microsoft.com/office/drawing/2014/main" id="{1AAAE05F-59A9-48CA-8879-7A92C0411570}"/>
              </a:ext>
            </a:extLst>
          </p:cNvPr>
          <p:cNvSpPr txBox="1">
            <a:spLocks/>
          </p:cNvSpPr>
          <p:nvPr/>
        </p:nvSpPr>
        <p:spPr>
          <a:xfrm>
            <a:off x="394925" y="1616602"/>
            <a:ext cx="8749075" cy="71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Retrieve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solenoids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at KEKB era +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Type-1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and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permanent magnets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A78C07-F90B-42B4-B03F-B4B2E1402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/>
          <a:stretch/>
        </p:blipFill>
        <p:spPr>
          <a:xfrm>
            <a:off x="1093379" y="2200936"/>
            <a:ext cx="2713077" cy="1659107"/>
          </a:xfrm>
          <a:prstGeom prst="rect">
            <a:avLst/>
          </a:prstGeom>
        </p:spPr>
      </p:pic>
      <p:sp>
        <p:nvSpPr>
          <p:cNvPr id="9" name="コンテンツ プレースホルダ 9">
            <a:extLst>
              <a:ext uri="{FF2B5EF4-FFF2-40B4-BE49-F238E27FC236}">
                <a16:creationId xmlns:a16="http://schemas.microsoft.com/office/drawing/2014/main" id="{0907C6F3-6C8D-408B-A3E8-2311C17F77F5}"/>
              </a:ext>
            </a:extLst>
          </p:cNvPr>
          <p:cNvSpPr txBox="1">
            <a:spLocks/>
          </p:cNvSpPr>
          <p:nvPr/>
        </p:nvSpPr>
        <p:spPr>
          <a:xfrm>
            <a:off x="394925" y="3923863"/>
            <a:ext cx="8749075" cy="4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new Al pipes with </a:t>
            </a:r>
            <a:r>
              <a:rPr lang="en-US" altLang="ja-JP" sz="24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coating for LER injection region</a:t>
            </a:r>
            <a:endParaRPr lang="ja-JP" altLang="en-US" sz="22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コンテンツ プレースホルダ 9">
            <a:extLst>
              <a:ext uri="{FF2B5EF4-FFF2-40B4-BE49-F238E27FC236}">
                <a16:creationId xmlns:a16="http://schemas.microsoft.com/office/drawing/2014/main" id="{82376B05-45F3-44ED-A3B5-79F02510B396}"/>
              </a:ext>
            </a:extLst>
          </p:cNvPr>
          <p:cNvSpPr txBox="1">
            <a:spLocks/>
          </p:cNvSpPr>
          <p:nvPr/>
        </p:nvSpPr>
        <p:spPr>
          <a:xfrm>
            <a:off x="394925" y="4235750"/>
            <a:ext cx="8749075" cy="40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Type-1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and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permanent magnets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B23A8B7-6DFD-4D85-A592-B53E3BE95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" t="16810" r="558" b="15799"/>
          <a:stretch/>
        </p:blipFill>
        <p:spPr>
          <a:xfrm>
            <a:off x="4187455" y="2190303"/>
            <a:ext cx="3701145" cy="165867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D9BD220-65BE-4956-8218-4A746AB22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19337" r="17866" b="12925"/>
          <a:stretch/>
        </p:blipFill>
        <p:spPr>
          <a:xfrm>
            <a:off x="4816547" y="4816549"/>
            <a:ext cx="3327992" cy="179690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FAB4444-211F-40AB-BF06-874B18519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9" r="21307"/>
          <a:stretch/>
        </p:blipFill>
        <p:spPr>
          <a:xfrm>
            <a:off x="1066704" y="4805916"/>
            <a:ext cx="3590356" cy="182880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492966B-6052-4631-942E-F717CFF76641}"/>
              </a:ext>
            </a:extLst>
          </p:cNvPr>
          <p:cNvSpPr txBox="1"/>
          <p:nvPr/>
        </p:nvSpPr>
        <p:spPr>
          <a:xfrm>
            <a:off x="1304262" y="1867783"/>
            <a:ext cx="227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Solenoid + Type-2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CB4013-3FE2-4422-BEF0-1E097008AE5C}"/>
              </a:ext>
            </a:extLst>
          </p:cNvPr>
          <p:cNvSpPr txBox="1"/>
          <p:nvPr/>
        </p:nvSpPr>
        <p:spPr>
          <a:xfrm>
            <a:off x="4774020" y="1881960"/>
            <a:ext cx="2520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Type-1 unit + Type-2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D4E7811-A162-47BD-8ED8-DEEC9812B192}"/>
              </a:ext>
            </a:extLst>
          </p:cNvPr>
          <p:cNvSpPr txBox="1"/>
          <p:nvPr/>
        </p:nvSpPr>
        <p:spPr>
          <a:xfrm>
            <a:off x="2264737" y="4508201"/>
            <a:ext cx="124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Type-1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9A3D2B7-E113-45A6-BC0C-3EE5031D64F7}"/>
              </a:ext>
            </a:extLst>
          </p:cNvPr>
          <p:cNvSpPr txBox="1"/>
          <p:nvPr/>
        </p:nvSpPr>
        <p:spPr>
          <a:xfrm>
            <a:off x="5660066" y="4490481"/>
            <a:ext cx="124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Type-2 unit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F43C711-9887-48F0-AFCB-303337EA28F0}"/>
              </a:ext>
            </a:extLst>
          </p:cNvPr>
          <p:cNvSpPr txBox="1"/>
          <p:nvPr/>
        </p:nvSpPr>
        <p:spPr>
          <a:xfrm>
            <a:off x="4905777" y="3529109"/>
            <a:ext cx="159076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D56C5BF-0D72-426C-A1BC-64A2BEE2D6C3}"/>
              </a:ext>
            </a:extLst>
          </p:cNvPr>
          <p:cNvCxnSpPr>
            <a:cxnSpLocks/>
          </p:cNvCxnSpPr>
          <p:nvPr/>
        </p:nvCxnSpPr>
        <p:spPr>
          <a:xfrm flipV="1">
            <a:off x="5220586" y="3147237"/>
            <a:ext cx="95694" cy="3615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E951DFA-4893-42B9-8D12-2115A9AA2AEA}"/>
              </a:ext>
            </a:extLst>
          </p:cNvPr>
          <p:cNvCxnSpPr>
            <a:cxnSpLocks/>
          </p:cNvCxnSpPr>
          <p:nvPr/>
        </p:nvCxnSpPr>
        <p:spPr>
          <a:xfrm flipH="1" flipV="1">
            <a:off x="2945219" y="5454504"/>
            <a:ext cx="361507" cy="4146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0BF801F-7C5F-4F15-B53C-390BB016DB9A}"/>
              </a:ext>
            </a:extLst>
          </p:cNvPr>
          <p:cNvSpPr txBox="1"/>
          <p:nvPr/>
        </p:nvSpPr>
        <p:spPr>
          <a:xfrm>
            <a:off x="5929933" y="3438141"/>
            <a:ext cx="949332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0FEB112-7F54-46CB-91B7-2CDB5C171763}"/>
              </a:ext>
            </a:extLst>
          </p:cNvPr>
          <p:cNvCxnSpPr>
            <a:cxnSpLocks/>
          </p:cNvCxnSpPr>
          <p:nvPr/>
        </p:nvCxnSpPr>
        <p:spPr>
          <a:xfrm flipH="1" flipV="1">
            <a:off x="6071191" y="3157870"/>
            <a:ext cx="276445" cy="2977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F463CC9-111E-490F-82DB-1424F02D6F1D}"/>
              </a:ext>
            </a:extLst>
          </p:cNvPr>
          <p:cNvSpPr txBox="1"/>
          <p:nvPr/>
        </p:nvSpPr>
        <p:spPr>
          <a:xfrm>
            <a:off x="2743709" y="3388523"/>
            <a:ext cx="105211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Solenoid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4354C2D-1BEE-4444-8787-36986A29B6C4}"/>
              </a:ext>
            </a:extLst>
          </p:cNvPr>
          <p:cNvSpPr txBox="1"/>
          <p:nvPr/>
        </p:nvSpPr>
        <p:spPr>
          <a:xfrm>
            <a:off x="1255152" y="3420421"/>
            <a:ext cx="949332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8DC87BDF-A7EB-4C36-8C24-3EB0FE981933}"/>
              </a:ext>
            </a:extLst>
          </p:cNvPr>
          <p:cNvCxnSpPr>
            <a:cxnSpLocks/>
          </p:cNvCxnSpPr>
          <p:nvPr/>
        </p:nvCxnSpPr>
        <p:spPr>
          <a:xfrm flipV="1">
            <a:off x="1586978" y="3009014"/>
            <a:ext cx="380045" cy="4033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2EC132-A85D-4AA1-B110-58AC1E7E1710}"/>
              </a:ext>
            </a:extLst>
          </p:cNvPr>
          <p:cNvSpPr txBox="1"/>
          <p:nvPr/>
        </p:nvSpPr>
        <p:spPr>
          <a:xfrm>
            <a:off x="3123052" y="5861184"/>
            <a:ext cx="93858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7BD6B02-9D6B-48AE-A487-BEF8E713CAD5}"/>
              </a:ext>
            </a:extLst>
          </p:cNvPr>
          <p:cNvSpPr txBox="1"/>
          <p:nvPr/>
        </p:nvSpPr>
        <p:spPr>
          <a:xfrm>
            <a:off x="6220556" y="6259313"/>
            <a:ext cx="949332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53AB63F-722B-407F-B782-E757A1052766}"/>
              </a:ext>
            </a:extLst>
          </p:cNvPr>
          <p:cNvCxnSpPr>
            <a:cxnSpLocks/>
          </p:cNvCxnSpPr>
          <p:nvPr/>
        </p:nvCxnSpPr>
        <p:spPr>
          <a:xfrm flipH="1" flipV="1">
            <a:off x="6361814" y="5979042"/>
            <a:ext cx="276445" cy="2977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1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41844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Countermeasures</a:t>
            </a: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6" y="1368514"/>
            <a:ext cx="8610852" cy="189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places where ECE has not been observed, but will be important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Cu pipe at RF section without </a:t>
            </a:r>
            <a:r>
              <a:rPr lang="en-US" altLang="ja-JP" sz="2400" dirty="0" err="1">
                <a:latin typeface="+mj-lt"/>
                <a:cs typeface="Arial" panose="020B0604020202020204" pitchFamily="34" charset="0"/>
              </a:rPr>
              <a:t>TiN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coating: Retrieval of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solenoids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at KEKB era or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Type-2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permanent magnets.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High </a:t>
            </a:r>
            <a:r>
              <a:rPr lang="en-US" altLang="ja-JP" sz="2400" i="1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altLang="ja-JP" sz="2400" baseline="-25000" dirty="0">
                <a:latin typeface="+mj-lt"/>
                <a:cs typeface="Arial" panose="020B0604020202020204" pitchFamily="34" charset="0"/>
              </a:rPr>
              <a:t>y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region at Tsukuba LC section: Adding more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Type-2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units.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 9">
            <a:extLst>
              <a:ext uri="{FF2B5EF4-FFF2-40B4-BE49-F238E27FC236}">
                <a16:creationId xmlns:a16="http://schemas.microsoft.com/office/drawing/2014/main" id="{1AAAE05F-59A9-48CA-8879-7A92C0411570}"/>
              </a:ext>
            </a:extLst>
          </p:cNvPr>
          <p:cNvSpPr txBox="1">
            <a:spLocks/>
          </p:cNvSpPr>
          <p:nvPr/>
        </p:nvSpPr>
        <p:spPr>
          <a:xfrm>
            <a:off x="394924" y="5103627"/>
            <a:ext cx="8749075" cy="1605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Now,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approximately 86 % of the drift space of the ring (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2000 m)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was covered by the magnetic fields with a </a:t>
            </a:r>
            <a:r>
              <a:rPr lang="en-US" altLang="ja-JP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strength higher than 20 G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Remained parts are around BPM, wiggler sections, ends of bending magnets.  Permanent magnets will be prepared until Phase-3.</a:t>
            </a:r>
            <a:endParaRPr lang="ja-JP" altLang="en-US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6841D5A-D44F-43B5-BB0A-C77B46F7A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15285" r="8300" b="20396"/>
          <a:stretch/>
        </p:blipFill>
        <p:spPr>
          <a:xfrm>
            <a:off x="666169" y="2966481"/>
            <a:ext cx="3308701" cy="197765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EE350F9-7C2C-4148-8079-E1E7B4F7F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2" t="10980" r="17069" b="31220"/>
          <a:stretch/>
        </p:blipFill>
        <p:spPr>
          <a:xfrm>
            <a:off x="6464595" y="2945216"/>
            <a:ext cx="2651997" cy="194575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FECA1E3-1C97-4C00-B558-C7E67BEF51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t="16346" r="35619" b="30196"/>
          <a:stretch/>
        </p:blipFill>
        <p:spPr>
          <a:xfrm>
            <a:off x="4307735" y="2945216"/>
            <a:ext cx="2079068" cy="196702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DAFD51-8AF1-418B-98D9-FBE36AE079F4}"/>
              </a:ext>
            </a:extLst>
          </p:cNvPr>
          <p:cNvSpPr txBox="1"/>
          <p:nvPr/>
        </p:nvSpPr>
        <p:spPr>
          <a:xfrm>
            <a:off x="435938" y="2583704"/>
            <a:ext cx="372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Type-2 units for RF section (Cu pipe)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87D947-E5C5-4D81-9197-54ACDCD3801C}"/>
              </a:ext>
            </a:extLst>
          </p:cNvPr>
          <p:cNvSpPr txBox="1"/>
          <p:nvPr/>
        </p:nvSpPr>
        <p:spPr>
          <a:xfrm>
            <a:off x="5064643" y="2576618"/>
            <a:ext cx="3039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Type-2 units for high </a:t>
            </a:r>
            <a:r>
              <a:rPr lang="en-US" altLang="ja-JP" i="1" dirty="0">
                <a:solidFill>
                  <a:srgbClr val="008000"/>
                </a:solidFill>
                <a:latin typeface="Symbol" panose="05050102010706020507" pitchFamily="18" charset="2"/>
              </a:rPr>
              <a:t>b</a:t>
            </a:r>
            <a:r>
              <a:rPr lang="en-US" altLang="ja-JP" baseline="-25000" dirty="0">
                <a:solidFill>
                  <a:srgbClr val="008000"/>
                </a:solidFill>
              </a:rPr>
              <a:t>y</a:t>
            </a:r>
            <a:r>
              <a:rPr lang="en-US" altLang="ja-JP" dirty="0">
                <a:solidFill>
                  <a:srgbClr val="008000"/>
                </a:solidFill>
              </a:rPr>
              <a:t> region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EBA7076-05C5-40BC-ACAE-6B3BC7494F22}"/>
              </a:ext>
            </a:extLst>
          </p:cNvPr>
          <p:cNvSpPr txBox="1"/>
          <p:nvPr/>
        </p:nvSpPr>
        <p:spPr>
          <a:xfrm>
            <a:off x="2265245" y="4611267"/>
            <a:ext cx="949332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39FC9DE-1EBA-4CDF-9E84-33C99B9D7400}"/>
              </a:ext>
            </a:extLst>
          </p:cNvPr>
          <p:cNvCxnSpPr>
            <a:cxnSpLocks/>
          </p:cNvCxnSpPr>
          <p:nvPr/>
        </p:nvCxnSpPr>
        <p:spPr>
          <a:xfrm flipH="1" flipV="1">
            <a:off x="2052084" y="4284921"/>
            <a:ext cx="595424" cy="32961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99C8F7-B87F-4F72-B731-2C1102A086A9}"/>
              </a:ext>
            </a:extLst>
          </p:cNvPr>
          <p:cNvSpPr txBox="1"/>
          <p:nvPr/>
        </p:nvSpPr>
        <p:spPr>
          <a:xfrm>
            <a:off x="5330966" y="4540383"/>
            <a:ext cx="949332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4BA0240-22DC-478F-A657-76729012FF6F}"/>
              </a:ext>
            </a:extLst>
          </p:cNvPr>
          <p:cNvSpPr txBox="1"/>
          <p:nvPr/>
        </p:nvSpPr>
        <p:spPr>
          <a:xfrm>
            <a:off x="7407859" y="4501397"/>
            <a:ext cx="949332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rgbClr val="FFFF00"/>
                </a:solidFill>
              </a:rPr>
              <a:t>Type-2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457199" y="48859"/>
            <a:ext cx="8527835" cy="778456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Electron cloud effect</a:t>
            </a:r>
            <a:endParaRPr kumimoji="1" lang="ja-JP" altLang="en-US" sz="3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 9"/>
          <p:cNvSpPr>
            <a:spLocks noGrp="1"/>
          </p:cNvSpPr>
          <p:nvPr>
            <p:ph idx="1"/>
          </p:nvPr>
        </p:nvSpPr>
        <p:spPr>
          <a:xfrm>
            <a:off x="394925" y="1095009"/>
            <a:ext cx="8749075" cy="428994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Estimated high value of </a:t>
            </a:r>
            <a:r>
              <a:rPr lang="en-US" altLang="ja-JP" sz="2800" i="1" dirty="0" err="1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800" baseline="-25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max</a:t>
            </a:r>
            <a:endParaRPr lang="en-US" altLang="ja-JP" sz="2800" baseline="-250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3830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 9"/>
          <p:cNvSpPr txBox="1">
            <a:spLocks/>
          </p:cNvSpPr>
          <p:nvPr/>
        </p:nvSpPr>
        <p:spPr>
          <a:xfrm>
            <a:off x="394925" y="1411047"/>
            <a:ext cx="8749075" cy="1045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Possible reasons of high </a:t>
            </a:r>
            <a:r>
              <a:rPr lang="en-US" altLang="ja-JP" sz="2400" i="1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4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1.4: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Aging is still insufficient.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 baking system, which usually shows high </a:t>
            </a:r>
            <a:r>
              <a:rPr lang="en-US" altLang="ja-JP" sz="2000" i="1" dirty="0" err="1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000" baseline="-25000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, etc.</a:t>
            </a:r>
            <a:endParaRPr lang="ja-JP" altLang="en-US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コンテンツ プレースホルダ 9">
            <a:extLst>
              <a:ext uri="{FF2B5EF4-FFF2-40B4-BE49-F238E27FC236}">
                <a16:creationId xmlns:a16="http://schemas.microsoft.com/office/drawing/2014/main" id="{B1D19017-AD1A-44D0-8574-A87AF1A60797}"/>
              </a:ext>
            </a:extLst>
          </p:cNvPr>
          <p:cNvSpPr txBox="1">
            <a:spLocks/>
          </p:cNvSpPr>
          <p:nvPr/>
        </p:nvSpPr>
        <p:spPr>
          <a:xfrm>
            <a:off x="394925" y="2318356"/>
            <a:ext cx="8749075" cy="102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Other than these reasons, another possibility was recently pointed out: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More photoelectrons than expected in the beam channel.</a:t>
            </a:r>
          </a:p>
        </p:txBody>
      </p:sp>
      <p:sp>
        <p:nvSpPr>
          <p:cNvPr id="9" name="コンテンツ プレースホルダ 9">
            <a:extLst>
              <a:ext uri="{FF2B5EF4-FFF2-40B4-BE49-F238E27FC236}">
                <a16:creationId xmlns:a16="http://schemas.microsoft.com/office/drawing/2014/main" id="{9366C346-3A38-4162-A78D-720FF688A294}"/>
              </a:ext>
            </a:extLst>
          </p:cNvPr>
          <p:cNvSpPr txBox="1">
            <a:spLocks/>
          </p:cNvSpPr>
          <p:nvPr/>
        </p:nvSpPr>
        <p:spPr>
          <a:xfrm>
            <a:off x="394925" y="3237069"/>
            <a:ext cx="8749075" cy="421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story is as follows:</a:t>
            </a:r>
            <a:endParaRPr lang="en-US" altLang="ja-JP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コンテンツ プレースホルダ 9">
            <a:extLst>
              <a:ext uri="{FF2B5EF4-FFF2-40B4-BE49-F238E27FC236}">
                <a16:creationId xmlns:a16="http://schemas.microsoft.com/office/drawing/2014/main" id="{DD818980-1700-4B45-8FF7-A589A0B8E257}"/>
              </a:ext>
            </a:extLst>
          </p:cNvPr>
          <p:cNvSpPr txBox="1">
            <a:spLocks/>
          </p:cNvSpPr>
          <p:nvPr/>
        </p:nvSpPr>
        <p:spPr>
          <a:xfrm>
            <a:off x="394925" y="3595054"/>
            <a:ext cx="8749075" cy="9458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1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The simulation starts from the premise that </a:t>
            </a:r>
            <a:r>
              <a:rPr lang="en-US" altLang="ja-JP" sz="2200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2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= 3x10</a:t>
            </a:r>
            <a:r>
              <a:rPr lang="en-US" altLang="ja-JP" sz="2200" baseline="30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11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en-US" altLang="ja-JP" sz="2200" baseline="30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-3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(threshold of ECE at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900 mA). </a:t>
            </a:r>
          </a:p>
        </p:txBody>
      </p:sp>
      <p:sp>
        <p:nvSpPr>
          <p:cNvPr id="12" name="コンテンツ プレースホルダ 9">
            <a:extLst>
              <a:ext uri="{FF2B5EF4-FFF2-40B4-BE49-F238E27FC236}">
                <a16:creationId xmlns:a16="http://schemas.microsoft.com/office/drawing/2014/main" id="{12703CC5-3421-4E0F-BEDF-931F8DAEF7C5}"/>
              </a:ext>
            </a:extLst>
          </p:cNvPr>
          <p:cNvSpPr txBox="1">
            <a:spLocks/>
          </p:cNvSpPr>
          <p:nvPr/>
        </p:nvSpPr>
        <p:spPr>
          <a:xfrm>
            <a:off x="394925" y="4186918"/>
            <a:ext cx="8749075" cy="12258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100"/>
              </a:lnSpc>
              <a:spcBef>
                <a:spcPts val="0"/>
              </a:spcBef>
            </a:pPr>
            <a:r>
              <a:rPr lang="en-US" altLang="ja-JP" sz="2200" dirty="0">
                <a:latin typeface="+mj-lt"/>
                <a:cs typeface="Arial" panose="020B0604020202020204" pitchFamily="34" charset="0"/>
              </a:rPr>
              <a:t>For </a:t>
            </a:r>
            <a:r>
              <a:rPr lang="en-US" altLang="ja-JP" sz="2200" i="1" dirty="0"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200" baseline="-25000" dirty="0"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on these orders, </a:t>
            </a:r>
            <a:r>
              <a:rPr lang="en-US" altLang="ja-JP" sz="2200" i="1" dirty="0"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200" baseline="-25000" dirty="0"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 is 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not saturated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. This means that the photoelectrons are important as well as the secondary electrons (</a:t>
            </a:r>
            <a:r>
              <a:rPr lang="en-US" altLang="ja-JP" sz="2200" i="1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2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200" dirty="0">
                <a:latin typeface="+mj-lt"/>
                <a:cs typeface="Arial" panose="020B0604020202020204" pitchFamily="34" charset="0"/>
              </a:rPr>
              <a:t>). Actually, </a:t>
            </a:r>
            <a:r>
              <a:rPr lang="en-US" altLang="ja-JP" sz="2200" i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en-US" altLang="ja-JP" sz="2200" baseline="-25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is almost proportional to the number of photoelectrons in the beam channel.</a:t>
            </a:r>
            <a:endParaRPr lang="ja-JP" altLang="en-US" sz="22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endParaRPr lang="en-US" altLang="ja-JP" sz="24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コンテンツ プレースホルダ 9">
            <a:extLst>
              <a:ext uri="{FF2B5EF4-FFF2-40B4-BE49-F238E27FC236}">
                <a16:creationId xmlns:a16="http://schemas.microsoft.com/office/drawing/2014/main" id="{E09CBD84-02B1-47B9-B300-79F567E23E5C}"/>
              </a:ext>
            </a:extLst>
          </p:cNvPr>
          <p:cNvSpPr txBox="1">
            <a:spLocks/>
          </p:cNvSpPr>
          <p:nvPr/>
        </p:nvSpPr>
        <p:spPr>
          <a:xfrm>
            <a:off x="394925" y="5317047"/>
            <a:ext cx="8749075" cy="786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If the number of photoelectron is different from that expected, the estimated value of </a:t>
            </a:r>
            <a:r>
              <a:rPr lang="en-US" altLang="ja-JP" sz="2200" i="1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200" baseline="-250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ja-JP" sz="2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should change.</a:t>
            </a:r>
          </a:p>
        </p:txBody>
      </p:sp>
    </p:spTree>
    <p:extLst>
      <p:ext uri="{BB962C8B-B14F-4D97-AF65-F5344CB8AC3E}">
        <p14:creationId xmlns:p14="http://schemas.microsoft.com/office/powerpoint/2010/main" val="280191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自社プロモーション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G-arch">
  <a:themeElements>
    <a:clrScheme name="TG-arch 1">
      <a:dk1>
        <a:srgbClr val="000000"/>
      </a:dk1>
      <a:lt1>
        <a:srgbClr val="FFFFFF"/>
      </a:lt1>
      <a:dk2>
        <a:srgbClr val="000000"/>
      </a:dk2>
      <a:lt2>
        <a:srgbClr val="FCF1C8"/>
      </a:lt2>
      <a:accent1>
        <a:srgbClr val="FFC145"/>
      </a:accent1>
      <a:accent2>
        <a:srgbClr val="3366CC"/>
      </a:accent2>
      <a:accent3>
        <a:srgbClr val="FFFFFF"/>
      </a:accent3>
      <a:accent4>
        <a:srgbClr val="000000"/>
      </a:accent4>
      <a:accent5>
        <a:srgbClr val="FFDDB0"/>
      </a:accent5>
      <a:accent6>
        <a:srgbClr val="2D5CB9"/>
      </a:accent6>
      <a:hlink>
        <a:srgbClr val="FF5050"/>
      </a:hlink>
      <a:folHlink>
        <a:srgbClr val="C0C0C0"/>
      </a:folHlink>
    </a:clrScheme>
    <a:fontScheme name="TG-arch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flip="none" rotWithShape="1">
          <a:gsLst>
            <a:gs pos="6000">
              <a:srgbClr val="00FF00">
                <a:alpha val="55000"/>
              </a:srgbClr>
            </a:gs>
            <a:gs pos="100000">
              <a:schemeClr val="accent2">
                <a:gamma/>
                <a:tint val="0"/>
                <a:invGamma/>
              </a:schemeClr>
            </a:gs>
          </a:gsLst>
          <a:lin ang="600000" scaled="0"/>
          <a:tileRect/>
        </a:gradFill>
        <a:ln w="9525">
          <a:noFill/>
          <a:round/>
          <a:headEnd/>
          <a:tailEnd/>
        </a:ln>
        <a:effectLst/>
      </a:spPr>
      <a:bodyPr/>
      <a:lstStyle>
        <a:defPPr>
          <a:defRPr>
            <a:latin typeface="Arial" pitchFamily="34" charset="0"/>
            <a:cs typeface="Arial" pitchFamily="34" charset="0"/>
          </a:defRPr>
        </a:defPPr>
      </a:lstStyle>
    </a:spDef>
  </a:objectDefaults>
  <a:extraClrSchemeLst>
    <a:extraClrScheme>
      <a:clrScheme name="TG-arch 1">
        <a:dk1>
          <a:srgbClr val="000000"/>
        </a:dk1>
        <a:lt1>
          <a:srgbClr val="FFFFFF"/>
        </a:lt1>
        <a:dk2>
          <a:srgbClr val="000000"/>
        </a:dk2>
        <a:lt2>
          <a:srgbClr val="FCF1C8"/>
        </a:lt2>
        <a:accent1>
          <a:srgbClr val="FFC145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DDB0"/>
        </a:accent5>
        <a:accent6>
          <a:srgbClr val="2D5CB9"/>
        </a:accent6>
        <a:hlink>
          <a:srgbClr val="FF505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arc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CCC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arch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F1AB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EBF7D2"/>
        </a:accent5>
        <a:accent6>
          <a:srgbClr val="5C8A00"/>
        </a:accent6>
        <a:hlink>
          <a:srgbClr val="0066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G-arch">
  <a:themeElements>
    <a:clrScheme name="TG-arch 1">
      <a:dk1>
        <a:srgbClr val="000000"/>
      </a:dk1>
      <a:lt1>
        <a:srgbClr val="FFFFFF"/>
      </a:lt1>
      <a:dk2>
        <a:srgbClr val="000000"/>
      </a:dk2>
      <a:lt2>
        <a:srgbClr val="FCF1C8"/>
      </a:lt2>
      <a:accent1>
        <a:srgbClr val="FFC145"/>
      </a:accent1>
      <a:accent2>
        <a:srgbClr val="3366CC"/>
      </a:accent2>
      <a:accent3>
        <a:srgbClr val="FFFFFF"/>
      </a:accent3>
      <a:accent4>
        <a:srgbClr val="000000"/>
      </a:accent4>
      <a:accent5>
        <a:srgbClr val="FFDDB0"/>
      </a:accent5>
      <a:accent6>
        <a:srgbClr val="2D5CB9"/>
      </a:accent6>
      <a:hlink>
        <a:srgbClr val="FF5050"/>
      </a:hlink>
      <a:folHlink>
        <a:srgbClr val="C0C0C0"/>
      </a:folHlink>
    </a:clrScheme>
    <a:fontScheme name="TG-arch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arch 1">
        <a:dk1>
          <a:srgbClr val="000000"/>
        </a:dk1>
        <a:lt1>
          <a:srgbClr val="FFFFFF"/>
        </a:lt1>
        <a:dk2>
          <a:srgbClr val="000000"/>
        </a:dk2>
        <a:lt2>
          <a:srgbClr val="FCF1C8"/>
        </a:lt2>
        <a:accent1>
          <a:srgbClr val="FFC145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DDB0"/>
        </a:accent5>
        <a:accent6>
          <a:srgbClr val="2D5CB9"/>
        </a:accent6>
        <a:hlink>
          <a:srgbClr val="FF505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arc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CCC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arch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F1AB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EBF7D2"/>
        </a:accent5>
        <a:accent6>
          <a:srgbClr val="5C8A00"/>
        </a:accent6>
        <a:hlink>
          <a:srgbClr val="0066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_B26_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自社プロモーション01</Template>
  <TotalTime>0</TotalTime>
  <Words>4342</Words>
  <Application>Microsoft Office PowerPoint</Application>
  <PresentationFormat>画面に合わせる (4:3)</PresentationFormat>
  <Paragraphs>606</Paragraphs>
  <Slides>44</Slides>
  <Notes>41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44</vt:i4>
      </vt:variant>
    </vt:vector>
  </HeadingPairs>
  <TitlesOfParts>
    <vt:vector size="56" baseType="lpstr">
      <vt:lpstr>HGP創英角ｺﾞｼｯｸUB</vt:lpstr>
      <vt:lpstr>ＭＳ Ｐゴシック</vt:lpstr>
      <vt:lpstr>Arial</vt:lpstr>
      <vt:lpstr>Calibri</vt:lpstr>
      <vt:lpstr>Cambria Math</vt:lpstr>
      <vt:lpstr>Symbol</vt:lpstr>
      <vt:lpstr>Times New Roman</vt:lpstr>
      <vt:lpstr>Wingdings</vt:lpstr>
      <vt:lpstr>自社プロモーション01</vt:lpstr>
      <vt:lpstr>TG-arch</vt:lpstr>
      <vt:lpstr>1_TG-arch</vt:lpstr>
      <vt:lpstr>tem_B26_a</vt:lpstr>
      <vt:lpstr>PowerPoint プレゼンテーション</vt:lpstr>
      <vt:lpstr>Electron cloud effect</vt:lpstr>
      <vt:lpstr>Electron cloud effect</vt:lpstr>
      <vt:lpstr>Electron cloud effect</vt:lpstr>
      <vt:lpstr>Electron cloud effect</vt:lpstr>
      <vt:lpstr>Electron cloud effect</vt:lpstr>
      <vt:lpstr>Electron cloud effect</vt:lpstr>
      <vt:lpstr>Electron cloud effect</vt:lpstr>
      <vt:lpstr>Electron cloud effect</vt:lpstr>
      <vt:lpstr>Electron cloud effect</vt:lpstr>
      <vt:lpstr>Electron cloud effect</vt:lpstr>
      <vt:lpstr>Electron cloud effect</vt:lpstr>
      <vt:lpstr>Electron cloud effect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Pressure bursts accompanying beam loss </vt:lpstr>
      <vt:lpstr>Other preparations for Phase-2</vt:lpstr>
      <vt:lpstr>Other preparations for Phase-2</vt:lpstr>
      <vt:lpstr>Other preparations for Phase-2</vt:lpstr>
      <vt:lpstr>Summary</vt:lpstr>
      <vt:lpstr>Thank you for your attention.</vt:lpstr>
      <vt:lpstr>Other preparations for Phase-2</vt:lpstr>
      <vt:lpstr>Design of key components_8</vt:lpstr>
      <vt:lpstr>Expected electron density</vt:lpstr>
      <vt:lpstr>PowerPoint プレゼンテーション</vt:lpstr>
      <vt:lpstr>Drift section_1</vt:lpstr>
      <vt:lpstr>Electron cloud effect</vt:lpstr>
      <vt:lpstr>Electron cloud effect</vt:lpstr>
      <vt:lpstr>Pressure bursts accompanying beam loss </vt:lpstr>
      <vt:lpstr>Electron cloud effect</vt:lpstr>
      <vt:lpstr>Electron cloud effect</vt:lpstr>
      <vt:lpstr>Electron cloud effect</vt:lpstr>
      <vt:lpstr>Electron cloud effect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2008-11-28T10:38:40Z</dcterms:created>
  <dcterms:modified xsi:type="dcterms:W3CDTF">2018-03-13T07:53:13Z</dcterms:modified>
</cp:coreProperties>
</file>