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58" r:id="rId4"/>
    <p:sldId id="270" r:id="rId5"/>
    <p:sldId id="259" r:id="rId6"/>
    <p:sldId id="260" r:id="rId7"/>
    <p:sldId id="271" r:id="rId8"/>
    <p:sldId id="261" r:id="rId9"/>
    <p:sldId id="262" r:id="rId10"/>
    <p:sldId id="272" r:id="rId11"/>
    <p:sldId id="276" r:id="rId12"/>
    <p:sldId id="263" r:id="rId13"/>
    <p:sldId id="264" r:id="rId14"/>
    <p:sldId id="273" r:id="rId15"/>
    <p:sldId id="266" r:id="rId16"/>
    <p:sldId id="274" r:id="rId17"/>
    <p:sldId id="275" r:id="rId18"/>
    <p:sldId id="267" r:id="rId19"/>
    <p:sldId id="268" r:id="rId20"/>
    <p:sldId id="277" r:id="rId21"/>
    <p:sldId id="269" r:id="rId2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32"/>
    <p:restoredTop sz="94674"/>
  </p:normalViewPr>
  <p:slideViewPr>
    <p:cSldViewPr snapToGrid="0" snapToObjects="1">
      <p:cViewPr varScale="1">
        <p:scale>
          <a:sx n="138" d="100"/>
          <a:sy n="138" d="100"/>
        </p:scale>
        <p:origin x="56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973105-F177-8A4F-AF6E-B3266247E37E}" type="datetimeFigureOut">
              <a:rPr kumimoji="1" lang="ja-JP" altLang="en-US" smtClean="0"/>
              <a:t>2019/7/8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D72F4-7FBB-E74C-96C2-5645E79EAFC9}" type="slidenum">
              <a:rPr kumimoji="1" lang="ja-JP" altLang="en-US" smtClean="0"/>
              <a:t>‹#›</a:t>
            </a:fld>
            <a:endParaRPr kumimoji="1" lang="ja-JP" altLang="en-US"/>
          </a:p>
        </p:txBody>
      </p:sp>
    </p:spTree>
    <p:extLst>
      <p:ext uri="{BB962C8B-B14F-4D97-AF65-F5344CB8AC3E}">
        <p14:creationId xmlns:p14="http://schemas.microsoft.com/office/powerpoint/2010/main" val="123495991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834479-360A-F349-8702-CDF26DFF4F5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A2D1503-E5FB-E745-95BB-5943C7E19A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0F7CB5D-5B74-3046-A5C0-A10E7BED0553}"/>
              </a:ext>
            </a:extLst>
          </p:cNvPr>
          <p:cNvSpPr>
            <a:spLocks noGrp="1"/>
          </p:cNvSpPr>
          <p:nvPr>
            <p:ph type="dt" sz="half" idx="10"/>
          </p:nvPr>
        </p:nvSpPr>
        <p:spPr/>
        <p:txBody>
          <a:body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AAB62095-555F-F24C-BF5A-A5965830504B}"/>
              </a:ext>
            </a:extLst>
          </p:cNvPr>
          <p:cNvSpPr>
            <a:spLocks noGrp="1"/>
          </p:cNvSpPr>
          <p:nvPr>
            <p:ph type="ftr" sz="quarter" idx="11"/>
          </p:nvPr>
        </p:nvSpPr>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3A0419FD-6B94-054E-9458-CFD63AEA47AD}"/>
              </a:ext>
            </a:extLst>
          </p:cNvPr>
          <p:cNvSpPr>
            <a:spLocks noGrp="1"/>
          </p:cNvSpPr>
          <p:nvPr>
            <p:ph type="sldNum" sz="quarter" idx="12"/>
          </p:nvPr>
        </p:nvSpPr>
        <p:spPr/>
        <p:txBody>
          <a:bodyPr/>
          <a:lstStyle/>
          <a:p>
            <a:fld id="{6DFFE4AF-69DB-1148-AD5A-44F3AC80DBCE}" type="slidenum">
              <a:rPr kumimoji="1" lang="ja-JP" altLang="en-US" smtClean="0"/>
              <a:t>‹#›</a:t>
            </a:fld>
            <a:endParaRPr kumimoji="1" lang="ja-JP" altLang="en-US"/>
          </a:p>
        </p:txBody>
      </p:sp>
    </p:spTree>
    <p:extLst>
      <p:ext uri="{BB962C8B-B14F-4D97-AF65-F5344CB8AC3E}">
        <p14:creationId xmlns:p14="http://schemas.microsoft.com/office/powerpoint/2010/main" val="3999054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1C2829-05AD-4B43-9A36-EEDDCC35E08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A682860-FF45-A743-AAEE-68602DA5CF2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CF1328-A7E0-F441-8978-D28573171619}"/>
              </a:ext>
            </a:extLst>
          </p:cNvPr>
          <p:cNvSpPr>
            <a:spLocks noGrp="1"/>
          </p:cNvSpPr>
          <p:nvPr>
            <p:ph type="dt" sz="half" idx="10"/>
          </p:nvPr>
        </p:nvSpPr>
        <p:spPr/>
        <p:txBody>
          <a:body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6CF3B503-7BC6-4B4B-870E-E279631B45A5}"/>
              </a:ext>
            </a:extLst>
          </p:cNvPr>
          <p:cNvSpPr>
            <a:spLocks noGrp="1"/>
          </p:cNvSpPr>
          <p:nvPr>
            <p:ph type="ftr" sz="quarter" idx="11"/>
          </p:nvPr>
        </p:nvSpPr>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73261406-87A2-2342-A852-76169C2C97D9}"/>
              </a:ext>
            </a:extLst>
          </p:cNvPr>
          <p:cNvSpPr>
            <a:spLocks noGrp="1"/>
          </p:cNvSpPr>
          <p:nvPr>
            <p:ph type="sldNum" sz="quarter" idx="12"/>
          </p:nvPr>
        </p:nvSpPr>
        <p:spPr/>
        <p:txBody>
          <a:bodyPr/>
          <a:lstStyle/>
          <a:p>
            <a:fld id="{6DFFE4AF-69DB-1148-AD5A-44F3AC80DBCE}" type="slidenum">
              <a:rPr kumimoji="1" lang="ja-JP" altLang="en-US" smtClean="0"/>
              <a:t>‹#›</a:t>
            </a:fld>
            <a:endParaRPr kumimoji="1" lang="ja-JP" altLang="en-US"/>
          </a:p>
        </p:txBody>
      </p:sp>
    </p:spTree>
    <p:extLst>
      <p:ext uri="{BB962C8B-B14F-4D97-AF65-F5344CB8AC3E}">
        <p14:creationId xmlns:p14="http://schemas.microsoft.com/office/powerpoint/2010/main" val="1729316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C1A7FBB-61D8-2E48-8FEF-4AFB4FD4419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1C137AC-8EB1-3E4E-9447-FD04B718AC1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9092EB2-A484-BC4A-BA5B-7D731AA61EDA}"/>
              </a:ext>
            </a:extLst>
          </p:cNvPr>
          <p:cNvSpPr>
            <a:spLocks noGrp="1"/>
          </p:cNvSpPr>
          <p:nvPr>
            <p:ph type="dt" sz="half" idx="10"/>
          </p:nvPr>
        </p:nvSpPr>
        <p:spPr/>
        <p:txBody>
          <a:body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3A29C455-4CFD-B24D-AC62-E4B613F4E387}"/>
              </a:ext>
            </a:extLst>
          </p:cNvPr>
          <p:cNvSpPr>
            <a:spLocks noGrp="1"/>
          </p:cNvSpPr>
          <p:nvPr>
            <p:ph type="ftr" sz="quarter" idx="11"/>
          </p:nvPr>
        </p:nvSpPr>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C51C66D5-9ED2-1F4A-9086-FE35E63EF10B}"/>
              </a:ext>
            </a:extLst>
          </p:cNvPr>
          <p:cNvSpPr>
            <a:spLocks noGrp="1"/>
          </p:cNvSpPr>
          <p:nvPr>
            <p:ph type="sldNum" sz="quarter" idx="12"/>
          </p:nvPr>
        </p:nvSpPr>
        <p:spPr/>
        <p:txBody>
          <a:bodyPr/>
          <a:lstStyle/>
          <a:p>
            <a:fld id="{6DFFE4AF-69DB-1148-AD5A-44F3AC80DBCE}" type="slidenum">
              <a:rPr kumimoji="1" lang="ja-JP" altLang="en-US" smtClean="0"/>
              <a:t>‹#›</a:t>
            </a:fld>
            <a:endParaRPr kumimoji="1" lang="ja-JP" altLang="en-US"/>
          </a:p>
        </p:txBody>
      </p:sp>
    </p:spTree>
    <p:extLst>
      <p:ext uri="{BB962C8B-B14F-4D97-AF65-F5344CB8AC3E}">
        <p14:creationId xmlns:p14="http://schemas.microsoft.com/office/powerpoint/2010/main" val="3939406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7C9CB0-D8FA-084F-BAC9-CFB92C57F15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F6EA80F-2DEE-5945-BF09-DF500848A68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6487FFE-7911-064A-AAB8-8EE9D2695615}"/>
              </a:ext>
            </a:extLst>
          </p:cNvPr>
          <p:cNvSpPr>
            <a:spLocks noGrp="1"/>
          </p:cNvSpPr>
          <p:nvPr>
            <p:ph type="dt" sz="half" idx="10"/>
          </p:nvPr>
        </p:nvSpPr>
        <p:spPr/>
        <p:txBody>
          <a:body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234EB8B8-3202-DD47-B908-0C48755FE3D6}"/>
              </a:ext>
            </a:extLst>
          </p:cNvPr>
          <p:cNvSpPr>
            <a:spLocks noGrp="1"/>
          </p:cNvSpPr>
          <p:nvPr>
            <p:ph type="ftr" sz="quarter" idx="11"/>
          </p:nvPr>
        </p:nvSpPr>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DB546BE8-A058-F14F-9F86-024929492139}"/>
              </a:ext>
            </a:extLst>
          </p:cNvPr>
          <p:cNvSpPr>
            <a:spLocks noGrp="1"/>
          </p:cNvSpPr>
          <p:nvPr>
            <p:ph type="sldNum" sz="quarter" idx="12"/>
          </p:nvPr>
        </p:nvSpPr>
        <p:spPr/>
        <p:txBody>
          <a:bodyPr/>
          <a:lstStyle/>
          <a:p>
            <a:fld id="{6DFFE4AF-69DB-1148-AD5A-44F3AC80DBCE}" type="slidenum">
              <a:rPr kumimoji="1" lang="ja-JP" altLang="en-US" smtClean="0"/>
              <a:t>‹#›</a:t>
            </a:fld>
            <a:endParaRPr kumimoji="1" lang="ja-JP" altLang="en-US"/>
          </a:p>
        </p:txBody>
      </p:sp>
    </p:spTree>
    <p:extLst>
      <p:ext uri="{BB962C8B-B14F-4D97-AF65-F5344CB8AC3E}">
        <p14:creationId xmlns:p14="http://schemas.microsoft.com/office/powerpoint/2010/main" val="2258215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DF996C-1EB6-AA45-B9E9-E7255DBDE6E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2FE0272-17C6-CF4D-99E9-07FD472D03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0997A71-D5A9-084A-89FD-020AE3DF41BF}"/>
              </a:ext>
            </a:extLst>
          </p:cNvPr>
          <p:cNvSpPr>
            <a:spLocks noGrp="1"/>
          </p:cNvSpPr>
          <p:nvPr>
            <p:ph type="dt" sz="half" idx="10"/>
          </p:nvPr>
        </p:nvSpPr>
        <p:spPr/>
        <p:txBody>
          <a:body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4DEA349A-0688-AE49-B765-3129600528EB}"/>
              </a:ext>
            </a:extLst>
          </p:cNvPr>
          <p:cNvSpPr>
            <a:spLocks noGrp="1"/>
          </p:cNvSpPr>
          <p:nvPr>
            <p:ph type="ftr" sz="quarter" idx="11"/>
          </p:nvPr>
        </p:nvSpPr>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77FCC1A1-B9D1-3F43-AEC5-A77394DFD754}"/>
              </a:ext>
            </a:extLst>
          </p:cNvPr>
          <p:cNvSpPr>
            <a:spLocks noGrp="1"/>
          </p:cNvSpPr>
          <p:nvPr>
            <p:ph type="sldNum" sz="quarter" idx="12"/>
          </p:nvPr>
        </p:nvSpPr>
        <p:spPr/>
        <p:txBody>
          <a:bodyPr/>
          <a:lstStyle/>
          <a:p>
            <a:fld id="{6DFFE4AF-69DB-1148-AD5A-44F3AC80DBCE}" type="slidenum">
              <a:rPr kumimoji="1" lang="ja-JP" altLang="en-US" smtClean="0"/>
              <a:t>‹#›</a:t>
            </a:fld>
            <a:endParaRPr kumimoji="1" lang="ja-JP" altLang="en-US"/>
          </a:p>
        </p:txBody>
      </p:sp>
    </p:spTree>
    <p:extLst>
      <p:ext uri="{BB962C8B-B14F-4D97-AF65-F5344CB8AC3E}">
        <p14:creationId xmlns:p14="http://schemas.microsoft.com/office/powerpoint/2010/main" val="198444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9C4FB5-B931-F540-AABD-10939F66CFE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2E8DCC3-8AAF-3C4E-89CF-87B9A5EF735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A475312-A5A9-D249-A8F2-26B3B374CC6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8AA0E83-C993-204E-8071-3330491658C5}"/>
              </a:ext>
            </a:extLst>
          </p:cNvPr>
          <p:cNvSpPr>
            <a:spLocks noGrp="1"/>
          </p:cNvSpPr>
          <p:nvPr>
            <p:ph type="dt" sz="half" idx="10"/>
          </p:nvPr>
        </p:nvSpPr>
        <p:spPr/>
        <p:txBody>
          <a:bodyPr/>
          <a:lstStyle/>
          <a:p>
            <a:r>
              <a:rPr kumimoji="1" lang="en-US" altLang="ja-JP"/>
              <a:t>2019/7/8</a:t>
            </a:r>
            <a:endParaRPr kumimoji="1" lang="ja-JP" altLang="en-US"/>
          </a:p>
        </p:txBody>
      </p:sp>
      <p:sp>
        <p:nvSpPr>
          <p:cNvPr id="6" name="フッター プレースホルダー 5">
            <a:extLst>
              <a:ext uri="{FF2B5EF4-FFF2-40B4-BE49-F238E27FC236}">
                <a16:creationId xmlns:a16="http://schemas.microsoft.com/office/drawing/2014/main" id="{40B2F9AF-6FDD-1B43-922A-FCFAA81D9F43}"/>
              </a:ext>
            </a:extLst>
          </p:cNvPr>
          <p:cNvSpPr>
            <a:spLocks noGrp="1"/>
          </p:cNvSpPr>
          <p:nvPr>
            <p:ph type="ftr" sz="quarter" idx="11"/>
          </p:nvPr>
        </p:nvSpPr>
        <p:spPr/>
        <p:txBody>
          <a:bodyPr/>
          <a:lstStyle/>
          <a:p>
            <a:r>
              <a:rPr kumimoji="1" lang="en" altLang="ja-JP"/>
              <a:t>23rd KEKB Review</a:t>
            </a:r>
            <a:endParaRPr kumimoji="1" lang="ja-JP" altLang="en-US"/>
          </a:p>
        </p:txBody>
      </p:sp>
      <p:sp>
        <p:nvSpPr>
          <p:cNvPr id="7" name="スライド番号プレースホルダー 6">
            <a:extLst>
              <a:ext uri="{FF2B5EF4-FFF2-40B4-BE49-F238E27FC236}">
                <a16:creationId xmlns:a16="http://schemas.microsoft.com/office/drawing/2014/main" id="{F93F1F84-26E8-D045-B8A2-B07E30AB21C2}"/>
              </a:ext>
            </a:extLst>
          </p:cNvPr>
          <p:cNvSpPr>
            <a:spLocks noGrp="1"/>
          </p:cNvSpPr>
          <p:nvPr>
            <p:ph type="sldNum" sz="quarter" idx="12"/>
          </p:nvPr>
        </p:nvSpPr>
        <p:spPr/>
        <p:txBody>
          <a:bodyPr/>
          <a:lstStyle/>
          <a:p>
            <a:fld id="{6DFFE4AF-69DB-1148-AD5A-44F3AC80DBCE}" type="slidenum">
              <a:rPr kumimoji="1" lang="ja-JP" altLang="en-US" smtClean="0"/>
              <a:t>‹#›</a:t>
            </a:fld>
            <a:endParaRPr kumimoji="1" lang="ja-JP" altLang="en-US"/>
          </a:p>
        </p:txBody>
      </p:sp>
    </p:spTree>
    <p:extLst>
      <p:ext uri="{BB962C8B-B14F-4D97-AF65-F5344CB8AC3E}">
        <p14:creationId xmlns:p14="http://schemas.microsoft.com/office/powerpoint/2010/main" val="2338160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6BF2EC-3098-B94A-88B6-78B359BC89D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6C57F1E-8CA8-8B49-903E-C6A817C1CB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A5F93B4-13F3-4F4F-86DD-A9A443F6FDB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2648F0A-F648-7F45-AE60-917CBBE47B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AF68F8E-8045-6249-9C66-0126B96117F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38E8AFE-2699-3F4F-90C7-878B21C12B22}"/>
              </a:ext>
            </a:extLst>
          </p:cNvPr>
          <p:cNvSpPr>
            <a:spLocks noGrp="1"/>
          </p:cNvSpPr>
          <p:nvPr>
            <p:ph type="dt" sz="half" idx="10"/>
          </p:nvPr>
        </p:nvSpPr>
        <p:spPr/>
        <p:txBody>
          <a:bodyPr/>
          <a:lstStyle/>
          <a:p>
            <a:r>
              <a:rPr kumimoji="1" lang="en-US" altLang="ja-JP"/>
              <a:t>2019/7/8</a:t>
            </a:r>
            <a:endParaRPr kumimoji="1" lang="ja-JP" altLang="en-US"/>
          </a:p>
        </p:txBody>
      </p:sp>
      <p:sp>
        <p:nvSpPr>
          <p:cNvPr id="8" name="フッター プレースホルダー 7">
            <a:extLst>
              <a:ext uri="{FF2B5EF4-FFF2-40B4-BE49-F238E27FC236}">
                <a16:creationId xmlns:a16="http://schemas.microsoft.com/office/drawing/2014/main" id="{5170A0CD-646C-7342-84B3-6FB37C4370B8}"/>
              </a:ext>
            </a:extLst>
          </p:cNvPr>
          <p:cNvSpPr>
            <a:spLocks noGrp="1"/>
          </p:cNvSpPr>
          <p:nvPr>
            <p:ph type="ftr" sz="quarter" idx="11"/>
          </p:nvPr>
        </p:nvSpPr>
        <p:spPr/>
        <p:txBody>
          <a:bodyPr/>
          <a:lstStyle/>
          <a:p>
            <a:r>
              <a:rPr kumimoji="1" lang="en" altLang="ja-JP"/>
              <a:t>23rd KEKB Review</a:t>
            </a:r>
            <a:endParaRPr kumimoji="1" lang="ja-JP" altLang="en-US"/>
          </a:p>
        </p:txBody>
      </p:sp>
      <p:sp>
        <p:nvSpPr>
          <p:cNvPr id="9" name="スライド番号プレースホルダー 8">
            <a:extLst>
              <a:ext uri="{FF2B5EF4-FFF2-40B4-BE49-F238E27FC236}">
                <a16:creationId xmlns:a16="http://schemas.microsoft.com/office/drawing/2014/main" id="{B41E3DF6-DCE3-4A49-B2F2-37EB611D8B35}"/>
              </a:ext>
            </a:extLst>
          </p:cNvPr>
          <p:cNvSpPr>
            <a:spLocks noGrp="1"/>
          </p:cNvSpPr>
          <p:nvPr>
            <p:ph type="sldNum" sz="quarter" idx="12"/>
          </p:nvPr>
        </p:nvSpPr>
        <p:spPr/>
        <p:txBody>
          <a:bodyPr/>
          <a:lstStyle/>
          <a:p>
            <a:fld id="{6DFFE4AF-69DB-1148-AD5A-44F3AC80DBCE}" type="slidenum">
              <a:rPr kumimoji="1" lang="ja-JP" altLang="en-US" smtClean="0"/>
              <a:t>‹#›</a:t>
            </a:fld>
            <a:endParaRPr kumimoji="1" lang="ja-JP" altLang="en-US"/>
          </a:p>
        </p:txBody>
      </p:sp>
    </p:spTree>
    <p:extLst>
      <p:ext uri="{BB962C8B-B14F-4D97-AF65-F5344CB8AC3E}">
        <p14:creationId xmlns:p14="http://schemas.microsoft.com/office/powerpoint/2010/main" val="3963741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AAB8E9-F4A5-D847-8919-9A084E7FB28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78FAE3D-8BEA-BC4C-A77B-5BEABEB3C4C1}"/>
              </a:ext>
            </a:extLst>
          </p:cNvPr>
          <p:cNvSpPr>
            <a:spLocks noGrp="1"/>
          </p:cNvSpPr>
          <p:nvPr>
            <p:ph type="dt" sz="half" idx="10"/>
          </p:nvPr>
        </p:nvSpPr>
        <p:spPr/>
        <p:txBody>
          <a:bodyPr/>
          <a:lstStyle/>
          <a:p>
            <a:r>
              <a:rPr kumimoji="1" lang="en-US" altLang="ja-JP"/>
              <a:t>2019/7/8</a:t>
            </a:r>
            <a:endParaRPr kumimoji="1" lang="ja-JP" altLang="en-US"/>
          </a:p>
        </p:txBody>
      </p:sp>
      <p:sp>
        <p:nvSpPr>
          <p:cNvPr id="4" name="フッター プレースホルダー 3">
            <a:extLst>
              <a:ext uri="{FF2B5EF4-FFF2-40B4-BE49-F238E27FC236}">
                <a16:creationId xmlns:a16="http://schemas.microsoft.com/office/drawing/2014/main" id="{DAC47A81-4C5D-A342-BC03-25597FB0D080}"/>
              </a:ext>
            </a:extLst>
          </p:cNvPr>
          <p:cNvSpPr>
            <a:spLocks noGrp="1"/>
          </p:cNvSpPr>
          <p:nvPr>
            <p:ph type="ftr" sz="quarter" idx="11"/>
          </p:nvPr>
        </p:nvSpPr>
        <p:spPr/>
        <p:txBody>
          <a:bodyPr/>
          <a:lstStyle/>
          <a:p>
            <a:r>
              <a:rPr kumimoji="1" lang="en" altLang="ja-JP"/>
              <a:t>23rd KEKB Review</a:t>
            </a:r>
            <a:endParaRPr kumimoji="1" lang="ja-JP" altLang="en-US"/>
          </a:p>
        </p:txBody>
      </p:sp>
      <p:sp>
        <p:nvSpPr>
          <p:cNvPr id="5" name="スライド番号プレースホルダー 4">
            <a:extLst>
              <a:ext uri="{FF2B5EF4-FFF2-40B4-BE49-F238E27FC236}">
                <a16:creationId xmlns:a16="http://schemas.microsoft.com/office/drawing/2014/main" id="{5511300B-18B0-D642-A643-61960D23E1B5}"/>
              </a:ext>
            </a:extLst>
          </p:cNvPr>
          <p:cNvSpPr>
            <a:spLocks noGrp="1"/>
          </p:cNvSpPr>
          <p:nvPr>
            <p:ph type="sldNum" sz="quarter" idx="12"/>
          </p:nvPr>
        </p:nvSpPr>
        <p:spPr/>
        <p:txBody>
          <a:bodyPr/>
          <a:lstStyle/>
          <a:p>
            <a:fld id="{6DFFE4AF-69DB-1148-AD5A-44F3AC80DBCE}" type="slidenum">
              <a:rPr kumimoji="1" lang="ja-JP" altLang="en-US" smtClean="0"/>
              <a:t>‹#›</a:t>
            </a:fld>
            <a:endParaRPr kumimoji="1" lang="ja-JP" altLang="en-US"/>
          </a:p>
        </p:txBody>
      </p:sp>
    </p:spTree>
    <p:extLst>
      <p:ext uri="{BB962C8B-B14F-4D97-AF65-F5344CB8AC3E}">
        <p14:creationId xmlns:p14="http://schemas.microsoft.com/office/powerpoint/2010/main" val="868243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BE3E8BC-76EF-F640-9E6B-E3BF351E8421}"/>
              </a:ext>
            </a:extLst>
          </p:cNvPr>
          <p:cNvSpPr>
            <a:spLocks noGrp="1"/>
          </p:cNvSpPr>
          <p:nvPr>
            <p:ph type="dt" sz="half" idx="10"/>
          </p:nvPr>
        </p:nvSpPr>
        <p:spPr/>
        <p:txBody>
          <a:bodyPr/>
          <a:lstStyle/>
          <a:p>
            <a:r>
              <a:rPr kumimoji="1" lang="en-US" altLang="ja-JP"/>
              <a:t>2019/7/8</a:t>
            </a:r>
            <a:endParaRPr kumimoji="1" lang="ja-JP" altLang="en-US"/>
          </a:p>
        </p:txBody>
      </p:sp>
      <p:sp>
        <p:nvSpPr>
          <p:cNvPr id="3" name="フッター プレースホルダー 2">
            <a:extLst>
              <a:ext uri="{FF2B5EF4-FFF2-40B4-BE49-F238E27FC236}">
                <a16:creationId xmlns:a16="http://schemas.microsoft.com/office/drawing/2014/main" id="{E3A4797C-5ABE-A44C-B52D-AB6517452E81}"/>
              </a:ext>
            </a:extLst>
          </p:cNvPr>
          <p:cNvSpPr>
            <a:spLocks noGrp="1"/>
          </p:cNvSpPr>
          <p:nvPr>
            <p:ph type="ftr" sz="quarter" idx="11"/>
          </p:nvPr>
        </p:nvSpPr>
        <p:spPr/>
        <p:txBody>
          <a:bodyPr/>
          <a:lstStyle/>
          <a:p>
            <a:r>
              <a:rPr kumimoji="1" lang="en" altLang="ja-JP"/>
              <a:t>23rd KEKB Review</a:t>
            </a:r>
            <a:endParaRPr kumimoji="1" lang="ja-JP" altLang="en-US"/>
          </a:p>
        </p:txBody>
      </p:sp>
      <p:sp>
        <p:nvSpPr>
          <p:cNvPr id="4" name="スライド番号プレースホルダー 3">
            <a:extLst>
              <a:ext uri="{FF2B5EF4-FFF2-40B4-BE49-F238E27FC236}">
                <a16:creationId xmlns:a16="http://schemas.microsoft.com/office/drawing/2014/main" id="{596CD11A-BCAF-4740-AB7D-A1834DCF6BA4}"/>
              </a:ext>
            </a:extLst>
          </p:cNvPr>
          <p:cNvSpPr>
            <a:spLocks noGrp="1"/>
          </p:cNvSpPr>
          <p:nvPr>
            <p:ph type="sldNum" sz="quarter" idx="12"/>
          </p:nvPr>
        </p:nvSpPr>
        <p:spPr/>
        <p:txBody>
          <a:bodyPr/>
          <a:lstStyle/>
          <a:p>
            <a:fld id="{6DFFE4AF-69DB-1148-AD5A-44F3AC80DBCE}" type="slidenum">
              <a:rPr kumimoji="1" lang="ja-JP" altLang="en-US" smtClean="0"/>
              <a:t>‹#›</a:t>
            </a:fld>
            <a:endParaRPr kumimoji="1" lang="ja-JP" altLang="en-US"/>
          </a:p>
        </p:txBody>
      </p:sp>
    </p:spTree>
    <p:extLst>
      <p:ext uri="{BB962C8B-B14F-4D97-AF65-F5344CB8AC3E}">
        <p14:creationId xmlns:p14="http://schemas.microsoft.com/office/powerpoint/2010/main" val="1318734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C58508-1391-5845-AD5E-19416B88D6D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9317AA4-1F6B-3C4E-8641-047E6D425B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0A5EFD5-698C-1644-BE4B-E43B94DC8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4793A92-84BD-DC46-A284-03F7577D9612}"/>
              </a:ext>
            </a:extLst>
          </p:cNvPr>
          <p:cNvSpPr>
            <a:spLocks noGrp="1"/>
          </p:cNvSpPr>
          <p:nvPr>
            <p:ph type="dt" sz="half" idx="10"/>
          </p:nvPr>
        </p:nvSpPr>
        <p:spPr/>
        <p:txBody>
          <a:bodyPr/>
          <a:lstStyle/>
          <a:p>
            <a:r>
              <a:rPr kumimoji="1" lang="en-US" altLang="ja-JP"/>
              <a:t>2019/7/8</a:t>
            </a:r>
            <a:endParaRPr kumimoji="1" lang="ja-JP" altLang="en-US"/>
          </a:p>
        </p:txBody>
      </p:sp>
      <p:sp>
        <p:nvSpPr>
          <p:cNvPr id="6" name="フッター プレースホルダー 5">
            <a:extLst>
              <a:ext uri="{FF2B5EF4-FFF2-40B4-BE49-F238E27FC236}">
                <a16:creationId xmlns:a16="http://schemas.microsoft.com/office/drawing/2014/main" id="{E5097827-D56B-CB4E-8034-D2E15666FD1D}"/>
              </a:ext>
            </a:extLst>
          </p:cNvPr>
          <p:cNvSpPr>
            <a:spLocks noGrp="1"/>
          </p:cNvSpPr>
          <p:nvPr>
            <p:ph type="ftr" sz="quarter" idx="11"/>
          </p:nvPr>
        </p:nvSpPr>
        <p:spPr/>
        <p:txBody>
          <a:bodyPr/>
          <a:lstStyle/>
          <a:p>
            <a:r>
              <a:rPr kumimoji="1" lang="en" altLang="ja-JP"/>
              <a:t>23rd KEKB Review</a:t>
            </a:r>
            <a:endParaRPr kumimoji="1" lang="ja-JP" altLang="en-US"/>
          </a:p>
        </p:txBody>
      </p:sp>
      <p:sp>
        <p:nvSpPr>
          <p:cNvPr id="7" name="スライド番号プレースホルダー 6">
            <a:extLst>
              <a:ext uri="{FF2B5EF4-FFF2-40B4-BE49-F238E27FC236}">
                <a16:creationId xmlns:a16="http://schemas.microsoft.com/office/drawing/2014/main" id="{731521A7-C006-924C-8FEA-6D02179387FD}"/>
              </a:ext>
            </a:extLst>
          </p:cNvPr>
          <p:cNvSpPr>
            <a:spLocks noGrp="1"/>
          </p:cNvSpPr>
          <p:nvPr>
            <p:ph type="sldNum" sz="quarter" idx="12"/>
          </p:nvPr>
        </p:nvSpPr>
        <p:spPr/>
        <p:txBody>
          <a:bodyPr/>
          <a:lstStyle/>
          <a:p>
            <a:fld id="{6DFFE4AF-69DB-1148-AD5A-44F3AC80DBCE}" type="slidenum">
              <a:rPr kumimoji="1" lang="ja-JP" altLang="en-US" smtClean="0"/>
              <a:t>‹#›</a:t>
            </a:fld>
            <a:endParaRPr kumimoji="1" lang="ja-JP" altLang="en-US"/>
          </a:p>
        </p:txBody>
      </p:sp>
    </p:spTree>
    <p:extLst>
      <p:ext uri="{BB962C8B-B14F-4D97-AF65-F5344CB8AC3E}">
        <p14:creationId xmlns:p14="http://schemas.microsoft.com/office/powerpoint/2010/main" val="1143280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4B831A-DC06-A840-9D7C-D126927AEB6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21AFA94-0222-B448-AE99-39C03FF0EF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142AC4D-A1AE-9E46-AD21-80B7F77CE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9C79974-8DA2-A24E-B68A-F77BD99F273A}"/>
              </a:ext>
            </a:extLst>
          </p:cNvPr>
          <p:cNvSpPr>
            <a:spLocks noGrp="1"/>
          </p:cNvSpPr>
          <p:nvPr>
            <p:ph type="dt" sz="half" idx="10"/>
          </p:nvPr>
        </p:nvSpPr>
        <p:spPr/>
        <p:txBody>
          <a:bodyPr/>
          <a:lstStyle/>
          <a:p>
            <a:r>
              <a:rPr kumimoji="1" lang="en-US" altLang="ja-JP"/>
              <a:t>2019/7/8</a:t>
            </a:r>
            <a:endParaRPr kumimoji="1" lang="ja-JP" altLang="en-US"/>
          </a:p>
        </p:txBody>
      </p:sp>
      <p:sp>
        <p:nvSpPr>
          <p:cNvPr id="6" name="フッター プレースホルダー 5">
            <a:extLst>
              <a:ext uri="{FF2B5EF4-FFF2-40B4-BE49-F238E27FC236}">
                <a16:creationId xmlns:a16="http://schemas.microsoft.com/office/drawing/2014/main" id="{FB8CA75E-98AA-EE47-BD09-778F90F6CECF}"/>
              </a:ext>
            </a:extLst>
          </p:cNvPr>
          <p:cNvSpPr>
            <a:spLocks noGrp="1"/>
          </p:cNvSpPr>
          <p:nvPr>
            <p:ph type="ftr" sz="quarter" idx="11"/>
          </p:nvPr>
        </p:nvSpPr>
        <p:spPr/>
        <p:txBody>
          <a:bodyPr/>
          <a:lstStyle/>
          <a:p>
            <a:r>
              <a:rPr kumimoji="1" lang="en" altLang="ja-JP"/>
              <a:t>23rd KEKB Review</a:t>
            </a:r>
            <a:endParaRPr kumimoji="1" lang="ja-JP" altLang="en-US"/>
          </a:p>
        </p:txBody>
      </p:sp>
      <p:sp>
        <p:nvSpPr>
          <p:cNvPr id="7" name="スライド番号プレースホルダー 6">
            <a:extLst>
              <a:ext uri="{FF2B5EF4-FFF2-40B4-BE49-F238E27FC236}">
                <a16:creationId xmlns:a16="http://schemas.microsoft.com/office/drawing/2014/main" id="{761ADDCA-0130-5B4A-8D65-D911D195597F}"/>
              </a:ext>
            </a:extLst>
          </p:cNvPr>
          <p:cNvSpPr>
            <a:spLocks noGrp="1"/>
          </p:cNvSpPr>
          <p:nvPr>
            <p:ph type="sldNum" sz="quarter" idx="12"/>
          </p:nvPr>
        </p:nvSpPr>
        <p:spPr/>
        <p:txBody>
          <a:bodyPr/>
          <a:lstStyle/>
          <a:p>
            <a:fld id="{6DFFE4AF-69DB-1148-AD5A-44F3AC80DBCE}" type="slidenum">
              <a:rPr kumimoji="1" lang="ja-JP" altLang="en-US" smtClean="0"/>
              <a:t>‹#›</a:t>
            </a:fld>
            <a:endParaRPr kumimoji="1" lang="ja-JP" altLang="en-US"/>
          </a:p>
        </p:txBody>
      </p:sp>
    </p:spTree>
    <p:extLst>
      <p:ext uri="{BB962C8B-B14F-4D97-AF65-F5344CB8AC3E}">
        <p14:creationId xmlns:p14="http://schemas.microsoft.com/office/powerpoint/2010/main" val="2930325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FFCB232-EACA-2A45-A946-5432BAEAAE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3E4AE8D-FE1B-4846-BC74-54077D17C2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38944E8-72C3-1D49-B5DF-65BFC67AE2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C3C8DD47-6F6C-6543-AC28-A83170C5AC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B8AD4D58-CF6B-5D49-8F84-CE791FAA54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FFE4AF-69DB-1148-AD5A-44F3AC80DBCE}" type="slidenum">
              <a:rPr kumimoji="1" lang="ja-JP" altLang="en-US" smtClean="0"/>
              <a:t>‹#›</a:t>
            </a:fld>
            <a:endParaRPr kumimoji="1" lang="ja-JP" altLang="en-US"/>
          </a:p>
        </p:txBody>
      </p:sp>
    </p:spTree>
    <p:extLst>
      <p:ext uri="{BB962C8B-B14F-4D97-AF65-F5344CB8AC3E}">
        <p14:creationId xmlns:p14="http://schemas.microsoft.com/office/powerpoint/2010/main" val="3898785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FEF83F-4828-764F-8AA9-7356B5620736}"/>
              </a:ext>
            </a:extLst>
          </p:cNvPr>
          <p:cNvSpPr>
            <a:spLocks noGrp="1"/>
          </p:cNvSpPr>
          <p:nvPr>
            <p:ph type="ctrTitle"/>
          </p:nvPr>
        </p:nvSpPr>
        <p:spPr>
          <a:xfrm>
            <a:off x="1524000" y="1060243"/>
            <a:ext cx="9144000" cy="1030248"/>
          </a:xfrm>
        </p:spPr>
        <p:txBody>
          <a:bodyPr/>
          <a:lstStyle/>
          <a:p>
            <a:r>
              <a:rPr kumimoji="1" lang="en-US" altLang="ja-JP" dirty="0"/>
              <a:t>Vacuum System Status</a:t>
            </a:r>
            <a:endParaRPr kumimoji="1" lang="ja-JP" altLang="en-US"/>
          </a:p>
        </p:txBody>
      </p:sp>
      <p:sp>
        <p:nvSpPr>
          <p:cNvPr id="3" name="字幕 2">
            <a:extLst>
              <a:ext uri="{FF2B5EF4-FFF2-40B4-BE49-F238E27FC236}">
                <a16:creationId xmlns:a16="http://schemas.microsoft.com/office/drawing/2014/main" id="{1E6A7D47-28C8-BF4D-926D-5988F163C273}"/>
              </a:ext>
            </a:extLst>
          </p:cNvPr>
          <p:cNvSpPr>
            <a:spLocks noGrp="1"/>
          </p:cNvSpPr>
          <p:nvPr>
            <p:ph type="subTitle" idx="1"/>
          </p:nvPr>
        </p:nvSpPr>
        <p:spPr>
          <a:xfrm>
            <a:off x="1524000" y="2440128"/>
            <a:ext cx="9144000" cy="1030248"/>
          </a:xfrm>
        </p:spPr>
        <p:txBody>
          <a:bodyPr/>
          <a:lstStyle/>
          <a:p>
            <a:r>
              <a:rPr kumimoji="1" lang="en-US" altLang="ja-JP" dirty="0"/>
              <a:t>T. Ishibashi, KEK</a:t>
            </a:r>
          </a:p>
          <a:p>
            <a:r>
              <a:rPr lang="en-US" altLang="ja-JP" dirty="0"/>
              <a:t>on behalf of KEKB Vacuum Group</a:t>
            </a:r>
          </a:p>
          <a:p>
            <a:endParaRPr kumimoji="1" lang="en-US" altLang="ja-JP" dirty="0"/>
          </a:p>
        </p:txBody>
      </p:sp>
      <p:sp>
        <p:nvSpPr>
          <p:cNvPr id="4" name="テキスト ボックス 3">
            <a:extLst>
              <a:ext uri="{FF2B5EF4-FFF2-40B4-BE49-F238E27FC236}">
                <a16:creationId xmlns:a16="http://schemas.microsoft.com/office/drawing/2014/main" id="{B58AA203-C5F4-C641-A83E-F79525B68095}"/>
              </a:ext>
            </a:extLst>
          </p:cNvPr>
          <p:cNvSpPr txBox="1"/>
          <p:nvPr/>
        </p:nvSpPr>
        <p:spPr>
          <a:xfrm>
            <a:off x="3177950" y="3820014"/>
            <a:ext cx="5836100" cy="2246769"/>
          </a:xfrm>
          <a:prstGeom prst="rect">
            <a:avLst/>
          </a:prstGeom>
          <a:noFill/>
        </p:spPr>
        <p:txBody>
          <a:bodyPr wrap="square" rtlCol="0">
            <a:spAutoFit/>
          </a:bodyPr>
          <a:lstStyle/>
          <a:p>
            <a:r>
              <a:rPr lang="en-US" altLang="ja-JP" sz="2000" dirty="0"/>
              <a:t>Contents</a:t>
            </a:r>
          </a:p>
          <a:p>
            <a:r>
              <a:rPr lang="ja-JP" altLang="en-US" sz="2000"/>
              <a:t>・</a:t>
            </a:r>
            <a:r>
              <a:rPr lang="en-US" altLang="ja-JP" sz="2000" dirty="0"/>
              <a:t>Updates of vacuum system before Phase-3</a:t>
            </a:r>
          </a:p>
          <a:p>
            <a:r>
              <a:rPr lang="ja-JP" altLang="en-US" sz="2000"/>
              <a:t>・</a:t>
            </a:r>
            <a:r>
              <a:rPr lang="en-US" altLang="ja-JP" sz="2000" dirty="0"/>
              <a:t>Present status</a:t>
            </a:r>
          </a:p>
          <a:p>
            <a:r>
              <a:rPr lang="en-US" altLang="ja-JP" sz="2000" dirty="0"/>
              <a:t>     - vacuum scrubbing</a:t>
            </a:r>
          </a:p>
          <a:p>
            <a:r>
              <a:rPr lang="en-US" altLang="ja-JP" sz="2000" dirty="0"/>
              <a:t>     - electron cloud effect in LER</a:t>
            </a:r>
          </a:p>
          <a:p>
            <a:r>
              <a:rPr lang="en-US" altLang="ja-JP" sz="2000" dirty="0"/>
              <a:t>     - problems</a:t>
            </a:r>
          </a:p>
          <a:p>
            <a:r>
              <a:rPr lang="ja-JP" altLang="en-US" sz="2000"/>
              <a:t>・</a:t>
            </a:r>
            <a:r>
              <a:rPr lang="en-US" altLang="ja-JP" sz="2000" dirty="0"/>
              <a:t>Summary and plans</a:t>
            </a:r>
            <a:endParaRPr lang="ja-JP" altLang="en-US" sz="2000"/>
          </a:p>
        </p:txBody>
      </p:sp>
      <p:sp>
        <p:nvSpPr>
          <p:cNvPr id="5" name="日付プレースホルダー 4">
            <a:extLst>
              <a:ext uri="{FF2B5EF4-FFF2-40B4-BE49-F238E27FC236}">
                <a16:creationId xmlns:a16="http://schemas.microsoft.com/office/drawing/2014/main" id="{E54B0B65-EB8A-1C49-B3D8-9C1DC1E57727}"/>
              </a:ext>
            </a:extLst>
          </p:cNvPr>
          <p:cNvSpPr>
            <a:spLocks noGrp="1"/>
          </p:cNvSpPr>
          <p:nvPr>
            <p:ph type="dt" sz="half" idx="10"/>
          </p:nvPr>
        </p:nvSpPr>
        <p:spPr/>
        <p:txBody>
          <a:bodyPr/>
          <a:lstStyle/>
          <a:p>
            <a:r>
              <a:rPr kumimoji="1" lang="en-US" altLang="ja-JP"/>
              <a:t>2019/7/8</a:t>
            </a:r>
            <a:endParaRPr kumimoji="1" lang="ja-JP" altLang="en-US"/>
          </a:p>
        </p:txBody>
      </p:sp>
      <p:sp>
        <p:nvSpPr>
          <p:cNvPr id="6" name="フッター プレースホルダー 5">
            <a:extLst>
              <a:ext uri="{FF2B5EF4-FFF2-40B4-BE49-F238E27FC236}">
                <a16:creationId xmlns:a16="http://schemas.microsoft.com/office/drawing/2014/main" id="{5FCE9C37-4FF8-6D4C-AB3A-4730DCA18352}"/>
              </a:ext>
            </a:extLst>
          </p:cNvPr>
          <p:cNvSpPr>
            <a:spLocks noGrp="1"/>
          </p:cNvSpPr>
          <p:nvPr>
            <p:ph type="ftr" sz="quarter" idx="11"/>
          </p:nvPr>
        </p:nvSpPr>
        <p:spPr/>
        <p:txBody>
          <a:bodyPr/>
          <a:lstStyle/>
          <a:p>
            <a:r>
              <a:rPr kumimoji="1" lang="en" altLang="ja-JP"/>
              <a:t>23rd KEKB Review</a:t>
            </a:r>
            <a:endParaRPr kumimoji="1" lang="ja-JP" altLang="en-US"/>
          </a:p>
        </p:txBody>
      </p:sp>
      <p:sp>
        <p:nvSpPr>
          <p:cNvPr id="7" name="スライド番号プレースホルダー 6">
            <a:extLst>
              <a:ext uri="{FF2B5EF4-FFF2-40B4-BE49-F238E27FC236}">
                <a16:creationId xmlns:a16="http://schemas.microsoft.com/office/drawing/2014/main" id="{FB34F7C2-D30E-504E-9667-196A9ABB992F}"/>
              </a:ext>
            </a:extLst>
          </p:cNvPr>
          <p:cNvSpPr>
            <a:spLocks noGrp="1"/>
          </p:cNvSpPr>
          <p:nvPr>
            <p:ph type="sldNum" sz="quarter" idx="12"/>
          </p:nvPr>
        </p:nvSpPr>
        <p:spPr/>
        <p:txBody>
          <a:bodyPr/>
          <a:lstStyle/>
          <a:p>
            <a:fld id="{6DFFE4AF-69DB-1148-AD5A-44F3AC80DBCE}" type="slidenum">
              <a:rPr kumimoji="1" lang="ja-JP" altLang="en-US" smtClean="0"/>
              <a:t>1</a:t>
            </a:fld>
            <a:endParaRPr kumimoji="1" lang="ja-JP" altLang="en-US"/>
          </a:p>
        </p:txBody>
      </p:sp>
    </p:spTree>
    <p:extLst>
      <p:ext uri="{BB962C8B-B14F-4D97-AF65-F5344CB8AC3E}">
        <p14:creationId xmlns:p14="http://schemas.microsoft.com/office/powerpoint/2010/main" val="3119902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536B9F-D17B-D341-9EAB-8EA42A532D72}"/>
              </a:ext>
            </a:extLst>
          </p:cNvPr>
          <p:cNvSpPr>
            <a:spLocks noGrp="1"/>
          </p:cNvSpPr>
          <p:nvPr>
            <p:ph type="title"/>
          </p:nvPr>
        </p:nvSpPr>
        <p:spPr>
          <a:xfrm>
            <a:off x="618067" y="0"/>
            <a:ext cx="10515600" cy="1325563"/>
          </a:xfrm>
        </p:spPr>
        <p:txBody>
          <a:bodyPr/>
          <a:lstStyle/>
          <a:p>
            <a:r>
              <a:rPr kumimoji="1" lang="en-US" altLang="ja-JP" dirty="0"/>
              <a:t>Present Status – vacuum scrubbing (LER)</a:t>
            </a:r>
            <a:endParaRPr kumimoji="1" lang="ja-JP" altLang="en-US"/>
          </a:p>
        </p:txBody>
      </p:sp>
      <p:sp>
        <p:nvSpPr>
          <p:cNvPr id="3" name="コンテンツ プレースホルダー 2">
            <a:extLst>
              <a:ext uri="{FF2B5EF4-FFF2-40B4-BE49-F238E27FC236}">
                <a16:creationId xmlns:a16="http://schemas.microsoft.com/office/drawing/2014/main" id="{310DB72D-A5E5-B44A-9FC0-C2235207A6B4}"/>
              </a:ext>
            </a:extLst>
          </p:cNvPr>
          <p:cNvSpPr>
            <a:spLocks noGrp="1"/>
          </p:cNvSpPr>
          <p:nvPr>
            <p:ph idx="1"/>
          </p:nvPr>
        </p:nvSpPr>
        <p:spPr>
          <a:xfrm>
            <a:off x="423334" y="1071967"/>
            <a:ext cx="11489266" cy="1897753"/>
          </a:xfrm>
        </p:spPr>
        <p:txBody>
          <a:bodyPr>
            <a:normAutofit lnSpcReduction="10000"/>
          </a:bodyPr>
          <a:lstStyle/>
          <a:p>
            <a:r>
              <a:rPr lang="en-US" altLang="ja-JP" dirty="0">
                <a:solidFill>
                  <a:prstClr val="black"/>
                </a:solidFill>
              </a:rPr>
              <a:t>The </a:t>
            </a:r>
            <a:r>
              <a:rPr lang="en-US" altLang="ja-JP" dirty="0" err="1">
                <a:solidFill>
                  <a:prstClr val="black"/>
                </a:solidFill>
              </a:rPr>
              <a:t>dP</a:t>
            </a:r>
            <a:r>
              <a:rPr lang="en-US" altLang="ja-JP" dirty="0">
                <a:solidFill>
                  <a:prstClr val="black"/>
                </a:solidFill>
              </a:rPr>
              <a:t>/</a:t>
            </a:r>
            <a:r>
              <a:rPr lang="en-US" altLang="ja-JP" dirty="0" err="1">
                <a:solidFill>
                  <a:prstClr val="black"/>
                </a:solidFill>
              </a:rPr>
              <a:t>dI</a:t>
            </a:r>
            <a:r>
              <a:rPr lang="en-US" altLang="ja-JP" dirty="0">
                <a:solidFill>
                  <a:prstClr val="black"/>
                </a:solidFill>
              </a:rPr>
              <a:t> in MR has been smoothly decrease by the vacuum scrubbing.</a:t>
            </a:r>
            <a:endParaRPr kumimoji="1" lang="en-US" altLang="ja-JP" dirty="0">
              <a:solidFill>
                <a:prstClr val="black"/>
              </a:solidFill>
            </a:endParaRPr>
          </a:p>
          <a:p>
            <a:pPr lvl="1"/>
            <a:r>
              <a:rPr lang="en-US" altLang="ja-JP" dirty="0">
                <a:solidFill>
                  <a:prstClr val="black"/>
                </a:solidFill>
              </a:rPr>
              <a:t>In LER, the </a:t>
            </a:r>
            <a:r>
              <a:rPr lang="en-US" altLang="ja-JP" dirty="0" err="1">
                <a:solidFill>
                  <a:prstClr val="black"/>
                </a:solidFill>
              </a:rPr>
              <a:t>dP</a:t>
            </a:r>
            <a:r>
              <a:rPr lang="en-US" altLang="ja-JP" dirty="0">
                <a:solidFill>
                  <a:prstClr val="black"/>
                </a:solidFill>
              </a:rPr>
              <a:t>/</a:t>
            </a:r>
            <a:r>
              <a:rPr lang="en-US" altLang="ja-JP" dirty="0" err="1">
                <a:solidFill>
                  <a:prstClr val="black"/>
                </a:solidFill>
              </a:rPr>
              <a:t>dI</a:t>
            </a:r>
            <a:r>
              <a:rPr lang="en-US" altLang="ja-JP" dirty="0">
                <a:solidFill>
                  <a:prstClr val="black"/>
                </a:solidFill>
              </a:rPr>
              <a:t> curve in Phase-3 is similar with that in Phase-2 because some regions were exposed to the atmosphere for vacuum works. The </a:t>
            </a:r>
            <a:r>
              <a:rPr lang="en-US" altLang="ja-JP" dirty="0" err="1">
                <a:solidFill>
                  <a:prstClr val="black"/>
                </a:solidFill>
              </a:rPr>
              <a:t>dP</a:t>
            </a:r>
            <a:r>
              <a:rPr lang="en-US" altLang="ja-JP" dirty="0">
                <a:solidFill>
                  <a:prstClr val="black"/>
                </a:solidFill>
              </a:rPr>
              <a:t>/</a:t>
            </a:r>
            <a:r>
              <a:rPr lang="en-US" altLang="ja-JP" dirty="0" err="1">
                <a:solidFill>
                  <a:prstClr val="black"/>
                </a:solidFill>
              </a:rPr>
              <a:t>dI</a:t>
            </a:r>
            <a:r>
              <a:rPr lang="en-US" altLang="ja-JP" dirty="0">
                <a:solidFill>
                  <a:prstClr val="black"/>
                </a:solidFill>
              </a:rPr>
              <a:t> at the end of Phase-3 is below that of Phase-2.</a:t>
            </a:r>
          </a:p>
        </p:txBody>
      </p:sp>
      <p:sp>
        <p:nvSpPr>
          <p:cNvPr id="4" name="日付プレースホルダー 3">
            <a:extLst>
              <a:ext uri="{FF2B5EF4-FFF2-40B4-BE49-F238E27FC236}">
                <a16:creationId xmlns:a16="http://schemas.microsoft.com/office/drawing/2014/main" id="{5DAB0C83-90B7-1941-B884-A4C02C784566}"/>
              </a:ext>
            </a:extLst>
          </p:cNvPr>
          <p:cNvSpPr>
            <a:spLocks noGrp="1"/>
          </p:cNvSpPr>
          <p:nvPr>
            <p:ph type="dt" sz="half" idx="10"/>
          </p:nvPr>
        </p:nvSpPr>
        <p:spPr>
          <a:xfrm>
            <a:off x="838201" y="6356350"/>
            <a:ext cx="2743200" cy="365125"/>
          </a:xfrm>
        </p:spPr>
        <p:txBody>
          <a:body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DE3D7F8C-2425-DC41-B99F-769EA52215B0}"/>
              </a:ext>
            </a:extLst>
          </p:cNvPr>
          <p:cNvSpPr>
            <a:spLocks noGrp="1"/>
          </p:cNvSpPr>
          <p:nvPr>
            <p:ph type="ftr" sz="quarter" idx="11"/>
          </p:nvPr>
        </p:nvSpPr>
        <p:spPr>
          <a:xfrm>
            <a:off x="4038601" y="6356350"/>
            <a:ext cx="4114800" cy="365125"/>
          </a:xfrm>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F3F045E2-8727-CD44-B134-14A1A40FA94A}"/>
              </a:ext>
            </a:extLst>
          </p:cNvPr>
          <p:cNvSpPr>
            <a:spLocks noGrp="1"/>
          </p:cNvSpPr>
          <p:nvPr>
            <p:ph type="sldNum" sz="quarter" idx="12"/>
          </p:nvPr>
        </p:nvSpPr>
        <p:spPr/>
        <p:txBody>
          <a:bodyPr/>
          <a:lstStyle/>
          <a:p>
            <a:fld id="{6DFFE4AF-69DB-1148-AD5A-44F3AC80DBCE}" type="slidenum">
              <a:rPr kumimoji="1" lang="ja-JP" altLang="en-US" smtClean="0"/>
              <a:t>10</a:t>
            </a:fld>
            <a:endParaRPr kumimoji="1" lang="ja-JP" altLang="en-US"/>
          </a:p>
        </p:txBody>
      </p:sp>
      <p:sp>
        <p:nvSpPr>
          <p:cNvPr id="15" name="テキスト ボックス 14">
            <a:extLst>
              <a:ext uri="{FF2B5EF4-FFF2-40B4-BE49-F238E27FC236}">
                <a16:creationId xmlns:a16="http://schemas.microsoft.com/office/drawing/2014/main" id="{D243F469-617F-8B41-9CE0-A2ED41694121}"/>
              </a:ext>
            </a:extLst>
          </p:cNvPr>
          <p:cNvSpPr txBox="1"/>
          <p:nvPr/>
        </p:nvSpPr>
        <p:spPr>
          <a:xfrm>
            <a:off x="7764480" y="2916920"/>
            <a:ext cx="2412953" cy="307777"/>
          </a:xfrm>
          <a:prstGeom prst="rect">
            <a:avLst/>
          </a:prstGeom>
          <a:noFill/>
        </p:spPr>
        <p:txBody>
          <a:bodyPr wrap="square" rtlCol="0">
            <a:spAutoFit/>
          </a:bodyPr>
          <a:lstStyle/>
          <a:p>
            <a:r>
              <a:rPr lang="en-US" altLang="ja-JP" sz="1400" dirty="0">
                <a:solidFill>
                  <a:srgbClr val="FF0000"/>
                </a:solidFill>
              </a:rPr>
              <a:t>Cu chamber in KEKB LER</a:t>
            </a:r>
            <a:endParaRPr kumimoji="1" lang="ja-JP" altLang="en-US" sz="1400">
              <a:solidFill>
                <a:srgbClr val="FF0000"/>
              </a:solidFill>
            </a:endParaRPr>
          </a:p>
        </p:txBody>
      </p:sp>
      <p:pic>
        <p:nvPicPr>
          <p:cNvPr id="17" name="図 16">
            <a:extLst>
              <a:ext uri="{FF2B5EF4-FFF2-40B4-BE49-F238E27FC236}">
                <a16:creationId xmlns:a16="http://schemas.microsoft.com/office/drawing/2014/main" id="{DD47ABCE-8552-EA46-A085-4A7C1E148BAC}"/>
              </a:ext>
            </a:extLst>
          </p:cNvPr>
          <p:cNvPicPr>
            <a:picLocks noChangeAspect="1"/>
          </p:cNvPicPr>
          <p:nvPr/>
        </p:nvPicPr>
        <p:blipFill>
          <a:blip r:embed="rId2"/>
          <a:stretch>
            <a:fillRect/>
          </a:stretch>
        </p:blipFill>
        <p:spPr>
          <a:xfrm>
            <a:off x="6832568" y="3167598"/>
            <a:ext cx="3556064" cy="3172606"/>
          </a:xfrm>
          <a:prstGeom prst="rect">
            <a:avLst/>
          </a:prstGeom>
        </p:spPr>
      </p:pic>
      <p:pic>
        <p:nvPicPr>
          <p:cNvPr id="8" name="図 7">
            <a:extLst>
              <a:ext uri="{FF2B5EF4-FFF2-40B4-BE49-F238E27FC236}">
                <a16:creationId xmlns:a16="http://schemas.microsoft.com/office/drawing/2014/main" id="{03BDD2BA-BCAC-8749-BB63-851A2B9796CA}"/>
              </a:ext>
            </a:extLst>
          </p:cNvPr>
          <p:cNvPicPr>
            <a:picLocks noChangeAspect="1"/>
          </p:cNvPicPr>
          <p:nvPr/>
        </p:nvPicPr>
        <p:blipFill rotWithShape="1">
          <a:blip r:embed="rId3"/>
          <a:srcRect l="1521" t="12179" r="6864"/>
          <a:stretch/>
        </p:blipFill>
        <p:spPr>
          <a:xfrm>
            <a:off x="2209800" y="2969720"/>
            <a:ext cx="3852685" cy="3370484"/>
          </a:xfrm>
          <a:prstGeom prst="rect">
            <a:avLst/>
          </a:prstGeom>
        </p:spPr>
      </p:pic>
    </p:spTree>
    <p:extLst>
      <p:ext uri="{BB962C8B-B14F-4D97-AF65-F5344CB8AC3E}">
        <p14:creationId xmlns:p14="http://schemas.microsoft.com/office/powerpoint/2010/main" val="2349851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536B9F-D17B-D341-9EAB-8EA42A532D72}"/>
              </a:ext>
            </a:extLst>
          </p:cNvPr>
          <p:cNvSpPr>
            <a:spLocks noGrp="1"/>
          </p:cNvSpPr>
          <p:nvPr>
            <p:ph type="title"/>
          </p:nvPr>
        </p:nvSpPr>
        <p:spPr>
          <a:xfrm>
            <a:off x="618067" y="0"/>
            <a:ext cx="10515600" cy="1325563"/>
          </a:xfrm>
        </p:spPr>
        <p:txBody>
          <a:bodyPr/>
          <a:lstStyle/>
          <a:p>
            <a:r>
              <a:rPr kumimoji="1" lang="en-US" altLang="ja-JP" dirty="0"/>
              <a:t>Present Status – vacuum scrubbing (HER)</a:t>
            </a:r>
            <a:endParaRPr kumimoji="1" lang="ja-JP" altLang="en-US"/>
          </a:p>
        </p:txBody>
      </p:sp>
      <p:sp>
        <p:nvSpPr>
          <p:cNvPr id="3" name="コンテンツ プレースホルダー 2">
            <a:extLst>
              <a:ext uri="{FF2B5EF4-FFF2-40B4-BE49-F238E27FC236}">
                <a16:creationId xmlns:a16="http://schemas.microsoft.com/office/drawing/2014/main" id="{310DB72D-A5E5-B44A-9FC0-C2235207A6B4}"/>
              </a:ext>
            </a:extLst>
          </p:cNvPr>
          <p:cNvSpPr>
            <a:spLocks noGrp="1"/>
          </p:cNvSpPr>
          <p:nvPr>
            <p:ph idx="1"/>
          </p:nvPr>
        </p:nvSpPr>
        <p:spPr>
          <a:xfrm>
            <a:off x="423334" y="1071967"/>
            <a:ext cx="11489266" cy="1897753"/>
          </a:xfrm>
        </p:spPr>
        <p:txBody>
          <a:bodyPr>
            <a:normAutofit/>
          </a:bodyPr>
          <a:lstStyle/>
          <a:p>
            <a:r>
              <a:rPr lang="en-US" altLang="ja-JP" dirty="0">
                <a:solidFill>
                  <a:prstClr val="black"/>
                </a:solidFill>
              </a:rPr>
              <a:t>The </a:t>
            </a:r>
            <a:r>
              <a:rPr lang="en-US" altLang="ja-JP" dirty="0" err="1">
                <a:solidFill>
                  <a:prstClr val="black"/>
                </a:solidFill>
              </a:rPr>
              <a:t>dP</a:t>
            </a:r>
            <a:r>
              <a:rPr lang="en-US" altLang="ja-JP" dirty="0">
                <a:solidFill>
                  <a:prstClr val="black"/>
                </a:solidFill>
              </a:rPr>
              <a:t>/</a:t>
            </a:r>
            <a:r>
              <a:rPr lang="en-US" altLang="ja-JP" dirty="0" err="1">
                <a:solidFill>
                  <a:prstClr val="black"/>
                </a:solidFill>
              </a:rPr>
              <a:t>dI</a:t>
            </a:r>
            <a:r>
              <a:rPr lang="en-US" altLang="ja-JP" dirty="0">
                <a:solidFill>
                  <a:prstClr val="black"/>
                </a:solidFill>
              </a:rPr>
              <a:t> in MR has been smoothly decrease by the vacuum scrubbing.</a:t>
            </a:r>
            <a:endParaRPr kumimoji="1" lang="en-US" altLang="ja-JP" dirty="0">
              <a:solidFill>
                <a:prstClr val="black"/>
              </a:solidFill>
            </a:endParaRPr>
          </a:p>
          <a:p>
            <a:pPr lvl="1"/>
            <a:r>
              <a:rPr kumimoji="1" lang="en-US" altLang="ja-JP" dirty="0"/>
              <a:t>In HER, the </a:t>
            </a:r>
            <a:r>
              <a:rPr kumimoji="1" lang="en-US" altLang="ja-JP" dirty="0" err="1"/>
              <a:t>dP</a:t>
            </a:r>
            <a:r>
              <a:rPr kumimoji="1" lang="en-US" altLang="ja-JP" dirty="0"/>
              <a:t>/</a:t>
            </a:r>
            <a:r>
              <a:rPr kumimoji="1" lang="en-US" altLang="ja-JP" dirty="0" err="1"/>
              <a:t>dI</a:t>
            </a:r>
            <a:r>
              <a:rPr kumimoji="1" lang="en-US" altLang="ja-JP" dirty="0"/>
              <a:t> in SuperKEKB is below that in KEKB at the final stage by the historical effect.</a:t>
            </a:r>
          </a:p>
        </p:txBody>
      </p:sp>
      <p:sp>
        <p:nvSpPr>
          <p:cNvPr id="4" name="日付プレースホルダー 3">
            <a:extLst>
              <a:ext uri="{FF2B5EF4-FFF2-40B4-BE49-F238E27FC236}">
                <a16:creationId xmlns:a16="http://schemas.microsoft.com/office/drawing/2014/main" id="{5DAB0C83-90B7-1941-B884-A4C02C784566}"/>
              </a:ext>
            </a:extLst>
          </p:cNvPr>
          <p:cNvSpPr>
            <a:spLocks noGrp="1"/>
          </p:cNvSpPr>
          <p:nvPr>
            <p:ph type="dt" sz="half" idx="10"/>
          </p:nvPr>
        </p:nvSpPr>
        <p:spPr/>
        <p:txBody>
          <a:body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DE3D7F8C-2425-DC41-B99F-769EA52215B0}"/>
              </a:ext>
            </a:extLst>
          </p:cNvPr>
          <p:cNvSpPr>
            <a:spLocks noGrp="1"/>
          </p:cNvSpPr>
          <p:nvPr>
            <p:ph type="ftr" sz="quarter" idx="11"/>
          </p:nvPr>
        </p:nvSpPr>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F3F045E2-8727-CD44-B134-14A1A40FA94A}"/>
              </a:ext>
            </a:extLst>
          </p:cNvPr>
          <p:cNvSpPr>
            <a:spLocks noGrp="1"/>
          </p:cNvSpPr>
          <p:nvPr>
            <p:ph type="sldNum" sz="quarter" idx="12"/>
          </p:nvPr>
        </p:nvSpPr>
        <p:spPr/>
        <p:txBody>
          <a:bodyPr/>
          <a:lstStyle/>
          <a:p>
            <a:fld id="{6DFFE4AF-69DB-1148-AD5A-44F3AC80DBCE}" type="slidenum">
              <a:rPr kumimoji="1" lang="ja-JP" altLang="en-US" smtClean="0"/>
              <a:t>11</a:t>
            </a:fld>
            <a:endParaRPr kumimoji="1" lang="ja-JP" altLang="en-US"/>
          </a:p>
        </p:txBody>
      </p:sp>
      <p:pic>
        <p:nvPicPr>
          <p:cNvPr id="12" name="図 11">
            <a:extLst>
              <a:ext uri="{FF2B5EF4-FFF2-40B4-BE49-F238E27FC236}">
                <a16:creationId xmlns:a16="http://schemas.microsoft.com/office/drawing/2014/main" id="{B825AF9E-F3B0-A142-B366-9644DC9DD918}"/>
              </a:ext>
            </a:extLst>
          </p:cNvPr>
          <p:cNvPicPr>
            <a:picLocks noChangeAspect="1"/>
          </p:cNvPicPr>
          <p:nvPr/>
        </p:nvPicPr>
        <p:blipFill>
          <a:blip r:embed="rId2"/>
          <a:stretch>
            <a:fillRect/>
          </a:stretch>
        </p:blipFill>
        <p:spPr>
          <a:xfrm>
            <a:off x="6571193" y="3250473"/>
            <a:ext cx="3692235" cy="3319240"/>
          </a:xfrm>
          <a:prstGeom prst="rect">
            <a:avLst/>
          </a:prstGeom>
        </p:spPr>
      </p:pic>
      <p:sp>
        <p:nvSpPr>
          <p:cNvPr id="11" name="テキスト ボックス 10">
            <a:extLst>
              <a:ext uri="{FF2B5EF4-FFF2-40B4-BE49-F238E27FC236}">
                <a16:creationId xmlns:a16="http://schemas.microsoft.com/office/drawing/2014/main" id="{37CEBFBC-5EC7-7C48-9B9C-09803F044466}"/>
              </a:ext>
            </a:extLst>
          </p:cNvPr>
          <p:cNvSpPr txBox="1"/>
          <p:nvPr/>
        </p:nvSpPr>
        <p:spPr>
          <a:xfrm>
            <a:off x="7541282" y="2998904"/>
            <a:ext cx="2743199" cy="307777"/>
          </a:xfrm>
          <a:prstGeom prst="rect">
            <a:avLst/>
          </a:prstGeom>
          <a:solidFill>
            <a:schemeClr val="bg1"/>
          </a:solidFill>
        </p:spPr>
        <p:txBody>
          <a:bodyPr wrap="square" rtlCol="0">
            <a:spAutoFit/>
          </a:bodyPr>
          <a:lstStyle/>
          <a:p>
            <a:r>
              <a:rPr lang="en-US" altLang="ja-JP" sz="1400" dirty="0">
                <a:solidFill>
                  <a:srgbClr val="FF0000"/>
                </a:solidFill>
              </a:rPr>
              <a:t>Cu chamber in KEKB HER</a:t>
            </a:r>
            <a:endParaRPr kumimoji="1" lang="ja-JP" altLang="en-US" sz="1400">
              <a:solidFill>
                <a:srgbClr val="FF0000"/>
              </a:solidFill>
            </a:endParaRPr>
          </a:p>
        </p:txBody>
      </p:sp>
      <p:pic>
        <p:nvPicPr>
          <p:cNvPr id="10" name="図 9">
            <a:extLst>
              <a:ext uri="{FF2B5EF4-FFF2-40B4-BE49-F238E27FC236}">
                <a16:creationId xmlns:a16="http://schemas.microsoft.com/office/drawing/2014/main" id="{DBF2611F-D429-B847-B580-3452D8C56C0A}"/>
              </a:ext>
            </a:extLst>
          </p:cNvPr>
          <p:cNvPicPr>
            <a:picLocks noChangeAspect="1"/>
          </p:cNvPicPr>
          <p:nvPr/>
        </p:nvPicPr>
        <p:blipFill rotWithShape="1">
          <a:blip r:embed="rId3"/>
          <a:srcRect l="1498" t="10641" r="12437"/>
          <a:stretch/>
        </p:blipFill>
        <p:spPr>
          <a:xfrm>
            <a:off x="1617458" y="2969720"/>
            <a:ext cx="4090667" cy="3599993"/>
          </a:xfrm>
          <a:prstGeom prst="rect">
            <a:avLst/>
          </a:prstGeom>
        </p:spPr>
      </p:pic>
    </p:spTree>
    <p:extLst>
      <p:ext uri="{BB962C8B-B14F-4D97-AF65-F5344CB8AC3E}">
        <p14:creationId xmlns:p14="http://schemas.microsoft.com/office/powerpoint/2010/main" val="41103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536B9F-D17B-D341-9EAB-8EA42A532D72}"/>
              </a:ext>
            </a:extLst>
          </p:cNvPr>
          <p:cNvSpPr>
            <a:spLocks noGrp="1"/>
          </p:cNvSpPr>
          <p:nvPr>
            <p:ph type="title"/>
          </p:nvPr>
        </p:nvSpPr>
        <p:spPr>
          <a:xfrm>
            <a:off x="838200" y="0"/>
            <a:ext cx="10515600" cy="1325563"/>
          </a:xfrm>
        </p:spPr>
        <p:txBody>
          <a:bodyPr/>
          <a:lstStyle/>
          <a:p>
            <a:r>
              <a:rPr kumimoji="1" lang="en-US" altLang="ja-JP" dirty="0"/>
              <a:t>Present Status – vacuum scrubbing (DR)</a:t>
            </a:r>
            <a:endParaRPr kumimoji="1" lang="ja-JP" altLang="en-US"/>
          </a:p>
        </p:txBody>
      </p:sp>
      <p:sp>
        <p:nvSpPr>
          <p:cNvPr id="3" name="コンテンツ プレースホルダー 2">
            <a:extLst>
              <a:ext uri="{FF2B5EF4-FFF2-40B4-BE49-F238E27FC236}">
                <a16:creationId xmlns:a16="http://schemas.microsoft.com/office/drawing/2014/main" id="{310DB72D-A5E5-B44A-9FC0-C2235207A6B4}"/>
              </a:ext>
            </a:extLst>
          </p:cNvPr>
          <p:cNvSpPr>
            <a:spLocks noGrp="1"/>
          </p:cNvSpPr>
          <p:nvPr>
            <p:ph idx="1"/>
          </p:nvPr>
        </p:nvSpPr>
        <p:spPr>
          <a:xfrm>
            <a:off x="838200" y="1074048"/>
            <a:ext cx="10515600" cy="1474419"/>
          </a:xfrm>
        </p:spPr>
        <p:txBody>
          <a:bodyPr>
            <a:normAutofit/>
          </a:bodyPr>
          <a:lstStyle/>
          <a:p>
            <a:pPr lvl="0"/>
            <a:r>
              <a:rPr lang="en-US" altLang="ja-JP" dirty="0">
                <a:solidFill>
                  <a:prstClr val="black"/>
                </a:solidFill>
              </a:rPr>
              <a:t>D</a:t>
            </a:r>
            <a:r>
              <a:rPr kumimoji="1" lang="en-US" altLang="ja-JP" dirty="0">
                <a:solidFill>
                  <a:prstClr val="black"/>
                </a:solidFill>
              </a:rPr>
              <a:t>R</a:t>
            </a:r>
          </a:p>
          <a:p>
            <a:pPr lvl="1"/>
            <a:r>
              <a:rPr kumimoji="1" lang="en-US" altLang="ja-JP" dirty="0"/>
              <a:t>Beam dose: 3.9 Ah.</a:t>
            </a:r>
          </a:p>
          <a:p>
            <a:pPr lvl="1"/>
            <a:r>
              <a:rPr lang="en-US" altLang="ja-JP" dirty="0"/>
              <a:t>No trouble.</a:t>
            </a:r>
            <a:endParaRPr kumimoji="1" lang="en-US" altLang="ja-JP" dirty="0"/>
          </a:p>
        </p:txBody>
      </p:sp>
      <p:sp>
        <p:nvSpPr>
          <p:cNvPr id="4" name="日付プレースホルダー 3">
            <a:extLst>
              <a:ext uri="{FF2B5EF4-FFF2-40B4-BE49-F238E27FC236}">
                <a16:creationId xmlns:a16="http://schemas.microsoft.com/office/drawing/2014/main" id="{5DAB0C83-90B7-1941-B884-A4C02C784566}"/>
              </a:ext>
            </a:extLst>
          </p:cNvPr>
          <p:cNvSpPr>
            <a:spLocks noGrp="1"/>
          </p:cNvSpPr>
          <p:nvPr>
            <p:ph type="dt" sz="half" idx="10"/>
          </p:nvPr>
        </p:nvSpPr>
        <p:spPr/>
        <p:txBody>
          <a:body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DE3D7F8C-2425-DC41-B99F-769EA52215B0}"/>
              </a:ext>
            </a:extLst>
          </p:cNvPr>
          <p:cNvSpPr>
            <a:spLocks noGrp="1"/>
          </p:cNvSpPr>
          <p:nvPr>
            <p:ph type="ftr" sz="quarter" idx="11"/>
          </p:nvPr>
        </p:nvSpPr>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F3F045E2-8727-CD44-B134-14A1A40FA94A}"/>
              </a:ext>
            </a:extLst>
          </p:cNvPr>
          <p:cNvSpPr>
            <a:spLocks noGrp="1"/>
          </p:cNvSpPr>
          <p:nvPr>
            <p:ph type="sldNum" sz="quarter" idx="12"/>
          </p:nvPr>
        </p:nvSpPr>
        <p:spPr/>
        <p:txBody>
          <a:bodyPr/>
          <a:lstStyle/>
          <a:p>
            <a:fld id="{6DFFE4AF-69DB-1148-AD5A-44F3AC80DBCE}" type="slidenum">
              <a:rPr kumimoji="1" lang="ja-JP" altLang="en-US" smtClean="0"/>
              <a:t>12</a:t>
            </a:fld>
            <a:endParaRPr kumimoji="1" lang="ja-JP" altLang="en-US"/>
          </a:p>
        </p:txBody>
      </p:sp>
      <p:pic>
        <p:nvPicPr>
          <p:cNvPr id="7" name="図 6">
            <a:extLst>
              <a:ext uri="{FF2B5EF4-FFF2-40B4-BE49-F238E27FC236}">
                <a16:creationId xmlns:a16="http://schemas.microsoft.com/office/drawing/2014/main" id="{4BA28F5D-B2B7-5A4F-91D1-34F279BEDE40}"/>
              </a:ext>
            </a:extLst>
          </p:cNvPr>
          <p:cNvPicPr>
            <a:picLocks noChangeAspect="1"/>
          </p:cNvPicPr>
          <p:nvPr/>
        </p:nvPicPr>
        <p:blipFill>
          <a:blip r:embed="rId2"/>
          <a:stretch>
            <a:fillRect/>
          </a:stretch>
        </p:blipFill>
        <p:spPr>
          <a:xfrm>
            <a:off x="505347" y="2330280"/>
            <a:ext cx="7209045" cy="3715808"/>
          </a:xfrm>
          <a:prstGeom prst="rect">
            <a:avLst/>
          </a:prstGeom>
        </p:spPr>
      </p:pic>
      <p:pic>
        <p:nvPicPr>
          <p:cNvPr id="8" name="図 7">
            <a:extLst>
              <a:ext uri="{FF2B5EF4-FFF2-40B4-BE49-F238E27FC236}">
                <a16:creationId xmlns:a16="http://schemas.microsoft.com/office/drawing/2014/main" id="{2CD888EF-1BB1-BA49-8A61-899193C1D20D}"/>
              </a:ext>
            </a:extLst>
          </p:cNvPr>
          <p:cNvPicPr>
            <a:picLocks noChangeAspect="1"/>
          </p:cNvPicPr>
          <p:nvPr/>
        </p:nvPicPr>
        <p:blipFill>
          <a:blip r:embed="rId3"/>
          <a:stretch>
            <a:fillRect/>
          </a:stretch>
        </p:blipFill>
        <p:spPr>
          <a:xfrm>
            <a:off x="7832079" y="2066056"/>
            <a:ext cx="3947571" cy="4244257"/>
          </a:xfrm>
          <a:prstGeom prst="rect">
            <a:avLst/>
          </a:prstGeom>
        </p:spPr>
      </p:pic>
    </p:spTree>
    <p:extLst>
      <p:ext uri="{BB962C8B-B14F-4D97-AF65-F5344CB8AC3E}">
        <p14:creationId xmlns:p14="http://schemas.microsoft.com/office/powerpoint/2010/main" val="1539551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536B9F-D17B-D341-9EAB-8EA42A532D72}"/>
              </a:ext>
            </a:extLst>
          </p:cNvPr>
          <p:cNvSpPr>
            <a:spLocks noGrp="1"/>
          </p:cNvSpPr>
          <p:nvPr>
            <p:ph type="title"/>
          </p:nvPr>
        </p:nvSpPr>
        <p:spPr>
          <a:xfrm>
            <a:off x="279400" y="-167051"/>
            <a:ext cx="10515600" cy="1325563"/>
          </a:xfrm>
        </p:spPr>
        <p:txBody>
          <a:bodyPr/>
          <a:lstStyle/>
          <a:p>
            <a:r>
              <a:rPr kumimoji="1" lang="en-US" altLang="ja-JP" dirty="0"/>
              <a:t>Present Status – ECE</a:t>
            </a:r>
            <a:endParaRPr kumimoji="1" lang="ja-JP" altLang="en-US"/>
          </a:p>
        </p:txBody>
      </p:sp>
      <p:sp>
        <p:nvSpPr>
          <p:cNvPr id="3" name="コンテンツ プレースホルダー 2">
            <a:extLst>
              <a:ext uri="{FF2B5EF4-FFF2-40B4-BE49-F238E27FC236}">
                <a16:creationId xmlns:a16="http://schemas.microsoft.com/office/drawing/2014/main" id="{310DB72D-A5E5-B44A-9FC0-C2235207A6B4}"/>
              </a:ext>
            </a:extLst>
          </p:cNvPr>
          <p:cNvSpPr>
            <a:spLocks noGrp="1"/>
          </p:cNvSpPr>
          <p:nvPr>
            <p:ph idx="1"/>
          </p:nvPr>
        </p:nvSpPr>
        <p:spPr>
          <a:xfrm>
            <a:off x="279400" y="835692"/>
            <a:ext cx="11811000" cy="2520951"/>
          </a:xfrm>
        </p:spPr>
        <p:txBody>
          <a:bodyPr>
            <a:normAutofit fontScale="70000" lnSpcReduction="20000"/>
          </a:bodyPr>
          <a:lstStyle/>
          <a:p>
            <a:pPr marL="0" indent="0">
              <a:buNone/>
            </a:pPr>
            <a:r>
              <a:rPr lang="en" altLang="ja-JP" dirty="0">
                <a:solidFill>
                  <a:schemeClr val="accent5">
                    <a:lumMod val="75000"/>
                  </a:schemeClr>
                </a:solidFill>
              </a:rPr>
              <a:t>R14.1: Continue the experimental investigation of electron cloud and the conditioning of the </a:t>
            </a:r>
            <a:r>
              <a:rPr lang="en" altLang="ja-JP" dirty="0" err="1">
                <a:solidFill>
                  <a:schemeClr val="accent5">
                    <a:lumMod val="75000"/>
                  </a:schemeClr>
                </a:solidFill>
              </a:rPr>
              <a:t>TiN</a:t>
            </a:r>
            <a:r>
              <a:rPr lang="en" altLang="ja-JP" dirty="0">
                <a:solidFill>
                  <a:schemeClr val="accent5">
                    <a:lumMod val="75000"/>
                  </a:schemeClr>
                </a:solidFill>
              </a:rPr>
              <a:t> coating. Implement the proposed test with permanent magnets on the antechamber of the drift beampipes. </a:t>
            </a:r>
            <a:endParaRPr kumimoji="1" lang="en-US" altLang="ja-JP" dirty="0">
              <a:solidFill>
                <a:schemeClr val="accent5">
                  <a:lumMod val="75000"/>
                </a:schemeClr>
              </a:solidFill>
            </a:endParaRPr>
          </a:p>
          <a:p>
            <a:pPr lvl="0"/>
            <a:r>
              <a:rPr kumimoji="1" lang="en-US" altLang="ja-JP" dirty="0">
                <a:solidFill>
                  <a:prstClr val="black"/>
                </a:solidFill>
              </a:rPr>
              <a:t>In Phase-1, vertical beam size blow up and nonlinear behavior of pressures from I</a:t>
            </a:r>
            <a:r>
              <a:rPr kumimoji="1" lang="en-US" altLang="ja-JP" baseline="-25000" dirty="0">
                <a:solidFill>
                  <a:prstClr val="black"/>
                </a:solidFill>
              </a:rPr>
              <a:t>d</a:t>
            </a:r>
            <a:r>
              <a:rPr kumimoji="1" lang="en-US" altLang="ja-JP" dirty="0">
                <a:solidFill>
                  <a:prstClr val="black"/>
                </a:solidFill>
              </a:rPr>
              <a:t>~0.1 by ECE were observed in LER.</a:t>
            </a:r>
          </a:p>
          <a:p>
            <a:pPr lvl="1"/>
            <a:r>
              <a:rPr lang="en-US" altLang="ja-JP" dirty="0">
                <a:solidFill>
                  <a:prstClr val="black"/>
                </a:solidFill>
              </a:rPr>
              <a:t>The current linear density (I</a:t>
            </a:r>
            <a:r>
              <a:rPr lang="en-US" altLang="ja-JP" baseline="-25000" dirty="0">
                <a:solidFill>
                  <a:prstClr val="black"/>
                </a:solidFill>
              </a:rPr>
              <a:t>d</a:t>
            </a:r>
            <a:r>
              <a:rPr lang="en-US" altLang="ja-JP" dirty="0">
                <a:solidFill>
                  <a:prstClr val="black"/>
                </a:solidFill>
              </a:rPr>
              <a:t>)</a:t>
            </a:r>
            <a:r>
              <a:rPr lang="en-US" altLang="ja-JP" baseline="-25000" dirty="0">
                <a:solidFill>
                  <a:prstClr val="black"/>
                </a:solidFill>
              </a:rPr>
              <a:t> </a:t>
            </a:r>
            <a:r>
              <a:rPr lang="en-US" altLang="ja-JP" dirty="0">
                <a:solidFill>
                  <a:prstClr val="black"/>
                </a:solidFill>
              </a:rPr>
              <a:t>is the bunch current divided by the bunch spacing.</a:t>
            </a:r>
          </a:p>
          <a:p>
            <a:pPr lvl="0"/>
            <a:r>
              <a:rPr kumimoji="1" lang="en-US" altLang="ja-JP" dirty="0">
                <a:solidFill>
                  <a:prstClr val="black"/>
                </a:solidFill>
              </a:rPr>
              <a:t>The threshold was relaxed to </a:t>
            </a:r>
            <a:r>
              <a:rPr lang="en-US" altLang="ja-JP" dirty="0">
                <a:solidFill>
                  <a:prstClr val="black"/>
                </a:solidFill>
              </a:rPr>
              <a:t>I</a:t>
            </a:r>
            <a:r>
              <a:rPr lang="en-US" altLang="ja-JP" baseline="-25000" dirty="0">
                <a:solidFill>
                  <a:prstClr val="black"/>
                </a:solidFill>
              </a:rPr>
              <a:t>d</a:t>
            </a:r>
            <a:r>
              <a:rPr lang="en-US" altLang="ja-JP" dirty="0">
                <a:solidFill>
                  <a:prstClr val="black"/>
                </a:solidFill>
              </a:rPr>
              <a:t>~0.2 </a:t>
            </a:r>
            <a:r>
              <a:rPr kumimoji="1" lang="en-US" altLang="ja-JP" dirty="0">
                <a:solidFill>
                  <a:prstClr val="black"/>
                </a:solidFill>
              </a:rPr>
              <a:t>by an installation of permanent magnets on bellows chambers.</a:t>
            </a:r>
          </a:p>
          <a:p>
            <a:pPr lvl="0"/>
            <a:r>
              <a:rPr lang="en-US" altLang="ja-JP" dirty="0">
                <a:solidFill>
                  <a:prstClr val="black"/>
                </a:solidFill>
              </a:rPr>
              <a:t>A threshold in KEKB without solenoids was approximately I</a:t>
            </a:r>
            <a:r>
              <a:rPr lang="en-US" altLang="ja-JP" baseline="-25000" dirty="0">
                <a:solidFill>
                  <a:prstClr val="black"/>
                </a:solidFill>
              </a:rPr>
              <a:t>d</a:t>
            </a:r>
            <a:r>
              <a:rPr lang="en-US" altLang="ja-JP" dirty="0">
                <a:solidFill>
                  <a:prstClr val="black"/>
                </a:solidFill>
              </a:rPr>
              <a:t>=0.04.</a:t>
            </a:r>
            <a:endParaRPr kumimoji="1" lang="en-US" altLang="ja-JP" dirty="0">
              <a:solidFill>
                <a:prstClr val="black"/>
              </a:solidFill>
            </a:endParaRPr>
          </a:p>
        </p:txBody>
      </p:sp>
      <p:sp>
        <p:nvSpPr>
          <p:cNvPr id="4" name="日付プレースホルダー 3">
            <a:extLst>
              <a:ext uri="{FF2B5EF4-FFF2-40B4-BE49-F238E27FC236}">
                <a16:creationId xmlns:a16="http://schemas.microsoft.com/office/drawing/2014/main" id="{5DAB0C83-90B7-1941-B884-A4C02C784566}"/>
              </a:ext>
            </a:extLst>
          </p:cNvPr>
          <p:cNvSpPr>
            <a:spLocks noGrp="1"/>
          </p:cNvSpPr>
          <p:nvPr>
            <p:ph type="dt" sz="half" idx="10"/>
          </p:nvPr>
        </p:nvSpPr>
        <p:spPr/>
        <p:txBody>
          <a:body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DE3D7F8C-2425-DC41-B99F-769EA52215B0}"/>
              </a:ext>
            </a:extLst>
          </p:cNvPr>
          <p:cNvSpPr>
            <a:spLocks noGrp="1"/>
          </p:cNvSpPr>
          <p:nvPr>
            <p:ph type="ftr" sz="quarter" idx="11"/>
          </p:nvPr>
        </p:nvSpPr>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F3F045E2-8727-CD44-B134-14A1A40FA94A}"/>
              </a:ext>
            </a:extLst>
          </p:cNvPr>
          <p:cNvSpPr>
            <a:spLocks noGrp="1"/>
          </p:cNvSpPr>
          <p:nvPr>
            <p:ph type="sldNum" sz="quarter" idx="12"/>
          </p:nvPr>
        </p:nvSpPr>
        <p:spPr/>
        <p:txBody>
          <a:bodyPr/>
          <a:lstStyle/>
          <a:p>
            <a:fld id="{6DFFE4AF-69DB-1148-AD5A-44F3AC80DBCE}" type="slidenum">
              <a:rPr kumimoji="1" lang="ja-JP" altLang="en-US" smtClean="0"/>
              <a:t>13</a:t>
            </a:fld>
            <a:endParaRPr kumimoji="1" lang="ja-JP" altLang="en-US"/>
          </a:p>
        </p:txBody>
      </p:sp>
      <p:sp>
        <p:nvSpPr>
          <p:cNvPr id="9" name="テキスト ボックス 8">
            <a:extLst>
              <a:ext uri="{FF2B5EF4-FFF2-40B4-BE49-F238E27FC236}">
                <a16:creationId xmlns:a16="http://schemas.microsoft.com/office/drawing/2014/main" id="{83B7425F-8EC1-3444-A78D-AD585E897895}"/>
              </a:ext>
            </a:extLst>
          </p:cNvPr>
          <p:cNvSpPr txBox="1"/>
          <p:nvPr/>
        </p:nvSpPr>
        <p:spPr>
          <a:xfrm>
            <a:off x="997254" y="3411125"/>
            <a:ext cx="6082692" cy="307777"/>
          </a:xfrm>
          <a:prstGeom prst="rect">
            <a:avLst/>
          </a:prstGeom>
          <a:noFill/>
        </p:spPr>
        <p:txBody>
          <a:bodyPr wrap="square" rtlCol="0">
            <a:spAutoFit/>
          </a:bodyPr>
          <a:lstStyle/>
          <a:p>
            <a:r>
              <a:rPr lang="en-US" altLang="ja-JP" sz="1400" dirty="0"/>
              <a:t>ECE in Phase-1 with/without permanent magnets in bellows chambers</a:t>
            </a:r>
            <a:endParaRPr kumimoji="1" lang="ja-JP" altLang="en-US" sz="1400"/>
          </a:p>
        </p:txBody>
      </p:sp>
      <p:pic>
        <p:nvPicPr>
          <p:cNvPr id="10" name="Picture 3" descr="E:\_Workfolder\ベローズ_永久磁石_20160428 photo\Resized\P4280062.jpg">
            <a:extLst>
              <a:ext uri="{FF2B5EF4-FFF2-40B4-BE49-F238E27FC236}">
                <a16:creationId xmlns:a16="http://schemas.microsoft.com/office/drawing/2014/main" id="{10FBEAA3-9084-C248-9515-B8D9AAF27E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3658248"/>
            <a:ext cx="3361267" cy="2520951"/>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E53EB4BD-AD16-9844-9DAF-714590C23F21}"/>
              </a:ext>
            </a:extLst>
          </p:cNvPr>
          <p:cNvSpPr txBox="1"/>
          <p:nvPr/>
        </p:nvSpPr>
        <p:spPr>
          <a:xfrm>
            <a:off x="8057896" y="3173472"/>
            <a:ext cx="3552273" cy="523220"/>
          </a:xfrm>
          <a:prstGeom prst="rect">
            <a:avLst/>
          </a:prstGeom>
          <a:noFill/>
        </p:spPr>
        <p:txBody>
          <a:bodyPr wrap="square" rtlCol="0">
            <a:spAutoFit/>
          </a:bodyPr>
          <a:lstStyle/>
          <a:p>
            <a:r>
              <a:rPr lang="en-US" altLang="ja-JP" sz="1400" dirty="0"/>
              <a:t>Permanent magnets and iron yoke on a bellows chamber</a:t>
            </a:r>
            <a:endParaRPr kumimoji="1" lang="ja-JP" altLang="en-US" sz="1400"/>
          </a:p>
        </p:txBody>
      </p:sp>
      <p:pic>
        <p:nvPicPr>
          <p:cNvPr id="12" name="図 11">
            <a:extLst>
              <a:ext uri="{FF2B5EF4-FFF2-40B4-BE49-F238E27FC236}">
                <a16:creationId xmlns:a16="http://schemas.microsoft.com/office/drawing/2014/main" id="{A195B229-F0D3-304A-B0CE-BC402C250476}"/>
              </a:ext>
            </a:extLst>
          </p:cNvPr>
          <p:cNvPicPr>
            <a:picLocks noChangeAspect="1"/>
          </p:cNvPicPr>
          <p:nvPr/>
        </p:nvPicPr>
        <p:blipFill rotWithShape="1">
          <a:blip r:embed="rId3"/>
          <a:srcRect t="1" b="67678"/>
          <a:stretch/>
        </p:blipFill>
        <p:spPr>
          <a:xfrm>
            <a:off x="581831" y="3696691"/>
            <a:ext cx="3219702" cy="2682913"/>
          </a:xfrm>
          <a:prstGeom prst="rect">
            <a:avLst/>
          </a:prstGeom>
        </p:spPr>
      </p:pic>
      <p:pic>
        <p:nvPicPr>
          <p:cNvPr id="13" name="図 12">
            <a:extLst>
              <a:ext uri="{FF2B5EF4-FFF2-40B4-BE49-F238E27FC236}">
                <a16:creationId xmlns:a16="http://schemas.microsoft.com/office/drawing/2014/main" id="{07A01B39-C335-A142-8518-05E3E1A818F7}"/>
              </a:ext>
            </a:extLst>
          </p:cNvPr>
          <p:cNvPicPr>
            <a:picLocks noChangeAspect="1"/>
          </p:cNvPicPr>
          <p:nvPr/>
        </p:nvPicPr>
        <p:blipFill rotWithShape="1">
          <a:blip r:embed="rId3"/>
          <a:srcRect t="33250" b="33291"/>
          <a:stretch/>
        </p:blipFill>
        <p:spPr>
          <a:xfrm>
            <a:off x="4134105" y="3633747"/>
            <a:ext cx="3290669" cy="2838626"/>
          </a:xfrm>
          <a:prstGeom prst="rect">
            <a:avLst/>
          </a:prstGeom>
        </p:spPr>
      </p:pic>
    </p:spTree>
    <p:extLst>
      <p:ext uri="{BB962C8B-B14F-4D97-AF65-F5344CB8AC3E}">
        <p14:creationId xmlns:p14="http://schemas.microsoft.com/office/powerpoint/2010/main" val="1124408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536B9F-D17B-D341-9EAB-8EA42A532D72}"/>
              </a:ext>
            </a:extLst>
          </p:cNvPr>
          <p:cNvSpPr>
            <a:spLocks noGrp="1"/>
          </p:cNvSpPr>
          <p:nvPr>
            <p:ph type="title"/>
          </p:nvPr>
        </p:nvSpPr>
        <p:spPr>
          <a:xfrm>
            <a:off x="436755" y="-247535"/>
            <a:ext cx="10515600" cy="1325563"/>
          </a:xfrm>
        </p:spPr>
        <p:txBody>
          <a:bodyPr/>
          <a:lstStyle/>
          <a:p>
            <a:r>
              <a:rPr kumimoji="1" lang="en-US" altLang="ja-JP" dirty="0"/>
              <a:t>Present Status – ECE</a:t>
            </a:r>
            <a:endParaRPr kumimoji="1" lang="ja-JP" altLang="en-US"/>
          </a:p>
        </p:txBody>
      </p:sp>
      <p:sp>
        <p:nvSpPr>
          <p:cNvPr id="3" name="コンテンツ プレースホルダー 2">
            <a:extLst>
              <a:ext uri="{FF2B5EF4-FFF2-40B4-BE49-F238E27FC236}">
                <a16:creationId xmlns:a16="http://schemas.microsoft.com/office/drawing/2014/main" id="{310DB72D-A5E5-B44A-9FC0-C2235207A6B4}"/>
              </a:ext>
            </a:extLst>
          </p:cNvPr>
          <p:cNvSpPr>
            <a:spLocks noGrp="1"/>
          </p:cNvSpPr>
          <p:nvPr>
            <p:ph idx="1"/>
          </p:nvPr>
        </p:nvSpPr>
        <p:spPr>
          <a:xfrm>
            <a:off x="436755" y="728758"/>
            <a:ext cx="11811000" cy="2615575"/>
          </a:xfrm>
        </p:spPr>
        <p:txBody>
          <a:bodyPr>
            <a:normAutofit/>
          </a:bodyPr>
          <a:lstStyle/>
          <a:p>
            <a:pPr lvl="0"/>
            <a:r>
              <a:rPr lang="en-US" altLang="ja-JP" sz="2000" dirty="0">
                <a:solidFill>
                  <a:prstClr val="black"/>
                </a:solidFill>
              </a:rPr>
              <a:t>Permanent magnets were installed on ~86% of the drift spaces before Phase-2.</a:t>
            </a:r>
          </a:p>
          <a:p>
            <a:pPr lvl="0"/>
            <a:r>
              <a:rPr kumimoji="1" lang="en-US" altLang="ja-JP" sz="2000" dirty="0">
                <a:solidFill>
                  <a:prstClr val="black"/>
                </a:solidFill>
              </a:rPr>
              <a:t>The blowup was not observed by </a:t>
            </a:r>
            <a:r>
              <a:rPr lang="en-US" altLang="ja-JP" sz="2000" dirty="0">
                <a:solidFill>
                  <a:prstClr val="black"/>
                </a:solidFill>
              </a:rPr>
              <a:t>I</a:t>
            </a:r>
            <a:r>
              <a:rPr lang="en-US" altLang="ja-JP" sz="2000" baseline="-25000" dirty="0">
                <a:solidFill>
                  <a:prstClr val="black"/>
                </a:solidFill>
              </a:rPr>
              <a:t>d</a:t>
            </a:r>
            <a:r>
              <a:rPr lang="en-US" altLang="ja-JP" sz="2000" dirty="0">
                <a:solidFill>
                  <a:prstClr val="black"/>
                </a:solidFill>
              </a:rPr>
              <a:t>=0.4 in Phase-2.</a:t>
            </a:r>
          </a:p>
          <a:p>
            <a:r>
              <a:rPr lang="en-US" altLang="ja-JP" sz="2000" dirty="0">
                <a:solidFill>
                  <a:prstClr val="black"/>
                </a:solidFill>
              </a:rPr>
              <a:t>Approximately 91% of the drift spaces were covered with them before Phase-3.</a:t>
            </a:r>
          </a:p>
          <a:p>
            <a:r>
              <a:rPr lang="en-US" altLang="ja-JP" dirty="0">
                <a:solidFill>
                  <a:prstClr val="black"/>
                </a:solidFill>
              </a:rPr>
              <a:t>The blowup was not observed by I</a:t>
            </a:r>
            <a:r>
              <a:rPr lang="en-US" altLang="ja-JP" baseline="-25000" dirty="0">
                <a:solidFill>
                  <a:prstClr val="black"/>
                </a:solidFill>
              </a:rPr>
              <a:t>d</a:t>
            </a:r>
            <a:r>
              <a:rPr lang="en-US" altLang="ja-JP" dirty="0">
                <a:solidFill>
                  <a:prstClr val="black"/>
                </a:solidFill>
              </a:rPr>
              <a:t>=0.55 in Phase-3.</a:t>
            </a:r>
          </a:p>
          <a:p>
            <a:pPr lvl="1"/>
            <a:r>
              <a:rPr lang="en-US" altLang="ja-JP" sz="2000" dirty="0">
                <a:solidFill>
                  <a:prstClr val="black"/>
                </a:solidFill>
              </a:rPr>
              <a:t>The design value is I</a:t>
            </a:r>
            <a:r>
              <a:rPr lang="en-US" altLang="ja-JP" sz="2000" baseline="-25000" dirty="0">
                <a:solidFill>
                  <a:prstClr val="black"/>
                </a:solidFill>
              </a:rPr>
              <a:t>d</a:t>
            </a:r>
            <a:r>
              <a:rPr lang="en-US" altLang="ja-JP" sz="2000" dirty="0">
                <a:solidFill>
                  <a:prstClr val="black"/>
                </a:solidFill>
              </a:rPr>
              <a:t>=0.72 (3.6 A, 2500 bunches, 2 RF-bucket spacing)</a:t>
            </a:r>
          </a:p>
          <a:p>
            <a:pPr lvl="0"/>
            <a:endParaRPr kumimoji="1" lang="en-US" altLang="ja-JP" dirty="0">
              <a:solidFill>
                <a:prstClr val="black"/>
              </a:solidFill>
            </a:endParaRPr>
          </a:p>
        </p:txBody>
      </p:sp>
      <p:sp>
        <p:nvSpPr>
          <p:cNvPr id="4" name="日付プレースホルダー 3">
            <a:extLst>
              <a:ext uri="{FF2B5EF4-FFF2-40B4-BE49-F238E27FC236}">
                <a16:creationId xmlns:a16="http://schemas.microsoft.com/office/drawing/2014/main" id="{5DAB0C83-90B7-1941-B884-A4C02C784566}"/>
              </a:ext>
            </a:extLst>
          </p:cNvPr>
          <p:cNvSpPr>
            <a:spLocks noGrp="1"/>
          </p:cNvSpPr>
          <p:nvPr>
            <p:ph type="dt" sz="half" idx="10"/>
          </p:nvPr>
        </p:nvSpPr>
        <p:spPr/>
        <p:txBody>
          <a:body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DE3D7F8C-2425-DC41-B99F-769EA52215B0}"/>
              </a:ext>
            </a:extLst>
          </p:cNvPr>
          <p:cNvSpPr>
            <a:spLocks noGrp="1"/>
          </p:cNvSpPr>
          <p:nvPr>
            <p:ph type="ftr" sz="quarter" idx="11"/>
          </p:nvPr>
        </p:nvSpPr>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F3F045E2-8727-CD44-B134-14A1A40FA94A}"/>
              </a:ext>
            </a:extLst>
          </p:cNvPr>
          <p:cNvSpPr>
            <a:spLocks noGrp="1"/>
          </p:cNvSpPr>
          <p:nvPr>
            <p:ph type="sldNum" sz="quarter" idx="12"/>
          </p:nvPr>
        </p:nvSpPr>
        <p:spPr/>
        <p:txBody>
          <a:bodyPr/>
          <a:lstStyle/>
          <a:p>
            <a:fld id="{6DFFE4AF-69DB-1148-AD5A-44F3AC80DBCE}" type="slidenum">
              <a:rPr kumimoji="1" lang="ja-JP" altLang="en-US" smtClean="0"/>
              <a:t>14</a:t>
            </a:fld>
            <a:endParaRPr kumimoji="1" lang="ja-JP" altLang="en-US"/>
          </a:p>
        </p:txBody>
      </p:sp>
      <p:sp>
        <p:nvSpPr>
          <p:cNvPr id="9" name="テキスト ボックス 8">
            <a:extLst>
              <a:ext uri="{FF2B5EF4-FFF2-40B4-BE49-F238E27FC236}">
                <a16:creationId xmlns:a16="http://schemas.microsoft.com/office/drawing/2014/main" id="{83B7425F-8EC1-3444-A78D-AD585E897895}"/>
              </a:ext>
            </a:extLst>
          </p:cNvPr>
          <p:cNvSpPr txBox="1"/>
          <p:nvPr/>
        </p:nvSpPr>
        <p:spPr>
          <a:xfrm>
            <a:off x="1344397" y="2895904"/>
            <a:ext cx="3686606" cy="307777"/>
          </a:xfrm>
          <a:prstGeom prst="rect">
            <a:avLst/>
          </a:prstGeom>
          <a:noFill/>
        </p:spPr>
        <p:txBody>
          <a:bodyPr wrap="square" rtlCol="0">
            <a:spAutoFit/>
          </a:bodyPr>
          <a:lstStyle/>
          <a:p>
            <a:r>
              <a:rPr lang="en-US" altLang="ja-JP" sz="1400" dirty="0"/>
              <a:t>ECE study in Phase-2</a:t>
            </a:r>
            <a:endParaRPr kumimoji="1" lang="ja-JP" altLang="en-US" sz="1400"/>
          </a:p>
        </p:txBody>
      </p:sp>
      <p:pic>
        <p:nvPicPr>
          <p:cNvPr id="14" name="図 13">
            <a:extLst>
              <a:ext uri="{FF2B5EF4-FFF2-40B4-BE49-F238E27FC236}">
                <a16:creationId xmlns:a16="http://schemas.microsoft.com/office/drawing/2014/main" id="{8C96872A-B893-3341-807B-F3E0F5926CD0}"/>
              </a:ext>
            </a:extLst>
          </p:cNvPr>
          <p:cNvPicPr>
            <a:picLocks noChangeAspect="1"/>
          </p:cNvPicPr>
          <p:nvPr/>
        </p:nvPicPr>
        <p:blipFill>
          <a:blip r:embed="rId2"/>
          <a:stretch>
            <a:fillRect/>
          </a:stretch>
        </p:blipFill>
        <p:spPr>
          <a:xfrm>
            <a:off x="1164794" y="3235892"/>
            <a:ext cx="3781901" cy="3205391"/>
          </a:xfrm>
          <a:prstGeom prst="rect">
            <a:avLst/>
          </a:prstGeom>
        </p:spPr>
      </p:pic>
      <p:pic>
        <p:nvPicPr>
          <p:cNvPr id="15" name="図 14">
            <a:extLst>
              <a:ext uri="{FF2B5EF4-FFF2-40B4-BE49-F238E27FC236}">
                <a16:creationId xmlns:a16="http://schemas.microsoft.com/office/drawing/2014/main" id="{825149A5-967E-0E43-AE52-258501D3424C}"/>
              </a:ext>
            </a:extLst>
          </p:cNvPr>
          <p:cNvPicPr>
            <a:picLocks noChangeAspect="1"/>
          </p:cNvPicPr>
          <p:nvPr/>
        </p:nvPicPr>
        <p:blipFill rotWithShape="1">
          <a:blip r:embed="rId3"/>
          <a:srcRect l="46204" t="47029" r="16759" b="1065"/>
          <a:stretch/>
        </p:blipFill>
        <p:spPr>
          <a:xfrm>
            <a:off x="5491353" y="3194598"/>
            <a:ext cx="4329259" cy="3214474"/>
          </a:xfrm>
          <a:prstGeom prst="rect">
            <a:avLst/>
          </a:prstGeom>
        </p:spPr>
      </p:pic>
      <p:sp>
        <p:nvSpPr>
          <p:cNvPr id="16" name="テキスト ボックス 15">
            <a:extLst>
              <a:ext uri="{FF2B5EF4-FFF2-40B4-BE49-F238E27FC236}">
                <a16:creationId xmlns:a16="http://schemas.microsoft.com/office/drawing/2014/main" id="{98209FEA-50A0-5F41-A9DB-6BC0F6B5DCCF}"/>
              </a:ext>
            </a:extLst>
          </p:cNvPr>
          <p:cNvSpPr txBox="1"/>
          <p:nvPr/>
        </p:nvSpPr>
        <p:spPr>
          <a:xfrm>
            <a:off x="5858933" y="2895903"/>
            <a:ext cx="5784071" cy="307777"/>
          </a:xfrm>
          <a:prstGeom prst="rect">
            <a:avLst/>
          </a:prstGeom>
          <a:noFill/>
        </p:spPr>
        <p:txBody>
          <a:bodyPr wrap="square" rtlCol="0">
            <a:spAutoFit/>
          </a:bodyPr>
          <a:lstStyle/>
          <a:p>
            <a:r>
              <a:rPr lang="en-US" altLang="ja-JP" sz="1400" dirty="0"/>
              <a:t>ECE study in Phase-3 (preliminary).</a:t>
            </a:r>
            <a:endParaRPr kumimoji="1" lang="ja-JP" altLang="en-US" sz="1400"/>
          </a:p>
        </p:txBody>
      </p:sp>
      <p:sp>
        <p:nvSpPr>
          <p:cNvPr id="17" name="テキスト ボックス 16">
            <a:extLst>
              <a:ext uri="{FF2B5EF4-FFF2-40B4-BE49-F238E27FC236}">
                <a16:creationId xmlns:a16="http://schemas.microsoft.com/office/drawing/2014/main" id="{405DFC52-F070-E344-A139-A611672CF445}"/>
              </a:ext>
            </a:extLst>
          </p:cNvPr>
          <p:cNvSpPr txBox="1"/>
          <p:nvPr/>
        </p:nvSpPr>
        <p:spPr>
          <a:xfrm>
            <a:off x="9800166" y="5857992"/>
            <a:ext cx="2112434" cy="307777"/>
          </a:xfrm>
          <a:prstGeom prst="rect">
            <a:avLst/>
          </a:prstGeom>
          <a:noFill/>
        </p:spPr>
        <p:txBody>
          <a:bodyPr wrap="square" rtlCol="0">
            <a:spAutoFit/>
          </a:bodyPr>
          <a:lstStyle/>
          <a:p>
            <a:r>
              <a:rPr lang="en-US" altLang="ja-JP" sz="1400" dirty="0"/>
              <a:t>courtesy of H. </a:t>
            </a:r>
            <a:r>
              <a:rPr lang="en-US" altLang="ja-JP" sz="1400" dirty="0" err="1"/>
              <a:t>Fukuma</a:t>
            </a:r>
            <a:endParaRPr kumimoji="1" lang="ja-JP" altLang="en-US" sz="1400"/>
          </a:p>
        </p:txBody>
      </p:sp>
    </p:spTree>
    <p:extLst>
      <p:ext uri="{BB962C8B-B14F-4D97-AF65-F5344CB8AC3E}">
        <p14:creationId xmlns:p14="http://schemas.microsoft.com/office/powerpoint/2010/main" val="1714585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536B9F-D17B-D341-9EAB-8EA42A532D72}"/>
              </a:ext>
            </a:extLst>
          </p:cNvPr>
          <p:cNvSpPr>
            <a:spLocks noGrp="1"/>
          </p:cNvSpPr>
          <p:nvPr>
            <p:ph type="title"/>
          </p:nvPr>
        </p:nvSpPr>
        <p:spPr>
          <a:xfrm>
            <a:off x="397933" y="0"/>
            <a:ext cx="10515600" cy="889383"/>
          </a:xfrm>
        </p:spPr>
        <p:txBody>
          <a:bodyPr/>
          <a:lstStyle/>
          <a:p>
            <a:r>
              <a:rPr kumimoji="1" lang="en-US" altLang="ja-JP" dirty="0"/>
              <a:t>Present Status – problems</a:t>
            </a:r>
            <a:endParaRPr kumimoji="1" lang="ja-JP" altLang="en-US"/>
          </a:p>
        </p:txBody>
      </p:sp>
      <p:sp>
        <p:nvSpPr>
          <p:cNvPr id="3" name="コンテンツ プレースホルダー 2">
            <a:extLst>
              <a:ext uri="{FF2B5EF4-FFF2-40B4-BE49-F238E27FC236}">
                <a16:creationId xmlns:a16="http://schemas.microsoft.com/office/drawing/2014/main" id="{310DB72D-A5E5-B44A-9FC0-C2235207A6B4}"/>
              </a:ext>
            </a:extLst>
          </p:cNvPr>
          <p:cNvSpPr>
            <a:spLocks noGrp="1"/>
          </p:cNvSpPr>
          <p:nvPr>
            <p:ph idx="1"/>
          </p:nvPr>
        </p:nvSpPr>
        <p:spPr>
          <a:xfrm>
            <a:off x="270933" y="801315"/>
            <a:ext cx="11439718" cy="3026582"/>
          </a:xfrm>
        </p:spPr>
        <p:txBody>
          <a:bodyPr>
            <a:normAutofit fontScale="92500" lnSpcReduction="10000"/>
          </a:bodyPr>
          <a:lstStyle/>
          <a:p>
            <a:pPr lvl="0"/>
            <a:r>
              <a:rPr lang="en-US" altLang="ja-JP">
                <a:solidFill>
                  <a:prstClr val="black"/>
                </a:solidFill>
              </a:rPr>
              <a:t>Collimators are </a:t>
            </a:r>
            <a:r>
              <a:rPr lang="en-US" altLang="ja-JP" dirty="0">
                <a:solidFill>
                  <a:prstClr val="black"/>
                </a:solidFill>
              </a:rPr>
              <a:t>quite effective to reduce BG.</a:t>
            </a:r>
          </a:p>
          <a:p>
            <a:pPr lvl="0"/>
            <a:r>
              <a:rPr lang="en-US" altLang="ja-JP" dirty="0">
                <a:solidFill>
                  <a:prstClr val="black"/>
                </a:solidFill>
              </a:rPr>
              <a:t>Collimator damage</a:t>
            </a:r>
          </a:p>
          <a:p>
            <a:pPr lvl="1"/>
            <a:r>
              <a:rPr lang="en-US" altLang="ja-JP" dirty="0"/>
              <a:t>LER: A huge beam loss and pressure burst happened near D02V1 with a QCS quench at 22:11 June 9</a:t>
            </a:r>
            <a:r>
              <a:rPr lang="en-US" altLang="ja-JP" baseline="30000" dirty="0"/>
              <a:t>th</a:t>
            </a:r>
            <a:r>
              <a:rPr lang="en-US" altLang="ja-JP" dirty="0"/>
              <a:t>, 2019 in Phase-3. Stored current was 660 mA. The tungsten tips of the jaws were damaged. After that we were not able to run the physics mode because of high backgrounds in this condition.</a:t>
            </a:r>
          </a:p>
          <a:p>
            <a:pPr lvl="1"/>
            <a:r>
              <a:rPr lang="en-US" altLang="ja-JP" dirty="0"/>
              <a:t>This is a similar situation as a QCS quench event in Phase-2, and we need the detailed analysis about this incident. One of the candidates that caused this incident is a dust event.</a:t>
            </a:r>
          </a:p>
        </p:txBody>
      </p:sp>
      <p:sp>
        <p:nvSpPr>
          <p:cNvPr id="4" name="日付プレースホルダー 3">
            <a:extLst>
              <a:ext uri="{FF2B5EF4-FFF2-40B4-BE49-F238E27FC236}">
                <a16:creationId xmlns:a16="http://schemas.microsoft.com/office/drawing/2014/main" id="{5DAB0C83-90B7-1941-B884-A4C02C784566}"/>
              </a:ext>
            </a:extLst>
          </p:cNvPr>
          <p:cNvSpPr>
            <a:spLocks noGrp="1"/>
          </p:cNvSpPr>
          <p:nvPr>
            <p:ph type="dt" sz="half" idx="10"/>
          </p:nvPr>
        </p:nvSpPr>
        <p:spPr/>
        <p:txBody>
          <a:body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DE3D7F8C-2425-DC41-B99F-769EA52215B0}"/>
              </a:ext>
            </a:extLst>
          </p:cNvPr>
          <p:cNvSpPr>
            <a:spLocks noGrp="1"/>
          </p:cNvSpPr>
          <p:nvPr>
            <p:ph type="ftr" sz="quarter" idx="11"/>
          </p:nvPr>
        </p:nvSpPr>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F3F045E2-8727-CD44-B134-14A1A40FA94A}"/>
              </a:ext>
            </a:extLst>
          </p:cNvPr>
          <p:cNvSpPr>
            <a:spLocks noGrp="1"/>
          </p:cNvSpPr>
          <p:nvPr>
            <p:ph type="sldNum" sz="quarter" idx="12"/>
          </p:nvPr>
        </p:nvSpPr>
        <p:spPr>
          <a:xfrm>
            <a:off x="8610600" y="6407151"/>
            <a:ext cx="2743200" cy="365125"/>
          </a:xfrm>
        </p:spPr>
        <p:txBody>
          <a:bodyPr/>
          <a:lstStyle/>
          <a:p>
            <a:fld id="{6DFFE4AF-69DB-1148-AD5A-44F3AC80DBCE}" type="slidenum">
              <a:rPr kumimoji="1" lang="ja-JP" altLang="en-US" smtClean="0"/>
              <a:t>15</a:t>
            </a:fld>
            <a:endParaRPr kumimoji="1" lang="ja-JP" altLang="en-US"/>
          </a:p>
        </p:txBody>
      </p:sp>
      <p:pic>
        <p:nvPicPr>
          <p:cNvPr id="7" name="図 6">
            <a:extLst>
              <a:ext uri="{FF2B5EF4-FFF2-40B4-BE49-F238E27FC236}">
                <a16:creationId xmlns:a16="http://schemas.microsoft.com/office/drawing/2014/main" id="{E7C00960-DE87-5D47-A044-2F4826E62AD3}"/>
              </a:ext>
            </a:extLst>
          </p:cNvPr>
          <p:cNvPicPr>
            <a:picLocks noChangeAspect="1"/>
          </p:cNvPicPr>
          <p:nvPr/>
        </p:nvPicPr>
        <p:blipFill>
          <a:blip r:embed="rId2"/>
          <a:stretch>
            <a:fillRect/>
          </a:stretch>
        </p:blipFill>
        <p:spPr>
          <a:xfrm>
            <a:off x="102115" y="4259709"/>
            <a:ext cx="3500452" cy="2361751"/>
          </a:xfrm>
          <a:prstGeom prst="rect">
            <a:avLst/>
          </a:prstGeom>
        </p:spPr>
      </p:pic>
      <p:pic>
        <p:nvPicPr>
          <p:cNvPr id="8" name="図 7">
            <a:extLst>
              <a:ext uri="{FF2B5EF4-FFF2-40B4-BE49-F238E27FC236}">
                <a16:creationId xmlns:a16="http://schemas.microsoft.com/office/drawing/2014/main" id="{1E8CA8E9-38CE-2147-BC29-0F8F0BC7995A}"/>
              </a:ext>
            </a:extLst>
          </p:cNvPr>
          <p:cNvPicPr>
            <a:picLocks noChangeAspect="1"/>
          </p:cNvPicPr>
          <p:nvPr/>
        </p:nvPicPr>
        <p:blipFill>
          <a:blip r:embed="rId3"/>
          <a:stretch>
            <a:fillRect/>
          </a:stretch>
        </p:blipFill>
        <p:spPr>
          <a:xfrm>
            <a:off x="3855275" y="4259709"/>
            <a:ext cx="3254608" cy="2361751"/>
          </a:xfrm>
          <a:prstGeom prst="rect">
            <a:avLst/>
          </a:prstGeom>
        </p:spPr>
      </p:pic>
      <p:sp>
        <p:nvSpPr>
          <p:cNvPr id="9" name="テキスト ボックス 8">
            <a:extLst>
              <a:ext uri="{FF2B5EF4-FFF2-40B4-BE49-F238E27FC236}">
                <a16:creationId xmlns:a16="http://schemas.microsoft.com/office/drawing/2014/main" id="{0E957AF5-FDC5-BC41-BE41-D47C0BF685B0}"/>
              </a:ext>
            </a:extLst>
          </p:cNvPr>
          <p:cNvSpPr txBox="1"/>
          <p:nvPr/>
        </p:nvSpPr>
        <p:spPr>
          <a:xfrm>
            <a:off x="102115" y="3722069"/>
            <a:ext cx="3500452" cy="523220"/>
          </a:xfrm>
          <a:prstGeom prst="rect">
            <a:avLst/>
          </a:prstGeom>
          <a:noFill/>
        </p:spPr>
        <p:txBody>
          <a:bodyPr wrap="square" rtlCol="0">
            <a:spAutoFit/>
          </a:bodyPr>
          <a:lstStyle/>
          <a:p>
            <a:r>
              <a:rPr lang="en-US" altLang="ja-JP" sz="1400" dirty="0"/>
              <a:t>Photo of a bottom jaw in D02V1 taken from a view port </a:t>
            </a:r>
            <a:endParaRPr kumimoji="1" lang="ja-JP" altLang="en-US" sz="1400"/>
          </a:p>
        </p:txBody>
      </p:sp>
      <p:sp>
        <p:nvSpPr>
          <p:cNvPr id="10" name="テキスト ボックス 9">
            <a:extLst>
              <a:ext uri="{FF2B5EF4-FFF2-40B4-BE49-F238E27FC236}">
                <a16:creationId xmlns:a16="http://schemas.microsoft.com/office/drawing/2014/main" id="{6D82C7EC-6A74-7C47-8A97-86403748FD70}"/>
              </a:ext>
            </a:extLst>
          </p:cNvPr>
          <p:cNvSpPr txBox="1"/>
          <p:nvPr/>
        </p:nvSpPr>
        <p:spPr>
          <a:xfrm>
            <a:off x="3855275" y="3722069"/>
            <a:ext cx="3500452" cy="523220"/>
          </a:xfrm>
          <a:prstGeom prst="rect">
            <a:avLst/>
          </a:prstGeom>
          <a:noFill/>
        </p:spPr>
        <p:txBody>
          <a:bodyPr wrap="square" rtlCol="0">
            <a:spAutoFit/>
          </a:bodyPr>
          <a:lstStyle/>
          <a:p>
            <a:r>
              <a:rPr lang="en-US" altLang="ja-JP" sz="1400" dirty="0"/>
              <a:t>Photo of a top jaw in D02V1 taken from a view port </a:t>
            </a:r>
            <a:endParaRPr kumimoji="1" lang="ja-JP" altLang="en-US" sz="1400"/>
          </a:p>
        </p:txBody>
      </p:sp>
      <p:cxnSp>
        <p:nvCxnSpPr>
          <p:cNvPr id="11" name="直線矢印コネクタ 10">
            <a:extLst>
              <a:ext uri="{FF2B5EF4-FFF2-40B4-BE49-F238E27FC236}">
                <a16:creationId xmlns:a16="http://schemas.microsoft.com/office/drawing/2014/main" id="{F8C153E5-8FC6-1548-81D8-FB96F22A166B}"/>
              </a:ext>
            </a:extLst>
          </p:cNvPr>
          <p:cNvCxnSpPr>
            <a:cxnSpLocks/>
          </p:cNvCxnSpPr>
          <p:nvPr/>
        </p:nvCxnSpPr>
        <p:spPr>
          <a:xfrm>
            <a:off x="2612156" y="4826271"/>
            <a:ext cx="628980" cy="0"/>
          </a:xfrm>
          <a:prstGeom prst="straightConnector1">
            <a:avLst/>
          </a:prstGeom>
          <a:ln w="53975">
            <a:solidFill>
              <a:schemeClr val="accent5">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a:extLst>
              <a:ext uri="{FF2B5EF4-FFF2-40B4-BE49-F238E27FC236}">
                <a16:creationId xmlns:a16="http://schemas.microsoft.com/office/drawing/2014/main" id="{3577A6A0-5A3F-F044-8DC8-6D84D3BD65CD}"/>
              </a:ext>
            </a:extLst>
          </p:cNvPr>
          <p:cNvSpPr txBox="1"/>
          <p:nvPr/>
        </p:nvSpPr>
        <p:spPr>
          <a:xfrm>
            <a:off x="1874400" y="4641605"/>
            <a:ext cx="1563891" cy="369332"/>
          </a:xfrm>
          <a:prstGeom prst="rect">
            <a:avLst/>
          </a:prstGeom>
          <a:noFill/>
        </p:spPr>
        <p:txBody>
          <a:bodyPr wrap="square" rtlCol="0">
            <a:spAutoFit/>
          </a:bodyPr>
          <a:lstStyle/>
          <a:p>
            <a:r>
              <a:rPr kumimoji="1" lang="en-US" altLang="ja-JP" dirty="0">
                <a:solidFill>
                  <a:schemeClr val="accent5">
                    <a:lumMod val="20000"/>
                    <a:lumOff val="80000"/>
                  </a:schemeClr>
                </a:solidFill>
              </a:rPr>
              <a:t>beam</a:t>
            </a:r>
            <a:endParaRPr kumimoji="1" lang="ja-JP" altLang="en-US">
              <a:solidFill>
                <a:schemeClr val="accent5">
                  <a:lumMod val="20000"/>
                  <a:lumOff val="80000"/>
                </a:schemeClr>
              </a:solidFill>
            </a:endParaRPr>
          </a:p>
        </p:txBody>
      </p:sp>
      <p:cxnSp>
        <p:nvCxnSpPr>
          <p:cNvPr id="13" name="直線矢印コネクタ 12">
            <a:extLst>
              <a:ext uri="{FF2B5EF4-FFF2-40B4-BE49-F238E27FC236}">
                <a16:creationId xmlns:a16="http://schemas.microsoft.com/office/drawing/2014/main" id="{A67D11F1-26CA-B349-9C53-A655B3C7217F}"/>
              </a:ext>
            </a:extLst>
          </p:cNvPr>
          <p:cNvCxnSpPr>
            <a:cxnSpLocks/>
          </p:cNvCxnSpPr>
          <p:nvPr/>
        </p:nvCxnSpPr>
        <p:spPr>
          <a:xfrm flipH="1">
            <a:off x="4886518" y="6351023"/>
            <a:ext cx="718983" cy="0"/>
          </a:xfrm>
          <a:prstGeom prst="straightConnector1">
            <a:avLst/>
          </a:prstGeom>
          <a:ln w="53975">
            <a:solidFill>
              <a:schemeClr val="accent5">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a:extLst>
              <a:ext uri="{FF2B5EF4-FFF2-40B4-BE49-F238E27FC236}">
                <a16:creationId xmlns:a16="http://schemas.microsoft.com/office/drawing/2014/main" id="{17F3787E-65D0-1E45-9A60-10F093DD3999}"/>
              </a:ext>
            </a:extLst>
          </p:cNvPr>
          <p:cNvSpPr txBox="1"/>
          <p:nvPr/>
        </p:nvSpPr>
        <p:spPr>
          <a:xfrm>
            <a:off x="5599030" y="6166357"/>
            <a:ext cx="1563891" cy="369332"/>
          </a:xfrm>
          <a:prstGeom prst="rect">
            <a:avLst/>
          </a:prstGeom>
          <a:noFill/>
        </p:spPr>
        <p:txBody>
          <a:bodyPr wrap="square" rtlCol="0">
            <a:spAutoFit/>
          </a:bodyPr>
          <a:lstStyle/>
          <a:p>
            <a:r>
              <a:rPr kumimoji="1" lang="en-US" altLang="ja-JP" dirty="0">
                <a:solidFill>
                  <a:schemeClr val="accent5">
                    <a:lumMod val="20000"/>
                    <a:lumOff val="80000"/>
                  </a:schemeClr>
                </a:solidFill>
              </a:rPr>
              <a:t>beam</a:t>
            </a:r>
            <a:endParaRPr kumimoji="1" lang="ja-JP" altLang="en-US">
              <a:solidFill>
                <a:schemeClr val="accent5">
                  <a:lumMod val="20000"/>
                  <a:lumOff val="80000"/>
                </a:schemeClr>
              </a:solidFill>
            </a:endParaRPr>
          </a:p>
        </p:txBody>
      </p:sp>
      <p:pic>
        <p:nvPicPr>
          <p:cNvPr id="9218" name="Picture 2" descr="page26image1628256">
            <a:extLst>
              <a:ext uri="{FF2B5EF4-FFF2-40B4-BE49-F238E27FC236}">
                <a16:creationId xmlns:a16="http://schemas.microsoft.com/office/drawing/2014/main" id="{4B0C2AF4-90F6-4D4D-8917-56134D3A36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1125" y="3943347"/>
            <a:ext cx="3741883" cy="2865893"/>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a:extLst>
              <a:ext uri="{FF2B5EF4-FFF2-40B4-BE49-F238E27FC236}">
                <a16:creationId xmlns:a16="http://schemas.microsoft.com/office/drawing/2014/main" id="{879885CB-1884-F84B-9618-27529C471C63}"/>
              </a:ext>
            </a:extLst>
          </p:cNvPr>
          <p:cNvSpPr txBox="1"/>
          <p:nvPr/>
        </p:nvSpPr>
        <p:spPr>
          <a:xfrm>
            <a:off x="8111571" y="3722069"/>
            <a:ext cx="3500452" cy="307777"/>
          </a:xfrm>
          <a:prstGeom prst="rect">
            <a:avLst/>
          </a:prstGeom>
          <a:noFill/>
        </p:spPr>
        <p:txBody>
          <a:bodyPr wrap="square" rtlCol="0">
            <a:spAutoFit/>
          </a:bodyPr>
          <a:lstStyle/>
          <a:p>
            <a:r>
              <a:rPr lang="en-US" altLang="ja-JP" sz="1400" dirty="0"/>
              <a:t>Pressure bursts near D02V1 collimator</a:t>
            </a:r>
            <a:endParaRPr kumimoji="1" lang="ja-JP" altLang="en-US" sz="1400"/>
          </a:p>
        </p:txBody>
      </p:sp>
    </p:spTree>
    <p:extLst>
      <p:ext uri="{BB962C8B-B14F-4D97-AF65-F5344CB8AC3E}">
        <p14:creationId xmlns:p14="http://schemas.microsoft.com/office/powerpoint/2010/main" val="1797556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536B9F-D17B-D341-9EAB-8EA42A532D72}"/>
              </a:ext>
            </a:extLst>
          </p:cNvPr>
          <p:cNvSpPr>
            <a:spLocks noGrp="1"/>
          </p:cNvSpPr>
          <p:nvPr>
            <p:ph type="title"/>
          </p:nvPr>
        </p:nvSpPr>
        <p:spPr>
          <a:xfrm>
            <a:off x="397933" y="0"/>
            <a:ext cx="10515600" cy="889383"/>
          </a:xfrm>
        </p:spPr>
        <p:txBody>
          <a:bodyPr/>
          <a:lstStyle/>
          <a:p>
            <a:r>
              <a:rPr kumimoji="1" lang="en-US" altLang="ja-JP" dirty="0"/>
              <a:t>Present Status – problems</a:t>
            </a:r>
            <a:endParaRPr kumimoji="1" lang="ja-JP" altLang="en-US"/>
          </a:p>
        </p:txBody>
      </p:sp>
      <p:sp>
        <p:nvSpPr>
          <p:cNvPr id="3" name="コンテンツ プレースホルダー 2">
            <a:extLst>
              <a:ext uri="{FF2B5EF4-FFF2-40B4-BE49-F238E27FC236}">
                <a16:creationId xmlns:a16="http://schemas.microsoft.com/office/drawing/2014/main" id="{310DB72D-A5E5-B44A-9FC0-C2235207A6B4}"/>
              </a:ext>
            </a:extLst>
          </p:cNvPr>
          <p:cNvSpPr>
            <a:spLocks noGrp="1"/>
          </p:cNvSpPr>
          <p:nvPr>
            <p:ph idx="1"/>
          </p:nvPr>
        </p:nvSpPr>
        <p:spPr>
          <a:xfrm>
            <a:off x="229851" y="730979"/>
            <a:ext cx="11480800" cy="4285282"/>
          </a:xfrm>
        </p:spPr>
        <p:txBody>
          <a:bodyPr>
            <a:normAutofit/>
          </a:bodyPr>
          <a:lstStyle/>
          <a:p>
            <a:pPr lvl="0"/>
            <a:r>
              <a:rPr lang="en-US" altLang="ja-JP" dirty="0">
                <a:solidFill>
                  <a:prstClr val="black"/>
                </a:solidFill>
              </a:rPr>
              <a:t>Collimator damage</a:t>
            </a:r>
          </a:p>
          <a:p>
            <a:pPr lvl="1"/>
            <a:r>
              <a:rPr lang="en-US" altLang="ja-JP" dirty="0">
                <a:solidFill>
                  <a:prstClr val="black"/>
                </a:solidFill>
              </a:rPr>
              <a:t>At the same time, pressure bursts were observed in a beam pipe with a clearing electrode. </a:t>
            </a:r>
            <a:r>
              <a:rPr lang="ja-JP" altLang="en-US">
                <a:solidFill>
                  <a:prstClr val="black"/>
                </a:solidFill>
              </a:rPr>
              <a:t>→</a:t>
            </a:r>
            <a:r>
              <a:rPr lang="en-US" altLang="ja-JP" dirty="0">
                <a:solidFill>
                  <a:prstClr val="black"/>
                </a:solidFill>
              </a:rPr>
              <a:t> a dust event caused the beam energy loss?</a:t>
            </a:r>
          </a:p>
          <a:p>
            <a:pPr lvl="1"/>
            <a:r>
              <a:rPr lang="en-US" altLang="ja-JP" dirty="0">
                <a:solidFill>
                  <a:prstClr val="black"/>
                </a:solidFill>
              </a:rPr>
              <a:t>We are plan to knock the beam pipes in wiggler section by next commissioning.</a:t>
            </a:r>
          </a:p>
          <a:p>
            <a:pPr lvl="1"/>
            <a:r>
              <a:rPr lang="en-US" altLang="ja-JP" dirty="0"/>
              <a:t>Any materials would melt if whole beams hit the jaw.</a:t>
            </a:r>
          </a:p>
          <a:p>
            <a:pPr marL="914400" lvl="2" indent="0">
              <a:buNone/>
            </a:pPr>
            <a:r>
              <a:rPr lang="ja-JP" altLang="en-US"/>
              <a:t>→</a:t>
            </a:r>
            <a:r>
              <a:rPr lang="en-US" altLang="ja-JP" dirty="0"/>
              <a:t> </a:t>
            </a:r>
            <a:r>
              <a:rPr lang="en-US" altLang="ja-JP" dirty="0">
                <a:solidFill>
                  <a:srgbClr val="FF0000"/>
                </a:solidFill>
              </a:rPr>
              <a:t>Need fast abort to avoid the damage!</a:t>
            </a:r>
          </a:p>
        </p:txBody>
      </p:sp>
      <p:sp>
        <p:nvSpPr>
          <p:cNvPr id="5" name="フッター プレースホルダー 4">
            <a:extLst>
              <a:ext uri="{FF2B5EF4-FFF2-40B4-BE49-F238E27FC236}">
                <a16:creationId xmlns:a16="http://schemas.microsoft.com/office/drawing/2014/main" id="{DE3D7F8C-2425-DC41-B99F-769EA52215B0}"/>
              </a:ext>
            </a:extLst>
          </p:cNvPr>
          <p:cNvSpPr>
            <a:spLocks noGrp="1"/>
          </p:cNvSpPr>
          <p:nvPr>
            <p:ph type="ftr" sz="quarter" idx="11"/>
          </p:nvPr>
        </p:nvSpPr>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F3F045E2-8727-CD44-B134-14A1A40FA94A}"/>
              </a:ext>
            </a:extLst>
          </p:cNvPr>
          <p:cNvSpPr>
            <a:spLocks noGrp="1"/>
          </p:cNvSpPr>
          <p:nvPr>
            <p:ph type="sldNum" sz="quarter" idx="12"/>
          </p:nvPr>
        </p:nvSpPr>
        <p:spPr>
          <a:xfrm>
            <a:off x="8610600" y="6407151"/>
            <a:ext cx="2743200" cy="365125"/>
          </a:xfrm>
        </p:spPr>
        <p:txBody>
          <a:bodyPr/>
          <a:lstStyle/>
          <a:p>
            <a:fld id="{6DFFE4AF-69DB-1148-AD5A-44F3AC80DBCE}" type="slidenum">
              <a:rPr kumimoji="1" lang="ja-JP" altLang="en-US" smtClean="0"/>
              <a:t>16</a:t>
            </a:fld>
            <a:endParaRPr kumimoji="1" lang="ja-JP" altLang="en-US"/>
          </a:p>
        </p:txBody>
      </p:sp>
      <p:pic>
        <p:nvPicPr>
          <p:cNvPr id="9217" name="Picture 1" descr="page26image1625552">
            <a:extLst>
              <a:ext uri="{FF2B5EF4-FFF2-40B4-BE49-F238E27FC236}">
                <a16:creationId xmlns:a16="http://schemas.microsoft.com/office/drawing/2014/main" id="{7DFA23C9-A127-D442-A995-E7CBD9613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693" y="3892557"/>
            <a:ext cx="4089400" cy="2768600"/>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3205C32E-6122-9548-B938-1A3FD8643BE5}"/>
              </a:ext>
            </a:extLst>
          </p:cNvPr>
          <p:cNvSpPr txBox="1"/>
          <p:nvPr/>
        </p:nvSpPr>
        <p:spPr>
          <a:xfrm>
            <a:off x="630431" y="3575252"/>
            <a:ext cx="3967924" cy="307777"/>
          </a:xfrm>
          <a:prstGeom prst="rect">
            <a:avLst/>
          </a:prstGeom>
          <a:noFill/>
        </p:spPr>
        <p:txBody>
          <a:bodyPr wrap="square" rtlCol="0">
            <a:spAutoFit/>
          </a:bodyPr>
          <a:lstStyle/>
          <a:p>
            <a:r>
              <a:rPr lang="en-US" altLang="ja-JP" sz="1400" dirty="0"/>
              <a:t>Pressure bursts in NIKKO wiggler section</a:t>
            </a:r>
            <a:endParaRPr kumimoji="1" lang="ja-JP" altLang="en-US" sz="1400"/>
          </a:p>
        </p:txBody>
      </p:sp>
      <p:sp>
        <p:nvSpPr>
          <p:cNvPr id="18" name="日付プレースホルダー 3">
            <a:extLst>
              <a:ext uri="{FF2B5EF4-FFF2-40B4-BE49-F238E27FC236}">
                <a16:creationId xmlns:a16="http://schemas.microsoft.com/office/drawing/2014/main" id="{6D63FEA6-06BE-7542-9BE6-3A7C96E47B58}"/>
              </a:ext>
            </a:extLst>
          </p:cNvPr>
          <p:cNvSpPr>
            <a:spLocks noGrp="1"/>
          </p:cNvSpPr>
          <p:nvPr>
            <p:ph type="dt" sz="half" idx="10"/>
          </p:nvPr>
        </p:nvSpPr>
        <p:spPr>
          <a:xfrm>
            <a:off x="838200" y="6356350"/>
            <a:ext cx="2743200" cy="365125"/>
          </a:xfrm>
        </p:spPr>
        <p:txBody>
          <a:bodyPr/>
          <a:lstStyle/>
          <a:p>
            <a:r>
              <a:rPr kumimoji="1" lang="en-US" altLang="ja-JP"/>
              <a:t>2019/7/8</a:t>
            </a:r>
            <a:endParaRPr kumimoji="1" lang="ja-JP" altLang="en-US"/>
          </a:p>
        </p:txBody>
      </p:sp>
      <p:pic>
        <p:nvPicPr>
          <p:cNvPr id="19" name="Picture 1">
            <a:extLst>
              <a:ext uri="{FF2B5EF4-FFF2-40B4-BE49-F238E27FC236}">
                <a16:creationId xmlns:a16="http://schemas.microsoft.com/office/drawing/2014/main" id="{8C4D6D18-2438-F649-94FA-622910905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768" y="3892557"/>
            <a:ext cx="5959284" cy="262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0" name="テキスト ボックス 19">
            <a:extLst>
              <a:ext uri="{FF2B5EF4-FFF2-40B4-BE49-F238E27FC236}">
                <a16:creationId xmlns:a16="http://schemas.microsoft.com/office/drawing/2014/main" id="{9A8401FB-DBA4-E847-BB51-38D51DF9F8C0}"/>
              </a:ext>
            </a:extLst>
          </p:cNvPr>
          <p:cNvSpPr txBox="1"/>
          <p:nvPr/>
        </p:nvSpPr>
        <p:spPr>
          <a:xfrm rot="10800000">
            <a:off x="5543360" y="4406878"/>
            <a:ext cx="400110" cy="1533433"/>
          </a:xfrm>
          <a:prstGeom prst="rect">
            <a:avLst/>
          </a:prstGeom>
          <a:noFill/>
        </p:spPr>
        <p:txBody>
          <a:bodyPr vert="eaVert" wrap="none" rtlCol="0">
            <a:spAutoFit/>
          </a:bodyPr>
          <a:lstStyle/>
          <a:p>
            <a:r>
              <a:rPr kumimoji="1" lang="en-US" altLang="ja-JP" sz="1400" dirty="0"/>
              <a:t>Temperature [</a:t>
            </a:r>
            <a:r>
              <a:rPr kumimoji="1" lang="ja-JP" altLang="en-US" sz="1400"/>
              <a:t>℃</a:t>
            </a:r>
            <a:r>
              <a:rPr kumimoji="1" lang="en-US" altLang="ja-JP" sz="1400" dirty="0"/>
              <a:t>]</a:t>
            </a:r>
            <a:endParaRPr kumimoji="1" lang="ja-JP" altLang="en-US" sz="1400"/>
          </a:p>
        </p:txBody>
      </p:sp>
      <p:sp>
        <p:nvSpPr>
          <p:cNvPr id="21" name="テキスト ボックス 20">
            <a:extLst>
              <a:ext uri="{FF2B5EF4-FFF2-40B4-BE49-F238E27FC236}">
                <a16:creationId xmlns:a16="http://schemas.microsoft.com/office/drawing/2014/main" id="{5B65A314-7EEE-C24E-82B4-009E96381FE4}"/>
              </a:ext>
            </a:extLst>
          </p:cNvPr>
          <p:cNvSpPr txBox="1"/>
          <p:nvPr/>
        </p:nvSpPr>
        <p:spPr>
          <a:xfrm>
            <a:off x="11235592" y="4970786"/>
            <a:ext cx="1156919" cy="246221"/>
          </a:xfrm>
          <a:prstGeom prst="rect">
            <a:avLst/>
          </a:prstGeom>
          <a:solidFill>
            <a:schemeClr val="bg1"/>
          </a:solidFill>
        </p:spPr>
        <p:txBody>
          <a:bodyPr wrap="square" rtlCol="0">
            <a:spAutoFit/>
          </a:bodyPr>
          <a:lstStyle/>
          <a:p>
            <a:r>
              <a:rPr lang="en-US" altLang="ja-JP" sz="1000" dirty="0"/>
              <a:t>Melting point</a:t>
            </a:r>
            <a:endParaRPr kumimoji="1" lang="ja-JP" altLang="en-US" sz="1000"/>
          </a:p>
        </p:txBody>
      </p:sp>
      <p:sp>
        <p:nvSpPr>
          <p:cNvPr id="22" name="テキスト ボックス 21">
            <a:extLst>
              <a:ext uri="{FF2B5EF4-FFF2-40B4-BE49-F238E27FC236}">
                <a16:creationId xmlns:a16="http://schemas.microsoft.com/office/drawing/2014/main" id="{E6E5FE9F-6408-7F4B-86C9-428439D52272}"/>
              </a:ext>
            </a:extLst>
          </p:cNvPr>
          <p:cNvSpPr txBox="1"/>
          <p:nvPr/>
        </p:nvSpPr>
        <p:spPr>
          <a:xfrm>
            <a:off x="11235592" y="5217007"/>
            <a:ext cx="1156919" cy="246221"/>
          </a:xfrm>
          <a:prstGeom prst="rect">
            <a:avLst/>
          </a:prstGeom>
          <a:solidFill>
            <a:schemeClr val="bg1"/>
          </a:solidFill>
        </p:spPr>
        <p:txBody>
          <a:bodyPr wrap="square" rtlCol="0">
            <a:spAutoFit/>
          </a:bodyPr>
          <a:lstStyle/>
          <a:p>
            <a:r>
              <a:rPr lang="en-US" altLang="ja-JP" sz="1000" dirty="0"/>
              <a:t>Max. temp</a:t>
            </a:r>
            <a:endParaRPr kumimoji="1" lang="ja-JP" altLang="en-US" sz="1000"/>
          </a:p>
        </p:txBody>
      </p:sp>
      <p:sp>
        <p:nvSpPr>
          <p:cNvPr id="23" name="テキスト ボックス 22">
            <a:extLst>
              <a:ext uri="{FF2B5EF4-FFF2-40B4-BE49-F238E27FC236}">
                <a16:creationId xmlns:a16="http://schemas.microsoft.com/office/drawing/2014/main" id="{8633EC2F-4BBC-0140-8E60-5E4BC4518724}"/>
              </a:ext>
            </a:extLst>
          </p:cNvPr>
          <p:cNvSpPr txBox="1"/>
          <p:nvPr/>
        </p:nvSpPr>
        <p:spPr>
          <a:xfrm>
            <a:off x="5910875" y="3442598"/>
            <a:ext cx="6051274" cy="492443"/>
          </a:xfrm>
          <a:prstGeom prst="rect">
            <a:avLst/>
          </a:prstGeom>
          <a:noFill/>
        </p:spPr>
        <p:txBody>
          <a:bodyPr wrap="square" rtlCol="0">
            <a:spAutoFit/>
          </a:bodyPr>
          <a:lstStyle/>
          <a:p>
            <a:r>
              <a:rPr lang="en-US" altLang="ja-JP" sz="1400" dirty="0"/>
              <a:t>Maximum temperature induced by beam hit</a:t>
            </a:r>
          </a:p>
          <a:p>
            <a:r>
              <a:rPr lang="en-US" altLang="ja-JP" sz="1200" dirty="0"/>
              <a:t>(1×10</a:t>
            </a:r>
            <a:r>
              <a:rPr lang="en-US" altLang="ja-JP" sz="1200" baseline="30000" dirty="0"/>
              <a:t>12</a:t>
            </a:r>
            <a:r>
              <a:rPr lang="en-US" altLang="ja-JP" sz="1200" dirty="0"/>
              <a:t> e-/pulse (16 mA), effective bunch radius: 50 </a:t>
            </a:r>
            <a:r>
              <a:rPr lang="en-US" altLang="ja-JP" sz="1200" dirty="0" err="1"/>
              <a:t>μm</a:t>
            </a:r>
            <a:r>
              <a:rPr lang="en-US" altLang="ja-JP" sz="1200" dirty="0"/>
              <a:t>, R.L. = 0.5) </a:t>
            </a:r>
            <a:endParaRPr kumimoji="1" lang="ja-JP" altLang="en-US" sz="1200"/>
          </a:p>
        </p:txBody>
      </p:sp>
    </p:spTree>
    <p:extLst>
      <p:ext uri="{BB962C8B-B14F-4D97-AF65-F5344CB8AC3E}">
        <p14:creationId xmlns:p14="http://schemas.microsoft.com/office/powerpoint/2010/main" val="2753390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536B9F-D17B-D341-9EAB-8EA42A532D72}"/>
              </a:ext>
            </a:extLst>
          </p:cNvPr>
          <p:cNvSpPr>
            <a:spLocks noGrp="1"/>
          </p:cNvSpPr>
          <p:nvPr>
            <p:ph type="title"/>
          </p:nvPr>
        </p:nvSpPr>
        <p:spPr>
          <a:xfrm>
            <a:off x="397933" y="0"/>
            <a:ext cx="10515600" cy="889383"/>
          </a:xfrm>
        </p:spPr>
        <p:txBody>
          <a:bodyPr/>
          <a:lstStyle/>
          <a:p>
            <a:r>
              <a:rPr kumimoji="1" lang="en-US" altLang="ja-JP" dirty="0"/>
              <a:t>Present Status – problems</a:t>
            </a:r>
            <a:endParaRPr kumimoji="1" lang="ja-JP" altLang="en-US"/>
          </a:p>
        </p:txBody>
      </p:sp>
      <p:sp>
        <p:nvSpPr>
          <p:cNvPr id="3" name="コンテンツ プレースホルダー 2">
            <a:extLst>
              <a:ext uri="{FF2B5EF4-FFF2-40B4-BE49-F238E27FC236}">
                <a16:creationId xmlns:a16="http://schemas.microsoft.com/office/drawing/2014/main" id="{310DB72D-A5E5-B44A-9FC0-C2235207A6B4}"/>
              </a:ext>
            </a:extLst>
          </p:cNvPr>
          <p:cNvSpPr>
            <a:spLocks noGrp="1"/>
          </p:cNvSpPr>
          <p:nvPr>
            <p:ph idx="1"/>
          </p:nvPr>
        </p:nvSpPr>
        <p:spPr>
          <a:xfrm>
            <a:off x="229851" y="730978"/>
            <a:ext cx="11480800" cy="3084523"/>
          </a:xfrm>
        </p:spPr>
        <p:txBody>
          <a:bodyPr>
            <a:normAutofit/>
          </a:bodyPr>
          <a:lstStyle/>
          <a:p>
            <a:pPr lvl="0"/>
            <a:r>
              <a:rPr lang="en-US" altLang="ja-JP" dirty="0">
                <a:solidFill>
                  <a:prstClr val="black"/>
                </a:solidFill>
              </a:rPr>
              <a:t>Dust events</a:t>
            </a:r>
          </a:p>
          <a:p>
            <a:pPr lvl="1"/>
            <a:r>
              <a:rPr lang="en-US" altLang="ja-JP" dirty="0">
                <a:solidFill>
                  <a:prstClr val="black"/>
                </a:solidFill>
              </a:rPr>
              <a:t>The number of dust events has been decreasing with the operation time.</a:t>
            </a:r>
          </a:p>
          <a:p>
            <a:pPr lvl="2"/>
            <a:r>
              <a:rPr lang="en-US" altLang="ja-JP" dirty="0">
                <a:solidFill>
                  <a:prstClr val="black"/>
                </a:solidFill>
              </a:rPr>
              <a:t>Aging effect by low current operation</a:t>
            </a:r>
          </a:p>
          <a:p>
            <a:pPr lvl="2"/>
            <a:r>
              <a:rPr lang="en-US" altLang="ja-JP" dirty="0">
                <a:solidFill>
                  <a:prstClr val="black"/>
                </a:solidFill>
              </a:rPr>
              <a:t>Quick abort before a burst occurs</a:t>
            </a:r>
          </a:p>
          <a:p>
            <a:pPr lvl="2"/>
            <a:r>
              <a:rPr lang="en-US" altLang="ja-JP" dirty="0">
                <a:solidFill>
                  <a:prstClr val="black"/>
                </a:solidFill>
              </a:rPr>
              <a:t>Dust drop by a knocker</a:t>
            </a:r>
          </a:p>
          <a:p>
            <a:pPr lvl="1"/>
            <a:r>
              <a:rPr lang="en-US" altLang="ja-JP" dirty="0">
                <a:solidFill>
                  <a:prstClr val="black"/>
                </a:solidFill>
              </a:rPr>
              <a:t>However, it can cause beam energy loss.</a:t>
            </a:r>
            <a:endParaRPr lang="en-US" altLang="ja-JP" dirty="0">
              <a:solidFill>
                <a:srgbClr val="FF0000"/>
              </a:solidFill>
            </a:endParaRPr>
          </a:p>
          <a:p>
            <a:pPr marL="457200" lvl="1" indent="0">
              <a:buNone/>
            </a:pPr>
            <a:r>
              <a:rPr lang="ja-JP" altLang="en-US"/>
              <a:t>→</a:t>
            </a:r>
            <a:r>
              <a:rPr lang="en-US" altLang="ja-JP" dirty="0"/>
              <a:t> drop dusts using the knocker before next commissioning</a:t>
            </a:r>
          </a:p>
          <a:p>
            <a:pPr marL="457200" lvl="1" indent="0">
              <a:buNone/>
            </a:pPr>
            <a:r>
              <a:rPr lang="ja-JP" altLang="en-US"/>
              <a:t>→</a:t>
            </a:r>
            <a:r>
              <a:rPr lang="en-US" altLang="ja-JP" dirty="0"/>
              <a:t> proposed an aging operation with high current before a physics run</a:t>
            </a:r>
          </a:p>
        </p:txBody>
      </p:sp>
      <p:sp>
        <p:nvSpPr>
          <p:cNvPr id="5" name="フッター プレースホルダー 4">
            <a:extLst>
              <a:ext uri="{FF2B5EF4-FFF2-40B4-BE49-F238E27FC236}">
                <a16:creationId xmlns:a16="http://schemas.microsoft.com/office/drawing/2014/main" id="{DE3D7F8C-2425-DC41-B99F-769EA52215B0}"/>
              </a:ext>
            </a:extLst>
          </p:cNvPr>
          <p:cNvSpPr>
            <a:spLocks noGrp="1"/>
          </p:cNvSpPr>
          <p:nvPr>
            <p:ph type="ftr" sz="quarter" idx="11"/>
          </p:nvPr>
        </p:nvSpPr>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F3F045E2-8727-CD44-B134-14A1A40FA94A}"/>
              </a:ext>
            </a:extLst>
          </p:cNvPr>
          <p:cNvSpPr>
            <a:spLocks noGrp="1"/>
          </p:cNvSpPr>
          <p:nvPr>
            <p:ph type="sldNum" sz="quarter" idx="12"/>
          </p:nvPr>
        </p:nvSpPr>
        <p:spPr>
          <a:xfrm>
            <a:off x="8610600" y="6407151"/>
            <a:ext cx="2743200" cy="365125"/>
          </a:xfrm>
        </p:spPr>
        <p:txBody>
          <a:bodyPr/>
          <a:lstStyle/>
          <a:p>
            <a:fld id="{6DFFE4AF-69DB-1148-AD5A-44F3AC80DBCE}" type="slidenum">
              <a:rPr kumimoji="1" lang="ja-JP" altLang="en-US" smtClean="0"/>
              <a:t>17</a:t>
            </a:fld>
            <a:endParaRPr kumimoji="1" lang="ja-JP" altLang="en-US"/>
          </a:p>
        </p:txBody>
      </p:sp>
      <p:sp>
        <p:nvSpPr>
          <p:cNvPr id="18" name="日付プレースホルダー 3">
            <a:extLst>
              <a:ext uri="{FF2B5EF4-FFF2-40B4-BE49-F238E27FC236}">
                <a16:creationId xmlns:a16="http://schemas.microsoft.com/office/drawing/2014/main" id="{6D63FEA6-06BE-7542-9BE6-3A7C96E47B58}"/>
              </a:ext>
            </a:extLst>
          </p:cNvPr>
          <p:cNvSpPr>
            <a:spLocks noGrp="1"/>
          </p:cNvSpPr>
          <p:nvPr>
            <p:ph type="dt" sz="half" idx="10"/>
          </p:nvPr>
        </p:nvSpPr>
        <p:spPr>
          <a:xfrm>
            <a:off x="838200" y="6356350"/>
            <a:ext cx="2743200" cy="365125"/>
          </a:xfrm>
        </p:spPr>
        <p:txBody>
          <a:bodyPr/>
          <a:lstStyle/>
          <a:p>
            <a:r>
              <a:rPr kumimoji="1" lang="en-US" altLang="ja-JP"/>
              <a:t>2019/7/8</a:t>
            </a:r>
            <a:endParaRPr kumimoji="1" lang="ja-JP" altLang="en-US"/>
          </a:p>
        </p:txBody>
      </p:sp>
      <p:pic>
        <p:nvPicPr>
          <p:cNvPr id="4" name="図 3">
            <a:extLst>
              <a:ext uri="{FF2B5EF4-FFF2-40B4-BE49-F238E27FC236}">
                <a16:creationId xmlns:a16="http://schemas.microsoft.com/office/drawing/2014/main" id="{CF2FA71F-C642-FD4C-B95E-81CB351BCAD3}"/>
              </a:ext>
            </a:extLst>
          </p:cNvPr>
          <p:cNvPicPr>
            <a:picLocks noChangeAspect="1"/>
          </p:cNvPicPr>
          <p:nvPr/>
        </p:nvPicPr>
        <p:blipFill>
          <a:blip r:embed="rId2"/>
          <a:stretch>
            <a:fillRect/>
          </a:stretch>
        </p:blipFill>
        <p:spPr>
          <a:xfrm>
            <a:off x="397933" y="3780656"/>
            <a:ext cx="5103472" cy="3077344"/>
          </a:xfrm>
          <a:prstGeom prst="rect">
            <a:avLst/>
          </a:prstGeom>
        </p:spPr>
      </p:pic>
      <p:pic>
        <p:nvPicPr>
          <p:cNvPr id="7" name="図 6">
            <a:extLst>
              <a:ext uri="{FF2B5EF4-FFF2-40B4-BE49-F238E27FC236}">
                <a16:creationId xmlns:a16="http://schemas.microsoft.com/office/drawing/2014/main" id="{33BF4E8D-5178-F342-97B3-7E45588DEA64}"/>
              </a:ext>
            </a:extLst>
          </p:cNvPr>
          <p:cNvPicPr>
            <a:picLocks noChangeAspect="1"/>
          </p:cNvPicPr>
          <p:nvPr/>
        </p:nvPicPr>
        <p:blipFill>
          <a:blip r:embed="rId3"/>
          <a:stretch>
            <a:fillRect/>
          </a:stretch>
        </p:blipFill>
        <p:spPr>
          <a:xfrm>
            <a:off x="6833046" y="3708215"/>
            <a:ext cx="4961021" cy="3149785"/>
          </a:xfrm>
          <a:prstGeom prst="rect">
            <a:avLst/>
          </a:prstGeom>
        </p:spPr>
      </p:pic>
    </p:spTree>
    <p:extLst>
      <p:ext uri="{BB962C8B-B14F-4D97-AF65-F5344CB8AC3E}">
        <p14:creationId xmlns:p14="http://schemas.microsoft.com/office/powerpoint/2010/main" val="2667131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536B9F-D17B-D341-9EAB-8EA42A532D72}"/>
              </a:ext>
            </a:extLst>
          </p:cNvPr>
          <p:cNvSpPr>
            <a:spLocks noGrp="1"/>
          </p:cNvSpPr>
          <p:nvPr>
            <p:ph type="title"/>
          </p:nvPr>
        </p:nvSpPr>
        <p:spPr>
          <a:xfrm>
            <a:off x="180728" y="-261818"/>
            <a:ext cx="10515600" cy="1325563"/>
          </a:xfrm>
        </p:spPr>
        <p:txBody>
          <a:bodyPr/>
          <a:lstStyle/>
          <a:p>
            <a:r>
              <a:rPr kumimoji="1" lang="en-US" altLang="ja-JP" dirty="0"/>
              <a:t>Present Status – problems</a:t>
            </a:r>
            <a:endParaRPr kumimoji="1" lang="ja-JP" altLang="en-US"/>
          </a:p>
        </p:txBody>
      </p:sp>
      <p:sp>
        <p:nvSpPr>
          <p:cNvPr id="3" name="コンテンツ プレースホルダー 2">
            <a:extLst>
              <a:ext uri="{FF2B5EF4-FFF2-40B4-BE49-F238E27FC236}">
                <a16:creationId xmlns:a16="http://schemas.microsoft.com/office/drawing/2014/main" id="{310DB72D-A5E5-B44A-9FC0-C2235207A6B4}"/>
              </a:ext>
            </a:extLst>
          </p:cNvPr>
          <p:cNvSpPr>
            <a:spLocks noGrp="1"/>
          </p:cNvSpPr>
          <p:nvPr>
            <p:ph idx="1"/>
          </p:nvPr>
        </p:nvSpPr>
        <p:spPr>
          <a:xfrm>
            <a:off x="194732" y="700625"/>
            <a:ext cx="11997267" cy="2364140"/>
          </a:xfrm>
        </p:spPr>
        <p:txBody>
          <a:bodyPr>
            <a:normAutofit fontScale="85000" lnSpcReduction="20000"/>
          </a:bodyPr>
          <a:lstStyle/>
          <a:p>
            <a:pPr lvl="0"/>
            <a:r>
              <a:rPr lang="en-US" altLang="ja-JP" dirty="0">
                <a:solidFill>
                  <a:prstClr val="black"/>
                </a:solidFill>
              </a:rPr>
              <a:t>Temperature of IP bellows chamber in HER in Phase-3, which is between a QCS beam pipe and an IP chamber. ~60℃ </a:t>
            </a:r>
            <a:r>
              <a:rPr lang="ja-JP" altLang="en-US">
                <a:solidFill>
                  <a:prstClr val="black"/>
                </a:solidFill>
              </a:rPr>
              <a:t>（</a:t>
            </a:r>
            <a:r>
              <a:rPr lang="en-US" altLang="ja-JP" dirty="0">
                <a:solidFill>
                  <a:prstClr val="black"/>
                </a:solidFill>
              </a:rPr>
              <a:t>850 mA, 3.06RF, 1578 bunches</a:t>
            </a:r>
            <a:r>
              <a:rPr lang="ja-JP" altLang="en-US">
                <a:solidFill>
                  <a:prstClr val="black"/>
                </a:solidFill>
              </a:rPr>
              <a:t>）</a:t>
            </a:r>
            <a:r>
              <a:rPr lang="en-US" altLang="ja-JP" dirty="0">
                <a:solidFill>
                  <a:prstClr val="black"/>
                </a:solidFill>
              </a:rPr>
              <a:t>.</a:t>
            </a:r>
            <a:r>
              <a:rPr lang="en-US" altLang="ja-JP" dirty="0"/>
              <a:t>  This happened in 1 of the 4 bellows chambers.</a:t>
            </a:r>
            <a:endParaRPr lang="en-US" altLang="ja-JP" dirty="0">
              <a:solidFill>
                <a:prstClr val="black"/>
              </a:solidFill>
            </a:endParaRPr>
          </a:p>
          <a:p>
            <a:r>
              <a:rPr lang="en-US" altLang="ja-JP" dirty="0">
                <a:solidFill>
                  <a:prstClr val="black"/>
                </a:solidFill>
              </a:rPr>
              <a:t>The similar heating on an another one had also been seen in Phase-2. It was changed to new one before Phase-3.</a:t>
            </a:r>
          </a:p>
          <a:p>
            <a:pPr lvl="0"/>
            <a:r>
              <a:rPr kumimoji="1" lang="en-US" altLang="ja-JP" dirty="0">
                <a:solidFill>
                  <a:prstClr val="black"/>
                </a:solidFill>
              </a:rPr>
              <a:t>The RF shield is a conventional fingers type. Fault of the electrical contact?</a:t>
            </a:r>
          </a:p>
          <a:p>
            <a:pPr marL="457200" lvl="1" indent="0">
              <a:buNone/>
            </a:pPr>
            <a:r>
              <a:rPr lang="ja-JP" altLang="en-US">
                <a:solidFill>
                  <a:prstClr val="black"/>
                </a:solidFill>
              </a:rPr>
              <a:t>→</a:t>
            </a:r>
            <a:r>
              <a:rPr lang="en-US" altLang="ja-JP" dirty="0">
                <a:solidFill>
                  <a:prstClr val="black"/>
                </a:solidFill>
              </a:rPr>
              <a:t> We have a plan to replace it with new one in this summer shutdown.</a:t>
            </a:r>
            <a:endParaRPr kumimoji="1" lang="en-US" altLang="ja-JP" dirty="0"/>
          </a:p>
        </p:txBody>
      </p:sp>
      <p:sp>
        <p:nvSpPr>
          <p:cNvPr id="4" name="日付プレースホルダー 3">
            <a:extLst>
              <a:ext uri="{FF2B5EF4-FFF2-40B4-BE49-F238E27FC236}">
                <a16:creationId xmlns:a16="http://schemas.microsoft.com/office/drawing/2014/main" id="{5DAB0C83-90B7-1941-B884-A4C02C784566}"/>
              </a:ext>
            </a:extLst>
          </p:cNvPr>
          <p:cNvSpPr>
            <a:spLocks noGrp="1"/>
          </p:cNvSpPr>
          <p:nvPr>
            <p:ph type="dt" sz="half" idx="10"/>
          </p:nvPr>
        </p:nvSpPr>
        <p:spPr/>
        <p:txBody>
          <a:body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DE3D7F8C-2425-DC41-B99F-769EA52215B0}"/>
              </a:ext>
            </a:extLst>
          </p:cNvPr>
          <p:cNvSpPr>
            <a:spLocks noGrp="1"/>
          </p:cNvSpPr>
          <p:nvPr>
            <p:ph type="ftr" sz="quarter" idx="11"/>
          </p:nvPr>
        </p:nvSpPr>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F3F045E2-8727-CD44-B134-14A1A40FA94A}"/>
              </a:ext>
            </a:extLst>
          </p:cNvPr>
          <p:cNvSpPr>
            <a:spLocks noGrp="1"/>
          </p:cNvSpPr>
          <p:nvPr>
            <p:ph type="sldNum" sz="quarter" idx="12"/>
          </p:nvPr>
        </p:nvSpPr>
        <p:spPr/>
        <p:txBody>
          <a:bodyPr/>
          <a:lstStyle/>
          <a:p>
            <a:fld id="{6DFFE4AF-69DB-1148-AD5A-44F3AC80DBCE}" type="slidenum">
              <a:rPr kumimoji="1" lang="ja-JP" altLang="en-US" smtClean="0"/>
              <a:t>18</a:t>
            </a:fld>
            <a:endParaRPr kumimoji="1" lang="ja-JP" altLang="en-US"/>
          </a:p>
        </p:txBody>
      </p:sp>
      <p:pic>
        <p:nvPicPr>
          <p:cNvPr id="8" name="Picture 4" descr="2019_07_01_10_03_30.png : LogBrowser:afsad2c.kekb.kek.jp:17559 ##SKB">
            <a:extLst>
              <a:ext uri="{FF2B5EF4-FFF2-40B4-BE49-F238E27FC236}">
                <a16:creationId xmlns:a16="http://schemas.microsoft.com/office/drawing/2014/main" id="{E4EB74CC-16AF-A646-AE7F-DC34B05AB7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27" t="13040" r="44959" b="10901"/>
          <a:stretch/>
        </p:blipFill>
        <p:spPr bwMode="auto">
          <a:xfrm>
            <a:off x="7141244" y="3082412"/>
            <a:ext cx="4433679" cy="327219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矢印コネクタ 8">
            <a:extLst>
              <a:ext uri="{FF2B5EF4-FFF2-40B4-BE49-F238E27FC236}">
                <a16:creationId xmlns:a16="http://schemas.microsoft.com/office/drawing/2014/main" id="{12DA3DA3-711E-EF41-A2A0-EE8A42CA89B7}"/>
              </a:ext>
            </a:extLst>
          </p:cNvPr>
          <p:cNvCxnSpPr>
            <a:cxnSpLocks/>
          </p:cNvCxnSpPr>
          <p:nvPr/>
        </p:nvCxnSpPr>
        <p:spPr>
          <a:xfrm>
            <a:off x="8655272" y="4278733"/>
            <a:ext cx="473279" cy="45059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83054AFF-768F-EE46-B481-61C043C698CA}"/>
              </a:ext>
            </a:extLst>
          </p:cNvPr>
          <p:cNvSpPr/>
          <p:nvPr/>
        </p:nvSpPr>
        <p:spPr>
          <a:xfrm>
            <a:off x="7762902" y="4017123"/>
            <a:ext cx="1405621" cy="261610"/>
          </a:xfrm>
          <a:prstGeom prst="rect">
            <a:avLst/>
          </a:prstGeom>
        </p:spPr>
        <p:txBody>
          <a:bodyPr wrap="square">
            <a:spAutoFit/>
          </a:bodyPr>
          <a:lstStyle/>
          <a:p>
            <a:r>
              <a:rPr lang="en-US" altLang="ja-JP" sz="1100" dirty="0">
                <a:solidFill>
                  <a:srgbClr val="0000FF"/>
                </a:solidFill>
                <a:latin typeface="Arial" panose="020B0604020202020204" pitchFamily="34" charset="0"/>
                <a:cs typeface="Arial" panose="020B0604020202020204" pitchFamily="34" charset="0"/>
              </a:rPr>
              <a:t>6.12sp, 789 bunch</a:t>
            </a:r>
          </a:p>
        </p:txBody>
      </p:sp>
      <p:sp>
        <p:nvSpPr>
          <p:cNvPr id="11" name="正方形/長方形 10">
            <a:extLst>
              <a:ext uri="{FF2B5EF4-FFF2-40B4-BE49-F238E27FC236}">
                <a16:creationId xmlns:a16="http://schemas.microsoft.com/office/drawing/2014/main" id="{9BFC603C-1BD7-434C-BC10-8683D0DFF099}"/>
              </a:ext>
            </a:extLst>
          </p:cNvPr>
          <p:cNvSpPr/>
          <p:nvPr/>
        </p:nvSpPr>
        <p:spPr>
          <a:xfrm>
            <a:off x="10078364" y="3292646"/>
            <a:ext cx="1496559" cy="261610"/>
          </a:xfrm>
          <a:prstGeom prst="rect">
            <a:avLst/>
          </a:prstGeom>
        </p:spPr>
        <p:txBody>
          <a:bodyPr wrap="square">
            <a:spAutoFit/>
          </a:bodyPr>
          <a:lstStyle/>
          <a:p>
            <a:r>
              <a:rPr lang="en-US" altLang="ja-JP" sz="1100" dirty="0">
                <a:solidFill>
                  <a:srgbClr val="0000FF"/>
                </a:solidFill>
                <a:latin typeface="Arial" panose="020B0604020202020204" pitchFamily="34" charset="0"/>
                <a:cs typeface="Arial" panose="020B0604020202020204" pitchFamily="34" charset="0"/>
              </a:rPr>
              <a:t>3.06sp, 1576 bunch</a:t>
            </a:r>
          </a:p>
        </p:txBody>
      </p:sp>
      <p:cxnSp>
        <p:nvCxnSpPr>
          <p:cNvPr id="12" name="直線矢印コネクタ 11">
            <a:extLst>
              <a:ext uri="{FF2B5EF4-FFF2-40B4-BE49-F238E27FC236}">
                <a16:creationId xmlns:a16="http://schemas.microsoft.com/office/drawing/2014/main" id="{00CBE1BF-E6FC-3E40-AD83-E6814ED7E44B}"/>
              </a:ext>
            </a:extLst>
          </p:cNvPr>
          <p:cNvCxnSpPr>
            <a:cxnSpLocks/>
          </p:cNvCxnSpPr>
          <p:nvPr/>
        </p:nvCxnSpPr>
        <p:spPr>
          <a:xfrm>
            <a:off x="10826643" y="3554256"/>
            <a:ext cx="219288" cy="349466"/>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236B884F-46EC-E24B-B611-09DFFDFBF211}"/>
              </a:ext>
            </a:extLst>
          </p:cNvPr>
          <p:cNvCxnSpPr>
            <a:cxnSpLocks/>
          </p:cNvCxnSpPr>
          <p:nvPr/>
        </p:nvCxnSpPr>
        <p:spPr>
          <a:xfrm>
            <a:off x="8999621" y="4278733"/>
            <a:ext cx="610476" cy="225295"/>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 descr="page7image27353424">
            <a:extLst>
              <a:ext uri="{FF2B5EF4-FFF2-40B4-BE49-F238E27FC236}">
                <a16:creationId xmlns:a16="http://schemas.microsoft.com/office/drawing/2014/main" id="{55C70173-7F46-0C40-BFE6-CA2CFCF48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831" y="2894309"/>
            <a:ext cx="1524990" cy="1946118"/>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8651798C-5940-564E-9BC7-90184A7552DF}"/>
              </a:ext>
            </a:extLst>
          </p:cNvPr>
          <p:cNvSpPr txBox="1"/>
          <p:nvPr/>
        </p:nvSpPr>
        <p:spPr>
          <a:xfrm>
            <a:off x="7285231" y="2874163"/>
            <a:ext cx="3967924" cy="307777"/>
          </a:xfrm>
          <a:prstGeom prst="rect">
            <a:avLst/>
          </a:prstGeom>
          <a:noFill/>
        </p:spPr>
        <p:txBody>
          <a:bodyPr wrap="square" rtlCol="0">
            <a:spAutoFit/>
          </a:bodyPr>
          <a:lstStyle/>
          <a:p>
            <a:r>
              <a:rPr lang="en-US" altLang="ja-JP" sz="1400" dirty="0"/>
              <a:t>Temperature of IP bellows chamber</a:t>
            </a:r>
            <a:endParaRPr kumimoji="1" lang="ja-JP" altLang="en-US" sz="1400"/>
          </a:p>
        </p:txBody>
      </p:sp>
      <p:pic>
        <p:nvPicPr>
          <p:cNvPr id="17" name="Picture 2" descr="C:\Users\terui\AppData\Local\Temp\dsc_5769.JPG">
            <a:extLst>
              <a:ext uri="{FF2B5EF4-FFF2-40B4-BE49-F238E27FC236}">
                <a16:creationId xmlns:a16="http://schemas.microsoft.com/office/drawing/2014/main" id="{36B1E802-947B-E041-BF42-5E417407B9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959"/>
          <a:stretch/>
        </p:blipFill>
        <p:spPr bwMode="auto">
          <a:xfrm>
            <a:off x="612138" y="5074334"/>
            <a:ext cx="3585148" cy="188917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直線矢印コネクタ 18">
            <a:extLst>
              <a:ext uri="{FF2B5EF4-FFF2-40B4-BE49-F238E27FC236}">
                <a16:creationId xmlns:a16="http://schemas.microsoft.com/office/drawing/2014/main" id="{51DD6C5C-67AA-DD4A-AA14-1E2DAA158709}"/>
              </a:ext>
            </a:extLst>
          </p:cNvPr>
          <p:cNvCxnSpPr>
            <a:cxnSpLocks/>
          </p:cNvCxnSpPr>
          <p:nvPr/>
        </p:nvCxnSpPr>
        <p:spPr>
          <a:xfrm flipH="1" flipV="1">
            <a:off x="3693467" y="5774340"/>
            <a:ext cx="805621" cy="2081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D335CD67-5199-3246-ADD6-566CCABDC179}"/>
              </a:ext>
            </a:extLst>
          </p:cNvPr>
          <p:cNvSpPr txBox="1"/>
          <p:nvPr/>
        </p:nvSpPr>
        <p:spPr>
          <a:xfrm>
            <a:off x="573418" y="4682061"/>
            <a:ext cx="4222365" cy="307777"/>
          </a:xfrm>
          <a:prstGeom prst="rect">
            <a:avLst/>
          </a:prstGeom>
          <a:noFill/>
        </p:spPr>
        <p:txBody>
          <a:bodyPr wrap="square" rtlCol="0">
            <a:spAutoFit/>
          </a:bodyPr>
          <a:lstStyle/>
          <a:p>
            <a:r>
              <a:rPr lang="en-US" altLang="ja-JP" sz="1400" dirty="0"/>
              <a:t>Detached IP bellows chamber after Phase-2</a:t>
            </a:r>
            <a:endParaRPr kumimoji="1" lang="ja-JP" altLang="en-US" sz="1400"/>
          </a:p>
        </p:txBody>
      </p:sp>
      <p:sp>
        <p:nvSpPr>
          <p:cNvPr id="22" name="テキスト ボックス 21">
            <a:extLst>
              <a:ext uri="{FF2B5EF4-FFF2-40B4-BE49-F238E27FC236}">
                <a16:creationId xmlns:a16="http://schemas.microsoft.com/office/drawing/2014/main" id="{D7EC491E-D552-0645-AC09-681F4B838786}"/>
              </a:ext>
            </a:extLst>
          </p:cNvPr>
          <p:cNvSpPr txBox="1"/>
          <p:nvPr/>
        </p:nvSpPr>
        <p:spPr>
          <a:xfrm>
            <a:off x="4444736" y="5865030"/>
            <a:ext cx="1768673" cy="307777"/>
          </a:xfrm>
          <a:prstGeom prst="rect">
            <a:avLst/>
          </a:prstGeom>
          <a:noFill/>
        </p:spPr>
        <p:txBody>
          <a:bodyPr wrap="square" rtlCol="0">
            <a:spAutoFit/>
          </a:bodyPr>
          <a:lstStyle/>
          <a:p>
            <a:r>
              <a:rPr lang="en-US" altLang="ja-JP" sz="1400" dirty="0">
                <a:solidFill>
                  <a:srgbClr val="FF0000"/>
                </a:solidFill>
              </a:rPr>
              <a:t>Discharged mark</a:t>
            </a:r>
            <a:endParaRPr kumimoji="1" lang="ja-JP" altLang="en-US" sz="1400">
              <a:solidFill>
                <a:srgbClr val="FF0000"/>
              </a:solidFill>
            </a:endParaRPr>
          </a:p>
        </p:txBody>
      </p:sp>
      <p:pic>
        <p:nvPicPr>
          <p:cNvPr id="18" name="図 17">
            <a:extLst>
              <a:ext uri="{FF2B5EF4-FFF2-40B4-BE49-F238E27FC236}">
                <a16:creationId xmlns:a16="http://schemas.microsoft.com/office/drawing/2014/main" id="{41E1BA23-FC7F-C547-8443-A51FC0DC719D}"/>
              </a:ext>
            </a:extLst>
          </p:cNvPr>
          <p:cNvPicPr>
            <a:picLocks noChangeAspect="1"/>
          </p:cNvPicPr>
          <p:nvPr/>
        </p:nvPicPr>
        <p:blipFill>
          <a:blip r:embed="rId5"/>
          <a:stretch>
            <a:fillRect/>
          </a:stretch>
        </p:blipFill>
        <p:spPr>
          <a:xfrm>
            <a:off x="647933" y="2769893"/>
            <a:ext cx="3513558" cy="2000025"/>
          </a:xfrm>
          <a:prstGeom prst="rect">
            <a:avLst/>
          </a:prstGeom>
        </p:spPr>
      </p:pic>
      <p:sp>
        <p:nvSpPr>
          <p:cNvPr id="23" name="テキスト ボックス 22">
            <a:extLst>
              <a:ext uri="{FF2B5EF4-FFF2-40B4-BE49-F238E27FC236}">
                <a16:creationId xmlns:a16="http://schemas.microsoft.com/office/drawing/2014/main" id="{85A385D5-C6CA-1441-BB02-CFB576FD3AAA}"/>
              </a:ext>
            </a:extLst>
          </p:cNvPr>
          <p:cNvSpPr txBox="1"/>
          <p:nvPr/>
        </p:nvSpPr>
        <p:spPr>
          <a:xfrm>
            <a:off x="4232761" y="6190398"/>
            <a:ext cx="3913921" cy="738664"/>
          </a:xfrm>
          <a:prstGeom prst="rect">
            <a:avLst/>
          </a:prstGeom>
          <a:solidFill>
            <a:schemeClr val="bg1"/>
          </a:solidFill>
        </p:spPr>
        <p:txBody>
          <a:bodyPr wrap="square" rtlCol="0">
            <a:spAutoFit/>
          </a:bodyPr>
          <a:lstStyle/>
          <a:p>
            <a:r>
              <a:rPr lang="ja-JP" altLang="en-US" sz="1400"/>
              <a:t>・</a:t>
            </a:r>
            <a:r>
              <a:rPr lang="en-US" altLang="ja-JP" sz="1400" dirty="0"/>
              <a:t>This finger was off after the installation and put it back before Phase-2.</a:t>
            </a:r>
          </a:p>
          <a:p>
            <a:r>
              <a:rPr lang="ja-JP" altLang="en-US" sz="1400"/>
              <a:t>・</a:t>
            </a:r>
            <a:r>
              <a:rPr lang="en-US" altLang="ja-JP" sz="1400" dirty="0"/>
              <a:t>This happened in 1 of the 4 chambers.</a:t>
            </a:r>
          </a:p>
        </p:txBody>
      </p:sp>
    </p:spTree>
    <p:extLst>
      <p:ext uri="{BB962C8B-B14F-4D97-AF65-F5344CB8AC3E}">
        <p14:creationId xmlns:p14="http://schemas.microsoft.com/office/powerpoint/2010/main" val="2278109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536B9F-D17B-D341-9EAB-8EA42A532D72}"/>
              </a:ext>
            </a:extLst>
          </p:cNvPr>
          <p:cNvSpPr>
            <a:spLocks noGrp="1"/>
          </p:cNvSpPr>
          <p:nvPr>
            <p:ph type="title"/>
          </p:nvPr>
        </p:nvSpPr>
        <p:spPr>
          <a:xfrm>
            <a:off x="838200" y="-143933"/>
            <a:ext cx="10515600" cy="1325563"/>
          </a:xfrm>
        </p:spPr>
        <p:txBody>
          <a:bodyPr/>
          <a:lstStyle/>
          <a:p>
            <a:r>
              <a:rPr kumimoji="1" lang="en-US" altLang="ja-JP" dirty="0"/>
              <a:t>Present Status – problems</a:t>
            </a:r>
            <a:endParaRPr kumimoji="1" lang="ja-JP" altLang="en-US"/>
          </a:p>
        </p:txBody>
      </p:sp>
      <p:sp>
        <p:nvSpPr>
          <p:cNvPr id="3" name="コンテンツ プレースホルダー 2">
            <a:extLst>
              <a:ext uri="{FF2B5EF4-FFF2-40B4-BE49-F238E27FC236}">
                <a16:creationId xmlns:a16="http://schemas.microsoft.com/office/drawing/2014/main" id="{310DB72D-A5E5-B44A-9FC0-C2235207A6B4}"/>
              </a:ext>
            </a:extLst>
          </p:cNvPr>
          <p:cNvSpPr>
            <a:spLocks noGrp="1"/>
          </p:cNvSpPr>
          <p:nvPr>
            <p:ph idx="1"/>
          </p:nvPr>
        </p:nvSpPr>
        <p:spPr>
          <a:xfrm>
            <a:off x="838200" y="798192"/>
            <a:ext cx="10515600" cy="2359872"/>
          </a:xfrm>
        </p:spPr>
        <p:txBody>
          <a:bodyPr>
            <a:normAutofit/>
          </a:bodyPr>
          <a:lstStyle/>
          <a:p>
            <a:pPr lvl="0"/>
            <a:r>
              <a:rPr lang="en-US" altLang="ja-JP" dirty="0">
                <a:solidFill>
                  <a:prstClr val="black"/>
                </a:solidFill>
              </a:rPr>
              <a:t>Pressure upstream of IP in LER.</a:t>
            </a:r>
          </a:p>
          <a:p>
            <a:pPr lvl="1"/>
            <a:r>
              <a:rPr kumimoji="1" lang="en-US" altLang="ja-JP" dirty="0">
                <a:solidFill>
                  <a:prstClr val="black"/>
                </a:solidFill>
              </a:rPr>
              <a:t>Vacuum component is dominant for BG in LER.</a:t>
            </a:r>
          </a:p>
          <a:p>
            <a:pPr lvl="1"/>
            <a:r>
              <a:rPr kumimoji="1" lang="en-US" altLang="ja-JP" dirty="0">
                <a:solidFill>
                  <a:prstClr val="black"/>
                </a:solidFill>
              </a:rPr>
              <a:t>Especially, pressures near D02V1 and D02H1 are high.</a:t>
            </a:r>
          </a:p>
          <a:p>
            <a:pPr lvl="2"/>
            <a:r>
              <a:rPr kumimoji="1" lang="en-US" altLang="ja-JP" dirty="0"/>
              <a:t>D02H1 collimator had a water leakage trouble before Phase-3, so it could raise the pressure.</a:t>
            </a:r>
            <a:endParaRPr lang="en-US" altLang="ja-JP" dirty="0"/>
          </a:p>
          <a:p>
            <a:pPr marL="457200" lvl="1" indent="0">
              <a:buNone/>
            </a:pPr>
            <a:r>
              <a:rPr kumimoji="1" lang="ja-JP" altLang="en-US"/>
              <a:t>→</a:t>
            </a:r>
            <a:r>
              <a:rPr kumimoji="1" lang="en-US" altLang="ja-JP" dirty="0"/>
              <a:t> try baking these collimators and beam pipes in tunnel</a:t>
            </a:r>
          </a:p>
        </p:txBody>
      </p:sp>
      <p:sp>
        <p:nvSpPr>
          <p:cNvPr id="4" name="日付プレースホルダー 3">
            <a:extLst>
              <a:ext uri="{FF2B5EF4-FFF2-40B4-BE49-F238E27FC236}">
                <a16:creationId xmlns:a16="http://schemas.microsoft.com/office/drawing/2014/main" id="{5DAB0C83-90B7-1941-B884-A4C02C784566}"/>
              </a:ext>
            </a:extLst>
          </p:cNvPr>
          <p:cNvSpPr>
            <a:spLocks noGrp="1"/>
          </p:cNvSpPr>
          <p:nvPr>
            <p:ph type="dt" sz="half" idx="10"/>
          </p:nvPr>
        </p:nvSpPr>
        <p:spPr/>
        <p:txBody>
          <a:body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DE3D7F8C-2425-DC41-B99F-769EA52215B0}"/>
              </a:ext>
            </a:extLst>
          </p:cNvPr>
          <p:cNvSpPr>
            <a:spLocks noGrp="1"/>
          </p:cNvSpPr>
          <p:nvPr>
            <p:ph type="ftr" sz="quarter" idx="11"/>
          </p:nvPr>
        </p:nvSpPr>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F3F045E2-8727-CD44-B134-14A1A40FA94A}"/>
              </a:ext>
            </a:extLst>
          </p:cNvPr>
          <p:cNvSpPr>
            <a:spLocks noGrp="1"/>
          </p:cNvSpPr>
          <p:nvPr>
            <p:ph type="sldNum" sz="quarter" idx="12"/>
          </p:nvPr>
        </p:nvSpPr>
        <p:spPr/>
        <p:txBody>
          <a:bodyPr/>
          <a:lstStyle/>
          <a:p>
            <a:fld id="{6DFFE4AF-69DB-1148-AD5A-44F3AC80DBCE}" type="slidenum">
              <a:rPr kumimoji="1" lang="ja-JP" altLang="en-US" smtClean="0"/>
              <a:t>19</a:t>
            </a:fld>
            <a:endParaRPr kumimoji="1" lang="ja-JP" altLang="en-US"/>
          </a:p>
        </p:txBody>
      </p:sp>
      <p:pic>
        <p:nvPicPr>
          <p:cNvPr id="8" name="図 7">
            <a:extLst>
              <a:ext uri="{FF2B5EF4-FFF2-40B4-BE49-F238E27FC236}">
                <a16:creationId xmlns:a16="http://schemas.microsoft.com/office/drawing/2014/main" id="{A2CAFFB1-6E9B-A44C-9AD2-E01E2F147DB4}"/>
              </a:ext>
            </a:extLst>
          </p:cNvPr>
          <p:cNvPicPr>
            <a:picLocks noChangeAspect="1"/>
          </p:cNvPicPr>
          <p:nvPr/>
        </p:nvPicPr>
        <p:blipFill rotWithShape="1">
          <a:blip r:embed="rId2"/>
          <a:srcRect t="50000"/>
          <a:stretch/>
        </p:blipFill>
        <p:spPr>
          <a:xfrm>
            <a:off x="0" y="3429000"/>
            <a:ext cx="12192000" cy="3155748"/>
          </a:xfrm>
          <a:prstGeom prst="rect">
            <a:avLst/>
          </a:prstGeom>
        </p:spPr>
      </p:pic>
      <p:sp>
        <p:nvSpPr>
          <p:cNvPr id="9" name="円/楕円 8">
            <a:extLst>
              <a:ext uri="{FF2B5EF4-FFF2-40B4-BE49-F238E27FC236}">
                <a16:creationId xmlns:a16="http://schemas.microsoft.com/office/drawing/2014/main" id="{F6DF554F-F20F-9748-956D-AA941CBFD946}"/>
              </a:ext>
            </a:extLst>
          </p:cNvPr>
          <p:cNvSpPr/>
          <p:nvPr/>
        </p:nvSpPr>
        <p:spPr>
          <a:xfrm>
            <a:off x="3640668" y="3759200"/>
            <a:ext cx="609600" cy="6011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FE35C32-C6EC-A340-8DB4-6D4EC0AFA12C}"/>
              </a:ext>
            </a:extLst>
          </p:cNvPr>
          <p:cNvSpPr txBox="1"/>
          <p:nvPr/>
        </p:nvSpPr>
        <p:spPr>
          <a:xfrm>
            <a:off x="3496734" y="3605311"/>
            <a:ext cx="394036" cy="307777"/>
          </a:xfrm>
          <a:prstGeom prst="rect">
            <a:avLst/>
          </a:prstGeom>
          <a:noFill/>
        </p:spPr>
        <p:txBody>
          <a:bodyPr wrap="square" rtlCol="0">
            <a:spAutoFit/>
          </a:bodyPr>
          <a:lstStyle/>
          <a:p>
            <a:r>
              <a:rPr lang="en-US" altLang="ja-JP" sz="1400" dirty="0">
                <a:solidFill>
                  <a:srgbClr val="FF0000"/>
                </a:solidFill>
              </a:rPr>
              <a:t>IR</a:t>
            </a:r>
            <a:endParaRPr kumimoji="1" lang="ja-JP" altLang="en-US" sz="1400">
              <a:solidFill>
                <a:srgbClr val="FF0000"/>
              </a:solidFill>
            </a:endParaRPr>
          </a:p>
        </p:txBody>
      </p:sp>
      <p:sp>
        <p:nvSpPr>
          <p:cNvPr id="11" name="テキスト ボックス 10">
            <a:extLst>
              <a:ext uri="{FF2B5EF4-FFF2-40B4-BE49-F238E27FC236}">
                <a16:creationId xmlns:a16="http://schemas.microsoft.com/office/drawing/2014/main" id="{F10D9CFA-3B43-D34F-AC20-9639F1E92428}"/>
              </a:ext>
            </a:extLst>
          </p:cNvPr>
          <p:cNvSpPr txBox="1"/>
          <p:nvPr/>
        </p:nvSpPr>
        <p:spPr>
          <a:xfrm>
            <a:off x="4952999" y="3605310"/>
            <a:ext cx="778933" cy="307777"/>
          </a:xfrm>
          <a:prstGeom prst="rect">
            <a:avLst/>
          </a:prstGeom>
          <a:noFill/>
        </p:spPr>
        <p:txBody>
          <a:bodyPr wrap="square" rtlCol="0">
            <a:spAutoFit/>
          </a:bodyPr>
          <a:lstStyle/>
          <a:p>
            <a:r>
              <a:rPr lang="en-US" altLang="ja-JP" sz="1400" dirty="0">
                <a:solidFill>
                  <a:srgbClr val="FF0000"/>
                </a:solidFill>
              </a:rPr>
              <a:t>D02V1</a:t>
            </a:r>
            <a:endParaRPr kumimoji="1" lang="ja-JP" altLang="en-US" sz="1400">
              <a:solidFill>
                <a:srgbClr val="FF0000"/>
              </a:solidFill>
            </a:endParaRPr>
          </a:p>
        </p:txBody>
      </p:sp>
      <p:cxnSp>
        <p:nvCxnSpPr>
          <p:cNvPr id="13" name="直線矢印コネクタ 12">
            <a:extLst>
              <a:ext uri="{FF2B5EF4-FFF2-40B4-BE49-F238E27FC236}">
                <a16:creationId xmlns:a16="http://schemas.microsoft.com/office/drawing/2014/main" id="{93753AF5-D35C-8A44-811B-D69C37907FC7}"/>
              </a:ext>
            </a:extLst>
          </p:cNvPr>
          <p:cNvCxnSpPr/>
          <p:nvPr/>
        </p:nvCxnSpPr>
        <p:spPr>
          <a:xfrm flipH="1">
            <a:off x="5105400" y="3818465"/>
            <a:ext cx="93133" cy="2566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A0216C0D-5FBD-D14D-9D6F-B497F0458B06}"/>
              </a:ext>
            </a:extLst>
          </p:cNvPr>
          <p:cNvSpPr txBox="1"/>
          <p:nvPr/>
        </p:nvSpPr>
        <p:spPr>
          <a:xfrm>
            <a:off x="6477617" y="3605309"/>
            <a:ext cx="2544569" cy="307777"/>
          </a:xfrm>
          <a:prstGeom prst="rect">
            <a:avLst/>
          </a:prstGeom>
          <a:noFill/>
        </p:spPr>
        <p:txBody>
          <a:bodyPr wrap="square" rtlCol="0">
            <a:spAutoFit/>
          </a:bodyPr>
          <a:lstStyle/>
          <a:p>
            <a:r>
              <a:rPr lang="en-US" altLang="ja-JP" sz="1400" dirty="0">
                <a:solidFill>
                  <a:srgbClr val="FF0000"/>
                </a:solidFill>
              </a:rPr>
              <a:t>D02H1 (water leakage)</a:t>
            </a:r>
            <a:endParaRPr kumimoji="1" lang="ja-JP" altLang="en-US" sz="1400">
              <a:solidFill>
                <a:srgbClr val="FF0000"/>
              </a:solidFill>
            </a:endParaRPr>
          </a:p>
        </p:txBody>
      </p:sp>
      <p:cxnSp>
        <p:nvCxnSpPr>
          <p:cNvPr id="15" name="直線矢印コネクタ 14">
            <a:extLst>
              <a:ext uri="{FF2B5EF4-FFF2-40B4-BE49-F238E27FC236}">
                <a16:creationId xmlns:a16="http://schemas.microsoft.com/office/drawing/2014/main" id="{7E96ACA0-33AC-8B48-8724-92456ABAC430}"/>
              </a:ext>
            </a:extLst>
          </p:cNvPr>
          <p:cNvCxnSpPr>
            <a:cxnSpLocks/>
          </p:cNvCxnSpPr>
          <p:nvPr/>
        </p:nvCxnSpPr>
        <p:spPr>
          <a:xfrm flipH="1">
            <a:off x="6062133" y="3832748"/>
            <a:ext cx="397937" cy="2566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B031D2C3-1898-7648-8606-A0C2A12B7C8A}"/>
              </a:ext>
            </a:extLst>
          </p:cNvPr>
          <p:cNvCxnSpPr/>
          <p:nvPr/>
        </p:nvCxnSpPr>
        <p:spPr>
          <a:xfrm flipH="1">
            <a:off x="5774264" y="3824279"/>
            <a:ext cx="93133" cy="2566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7D14425F-4443-9142-9975-9103B6C4DBF8}"/>
              </a:ext>
            </a:extLst>
          </p:cNvPr>
          <p:cNvSpPr txBox="1"/>
          <p:nvPr/>
        </p:nvSpPr>
        <p:spPr>
          <a:xfrm>
            <a:off x="5681137" y="3605308"/>
            <a:ext cx="778933" cy="307777"/>
          </a:xfrm>
          <a:prstGeom prst="rect">
            <a:avLst/>
          </a:prstGeom>
          <a:noFill/>
        </p:spPr>
        <p:txBody>
          <a:bodyPr wrap="square" rtlCol="0">
            <a:spAutoFit/>
          </a:bodyPr>
          <a:lstStyle/>
          <a:p>
            <a:r>
              <a:rPr lang="en-US" altLang="ja-JP" sz="1400" dirty="0">
                <a:solidFill>
                  <a:srgbClr val="FF0000"/>
                </a:solidFill>
              </a:rPr>
              <a:t>D02H2</a:t>
            </a:r>
            <a:endParaRPr kumimoji="1" lang="ja-JP" altLang="en-US" sz="1400">
              <a:solidFill>
                <a:srgbClr val="FF0000"/>
              </a:solidFill>
            </a:endParaRPr>
          </a:p>
        </p:txBody>
      </p:sp>
      <p:cxnSp>
        <p:nvCxnSpPr>
          <p:cNvPr id="17" name="直線矢印コネクタ 16">
            <a:extLst>
              <a:ext uri="{FF2B5EF4-FFF2-40B4-BE49-F238E27FC236}">
                <a16:creationId xmlns:a16="http://schemas.microsoft.com/office/drawing/2014/main" id="{66ADB8EE-8CF8-884C-BA2D-179E1AC7A5B0}"/>
              </a:ext>
            </a:extLst>
          </p:cNvPr>
          <p:cNvCxnSpPr/>
          <p:nvPr/>
        </p:nvCxnSpPr>
        <p:spPr>
          <a:xfrm flipH="1">
            <a:off x="9999125" y="3811302"/>
            <a:ext cx="93133" cy="2566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5707F22C-1E1C-D14F-B4BA-7C5AEED104E6}"/>
              </a:ext>
            </a:extLst>
          </p:cNvPr>
          <p:cNvSpPr txBox="1"/>
          <p:nvPr/>
        </p:nvSpPr>
        <p:spPr>
          <a:xfrm>
            <a:off x="9905998" y="3592331"/>
            <a:ext cx="778933" cy="307777"/>
          </a:xfrm>
          <a:prstGeom prst="rect">
            <a:avLst/>
          </a:prstGeom>
          <a:noFill/>
          <a:ln>
            <a:noFill/>
          </a:ln>
        </p:spPr>
        <p:txBody>
          <a:bodyPr wrap="square" rtlCol="0">
            <a:spAutoFit/>
          </a:bodyPr>
          <a:lstStyle/>
          <a:p>
            <a:r>
              <a:rPr lang="en-US" altLang="ja-JP" sz="1400" dirty="0"/>
              <a:t>D03H1</a:t>
            </a:r>
            <a:endParaRPr kumimoji="1" lang="ja-JP" altLang="en-US" sz="1400"/>
          </a:p>
        </p:txBody>
      </p:sp>
      <p:cxnSp>
        <p:nvCxnSpPr>
          <p:cNvPr id="20" name="直線矢印コネクタ 19">
            <a:extLst>
              <a:ext uri="{FF2B5EF4-FFF2-40B4-BE49-F238E27FC236}">
                <a16:creationId xmlns:a16="http://schemas.microsoft.com/office/drawing/2014/main" id="{322C1D6E-FC7E-1C4C-8E30-CD2BF7BE5643}"/>
              </a:ext>
            </a:extLst>
          </p:cNvPr>
          <p:cNvCxnSpPr>
            <a:cxnSpLocks/>
          </p:cNvCxnSpPr>
          <p:nvPr/>
        </p:nvCxnSpPr>
        <p:spPr>
          <a:xfrm flipH="1">
            <a:off x="8616640" y="4588329"/>
            <a:ext cx="249774" cy="2343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0C6F81FE-6236-5549-9BE3-C663C9A3FCB6}"/>
              </a:ext>
            </a:extLst>
          </p:cNvPr>
          <p:cNvSpPr txBox="1"/>
          <p:nvPr/>
        </p:nvSpPr>
        <p:spPr>
          <a:xfrm>
            <a:off x="8784770" y="4340006"/>
            <a:ext cx="778933" cy="307777"/>
          </a:xfrm>
          <a:prstGeom prst="rect">
            <a:avLst/>
          </a:prstGeom>
          <a:noFill/>
          <a:ln>
            <a:noFill/>
          </a:ln>
        </p:spPr>
        <p:txBody>
          <a:bodyPr wrap="square" rtlCol="0">
            <a:spAutoFit/>
          </a:bodyPr>
          <a:lstStyle/>
          <a:p>
            <a:r>
              <a:rPr lang="en-US" altLang="ja-JP" sz="1400" dirty="0"/>
              <a:t>D06V2</a:t>
            </a:r>
            <a:endParaRPr kumimoji="1" lang="ja-JP" altLang="en-US" sz="1400"/>
          </a:p>
        </p:txBody>
      </p:sp>
      <p:cxnSp>
        <p:nvCxnSpPr>
          <p:cNvPr id="22" name="直線矢印コネクタ 21">
            <a:extLst>
              <a:ext uri="{FF2B5EF4-FFF2-40B4-BE49-F238E27FC236}">
                <a16:creationId xmlns:a16="http://schemas.microsoft.com/office/drawing/2014/main" id="{047AE609-2E80-EE4F-ABA9-F9413F23C68E}"/>
              </a:ext>
            </a:extLst>
          </p:cNvPr>
          <p:cNvCxnSpPr>
            <a:cxnSpLocks/>
          </p:cNvCxnSpPr>
          <p:nvPr/>
        </p:nvCxnSpPr>
        <p:spPr>
          <a:xfrm flipH="1">
            <a:off x="1265464" y="5192488"/>
            <a:ext cx="310243" cy="2129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23E6783C-3E02-FD49-AC8F-BC06E3DEE3CB}"/>
              </a:ext>
            </a:extLst>
          </p:cNvPr>
          <p:cNvSpPr txBox="1"/>
          <p:nvPr/>
        </p:nvSpPr>
        <p:spPr>
          <a:xfrm>
            <a:off x="1515834" y="5027958"/>
            <a:ext cx="778933" cy="307777"/>
          </a:xfrm>
          <a:prstGeom prst="rect">
            <a:avLst/>
          </a:prstGeom>
          <a:noFill/>
          <a:ln>
            <a:noFill/>
          </a:ln>
        </p:spPr>
        <p:txBody>
          <a:bodyPr wrap="square" rtlCol="0">
            <a:spAutoFit/>
          </a:bodyPr>
          <a:lstStyle/>
          <a:p>
            <a:r>
              <a:rPr lang="en-US" altLang="ja-JP" sz="1400" dirty="0"/>
              <a:t>D06H1</a:t>
            </a:r>
            <a:endParaRPr kumimoji="1" lang="ja-JP" altLang="en-US" sz="1400"/>
          </a:p>
        </p:txBody>
      </p:sp>
    </p:spTree>
    <p:extLst>
      <p:ext uri="{BB962C8B-B14F-4D97-AF65-F5344CB8AC3E}">
        <p14:creationId xmlns:p14="http://schemas.microsoft.com/office/powerpoint/2010/main" val="794708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A1E63B43-64A8-2049-A6C1-E1A36454CACF}"/>
              </a:ext>
            </a:extLst>
          </p:cNvPr>
          <p:cNvPicPr>
            <a:picLocks noChangeAspect="1"/>
          </p:cNvPicPr>
          <p:nvPr/>
        </p:nvPicPr>
        <p:blipFill rotWithShape="1">
          <a:blip r:embed="rId2">
            <a:extLst>
              <a:ext uri="{28A0092B-C50C-407E-A947-70E740481C1C}">
                <a14:useLocalDpi xmlns:a14="http://schemas.microsoft.com/office/drawing/2010/main" val="0"/>
              </a:ext>
            </a:extLst>
          </a:blip>
          <a:srcRect t="12936"/>
          <a:stretch/>
        </p:blipFill>
        <p:spPr>
          <a:xfrm>
            <a:off x="7610347" y="4769636"/>
            <a:ext cx="4140000" cy="2162668"/>
          </a:xfrm>
          <a:prstGeom prst="rect">
            <a:avLst/>
          </a:prstGeom>
        </p:spPr>
      </p:pic>
      <p:sp>
        <p:nvSpPr>
          <p:cNvPr id="2" name="タイトル 1">
            <a:extLst>
              <a:ext uri="{FF2B5EF4-FFF2-40B4-BE49-F238E27FC236}">
                <a16:creationId xmlns:a16="http://schemas.microsoft.com/office/drawing/2014/main" id="{16536B9F-D17B-D341-9EAB-8EA42A532D72}"/>
              </a:ext>
            </a:extLst>
          </p:cNvPr>
          <p:cNvSpPr>
            <a:spLocks noGrp="1"/>
          </p:cNvSpPr>
          <p:nvPr>
            <p:ph type="title"/>
          </p:nvPr>
        </p:nvSpPr>
        <p:spPr>
          <a:xfrm>
            <a:off x="305639" y="0"/>
            <a:ext cx="10515600" cy="1325563"/>
          </a:xfrm>
        </p:spPr>
        <p:txBody>
          <a:bodyPr/>
          <a:lstStyle/>
          <a:p>
            <a:r>
              <a:rPr kumimoji="1" lang="en-US" altLang="ja-JP" dirty="0"/>
              <a:t>Updates of vacuum system - ECE</a:t>
            </a:r>
            <a:endParaRPr kumimoji="1" lang="ja-JP" altLang="en-US"/>
          </a:p>
        </p:txBody>
      </p:sp>
      <p:sp>
        <p:nvSpPr>
          <p:cNvPr id="3" name="コンテンツ プレースホルダー 2">
            <a:extLst>
              <a:ext uri="{FF2B5EF4-FFF2-40B4-BE49-F238E27FC236}">
                <a16:creationId xmlns:a16="http://schemas.microsoft.com/office/drawing/2014/main" id="{310DB72D-A5E5-B44A-9FC0-C2235207A6B4}"/>
              </a:ext>
            </a:extLst>
          </p:cNvPr>
          <p:cNvSpPr>
            <a:spLocks noGrp="1"/>
          </p:cNvSpPr>
          <p:nvPr>
            <p:ph idx="1"/>
          </p:nvPr>
        </p:nvSpPr>
        <p:spPr>
          <a:xfrm>
            <a:off x="305639" y="1014883"/>
            <a:ext cx="11580722" cy="1467060"/>
          </a:xfrm>
        </p:spPr>
        <p:txBody>
          <a:bodyPr>
            <a:normAutofit fontScale="92500"/>
          </a:bodyPr>
          <a:lstStyle/>
          <a:p>
            <a:r>
              <a:rPr kumimoji="1" lang="en-US" altLang="ja-JP" dirty="0"/>
              <a:t>Countermeasures for Electron Cloud Effect(ECE)</a:t>
            </a:r>
          </a:p>
          <a:p>
            <a:pPr lvl="1"/>
            <a:r>
              <a:rPr kumimoji="1" lang="en-US" altLang="ja-JP" dirty="0"/>
              <a:t>App</a:t>
            </a:r>
            <a:r>
              <a:rPr lang="en-US" altLang="ja-JP" dirty="0"/>
              <a:t>roximately 91% of the drift spaces of LER were covered by magnetic field in the beam direction with permanent magnets or solenoid coils before Phase-3.</a:t>
            </a:r>
          </a:p>
          <a:p>
            <a:pPr lvl="1"/>
            <a:r>
              <a:rPr lang="en-US" altLang="ja-JP" sz="1900" dirty="0"/>
              <a:t>In Phase-2, approximately 86% of that were covered as presented the previous KEKB Review.</a:t>
            </a:r>
          </a:p>
        </p:txBody>
      </p:sp>
      <p:sp>
        <p:nvSpPr>
          <p:cNvPr id="4" name="日付プレースホルダー 3">
            <a:extLst>
              <a:ext uri="{FF2B5EF4-FFF2-40B4-BE49-F238E27FC236}">
                <a16:creationId xmlns:a16="http://schemas.microsoft.com/office/drawing/2014/main" id="{F9B1C90A-2A66-2240-BCE1-F8147D36CB6B}"/>
              </a:ext>
            </a:extLst>
          </p:cNvPr>
          <p:cNvSpPr>
            <a:spLocks noGrp="1"/>
          </p:cNvSpPr>
          <p:nvPr>
            <p:ph type="dt" sz="half" idx="10"/>
          </p:nvPr>
        </p:nvSpPr>
        <p:spPr>
          <a:xfrm>
            <a:off x="1421003" y="6356350"/>
            <a:ext cx="2743200" cy="365125"/>
          </a:xfrm>
        </p:spPr>
        <p:txBody>
          <a:body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804F3D01-17CC-F440-81FC-9A1C2A3F3618}"/>
              </a:ext>
            </a:extLst>
          </p:cNvPr>
          <p:cNvSpPr>
            <a:spLocks noGrp="1"/>
          </p:cNvSpPr>
          <p:nvPr>
            <p:ph type="ftr" sz="quarter" idx="11"/>
          </p:nvPr>
        </p:nvSpPr>
        <p:spPr>
          <a:xfrm>
            <a:off x="4038600" y="6356350"/>
            <a:ext cx="4114800" cy="365125"/>
          </a:xfrm>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0E48519B-A059-394A-A44B-76E6409C7513}"/>
              </a:ext>
            </a:extLst>
          </p:cNvPr>
          <p:cNvSpPr>
            <a:spLocks noGrp="1"/>
          </p:cNvSpPr>
          <p:nvPr>
            <p:ph type="sldNum" sz="quarter" idx="12"/>
          </p:nvPr>
        </p:nvSpPr>
        <p:spPr>
          <a:xfrm>
            <a:off x="8610600" y="6507072"/>
            <a:ext cx="2743200" cy="365125"/>
          </a:xfrm>
        </p:spPr>
        <p:txBody>
          <a:bodyPr/>
          <a:lstStyle/>
          <a:p>
            <a:fld id="{6DFFE4AF-69DB-1148-AD5A-44F3AC80DBCE}" type="slidenum">
              <a:rPr kumimoji="1" lang="ja-JP" altLang="en-US" smtClean="0"/>
              <a:t>2</a:t>
            </a:fld>
            <a:endParaRPr kumimoji="1" lang="ja-JP" altLang="en-US"/>
          </a:p>
        </p:txBody>
      </p:sp>
      <p:pic>
        <p:nvPicPr>
          <p:cNvPr id="9" name="図 8">
            <a:extLst>
              <a:ext uri="{FF2B5EF4-FFF2-40B4-BE49-F238E27FC236}">
                <a16:creationId xmlns:a16="http://schemas.microsoft.com/office/drawing/2014/main" id="{E09CE44F-F8C0-9042-99F9-A520CBBAF9FE}"/>
              </a:ext>
            </a:extLst>
          </p:cNvPr>
          <p:cNvPicPr>
            <a:picLocks noChangeAspect="1"/>
          </p:cNvPicPr>
          <p:nvPr/>
        </p:nvPicPr>
        <p:blipFill>
          <a:blip r:embed="rId3"/>
          <a:stretch>
            <a:fillRect/>
          </a:stretch>
        </p:blipFill>
        <p:spPr>
          <a:xfrm>
            <a:off x="3773169" y="3098391"/>
            <a:ext cx="3457205" cy="2591585"/>
          </a:xfrm>
          <a:prstGeom prst="rect">
            <a:avLst/>
          </a:prstGeom>
        </p:spPr>
      </p:pic>
      <p:sp>
        <p:nvSpPr>
          <p:cNvPr id="10" name="テキスト ボックス 9">
            <a:extLst>
              <a:ext uri="{FF2B5EF4-FFF2-40B4-BE49-F238E27FC236}">
                <a16:creationId xmlns:a16="http://schemas.microsoft.com/office/drawing/2014/main" id="{9888078D-8D02-F940-AAAA-2F16A8486B4A}"/>
              </a:ext>
            </a:extLst>
          </p:cNvPr>
          <p:cNvSpPr txBox="1"/>
          <p:nvPr/>
        </p:nvSpPr>
        <p:spPr>
          <a:xfrm>
            <a:off x="4242620" y="2928599"/>
            <a:ext cx="2125903" cy="307777"/>
          </a:xfrm>
          <a:prstGeom prst="rect">
            <a:avLst/>
          </a:prstGeom>
          <a:noFill/>
        </p:spPr>
        <p:txBody>
          <a:bodyPr wrap="none" rtlCol="0">
            <a:spAutoFit/>
          </a:bodyPr>
          <a:lstStyle/>
          <a:p>
            <a:r>
              <a:rPr kumimoji="1" lang="en-US" altLang="ja-JP" sz="1400" dirty="0"/>
              <a:t>Typical strength ~ 60 G</a:t>
            </a:r>
            <a:endParaRPr kumimoji="1" lang="ja-JP" altLang="en-US" sz="1400" dirty="0"/>
          </a:p>
        </p:txBody>
      </p:sp>
      <p:pic>
        <p:nvPicPr>
          <p:cNvPr id="13" name="図 12">
            <a:extLst>
              <a:ext uri="{FF2B5EF4-FFF2-40B4-BE49-F238E27FC236}">
                <a16:creationId xmlns:a16="http://schemas.microsoft.com/office/drawing/2014/main" id="{99A30101-90A3-8142-A07B-ADD7EDB4771F}"/>
              </a:ext>
            </a:extLst>
          </p:cNvPr>
          <p:cNvPicPr>
            <a:picLocks noChangeAspect="1"/>
          </p:cNvPicPr>
          <p:nvPr/>
        </p:nvPicPr>
        <p:blipFill rotWithShape="1">
          <a:blip r:embed="rId4"/>
          <a:srcRect r="13991"/>
          <a:stretch/>
        </p:blipFill>
        <p:spPr>
          <a:xfrm>
            <a:off x="713465" y="3043063"/>
            <a:ext cx="2430946" cy="2119778"/>
          </a:xfrm>
          <a:prstGeom prst="rect">
            <a:avLst/>
          </a:prstGeom>
        </p:spPr>
      </p:pic>
      <p:pic>
        <p:nvPicPr>
          <p:cNvPr id="14" name="図 13">
            <a:extLst>
              <a:ext uri="{FF2B5EF4-FFF2-40B4-BE49-F238E27FC236}">
                <a16:creationId xmlns:a16="http://schemas.microsoft.com/office/drawing/2014/main" id="{6DE54756-88EC-6E46-86A1-50AADCD07FED}"/>
              </a:ext>
            </a:extLst>
          </p:cNvPr>
          <p:cNvPicPr>
            <a:picLocks noChangeAspect="1"/>
          </p:cNvPicPr>
          <p:nvPr/>
        </p:nvPicPr>
        <p:blipFill>
          <a:blip r:embed="rId5"/>
          <a:stretch>
            <a:fillRect/>
          </a:stretch>
        </p:blipFill>
        <p:spPr>
          <a:xfrm>
            <a:off x="694856" y="5229818"/>
            <a:ext cx="2109375" cy="1582032"/>
          </a:xfrm>
          <a:prstGeom prst="rect">
            <a:avLst/>
          </a:prstGeom>
          <a:ln>
            <a:solidFill>
              <a:schemeClr val="bg1"/>
            </a:solidFill>
          </a:ln>
        </p:spPr>
      </p:pic>
      <p:sp>
        <p:nvSpPr>
          <p:cNvPr id="15" name="テキスト ボックス 14">
            <a:extLst>
              <a:ext uri="{FF2B5EF4-FFF2-40B4-BE49-F238E27FC236}">
                <a16:creationId xmlns:a16="http://schemas.microsoft.com/office/drawing/2014/main" id="{F703704D-6301-D945-89AC-9DEFD7A36D45}"/>
              </a:ext>
            </a:extLst>
          </p:cNvPr>
          <p:cNvSpPr txBox="1"/>
          <p:nvPr/>
        </p:nvSpPr>
        <p:spPr>
          <a:xfrm>
            <a:off x="694856" y="2712370"/>
            <a:ext cx="1136850" cy="307777"/>
          </a:xfrm>
          <a:prstGeom prst="rect">
            <a:avLst/>
          </a:prstGeom>
          <a:noFill/>
        </p:spPr>
        <p:txBody>
          <a:bodyPr wrap="none" rtlCol="0">
            <a:spAutoFit/>
          </a:bodyPr>
          <a:lstStyle/>
          <a:p>
            <a:r>
              <a:rPr kumimoji="1" lang="en-US" altLang="ja-JP" sz="1400" dirty="0"/>
              <a:t>Type-1 unit</a:t>
            </a:r>
            <a:endParaRPr kumimoji="1" lang="ja-JP" altLang="en-US" sz="1400" dirty="0"/>
          </a:p>
        </p:txBody>
      </p:sp>
      <p:sp>
        <p:nvSpPr>
          <p:cNvPr id="20" name="テキスト ボックス 19">
            <a:extLst>
              <a:ext uri="{FF2B5EF4-FFF2-40B4-BE49-F238E27FC236}">
                <a16:creationId xmlns:a16="http://schemas.microsoft.com/office/drawing/2014/main" id="{26440F7F-B305-3540-ADCD-E98C33B51F66}"/>
              </a:ext>
            </a:extLst>
          </p:cNvPr>
          <p:cNvSpPr txBox="1"/>
          <p:nvPr/>
        </p:nvSpPr>
        <p:spPr>
          <a:xfrm>
            <a:off x="2984985" y="5585829"/>
            <a:ext cx="1467293" cy="444994"/>
          </a:xfrm>
          <a:prstGeom prst="rect">
            <a:avLst/>
          </a:prstGeom>
          <a:noFill/>
        </p:spPr>
        <p:txBody>
          <a:bodyPr wrap="square" rtlCol="0">
            <a:spAutoFit/>
          </a:bodyPr>
          <a:lstStyle/>
          <a:p>
            <a:pPr>
              <a:lnSpc>
                <a:spcPts val="1300"/>
              </a:lnSpc>
            </a:pPr>
            <a:r>
              <a:rPr kumimoji="1" lang="en-US" altLang="ja-JP" sz="1400" dirty="0"/>
              <a:t>Permanent magnets</a:t>
            </a:r>
            <a:endParaRPr kumimoji="1" lang="ja-JP" altLang="en-US" sz="1400" dirty="0"/>
          </a:p>
        </p:txBody>
      </p:sp>
      <p:cxnSp>
        <p:nvCxnSpPr>
          <p:cNvPr id="21" name="直線矢印コネクタ 20">
            <a:extLst>
              <a:ext uri="{FF2B5EF4-FFF2-40B4-BE49-F238E27FC236}">
                <a16:creationId xmlns:a16="http://schemas.microsoft.com/office/drawing/2014/main" id="{7CB29DDC-57BC-3F4E-9052-A1A1A384D2AB}"/>
              </a:ext>
            </a:extLst>
          </p:cNvPr>
          <p:cNvCxnSpPr>
            <a:cxnSpLocks/>
            <a:stCxn id="20" idx="1"/>
          </p:cNvCxnSpPr>
          <p:nvPr/>
        </p:nvCxnSpPr>
        <p:spPr>
          <a:xfrm flipH="1" flipV="1">
            <a:off x="2708539" y="5617728"/>
            <a:ext cx="276446" cy="1905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02A5A5A1-ED79-534C-A1D5-1C12D4A97DA0}"/>
              </a:ext>
            </a:extLst>
          </p:cNvPr>
          <p:cNvCxnSpPr>
            <a:cxnSpLocks/>
            <a:stCxn id="20" idx="1"/>
          </p:cNvCxnSpPr>
          <p:nvPr/>
        </p:nvCxnSpPr>
        <p:spPr>
          <a:xfrm flipH="1">
            <a:off x="2655376" y="5808326"/>
            <a:ext cx="329609" cy="2559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CBFD53F3-14E7-4F4E-92DC-94F3A449E242}"/>
              </a:ext>
            </a:extLst>
          </p:cNvPr>
          <p:cNvSpPr txBox="1"/>
          <p:nvPr/>
        </p:nvSpPr>
        <p:spPr>
          <a:xfrm>
            <a:off x="2924734" y="6227326"/>
            <a:ext cx="1467293" cy="449097"/>
          </a:xfrm>
          <a:prstGeom prst="rect">
            <a:avLst/>
          </a:prstGeom>
          <a:noFill/>
        </p:spPr>
        <p:txBody>
          <a:bodyPr wrap="square" rtlCol="0">
            <a:spAutoFit/>
          </a:bodyPr>
          <a:lstStyle/>
          <a:p>
            <a:pPr>
              <a:lnSpc>
                <a:spcPts val="1300"/>
              </a:lnSpc>
            </a:pPr>
            <a:r>
              <a:rPr kumimoji="1" lang="en-US" altLang="ja-JP" sz="1400" dirty="0"/>
              <a:t>Iron yoke</a:t>
            </a:r>
          </a:p>
          <a:p>
            <a:pPr>
              <a:lnSpc>
                <a:spcPts val="1300"/>
              </a:lnSpc>
            </a:pPr>
            <a:r>
              <a:rPr lang="en-US" altLang="ja-JP" sz="1400" dirty="0"/>
              <a:t>(plate)</a:t>
            </a:r>
            <a:endParaRPr kumimoji="1" lang="ja-JP" altLang="en-US" sz="1400" dirty="0"/>
          </a:p>
        </p:txBody>
      </p:sp>
      <p:cxnSp>
        <p:nvCxnSpPr>
          <p:cNvPr id="24" name="直線矢印コネクタ 23">
            <a:extLst>
              <a:ext uri="{FF2B5EF4-FFF2-40B4-BE49-F238E27FC236}">
                <a16:creationId xmlns:a16="http://schemas.microsoft.com/office/drawing/2014/main" id="{8894A900-3BB9-894C-86C5-CF6B850415DA}"/>
              </a:ext>
            </a:extLst>
          </p:cNvPr>
          <p:cNvCxnSpPr>
            <a:cxnSpLocks/>
          </p:cNvCxnSpPr>
          <p:nvPr/>
        </p:nvCxnSpPr>
        <p:spPr>
          <a:xfrm flipH="1" flipV="1">
            <a:off x="2208809" y="6287580"/>
            <a:ext cx="691116" cy="1594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6D215E02-0997-2B45-AB56-111BDE3E241E}"/>
              </a:ext>
            </a:extLst>
          </p:cNvPr>
          <p:cNvCxnSpPr>
            <a:cxnSpLocks/>
          </p:cNvCxnSpPr>
          <p:nvPr/>
        </p:nvCxnSpPr>
        <p:spPr>
          <a:xfrm flipH="1" flipV="1">
            <a:off x="2191088" y="5653172"/>
            <a:ext cx="719470" cy="8151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23C9E23D-6AB1-EF4E-9D11-EBDD9FA3CFDF}"/>
              </a:ext>
            </a:extLst>
          </p:cNvPr>
          <p:cNvPicPr>
            <a:picLocks noChangeAspect="1"/>
          </p:cNvPicPr>
          <p:nvPr/>
        </p:nvPicPr>
        <p:blipFill rotWithShape="1">
          <a:blip r:embed="rId6">
            <a:extLst>
              <a:ext uri="{28A0092B-C50C-407E-A947-70E740481C1C}">
                <a14:useLocalDpi xmlns:a14="http://schemas.microsoft.com/office/drawing/2010/main" val="0"/>
              </a:ext>
            </a:extLst>
          </a:blip>
          <a:srcRect t="12063"/>
          <a:stretch/>
        </p:blipFill>
        <p:spPr>
          <a:xfrm>
            <a:off x="7531786" y="2475663"/>
            <a:ext cx="4140000" cy="2184332"/>
          </a:xfrm>
          <a:prstGeom prst="rect">
            <a:avLst/>
          </a:prstGeom>
        </p:spPr>
      </p:pic>
      <p:sp>
        <p:nvSpPr>
          <p:cNvPr id="28" name="テキスト ボックス 27">
            <a:extLst>
              <a:ext uri="{FF2B5EF4-FFF2-40B4-BE49-F238E27FC236}">
                <a16:creationId xmlns:a16="http://schemas.microsoft.com/office/drawing/2014/main" id="{6168AFC6-B8E3-C647-AC76-103B1693FBA7}"/>
              </a:ext>
            </a:extLst>
          </p:cNvPr>
          <p:cNvSpPr txBox="1"/>
          <p:nvPr/>
        </p:nvSpPr>
        <p:spPr>
          <a:xfrm>
            <a:off x="9750720" y="4549278"/>
            <a:ext cx="1011815" cy="524439"/>
          </a:xfrm>
          <a:prstGeom prst="rect">
            <a:avLst/>
          </a:prstGeom>
          <a:noFill/>
        </p:spPr>
        <p:txBody>
          <a:bodyPr wrap="none" rtlCol="0">
            <a:spAutoFit/>
          </a:bodyPr>
          <a:lstStyle/>
          <a:p>
            <a:pPr>
              <a:lnSpc>
                <a:spcPts val="1700"/>
              </a:lnSpc>
            </a:pPr>
            <a:r>
              <a:rPr lang="en-US" altLang="ja-JP" sz="1400" dirty="0"/>
              <a:t>4</a:t>
            </a:r>
            <a:r>
              <a:rPr kumimoji="1" lang="en-US" altLang="ja-JP" sz="1400" dirty="0"/>
              <a:t>x10</a:t>
            </a:r>
            <a:r>
              <a:rPr lang="en-US" altLang="ja-JP" sz="1400" baseline="30000" dirty="0"/>
              <a:t>10</a:t>
            </a:r>
            <a:r>
              <a:rPr lang="ja-JP" altLang="en-US" sz="1400" baseline="30000" dirty="0"/>
              <a:t> </a:t>
            </a:r>
            <a:r>
              <a:rPr lang="en-US" altLang="ja-JP" sz="1400" dirty="0"/>
              <a:t>m</a:t>
            </a:r>
            <a:r>
              <a:rPr lang="en-US" altLang="ja-JP" sz="1400" baseline="30000" dirty="0"/>
              <a:t>-3</a:t>
            </a:r>
          </a:p>
          <a:p>
            <a:pPr>
              <a:lnSpc>
                <a:spcPts val="1700"/>
              </a:lnSpc>
            </a:pPr>
            <a:r>
              <a:rPr lang="en-US" altLang="ja-JP" sz="1400" dirty="0"/>
              <a:t>(r&lt;8 mm)</a:t>
            </a:r>
            <a:endParaRPr kumimoji="1" lang="ja-JP" altLang="en-US" sz="1400" baseline="30000" dirty="0"/>
          </a:p>
        </p:txBody>
      </p:sp>
      <p:sp>
        <p:nvSpPr>
          <p:cNvPr id="29" name="テキスト ボックス 28">
            <a:extLst>
              <a:ext uri="{FF2B5EF4-FFF2-40B4-BE49-F238E27FC236}">
                <a16:creationId xmlns:a16="http://schemas.microsoft.com/office/drawing/2014/main" id="{53142DA4-FF8B-6441-B846-0BD63159A204}"/>
              </a:ext>
            </a:extLst>
          </p:cNvPr>
          <p:cNvSpPr txBox="1"/>
          <p:nvPr/>
        </p:nvSpPr>
        <p:spPr>
          <a:xfrm>
            <a:off x="9616316" y="2345476"/>
            <a:ext cx="1157689" cy="524439"/>
          </a:xfrm>
          <a:prstGeom prst="rect">
            <a:avLst/>
          </a:prstGeom>
          <a:noFill/>
        </p:spPr>
        <p:txBody>
          <a:bodyPr wrap="none" rtlCol="0">
            <a:spAutoFit/>
          </a:bodyPr>
          <a:lstStyle/>
          <a:p>
            <a:pPr>
              <a:lnSpc>
                <a:spcPts val="1700"/>
              </a:lnSpc>
            </a:pPr>
            <a:r>
              <a:rPr lang="en-US" altLang="ja-JP" sz="1400" dirty="0"/>
              <a:t>4.5</a:t>
            </a:r>
            <a:r>
              <a:rPr kumimoji="1" lang="en-US" altLang="ja-JP" sz="1400" dirty="0"/>
              <a:t>x10</a:t>
            </a:r>
            <a:r>
              <a:rPr kumimoji="1" lang="en-US" altLang="ja-JP" sz="1400" baseline="30000" dirty="0"/>
              <a:t>11</a:t>
            </a:r>
            <a:r>
              <a:rPr lang="ja-JP" altLang="en-US" sz="1400" baseline="30000" dirty="0"/>
              <a:t> </a:t>
            </a:r>
            <a:r>
              <a:rPr lang="en-US" altLang="ja-JP" sz="1400" dirty="0"/>
              <a:t>m</a:t>
            </a:r>
            <a:r>
              <a:rPr lang="en-US" altLang="ja-JP" sz="1400" baseline="30000" dirty="0"/>
              <a:t>-3</a:t>
            </a:r>
          </a:p>
          <a:p>
            <a:pPr>
              <a:lnSpc>
                <a:spcPts val="1700"/>
              </a:lnSpc>
            </a:pPr>
            <a:r>
              <a:rPr kumimoji="1" lang="en-US" altLang="ja-JP" sz="1400" dirty="0"/>
              <a:t>(r&lt;8 mm)</a:t>
            </a:r>
            <a:endParaRPr kumimoji="1" lang="ja-JP" altLang="en-US" sz="1400" dirty="0"/>
          </a:p>
        </p:txBody>
      </p:sp>
      <p:sp>
        <p:nvSpPr>
          <p:cNvPr id="30" name="テキスト ボックス 29">
            <a:extLst>
              <a:ext uri="{FF2B5EF4-FFF2-40B4-BE49-F238E27FC236}">
                <a16:creationId xmlns:a16="http://schemas.microsoft.com/office/drawing/2014/main" id="{0E13D719-B395-2A4B-94CF-9A1A496B5C25}"/>
              </a:ext>
            </a:extLst>
          </p:cNvPr>
          <p:cNvSpPr txBox="1"/>
          <p:nvPr/>
        </p:nvSpPr>
        <p:spPr>
          <a:xfrm>
            <a:off x="7570772" y="2343387"/>
            <a:ext cx="1694695" cy="523220"/>
          </a:xfrm>
          <a:prstGeom prst="rect">
            <a:avLst/>
          </a:prstGeom>
          <a:noFill/>
        </p:spPr>
        <p:txBody>
          <a:bodyPr wrap="none" rtlCol="0">
            <a:spAutoFit/>
          </a:bodyPr>
          <a:lstStyle/>
          <a:p>
            <a:r>
              <a:rPr lang="en-US" altLang="ja-JP" sz="1400" dirty="0"/>
              <a:t>Magnetic free</a:t>
            </a:r>
          </a:p>
          <a:p>
            <a:r>
              <a:rPr kumimoji="1" lang="en-US" altLang="ja-JP" sz="1400" dirty="0"/>
              <a:t>1/2500/2RF, 3.6 A</a:t>
            </a:r>
          </a:p>
        </p:txBody>
      </p:sp>
      <p:sp>
        <p:nvSpPr>
          <p:cNvPr id="31" name="テキスト ボックス 30">
            <a:extLst>
              <a:ext uri="{FF2B5EF4-FFF2-40B4-BE49-F238E27FC236}">
                <a16:creationId xmlns:a16="http://schemas.microsoft.com/office/drawing/2014/main" id="{C04E89B1-053B-DA4F-AFD2-25440A05BD61}"/>
              </a:ext>
            </a:extLst>
          </p:cNvPr>
          <p:cNvSpPr txBox="1"/>
          <p:nvPr/>
        </p:nvSpPr>
        <p:spPr>
          <a:xfrm>
            <a:off x="7684775" y="4563555"/>
            <a:ext cx="1694695" cy="523220"/>
          </a:xfrm>
          <a:prstGeom prst="rect">
            <a:avLst/>
          </a:prstGeom>
          <a:noFill/>
        </p:spPr>
        <p:txBody>
          <a:bodyPr wrap="none" rtlCol="0">
            <a:spAutoFit/>
          </a:bodyPr>
          <a:lstStyle/>
          <a:p>
            <a:r>
              <a:rPr lang="en-US" altLang="ja-JP" sz="1400" dirty="0"/>
              <a:t>Type-1 unit</a:t>
            </a:r>
          </a:p>
          <a:p>
            <a:r>
              <a:rPr kumimoji="1" lang="en-US" altLang="ja-JP" sz="1400" dirty="0"/>
              <a:t>1/2500/2RF, 3.6 A</a:t>
            </a:r>
          </a:p>
        </p:txBody>
      </p:sp>
      <p:cxnSp>
        <p:nvCxnSpPr>
          <p:cNvPr id="33" name="直線矢印コネクタ 32">
            <a:extLst>
              <a:ext uri="{FF2B5EF4-FFF2-40B4-BE49-F238E27FC236}">
                <a16:creationId xmlns:a16="http://schemas.microsoft.com/office/drawing/2014/main" id="{63EAD651-8695-CF44-B760-C35EC5E8CDBE}"/>
              </a:ext>
            </a:extLst>
          </p:cNvPr>
          <p:cNvCxnSpPr>
            <a:cxnSpLocks/>
          </p:cNvCxnSpPr>
          <p:nvPr/>
        </p:nvCxnSpPr>
        <p:spPr>
          <a:xfrm flipH="1">
            <a:off x="9701417" y="4985829"/>
            <a:ext cx="439480" cy="71947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B7A77FA7-4795-CA42-B85B-64181615E0E2}"/>
              </a:ext>
            </a:extLst>
          </p:cNvPr>
          <p:cNvSpPr txBox="1"/>
          <p:nvPr/>
        </p:nvSpPr>
        <p:spPr>
          <a:xfrm>
            <a:off x="8164277" y="2774991"/>
            <a:ext cx="877163" cy="307777"/>
          </a:xfrm>
          <a:prstGeom prst="rect">
            <a:avLst/>
          </a:prstGeom>
          <a:noFill/>
        </p:spPr>
        <p:txBody>
          <a:bodyPr wrap="none" rtlCol="0">
            <a:spAutoFit/>
          </a:bodyPr>
          <a:lstStyle/>
          <a:p>
            <a:r>
              <a:rPr kumimoji="1" lang="en-US" altLang="ja-JP" sz="1400" i="1" dirty="0" err="1">
                <a:latin typeface="Symbol" panose="05050102010706020507" pitchFamily="18" charset="2"/>
              </a:rPr>
              <a:t>d</a:t>
            </a:r>
            <a:r>
              <a:rPr kumimoji="1" lang="en-US" altLang="ja-JP" sz="1400" baseline="-25000" dirty="0" err="1"/>
              <a:t>max</a:t>
            </a:r>
            <a:r>
              <a:rPr kumimoji="1" lang="en-US" altLang="ja-JP" sz="1400" dirty="0"/>
              <a:t>=1.2</a:t>
            </a:r>
          </a:p>
        </p:txBody>
      </p:sp>
      <p:sp>
        <p:nvSpPr>
          <p:cNvPr id="35" name="テキスト ボックス 34">
            <a:extLst>
              <a:ext uri="{FF2B5EF4-FFF2-40B4-BE49-F238E27FC236}">
                <a16:creationId xmlns:a16="http://schemas.microsoft.com/office/drawing/2014/main" id="{C87A2E59-E12D-894A-BA58-643448D90F54}"/>
              </a:ext>
            </a:extLst>
          </p:cNvPr>
          <p:cNvSpPr txBox="1"/>
          <p:nvPr/>
        </p:nvSpPr>
        <p:spPr>
          <a:xfrm>
            <a:off x="8035650" y="4975199"/>
            <a:ext cx="877163" cy="307777"/>
          </a:xfrm>
          <a:prstGeom prst="rect">
            <a:avLst/>
          </a:prstGeom>
          <a:noFill/>
        </p:spPr>
        <p:txBody>
          <a:bodyPr wrap="none" rtlCol="0">
            <a:spAutoFit/>
          </a:bodyPr>
          <a:lstStyle/>
          <a:p>
            <a:r>
              <a:rPr kumimoji="1" lang="en-US" altLang="ja-JP" sz="1400" i="1" dirty="0" err="1">
                <a:latin typeface="Symbol" panose="05050102010706020507" pitchFamily="18" charset="2"/>
              </a:rPr>
              <a:t>d</a:t>
            </a:r>
            <a:r>
              <a:rPr kumimoji="1" lang="en-US" altLang="ja-JP" sz="1400" baseline="-25000" dirty="0" err="1"/>
              <a:t>max</a:t>
            </a:r>
            <a:r>
              <a:rPr kumimoji="1" lang="en-US" altLang="ja-JP" sz="1400" dirty="0"/>
              <a:t>=1.2</a:t>
            </a:r>
          </a:p>
        </p:txBody>
      </p:sp>
      <p:sp>
        <p:nvSpPr>
          <p:cNvPr id="11" name="テキスト ボックス 10">
            <a:extLst>
              <a:ext uri="{FF2B5EF4-FFF2-40B4-BE49-F238E27FC236}">
                <a16:creationId xmlns:a16="http://schemas.microsoft.com/office/drawing/2014/main" id="{C93267E2-3808-1B43-9C54-D9A120CAAA3D}"/>
              </a:ext>
            </a:extLst>
          </p:cNvPr>
          <p:cNvSpPr txBox="1"/>
          <p:nvPr/>
        </p:nvSpPr>
        <p:spPr>
          <a:xfrm>
            <a:off x="4238191" y="2733104"/>
            <a:ext cx="2585964" cy="307777"/>
          </a:xfrm>
          <a:prstGeom prst="rect">
            <a:avLst/>
          </a:prstGeom>
          <a:noFill/>
        </p:spPr>
        <p:txBody>
          <a:bodyPr wrap="none" rtlCol="0">
            <a:spAutoFit/>
          </a:bodyPr>
          <a:lstStyle/>
          <a:p>
            <a:r>
              <a:rPr kumimoji="1" lang="en-US" altLang="ja-JP" sz="1400" dirty="0"/>
              <a:t>Magnetic field of Type-1 unit</a:t>
            </a:r>
            <a:endParaRPr kumimoji="1" lang="ja-JP" altLang="en-US" sz="1400" dirty="0"/>
          </a:p>
        </p:txBody>
      </p:sp>
    </p:spTree>
    <p:extLst>
      <p:ext uri="{BB962C8B-B14F-4D97-AF65-F5344CB8AC3E}">
        <p14:creationId xmlns:p14="http://schemas.microsoft.com/office/powerpoint/2010/main" val="402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536B9F-D17B-D341-9EAB-8EA42A532D72}"/>
              </a:ext>
            </a:extLst>
          </p:cNvPr>
          <p:cNvSpPr>
            <a:spLocks noGrp="1"/>
          </p:cNvSpPr>
          <p:nvPr>
            <p:ph type="title"/>
          </p:nvPr>
        </p:nvSpPr>
        <p:spPr>
          <a:xfrm>
            <a:off x="838200" y="-143933"/>
            <a:ext cx="10515600" cy="1325563"/>
          </a:xfrm>
        </p:spPr>
        <p:txBody>
          <a:bodyPr/>
          <a:lstStyle/>
          <a:p>
            <a:r>
              <a:rPr kumimoji="1" lang="en-US" altLang="ja-JP" dirty="0"/>
              <a:t>Present Status – problems</a:t>
            </a:r>
            <a:endParaRPr kumimoji="1" lang="ja-JP" altLang="en-US"/>
          </a:p>
        </p:txBody>
      </p:sp>
      <p:sp>
        <p:nvSpPr>
          <p:cNvPr id="3" name="コンテンツ プレースホルダー 2">
            <a:extLst>
              <a:ext uri="{FF2B5EF4-FFF2-40B4-BE49-F238E27FC236}">
                <a16:creationId xmlns:a16="http://schemas.microsoft.com/office/drawing/2014/main" id="{310DB72D-A5E5-B44A-9FC0-C2235207A6B4}"/>
              </a:ext>
            </a:extLst>
          </p:cNvPr>
          <p:cNvSpPr>
            <a:spLocks noGrp="1"/>
          </p:cNvSpPr>
          <p:nvPr>
            <p:ph idx="1"/>
          </p:nvPr>
        </p:nvSpPr>
        <p:spPr>
          <a:xfrm>
            <a:off x="838200" y="798192"/>
            <a:ext cx="10515600" cy="1325563"/>
          </a:xfrm>
        </p:spPr>
        <p:txBody>
          <a:bodyPr>
            <a:normAutofit/>
          </a:bodyPr>
          <a:lstStyle/>
          <a:p>
            <a:pPr lvl="0"/>
            <a:r>
              <a:rPr lang="en-US" altLang="ja-JP" dirty="0">
                <a:solidFill>
                  <a:prstClr val="black"/>
                </a:solidFill>
              </a:rPr>
              <a:t>Pressure upstream of IP in LER.</a:t>
            </a:r>
          </a:p>
          <a:p>
            <a:pPr lvl="1"/>
            <a:r>
              <a:rPr kumimoji="1" lang="en-US" altLang="ja-JP" dirty="0">
                <a:solidFill>
                  <a:prstClr val="black"/>
                </a:solidFill>
              </a:rPr>
              <a:t>Vacuum bump study using NEG pump heatin</a:t>
            </a:r>
            <a:r>
              <a:rPr lang="en-US" altLang="ja-JP" dirty="0">
                <a:solidFill>
                  <a:prstClr val="black"/>
                </a:solidFill>
              </a:rPr>
              <a:t>g </a:t>
            </a:r>
            <a:r>
              <a:rPr kumimoji="1" lang="en-US" altLang="ja-JP" dirty="0">
                <a:solidFill>
                  <a:prstClr val="black"/>
                </a:solidFill>
              </a:rPr>
              <a:t>in Phase-3</a:t>
            </a:r>
          </a:p>
          <a:p>
            <a:pPr lvl="1"/>
            <a:r>
              <a:rPr lang="en-US" altLang="ja-JP" dirty="0"/>
              <a:t>D02, D06, D12 seem to be sensitive to BG.</a:t>
            </a:r>
            <a:endParaRPr kumimoji="1" lang="en-US" altLang="ja-JP" dirty="0"/>
          </a:p>
        </p:txBody>
      </p:sp>
      <p:sp>
        <p:nvSpPr>
          <p:cNvPr id="4" name="日付プレースホルダー 3">
            <a:extLst>
              <a:ext uri="{FF2B5EF4-FFF2-40B4-BE49-F238E27FC236}">
                <a16:creationId xmlns:a16="http://schemas.microsoft.com/office/drawing/2014/main" id="{5DAB0C83-90B7-1941-B884-A4C02C784566}"/>
              </a:ext>
            </a:extLst>
          </p:cNvPr>
          <p:cNvSpPr>
            <a:spLocks noGrp="1"/>
          </p:cNvSpPr>
          <p:nvPr>
            <p:ph type="dt" sz="half" idx="10"/>
          </p:nvPr>
        </p:nvSpPr>
        <p:spPr/>
        <p:txBody>
          <a:body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DE3D7F8C-2425-DC41-B99F-769EA52215B0}"/>
              </a:ext>
            </a:extLst>
          </p:cNvPr>
          <p:cNvSpPr>
            <a:spLocks noGrp="1"/>
          </p:cNvSpPr>
          <p:nvPr>
            <p:ph type="ftr" sz="quarter" idx="11"/>
          </p:nvPr>
        </p:nvSpPr>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F3F045E2-8727-CD44-B134-14A1A40FA94A}"/>
              </a:ext>
            </a:extLst>
          </p:cNvPr>
          <p:cNvSpPr>
            <a:spLocks noGrp="1"/>
          </p:cNvSpPr>
          <p:nvPr>
            <p:ph type="sldNum" sz="quarter" idx="12"/>
          </p:nvPr>
        </p:nvSpPr>
        <p:spPr/>
        <p:txBody>
          <a:bodyPr/>
          <a:lstStyle/>
          <a:p>
            <a:fld id="{6DFFE4AF-69DB-1148-AD5A-44F3AC80DBCE}" type="slidenum">
              <a:rPr kumimoji="1" lang="ja-JP" altLang="en-US" smtClean="0"/>
              <a:t>20</a:t>
            </a:fld>
            <a:endParaRPr kumimoji="1" lang="ja-JP" altLang="en-US"/>
          </a:p>
        </p:txBody>
      </p:sp>
      <p:pic>
        <p:nvPicPr>
          <p:cNvPr id="17" name="コンテンツ プレースホルダー 4" descr="地図 が含まれている画像&#10;&#10;自動的に生成された説明">
            <a:extLst>
              <a:ext uri="{FF2B5EF4-FFF2-40B4-BE49-F238E27FC236}">
                <a16:creationId xmlns:a16="http://schemas.microsoft.com/office/drawing/2014/main" id="{2A45303B-CDB0-D548-A3DD-CD1900EFE8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23" y="2286000"/>
            <a:ext cx="11217610" cy="4070350"/>
          </a:xfrm>
          <a:prstGeom prst="rect">
            <a:avLst/>
          </a:prstGeom>
        </p:spPr>
      </p:pic>
      <p:sp>
        <p:nvSpPr>
          <p:cNvPr id="19" name="テキスト ボックス 18">
            <a:extLst>
              <a:ext uri="{FF2B5EF4-FFF2-40B4-BE49-F238E27FC236}">
                <a16:creationId xmlns:a16="http://schemas.microsoft.com/office/drawing/2014/main" id="{7DD29373-26D6-3F4F-845E-DEAF929CC066}"/>
              </a:ext>
            </a:extLst>
          </p:cNvPr>
          <p:cNvSpPr txBox="1"/>
          <p:nvPr/>
        </p:nvSpPr>
        <p:spPr>
          <a:xfrm>
            <a:off x="9272976" y="1978223"/>
            <a:ext cx="2605901" cy="307777"/>
          </a:xfrm>
          <a:prstGeom prst="rect">
            <a:avLst/>
          </a:prstGeom>
          <a:noFill/>
        </p:spPr>
        <p:txBody>
          <a:bodyPr wrap="square" rtlCol="0">
            <a:spAutoFit/>
          </a:bodyPr>
          <a:lstStyle/>
          <a:p>
            <a:r>
              <a:rPr lang="en-US" altLang="ja-JP" sz="1400" dirty="0"/>
              <a:t>courtesy of H. Nakayama</a:t>
            </a:r>
            <a:endParaRPr lang="ja-JP" altLang="en-US" sz="1400"/>
          </a:p>
        </p:txBody>
      </p:sp>
    </p:spTree>
    <p:extLst>
      <p:ext uri="{BB962C8B-B14F-4D97-AF65-F5344CB8AC3E}">
        <p14:creationId xmlns:p14="http://schemas.microsoft.com/office/powerpoint/2010/main" val="2132081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536B9F-D17B-D341-9EAB-8EA42A532D72}"/>
              </a:ext>
            </a:extLst>
          </p:cNvPr>
          <p:cNvSpPr>
            <a:spLocks noGrp="1"/>
          </p:cNvSpPr>
          <p:nvPr>
            <p:ph type="title"/>
          </p:nvPr>
        </p:nvSpPr>
        <p:spPr>
          <a:xfrm>
            <a:off x="397727" y="0"/>
            <a:ext cx="10515600" cy="1325563"/>
          </a:xfrm>
        </p:spPr>
        <p:txBody>
          <a:bodyPr/>
          <a:lstStyle/>
          <a:p>
            <a:r>
              <a:rPr kumimoji="1" lang="en-US" altLang="ja-JP" dirty="0"/>
              <a:t>Summary </a:t>
            </a:r>
            <a:r>
              <a:rPr kumimoji="1" lang="en-US" altLang="ja-JP"/>
              <a:t>and plans</a:t>
            </a:r>
            <a:endParaRPr kumimoji="1" lang="ja-JP" altLang="en-US"/>
          </a:p>
        </p:txBody>
      </p:sp>
      <p:sp>
        <p:nvSpPr>
          <p:cNvPr id="4" name="日付プレースホルダー 3">
            <a:extLst>
              <a:ext uri="{FF2B5EF4-FFF2-40B4-BE49-F238E27FC236}">
                <a16:creationId xmlns:a16="http://schemas.microsoft.com/office/drawing/2014/main" id="{5DAB0C83-90B7-1941-B884-A4C02C784566}"/>
              </a:ext>
            </a:extLst>
          </p:cNvPr>
          <p:cNvSpPr>
            <a:spLocks noGrp="1"/>
          </p:cNvSpPr>
          <p:nvPr>
            <p:ph type="dt" sz="half" idx="10"/>
          </p:nvPr>
        </p:nvSpPr>
        <p:spPr/>
        <p:txBody>
          <a:body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DE3D7F8C-2425-DC41-B99F-769EA52215B0}"/>
              </a:ext>
            </a:extLst>
          </p:cNvPr>
          <p:cNvSpPr>
            <a:spLocks noGrp="1"/>
          </p:cNvSpPr>
          <p:nvPr>
            <p:ph type="ftr" sz="quarter" idx="11"/>
          </p:nvPr>
        </p:nvSpPr>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F3F045E2-8727-CD44-B134-14A1A40FA94A}"/>
              </a:ext>
            </a:extLst>
          </p:cNvPr>
          <p:cNvSpPr>
            <a:spLocks noGrp="1"/>
          </p:cNvSpPr>
          <p:nvPr>
            <p:ph type="sldNum" sz="quarter" idx="12"/>
          </p:nvPr>
        </p:nvSpPr>
        <p:spPr/>
        <p:txBody>
          <a:bodyPr/>
          <a:lstStyle/>
          <a:p>
            <a:fld id="{6DFFE4AF-69DB-1148-AD5A-44F3AC80DBCE}" type="slidenum">
              <a:rPr kumimoji="1" lang="ja-JP" altLang="en-US" smtClean="0"/>
              <a:t>21</a:t>
            </a:fld>
            <a:endParaRPr kumimoji="1" lang="ja-JP" altLang="en-US"/>
          </a:p>
        </p:txBody>
      </p:sp>
      <p:sp>
        <p:nvSpPr>
          <p:cNvPr id="8" name="コンテンツ プレースホルダー 7">
            <a:extLst>
              <a:ext uri="{FF2B5EF4-FFF2-40B4-BE49-F238E27FC236}">
                <a16:creationId xmlns:a16="http://schemas.microsoft.com/office/drawing/2014/main" id="{F143A3DA-7B02-4B4C-A83B-51F71905AEBF}"/>
              </a:ext>
            </a:extLst>
          </p:cNvPr>
          <p:cNvSpPr>
            <a:spLocks noGrp="1"/>
          </p:cNvSpPr>
          <p:nvPr>
            <p:ph idx="1"/>
          </p:nvPr>
        </p:nvSpPr>
        <p:spPr>
          <a:xfrm>
            <a:off x="278780" y="966980"/>
            <a:ext cx="11634439" cy="5676437"/>
          </a:xfrm>
        </p:spPr>
        <p:txBody>
          <a:bodyPr>
            <a:normAutofit/>
          </a:bodyPr>
          <a:lstStyle/>
          <a:p>
            <a:r>
              <a:rPr lang="en-US" altLang="ja-JP" dirty="0"/>
              <a:t>Vacuum scrubbing is going well.</a:t>
            </a:r>
          </a:p>
          <a:p>
            <a:r>
              <a:rPr lang="en-US" altLang="ja-JP" dirty="0"/>
              <a:t>Countermeasures for ECE in LER are quite effective.</a:t>
            </a:r>
          </a:p>
          <a:p>
            <a:r>
              <a:rPr lang="en-US" altLang="ja-JP" dirty="0"/>
              <a:t>Problems:</a:t>
            </a:r>
          </a:p>
          <a:p>
            <a:pPr lvl="1"/>
            <a:r>
              <a:rPr lang="en-US" altLang="ja-JP" dirty="0"/>
              <a:t>Collimator damage</a:t>
            </a:r>
          </a:p>
          <a:p>
            <a:pPr lvl="1"/>
            <a:r>
              <a:rPr lang="en-US" altLang="ja-JP" dirty="0"/>
              <a:t>Dust events</a:t>
            </a:r>
          </a:p>
          <a:p>
            <a:pPr lvl="1"/>
            <a:r>
              <a:rPr lang="en-US" altLang="ja-JP" dirty="0"/>
              <a:t>BG in derived from vacuum</a:t>
            </a:r>
          </a:p>
          <a:p>
            <a:pPr lvl="1"/>
            <a:r>
              <a:rPr lang="en-US" altLang="ja-JP" dirty="0"/>
              <a:t>IP bellows chamber heating</a:t>
            </a:r>
          </a:p>
          <a:p>
            <a:r>
              <a:rPr lang="en-US" altLang="ja-JP" dirty="0"/>
              <a:t>Near Future Plans:</a:t>
            </a:r>
          </a:p>
          <a:p>
            <a:pPr lvl="1"/>
            <a:r>
              <a:rPr lang="en-US" altLang="ja-JP" dirty="0"/>
              <a:t>Change the damaged collimator(D02V1 bottom) in the summer/winter.</a:t>
            </a:r>
          </a:p>
          <a:p>
            <a:pPr lvl="1"/>
            <a:r>
              <a:rPr lang="en-US" altLang="ja-JP" dirty="0"/>
              <a:t>Knock beam pipes in LER.</a:t>
            </a:r>
          </a:p>
          <a:p>
            <a:pPr lvl="1"/>
            <a:r>
              <a:rPr lang="en-US" altLang="ja-JP" dirty="0"/>
              <a:t>Try baking collimators in tunnel.</a:t>
            </a:r>
          </a:p>
          <a:p>
            <a:pPr lvl="1"/>
            <a:r>
              <a:rPr lang="en-US" altLang="ja-JP" dirty="0"/>
              <a:t>Change IP bellows chamber in this summer shutdown.</a:t>
            </a:r>
          </a:p>
          <a:p>
            <a:pPr lvl="1"/>
            <a:r>
              <a:rPr lang="en-US" altLang="ja-JP" dirty="0"/>
              <a:t>Add a vertical collimator at D06V1 in LER in the winter shutdown.</a:t>
            </a:r>
          </a:p>
        </p:txBody>
      </p:sp>
    </p:spTree>
    <p:extLst>
      <p:ext uri="{BB962C8B-B14F-4D97-AF65-F5344CB8AC3E}">
        <p14:creationId xmlns:p14="http://schemas.microsoft.com/office/powerpoint/2010/main" val="743160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2834AE8-E350-B746-9CF9-E6440E1396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70653" y="1351380"/>
            <a:ext cx="5809126" cy="5412767"/>
          </a:xfrm>
          <a:prstGeom prst="rect">
            <a:avLst/>
          </a:prstGeom>
        </p:spPr>
      </p:pic>
      <p:sp>
        <p:nvSpPr>
          <p:cNvPr id="2" name="タイトル 1">
            <a:extLst>
              <a:ext uri="{FF2B5EF4-FFF2-40B4-BE49-F238E27FC236}">
                <a16:creationId xmlns:a16="http://schemas.microsoft.com/office/drawing/2014/main" id="{16536B9F-D17B-D341-9EAB-8EA42A532D72}"/>
              </a:ext>
            </a:extLst>
          </p:cNvPr>
          <p:cNvSpPr>
            <a:spLocks noGrp="1"/>
          </p:cNvSpPr>
          <p:nvPr>
            <p:ph type="title"/>
          </p:nvPr>
        </p:nvSpPr>
        <p:spPr>
          <a:xfrm>
            <a:off x="387078" y="12139"/>
            <a:ext cx="10515600" cy="1325563"/>
          </a:xfrm>
        </p:spPr>
        <p:txBody>
          <a:bodyPr/>
          <a:lstStyle/>
          <a:p>
            <a:r>
              <a:rPr kumimoji="1" lang="en-US" altLang="ja-JP" dirty="0"/>
              <a:t>Updates of vacuum system - collimators</a:t>
            </a:r>
            <a:endParaRPr kumimoji="1" lang="ja-JP" altLang="en-US"/>
          </a:p>
        </p:txBody>
      </p:sp>
      <p:sp>
        <p:nvSpPr>
          <p:cNvPr id="3" name="コンテンツ プレースホルダー 2">
            <a:extLst>
              <a:ext uri="{FF2B5EF4-FFF2-40B4-BE49-F238E27FC236}">
                <a16:creationId xmlns:a16="http://schemas.microsoft.com/office/drawing/2014/main" id="{310DB72D-A5E5-B44A-9FC0-C2235207A6B4}"/>
              </a:ext>
            </a:extLst>
          </p:cNvPr>
          <p:cNvSpPr>
            <a:spLocks noGrp="1"/>
          </p:cNvSpPr>
          <p:nvPr>
            <p:ph idx="1"/>
          </p:nvPr>
        </p:nvSpPr>
        <p:spPr>
          <a:xfrm>
            <a:off x="233054" y="1048116"/>
            <a:ext cx="11417844" cy="1325564"/>
          </a:xfrm>
        </p:spPr>
        <p:txBody>
          <a:bodyPr>
            <a:normAutofit fontScale="85000" lnSpcReduction="20000"/>
          </a:bodyPr>
          <a:lstStyle/>
          <a:p>
            <a:pPr lvl="0"/>
            <a:r>
              <a:rPr lang="en-US" altLang="ja-JP" dirty="0">
                <a:solidFill>
                  <a:prstClr val="black"/>
                </a:solidFill>
              </a:rPr>
              <a:t>Installation of new beam collimators</a:t>
            </a:r>
          </a:p>
          <a:p>
            <a:pPr lvl="1"/>
            <a:r>
              <a:rPr lang="en-US" altLang="ja-JP" dirty="0">
                <a:solidFill>
                  <a:prstClr val="black"/>
                </a:solidFill>
              </a:rPr>
              <a:t>LER: D02H1, D02H2, D03H1, D06V1</a:t>
            </a:r>
          </a:p>
          <a:p>
            <a:pPr lvl="1"/>
            <a:r>
              <a:rPr lang="en-US" altLang="ja-JP" dirty="0">
                <a:solidFill>
                  <a:prstClr val="black"/>
                </a:solidFill>
              </a:rPr>
              <a:t>HER: D01H3</a:t>
            </a:r>
          </a:p>
          <a:p>
            <a:pPr lvl="0"/>
            <a:r>
              <a:rPr lang="en-US" altLang="ja-JP" sz="2600" dirty="0">
                <a:solidFill>
                  <a:prstClr val="black"/>
                </a:solidFill>
              </a:rPr>
              <a:t>Moved a collimator from D06H4 to D06H1 in LER</a:t>
            </a:r>
          </a:p>
          <a:p>
            <a:pPr marL="457200" lvl="1" indent="0">
              <a:buNone/>
            </a:pPr>
            <a:endParaRPr lang="en-US" altLang="ja-JP" dirty="0">
              <a:solidFill>
                <a:prstClr val="black"/>
              </a:solidFill>
            </a:endParaRPr>
          </a:p>
          <a:p>
            <a:pPr lvl="1"/>
            <a:endParaRPr lang="en-US" altLang="ja-JP" dirty="0"/>
          </a:p>
          <a:p>
            <a:pPr marL="457200" lvl="1" indent="0">
              <a:buNone/>
            </a:pPr>
            <a:endParaRPr kumimoji="1" lang="en-US" altLang="ja-JP" dirty="0"/>
          </a:p>
        </p:txBody>
      </p:sp>
      <p:sp>
        <p:nvSpPr>
          <p:cNvPr id="4" name="日付プレースホルダー 3">
            <a:extLst>
              <a:ext uri="{FF2B5EF4-FFF2-40B4-BE49-F238E27FC236}">
                <a16:creationId xmlns:a16="http://schemas.microsoft.com/office/drawing/2014/main" id="{5DAB0C83-90B7-1941-B884-A4C02C784566}"/>
              </a:ext>
            </a:extLst>
          </p:cNvPr>
          <p:cNvSpPr>
            <a:spLocks noGrp="1"/>
          </p:cNvSpPr>
          <p:nvPr>
            <p:ph type="dt" sz="half" idx="10"/>
          </p:nvPr>
        </p:nvSpPr>
        <p:spPr/>
        <p:txBody>
          <a:body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DE3D7F8C-2425-DC41-B99F-769EA52215B0}"/>
              </a:ext>
            </a:extLst>
          </p:cNvPr>
          <p:cNvSpPr>
            <a:spLocks noGrp="1"/>
          </p:cNvSpPr>
          <p:nvPr>
            <p:ph type="ftr" sz="quarter" idx="11"/>
          </p:nvPr>
        </p:nvSpPr>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F3F045E2-8727-CD44-B134-14A1A40FA94A}"/>
              </a:ext>
            </a:extLst>
          </p:cNvPr>
          <p:cNvSpPr>
            <a:spLocks noGrp="1"/>
          </p:cNvSpPr>
          <p:nvPr>
            <p:ph type="sldNum" sz="quarter" idx="12"/>
          </p:nvPr>
        </p:nvSpPr>
        <p:spPr/>
        <p:txBody>
          <a:bodyPr/>
          <a:lstStyle/>
          <a:p>
            <a:fld id="{6DFFE4AF-69DB-1148-AD5A-44F3AC80DBCE}" type="slidenum">
              <a:rPr kumimoji="1" lang="ja-JP" altLang="en-US" smtClean="0"/>
              <a:t>3</a:t>
            </a:fld>
            <a:endParaRPr kumimoji="1" lang="ja-JP" altLang="en-US"/>
          </a:p>
        </p:txBody>
      </p:sp>
      <p:pic>
        <p:nvPicPr>
          <p:cNvPr id="13" name="図 12">
            <a:extLst>
              <a:ext uri="{FF2B5EF4-FFF2-40B4-BE49-F238E27FC236}">
                <a16:creationId xmlns:a16="http://schemas.microsoft.com/office/drawing/2014/main" id="{062C6F52-2039-C147-811A-0D74AE8D3D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892" r="21199" b="19486"/>
          <a:stretch/>
        </p:blipFill>
        <p:spPr>
          <a:xfrm>
            <a:off x="2375235" y="3904243"/>
            <a:ext cx="3925320" cy="2880000"/>
          </a:xfrm>
          <a:prstGeom prst="rect">
            <a:avLst/>
          </a:prstGeom>
        </p:spPr>
      </p:pic>
      <p:sp>
        <p:nvSpPr>
          <p:cNvPr id="10" name="テキスト ボックス 9">
            <a:extLst>
              <a:ext uri="{FF2B5EF4-FFF2-40B4-BE49-F238E27FC236}">
                <a16:creationId xmlns:a16="http://schemas.microsoft.com/office/drawing/2014/main" id="{622B8CE3-6968-5D42-8747-B1066E79BCC2}"/>
              </a:ext>
            </a:extLst>
          </p:cNvPr>
          <p:cNvSpPr txBox="1"/>
          <p:nvPr/>
        </p:nvSpPr>
        <p:spPr>
          <a:xfrm>
            <a:off x="78714" y="2479456"/>
            <a:ext cx="1617751" cy="307777"/>
          </a:xfrm>
          <a:prstGeom prst="rect">
            <a:avLst/>
          </a:prstGeom>
          <a:noFill/>
        </p:spPr>
        <p:txBody>
          <a:bodyPr wrap="none" rtlCol="0">
            <a:spAutoFit/>
          </a:bodyPr>
          <a:lstStyle/>
          <a:p>
            <a:r>
              <a:rPr kumimoji="1" lang="en-US" altLang="ja-JP" sz="1400" dirty="0"/>
              <a:t>D02H1 collimator</a:t>
            </a:r>
            <a:endParaRPr kumimoji="1" lang="ja-JP" altLang="en-US" sz="1400" dirty="0"/>
          </a:p>
        </p:txBody>
      </p:sp>
      <p:pic>
        <p:nvPicPr>
          <p:cNvPr id="1027" name="Picture 3" descr="page17image1583472">
            <a:extLst>
              <a:ext uri="{FF2B5EF4-FFF2-40B4-BE49-F238E27FC236}">
                <a16:creationId xmlns:a16="http://schemas.microsoft.com/office/drawing/2014/main" id="{D31B7E67-1899-D843-A8DA-24BC5909D9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497"/>
          <a:stretch/>
        </p:blipFill>
        <p:spPr bwMode="auto">
          <a:xfrm>
            <a:off x="176065" y="2787233"/>
            <a:ext cx="3180910" cy="2032000"/>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CB373EC5-35A9-2C48-8474-59E739B922B3}"/>
              </a:ext>
            </a:extLst>
          </p:cNvPr>
          <p:cNvSpPr txBox="1"/>
          <p:nvPr/>
        </p:nvSpPr>
        <p:spPr>
          <a:xfrm>
            <a:off x="3715553" y="3429000"/>
            <a:ext cx="2226423" cy="523220"/>
          </a:xfrm>
          <a:prstGeom prst="rect">
            <a:avLst/>
          </a:prstGeom>
          <a:noFill/>
        </p:spPr>
        <p:txBody>
          <a:bodyPr wrap="square" rtlCol="0">
            <a:spAutoFit/>
          </a:bodyPr>
          <a:lstStyle/>
          <a:p>
            <a:r>
              <a:rPr kumimoji="1" lang="en-US" altLang="ja-JP" sz="1400" dirty="0" err="1"/>
              <a:t>Shematic</a:t>
            </a:r>
            <a:r>
              <a:rPr kumimoji="1" lang="en-US" altLang="ja-JP" sz="1400" dirty="0"/>
              <a:t> drawing of the horizontal collimator</a:t>
            </a:r>
            <a:endParaRPr kumimoji="1" lang="ja-JP" altLang="en-US" sz="1400" dirty="0"/>
          </a:p>
        </p:txBody>
      </p:sp>
      <p:sp>
        <p:nvSpPr>
          <p:cNvPr id="15" name="テキスト ボックス 14">
            <a:extLst>
              <a:ext uri="{FF2B5EF4-FFF2-40B4-BE49-F238E27FC236}">
                <a16:creationId xmlns:a16="http://schemas.microsoft.com/office/drawing/2014/main" id="{738EDE8C-6A00-5F4D-B4B1-65167FA9D79D}"/>
              </a:ext>
            </a:extLst>
          </p:cNvPr>
          <p:cNvSpPr txBox="1"/>
          <p:nvPr/>
        </p:nvSpPr>
        <p:spPr>
          <a:xfrm>
            <a:off x="10441803" y="1337702"/>
            <a:ext cx="1737976" cy="307777"/>
          </a:xfrm>
          <a:prstGeom prst="rect">
            <a:avLst/>
          </a:prstGeom>
          <a:noFill/>
        </p:spPr>
        <p:txBody>
          <a:bodyPr wrap="none" rtlCol="0">
            <a:spAutoFit/>
          </a:bodyPr>
          <a:lstStyle/>
          <a:p>
            <a:r>
              <a:rPr kumimoji="1" lang="en-US" altLang="ja-JP" sz="1400" dirty="0"/>
              <a:t>Collimator location</a:t>
            </a:r>
            <a:endParaRPr kumimoji="1" lang="ja-JP" altLang="en-US" sz="1400" dirty="0"/>
          </a:p>
        </p:txBody>
      </p:sp>
      <p:sp>
        <p:nvSpPr>
          <p:cNvPr id="16" name="テキスト ボックス 15">
            <a:extLst>
              <a:ext uri="{FF2B5EF4-FFF2-40B4-BE49-F238E27FC236}">
                <a16:creationId xmlns:a16="http://schemas.microsoft.com/office/drawing/2014/main" id="{7B23CD53-C0D9-264A-AF84-5DACD3CBB4EE}"/>
              </a:ext>
            </a:extLst>
          </p:cNvPr>
          <p:cNvSpPr txBox="1"/>
          <p:nvPr/>
        </p:nvSpPr>
        <p:spPr>
          <a:xfrm>
            <a:off x="5682437" y="1383869"/>
            <a:ext cx="1236236" cy="523220"/>
          </a:xfrm>
          <a:prstGeom prst="rect">
            <a:avLst/>
          </a:prstGeom>
          <a:noFill/>
          <a:ln>
            <a:solidFill>
              <a:schemeClr val="accent6"/>
            </a:solidFill>
          </a:ln>
        </p:spPr>
        <p:txBody>
          <a:bodyPr wrap="none" rtlCol="0">
            <a:spAutoFit/>
          </a:bodyPr>
          <a:lstStyle/>
          <a:p>
            <a:r>
              <a:rPr kumimoji="1" lang="en-US" altLang="ja-JP" sz="1400" dirty="0">
                <a:solidFill>
                  <a:schemeClr val="accent6">
                    <a:lumMod val="75000"/>
                  </a:schemeClr>
                </a:solidFill>
              </a:rPr>
              <a:t>H: horizontal</a:t>
            </a:r>
          </a:p>
          <a:p>
            <a:r>
              <a:rPr lang="en-US" altLang="ja-JP" sz="1400" dirty="0">
                <a:solidFill>
                  <a:schemeClr val="accent6">
                    <a:lumMod val="75000"/>
                  </a:schemeClr>
                </a:solidFill>
              </a:rPr>
              <a:t>V: vertical</a:t>
            </a:r>
            <a:endParaRPr kumimoji="1" lang="ja-JP" altLang="en-US" sz="1400" dirty="0">
              <a:solidFill>
                <a:schemeClr val="accent6">
                  <a:lumMod val="75000"/>
                </a:schemeClr>
              </a:solidFill>
            </a:endParaRPr>
          </a:p>
        </p:txBody>
      </p:sp>
    </p:spTree>
    <p:extLst>
      <p:ext uri="{BB962C8B-B14F-4D97-AF65-F5344CB8AC3E}">
        <p14:creationId xmlns:p14="http://schemas.microsoft.com/office/powerpoint/2010/main" val="4285152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536B9F-D17B-D341-9EAB-8EA42A532D72}"/>
              </a:ext>
            </a:extLst>
          </p:cNvPr>
          <p:cNvSpPr>
            <a:spLocks noGrp="1"/>
          </p:cNvSpPr>
          <p:nvPr>
            <p:ph type="title"/>
          </p:nvPr>
        </p:nvSpPr>
        <p:spPr>
          <a:xfrm>
            <a:off x="387078" y="-250330"/>
            <a:ext cx="10515600" cy="1325563"/>
          </a:xfrm>
        </p:spPr>
        <p:txBody>
          <a:bodyPr/>
          <a:lstStyle/>
          <a:p>
            <a:r>
              <a:rPr kumimoji="1" lang="en-US" altLang="ja-JP" dirty="0"/>
              <a:t>Updates of vacuum system - collimators</a:t>
            </a:r>
            <a:endParaRPr kumimoji="1" lang="ja-JP" altLang="en-US"/>
          </a:p>
        </p:txBody>
      </p:sp>
      <p:sp>
        <p:nvSpPr>
          <p:cNvPr id="3" name="コンテンツ プレースホルダー 2">
            <a:extLst>
              <a:ext uri="{FF2B5EF4-FFF2-40B4-BE49-F238E27FC236}">
                <a16:creationId xmlns:a16="http://schemas.microsoft.com/office/drawing/2014/main" id="{310DB72D-A5E5-B44A-9FC0-C2235207A6B4}"/>
              </a:ext>
            </a:extLst>
          </p:cNvPr>
          <p:cNvSpPr>
            <a:spLocks noGrp="1"/>
          </p:cNvSpPr>
          <p:nvPr>
            <p:ph idx="1"/>
          </p:nvPr>
        </p:nvSpPr>
        <p:spPr>
          <a:xfrm>
            <a:off x="387078" y="785925"/>
            <a:ext cx="11417844" cy="1325564"/>
          </a:xfrm>
        </p:spPr>
        <p:txBody>
          <a:bodyPr>
            <a:normAutofit/>
          </a:bodyPr>
          <a:lstStyle/>
          <a:p>
            <a:pPr lvl="0"/>
            <a:r>
              <a:rPr lang="en-US" altLang="ja-JP" dirty="0">
                <a:solidFill>
                  <a:prstClr val="black"/>
                </a:solidFill>
              </a:rPr>
              <a:t>Trouble: water leakage from a movable jaw of D02H1 collimator.</a:t>
            </a:r>
          </a:p>
          <a:p>
            <a:pPr lvl="1"/>
            <a:r>
              <a:rPr lang="en-US" altLang="ja-JP" dirty="0">
                <a:solidFill>
                  <a:prstClr val="black"/>
                </a:solidFill>
              </a:rPr>
              <a:t>Changed to a backup jaw.</a:t>
            </a:r>
          </a:p>
          <a:p>
            <a:pPr marL="457200" lvl="1" indent="0">
              <a:buNone/>
            </a:pPr>
            <a:endParaRPr lang="en-US" altLang="ja-JP" dirty="0">
              <a:solidFill>
                <a:prstClr val="black"/>
              </a:solidFill>
            </a:endParaRPr>
          </a:p>
          <a:p>
            <a:pPr lvl="1"/>
            <a:endParaRPr lang="en-US" altLang="ja-JP" dirty="0"/>
          </a:p>
          <a:p>
            <a:pPr marL="457200" lvl="1" indent="0">
              <a:buNone/>
            </a:pPr>
            <a:endParaRPr kumimoji="1" lang="en-US" altLang="ja-JP" dirty="0"/>
          </a:p>
        </p:txBody>
      </p:sp>
      <p:sp>
        <p:nvSpPr>
          <p:cNvPr id="4" name="日付プレースホルダー 3">
            <a:extLst>
              <a:ext uri="{FF2B5EF4-FFF2-40B4-BE49-F238E27FC236}">
                <a16:creationId xmlns:a16="http://schemas.microsoft.com/office/drawing/2014/main" id="{5DAB0C83-90B7-1941-B884-A4C02C784566}"/>
              </a:ext>
            </a:extLst>
          </p:cNvPr>
          <p:cNvSpPr>
            <a:spLocks noGrp="1"/>
          </p:cNvSpPr>
          <p:nvPr>
            <p:ph type="dt" sz="half" idx="10"/>
          </p:nvPr>
        </p:nvSpPr>
        <p:spPr/>
        <p:txBody>
          <a:body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DE3D7F8C-2425-DC41-B99F-769EA52215B0}"/>
              </a:ext>
            </a:extLst>
          </p:cNvPr>
          <p:cNvSpPr>
            <a:spLocks noGrp="1"/>
          </p:cNvSpPr>
          <p:nvPr>
            <p:ph type="ftr" sz="quarter" idx="11"/>
          </p:nvPr>
        </p:nvSpPr>
        <p:spPr>
          <a:xfrm>
            <a:off x="4080934" y="6469031"/>
            <a:ext cx="4114800" cy="365125"/>
          </a:xfrm>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F3F045E2-8727-CD44-B134-14A1A40FA94A}"/>
              </a:ext>
            </a:extLst>
          </p:cNvPr>
          <p:cNvSpPr>
            <a:spLocks noGrp="1"/>
          </p:cNvSpPr>
          <p:nvPr>
            <p:ph type="sldNum" sz="quarter" idx="12"/>
          </p:nvPr>
        </p:nvSpPr>
        <p:spPr/>
        <p:txBody>
          <a:bodyPr/>
          <a:lstStyle/>
          <a:p>
            <a:fld id="{6DFFE4AF-69DB-1148-AD5A-44F3AC80DBCE}" type="slidenum">
              <a:rPr kumimoji="1" lang="ja-JP" altLang="en-US" smtClean="0"/>
              <a:t>4</a:t>
            </a:fld>
            <a:endParaRPr kumimoji="1" lang="ja-JP" altLang="en-US"/>
          </a:p>
        </p:txBody>
      </p:sp>
      <p:pic>
        <p:nvPicPr>
          <p:cNvPr id="1026" name="Picture 2" descr="page20image18634208">
            <a:extLst>
              <a:ext uri="{FF2B5EF4-FFF2-40B4-BE49-F238E27FC236}">
                <a16:creationId xmlns:a16="http://schemas.microsoft.com/office/drawing/2014/main" id="{BF9762F4-EF1F-C440-85E2-38E7FBBCE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401" y="1702809"/>
            <a:ext cx="6386187" cy="5018666"/>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DA58DB4E-90B7-6D46-9EC3-C8F160902E4E}"/>
              </a:ext>
            </a:extLst>
          </p:cNvPr>
          <p:cNvSpPr txBox="1"/>
          <p:nvPr/>
        </p:nvSpPr>
        <p:spPr>
          <a:xfrm>
            <a:off x="3974127" y="6511366"/>
            <a:ext cx="3820277" cy="369332"/>
          </a:xfrm>
          <a:prstGeom prst="rect">
            <a:avLst/>
          </a:prstGeom>
          <a:solidFill>
            <a:schemeClr val="bg1"/>
          </a:solidFill>
        </p:spPr>
        <p:txBody>
          <a:bodyPr wrap="none" rtlCol="0">
            <a:spAutoFit/>
          </a:bodyPr>
          <a:lstStyle/>
          <a:p>
            <a:r>
              <a:rPr kumimoji="1" lang="en-US" altLang="ja-JP" sz="1400" dirty="0"/>
              <a:t>Investigation by sniffer scheme and Snoop</a:t>
            </a:r>
            <a:r>
              <a:rPr lang="en-US" altLang="ja-JP" dirty="0"/>
              <a:t>®</a:t>
            </a:r>
            <a:endParaRPr kumimoji="1" lang="ja-JP" altLang="en-US" sz="1400" dirty="0"/>
          </a:p>
        </p:txBody>
      </p:sp>
    </p:spTree>
    <p:extLst>
      <p:ext uri="{BB962C8B-B14F-4D97-AF65-F5344CB8AC3E}">
        <p14:creationId xmlns:p14="http://schemas.microsoft.com/office/powerpoint/2010/main" val="2088396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536B9F-D17B-D341-9EAB-8EA42A532D72}"/>
              </a:ext>
            </a:extLst>
          </p:cNvPr>
          <p:cNvSpPr>
            <a:spLocks noGrp="1"/>
          </p:cNvSpPr>
          <p:nvPr>
            <p:ph type="title"/>
          </p:nvPr>
        </p:nvSpPr>
        <p:spPr>
          <a:xfrm>
            <a:off x="338667" y="-140363"/>
            <a:ext cx="10515600" cy="1325563"/>
          </a:xfrm>
        </p:spPr>
        <p:txBody>
          <a:bodyPr/>
          <a:lstStyle/>
          <a:p>
            <a:r>
              <a:rPr kumimoji="1" lang="en-US" altLang="ja-JP" dirty="0"/>
              <a:t>Updates of vacuum system - dusts</a:t>
            </a:r>
            <a:endParaRPr kumimoji="1" lang="ja-JP" altLang="en-US"/>
          </a:p>
        </p:txBody>
      </p:sp>
      <p:sp>
        <p:nvSpPr>
          <p:cNvPr id="3" name="コンテンツ プレースホルダー 2">
            <a:extLst>
              <a:ext uri="{FF2B5EF4-FFF2-40B4-BE49-F238E27FC236}">
                <a16:creationId xmlns:a16="http://schemas.microsoft.com/office/drawing/2014/main" id="{310DB72D-A5E5-B44A-9FC0-C2235207A6B4}"/>
              </a:ext>
            </a:extLst>
          </p:cNvPr>
          <p:cNvSpPr>
            <a:spLocks noGrp="1"/>
          </p:cNvSpPr>
          <p:nvPr>
            <p:ph idx="1"/>
          </p:nvPr>
        </p:nvSpPr>
        <p:spPr>
          <a:xfrm>
            <a:off x="476250" y="874866"/>
            <a:ext cx="11715750" cy="2258065"/>
          </a:xfrm>
        </p:spPr>
        <p:txBody>
          <a:bodyPr>
            <a:normAutofit fontScale="70000" lnSpcReduction="20000"/>
          </a:bodyPr>
          <a:lstStyle/>
          <a:p>
            <a:pPr marL="0" indent="0">
              <a:buNone/>
            </a:pPr>
            <a:r>
              <a:rPr lang="en" altLang="ja-JP" dirty="0">
                <a:solidFill>
                  <a:schemeClr val="accent5">
                    <a:lumMod val="75000"/>
                  </a:schemeClr>
                </a:solidFill>
              </a:rPr>
              <a:t>R14.2: Prepare a plan to mitigate the pressure bursts in case it turns out to be a limitation for the operation in Phase III. </a:t>
            </a:r>
            <a:endParaRPr lang="en-US" altLang="ja-JP" dirty="0">
              <a:solidFill>
                <a:schemeClr val="accent5">
                  <a:lumMod val="75000"/>
                </a:schemeClr>
              </a:solidFill>
            </a:endParaRPr>
          </a:p>
          <a:p>
            <a:pPr lvl="0"/>
            <a:r>
              <a:rPr lang="en-US" altLang="ja-JP" dirty="0">
                <a:solidFill>
                  <a:prstClr val="black"/>
                </a:solidFill>
              </a:rPr>
              <a:t>Countermeasures for dust events with pressure bursts</a:t>
            </a:r>
          </a:p>
          <a:p>
            <a:pPr lvl="1"/>
            <a:r>
              <a:rPr lang="en-US" altLang="ja-JP" dirty="0">
                <a:solidFill>
                  <a:prstClr val="black"/>
                </a:solidFill>
              </a:rPr>
              <a:t>Beam losses or aborts accompanied by local pressure bursts have been observed in LER since Phase-1.</a:t>
            </a:r>
          </a:p>
          <a:p>
            <a:pPr lvl="1"/>
            <a:r>
              <a:rPr lang="en-US" altLang="ja-JP" dirty="0">
                <a:solidFill>
                  <a:prstClr val="black"/>
                </a:solidFill>
              </a:rPr>
              <a:t>Beam pipes, which had caused the events frequently, were knocked in order to drop dusts from the top of the beam channel.</a:t>
            </a:r>
          </a:p>
          <a:p>
            <a:pPr lvl="1"/>
            <a:r>
              <a:rPr lang="en-US" altLang="ja-JP" dirty="0">
                <a:solidFill>
                  <a:prstClr val="black"/>
                </a:solidFill>
              </a:rPr>
              <a:t>In some regions that caused the event frequently, the dusts were removed by a vacuum cleaner.</a:t>
            </a:r>
          </a:p>
          <a:p>
            <a:pPr lvl="2"/>
            <a:r>
              <a:rPr lang="en-US" altLang="ja-JP" sz="1600" dirty="0">
                <a:solidFill>
                  <a:prstClr val="black"/>
                </a:solidFill>
              </a:rPr>
              <a:t>BLB3RP, BLX4RP.2, BLX4RP.1</a:t>
            </a:r>
          </a:p>
          <a:p>
            <a:pPr lvl="1"/>
            <a:endParaRPr lang="en-US" altLang="ja-JP" dirty="0">
              <a:solidFill>
                <a:prstClr val="black"/>
              </a:solidFill>
            </a:endParaRPr>
          </a:p>
          <a:p>
            <a:pPr marL="457200" lvl="1" indent="0">
              <a:buNone/>
            </a:pPr>
            <a:endParaRPr kumimoji="1" lang="en-US" altLang="ja-JP" dirty="0"/>
          </a:p>
        </p:txBody>
      </p:sp>
      <p:sp>
        <p:nvSpPr>
          <p:cNvPr id="4" name="日付プレースホルダー 3">
            <a:extLst>
              <a:ext uri="{FF2B5EF4-FFF2-40B4-BE49-F238E27FC236}">
                <a16:creationId xmlns:a16="http://schemas.microsoft.com/office/drawing/2014/main" id="{5DAB0C83-90B7-1941-B884-A4C02C784566}"/>
              </a:ext>
            </a:extLst>
          </p:cNvPr>
          <p:cNvSpPr>
            <a:spLocks noGrp="1"/>
          </p:cNvSpPr>
          <p:nvPr>
            <p:ph type="dt" sz="half" idx="10"/>
          </p:nvPr>
        </p:nvSpPr>
        <p:spPr/>
        <p:txBody>
          <a:body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DE3D7F8C-2425-DC41-B99F-769EA52215B0}"/>
              </a:ext>
            </a:extLst>
          </p:cNvPr>
          <p:cNvSpPr>
            <a:spLocks noGrp="1"/>
          </p:cNvSpPr>
          <p:nvPr>
            <p:ph type="ftr" sz="quarter" idx="11"/>
          </p:nvPr>
        </p:nvSpPr>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F3F045E2-8727-CD44-B134-14A1A40FA94A}"/>
              </a:ext>
            </a:extLst>
          </p:cNvPr>
          <p:cNvSpPr>
            <a:spLocks noGrp="1"/>
          </p:cNvSpPr>
          <p:nvPr>
            <p:ph type="sldNum" sz="quarter" idx="12"/>
          </p:nvPr>
        </p:nvSpPr>
        <p:spPr/>
        <p:txBody>
          <a:bodyPr/>
          <a:lstStyle/>
          <a:p>
            <a:fld id="{6DFFE4AF-69DB-1148-AD5A-44F3AC80DBCE}" type="slidenum">
              <a:rPr kumimoji="1" lang="ja-JP" altLang="en-US" smtClean="0"/>
              <a:t>5</a:t>
            </a:fld>
            <a:endParaRPr kumimoji="1" lang="ja-JP" altLang="en-US"/>
          </a:p>
        </p:txBody>
      </p:sp>
      <p:pic>
        <p:nvPicPr>
          <p:cNvPr id="2049" name="Picture 1" descr="page8image1623056">
            <a:extLst>
              <a:ext uri="{FF2B5EF4-FFF2-40B4-BE49-F238E27FC236}">
                <a16:creationId xmlns:a16="http://schemas.microsoft.com/office/drawing/2014/main" id="{1878AF2D-F5E1-6049-B496-0AA208095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67" y="3632969"/>
            <a:ext cx="6187516" cy="22233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ge8image1623264">
            <a:extLst>
              <a:ext uri="{FF2B5EF4-FFF2-40B4-BE49-F238E27FC236}">
                <a16:creationId xmlns:a16="http://schemas.microsoft.com/office/drawing/2014/main" id="{D0ED9285-C45D-DC45-AEE3-F74101AA1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800" y="4002112"/>
            <a:ext cx="2476500" cy="1854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ge9image1641936">
            <a:extLst>
              <a:ext uri="{FF2B5EF4-FFF2-40B4-BE49-F238E27FC236}">
                <a16:creationId xmlns:a16="http://schemas.microsoft.com/office/drawing/2014/main" id="{61B8009E-5F5F-034A-AFD4-D03DA65CE1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2350" y="4002112"/>
            <a:ext cx="2694549" cy="2020912"/>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F16AF1D2-E34D-7B40-BB78-E36D2D0E7F55}"/>
              </a:ext>
            </a:extLst>
          </p:cNvPr>
          <p:cNvSpPr txBox="1"/>
          <p:nvPr/>
        </p:nvSpPr>
        <p:spPr>
          <a:xfrm>
            <a:off x="338667" y="3325192"/>
            <a:ext cx="1431802" cy="307777"/>
          </a:xfrm>
          <a:prstGeom prst="rect">
            <a:avLst/>
          </a:prstGeom>
          <a:noFill/>
        </p:spPr>
        <p:txBody>
          <a:bodyPr wrap="none" rtlCol="0">
            <a:spAutoFit/>
          </a:bodyPr>
          <a:lstStyle/>
          <a:p>
            <a:r>
              <a:rPr kumimoji="1" lang="en-US" altLang="ja-JP" sz="1400" dirty="0"/>
              <a:t>Cleaned region</a:t>
            </a:r>
            <a:endParaRPr kumimoji="1" lang="ja-JP" altLang="en-US" sz="1400" dirty="0"/>
          </a:p>
        </p:txBody>
      </p:sp>
      <p:sp>
        <p:nvSpPr>
          <p:cNvPr id="12" name="テキスト ボックス 11">
            <a:extLst>
              <a:ext uri="{FF2B5EF4-FFF2-40B4-BE49-F238E27FC236}">
                <a16:creationId xmlns:a16="http://schemas.microsoft.com/office/drawing/2014/main" id="{14EA0C94-FF24-5442-A931-561B065CC45E}"/>
              </a:ext>
            </a:extLst>
          </p:cNvPr>
          <p:cNvSpPr txBox="1"/>
          <p:nvPr/>
        </p:nvSpPr>
        <p:spPr>
          <a:xfrm>
            <a:off x="9332350" y="3490483"/>
            <a:ext cx="2476500" cy="523220"/>
          </a:xfrm>
          <a:prstGeom prst="rect">
            <a:avLst/>
          </a:prstGeom>
          <a:noFill/>
        </p:spPr>
        <p:txBody>
          <a:bodyPr wrap="square" rtlCol="0">
            <a:spAutoFit/>
          </a:bodyPr>
          <a:lstStyle/>
          <a:p>
            <a:r>
              <a:rPr kumimoji="1" lang="en-US" altLang="ja-JP" sz="1400" dirty="0"/>
              <a:t>Collected dusts from vacuum cleaner </a:t>
            </a:r>
            <a:endParaRPr kumimoji="1" lang="ja-JP" altLang="en-US" sz="1400" dirty="0"/>
          </a:p>
        </p:txBody>
      </p:sp>
    </p:spTree>
    <p:extLst>
      <p:ext uri="{BB962C8B-B14F-4D97-AF65-F5344CB8AC3E}">
        <p14:creationId xmlns:p14="http://schemas.microsoft.com/office/powerpoint/2010/main" val="3186236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536B9F-D17B-D341-9EAB-8EA42A532D72}"/>
              </a:ext>
            </a:extLst>
          </p:cNvPr>
          <p:cNvSpPr>
            <a:spLocks noGrp="1"/>
          </p:cNvSpPr>
          <p:nvPr>
            <p:ph type="title"/>
          </p:nvPr>
        </p:nvSpPr>
        <p:spPr>
          <a:xfrm>
            <a:off x="364067" y="0"/>
            <a:ext cx="11370733" cy="1325563"/>
          </a:xfrm>
        </p:spPr>
        <p:txBody>
          <a:bodyPr/>
          <a:lstStyle/>
          <a:p>
            <a:r>
              <a:rPr kumimoji="1" lang="en-US" altLang="ja-JP" dirty="0"/>
              <a:t>Updates of vacuum system – jaw damage</a:t>
            </a:r>
            <a:endParaRPr kumimoji="1" lang="ja-JP" altLang="en-US"/>
          </a:p>
        </p:txBody>
      </p:sp>
      <p:sp>
        <p:nvSpPr>
          <p:cNvPr id="3" name="コンテンツ プレースホルダー 2">
            <a:extLst>
              <a:ext uri="{FF2B5EF4-FFF2-40B4-BE49-F238E27FC236}">
                <a16:creationId xmlns:a16="http://schemas.microsoft.com/office/drawing/2014/main" id="{310DB72D-A5E5-B44A-9FC0-C2235207A6B4}"/>
              </a:ext>
            </a:extLst>
          </p:cNvPr>
          <p:cNvSpPr>
            <a:spLocks noGrp="1"/>
          </p:cNvSpPr>
          <p:nvPr>
            <p:ph idx="1"/>
          </p:nvPr>
        </p:nvSpPr>
        <p:spPr>
          <a:xfrm>
            <a:off x="169334" y="1225111"/>
            <a:ext cx="11836399" cy="2383009"/>
          </a:xfrm>
        </p:spPr>
        <p:txBody>
          <a:bodyPr>
            <a:normAutofit fontScale="77500" lnSpcReduction="20000"/>
          </a:bodyPr>
          <a:lstStyle/>
          <a:p>
            <a:pPr algn="just"/>
            <a:r>
              <a:rPr lang="en-US" altLang="ja-JP" dirty="0"/>
              <a:t>LER: A huge beam loss and pressure burst happened near D02V1 with a QCS quench at 11:20 June 25</a:t>
            </a:r>
            <a:r>
              <a:rPr lang="en-US" altLang="ja-JP" baseline="30000" dirty="0"/>
              <a:t>th</a:t>
            </a:r>
            <a:r>
              <a:rPr lang="en-US" altLang="ja-JP" dirty="0"/>
              <a:t>, 2018 in Phase-2. Stored current was 728 mA. The tungsten tips of the jaws were damaged. After that we were not able to run the luminosity mode because of high backgrounds in this condition. </a:t>
            </a:r>
            <a:r>
              <a:rPr lang="ja-JP" altLang="en-US"/>
              <a:t>→</a:t>
            </a:r>
            <a:r>
              <a:rPr lang="en-US" altLang="ja-JP" dirty="0"/>
              <a:t> move the collimator</a:t>
            </a:r>
          </a:p>
          <a:p>
            <a:pPr algn="just"/>
            <a:r>
              <a:rPr lang="en-US" altLang="ja-JP" dirty="0"/>
              <a:t>HER: A huge beam loss and pressure burst happened near D01V1 with a QCS quench at 11:20 June 9</a:t>
            </a:r>
            <a:r>
              <a:rPr lang="en-US" altLang="ja-JP" baseline="30000" dirty="0"/>
              <a:t>th </a:t>
            </a:r>
            <a:r>
              <a:rPr lang="en-US" altLang="ja-JP" dirty="0"/>
              <a:t>in Phase-2, 2018. Stored current was 766 mA. Jaws were damaged. After that we were able to run the luminosity mode in this condition.</a:t>
            </a:r>
          </a:p>
        </p:txBody>
      </p:sp>
      <p:sp>
        <p:nvSpPr>
          <p:cNvPr id="4" name="日付プレースホルダー 3">
            <a:extLst>
              <a:ext uri="{FF2B5EF4-FFF2-40B4-BE49-F238E27FC236}">
                <a16:creationId xmlns:a16="http://schemas.microsoft.com/office/drawing/2014/main" id="{5DAB0C83-90B7-1941-B884-A4C02C784566}"/>
              </a:ext>
            </a:extLst>
          </p:cNvPr>
          <p:cNvSpPr>
            <a:spLocks noGrp="1"/>
          </p:cNvSpPr>
          <p:nvPr>
            <p:ph type="dt" sz="half" idx="10"/>
          </p:nvPr>
        </p:nvSpPr>
        <p:spPr/>
        <p:txBody>
          <a:body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DE3D7F8C-2425-DC41-B99F-769EA52215B0}"/>
              </a:ext>
            </a:extLst>
          </p:cNvPr>
          <p:cNvSpPr>
            <a:spLocks noGrp="1"/>
          </p:cNvSpPr>
          <p:nvPr>
            <p:ph type="ftr" sz="quarter" idx="11"/>
          </p:nvPr>
        </p:nvSpPr>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F3F045E2-8727-CD44-B134-14A1A40FA94A}"/>
              </a:ext>
            </a:extLst>
          </p:cNvPr>
          <p:cNvSpPr>
            <a:spLocks noGrp="1"/>
          </p:cNvSpPr>
          <p:nvPr>
            <p:ph type="sldNum" sz="quarter" idx="12"/>
          </p:nvPr>
        </p:nvSpPr>
        <p:spPr/>
        <p:txBody>
          <a:bodyPr/>
          <a:lstStyle/>
          <a:p>
            <a:fld id="{6DFFE4AF-69DB-1148-AD5A-44F3AC80DBCE}" type="slidenum">
              <a:rPr kumimoji="1" lang="ja-JP" altLang="en-US" smtClean="0"/>
              <a:t>6</a:t>
            </a:fld>
            <a:endParaRPr kumimoji="1" lang="ja-JP" altLang="en-US"/>
          </a:p>
        </p:txBody>
      </p:sp>
      <p:pic>
        <p:nvPicPr>
          <p:cNvPr id="12" name="図 11">
            <a:extLst>
              <a:ext uri="{FF2B5EF4-FFF2-40B4-BE49-F238E27FC236}">
                <a16:creationId xmlns:a16="http://schemas.microsoft.com/office/drawing/2014/main" id="{A5D06B21-874E-0A44-828D-51D7E9ACB409}"/>
              </a:ext>
            </a:extLst>
          </p:cNvPr>
          <p:cNvPicPr>
            <a:picLocks noChangeAspect="1"/>
          </p:cNvPicPr>
          <p:nvPr/>
        </p:nvPicPr>
        <p:blipFill rotWithShape="1">
          <a:blip r:embed="rId2">
            <a:extLst>
              <a:ext uri="{28A0092B-C50C-407E-A947-70E740481C1C}">
                <a14:useLocalDpi xmlns:a14="http://schemas.microsoft.com/office/drawing/2010/main" val="0"/>
              </a:ext>
            </a:extLst>
          </a:blip>
          <a:srcRect l="2348" t="20295" r="2773" b="8530"/>
          <a:stretch/>
        </p:blipFill>
        <p:spPr bwMode="auto">
          <a:xfrm>
            <a:off x="169334" y="4064317"/>
            <a:ext cx="4343400" cy="2793683"/>
          </a:xfrm>
          <a:prstGeom prst="rect">
            <a:avLst/>
          </a:prstGeom>
          <a:ln>
            <a:noFill/>
          </a:ln>
          <a:extLst>
            <a:ext uri="{53640926-AAD7-44D8-BBD7-CCE9431645EC}">
              <a14:shadowObscured xmlns:a14="http://schemas.microsoft.com/office/drawing/2010/main"/>
            </a:ext>
          </a:extLst>
        </p:spPr>
      </p:pic>
      <p:sp>
        <p:nvSpPr>
          <p:cNvPr id="13" name="テキスト ボックス 12">
            <a:extLst>
              <a:ext uri="{FF2B5EF4-FFF2-40B4-BE49-F238E27FC236}">
                <a16:creationId xmlns:a16="http://schemas.microsoft.com/office/drawing/2014/main" id="{F842C5B1-E620-CB4C-A8C3-B8DD51936EC5}"/>
              </a:ext>
            </a:extLst>
          </p:cNvPr>
          <p:cNvSpPr txBox="1"/>
          <p:nvPr/>
        </p:nvSpPr>
        <p:spPr>
          <a:xfrm>
            <a:off x="93134" y="3781253"/>
            <a:ext cx="2517036" cy="307777"/>
          </a:xfrm>
          <a:prstGeom prst="rect">
            <a:avLst/>
          </a:prstGeom>
          <a:noFill/>
        </p:spPr>
        <p:txBody>
          <a:bodyPr wrap="none" rtlCol="0">
            <a:spAutoFit/>
          </a:bodyPr>
          <a:lstStyle/>
          <a:p>
            <a:r>
              <a:rPr kumimoji="1" lang="en-US" altLang="ja-JP" sz="1400" dirty="0"/>
              <a:t>Pressure bursts near D02V1</a:t>
            </a:r>
            <a:endParaRPr kumimoji="1" lang="ja-JP" altLang="en-US" sz="1400" dirty="0"/>
          </a:p>
        </p:txBody>
      </p:sp>
      <p:pic>
        <p:nvPicPr>
          <p:cNvPr id="14" name="図 13">
            <a:extLst>
              <a:ext uri="{FF2B5EF4-FFF2-40B4-BE49-F238E27FC236}">
                <a16:creationId xmlns:a16="http://schemas.microsoft.com/office/drawing/2014/main" id="{66B56768-9D2C-9544-B35B-6E3B04EDC90C}"/>
              </a:ext>
            </a:extLst>
          </p:cNvPr>
          <p:cNvPicPr>
            <a:picLocks noChangeAspect="1"/>
          </p:cNvPicPr>
          <p:nvPr/>
        </p:nvPicPr>
        <p:blipFill>
          <a:blip r:embed="rId3"/>
          <a:stretch>
            <a:fillRect/>
          </a:stretch>
        </p:blipFill>
        <p:spPr>
          <a:xfrm>
            <a:off x="4657776" y="4033569"/>
            <a:ext cx="3631091" cy="2284324"/>
          </a:xfrm>
          <a:prstGeom prst="rect">
            <a:avLst/>
          </a:prstGeom>
        </p:spPr>
      </p:pic>
      <p:sp>
        <p:nvSpPr>
          <p:cNvPr id="15" name="テキスト ボックス 14">
            <a:extLst>
              <a:ext uri="{FF2B5EF4-FFF2-40B4-BE49-F238E27FC236}">
                <a16:creationId xmlns:a16="http://schemas.microsoft.com/office/drawing/2014/main" id="{DC17C726-E319-5541-A7D0-486275D4F8B0}"/>
              </a:ext>
            </a:extLst>
          </p:cNvPr>
          <p:cNvSpPr txBox="1"/>
          <p:nvPr/>
        </p:nvSpPr>
        <p:spPr>
          <a:xfrm>
            <a:off x="4588934" y="3755500"/>
            <a:ext cx="2738331" cy="307777"/>
          </a:xfrm>
          <a:prstGeom prst="rect">
            <a:avLst/>
          </a:prstGeom>
          <a:noFill/>
        </p:spPr>
        <p:txBody>
          <a:bodyPr wrap="square" rtlCol="0">
            <a:spAutoFit/>
          </a:bodyPr>
          <a:lstStyle/>
          <a:p>
            <a:r>
              <a:rPr lang="en-US" altLang="ja-JP" sz="1400" dirty="0"/>
              <a:t>Photo of a D02V2 bottom jaw.</a:t>
            </a:r>
            <a:endParaRPr kumimoji="1" lang="ja-JP" altLang="en-US" sz="1400"/>
          </a:p>
        </p:txBody>
      </p:sp>
      <p:cxnSp>
        <p:nvCxnSpPr>
          <p:cNvPr id="16" name="直線矢印コネクタ 15">
            <a:extLst>
              <a:ext uri="{FF2B5EF4-FFF2-40B4-BE49-F238E27FC236}">
                <a16:creationId xmlns:a16="http://schemas.microsoft.com/office/drawing/2014/main" id="{3055D16D-5FEB-8447-AE8A-204966B601A2}"/>
              </a:ext>
            </a:extLst>
          </p:cNvPr>
          <p:cNvCxnSpPr>
            <a:cxnSpLocks/>
          </p:cNvCxnSpPr>
          <p:nvPr/>
        </p:nvCxnSpPr>
        <p:spPr>
          <a:xfrm>
            <a:off x="7327265" y="4388123"/>
            <a:ext cx="628980" cy="0"/>
          </a:xfrm>
          <a:prstGeom prst="straightConnector1">
            <a:avLst/>
          </a:prstGeom>
          <a:ln w="53975">
            <a:solidFill>
              <a:schemeClr val="accent5">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7E19E525-D680-4D42-95E1-764477F18D67}"/>
              </a:ext>
            </a:extLst>
          </p:cNvPr>
          <p:cNvSpPr txBox="1"/>
          <p:nvPr/>
        </p:nvSpPr>
        <p:spPr>
          <a:xfrm>
            <a:off x="6589509" y="4203457"/>
            <a:ext cx="1563891" cy="369332"/>
          </a:xfrm>
          <a:prstGeom prst="rect">
            <a:avLst/>
          </a:prstGeom>
          <a:noFill/>
        </p:spPr>
        <p:txBody>
          <a:bodyPr wrap="square" rtlCol="0">
            <a:spAutoFit/>
          </a:bodyPr>
          <a:lstStyle/>
          <a:p>
            <a:r>
              <a:rPr kumimoji="1" lang="en-US" altLang="ja-JP" dirty="0">
                <a:solidFill>
                  <a:schemeClr val="accent5">
                    <a:lumMod val="20000"/>
                    <a:lumOff val="80000"/>
                  </a:schemeClr>
                </a:solidFill>
              </a:rPr>
              <a:t>beam</a:t>
            </a:r>
            <a:endParaRPr kumimoji="1" lang="ja-JP" altLang="en-US">
              <a:solidFill>
                <a:schemeClr val="accent5">
                  <a:lumMod val="20000"/>
                  <a:lumOff val="80000"/>
                </a:schemeClr>
              </a:solidFill>
            </a:endParaRPr>
          </a:p>
        </p:txBody>
      </p:sp>
      <p:pic>
        <p:nvPicPr>
          <p:cNvPr id="18" name="Picture 2" descr="C:\Users\terui\AppData\Local\Temp\IMG_20181121_142305.jpg">
            <a:extLst>
              <a:ext uri="{FF2B5EF4-FFF2-40B4-BE49-F238E27FC236}">
                <a16:creationId xmlns:a16="http://schemas.microsoft.com/office/drawing/2014/main" id="{0BA7AB03-05A9-C04F-9562-67D29645CB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126" t="20381" r="12866" b="46867"/>
          <a:stretch/>
        </p:blipFill>
        <p:spPr bwMode="auto">
          <a:xfrm>
            <a:off x="8415430" y="4033570"/>
            <a:ext cx="3719513" cy="2283584"/>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a:extLst>
              <a:ext uri="{FF2B5EF4-FFF2-40B4-BE49-F238E27FC236}">
                <a16:creationId xmlns:a16="http://schemas.microsoft.com/office/drawing/2014/main" id="{BA85056E-71CE-D945-AE88-A4D8451569BA}"/>
              </a:ext>
            </a:extLst>
          </p:cNvPr>
          <p:cNvSpPr txBox="1"/>
          <p:nvPr/>
        </p:nvSpPr>
        <p:spPr>
          <a:xfrm>
            <a:off x="8384101" y="3781253"/>
            <a:ext cx="2410899" cy="307777"/>
          </a:xfrm>
          <a:prstGeom prst="rect">
            <a:avLst/>
          </a:prstGeom>
          <a:noFill/>
        </p:spPr>
        <p:txBody>
          <a:bodyPr wrap="square" rtlCol="0">
            <a:spAutoFit/>
          </a:bodyPr>
          <a:lstStyle/>
          <a:p>
            <a:r>
              <a:rPr lang="en-US" altLang="ja-JP" sz="1400" dirty="0"/>
              <a:t>Photo of a D02V2 top jaw.</a:t>
            </a:r>
            <a:endParaRPr kumimoji="1" lang="ja-JP" altLang="en-US" sz="1400"/>
          </a:p>
        </p:txBody>
      </p:sp>
      <p:cxnSp>
        <p:nvCxnSpPr>
          <p:cNvPr id="20" name="直線矢印コネクタ 19">
            <a:extLst>
              <a:ext uri="{FF2B5EF4-FFF2-40B4-BE49-F238E27FC236}">
                <a16:creationId xmlns:a16="http://schemas.microsoft.com/office/drawing/2014/main" id="{C2CEB39C-0156-8E46-830C-C7C42146505F}"/>
              </a:ext>
            </a:extLst>
          </p:cNvPr>
          <p:cNvCxnSpPr>
            <a:cxnSpLocks/>
          </p:cNvCxnSpPr>
          <p:nvPr/>
        </p:nvCxnSpPr>
        <p:spPr>
          <a:xfrm>
            <a:off x="9546835" y="5783952"/>
            <a:ext cx="628980" cy="0"/>
          </a:xfrm>
          <a:prstGeom prst="straightConnector1">
            <a:avLst/>
          </a:prstGeom>
          <a:ln w="53975">
            <a:solidFill>
              <a:schemeClr val="accent5">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F8C128F6-61AB-3B45-94BE-5D7A143B02EA}"/>
              </a:ext>
            </a:extLst>
          </p:cNvPr>
          <p:cNvSpPr txBox="1"/>
          <p:nvPr/>
        </p:nvSpPr>
        <p:spPr>
          <a:xfrm>
            <a:off x="8772970" y="5592762"/>
            <a:ext cx="973194" cy="369332"/>
          </a:xfrm>
          <a:prstGeom prst="rect">
            <a:avLst/>
          </a:prstGeom>
          <a:noFill/>
        </p:spPr>
        <p:txBody>
          <a:bodyPr wrap="square" rtlCol="0">
            <a:spAutoFit/>
          </a:bodyPr>
          <a:lstStyle/>
          <a:p>
            <a:r>
              <a:rPr kumimoji="1" lang="en-US" altLang="ja-JP" dirty="0">
                <a:solidFill>
                  <a:schemeClr val="accent5">
                    <a:lumMod val="20000"/>
                    <a:lumOff val="80000"/>
                  </a:schemeClr>
                </a:solidFill>
              </a:rPr>
              <a:t>beam</a:t>
            </a:r>
            <a:endParaRPr kumimoji="1" lang="ja-JP" altLang="en-US">
              <a:solidFill>
                <a:schemeClr val="accent5">
                  <a:lumMod val="20000"/>
                  <a:lumOff val="80000"/>
                </a:schemeClr>
              </a:solidFill>
            </a:endParaRPr>
          </a:p>
        </p:txBody>
      </p:sp>
    </p:spTree>
    <p:extLst>
      <p:ext uri="{BB962C8B-B14F-4D97-AF65-F5344CB8AC3E}">
        <p14:creationId xmlns:p14="http://schemas.microsoft.com/office/powerpoint/2010/main" val="836351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14EB6D-352F-FD4D-B1C4-1540865A426D}"/>
              </a:ext>
            </a:extLst>
          </p:cNvPr>
          <p:cNvSpPr>
            <a:spLocks noGrp="1"/>
          </p:cNvSpPr>
          <p:nvPr>
            <p:ph type="title"/>
          </p:nvPr>
        </p:nvSpPr>
        <p:spPr>
          <a:xfrm>
            <a:off x="838200" y="136525"/>
            <a:ext cx="10515600" cy="1325563"/>
          </a:xfrm>
        </p:spPr>
        <p:txBody>
          <a:bodyPr/>
          <a:lstStyle/>
          <a:p>
            <a:r>
              <a:rPr lang="en-US" altLang="ja-JP" dirty="0"/>
              <a:t>Updates of vacuum system – jaw damage</a:t>
            </a:r>
            <a:endParaRPr kumimoji="1" lang="ja-JP" altLang="en-US"/>
          </a:p>
        </p:txBody>
      </p:sp>
      <p:sp>
        <p:nvSpPr>
          <p:cNvPr id="3" name="コンテンツ プレースホルダー 2">
            <a:extLst>
              <a:ext uri="{FF2B5EF4-FFF2-40B4-BE49-F238E27FC236}">
                <a16:creationId xmlns:a16="http://schemas.microsoft.com/office/drawing/2014/main" id="{D28944F5-C343-1041-ABC7-1342F8CE71F4}"/>
              </a:ext>
            </a:extLst>
          </p:cNvPr>
          <p:cNvSpPr>
            <a:spLocks noGrp="1"/>
          </p:cNvSpPr>
          <p:nvPr>
            <p:ph idx="1"/>
          </p:nvPr>
        </p:nvSpPr>
        <p:spPr>
          <a:xfrm>
            <a:off x="973666" y="1095971"/>
            <a:ext cx="10684932" cy="2489199"/>
          </a:xfrm>
        </p:spPr>
        <p:txBody>
          <a:bodyPr>
            <a:normAutofit fontScale="92500" lnSpcReduction="10000"/>
          </a:bodyPr>
          <a:lstStyle/>
          <a:p>
            <a:r>
              <a:rPr lang="en-US" altLang="ja-JP" dirty="0"/>
              <a:t>Jaws of D02V1 top, bottom and D01V1 top were changed to new ones in the presence of Radiation Science Center. </a:t>
            </a:r>
          </a:p>
          <a:p>
            <a:pPr lvl="1"/>
            <a:r>
              <a:rPr lang="en-US" altLang="ja-JP" dirty="0"/>
              <a:t>D02V1: ~10 </a:t>
            </a:r>
            <a:r>
              <a:rPr lang="en-US" altLang="ja-JP" dirty="0">
                <a:latin typeface="Symbol" pitchFamily="2" charset="2"/>
              </a:rPr>
              <a:t>m</a:t>
            </a:r>
            <a:r>
              <a:rPr lang="en-US" altLang="ja-JP" dirty="0"/>
              <a:t>Sv/h</a:t>
            </a:r>
          </a:p>
          <a:p>
            <a:pPr lvl="1"/>
            <a:r>
              <a:rPr lang="en-US" altLang="ja-JP" dirty="0"/>
              <a:t>D01V1: ~30 </a:t>
            </a:r>
            <a:r>
              <a:rPr lang="en-US" altLang="ja-JP" dirty="0">
                <a:latin typeface="Symbol" pitchFamily="2" charset="2"/>
              </a:rPr>
              <a:t>m</a:t>
            </a:r>
            <a:r>
              <a:rPr lang="en-US" altLang="ja-JP" dirty="0"/>
              <a:t>Sv/h</a:t>
            </a:r>
          </a:p>
          <a:p>
            <a:r>
              <a:rPr lang="en-US" altLang="ja-JP" dirty="0">
                <a:solidFill>
                  <a:prstClr val="black"/>
                </a:solidFill>
              </a:rPr>
              <a:t>The damaged tungsten is likely to be crumbly by the embrittlement. </a:t>
            </a:r>
          </a:p>
          <a:p>
            <a:pPr marL="0" indent="0">
              <a:buNone/>
            </a:pPr>
            <a:r>
              <a:rPr lang="ja-JP" altLang="en-US">
                <a:solidFill>
                  <a:prstClr val="black"/>
                </a:solidFill>
              </a:rPr>
              <a:t>　→</a:t>
            </a:r>
            <a:r>
              <a:rPr lang="en-US" altLang="ja-JP" dirty="0">
                <a:solidFill>
                  <a:prstClr val="black"/>
                </a:solidFill>
              </a:rPr>
              <a:t> plan to change the material from tungsten to tantalum</a:t>
            </a:r>
          </a:p>
          <a:p>
            <a:pPr lvl="1"/>
            <a:endParaRPr lang="en-US" altLang="ja-JP" dirty="0"/>
          </a:p>
          <a:p>
            <a:pPr lvl="1"/>
            <a:endParaRPr lang="en-US" altLang="ja-JP" dirty="0"/>
          </a:p>
          <a:p>
            <a:endParaRPr kumimoji="1" lang="ja-JP" altLang="en-US"/>
          </a:p>
        </p:txBody>
      </p:sp>
      <p:sp>
        <p:nvSpPr>
          <p:cNvPr id="4" name="日付プレースホルダー 3">
            <a:extLst>
              <a:ext uri="{FF2B5EF4-FFF2-40B4-BE49-F238E27FC236}">
                <a16:creationId xmlns:a16="http://schemas.microsoft.com/office/drawing/2014/main" id="{D8879DEE-9E4B-6347-BF49-84FF23E01851}"/>
              </a:ext>
            </a:extLst>
          </p:cNvPr>
          <p:cNvSpPr>
            <a:spLocks noGrp="1"/>
          </p:cNvSpPr>
          <p:nvPr>
            <p:ph type="dt" sz="half" idx="10"/>
          </p:nvPr>
        </p:nvSpPr>
        <p:spPr/>
        <p:txBody>
          <a:body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D09A0A44-7CFD-4F46-A45D-7F928EC212E8}"/>
              </a:ext>
            </a:extLst>
          </p:cNvPr>
          <p:cNvSpPr>
            <a:spLocks noGrp="1"/>
          </p:cNvSpPr>
          <p:nvPr>
            <p:ph type="ftr" sz="quarter" idx="11"/>
          </p:nvPr>
        </p:nvSpPr>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22CF5101-5AEA-B745-8AF3-B92855A1E722}"/>
              </a:ext>
            </a:extLst>
          </p:cNvPr>
          <p:cNvSpPr>
            <a:spLocks noGrp="1"/>
          </p:cNvSpPr>
          <p:nvPr>
            <p:ph type="sldNum" sz="quarter" idx="12"/>
          </p:nvPr>
        </p:nvSpPr>
        <p:spPr/>
        <p:txBody>
          <a:bodyPr/>
          <a:lstStyle/>
          <a:p>
            <a:fld id="{6DFFE4AF-69DB-1148-AD5A-44F3AC80DBCE}" type="slidenum">
              <a:rPr kumimoji="1" lang="ja-JP" altLang="en-US" smtClean="0"/>
              <a:t>7</a:t>
            </a:fld>
            <a:endParaRPr kumimoji="1" lang="ja-JP" altLang="en-US"/>
          </a:p>
        </p:txBody>
      </p:sp>
      <p:pic>
        <p:nvPicPr>
          <p:cNvPr id="7" name="Picture 1" descr="page3image1741072">
            <a:extLst>
              <a:ext uri="{FF2B5EF4-FFF2-40B4-BE49-F238E27FC236}">
                <a16:creationId xmlns:a16="http://schemas.microsoft.com/office/drawing/2014/main" id="{3D5068FC-1715-1545-B948-A36A76C9A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4511" y="3741208"/>
            <a:ext cx="3314700" cy="2489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DCIM\100OLYMP\P1180394.JPG">
            <a:extLst>
              <a:ext uri="{FF2B5EF4-FFF2-40B4-BE49-F238E27FC236}">
                <a16:creationId xmlns:a16="http://schemas.microsoft.com/office/drawing/2014/main" id="{8BA44FCA-2539-DC4A-97B1-A4EBA802CDB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712729" y="3713614"/>
            <a:ext cx="3615427" cy="271157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3230B723-0AF7-3748-9EB2-B2AA6B2516CB}"/>
              </a:ext>
            </a:extLst>
          </p:cNvPr>
          <p:cNvSpPr txBox="1"/>
          <p:nvPr/>
        </p:nvSpPr>
        <p:spPr>
          <a:xfrm>
            <a:off x="6712729" y="3381376"/>
            <a:ext cx="2738331" cy="307777"/>
          </a:xfrm>
          <a:prstGeom prst="rect">
            <a:avLst/>
          </a:prstGeom>
          <a:noFill/>
        </p:spPr>
        <p:txBody>
          <a:bodyPr wrap="square" rtlCol="0">
            <a:spAutoFit/>
          </a:bodyPr>
          <a:lstStyle/>
          <a:p>
            <a:r>
              <a:rPr lang="en-US" altLang="ja-JP" sz="1400" dirty="0"/>
              <a:t>Photo of a D01V1 top jaw.</a:t>
            </a:r>
            <a:endParaRPr kumimoji="1" lang="ja-JP" altLang="en-US" sz="1400"/>
          </a:p>
        </p:txBody>
      </p:sp>
    </p:spTree>
    <p:extLst>
      <p:ext uri="{BB962C8B-B14F-4D97-AF65-F5344CB8AC3E}">
        <p14:creationId xmlns:p14="http://schemas.microsoft.com/office/powerpoint/2010/main" val="405812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536B9F-D17B-D341-9EAB-8EA42A532D72}"/>
              </a:ext>
            </a:extLst>
          </p:cNvPr>
          <p:cNvSpPr>
            <a:spLocks noGrp="1"/>
          </p:cNvSpPr>
          <p:nvPr>
            <p:ph type="title"/>
          </p:nvPr>
        </p:nvSpPr>
        <p:spPr>
          <a:xfrm>
            <a:off x="838200" y="0"/>
            <a:ext cx="10515600" cy="1325563"/>
          </a:xfrm>
        </p:spPr>
        <p:txBody>
          <a:bodyPr/>
          <a:lstStyle/>
          <a:p>
            <a:r>
              <a:rPr kumimoji="1" lang="en-US" altLang="ja-JP" dirty="0"/>
              <a:t>Updates of vacuum system</a:t>
            </a:r>
            <a:endParaRPr kumimoji="1" lang="ja-JP" altLang="en-US"/>
          </a:p>
        </p:txBody>
      </p:sp>
      <p:sp>
        <p:nvSpPr>
          <p:cNvPr id="3" name="コンテンツ プレースホルダー 2">
            <a:extLst>
              <a:ext uri="{FF2B5EF4-FFF2-40B4-BE49-F238E27FC236}">
                <a16:creationId xmlns:a16="http://schemas.microsoft.com/office/drawing/2014/main" id="{310DB72D-A5E5-B44A-9FC0-C2235207A6B4}"/>
              </a:ext>
            </a:extLst>
          </p:cNvPr>
          <p:cNvSpPr>
            <a:spLocks noGrp="1"/>
          </p:cNvSpPr>
          <p:nvPr>
            <p:ph idx="1"/>
          </p:nvPr>
        </p:nvSpPr>
        <p:spPr>
          <a:xfrm>
            <a:off x="270933" y="1467059"/>
            <a:ext cx="11700934" cy="4709904"/>
          </a:xfrm>
        </p:spPr>
        <p:txBody>
          <a:bodyPr>
            <a:normAutofit/>
          </a:bodyPr>
          <a:lstStyle/>
          <a:p>
            <a:pPr lvl="0"/>
            <a:r>
              <a:rPr lang="en-US" altLang="ja-JP" dirty="0">
                <a:solidFill>
                  <a:prstClr val="black"/>
                </a:solidFill>
              </a:rPr>
              <a:t>others</a:t>
            </a:r>
          </a:p>
          <a:p>
            <a:pPr lvl="1"/>
            <a:r>
              <a:rPr lang="en-US" altLang="ja-JP" dirty="0">
                <a:solidFill>
                  <a:prstClr val="black"/>
                </a:solidFill>
              </a:rPr>
              <a:t>Installation of longitudinal feedback kicker in LER.</a:t>
            </a:r>
          </a:p>
          <a:p>
            <a:pPr lvl="1"/>
            <a:r>
              <a:rPr lang="en-US" altLang="ja-JP" dirty="0">
                <a:solidFill>
                  <a:prstClr val="black"/>
                </a:solidFill>
              </a:rPr>
              <a:t>Changed septum beam pipes to reduce the leakage field into MR.</a:t>
            </a:r>
          </a:p>
          <a:p>
            <a:pPr lvl="1"/>
            <a:r>
              <a:rPr lang="en-US" altLang="ja-JP" dirty="0">
                <a:solidFill>
                  <a:prstClr val="black"/>
                </a:solidFill>
              </a:rPr>
              <a:t>Installation of bellows chambers with SR mask in HER downstream of IP because temperature rise was observed in a stainless chamber caused by SR in QCS.</a:t>
            </a:r>
          </a:p>
          <a:p>
            <a:pPr lvl="1"/>
            <a:r>
              <a:rPr lang="en-US" altLang="ja-JP" dirty="0">
                <a:solidFill>
                  <a:prstClr val="black"/>
                </a:solidFill>
              </a:rPr>
              <a:t>Abort system by pressure burst besides collimators to avoid the jaw damage.</a:t>
            </a:r>
          </a:p>
          <a:p>
            <a:pPr lvl="1"/>
            <a:r>
              <a:rPr lang="en-US" altLang="ja-JP" dirty="0">
                <a:solidFill>
                  <a:prstClr val="black"/>
                </a:solidFill>
              </a:rPr>
              <a:t>etc.</a:t>
            </a:r>
          </a:p>
          <a:p>
            <a:pPr marL="457200" lvl="1" indent="0">
              <a:buNone/>
            </a:pPr>
            <a:endParaRPr kumimoji="1" lang="en-US" altLang="ja-JP" dirty="0"/>
          </a:p>
        </p:txBody>
      </p:sp>
      <p:sp>
        <p:nvSpPr>
          <p:cNvPr id="4" name="日付プレースホルダー 3">
            <a:extLst>
              <a:ext uri="{FF2B5EF4-FFF2-40B4-BE49-F238E27FC236}">
                <a16:creationId xmlns:a16="http://schemas.microsoft.com/office/drawing/2014/main" id="{5DAB0C83-90B7-1941-B884-A4C02C784566}"/>
              </a:ext>
            </a:extLst>
          </p:cNvPr>
          <p:cNvSpPr>
            <a:spLocks noGrp="1"/>
          </p:cNvSpPr>
          <p:nvPr>
            <p:ph type="dt" sz="half" idx="10"/>
          </p:nvPr>
        </p:nvSpPr>
        <p:spPr/>
        <p:txBody>
          <a:bodyPr/>
          <a:lstStyle/>
          <a:p>
            <a:r>
              <a:rPr kumimoji="1" lang="en-US" altLang="ja-JP" dirty="0"/>
              <a:t>2019/7/8</a:t>
            </a:r>
            <a:endParaRPr kumimoji="1" lang="ja-JP" altLang="en-US"/>
          </a:p>
        </p:txBody>
      </p:sp>
      <p:sp>
        <p:nvSpPr>
          <p:cNvPr id="5" name="フッター プレースホルダー 4">
            <a:extLst>
              <a:ext uri="{FF2B5EF4-FFF2-40B4-BE49-F238E27FC236}">
                <a16:creationId xmlns:a16="http://schemas.microsoft.com/office/drawing/2014/main" id="{DE3D7F8C-2425-DC41-B99F-769EA52215B0}"/>
              </a:ext>
            </a:extLst>
          </p:cNvPr>
          <p:cNvSpPr>
            <a:spLocks noGrp="1"/>
          </p:cNvSpPr>
          <p:nvPr>
            <p:ph type="ftr" sz="quarter" idx="11"/>
          </p:nvPr>
        </p:nvSpPr>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F3F045E2-8727-CD44-B134-14A1A40FA94A}"/>
              </a:ext>
            </a:extLst>
          </p:cNvPr>
          <p:cNvSpPr>
            <a:spLocks noGrp="1"/>
          </p:cNvSpPr>
          <p:nvPr>
            <p:ph type="sldNum" sz="quarter" idx="12"/>
          </p:nvPr>
        </p:nvSpPr>
        <p:spPr/>
        <p:txBody>
          <a:bodyPr/>
          <a:lstStyle/>
          <a:p>
            <a:fld id="{6DFFE4AF-69DB-1148-AD5A-44F3AC80DBCE}" type="slidenum">
              <a:rPr kumimoji="1" lang="ja-JP" altLang="en-US" smtClean="0"/>
              <a:t>8</a:t>
            </a:fld>
            <a:endParaRPr kumimoji="1" lang="ja-JP" altLang="en-US"/>
          </a:p>
        </p:txBody>
      </p:sp>
    </p:spTree>
    <p:extLst>
      <p:ext uri="{BB962C8B-B14F-4D97-AF65-F5344CB8AC3E}">
        <p14:creationId xmlns:p14="http://schemas.microsoft.com/office/powerpoint/2010/main" val="1252901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536B9F-D17B-D341-9EAB-8EA42A532D72}"/>
              </a:ext>
            </a:extLst>
          </p:cNvPr>
          <p:cNvSpPr>
            <a:spLocks noGrp="1"/>
          </p:cNvSpPr>
          <p:nvPr>
            <p:ph type="title"/>
          </p:nvPr>
        </p:nvSpPr>
        <p:spPr>
          <a:xfrm>
            <a:off x="618067" y="0"/>
            <a:ext cx="10515600" cy="1325563"/>
          </a:xfrm>
        </p:spPr>
        <p:txBody>
          <a:bodyPr/>
          <a:lstStyle/>
          <a:p>
            <a:r>
              <a:rPr kumimoji="1" lang="en-US" altLang="ja-JP" dirty="0"/>
              <a:t>Present Status – vacuum scrubbing</a:t>
            </a:r>
            <a:endParaRPr kumimoji="1" lang="ja-JP" altLang="en-US"/>
          </a:p>
        </p:txBody>
      </p:sp>
      <p:sp>
        <p:nvSpPr>
          <p:cNvPr id="3" name="コンテンツ プレースホルダー 2">
            <a:extLst>
              <a:ext uri="{FF2B5EF4-FFF2-40B4-BE49-F238E27FC236}">
                <a16:creationId xmlns:a16="http://schemas.microsoft.com/office/drawing/2014/main" id="{310DB72D-A5E5-B44A-9FC0-C2235207A6B4}"/>
              </a:ext>
            </a:extLst>
          </p:cNvPr>
          <p:cNvSpPr>
            <a:spLocks noGrp="1"/>
          </p:cNvSpPr>
          <p:nvPr>
            <p:ph idx="1"/>
          </p:nvPr>
        </p:nvSpPr>
        <p:spPr>
          <a:xfrm>
            <a:off x="618067" y="1074048"/>
            <a:ext cx="10795000" cy="1516752"/>
          </a:xfrm>
        </p:spPr>
        <p:txBody>
          <a:bodyPr>
            <a:normAutofit/>
          </a:bodyPr>
          <a:lstStyle/>
          <a:p>
            <a:pPr lvl="0"/>
            <a:r>
              <a:rPr kumimoji="1" lang="en-US" altLang="ja-JP" dirty="0">
                <a:solidFill>
                  <a:prstClr val="black"/>
                </a:solidFill>
              </a:rPr>
              <a:t>MR</a:t>
            </a:r>
          </a:p>
          <a:p>
            <a:pPr lvl="1"/>
            <a:r>
              <a:rPr lang="en-US" altLang="ja-JP" dirty="0">
                <a:solidFill>
                  <a:prstClr val="black"/>
                </a:solidFill>
              </a:rPr>
              <a:t>Maximum stored beam current in Phase-3: HER 940 mA, LER 830 mA</a:t>
            </a:r>
          </a:p>
          <a:p>
            <a:pPr lvl="1"/>
            <a:r>
              <a:rPr kumimoji="1" lang="en-US" altLang="ja-JP" dirty="0">
                <a:solidFill>
                  <a:prstClr val="black"/>
                </a:solidFill>
              </a:rPr>
              <a:t>Beam dose in Phase-3: HER 536.3 Ah, LER 500.3 Ah</a:t>
            </a:r>
            <a:endParaRPr kumimoji="1" lang="en-US" altLang="ja-JP" dirty="0"/>
          </a:p>
        </p:txBody>
      </p:sp>
      <p:sp>
        <p:nvSpPr>
          <p:cNvPr id="4" name="日付プレースホルダー 3">
            <a:extLst>
              <a:ext uri="{FF2B5EF4-FFF2-40B4-BE49-F238E27FC236}">
                <a16:creationId xmlns:a16="http://schemas.microsoft.com/office/drawing/2014/main" id="{5DAB0C83-90B7-1941-B884-A4C02C784566}"/>
              </a:ext>
            </a:extLst>
          </p:cNvPr>
          <p:cNvSpPr>
            <a:spLocks noGrp="1"/>
          </p:cNvSpPr>
          <p:nvPr>
            <p:ph type="dt" sz="half" idx="10"/>
          </p:nvPr>
        </p:nvSpPr>
        <p:spPr/>
        <p:txBody>
          <a:bodyPr/>
          <a:lstStyle/>
          <a:p>
            <a:r>
              <a:rPr kumimoji="1" lang="en-US" altLang="ja-JP"/>
              <a:t>2019/7/8</a:t>
            </a:r>
            <a:endParaRPr kumimoji="1" lang="ja-JP" altLang="en-US"/>
          </a:p>
        </p:txBody>
      </p:sp>
      <p:sp>
        <p:nvSpPr>
          <p:cNvPr id="5" name="フッター プレースホルダー 4">
            <a:extLst>
              <a:ext uri="{FF2B5EF4-FFF2-40B4-BE49-F238E27FC236}">
                <a16:creationId xmlns:a16="http://schemas.microsoft.com/office/drawing/2014/main" id="{DE3D7F8C-2425-DC41-B99F-769EA52215B0}"/>
              </a:ext>
            </a:extLst>
          </p:cNvPr>
          <p:cNvSpPr>
            <a:spLocks noGrp="1"/>
          </p:cNvSpPr>
          <p:nvPr>
            <p:ph type="ftr" sz="quarter" idx="11"/>
          </p:nvPr>
        </p:nvSpPr>
        <p:spPr/>
        <p:txBody>
          <a:bodyPr/>
          <a:lstStyle/>
          <a:p>
            <a:r>
              <a:rPr kumimoji="1" lang="en" altLang="ja-JP"/>
              <a:t>23rd KEKB Review</a:t>
            </a:r>
            <a:endParaRPr kumimoji="1" lang="ja-JP" altLang="en-US"/>
          </a:p>
        </p:txBody>
      </p:sp>
      <p:sp>
        <p:nvSpPr>
          <p:cNvPr id="6" name="スライド番号プレースホルダー 5">
            <a:extLst>
              <a:ext uri="{FF2B5EF4-FFF2-40B4-BE49-F238E27FC236}">
                <a16:creationId xmlns:a16="http://schemas.microsoft.com/office/drawing/2014/main" id="{F3F045E2-8727-CD44-B134-14A1A40FA94A}"/>
              </a:ext>
            </a:extLst>
          </p:cNvPr>
          <p:cNvSpPr>
            <a:spLocks noGrp="1"/>
          </p:cNvSpPr>
          <p:nvPr>
            <p:ph type="sldNum" sz="quarter" idx="12"/>
          </p:nvPr>
        </p:nvSpPr>
        <p:spPr/>
        <p:txBody>
          <a:bodyPr/>
          <a:lstStyle/>
          <a:p>
            <a:fld id="{6DFFE4AF-69DB-1148-AD5A-44F3AC80DBCE}" type="slidenum">
              <a:rPr kumimoji="1" lang="ja-JP" altLang="en-US" smtClean="0"/>
              <a:t>9</a:t>
            </a:fld>
            <a:endParaRPr kumimoji="1" lang="ja-JP" altLang="en-US"/>
          </a:p>
        </p:txBody>
      </p:sp>
      <p:pic>
        <p:nvPicPr>
          <p:cNvPr id="7" name="図 6">
            <a:extLst>
              <a:ext uri="{FF2B5EF4-FFF2-40B4-BE49-F238E27FC236}">
                <a16:creationId xmlns:a16="http://schemas.microsoft.com/office/drawing/2014/main" id="{519B9E3E-3966-5F4C-995A-446BA5F62353}"/>
              </a:ext>
            </a:extLst>
          </p:cNvPr>
          <p:cNvPicPr>
            <a:picLocks noChangeAspect="1"/>
          </p:cNvPicPr>
          <p:nvPr/>
        </p:nvPicPr>
        <p:blipFill>
          <a:blip r:embed="rId2"/>
          <a:stretch>
            <a:fillRect/>
          </a:stretch>
        </p:blipFill>
        <p:spPr>
          <a:xfrm>
            <a:off x="2334356" y="2686962"/>
            <a:ext cx="6875432" cy="3573226"/>
          </a:xfrm>
          <a:prstGeom prst="rect">
            <a:avLst/>
          </a:prstGeom>
        </p:spPr>
      </p:pic>
    </p:spTree>
    <p:extLst>
      <p:ext uri="{BB962C8B-B14F-4D97-AF65-F5344CB8AC3E}">
        <p14:creationId xmlns:p14="http://schemas.microsoft.com/office/powerpoint/2010/main" val="263299939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838</TotalTime>
  <Words>1769</Words>
  <Application>Microsoft Macintosh PowerPoint</Application>
  <PresentationFormat>ワイド画面</PresentationFormat>
  <Paragraphs>249</Paragraphs>
  <Slides>21</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21</vt:i4>
      </vt:variant>
    </vt:vector>
  </HeadingPairs>
  <TitlesOfParts>
    <vt:vector size="26" baseType="lpstr">
      <vt:lpstr>游ゴシック</vt:lpstr>
      <vt:lpstr>游ゴシック Light</vt:lpstr>
      <vt:lpstr>Arial</vt:lpstr>
      <vt:lpstr>Symbol</vt:lpstr>
      <vt:lpstr>Office テーマ</vt:lpstr>
      <vt:lpstr>Vacuum System Status</vt:lpstr>
      <vt:lpstr>Updates of vacuum system - ECE</vt:lpstr>
      <vt:lpstr>Updates of vacuum system - collimators</vt:lpstr>
      <vt:lpstr>Updates of vacuum system - collimators</vt:lpstr>
      <vt:lpstr>Updates of vacuum system - dusts</vt:lpstr>
      <vt:lpstr>Updates of vacuum system – jaw damage</vt:lpstr>
      <vt:lpstr>Updates of vacuum system – jaw damage</vt:lpstr>
      <vt:lpstr>Updates of vacuum system</vt:lpstr>
      <vt:lpstr>Present Status – vacuum scrubbing</vt:lpstr>
      <vt:lpstr>Present Status – vacuum scrubbing (LER)</vt:lpstr>
      <vt:lpstr>Present Status – vacuum scrubbing (HER)</vt:lpstr>
      <vt:lpstr>Present Status – vacuum scrubbing (DR)</vt:lpstr>
      <vt:lpstr>Present Status – ECE</vt:lpstr>
      <vt:lpstr>Present Status – ECE</vt:lpstr>
      <vt:lpstr>Present Status – problems</vt:lpstr>
      <vt:lpstr>Present Status – problems</vt:lpstr>
      <vt:lpstr>Present Status – problems</vt:lpstr>
      <vt:lpstr>Present Status – problems</vt:lpstr>
      <vt:lpstr>Present Status – problems</vt:lpstr>
      <vt:lpstr>Present Status – problems</vt:lpstr>
      <vt:lpstr>Summary and plans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Vacuum System Status</dc:title>
  <dc:creator>石橋 拓弥</dc:creator>
  <cp:lastModifiedBy>石橋 拓弥</cp:lastModifiedBy>
  <cp:revision>47</cp:revision>
  <cp:lastPrinted>2019-07-07T23:41:05Z</cp:lastPrinted>
  <dcterms:created xsi:type="dcterms:W3CDTF">2019-07-02T04:42:33Z</dcterms:created>
  <dcterms:modified xsi:type="dcterms:W3CDTF">2019-07-08T04:57:28Z</dcterms:modified>
</cp:coreProperties>
</file>