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27"/>
  </p:notesMasterIdLst>
  <p:sldIdLst>
    <p:sldId id="256" r:id="rId2"/>
    <p:sldId id="258" r:id="rId3"/>
    <p:sldId id="259" r:id="rId4"/>
    <p:sldId id="285" r:id="rId5"/>
    <p:sldId id="266" r:id="rId6"/>
    <p:sldId id="270" r:id="rId7"/>
    <p:sldId id="272" r:id="rId8"/>
    <p:sldId id="286" r:id="rId9"/>
    <p:sldId id="271" r:id="rId10"/>
    <p:sldId id="273" r:id="rId11"/>
    <p:sldId id="274" r:id="rId12"/>
    <p:sldId id="289" r:id="rId13"/>
    <p:sldId id="277" r:id="rId14"/>
    <p:sldId id="287" r:id="rId15"/>
    <p:sldId id="275" r:id="rId16"/>
    <p:sldId id="282" r:id="rId17"/>
    <p:sldId id="293" r:id="rId18"/>
    <p:sldId id="288" r:id="rId19"/>
    <p:sldId id="292" r:id="rId20"/>
    <p:sldId id="278" r:id="rId21"/>
    <p:sldId id="283" r:id="rId22"/>
    <p:sldId id="279" r:id="rId23"/>
    <p:sldId id="290" r:id="rId24"/>
    <p:sldId id="281" r:id="rId25"/>
    <p:sldId id="291" r:id="rId26"/>
  </p:sldIdLst>
  <p:sldSz cx="9144000" cy="6858000" type="screen4x3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D1ED9"/>
    <a:srgbClr val="FFC4D6"/>
    <a:srgbClr val="CDFEAD"/>
    <a:srgbClr val="FFB88A"/>
    <a:srgbClr val="FFDDC2"/>
    <a:srgbClr val="88FFFE"/>
    <a:srgbClr val="FFC3D5"/>
    <a:srgbClr val="9D9D9D"/>
    <a:srgbClr val="C00000"/>
    <a:srgbClr val="9038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中間スタイル 1 - アクセント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3C2FFA5D-87B4-456A-9821-1D502468CF0F}" styleName="テーマ スタイル 1 - アクセント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012ECD-51FC-41F1-AA8D-1B2483CD663E}" styleName="淡色スタイル 2 - アクセント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DF18680-E054-41AD-8BC1-D1AEF772440D}" styleName="中間スタイル 2 - アクセント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35758FB7-9AC5-4552-8A53-C91805E547FA}" styleName="テーマ スタイル 1 - アクセント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FABFCF23-3B69-468F-B69F-88F6DE6A72F2}" styleName="中間スタイル 1 - アクセント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851"/>
    <p:restoredTop sz="94669"/>
  </p:normalViewPr>
  <p:slideViewPr>
    <p:cSldViewPr snapToGrid="0" snapToObjects="1">
      <p:cViewPr varScale="1">
        <p:scale>
          <a:sx n="207" d="100"/>
          <a:sy n="207" d="100"/>
        </p:scale>
        <p:origin x="365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AC3179-AAD1-8D4C-8047-99C0EEE9E9B3}" type="datetimeFigureOut">
              <a:rPr kumimoji="1" lang="ja-JP" altLang="en-US" smtClean="0"/>
              <a:t>2019/7/9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6618CF-EE6D-1C41-958C-31D0E13F0AD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934208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/>
              <a:t>2019/7/8</a:t>
            </a:r>
            <a:endParaRPr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" altLang="ja-JP"/>
              <a:t>MR Magnet System @KEKB Review</a:t>
            </a:r>
            <a:endParaRPr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F7871-0228-804A-8E64-BBA86E748DFD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224179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2019/7/8</a:t>
            </a:r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" altLang="ja-JP"/>
              <a:t>MR Magnet System @KEKB Review</a:t>
            </a:r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F7871-0228-804A-8E64-BBA86E748DF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123290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/>
              <a:t>2019/7/8</a:t>
            </a:r>
            <a:endParaRPr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" altLang="ja-JP"/>
              <a:t>MR Magnet System @KEKB Review</a:t>
            </a:r>
            <a:endParaRPr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F7871-0228-804A-8E64-BBA86E748DFD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2757544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2019/7/8</a:t>
            </a:r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" altLang="ja-JP"/>
              <a:t>MR Magnet System @KEKB Review</a:t>
            </a:r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F7871-0228-804A-8E64-BBA86E748DF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9750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2019/7/8</a:t>
            </a:r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" altLang="ja-JP"/>
              <a:t>MR Magnet System @KEKB Review</a:t>
            </a:r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F7871-0228-804A-8E64-BBA86E748DF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536727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Hiragino Maru Gothic ProN W4" panose="020F0400000000000000" pitchFamily="34" charset="-128"/>
                <a:ea typeface="Hiragino Maru Gothic ProN W4" panose="020F0400000000000000" pitchFamily="34" charset="-128"/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2019/7/8</a:t>
            </a:r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" altLang="ja-JP"/>
              <a:t>MR Magnet System @KEKB Review</a:t>
            </a:r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F7871-0228-804A-8E64-BBA86E748DF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290108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2019/7/8</a:t>
            </a:r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" altLang="ja-JP"/>
              <a:t>MR Magnet System @KEKB Review</a:t>
            </a:r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F7871-0228-804A-8E64-BBA86E748DF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977174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2019/7/8</a:t>
            </a:r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" altLang="ja-JP"/>
              <a:t>MR Magnet System @KEKB Review</a:t>
            </a:r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F7871-0228-804A-8E64-BBA86E748DF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741699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2019/7/8</a:t>
            </a:r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" altLang="ja-JP"/>
              <a:t>MR Magnet System @KEKB Review</a:t>
            </a:r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F7871-0228-804A-8E64-BBA86E748DF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847586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2019/7/8</a:t>
            </a:r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" altLang="ja-JP"/>
              <a:t>MR Magnet System @KEKB Review</a:t>
            </a:r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F7871-0228-804A-8E64-BBA86E748DF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394103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kumimoji="1" lang="en-US" altLang="ja-JP"/>
              <a:t>2019/7/8</a:t>
            </a:r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kumimoji="1" lang="en" altLang="ja-JP"/>
              <a:t>MR Magnet System @KEKB Review</a:t>
            </a:r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8F7871-0228-804A-8E64-BBA86E748DF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649284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.jp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8.jpg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1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8.jpeg"/><Relationship Id="rId4" Type="http://schemas.openxmlformats.org/officeDocument/2006/relationships/image" Target="../media/image47.tif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7.emf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38CCC6F-C2BA-A54F-9812-BA2FC525B35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kumimoji="1" lang="en-US" altLang="ja-JP" sz="4400" dirty="0">
                <a:latin typeface="Hiragino Maru Gothic ProN W4" panose="020F0400000000000000" pitchFamily="34" charset="-128"/>
                <a:ea typeface="Hiragino Maru Gothic ProN W4" panose="020F0400000000000000" pitchFamily="34" charset="-128"/>
              </a:rPr>
              <a:t>Main Ring Magnet System</a:t>
            </a:r>
            <a:br>
              <a:rPr kumimoji="1" lang="en-US" altLang="ja-JP" sz="4400" dirty="0">
                <a:latin typeface="Hiragino Maru Gothic ProN W4" panose="020F0400000000000000" pitchFamily="34" charset="-128"/>
                <a:ea typeface="Hiragino Maru Gothic ProN W4" panose="020F0400000000000000" pitchFamily="34" charset="-128"/>
              </a:rPr>
            </a:br>
            <a:r>
              <a:rPr kumimoji="1" lang="en-US" altLang="ja-JP" sz="4400" dirty="0">
                <a:latin typeface="Hiragino Maru Gothic ProN W4" panose="020F0400000000000000" pitchFamily="34" charset="-128"/>
                <a:ea typeface="Hiragino Maru Gothic ProN W4" panose="020F0400000000000000" pitchFamily="34" charset="-128"/>
              </a:rPr>
              <a:t>Phase </a:t>
            </a:r>
            <a:r>
              <a:rPr lang="en-US" altLang="ja-JP" sz="4400" dirty="0">
                <a:latin typeface="Hiragino Maru Gothic ProN W4" panose="020F0400000000000000" pitchFamily="34" charset="-128"/>
                <a:ea typeface="Hiragino Maru Gothic ProN W4" panose="020F0400000000000000" pitchFamily="34" charset="-128"/>
              </a:rPr>
              <a:t>2</a:t>
            </a:r>
            <a:r>
              <a:rPr kumimoji="1" lang="en-US" altLang="ja-JP" sz="4400" dirty="0">
                <a:latin typeface="Hiragino Maru Gothic ProN W4" panose="020F0400000000000000" pitchFamily="34" charset="-128"/>
                <a:ea typeface="Hiragino Maru Gothic ProN W4" panose="020F0400000000000000" pitchFamily="34" charset="-128"/>
              </a:rPr>
              <a:t> &amp; </a:t>
            </a:r>
            <a:r>
              <a:rPr lang="en-US" altLang="ja-JP" sz="4400" dirty="0">
                <a:latin typeface="Hiragino Maru Gothic ProN W4" panose="020F0400000000000000" pitchFamily="34" charset="-128"/>
                <a:ea typeface="Hiragino Maru Gothic ProN W4" panose="020F0400000000000000" pitchFamily="34" charset="-128"/>
              </a:rPr>
              <a:t>Phase 3</a:t>
            </a:r>
            <a:endParaRPr kumimoji="1" lang="ja-JP" altLang="en-US" sz="4400">
              <a:latin typeface="Hiragino Maru Gothic ProN W4" panose="020F0400000000000000" pitchFamily="34" charset="-128"/>
              <a:ea typeface="Hiragino Maru Gothic ProN W4" panose="020F0400000000000000" pitchFamily="34" charset="-128"/>
            </a:endParaRP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CACBDF41-258A-5942-84A3-C65231491A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4221867"/>
            <a:ext cx="6858000" cy="1655762"/>
          </a:xfrm>
        </p:spPr>
        <p:txBody>
          <a:bodyPr>
            <a:normAutofit fontScale="92500" lnSpcReduction="10000"/>
          </a:bodyPr>
          <a:lstStyle/>
          <a:p>
            <a:r>
              <a:rPr lang="en-US" altLang="ja-JP" dirty="0">
                <a:latin typeface="Hiragino Maru Gothic ProN W4" panose="020F0400000000000000" pitchFamily="34" charset="-128"/>
                <a:ea typeface="Hiragino Maru Gothic ProN W4" panose="020F0400000000000000" pitchFamily="34" charset="-128"/>
              </a:rPr>
              <a:t>Magnet group</a:t>
            </a:r>
          </a:p>
          <a:p>
            <a:r>
              <a:rPr lang="en-US" altLang="ja-JP" dirty="0">
                <a:solidFill>
                  <a:srgbClr val="1D1ED9"/>
                </a:solidFill>
                <a:latin typeface="Hiragino Maru Gothic ProN W4" panose="020F0400000000000000" pitchFamily="34" charset="-128"/>
                <a:ea typeface="Hiragino Maru Gothic ProN W4" panose="020F0400000000000000" pitchFamily="34" charset="-128"/>
              </a:rPr>
              <a:t>T. Adachi, K. </a:t>
            </a:r>
            <a:r>
              <a:rPr lang="en-US" altLang="ja-JP" dirty="0" err="1">
                <a:solidFill>
                  <a:srgbClr val="1D1ED9"/>
                </a:solidFill>
                <a:latin typeface="Hiragino Maru Gothic ProN W4" panose="020F0400000000000000" pitchFamily="34" charset="-128"/>
                <a:ea typeface="Hiragino Maru Gothic ProN W4" panose="020F0400000000000000" pitchFamily="34" charset="-128"/>
              </a:rPr>
              <a:t>Egawa</a:t>
            </a:r>
            <a:r>
              <a:rPr lang="en-US" altLang="ja-JP" dirty="0">
                <a:solidFill>
                  <a:srgbClr val="1D1ED9"/>
                </a:solidFill>
                <a:latin typeface="Hiragino Maru Gothic ProN W4" panose="020F0400000000000000" pitchFamily="34" charset="-128"/>
                <a:ea typeface="Hiragino Maru Gothic ProN W4" panose="020F0400000000000000" pitchFamily="34" charset="-128"/>
              </a:rPr>
              <a:t>, T. Kawamoto</a:t>
            </a:r>
            <a:r>
              <a:rPr lang="en-US" altLang="ja-JP" dirty="0">
                <a:latin typeface="Hiragino Maru Gothic ProN W4" panose="020F0400000000000000" pitchFamily="34" charset="-128"/>
                <a:ea typeface="Hiragino Maru Gothic ProN W4" panose="020F0400000000000000" pitchFamily="34" charset="-128"/>
              </a:rPr>
              <a:t>, </a:t>
            </a:r>
            <a:r>
              <a:rPr lang="en-US" altLang="ja-JP" dirty="0">
                <a:solidFill>
                  <a:srgbClr val="1D1ED9"/>
                </a:solidFill>
                <a:latin typeface="Hiragino Maru Gothic ProN W4" panose="020F0400000000000000" pitchFamily="34" charset="-128"/>
                <a:ea typeface="Hiragino Maru Gothic ProN W4" panose="020F0400000000000000" pitchFamily="34" charset="-128"/>
              </a:rPr>
              <a:t>R. </a:t>
            </a:r>
            <a:r>
              <a:rPr lang="en-US" altLang="ja-JP" dirty="0" err="1">
                <a:solidFill>
                  <a:srgbClr val="1D1ED9"/>
                </a:solidFill>
                <a:latin typeface="Hiragino Maru Gothic ProN W4" panose="020F0400000000000000" pitchFamily="34" charset="-128"/>
                <a:ea typeface="Hiragino Maru Gothic ProN W4" panose="020F0400000000000000" pitchFamily="34" charset="-128"/>
              </a:rPr>
              <a:t>Sugahara</a:t>
            </a:r>
            <a:r>
              <a:rPr lang="en-US" altLang="ja-JP" dirty="0">
                <a:latin typeface="Hiragino Maru Gothic ProN W4" panose="020F0400000000000000" pitchFamily="34" charset="-128"/>
                <a:ea typeface="Hiragino Maru Gothic ProN W4" panose="020F0400000000000000" pitchFamily="34" charset="-128"/>
              </a:rPr>
              <a:t>,</a:t>
            </a:r>
          </a:p>
          <a:p>
            <a:r>
              <a:rPr lang="en-US" altLang="ja-JP" u="sng" dirty="0">
                <a:latin typeface="Hiragino Maru Gothic ProN W4" panose="020F0400000000000000" pitchFamily="34" charset="-128"/>
                <a:ea typeface="Hiragino Maru Gothic ProN W4" panose="020F0400000000000000" pitchFamily="34" charset="-128"/>
              </a:rPr>
              <a:t>M. </a:t>
            </a:r>
            <a:r>
              <a:rPr lang="en-US" altLang="ja-JP" u="sng" dirty="0" err="1">
                <a:latin typeface="Hiragino Maru Gothic ProN W4" panose="020F0400000000000000" pitchFamily="34" charset="-128"/>
                <a:ea typeface="Hiragino Maru Gothic ProN W4" panose="020F0400000000000000" pitchFamily="34" charset="-128"/>
              </a:rPr>
              <a:t>Masuzawa</a:t>
            </a:r>
            <a:r>
              <a:rPr lang="en-US" altLang="ja-JP" dirty="0">
                <a:latin typeface="Hiragino Maru Gothic ProN W4" panose="020F0400000000000000" pitchFamily="34" charset="-128"/>
                <a:ea typeface="Hiragino Maru Gothic ProN W4" panose="020F0400000000000000" pitchFamily="34" charset="-128"/>
              </a:rPr>
              <a:t>, Y. </a:t>
            </a:r>
            <a:r>
              <a:rPr lang="en-US" altLang="ja-JP" dirty="0" err="1">
                <a:latin typeface="Hiragino Maru Gothic ProN W4" panose="020F0400000000000000" pitchFamily="34" charset="-128"/>
                <a:ea typeface="Hiragino Maru Gothic ProN W4" panose="020F0400000000000000" pitchFamily="34" charset="-128"/>
              </a:rPr>
              <a:t>Ohsawa</a:t>
            </a:r>
            <a:r>
              <a:rPr lang="en-US" altLang="ja-JP" dirty="0">
                <a:latin typeface="Hiragino Maru Gothic ProN W4" panose="020F0400000000000000" pitchFamily="34" charset="-128"/>
                <a:ea typeface="Hiragino Maru Gothic ProN W4" panose="020F0400000000000000" pitchFamily="34" charset="-128"/>
              </a:rPr>
              <a:t>,</a:t>
            </a:r>
          </a:p>
          <a:p>
            <a:r>
              <a:rPr lang="en-US" altLang="ja-JP" dirty="0">
                <a:latin typeface="Hiragino Maru Gothic ProN W4" panose="020F0400000000000000" pitchFamily="34" charset="-128"/>
                <a:ea typeface="Hiragino Maru Gothic ProN W4" panose="020F0400000000000000" pitchFamily="34" charset="-128"/>
              </a:rPr>
              <a:t>S. Nakamura, T. Oki, </a:t>
            </a:r>
            <a:r>
              <a:rPr lang="en-US" altLang="ja-JP" dirty="0" err="1">
                <a:latin typeface="Hiragino Maru Gothic ProN W4" panose="020F0400000000000000" pitchFamily="34" charset="-128"/>
                <a:ea typeface="Hiragino Maru Gothic ProN W4" panose="020F0400000000000000" pitchFamily="34" charset="-128"/>
              </a:rPr>
              <a:t>R.Ueki</a:t>
            </a:r>
            <a:endParaRPr kumimoji="1" lang="ja-JP" altLang="en-US">
              <a:latin typeface="Hiragino Maru Gothic ProN W4" panose="020F0400000000000000" pitchFamily="34" charset="-128"/>
              <a:ea typeface="Hiragino Maru Gothic ProN W4" panose="020F04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769854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8E42A88-41BE-BD48-8C4D-6C0103D2EC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0949" y="171499"/>
            <a:ext cx="7861169" cy="841573"/>
          </a:xfrm>
        </p:spPr>
        <p:txBody>
          <a:bodyPr>
            <a:normAutofit fontScale="90000"/>
          </a:bodyPr>
          <a:lstStyle/>
          <a:p>
            <a:pPr algn="ctr">
              <a:buClr>
                <a:srgbClr val="00B0F0"/>
              </a:buClr>
              <a:buSzPct val="80000"/>
            </a:pPr>
            <a:r>
              <a:rPr lang="en-US" altLang="ja-JP" sz="2800" dirty="0"/>
              <a:t>Operation and work summary</a:t>
            </a:r>
            <a:br>
              <a:rPr lang="en-US" altLang="ja-JP" sz="2800" dirty="0"/>
            </a:br>
            <a:r>
              <a:rPr lang="en-US" altLang="ja-JP" sz="2800" dirty="0"/>
              <a:t>Power supplies</a:t>
            </a:r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6EA6CFFE-24E0-4B4B-9B73-4FF6832DC1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" altLang="ja-JP"/>
              <a:t>MR Magnet System @KEKB Review</a:t>
            </a:r>
            <a:endParaRPr kumimoji="1" lang="ja-JP" altLang="en-US"/>
          </a:p>
        </p:txBody>
      </p:sp>
      <p:graphicFrame>
        <p:nvGraphicFramePr>
          <p:cNvPr id="13" name="表 12">
            <a:extLst>
              <a:ext uri="{FF2B5EF4-FFF2-40B4-BE49-F238E27FC236}">
                <a16:creationId xmlns:a16="http://schemas.microsoft.com/office/drawing/2014/main" id="{4C68F101-F901-4041-8C86-482AC8B6C5E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9097529"/>
              </p:ext>
            </p:extLst>
          </p:nvPr>
        </p:nvGraphicFramePr>
        <p:xfrm>
          <a:off x="171192" y="1360449"/>
          <a:ext cx="8763406" cy="1417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802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11442">
                  <a:extLst>
                    <a:ext uri="{9D8B030D-6E8A-4147-A177-3AD203B41FA5}">
                      <a16:colId xmlns:a16="http://schemas.microsoft.com/office/drawing/2014/main" val="3466277840"/>
                    </a:ext>
                  </a:extLst>
                </a:gridCol>
                <a:gridCol w="477167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64335">
                <a:tc>
                  <a:txBody>
                    <a:bodyPr/>
                    <a:lstStyle/>
                    <a:p>
                      <a:r>
                        <a:rPr kumimoji="1" lang="en-US" altLang="ja-JP" sz="1500" dirty="0"/>
                        <a:t>Failures</a:t>
                      </a:r>
                      <a:r>
                        <a:rPr kumimoji="1" lang="en-US" altLang="ja-JP" sz="1500" baseline="0" dirty="0"/>
                        <a:t> in Large class PS</a:t>
                      </a:r>
                      <a:r>
                        <a:rPr kumimoji="1" lang="ja-JP" altLang="en-US" sz="1500" baseline="0" dirty="0"/>
                        <a:t> </a:t>
                      </a:r>
                      <a:r>
                        <a:rPr kumimoji="1" lang="en-US" altLang="ja-JP" sz="1500" baseline="0" dirty="0"/>
                        <a:t>(BM /</a:t>
                      </a:r>
                      <a:r>
                        <a:rPr kumimoji="1" lang="ja-JP" altLang="en-US" sz="1500" baseline="0" dirty="0"/>
                        <a:t> </a:t>
                      </a:r>
                      <a:r>
                        <a:rPr kumimoji="1" lang="en-US" altLang="ja-JP" sz="1500" baseline="0" dirty="0"/>
                        <a:t>Wiggler)</a:t>
                      </a:r>
                      <a:endParaRPr kumimoji="1" lang="ja-JP" altLang="en-US" sz="15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sz="1500" dirty="0"/>
                        <a:t># </a:t>
                      </a:r>
                      <a:r>
                        <a:rPr kumimoji="1" lang="en-US" altLang="ja-JP" sz="1500" baseline="0" dirty="0"/>
                        <a:t>of event</a:t>
                      </a:r>
                    </a:p>
                    <a:p>
                      <a:r>
                        <a:rPr kumimoji="1" lang="en-US" altLang="ja-JP" sz="1500" baseline="0" dirty="0"/>
                        <a:t>(P1</a:t>
                      </a:r>
                      <a:r>
                        <a:rPr kumimoji="1" lang="ja-JP" altLang="en-US" sz="1500" dirty="0"/>
                        <a:t>→</a:t>
                      </a:r>
                      <a:r>
                        <a:rPr kumimoji="1" lang="en-US" altLang="ja-JP" sz="1500" dirty="0"/>
                        <a:t>P2</a:t>
                      </a:r>
                      <a:r>
                        <a:rPr kumimoji="1" lang="ja-JP" altLang="en-US" sz="1500" dirty="0"/>
                        <a:t>→</a:t>
                      </a:r>
                      <a:r>
                        <a:rPr kumimoji="1" lang="en-US" altLang="ja-JP" sz="1500" dirty="0"/>
                        <a:t>P3)</a:t>
                      </a:r>
                      <a:endParaRPr kumimoji="1" lang="ja-JP" altLang="en-US" sz="15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sz="1500" dirty="0"/>
                        <a:t>comment</a:t>
                      </a:r>
                      <a:endParaRPr kumimoji="1" lang="ja-JP" altLang="en-US" sz="1500" dirty="0"/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500" dirty="0"/>
                        <a:t>AC input over current</a:t>
                      </a:r>
                      <a:endParaRPr lang="en-US" altLang="ja-JP" sz="15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500" dirty="0"/>
                        <a:t>13 </a:t>
                      </a:r>
                      <a:r>
                        <a:rPr kumimoji="1" lang="ja-JP" altLang="en-US" sz="1500" dirty="0"/>
                        <a:t>→ </a:t>
                      </a:r>
                      <a:r>
                        <a:rPr kumimoji="1" lang="en-US" altLang="ja-JP" sz="1500" dirty="0"/>
                        <a:t>1 </a:t>
                      </a:r>
                      <a:r>
                        <a:rPr kumimoji="1" lang="ja-JP" altLang="en-US" sz="1500" dirty="0"/>
                        <a:t>→ </a:t>
                      </a:r>
                      <a:r>
                        <a:rPr kumimoji="1" lang="en-US" altLang="ja-JP" sz="1500" dirty="0"/>
                        <a:t>0</a:t>
                      </a:r>
                      <a:endParaRPr kumimoji="1" lang="ja-JP" altLang="en-US" sz="15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500" dirty="0"/>
                        <a:t>AC</a:t>
                      </a:r>
                      <a:r>
                        <a:rPr kumimoji="1" lang="en-US" altLang="ja-JP" sz="1500" baseline="0" dirty="0"/>
                        <a:t> Line distortion</a:t>
                      </a:r>
                      <a:endParaRPr kumimoji="1" lang="en-US" altLang="ja-JP" sz="1500" dirty="0"/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500" dirty="0"/>
                        <a:t>AC input Stop, CB Fault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500" dirty="0"/>
                        <a:t>6 </a:t>
                      </a:r>
                      <a:r>
                        <a:rPr kumimoji="1" lang="ja-JP" altLang="en-US" sz="1500" dirty="0"/>
                        <a:t>→ </a:t>
                      </a:r>
                      <a:r>
                        <a:rPr kumimoji="1" lang="en-US" altLang="ja-JP" sz="1500" dirty="0"/>
                        <a:t>0 </a:t>
                      </a:r>
                      <a:r>
                        <a:rPr kumimoji="1" lang="ja-JP" altLang="en-US" sz="1500" dirty="0"/>
                        <a:t>→ </a:t>
                      </a:r>
                      <a:r>
                        <a:rPr kumimoji="1" lang="en-US" altLang="ja-JP" sz="1500" dirty="0"/>
                        <a:t>0</a:t>
                      </a:r>
                      <a:endParaRPr kumimoji="1" lang="ja-JP" altLang="en-US" sz="15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500" dirty="0"/>
                        <a:t>Earthquake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500" dirty="0"/>
                        <a:t>Thermostat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500" dirty="0"/>
                        <a:t>1 </a:t>
                      </a:r>
                      <a:r>
                        <a:rPr kumimoji="1" lang="ja-JP" altLang="en-US" sz="1500" dirty="0"/>
                        <a:t>→ </a:t>
                      </a:r>
                      <a:r>
                        <a:rPr kumimoji="1" lang="en-US" altLang="ja-JP" sz="1500" dirty="0"/>
                        <a:t>2 </a:t>
                      </a:r>
                      <a:r>
                        <a:rPr kumimoji="1" lang="ja-JP" altLang="en-US" sz="1500" dirty="0"/>
                        <a:t>→ </a:t>
                      </a:r>
                      <a:r>
                        <a:rPr kumimoji="1" lang="en-US" altLang="ja-JP" sz="1500" dirty="0"/>
                        <a:t>0</a:t>
                      </a:r>
                      <a:endParaRPr kumimoji="1" lang="ja-JP" altLang="en-US" sz="15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500" dirty="0"/>
                        <a:t>High ambient temperature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14" name="表 13">
            <a:extLst>
              <a:ext uri="{FF2B5EF4-FFF2-40B4-BE49-F238E27FC236}">
                <a16:creationId xmlns:a16="http://schemas.microsoft.com/office/drawing/2014/main" id="{4B2D2961-E250-184A-8F86-77DE67CB01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7811511"/>
              </p:ext>
            </p:extLst>
          </p:nvPr>
        </p:nvGraphicFramePr>
        <p:xfrm>
          <a:off x="171192" y="2755740"/>
          <a:ext cx="8763406" cy="2576881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8366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957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6310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33948">
                <a:tc>
                  <a:txBody>
                    <a:bodyPr/>
                    <a:lstStyle/>
                    <a:p>
                      <a:r>
                        <a:rPr kumimoji="1" lang="en-US" altLang="ja-JP" sz="1500" dirty="0"/>
                        <a:t>Failures</a:t>
                      </a:r>
                      <a:r>
                        <a:rPr kumimoji="1" lang="en-US" altLang="ja-JP" sz="1500" baseline="0" dirty="0"/>
                        <a:t> in</a:t>
                      </a:r>
                      <a:r>
                        <a:rPr kumimoji="1" lang="en-US" altLang="ja-JP" sz="1500" dirty="0"/>
                        <a:t>  Medium class PS</a:t>
                      </a:r>
                    </a:p>
                    <a:p>
                      <a:r>
                        <a:rPr kumimoji="1" lang="en-US" altLang="ja-JP" sz="1500" dirty="0"/>
                        <a:t>(Quad. / Sext. / local Bend)  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sz="1500" dirty="0"/>
                        <a:t># </a:t>
                      </a:r>
                      <a:r>
                        <a:rPr kumimoji="1" lang="en-US" altLang="ja-JP" sz="1500" baseline="0" dirty="0"/>
                        <a:t>of event</a:t>
                      </a:r>
                    </a:p>
                    <a:p>
                      <a:r>
                        <a:rPr kumimoji="1" lang="en-US" altLang="ja-JP" sz="1500" baseline="0" dirty="0"/>
                        <a:t>(P1</a:t>
                      </a:r>
                      <a:r>
                        <a:rPr kumimoji="1" lang="ja-JP" altLang="en-US" sz="1500" dirty="0"/>
                        <a:t>→</a:t>
                      </a:r>
                      <a:r>
                        <a:rPr kumimoji="1" lang="en-US" altLang="ja-JP" sz="1500" dirty="0"/>
                        <a:t>P2</a:t>
                      </a:r>
                      <a:r>
                        <a:rPr kumimoji="1" lang="ja-JP" altLang="en-US" sz="1500" dirty="0"/>
                        <a:t>→</a:t>
                      </a:r>
                      <a:r>
                        <a:rPr kumimoji="1" lang="en-US" altLang="ja-JP" sz="1500" dirty="0"/>
                        <a:t>P3)</a:t>
                      </a:r>
                      <a:endParaRPr kumimoji="1" lang="ja-JP" altLang="en-US" sz="15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sz="1500" dirty="0"/>
                        <a:t>comment</a:t>
                      </a:r>
                      <a:endParaRPr kumimoji="1" lang="ja-JP" altLang="en-US" sz="1500" dirty="0"/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179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500" dirty="0"/>
                        <a:t>IGBT module fault / Over current</a:t>
                      </a:r>
                      <a:endParaRPr lang="en-US" altLang="ja-JP" sz="15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500" dirty="0"/>
                        <a:t>6 </a:t>
                      </a:r>
                      <a:r>
                        <a:rPr kumimoji="1" lang="ja-JP" altLang="en-US" sz="1500" dirty="0"/>
                        <a:t>→ </a:t>
                      </a:r>
                      <a:r>
                        <a:rPr kumimoji="1" lang="en-US" altLang="ja-JP" sz="1500" dirty="0"/>
                        <a:t>1 </a:t>
                      </a:r>
                      <a:r>
                        <a:rPr kumimoji="1" lang="ja-JP" altLang="en-US" sz="1500" dirty="0"/>
                        <a:t>→ </a:t>
                      </a:r>
                      <a:r>
                        <a:rPr kumimoji="1" lang="en-US" altLang="ja-JP" sz="1500" dirty="0"/>
                        <a:t>0</a:t>
                      </a:r>
                      <a:endParaRPr kumimoji="1" lang="ja-JP" altLang="en-US" sz="15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500" dirty="0"/>
                        <a:t>Modules were replaced.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179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500" dirty="0"/>
                        <a:t>Cable GND fault</a:t>
                      </a:r>
                      <a:endParaRPr lang="en-US" altLang="ja-JP" sz="15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500" dirty="0"/>
                        <a:t>1 </a:t>
                      </a:r>
                      <a:r>
                        <a:rPr kumimoji="1" lang="ja-JP" altLang="en-US" sz="1500" dirty="0"/>
                        <a:t>→ </a:t>
                      </a:r>
                      <a:r>
                        <a:rPr kumimoji="1" lang="en-US" altLang="ja-JP" sz="1500" dirty="0"/>
                        <a:t>0 </a:t>
                      </a:r>
                      <a:r>
                        <a:rPr kumimoji="1" lang="ja-JP" altLang="en-US" sz="1500" dirty="0"/>
                        <a:t>→ </a:t>
                      </a:r>
                      <a:r>
                        <a:rPr kumimoji="1" lang="en-US" altLang="ja-JP" sz="1500" dirty="0"/>
                        <a:t>0</a:t>
                      </a:r>
                      <a:endParaRPr kumimoji="1" lang="ja-JP" altLang="en-US" sz="15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500" dirty="0"/>
                        <a:t>Cable fault.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179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500" dirty="0"/>
                        <a:t>AC over current</a:t>
                      </a:r>
                      <a:endParaRPr lang="en-US" altLang="ja-JP" sz="15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500" dirty="0"/>
                        <a:t>0 </a:t>
                      </a:r>
                      <a:r>
                        <a:rPr kumimoji="1" lang="ja-JP" altLang="en-US" sz="1500" dirty="0"/>
                        <a:t>→ </a:t>
                      </a:r>
                      <a:r>
                        <a:rPr kumimoji="1" lang="en-US" altLang="ja-JP" sz="1500" dirty="0"/>
                        <a:t>2 </a:t>
                      </a:r>
                      <a:r>
                        <a:rPr kumimoji="1" lang="ja-JP" altLang="en-US" sz="1500" dirty="0"/>
                        <a:t>→ </a:t>
                      </a:r>
                      <a:r>
                        <a:rPr kumimoji="1" lang="en-US" altLang="ja-JP" sz="1500" dirty="0"/>
                        <a:t>0</a:t>
                      </a:r>
                      <a:endParaRPr kumimoji="1" lang="ja-JP" altLang="en-US" sz="15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500" dirty="0"/>
                        <a:t>Most likely false alarm.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179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500" dirty="0"/>
                        <a:t>External I/L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500" dirty="0"/>
                        <a:t>3 </a:t>
                      </a:r>
                      <a:r>
                        <a:rPr kumimoji="1" lang="ja-JP" altLang="en-US" sz="1500" dirty="0"/>
                        <a:t>→ </a:t>
                      </a:r>
                      <a:r>
                        <a:rPr kumimoji="1" lang="en-US" altLang="ja-JP" sz="1500" dirty="0"/>
                        <a:t>1 </a:t>
                      </a:r>
                      <a:r>
                        <a:rPr kumimoji="1" lang="ja-JP" altLang="en-US" sz="1500" dirty="0"/>
                        <a:t>→ </a:t>
                      </a:r>
                      <a:r>
                        <a:rPr kumimoji="1" lang="en-US" altLang="ja-JP" sz="1500" dirty="0"/>
                        <a:t>6</a:t>
                      </a:r>
                      <a:endParaRPr kumimoji="1" lang="ja-JP" altLang="en-US" sz="15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500" dirty="0"/>
                        <a:t>Low magnet water flow.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2908887978"/>
                  </a:ext>
                </a:extLst>
              </a:tr>
              <a:tr h="53394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500" dirty="0"/>
                        <a:t>Tracking error</a:t>
                      </a:r>
                      <a:r>
                        <a:rPr kumimoji="1" lang="ja-JP" altLang="en-US" sz="1500" dirty="0"/>
                        <a:t> </a:t>
                      </a:r>
                      <a:r>
                        <a:rPr kumimoji="1" lang="en-US" altLang="ja-JP" sz="1500" dirty="0"/>
                        <a:t>/</a:t>
                      </a:r>
                      <a:r>
                        <a:rPr kumimoji="1" lang="ja-JP" altLang="en-US" sz="1500" dirty="0"/>
                        <a:t> </a:t>
                      </a:r>
                      <a:r>
                        <a:rPr kumimoji="1" lang="en-US" altLang="ja-JP" sz="1500" dirty="0"/>
                        <a:t>Over voltage</a:t>
                      </a:r>
                      <a:endParaRPr lang="en-US" altLang="ja-JP" sz="15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500" dirty="0"/>
                        <a:t>3 </a:t>
                      </a:r>
                      <a:r>
                        <a:rPr kumimoji="1" lang="ja-JP" altLang="en-US" sz="1500" dirty="0"/>
                        <a:t>→ </a:t>
                      </a:r>
                      <a:r>
                        <a:rPr kumimoji="1" lang="en-US" altLang="ja-JP" sz="1500" dirty="0"/>
                        <a:t>0 </a:t>
                      </a:r>
                      <a:r>
                        <a:rPr kumimoji="1" lang="ja-JP" altLang="en-US" sz="1500" dirty="0"/>
                        <a:t>→ </a:t>
                      </a:r>
                      <a:r>
                        <a:rPr kumimoji="1" lang="en-US" altLang="ja-JP" sz="1500" dirty="0"/>
                        <a:t>2</a:t>
                      </a:r>
                      <a:endParaRPr kumimoji="1" lang="ja-JP" altLang="en-US" sz="15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altLang="ja-JP" sz="1500" dirty="0"/>
                        <a:t>Fault in the polarity inversion circuit(P1).</a:t>
                      </a:r>
                      <a:r>
                        <a:rPr lang="en-US" altLang="ja-JP" sz="1500" baseline="0" dirty="0"/>
                        <a:t> </a:t>
                      </a:r>
                    </a:p>
                    <a:p>
                      <a:r>
                        <a:rPr lang="en-US" altLang="ja-JP" sz="1500" baseline="0" dirty="0"/>
                        <a:t>Fault in the control board</a:t>
                      </a:r>
                      <a:r>
                        <a:rPr kumimoji="1" lang="en-US" altLang="ja-JP" sz="1500" dirty="0"/>
                        <a:t>(P3).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1797">
                <a:tc>
                  <a:txBody>
                    <a:bodyPr/>
                    <a:lstStyle/>
                    <a:p>
                      <a:r>
                        <a:rPr kumimoji="1" lang="en-US" altLang="ja-JP" sz="1500" dirty="0"/>
                        <a:t>Thermostat</a:t>
                      </a:r>
                      <a:endParaRPr lang="en-US" altLang="ja-JP" sz="15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500" dirty="0"/>
                        <a:t>7</a:t>
                      </a:r>
                      <a:r>
                        <a:rPr kumimoji="1" lang="ja-JP" altLang="en-US" sz="1500" dirty="0"/>
                        <a:t>→ </a:t>
                      </a:r>
                      <a:r>
                        <a:rPr kumimoji="1" lang="en-US" altLang="ja-JP" sz="1500" dirty="0"/>
                        <a:t>13 </a:t>
                      </a:r>
                      <a:r>
                        <a:rPr kumimoji="1" lang="ja-JP" altLang="en-US" sz="1500" dirty="0"/>
                        <a:t>→ </a:t>
                      </a:r>
                      <a:r>
                        <a:rPr kumimoji="1" lang="en-US" altLang="ja-JP" sz="1500" dirty="0"/>
                        <a:t>1</a:t>
                      </a:r>
                      <a:endParaRPr kumimoji="1" lang="ja-JP" altLang="en-US" sz="15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500" dirty="0"/>
                        <a:t>High ambient temperature &amp; Failure in the thermostat.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2168761165"/>
                  </a:ext>
                </a:extLst>
              </a:tr>
            </a:tbl>
          </a:graphicData>
        </a:graphic>
      </p:graphicFrame>
      <p:graphicFrame>
        <p:nvGraphicFramePr>
          <p:cNvPr id="15" name="表 14">
            <a:extLst>
              <a:ext uri="{FF2B5EF4-FFF2-40B4-BE49-F238E27FC236}">
                <a16:creationId xmlns:a16="http://schemas.microsoft.com/office/drawing/2014/main" id="{43FEA182-3342-924C-A004-7453222A74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555843"/>
              </p:ext>
            </p:extLst>
          </p:nvPr>
        </p:nvGraphicFramePr>
        <p:xfrm>
          <a:off x="171192" y="5332619"/>
          <a:ext cx="8763406" cy="1086592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7043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994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75963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43296">
                <a:tc>
                  <a:txBody>
                    <a:bodyPr/>
                    <a:lstStyle/>
                    <a:p>
                      <a:r>
                        <a:rPr kumimoji="1" lang="en-US" altLang="ja-JP" sz="1500" dirty="0"/>
                        <a:t>Failures in small class PS</a:t>
                      </a:r>
                      <a:endParaRPr kumimoji="1" lang="ja-JP" altLang="en-US" sz="15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sz="1500" dirty="0"/>
                        <a:t># </a:t>
                      </a:r>
                      <a:r>
                        <a:rPr kumimoji="1" lang="en-US" altLang="ja-JP" sz="1500" baseline="0" dirty="0"/>
                        <a:t>of event</a:t>
                      </a:r>
                    </a:p>
                    <a:p>
                      <a:r>
                        <a:rPr kumimoji="1" lang="en-US" altLang="ja-JP" sz="1500" baseline="0" dirty="0"/>
                        <a:t>(P1</a:t>
                      </a:r>
                      <a:r>
                        <a:rPr kumimoji="1" lang="ja-JP" altLang="en-US" sz="1500" dirty="0"/>
                        <a:t>→</a:t>
                      </a:r>
                      <a:r>
                        <a:rPr kumimoji="1" lang="en-US" altLang="ja-JP" sz="1500" dirty="0"/>
                        <a:t>P2</a:t>
                      </a:r>
                      <a:r>
                        <a:rPr kumimoji="1" lang="ja-JP" altLang="en-US" sz="1500" dirty="0"/>
                        <a:t>→</a:t>
                      </a:r>
                      <a:r>
                        <a:rPr kumimoji="1" lang="en-US" altLang="ja-JP" sz="1500" dirty="0"/>
                        <a:t>P3)</a:t>
                      </a:r>
                      <a:endParaRPr kumimoji="1" lang="ja-JP" altLang="en-US" sz="15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sz="1500" dirty="0"/>
                        <a:t>comment</a:t>
                      </a:r>
                      <a:endParaRPr kumimoji="1" lang="ja-JP" altLang="en-US" sz="1500" dirty="0"/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3296">
                <a:tc>
                  <a:txBody>
                    <a:bodyPr/>
                    <a:lstStyle/>
                    <a:p>
                      <a:r>
                        <a:rPr kumimoji="1" lang="en-US" altLang="ja-JP" sz="1500" dirty="0"/>
                        <a:t>DC-DC board failure</a:t>
                      </a:r>
                      <a:endParaRPr lang="en-US" altLang="ja-JP" sz="1500" dirty="0"/>
                    </a:p>
                    <a:p>
                      <a:r>
                        <a:rPr kumimoji="1" lang="en-US" altLang="ja-JP" sz="1500" dirty="0"/>
                        <a:t>Output over voltage</a:t>
                      </a:r>
                      <a:r>
                        <a:rPr kumimoji="1" lang="en-US" altLang="ja-JP" sz="1500" baseline="0" dirty="0"/>
                        <a:t> </a:t>
                      </a:r>
                      <a:r>
                        <a:rPr kumimoji="1" lang="en-US" altLang="ja-JP" sz="1500" dirty="0"/>
                        <a:t>etc. 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500" dirty="0"/>
                        <a:t>10 </a:t>
                      </a:r>
                      <a:r>
                        <a:rPr kumimoji="1" lang="ja-JP" altLang="en-US" sz="1500" dirty="0"/>
                        <a:t>→ </a:t>
                      </a:r>
                      <a:r>
                        <a:rPr kumimoji="1" lang="en-US" altLang="ja-JP" sz="1500" dirty="0"/>
                        <a:t>2 </a:t>
                      </a:r>
                      <a:r>
                        <a:rPr kumimoji="1" lang="ja-JP" altLang="en-US" sz="1500" dirty="0"/>
                        <a:t>→ </a:t>
                      </a:r>
                      <a:r>
                        <a:rPr kumimoji="1" lang="en-US" altLang="ja-JP" sz="1500" dirty="0"/>
                        <a:t>0</a:t>
                      </a:r>
                      <a:endParaRPr kumimoji="1" lang="ja-JP" altLang="en-US" sz="15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sz="1500" dirty="0"/>
                        <a:t>Power supplies themselves</a:t>
                      </a:r>
                      <a:r>
                        <a:rPr kumimoji="1" lang="en-US" altLang="ja-JP" sz="1500" baseline="0" dirty="0"/>
                        <a:t> were r</a:t>
                      </a:r>
                      <a:r>
                        <a:rPr kumimoji="1" lang="en-US" altLang="ja-JP" sz="1500" dirty="0"/>
                        <a:t>eplaced.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BE48B52D-C440-8048-8975-28D98B267F30}"/>
              </a:ext>
            </a:extLst>
          </p:cNvPr>
          <p:cNvSpPr txBox="1"/>
          <p:nvPr/>
        </p:nvSpPr>
        <p:spPr>
          <a:xfrm>
            <a:off x="2111231" y="1054918"/>
            <a:ext cx="5442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MR PS: # of Failures in Phase 1, 2 and 3 (by S. Nakamura)</a:t>
            </a:r>
            <a:endParaRPr kumimoji="1" lang="ja-JP" altLang="en-US"/>
          </a:p>
        </p:txBody>
      </p:sp>
      <p:sp>
        <p:nvSpPr>
          <p:cNvPr id="5" name="角丸四角形 4">
            <a:extLst>
              <a:ext uri="{FF2B5EF4-FFF2-40B4-BE49-F238E27FC236}">
                <a16:creationId xmlns:a16="http://schemas.microsoft.com/office/drawing/2014/main" id="{A7FABBCB-7720-D841-ACF6-B3CF5AA47975}"/>
              </a:ext>
            </a:extLst>
          </p:cNvPr>
          <p:cNvSpPr/>
          <p:nvPr/>
        </p:nvSpPr>
        <p:spPr>
          <a:xfrm>
            <a:off x="3028950" y="4173101"/>
            <a:ext cx="3402535" cy="343667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角丸四角形吹き出し 5">
            <a:extLst>
              <a:ext uri="{FF2B5EF4-FFF2-40B4-BE49-F238E27FC236}">
                <a16:creationId xmlns:a16="http://schemas.microsoft.com/office/drawing/2014/main" id="{D23CF41E-9D17-D941-BED9-A2C50C993C06}"/>
              </a:ext>
            </a:extLst>
          </p:cNvPr>
          <p:cNvSpPr/>
          <p:nvPr/>
        </p:nvSpPr>
        <p:spPr>
          <a:xfrm>
            <a:off x="6756741" y="3185058"/>
            <a:ext cx="2098824" cy="1060971"/>
          </a:xfrm>
          <a:prstGeom prst="wedgeRoundRectCallout">
            <a:avLst>
              <a:gd name="adj1" fmla="val -65862"/>
              <a:gd name="adj2" fmla="val 46882"/>
              <a:gd name="adj3" fmla="val 16667"/>
            </a:avLst>
          </a:prstGeom>
          <a:solidFill>
            <a:srgbClr val="FCEBE9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ja-JP" sz="1100" dirty="0">
                <a:solidFill>
                  <a:schemeClr val="tx1"/>
                </a:solidFill>
                <a:latin typeface="Hiragino Maru Gothic ProN W4" panose="020F0400000000000000" pitchFamily="34" charset="-128"/>
                <a:ea typeface="Hiragino Maru Gothic ProN W4" panose="020F0400000000000000" pitchFamily="34" charset="-128"/>
              </a:rPr>
              <a:t>Magnet cooling water flow switch level set too high (human error)</a:t>
            </a:r>
          </a:p>
          <a:p>
            <a:r>
              <a:rPr kumimoji="1" lang="en-US" altLang="ja-JP" sz="1100" dirty="0">
                <a:solidFill>
                  <a:schemeClr val="tx1"/>
                </a:solidFill>
                <a:latin typeface="Hiragino Maru Gothic ProN W4" panose="020F0400000000000000" pitchFamily="34" charset="-128"/>
                <a:ea typeface="Hiragino Maru Gothic ProN W4" panose="020F0400000000000000" pitchFamily="34" charset="-128"/>
              </a:rPr>
              <a:t>Workers not well trained…we will be careful next time.</a:t>
            </a:r>
            <a:endParaRPr kumimoji="1" lang="ja-JP" altLang="en-US" sz="1100">
              <a:solidFill>
                <a:schemeClr val="tx1"/>
              </a:solidFill>
              <a:latin typeface="Hiragino Maru Gothic ProN W4" panose="020F0400000000000000" pitchFamily="34" charset="-128"/>
              <a:ea typeface="Hiragino Maru Gothic ProN W4" panose="020F04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918967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8E42A88-41BE-BD48-8C4D-6C0103D2EC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0949" y="171499"/>
            <a:ext cx="7861169" cy="841573"/>
          </a:xfrm>
        </p:spPr>
        <p:txBody>
          <a:bodyPr>
            <a:normAutofit fontScale="90000"/>
          </a:bodyPr>
          <a:lstStyle/>
          <a:p>
            <a:pPr algn="ctr">
              <a:buClr>
                <a:srgbClr val="00B0F0"/>
              </a:buClr>
              <a:buSzPct val="80000"/>
            </a:pPr>
            <a:r>
              <a:rPr lang="en-US" altLang="ja-JP" sz="2800" dirty="0"/>
              <a:t>Operation and work summary</a:t>
            </a:r>
            <a:br>
              <a:rPr lang="en-US" altLang="ja-JP" sz="2800" dirty="0"/>
            </a:br>
            <a:r>
              <a:rPr lang="en-US" altLang="ja-JP" sz="2800" dirty="0"/>
              <a:t>Power supplies</a:t>
            </a:r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6EA6CFFE-24E0-4B4B-9B73-4FF6832DC1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" altLang="ja-JP"/>
              <a:t>MR Magnet System @KEKB Review</a:t>
            </a:r>
            <a:endParaRPr kumimoji="1" lang="ja-JP" altLang="en-US"/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0F964D71-350D-124F-921D-0E820DE29E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8220" y="1803948"/>
            <a:ext cx="4134037" cy="3696140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66B0498D-30DD-6042-A26D-1B0EFA758D8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95" y="1579723"/>
            <a:ext cx="2833431" cy="3293360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26CC6167-E9B1-D240-8257-22C8879609E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4753" y="5108411"/>
            <a:ext cx="237773" cy="222432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D29FFB02-63B8-E84A-9185-2EC73C1E7BB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77766" y="4989845"/>
            <a:ext cx="298717" cy="229782"/>
          </a:xfrm>
          <a:prstGeom prst="rect">
            <a:avLst/>
          </a:prstGeom>
        </p:spPr>
      </p:pic>
      <p:sp>
        <p:nvSpPr>
          <p:cNvPr id="20" name="角丸四角形吹き出し 19">
            <a:extLst>
              <a:ext uri="{FF2B5EF4-FFF2-40B4-BE49-F238E27FC236}">
                <a16:creationId xmlns:a16="http://schemas.microsoft.com/office/drawing/2014/main" id="{F4968B82-7209-8742-94AC-0D02BE5FF822}"/>
              </a:ext>
            </a:extLst>
          </p:cNvPr>
          <p:cNvSpPr/>
          <p:nvPr/>
        </p:nvSpPr>
        <p:spPr>
          <a:xfrm>
            <a:off x="213702" y="4920991"/>
            <a:ext cx="2879302" cy="1252743"/>
          </a:xfrm>
          <a:prstGeom prst="wedgeRoundRectCallout">
            <a:avLst>
              <a:gd name="adj1" fmla="val 70604"/>
              <a:gd name="adj2" fmla="val -41844"/>
              <a:gd name="adj3" fmla="val 16667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>
                <a:srgbClr val="00B0F0"/>
              </a:buClr>
              <a:buSzPct val="50000"/>
            </a:pPr>
            <a:r>
              <a:rPr lang="en-US" altLang="ja-JP" sz="1400" dirty="0">
                <a:solidFill>
                  <a:schemeClr val="tx1"/>
                </a:solidFill>
                <a:latin typeface="Hiragino Maru Gothic ProN W4" panose="020F0400000000000000" pitchFamily="34" charset="-128"/>
                <a:ea typeface="Hiragino Maru Gothic ProN W4" panose="020F0400000000000000" pitchFamily="34" charset="-128"/>
              </a:rPr>
              <a:t>No more “AC input O.C. ”       due to AC line distortion after we installed additional inductance</a:t>
            </a:r>
          </a:p>
        </p:txBody>
      </p:sp>
      <p:sp>
        <p:nvSpPr>
          <p:cNvPr id="21" name="角丸四角形吹き出し 20">
            <a:extLst>
              <a:ext uri="{FF2B5EF4-FFF2-40B4-BE49-F238E27FC236}">
                <a16:creationId xmlns:a16="http://schemas.microsoft.com/office/drawing/2014/main" id="{D5D87B84-4890-7344-B181-7A8CE7CA6FDD}"/>
              </a:ext>
            </a:extLst>
          </p:cNvPr>
          <p:cNvSpPr/>
          <p:nvPr/>
        </p:nvSpPr>
        <p:spPr>
          <a:xfrm>
            <a:off x="6631131" y="4693446"/>
            <a:ext cx="2391988" cy="1845467"/>
          </a:xfrm>
          <a:prstGeom prst="wedgeRoundRectCallout">
            <a:avLst>
              <a:gd name="adj1" fmla="val -68281"/>
              <a:gd name="adj2" fmla="val -38733"/>
              <a:gd name="adj3" fmla="val 16667"/>
            </a:avLst>
          </a:prstGeom>
          <a:noFill/>
          <a:ln>
            <a:solidFill>
              <a:srgbClr val="FFC4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ja-JP" sz="1400" dirty="0">
                <a:solidFill>
                  <a:schemeClr val="tx1"/>
                </a:solidFill>
                <a:latin typeface="Hiragino Maru Gothic ProN W4" panose="020F0400000000000000" pitchFamily="34" charset="-128"/>
                <a:ea typeface="Hiragino Maru Gothic ProN W4" panose="020F0400000000000000" pitchFamily="34" charset="-128"/>
              </a:rPr>
              <a:t># of thermostat interlocks      </a:t>
            </a:r>
          </a:p>
          <a:p>
            <a:r>
              <a:rPr lang="en-US" altLang="ja-JP" sz="1400" dirty="0">
                <a:solidFill>
                  <a:schemeClr val="tx1"/>
                </a:solidFill>
                <a:latin typeface="Hiragino Maru Gothic ProN W4" panose="020F0400000000000000" pitchFamily="34" charset="-128"/>
                <a:ea typeface="Hiragino Maru Gothic ProN W4" panose="020F0400000000000000" pitchFamily="34" charset="-128"/>
              </a:rPr>
              <a:t>(due to overheating) are reduced after increasing the # of outside air intake fans to the utility buildings and spot coolers etc.</a:t>
            </a: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660550B3-DB88-3442-959D-DDC272EB41FE}"/>
              </a:ext>
            </a:extLst>
          </p:cNvPr>
          <p:cNvSpPr txBox="1"/>
          <p:nvPr/>
        </p:nvSpPr>
        <p:spPr>
          <a:xfrm>
            <a:off x="2111231" y="1054918"/>
            <a:ext cx="5442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MR PS: # of Failures in Phase 1, 2 and 3 (by S. Nakamura)</a:t>
            </a:r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1B72E46B-B0BD-F54A-BD71-E46BBFE76896}"/>
              </a:ext>
            </a:extLst>
          </p:cNvPr>
          <p:cNvSpPr txBox="1"/>
          <p:nvPr/>
        </p:nvSpPr>
        <p:spPr>
          <a:xfrm>
            <a:off x="49095" y="1849781"/>
            <a:ext cx="2462534" cy="2616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ja-JP" sz="1100" dirty="0">
                <a:latin typeface="Hiragino Maru Gothic ProN W4" panose="020F0400000000000000" pitchFamily="34" charset="-128"/>
                <a:ea typeface="Hiragino Maru Gothic ProN W4" panose="020F0400000000000000" pitchFamily="34" charset="-128"/>
              </a:rPr>
              <a:t>PS stop due to AC line distortion</a:t>
            </a:r>
            <a:endParaRPr kumimoji="1" lang="ja-JP" altLang="en-US" sz="1100">
              <a:latin typeface="Hiragino Maru Gothic ProN W4" panose="020F0400000000000000" pitchFamily="34" charset="-128"/>
              <a:ea typeface="Hiragino Maru Gothic ProN W4" panose="020F0400000000000000" pitchFamily="34" charset="-128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38C26FFF-AD9D-6542-9AD4-369B088795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52257" y="1862802"/>
            <a:ext cx="2052897" cy="2724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1425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8E42A88-41BE-BD48-8C4D-6C0103D2EC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0949" y="171499"/>
            <a:ext cx="7861169" cy="841573"/>
          </a:xfrm>
        </p:spPr>
        <p:txBody>
          <a:bodyPr>
            <a:normAutofit fontScale="90000"/>
          </a:bodyPr>
          <a:lstStyle/>
          <a:p>
            <a:pPr algn="ctr">
              <a:buClr>
                <a:srgbClr val="00B0F0"/>
              </a:buClr>
              <a:buSzPct val="80000"/>
            </a:pPr>
            <a:r>
              <a:rPr lang="en-US" altLang="ja-JP" sz="2800" dirty="0"/>
              <a:t>Operation and work summary</a:t>
            </a:r>
            <a:br>
              <a:rPr lang="en-US" altLang="ja-JP" sz="2800" dirty="0"/>
            </a:br>
            <a:r>
              <a:rPr lang="en-US" altLang="ja-JP" sz="2800" dirty="0"/>
              <a:t>Power supplies</a:t>
            </a:r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6EA6CFFE-24E0-4B4B-9B73-4FF6832DC1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" altLang="ja-JP"/>
              <a:t>MR Magnet System @KEKB Review</a:t>
            </a:r>
            <a:endParaRPr kumimoji="1" lang="ja-JP" altLang="en-US"/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66B0498D-30DD-6042-A26D-1B0EFA758D8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95" y="1579723"/>
            <a:ext cx="2833431" cy="3293360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6F8B6567-8942-A243-A184-F52686ACEADD}"/>
              </a:ext>
            </a:extLst>
          </p:cNvPr>
          <p:cNvSpPr txBox="1"/>
          <p:nvPr/>
        </p:nvSpPr>
        <p:spPr>
          <a:xfrm>
            <a:off x="1980398" y="1067822"/>
            <a:ext cx="6393097" cy="307777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sz="1400" dirty="0">
                <a:latin typeface="Hiragino Maru Gothic ProN W4" panose="020F0400000000000000" pitchFamily="34" charset="-128"/>
                <a:ea typeface="Hiragino Maru Gothic ProN W4" panose="020F0400000000000000" pitchFamily="34" charset="-128"/>
              </a:rPr>
              <a:t>No more PS failure from “AC input O.C. ” caused by AC line distortion.</a:t>
            </a: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6A924C87-43E7-3643-B533-E7592709C21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8872" y="1536942"/>
            <a:ext cx="3471155" cy="2593199"/>
          </a:xfrm>
          <a:prstGeom prst="rect">
            <a:avLst/>
          </a:prstGeom>
        </p:spPr>
      </p:pic>
      <p:cxnSp>
        <p:nvCxnSpPr>
          <p:cNvPr id="8" name="直線矢印コネクタ 7">
            <a:extLst>
              <a:ext uri="{FF2B5EF4-FFF2-40B4-BE49-F238E27FC236}">
                <a16:creationId xmlns:a16="http://schemas.microsoft.com/office/drawing/2014/main" id="{C0B36537-1EED-C04C-A6F9-FC9EAB6EEED3}"/>
              </a:ext>
            </a:extLst>
          </p:cNvPr>
          <p:cNvCxnSpPr>
            <a:cxnSpLocks/>
          </p:cNvCxnSpPr>
          <p:nvPr/>
        </p:nvCxnSpPr>
        <p:spPr>
          <a:xfrm>
            <a:off x="2467039" y="3531513"/>
            <a:ext cx="2448628" cy="299314"/>
          </a:xfrm>
          <a:prstGeom prst="straightConnector1">
            <a:avLst/>
          </a:prstGeom>
          <a:ln w="190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3E027BB8-75BF-6043-A111-51B37E9C1A48}"/>
              </a:ext>
            </a:extLst>
          </p:cNvPr>
          <p:cNvSpPr txBox="1"/>
          <p:nvPr/>
        </p:nvSpPr>
        <p:spPr>
          <a:xfrm>
            <a:off x="5308429" y="3632867"/>
            <a:ext cx="625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FFFF00"/>
                </a:solidFill>
              </a:rPr>
              <a:t>Coils</a:t>
            </a:r>
            <a:endParaRPr kumimoji="1" lang="ja-JP" altLang="en-US">
              <a:solidFill>
                <a:srgbClr val="FFFF00"/>
              </a:solidFill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3313EF5A-975E-124A-B09F-644CA7269198}"/>
              </a:ext>
            </a:extLst>
          </p:cNvPr>
          <p:cNvSpPr txBox="1"/>
          <p:nvPr/>
        </p:nvSpPr>
        <p:spPr>
          <a:xfrm>
            <a:off x="6281859" y="2312153"/>
            <a:ext cx="2549157" cy="461665"/>
          </a:xfrm>
          <a:prstGeom prst="rect">
            <a:avLst/>
          </a:prstGeom>
          <a:noFill/>
          <a:ln>
            <a:solidFill>
              <a:srgbClr val="FFC3D5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1200" dirty="0">
                <a:latin typeface="Hiragino Maru Gothic ProN W4" panose="020F0400000000000000" pitchFamily="34" charset="-128"/>
                <a:ea typeface="Hiragino Maru Gothic ProN W4" panose="020F0400000000000000" pitchFamily="34" charset="-128"/>
              </a:rPr>
              <a:t>The current surge due to a voltage drop becomes smaller.</a:t>
            </a:r>
            <a:endParaRPr kumimoji="1" lang="ja-JP" altLang="en-US" sz="1200">
              <a:latin typeface="Hiragino Maru Gothic ProN W4" panose="020F0400000000000000" pitchFamily="34" charset="-128"/>
              <a:ea typeface="Hiragino Maru Gothic ProN W4" panose="020F0400000000000000" pitchFamily="34" charset="-128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59A6F4DE-9222-B149-BB37-E60A0117D885}"/>
              </a:ext>
            </a:extLst>
          </p:cNvPr>
          <p:cNvSpPr txBox="1"/>
          <p:nvPr/>
        </p:nvSpPr>
        <p:spPr>
          <a:xfrm>
            <a:off x="6281860" y="1568316"/>
            <a:ext cx="2634968" cy="281465"/>
          </a:xfrm>
          <a:prstGeom prst="rect">
            <a:avLst/>
          </a:prstGeom>
          <a:noFill/>
          <a:ln>
            <a:solidFill>
              <a:srgbClr val="FFC3D5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1200" dirty="0">
                <a:latin typeface="Hiragino Maru Gothic ProN W4" panose="020F0400000000000000" pitchFamily="34" charset="-128"/>
                <a:ea typeface="Hiragino Maru Gothic ProN W4" panose="020F0400000000000000" pitchFamily="34" charset="-128"/>
              </a:rPr>
              <a:t>Adding reactance  to the circuit </a:t>
            </a:r>
            <a:endParaRPr kumimoji="1" lang="ja-JP" altLang="en-US" sz="1200">
              <a:latin typeface="Hiragino Maru Gothic ProN W4" panose="020F0400000000000000" pitchFamily="34" charset="-128"/>
              <a:ea typeface="Hiragino Maru Gothic ProN W4" panose="020F0400000000000000" pitchFamily="34" charset="-128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F6B4F0FB-0109-9340-A2B1-F34E1A6F25E9}"/>
              </a:ext>
            </a:extLst>
          </p:cNvPr>
          <p:cNvSpPr txBox="1"/>
          <p:nvPr/>
        </p:nvSpPr>
        <p:spPr>
          <a:xfrm>
            <a:off x="6281859" y="3053090"/>
            <a:ext cx="2091635" cy="646331"/>
          </a:xfrm>
          <a:prstGeom prst="rect">
            <a:avLst/>
          </a:prstGeom>
          <a:noFill/>
          <a:ln>
            <a:solidFill>
              <a:srgbClr val="FFC3D5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1200" dirty="0">
                <a:latin typeface="Hiragino Maru Gothic ProN W4" panose="020F0400000000000000" pitchFamily="34" charset="-128"/>
                <a:ea typeface="Hiragino Maru Gothic ProN W4" panose="020F0400000000000000" pitchFamily="34" charset="-128"/>
              </a:rPr>
              <a:t>PS failure from O.C. (over current) does not happen.</a:t>
            </a:r>
            <a:endParaRPr kumimoji="1" lang="ja-JP" altLang="en-US" sz="1200">
              <a:latin typeface="Hiragino Maru Gothic ProN W4" panose="020F0400000000000000" pitchFamily="34" charset="-128"/>
              <a:ea typeface="Hiragino Maru Gothic ProN W4" panose="020F0400000000000000" pitchFamily="34" charset="-128"/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821A040F-89E2-1A4B-BF6A-5476BD377486}"/>
              </a:ext>
            </a:extLst>
          </p:cNvPr>
          <p:cNvSpPr txBox="1"/>
          <p:nvPr/>
        </p:nvSpPr>
        <p:spPr>
          <a:xfrm>
            <a:off x="6281859" y="3979317"/>
            <a:ext cx="2091635" cy="276999"/>
          </a:xfrm>
          <a:prstGeom prst="rect">
            <a:avLst/>
          </a:prstGeom>
          <a:noFill/>
          <a:ln>
            <a:solidFill>
              <a:srgbClr val="FFC3D5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1200" dirty="0">
                <a:latin typeface="Hiragino Maru Gothic ProN W4" panose="020F0400000000000000" pitchFamily="34" charset="-128"/>
                <a:ea typeface="Hiragino Maru Gothic ProN W4" panose="020F0400000000000000" pitchFamily="34" charset="-128"/>
              </a:rPr>
              <a:t>Stable operation</a:t>
            </a:r>
            <a:endParaRPr kumimoji="1" lang="ja-JP" altLang="en-US" sz="1200">
              <a:latin typeface="Hiragino Maru Gothic ProN W4" panose="020F0400000000000000" pitchFamily="34" charset="-128"/>
              <a:ea typeface="Hiragino Maru Gothic ProN W4" panose="020F0400000000000000" pitchFamily="34" charset="-128"/>
            </a:endParaRPr>
          </a:p>
        </p:txBody>
      </p:sp>
      <p:pic>
        <p:nvPicPr>
          <p:cNvPr id="39" name="図 38">
            <a:extLst>
              <a:ext uri="{FF2B5EF4-FFF2-40B4-BE49-F238E27FC236}">
                <a16:creationId xmlns:a16="http://schemas.microsoft.com/office/drawing/2014/main" id="{4A584F1C-34B5-BD49-B39C-3679903B9AA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27631" y="4664921"/>
            <a:ext cx="5123844" cy="1648142"/>
          </a:xfrm>
          <a:prstGeom prst="rect">
            <a:avLst/>
          </a:prstGeom>
        </p:spPr>
      </p:pic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7184F51A-1888-F94E-9FB2-915C9DF53B34}"/>
              </a:ext>
            </a:extLst>
          </p:cNvPr>
          <p:cNvSpPr txBox="1"/>
          <p:nvPr/>
        </p:nvSpPr>
        <p:spPr>
          <a:xfrm>
            <a:off x="2882525" y="4394790"/>
            <a:ext cx="4224019" cy="336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>
              <a:lnSpc>
                <a:spcPct val="150000"/>
              </a:lnSpc>
            </a:pPr>
            <a:r>
              <a:rPr kumimoji="1" lang="en-US" altLang="ja-JP" sz="1200" dirty="0">
                <a:latin typeface="Hiragino Maru Gothic ProN W4" panose="020F0400000000000000" pitchFamily="34" charset="-128"/>
                <a:ea typeface="Hiragino Maru Gothic ProN W4" panose="020F0400000000000000" pitchFamily="34" charset="-128"/>
              </a:rPr>
              <a:t>Example of AC</a:t>
            </a:r>
            <a:r>
              <a:rPr kumimoji="1" lang="ja-JP" altLang="en-US" sz="1200">
                <a:latin typeface="Hiragino Maru Gothic ProN W4" panose="020F0400000000000000" pitchFamily="34" charset="-128"/>
                <a:ea typeface="Hiragino Maru Gothic ProN W4" panose="020F0400000000000000" pitchFamily="34" charset="-128"/>
              </a:rPr>
              <a:t> </a:t>
            </a:r>
            <a:r>
              <a:rPr kumimoji="1" lang="en-US" altLang="ja-JP" sz="1200" dirty="0">
                <a:latin typeface="Hiragino Maru Gothic ProN W4" panose="020F0400000000000000" pitchFamily="34" charset="-128"/>
                <a:ea typeface="Hiragino Maru Gothic ProN W4" panose="020F0400000000000000" pitchFamily="34" charset="-128"/>
              </a:rPr>
              <a:t>distortion, RF crowbar work</a:t>
            </a:r>
          </a:p>
        </p:txBody>
      </p:sp>
      <p:cxnSp>
        <p:nvCxnSpPr>
          <p:cNvPr id="17" name="直線矢印コネクタ 16">
            <a:extLst>
              <a:ext uri="{FF2B5EF4-FFF2-40B4-BE49-F238E27FC236}">
                <a16:creationId xmlns:a16="http://schemas.microsoft.com/office/drawing/2014/main" id="{79EE0387-912F-CB42-A56F-EA3267162C9E}"/>
              </a:ext>
            </a:extLst>
          </p:cNvPr>
          <p:cNvCxnSpPr>
            <a:cxnSpLocks/>
            <a:stCxn id="22" idx="2"/>
            <a:endCxn id="12" idx="0"/>
          </p:cNvCxnSpPr>
          <p:nvPr/>
        </p:nvCxnSpPr>
        <p:spPr>
          <a:xfrm flipH="1">
            <a:off x="7556438" y="1849781"/>
            <a:ext cx="42906" cy="462372"/>
          </a:xfrm>
          <a:prstGeom prst="straightConnector1">
            <a:avLst/>
          </a:prstGeom>
          <a:ln>
            <a:solidFill>
              <a:srgbClr val="FFC3D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線矢印コネクタ 41">
            <a:extLst>
              <a:ext uri="{FF2B5EF4-FFF2-40B4-BE49-F238E27FC236}">
                <a16:creationId xmlns:a16="http://schemas.microsoft.com/office/drawing/2014/main" id="{8B4502E1-0CB0-6048-AF6B-0616BD031333}"/>
              </a:ext>
            </a:extLst>
          </p:cNvPr>
          <p:cNvCxnSpPr>
            <a:stCxn id="12" idx="2"/>
            <a:endCxn id="24" idx="0"/>
          </p:cNvCxnSpPr>
          <p:nvPr/>
        </p:nvCxnSpPr>
        <p:spPr>
          <a:xfrm flipH="1">
            <a:off x="7327677" y="2773818"/>
            <a:ext cx="228761" cy="279272"/>
          </a:xfrm>
          <a:prstGeom prst="straightConnector1">
            <a:avLst/>
          </a:prstGeom>
          <a:ln>
            <a:solidFill>
              <a:srgbClr val="FFC3D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線矢印コネクタ 43">
            <a:extLst>
              <a:ext uri="{FF2B5EF4-FFF2-40B4-BE49-F238E27FC236}">
                <a16:creationId xmlns:a16="http://schemas.microsoft.com/office/drawing/2014/main" id="{42861D19-2805-8240-AE5D-88A5B45DAF77}"/>
              </a:ext>
            </a:extLst>
          </p:cNvPr>
          <p:cNvCxnSpPr>
            <a:stCxn id="24" idx="2"/>
            <a:endCxn id="25" idx="0"/>
          </p:cNvCxnSpPr>
          <p:nvPr/>
        </p:nvCxnSpPr>
        <p:spPr>
          <a:xfrm>
            <a:off x="7327677" y="3699421"/>
            <a:ext cx="0" cy="279896"/>
          </a:xfrm>
          <a:prstGeom prst="straightConnector1">
            <a:avLst/>
          </a:prstGeom>
          <a:ln>
            <a:solidFill>
              <a:srgbClr val="FFC3D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5" name="図 44">
            <a:extLst>
              <a:ext uri="{FF2B5EF4-FFF2-40B4-BE49-F238E27FC236}">
                <a16:creationId xmlns:a16="http://schemas.microsoft.com/office/drawing/2014/main" id="{6CAE405D-0EDD-5341-B979-BFFFFCCA401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2747" y="5593915"/>
            <a:ext cx="2037456" cy="1225053"/>
          </a:xfrm>
          <a:prstGeom prst="rect">
            <a:avLst/>
          </a:prstGeom>
          <a:ln w="28575">
            <a:solidFill>
              <a:srgbClr val="FFFF00"/>
            </a:solidFill>
          </a:ln>
        </p:spPr>
      </p:pic>
      <p:sp>
        <p:nvSpPr>
          <p:cNvPr id="46" name="正方形/長方形 45">
            <a:extLst>
              <a:ext uri="{FF2B5EF4-FFF2-40B4-BE49-F238E27FC236}">
                <a16:creationId xmlns:a16="http://schemas.microsoft.com/office/drawing/2014/main" id="{2EA0AD07-F072-724A-BAD9-5ED9C5B9FAE0}"/>
              </a:ext>
            </a:extLst>
          </p:cNvPr>
          <p:cNvSpPr/>
          <p:nvPr/>
        </p:nvSpPr>
        <p:spPr>
          <a:xfrm>
            <a:off x="4320387" y="4873083"/>
            <a:ext cx="521637" cy="570359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439A210A-EADC-784C-BB47-969CA2FC36BB}"/>
              </a:ext>
            </a:extLst>
          </p:cNvPr>
          <p:cNvSpPr txBox="1"/>
          <p:nvPr/>
        </p:nvSpPr>
        <p:spPr>
          <a:xfrm>
            <a:off x="7991574" y="5292894"/>
            <a:ext cx="9252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latin typeface="Hiragino Maru Gothic ProN W4" panose="020F0400000000000000" pitchFamily="34" charset="-128"/>
                <a:ea typeface="Hiragino Maru Gothic ProN W4" panose="020F0400000000000000" pitchFamily="34" charset="-128"/>
              </a:rPr>
              <a:t>13% drop</a:t>
            </a:r>
            <a:endParaRPr kumimoji="1" lang="ja-JP" altLang="en-US" sz="1200">
              <a:latin typeface="Hiragino Maru Gothic ProN W4" panose="020F0400000000000000" pitchFamily="34" charset="-128"/>
              <a:ea typeface="Hiragino Maru Gothic ProN W4" panose="020F0400000000000000" pitchFamily="34" charset="-128"/>
            </a:endParaRPr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3BD5AAE7-8A63-A746-8306-54BFE0BE7A17}"/>
              </a:ext>
            </a:extLst>
          </p:cNvPr>
          <p:cNvSpPr txBox="1"/>
          <p:nvPr/>
        </p:nvSpPr>
        <p:spPr>
          <a:xfrm>
            <a:off x="49095" y="1849781"/>
            <a:ext cx="2462534" cy="2616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ja-JP" sz="1100" dirty="0">
                <a:latin typeface="Hiragino Maru Gothic ProN W4" panose="020F0400000000000000" pitchFamily="34" charset="-128"/>
                <a:ea typeface="Hiragino Maru Gothic ProN W4" panose="020F0400000000000000" pitchFamily="34" charset="-128"/>
              </a:rPr>
              <a:t>PS stop due to AC line distortion</a:t>
            </a:r>
            <a:endParaRPr kumimoji="1" lang="ja-JP" altLang="en-US" sz="1100">
              <a:latin typeface="Hiragino Maru Gothic ProN W4" panose="020F0400000000000000" pitchFamily="34" charset="-128"/>
              <a:ea typeface="Hiragino Maru Gothic ProN W4" panose="020F04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791714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8E42A88-41BE-BD48-8C4D-6C0103D2EC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0949" y="171499"/>
            <a:ext cx="7861169" cy="841573"/>
          </a:xfrm>
        </p:spPr>
        <p:txBody>
          <a:bodyPr>
            <a:normAutofit fontScale="90000"/>
          </a:bodyPr>
          <a:lstStyle/>
          <a:p>
            <a:pPr algn="ctr">
              <a:buClr>
                <a:srgbClr val="00B0F0"/>
              </a:buClr>
              <a:buSzPct val="80000"/>
            </a:pPr>
            <a:r>
              <a:rPr lang="en-US" altLang="ja-JP" sz="2800" dirty="0"/>
              <a:t>Operation and work summary</a:t>
            </a:r>
            <a:br>
              <a:rPr lang="en-US" altLang="ja-JP" sz="2800" dirty="0"/>
            </a:br>
            <a:r>
              <a:rPr lang="en-US" altLang="ja-JP" sz="2800" dirty="0"/>
              <a:t>Power supplies</a:t>
            </a:r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6EA6CFFE-24E0-4B4B-9B73-4FF6832DC1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" altLang="ja-JP"/>
              <a:t>MR Magnet System @KEKB Review</a:t>
            </a:r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F68035C4-34CF-BC4C-8635-767E5A6DF597}"/>
              </a:ext>
            </a:extLst>
          </p:cNvPr>
          <p:cNvSpPr/>
          <p:nvPr/>
        </p:nvSpPr>
        <p:spPr>
          <a:xfrm>
            <a:off x="1129878" y="4718708"/>
            <a:ext cx="730223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400" dirty="0">
                <a:latin typeface="Hiragino Maru Gothic ProN W4" panose="020F0400000000000000" pitchFamily="34" charset="-128"/>
                <a:ea typeface="Hiragino Maru Gothic ProN W4" panose="020F0400000000000000" pitchFamily="34" charset="-128"/>
              </a:rPr>
              <a:t>Digital feedback program is modified.</a:t>
            </a:r>
          </a:p>
          <a:p>
            <a:r>
              <a:rPr lang="en-US" altLang="ja-JP" sz="1400" dirty="0">
                <a:latin typeface="Hiragino Maru Gothic ProN W4" panose="020F0400000000000000" pitchFamily="34" charset="-128"/>
                <a:ea typeface="Hiragino Maru Gothic ProN W4" panose="020F0400000000000000" pitchFamily="34" charset="-128"/>
              </a:rPr>
              <a:t>(LER Dipole power supply case is shown as an example)</a:t>
            </a:r>
          </a:p>
          <a:p>
            <a:r>
              <a:rPr lang="en-US" altLang="ja-JP" sz="1400" dirty="0">
                <a:latin typeface="Hiragino Maru Gothic ProN W4" panose="020F0400000000000000" pitchFamily="34" charset="-128"/>
                <a:ea typeface="Hiragino Maru Gothic ProN W4" panose="020F0400000000000000" pitchFamily="34" charset="-128"/>
              </a:rPr>
              <a:t>Still some overshoot is seen in the Hitachi power supplies.</a:t>
            </a:r>
          </a:p>
          <a:p>
            <a:r>
              <a:rPr lang="en-US" altLang="ja-JP" sz="1400" dirty="0">
                <a:latin typeface="Hiragino Maru Gothic ProN W4" panose="020F0400000000000000" pitchFamily="34" charset="-128"/>
                <a:ea typeface="Hiragino Maru Gothic ProN W4" panose="020F0400000000000000" pitchFamily="34" charset="-128"/>
              </a:rPr>
              <a:t>The new program is being tested now.</a:t>
            </a:r>
          </a:p>
          <a:p>
            <a:endParaRPr lang="en-US" altLang="ja-JP" sz="1400" dirty="0">
              <a:latin typeface="Hiragino Maru Gothic ProN W4" panose="020F0400000000000000" pitchFamily="34" charset="-128"/>
              <a:ea typeface="Hiragino Maru Gothic ProN W4" panose="020F0400000000000000" pitchFamily="34" charset="-128"/>
            </a:endParaRPr>
          </a:p>
          <a:p>
            <a:r>
              <a:rPr lang="en-US" altLang="ja-JP" sz="1400" dirty="0">
                <a:latin typeface="Hiragino Maru Gothic ProN W4" panose="020F0400000000000000" pitchFamily="34" charset="-128"/>
                <a:ea typeface="Hiragino Maru Gothic ProN W4" panose="020F0400000000000000" pitchFamily="34" charset="-128"/>
              </a:rPr>
              <a:t>There is no overshoot problem any more with the QCS power supplies (</a:t>
            </a:r>
            <a:r>
              <a:rPr lang="en-US" altLang="ja-JP" sz="1400" dirty="0" err="1">
                <a:latin typeface="Hiragino Maru Gothic ProN W4" panose="020F0400000000000000" pitchFamily="34" charset="-128"/>
                <a:ea typeface="Hiragino Maru Gothic ProN W4" panose="020F0400000000000000" pitchFamily="34" charset="-128"/>
              </a:rPr>
              <a:t>Nichikon</a:t>
            </a:r>
            <a:r>
              <a:rPr lang="en-US" altLang="ja-JP" sz="1400" dirty="0">
                <a:latin typeface="Hiragino Maru Gothic ProN W4" panose="020F0400000000000000" pitchFamily="34" charset="-128"/>
                <a:ea typeface="Hiragino Maru Gothic ProN W4" panose="020F0400000000000000" pitchFamily="34" charset="-128"/>
              </a:rPr>
              <a:t>).</a:t>
            </a:r>
          </a:p>
        </p:txBody>
      </p:sp>
      <p:pic>
        <p:nvPicPr>
          <p:cNvPr id="22" name="図 21">
            <a:extLst>
              <a:ext uri="{FF2B5EF4-FFF2-40B4-BE49-F238E27FC236}">
                <a16:creationId xmlns:a16="http://schemas.microsoft.com/office/drawing/2014/main" id="{43FDEAA0-BB7F-8A4B-8352-3C6A14D3C89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532" y="1786949"/>
            <a:ext cx="3864640" cy="2684277"/>
          </a:xfrm>
          <a:prstGeom prst="rect">
            <a:avLst/>
          </a:prstGeom>
        </p:spPr>
      </p:pic>
      <p:pic>
        <p:nvPicPr>
          <p:cNvPr id="23" name="図 22">
            <a:extLst>
              <a:ext uri="{FF2B5EF4-FFF2-40B4-BE49-F238E27FC236}">
                <a16:creationId xmlns:a16="http://schemas.microsoft.com/office/drawing/2014/main" id="{8F885DB8-872C-D14E-9A91-2A496A893F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9145" y="1764369"/>
            <a:ext cx="4041093" cy="2801493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461674D9-C3F3-2542-8E2A-96537BC2CEA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9876" y="3324691"/>
            <a:ext cx="868799" cy="565915"/>
          </a:xfrm>
          <a:prstGeom prst="rect">
            <a:avLst/>
          </a:prstGeom>
        </p:spPr>
      </p:pic>
      <p:pic>
        <p:nvPicPr>
          <p:cNvPr id="24" name="図 23">
            <a:extLst>
              <a:ext uri="{FF2B5EF4-FFF2-40B4-BE49-F238E27FC236}">
                <a16:creationId xmlns:a16="http://schemas.microsoft.com/office/drawing/2014/main" id="{6326FB79-C2CE-7D41-A6B5-2C11261825A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18573" y="3492116"/>
            <a:ext cx="868799" cy="565915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B2528925-F19A-DB47-A50B-D976DEDE5D46}"/>
              </a:ext>
            </a:extLst>
          </p:cNvPr>
          <p:cNvSpPr txBox="1"/>
          <p:nvPr/>
        </p:nvSpPr>
        <p:spPr>
          <a:xfrm>
            <a:off x="1262245" y="1217272"/>
            <a:ext cx="64764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Overshoot problem with Large Scale power supplies (Hitachi) and QCS power supplies (</a:t>
            </a:r>
            <a:r>
              <a:rPr kumimoji="1" lang="en-US" altLang="ja-JP" dirty="0" err="1"/>
              <a:t>Nichikon</a:t>
            </a:r>
            <a:r>
              <a:rPr kumimoji="1" lang="en-US" altLang="ja-JP" dirty="0"/>
              <a:t>)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161358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フッター プレースホルダー 1">
            <a:extLst>
              <a:ext uri="{FF2B5EF4-FFF2-40B4-BE49-F238E27FC236}">
                <a16:creationId xmlns:a16="http://schemas.microsoft.com/office/drawing/2014/main" id="{BA7FC210-5CA2-7845-9BA9-79035412A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" altLang="ja-JP"/>
              <a:t>MR Magnet System @KEKB Review</a:t>
            </a:r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C29CFA08-C656-C048-839A-F1A4C02C99D0}"/>
              </a:ext>
            </a:extLst>
          </p:cNvPr>
          <p:cNvSpPr txBox="1"/>
          <p:nvPr/>
        </p:nvSpPr>
        <p:spPr>
          <a:xfrm>
            <a:off x="1080000" y="2520000"/>
            <a:ext cx="630974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4800" dirty="0">
                <a:latin typeface="Hiragino Maru Gothic ProN W4" panose="020F0400000000000000" pitchFamily="34" charset="-128"/>
                <a:ea typeface="Hiragino Maru Gothic ProN W4" panose="020F0400000000000000" pitchFamily="34" charset="-128"/>
              </a:rPr>
              <a:t>QCS Power supplies</a:t>
            </a:r>
            <a:endParaRPr kumimoji="1" lang="ja-JP" altLang="en-US" sz="4800">
              <a:latin typeface="Hiragino Maru Gothic ProN W4" panose="020F0400000000000000" pitchFamily="34" charset="-128"/>
              <a:ea typeface="Hiragino Maru Gothic ProN W4" panose="020F04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1686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8E42A88-41BE-BD48-8C4D-6C0103D2EC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0949" y="171499"/>
            <a:ext cx="7861169" cy="841573"/>
          </a:xfrm>
        </p:spPr>
        <p:txBody>
          <a:bodyPr>
            <a:normAutofit fontScale="90000"/>
          </a:bodyPr>
          <a:lstStyle/>
          <a:p>
            <a:pPr algn="ctr">
              <a:buClr>
                <a:srgbClr val="00B0F0"/>
              </a:buClr>
              <a:buSzPct val="80000"/>
            </a:pPr>
            <a:r>
              <a:rPr lang="en-US" altLang="ja-JP" sz="2800" dirty="0"/>
              <a:t>Operation and work summary</a:t>
            </a:r>
            <a:br>
              <a:rPr lang="en-US" altLang="ja-JP" sz="2800" dirty="0"/>
            </a:br>
            <a:r>
              <a:rPr lang="en-US" altLang="ja-JP" sz="2800" dirty="0"/>
              <a:t>Power supplies</a:t>
            </a:r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6EA6CFFE-24E0-4B4B-9B73-4FF6832DC1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" altLang="ja-JP"/>
              <a:t>MR Magnet System @KEKB Review</a:t>
            </a:r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4F3197C4-4F05-8B46-896D-E3DFF1AF21A8}"/>
              </a:ext>
            </a:extLst>
          </p:cNvPr>
          <p:cNvSpPr/>
          <p:nvPr/>
        </p:nvSpPr>
        <p:spPr>
          <a:xfrm>
            <a:off x="289932" y="1098990"/>
            <a:ext cx="71925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00B0F0"/>
              </a:buClr>
              <a:buSzPct val="80000"/>
            </a:pPr>
            <a:r>
              <a:rPr lang="en-US" altLang="ja-JP" dirty="0">
                <a:latin typeface="Hiragino Maru Gothic ProN W4" panose="020F0400000000000000" pitchFamily="34" charset="-128"/>
                <a:ea typeface="Hiragino Maru Gothic ProN W4" panose="020F0400000000000000" pitchFamily="34" charset="-128"/>
              </a:rPr>
              <a:t>QCS power supplies</a:t>
            </a:r>
            <a:endParaRPr lang="ja-JP" altLang="en-US">
              <a:latin typeface="Hiragino Maru Gothic ProN W4" panose="020F0400000000000000" pitchFamily="34" charset="-128"/>
              <a:ea typeface="Hiragino Maru Gothic ProN W4" panose="020F0400000000000000" pitchFamily="34" charset="-128"/>
            </a:endParaRPr>
          </a:p>
        </p:txBody>
      </p:sp>
      <p:graphicFrame>
        <p:nvGraphicFramePr>
          <p:cNvPr id="11" name="表 10">
            <a:extLst>
              <a:ext uri="{FF2B5EF4-FFF2-40B4-BE49-F238E27FC236}">
                <a16:creationId xmlns:a16="http://schemas.microsoft.com/office/drawing/2014/main" id="{95BF3E0F-FA18-F64D-9A65-3F7756D833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9945770"/>
              </p:ext>
            </p:extLst>
          </p:nvPr>
        </p:nvGraphicFramePr>
        <p:xfrm>
          <a:off x="1322707" y="1482167"/>
          <a:ext cx="6523538" cy="22006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83248">
                  <a:extLst>
                    <a:ext uri="{9D8B030D-6E8A-4147-A177-3AD203B41FA5}">
                      <a16:colId xmlns:a16="http://schemas.microsoft.com/office/drawing/2014/main" val="1298454808"/>
                    </a:ext>
                  </a:extLst>
                </a:gridCol>
                <a:gridCol w="1693788">
                  <a:extLst>
                    <a:ext uri="{9D8B030D-6E8A-4147-A177-3AD203B41FA5}">
                      <a16:colId xmlns:a16="http://schemas.microsoft.com/office/drawing/2014/main" val="1939263831"/>
                    </a:ext>
                  </a:extLst>
                </a:gridCol>
                <a:gridCol w="1546502">
                  <a:extLst>
                    <a:ext uri="{9D8B030D-6E8A-4147-A177-3AD203B41FA5}">
                      <a16:colId xmlns:a16="http://schemas.microsoft.com/office/drawing/2014/main" val="520027320"/>
                    </a:ext>
                  </a:extLst>
                </a:gridCol>
              </a:tblGrid>
              <a:tr h="346431">
                <a:tc>
                  <a:txBody>
                    <a:bodyPr/>
                    <a:lstStyle/>
                    <a:p>
                      <a:r>
                        <a:rPr kumimoji="1" lang="en-US" altLang="ja-JP" sz="1400" dirty="0">
                          <a:latin typeface="Hiragino Maru Gothic ProN W4" panose="020F0400000000000000" pitchFamily="34" charset="-128"/>
                          <a:ea typeface="Hiragino Maru Gothic ProN W4" panose="020F0400000000000000" pitchFamily="34" charset="-128"/>
                        </a:rPr>
                        <a:t>Magnet</a:t>
                      </a:r>
                      <a:endParaRPr kumimoji="1" lang="ja-JP" altLang="en-US" sz="1400">
                        <a:latin typeface="Hiragino Maru Gothic ProN W4" panose="020F0400000000000000" pitchFamily="34" charset="-128"/>
                        <a:ea typeface="Hiragino Maru Gothic ProN W4" panose="020F0400000000000000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>
                          <a:latin typeface="Hiragino Maru Gothic ProN W4" panose="020F0400000000000000" pitchFamily="34" charset="-128"/>
                          <a:ea typeface="Hiragino Maru Gothic ProN W4" panose="020F0400000000000000" pitchFamily="34" charset="-128"/>
                        </a:rPr>
                        <a:t>Rated Output</a:t>
                      </a:r>
                      <a:endParaRPr kumimoji="1" lang="ja-JP" altLang="en-US" sz="1400">
                        <a:latin typeface="Hiragino Maru Gothic ProN W4" panose="020F0400000000000000" pitchFamily="34" charset="-128"/>
                        <a:ea typeface="Hiragino Maru Gothic ProN W4" panose="020F0400000000000000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>
                          <a:latin typeface="Hiragino Maru Gothic ProN W4" panose="020F0400000000000000" pitchFamily="34" charset="-128"/>
                          <a:ea typeface="Hiragino Maru Gothic ProN W4" panose="020F0400000000000000" pitchFamily="34" charset="-128"/>
                        </a:rPr>
                        <a:t># of PS’s</a:t>
                      </a:r>
                      <a:endParaRPr kumimoji="1" lang="ja-JP" altLang="en-US" sz="1400">
                        <a:latin typeface="Hiragino Maru Gothic ProN W4" panose="020F0400000000000000" pitchFamily="34" charset="-128"/>
                        <a:ea typeface="Hiragino Maru Gothic ProN W4" panose="020F0400000000000000" pitchFamily="34" charset="-12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24745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1400" dirty="0">
                          <a:latin typeface="Hiragino Maru Gothic ProN W4" panose="020F0400000000000000" pitchFamily="34" charset="-128"/>
                          <a:ea typeface="Hiragino Maru Gothic ProN W4" panose="020F0400000000000000" pitchFamily="34" charset="-128"/>
                        </a:rPr>
                        <a:t>Main Quads</a:t>
                      </a:r>
                      <a:endParaRPr kumimoji="1" lang="ja-JP" altLang="en-US" sz="1400">
                        <a:latin typeface="Hiragino Maru Gothic ProN W4" panose="020F0400000000000000" pitchFamily="34" charset="-128"/>
                        <a:ea typeface="Hiragino Maru Gothic ProN W4" panose="020F0400000000000000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>
                          <a:latin typeface="Hiragino Maru Gothic ProN W4" panose="020F0400000000000000" pitchFamily="34" charset="-128"/>
                          <a:ea typeface="Hiragino Maru Gothic ProN W4" panose="020F0400000000000000" pitchFamily="34" charset="-128"/>
                        </a:rPr>
                        <a:t>2000A, 15V</a:t>
                      </a:r>
                      <a:endParaRPr kumimoji="1" lang="ja-JP" altLang="en-US" sz="1400">
                        <a:latin typeface="Hiragino Maru Gothic ProN W4" panose="020F0400000000000000" pitchFamily="34" charset="-128"/>
                        <a:ea typeface="Hiragino Maru Gothic ProN W4" panose="020F0400000000000000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>
                          <a:latin typeface="Hiragino Maru Gothic ProN W4" panose="020F0400000000000000" pitchFamily="34" charset="-128"/>
                          <a:ea typeface="Hiragino Maru Gothic ProN W4" panose="020F0400000000000000" pitchFamily="34" charset="-128"/>
                        </a:rPr>
                        <a:t>8</a:t>
                      </a:r>
                      <a:endParaRPr kumimoji="1" lang="ja-JP" altLang="en-US" sz="1400">
                        <a:latin typeface="Hiragino Maru Gothic ProN W4" panose="020F0400000000000000" pitchFamily="34" charset="-128"/>
                        <a:ea typeface="Hiragino Maru Gothic ProN W4" panose="020F0400000000000000" pitchFamily="34" charset="-12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56979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1400" dirty="0">
                          <a:latin typeface="Hiragino Maru Gothic ProN W4" panose="020F0400000000000000" pitchFamily="34" charset="-128"/>
                          <a:ea typeface="Hiragino Maru Gothic ProN W4" panose="020F0400000000000000" pitchFamily="34" charset="-128"/>
                        </a:rPr>
                        <a:t>Correctors</a:t>
                      </a:r>
                      <a:endParaRPr kumimoji="1" lang="ja-JP" altLang="en-US" sz="1400">
                        <a:latin typeface="Hiragino Maru Gothic ProN W4" panose="020F0400000000000000" pitchFamily="34" charset="-128"/>
                        <a:ea typeface="Hiragino Maru Gothic ProN W4" panose="020F0400000000000000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>
                          <a:latin typeface="Hiragino Maru Gothic ProN W4" panose="020F0400000000000000" pitchFamily="34" charset="-128"/>
                          <a:ea typeface="Hiragino Maru Gothic ProN W4" panose="020F0400000000000000" pitchFamily="34" charset="-128"/>
                        </a:rPr>
                        <a:t>±70A, ±10V</a:t>
                      </a:r>
                      <a:endParaRPr kumimoji="1" lang="ja-JP" altLang="en-US" sz="1400">
                        <a:latin typeface="Hiragino Maru Gothic ProN W4" panose="020F0400000000000000" pitchFamily="34" charset="-128"/>
                        <a:ea typeface="Hiragino Maru Gothic ProN W4" panose="020F0400000000000000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>
                          <a:latin typeface="Hiragino Maru Gothic ProN W4" panose="020F0400000000000000" pitchFamily="34" charset="-128"/>
                          <a:ea typeface="Hiragino Maru Gothic ProN W4" panose="020F0400000000000000" pitchFamily="34" charset="-128"/>
                        </a:rPr>
                        <a:t>43 + 2 (Spare)</a:t>
                      </a:r>
                      <a:endParaRPr kumimoji="1" lang="ja-JP" altLang="en-US" sz="1400">
                        <a:latin typeface="Hiragino Maru Gothic ProN W4" panose="020F0400000000000000" pitchFamily="34" charset="-128"/>
                        <a:ea typeface="Hiragino Maru Gothic ProN W4" panose="020F0400000000000000" pitchFamily="34" charset="-12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711258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1400" dirty="0">
                          <a:latin typeface="Hiragino Maru Gothic ProN W4" panose="020F0400000000000000" pitchFamily="34" charset="-128"/>
                          <a:ea typeface="Hiragino Maru Gothic ProN W4" panose="020F0400000000000000" pitchFamily="34" charset="-128"/>
                        </a:rPr>
                        <a:t> ESL (Compensation solenoid)</a:t>
                      </a:r>
                      <a:endParaRPr kumimoji="1" lang="ja-JP" altLang="en-US" sz="1400">
                        <a:latin typeface="Hiragino Maru Gothic ProN W4" panose="020F0400000000000000" pitchFamily="34" charset="-128"/>
                        <a:ea typeface="Hiragino Maru Gothic ProN W4" panose="020F0400000000000000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>
                          <a:latin typeface="Hiragino Maru Gothic ProN W4" panose="020F0400000000000000" pitchFamily="34" charset="-128"/>
                          <a:ea typeface="Hiragino Maru Gothic ProN W4" panose="020F0400000000000000" pitchFamily="34" charset="-128"/>
                        </a:rPr>
                        <a:t>410A, 30V</a:t>
                      </a:r>
                      <a:endParaRPr kumimoji="1" lang="ja-JP" altLang="en-US" sz="1400">
                        <a:latin typeface="Hiragino Maru Gothic ProN W4" panose="020F0400000000000000" pitchFamily="34" charset="-128"/>
                        <a:ea typeface="Hiragino Maru Gothic ProN W4" panose="020F0400000000000000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>
                          <a:latin typeface="Hiragino Maru Gothic ProN W4" panose="020F0400000000000000" pitchFamily="34" charset="-128"/>
                          <a:ea typeface="Hiragino Maru Gothic ProN W4" panose="020F0400000000000000" pitchFamily="34" charset="-128"/>
                        </a:rPr>
                        <a:t>1</a:t>
                      </a:r>
                      <a:endParaRPr kumimoji="1" lang="ja-JP" altLang="en-US" sz="1400">
                        <a:latin typeface="Hiragino Maru Gothic ProN W4" panose="020F0400000000000000" pitchFamily="34" charset="-128"/>
                        <a:ea typeface="Hiragino Maru Gothic ProN W4" panose="020F0400000000000000" pitchFamily="34" charset="-12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299807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1400" dirty="0">
                          <a:latin typeface="Hiragino Maru Gothic ProN W4" panose="020F0400000000000000" pitchFamily="34" charset="-128"/>
                          <a:ea typeface="Hiragino Maru Gothic ProN W4" panose="020F0400000000000000" pitchFamily="34" charset="-128"/>
                        </a:rPr>
                        <a:t>ESR1 (Compensation solenoid)</a:t>
                      </a:r>
                      <a:endParaRPr kumimoji="1" lang="ja-JP" altLang="en-US" sz="1400">
                        <a:latin typeface="Hiragino Maru Gothic ProN W4" panose="020F0400000000000000" pitchFamily="34" charset="-128"/>
                        <a:ea typeface="Hiragino Maru Gothic ProN W4" panose="020F0400000000000000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>
                          <a:latin typeface="Hiragino Maru Gothic ProN W4" panose="020F0400000000000000" pitchFamily="34" charset="-128"/>
                          <a:ea typeface="Hiragino Maru Gothic ProN W4" panose="020F0400000000000000" pitchFamily="34" charset="-128"/>
                        </a:rPr>
                        <a:t>455A, 45V</a:t>
                      </a:r>
                      <a:endParaRPr kumimoji="1" lang="ja-JP" altLang="en-US" sz="1400">
                        <a:latin typeface="Hiragino Maru Gothic ProN W4" panose="020F0400000000000000" pitchFamily="34" charset="-128"/>
                        <a:ea typeface="Hiragino Maru Gothic ProN W4" panose="020F0400000000000000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>
                          <a:latin typeface="Hiragino Maru Gothic ProN W4" panose="020F0400000000000000" pitchFamily="34" charset="-128"/>
                          <a:ea typeface="Hiragino Maru Gothic ProN W4" panose="020F0400000000000000" pitchFamily="34" charset="-128"/>
                        </a:rPr>
                        <a:t>1</a:t>
                      </a:r>
                      <a:endParaRPr kumimoji="1" lang="ja-JP" altLang="en-US" sz="1400">
                        <a:latin typeface="Hiragino Maru Gothic ProN W4" panose="020F0400000000000000" pitchFamily="34" charset="-128"/>
                        <a:ea typeface="Hiragino Maru Gothic ProN W4" panose="020F0400000000000000" pitchFamily="34" charset="-12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65900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1400" dirty="0">
                          <a:latin typeface="Hiragino Maru Gothic ProN W4" panose="020F0400000000000000" pitchFamily="34" charset="-128"/>
                          <a:ea typeface="Hiragino Maru Gothic ProN W4" panose="020F0400000000000000" pitchFamily="34" charset="-128"/>
                        </a:rPr>
                        <a:t>ESR23 (Compensation solenoid)</a:t>
                      </a:r>
                      <a:endParaRPr kumimoji="1" lang="ja-JP" altLang="en-US" sz="1400">
                        <a:latin typeface="Hiragino Maru Gothic ProN W4" panose="020F0400000000000000" pitchFamily="34" charset="-128"/>
                        <a:ea typeface="Hiragino Maru Gothic ProN W4" panose="020F0400000000000000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>
                          <a:latin typeface="Hiragino Maru Gothic ProN W4" panose="020F0400000000000000" pitchFamily="34" charset="-128"/>
                          <a:ea typeface="Hiragino Maru Gothic ProN W4" panose="020F0400000000000000" pitchFamily="34" charset="-128"/>
                        </a:rPr>
                        <a:t>155A,15V</a:t>
                      </a:r>
                      <a:endParaRPr kumimoji="1" lang="ja-JP" altLang="en-US" sz="1400">
                        <a:latin typeface="Hiragino Maru Gothic ProN W4" panose="020F0400000000000000" pitchFamily="34" charset="-128"/>
                        <a:ea typeface="Hiragino Maru Gothic ProN W4" panose="020F0400000000000000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>
                          <a:latin typeface="Hiragino Maru Gothic ProN W4" panose="020F0400000000000000" pitchFamily="34" charset="-128"/>
                          <a:ea typeface="Hiragino Maru Gothic ProN W4" panose="020F0400000000000000" pitchFamily="34" charset="-128"/>
                        </a:rPr>
                        <a:t>1</a:t>
                      </a:r>
                      <a:endParaRPr kumimoji="1" lang="ja-JP" altLang="en-US" sz="1400">
                        <a:latin typeface="Hiragino Maru Gothic ProN W4" panose="020F0400000000000000" pitchFamily="34" charset="-128"/>
                        <a:ea typeface="Hiragino Maru Gothic ProN W4" panose="020F0400000000000000" pitchFamily="34" charset="-12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4492482"/>
                  </a:ext>
                </a:extLst>
              </a:tr>
            </a:tbl>
          </a:graphicData>
        </a:graphic>
      </p:graphicFrame>
      <p:pic>
        <p:nvPicPr>
          <p:cNvPr id="12" name="図 11">
            <a:extLst>
              <a:ext uri="{FF2B5EF4-FFF2-40B4-BE49-F238E27FC236}">
                <a16:creationId xmlns:a16="http://schemas.microsoft.com/office/drawing/2014/main" id="{7D868D8D-7AA4-D840-A141-E331CC0F886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891" y="3709558"/>
            <a:ext cx="4497585" cy="2646793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24F241CB-903E-2644-921D-A572544F62C8}"/>
              </a:ext>
            </a:extLst>
          </p:cNvPr>
          <p:cNvSpPr txBox="1"/>
          <p:nvPr/>
        </p:nvSpPr>
        <p:spPr>
          <a:xfrm>
            <a:off x="4584476" y="3715335"/>
            <a:ext cx="4337824" cy="1697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lnSpc>
                <a:spcPct val="120000"/>
              </a:lnSpc>
              <a:spcBef>
                <a:spcPts val="600"/>
              </a:spcBef>
              <a:defRPr/>
            </a:pPr>
            <a:r>
              <a:rPr lang="en-US" altLang="ja-JP" sz="1600" dirty="0">
                <a:latin typeface="Hiragino Maru Gothic ProN W4" panose="020F0400000000000000" pitchFamily="34" charset="-128"/>
                <a:ea typeface="Hiragino Maru Gothic ProN W4" panose="020F0400000000000000" pitchFamily="34" charset="-128"/>
                <a:cs typeface="メイリオ" panose="020B0604030504040204" pitchFamily="50" charset="-128"/>
              </a:rPr>
              <a:t>Main quadrupole magnet:</a:t>
            </a:r>
            <a:br>
              <a:rPr lang="en-US" altLang="ja-JP" sz="1600" dirty="0">
                <a:latin typeface="Hiragino Maru Gothic ProN W4" panose="020F0400000000000000" pitchFamily="34" charset="-128"/>
                <a:ea typeface="Hiragino Maru Gothic ProN W4" panose="020F0400000000000000" pitchFamily="34" charset="-128"/>
                <a:cs typeface="メイリオ" panose="020B0604030504040204" pitchFamily="50" charset="-128"/>
              </a:rPr>
            </a:br>
            <a:r>
              <a:rPr lang="en-US" altLang="ja-JP" sz="1600" dirty="0">
                <a:latin typeface="Hiragino Maru Gothic ProN W4" panose="020F0400000000000000" pitchFamily="34" charset="-128"/>
                <a:ea typeface="Hiragino Maru Gothic ProN W4" panose="020F0400000000000000" pitchFamily="34" charset="-128"/>
                <a:cs typeface="メイリオ" panose="020B0604030504040204" pitchFamily="50" charset="-128"/>
              </a:rPr>
              <a:t>Stability : 2 ppm/8 hours </a:t>
            </a:r>
          </a:p>
          <a:p>
            <a:pPr eaLnBrk="0" hangingPunct="0">
              <a:lnSpc>
                <a:spcPct val="120000"/>
              </a:lnSpc>
              <a:spcBef>
                <a:spcPts val="600"/>
              </a:spcBef>
              <a:defRPr/>
            </a:pPr>
            <a:r>
              <a:rPr lang="en-US" altLang="ja-JP" sz="1600" dirty="0">
                <a:latin typeface="Hiragino Maru Gothic ProN W4" panose="020F0400000000000000" pitchFamily="34" charset="-128"/>
                <a:ea typeface="Hiragino Maru Gothic ProN W4" panose="020F0400000000000000" pitchFamily="34" charset="-128"/>
                <a:cs typeface="メイリオ" panose="020B0604030504040204" pitchFamily="50" charset="-128"/>
              </a:rPr>
              <a:t>Ripple: 1 ppm</a:t>
            </a:r>
          </a:p>
          <a:p>
            <a:pPr eaLnBrk="0" hangingPunct="0">
              <a:lnSpc>
                <a:spcPct val="120000"/>
              </a:lnSpc>
              <a:spcBef>
                <a:spcPts val="600"/>
              </a:spcBef>
              <a:defRPr/>
            </a:pPr>
            <a:r>
              <a:rPr lang="en-US" altLang="ja-JP" sz="1600" dirty="0">
                <a:latin typeface="Hiragino Maru Gothic ProN W4" panose="020F0400000000000000" pitchFamily="34" charset="-128"/>
                <a:ea typeface="Hiragino Maru Gothic ProN W4" panose="020F0400000000000000" pitchFamily="34" charset="-128"/>
                <a:cs typeface="メイリオ" panose="020B0604030504040204" pitchFamily="50" charset="-128"/>
              </a:rPr>
              <a:t>Correction coils:</a:t>
            </a:r>
            <a:br>
              <a:rPr lang="en-US" altLang="ja-JP" sz="1600" dirty="0">
                <a:latin typeface="Hiragino Maru Gothic ProN W4" panose="020F0400000000000000" pitchFamily="34" charset="-128"/>
                <a:ea typeface="Hiragino Maru Gothic ProN W4" panose="020F0400000000000000" pitchFamily="34" charset="-128"/>
                <a:cs typeface="メイリオ" panose="020B0604030504040204" pitchFamily="50" charset="-128"/>
              </a:rPr>
            </a:br>
            <a:r>
              <a:rPr lang="en-US" altLang="ja-JP" sz="1600" dirty="0">
                <a:latin typeface="Hiragino Maru Gothic ProN W4" panose="020F0400000000000000" pitchFamily="34" charset="-128"/>
                <a:ea typeface="Hiragino Maru Gothic ProN W4" panose="020F0400000000000000" pitchFamily="34" charset="-128"/>
                <a:cs typeface="メイリオ" panose="020B0604030504040204" pitchFamily="50" charset="-128"/>
              </a:rPr>
              <a:t>Stability : 5 ppm/8 hours with low cost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EB796A28-8863-CB47-9C61-AE12FE08BE5F}"/>
              </a:ext>
            </a:extLst>
          </p:cNvPr>
          <p:cNvSpPr txBox="1"/>
          <p:nvPr/>
        </p:nvSpPr>
        <p:spPr>
          <a:xfrm>
            <a:off x="6447428" y="5469166"/>
            <a:ext cx="26965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latin typeface="Hiragino Maru Gothic ProN W4" panose="020F0400000000000000" pitchFamily="34" charset="-128"/>
                <a:ea typeface="Hiragino Maru Gothic ProN W4" panose="020F0400000000000000" pitchFamily="34" charset="-128"/>
              </a:rPr>
              <a:t>From T. Oki (KEKB Review 2018)</a:t>
            </a:r>
            <a:endParaRPr kumimoji="1" lang="ja-JP" altLang="en-US" sz="1200">
              <a:latin typeface="Hiragino Maru Gothic ProN W4" panose="020F0400000000000000" pitchFamily="34" charset="-128"/>
              <a:ea typeface="Hiragino Maru Gothic ProN W4" panose="020F0400000000000000" pitchFamily="34" charset="-128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A6C04776-F1FE-DF4A-BB5E-19DDEF216104}"/>
              </a:ext>
            </a:extLst>
          </p:cNvPr>
          <p:cNvSpPr txBox="1"/>
          <p:nvPr/>
        </p:nvSpPr>
        <p:spPr>
          <a:xfrm>
            <a:off x="4760189" y="5949507"/>
            <a:ext cx="41585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latin typeface="Hiragino Maru Gothic ProN W4" panose="020F0400000000000000" pitchFamily="34" charset="-128"/>
                <a:ea typeface="Hiragino Maru Gothic ProN W4" panose="020F0400000000000000" pitchFamily="34" charset="-128"/>
              </a:rPr>
              <a:t>More work still needed to realize this stability</a:t>
            </a:r>
            <a:endParaRPr kumimoji="1" lang="ja-JP" altLang="en-US" sz="1400">
              <a:latin typeface="Hiragino Maru Gothic ProN W4" panose="020F0400000000000000" pitchFamily="34" charset="-128"/>
              <a:ea typeface="Hiragino Maru Gothic ProN W4" panose="020F04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799028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8E42A88-41BE-BD48-8C4D-6C0103D2EC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0949" y="171499"/>
            <a:ext cx="7861169" cy="841573"/>
          </a:xfrm>
        </p:spPr>
        <p:txBody>
          <a:bodyPr>
            <a:normAutofit fontScale="90000"/>
          </a:bodyPr>
          <a:lstStyle/>
          <a:p>
            <a:pPr algn="ctr">
              <a:buClr>
                <a:srgbClr val="00B0F0"/>
              </a:buClr>
              <a:buSzPct val="80000"/>
            </a:pPr>
            <a:r>
              <a:rPr lang="en-US" altLang="ja-JP" sz="2800" dirty="0"/>
              <a:t>Operation and work summary</a:t>
            </a:r>
            <a:br>
              <a:rPr lang="en-US" altLang="ja-JP" sz="2800" dirty="0"/>
            </a:br>
            <a:r>
              <a:rPr lang="en-US" altLang="ja-JP" sz="2800" dirty="0"/>
              <a:t>Power supplies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E63D35AF-E472-7549-BE64-32B5105EC80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9436" y="1356316"/>
            <a:ext cx="6676962" cy="3828056"/>
          </a:xfrm>
          <a:prstGeom prst="rect">
            <a:avLst/>
          </a:prstGeom>
        </p:spPr>
      </p:pic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F1F69D7F-F09D-D947-82BD-30A4DFD1D974}"/>
              </a:ext>
            </a:extLst>
          </p:cNvPr>
          <p:cNvSpPr txBox="1"/>
          <p:nvPr/>
        </p:nvSpPr>
        <p:spPr>
          <a:xfrm>
            <a:off x="173331" y="5264153"/>
            <a:ext cx="8829520" cy="138499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1D1ED9"/>
              </a:buClr>
              <a:buFont typeface="Wingdings" pitchFamily="2" charset="2"/>
              <a:buChar char="l"/>
            </a:pPr>
            <a:r>
              <a:rPr lang="en-US" altLang="ja-JP" sz="1400" dirty="0">
                <a:latin typeface="Hiragino Maru Gothic ProN W4" panose="020F0400000000000000" pitchFamily="34" charset="-128"/>
                <a:ea typeface="Hiragino Maru Gothic ProN W4" panose="020F0400000000000000" pitchFamily="34" charset="-128"/>
              </a:rPr>
              <a:t>We replaced these modules, but that did not cure the "gate signal going nuts suddenly” disease. The control board sent back to </a:t>
            </a:r>
            <a:r>
              <a:rPr lang="en-US" altLang="ja-JP" sz="1400" dirty="0" err="1">
                <a:latin typeface="Hiragino Maru Gothic ProN W4" panose="020F0400000000000000" pitchFamily="34" charset="-128"/>
                <a:ea typeface="Hiragino Maru Gothic ProN W4" panose="020F0400000000000000" pitchFamily="34" charset="-128"/>
              </a:rPr>
              <a:t>Nichikon</a:t>
            </a:r>
            <a:r>
              <a:rPr lang="en-US" altLang="ja-JP" sz="1400" dirty="0">
                <a:latin typeface="Hiragino Maru Gothic ProN W4" panose="020F0400000000000000" pitchFamily="34" charset="-128"/>
                <a:ea typeface="Hiragino Maru Gothic ProN W4" panose="020F0400000000000000" pitchFamily="34" charset="-128"/>
              </a:rPr>
              <a:t> has not shown any problems so far. Investigation continues.</a:t>
            </a:r>
          </a:p>
          <a:p>
            <a:pPr marL="285750" indent="-285750">
              <a:buClr>
                <a:srgbClr val="1D1ED9"/>
              </a:buClr>
              <a:buFont typeface="Wingdings" pitchFamily="2" charset="2"/>
              <a:buChar char="l"/>
            </a:pPr>
            <a:endParaRPr lang="en-US" altLang="ja-JP" sz="1400" dirty="0">
              <a:latin typeface="Hiragino Maru Gothic ProN W4" panose="020F0400000000000000" pitchFamily="34" charset="-128"/>
              <a:ea typeface="Hiragino Maru Gothic ProN W4" panose="020F0400000000000000" pitchFamily="34" charset="-128"/>
            </a:endParaRPr>
          </a:p>
          <a:p>
            <a:pPr marL="285750" indent="-285750">
              <a:buClr>
                <a:srgbClr val="1D1ED9"/>
              </a:buClr>
              <a:buFont typeface="Wingdings" pitchFamily="2" charset="2"/>
              <a:buChar char="l"/>
            </a:pPr>
            <a:r>
              <a:rPr lang="en-US" altLang="ja-JP" sz="1400" dirty="0">
                <a:latin typeface="Hiragino Maru Gothic ProN W4" panose="020F0400000000000000" pitchFamily="34" charset="-128"/>
                <a:ea typeface="Hiragino Maru Gothic ProN W4" panose="020F0400000000000000" pitchFamily="34" charset="-128"/>
              </a:rPr>
              <a:t>For the fall run, we will prepare a fast abort signal (10 + a few </a:t>
            </a:r>
            <a:r>
              <a:rPr lang="en-US" altLang="ja-JP" sz="1400" dirty="0" err="1">
                <a:latin typeface="Symbol" pitchFamily="2" charset="2"/>
                <a:ea typeface="Hiragino Maru Gothic ProN W4" panose="020F0400000000000000" pitchFamily="34" charset="-128"/>
              </a:rPr>
              <a:t>m</a:t>
            </a:r>
            <a:r>
              <a:rPr lang="en-US" altLang="ja-JP" sz="1400" dirty="0" err="1">
                <a:latin typeface="Hiragino Maru Gothic ProN W4" panose="020F0400000000000000" pitchFamily="34" charset="-128"/>
                <a:ea typeface="Hiragino Maru Gothic ProN W4" panose="020F0400000000000000" pitchFamily="34" charset="-128"/>
              </a:rPr>
              <a:t>s</a:t>
            </a:r>
            <a:r>
              <a:rPr lang="en-US" altLang="ja-JP" sz="1400" dirty="0">
                <a:latin typeface="Hiragino Maru Gothic ProN W4" panose="020F0400000000000000" pitchFamily="34" charset="-128"/>
                <a:ea typeface="Hiragino Maru Gothic ProN W4" panose="020F0400000000000000" pitchFamily="34" charset="-128"/>
              </a:rPr>
              <a:t>  and transmission time from the IP to the abort kicker) for the case where the QCS power supply self-diagnoses a problem.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CC4B72B7-69B7-2F42-A555-83422D6064F1}"/>
              </a:ext>
            </a:extLst>
          </p:cNvPr>
          <p:cNvSpPr txBox="1"/>
          <p:nvPr/>
        </p:nvSpPr>
        <p:spPr>
          <a:xfrm>
            <a:off x="4325268" y="5833539"/>
            <a:ext cx="3416320" cy="24622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1000" dirty="0">
                <a:latin typeface="Hiragino Maru Gothic ProN W4" panose="020F0400000000000000" pitchFamily="34" charset="-128"/>
                <a:ea typeface="Hiragino Maru Gothic ProN W4" panose="020F0400000000000000" pitchFamily="34" charset="-128"/>
              </a:rPr>
              <a:t>Trigger signal can be issued within (</a:t>
            </a:r>
            <a:r>
              <a:rPr lang="en-US" altLang="ja-JP" sz="1000" dirty="0">
                <a:latin typeface="Hiragino Maru Gothic ProN W4" panose="020F0400000000000000" pitchFamily="34" charset="-128"/>
                <a:ea typeface="Hiragino Maru Gothic ProN W4" panose="020F0400000000000000" pitchFamily="34" charset="-128"/>
              </a:rPr>
              <a:t>10 + a few) </a:t>
            </a:r>
            <a:r>
              <a:rPr lang="en-US" altLang="ja-JP" sz="1000" dirty="0" err="1">
                <a:latin typeface="Symbol" pitchFamily="2" charset="2"/>
                <a:ea typeface="Hiragino Maru Gothic ProN W4" panose="020F0400000000000000" pitchFamily="34" charset="-128"/>
              </a:rPr>
              <a:t>m</a:t>
            </a:r>
            <a:r>
              <a:rPr lang="en-US" altLang="ja-JP" sz="1000" dirty="0" err="1">
                <a:latin typeface="Hiragino Maru Gothic ProN W4" panose="020F0400000000000000" pitchFamily="34" charset="-128"/>
                <a:ea typeface="Hiragino Maru Gothic ProN W4" panose="020F0400000000000000" pitchFamily="34" charset="-128"/>
              </a:rPr>
              <a:t>s</a:t>
            </a:r>
            <a:r>
              <a:rPr lang="en-US" altLang="ja-JP" sz="1000" dirty="0">
                <a:latin typeface="Hiragino Maru Gothic ProN W4" panose="020F0400000000000000" pitchFamily="34" charset="-128"/>
                <a:ea typeface="Hiragino Maru Gothic ProN W4" panose="020F0400000000000000" pitchFamily="34" charset="-128"/>
              </a:rPr>
              <a:t> </a:t>
            </a:r>
            <a:endParaRPr kumimoji="1" lang="ja-JP" altLang="en-US" sz="1000">
              <a:latin typeface="Hiragino Maru Gothic ProN W4" panose="020F0400000000000000" pitchFamily="34" charset="-128"/>
              <a:ea typeface="Hiragino Maru Gothic ProN W4" panose="020F0400000000000000" pitchFamily="34" charset="-128"/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9286ECCB-7DA7-8C4A-A08B-D53AF9FE67B8}"/>
              </a:ext>
            </a:extLst>
          </p:cNvPr>
          <p:cNvSpPr/>
          <p:nvPr/>
        </p:nvSpPr>
        <p:spPr>
          <a:xfrm>
            <a:off x="289932" y="1098990"/>
            <a:ext cx="71925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00B0F0"/>
              </a:buClr>
              <a:buSzPct val="80000"/>
            </a:pPr>
            <a:r>
              <a:rPr lang="en-US" altLang="ja-JP" dirty="0">
                <a:latin typeface="Hiragino Maru Gothic ProN W4" panose="020F0400000000000000" pitchFamily="34" charset="-128"/>
                <a:ea typeface="Hiragino Maru Gothic ProN W4" panose="020F0400000000000000" pitchFamily="34" charset="-128"/>
              </a:rPr>
              <a:t>QCS power supplies</a:t>
            </a:r>
            <a:endParaRPr lang="ja-JP" altLang="en-US">
              <a:latin typeface="Hiragino Maru Gothic ProN W4" panose="020F0400000000000000" pitchFamily="34" charset="-128"/>
              <a:ea typeface="Hiragino Maru Gothic ProN W4" panose="020F04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842640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9286ECCB-7DA7-8C4A-A08B-D53AF9FE67B8}"/>
              </a:ext>
            </a:extLst>
          </p:cNvPr>
          <p:cNvSpPr/>
          <p:nvPr/>
        </p:nvSpPr>
        <p:spPr>
          <a:xfrm>
            <a:off x="733325" y="172315"/>
            <a:ext cx="71925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00B0F0"/>
              </a:buClr>
              <a:buSzPct val="80000"/>
            </a:pPr>
            <a:r>
              <a:rPr lang="en-US" altLang="ja-JP" dirty="0">
                <a:latin typeface="Hiragino Maru Gothic ProN W4" panose="020F0400000000000000" pitchFamily="34" charset="-128"/>
                <a:ea typeface="Hiragino Maru Gothic ProN W4" panose="020F0400000000000000" pitchFamily="34" charset="-128"/>
              </a:rPr>
              <a:t>QCS power supplies (in response to the 22</a:t>
            </a:r>
            <a:r>
              <a:rPr lang="en-US" altLang="ja-JP" baseline="30000" dirty="0">
                <a:latin typeface="Hiragino Maru Gothic ProN W4" panose="020F0400000000000000" pitchFamily="34" charset="-128"/>
                <a:ea typeface="Hiragino Maru Gothic ProN W4" panose="020F0400000000000000" pitchFamily="34" charset="-128"/>
              </a:rPr>
              <a:t>nd</a:t>
            </a:r>
            <a:r>
              <a:rPr lang="en-US" altLang="ja-JP" dirty="0">
                <a:latin typeface="Hiragino Maru Gothic ProN W4" panose="020F0400000000000000" pitchFamily="34" charset="-128"/>
                <a:ea typeface="Hiragino Maru Gothic ProN W4" panose="020F0400000000000000" pitchFamily="34" charset="-128"/>
              </a:rPr>
              <a:t> KEKB Review)</a:t>
            </a:r>
            <a:endParaRPr lang="ja-JP" altLang="en-US">
              <a:latin typeface="Hiragino Maru Gothic ProN W4" panose="020F0400000000000000" pitchFamily="34" charset="-128"/>
              <a:ea typeface="Hiragino Maru Gothic ProN W4" panose="020F0400000000000000" pitchFamily="34" charset="-128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018B7EA-CCA9-024F-B6AA-09A3C8F216AD}"/>
              </a:ext>
            </a:extLst>
          </p:cNvPr>
          <p:cNvSpPr txBox="1"/>
          <p:nvPr/>
        </p:nvSpPr>
        <p:spPr>
          <a:xfrm>
            <a:off x="306847" y="690314"/>
            <a:ext cx="8389160" cy="55399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" altLang="ja-JP" sz="1000" dirty="0">
                <a:latin typeface="Hiragino Maru Gothic ProN W4" panose="020F0400000000000000" pitchFamily="34" charset="-128"/>
                <a:ea typeface="Hiragino Maru Gothic ProN W4" panose="020F0400000000000000" pitchFamily="34" charset="-128"/>
              </a:rPr>
              <a:t>R19.1: A significant test should be made on the monotonicity of the digital feedback path with the two 20-bit DACs, extending over the change-over between the 2 DAC systems (</a:t>
            </a:r>
            <a:r>
              <a:rPr lang="en" altLang="ja-JP" sz="1000" dirty="0" err="1">
                <a:latin typeface="Hiragino Maru Gothic ProN W4" panose="020F0400000000000000" pitchFamily="34" charset="-128"/>
                <a:ea typeface="Hiragino Maru Gothic ProN W4" panose="020F0400000000000000" pitchFamily="34" charset="-128"/>
              </a:rPr>
              <a:t>i.e</a:t>
            </a:r>
            <a:r>
              <a:rPr lang="en" altLang="ja-JP" sz="1000" dirty="0">
                <a:latin typeface="Hiragino Maru Gothic ProN W4" panose="020F0400000000000000" pitchFamily="34" charset="-128"/>
                <a:ea typeface="Hiragino Maru Gothic ProN W4" panose="020F0400000000000000" pitchFamily="34" charset="-128"/>
              </a:rPr>
              <a:t> with more than 16 counts, and including studies over a significant dynamic range of the output). </a:t>
            </a:r>
            <a:endParaRPr kumimoji="1" lang="ja-JP" altLang="en-US" sz="1000">
              <a:latin typeface="Hiragino Maru Gothic ProN W4" panose="020F0400000000000000" pitchFamily="34" charset="-128"/>
              <a:ea typeface="Hiragino Maru Gothic ProN W4" panose="020F0400000000000000" pitchFamily="34" charset="-128"/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56C6B2C2-4DC2-7341-97AF-56EC87FE19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32" y="1428836"/>
            <a:ext cx="2865940" cy="2053055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7EA3DDE1-C828-0141-AF90-63A15240A6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2644" y="1305776"/>
            <a:ext cx="3504176" cy="2533897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2264CA4F-5587-8443-AC65-3B58FC7B3C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32" y="4218772"/>
            <a:ext cx="6781288" cy="2160903"/>
          </a:xfrm>
          <a:prstGeom prst="rect">
            <a:avLst/>
          </a:prstGeom>
        </p:spPr>
      </p:pic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B06A6B0E-5F48-D842-A821-14F360CF0027}"/>
              </a:ext>
            </a:extLst>
          </p:cNvPr>
          <p:cNvSpPr txBox="1"/>
          <p:nvPr/>
        </p:nvSpPr>
        <p:spPr>
          <a:xfrm>
            <a:off x="469475" y="3994977"/>
            <a:ext cx="53992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Test carried out on the monotonicity with the actual PS </a:t>
            </a:r>
            <a:endParaRPr kumimoji="1" lang="ja-JP" altLang="en-US"/>
          </a:p>
        </p:txBody>
      </p:sp>
      <p:pic>
        <p:nvPicPr>
          <p:cNvPr id="18" name="図 17">
            <a:extLst>
              <a:ext uri="{FF2B5EF4-FFF2-40B4-BE49-F238E27FC236}">
                <a16:creationId xmlns:a16="http://schemas.microsoft.com/office/drawing/2014/main" id="{2FCD28E7-1EE3-F946-A8DF-10D35E28C4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28292" y="3103569"/>
            <a:ext cx="2505244" cy="1319906"/>
          </a:xfrm>
          <a:prstGeom prst="rect">
            <a:avLst/>
          </a:prstGeom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923EDF65-CF77-9943-B85E-8A2F2C0591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28292" y="1354872"/>
            <a:ext cx="2079826" cy="1928382"/>
          </a:xfrm>
          <a:prstGeom prst="rect">
            <a:avLst/>
          </a:prstGeom>
        </p:spPr>
      </p:pic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24B15F31-D4FD-7C49-A4F9-0505DA3D6533}"/>
              </a:ext>
            </a:extLst>
          </p:cNvPr>
          <p:cNvSpPr txBox="1"/>
          <p:nvPr/>
        </p:nvSpPr>
        <p:spPr>
          <a:xfrm>
            <a:off x="6509191" y="5032243"/>
            <a:ext cx="2560316" cy="33855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1600" dirty="0">
                <a:latin typeface="Hiragino Maru Gothic ProN W4" panose="020F0400000000000000" pitchFamily="34" charset="-128"/>
                <a:ea typeface="Hiragino Maru Gothic ProN W4" panose="020F0400000000000000" pitchFamily="34" charset="-128"/>
              </a:rPr>
              <a:t>Monotonicity confirmed</a:t>
            </a:r>
            <a:endParaRPr kumimoji="1" lang="ja-JP" altLang="en-US" sz="1600">
              <a:latin typeface="Hiragino Maru Gothic ProN W4" panose="020F0400000000000000" pitchFamily="34" charset="-128"/>
              <a:ea typeface="Hiragino Maru Gothic ProN W4" panose="020F0400000000000000" pitchFamily="34" charset="-128"/>
            </a:endParaRPr>
          </a:p>
        </p:txBody>
      </p:sp>
      <p:sp>
        <p:nvSpPr>
          <p:cNvPr id="22" name="フッター プレースホルダー 21">
            <a:extLst>
              <a:ext uri="{FF2B5EF4-FFF2-40B4-BE49-F238E27FC236}">
                <a16:creationId xmlns:a16="http://schemas.microsoft.com/office/drawing/2014/main" id="{572D3729-C4B6-A145-AD9A-16BC20630C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" altLang="ja-JP"/>
              <a:t>MR Magnet System @KEKB Review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4517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フッター プレースホルダー 1">
            <a:extLst>
              <a:ext uri="{FF2B5EF4-FFF2-40B4-BE49-F238E27FC236}">
                <a16:creationId xmlns:a16="http://schemas.microsoft.com/office/drawing/2014/main" id="{BA7FC210-5CA2-7845-9BA9-79035412A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" altLang="ja-JP"/>
              <a:t>MR Magnet System @KEKB Review</a:t>
            </a:r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C29CFA08-C656-C048-839A-F1A4C02C99D0}"/>
              </a:ext>
            </a:extLst>
          </p:cNvPr>
          <p:cNvSpPr txBox="1"/>
          <p:nvPr/>
        </p:nvSpPr>
        <p:spPr>
          <a:xfrm>
            <a:off x="590727" y="2520000"/>
            <a:ext cx="78774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800" dirty="0">
                <a:latin typeface="Hiragino Maru Gothic ProN W4" panose="020F0400000000000000" pitchFamily="34" charset="-128"/>
                <a:ea typeface="Hiragino Maru Gothic ProN W4" panose="020F0400000000000000" pitchFamily="34" charset="-128"/>
              </a:rPr>
              <a:t>Survey and tunnel motion</a:t>
            </a:r>
            <a:endParaRPr kumimoji="1" lang="ja-JP" altLang="en-US" sz="4800">
              <a:latin typeface="Hiragino Maru Gothic ProN W4" panose="020F0400000000000000" pitchFamily="34" charset="-128"/>
              <a:ea typeface="Hiragino Maru Gothic ProN W4" panose="020F04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396366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8E42A88-41BE-BD48-8C4D-6C0103D2EC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0949" y="171499"/>
            <a:ext cx="7861169" cy="841573"/>
          </a:xfrm>
        </p:spPr>
        <p:txBody>
          <a:bodyPr>
            <a:normAutofit fontScale="90000"/>
          </a:bodyPr>
          <a:lstStyle/>
          <a:p>
            <a:pPr algn="ctr">
              <a:buClr>
                <a:srgbClr val="00B0F0"/>
              </a:buClr>
              <a:buSzPct val="80000"/>
            </a:pPr>
            <a:r>
              <a:rPr lang="en-US" altLang="ja-JP" sz="2800" dirty="0"/>
              <a:t>Operation and work summary</a:t>
            </a:r>
            <a:br>
              <a:rPr lang="en-US" altLang="ja-JP" sz="2800" dirty="0"/>
            </a:br>
            <a:r>
              <a:rPr lang="en-US" altLang="ja-JP" sz="2800" dirty="0"/>
              <a:t>Survey </a:t>
            </a:r>
            <a:r>
              <a:rPr lang="en-US" altLang="ja-JP" sz="2800"/>
              <a:t>&amp; tunnel </a:t>
            </a:r>
            <a:r>
              <a:rPr lang="en-US" altLang="ja-JP" sz="2800" dirty="0"/>
              <a:t>motion</a:t>
            </a:r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6EA6CFFE-24E0-4B4B-9B73-4FF6832DC1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" altLang="ja-JP"/>
              <a:t>MR Magnet System @KEKB Review</a:t>
            </a:r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F76BEDFB-AECA-B24F-B608-F6432320263C}"/>
              </a:ext>
            </a:extLst>
          </p:cNvPr>
          <p:cNvSpPr txBox="1"/>
          <p:nvPr/>
        </p:nvSpPr>
        <p:spPr>
          <a:xfrm>
            <a:off x="7277331" y="6488668"/>
            <a:ext cx="17525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Photo by </a:t>
            </a:r>
            <a:r>
              <a:rPr lang="en-US" altLang="ja-JP" dirty="0"/>
              <a:t>S. Terui</a:t>
            </a:r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DA7E1F07-AC31-8E45-B650-B4AC0E843D19}"/>
              </a:ext>
            </a:extLst>
          </p:cNvPr>
          <p:cNvSpPr txBox="1"/>
          <p:nvPr/>
        </p:nvSpPr>
        <p:spPr>
          <a:xfrm>
            <a:off x="1454177" y="1288608"/>
            <a:ext cx="6699419" cy="1569660"/>
          </a:xfrm>
          <a:prstGeom prst="rect">
            <a:avLst/>
          </a:prstGeom>
          <a:noFill/>
          <a:ln>
            <a:solidFill>
              <a:srgbClr val="1D1ED9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1600" dirty="0">
                <a:latin typeface="Hiragino Maru Gothic ProN W4" panose="020F0400000000000000" pitchFamily="34" charset="-128"/>
                <a:ea typeface="Hiragino Maru Gothic ProN W4" panose="020F0400000000000000" pitchFamily="34" charset="-128"/>
              </a:rPr>
              <a:t>Requested to survey and help re-aligning the collimators by the vacuum group after Phase 2.</a:t>
            </a:r>
          </a:p>
          <a:p>
            <a:endParaRPr kumimoji="1" lang="en-US" altLang="ja-JP" sz="1600" dirty="0">
              <a:latin typeface="Hiragino Maru Gothic ProN W4" panose="020F0400000000000000" pitchFamily="34" charset="-128"/>
              <a:ea typeface="Hiragino Maru Gothic ProN W4" panose="020F0400000000000000" pitchFamily="34" charset="-128"/>
            </a:endParaRPr>
          </a:p>
          <a:p>
            <a:r>
              <a:rPr lang="en-US" altLang="ja-JP" sz="1600" dirty="0">
                <a:latin typeface="Hiragino Maru Gothic ProN W4" panose="020F0400000000000000" pitchFamily="34" charset="-128"/>
                <a:ea typeface="Hiragino Maru Gothic ProN W4" panose="020F0400000000000000" pitchFamily="34" charset="-128"/>
              </a:rPr>
              <a:t>We did a survey using a laser tracker and found out that </a:t>
            </a:r>
          </a:p>
          <a:p>
            <a:pPr marL="285750" indent="-285750">
              <a:buClr>
                <a:srgbClr val="1D1ED9"/>
              </a:buClr>
              <a:buFont typeface="Wingdings" pitchFamily="2" charset="2"/>
              <a:buChar char="l"/>
            </a:pPr>
            <a:r>
              <a:rPr lang="en-US" altLang="ja-JP" sz="1600" dirty="0">
                <a:latin typeface="Hiragino Maru Gothic ProN W4" panose="020F0400000000000000" pitchFamily="34" charset="-128"/>
                <a:ea typeface="Hiragino Maru Gothic ProN W4" panose="020F0400000000000000" pitchFamily="34" charset="-128"/>
              </a:rPr>
              <a:t> D2V1 collimator was off by a few millimeters.</a:t>
            </a:r>
          </a:p>
          <a:p>
            <a:pPr marL="285750" indent="-285750">
              <a:buClr>
                <a:srgbClr val="1D1ED9"/>
              </a:buClr>
              <a:buFont typeface="Wingdings" pitchFamily="2" charset="2"/>
              <a:buChar char="l"/>
            </a:pPr>
            <a:r>
              <a:rPr lang="en-US" altLang="ja-JP" sz="1600" dirty="0">
                <a:latin typeface="Hiragino Maru Gothic ProN W4" panose="020F0400000000000000" pitchFamily="34" charset="-128"/>
                <a:ea typeface="Hiragino Maru Gothic ProN W4" panose="020F0400000000000000" pitchFamily="34" charset="-128"/>
              </a:rPr>
              <a:t> D1V1 collimator was off by about 1mm.</a:t>
            </a: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1E8C2027-4EDF-CD4B-90AA-8B248264E3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681" y="3110646"/>
            <a:ext cx="3019111" cy="1831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A77A1C27-182E-1F43-8B94-DE7052ADA4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3792" y="3026541"/>
            <a:ext cx="4568326" cy="2134596"/>
          </a:xfrm>
          <a:prstGeom prst="rect">
            <a:avLst/>
          </a:prstGeom>
        </p:spPr>
      </p:pic>
      <p:sp>
        <p:nvSpPr>
          <p:cNvPr id="17" name="角丸四角形吹き出し 16">
            <a:extLst>
              <a:ext uri="{FF2B5EF4-FFF2-40B4-BE49-F238E27FC236}">
                <a16:creationId xmlns:a16="http://schemas.microsoft.com/office/drawing/2014/main" id="{1E800BA2-6D9D-D94B-AB24-47ED17752246}"/>
              </a:ext>
            </a:extLst>
          </p:cNvPr>
          <p:cNvSpPr/>
          <p:nvPr/>
        </p:nvSpPr>
        <p:spPr>
          <a:xfrm>
            <a:off x="5044542" y="4930411"/>
            <a:ext cx="4044225" cy="721685"/>
          </a:xfrm>
          <a:prstGeom prst="wedgeRoundRectCallout">
            <a:avLst>
              <a:gd name="adj1" fmla="val -14096"/>
              <a:gd name="adj2" fmla="val -134240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200" dirty="0">
                <a:solidFill>
                  <a:schemeClr val="tx1"/>
                </a:solidFill>
                <a:latin typeface="Hiragino Maru Gothic ProN W4" panose="020F0400000000000000" pitchFamily="34" charset="-128"/>
                <a:ea typeface="Hiragino Maru Gothic ProN W4" panose="020F0400000000000000" pitchFamily="34" charset="-128"/>
              </a:rPr>
              <a:t>Defining the beam line in </a:t>
            </a:r>
            <a:r>
              <a:rPr lang="en-US" altLang="ja-JP" sz="1200" dirty="0">
                <a:solidFill>
                  <a:schemeClr val="tx1"/>
                </a:solidFill>
                <a:latin typeface="Hiragino Maru Gothic ProN W4" panose="020F0400000000000000" pitchFamily="34" charset="-128"/>
                <a:ea typeface="Hiragino Maru Gothic ProN W4" panose="020F0400000000000000" pitchFamily="34" charset="-128"/>
              </a:rPr>
              <a:t>such a </a:t>
            </a:r>
            <a:r>
              <a:rPr lang="en-US" altLang="ja-JP" sz="1200">
                <a:solidFill>
                  <a:schemeClr val="tx1"/>
                </a:solidFill>
                <a:latin typeface="Hiragino Maru Gothic ProN W4" panose="020F0400000000000000" pitchFamily="34" charset="-128"/>
                <a:ea typeface="Hiragino Maru Gothic ProN W4" panose="020F0400000000000000" pitchFamily="34" charset="-128"/>
              </a:rPr>
              <a:t>place (between </a:t>
            </a:r>
            <a:r>
              <a:rPr lang="en-US" altLang="ja-JP" sz="1200" dirty="0">
                <a:solidFill>
                  <a:schemeClr val="tx1"/>
                </a:solidFill>
                <a:latin typeface="Hiragino Maru Gothic ProN W4" panose="020F0400000000000000" pitchFamily="34" charset="-128"/>
                <a:ea typeface="Hiragino Maru Gothic ProN W4" panose="020F0400000000000000" pitchFamily="34" charset="-128"/>
              </a:rPr>
              <a:t>a dipole and quadrupole) </a:t>
            </a:r>
            <a:r>
              <a:rPr kumimoji="1" lang="en-US" altLang="ja-JP" sz="1200" dirty="0">
                <a:solidFill>
                  <a:schemeClr val="tx1"/>
                </a:solidFill>
                <a:latin typeface="Hiragino Maru Gothic ProN W4" panose="020F0400000000000000" pitchFamily="34" charset="-128"/>
                <a:ea typeface="Hiragino Maru Gothic ProN W4" panose="020F0400000000000000" pitchFamily="34" charset="-128"/>
              </a:rPr>
              <a:t>is not really possible without a laser tracker.</a:t>
            </a:r>
            <a:endParaRPr kumimoji="1" lang="ja-JP" altLang="en-US" sz="1200">
              <a:solidFill>
                <a:schemeClr val="tx1"/>
              </a:solidFill>
              <a:latin typeface="Hiragino Maru Gothic ProN W4" panose="020F0400000000000000" pitchFamily="34" charset="-128"/>
              <a:ea typeface="Hiragino Maru Gothic ProN W4" panose="020F0400000000000000" pitchFamily="34" charset="-128"/>
            </a:endParaRPr>
          </a:p>
        </p:txBody>
      </p:sp>
      <p:pic>
        <p:nvPicPr>
          <p:cNvPr id="19" name="図 18">
            <a:extLst>
              <a:ext uri="{FF2B5EF4-FFF2-40B4-BE49-F238E27FC236}">
                <a16:creationId xmlns:a16="http://schemas.microsoft.com/office/drawing/2014/main" id="{B0E32EC6-81F1-BF4F-A0B8-B8B2BBD0FF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209" y="4942587"/>
            <a:ext cx="3608505" cy="1445644"/>
          </a:xfrm>
          <a:prstGeom prst="rect">
            <a:avLst/>
          </a:prstGeom>
        </p:spPr>
      </p:pic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CF559005-E151-294F-A4B6-3CC2D5763BCA}"/>
              </a:ext>
            </a:extLst>
          </p:cNvPr>
          <p:cNvSpPr txBox="1"/>
          <p:nvPr/>
        </p:nvSpPr>
        <p:spPr>
          <a:xfrm>
            <a:off x="3230054" y="5894686"/>
            <a:ext cx="43858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>
                <a:latin typeface="Hiragino Maru Gothic ProN W4" panose="020F0400000000000000" pitchFamily="34" charset="-128"/>
                <a:ea typeface="Hiragino Maru Gothic ProN W4" panose="020F0400000000000000" pitchFamily="34" charset="-128"/>
              </a:rPr>
              <a:t>V</a:t>
            </a:r>
            <a:r>
              <a:rPr kumimoji="1" lang="en-US" altLang="ja-JP" sz="1200" dirty="0">
                <a:latin typeface="Hiragino Maru Gothic ProN W4" panose="020F0400000000000000" pitchFamily="34" charset="-128"/>
                <a:ea typeface="Hiragino Maru Gothic ProN W4" panose="020F0400000000000000" pitchFamily="34" charset="-128"/>
              </a:rPr>
              <a:t>acuum group will prepare holes for </a:t>
            </a:r>
            <a:r>
              <a:rPr lang="en-US" altLang="ja-JP" sz="1200" dirty="0">
                <a:latin typeface="Hiragino Maru Gothic ProN W4" panose="020F0400000000000000" pitchFamily="34" charset="-128"/>
                <a:ea typeface="Hiragino Maru Gothic ProN W4" panose="020F0400000000000000" pitchFamily="34" charset="-128"/>
              </a:rPr>
              <a:t>holding a LT target.</a:t>
            </a:r>
            <a:endParaRPr kumimoji="1" lang="ja-JP" altLang="en-US" sz="1200">
              <a:latin typeface="Hiragino Maru Gothic ProN W4" panose="020F0400000000000000" pitchFamily="34" charset="-128"/>
              <a:ea typeface="Hiragino Maru Gothic ProN W4" panose="020F04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372792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B52B38C-1322-1E4B-8F2F-304CD2B64A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>
                <a:latin typeface="Hiragino Maru Gothic ProN W4" panose="020F0400000000000000" pitchFamily="34" charset="-128"/>
                <a:ea typeface="Hiragino Maru Gothic ProN W4" panose="020F0400000000000000" pitchFamily="34" charset="-128"/>
              </a:rPr>
              <a:t>Contents</a:t>
            </a:r>
            <a:endParaRPr kumimoji="1" lang="ja-JP" altLang="en-US">
              <a:latin typeface="Hiragino Maru Gothic ProN W4" panose="020F0400000000000000" pitchFamily="34" charset="-128"/>
              <a:ea typeface="Hiragino Maru Gothic ProN W4" panose="020F0400000000000000" pitchFamily="34" charset="-128"/>
            </a:endParaRPr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57398259-1B47-B249-AF66-1C7556F442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" altLang="ja-JP"/>
              <a:t>MR Magnet System @KEKB Review</a:t>
            </a:r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6E65373D-00C0-AE4E-AD9F-AA0A50D9FAFC}"/>
              </a:ext>
            </a:extLst>
          </p:cNvPr>
          <p:cNvSpPr txBox="1"/>
          <p:nvPr/>
        </p:nvSpPr>
        <p:spPr>
          <a:xfrm>
            <a:off x="340535" y="2233023"/>
            <a:ext cx="817481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00B0F0"/>
              </a:buClr>
              <a:buSzPct val="80000"/>
              <a:buFont typeface="Wingdings" pitchFamily="2" charset="2"/>
              <a:buChar char="l"/>
            </a:pPr>
            <a:r>
              <a:rPr lang="en-US" altLang="ja-JP" sz="2800" dirty="0">
                <a:latin typeface="Hiragino Maru Gothic ProN W4" panose="020F0400000000000000" pitchFamily="34" charset="-128"/>
                <a:ea typeface="Hiragino Maru Gothic ProN W4" panose="020F0400000000000000" pitchFamily="34" charset="-128"/>
              </a:rPr>
              <a:t>Introduction to the MR Magnet System </a:t>
            </a:r>
          </a:p>
          <a:p>
            <a:pPr marL="457200" indent="-457200">
              <a:buClr>
                <a:srgbClr val="00B0F0"/>
              </a:buClr>
              <a:buSzPct val="80000"/>
              <a:buFont typeface="Wingdings" pitchFamily="2" charset="2"/>
              <a:buChar char="l"/>
            </a:pPr>
            <a:r>
              <a:rPr lang="en-US" altLang="ja-JP" sz="2800" dirty="0">
                <a:latin typeface="Hiragino Maru Gothic ProN W4" panose="020F0400000000000000" pitchFamily="34" charset="-128"/>
                <a:ea typeface="Hiragino Maru Gothic ProN W4" panose="020F0400000000000000" pitchFamily="34" charset="-128"/>
              </a:rPr>
              <a:t>Operation and work summary</a:t>
            </a:r>
            <a:endParaRPr kumimoji="1" lang="en-US" altLang="ja-JP" sz="2800" dirty="0">
              <a:latin typeface="Hiragino Maru Gothic ProN W4" panose="020F0400000000000000" pitchFamily="34" charset="-128"/>
              <a:ea typeface="Hiragino Maru Gothic ProN W4" panose="020F0400000000000000" pitchFamily="34" charset="-128"/>
            </a:endParaRPr>
          </a:p>
          <a:p>
            <a:pPr marL="914400" lvl="1" indent="-457200">
              <a:buClr>
                <a:srgbClr val="00B0F0"/>
              </a:buClr>
              <a:buSzPct val="80000"/>
              <a:buFont typeface="Wingdings" pitchFamily="2" charset="2"/>
              <a:buChar char="l"/>
            </a:pPr>
            <a:r>
              <a:rPr kumimoji="1" lang="en-US" altLang="ja-JP" sz="2800" dirty="0">
                <a:latin typeface="Hiragino Maru Gothic ProN W4" panose="020F0400000000000000" pitchFamily="34" charset="-128"/>
                <a:ea typeface="Hiragino Maru Gothic ProN W4" panose="020F0400000000000000" pitchFamily="34" charset="-128"/>
              </a:rPr>
              <a:t>Magnets</a:t>
            </a:r>
          </a:p>
          <a:p>
            <a:pPr marL="914400" lvl="1" indent="-457200">
              <a:buClr>
                <a:srgbClr val="00B0F0"/>
              </a:buClr>
              <a:buSzPct val="80000"/>
              <a:buFont typeface="Wingdings" pitchFamily="2" charset="2"/>
              <a:buChar char="l"/>
            </a:pPr>
            <a:r>
              <a:rPr lang="en-US" altLang="ja-JP" sz="2800" dirty="0">
                <a:latin typeface="Hiragino Maru Gothic ProN W4" panose="020F0400000000000000" pitchFamily="34" charset="-128"/>
                <a:ea typeface="Hiragino Maru Gothic ProN W4" panose="020F0400000000000000" pitchFamily="34" charset="-128"/>
              </a:rPr>
              <a:t>Power supplies (MR normal &amp; QCS)</a:t>
            </a:r>
          </a:p>
          <a:p>
            <a:pPr marL="914400" lvl="1" indent="-457200">
              <a:buClr>
                <a:srgbClr val="00B0F0"/>
              </a:buClr>
              <a:buSzPct val="80000"/>
              <a:buFont typeface="Wingdings" pitchFamily="2" charset="2"/>
              <a:buChar char="l"/>
            </a:pPr>
            <a:r>
              <a:rPr kumimoji="1" lang="en-US" altLang="ja-JP" sz="2800" dirty="0">
                <a:latin typeface="Hiragino Maru Gothic ProN W4" panose="020F0400000000000000" pitchFamily="34" charset="-128"/>
                <a:ea typeface="Hiragino Maru Gothic ProN W4" panose="020F0400000000000000" pitchFamily="34" charset="-128"/>
              </a:rPr>
              <a:t>Survey and tunnel </a:t>
            </a:r>
            <a:r>
              <a:rPr lang="en-US" altLang="ja-JP" sz="2800" dirty="0">
                <a:latin typeface="Hiragino Maru Gothic ProN W4" panose="020F0400000000000000" pitchFamily="34" charset="-128"/>
                <a:ea typeface="Hiragino Maru Gothic ProN W4" panose="020F0400000000000000" pitchFamily="34" charset="-128"/>
              </a:rPr>
              <a:t>motion</a:t>
            </a:r>
            <a:endParaRPr kumimoji="1" lang="en-US" altLang="ja-JP" sz="2800" dirty="0">
              <a:latin typeface="Hiragino Maru Gothic ProN W4" panose="020F0400000000000000" pitchFamily="34" charset="-128"/>
              <a:ea typeface="Hiragino Maru Gothic ProN W4" panose="020F0400000000000000" pitchFamily="34" charset="-128"/>
            </a:endParaRPr>
          </a:p>
          <a:p>
            <a:pPr marL="457200" indent="-457200">
              <a:buClr>
                <a:srgbClr val="00B0F0"/>
              </a:buClr>
              <a:buSzPct val="80000"/>
              <a:buFont typeface="Wingdings" pitchFamily="2" charset="2"/>
              <a:buChar char="l"/>
            </a:pPr>
            <a:r>
              <a:rPr kumimoji="1" lang="en-US" altLang="ja-JP" sz="2800" dirty="0">
                <a:latin typeface="Hiragino Maru Gothic ProN W4" panose="020F0400000000000000" pitchFamily="34" charset="-128"/>
                <a:ea typeface="Hiragino Maru Gothic ProN W4" panose="020F0400000000000000" pitchFamily="34" charset="-128"/>
              </a:rPr>
              <a:t>Summary</a:t>
            </a:r>
            <a:endParaRPr kumimoji="1" lang="ja-JP" altLang="en-US" sz="2800">
              <a:latin typeface="Hiragino Maru Gothic ProN W4" panose="020F0400000000000000" pitchFamily="34" charset="-128"/>
              <a:ea typeface="Hiragino Maru Gothic ProN W4" panose="020F04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513733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図 10">
            <a:extLst>
              <a:ext uri="{FF2B5EF4-FFF2-40B4-BE49-F238E27FC236}">
                <a16:creationId xmlns:a16="http://schemas.microsoft.com/office/drawing/2014/main" id="{2B962773-C578-7F42-B3FF-82320F8678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9138" y="1730188"/>
            <a:ext cx="3776033" cy="3124004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38E42A88-41BE-BD48-8C4D-6C0103D2EC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0949" y="171499"/>
            <a:ext cx="7861169" cy="841573"/>
          </a:xfrm>
        </p:spPr>
        <p:txBody>
          <a:bodyPr>
            <a:normAutofit fontScale="90000"/>
          </a:bodyPr>
          <a:lstStyle/>
          <a:p>
            <a:pPr algn="ctr">
              <a:buClr>
                <a:srgbClr val="00B0F0"/>
              </a:buClr>
              <a:buSzPct val="80000"/>
            </a:pPr>
            <a:r>
              <a:rPr lang="en-US" altLang="ja-JP" sz="2800" dirty="0"/>
              <a:t>Operation and work summary</a:t>
            </a:r>
            <a:br>
              <a:rPr lang="en-US" altLang="ja-JP" sz="2800" dirty="0"/>
            </a:br>
            <a:r>
              <a:rPr lang="en-US" altLang="ja-JP" sz="2800" dirty="0"/>
              <a:t>Survey </a:t>
            </a:r>
            <a:r>
              <a:rPr lang="en-US" altLang="ja-JP" sz="2800"/>
              <a:t>&amp; tunnel </a:t>
            </a:r>
            <a:r>
              <a:rPr lang="en-US" altLang="ja-JP" sz="2800" dirty="0"/>
              <a:t>motion</a:t>
            </a:r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6EA6CFFE-24E0-4B4B-9B73-4FF6832DC1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" altLang="ja-JP"/>
              <a:t>MR Magnet System @KEKB Review</a:t>
            </a:r>
            <a:endParaRPr kumimoji="1" lang="ja-JP" altLang="en-US"/>
          </a:p>
        </p:txBody>
      </p:sp>
      <p:pic>
        <p:nvPicPr>
          <p:cNvPr id="15" name="図 14" descr="Fig1.png">
            <a:extLst>
              <a:ext uri="{FF2B5EF4-FFF2-40B4-BE49-F238E27FC236}">
                <a16:creationId xmlns:a16="http://schemas.microsoft.com/office/drawing/2014/main" id="{CCF5778A-295D-FE41-803F-41DFA64CA56C}"/>
              </a:ext>
            </a:extLst>
          </p:cNvPr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" y="1733738"/>
            <a:ext cx="3111824" cy="2053444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58FBE443-3F1C-5840-929A-4DC1ACFB9FAD}"/>
              </a:ext>
            </a:extLst>
          </p:cNvPr>
          <p:cNvSpPr txBox="1"/>
          <p:nvPr/>
        </p:nvSpPr>
        <p:spPr>
          <a:xfrm>
            <a:off x="155948" y="5104646"/>
            <a:ext cx="88321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B0F0"/>
              </a:buClr>
              <a:buSzPct val="100000"/>
              <a:buFont typeface="Wingdings" pitchFamily="2" charset="2"/>
              <a:buChar char="l"/>
            </a:pPr>
            <a:r>
              <a:rPr lang="en-GB" altLang="ja-JP" sz="1400" dirty="0">
                <a:latin typeface="Hiragino Maru Gothic ProN W4" panose="020F0400000000000000" pitchFamily="34" charset="-128"/>
                <a:ea typeface="Hiragino Maru Gothic ProN W4" panose="020F0400000000000000" pitchFamily="34" charset="-128"/>
              </a:rPr>
              <a:t>Effects of the construction of the new facility buildings are still seen by tunnel level survey.</a:t>
            </a:r>
          </a:p>
          <a:p>
            <a:pPr marL="285750" indent="-285750">
              <a:buClr>
                <a:srgbClr val="00B0F0"/>
              </a:buClr>
              <a:buSzPct val="100000"/>
              <a:buFont typeface="Wingdings" pitchFamily="2" charset="2"/>
              <a:buChar char="l"/>
            </a:pPr>
            <a:r>
              <a:rPr lang="en-GB" altLang="ja-JP" sz="1400" dirty="0">
                <a:latin typeface="Hiragino Maru Gothic ProN W4" panose="020F0400000000000000" pitchFamily="34" charset="-128"/>
                <a:ea typeface="Hiragino Maru Gothic ProN W4" panose="020F0400000000000000" pitchFamily="34" charset="-128"/>
              </a:rPr>
              <a:t>Average rate of sinking is ~ 1.9 mm/year.</a:t>
            </a:r>
            <a:endParaRPr lang="en-US" altLang="ja-JP" sz="1400" dirty="0">
              <a:latin typeface="Hiragino Maru Gothic ProN W4" panose="020F0400000000000000" pitchFamily="34" charset="-128"/>
              <a:ea typeface="Hiragino Maru Gothic ProN W4" panose="020F0400000000000000" pitchFamily="34" charset="-128"/>
            </a:endParaRPr>
          </a:p>
        </p:txBody>
      </p:sp>
      <p:pic>
        <p:nvPicPr>
          <p:cNvPr id="7" name="図 6" descr="Fig3.png">
            <a:extLst>
              <a:ext uri="{FF2B5EF4-FFF2-40B4-BE49-F238E27FC236}">
                <a16:creationId xmlns:a16="http://schemas.microsoft.com/office/drawing/2014/main" id="{730951EA-0BA4-6643-9A0C-F22E8CD99509}"/>
              </a:ext>
            </a:extLst>
          </p:cNvPr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99699" y="1730188"/>
            <a:ext cx="2239973" cy="1774273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945E3350-C0B7-664F-A6DC-7085FD52FE8D}"/>
              </a:ext>
            </a:extLst>
          </p:cNvPr>
          <p:cNvSpPr txBox="1"/>
          <p:nvPr/>
        </p:nvSpPr>
        <p:spPr>
          <a:xfrm>
            <a:off x="7345885" y="1823298"/>
            <a:ext cx="162736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100" dirty="0">
                <a:solidFill>
                  <a:srgbClr val="FFFF00"/>
                </a:solidFill>
                <a:latin typeface="Hiragino Maru Gothic ProN W4" panose="020F0400000000000000" pitchFamily="34" charset="-128"/>
                <a:ea typeface="Hiragino Maru Gothic ProN W4" panose="020F0400000000000000" pitchFamily="34" charset="-128"/>
              </a:rPr>
              <a:t>Vertical shaft at 12C</a:t>
            </a:r>
            <a:endParaRPr kumimoji="1" lang="ja-JP" altLang="en-US" sz="1100">
              <a:solidFill>
                <a:srgbClr val="FFFF00"/>
              </a:solidFill>
              <a:latin typeface="Hiragino Maru Gothic ProN W4" panose="020F0400000000000000" pitchFamily="34" charset="-128"/>
              <a:ea typeface="Hiragino Maru Gothic ProN W4" panose="020F0400000000000000" pitchFamily="34" charset="-128"/>
            </a:endParaRPr>
          </a:p>
        </p:txBody>
      </p:sp>
      <p:cxnSp>
        <p:nvCxnSpPr>
          <p:cNvPr id="6" name="直線矢印コネクタ 5">
            <a:extLst>
              <a:ext uri="{FF2B5EF4-FFF2-40B4-BE49-F238E27FC236}">
                <a16:creationId xmlns:a16="http://schemas.microsoft.com/office/drawing/2014/main" id="{C00967FD-1C5F-BC47-99CA-CDE8E97C8202}"/>
              </a:ext>
            </a:extLst>
          </p:cNvPr>
          <p:cNvCxnSpPr>
            <a:stCxn id="7" idx="1"/>
          </p:cNvCxnSpPr>
          <p:nvPr/>
        </p:nvCxnSpPr>
        <p:spPr>
          <a:xfrm flipH="1" flipV="1">
            <a:off x="6115050" y="2503862"/>
            <a:ext cx="684649" cy="11346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F76BEDFB-AECA-B24F-B608-F6432320263C}"/>
              </a:ext>
            </a:extLst>
          </p:cNvPr>
          <p:cNvSpPr txBox="1"/>
          <p:nvPr/>
        </p:nvSpPr>
        <p:spPr>
          <a:xfrm>
            <a:off x="7179140" y="6461010"/>
            <a:ext cx="19608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Photo by </a:t>
            </a:r>
            <a:r>
              <a:rPr kumimoji="1" lang="en-US" altLang="ja-JP" dirty="0" err="1"/>
              <a:t>Y.Ohsawa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209138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8E42A88-41BE-BD48-8C4D-6C0103D2EC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0949" y="171499"/>
            <a:ext cx="7861169" cy="841573"/>
          </a:xfrm>
        </p:spPr>
        <p:txBody>
          <a:bodyPr>
            <a:normAutofit fontScale="90000"/>
          </a:bodyPr>
          <a:lstStyle/>
          <a:p>
            <a:pPr algn="ctr">
              <a:buClr>
                <a:srgbClr val="00B0F0"/>
              </a:buClr>
              <a:buSzPct val="80000"/>
            </a:pPr>
            <a:r>
              <a:rPr lang="en-US" altLang="ja-JP" sz="2800" dirty="0"/>
              <a:t>Operation and work summary</a:t>
            </a:r>
            <a:br>
              <a:rPr lang="en-US" altLang="ja-JP" sz="2800" dirty="0"/>
            </a:br>
            <a:r>
              <a:rPr lang="en-US" altLang="ja-JP" sz="2800" dirty="0"/>
              <a:t>Survey </a:t>
            </a:r>
            <a:r>
              <a:rPr lang="en-US" altLang="ja-JP" sz="2800"/>
              <a:t>&amp; tunnel </a:t>
            </a:r>
            <a:r>
              <a:rPr lang="en-US" altLang="ja-JP" sz="2800" dirty="0"/>
              <a:t>motion</a:t>
            </a:r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6EA6CFFE-24E0-4B4B-9B73-4FF6832DC1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" altLang="ja-JP"/>
              <a:t>MR Magnet System @KEKB Review</a:t>
            </a:r>
            <a:endParaRPr kumimoji="1" lang="ja-JP" altLang="en-US"/>
          </a:p>
        </p:txBody>
      </p:sp>
      <p:pic>
        <p:nvPicPr>
          <p:cNvPr id="16" name="図 15">
            <a:extLst>
              <a:ext uri="{FF2B5EF4-FFF2-40B4-BE49-F238E27FC236}">
                <a16:creationId xmlns:a16="http://schemas.microsoft.com/office/drawing/2014/main" id="{57122985-02F1-504A-B109-0587A589CD7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4690" y="2691718"/>
            <a:ext cx="4989546" cy="1985987"/>
          </a:xfrm>
          <a:prstGeom prst="rect">
            <a:avLst/>
          </a:prstGeom>
        </p:spPr>
      </p:pic>
      <p:pic>
        <p:nvPicPr>
          <p:cNvPr id="25" name="図 24">
            <a:extLst>
              <a:ext uri="{FF2B5EF4-FFF2-40B4-BE49-F238E27FC236}">
                <a16:creationId xmlns:a16="http://schemas.microsoft.com/office/drawing/2014/main" id="{E04258C6-D46E-B54C-B194-E4284D0FF8F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270" y="999360"/>
            <a:ext cx="4038420" cy="4991588"/>
          </a:xfrm>
          <a:prstGeom prst="rect">
            <a:avLst/>
          </a:prstGeom>
        </p:spPr>
      </p:pic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3451DFBF-DD9A-C148-910E-3D7B0703DC06}"/>
              </a:ext>
            </a:extLst>
          </p:cNvPr>
          <p:cNvSpPr txBox="1"/>
          <p:nvPr/>
        </p:nvSpPr>
        <p:spPr>
          <a:xfrm>
            <a:off x="668593" y="5920602"/>
            <a:ext cx="3191526" cy="46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>
                <a:latin typeface="Hiragino Maru Gothic ProN W4" panose="020F0400000000000000" pitchFamily="34" charset="-128"/>
                <a:ea typeface="Hiragino Maru Gothic ProN W4" panose="020F0400000000000000" pitchFamily="34" charset="-128"/>
              </a:rPr>
              <a:t>The floor leve</a:t>
            </a:r>
            <a:r>
              <a:rPr lang="en-US" altLang="ja-JP" sz="1200" dirty="0">
                <a:latin typeface="Hiragino Maru Gothic ProN W4" panose="020F0400000000000000" pitchFamily="34" charset="-128"/>
                <a:ea typeface="Hiragino Maru Gothic ProN W4" panose="020F0400000000000000" pitchFamily="34" charset="-128"/>
              </a:rPr>
              <a:t>l changed during Phase 3.</a:t>
            </a:r>
          </a:p>
          <a:p>
            <a:r>
              <a:rPr kumimoji="1" lang="en-US" altLang="ja-JP" sz="1200" dirty="0">
                <a:latin typeface="Hiragino Maru Gothic ProN W4" panose="020F0400000000000000" pitchFamily="34" charset="-128"/>
                <a:ea typeface="Hiragino Maru Gothic ProN W4" panose="020F0400000000000000" pitchFamily="34" charset="-128"/>
              </a:rPr>
              <a:t>IP has become</a:t>
            </a:r>
            <a:r>
              <a:rPr lang="en-US" altLang="ja-JP" sz="1200" dirty="0">
                <a:latin typeface="Hiragino Maru Gothic ProN W4" panose="020F0400000000000000" pitchFamily="34" charset="-128"/>
                <a:ea typeface="Hiragino Maru Gothic ProN W4" panose="020F0400000000000000" pitchFamily="34" charset="-128"/>
              </a:rPr>
              <a:t> a local minimum.</a:t>
            </a:r>
            <a:endParaRPr kumimoji="1" lang="ja-JP" altLang="en-US" sz="1200">
              <a:latin typeface="Hiragino Maru Gothic ProN W4" panose="020F0400000000000000" pitchFamily="34" charset="-128"/>
              <a:ea typeface="Hiragino Maru Gothic ProN W4" panose="020F0400000000000000" pitchFamily="34" charset="-128"/>
            </a:endParaRPr>
          </a:p>
        </p:txBody>
      </p:sp>
      <p:pic>
        <p:nvPicPr>
          <p:cNvPr id="27" name="図 26">
            <a:extLst>
              <a:ext uri="{FF2B5EF4-FFF2-40B4-BE49-F238E27FC236}">
                <a16:creationId xmlns:a16="http://schemas.microsoft.com/office/drawing/2014/main" id="{5BA23000-4C02-D546-8299-A7BD50B2EE5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0843" y="1471454"/>
            <a:ext cx="2235759" cy="1207310"/>
          </a:xfrm>
          <a:prstGeom prst="rect">
            <a:avLst/>
          </a:prstGeom>
        </p:spPr>
      </p:pic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03D31741-3593-4347-962B-A97DB441D6F1}"/>
              </a:ext>
            </a:extLst>
          </p:cNvPr>
          <p:cNvSpPr txBox="1"/>
          <p:nvPr/>
        </p:nvSpPr>
        <p:spPr>
          <a:xfrm>
            <a:off x="6436527" y="1704593"/>
            <a:ext cx="2704257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dirty="0">
                <a:latin typeface="Hiragino Maru Gothic ProN W4" panose="020F0400000000000000" pitchFamily="34" charset="-128"/>
                <a:ea typeface="Hiragino Maru Gothic ProN W4" panose="020F0400000000000000" pitchFamily="34" charset="-128"/>
              </a:rPr>
              <a:t>HLS sensor by BINP</a:t>
            </a:r>
          </a:p>
          <a:p>
            <a:r>
              <a:rPr lang="en-US" altLang="ja-JP" sz="1100" dirty="0">
                <a:latin typeface="Hiragino Maru Gothic ProN W4" panose="020F0400000000000000" pitchFamily="34" charset="-128"/>
                <a:ea typeface="Hiragino Maru Gothic ProN W4" panose="020F0400000000000000" pitchFamily="34" charset="-128"/>
              </a:rPr>
              <a:t>(</a:t>
            </a:r>
            <a:r>
              <a:rPr lang="en-US" altLang="ja-JP" sz="1100" b="1" dirty="0">
                <a:latin typeface="Hiragino Maru Gothic ProN W4" panose="020F0400000000000000" pitchFamily="34" charset="-128"/>
                <a:ea typeface="Hiragino Maru Gothic ProN W4" panose="020F0400000000000000" pitchFamily="34" charset="-128"/>
              </a:rPr>
              <a:t>H</a:t>
            </a:r>
            <a:r>
              <a:rPr lang="en-US" altLang="ja-JP" sz="1100" dirty="0">
                <a:latin typeface="Hiragino Maru Gothic ProN W4" panose="020F0400000000000000" pitchFamily="34" charset="-128"/>
                <a:ea typeface="Hiragino Maru Gothic ProN W4" panose="020F0400000000000000" pitchFamily="34" charset="-128"/>
              </a:rPr>
              <a:t>ydrostatic water </a:t>
            </a:r>
            <a:r>
              <a:rPr lang="en-US" altLang="ja-JP" sz="1100" b="1" dirty="0">
                <a:latin typeface="Hiragino Maru Gothic ProN W4" panose="020F0400000000000000" pitchFamily="34" charset="-128"/>
                <a:ea typeface="Hiragino Maru Gothic ProN W4" panose="020F0400000000000000" pitchFamily="34" charset="-128"/>
              </a:rPr>
              <a:t>L</a:t>
            </a:r>
            <a:r>
              <a:rPr lang="en-US" altLang="ja-JP" sz="1100" dirty="0">
                <a:latin typeface="Hiragino Maru Gothic ProN W4" panose="020F0400000000000000" pitchFamily="34" charset="-128"/>
                <a:ea typeface="Hiragino Maru Gothic ProN W4" panose="020F0400000000000000" pitchFamily="34" charset="-128"/>
              </a:rPr>
              <a:t>eveling </a:t>
            </a:r>
            <a:r>
              <a:rPr lang="en-US" altLang="ja-JP" sz="1100" b="1" dirty="0">
                <a:latin typeface="Hiragino Maru Gothic ProN W4" panose="020F0400000000000000" pitchFamily="34" charset="-128"/>
                <a:ea typeface="Hiragino Maru Gothic ProN W4" panose="020F0400000000000000" pitchFamily="34" charset="-128"/>
              </a:rPr>
              <a:t>S</a:t>
            </a:r>
            <a:r>
              <a:rPr lang="en-US" altLang="ja-JP" sz="1100" dirty="0">
                <a:latin typeface="Hiragino Maru Gothic ProN W4" panose="020F0400000000000000" pitchFamily="34" charset="-128"/>
                <a:ea typeface="Hiragino Maru Gothic ProN W4" panose="020F0400000000000000" pitchFamily="34" charset="-128"/>
              </a:rPr>
              <a:t>ystem)</a:t>
            </a:r>
          </a:p>
          <a:p>
            <a:endParaRPr lang="en-US" altLang="ja-JP" sz="1100" dirty="0">
              <a:latin typeface="Hiragino Maru Gothic ProN W4" panose="020F0400000000000000" pitchFamily="34" charset="-128"/>
              <a:ea typeface="Hiragino Maru Gothic ProN W4" panose="020F0400000000000000" pitchFamily="34" charset="-128"/>
            </a:endParaRPr>
          </a:p>
          <a:p>
            <a:r>
              <a:rPr lang="en-US" altLang="ja-JP" sz="1100" dirty="0">
                <a:latin typeface="Hiragino Maru Gothic ProN W4" panose="020F0400000000000000" pitchFamily="34" charset="-128"/>
                <a:ea typeface="Hiragino Maru Gothic ProN W4" panose="020F0400000000000000" pitchFamily="34" charset="-128"/>
              </a:rPr>
              <a:t>There are 18 HLS sensors at the Tsukuba straight section. </a:t>
            </a:r>
            <a:endParaRPr kumimoji="1" lang="ja-JP" altLang="en-US" sz="1100">
              <a:latin typeface="Hiragino Maru Gothic ProN W4" panose="020F0400000000000000" pitchFamily="34" charset="-128"/>
              <a:ea typeface="Hiragino Maru Gothic ProN W4" panose="020F0400000000000000" pitchFamily="34" charset="-128"/>
            </a:endParaRP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F6B0E9F8-DBE8-4F44-B2D9-173BF670B1E8}"/>
              </a:ext>
            </a:extLst>
          </p:cNvPr>
          <p:cNvSpPr txBox="1"/>
          <p:nvPr/>
        </p:nvSpPr>
        <p:spPr>
          <a:xfrm>
            <a:off x="4061950" y="4790619"/>
            <a:ext cx="23414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>
                <a:latin typeface="Hiragino Maru Gothic ProN W4" panose="020F0400000000000000" pitchFamily="34" charset="-128"/>
                <a:ea typeface="Hiragino Maru Gothic ProN W4" panose="020F0400000000000000" pitchFamily="34" charset="-128"/>
              </a:rPr>
              <a:t>Some seasonal effects are seen.</a:t>
            </a:r>
          </a:p>
          <a:p>
            <a:r>
              <a:rPr kumimoji="1" lang="en-US" altLang="ja-JP" sz="1200" dirty="0">
                <a:latin typeface="Hiragino Maru Gothic ProN W4" panose="020F0400000000000000" pitchFamily="34" charset="-128"/>
                <a:ea typeface="Hiragino Maru Gothic ProN W4" panose="020F0400000000000000" pitchFamily="34" charset="-128"/>
              </a:rPr>
              <a:t>W</a:t>
            </a:r>
            <a:r>
              <a:rPr lang="en-US" altLang="ja-JP" sz="1200" dirty="0">
                <a:latin typeface="Hiragino Maru Gothic ProN W4" panose="020F0400000000000000" pitchFamily="34" charset="-128"/>
                <a:ea typeface="Hiragino Maru Gothic ProN W4" panose="020F0400000000000000" pitchFamily="34" charset="-128"/>
              </a:rPr>
              <a:t>e suspect that the level change has something to do with the ground water (rain,  pumping for rice planting…).</a:t>
            </a:r>
            <a:endParaRPr kumimoji="1" lang="en-US" altLang="ja-JP" sz="1200" dirty="0">
              <a:latin typeface="Hiragino Maru Gothic ProN W4" panose="020F0400000000000000" pitchFamily="34" charset="-128"/>
              <a:ea typeface="Hiragino Maru Gothic ProN W4" panose="020F0400000000000000" pitchFamily="34" charset="-128"/>
            </a:endParaRPr>
          </a:p>
        </p:txBody>
      </p:sp>
      <p:pic>
        <p:nvPicPr>
          <p:cNvPr id="32" name="図 31">
            <a:extLst>
              <a:ext uri="{FF2B5EF4-FFF2-40B4-BE49-F238E27FC236}">
                <a16:creationId xmlns:a16="http://schemas.microsoft.com/office/drawing/2014/main" id="{7A965142-2A72-9D40-BE37-C369AE62D03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3367" y="4690277"/>
            <a:ext cx="2584935" cy="1837552"/>
          </a:xfrm>
          <a:prstGeom prst="rect">
            <a:avLst/>
          </a:prstGeom>
        </p:spPr>
      </p:pic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7A628897-51F0-6048-99C0-C9BEB5D11667}"/>
              </a:ext>
            </a:extLst>
          </p:cNvPr>
          <p:cNvSpPr txBox="1"/>
          <p:nvPr/>
        </p:nvSpPr>
        <p:spPr>
          <a:xfrm>
            <a:off x="7622240" y="6582976"/>
            <a:ext cx="14077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latin typeface="Hiragino Maru Gothic ProN W4" panose="020F0400000000000000" pitchFamily="34" charset="-128"/>
                <a:ea typeface="Hiragino Maru Gothic ProN W4" panose="020F0400000000000000" pitchFamily="34" charset="-128"/>
              </a:rPr>
              <a:t>by T. Kawamoto</a:t>
            </a:r>
            <a:endParaRPr kumimoji="1" lang="ja-JP" altLang="en-US" sz="1200">
              <a:latin typeface="Hiragino Maru Gothic ProN W4" panose="020F0400000000000000" pitchFamily="34" charset="-128"/>
              <a:ea typeface="Hiragino Maru Gothic ProN W4" panose="020F04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467321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2E000FCC-0C5A-C64F-92EE-921CFCDED2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8634" y="1116604"/>
            <a:ext cx="4875226" cy="2749819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38E42A88-41BE-BD48-8C4D-6C0103D2EC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0949" y="171499"/>
            <a:ext cx="7861169" cy="841573"/>
          </a:xfrm>
        </p:spPr>
        <p:txBody>
          <a:bodyPr>
            <a:normAutofit fontScale="90000"/>
          </a:bodyPr>
          <a:lstStyle/>
          <a:p>
            <a:pPr algn="ctr">
              <a:buClr>
                <a:srgbClr val="00B0F0"/>
              </a:buClr>
              <a:buSzPct val="80000"/>
            </a:pPr>
            <a:r>
              <a:rPr lang="en-US" altLang="ja-JP" sz="2800" dirty="0"/>
              <a:t>Operation and work summary</a:t>
            </a:r>
            <a:br>
              <a:rPr lang="en-US" altLang="ja-JP" sz="2800" dirty="0"/>
            </a:br>
            <a:r>
              <a:rPr lang="en-US" altLang="ja-JP" sz="2800" dirty="0"/>
              <a:t>Survey &amp; tunnel motion</a:t>
            </a:r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6EA6CFFE-24E0-4B4B-9B73-4FF6832DC1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" altLang="ja-JP"/>
              <a:t>MR Magnet System @KEKB Review</a:t>
            </a:r>
            <a:endParaRPr kumimoji="1" lang="ja-JP" altLang="en-US"/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20CD9EC5-476E-0549-9305-11BAD7B102C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22039"/>
            <a:ext cx="4153889" cy="2545756"/>
          </a:xfrm>
          <a:prstGeom prst="rect">
            <a:avLst/>
          </a:prstGeom>
        </p:spPr>
      </p:pic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B2F96D8F-214C-2440-B38F-264E963D1F44}"/>
              </a:ext>
            </a:extLst>
          </p:cNvPr>
          <p:cNvSpPr txBox="1"/>
          <p:nvPr/>
        </p:nvSpPr>
        <p:spPr>
          <a:xfrm>
            <a:off x="-1" y="3336908"/>
            <a:ext cx="4153889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100" dirty="0">
                <a:latin typeface="Hiragino Maru Gothic ProN W4" panose="020F0400000000000000" pitchFamily="34" charset="-128"/>
                <a:ea typeface="Hiragino Maru Gothic ProN W4" panose="020F0400000000000000" pitchFamily="34" charset="-128"/>
              </a:rPr>
              <a:t>Gap sensors measure the distance between QCS cryostat and CDC</a:t>
            </a:r>
            <a:endParaRPr kumimoji="1" lang="ja-JP" altLang="en-US" sz="1100">
              <a:latin typeface="Hiragino Maru Gothic ProN W4" panose="020F0400000000000000" pitchFamily="34" charset="-128"/>
              <a:ea typeface="Hiragino Maru Gothic ProN W4" panose="020F0400000000000000" pitchFamily="34" charset="-128"/>
            </a:endParaRPr>
          </a:p>
        </p:txBody>
      </p:sp>
      <p:pic>
        <p:nvPicPr>
          <p:cNvPr id="19" name="図 18">
            <a:extLst>
              <a:ext uri="{FF2B5EF4-FFF2-40B4-BE49-F238E27FC236}">
                <a16:creationId xmlns:a16="http://schemas.microsoft.com/office/drawing/2014/main" id="{EF0BF5AE-94BD-3E45-B7CF-D87104822D8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4109" y="3871327"/>
            <a:ext cx="4795411" cy="2565613"/>
          </a:xfrm>
          <a:prstGeom prst="rect">
            <a:avLst/>
          </a:prstGeom>
        </p:spPr>
      </p:pic>
      <p:sp>
        <p:nvSpPr>
          <p:cNvPr id="20" name="下矢印 19">
            <a:extLst>
              <a:ext uri="{FF2B5EF4-FFF2-40B4-BE49-F238E27FC236}">
                <a16:creationId xmlns:a16="http://schemas.microsoft.com/office/drawing/2014/main" id="{CCE20EB9-C71D-5E43-9A2B-8DD28BE661CC}"/>
              </a:ext>
            </a:extLst>
          </p:cNvPr>
          <p:cNvSpPr/>
          <p:nvPr/>
        </p:nvSpPr>
        <p:spPr>
          <a:xfrm flipH="1">
            <a:off x="5710091" y="4590412"/>
            <a:ext cx="45719" cy="711882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FF0000"/>
              </a:solidFill>
            </a:endParaRPr>
          </a:p>
        </p:txBody>
      </p:sp>
      <p:sp>
        <p:nvSpPr>
          <p:cNvPr id="21" name="下矢印 20">
            <a:extLst>
              <a:ext uri="{FF2B5EF4-FFF2-40B4-BE49-F238E27FC236}">
                <a16:creationId xmlns:a16="http://schemas.microsoft.com/office/drawing/2014/main" id="{AC5ECD2E-1696-9947-9169-A371CD6C4E9C}"/>
              </a:ext>
            </a:extLst>
          </p:cNvPr>
          <p:cNvSpPr/>
          <p:nvPr/>
        </p:nvSpPr>
        <p:spPr>
          <a:xfrm flipH="1">
            <a:off x="1898046" y="4337775"/>
            <a:ext cx="45719" cy="711882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FF0000"/>
              </a:solidFill>
            </a:endParaRPr>
          </a:p>
        </p:txBody>
      </p:sp>
      <p:sp>
        <p:nvSpPr>
          <p:cNvPr id="24" name="下矢印 23">
            <a:extLst>
              <a:ext uri="{FF2B5EF4-FFF2-40B4-BE49-F238E27FC236}">
                <a16:creationId xmlns:a16="http://schemas.microsoft.com/office/drawing/2014/main" id="{B36C7083-7524-C848-8456-579F411D272D}"/>
              </a:ext>
            </a:extLst>
          </p:cNvPr>
          <p:cNvSpPr/>
          <p:nvPr/>
        </p:nvSpPr>
        <p:spPr>
          <a:xfrm flipH="1">
            <a:off x="3936095" y="4401957"/>
            <a:ext cx="45719" cy="711882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FF0000"/>
              </a:solidFill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33104613-F773-F346-979E-25629F8324E9}"/>
              </a:ext>
            </a:extLst>
          </p:cNvPr>
          <p:cNvSpPr txBox="1"/>
          <p:nvPr/>
        </p:nvSpPr>
        <p:spPr>
          <a:xfrm>
            <a:off x="5275149" y="1361173"/>
            <a:ext cx="15872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solidFill>
                  <a:srgbClr val="1D1ED9"/>
                </a:solidFill>
                <a:latin typeface="Hiragino Maru Gothic ProN W4" panose="020F0400000000000000" pitchFamily="34" charset="-128"/>
                <a:ea typeface="Hiragino Maru Gothic ProN W4" panose="020F0400000000000000" pitchFamily="34" charset="-128"/>
              </a:rPr>
              <a:t>HLS@14m from IP</a:t>
            </a:r>
            <a:endParaRPr kumimoji="1" lang="ja-JP" altLang="en-US" sz="1200">
              <a:solidFill>
                <a:srgbClr val="1D1ED9"/>
              </a:solidFill>
              <a:latin typeface="Hiragino Maru Gothic ProN W4" panose="020F0400000000000000" pitchFamily="34" charset="-128"/>
              <a:ea typeface="Hiragino Maru Gothic ProN W4" panose="020F0400000000000000" pitchFamily="34" charset="-128"/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B4BBD6AC-FD68-6F4F-B23A-56E3894D18B4}"/>
              </a:ext>
            </a:extLst>
          </p:cNvPr>
          <p:cNvSpPr txBox="1"/>
          <p:nvPr/>
        </p:nvSpPr>
        <p:spPr>
          <a:xfrm>
            <a:off x="5624370" y="2067129"/>
            <a:ext cx="10406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>
                <a:solidFill>
                  <a:srgbClr val="C00000"/>
                </a:solidFill>
                <a:latin typeface="Hiragino Maru Gothic ProN W4" panose="020F0400000000000000" pitchFamily="34" charset="-128"/>
                <a:ea typeface="Hiragino Maru Gothic ProN W4" panose="020F0400000000000000" pitchFamily="34" charset="-128"/>
              </a:rPr>
              <a:t>Gap sensor</a:t>
            </a:r>
            <a:endParaRPr kumimoji="1" lang="ja-JP" altLang="en-US" sz="1200">
              <a:solidFill>
                <a:srgbClr val="C00000"/>
              </a:solidFill>
              <a:latin typeface="Hiragino Maru Gothic ProN W4" panose="020F0400000000000000" pitchFamily="34" charset="-128"/>
              <a:ea typeface="Hiragino Maru Gothic ProN W4" panose="020F0400000000000000" pitchFamily="34" charset="-128"/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8892D662-969E-494F-A32B-73A565903CAB}"/>
              </a:ext>
            </a:extLst>
          </p:cNvPr>
          <p:cNvSpPr txBox="1"/>
          <p:nvPr/>
        </p:nvSpPr>
        <p:spPr>
          <a:xfrm>
            <a:off x="5188386" y="2505480"/>
            <a:ext cx="225254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100" dirty="0">
                <a:solidFill>
                  <a:srgbClr val="903833"/>
                </a:solidFill>
                <a:latin typeface="Hiragino Maru Gothic ProN W4" panose="020F0400000000000000" pitchFamily="34" charset="-128"/>
                <a:ea typeface="Hiragino Maru Gothic ProN W4" panose="020F0400000000000000" pitchFamily="34" charset="-128"/>
              </a:rPr>
              <a:t>Vertical steering (ZVQLC3LP)</a:t>
            </a:r>
          </a:p>
          <a:p>
            <a:r>
              <a:rPr kumimoji="1" lang="en-US" altLang="ja-JP" sz="1100" dirty="0">
                <a:solidFill>
                  <a:srgbClr val="903833"/>
                </a:solidFill>
                <a:latin typeface="Hiragino Maru Gothic ProN W4" panose="020F0400000000000000" pitchFamily="34" charset="-128"/>
                <a:ea typeface="Hiragino Maru Gothic ProN W4" panose="020F0400000000000000" pitchFamily="34" charset="-128"/>
              </a:rPr>
              <a:t>kick angle</a:t>
            </a:r>
            <a:endParaRPr kumimoji="1" lang="ja-JP" altLang="en-US" sz="1100">
              <a:solidFill>
                <a:srgbClr val="903833"/>
              </a:solidFill>
              <a:latin typeface="Hiragino Maru Gothic ProN W4" panose="020F0400000000000000" pitchFamily="34" charset="-128"/>
              <a:ea typeface="Hiragino Maru Gothic ProN W4" panose="020F0400000000000000" pitchFamily="34" charset="-128"/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4AB84A19-2FF9-4C46-A813-FCDF35C9067A}"/>
              </a:ext>
            </a:extLst>
          </p:cNvPr>
          <p:cNvSpPr txBox="1"/>
          <p:nvPr/>
        </p:nvSpPr>
        <p:spPr>
          <a:xfrm>
            <a:off x="7622240" y="6582976"/>
            <a:ext cx="14077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latin typeface="Hiragino Maru Gothic ProN W4" panose="020F0400000000000000" pitchFamily="34" charset="-128"/>
                <a:ea typeface="Hiragino Maru Gothic ProN W4" panose="020F0400000000000000" pitchFamily="34" charset="-128"/>
              </a:rPr>
              <a:t>by T. Kawamoto</a:t>
            </a:r>
            <a:endParaRPr kumimoji="1" lang="ja-JP" altLang="en-US" sz="1200">
              <a:latin typeface="Hiragino Maru Gothic ProN W4" panose="020F0400000000000000" pitchFamily="34" charset="-128"/>
              <a:ea typeface="Hiragino Maru Gothic ProN W4" panose="020F04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551688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8E42A88-41BE-BD48-8C4D-6C0103D2EC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0949" y="171499"/>
            <a:ext cx="7861169" cy="841573"/>
          </a:xfrm>
        </p:spPr>
        <p:txBody>
          <a:bodyPr>
            <a:normAutofit fontScale="90000"/>
          </a:bodyPr>
          <a:lstStyle/>
          <a:p>
            <a:pPr algn="ctr">
              <a:buClr>
                <a:srgbClr val="00B0F0"/>
              </a:buClr>
              <a:buSzPct val="80000"/>
            </a:pPr>
            <a:r>
              <a:rPr lang="en-US" altLang="ja-JP" sz="2800" dirty="0"/>
              <a:t>Operation and work summary</a:t>
            </a:r>
            <a:br>
              <a:rPr lang="en-US" altLang="ja-JP" sz="2800" dirty="0"/>
            </a:br>
            <a:r>
              <a:rPr lang="en-US" altLang="ja-JP" sz="2800" dirty="0"/>
              <a:t>Survey &amp; tunnel motion</a:t>
            </a:r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6EA6CFFE-24E0-4B4B-9B73-4FF6832DC1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" altLang="ja-JP"/>
              <a:t>MR Magnet System @KEKB Review</a:t>
            </a:r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CB84749-020E-954F-B33E-8EE7BF6D41E5}"/>
              </a:ext>
            </a:extLst>
          </p:cNvPr>
          <p:cNvSpPr txBox="1"/>
          <p:nvPr/>
        </p:nvSpPr>
        <p:spPr>
          <a:xfrm>
            <a:off x="1012806" y="1060040"/>
            <a:ext cx="7116433" cy="584775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00" dirty="0">
                <a:latin typeface="Hiragino Maru Gothic ProN W4" panose="020F0400000000000000" pitchFamily="34" charset="-128"/>
                <a:ea typeface="Hiragino Maru Gothic ProN W4" panose="020F0400000000000000" pitchFamily="34" charset="-128"/>
              </a:rPr>
              <a:t>Luminosity variation and floor/cryostat vibration are seen and they are sometimes correlated.</a:t>
            </a:r>
            <a:endParaRPr kumimoji="1" lang="ja-JP" altLang="en-US" sz="1600">
              <a:latin typeface="Hiragino Maru Gothic ProN W4" panose="020F0400000000000000" pitchFamily="34" charset="-128"/>
              <a:ea typeface="Hiragino Maru Gothic ProN W4" panose="020F0400000000000000" pitchFamily="34" charset="-128"/>
            </a:endParaRPr>
          </a:p>
        </p:txBody>
      </p:sp>
      <p:pic>
        <p:nvPicPr>
          <p:cNvPr id="18" name="図 17">
            <a:extLst>
              <a:ext uri="{FF2B5EF4-FFF2-40B4-BE49-F238E27FC236}">
                <a16:creationId xmlns:a16="http://schemas.microsoft.com/office/drawing/2014/main" id="{5B4B103F-4E94-2D4E-A83C-0269A46568C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661" y="1931308"/>
            <a:ext cx="2335390" cy="4554976"/>
          </a:xfrm>
          <a:prstGeom prst="rect">
            <a:avLst/>
          </a:prstGeom>
        </p:spPr>
      </p:pic>
      <p:pic>
        <p:nvPicPr>
          <p:cNvPr id="22" name="図 21">
            <a:extLst>
              <a:ext uri="{FF2B5EF4-FFF2-40B4-BE49-F238E27FC236}">
                <a16:creationId xmlns:a16="http://schemas.microsoft.com/office/drawing/2014/main" id="{DF01FAD4-2E74-0542-8263-0B4C2BCCC4B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75288" y="1991132"/>
            <a:ext cx="3178868" cy="3543801"/>
          </a:xfrm>
          <a:prstGeom prst="rect">
            <a:avLst/>
          </a:prstGeom>
        </p:spPr>
      </p:pic>
      <p:pic>
        <p:nvPicPr>
          <p:cNvPr id="23" name="図 22">
            <a:extLst>
              <a:ext uri="{FF2B5EF4-FFF2-40B4-BE49-F238E27FC236}">
                <a16:creationId xmlns:a16="http://schemas.microsoft.com/office/drawing/2014/main" id="{379E23FD-BD71-044D-B093-57F352F2BD6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12585" y="1938846"/>
            <a:ext cx="3178921" cy="1747407"/>
          </a:xfrm>
          <a:prstGeom prst="rect">
            <a:avLst/>
          </a:prstGeom>
        </p:spPr>
      </p:pic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F2C15FB6-E367-E748-A16E-B7EFA780481C}"/>
              </a:ext>
            </a:extLst>
          </p:cNvPr>
          <p:cNvSpPr txBox="1"/>
          <p:nvPr/>
        </p:nvSpPr>
        <p:spPr>
          <a:xfrm>
            <a:off x="465180" y="1623531"/>
            <a:ext cx="19383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latin typeface="Hiragino Maru Gothic ProN W4" panose="020F0400000000000000" pitchFamily="34" charset="-128"/>
                <a:ea typeface="Hiragino Maru Gothic ProN W4" panose="020F0400000000000000" pitchFamily="34" charset="-128"/>
              </a:rPr>
              <a:t>Gap sensor (R-side)</a:t>
            </a:r>
            <a:endParaRPr kumimoji="1" lang="ja-JP" altLang="en-US" sz="1400">
              <a:latin typeface="Hiragino Maru Gothic ProN W4" panose="020F0400000000000000" pitchFamily="34" charset="-128"/>
              <a:ea typeface="Hiragino Maru Gothic ProN W4" panose="020F0400000000000000" pitchFamily="34" charset="-128"/>
            </a:endParaRP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3FD1300A-53E0-0545-B107-D5C6524A641F}"/>
              </a:ext>
            </a:extLst>
          </p:cNvPr>
          <p:cNvSpPr txBox="1"/>
          <p:nvPr/>
        </p:nvSpPr>
        <p:spPr>
          <a:xfrm>
            <a:off x="3303769" y="1773241"/>
            <a:ext cx="16898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latin typeface="Hiragino Maru Gothic ProN W4" panose="020F0400000000000000" pitchFamily="34" charset="-128"/>
                <a:ea typeface="Hiragino Maru Gothic ProN W4" panose="020F0400000000000000" pitchFamily="34" charset="-128"/>
              </a:rPr>
              <a:t>ZDLM </a:t>
            </a:r>
            <a:r>
              <a:rPr lang="en-US" altLang="ja-JP" sz="1400" dirty="0">
                <a:latin typeface="Hiragino Maru Gothic ProN W4" panose="020F0400000000000000" pitchFamily="34" charset="-128"/>
                <a:ea typeface="Hiragino Maru Gothic ProN W4" panose="020F0400000000000000" pitchFamily="34" charset="-128"/>
              </a:rPr>
              <a:t>3/28 7:11</a:t>
            </a:r>
            <a:endParaRPr kumimoji="1" lang="ja-JP" altLang="en-US" sz="1400">
              <a:latin typeface="Hiragino Maru Gothic ProN W4" panose="020F0400000000000000" pitchFamily="34" charset="-128"/>
              <a:ea typeface="Hiragino Maru Gothic ProN W4" panose="020F0400000000000000" pitchFamily="34" charset="-128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0FBBC244-A193-A649-A506-F922C3BBB420}"/>
              </a:ext>
            </a:extLst>
          </p:cNvPr>
          <p:cNvSpPr txBox="1"/>
          <p:nvPr/>
        </p:nvSpPr>
        <p:spPr>
          <a:xfrm>
            <a:off x="6115050" y="1683355"/>
            <a:ext cx="21739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latin typeface="Hiragino Maru Gothic ProN W4" panose="020F0400000000000000" pitchFamily="34" charset="-128"/>
                <a:ea typeface="Hiragino Maru Gothic ProN W4" panose="020F0400000000000000" pitchFamily="34" charset="-128"/>
              </a:rPr>
              <a:t>LumiBell2  </a:t>
            </a:r>
            <a:r>
              <a:rPr lang="en-US" altLang="ja-JP" sz="1400" dirty="0">
                <a:latin typeface="Hiragino Maru Gothic ProN W4" panose="020F0400000000000000" pitchFamily="34" charset="-128"/>
                <a:ea typeface="Hiragino Maru Gothic ProN W4" panose="020F0400000000000000" pitchFamily="34" charset="-128"/>
              </a:rPr>
              <a:t>3/28 ~7:00</a:t>
            </a:r>
            <a:endParaRPr kumimoji="1" lang="ja-JP" altLang="en-US" sz="1400">
              <a:latin typeface="Hiragino Maru Gothic ProN W4" panose="020F0400000000000000" pitchFamily="34" charset="-128"/>
              <a:ea typeface="Hiragino Maru Gothic ProN W4" panose="020F0400000000000000" pitchFamily="34" charset="-128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653265BD-1FFB-2248-BF9A-EFF3401C4A48}"/>
              </a:ext>
            </a:extLst>
          </p:cNvPr>
          <p:cNvSpPr txBox="1"/>
          <p:nvPr/>
        </p:nvSpPr>
        <p:spPr>
          <a:xfrm>
            <a:off x="5777060" y="4113296"/>
            <a:ext cx="3256475" cy="9742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>
                <a:latin typeface="Hiragino Maru Gothic ProN W4" panose="020F0400000000000000" pitchFamily="34" charset="-128"/>
                <a:ea typeface="Hiragino Maru Gothic ProN W4" panose="020F0400000000000000" pitchFamily="34" charset="-128"/>
              </a:rPr>
              <a:t>~5Hz vibration, as an example.</a:t>
            </a:r>
          </a:p>
          <a:p>
            <a:endParaRPr lang="en-US" altLang="ja-JP" sz="1400" dirty="0">
              <a:latin typeface="Hiragino Maru Gothic ProN W4" panose="020F0400000000000000" pitchFamily="34" charset="-128"/>
              <a:ea typeface="Hiragino Maru Gothic ProN W4" panose="020F0400000000000000" pitchFamily="34" charset="-128"/>
            </a:endParaRPr>
          </a:p>
          <a:p>
            <a:r>
              <a:rPr kumimoji="1" lang="en-US" altLang="ja-JP" sz="1400" dirty="0">
                <a:latin typeface="Hiragino Maru Gothic ProN W4" panose="020F0400000000000000" pitchFamily="34" charset="-128"/>
                <a:ea typeface="Hiragino Maru Gothic ProN W4" panose="020F0400000000000000" pitchFamily="34" charset="-128"/>
              </a:rPr>
              <a:t>There are also vibration at ~1.7 Hz and 15 Hz and...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D2B16AE-09AC-014F-B8BA-39F354D2D299}"/>
              </a:ext>
            </a:extLst>
          </p:cNvPr>
          <p:cNvSpPr txBox="1"/>
          <p:nvPr/>
        </p:nvSpPr>
        <p:spPr>
          <a:xfrm>
            <a:off x="2908897" y="5710020"/>
            <a:ext cx="6014788" cy="646331"/>
          </a:xfrm>
          <a:prstGeom prst="rect">
            <a:avLst/>
          </a:prstGeom>
          <a:noFill/>
          <a:ln w="28575">
            <a:solidFill>
              <a:srgbClr val="FFC4D6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latin typeface="Hiragino Maru Gothic ProN W4" panose="020F0400000000000000" pitchFamily="34" charset="-128"/>
                <a:ea typeface="Hiragino Maru Gothic ProN W4" panose="020F0400000000000000" pitchFamily="34" charset="-128"/>
              </a:rPr>
              <a:t>Luminosity : S. Uehara(ZDLM), S. Di Carlo, et al. (LAL)</a:t>
            </a:r>
          </a:p>
          <a:p>
            <a:r>
              <a:rPr lang="en-US" altLang="ja-JP" sz="1200" dirty="0">
                <a:latin typeface="Hiragino Maru Gothic ProN W4" panose="020F0400000000000000" pitchFamily="34" charset="-128"/>
                <a:ea typeface="Hiragino Maru Gothic ProN W4" panose="020F0400000000000000" pitchFamily="34" charset="-128"/>
              </a:rPr>
              <a:t>Floor motion : </a:t>
            </a:r>
            <a:r>
              <a:rPr kumimoji="1" lang="en-US" altLang="ja-JP" sz="1200" dirty="0">
                <a:latin typeface="Hiragino Maru Gothic ProN W4" panose="020F0400000000000000" pitchFamily="34" charset="-128"/>
                <a:ea typeface="Hiragino Maru Gothic ProN W4" panose="020F0400000000000000" pitchFamily="34" charset="-128"/>
              </a:rPr>
              <a:t>L. Brunetti and G. </a:t>
            </a:r>
            <a:r>
              <a:rPr kumimoji="1" lang="en-US" altLang="ja-JP" sz="1200" dirty="0" err="1">
                <a:latin typeface="Hiragino Maru Gothic ProN W4" panose="020F0400000000000000" pitchFamily="34" charset="-128"/>
                <a:ea typeface="Hiragino Maru Gothic ProN W4" panose="020F0400000000000000" pitchFamily="34" charset="-128"/>
              </a:rPr>
              <a:t>Balik</a:t>
            </a:r>
            <a:r>
              <a:rPr kumimoji="1" lang="en-US" altLang="ja-JP" sz="1200" dirty="0">
                <a:latin typeface="Hiragino Maru Gothic ProN W4" panose="020F0400000000000000" pitchFamily="34" charset="-128"/>
                <a:ea typeface="Hiragino Maru Gothic ProN W4" panose="020F0400000000000000" pitchFamily="34" charset="-128"/>
              </a:rPr>
              <a:t> (LAAP), under the framework of FJPPL</a:t>
            </a:r>
          </a:p>
          <a:p>
            <a:r>
              <a:rPr lang="en-US" altLang="ja-JP" sz="1200" dirty="0">
                <a:latin typeface="Hiragino Maru Gothic ProN W4" panose="020F0400000000000000" pitchFamily="34" charset="-128"/>
                <a:ea typeface="Hiragino Maru Gothic ProN W4" panose="020F0400000000000000" pitchFamily="34" charset="-128"/>
              </a:rPr>
              <a:t>&amp; KEK</a:t>
            </a:r>
            <a:endParaRPr kumimoji="1" lang="ja-JP" altLang="en-US" sz="1200">
              <a:latin typeface="Hiragino Maru Gothic ProN W4" panose="020F0400000000000000" pitchFamily="34" charset="-128"/>
              <a:ea typeface="Hiragino Maru Gothic ProN W4" panose="020F04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345778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2C91471-FBAF-DF4C-9085-05E4C0268B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0"/>
            <a:ext cx="7835126" cy="847493"/>
          </a:xfrm>
        </p:spPr>
        <p:txBody>
          <a:bodyPr>
            <a:normAutofit/>
          </a:bodyPr>
          <a:lstStyle/>
          <a:p>
            <a:pPr algn="ctr"/>
            <a:r>
              <a:rPr kumimoji="1" lang="en-US" altLang="ja-JP" sz="2800" dirty="0"/>
              <a:t>MR Magnet System Summary</a:t>
            </a:r>
            <a:endParaRPr kumimoji="1" lang="ja-JP" altLang="en-US" sz="280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4EFCE97B-9877-CC4E-9D6B-334F9C82D883}"/>
              </a:ext>
            </a:extLst>
          </p:cNvPr>
          <p:cNvSpPr txBox="1"/>
          <p:nvPr/>
        </p:nvSpPr>
        <p:spPr>
          <a:xfrm>
            <a:off x="200721" y="779986"/>
            <a:ext cx="8742557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70C0"/>
              </a:buClr>
              <a:buSzPct val="80000"/>
              <a:buFont typeface="Wingdings" pitchFamily="2" charset="2"/>
              <a:buChar char="l"/>
            </a:pPr>
            <a:r>
              <a:rPr kumimoji="1" lang="en-US" altLang="ja-JP" sz="1600" dirty="0">
                <a:latin typeface="Hiragino Maru Gothic ProN W4" panose="020F0400000000000000" pitchFamily="34" charset="-128"/>
                <a:ea typeface="Hiragino Maru Gothic ProN W4" panose="020F0400000000000000" pitchFamily="34" charset="-128"/>
              </a:rPr>
              <a:t>The IR construction went well, which lead to a smooth 1</a:t>
            </a:r>
            <a:r>
              <a:rPr kumimoji="1" lang="en-US" altLang="ja-JP" sz="1600" baseline="30000" dirty="0">
                <a:latin typeface="Hiragino Maru Gothic ProN W4" panose="020F0400000000000000" pitchFamily="34" charset="-128"/>
                <a:ea typeface="Hiragino Maru Gothic ProN W4" panose="020F0400000000000000" pitchFamily="34" charset="-128"/>
              </a:rPr>
              <a:t>st</a:t>
            </a:r>
            <a:r>
              <a:rPr kumimoji="1" lang="en-US" altLang="ja-JP" sz="1600" dirty="0">
                <a:latin typeface="Hiragino Maru Gothic ProN W4" panose="020F0400000000000000" pitchFamily="34" charset="-128"/>
                <a:ea typeface="Hiragino Maru Gothic ProN W4" panose="020F0400000000000000" pitchFamily="34" charset="-128"/>
              </a:rPr>
              <a:t> collision in Phase 2.</a:t>
            </a:r>
          </a:p>
          <a:p>
            <a:pPr marL="285750" indent="-285750">
              <a:buClr>
                <a:srgbClr val="0070C0"/>
              </a:buClr>
              <a:buSzPct val="80000"/>
              <a:buFont typeface="Wingdings" pitchFamily="2" charset="2"/>
              <a:buChar char="l"/>
            </a:pPr>
            <a:r>
              <a:rPr lang="en-US" altLang="ja-JP" sz="1600" dirty="0">
                <a:latin typeface="Hiragino Maru Gothic ProN W4" panose="020F0400000000000000" pitchFamily="34" charset="-128"/>
                <a:ea typeface="Hiragino Maru Gothic ProN W4" panose="020F0400000000000000" pitchFamily="34" charset="-128"/>
              </a:rPr>
              <a:t>The IR re-construction for Phase 3 also went well, with  good reproducibility of the IR orbit.</a:t>
            </a:r>
          </a:p>
          <a:p>
            <a:pPr marL="285750" indent="-285750">
              <a:buClr>
                <a:srgbClr val="0070C0"/>
              </a:buClr>
              <a:buSzPct val="80000"/>
              <a:buFont typeface="Wingdings" pitchFamily="2" charset="2"/>
              <a:buChar char="l"/>
            </a:pPr>
            <a:r>
              <a:rPr lang="en-US" altLang="ja-JP" sz="1600" dirty="0">
                <a:latin typeface="Hiragino Maru Gothic ProN W4" panose="020F0400000000000000" pitchFamily="34" charset="-128"/>
                <a:ea typeface="Hiragino Maru Gothic ProN W4" panose="020F0400000000000000" pitchFamily="34" charset="-128"/>
              </a:rPr>
              <a:t>Additional coils in the IR skew quads made it possible to scan a wider range in the IR coupling knob scans.</a:t>
            </a:r>
            <a:endParaRPr kumimoji="1" lang="en-US" altLang="ja-JP" sz="1600" dirty="0">
              <a:latin typeface="Hiragino Maru Gothic ProN W4" panose="020F0400000000000000" pitchFamily="34" charset="-128"/>
              <a:ea typeface="Hiragino Maru Gothic ProN W4" panose="020F0400000000000000" pitchFamily="34" charset="-128"/>
            </a:endParaRPr>
          </a:p>
          <a:p>
            <a:pPr marL="285750" indent="-285750">
              <a:buClr>
                <a:srgbClr val="0070C0"/>
              </a:buClr>
              <a:buSzPct val="80000"/>
              <a:buFont typeface="Wingdings" pitchFamily="2" charset="2"/>
              <a:buChar char="l"/>
            </a:pPr>
            <a:r>
              <a:rPr lang="en-US" altLang="ja-JP" sz="1600" dirty="0">
                <a:latin typeface="Hiragino Maru Gothic ProN W4" panose="020F0400000000000000" pitchFamily="34" charset="-128"/>
                <a:ea typeface="Hiragino Maru Gothic ProN W4" panose="020F0400000000000000" pitchFamily="34" charset="-128"/>
              </a:rPr>
              <a:t>A</a:t>
            </a:r>
            <a:r>
              <a:rPr kumimoji="1" lang="en-US" altLang="ja-JP" sz="1600" dirty="0">
                <a:latin typeface="Hiragino Maru Gothic ProN W4" panose="020F0400000000000000" pitchFamily="34" charset="-128"/>
                <a:ea typeface="Hiragino Maru Gothic ProN W4" panose="020F0400000000000000" pitchFamily="34" charset="-128"/>
              </a:rPr>
              <a:t> water leak from </a:t>
            </a:r>
            <a:r>
              <a:rPr lang="en-US" altLang="ja-JP" sz="1600" dirty="0">
                <a:latin typeface="Hiragino Maru Gothic ProN W4" panose="020F0400000000000000" pitchFamily="34" charset="-128"/>
                <a:ea typeface="Hiragino Maru Gothic ProN W4" panose="020F0400000000000000" pitchFamily="34" charset="-128"/>
              </a:rPr>
              <a:t>a</a:t>
            </a:r>
            <a:r>
              <a:rPr kumimoji="1" lang="en-US" altLang="ja-JP" sz="1600" dirty="0">
                <a:latin typeface="Hiragino Maru Gothic ProN W4" panose="020F0400000000000000" pitchFamily="34" charset="-128"/>
                <a:ea typeface="Hiragino Maru Gothic ProN W4" panose="020F0400000000000000" pitchFamily="34" charset="-128"/>
              </a:rPr>
              <a:t> ~20-year-old flow switch </a:t>
            </a:r>
            <a:r>
              <a:rPr lang="en-US" altLang="ja-JP" sz="1600" dirty="0">
                <a:latin typeface="Hiragino Maru Gothic ProN W4" panose="020F0400000000000000" pitchFamily="34" charset="-128"/>
                <a:ea typeface="Hiragino Maru Gothic ProN W4" panose="020F0400000000000000" pitchFamily="34" charset="-128"/>
              </a:rPr>
              <a:t>led us to start replacing the flow switches used in the KEKB magnets. </a:t>
            </a:r>
          </a:p>
          <a:p>
            <a:pPr marL="742950" lvl="1" indent="-285750">
              <a:buClr>
                <a:srgbClr val="0070C0"/>
              </a:buClr>
              <a:buSzPct val="80000"/>
              <a:buFont typeface="Wingdings" pitchFamily="2" charset="2"/>
              <a:buChar char="l"/>
            </a:pPr>
            <a:r>
              <a:rPr lang="en-US" altLang="ja-JP" sz="1600" dirty="0">
                <a:latin typeface="Hiragino Maru Gothic ProN W4" panose="020F0400000000000000" pitchFamily="34" charset="-128"/>
                <a:ea typeface="Hiragino Maru Gothic ProN W4" panose="020F0400000000000000" pitchFamily="34" charset="-128"/>
              </a:rPr>
              <a:t>This could be a very costly operation so we will do it over time.</a:t>
            </a:r>
          </a:p>
          <a:p>
            <a:pPr marL="742950" lvl="1" indent="-285750">
              <a:buClr>
                <a:srgbClr val="0070C0"/>
              </a:buClr>
              <a:buSzPct val="80000"/>
              <a:buFont typeface="Wingdings" pitchFamily="2" charset="2"/>
              <a:buChar char="l"/>
            </a:pPr>
            <a:r>
              <a:rPr lang="en-US" altLang="ja-JP" sz="1600" dirty="0">
                <a:latin typeface="Hiragino Maru Gothic ProN W4" panose="020F0400000000000000" pitchFamily="34" charset="-128"/>
                <a:ea typeface="Hiragino Maru Gothic ProN W4" panose="020F0400000000000000" pitchFamily="34" charset="-128"/>
              </a:rPr>
              <a:t>Flow switch is just one of the magnet subsidiary components.  </a:t>
            </a:r>
          </a:p>
          <a:p>
            <a:pPr marL="742950" lvl="1" indent="-285750">
              <a:buClr>
                <a:srgbClr val="0070C0"/>
              </a:buClr>
              <a:buSzPct val="80000"/>
              <a:buFont typeface="Wingdings" pitchFamily="2" charset="2"/>
              <a:buChar char="l"/>
            </a:pPr>
            <a:r>
              <a:rPr lang="en-US" altLang="ja-JP" sz="1600" dirty="0">
                <a:latin typeface="Hiragino Maru Gothic ProN W4" panose="020F0400000000000000" pitchFamily="34" charset="-128"/>
                <a:ea typeface="Hiragino Maru Gothic ProN W4" panose="020F0400000000000000" pitchFamily="34" charset="-128"/>
              </a:rPr>
              <a:t>What about rubber hoses?  Will they last for the next ~10 years? Everybody ages.</a:t>
            </a:r>
          </a:p>
          <a:p>
            <a:pPr marL="742950" lvl="1" indent="-285750">
              <a:buClr>
                <a:srgbClr val="87FFFF"/>
              </a:buClr>
              <a:buFont typeface="Wingdings" pitchFamily="2" charset="2"/>
              <a:buChar char="l"/>
            </a:pPr>
            <a:endParaRPr lang="en-US" altLang="ja-JP" sz="1600" dirty="0">
              <a:latin typeface="Hiragino Maru Gothic ProN W4" panose="020F0400000000000000" pitchFamily="34" charset="-128"/>
              <a:ea typeface="Hiragino Maru Gothic ProN W4" panose="020F0400000000000000" pitchFamily="34" charset="-128"/>
            </a:endParaRPr>
          </a:p>
          <a:p>
            <a:pPr marL="285750" indent="-285750">
              <a:buClr>
                <a:srgbClr val="B41DFF"/>
              </a:buClr>
              <a:buSzPct val="80000"/>
              <a:buFont typeface="Wingdings" pitchFamily="2" charset="2"/>
              <a:buChar char="l"/>
            </a:pPr>
            <a:r>
              <a:rPr lang="en-US" altLang="ja-JP" sz="1600" dirty="0">
                <a:latin typeface="Hiragino Maru Gothic ProN W4" panose="020F0400000000000000" pitchFamily="34" charset="-128"/>
                <a:ea typeface="Hiragino Maru Gothic ProN W4" panose="020F0400000000000000" pitchFamily="34" charset="-128"/>
              </a:rPr>
              <a:t>The # of power supply failures decreased from Phase 1 to Phase 3.</a:t>
            </a:r>
          </a:p>
          <a:p>
            <a:pPr marL="285750" indent="-285750">
              <a:buClr>
                <a:srgbClr val="B41DFF"/>
              </a:buClr>
              <a:buSzPct val="80000"/>
              <a:buFont typeface="Wingdings" pitchFamily="2" charset="2"/>
              <a:buChar char="l"/>
            </a:pPr>
            <a:r>
              <a:rPr lang="en-US" altLang="ja-JP" sz="1600" dirty="0">
                <a:latin typeface="Hiragino Maru Gothic ProN W4" panose="020F0400000000000000" pitchFamily="34" charset="-128"/>
                <a:ea typeface="Hiragino Maru Gothic ProN W4" panose="020F0400000000000000" pitchFamily="34" charset="-128"/>
              </a:rPr>
              <a:t>Investigation of the QCS (QC2LE) power supply failure due to distorted gate signals is on-going. This is one of our highest priority items for the summer shutdown.</a:t>
            </a:r>
          </a:p>
          <a:p>
            <a:pPr marL="285750" indent="-285750">
              <a:buClr>
                <a:srgbClr val="B41DFF"/>
              </a:buClr>
              <a:buSzPct val="80000"/>
              <a:buFont typeface="Wingdings" pitchFamily="2" charset="2"/>
              <a:buChar char="l"/>
            </a:pPr>
            <a:r>
              <a:rPr lang="en-US" altLang="ja-JP" sz="1600" dirty="0">
                <a:latin typeface="Hiragino Maru Gothic ProN W4" panose="020F0400000000000000" pitchFamily="34" charset="-128"/>
                <a:ea typeface="Hiragino Maru Gothic ProN W4" panose="020F0400000000000000" pitchFamily="34" charset="-128"/>
              </a:rPr>
              <a:t>Adding a fast abort signal from the QCS power supplies looks feasible, and we will try to implement a fast abort signal from the QCS PS for the fall run.</a:t>
            </a:r>
          </a:p>
          <a:p>
            <a:pPr marL="285750" indent="-285750">
              <a:buClr>
                <a:srgbClr val="87FFFF"/>
              </a:buClr>
              <a:buFont typeface="Wingdings" pitchFamily="2" charset="2"/>
              <a:buChar char="l"/>
            </a:pPr>
            <a:endParaRPr lang="en-US" altLang="ja-JP" sz="1600" dirty="0">
              <a:latin typeface="Hiragino Maru Gothic ProN W4" panose="020F0400000000000000" pitchFamily="34" charset="-128"/>
              <a:ea typeface="Hiragino Maru Gothic ProN W4" panose="020F0400000000000000" pitchFamily="34" charset="-128"/>
            </a:endParaRPr>
          </a:p>
          <a:p>
            <a:pPr marL="285750" indent="-285750">
              <a:buClr>
                <a:srgbClr val="FF00B4"/>
              </a:buClr>
              <a:buSzPct val="80000"/>
              <a:buFont typeface="Wingdings" pitchFamily="2" charset="2"/>
              <a:buChar char="l"/>
            </a:pPr>
            <a:r>
              <a:rPr lang="en-US" altLang="ja-JP" sz="1600" dirty="0">
                <a:latin typeface="Hiragino Maru Gothic ProN W4" panose="020F0400000000000000" pitchFamily="34" charset="-128"/>
                <a:ea typeface="Hiragino Maru Gothic ProN W4" panose="020F0400000000000000" pitchFamily="34" charset="-128"/>
              </a:rPr>
              <a:t>The south arc of the MR continues to sink, at an average rate of 1.9 mm/year.</a:t>
            </a:r>
          </a:p>
          <a:p>
            <a:pPr marL="285750" indent="-285750">
              <a:buClr>
                <a:srgbClr val="FF00B4"/>
              </a:buClr>
              <a:buSzPct val="80000"/>
              <a:buFont typeface="Wingdings" pitchFamily="2" charset="2"/>
              <a:buChar char="l"/>
            </a:pPr>
            <a:r>
              <a:rPr lang="en-US" altLang="ja-JP" sz="1600" dirty="0">
                <a:latin typeface="Hiragino Maru Gothic ProN W4" panose="020F0400000000000000" pitchFamily="34" charset="-128"/>
                <a:ea typeface="Hiragino Maru Gothic ProN W4" panose="020F0400000000000000" pitchFamily="34" charset="-128"/>
              </a:rPr>
              <a:t>A correlation is seen between the HLS, the cryostat motion and the steering currents.</a:t>
            </a:r>
          </a:p>
          <a:p>
            <a:pPr marL="285750" indent="-285750">
              <a:buClr>
                <a:srgbClr val="FF00B4"/>
              </a:buClr>
              <a:buSzPct val="80000"/>
              <a:buFont typeface="Wingdings" pitchFamily="2" charset="2"/>
              <a:buChar char="l"/>
            </a:pPr>
            <a:r>
              <a:rPr lang="en-US" altLang="ja-JP" sz="1600" dirty="0">
                <a:latin typeface="Hiragino Maru Gothic ProN W4" panose="020F0400000000000000" pitchFamily="34" charset="-128"/>
                <a:ea typeface="Hiragino Maru Gothic ProN W4" panose="020F0400000000000000" pitchFamily="34" charset="-128"/>
              </a:rPr>
              <a:t>Some correlation is seen between the fast luminosity signal and vibration data. We will keep looking into the vibration issues.</a:t>
            </a:r>
          </a:p>
        </p:txBody>
      </p:sp>
    </p:spTree>
    <p:extLst>
      <p:ext uri="{BB962C8B-B14F-4D97-AF65-F5344CB8AC3E}">
        <p14:creationId xmlns:p14="http://schemas.microsoft.com/office/powerpoint/2010/main" val="10627922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フッター プレースホルダー 1">
            <a:extLst>
              <a:ext uri="{FF2B5EF4-FFF2-40B4-BE49-F238E27FC236}">
                <a16:creationId xmlns:a16="http://schemas.microsoft.com/office/drawing/2014/main" id="{747AB59E-35F8-184D-B585-EA497F5C09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" altLang="ja-JP"/>
              <a:t>MR Magnet System @KEKB Review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739739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8E42A88-41BE-BD48-8C4D-6C0103D2EC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0949" y="30350"/>
            <a:ext cx="7861169" cy="841573"/>
          </a:xfrm>
        </p:spPr>
        <p:txBody>
          <a:bodyPr>
            <a:normAutofit/>
          </a:bodyPr>
          <a:lstStyle/>
          <a:p>
            <a:pPr algn="ctr"/>
            <a:r>
              <a:rPr kumimoji="1" lang="en-US" altLang="ja-JP" sz="2800" dirty="0"/>
              <a:t>Introduction</a:t>
            </a:r>
            <a:r>
              <a:rPr kumimoji="1" lang="ja-JP" altLang="en-US" sz="2800"/>
              <a:t> </a:t>
            </a:r>
            <a:r>
              <a:rPr kumimoji="1" lang="en-US" altLang="ja-JP" sz="2800" dirty="0"/>
              <a:t> to the MR Magnet System</a:t>
            </a:r>
            <a:endParaRPr kumimoji="1" lang="ja-JP" altLang="en-US" sz="2800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6EA6CFFE-24E0-4B4B-9B73-4FF6832DC1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" altLang="ja-JP"/>
              <a:t>MR Magnet System @KEKB Review</a:t>
            </a:r>
            <a:endParaRPr kumimoji="1" lang="ja-JP" altLang="en-US"/>
          </a:p>
        </p:txBody>
      </p:sp>
      <p:pic>
        <p:nvPicPr>
          <p:cNvPr id="1025" name="Picture 1" descr="page1image11313280">
            <a:extLst>
              <a:ext uri="{FF2B5EF4-FFF2-40B4-BE49-F238E27FC236}">
                <a16:creationId xmlns:a16="http://schemas.microsoft.com/office/drawing/2014/main" id="{A70FC27A-BFA1-FF4C-A3E9-6622E83594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83405" y="2585754"/>
            <a:ext cx="3986070" cy="1126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表 6">
            <a:extLst>
              <a:ext uri="{FF2B5EF4-FFF2-40B4-BE49-F238E27FC236}">
                <a16:creationId xmlns:a16="http://schemas.microsoft.com/office/drawing/2014/main" id="{DC92EDEE-51FA-AC45-9E30-BE90E38FF9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6610290"/>
              </p:ext>
            </p:extLst>
          </p:nvPr>
        </p:nvGraphicFramePr>
        <p:xfrm>
          <a:off x="66525" y="985435"/>
          <a:ext cx="4410207" cy="14727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39444">
                  <a:extLst>
                    <a:ext uri="{9D8B030D-6E8A-4147-A177-3AD203B41FA5}">
                      <a16:colId xmlns:a16="http://schemas.microsoft.com/office/drawing/2014/main" val="3535904911"/>
                    </a:ext>
                  </a:extLst>
                </a:gridCol>
                <a:gridCol w="2460678">
                  <a:extLst>
                    <a:ext uri="{9D8B030D-6E8A-4147-A177-3AD203B41FA5}">
                      <a16:colId xmlns:a16="http://schemas.microsoft.com/office/drawing/2014/main" val="3278579171"/>
                    </a:ext>
                  </a:extLst>
                </a:gridCol>
                <a:gridCol w="1310085">
                  <a:extLst>
                    <a:ext uri="{9D8B030D-6E8A-4147-A177-3AD203B41FA5}">
                      <a16:colId xmlns:a16="http://schemas.microsoft.com/office/drawing/2014/main" val="3475263747"/>
                    </a:ext>
                  </a:extLst>
                </a:gridCol>
              </a:tblGrid>
              <a:tr h="578786">
                <a:tc>
                  <a:txBody>
                    <a:bodyPr/>
                    <a:lstStyle/>
                    <a:p>
                      <a:r>
                        <a:rPr kumimoji="1" lang="en-US" altLang="ja-JP" sz="1400" dirty="0">
                          <a:latin typeface="Hiragino Maru Gothic ProN W4" panose="020F0400000000000000" pitchFamily="34" charset="-128"/>
                          <a:ea typeface="Hiragino Maru Gothic ProN W4" panose="020F0400000000000000" pitchFamily="34" charset="-128"/>
                        </a:rPr>
                        <a:t>Ring</a:t>
                      </a:r>
                      <a:endParaRPr kumimoji="1" lang="ja-JP" altLang="en-US" sz="1400">
                        <a:latin typeface="Hiragino Maru Gothic ProN W4" panose="020F0400000000000000" pitchFamily="34" charset="-128"/>
                        <a:ea typeface="Hiragino Maru Gothic ProN W4" panose="020F0400000000000000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>
                          <a:latin typeface="Hiragino Maru Gothic ProN W4" panose="020F0400000000000000" pitchFamily="34" charset="-128"/>
                          <a:ea typeface="Hiragino Maru Gothic ProN W4" panose="020F0400000000000000" pitchFamily="34" charset="-128"/>
                        </a:rPr>
                        <a:t># of larger magnets </a:t>
                      </a:r>
                    </a:p>
                    <a:p>
                      <a:r>
                        <a:rPr kumimoji="1" lang="en-US" altLang="ja-JP" sz="1400" dirty="0">
                          <a:latin typeface="Hiragino Maru Gothic ProN W4" panose="020F0400000000000000" pitchFamily="34" charset="-128"/>
                          <a:ea typeface="Hiragino Maru Gothic ProN W4" panose="020F0400000000000000" pitchFamily="34" charset="-128"/>
                        </a:rPr>
                        <a:t>Water-cooled/air cooled</a:t>
                      </a:r>
                      <a:endParaRPr kumimoji="1" lang="ja-JP" altLang="en-US" sz="1400">
                        <a:latin typeface="Hiragino Maru Gothic ProN W4" panose="020F0400000000000000" pitchFamily="34" charset="-128"/>
                        <a:ea typeface="Hiragino Maru Gothic ProN W4" panose="020F0400000000000000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>
                          <a:latin typeface="Hiragino Maru Gothic ProN W4" panose="020F0400000000000000" pitchFamily="34" charset="-128"/>
                          <a:ea typeface="Hiragino Maru Gothic ProN W4" panose="020F0400000000000000" pitchFamily="34" charset="-128"/>
                        </a:rPr>
                        <a:t>Corrector magnets (air-cooled)</a:t>
                      </a:r>
                      <a:endParaRPr kumimoji="1" lang="ja-JP" altLang="en-US" sz="1400">
                        <a:latin typeface="Hiragino Maru Gothic ProN W4" panose="020F0400000000000000" pitchFamily="34" charset="-128"/>
                        <a:ea typeface="Hiragino Maru Gothic ProN W4" panose="020F0400000000000000" pitchFamily="34" charset="-12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5105021"/>
                  </a:ext>
                </a:extLst>
              </a:tr>
              <a:tr h="370626">
                <a:tc>
                  <a:txBody>
                    <a:bodyPr/>
                    <a:lstStyle/>
                    <a:p>
                      <a:r>
                        <a:rPr kumimoji="1" lang="en-US" altLang="ja-JP" sz="1400" dirty="0">
                          <a:latin typeface="Hiragino Maru Gothic ProN W4" panose="020F0400000000000000" pitchFamily="34" charset="-128"/>
                          <a:ea typeface="Hiragino Maru Gothic ProN W4" panose="020F0400000000000000" pitchFamily="34" charset="-128"/>
                        </a:rPr>
                        <a:t>HER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>
                          <a:latin typeface="Hiragino Maru Gothic ProN W4" panose="020F0400000000000000" pitchFamily="34" charset="-128"/>
                          <a:ea typeface="Hiragino Maru Gothic ProN W4" panose="020F0400000000000000" pitchFamily="34" charset="-128"/>
                        </a:rPr>
                        <a:t>740/6</a:t>
                      </a:r>
                      <a:endParaRPr kumimoji="1" lang="ja-JP" altLang="en-US" sz="1400">
                        <a:latin typeface="Hiragino Maru Gothic ProN W4" panose="020F0400000000000000" pitchFamily="34" charset="-128"/>
                        <a:ea typeface="Hiragino Maru Gothic ProN W4" panose="020F0400000000000000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>
                          <a:latin typeface="Hiragino Maru Gothic ProN W4" panose="020F0400000000000000" pitchFamily="34" charset="-128"/>
                          <a:ea typeface="Hiragino Maru Gothic ProN W4" panose="020F0400000000000000" pitchFamily="34" charset="-128"/>
                        </a:rPr>
                        <a:t>~420</a:t>
                      </a:r>
                      <a:endParaRPr kumimoji="1" lang="ja-JP" altLang="en-US" sz="1400">
                        <a:latin typeface="Hiragino Maru Gothic ProN W4" panose="020F0400000000000000" pitchFamily="34" charset="-128"/>
                        <a:ea typeface="Hiragino Maru Gothic ProN W4" panose="020F0400000000000000" pitchFamily="34" charset="-12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0434977"/>
                  </a:ext>
                </a:extLst>
              </a:tr>
              <a:tr h="370626">
                <a:tc>
                  <a:txBody>
                    <a:bodyPr/>
                    <a:lstStyle/>
                    <a:p>
                      <a:r>
                        <a:rPr kumimoji="1" lang="en-US" altLang="ja-JP" sz="1400" dirty="0">
                          <a:latin typeface="Hiragino Maru Gothic ProN W4" panose="020F0400000000000000" pitchFamily="34" charset="-128"/>
                          <a:ea typeface="Hiragino Maru Gothic ProN W4" panose="020F0400000000000000" pitchFamily="34" charset="-128"/>
                        </a:rPr>
                        <a:t>LER</a:t>
                      </a:r>
                      <a:endParaRPr kumimoji="1" lang="ja-JP" altLang="en-US" sz="1400">
                        <a:latin typeface="Hiragino Maru Gothic ProN W4" panose="020F0400000000000000" pitchFamily="34" charset="-128"/>
                        <a:ea typeface="Hiragino Maru Gothic ProN W4" panose="020F0400000000000000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>
                          <a:latin typeface="Hiragino Maru Gothic ProN W4" panose="020F0400000000000000" pitchFamily="34" charset="-128"/>
                          <a:ea typeface="Hiragino Maru Gothic ProN W4" panose="020F0400000000000000" pitchFamily="34" charset="-128"/>
                        </a:rPr>
                        <a:t>986/12</a:t>
                      </a:r>
                      <a:endParaRPr kumimoji="1" lang="ja-JP" altLang="en-US" sz="1400">
                        <a:latin typeface="Hiragino Maru Gothic ProN W4" panose="020F0400000000000000" pitchFamily="34" charset="-128"/>
                        <a:ea typeface="Hiragino Maru Gothic ProN W4" panose="020F0400000000000000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>
                          <a:latin typeface="Hiragino Maru Gothic ProN W4" panose="020F0400000000000000" pitchFamily="34" charset="-128"/>
                          <a:ea typeface="Hiragino Maru Gothic ProN W4" panose="020F0400000000000000" pitchFamily="34" charset="-128"/>
                        </a:rPr>
                        <a:t>~410</a:t>
                      </a:r>
                      <a:endParaRPr kumimoji="1" lang="ja-JP" altLang="en-US" sz="1400">
                        <a:latin typeface="Hiragino Maru Gothic ProN W4" panose="020F0400000000000000" pitchFamily="34" charset="-128"/>
                        <a:ea typeface="Hiragino Maru Gothic ProN W4" panose="020F0400000000000000" pitchFamily="34" charset="-12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1199889"/>
                  </a:ext>
                </a:extLst>
              </a:tr>
            </a:tbl>
          </a:graphicData>
        </a:graphic>
      </p:graphicFrame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95221AE6-106F-0A48-A96D-DB1979F76DFD}"/>
              </a:ext>
            </a:extLst>
          </p:cNvPr>
          <p:cNvSpPr txBox="1"/>
          <p:nvPr/>
        </p:nvSpPr>
        <p:spPr>
          <a:xfrm>
            <a:off x="4538847" y="901042"/>
            <a:ext cx="455343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>
                <a:latin typeface="Hiragino Maru Gothic ProN W4" panose="020F0400000000000000" pitchFamily="34" charset="-128"/>
                <a:ea typeface="Hiragino Maru Gothic ProN W4" panose="020F0400000000000000" pitchFamily="34" charset="-128"/>
              </a:rPr>
              <a:t>More than 1700 water-cooled magnets</a:t>
            </a:r>
          </a:p>
          <a:p>
            <a:r>
              <a:rPr kumimoji="1" lang="en-US" altLang="ja-JP" sz="1400" dirty="0">
                <a:latin typeface="Hiragino Maru Gothic ProN W4" panose="020F0400000000000000" pitchFamily="34" charset="-128"/>
                <a:ea typeface="Hiragino Maru Gothic ProN W4" panose="020F0400000000000000" pitchFamily="34" charset="-128"/>
              </a:rPr>
              <a:t>More than 800 air-cooled corrector magnets</a:t>
            </a:r>
          </a:p>
          <a:p>
            <a:endParaRPr lang="en-US" altLang="ja-JP" sz="1400" dirty="0">
              <a:latin typeface="Hiragino Maru Gothic ProN W4" panose="020F0400000000000000" pitchFamily="34" charset="-128"/>
              <a:ea typeface="Hiragino Maru Gothic ProN W4" panose="020F0400000000000000" pitchFamily="34" charset="-128"/>
            </a:endParaRPr>
          </a:p>
          <a:p>
            <a:r>
              <a:rPr kumimoji="1" lang="en-US" altLang="ja-JP" sz="1400" dirty="0">
                <a:latin typeface="Hiragino Maru Gothic ProN W4" panose="020F0400000000000000" pitchFamily="34" charset="-128"/>
                <a:ea typeface="Hiragino Maru Gothic ProN W4" panose="020F0400000000000000" pitchFamily="34" charset="-128"/>
              </a:rPr>
              <a:t>Integration of this large system went</a:t>
            </a:r>
            <a:r>
              <a:rPr lang="en-US" altLang="ja-JP" sz="1400" dirty="0">
                <a:latin typeface="Hiragino Maru Gothic ProN W4" panose="020F0400000000000000" pitchFamily="34" charset="-128"/>
                <a:ea typeface="Hiragino Maru Gothic ProN W4" panose="020F0400000000000000" pitchFamily="34" charset="-128"/>
              </a:rPr>
              <a:t> well, </a:t>
            </a:r>
          </a:p>
          <a:p>
            <a:r>
              <a:rPr lang="en-US" altLang="ja-JP" sz="1400" dirty="0">
                <a:latin typeface="Hiragino Maru Gothic ProN W4" panose="020F0400000000000000" pitchFamily="34" charset="-128"/>
                <a:ea typeface="Hiragino Maru Gothic ProN W4" panose="020F0400000000000000" pitchFamily="34" charset="-128"/>
              </a:rPr>
              <a:t>which c</a:t>
            </a:r>
            <a:r>
              <a:rPr kumimoji="1" lang="en-US" altLang="ja-JP" sz="1400" dirty="0">
                <a:latin typeface="Hiragino Maru Gothic ProN W4" panose="020F0400000000000000" pitchFamily="34" charset="-128"/>
                <a:ea typeface="Hiragino Maru Gothic ProN W4" panose="020F0400000000000000" pitchFamily="34" charset="-128"/>
              </a:rPr>
              <a:t>ontributed to a smooth start</a:t>
            </a:r>
            <a:r>
              <a:rPr lang="en-US" altLang="ja-JP" sz="1400" dirty="0">
                <a:latin typeface="Hiragino Maru Gothic ProN W4" panose="020F0400000000000000" pitchFamily="34" charset="-128"/>
                <a:ea typeface="Hiragino Maru Gothic ProN W4" panose="020F0400000000000000" pitchFamily="34" charset="-128"/>
              </a:rPr>
              <a:t>-up of the MR in Phase 1.</a:t>
            </a:r>
            <a:endParaRPr kumimoji="1" lang="ja-JP" altLang="en-US" sz="1400">
              <a:latin typeface="Hiragino Maru Gothic ProN W4" panose="020F0400000000000000" pitchFamily="34" charset="-128"/>
              <a:ea typeface="Hiragino Maru Gothic ProN W4" panose="020F0400000000000000" pitchFamily="34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D6A9F702-9D93-3748-89D3-8DEA3F65AEBB}"/>
              </a:ext>
            </a:extLst>
          </p:cNvPr>
          <p:cNvSpPr txBox="1"/>
          <p:nvPr/>
        </p:nvSpPr>
        <p:spPr>
          <a:xfrm>
            <a:off x="1045587" y="2839956"/>
            <a:ext cx="31378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dirty="0">
                <a:latin typeface="Hiragino Maru Gothic ProN W4" panose="020F0400000000000000" pitchFamily="34" charset="-128"/>
                <a:ea typeface="Hiragino Maru Gothic ProN W4" panose="020F0400000000000000" pitchFamily="34" charset="-128"/>
              </a:rPr>
              <a:t>Breakdown</a:t>
            </a:r>
          </a:p>
          <a:p>
            <a:r>
              <a:rPr lang="en-US" altLang="ja-JP" sz="1600" dirty="0">
                <a:latin typeface="Hiragino Maru Gothic ProN W4" panose="020F0400000000000000" pitchFamily="34" charset="-128"/>
                <a:ea typeface="Hiragino Maru Gothic ProN W4" panose="020F0400000000000000" pitchFamily="34" charset="-128"/>
              </a:rPr>
              <a:t>Recycled &amp; Newly fabricated</a:t>
            </a:r>
            <a:endParaRPr kumimoji="1" lang="ja-JP" altLang="en-US" sz="1600">
              <a:latin typeface="Hiragino Maru Gothic ProN W4" panose="020F0400000000000000" pitchFamily="34" charset="-128"/>
              <a:ea typeface="Hiragino Maru Gothic ProN W4" panose="020F0400000000000000" pitchFamily="34" charset="-128"/>
            </a:endParaRPr>
          </a:p>
        </p:txBody>
      </p:sp>
      <p:pic>
        <p:nvPicPr>
          <p:cNvPr id="1026" name="Picture 2" descr="page2image11493712">
            <a:extLst>
              <a:ext uri="{FF2B5EF4-FFF2-40B4-BE49-F238E27FC236}">
                <a16:creationId xmlns:a16="http://schemas.microsoft.com/office/drawing/2014/main" id="{BAE40810-CCD8-4B4D-A8AA-708034D1E7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4248" y="4149610"/>
            <a:ext cx="3232054" cy="2085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7E4073DC-1CC8-804D-BC5F-99E519B2AE0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795" y="4288733"/>
            <a:ext cx="2544209" cy="1807396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E99E7DD1-12F9-994C-8343-F0C902F58AA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2873" y="4149608"/>
            <a:ext cx="2994863" cy="2099781"/>
          </a:xfrm>
          <a:prstGeom prst="rect">
            <a:avLst/>
          </a:prstGeom>
        </p:spPr>
      </p:pic>
      <p:sp>
        <p:nvSpPr>
          <p:cNvPr id="15" name="角丸四角形 14">
            <a:extLst>
              <a:ext uri="{FF2B5EF4-FFF2-40B4-BE49-F238E27FC236}">
                <a16:creationId xmlns:a16="http://schemas.microsoft.com/office/drawing/2014/main" id="{0D7F4CFC-CBB3-944C-B538-C1FE6E8F1FBA}"/>
              </a:ext>
            </a:extLst>
          </p:cNvPr>
          <p:cNvSpPr/>
          <p:nvPr/>
        </p:nvSpPr>
        <p:spPr>
          <a:xfrm>
            <a:off x="365760" y="2527241"/>
            <a:ext cx="8223294" cy="1242133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角丸四角形 15">
            <a:extLst>
              <a:ext uri="{FF2B5EF4-FFF2-40B4-BE49-F238E27FC236}">
                <a16:creationId xmlns:a16="http://schemas.microsoft.com/office/drawing/2014/main" id="{06855528-CB75-4446-9150-911F47693290}"/>
              </a:ext>
            </a:extLst>
          </p:cNvPr>
          <p:cNvSpPr/>
          <p:nvPr/>
        </p:nvSpPr>
        <p:spPr>
          <a:xfrm>
            <a:off x="5808012" y="4891875"/>
            <a:ext cx="2528789" cy="731521"/>
          </a:xfrm>
          <a:prstGeom prst="roundRect">
            <a:avLst/>
          </a:prstGeom>
          <a:noFill/>
          <a:ln>
            <a:solidFill>
              <a:srgbClr val="00B0F0"/>
            </a:solidFill>
            <a:prstDash val="dash"/>
          </a:ln>
          <a:scene3d>
            <a:camera prst="orthographicFront">
              <a:rot lat="0" lon="0" rev="15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下矢印 16">
            <a:extLst>
              <a:ext uri="{FF2B5EF4-FFF2-40B4-BE49-F238E27FC236}">
                <a16:creationId xmlns:a16="http://schemas.microsoft.com/office/drawing/2014/main" id="{80FBFF2D-2F52-474B-9FE5-01AFB859C1B0}"/>
              </a:ext>
            </a:extLst>
          </p:cNvPr>
          <p:cNvSpPr/>
          <p:nvPr/>
        </p:nvSpPr>
        <p:spPr>
          <a:xfrm>
            <a:off x="5738648" y="5793664"/>
            <a:ext cx="157654" cy="302698"/>
          </a:xfrm>
          <a:prstGeom prst="downArrow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68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solidFill>
              <a:srgbClr val="00B0F0"/>
            </a:solidFill>
          </a:ln>
          <a:scene3d>
            <a:camera prst="orthographicFront">
              <a:rot lat="0" lon="0" rev="180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角丸四角形 18">
            <a:extLst>
              <a:ext uri="{FF2B5EF4-FFF2-40B4-BE49-F238E27FC236}">
                <a16:creationId xmlns:a16="http://schemas.microsoft.com/office/drawing/2014/main" id="{9CCBC1C0-175C-314D-8800-5627B75FA0FC}"/>
              </a:ext>
            </a:extLst>
          </p:cNvPr>
          <p:cNvSpPr/>
          <p:nvPr/>
        </p:nvSpPr>
        <p:spPr>
          <a:xfrm>
            <a:off x="41977" y="4092776"/>
            <a:ext cx="9057881" cy="2181837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912F867F-10A0-984A-B871-638054FB9F09}"/>
              </a:ext>
            </a:extLst>
          </p:cNvPr>
          <p:cNvSpPr txBox="1"/>
          <p:nvPr/>
        </p:nvSpPr>
        <p:spPr>
          <a:xfrm>
            <a:off x="2963917" y="3882886"/>
            <a:ext cx="2797561" cy="338554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1600" dirty="0">
                <a:latin typeface="Hiragino Maru Gothic ProN W4" panose="020F0400000000000000" pitchFamily="34" charset="-128"/>
                <a:ea typeface="Hiragino Maru Gothic ProN W4" panose="020F0400000000000000" pitchFamily="34" charset="-128"/>
              </a:rPr>
              <a:t>Examples of new magnets</a:t>
            </a:r>
            <a:endParaRPr kumimoji="1" lang="ja-JP" altLang="en-US" sz="1600">
              <a:latin typeface="Hiragino Maru Gothic ProN W4" panose="020F0400000000000000" pitchFamily="34" charset="-128"/>
              <a:ea typeface="Hiragino Maru Gothic ProN W4" panose="020F0400000000000000" pitchFamily="34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9FD3DD6B-1B10-834E-9442-7A138836B59D}"/>
              </a:ext>
            </a:extLst>
          </p:cNvPr>
          <p:cNvSpPr txBox="1"/>
          <p:nvPr/>
        </p:nvSpPr>
        <p:spPr>
          <a:xfrm>
            <a:off x="1584499" y="4856206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FFFF00"/>
                </a:solidFill>
              </a:rPr>
              <a:t>LER B</a:t>
            </a:r>
            <a:endParaRPr kumimoji="1" lang="ja-JP" altLang="en-US">
              <a:solidFill>
                <a:srgbClr val="FFFF00"/>
              </a:solidFill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02E91B71-81EF-CF4C-91D7-1E7C5774742D}"/>
              </a:ext>
            </a:extLst>
          </p:cNvPr>
          <p:cNvSpPr txBox="1"/>
          <p:nvPr/>
        </p:nvSpPr>
        <p:spPr>
          <a:xfrm>
            <a:off x="3134429" y="4606193"/>
            <a:ext cx="24224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Hiragino Maru Gothic ProN W4" panose="020F0400000000000000" pitchFamily="34" charset="-128"/>
                <a:ea typeface="Hiragino Maru Gothic ProN W4" panose="020F0400000000000000" pitchFamily="34" charset="-128"/>
              </a:rPr>
              <a:t>LER </a:t>
            </a:r>
            <a:r>
              <a:rPr lang="en-US" altLang="ja-JP" dirty="0">
                <a:latin typeface="Hiragino Maru Gothic ProN W4" panose="020F0400000000000000" pitchFamily="34" charset="-128"/>
                <a:ea typeface="Hiragino Maru Gothic ProN W4" panose="020F0400000000000000" pitchFamily="34" charset="-128"/>
              </a:rPr>
              <a:t>wiggler section</a:t>
            </a:r>
          </a:p>
          <a:p>
            <a:r>
              <a:rPr kumimoji="1" lang="en-US" altLang="ja-JP" dirty="0">
                <a:latin typeface="Hiragino Maru Gothic ProN W4" panose="020F0400000000000000" pitchFamily="34" charset="-128"/>
                <a:ea typeface="Hiragino Maru Gothic ProN W4" panose="020F0400000000000000" pitchFamily="34" charset="-128"/>
              </a:rPr>
              <a:t>New layout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0BF70CD-0F10-BE41-BC7A-AD251631D739}"/>
              </a:ext>
            </a:extLst>
          </p:cNvPr>
          <p:cNvSpPr txBox="1"/>
          <p:nvPr/>
        </p:nvSpPr>
        <p:spPr>
          <a:xfrm>
            <a:off x="5862914" y="4113504"/>
            <a:ext cx="264885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>
                <a:latin typeface="Hiragino Maru Gothic ProN W4" panose="020F0400000000000000" pitchFamily="34" charset="-128"/>
                <a:ea typeface="Hiragino Maru Gothic ProN W4" panose="020F0400000000000000" pitchFamily="34" charset="-128"/>
              </a:rPr>
              <a:t>IR and the straight sections at both sides of the IP</a:t>
            </a:r>
          </a:p>
          <a:p>
            <a:r>
              <a:rPr lang="en-US" altLang="ja-JP" sz="1400" dirty="0">
                <a:latin typeface="Hiragino Maru Gothic ProN W4" panose="020F0400000000000000" pitchFamily="34" charset="-128"/>
                <a:ea typeface="Hiragino Maru Gothic ProN W4" panose="020F0400000000000000" pitchFamily="34" charset="-128"/>
              </a:rPr>
              <a:t>(HER and LER)</a:t>
            </a:r>
            <a:endParaRPr kumimoji="1" lang="ja-JP" altLang="en-US" sz="1400">
              <a:latin typeface="Hiragino Maru Gothic ProN W4" panose="020F0400000000000000" pitchFamily="34" charset="-128"/>
              <a:ea typeface="Hiragino Maru Gothic ProN W4" panose="020F04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916667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フッター プレースホルダー 1">
            <a:extLst>
              <a:ext uri="{FF2B5EF4-FFF2-40B4-BE49-F238E27FC236}">
                <a16:creationId xmlns:a16="http://schemas.microsoft.com/office/drawing/2014/main" id="{BA7FC210-5CA2-7845-9BA9-79035412A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" altLang="ja-JP"/>
              <a:t>MR Magnet System @KEKB Review</a:t>
            </a:r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C29CFA08-C656-C048-839A-F1A4C02C99D0}"/>
              </a:ext>
            </a:extLst>
          </p:cNvPr>
          <p:cNvSpPr txBox="1"/>
          <p:nvPr/>
        </p:nvSpPr>
        <p:spPr>
          <a:xfrm>
            <a:off x="3240000" y="2520000"/>
            <a:ext cx="280237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800" dirty="0">
                <a:latin typeface="Hiragino Maru Gothic ProN W4" panose="020F0400000000000000" pitchFamily="34" charset="-128"/>
                <a:ea typeface="Hiragino Maru Gothic ProN W4" panose="020F0400000000000000" pitchFamily="34" charset="-128"/>
              </a:rPr>
              <a:t>Magnets</a:t>
            </a:r>
            <a:endParaRPr kumimoji="1" lang="ja-JP" altLang="en-US" sz="4800">
              <a:latin typeface="Hiragino Maru Gothic ProN W4" panose="020F0400000000000000" pitchFamily="34" charset="-128"/>
              <a:ea typeface="Hiragino Maru Gothic ProN W4" panose="020F04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877940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8E42A88-41BE-BD48-8C4D-6C0103D2EC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0949" y="171499"/>
            <a:ext cx="7861169" cy="841573"/>
          </a:xfrm>
        </p:spPr>
        <p:txBody>
          <a:bodyPr>
            <a:normAutofit fontScale="90000"/>
          </a:bodyPr>
          <a:lstStyle/>
          <a:p>
            <a:pPr algn="ctr">
              <a:buClr>
                <a:srgbClr val="00B0F0"/>
              </a:buClr>
              <a:buSzPct val="80000"/>
            </a:pPr>
            <a:r>
              <a:rPr lang="en-US" altLang="ja-JP" sz="2800" dirty="0"/>
              <a:t>Operation and work summary</a:t>
            </a:r>
            <a:br>
              <a:rPr lang="en-US" altLang="ja-JP" sz="2800" dirty="0"/>
            </a:br>
            <a:r>
              <a:rPr lang="en-US" altLang="ja-JP" sz="2800" dirty="0"/>
              <a:t>Magnets</a:t>
            </a:r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6EA6CFFE-24E0-4B4B-9B73-4FF6832DC1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" altLang="ja-JP"/>
              <a:t>MR Magnet System @KEKB Review</a:t>
            </a:r>
            <a:endParaRPr kumimoji="1" lang="ja-JP" altLang="en-US"/>
          </a:p>
        </p:txBody>
      </p:sp>
      <p:pic>
        <p:nvPicPr>
          <p:cNvPr id="30" name="図 29">
            <a:extLst>
              <a:ext uri="{FF2B5EF4-FFF2-40B4-BE49-F238E27FC236}">
                <a16:creationId xmlns:a16="http://schemas.microsoft.com/office/drawing/2014/main" id="{BC7E85BE-FB69-D54C-AC0F-3C38E00FB58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152" y="1194678"/>
            <a:ext cx="2845975" cy="1942065"/>
          </a:xfrm>
          <a:prstGeom prst="rect">
            <a:avLst/>
          </a:prstGeom>
        </p:spPr>
      </p:pic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06B3D48C-2328-1647-98CE-3198F46571A9}"/>
              </a:ext>
            </a:extLst>
          </p:cNvPr>
          <p:cNvSpPr txBox="1"/>
          <p:nvPr/>
        </p:nvSpPr>
        <p:spPr>
          <a:xfrm>
            <a:off x="2943031" y="1194678"/>
            <a:ext cx="61150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1D1ED9"/>
              </a:buClr>
              <a:buFont typeface="Wingdings" pitchFamily="2" charset="2"/>
              <a:buChar char="l"/>
            </a:pPr>
            <a:r>
              <a:rPr kumimoji="1" lang="en-US" altLang="ja-JP" sz="1600" dirty="0">
                <a:latin typeface="Hiragino Maru Gothic ProN W4" panose="020F0400000000000000" pitchFamily="34" charset="-128"/>
                <a:ea typeface="Hiragino Maru Gothic ProN W4" panose="020F0400000000000000" pitchFamily="34" charset="-128"/>
              </a:rPr>
              <a:t>IR construction (Phase 2) </a:t>
            </a:r>
            <a:r>
              <a:rPr lang="en-US" altLang="ja-JP" sz="1600" dirty="0">
                <a:latin typeface="Hiragino Maru Gothic ProN W4" panose="020F0400000000000000" pitchFamily="34" charset="-128"/>
                <a:ea typeface="Hiragino Maru Gothic ProN W4" panose="020F0400000000000000" pitchFamily="34" charset="-128"/>
              </a:rPr>
              <a:t>&amp; Re-construction (Phase 3)</a:t>
            </a:r>
            <a:endParaRPr kumimoji="1" lang="en-US" altLang="ja-JP" sz="1600" dirty="0">
              <a:latin typeface="Hiragino Maru Gothic ProN W4" panose="020F0400000000000000" pitchFamily="34" charset="-128"/>
              <a:ea typeface="Hiragino Maru Gothic ProN W4" panose="020F0400000000000000" pitchFamily="34" charset="-128"/>
            </a:endParaRPr>
          </a:p>
        </p:txBody>
      </p:sp>
      <p:pic>
        <p:nvPicPr>
          <p:cNvPr id="34" name="図 33">
            <a:extLst>
              <a:ext uri="{FF2B5EF4-FFF2-40B4-BE49-F238E27FC236}">
                <a16:creationId xmlns:a16="http://schemas.microsoft.com/office/drawing/2014/main" id="{9B3BE164-7F8D-524C-B5FC-A7FCCCF31DF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8981" y="1590233"/>
            <a:ext cx="2158393" cy="1470429"/>
          </a:xfrm>
          <a:prstGeom prst="rect">
            <a:avLst/>
          </a:prstGeom>
        </p:spPr>
      </p:pic>
      <p:sp>
        <p:nvSpPr>
          <p:cNvPr id="33" name="四角形吹き出し 32">
            <a:extLst>
              <a:ext uri="{FF2B5EF4-FFF2-40B4-BE49-F238E27FC236}">
                <a16:creationId xmlns:a16="http://schemas.microsoft.com/office/drawing/2014/main" id="{3E4660E3-FD75-524C-B0C5-A016A6C8940C}"/>
              </a:ext>
            </a:extLst>
          </p:cNvPr>
          <p:cNvSpPr/>
          <p:nvPr/>
        </p:nvSpPr>
        <p:spPr>
          <a:xfrm>
            <a:off x="3189656" y="1680332"/>
            <a:ext cx="3209605" cy="1356257"/>
          </a:xfrm>
          <a:prstGeom prst="wedgeRectCallout">
            <a:avLst>
              <a:gd name="adj1" fmla="val 54525"/>
              <a:gd name="adj2" fmla="val 10864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ja-JP" sz="1400" dirty="0">
                <a:solidFill>
                  <a:schemeClr val="tx1"/>
                </a:solidFill>
                <a:latin typeface="Hiragino Maru Gothic ProN W4" panose="020F0400000000000000" pitchFamily="34" charset="-128"/>
                <a:ea typeface="Hiragino Maru Gothic ProN W4" panose="020F0400000000000000" pitchFamily="34" charset="-128"/>
              </a:rPr>
              <a:t>The 1</a:t>
            </a:r>
            <a:r>
              <a:rPr lang="en-US" altLang="ja-JP" sz="1400" baseline="30000" dirty="0">
                <a:solidFill>
                  <a:schemeClr val="tx1"/>
                </a:solidFill>
                <a:latin typeface="Hiragino Maru Gothic ProN W4" panose="020F0400000000000000" pitchFamily="34" charset="-128"/>
                <a:ea typeface="Hiragino Maru Gothic ProN W4" panose="020F0400000000000000" pitchFamily="34" charset="-128"/>
              </a:rPr>
              <a:t>st </a:t>
            </a:r>
            <a:r>
              <a:rPr lang="en-US" altLang="ja-JP" sz="1400" dirty="0">
                <a:solidFill>
                  <a:schemeClr val="tx1"/>
                </a:solidFill>
                <a:latin typeface="Hiragino Maru Gothic ProN W4" panose="020F0400000000000000" pitchFamily="34" charset="-128"/>
                <a:ea typeface="Hiragino Maru Gothic ProN W4" panose="020F0400000000000000" pitchFamily="34" charset="-128"/>
              </a:rPr>
              <a:t>beam-beam deflection signal, obtained by shifting the electron beam (HER) by ~30 </a:t>
            </a:r>
            <a:r>
              <a:rPr lang="en-US" altLang="ja-JP" sz="1400" dirty="0">
                <a:solidFill>
                  <a:schemeClr val="tx1"/>
                </a:solidFill>
                <a:latin typeface="Symbol" pitchFamily="2" charset="2"/>
                <a:ea typeface="Hiragino Maru Gothic ProN W4" panose="020F0400000000000000" pitchFamily="34" charset="-128"/>
              </a:rPr>
              <a:t>m</a:t>
            </a:r>
            <a:r>
              <a:rPr lang="en-US" altLang="ja-JP" sz="1400" dirty="0">
                <a:solidFill>
                  <a:schemeClr val="tx1"/>
                </a:solidFill>
                <a:latin typeface="Hiragino Maru Gothic ProN W4" panose="020F0400000000000000" pitchFamily="34" charset="-128"/>
                <a:ea typeface="Hiragino Maru Gothic ProN W4" panose="020F0400000000000000" pitchFamily="34" charset="-128"/>
              </a:rPr>
              <a:t>m using a set of dipole corrector magnets in the HER. </a:t>
            </a:r>
          </a:p>
        </p:txBody>
      </p:sp>
      <p:pic>
        <p:nvPicPr>
          <p:cNvPr id="35" name="図 34">
            <a:extLst>
              <a:ext uri="{FF2B5EF4-FFF2-40B4-BE49-F238E27FC236}">
                <a16:creationId xmlns:a16="http://schemas.microsoft.com/office/drawing/2014/main" id="{AC6FA0D2-CC48-FF46-82DE-6B816BD650D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816" y="4602836"/>
            <a:ext cx="2816129" cy="1581952"/>
          </a:xfrm>
          <a:prstGeom prst="rect">
            <a:avLst/>
          </a:prstGeom>
        </p:spPr>
      </p:pic>
      <p:pic>
        <p:nvPicPr>
          <p:cNvPr id="37" name="図 36">
            <a:extLst>
              <a:ext uri="{FF2B5EF4-FFF2-40B4-BE49-F238E27FC236}">
                <a16:creationId xmlns:a16="http://schemas.microsoft.com/office/drawing/2014/main" id="{3A2D8E6E-AE02-1541-AF0C-709ECC0AE33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8533" y="4390195"/>
            <a:ext cx="2929140" cy="1912017"/>
          </a:xfrm>
          <a:prstGeom prst="rect">
            <a:avLst/>
          </a:prstGeom>
        </p:spPr>
      </p:pic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17BEBD47-7267-1B4B-9C85-5DA8BB7563A9}"/>
              </a:ext>
            </a:extLst>
          </p:cNvPr>
          <p:cNvSpPr txBox="1"/>
          <p:nvPr/>
        </p:nvSpPr>
        <p:spPr>
          <a:xfrm>
            <a:off x="122795" y="3364821"/>
            <a:ext cx="574291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1D1ED9"/>
              </a:buClr>
              <a:buFont typeface="Wingdings" pitchFamily="2" charset="2"/>
              <a:buChar char="l"/>
            </a:pPr>
            <a:r>
              <a:rPr kumimoji="1" lang="en-US" altLang="ja-JP" sz="1400" dirty="0">
                <a:latin typeface="Hiragino Maru Gothic ProN W4" panose="020F0400000000000000" pitchFamily="34" charset="-128"/>
                <a:ea typeface="Hiragino Maru Gothic ProN W4" panose="020F0400000000000000" pitchFamily="34" charset="-128"/>
              </a:rPr>
              <a:t>From Phase 2 to Phase 3: IR skew quads</a:t>
            </a:r>
          </a:p>
          <a:p>
            <a:r>
              <a:rPr lang="en-US" altLang="ja-JP" sz="1400" dirty="0">
                <a:latin typeface="Hiragino Maru Gothic ProN W4" panose="020F0400000000000000" pitchFamily="34" charset="-128"/>
                <a:ea typeface="Hiragino Maru Gothic ProN W4" panose="020F0400000000000000" pitchFamily="34" charset="-128"/>
              </a:rPr>
              <a:t>Skew quad strength increased from 0.0017 to 0.0038 [T] by adding more turns, for a larger knob tuning range (R. Ueki).</a:t>
            </a:r>
            <a:endParaRPr kumimoji="1" lang="ja-JP" altLang="en-US" sz="1400">
              <a:latin typeface="Hiragino Maru Gothic ProN W4" panose="020F0400000000000000" pitchFamily="34" charset="-128"/>
              <a:ea typeface="Hiragino Maru Gothic ProN W4" panose="020F0400000000000000" pitchFamily="34" charset="-128"/>
            </a:endParaRPr>
          </a:p>
        </p:txBody>
      </p:sp>
      <p:cxnSp>
        <p:nvCxnSpPr>
          <p:cNvPr id="47" name="直線矢印コネクタ 46">
            <a:extLst>
              <a:ext uri="{FF2B5EF4-FFF2-40B4-BE49-F238E27FC236}">
                <a16:creationId xmlns:a16="http://schemas.microsoft.com/office/drawing/2014/main" id="{CD62B820-6C87-2140-8C44-36D2D7FE41A5}"/>
              </a:ext>
            </a:extLst>
          </p:cNvPr>
          <p:cNvCxnSpPr/>
          <p:nvPr/>
        </p:nvCxnSpPr>
        <p:spPr>
          <a:xfrm flipH="1">
            <a:off x="1841074" y="4210304"/>
            <a:ext cx="49095" cy="437399"/>
          </a:xfrm>
          <a:prstGeom prst="straightConnector1">
            <a:avLst/>
          </a:prstGeom>
          <a:ln w="190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角丸四角形 50">
            <a:extLst>
              <a:ext uri="{FF2B5EF4-FFF2-40B4-BE49-F238E27FC236}">
                <a16:creationId xmlns:a16="http://schemas.microsoft.com/office/drawing/2014/main" id="{266610A3-05B7-0248-BD30-F4B269EEF577}"/>
              </a:ext>
            </a:extLst>
          </p:cNvPr>
          <p:cNvSpPr/>
          <p:nvPr/>
        </p:nvSpPr>
        <p:spPr>
          <a:xfrm>
            <a:off x="0" y="1013072"/>
            <a:ext cx="9144000" cy="2227218"/>
          </a:xfrm>
          <a:prstGeom prst="roundRect">
            <a:avLst/>
          </a:prstGeom>
          <a:noFill/>
          <a:ln w="3175">
            <a:solidFill>
              <a:srgbClr val="00B0F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6" name="角丸四角形 55">
            <a:extLst>
              <a:ext uri="{FF2B5EF4-FFF2-40B4-BE49-F238E27FC236}">
                <a16:creationId xmlns:a16="http://schemas.microsoft.com/office/drawing/2014/main" id="{D62BC5F8-B618-3E44-A070-C50D74D7DAD7}"/>
              </a:ext>
            </a:extLst>
          </p:cNvPr>
          <p:cNvSpPr/>
          <p:nvPr/>
        </p:nvSpPr>
        <p:spPr>
          <a:xfrm>
            <a:off x="0" y="3313578"/>
            <a:ext cx="9101042" cy="3085732"/>
          </a:xfrm>
          <a:prstGeom prst="roundRect">
            <a:avLst/>
          </a:prstGeom>
          <a:noFill/>
          <a:ln w="3175">
            <a:solidFill>
              <a:srgbClr val="00B0F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0A29FA65-7C1C-7E49-A376-039F20C388F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4394" y="3399345"/>
            <a:ext cx="2969631" cy="1807101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04B31446-AF33-BF4C-837F-F234C982990F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0329" y="5163439"/>
            <a:ext cx="2857045" cy="1192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6583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8E42A88-41BE-BD48-8C4D-6C0103D2EC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0949" y="171499"/>
            <a:ext cx="7861169" cy="841573"/>
          </a:xfrm>
        </p:spPr>
        <p:txBody>
          <a:bodyPr>
            <a:normAutofit fontScale="90000"/>
          </a:bodyPr>
          <a:lstStyle/>
          <a:p>
            <a:pPr algn="ctr">
              <a:buClr>
                <a:srgbClr val="00B0F0"/>
              </a:buClr>
              <a:buSzPct val="80000"/>
            </a:pPr>
            <a:r>
              <a:rPr lang="en-US" altLang="ja-JP" sz="2800" dirty="0"/>
              <a:t>Operation and work summary</a:t>
            </a:r>
            <a:br>
              <a:rPr lang="en-US" altLang="ja-JP" sz="2800" dirty="0"/>
            </a:br>
            <a:r>
              <a:rPr lang="en-US" altLang="ja-JP" sz="2800" dirty="0"/>
              <a:t>Magnets</a:t>
            </a:r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6EA6CFFE-24E0-4B4B-9B73-4FF6832DC1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" altLang="ja-JP"/>
              <a:t>MR Magnet System @KEKB Review</a:t>
            </a:r>
            <a:endParaRPr kumimoji="1" lang="ja-JP" altLang="en-US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C234B66B-D023-304C-B299-9D0671C11621}"/>
              </a:ext>
            </a:extLst>
          </p:cNvPr>
          <p:cNvSpPr txBox="1"/>
          <p:nvPr/>
        </p:nvSpPr>
        <p:spPr>
          <a:xfrm>
            <a:off x="122795" y="1290695"/>
            <a:ext cx="86866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1D1ED9"/>
              </a:buClr>
              <a:buFont typeface="Wingdings" pitchFamily="2" charset="2"/>
              <a:buChar char="l"/>
            </a:pPr>
            <a:r>
              <a:rPr kumimoji="1" lang="en-US" altLang="ja-JP" sz="1400" dirty="0">
                <a:latin typeface="Hiragino Maru Gothic ProN W4" panose="020F0400000000000000" pitchFamily="34" charset="-128"/>
                <a:ea typeface="Hiragino Maru Gothic ProN W4" panose="020F0400000000000000" pitchFamily="34" charset="-128"/>
              </a:rPr>
              <a:t>From Phase 2 to Phase 3: Skew </a:t>
            </a:r>
            <a:r>
              <a:rPr kumimoji="1" lang="en-US" altLang="ja-JP" sz="1400" dirty="0" err="1">
                <a:latin typeface="Hiragino Maru Gothic ProN W4" panose="020F0400000000000000" pitchFamily="34" charset="-128"/>
                <a:ea typeface="Hiragino Maru Gothic ProN W4" panose="020F0400000000000000" pitchFamily="34" charset="-128"/>
              </a:rPr>
              <a:t>sextupoles</a:t>
            </a:r>
            <a:endParaRPr kumimoji="1" lang="en-US" altLang="ja-JP" sz="1400" dirty="0">
              <a:latin typeface="Hiragino Maru Gothic ProN W4" panose="020F0400000000000000" pitchFamily="34" charset="-128"/>
              <a:ea typeface="Hiragino Maru Gothic ProN W4" panose="020F0400000000000000" pitchFamily="34" charset="-128"/>
            </a:endParaRPr>
          </a:p>
          <a:p>
            <a:r>
              <a:rPr lang="en-US" altLang="ja-JP" sz="1400" dirty="0">
                <a:latin typeface="Hiragino Maru Gothic ProN W4" panose="020F0400000000000000" pitchFamily="34" charset="-128"/>
                <a:ea typeface="Hiragino Maru Gothic ProN W4" panose="020F0400000000000000" pitchFamily="34" charset="-128"/>
              </a:rPr>
              <a:t>The skew </a:t>
            </a:r>
            <a:r>
              <a:rPr lang="en-US" altLang="ja-JP" sz="1400" dirty="0" err="1">
                <a:latin typeface="Hiragino Maru Gothic ProN W4" panose="020F0400000000000000" pitchFamily="34" charset="-128"/>
                <a:ea typeface="Hiragino Maru Gothic ProN W4" panose="020F0400000000000000" pitchFamily="34" charset="-128"/>
              </a:rPr>
              <a:t>sextupole</a:t>
            </a:r>
            <a:r>
              <a:rPr lang="en-US" altLang="ja-JP" sz="1400" dirty="0">
                <a:latin typeface="Hiragino Maru Gothic ProN W4" panose="020F0400000000000000" pitchFamily="34" charset="-128"/>
                <a:ea typeface="Hiragino Maru Gothic ProN W4" panose="020F0400000000000000" pitchFamily="34" charset="-128"/>
              </a:rPr>
              <a:t> magnets used for KEKB  luminosity tuning were hocked back up in HER.</a:t>
            </a:r>
          </a:p>
          <a:p>
            <a:r>
              <a:rPr kumimoji="1" lang="en-US" altLang="ja-JP" sz="1400" dirty="0">
                <a:latin typeface="Hiragino Maru Gothic ProN W4" panose="020F0400000000000000" pitchFamily="34" charset="-128"/>
                <a:ea typeface="Hiragino Maru Gothic ProN W4" panose="020F0400000000000000" pitchFamily="34" charset="-128"/>
              </a:rPr>
              <a:t>This is done partially to determine the specifications for the </a:t>
            </a:r>
            <a:r>
              <a:rPr kumimoji="1" lang="en-US" altLang="ja-JP" sz="1400" dirty="0" err="1">
                <a:latin typeface="Hiragino Maru Gothic ProN W4" panose="020F0400000000000000" pitchFamily="34" charset="-128"/>
                <a:ea typeface="Hiragino Maru Gothic ProN W4" panose="020F0400000000000000" pitchFamily="34" charset="-128"/>
              </a:rPr>
              <a:t>SuperKEKB</a:t>
            </a:r>
            <a:r>
              <a:rPr kumimoji="1" lang="en-US" altLang="ja-JP" sz="1400" dirty="0">
                <a:latin typeface="Hiragino Maru Gothic ProN W4" panose="020F0400000000000000" pitchFamily="34" charset="-128"/>
                <a:ea typeface="Hiragino Maru Gothic ProN W4" panose="020F0400000000000000" pitchFamily="34" charset="-128"/>
              </a:rPr>
              <a:t> skew </a:t>
            </a:r>
            <a:r>
              <a:rPr kumimoji="1" lang="en-US" altLang="ja-JP" sz="1400" dirty="0" err="1">
                <a:latin typeface="Hiragino Maru Gothic ProN W4" panose="020F0400000000000000" pitchFamily="34" charset="-128"/>
                <a:ea typeface="Hiragino Maru Gothic ProN W4" panose="020F0400000000000000" pitchFamily="34" charset="-128"/>
              </a:rPr>
              <a:t>sextupoles</a:t>
            </a:r>
            <a:r>
              <a:rPr lang="en-US" altLang="ja-JP" sz="1400" dirty="0">
                <a:latin typeface="Hiragino Maru Gothic ProN W4" panose="020F0400000000000000" pitchFamily="34" charset="-128"/>
                <a:ea typeface="Hiragino Maru Gothic ProN W4" panose="020F0400000000000000" pitchFamily="34" charset="-128"/>
              </a:rPr>
              <a:t> magnets.</a:t>
            </a:r>
            <a:endParaRPr kumimoji="1" lang="ja-JP" altLang="en-US" sz="1400">
              <a:latin typeface="Hiragino Maru Gothic ProN W4" panose="020F0400000000000000" pitchFamily="34" charset="-128"/>
              <a:ea typeface="Hiragino Maru Gothic ProN W4" panose="020F0400000000000000" pitchFamily="34" charset="-128"/>
            </a:endParaRPr>
          </a:p>
        </p:txBody>
      </p:sp>
      <p:sp>
        <p:nvSpPr>
          <p:cNvPr id="18" name="角丸四角形 17">
            <a:extLst>
              <a:ext uri="{FF2B5EF4-FFF2-40B4-BE49-F238E27FC236}">
                <a16:creationId xmlns:a16="http://schemas.microsoft.com/office/drawing/2014/main" id="{20C83E85-5201-4C46-B85B-8CD1C087102B}"/>
              </a:ext>
            </a:extLst>
          </p:cNvPr>
          <p:cNvSpPr/>
          <p:nvPr/>
        </p:nvSpPr>
        <p:spPr>
          <a:xfrm>
            <a:off x="55232" y="1183698"/>
            <a:ext cx="9015125" cy="2820424"/>
          </a:xfrm>
          <a:prstGeom prst="roundRect">
            <a:avLst/>
          </a:prstGeom>
          <a:noFill/>
          <a:ln w="3175">
            <a:solidFill>
              <a:srgbClr val="00B0F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C39683E9-997E-9B47-99AB-9A3C793BC3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977" y="2018923"/>
            <a:ext cx="2047149" cy="1785961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8842D669-F2D5-2E44-9A83-DA0E2EB47E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9126" y="2009852"/>
            <a:ext cx="2903607" cy="1830354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EFB3FADF-FAFF-D54E-8FFE-6DB1282602B2}"/>
              </a:ext>
            </a:extLst>
          </p:cNvPr>
          <p:cNvSpPr txBox="1"/>
          <p:nvPr/>
        </p:nvSpPr>
        <p:spPr>
          <a:xfrm>
            <a:off x="5202389" y="2834570"/>
            <a:ext cx="376043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88FFFE"/>
              </a:buClr>
              <a:buFont typeface="Wingdings" pitchFamily="2" charset="2"/>
              <a:buChar char="l"/>
            </a:pPr>
            <a:r>
              <a:rPr kumimoji="1" lang="en-US" altLang="ja-JP" sz="1400" dirty="0">
                <a:latin typeface="Hiragino Maru Gothic ProN W4" panose="020F0400000000000000" pitchFamily="34" charset="-128"/>
                <a:ea typeface="Hiragino Maru Gothic ProN W4" panose="020F0400000000000000" pitchFamily="34" charset="-128"/>
              </a:rPr>
              <a:t>More study is probably needed to determine the specifications.</a:t>
            </a:r>
          </a:p>
          <a:p>
            <a:pPr marL="285750" indent="-285750">
              <a:buClr>
                <a:srgbClr val="88FFFE"/>
              </a:buClr>
              <a:buFont typeface="Wingdings" pitchFamily="2" charset="2"/>
              <a:buChar char="l"/>
            </a:pPr>
            <a:r>
              <a:rPr lang="en-US" altLang="ja-JP" sz="1400" dirty="0">
                <a:latin typeface="Hiragino Maru Gothic ProN W4" panose="020F0400000000000000" pitchFamily="34" charset="-128"/>
                <a:ea typeface="Hiragino Maru Gothic ProN W4" panose="020F0400000000000000" pitchFamily="34" charset="-128"/>
              </a:rPr>
              <a:t>We would also like to see the effects of the LER tilting </a:t>
            </a:r>
            <a:r>
              <a:rPr lang="en-US" altLang="ja-JP" sz="1400" dirty="0" err="1">
                <a:latin typeface="Hiragino Maru Gothic ProN W4" panose="020F0400000000000000" pitchFamily="34" charset="-128"/>
                <a:ea typeface="Hiragino Maru Gothic ProN W4" panose="020F0400000000000000" pitchFamily="34" charset="-128"/>
              </a:rPr>
              <a:t>sextupole</a:t>
            </a:r>
            <a:r>
              <a:rPr lang="en-US" altLang="ja-JP" sz="1400" dirty="0">
                <a:latin typeface="Hiragino Maru Gothic ProN W4" panose="020F0400000000000000" pitchFamily="34" charset="-128"/>
                <a:ea typeface="Hiragino Maru Gothic ProN W4" panose="020F0400000000000000" pitchFamily="34" charset="-128"/>
              </a:rPr>
              <a:t> magnets  in Phase3-2.</a:t>
            </a:r>
            <a:endParaRPr kumimoji="1" lang="ja-JP" altLang="en-US" sz="1400">
              <a:latin typeface="Hiragino Maru Gothic ProN W4" panose="020F0400000000000000" pitchFamily="34" charset="-128"/>
              <a:ea typeface="Hiragino Maru Gothic ProN W4" panose="020F0400000000000000" pitchFamily="34" charset="-128"/>
            </a:endParaRPr>
          </a:p>
        </p:txBody>
      </p:sp>
      <p:sp>
        <p:nvSpPr>
          <p:cNvPr id="8" name="角丸四角形吹き出し 7">
            <a:extLst>
              <a:ext uri="{FF2B5EF4-FFF2-40B4-BE49-F238E27FC236}">
                <a16:creationId xmlns:a16="http://schemas.microsoft.com/office/drawing/2014/main" id="{8235EE22-7AB1-7D4F-9B22-EEA65BB8A72F}"/>
              </a:ext>
            </a:extLst>
          </p:cNvPr>
          <p:cNvSpPr/>
          <p:nvPr/>
        </p:nvSpPr>
        <p:spPr>
          <a:xfrm>
            <a:off x="5197966" y="2029359"/>
            <a:ext cx="3820093" cy="805211"/>
          </a:xfrm>
          <a:prstGeom prst="wedgeRoundRectCallout">
            <a:avLst>
              <a:gd name="adj1" fmla="val -54408"/>
              <a:gd name="adj2" fmla="val 25917"/>
              <a:gd name="adj3" fmla="val 16667"/>
            </a:avLst>
          </a:prstGeom>
          <a:noFill/>
          <a:ln>
            <a:solidFill>
              <a:srgbClr val="FFC4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ja-JP" sz="1200" dirty="0">
                <a:solidFill>
                  <a:schemeClr val="tx1"/>
                </a:solidFill>
                <a:latin typeface="Hiragino Maru Gothic ProN W4" panose="020F0400000000000000" pitchFamily="34" charset="-128"/>
                <a:ea typeface="Hiragino Maru Gothic ProN W4" panose="020F0400000000000000" pitchFamily="34" charset="-128"/>
              </a:rPr>
              <a:t>From Jun 22 swing shift report:</a:t>
            </a:r>
          </a:p>
          <a:p>
            <a:r>
              <a:rPr lang="en-US" altLang="ja-JP" sz="1200" dirty="0">
                <a:solidFill>
                  <a:schemeClr val="tx1"/>
                </a:solidFill>
                <a:latin typeface="Hiragino Maru Gothic ProN W4" panose="020F0400000000000000" pitchFamily="34" charset="-128"/>
                <a:ea typeface="Hiragino Maru Gothic ProN W4" panose="020F0400000000000000" pitchFamily="34" charset="-128"/>
              </a:rPr>
              <a:t>HER IP chromaticity scan</a:t>
            </a:r>
          </a:p>
          <a:p>
            <a:r>
              <a:rPr lang="en-US" altLang="ja-JP" sz="1200" dirty="0">
                <a:solidFill>
                  <a:schemeClr val="tx1"/>
                </a:solidFill>
                <a:latin typeface="Hiragino Maru Gothic ProN W4" panose="020F0400000000000000" pitchFamily="34" charset="-128"/>
                <a:ea typeface="Hiragino Maru Gothic ProN W4" panose="020F0400000000000000" pitchFamily="34" charset="-128"/>
              </a:rPr>
              <a:t>→Not sensitive, limited by hardware tolerances</a:t>
            </a:r>
            <a:endParaRPr lang="ja-JP" altLang="en-US" sz="1200">
              <a:solidFill>
                <a:schemeClr val="tx1"/>
              </a:solidFill>
              <a:latin typeface="Hiragino Maru Gothic ProN W4" panose="020F0400000000000000" pitchFamily="34" charset="-128"/>
              <a:ea typeface="Hiragino Maru Gothic ProN W4" panose="020F0400000000000000" pitchFamily="34" charset="-128"/>
            </a:endParaRPr>
          </a:p>
        </p:txBody>
      </p:sp>
      <p:sp>
        <p:nvSpPr>
          <p:cNvPr id="11" name="角丸四角形 10">
            <a:extLst>
              <a:ext uri="{FF2B5EF4-FFF2-40B4-BE49-F238E27FC236}">
                <a16:creationId xmlns:a16="http://schemas.microsoft.com/office/drawing/2014/main" id="{3616A941-BCF0-A34C-A2BF-9933AD412997}"/>
              </a:ext>
            </a:extLst>
          </p:cNvPr>
          <p:cNvSpPr/>
          <p:nvPr/>
        </p:nvSpPr>
        <p:spPr>
          <a:xfrm>
            <a:off x="55231" y="4092974"/>
            <a:ext cx="9015126" cy="2343157"/>
          </a:xfrm>
          <a:prstGeom prst="roundRect">
            <a:avLst/>
          </a:prstGeom>
          <a:noFill/>
          <a:ln w="3175">
            <a:solidFill>
              <a:srgbClr val="00B0F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A8CC65D7-0713-F447-A567-8C4D557996BB}"/>
              </a:ext>
            </a:extLst>
          </p:cNvPr>
          <p:cNvSpPr/>
          <p:nvPr/>
        </p:nvSpPr>
        <p:spPr>
          <a:xfrm>
            <a:off x="191977" y="4209945"/>
            <a:ext cx="867586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1D1ED9"/>
              </a:buClr>
              <a:buFont typeface="Wingdings" pitchFamily="2" charset="2"/>
              <a:buChar char="l"/>
            </a:pPr>
            <a:r>
              <a:rPr lang="en-US" altLang="ja-JP" sz="1400" dirty="0">
                <a:latin typeface="Hiragino Maru Gothic ProN W4" panose="020F0400000000000000" pitchFamily="34" charset="-128"/>
                <a:ea typeface="Hiragino Maru Gothic ProN W4" panose="020F0400000000000000" pitchFamily="34" charset="-128"/>
              </a:rPr>
              <a:t>From Phase 2 to Phase 3:</a:t>
            </a:r>
          </a:p>
          <a:p>
            <a:pPr>
              <a:buClr>
                <a:srgbClr val="1D1ED9"/>
              </a:buClr>
            </a:pPr>
            <a:r>
              <a:rPr lang="en-US" altLang="ja-JP" sz="1400" dirty="0">
                <a:latin typeface="Hiragino Maru Gothic ProN W4" panose="020F0400000000000000" pitchFamily="34" charset="-128"/>
                <a:ea typeface="Hiragino Maru Gothic ProN W4" panose="020F0400000000000000" pitchFamily="34" charset="-128"/>
              </a:rPr>
              <a:t># of skew quadrupole correctors in the arc sections was doubled by installing more power supplies the skew windings on the </a:t>
            </a:r>
            <a:r>
              <a:rPr lang="en-US" altLang="ja-JP" sz="1400" dirty="0" err="1">
                <a:latin typeface="Hiragino Maru Gothic ProN W4" panose="020F0400000000000000" pitchFamily="34" charset="-128"/>
                <a:ea typeface="Hiragino Maru Gothic ProN W4" panose="020F0400000000000000" pitchFamily="34" charset="-128"/>
              </a:rPr>
              <a:t>sextupole</a:t>
            </a:r>
            <a:r>
              <a:rPr lang="en-US" altLang="ja-JP" sz="1400" dirty="0">
                <a:latin typeface="Hiragino Maru Gothic ProN W4" panose="020F0400000000000000" pitchFamily="34" charset="-128"/>
                <a:ea typeface="Hiragino Maru Gothic ProN W4" panose="020F0400000000000000" pitchFamily="34" charset="-128"/>
              </a:rPr>
              <a:t> magnets.</a:t>
            </a: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0A4CA0C9-CA32-394D-806E-49893FF94E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9608" y="4804589"/>
            <a:ext cx="2289593" cy="1489752"/>
          </a:xfrm>
          <a:prstGeom prst="rect">
            <a:avLst/>
          </a:prstGeom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CFA7D1E0-8BF4-F84F-927B-5DB272FB6F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018" y="4984543"/>
            <a:ext cx="5345251" cy="1247788"/>
          </a:xfrm>
          <a:prstGeom prst="rect">
            <a:avLst/>
          </a:prstGeom>
        </p:spPr>
      </p:pic>
      <p:sp>
        <p:nvSpPr>
          <p:cNvPr id="22" name="角丸四角形吹き出し 21">
            <a:extLst>
              <a:ext uri="{FF2B5EF4-FFF2-40B4-BE49-F238E27FC236}">
                <a16:creationId xmlns:a16="http://schemas.microsoft.com/office/drawing/2014/main" id="{E8EF1972-C6FA-6F48-84A7-B1FC98310B8B}"/>
              </a:ext>
            </a:extLst>
          </p:cNvPr>
          <p:cNvSpPr/>
          <p:nvPr/>
        </p:nvSpPr>
        <p:spPr>
          <a:xfrm>
            <a:off x="7597498" y="4694948"/>
            <a:ext cx="1407087" cy="1000108"/>
          </a:xfrm>
          <a:prstGeom prst="wedgeRoundRectCallout">
            <a:avLst>
              <a:gd name="adj1" fmla="val -76659"/>
              <a:gd name="adj2" fmla="val 29364"/>
              <a:gd name="adj3" fmla="val 16667"/>
            </a:avLst>
          </a:prstGeom>
          <a:solidFill>
            <a:schemeClr val="bg1"/>
          </a:solidFill>
          <a:ln>
            <a:solidFill>
              <a:srgbClr val="FFC4D6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050" dirty="0">
                <a:solidFill>
                  <a:schemeClr val="tx1"/>
                </a:solidFill>
                <a:latin typeface="Hiragino Maru Gothic ProN W4" panose="020F0400000000000000" pitchFamily="34" charset="-128"/>
                <a:ea typeface="Hiragino Maru Gothic ProN W4" panose="020F0400000000000000" pitchFamily="34" charset="-128"/>
              </a:rPr>
              <a:t>Example:</a:t>
            </a:r>
          </a:p>
          <a:p>
            <a:r>
              <a:rPr kumimoji="1" lang="en-US" altLang="ja-JP" sz="1050" dirty="0">
                <a:solidFill>
                  <a:schemeClr val="tx1"/>
                </a:solidFill>
                <a:latin typeface="Hiragino Maru Gothic ProN W4" panose="020F0400000000000000" pitchFamily="34" charset="-128"/>
                <a:ea typeface="Hiragino Maru Gothic ProN W4" panose="020F0400000000000000" pitchFamily="34" charset="-128"/>
              </a:rPr>
              <a:t>Skew quad coils on </a:t>
            </a:r>
            <a:r>
              <a:rPr kumimoji="1" lang="en-US" altLang="ja-JP" sz="1050" dirty="0" err="1">
                <a:solidFill>
                  <a:schemeClr val="tx1"/>
                </a:solidFill>
                <a:latin typeface="Hiragino Maru Gothic ProN W4" panose="020F0400000000000000" pitchFamily="34" charset="-128"/>
                <a:ea typeface="Hiragino Maru Gothic ProN W4" panose="020F0400000000000000" pitchFamily="34" charset="-128"/>
              </a:rPr>
              <a:t>sextupole</a:t>
            </a:r>
            <a:r>
              <a:rPr lang="en-US" altLang="ja-JP" sz="1050" dirty="0" err="1">
                <a:solidFill>
                  <a:schemeClr val="tx1"/>
                </a:solidFill>
                <a:latin typeface="Hiragino Maru Gothic ProN W4" panose="020F0400000000000000" pitchFamily="34" charset="-128"/>
                <a:ea typeface="Hiragino Maru Gothic ProN W4" panose="020F0400000000000000" pitchFamily="34" charset="-128"/>
              </a:rPr>
              <a:t>s</a:t>
            </a:r>
            <a:r>
              <a:rPr lang="en-US" altLang="ja-JP" sz="1050" dirty="0">
                <a:solidFill>
                  <a:schemeClr val="tx1"/>
                </a:solidFill>
                <a:latin typeface="Hiragino Maru Gothic ProN W4" panose="020F0400000000000000" pitchFamily="34" charset="-128"/>
                <a:ea typeface="Hiragino Maru Gothic ProN W4" panose="020F0400000000000000" pitchFamily="34" charset="-128"/>
              </a:rPr>
              <a:t> used (LER optics correction)</a:t>
            </a:r>
            <a:endParaRPr kumimoji="1" lang="ja-JP" altLang="en-US" sz="1050">
              <a:solidFill>
                <a:schemeClr val="tx1"/>
              </a:solidFill>
              <a:latin typeface="Hiragino Maru Gothic ProN W4" panose="020F0400000000000000" pitchFamily="34" charset="-128"/>
              <a:ea typeface="Hiragino Maru Gothic ProN W4" panose="020F04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862714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8E42A88-41BE-BD48-8C4D-6C0103D2EC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0949" y="171499"/>
            <a:ext cx="7861169" cy="841573"/>
          </a:xfrm>
        </p:spPr>
        <p:txBody>
          <a:bodyPr>
            <a:normAutofit fontScale="90000"/>
          </a:bodyPr>
          <a:lstStyle/>
          <a:p>
            <a:pPr algn="ctr">
              <a:buClr>
                <a:srgbClr val="00B0F0"/>
              </a:buClr>
              <a:buSzPct val="80000"/>
            </a:pPr>
            <a:r>
              <a:rPr lang="en-US" altLang="ja-JP" sz="2800" dirty="0"/>
              <a:t>Operation and work summary</a:t>
            </a:r>
            <a:br>
              <a:rPr lang="en-US" altLang="ja-JP" sz="2800" dirty="0"/>
            </a:br>
            <a:r>
              <a:rPr lang="en-US" altLang="ja-JP" sz="2800" dirty="0"/>
              <a:t>Magnets</a:t>
            </a:r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6EA6CFFE-24E0-4B4B-9B73-4FF6832DC1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" altLang="ja-JP"/>
              <a:t>MR Magnet System @KEKB Review</a:t>
            </a:r>
            <a:endParaRPr kumimoji="1" lang="ja-JP" altLang="en-US"/>
          </a:p>
        </p:txBody>
      </p:sp>
      <p:sp>
        <p:nvSpPr>
          <p:cNvPr id="10" name="角丸四角形 9">
            <a:extLst>
              <a:ext uri="{FF2B5EF4-FFF2-40B4-BE49-F238E27FC236}">
                <a16:creationId xmlns:a16="http://schemas.microsoft.com/office/drawing/2014/main" id="{3FABED14-0040-EB4E-9252-B1191FB81F8D}"/>
              </a:ext>
            </a:extLst>
          </p:cNvPr>
          <p:cNvSpPr/>
          <p:nvPr/>
        </p:nvSpPr>
        <p:spPr>
          <a:xfrm>
            <a:off x="0" y="1013072"/>
            <a:ext cx="9144000" cy="5480313"/>
          </a:xfrm>
          <a:prstGeom prst="roundRect">
            <a:avLst/>
          </a:prstGeom>
          <a:noFill/>
          <a:ln w="3175">
            <a:solidFill>
              <a:srgbClr val="00B0F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66F7962D-9A0A-1948-9F63-2D6851B2E887}"/>
              </a:ext>
            </a:extLst>
          </p:cNvPr>
          <p:cNvSpPr txBox="1"/>
          <p:nvPr/>
        </p:nvSpPr>
        <p:spPr>
          <a:xfrm>
            <a:off x="345819" y="1257909"/>
            <a:ext cx="86866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Troubles : Water leak from the flow switch of an HER dipole magnet</a:t>
            </a:r>
          </a:p>
          <a:p>
            <a:r>
              <a:rPr lang="en-US" altLang="ja-JP" dirty="0"/>
              <a:t>→ Interlock → Beam abort  on </a:t>
            </a:r>
            <a:r>
              <a:rPr kumimoji="1" lang="en-US" altLang="ja-JP" dirty="0"/>
              <a:t>April 15, 2018 (Phase 2)</a:t>
            </a:r>
            <a:endParaRPr kumimoji="1" lang="ja-JP" altLang="en-US"/>
          </a:p>
        </p:txBody>
      </p:sp>
      <p:pic>
        <p:nvPicPr>
          <p:cNvPr id="13" name="図 12" descr="DSC04229.JPG">
            <a:extLst>
              <a:ext uri="{FF2B5EF4-FFF2-40B4-BE49-F238E27FC236}">
                <a16:creationId xmlns:a16="http://schemas.microsoft.com/office/drawing/2014/main" id="{71CAB4D3-AE67-C042-97AA-351E2B92F52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7000"/>
                    </a14:imgEffect>
                    <a14:imgEffect>
                      <a14:brightnessContrast bright="50000" contrast="-2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65179" y="1892422"/>
            <a:ext cx="2944425" cy="2424584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F137DCEF-F7AD-DB48-AD62-6AA1D1548D38}"/>
              </a:ext>
            </a:extLst>
          </p:cNvPr>
          <p:cNvSpPr txBox="1"/>
          <p:nvPr/>
        </p:nvSpPr>
        <p:spPr>
          <a:xfrm>
            <a:off x="5522833" y="4272736"/>
            <a:ext cx="355471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dirty="0"/>
              <a:t>Degraded over time (~20 years since KEKB startup) is the cause of this. All of the water-cooled magnets recycled from KEKB (more than 1000 !) face this aging issue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F4A3EFB3-1620-FF46-95BB-07F642EDDCD8}"/>
              </a:ext>
            </a:extLst>
          </p:cNvPr>
          <p:cNvSpPr txBox="1"/>
          <p:nvPr/>
        </p:nvSpPr>
        <p:spPr>
          <a:xfrm>
            <a:off x="5742744" y="1769143"/>
            <a:ext cx="280076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ja-JP" dirty="0"/>
              <a:t>Diaphragm type flow switch</a:t>
            </a:r>
            <a:endParaRPr kumimoji="1" lang="ja-JP" altLang="en-US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DD7E12AA-9524-F543-8054-5179C13AA5F5}"/>
              </a:ext>
            </a:extLst>
          </p:cNvPr>
          <p:cNvSpPr txBox="1"/>
          <p:nvPr/>
        </p:nvSpPr>
        <p:spPr>
          <a:xfrm>
            <a:off x="570949" y="5804936"/>
            <a:ext cx="80949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rgbClr val="00B0F0"/>
              </a:buClr>
              <a:buSzPct val="50000"/>
              <a:buFont typeface="Wingdings" pitchFamily="2" charset="2"/>
              <a:buChar char="l"/>
            </a:pPr>
            <a:r>
              <a:rPr lang="en-US" altLang="ja-JP" dirty="0"/>
              <a:t>We replaced all the flow switches of the HER dipoles in the fall of 2018, as a start.</a:t>
            </a:r>
          </a:p>
          <a:p>
            <a:pPr marL="285750" indent="-285750">
              <a:buClr>
                <a:srgbClr val="00B0F0"/>
              </a:buClr>
              <a:buSzPct val="50000"/>
              <a:buFont typeface="Wingdings" pitchFamily="2" charset="2"/>
              <a:buChar char="l"/>
            </a:pPr>
            <a:r>
              <a:rPr lang="en-US" altLang="ja-JP" dirty="0"/>
              <a:t>We will replace the flow switches of the HER quads in this summer.</a:t>
            </a:r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04C1EE89-9E18-6340-B761-0F90CA3FE93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371" y="1904240"/>
            <a:ext cx="5288959" cy="3968330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FC98B2EC-2ACE-944C-9D91-BCF1440030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71499"/>
            <a:ext cx="9144000" cy="6858000"/>
          </a:xfrm>
          <a:prstGeom prst="rect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96668662-A11F-2445-99B6-E53E29F29CB2}"/>
              </a:ext>
            </a:extLst>
          </p:cNvPr>
          <p:cNvSpPr txBox="1"/>
          <p:nvPr/>
        </p:nvSpPr>
        <p:spPr>
          <a:xfrm>
            <a:off x="6872861" y="2276974"/>
            <a:ext cx="1670650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latin typeface="Hiragino Maru Gothic ProN W4" panose="020F0400000000000000" pitchFamily="34" charset="-128"/>
                <a:ea typeface="Hiragino Maru Gothic ProN W4" panose="020F0400000000000000" pitchFamily="34" charset="-128"/>
              </a:rPr>
              <a:t>Photo by </a:t>
            </a:r>
            <a:r>
              <a:rPr kumimoji="1" lang="en-US" altLang="ja-JP" sz="1200" dirty="0" err="1">
                <a:latin typeface="Hiragino Maru Gothic ProN W4" panose="020F0400000000000000" pitchFamily="34" charset="-128"/>
                <a:ea typeface="Hiragino Maru Gothic ProN W4" panose="020F0400000000000000" pitchFamily="34" charset="-128"/>
              </a:rPr>
              <a:t>Y.Ohsawa</a:t>
            </a:r>
            <a:endParaRPr kumimoji="1" lang="ja-JP" altLang="en-US" sz="1200">
              <a:latin typeface="Hiragino Maru Gothic ProN W4" panose="020F0400000000000000" pitchFamily="34" charset="-128"/>
              <a:ea typeface="Hiragino Maru Gothic ProN W4" panose="020F04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449622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フッター プレースホルダー 1">
            <a:extLst>
              <a:ext uri="{FF2B5EF4-FFF2-40B4-BE49-F238E27FC236}">
                <a16:creationId xmlns:a16="http://schemas.microsoft.com/office/drawing/2014/main" id="{BA7FC210-5CA2-7845-9BA9-79035412A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" altLang="ja-JP"/>
              <a:t>MR Magnet System @KEKB Review</a:t>
            </a:r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C29CFA08-C656-C048-839A-F1A4C02C99D0}"/>
              </a:ext>
            </a:extLst>
          </p:cNvPr>
          <p:cNvSpPr txBox="1"/>
          <p:nvPr/>
        </p:nvSpPr>
        <p:spPr>
          <a:xfrm>
            <a:off x="2520000" y="2520000"/>
            <a:ext cx="482536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4800" dirty="0">
                <a:latin typeface="Hiragino Maru Gothic ProN W4" panose="020F0400000000000000" pitchFamily="34" charset="-128"/>
                <a:ea typeface="Hiragino Maru Gothic ProN W4" panose="020F0400000000000000" pitchFamily="34" charset="-128"/>
              </a:rPr>
              <a:t>Power Supplies</a:t>
            </a:r>
            <a:endParaRPr kumimoji="1" lang="ja-JP" altLang="en-US" sz="4800">
              <a:latin typeface="Hiragino Maru Gothic ProN W4" panose="020F0400000000000000" pitchFamily="34" charset="-128"/>
              <a:ea typeface="Hiragino Maru Gothic ProN W4" panose="020F04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192239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8E42A88-41BE-BD48-8C4D-6C0103D2EC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0949" y="171499"/>
            <a:ext cx="7861169" cy="841573"/>
          </a:xfrm>
        </p:spPr>
        <p:txBody>
          <a:bodyPr>
            <a:normAutofit fontScale="90000"/>
          </a:bodyPr>
          <a:lstStyle/>
          <a:p>
            <a:pPr algn="ctr">
              <a:buClr>
                <a:srgbClr val="00B0F0"/>
              </a:buClr>
              <a:buSzPct val="80000"/>
            </a:pPr>
            <a:r>
              <a:rPr lang="en-US" altLang="ja-JP" sz="2800" dirty="0"/>
              <a:t>Operation and work summary</a:t>
            </a:r>
            <a:br>
              <a:rPr lang="en-US" altLang="ja-JP" sz="2800" dirty="0"/>
            </a:br>
            <a:r>
              <a:rPr lang="en-US" altLang="ja-JP" sz="2800" dirty="0"/>
              <a:t>Power supplies</a:t>
            </a:r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6EA6CFFE-24E0-4B4B-9B73-4FF6832DC1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" altLang="ja-JP"/>
              <a:t>MR Magnet System @KEKB Review</a:t>
            </a:r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4F3197C4-4F05-8B46-896D-E3DFF1AF21A8}"/>
              </a:ext>
            </a:extLst>
          </p:cNvPr>
          <p:cNvSpPr/>
          <p:nvPr/>
        </p:nvSpPr>
        <p:spPr>
          <a:xfrm>
            <a:off x="756339" y="1195301"/>
            <a:ext cx="71925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00B0F0"/>
              </a:buClr>
              <a:buSzPct val="80000"/>
            </a:pPr>
            <a:r>
              <a:rPr lang="en-US" altLang="ja-JP" sz="2400" dirty="0"/>
              <a:t>Main Ring power supplies</a:t>
            </a:r>
            <a:endParaRPr lang="ja-JP" altLang="en-US" sz="2400"/>
          </a:p>
        </p:txBody>
      </p:sp>
      <p:graphicFrame>
        <p:nvGraphicFramePr>
          <p:cNvPr id="13" name="表 12">
            <a:extLst>
              <a:ext uri="{FF2B5EF4-FFF2-40B4-BE49-F238E27FC236}">
                <a16:creationId xmlns:a16="http://schemas.microsoft.com/office/drawing/2014/main" id="{3F654E84-D633-474D-A25C-9990F28C34B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2782932"/>
              </p:ext>
            </p:extLst>
          </p:nvPr>
        </p:nvGraphicFramePr>
        <p:xfrm>
          <a:off x="464233" y="1583322"/>
          <a:ext cx="8272558" cy="2804160"/>
        </p:xfrm>
        <a:graphic>
          <a:graphicData uri="http://schemas.openxmlformats.org/drawingml/2006/table">
            <a:tbl>
              <a:tblPr firstRow="1" lastRow="1" bandRow="1">
                <a:tableStyleId>{7DF18680-E054-41AD-8BC1-D1AEF772440D}</a:tableStyleId>
              </a:tblPr>
              <a:tblGrid>
                <a:gridCol w="16201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162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2628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209922">
                  <a:extLst>
                    <a:ext uri="{9D8B030D-6E8A-4147-A177-3AD203B41FA5}">
                      <a16:colId xmlns:a16="http://schemas.microsoft.com/office/drawing/2014/main" val="1593712275"/>
                    </a:ext>
                  </a:extLst>
                </a:gridCol>
              </a:tblGrid>
              <a:tr h="188611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>
                          <a:latin typeface="Hiragino Maru Gothic ProN W4" panose="020F0400000000000000" pitchFamily="34" charset="-128"/>
                          <a:ea typeface="Hiragino Maru Gothic ProN W4" panose="020F0400000000000000" pitchFamily="34" charset="-128"/>
                        </a:rPr>
                        <a:t>Output</a:t>
                      </a:r>
                      <a:r>
                        <a:rPr kumimoji="1" lang="en-US" altLang="ja-JP" sz="1600" baseline="0" dirty="0">
                          <a:latin typeface="Hiragino Maru Gothic ProN W4" panose="020F0400000000000000" pitchFamily="34" charset="-128"/>
                          <a:ea typeface="Hiragino Maru Gothic ProN W4" panose="020F0400000000000000" pitchFamily="34" charset="-128"/>
                        </a:rPr>
                        <a:t> power</a:t>
                      </a:r>
                      <a:endParaRPr kumimoji="1" lang="ja-JP" altLang="en-US" sz="1600" b="0" dirty="0">
                        <a:latin typeface="Hiragino Maru Gothic ProN W4" panose="020F0400000000000000" pitchFamily="34" charset="-128"/>
                        <a:ea typeface="Hiragino Maru Gothic ProN W4" panose="020F0400000000000000" pitchFamily="34" charset="-128"/>
                        <a:cs typeface="メイリオ" panose="020B0604030504040204" pitchFamily="50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GB" altLang="ja-JP" sz="1600" dirty="0">
                          <a:latin typeface="Hiragino Maru Gothic ProN W4" panose="020F0400000000000000" pitchFamily="34" charset="-128"/>
                          <a:ea typeface="Hiragino Maru Gothic ProN W4" panose="020F0400000000000000" pitchFamily="34" charset="-128"/>
                        </a:rPr>
                        <a:t>New</a:t>
                      </a:r>
                      <a:endParaRPr kumimoji="1" lang="ja-JP" altLang="en-US" sz="1600" b="0" dirty="0">
                        <a:solidFill>
                          <a:schemeClr val="bg1"/>
                        </a:solidFill>
                        <a:latin typeface="Hiragino Maru Gothic ProN W4" panose="020F0400000000000000" pitchFamily="34" charset="-128"/>
                        <a:ea typeface="Hiragino Maru Gothic ProN W4" panose="020F0400000000000000" pitchFamily="34" charset="-128"/>
                        <a:cs typeface="メイリオ" panose="020B0604030504040204" pitchFamily="50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GB" altLang="ja-JP" sz="1600" dirty="0">
                          <a:latin typeface="Hiragino Maru Gothic ProN W4" panose="020F0400000000000000" pitchFamily="34" charset="-128"/>
                          <a:ea typeface="Hiragino Maru Gothic ProN W4" panose="020F0400000000000000" pitchFamily="34" charset="-128"/>
                        </a:rPr>
                        <a:t>  From KEKB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GB" altLang="ja-JP" sz="1600" b="0" dirty="0">
                          <a:latin typeface="Hiragino Maru Gothic ProN W4" panose="020F0400000000000000" pitchFamily="34" charset="-128"/>
                          <a:ea typeface="Hiragino Maru Gothic ProN W4" panose="020F0400000000000000" pitchFamily="34" charset="-128"/>
                          <a:cs typeface="メイリオ" panose="020B0604030504040204" pitchFamily="50" charset="-128"/>
                        </a:rPr>
                        <a:t>(# overhauled)</a:t>
                      </a:r>
                      <a:endParaRPr kumimoji="1" lang="ja-JP" altLang="en-US" sz="1600" b="0" dirty="0">
                        <a:latin typeface="Hiragino Maru Gothic ProN W4" panose="020F0400000000000000" pitchFamily="34" charset="-128"/>
                        <a:ea typeface="Hiragino Maru Gothic ProN W4" panose="020F0400000000000000" pitchFamily="34" charset="-128"/>
                        <a:cs typeface="メイリオ" panose="020B0604030504040204" pitchFamily="50" charset="-128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b="0" dirty="0">
                          <a:latin typeface="Hiragino Maru Gothic ProN W4" panose="020F0400000000000000" pitchFamily="34" charset="-128"/>
                          <a:ea typeface="Hiragino Maru Gothic ProN W4" panose="020F0400000000000000" pitchFamily="34" charset="-128"/>
                          <a:cs typeface="メイリオ" panose="020B0604030504040204" pitchFamily="50" charset="-128"/>
                        </a:rPr>
                        <a:t>Magnets</a:t>
                      </a:r>
                      <a:endParaRPr kumimoji="1" lang="ja-JP" altLang="en-US" sz="1600" b="0" dirty="0">
                        <a:latin typeface="Hiragino Maru Gothic ProN W4" panose="020F0400000000000000" pitchFamily="34" charset="-128"/>
                        <a:ea typeface="Hiragino Maru Gothic ProN W4" panose="020F0400000000000000" pitchFamily="34" charset="-128"/>
                        <a:cs typeface="メイリオ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>
                          <a:latin typeface="Hiragino Maru Gothic ProN W4" panose="020F0400000000000000" pitchFamily="34" charset="-128"/>
                          <a:ea typeface="Hiragino Maru Gothic ProN W4" panose="020F0400000000000000" pitchFamily="34" charset="-128"/>
                        </a:rPr>
                        <a:t>0.95 MW</a:t>
                      </a:r>
                      <a:endParaRPr kumimoji="1" lang="ja-JP" altLang="en-US" sz="1600" b="0" dirty="0">
                        <a:latin typeface="Hiragino Maru Gothic ProN W4" panose="020F0400000000000000" pitchFamily="34" charset="-128"/>
                        <a:ea typeface="Hiragino Maru Gothic ProN W4" panose="020F0400000000000000" pitchFamily="34" charset="-128"/>
                        <a:cs typeface="メイリオ" panose="020B0604030504040204" pitchFamily="50" charset="-128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>
                          <a:latin typeface="Hiragino Maru Gothic ProN W4" panose="020F0400000000000000" pitchFamily="34" charset="-128"/>
                          <a:ea typeface="Hiragino Maru Gothic ProN W4" panose="020F0400000000000000" pitchFamily="34" charset="-128"/>
                        </a:rPr>
                        <a:t>2</a:t>
                      </a:r>
                      <a:endParaRPr kumimoji="1" lang="ja-JP" altLang="en-US" sz="1600" b="0" dirty="0">
                        <a:solidFill>
                          <a:srgbClr val="FF0000"/>
                        </a:solidFill>
                        <a:latin typeface="Hiragino Maru Gothic ProN W4" panose="020F0400000000000000" pitchFamily="34" charset="-128"/>
                        <a:ea typeface="Hiragino Maru Gothic ProN W4" panose="020F0400000000000000" pitchFamily="34" charset="-128"/>
                        <a:cs typeface="メイリオ" panose="020B0604030504040204" pitchFamily="50" charset="-128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>
                          <a:latin typeface="Hiragino Maru Gothic ProN W4" panose="020F0400000000000000" pitchFamily="34" charset="-128"/>
                          <a:ea typeface="Hiragino Maru Gothic ProN W4" panose="020F0400000000000000" pitchFamily="34" charset="-128"/>
                        </a:rPr>
                        <a:t>0</a:t>
                      </a:r>
                      <a:endParaRPr kumimoji="1" lang="ja-JP" altLang="en-US" sz="1600" b="0" dirty="0">
                        <a:latin typeface="Hiragino Maru Gothic ProN W4" panose="020F0400000000000000" pitchFamily="34" charset="-128"/>
                        <a:ea typeface="Hiragino Maru Gothic ProN W4" panose="020F0400000000000000" pitchFamily="34" charset="-128"/>
                        <a:cs typeface="メイリオ" panose="020B0604030504040204" pitchFamily="50" charset="-128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600" dirty="0">
                          <a:latin typeface="Hiragino Maru Gothic ProN W4" panose="020F0400000000000000" pitchFamily="34" charset="-128"/>
                          <a:ea typeface="Hiragino Maru Gothic ProN W4" panose="020F0400000000000000" pitchFamily="34" charset="-128"/>
                        </a:rPr>
                        <a:t>Main dipoles</a:t>
                      </a:r>
                      <a:endParaRPr lang="en-US" altLang="ja-JP" sz="1600" b="0" dirty="0">
                        <a:latin typeface="Hiragino Maru Gothic ProN W4" panose="020F0400000000000000" pitchFamily="34" charset="-128"/>
                        <a:ea typeface="Hiragino Maru Gothic ProN W4" panose="020F0400000000000000" pitchFamily="34" charset="-128"/>
                        <a:cs typeface="メイリオ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>
                          <a:latin typeface="Hiragino Maru Gothic ProN W4" panose="020F0400000000000000" pitchFamily="34" charset="-128"/>
                          <a:ea typeface="Hiragino Maru Gothic ProN W4" panose="020F0400000000000000" pitchFamily="34" charset="-128"/>
                        </a:rPr>
                        <a:t>0.4-1 MW</a:t>
                      </a:r>
                      <a:endParaRPr kumimoji="1" lang="ja-JP" altLang="en-US" sz="1600" b="0" dirty="0">
                        <a:latin typeface="Hiragino Maru Gothic ProN W4" panose="020F0400000000000000" pitchFamily="34" charset="-128"/>
                        <a:ea typeface="Hiragino Maru Gothic ProN W4" panose="020F0400000000000000" pitchFamily="34" charset="-128"/>
                        <a:cs typeface="メイリオ" panose="020B0604030504040204" pitchFamily="50" charset="-128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>
                          <a:latin typeface="Hiragino Maru Gothic ProN W4" panose="020F0400000000000000" pitchFamily="34" charset="-128"/>
                          <a:ea typeface="Hiragino Maru Gothic ProN W4" panose="020F0400000000000000" pitchFamily="34" charset="-128"/>
                        </a:rPr>
                        <a:t>9</a:t>
                      </a:r>
                      <a:endParaRPr kumimoji="1" lang="ja-JP" altLang="en-US" sz="1600" b="0" dirty="0">
                        <a:solidFill>
                          <a:schemeClr val="tx1"/>
                        </a:solidFill>
                        <a:latin typeface="Hiragino Maru Gothic ProN W4" panose="020F0400000000000000" pitchFamily="34" charset="-128"/>
                        <a:ea typeface="Hiragino Maru Gothic ProN W4" panose="020F0400000000000000" pitchFamily="34" charset="-128"/>
                        <a:cs typeface="メイリオ" panose="020B0604030504040204" pitchFamily="50" charset="-128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>
                          <a:latin typeface="Hiragino Maru Gothic ProN W4" panose="020F0400000000000000" pitchFamily="34" charset="-128"/>
                          <a:ea typeface="Hiragino Maru Gothic ProN W4" panose="020F0400000000000000" pitchFamily="34" charset="-128"/>
                        </a:rPr>
                        <a:t>0</a:t>
                      </a:r>
                      <a:endParaRPr kumimoji="1" lang="ja-JP" altLang="en-US" sz="1600" b="0" dirty="0">
                        <a:latin typeface="Hiragino Maru Gothic ProN W4" panose="020F0400000000000000" pitchFamily="34" charset="-128"/>
                        <a:ea typeface="Hiragino Maru Gothic ProN W4" panose="020F0400000000000000" pitchFamily="34" charset="-128"/>
                        <a:cs typeface="メイリオ" panose="020B0604030504040204" pitchFamily="50" charset="-128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kumimoji="1" lang="en-US" altLang="ja-JP" sz="1600" dirty="0">
                          <a:latin typeface="Hiragino Maru Gothic ProN W4" panose="020F0400000000000000" pitchFamily="34" charset="-128"/>
                          <a:ea typeface="Hiragino Maru Gothic ProN W4" panose="020F0400000000000000" pitchFamily="34" charset="-128"/>
                        </a:rPr>
                        <a:t>Wigglers</a:t>
                      </a:r>
                      <a:endParaRPr kumimoji="1" lang="ja-JP" altLang="en-US" sz="1600" b="0" dirty="0">
                        <a:latin typeface="Hiragino Maru Gothic ProN W4" panose="020F0400000000000000" pitchFamily="34" charset="-128"/>
                        <a:ea typeface="Hiragino Maru Gothic ProN W4" panose="020F0400000000000000" pitchFamily="34" charset="-128"/>
                        <a:cs typeface="メイリオ" panose="020B0604030504040204" pitchFamily="50" charset="-128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68892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>
                          <a:latin typeface="Hiragino Maru Gothic ProN W4" panose="020F0400000000000000" pitchFamily="34" charset="-128"/>
                          <a:ea typeface="Hiragino Maru Gothic ProN W4" panose="020F0400000000000000" pitchFamily="34" charset="-128"/>
                        </a:rPr>
                        <a:t>0.1-0.5 MW</a:t>
                      </a:r>
                      <a:endParaRPr kumimoji="1" lang="ja-JP" altLang="en-US" sz="1600" b="0" dirty="0">
                        <a:latin typeface="Hiragino Maru Gothic ProN W4" panose="020F0400000000000000" pitchFamily="34" charset="-128"/>
                        <a:ea typeface="Hiragino Maru Gothic ProN W4" panose="020F0400000000000000" pitchFamily="34" charset="-128"/>
                        <a:cs typeface="メイリオ" panose="020B0604030504040204" pitchFamily="50" charset="-128"/>
                      </a:endParaRPr>
                    </a:p>
                  </a:txBody>
                  <a:tcPr anchor="ctr">
                    <a:solidFill>
                      <a:srgbClr val="FFDDC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>
                          <a:latin typeface="Hiragino Maru Gothic ProN W4" panose="020F0400000000000000" pitchFamily="34" charset="-128"/>
                          <a:ea typeface="Hiragino Maru Gothic ProN W4" panose="020F0400000000000000" pitchFamily="34" charset="-128"/>
                        </a:rPr>
                        <a:t>0</a:t>
                      </a:r>
                      <a:endParaRPr kumimoji="1" lang="ja-JP" altLang="en-US" sz="1600" b="0" dirty="0">
                        <a:solidFill>
                          <a:schemeClr val="tx1"/>
                        </a:solidFill>
                        <a:latin typeface="Hiragino Maru Gothic ProN W4" panose="020F0400000000000000" pitchFamily="34" charset="-128"/>
                        <a:ea typeface="Hiragino Maru Gothic ProN W4" panose="020F0400000000000000" pitchFamily="34" charset="-128"/>
                        <a:cs typeface="メイリオ" panose="020B0604030504040204" pitchFamily="50" charset="-128"/>
                      </a:endParaRPr>
                    </a:p>
                  </a:txBody>
                  <a:tcPr anchor="ctr">
                    <a:solidFill>
                      <a:srgbClr val="FFDDC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>
                          <a:latin typeface="Hiragino Maru Gothic ProN W4" panose="020F0400000000000000" pitchFamily="34" charset="-128"/>
                          <a:ea typeface="Hiragino Maru Gothic ProN W4" panose="020F0400000000000000" pitchFamily="34" charset="-128"/>
                        </a:rPr>
                        <a:t>18</a:t>
                      </a:r>
                      <a:r>
                        <a:rPr lang="en-US" altLang="ja-JP" sz="1600" baseline="30000" dirty="0">
                          <a:latin typeface="Hiragino Maru Gothic ProN W4" panose="020F0400000000000000" pitchFamily="34" charset="-128"/>
                          <a:ea typeface="Hiragino Maru Gothic ProN W4" panose="020F0400000000000000" pitchFamily="34" charset="-128"/>
                        </a:rPr>
                        <a:t>#</a:t>
                      </a:r>
                      <a:endParaRPr kumimoji="1" lang="ja-JP" altLang="en-US" sz="1600" b="0" dirty="0">
                        <a:latin typeface="Hiragino Maru Gothic ProN W4" panose="020F0400000000000000" pitchFamily="34" charset="-128"/>
                        <a:ea typeface="Hiragino Maru Gothic ProN W4" panose="020F0400000000000000" pitchFamily="34" charset="-128"/>
                        <a:cs typeface="メイリオ" panose="020B0604030504040204" pitchFamily="50" charset="-128"/>
                      </a:endParaRPr>
                    </a:p>
                  </a:txBody>
                  <a:tcPr anchor="ctr">
                    <a:solidFill>
                      <a:srgbClr val="FFDDC2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kumimoji="1" lang="en-US" altLang="ja-JP" sz="1600" dirty="0">
                          <a:latin typeface="Hiragino Maru Gothic ProN W4" panose="020F0400000000000000" pitchFamily="34" charset="-128"/>
                          <a:ea typeface="Hiragino Maru Gothic ProN W4" panose="020F0400000000000000" pitchFamily="34" charset="-128"/>
                        </a:rPr>
                        <a:t>Main quadrupoles</a:t>
                      </a:r>
                      <a:endParaRPr kumimoji="1" lang="ja-JP" altLang="en-US" sz="1600" b="0" dirty="0">
                        <a:latin typeface="Hiragino Maru Gothic ProN W4" panose="020F0400000000000000" pitchFamily="34" charset="-128"/>
                        <a:ea typeface="Hiragino Maru Gothic ProN W4" panose="020F0400000000000000" pitchFamily="34" charset="-128"/>
                        <a:cs typeface="メイリオ" panose="020B0604030504040204" pitchFamily="50" charset="-128"/>
                      </a:endParaRPr>
                    </a:p>
                  </a:txBody>
                  <a:tcPr anchor="ctr">
                    <a:solidFill>
                      <a:srgbClr val="FFDDC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>
                          <a:latin typeface="Hiragino Maru Gothic ProN W4" panose="020F0400000000000000" pitchFamily="34" charset="-128"/>
                          <a:ea typeface="Hiragino Maru Gothic ProN W4" panose="020F0400000000000000" pitchFamily="34" charset="-128"/>
                        </a:rPr>
                        <a:t>2-105 kW</a:t>
                      </a:r>
                      <a:endParaRPr kumimoji="1" lang="ja-JP" altLang="en-US" sz="1600" b="0" dirty="0">
                        <a:latin typeface="Hiragino Maru Gothic ProN W4" panose="020F0400000000000000" pitchFamily="34" charset="-128"/>
                        <a:ea typeface="Hiragino Maru Gothic ProN W4" panose="020F0400000000000000" pitchFamily="34" charset="-128"/>
                        <a:cs typeface="メイリオ" panose="020B0604030504040204" pitchFamily="50" charset="-128"/>
                      </a:endParaRPr>
                    </a:p>
                  </a:txBody>
                  <a:tcPr anchor="ctr">
                    <a:solidFill>
                      <a:srgbClr val="FFDDC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>
                          <a:latin typeface="Hiragino Maru Gothic ProN W4" panose="020F0400000000000000" pitchFamily="34" charset="-128"/>
                          <a:ea typeface="Hiragino Maru Gothic ProN W4" panose="020F0400000000000000" pitchFamily="34" charset="-128"/>
                        </a:rPr>
                        <a:t>92</a:t>
                      </a:r>
                      <a:endParaRPr kumimoji="1" lang="ja-JP" altLang="en-US" sz="1600" b="0" dirty="0">
                        <a:solidFill>
                          <a:srgbClr val="FF0000"/>
                        </a:solidFill>
                        <a:latin typeface="Hiragino Maru Gothic ProN W4" panose="020F0400000000000000" pitchFamily="34" charset="-128"/>
                        <a:ea typeface="Hiragino Maru Gothic ProN W4" panose="020F0400000000000000" pitchFamily="34" charset="-128"/>
                        <a:cs typeface="メイリオ" panose="020B0604030504040204" pitchFamily="50" charset="-128"/>
                      </a:endParaRPr>
                    </a:p>
                  </a:txBody>
                  <a:tcPr anchor="ctr">
                    <a:solidFill>
                      <a:srgbClr val="FFDDC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>
                          <a:latin typeface="Hiragino Maru Gothic ProN W4" panose="020F0400000000000000" pitchFamily="34" charset="-128"/>
                          <a:ea typeface="Hiragino Maru Gothic ProN W4" panose="020F0400000000000000" pitchFamily="34" charset="-128"/>
                        </a:rPr>
                        <a:t>335</a:t>
                      </a:r>
                      <a:r>
                        <a:rPr lang="en-US" altLang="ja-JP" sz="1600" baseline="30000" dirty="0">
                          <a:latin typeface="Hiragino Maru Gothic ProN W4" panose="020F0400000000000000" pitchFamily="34" charset="-128"/>
                          <a:ea typeface="Hiragino Maru Gothic ProN W4" panose="020F0400000000000000" pitchFamily="34" charset="-128"/>
                        </a:rPr>
                        <a:t>#</a:t>
                      </a:r>
                      <a:endParaRPr kumimoji="1" lang="ja-JP" altLang="en-US" sz="1600" b="0" dirty="0">
                        <a:latin typeface="Hiragino Maru Gothic ProN W4" panose="020F0400000000000000" pitchFamily="34" charset="-128"/>
                        <a:ea typeface="Hiragino Maru Gothic ProN W4" panose="020F0400000000000000" pitchFamily="34" charset="-128"/>
                        <a:cs typeface="メイリオ" panose="020B0604030504040204" pitchFamily="50" charset="-128"/>
                      </a:endParaRPr>
                    </a:p>
                  </a:txBody>
                  <a:tcPr anchor="ctr">
                    <a:solidFill>
                      <a:srgbClr val="FFDDC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600" dirty="0">
                          <a:latin typeface="Hiragino Maru Gothic ProN W4" panose="020F0400000000000000" pitchFamily="34" charset="-128"/>
                          <a:ea typeface="Hiragino Maru Gothic ProN W4" panose="020F0400000000000000" pitchFamily="34" charset="-128"/>
                        </a:rPr>
                        <a:t>Bend./Quad./Sext.</a:t>
                      </a:r>
                      <a:endParaRPr lang="en-US" altLang="ja-JP" sz="1600" b="0" dirty="0">
                        <a:latin typeface="Hiragino Maru Gothic ProN W4" panose="020F0400000000000000" pitchFamily="34" charset="-128"/>
                        <a:ea typeface="Hiragino Maru Gothic ProN W4" panose="020F0400000000000000" pitchFamily="34" charset="-128"/>
                        <a:cs typeface="メイリオ" panose="020B0604030504040204" pitchFamily="50" charset="-128"/>
                      </a:endParaRPr>
                    </a:p>
                  </a:txBody>
                  <a:tcPr anchor="ctr">
                    <a:solidFill>
                      <a:srgbClr val="FFDDC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>
                          <a:latin typeface="Hiragino Maru Gothic ProN W4" panose="020F0400000000000000" pitchFamily="34" charset="-128"/>
                          <a:ea typeface="Hiragino Maru Gothic ProN W4" panose="020F0400000000000000" pitchFamily="34" charset="-128"/>
                        </a:rPr>
                        <a:t>0.3-2.4</a:t>
                      </a:r>
                      <a:r>
                        <a:rPr kumimoji="1" lang="en-US" altLang="ja-JP" sz="1600" baseline="0" dirty="0">
                          <a:latin typeface="Hiragino Maru Gothic ProN W4" panose="020F0400000000000000" pitchFamily="34" charset="-128"/>
                          <a:ea typeface="Hiragino Maru Gothic ProN W4" panose="020F0400000000000000" pitchFamily="34" charset="-128"/>
                        </a:rPr>
                        <a:t> kW</a:t>
                      </a:r>
                      <a:endParaRPr kumimoji="1" lang="ja-JP" altLang="en-US" sz="1600" b="0" dirty="0">
                        <a:latin typeface="Hiragino Maru Gothic ProN W4" panose="020F0400000000000000" pitchFamily="34" charset="-128"/>
                        <a:ea typeface="Hiragino Maru Gothic ProN W4" panose="020F0400000000000000" pitchFamily="34" charset="-128"/>
                        <a:cs typeface="メイリオ" panose="020B0604030504040204" pitchFamily="50" charset="-128"/>
                      </a:endParaRPr>
                    </a:p>
                  </a:txBody>
                  <a:tcPr anchor="ctr">
                    <a:solidFill>
                      <a:srgbClr val="CDFE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>
                          <a:latin typeface="Hiragino Maru Gothic ProN W4" panose="020F0400000000000000" pitchFamily="34" charset="-128"/>
                          <a:ea typeface="Hiragino Maru Gothic ProN W4" panose="020F0400000000000000" pitchFamily="34" charset="-128"/>
                        </a:rPr>
                        <a:t>138</a:t>
                      </a:r>
                      <a:endParaRPr kumimoji="1" lang="ja-JP" altLang="en-US" sz="1600" b="0" dirty="0">
                        <a:solidFill>
                          <a:schemeClr val="tx1"/>
                        </a:solidFill>
                        <a:latin typeface="Hiragino Maru Gothic ProN W4" panose="020F0400000000000000" pitchFamily="34" charset="-128"/>
                        <a:ea typeface="Hiragino Maru Gothic ProN W4" panose="020F0400000000000000" pitchFamily="34" charset="-128"/>
                        <a:cs typeface="メイリオ" panose="020B0604030504040204" pitchFamily="50" charset="-128"/>
                      </a:endParaRPr>
                    </a:p>
                  </a:txBody>
                  <a:tcPr anchor="ctr">
                    <a:solidFill>
                      <a:srgbClr val="CDFE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>
                          <a:latin typeface="Hiragino Maru Gothic ProN W4" panose="020F0400000000000000" pitchFamily="34" charset="-128"/>
                          <a:ea typeface="Hiragino Maru Gothic ProN W4" panose="020F0400000000000000" pitchFamily="34" charset="-128"/>
                        </a:rPr>
                        <a:t>1681</a:t>
                      </a:r>
                      <a:endParaRPr kumimoji="1" lang="ja-JP" altLang="en-US" sz="1600" b="0" dirty="0">
                        <a:latin typeface="Hiragino Maru Gothic ProN W4" panose="020F0400000000000000" pitchFamily="34" charset="-128"/>
                        <a:ea typeface="Hiragino Maru Gothic ProN W4" panose="020F0400000000000000" pitchFamily="34" charset="-128"/>
                        <a:cs typeface="メイリオ" panose="020B0604030504040204" pitchFamily="50" charset="-128"/>
                      </a:endParaRPr>
                    </a:p>
                  </a:txBody>
                  <a:tcPr anchor="ctr">
                    <a:solidFill>
                      <a:srgbClr val="CDFEAD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kumimoji="1" lang="en-US" altLang="ja-JP" sz="1600" dirty="0">
                          <a:latin typeface="Hiragino Maru Gothic ProN W4" panose="020F0400000000000000" pitchFamily="34" charset="-128"/>
                          <a:ea typeface="Hiragino Maru Gothic ProN W4" panose="020F0400000000000000" pitchFamily="34" charset="-128"/>
                        </a:rPr>
                        <a:t>Steering</a:t>
                      </a:r>
                      <a:r>
                        <a:rPr kumimoji="1" lang="en-US" altLang="ja-JP" sz="1600" baseline="0" dirty="0">
                          <a:latin typeface="Hiragino Maru Gothic ProN W4" panose="020F0400000000000000" pitchFamily="34" charset="-128"/>
                          <a:ea typeface="Hiragino Maru Gothic ProN W4" panose="020F0400000000000000" pitchFamily="34" charset="-128"/>
                        </a:rPr>
                        <a:t> </a:t>
                      </a:r>
                      <a:r>
                        <a:rPr kumimoji="1" lang="en-US" altLang="ja-JP" sz="1600" dirty="0">
                          <a:latin typeface="Hiragino Maru Gothic ProN W4" panose="020F0400000000000000" pitchFamily="34" charset="-128"/>
                          <a:ea typeface="Hiragino Maru Gothic ProN W4" panose="020F0400000000000000" pitchFamily="34" charset="-128"/>
                        </a:rPr>
                        <a:t>magnets</a:t>
                      </a:r>
                      <a:r>
                        <a:rPr kumimoji="1" lang="en-US" altLang="ja-JP" sz="1600" baseline="0" dirty="0">
                          <a:latin typeface="Hiragino Maru Gothic ProN W4" panose="020F0400000000000000" pitchFamily="34" charset="-128"/>
                          <a:ea typeface="Hiragino Maru Gothic ProN W4" panose="020F0400000000000000" pitchFamily="34" charset="-128"/>
                        </a:rPr>
                        <a:t>/correction coils</a:t>
                      </a:r>
                      <a:endParaRPr kumimoji="1" lang="ja-JP" altLang="en-US" sz="1600" b="0" dirty="0">
                        <a:latin typeface="Hiragino Maru Gothic ProN W4" panose="020F0400000000000000" pitchFamily="34" charset="-128"/>
                        <a:ea typeface="Hiragino Maru Gothic ProN W4" panose="020F0400000000000000" pitchFamily="34" charset="-128"/>
                        <a:cs typeface="メイリオ" panose="020B0604030504040204" pitchFamily="50" charset="-128"/>
                      </a:endParaRPr>
                    </a:p>
                  </a:txBody>
                  <a:tcPr anchor="ctr">
                    <a:solidFill>
                      <a:srgbClr val="CDFE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>
                          <a:latin typeface="Hiragino Maru Gothic ProN W4" panose="020F0400000000000000" pitchFamily="34" charset="-128"/>
                          <a:ea typeface="Hiragino Maru Gothic ProN W4" panose="020F0400000000000000" pitchFamily="34" charset="-128"/>
                        </a:rPr>
                        <a:t>Total</a:t>
                      </a:r>
                      <a:endParaRPr kumimoji="1" lang="ja-JP" altLang="en-US" sz="1600" b="0" dirty="0">
                        <a:latin typeface="Hiragino Maru Gothic ProN W4" panose="020F0400000000000000" pitchFamily="34" charset="-128"/>
                        <a:ea typeface="Hiragino Maru Gothic ProN W4" panose="020F0400000000000000" pitchFamily="34" charset="-128"/>
                        <a:cs typeface="メイリオ" panose="020B0604030504040204" pitchFamily="50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>
                          <a:latin typeface="Hiragino Maru Gothic ProN W4" panose="020F0400000000000000" pitchFamily="34" charset="-128"/>
                          <a:ea typeface="Hiragino Maru Gothic ProN W4" panose="020F0400000000000000" pitchFamily="34" charset="-128"/>
                        </a:rPr>
                        <a:t>359</a:t>
                      </a:r>
                      <a:endParaRPr kumimoji="1" lang="ja-JP" altLang="en-US" sz="1600" b="0" dirty="0">
                        <a:solidFill>
                          <a:schemeClr val="tx1"/>
                        </a:solidFill>
                        <a:latin typeface="Hiragino Maru Gothic ProN W4" panose="020F0400000000000000" pitchFamily="34" charset="-128"/>
                        <a:ea typeface="Hiragino Maru Gothic ProN W4" panose="020F0400000000000000" pitchFamily="34" charset="-128"/>
                        <a:cs typeface="メイリオ" panose="020B0604030504040204" pitchFamily="50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>
                          <a:latin typeface="Hiragino Maru Gothic ProN W4" panose="020F0400000000000000" pitchFamily="34" charset="-128"/>
                          <a:ea typeface="Hiragino Maru Gothic ProN W4" panose="020F0400000000000000" pitchFamily="34" charset="-128"/>
                        </a:rPr>
                        <a:t>2034</a:t>
                      </a:r>
                      <a:endParaRPr kumimoji="1" lang="ja-JP" altLang="en-US" sz="1600" b="0" dirty="0">
                        <a:latin typeface="Hiragino Maru Gothic ProN W4" panose="020F0400000000000000" pitchFamily="34" charset="-128"/>
                        <a:ea typeface="Hiragino Maru Gothic ProN W4" panose="020F0400000000000000" pitchFamily="34" charset="-128"/>
                        <a:cs typeface="メイリオ" panose="020B0604030504040204" pitchFamily="50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kumimoji="1" lang="en-US" altLang="ja-JP" sz="1600" b="0" dirty="0">
                          <a:latin typeface="Hiragino Maru Gothic ProN W4" panose="020F0400000000000000" pitchFamily="34" charset="-128"/>
                          <a:ea typeface="Hiragino Maru Gothic ProN W4" panose="020F0400000000000000" pitchFamily="34" charset="-128"/>
                          <a:cs typeface="メイリオ" panose="020B0604030504040204" pitchFamily="50" charset="-128"/>
                        </a:rPr>
                        <a:t>2393 power supplies (as of June 2016)</a:t>
                      </a:r>
                      <a:endParaRPr kumimoji="1" lang="ja-JP" altLang="en-US" sz="1600" b="0" dirty="0">
                        <a:latin typeface="Hiragino Maru Gothic ProN W4" panose="020F0400000000000000" pitchFamily="34" charset="-128"/>
                        <a:ea typeface="Hiragino Maru Gothic ProN W4" panose="020F0400000000000000" pitchFamily="34" charset="-128"/>
                        <a:cs typeface="メイリオ" panose="020B0604030504040204" pitchFamily="50" charset="-12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14" name="図 13">
            <a:extLst>
              <a:ext uri="{FF2B5EF4-FFF2-40B4-BE49-F238E27FC236}">
                <a16:creationId xmlns:a16="http://schemas.microsoft.com/office/drawing/2014/main" id="{B5022274-BBC5-EC4E-B06F-92CC0336C28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9022" y="4445987"/>
            <a:ext cx="2670676" cy="2003008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934380DA-F1B4-4A4C-9D1B-C1E69A61B23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21225" y="4451646"/>
            <a:ext cx="2715566" cy="2043532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9DA1FE3B-400C-DC41-9E1E-4FFA853F37E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233" y="4445986"/>
            <a:ext cx="2720972" cy="2041471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2ABB85AF-7024-6848-8DFF-899352EB66EC}"/>
              </a:ext>
            </a:extLst>
          </p:cNvPr>
          <p:cNvSpPr txBox="1"/>
          <p:nvPr/>
        </p:nvSpPr>
        <p:spPr>
          <a:xfrm>
            <a:off x="410416" y="6169581"/>
            <a:ext cx="14636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Large class PS</a:t>
            </a:r>
            <a:endParaRPr kumimoji="1" lang="ja-JP" altLang="en-US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26B6EBB9-1226-624C-AD99-9F2BBEEBBD79}"/>
              </a:ext>
            </a:extLst>
          </p:cNvPr>
          <p:cNvSpPr txBox="1"/>
          <p:nvPr/>
        </p:nvSpPr>
        <p:spPr>
          <a:xfrm>
            <a:off x="3991698" y="6140104"/>
            <a:ext cx="1749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FFB88A"/>
                </a:solidFill>
              </a:rPr>
              <a:t>Medium class PS</a:t>
            </a:r>
            <a:endParaRPr kumimoji="1" lang="ja-JP" altLang="en-US">
              <a:solidFill>
                <a:srgbClr val="FFB88A"/>
              </a:solidFill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CEFA7FCC-C7C4-7F45-8261-E9000C190875}"/>
              </a:ext>
            </a:extLst>
          </p:cNvPr>
          <p:cNvSpPr txBox="1"/>
          <p:nvPr/>
        </p:nvSpPr>
        <p:spPr>
          <a:xfrm>
            <a:off x="6429428" y="6206403"/>
            <a:ext cx="1462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CDFEAD"/>
                </a:solidFill>
              </a:rPr>
              <a:t>Small class PS</a:t>
            </a:r>
            <a:endParaRPr kumimoji="1" lang="ja-JP" altLang="en-US">
              <a:solidFill>
                <a:srgbClr val="CDFEA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29888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6862</TotalTime>
  <Words>2032</Words>
  <Application>Microsoft Macintosh PowerPoint</Application>
  <PresentationFormat>画面に合わせる (4:3)</PresentationFormat>
  <Paragraphs>288</Paragraphs>
  <Slides>25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9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25</vt:i4>
      </vt:variant>
    </vt:vector>
  </HeadingPairs>
  <TitlesOfParts>
    <vt:vector size="35" baseType="lpstr">
      <vt:lpstr>Hiragino Maru Gothic ProN W4</vt:lpstr>
      <vt:lpstr>メイリオ</vt:lpstr>
      <vt:lpstr>游ゴシック</vt:lpstr>
      <vt:lpstr>游ゴシック Light</vt:lpstr>
      <vt:lpstr>Arial</vt:lpstr>
      <vt:lpstr>Calibri</vt:lpstr>
      <vt:lpstr>Calibri Light</vt:lpstr>
      <vt:lpstr>Symbol</vt:lpstr>
      <vt:lpstr>Wingdings</vt:lpstr>
      <vt:lpstr>Office テーマ</vt:lpstr>
      <vt:lpstr>Main Ring Magnet System Phase 2 &amp; Phase 3</vt:lpstr>
      <vt:lpstr>Contents</vt:lpstr>
      <vt:lpstr>Introduction  to the MR Magnet System</vt:lpstr>
      <vt:lpstr>PowerPoint プレゼンテーション</vt:lpstr>
      <vt:lpstr>Operation and work summary Magnets</vt:lpstr>
      <vt:lpstr>Operation and work summary Magnets</vt:lpstr>
      <vt:lpstr>Operation and work summary Magnets</vt:lpstr>
      <vt:lpstr>PowerPoint プレゼンテーション</vt:lpstr>
      <vt:lpstr>Operation and work summary Power supplies</vt:lpstr>
      <vt:lpstr>Operation and work summary Power supplies</vt:lpstr>
      <vt:lpstr>Operation and work summary Power supplies</vt:lpstr>
      <vt:lpstr>Operation and work summary Power supplies</vt:lpstr>
      <vt:lpstr>Operation and work summary Power supplies</vt:lpstr>
      <vt:lpstr>PowerPoint プレゼンテーション</vt:lpstr>
      <vt:lpstr>Operation and work summary Power supplies</vt:lpstr>
      <vt:lpstr>Operation and work summary Power supplies</vt:lpstr>
      <vt:lpstr>PowerPoint プレゼンテーション</vt:lpstr>
      <vt:lpstr>PowerPoint プレゼンテーション</vt:lpstr>
      <vt:lpstr>Operation and work summary Survey &amp; tunnel motion</vt:lpstr>
      <vt:lpstr>Operation and work summary Survey &amp; tunnel motion</vt:lpstr>
      <vt:lpstr>Operation and work summary Survey &amp; tunnel motion</vt:lpstr>
      <vt:lpstr>Operation and work summary Survey &amp; tunnel motion</vt:lpstr>
      <vt:lpstr>Operation and work summary Survey &amp; tunnel motion</vt:lpstr>
      <vt:lpstr>MR Magnet System Summary</vt:lpstr>
      <vt:lpstr>PowerPoint プレゼンテーション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Main Ring Magnet System</dc:title>
  <dc:creator>Microsoft Office User</dc:creator>
  <cp:lastModifiedBy>Microsoft Office User</cp:lastModifiedBy>
  <cp:revision>180</cp:revision>
  <cp:lastPrinted>2019-07-08T01:20:14Z</cp:lastPrinted>
  <dcterms:created xsi:type="dcterms:W3CDTF">2019-06-28T05:14:32Z</dcterms:created>
  <dcterms:modified xsi:type="dcterms:W3CDTF">2019-07-09T08:07:58Z</dcterms:modified>
</cp:coreProperties>
</file>