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69" r:id="rId3"/>
    <p:sldId id="262" r:id="rId4"/>
    <p:sldId id="264" r:id="rId5"/>
    <p:sldId id="1452" r:id="rId6"/>
    <p:sldId id="265" r:id="rId7"/>
    <p:sldId id="266" r:id="rId8"/>
    <p:sldId id="267" r:id="rId9"/>
    <p:sldId id="287" r:id="rId10"/>
    <p:sldId id="1454" r:id="rId11"/>
    <p:sldId id="1455" r:id="rId12"/>
    <p:sldId id="1456" r:id="rId13"/>
    <p:sldId id="1444" r:id="rId14"/>
    <p:sldId id="1445" r:id="rId15"/>
    <p:sldId id="268" r:id="rId16"/>
    <p:sldId id="286" r:id="rId17"/>
    <p:sldId id="1461" r:id="rId18"/>
    <p:sldId id="1462" r:id="rId19"/>
    <p:sldId id="1463" r:id="rId20"/>
    <p:sldId id="1446" r:id="rId21"/>
    <p:sldId id="1448" r:id="rId22"/>
    <p:sldId id="289" r:id="rId23"/>
    <p:sldId id="272"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95013"/>
  </p:normalViewPr>
  <p:slideViewPr>
    <p:cSldViewPr snapToGrid="0">
      <p:cViewPr varScale="1">
        <p:scale>
          <a:sx n="195" d="100"/>
          <a:sy n="195" d="100"/>
        </p:scale>
        <p:origin x="200"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ti/Nextcloud/KEKB/&#12488;&#12521;&#12501;&#12441;&#12523;/kicker%20failure/kicker%20fail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cat>
            <c:strRef>
              <c:f>Sheet1!$G$2:$G$8</c:f>
              <c:strCache>
                <c:ptCount val="7"/>
                <c:pt idx="0">
                  <c:v>2020b</c:v>
                </c:pt>
                <c:pt idx="1">
                  <c:v>2020c</c:v>
                </c:pt>
                <c:pt idx="2">
                  <c:v>2021a</c:v>
                </c:pt>
                <c:pt idx="3">
                  <c:v>2021b</c:v>
                </c:pt>
                <c:pt idx="4">
                  <c:v>2021c</c:v>
                </c:pt>
                <c:pt idx="5">
                  <c:v>2022a</c:v>
                </c:pt>
                <c:pt idx="6">
                  <c:v>2022b</c:v>
                </c:pt>
              </c:strCache>
            </c:strRef>
          </c:cat>
          <c:val>
            <c:numRef>
              <c:f>Sheet1!$H$2:$H$8</c:f>
              <c:numCache>
                <c:formatCode>General</c:formatCode>
                <c:ptCount val="7"/>
                <c:pt idx="0">
                  <c:v>1</c:v>
                </c:pt>
                <c:pt idx="1">
                  <c:v>2</c:v>
                </c:pt>
                <c:pt idx="2">
                  <c:v>2</c:v>
                </c:pt>
                <c:pt idx="3">
                  <c:v>0</c:v>
                </c:pt>
                <c:pt idx="4">
                  <c:v>12</c:v>
                </c:pt>
                <c:pt idx="5">
                  <c:v>3</c:v>
                </c:pt>
                <c:pt idx="6">
                  <c:v>0</c:v>
                </c:pt>
              </c:numCache>
            </c:numRef>
          </c:val>
          <c:extLst>
            <c:ext xmlns:c16="http://schemas.microsoft.com/office/drawing/2014/chart" uri="{C3380CC4-5D6E-409C-BE32-E72D297353CC}">
              <c16:uniqueId val="{00000000-4A3B-9D4B-81F6-704AB4000BE5}"/>
            </c:ext>
          </c:extLst>
        </c:ser>
        <c:dLbls>
          <c:showLegendKey val="0"/>
          <c:showVal val="0"/>
          <c:showCatName val="0"/>
          <c:showSerName val="0"/>
          <c:showPercent val="0"/>
          <c:showBubbleSize val="0"/>
        </c:dLbls>
        <c:gapWidth val="219"/>
        <c:overlap val="-27"/>
        <c:axId val="1118520607"/>
        <c:axId val="1118001967"/>
      </c:barChart>
      <c:catAx>
        <c:axId val="111852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118001967"/>
        <c:crosses val="autoZero"/>
        <c:auto val="1"/>
        <c:lblAlgn val="ctr"/>
        <c:lblOffset val="100"/>
        <c:noMultiLvlLbl val="0"/>
      </c:catAx>
      <c:valAx>
        <c:axId val="1118001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118520607"/>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9D7B7-5E6B-6F4A-92BA-969E8A08C4EC}" type="datetimeFigureOut">
              <a:rPr kumimoji="1" lang="ja-JP" altLang="en-US" smtClean="0"/>
              <a:t>2022/12/13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4B8A5-BD19-9A43-A73F-BE1A9E61CA31}" type="slidenum">
              <a:rPr kumimoji="1" lang="ja-JP" altLang="en-US" smtClean="0"/>
              <a:t>‹#›</a:t>
            </a:fld>
            <a:endParaRPr kumimoji="1" lang="ja-JP" altLang="en-US"/>
          </a:p>
        </p:txBody>
      </p:sp>
    </p:spTree>
    <p:extLst>
      <p:ext uri="{BB962C8B-B14F-4D97-AF65-F5344CB8AC3E}">
        <p14:creationId xmlns:p14="http://schemas.microsoft.com/office/powerpoint/2010/main" val="1582292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1E4B8A5-BD19-9A43-A73F-BE1A9E61CA31}" type="slidenum">
              <a:rPr kumimoji="1" lang="ja-JP" altLang="en-US" smtClean="0"/>
              <a:t>2</a:t>
            </a:fld>
            <a:endParaRPr kumimoji="1" lang="ja-JP" altLang="en-US"/>
          </a:p>
        </p:txBody>
      </p:sp>
    </p:spTree>
    <p:extLst>
      <p:ext uri="{BB962C8B-B14F-4D97-AF65-F5344CB8AC3E}">
        <p14:creationId xmlns:p14="http://schemas.microsoft.com/office/powerpoint/2010/main" val="113132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1E4B8A5-BD19-9A43-A73F-BE1A9E61CA31}" type="slidenum">
              <a:rPr kumimoji="1" lang="ja-JP" altLang="en-US" smtClean="0"/>
              <a:t>17</a:t>
            </a:fld>
            <a:endParaRPr kumimoji="1" lang="ja-JP" altLang="en-US"/>
          </a:p>
        </p:txBody>
      </p:sp>
    </p:spTree>
    <p:extLst>
      <p:ext uri="{BB962C8B-B14F-4D97-AF65-F5344CB8AC3E}">
        <p14:creationId xmlns:p14="http://schemas.microsoft.com/office/powerpoint/2010/main" val="257885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1E4B8A5-BD19-9A43-A73F-BE1A9E61CA31}" type="slidenum">
              <a:rPr kumimoji="1" lang="ja-JP" altLang="en-US" smtClean="0"/>
              <a:t>18</a:t>
            </a:fld>
            <a:endParaRPr kumimoji="1" lang="ja-JP" altLang="en-US"/>
          </a:p>
        </p:txBody>
      </p:sp>
    </p:spTree>
    <p:extLst>
      <p:ext uri="{BB962C8B-B14F-4D97-AF65-F5344CB8AC3E}">
        <p14:creationId xmlns:p14="http://schemas.microsoft.com/office/powerpoint/2010/main" val="45436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C372F1-ABD4-C460-6E4E-65F8D934F46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B52AC01-DD9E-F23C-33DE-7DE5C3F84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85A5DFF-B2B8-D3FD-D6E8-2C2DB165E14A}"/>
              </a:ext>
            </a:extLst>
          </p:cNvPr>
          <p:cNvSpPr>
            <a:spLocks noGrp="1"/>
          </p:cNvSpPr>
          <p:nvPr>
            <p:ph type="dt" sz="half" idx="10"/>
          </p:nvPr>
        </p:nvSpPr>
        <p:spPr/>
        <p:txBody>
          <a:bodyPr/>
          <a:lstStyle/>
          <a:p>
            <a:fld id="{069BF30A-2AEF-3244-8B6C-95C46A2B0C92}" type="datetime1">
              <a:rPr kumimoji="1" lang="ja-JP" altLang="en-US" smtClean="0"/>
              <a:t>2022/12/13</a:t>
            </a:fld>
            <a:endParaRPr kumimoji="1" lang="ja-JP" altLang="en-US"/>
          </a:p>
        </p:txBody>
      </p:sp>
      <p:sp>
        <p:nvSpPr>
          <p:cNvPr id="5" name="フッター プレースホルダー 4">
            <a:extLst>
              <a:ext uri="{FF2B5EF4-FFF2-40B4-BE49-F238E27FC236}">
                <a16:creationId xmlns:a16="http://schemas.microsoft.com/office/drawing/2014/main" id="{FED8BE83-FBB0-1ABD-26A0-96B207C866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39B9C9-7C03-6184-C4E5-9FB8B7683E7F}"/>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245017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6E20C-2096-08B8-20D4-0B510D75B33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3DD624-5EEC-16F2-A6D6-BF0A1436307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5B34BD-7C70-D732-D110-AB3D9EAD8712}"/>
              </a:ext>
            </a:extLst>
          </p:cNvPr>
          <p:cNvSpPr>
            <a:spLocks noGrp="1"/>
          </p:cNvSpPr>
          <p:nvPr>
            <p:ph type="dt" sz="half" idx="10"/>
          </p:nvPr>
        </p:nvSpPr>
        <p:spPr/>
        <p:txBody>
          <a:bodyPr/>
          <a:lstStyle/>
          <a:p>
            <a:fld id="{A6F799E8-C1C5-B048-A903-A9273B3FA59D}" type="datetime1">
              <a:rPr kumimoji="1" lang="ja-JP" altLang="en-US" smtClean="0"/>
              <a:t>2022/12/13</a:t>
            </a:fld>
            <a:endParaRPr kumimoji="1" lang="ja-JP" altLang="en-US"/>
          </a:p>
        </p:txBody>
      </p:sp>
      <p:sp>
        <p:nvSpPr>
          <p:cNvPr id="5" name="フッター プレースホルダー 4">
            <a:extLst>
              <a:ext uri="{FF2B5EF4-FFF2-40B4-BE49-F238E27FC236}">
                <a16:creationId xmlns:a16="http://schemas.microsoft.com/office/drawing/2014/main" id="{5B4C7828-3726-4350-0410-32DE91CF2F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BC6E21-DD36-2032-E92C-3F074250ABDD}"/>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157700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D2D5BD2-91E1-07F5-C6A0-2189465842D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CAB50B-79FA-92A0-5915-27B93BA4A0E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4343B5-B645-FFA4-CFFB-FB33B915EEE2}"/>
              </a:ext>
            </a:extLst>
          </p:cNvPr>
          <p:cNvSpPr>
            <a:spLocks noGrp="1"/>
          </p:cNvSpPr>
          <p:nvPr>
            <p:ph type="dt" sz="half" idx="10"/>
          </p:nvPr>
        </p:nvSpPr>
        <p:spPr/>
        <p:txBody>
          <a:bodyPr/>
          <a:lstStyle/>
          <a:p>
            <a:fld id="{EA261E9B-429B-3949-82CC-691DB77C2727}" type="datetime1">
              <a:rPr kumimoji="1" lang="ja-JP" altLang="en-US" smtClean="0"/>
              <a:t>2022/12/13</a:t>
            </a:fld>
            <a:endParaRPr kumimoji="1" lang="ja-JP" altLang="en-US"/>
          </a:p>
        </p:txBody>
      </p:sp>
      <p:sp>
        <p:nvSpPr>
          <p:cNvPr id="5" name="フッター プレースホルダー 4">
            <a:extLst>
              <a:ext uri="{FF2B5EF4-FFF2-40B4-BE49-F238E27FC236}">
                <a16:creationId xmlns:a16="http://schemas.microsoft.com/office/drawing/2014/main" id="{AED61963-36C1-4941-0565-4BE1AE2679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14784D-96E4-C8CF-468E-5E3C78B9AE05}"/>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38939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sz="half" idx="21"/>
          </p:nvPr>
        </p:nvSpPr>
        <p:spPr>
          <a:xfrm>
            <a:off x="5480050" y="1574800"/>
            <a:ext cx="6972300" cy="46482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844550" y="1574800"/>
            <a:ext cx="5111750" cy="4648200"/>
          </a:xfrm>
          <a:prstGeom prst="rect">
            <a:avLst/>
          </a:prstGeom>
        </p:spPr>
        <p:txBody>
          <a:bodyPr/>
          <a:lstStyle>
            <a:lvl1pPr marL="279400" indent="-279400">
              <a:spcBef>
                <a:spcPts val="0"/>
              </a:spcBef>
              <a:defRPr sz="1900"/>
            </a:lvl1pPr>
            <a:lvl2pPr marL="558800" indent="-279400">
              <a:spcBef>
                <a:spcPts val="0"/>
              </a:spcBef>
              <a:defRPr sz="1900"/>
            </a:lvl2pPr>
            <a:lvl3pPr marL="838200" indent="-279400">
              <a:spcBef>
                <a:spcPts val="0"/>
              </a:spcBef>
              <a:defRPr sz="1900"/>
            </a:lvl3pPr>
            <a:lvl4pPr marL="1117600" indent="-279400">
              <a:spcBef>
                <a:spcPts val="0"/>
              </a:spcBef>
              <a:defRPr sz="1900"/>
            </a:lvl4pPr>
            <a:lvl5pPr marL="1397000" indent="-279400">
              <a:spcBef>
                <a:spcPts val="0"/>
              </a:spcBef>
              <a:defRPr sz="19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11967979" y="70"/>
            <a:ext cx="226620" cy="23053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645200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xfrm>
            <a:off x="11967979" y="70"/>
            <a:ext cx="226620" cy="23053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03984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7BB71-8C50-45E9-C6D8-9CAAF154A0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DC58D-7E77-ECAF-3C86-23AB2A3EA1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515D08-9843-CBEA-509F-55AE0221A503}"/>
              </a:ext>
            </a:extLst>
          </p:cNvPr>
          <p:cNvSpPr>
            <a:spLocks noGrp="1"/>
          </p:cNvSpPr>
          <p:nvPr>
            <p:ph type="dt" sz="half" idx="10"/>
          </p:nvPr>
        </p:nvSpPr>
        <p:spPr/>
        <p:txBody>
          <a:bodyPr/>
          <a:lstStyle/>
          <a:p>
            <a:fld id="{8C6C0355-039A-BC44-B964-16B56E3F0FAC}" type="datetime1">
              <a:rPr kumimoji="1" lang="ja-JP" altLang="en-US" smtClean="0"/>
              <a:t>2022/12/13</a:t>
            </a:fld>
            <a:endParaRPr kumimoji="1" lang="ja-JP" altLang="en-US"/>
          </a:p>
        </p:txBody>
      </p:sp>
      <p:sp>
        <p:nvSpPr>
          <p:cNvPr id="5" name="フッター プレースホルダー 4">
            <a:extLst>
              <a:ext uri="{FF2B5EF4-FFF2-40B4-BE49-F238E27FC236}">
                <a16:creationId xmlns:a16="http://schemas.microsoft.com/office/drawing/2014/main" id="{07CEDB8C-BD8A-43A9-3E40-BCD9B4E6DC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77898B-2FE6-3A14-28CB-AF7FCDD0DB54}"/>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942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DE65A-A33B-FB51-3F54-5DBFD8E745D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4FA3C1-FF5E-67EC-20D7-13FAEC508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3038A23-3B3E-2CA8-3998-B4CE0010C985}"/>
              </a:ext>
            </a:extLst>
          </p:cNvPr>
          <p:cNvSpPr>
            <a:spLocks noGrp="1"/>
          </p:cNvSpPr>
          <p:nvPr>
            <p:ph type="dt" sz="half" idx="10"/>
          </p:nvPr>
        </p:nvSpPr>
        <p:spPr/>
        <p:txBody>
          <a:bodyPr/>
          <a:lstStyle/>
          <a:p>
            <a:fld id="{87C18FF1-690B-A84E-89DF-202DD8571F94}" type="datetime1">
              <a:rPr kumimoji="1" lang="ja-JP" altLang="en-US" smtClean="0"/>
              <a:t>2022/12/13</a:t>
            </a:fld>
            <a:endParaRPr kumimoji="1" lang="ja-JP" altLang="en-US"/>
          </a:p>
        </p:txBody>
      </p:sp>
      <p:sp>
        <p:nvSpPr>
          <p:cNvPr id="5" name="フッター プレースホルダー 4">
            <a:extLst>
              <a:ext uri="{FF2B5EF4-FFF2-40B4-BE49-F238E27FC236}">
                <a16:creationId xmlns:a16="http://schemas.microsoft.com/office/drawing/2014/main" id="{5C7997FA-7451-D499-55AF-F592657551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E57746-7A2F-9431-7300-B3D115DA6DE7}"/>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95608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97561-6BE0-EE0B-6A07-6CEF5FD59E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AF551B-4F33-B502-CFF7-CBFE4968A4F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C934DC1-8A7A-FB93-DBAE-BB3CA9D8180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B17A420-A82B-8BFF-1E09-0A6074C3496C}"/>
              </a:ext>
            </a:extLst>
          </p:cNvPr>
          <p:cNvSpPr>
            <a:spLocks noGrp="1"/>
          </p:cNvSpPr>
          <p:nvPr>
            <p:ph type="dt" sz="half" idx="10"/>
          </p:nvPr>
        </p:nvSpPr>
        <p:spPr/>
        <p:txBody>
          <a:bodyPr/>
          <a:lstStyle/>
          <a:p>
            <a:fld id="{F3E00C50-6B27-DD4F-B227-69EFC2DE957A}" type="datetime1">
              <a:rPr kumimoji="1" lang="ja-JP" altLang="en-US" smtClean="0"/>
              <a:t>2022/12/13</a:t>
            </a:fld>
            <a:endParaRPr kumimoji="1" lang="ja-JP" altLang="en-US"/>
          </a:p>
        </p:txBody>
      </p:sp>
      <p:sp>
        <p:nvSpPr>
          <p:cNvPr id="6" name="フッター プレースホルダー 5">
            <a:extLst>
              <a:ext uri="{FF2B5EF4-FFF2-40B4-BE49-F238E27FC236}">
                <a16:creationId xmlns:a16="http://schemas.microsoft.com/office/drawing/2014/main" id="{1EC5ACAD-47D8-E7D7-A14C-3F7E11151F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43F37B-2E59-89A5-889A-EEB9B2F55354}"/>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288341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A8BC0-F7BD-61EF-DAFA-5FE18A496C3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FD01F7-D16A-7AFA-86DD-0DBE6278B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3A6278C-3B49-A2A4-ED16-6C19D39E204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A3FC456-D144-74DB-FE4F-6B3980B4C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73071A-18A2-D1A9-EBA8-6EE446EABDD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9B58131-97FE-0E4F-6EE5-D7EE065F718A}"/>
              </a:ext>
            </a:extLst>
          </p:cNvPr>
          <p:cNvSpPr>
            <a:spLocks noGrp="1"/>
          </p:cNvSpPr>
          <p:nvPr>
            <p:ph type="dt" sz="half" idx="10"/>
          </p:nvPr>
        </p:nvSpPr>
        <p:spPr/>
        <p:txBody>
          <a:bodyPr/>
          <a:lstStyle/>
          <a:p>
            <a:fld id="{834F6F76-D3F8-1F40-80AF-324E05E89B56}" type="datetime1">
              <a:rPr kumimoji="1" lang="ja-JP" altLang="en-US" smtClean="0"/>
              <a:t>2022/12/13</a:t>
            </a:fld>
            <a:endParaRPr kumimoji="1" lang="ja-JP" altLang="en-US"/>
          </a:p>
        </p:txBody>
      </p:sp>
      <p:sp>
        <p:nvSpPr>
          <p:cNvPr id="8" name="フッター プレースホルダー 7">
            <a:extLst>
              <a:ext uri="{FF2B5EF4-FFF2-40B4-BE49-F238E27FC236}">
                <a16:creationId xmlns:a16="http://schemas.microsoft.com/office/drawing/2014/main" id="{0BE18652-34B2-80C5-3647-0A2FEB6063C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5CB4E74-F31C-CAC9-9F02-72101E585E68}"/>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5894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98B6D-C0E9-20DA-99CC-807B7A4D58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17D94CA-A840-1C2C-F4C4-03FE642078DE}"/>
              </a:ext>
            </a:extLst>
          </p:cNvPr>
          <p:cNvSpPr>
            <a:spLocks noGrp="1"/>
          </p:cNvSpPr>
          <p:nvPr>
            <p:ph type="dt" sz="half" idx="10"/>
          </p:nvPr>
        </p:nvSpPr>
        <p:spPr/>
        <p:txBody>
          <a:bodyPr/>
          <a:lstStyle/>
          <a:p>
            <a:fld id="{493E0649-151E-1A4E-9DF7-99ADF458901B}" type="datetime1">
              <a:rPr kumimoji="1" lang="ja-JP" altLang="en-US" smtClean="0"/>
              <a:t>2022/12/13</a:t>
            </a:fld>
            <a:endParaRPr kumimoji="1" lang="ja-JP" altLang="en-US"/>
          </a:p>
        </p:txBody>
      </p:sp>
      <p:sp>
        <p:nvSpPr>
          <p:cNvPr id="4" name="フッター プレースホルダー 3">
            <a:extLst>
              <a:ext uri="{FF2B5EF4-FFF2-40B4-BE49-F238E27FC236}">
                <a16:creationId xmlns:a16="http://schemas.microsoft.com/office/drawing/2014/main" id="{FD30066D-F086-538D-D2ED-29C270B31E5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8F291B-DE5C-E127-E061-25CEA1F49EEF}"/>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44529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752E95C-1B04-CE44-4110-1F5653442959}"/>
              </a:ext>
            </a:extLst>
          </p:cNvPr>
          <p:cNvSpPr>
            <a:spLocks noGrp="1"/>
          </p:cNvSpPr>
          <p:nvPr>
            <p:ph type="dt" sz="half" idx="10"/>
          </p:nvPr>
        </p:nvSpPr>
        <p:spPr/>
        <p:txBody>
          <a:bodyPr/>
          <a:lstStyle/>
          <a:p>
            <a:fld id="{916DBCBE-3F79-AD45-8F11-CA1C1F8F70BE}" type="datetime1">
              <a:rPr kumimoji="1" lang="ja-JP" altLang="en-US" smtClean="0"/>
              <a:t>2022/12/13</a:t>
            </a:fld>
            <a:endParaRPr kumimoji="1" lang="ja-JP" altLang="en-US"/>
          </a:p>
        </p:txBody>
      </p:sp>
      <p:sp>
        <p:nvSpPr>
          <p:cNvPr id="3" name="フッター プレースホルダー 2">
            <a:extLst>
              <a:ext uri="{FF2B5EF4-FFF2-40B4-BE49-F238E27FC236}">
                <a16:creationId xmlns:a16="http://schemas.microsoft.com/office/drawing/2014/main" id="{17133727-D1B8-D46D-65BA-6D839064BA4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B6D8EC-7FF8-2DFA-7963-6AAD3B7DEAB0}"/>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156547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9692D6-9A5E-4FDB-7220-17E53E0C2E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19CA5C-E589-85D7-A8F0-6D6F819F1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C3EAF8-5E8E-389E-41D8-4BCBBEE74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A3A17B-1DEC-8DD6-66DA-120C08976CAF}"/>
              </a:ext>
            </a:extLst>
          </p:cNvPr>
          <p:cNvSpPr>
            <a:spLocks noGrp="1"/>
          </p:cNvSpPr>
          <p:nvPr>
            <p:ph type="dt" sz="half" idx="10"/>
          </p:nvPr>
        </p:nvSpPr>
        <p:spPr/>
        <p:txBody>
          <a:bodyPr/>
          <a:lstStyle/>
          <a:p>
            <a:fld id="{B0103C5D-2927-BE4B-8A98-06306A504A35}" type="datetime1">
              <a:rPr kumimoji="1" lang="ja-JP" altLang="en-US" smtClean="0"/>
              <a:t>2022/12/13</a:t>
            </a:fld>
            <a:endParaRPr kumimoji="1" lang="ja-JP" altLang="en-US"/>
          </a:p>
        </p:txBody>
      </p:sp>
      <p:sp>
        <p:nvSpPr>
          <p:cNvPr id="6" name="フッター プレースホルダー 5">
            <a:extLst>
              <a:ext uri="{FF2B5EF4-FFF2-40B4-BE49-F238E27FC236}">
                <a16:creationId xmlns:a16="http://schemas.microsoft.com/office/drawing/2014/main" id="{4482ED8E-D8D3-2308-3F37-051FEDABCB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E6807E-99FE-6CA6-ECF5-03FE4341BEAE}"/>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165459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81D86-151F-CE42-1765-694904C060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C7B5A19-FF4C-050C-959E-76A8D2FC3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003B6E8-1715-B78C-5FC5-F80B3DF2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F401B5-1842-EC7B-28FF-FFE58B1D55A4}"/>
              </a:ext>
            </a:extLst>
          </p:cNvPr>
          <p:cNvSpPr>
            <a:spLocks noGrp="1"/>
          </p:cNvSpPr>
          <p:nvPr>
            <p:ph type="dt" sz="half" idx="10"/>
          </p:nvPr>
        </p:nvSpPr>
        <p:spPr/>
        <p:txBody>
          <a:bodyPr/>
          <a:lstStyle/>
          <a:p>
            <a:fld id="{DEFABFDD-99CD-314F-BD3D-D88AC78EF61C}" type="datetime1">
              <a:rPr kumimoji="1" lang="ja-JP" altLang="en-US" smtClean="0"/>
              <a:t>2022/12/13</a:t>
            </a:fld>
            <a:endParaRPr kumimoji="1" lang="ja-JP" altLang="en-US"/>
          </a:p>
        </p:txBody>
      </p:sp>
      <p:sp>
        <p:nvSpPr>
          <p:cNvPr id="6" name="フッター プレースホルダー 5">
            <a:extLst>
              <a:ext uri="{FF2B5EF4-FFF2-40B4-BE49-F238E27FC236}">
                <a16:creationId xmlns:a16="http://schemas.microsoft.com/office/drawing/2014/main" id="{C40B5DA6-2FBB-8FA2-5340-2387DB0ABC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2BC3DF-AD16-75C0-F5E7-B5404965410A}"/>
              </a:ext>
            </a:extLst>
          </p:cNvPr>
          <p:cNvSpPr>
            <a:spLocks noGrp="1"/>
          </p:cNvSpPr>
          <p:nvPr>
            <p:ph type="sldNum" sz="quarter" idx="12"/>
          </p:nvPr>
        </p:nvSpPr>
        <p:spPr/>
        <p:txBody>
          <a:body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252235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671A4C-4C40-DD85-B57F-3396CD802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7EB260-32C6-654E-7824-D818BEBE3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5A3C99-4B83-D6FB-BDEA-20A37095A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E58B2-0334-AB42-A722-2B5CF50C7EB4}" type="datetime1">
              <a:rPr kumimoji="1" lang="ja-JP" altLang="en-US" smtClean="0"/>
              <a:t>2022/12/13</a:t>
            </a:fld>
            <a:endParaRPr kumimoji="1" lang="ja-JP" altLang="en-US"/>
          </a:p>
        </p:txBody>
      </p:sp>
      <p:sp>
        <p:nvSpPr>
          <p:cNvPr id="5" name="フッター プレースホルダー 4">
            <a:extLst>
              <a:ext uri="{FF2B5EF4-FFF2-40B4-BE49-F238E27FC236}">
                <a16:creationId xmlns:a16="http://schemas.microsoft.com/office/drawing/2014/main" id="{92407C8E-6B8C-1749-8BF3-4466FAE50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4321020-2CB9-BD9C-57D1-4AF86BA0D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6185D-95D1-444C-BE8B-3DB4DC263910}" type="slidenum">
              <a:rPr kumimoji="1" lang="ja-JP" altLang="en-US" smtClean="0"/>
              <a:t>‹#›</a:t>
            </a:fld>
            <a:endParaRPr kumimoji="1" lang="ja-JP" altLang="en-US"/>
          </a:p>
        </p:txBody>
      </p:sp>
    </p:spTree>
    <p:extLst>
      <p:ext uri="{BB962C8B-B14F-4D97-AF65-F5344CB8AC3E}">
        <p14:creationId xmlns:p14="http://schemas.microsoft.com/office/powerpoint/2010/main" val="194905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kds.kek.jp/event/428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ds.kek.jp/category/2322/" TargetMode="External"/><Relationship Id="rId2" Type="http://schemas.openxmlformats.org/officeDocument/2006/relationships/hyperlink" Target="https://kds.kek.jp/category/224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kds.kek.jp/event/4288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3.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40.png"/><Relationship Id="rId7" Type="http://schemas.openxmlformats.org/officeDocument/2006/relationships/image" Target="../media/image35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CDD037-C815-F73B-6257-3F1C71D7A492}"/>
              </a:ext>
            </a:extLst>
          </p:cNvPr>
          <p:cNvSpPr>
            <a:spLocks noGrp="1"/>
          </p:cNvSpPr>
          <p:nvPr>
            <p:ph type="ctrTitle"/>
          </p:nvPr>
        </p:nvSpPr>
        <p:spPr>
          <a:xfrm>
            <a:off x="0" y="868362"/>
            <a:ext cx="12192000" cy="2387600"/>
          </a:xfrm>
        </p:spPr>
        <p:txBody>
          <a:bodyPr>
            <a:normAutofit/>
          </a:bodyPr>
          <a:lstStyle/>
          <a:p>
            <a:r>
              <a:rPr kumimoji="1" lang="en-US" altLang="ja-JP" sz="4800" dirty="0"/>
              <a:t>Collimator Issues</a:t>
            </a:r>
            <a:endParaRPr kumimoji="1" lang="ja-JP" altLang="en-US" sz="4800"/>
          </a:p>
        </p:txBody>
      </p:sp>
      <p:sp>
        <p:nvSpPr>
          <p:cNvPr id="3" name="字幕 2">
            <a:extLst>
              <a:ext uri="{FF2B5EF4-FFF2-40B4-BE49-F238E27FC236}">
                <a16:creationId xmlns:a16="http://schemas.microsoft.com/office/drawing/2014/main" id="{0BE1EBD4-6C20-A90C-4746-24FD21CED45C}"/>
              </a:ext>
            </a:extLst>
          </p:cNvPr>
          <p:cNvSpPr>
            <a:spLocks noGrp="1"/>
          </p:cNvSpPr>
          <p:nvPr>
            <p:ph type="subTitle" idx="1"/>
          </p:nvPr>
        </p:nvSpPr>
        <p:spPr>
          <a:xfrm>
            <a:off x="1524000" y="3602037"/>
            <a:ext cx="9144000" cy="2150369"/>
          </a:xfrm>
        </p:spPr>
        <p:txBody>
          <a:bodyPr>
            <a:normAutofit/>
          </a:bodyPr>
          <a:lstStyle/>
          <a:p>
            <a:r>
              <a:rPr kumimoji="1" lang="en-US" altLang="ja-JP" dirty="0"/>
              <a:t>2022-12-14</a:t>
            </a:r>
          </a:p>
          <a:p>
            <a:r>
              <a:rPr lang="en-US" altLang="ja-JP" dirty="0"/>
              <a:t>The 26th KEKB Accelerator Review Committee</a:t>
            </a:r>
          </a:p>
          <a:p>
            <a:r>
              <a:rPr kumimoji="1" lang="en-US" altLang="ja-JP" dirty="0"/>
              <a:t>T. Ishibashi</a:t>
            </a:r>
          </a:p>
        </p:txBody>
      </p:sp>
    </p:spTree>
    <p:extLst>
      <p:ext uri="{BB962C8B-B14F-4D97-AF65-F5344CB8AC3E}">
        <p14:creationId xmlns:p14="http://schemas.microsoft.com/office/powerpoint/2010/main" val="395411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159025" y="0"/>
            <a:ext cx="10515600" cy="668545"/>
          </a:xfrm>
        </p:spPr>
        <p:txBody>
          <a:bodyPr>
            <a:normAutofit fontScale="90000"/>
          </a:bodyPr>
          <a:lstStyle/>
          <a:p>
            <a:r>
              <a:rPr lang="en-US" altLang="ja-JP" dirty="0"/>
              <a:t>R</a:t>
            </a:r>
            <a:r>
              <a:rPr kumimoji="1" lang="en-US" altLang="ja-JP" dirty="0"/>
              <a:t>eplacement Work (vertical collimator)</a:t>
            </a:r>
            <a:endParaRPr kumimoji="1" lang="ja-JP" altLang="en-US"/>
          </a:p>
        </p:txBody>
      </p:sp>
      <p:sp>
        <p:nvSpPr>
          <p:cNvPr id="3" name="コンテンツ プレースホルダー 2">
            <a:extLst>
              <a:ext uri="{FF2B5EF4-FFF2-40B4-BE49-F238E27FC236}">
                <a16:creationId xmlns:a16="http://schemas.microsoft.com/office/drawing/2014/main" id="{C458B760-6AA9-E699-917E-FB79A98E1ED2}"/>
              </a:ext>
            </a:extLst>
          </p:cNvPr>
          <p:cNvSpPr>
            <a:spLocks noGrp="1"/>
          </p:cNvSpPr>
          <p:nvPr>
            <p:ph idx="1"/>
          </p:nvPr>
        </p:nvSpPr>
        <p:spPr>
          <a:xfrm>
            <a:off x="53009" y="861286"/>
            <a:ext cx="12085982" cy="1049515"/>
          </a:xfrm>
        </p:spPr>
        <p:txBody>
          <a:bodyPr>
            <a:normAutofit fontScale="85000" lnSpcReduction="20000"/>
          </a:bodyPr>
          <a:lstStyle/>
          <a:p>
            <a:r>
              <a:rPr lang="en-US" altLang="ja-JP" dirty="0"/>
              <a:t>Before the replacement, we purge the beam pipes in the section where the collimator is located with nitrogen and remove the drive mechanisms and cooling water pipes.</a:t>
            </a:r>
          </a:p>
          <a:p>
            <a:r>
              <a:rPr lang="en-US" altLang="ja-JP" dirty="0"/>
              <a:t>It is also necessary to investigate the cooling water whether it’s radio activated.</a:t>
            </a:r>
          </a:p>
          <a:p>
            <a:endParaRPr lang="en-US" altLang="ja-JP" dirty="0"/>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10</a:t>
            </a:fld>
            <a:endParaRPr kumimoji="1" lang="ja-JP" altLang="en-US"/>
          </a:p>
        </p:txBody>
      </p:sp>
      <p:pic>
        <p:nvPicPr>
          <p:cNvPr id="14" name="図 13">
            <a:extLst>
              <a:ext uri="{FF2B5EF4-FFF2-40B4-BE49-F238E27FC236}">
                <a16:creationId xmlns:a16="http://schemas.microsoft.com/office/drawing/2014/main" id="{D178742B-12E6-CF8A-7F41-B7FDA304F2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550981"/>
            <a:ext cx="4046050" cy="3031228"/>
          </a:xfrm>
          <a:prstGeom prst="rect">
            <a:avLst/>
          </a:prstGeom>
        </p:spPr>
      </p:pic>
      <p:pic>
        <p:nvPicPr>
          <p:cNvPr id="16" name="図 15">
            <a:extLst>
              <a:ext uri="{FF2B5EF4-FFF2-40B4-BE49-F238E27FC236}">
                <a16:creationId xmlns:a16="http://schemas.microsoft.com/office/drawing/2014/main" id="{860C6808-29CA-1910-3732-90AD1DA115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8479" y="2550981"/>
            <a:ext cx="4046050" cy="3031228"/>
          </a:xfrm>
          <a:prstGeom prst="rect">
            <a:avLst/>
          </a:prstGeom>
        </p:spPr>
      </p:pic>
      <p:pic>
        <p:nvPicPr>
          <p:cNvPr id="18" name="図 17">
            <a:extLst>
              <a:ext uri="{FF2B5EF4-FFF2-40B4-BE49-F238E27FC236}">
                <a16:creationId xmlns:a16="http://schemas.microsoft.com/office/drawing/2014/main" id="{6AC54360-4A0F-95F4-52A8-6BFE9FAD8C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0269" y="2550981"/>
            <a:ext cx="4046050" cy="3031228"/>
          </a:xfrm>
          <a:prstGeom prst="rect">
            <a:avLst/>
          </a:prstGeom>
        </p:spPr>
      </p:pic>
      <p:sp>
        <p:nvSpPr>
          <p:cNvPr id="20" name="テキスト ボックス 19">
            <a:extLst>
              <a:ext uri="{FF2B5EF4-FFF2-40B4-BE49-F238E27FC236}">
                <a16:creationId xmlns:a16="http://schemas.microsoft.com/office/drawing/2014/main" id="{ED4C2148-24C8-A805-717E-A126A07F4E3E}"/>
              </a:ext>
            </a:extLst>
          </p:cNvPr>
          <p:cNvSpPr txBox="1"/>
          <p:nvPr/>
        </p:nvSpPr>
        <p:spPr>
          <a:xfrm>
            <a:off x="826223" y="5590285"/>
            <a:ext cx="2103461" cy="369332"/>
          </a:xfrm>
          <a:prstGeom prst="rect">
            <a:avLst/>
          </a:prstGeom>
          <a:noFill/>
        </p:spPr>
        <p:txBody>
          <a:bodyPr wrap="none" rtlCol="0">
            <a:spAutoFit/>
          </a:bodyPr>
          <a:lstStyle/>
          <a:p>
            <a:r>
              <a:rPr kumimoji="1" lang="en-US" altLang="ja-JP" dirty="0"/>
              <a:t>Clearing out people</a:t>
            </a:r>
            <a:endParaRPr kumimoji="1" lang="ja-JP" altLang="en-US"/>
          </a:p>
        </p:txBody>
      </p:sp>
      <p:sp>
        <p:nvSpPr>
          <p:cNvPr id="21" name="テキスト ボックス 20">
            <a:extLst>
              <a:ext uri="{FF2B5EF4-FFF2-40B4-BE49-F238E27FC236}">
                <a16:creationId xmlns:a16="http://schemas.microsoft.com/office/drawing/2014/main" id="{3B53398B-3052-E1E1-5979-1CDE6176C8A0}"/>
              </a:ext>
            </a:extLst>
          </p:cNvPr>
          <p:cNvSpPr txBox="1"/>
          <p:nvPr/>
        </p:nvSpPr>
        <p:spPr>
          <a:xfrm>
            <a:off x="4196266" y="5590285"/>
            <a:ext cx="7199157" cy="369332"/>
          </a:xfrm>
          <a:prstGeom prst="rect">
            <a:avLst/>
          </a:prstGeom>
          <a:noFill/>
        </p:spPr>
        <p:txBody>
          <a:bodyPr wrap="square" rtlCol="0">
            <a:spAutoFit/>
          </a:bodyPr>
          <a:lstStyle/>
          <a:p>
            <a:r>
              <a:rPr kumimoji="1" lang="en-US" altLang="ja-JP" dirty="0"/>
              <a:t>Remove the beam-pipes nearby</a:t>
            </a:r>
            <a:r>
              <a:rPr lang="en-US" altLang="ja-JP" dirty="0"/>
              <a:t>, and rotate the chamber 90 degrees</a:t>
            </a:r>
            <a:endParaRPr kumimoji="1" lang="ja-JP" altLang="en-US"/>
          </a:p>
        </p:txBody>
      </p:sp>
    </p:spTree>
    <p:extLst>
      <p:ext uri="{BB962C8B-B14F-4D97-AF65-F5344CB8AC3E}">
        <p14:creationId xmlns:p14="http://schemas.microsoft.com/office/powerpoint/2010/main" val="191664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159025" y="0"/>
            <a:ext cx="10515600" cy="668545"/>
          </a:xfrm>
        </p:spPr>
        <p:txBody>
          <a:bodyPr>
            <a:normAutofit fontScale="90000"/>
          </a:bodyPr>
          <a:lstStyle/>
          <a:p>
            <a:r>
              <a:rPr kumimoji="1" lang="en-US" altLang="ja-JP" dirty="0"/>
              <a:t>Replacement Work</a:t>
            </a:r>
            <a:endParaRPr kumimoji="1" lang="ja-JP" altLang="en-US"/>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11</a:t>
            </a:fld>
            <a:endParaRPr kumimoji="1" lang="ja-JP" altLang="en-US"/>
          </a:p>
        </p:txBody>
      </p:sp>
      <p:sp>
        <p:nvSpPr>
          <p:cNvPr id="21" name="テキスト ボックス 20">
            <a:extLst>
              <a:ext uri="{FF2B5EF4-FFF2-40B4-BE49-F238E27FC236}">
                <a16:creationId xmlns:a16="http://schemas.microsoft.com/office/drawing/2014/main" id="{3B53398B-3052-E1E1-5979-1CDE6176C8A0}"/>
              </a:ext>
            </a:extLst>
          </p:cNvPr>
          <p:cNvSpPr txBox="1"/>
          <p:nvPr/>
        </p:nvSpPr>
        <p:spPr>
          <a:xfrm>
            <a:off x="159025" y="3266458"/>
            <a:ext cx="7199157" cy="369332"/>
          </a:xfrm>
          <a:prstGeom prst="rect">
            <a:avLst/>
          </a:prstGeom>
          <a:noFill/>
        </p:spPr>
        <p:txBody>
          <a:bodyPr wrap="square" rtlCol="0">
            <a:spAutoFit/>
          </a:bodyPr>
          <a:lstStyle/>
          <a:p>
            <a:r>
              <a:rPr kumimoji="1" lang="en-US" altLang="ja-JP" dirty="0"/>
              <a:t>Remove the racetrack type flanges in where the jaws </a:t>
            </a:r>
            <a:r>
              <a:rPr lang="en-US" altLang="ja-JP" dirty="0"/>
              <a:t>are inserted.</a:t>
            </a:r>
            <a:endParaRPr kumimoji="1" lang="ja-JP" altLang="en-US"/>
          </a:p>
        </p:txBody>
      </p:sp>
      <p:pic>
        <p:nvPicPr>
          <p:cNvPr id="8" name="図 7">
            <a:extLst>
              <a:ext uri="{FF2B5EF4-FFF2-40B4-BE49-F238E27FC236}">
                <a16:creationId xmlns:a16="http://schemas.microsoft.com/office/drawing/2014/main" id="{9AAE4AC5-4B4A-197D-BC83-A38AF504BC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7893" y="619385"/>
            <a:ext cx="3550711" cy="2660129"/>
          </a:xfrm>
          <a:prstGeom prst="rect">
            <a:avLst/>
          </a:prstGeom>
        </p:spPr>
      </p:pic>
      <p:pic>
        <p:nvPicPr>
          <p:cNvPr id="10" name="図 9">
            <a:extLst>
              <a:ext uri="{FF2B5EF4-FFF2-40B4-BE49-F238E27FC236}">
                <a16:creationId xmlns:a16="http://schemas.microsoft.com/office/drawing/2014/main" id="{B9C13E69-4DF4-09A1-06B3-2B1AD1C2E5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2340" y="619385"/>
            <a:ext cx="3550712" cy="2660129"/>
          </a:xfrm>
          <a:prstGeom prst="rect">
            <a:avLst/>
          </a:prstGeom>
        </p:spPr>
      </p:pic>
      <p:pic>
        <p:nvPicPr>
          <p:cNvPr id="12" name="図 11">
            <a:extLst>
              <a:ext uri="{FF2B5EF4-FFF2-40B4-BE49-F238E27FC236}">
                <a16:creationId xmlns:a16="http://schemas.microsoft.com/office/drawing/2014/main" id="{75DE3495-DAEF-B340-9AC4-4A30E82FC8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2340" y="3912423"/>
            <a:ext cx="3546269" cy="2660129"/>
          </a:xfrm>
          <a:prstGeom prst="rect">
            <a:avLst/>
          </a:prstGeom>
        </p:spPr>
      </p:pic>
      <p:pic>
        <p:nvPicPr>
          <p:cNvPr id="15" name="図 14">
            <a:extLst>
              <a:ext uri="{FF2B5EF4-FFF2-40B4-BE49-F238E27FC236}">
                <a16:creationId xmlns:a16="http://schemas.microsoft.com/office/drawing/2014/main" id="{85CFD282-4D51-596E-925C-13A1FB3161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01486" y="619384"/>
            <a:ext cx="3550711" cy="2660129"/>
          </a:xfrm>
          <a:prstGeom prst="rect">
            <a:avLst/>
          </a:prstGeom>
        </p:spPr>
      </p:pic>
      <p:sp>
        <p:nvSpPr>
          <p:cNvPr id="17" name="テキスト ボックス 16">
            <a:extLst>
              <a:ext uri="{FF2B5EF4-FFF2-40B4-BE49-F238E27FC236}">
                <a16:creationId xmlns:a16="http://schemas.microsoft.com/office/drawing/2014/main" id="{6E6EF4A3-DE55-E4D5-EEC0-D588490216B5}"/>
              </a:ext>
            </a:extLst>
          </p:cNvPr>
          <p:cNvSpPr txBox="1"/>
          <p:nvPr/>
        </p:nvSpPr>
        <p:spPr>
          <a:xfrm>
            <a:off x="8101486" y="3266456"/>
            <a:ext cx="2762231" cy="369332"/>
          </a:xfrm>
          <a:prstGeom prst="rect">
            <a:avLst/>
          </a:prstGeom>
          <a:noFill/>
        </p:spPr>
        <p:txBody>
          <a:bodyPr wrap="none" rtlCol="0">
            <a:spAutoFit/>
          </a:bodyPr>
          <a:lstStyle/>
          <a:p>
            <a:r>
              <a:rPr kumimoji="1" lang="en-US" altLang="ja-JP" dirty="0"/>
              <a:t>Remove the damaged jaws.</a:t>
            </a:r>
            <a:endParaRPr kumimoji="1" lang="ja-JP" altLang="en-US"/>
          </a:p>
        </p:txBody>
      </p:sp>
      <p:pic>
        <p:nvPicPr>
          <p:cNvPr id="22" name="図 21">
            <a:extLst>
              <a:ext uri="{FF2B5EF4-FFF2-40B4-BE49-F238E27FC236}">
                <a16:creationId xmlns:a16="http://schemas.microsoft.com/office/drawing/2014/main" id="{DCAA5051-8506-A927-A191-29D90BC732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7893" y="3946788"/>
            <a:ext cx="3488714" cy="2613681"/>
          </a:xfrm>
          <a:prstGeom prst="rect">
            <a:avLst/>
          </a:prstGeom>
        </p:spPr>
      </p:pic>
      <p:sp>
        <p:nvSpPr>
          <p:cNvPr id="23" name="テキスト ボックス 22">
            <a:extLst>
              <a:ext uri="{FF2B5EF4-FFF2-40B4-BE49-F238E27FC236}">
                <a16:creationId xmlns:a16="http://schemas.microsoft.com/office/drawing/2014/main" id="{0E82CF3F-41FD-AE55-5911-5434514CF8EC}"/>
              </a:ext>
            </a:extLst>
          </p:cNvPr>
          <p:cNvSpPr txBox="1"/>
          <p:nvPr/>
        </p:nvSpPr>
        <p:spPr>
          <a:xfrm>
            <a:off x="159025" y="6488668"/>
            <a:ext cx="8300477" cy="369332"/>
          </a:xfrm>
          <a:prstGeom prst="rect">
            <a:avLst/>
          </a:prstGeom>
          <a:noFill/>
        </p:spPr>
        <p:txBody>
          <a:bodyPr wrap="none" rtlCol="0">
            <a:spAutoFit/>
          </a:bodyPr>
          <a:lstStyle/>
          <a:p>
            <a:r>
              <a:rPr lang="en-US" altLang="ja-JP" dirty="0"/>
              <a:t>Clean the inside of the flange and chamber to remove deposits such as activated dust. </a:t>
            </a:r>
            <a:endParaRPr kumimoji="1" lang="ja-JP" altLang="en-US"/>
          </a:p>
        </p:txBody>
      </p:sp>
      <p:sp>
        <p:nvSpPr>
          <p:cNvPr id="24" name="テキスト ボックス 23">
            <a:extLst>
              <a:ext uri="{FF2B5EF4-FFF2-40B4-BE49-F238E27FC236}">
                <a16:creationId xmlns:a16="http://schemas.microsoft.com/office/drawing/2014/main" id="{D7670927-221E-6CF4-EAE8-97DCB61BFF37}"/>
              </a:ext>
            </a:extLst>
          </p:cNvPr>
          <p:cNvSpPr txBox="1"/>
          <p:nvPr/>
        </p:nvSpPr>
        <p:spPr>
          <a:xfrm>
            <a:off x="7769922" y="3877699"/>
            <a:ext cx="4214185" cy="523220"/>
          </a:xfrm>
          <a:prstGeom prst="rect">
            <a:avLst/>
          </a:prstGeom>
          <a:noFill/>
        </p:spPr>
        <p:txBody>
          <a:bodyPr wrap="square" rtlCol="0">
            <a:spAutoFit/>
          </a:bodyPr>
          <a:lstStyle/>
          <a:p>
            <a:r>
              <a:rPr kumimoji="1" lang="en-US" altLang="ja-JP" sz="1400" dirty="0"/>
              <a:t>(</a:t>
            </a:r>
            <a:r>
              <a:rPr kumimoji="1" lang="ja-JP" altLang="en-US" sz="1400"/>
              <a:t>←</a:t>
            </a:r>
            <a:r>
              <a:rPr kumimoji="1" lang="en-US" altLang="ja-JP" sz="1400" dirty="0"/>
              <a:t> this photo shows a cleaning work for D06H3. </a:t>
            </a:r>
            <a:r>
              <a:rPr lang="en-US" altLang="ja-JP" sz="1400" dirty="0"/>
              <a:t>I was not able to find the photo for D02V1.</a:t>
            </a:r>
            <a:r>
              <a:rPr kumimoji="1" lang="en-US" altLang="ja-JP" sz="1400" dirty="0"/>
              <a:t>)</a:t>
            </a:r>
            <a:endParaRPr kumimoji="1" lang="ja-JP" altLang="en-US" sz="1400"/>
          </a:p>
        </p:txBody>
      </p:sp>
    </p:spTree>
    <p:extLst>
      <p:ext uri="{BB962C8B-B14F-4D97-AF65-F5344CB8AC3E}">
        <p14:creationId xmlns:p14="http://schemas.microsoft.com/office/powerpoint/2010/main" val="251226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159025" y="0"/>
            <a:ext cx="10515600" cy="668545"/>
          </a:xfrm>
        </p:spPr>
        <p:txBody>
          <a:bodyPr>
            <a:normAutofit fontScale="90000"/>
          </a:bodyPr>
          <a:lstStyle/>
          <a:p>
            <a:r>
              <a:rPr kumimoji="1" lang="en-US" altLang="ja-JP" dirty="0"/>
              <a:t>Replacement Work</a:t>
            </a:r>
            <a:endParaRPr kumimoji="1" lang="ja-JP" altLang="en-US"/>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12</a:t>
            </a:fld>
            <a:endParaRPr kumimoji="1" lang="ja-JP" altLang="en-US"/>
          </a:p>
        </p:txBody>
      </p:sp>
      <p:sp>
        <p:nvSpPr>
          <p:cNvPr id="21" name="テキスト ボックス 20">
            <a:extLst>
              <a:ext uri="{FF2B5EF4-FFF2-40B4-BE49-F238E27FC236}">
                <a16:creationId xmlns:a16="http://schemas.microsoft.com/office/drawing/2014/main" id="{3B53398B-3052-E1E1-5979-1CDE6176C8A0}"/>
              </a:ext>
            </a:extLst>
          </p:cNvPr>
          <p:cNvSpPr txBox="1"/>
          <p:nvPr/>
        </p:nvSpPr>
        <p:spPr>
          <a:xfrm>
            <a:off x="159025" y="3266458"/>
            <a:ext cx="7199157" cy="369332"/>
          </a:xfrm>
          <a:prstGeom prst="rect">
            <a:avLst/>
          </a:prstGeom>
          <a:noFill/>
        </p:spPr>
        <p:txBody>
          <a:bodyPr wrap="square" rtlCol="0">
            <a:spAutoFit/>
          </a:bodyPr>
          <a:lstStyle/>
          <a:p>
            <a:r>
              <a:rPr kumimoji="1" lang="en-US" altLang="ja-JP" dirty="0"/>
              <a:t>Attach RF-fingers to the spare jaws.</a:t>
            </a:r>
            <a:endParaRPr kumimoji="1" lang="ja-JP" altLang="en-US"/>
          </a:p>
        </p:txBody>
      </p:sp>
      <p:pic>
        <p:nvPicPr>
          <p:cNvPr id="6" name="図 5">
            <a:extLst>
              <a:ext uri="{FF2B5EF4-FFF2-40B4-BE49-F238E27FC236}">
                <a16:creationId xmlns:a16="http://schemas.microsoft.com/office/drawing/2014/main" id="{81C9E1FB-3990-542C-8376-A672A6491D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7893" y="624826"/>
            <a:ext cx="3488714" cy="2613682"/>
          </a:xfrm>
          <a:prstGeom prst="rect">
            <a:avLst/>
          </a:prstGeom>
        </p:spPr>
      </p:pic>
      <p:pic>
        <p:nvPicPr>
          <p:cNvPr id="9" name="図 8">
            <a:extLst>
              <a:ext uri="{FF2B5EF4-FFF2-40B4-BE49-F238E27FC236}">
                <a16:creationId xmlns:a16="http://schemas.microsoft.com/office/drawing/2014/main" id="{46D37D3A-1D12-2EC1-29E7-CF4940FF7C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4287" y="624826"/>
            <a:ext cx="3488714" cy="2613682"/>
          </a:xfrm>
          <a:prstGeom prst="rect">
            <a:avLst/>
          </a:prstGeom>
        </p:spPr>
      </p:pic>
      <p:sp>
        <p:nvSpPr>
          <p:cNvPr id="11" name="テキスト ボックス 10">
            <a:extLst>
              <a:ext uri="{FF2B5EF4-FFF2-40B4-BE49-F238E27FC236}">
                <a16:creationId xmlns:a16="http://schemas.microsoft.com/office/drawing/2014/main" id="{4AD04618-6297-51D5-3B20-243A628331CE}"/>
              </a:ext>
            </a:extLst>
          </p:cNvPr>
          <p:cNvSpPr txBox="1"/>
          <p:nvPr/>
        </p:nvSpPr>
        <p:spPr>
          <a:xfrm>
            <a:off x="4232340" y="3246794"/>
            <a:ext cx="3790783" cy="646331"/>
          </a:xfrm>
          <a:prstGeom prst="rect">
            <a:avLst/>
          </a:prstGeom>
          <a:noFill/>
        </p:spPr>
        <p:txBody>
          <a:bodyPr wrap="square" rtlCol="0">
            <a:spAutoFit/>
          </a:bodyPr>
          <a:lstStyle/>
          <a:p>
            <a:r>
              <a:rPr lang="en-US" altLang="ja-JP" dirty="0"/>
              <a:t>Insert them carefully so as not to break the fingers and so on.</a:t>
            </a:r>
            <a:endParaRPr kumimoji="1" lang="ja-JP" altLang="en-US"/>
          </a:p>
        </p:txBody>
      </p:sp>
      <p:pic>
        <p:nvPicPr>
          <p:cNvPr id="14" name="図 13">
            <a:extLst>
              <a:ext uri="{FF2B5EF4-FFF2-40B4-BE49-F238E27FC236}">
                <a16:creationId xmlns:a16="http://schemas.microsoft.com/office/drawing/2014/main" id="{53948CCD-00DE-26EB-49A0-4109F88CDA1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40029" y="619216"/>
            <a:ext cx="3488715" cy="2613683"/>
          </a:xfrm>
          <a:prstGeom prst="rect">
            <a:avLst/>
          </a:prstGeom>
        </p:spPr>
      </p:pic>
      <p:sp>
        <p:nvSpPr>
          <p:cNvPr id="16" name="テキスト ボックス 15">
            <a:extLst>
              <a:ext uri="{FF2B5EF4-FFF2-40B4-BE49-F238E27FC236}">
                <a16:creationId xmlns:a16="http://schemas.microsoft.com/office/drawing/2014/main" id="{18CB3AE9-4ACA-767C-5F1E-629C8AC83386}"/>
              </a:ext>
            </a:extLst>
          </p:cNvPr>
          <p:cNvSpPr txBox="1"/>
          <p:nvPr/>
        </p:nvSpPr>
        <p:spPr>
          <a:xfrm>
            <a:off x="8340029" y="3273726"/>
            <a:ext cx="3790783" cy="369332"/>
          </a:xfrm>
          <a:prstGeom prst="rect">
            <a:avLst/>
          </a:prstGeom>
          <a:noFill/>
        </p:spPr>
        <p:txBody>
          <a:bodyPr wrap="square" rtlCol="0">
            <a:spAutoFit/>
          </a:bodyPr>
          <a:lstStyle/>
          <a:p>
            <a:r>
              <a:rPr lang="en-US" altLang="ja-JP" dirty="0"/>
              <a:t>Tighten the flanges.</a:t>
            </a:r>
            <a:endParaRPr kumimoji="1" lang="ja-JP" altLang="en-US"/>
          </a:p>
        </p:txBody>
      </p:sp>
      <p:sp>
        <p:nvSpPr>
          <p:cNvPr id="18" name="コンテンツ プレースホルダー 2">
            <a:extLst>
              <a:ext uri="{FF2B5EF4-FFF2-40B4-BE49-F238E27FC236}">
                <a16:creationId xmlns:a16="http://schemas.microsoft.com/office/drawing/2014/main" id="{D5631AD0-EE02-E5DD-D016-21322C828F4D}"/>
              </a:ext>
            </a:extLst>
          </p:cNvPr>
          <p:cNvSpPr>
            <a:spLocks noGrp="1"/>
          </p:cNvSpPr>
          <p:nvPr>
            <p:ph idx="1"/>
          </p:nvPr>
        </p:nvSpPr>
        <p:spPr>
          <a:xfrm>
            <a:off x="0" y="3921075"/>
            <a:ext cx="7713001" cy="2222871"/>
          </a:xfrm>
        </p:spPr>
        <p:txBody>
          <a:bodyPr>
            <a:normAutofit fontScale="92500" lnSpcReduction="10000"/>
          </a:bodyPr>
          <a:lstStyle/>
          <a:p>
            <a:r>
              <a:rPr lang="en-US" altLang="ja-JP" dirty="0"/>
              <a:t>After that, we rotate the chamber -90 degrees and connect the beam-pipes nearby and cooling water pipes. Then, after the leak check pass, we re-install the drive mechanisms and fine tune them.</a:t>
            </a:r>
          </a:p>
          <a:p>
            <a:r>
              <a:rPr lang="en-US" altLang="ja-JP" dirty="0"/>
              <a:t>Align using a laser tracker with the help of Magnet Group if necessary.</a:t>
            </a:r>
          </a:p>
          <a:p>
            <a:endParaRPr lang="en-US" altLang="ja-JP" dirty="0"/>
          </a:p>
        </p:txBody>
      </p:sp>
      <p:pic>
        <p:nvPicPr>
          <p:cNvPr id="20" name="図 19">
            <a:extLst>
              <a:ext uri="{FF2B5EF4-FFF2-40B4-BE49-F238E27FC236}">
                <a16:creationId xmlns:a16="http://schemas.microsoft.com/office/drawing/2014/main" id="{B0136CA8-29A3-3035-BFA7-9D49EEBB83D1}"/>
              </a:ext>
            </a:extLst>
          </p:cNvPr>
          <p:cNvPicPr>
            <a:picLocks noChangeAspect="1"/>
          </p:cNvPicPr>
          <p:nvPr/>
        </p:nvPicPr>
        <p:blipFill>
          <a:blip r:embed="rId5"/>
          <a:stretch>
            <a:fillRect/>
          </a:stretch>
        </p:blipFill>
        <p:spPr>
          <a:xfrm>
            <a:off x="8265122" y="3852114"/>
            <a:ext cx="3282390" cy="3005885"/>
          </a:xfrm>
          <a:prstGeom prst="rect">
            <a:avLst/>
          </a:prstGeom>
        </p:spPr>
      </p:pic>
      <p:sp>
        <p:nvSpPr>
          <p:cNvPr id="24" name="テキスト ボックス 23">
            <a:extLst>
              <a:ext uri="{FF2B5EF4-FFF2-40B4-BE49-F238E27FC236}">
                <a16:creationId xmlns:a16="http://schemas.microsoft.com/office/drawing/2014/main" id="{8F85582E-25D2-F258-8899-579F75A33F75}"/>
              </a:ext>
            </a:extLst>
          </p:cNvPr>
          <p:cNvSpPr txBox="1"/>
          <p:nvPr/>
        </p:nvSpPr>
        <p:spPr>
          <a:xfrm>
            <a:off x="6369763" y="6516617"/>
            <a:ext cx="1895359" cy="369332"/>
          </a:xfrm>
          <a:prstGeom prst="rect">
            <a:avLst/>
          </a:prstGeom>
          <a:noFill/>
        </p:spPr>
        <p:txBody>
          <a:bodyPr wrap="square" rtlCol="0">
            <a:spAutoFit/>
          </a:bodyPr>
          <a:lstStyle/>
          <a:p>
            <a:r>
              <a:rPr lang="en-US" altLang="ja-JP" dirty="0"/>
              <a:t>Drive mechanism</a:t>
            </a:r>
            <a:endParaRPr kumimoji="1" lang="ja-JP" altLang="en-US"/>
          </a:p>
        </p:txBody>
      </p:sp>
    </p:spTree>
    <p:extLst>
      <p:ext uri="{BB962C8B-B14F-4D97-AF65-F5344CB8AC3E}">
        <p14:creationId xmlns:p14="http://schemas.microsoft.com/office/powerpoint/2010/main" val="411594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9E4E7-7B5D-93D7-C3D0-7B8DAB354132}"/>
              </a:ext>
            </a:extLst>
          </p:cNvPr>
          <p:cNvSpPr>
            <a:spLocks noGrp="1"/>
          </p:cNvSpPr>
          <p:nvPr>
            <p:ph type="title"/>
          </p:nvPr>
        </p:nvSpPr>
        <p:spPr>
          <a:xfrm>
            <a:off x="335902" y="-145730"/>
            <a:ext cx="10515600" cy="785495"/>
          </a:xfrm>
        </p:spPr>
        <p:txBody>
          <a:bodyPr>
            <a:normAutofit/>
          </a:bodyPr>
          <a:lstStyle/>
          <a:p>
            <a:r>
              <a:rPr kumimoji="1" lang="en-US" altLang="ja-JP" sz="4000" dirty="0"/>
              <a:t>Current condition – HER</a:t>
            </a:r>
            <a:r>
              <a:rPr lang="en-US" altLang="ja-JP" sz="4000" dirty="0"/>
              <a:t> </a:t>
            </a:r>
            <a:endParaRPr kumimoji="1" lang="ja-JP" altLang="en-US" sz="4000"/>
          </a:p>
        </p:txBody>
      </p:sp>
      <p:graphicFrame>
        <p:nvGraphicFramePr>
          <p:cNvPr id="4" name="表 3">
            <a:extLst>
              <a:ext uri="{FF2B5EF4-FFF2-40B4-BE49-F238E27FC236}">
                <a16:creationId xmlns:a16="http://schemas.microsoft.com/office/drawing/2014/main" id="{76BCD50F-CDAB-6A0A-F7B0-5C86CB06B0A6}"/>
              </a:ext>
            </a:extLst>
          </p:cNvPr>
          <p:cNvGraphicFramePr>
            <a:graphicFrameLocks noGrp="1"/>
          </p:cNvGraphicFramePr>
          <p:nvPr>
            <p:extLst>
              <p:ext uri="{D42A27DB-BD31-4B8C-83A1-F6EECF244321}">
                <p14:modId xmlns:p14="http://schemas.microsoft.com/office/powerpoint/2010/main" val="1008988620"/>
              </p:ext>
            </p:extLst>
          </p:nvPr>
        </p:nvGraphicFramePr>
        <p:xfrm>
          <a:off x="920493" y="508105"/>
          <a:ext cx="10740056" cy="5403383"/>
        </p:xfrm>
        <a:graphic>
          <a:graphicData uri="http://schemas.openxmlformats.org/drawingml/2006/table">
            <a:tbl>
              <a:tblPr>
                <a:tableStyleId>{69C7853C-536D-4A76-A0AE-DD22124D55A5}</a:tableStyleId>
              </a:tblPr>
              <a:tblGrid>
                <a:gridCol w="948520">
                  <a:extLst>
                    <a:ext uri="{9D8B030D-6E8A-4147-A177-3AD203B41FA5}">
                      <a16:colId xmlns:a16="http://schemas.microsoft.com/office/drawing/2014/main" val="135944172"/>
                    </a:ext>
                  </a:extLst>
                </a:gridCol>
                <a:gridCol w="1248770">
                  <a:extLst>
                    <a:ext uri="{9D8B030D-6E8A-4147-A177-3AD203B41FA5}">
                      <a16:colId xmlns:a16="http://schemas.microsoft.com/office/drawing/2014/main" val="2587066454"/>
                    </a:ext>
                  </a:extLst>
                </a:gridCol>
                <a:gridCol w="2251881">
                  <a:extLst>
                    <a:ext uri="{9D8B030D-6E8A-4147-A177-3AD203B41FA5}">
                      <a16:colId xmlns:a16="http://schemas.microsoft.com/office/drawing/2014/main" val="3356404436"/>
                    </a:ext>
                  </a:extLst>
                </a:gridCol>
                <a:gridCol w="1772794">
                  <a:extLst>
                    <a:ext uri="{9D8B030D-6E8A-4147-A177-3AD203B41FA5}">
                      <a16:colId xmlns:a16="http://schemas.microsoft.com/office/drawing/2014/main" val="948359598"/>
                    </a:ext>
                  </a:extLst>
                </a:gridCol>
                <a:gridCol w="1508250">
                  <a:extLst>
                    <a:ext uri="{9D8B030D-6E8A-4147-A177-3AD203B41FA5}">
                      <a16:colId xmlns:a16="http://schemas.microsoft.com/office/drawing/2014/main" val="1082275030"/>
                    </a:ext>
                  </a:extLst>
                </a:gridCol>
                <a:gridCol w="3009841">
                  <a:extLst>
                    <a:ext uri="{9D8B030D-6E8A-4147-A177-3AD203B41FA5}">
                      <a16:colId xmlns:a16="http://schemas.microsoft.com/office/drawing/2014/main" val="3010495497"/>
                    </a:ext>
                  </a:extLst>
                </a:gridCol>
              </a:tblGrid>
              <a:tr h="567566">
                <a:tc>
                  <a:txBody>
                    <a:bodyPr/>
                    <a:lstStyle/>
                    <a:p>
                      <a:pPr algn="ctr" fontAlgn="ctr"/>
                      <a:r>
                        <a:rPr lang="en" sz="1400" u="none" strike="noStrike">
                          <a:effectLst/>
                        </a:rPr>
                        <a:t>Name</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Type</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Tip Material</a:t>
                      </a:r>
                      <a:br>
                        <a:rPr lang="en" sz="1400" u="none" strike="noStrike" dirty="0">
                          <a:effectLst/>
                        </a:rPr>
                      </a:br>
                      <a:r>
                        <a:rPr lang="en" sz="1400" u="none" strike="noStrike" dirty="0">
                          <a:effectLst/>
                        </a:rPr>
                        <a:t>(): longitudinal length in mm</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Tip Condition</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Drive Mechanism</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Work Plans during LS1</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642866672"/>
                  </a:ext>
                </a:extLst>
              </a:tr>
              <a:tr h="180180">
                <a:tc>
                  <a:txBody>
                    <a:bodyPr/>
                    <a:lstStyle/>
                    <a:p>
                      <a:pPr algn="ctr" fontAlgn="ctr"/>
                      <a:r>
                        <a:rPr lang="en" sz="1400" u="none" strike="noStrike">
                          <a:effectLst/>
                        </a:rPr>
                        <a:t>D09H1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KEKB</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damaged</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1604876814"/>
                  </a:ext>
                </a:extLst>
              </a:tr>
              <a:tr h="180180">
                <a:tc>
                  <a:txBody>
                    <a:bodyPr/>
                    <a:lstStyle/>
                    <a:p>
                      <a:pPr algn="ctr" fontAlgn="ctr"/>
                      <a:r>
                        <a:rPr lang="en" sz="1400" u="none" strike="noStrike" dirty="0">
                          <a:effectLst/>
                        </a:rPr>
                        <a:t>D09H2</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250977342"/>
                  </a:ext>
                </a:extLst>
              </a:tr>
              <a:tr h="180180">
                <a:tc>
                  <a:txBody>
                    <a:bodyPr/>
                    <a:lstStyle/>
                    <a:p>
                      <a:pPr algn="ctr" fontAlgn="ctr"/>
                      <a:r>
                        <a:rPr lang="en" sz="1400" u="none" strike="noStrike">
                          <a:effectLst/>
                        </a:rPr>
                        <a:t>D09H3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4166400109"/>
                  </a:ext>
                </a:extLst>
              </a:tr>
              <a:tr h="180180">
                <a:tc>
                  <a:txBody>
                    <a:bodyPr/>
                    <a:lstStyle/>
                    <a:p>
                      <a:pPr algn="ctr" fontAlgn="ctr"/>
                      <a:r>
                        <a:rPr lang="en" sz="1400" u="none" strike="noStrike">
                          <a:effectLst/>
                        </a:rPr>
                        <a:t>D09H4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1322614522"/>
                  </a:ext>
                </a:extLst>
              </a:tr>
              <a:tr h="180180">
                <a:tc>
                  <a:txBody>
                    <a:bodyPr/>
                    <a:lstStyle/>
                    <a:p>
                      <a:pPr algn="ctr" fontAlgn="ctr"/>
                      <a:r>
                        <a:rPr lang="en" sz="1400" u="none" strike="noStrike">
                          <a:effectLst/>
                        </a:rPr>
                        <a:t>D12H1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22458933"/>
                  </a:ext>
                </a:extLst>
              </a:tr>
              <a:tr h="180180">
                <a:tc>
                  <a:txBody>
                    <a:bodyPr/>
                    <a:lstStyle/>
                    <a:p>
                      <a:pPr algn="ctr" fontAlgn="ctr"/>
                      <a:r>
                        <a:rPr lang="en" sz="1400" u="none" strike="noStrike">
                          <a:effectLst/>
                        </a:rPr>
                        <a:t>D12H2</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709200240"/>
                  </a:ext>
                </a:extLst>
              </a:tr>
              <a:tr h="180180">
                <a:tc>
                  <a:txBody>
                    <a:bodyPr/>
                    <a:lstStyle/>
                    <a:p>
                      <a:pPr algn="ctr" fontAlgn="ctr"/>
                      <a:r>
                        <a:rPr lang="en" sz="1400" u="none" strike="noStrike">
                          <a:effectLst/>
                        </a:rPr>
                        <a:t>D12H3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915376388"/>
                  </a:ext>
                </a:extLst>
              </a:tr>
              <a:tr h="180180">
                <a:tc>
                  <a:txBody>
                    <a:bodyPr/>
                    <a:lstStyle/>
                    <a:p>
                      <a:pPr algn="ctr" fontAlgn="ctr"/>
                      <a:r>
                        <a:rPr lang="en" sz="1400" u="none" strike="noStrike">
                          <a:effectLst/>
                        </a:rPr>
                        <a:t>D12H4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083712130"/>
                  </a:ext>
                </a:extLst>
              </a:tr>
              <a:tr h="180180">
                <a:tc>
                  <a:txBody>
                    <a:bodyPr/>
                    <a:lstStyle/>
                    <a:p>
                      <a:pPr algn="ctr" fontAlgn="ctr"/>
                      <a:r>
                        <a:rPr lang="en" sz="1400" u="none" strike="noStrike">
                          <a:effectLst/>
                        </a:rPr>
                        <a:t>D01H3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US" altLang="ja-JP" sz="1400" u="none" strike="noStrike">
                          <a:effectLst/>
                        </a:rPr>
                        <a:t>-</a:t>
                      </a:r>
                      <a:endParaRPr lang="en-US" altLang="ja-JP"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1486705943"/>
                  </a:ext>
                </a:extLst>
              </a:tr>
              <a:tr h="180180">
                <a:tc>
                  <a:txBody>
                    <a:bodyPr/>
                    <a:lstStyle/>
                    <a:p>
                      <a:pPr algn="ctr" fontAlgn="ctr"/>
                      <a:r>
                        <a:rPr lang="en" sz="1400" u="none" strike="noStrike">
                          <a:effectLst/>
                        </a:rPr>
                        <a:t>D01H4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US" altLang="ja-JP" sz="1400" u="none" strike="noStrike">
                          <a:effectLst/>
                        </a:rPr>
                        <a:t>-</a:t>
                      </a:r>
                      <a:endParaRPr lang="en-US" altLang="ja-JP"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460497582"/>
                  </a:ext>
                </a:extLst>
              </a:tr>
              <a:tr h="180180">
                <a:tc>
                  <a:txBody>
                    <a:bodyPr/>
                    <a:lstStyle/>
                    <a:p>
                      <a:pPr algn="ctr" fontAlgn="ctr"/>
                      <a:r>
                        <a:rPr lang="en" sz="1400" u="none" strike="noStrike">
                          <a:effectLst/>
                        </a:rPr>
                        <a:t>D01H5</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US" altLang="ja-JP" sz="1400" u="none" strike="noStrike">
                          <a:effectLst/>
                        </a:rPr>
                        <a:t>-</a:t>
                      </a:r>
                      <a:endParaRPr lang="en-US" altLang="ja-JP"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976238528"/>
                  </a:ext>
                </a:extLst>
              </a:tr>
              <a:tr h="180180">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288684095"/>
                  </a:ext>
                </a:extLst>
              </a:tr>
              <a:tr h="180180">
                <a:tc>
                  <a:txBody>
                    <a:bodyPr/>
                    <a:lstStyle/>
                    <a:p>
                      <a:pPr algn="ctr" fontAlgn="ctr"/>
                      <a:r>
                        <a:rPr lang="en" sz="1400" u="none" strike="noStrike">
                          <a:effectLst/>
                        </a:rPr>
                        <a:t>D09V1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jaw replacement (Cu coated </a:t>
                      </a:r>
                      <a:r>
                        <a:rPr lang="en" sz="1400" u="none" strike="noStrike" dirty="0" err="1">
                          <a:effectLst/>
                        </a:rPr>
                        <a:t>Ti</a:t>
                      </a:r>
                      <a:r>
                        <a:rPr lang="en" sz="1400" u="none" strike="noStrike" dirty="0">
                          <a:effectLst/>
                        </a:rPr>
                        <a:t> (40)),</a:t>
                      </a:r>
                    </a:p>
                    <a:p>
                      <a:pPr marL="0" marR="0" lvl="0" indent="0" algn="ctr" defTabSz="914400" rtl="0" eaLnBrk="1" fontAlgn="ctr" latinLnBrk="0" hangingPunct="1">
                        <a:lnSpc>
                          <a:spcPct val="100000"/>
                        </a:lnSpc>
                        <a:spcBef>
                          <a:spcPts val="0"/>
                        </a:spcBef>
                        <a:spcAft>
                          <a:spcPts val="0"/>
                        </a:spcAft>
                        <a:buClrTx/>
                        <a:buSzTx/>
                        <a:buFontTx/>
                        <a:buNone/>
                        <a:tabLst/>
                        <a:defRPr/>
                      </a:pPr>
                      <a:r>
                        <a:rPr lang="en" altLang="ja-JP" sz="1400" u="none" strike="noStrike" dirty="0">
                          <a:effectLst/>
                        </a:rPr>
                        <a:t>drive mechanism upgrade</a:t>
                      </a:r>
                      <a:r>
                        <a:rPr lang="en" altLang="ja-JP" sz="1400" b="0" i="0" u="none" strike="noStrike" dirty="0">
                          <a:solidFill>
                            <a:srgbClr val="000000"/>
                          </a:solidFill>
                          <a:effectLst/>
                          <a:latin typeface="游ゴシック" panose="020B0400000000000000" pitchFamily="34" charset="-128"/>
                          <a:ea typeface="游ゴシック" panose="020B0400000000000000" pitchFamily="34" charset="-128"/>
                        </a:rPr>
                        <a:t>?</a:t>
                      </a:r>
                    </a:p>
                  </a:txBody>
                  <a:tcPr marL="6757" marR="6757" marT="6757" marB="0" anchor="ctr"/>
                </a:tc>
                <a:extLst>
                  <a:ext uri="{0D108BD9-81ED-4DB2-BD59-A6C34878D82A}">
                    <a16:rowId xmlns:a16="http://schemas.microsoft.com/office/drawing/2014/main" val="272287855"/>
                  </a:ext>
                </a:extLst>
              </a:tr>
              <a:tr h="180180">
                <a:tc>
                  <a:txBody>
                    <a:bodyPr/>
                    <a:lstStyle/>
                    <a:p>
                      <a:pPr algn="ctr" fontAlgn="ctr"/>
                      <a:r>
                        <a:rPr lang="en" sz="1400" u="none" strike="noStrike">
                          <a:effectLst/>
                        </a:rPr>
                        <a:t>D09V2</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422849981"/>
                  </a:ext>
                </a:extLst>
              </a:tr>
              <a:tr h="180180">
                <a:tc>
                  <a:txBody>
                    <a:bodyPr/>
                    <a:lstStyle/>
                    <a:p>
                      <a:pPr algn="ctr" fontAlgn="ctr"/>
                      <a:r>
                        <a:rPr lang="en" sz="1400" u="none" strike="noStrike">
                          <a:effectLst/>
                        </a:rPr>
                        <a:t>D09V3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409024874"/>
                  </a:ext>
                </a:extLst>
              </a:tr>
              <a:tr h="180180">
                <a:tc>
                  <a:txBody>
                    <a:bodyPr/>
                    <a:lstStyle/>
                    <a:p>
                      <a:pPr algn="ctr" fontAlgn="ctr"/>
                      <a:r>
                        <a:rPr lang="en" sz="1400" u="none" strike="noStrike">
                          <a:effectLst/>
                        </a:rPr>
                        <a:t>D09V4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597164855"/>
                  </a:ext>
                </a:extLst>
              </a:tr>
              <a:tr h="180180">
                <a:tc>
                  <a:txBody>
                    <a:bodyPr/>
                    <a:lstStyle/>
                    <a:p>
                      <a:pPr algn="ctr" fontAlgn="ctr"/>
                      <a:r>
                        <a:rPr lang="en" sz="1400" u="none" strike="noStrike">
                          <a:effectLst/>
                        </a:rPr>
                        <a:t>D12V1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upgraded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521832879"/>
                  </a:ext>
                </a:extLst>
              </a:tr>
              <a:tr h="180180">
                <a:tc>
                  <a:txBody>
                    <a:bodyPr/>
                    <a:lstStyle/>
                    <a:p>
                      <a:pPr algn="ctr" fontAlgn="ctr"/>
                      <a:r>
                        <a:rPr lang="en" sz="1400" u="none" strike="noStrike">
                          <a:effectLst/>
                        </a:rPr>
                        <a:t>D12V2</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3291600142"/>
                  </a:ext>
                </a:extLst>
              </a:tr>
              <a:tr h="180180">
                <a:tc>
                  <a:txBody>
                    <a:bodyPr/>
                    <a:lstStyle/>
                    <a:p>
                      <a:pPr algn="ctr" fontAlgn="ctr"/>
                      <a:r>
                        <a:rPr lang="en" sz="1400" u="none" strike="noStrike">
                          <a:effectLst/>
                        </a:rPr>
                        <a:t>D12V3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drive mechanism upgrade</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2317344773"/>
                  </a:ext>
                </a:extLst>
              </a:tr>
              <a:tr h="180180">
                <a:tc>
                  <a:txBody>
                    <a:bodyPr/>
                    <a:lstStyle/>
                    <a:p>
                      <a:pPr algn="ctr" fontAlgn="ctr"/>
                      <a:r>
                        <a:rPr lang="en" sz="1400" u="none" strike="noStrike">
                          <a:effectLst/>
                        </a:rPr>
                        <a:t>D12V4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upgraded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l"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extLst>
                  <a:ext uri="{0D108BD9-81ED-4DB2-BD59-A6C34878D82A}">
                    <a16:rowId xmlns:a16="http://schemas.microsoft.com/office/drawing/2014/main" val="1881397128"/>
                  </a:ext>
                </a:extLst>
              </a:tr>
              <a:tr h="180180">
                <a:tc>
                  <a:txBody>
                    <a:bodyPr/>
                    <a:lstStyle/>
                    <a:p>
                      <a:pPr algn="ctr" fontAlgn="ctr"/>
                      <a:r>
                        <a:rPr lang="en" sz="1400" u="none" strike="noStrike">
                          <a:effectLst/>
                        </a:rPr>
                        <a:t>D01V1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W (10)</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 sz="1400" u="none" strike="noStrike" dirty="0">
                          <a:effectLst/>
                        </a:rPr>
                        <a:t>damaged (only BTM)</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US" altLang="ja-JP" sz="1400" u="none" strike="noStrike">
                          <a:effectLst/>
                        </a:rPr>
                        <a:t>-</a:t>
                      </a:r>
                      <a:endParaRPr lang="en-US" altLang="ja-JP"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757" marR="6757" marT="6757" marB="0" anchor="ctr"/>
                </a:tc>
                <a:tc>
                  <a:txBody>
                    <a:bodyPr/>
                    <a:lstStyle/>
                    <a:p>
                      <a:pPr algn="ctr" fontAlgn="ctr"/>
                      <a:r>
                        <a:rPr lang="en-US" altLang="ja-JP" sz="1400" b="0" i="0" u="none" strike="noStrike" dirty="0">
                          <a:solidFill>
                            <a:srgbClr val="000000"/>
                          </a:solidFill>
                          <a:effectLst/>
                          <a:latin typeface="+mn-lt"/>
                          <a:ea typeface="游ゴシック" panose="020B0400000000000000" pitchFamily="34" charset="-128"/>
                        </a:rPr>
                        <a:t>jaw replacement (Cu coated Ta (10))</a:t>
                      </a:r>
                      <a:endParaRPr lang="ja-JP" altLang="en-US" sz="1400" b="0" i="0" u="none" strike="noStrike">
                        <a:solidFill>
                          <a:srgbClr val="000000"/>
                        </a:solidFill>
                        <a:effectLst/>
                        <a:latin typeface="+mn-lt"/>
                        <a:ea typeface="游ゴシック" panose="020B0400000000000000" pitchFamily="34" charset="-128"/>
                      </a:endParaRPr>
                    </a:p>
                  </a:txBody>
                  <a:tcPr marL="6757" marR="6757" marT="6757" marB="0" anchor="ctr"/>
                </a:tc>
                <a:extLst>
                  <a:ext uri="{0D108BD9-81ED-4DB2-BD59-A6C34878D82A}">
                    <a16:rowId xmlns:a16="http://schemas.microsoft.com/office/drawing/2014/main" val="3950960171"/>
                  </a:ext>
                </a:extLst>
              </a:tr>
            </a:tbl>
          </a:graphicData>
        </a:graphic>
      </p:graphicFrame>
      <p:sp>
        <p:nvSpPr>
          <p:cNvPr id="7" name="テキスト ボックス 6">
            <a:extLst>
              <a:ext uri="{FF2B5EF4-FFF2-40B4-BE49-F238E27FC236}">
                <a16:creationId xmlns:a16="http://schemas.microsoft.com/office/drawing/2014/main" id="{57BA574A-9DE6-7C10-C52B-4FFDC3DAFA5D}"/>
              </a:ext>
            </a:extLst>
          </p:cNvPr>
          <p:cNvSpPr txBox="1"/>
          <p:nvPr/>
        </p:nvSpPr>
        <p:spPr>
          <a:xfrm>
            <a:off x="871507" y="5925237"/>
            <a:ext cx="9950673" cy="1169551"/>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400" dirty="0"/>
              <a:t>D09V1 was damaged during 2022b and will be replaced with new one during LS1.</a:t>
            </a:r>
          </a:p>
          <a:p>
            <a:pPr marL="285750" indent="-285750">
              <a:buFont typeface="Arial" panose="020B0604020202020204" pitchFamily="34" charset="0"/>
              <a:buChar char="•"/>
            </a:pPr>
            <a:r>
              <a:rPr kumimoji="1" lang="en-US" altLang="ja-JP" sz="1400" dirty="0"/>
              <a:t>There was a problem with the displacement sensor in D12V3 during 2022ab, and the drive mechanism will be upgraded during LS1.</a:t>
            </a:r>
          </a:p>
          <a:p>
            <a:pPr marL="285750" indent="-285750">
              <a:buFont typeface="Arial" panose="020B0604020202020204" pitchFamily="34" charset="0"/>
              <a:buChar char="•"/>
            </a:pPr>
            <a:r>
              <a:rPr lang="en-US" altLang="ja-JP" sz="1400" dirty="0"/>
              <a:t>There is a request to upgrade the drive mechanism of D09V1 for the precise positioning.</a:t>
            </a:r>
          </a:p>
          <a:p>
            <a:pPr marL="285750" indent="-285750">
              <a:buFont typeface="Arial" panose="020B0604020202020204" pitchFamily="34" charset="0"/>
              <a:buChar char="•"/>
            </a:pPr>
            <a:r>
              <a:rPr lang="en-US" altLang="ja-JP" sz="1400" dirty="0"/>
              <a:t>We plan to coat spare jaws for D01V1 with Cu and install them as a countermeasure for fire-balls during LS1. </a:t>
            </a:r>
            <a:endParaRPr kumimoji="1" lang="ja-JP" altLang="en-US" sz="1400"/>
          </a:p>
          <a:p>
            <a:pPr marL="285750" indent="-285750">
              <a:buFont typeface="Arial" panose="020B0604020202020204" pitchFamily="34" charset="0"/>
              <a:buChar char="•"/>
            </a:pPr>
            <a:endParaRPr kumimoji="1" lang="ja-JP" altLang="en-US" sz="1400"/>
          </a:p>
        </p:txBody>
      </p:sp>
      <p:sp>
        <p:nvSpPr>
          <p:cNvPr id="3" name="左大かっこ 2">
            <a:extLst>
              <a:ext uri="{FF2B5EF4-FFF2-40B4-BE49-F238E27FC236}">
                <a16:creationId xmlns:a16="http://schemas.microsoft.com/office/drawing/2014/main" id="{14D33984-E6BC-4555-B409-FDF272CD197D}"/>
              </a:ext>
            </a:extLst>
          </p:cNvPr>
          <p:cNvSpPr/>
          <p:nvPr/>
        </p:nvSpPr>
        <p:spPr>
          <a:xfrm>
            <a:off x="766605" y="1097304"/>
            <a:ext cx="96739" cy="171121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D7D9B1B-8EF8-7F96-7498-CAEF4CDA5F0B}"/>
              </a:ext>
            </a:extLst>
          </p:cNvPr>
          <p:cNvSpPr txBox="1"/>
          <p:nvPr/>
        </p:nvSpPr>
        <p:spPr>
          <a:xfrm rot="16200000">
            <a:off x="449815" y="1814409"/>
            <a:ext cx="374783" cy="276999"/>
          </a:xfrm>
          <a:prstGeom prst="rect">
            <a:avLst/>
          </a:prstGeom>
          <a:noFill/>
        </p:spPr>
        <p:txBody>
          <a:bodyPr wrap="none" rtlCol="0">
            <a:spAutoFit/>
          </a:bodyPr>
          <a:lstStyle/>
          <a:p>
            <a:r>
              <a:rPr kumimoji="1" lang="en-US" altLang="ja-JP" sz="1200" dirty="0"/>
              <a:t>arc</a:t>
            </a:r>
            <a:endParaRPr kumimoji="1" lang="ja-JP" altLang="en-US" sz="1200"/>
          </a:p>
        </p:txBody>
      </p:sp>
      <p:sp>
        <p:nvSpPr>
          <p:cNvPr id="6" name="左大かっこ 5">
            <a:extLst>
              <a:ext uri="{FF2B5EF4-FFF2-40B4-BE49-F238E27FC236}">
                <a16:creationId xmlns:a16="http://schemas.microsoft.com/office/drawing/2014/main" id="{05BCF6A1-5350-0BB2-415A-85A6C2AF142F}"/>
              </a:ext>
            </a:extLst>
          </p:cNvPr>
          <p:cNvSpPr/>
          <p:nvPr/>
        </p:nvSpPr>
        <p:spPr>
          <a:xfrm>
            <a:off x="771209" y="2847654"/>
            <a:ext cx="96739" cy="62217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BB56096-FA91-C8C2-29A7-DBA618C03D06}"/>
              </a:ext>
            </a:extLst>
          </p:cNvPr>
          <p:cNvSpPr txBox="1"/>
          <p:nvPr/>
        </p:nvSpPr>
        <p:spPr>
          <a:xfrm rot="16200000">
            <a:off x="156085" y="2927906"/>
            <a:ext cx="697819" cy="461665"/>
          </a:xfrm>
          <a:prstGeom prst="rect">
            <a:avLst/>
          </a:prstGeom>
          <a:noFill/>
        </p:spPr>
        <p:txBody>
          <a:bodyPr wrap="none" rtlCol="0">
            <a:spAutoFit/>
          </a:bodyPr>
          <a:lstStyle/>
          <a:p>
            <a:pPr algn="ctr"/>
            <a:r>
              <a:rPr kumimoji="1" lang="en-US" altLang="ja-JP" sz="1200" dirty="0"/>
              <a:t>Tsukuba</a:t>
            </a:r>
          </a:p>
          <a:p>
            <a:pPr algn="ctr"/>
            <a:r>
              <a:rPr lang="en-US" altLang="ja-JP" sz="1200" dirty="0"/>
              <a:t>straight</a:t>
            </a:r>
            <a:endParaRPr kumimoji="1" lang="ja-JP" altLang="en-US" sz="1200"/>
          </a:p>
        </p:txBody>
      </p:sp>
      <p:sp>
        <p:nvSpPr>
          <p:cNvPr id="9" name="左大かっこ 8">
            <a:extLst>
              <a:ext uri="{FF2B5EF4-FFF2-40B4-BE49-F238E27FC236}">
                <a16:creationId xmlns:a16="http://schemas.microsoft.com/office/drawing/2014/main" id="{46DDCCB8-89F7-1A3E-B89D-B292953D29B8}"/>
              </a:ext>
            </a:extLst>
          </p:cNvPr>
          <p:cNvSpPr/>
          <p:nvPr/>
        </p:nvSpPr>
        <p:spPr>
          <a:xfrm>
            <a:off x="766605" y="3751345"/>
            <a:ext cx="96738" cy="190869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6D5B8F4-085D-F40D-5C1C-AE1584774207}"/>
              </a:ext>
            </a:extLst>
          </p:cNvPr>
          <p:cNvSpPr txBox="1"/>
          <p:nvPr/>
        </p:nvSpPr>
        <p:spPr>
          <a:xfrm rot="16200000">
            <a:off x="473693" y="4513127"/>
            <a:ext cx="374783" cy="276999"/>
          </a:xfrm>
          <a:prstGeom prst="rect">
            <a:avLst/>
          </a:prstGeom>
          <a:noFill/>
        </p:spPr>
        <p:txBody>
          <a:bodyPr wrap="none" rtlCol="0">
            <a:spAutoFit/>
          </a:bodyPr>
          <a:lstStyle/>
          <a:p>
            <a:r>
              <a:rPr kumimoji="1" lang="en-US" altLang="ja-JP" sz="1200" dirty="0"/>
              <a:t>arc</a:t>
            </a:r>
            <a:endParaRPr kumimoji="1" lang="ja-JP" altLang="en-US" sz="1200"/>
          </a:p>
        </p:txBody>
      </p:sp>
      <p:sp>
        <p:nvSpPr>
          <p:cNvPr id="11" name="テキスト ボックス 10">
            <a:extLst>
              <a:ext uri="{FF2B5EF4-FFF2-40B4-BE49-F238E27FC236}">
                <a16:creationId xmlns:a16="http://schemas.microsoft.com/office/drawing/2014/main" id="{C2140F00-A5A4-283A-A07A-4FAD1759C626}"/>
              </a:ext>
            </a:extLst>
          </p:cNvPr>
          <p:cNvSpPr txBox="1"/>
          <p:nvPr/>
        </p:nvSpPr>
        <p:spPr>
          <a:xfrm>
            <a:off x="-3353" y="5559217"/>
            <a:ext cx="697819" cy="461665"/>
          </a:xfrm>
          <a:prstGeom prst="rect">
            <a:avLst/>
          </a:prstGeom>
          <a:noFill/>
        </p:spPr>
        <p:txBody>
          <a:bodyPr wrap="none" rtlCol="0">
            <a:spAutoFit/>
          </a:bodyPr>
          <a:lstStyle/>
          <a:p>
            <a:pPr algn="ctr"/>
            <a:r>
              <a:rPr kumimoji="1" lang="en-US" altLang="ja-JP" sz="1200" dirty="0"/>
              <a:t>Tsukuba</a:t>
            </a:r>
          </a:p>
          <a:p>
            <a:pPr algn="ctr"/>
            <a:r>
              <a:rPr lang="en-US" altLang="ja-JP" sz="1200" dirty="0"/>
              <a:t>straight</a:t>
            </a:r>
            <a:endParaRPr kumimoji="1" lang="ja-JP" altLang="en-US" sz="1200"/>
          </a:p>
        </p:txBody>
      </p:sp>
      <p:cxnSp>
        <p:nvCxnSpPr>
          <p:cNvPr id="13" name="直線矢印コネクタ 12">
            <a:extLst>
              <a:ext uri="{FF2B5EF4-FFF2-40B4-BE49-F238E27FC236}">
                <a16:creationId xmlns:a16="http://schemas.microsoft.com/office/drawing/2014/main" id="{717324E2-5D32-7FE7-56F3-09EC49AE37A4}"/>
              </a:ext>
            </a:extLst>
          </p:cNvPr>
          <p:cNvCxnSpPr/>
          <p:nvPr/>
        </p:nvCxnSpPr>
        <p:spPr>
          <a:xfrm>
            <a:off x="611483" y="5806377"/>
            <a:ext cx="28513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a:extLst>
              <a:ext uri="{FF2B5EF4-FFF2-40B4-BE49-F238E27FC236}">
                <a16:creationId xmlns:a16="http://schemas.microsoft.com/office/drawing/2014/main" id="{CE3F7433-B8FB-B61C-661D-410303F12C13}"/>
              </a:ext>
            </a:extLst>
          </p:cNvPr>
          <p:cNvSpPr>
            <a:spLocks noGrp="1"/>
          </p:cNvSpPr>
          <p:nvPr>
            <p:ph type="sldNum" sz="quarter" idx="12"/>
          </p:nvPr>
        </p:nvSpPr>
        <p:spPr/>
        <p:txBody>
          <a:bodyPr/>
          <a:lstStyle/>
          <a:p>
            <a:fld id="{4AF6185D-95D1-444C-BE8B-3DB4DC263910}" type="slidenum">
              <a:rPr kumimoji="1" lang="ja-JP" altLang="en-US" smtClean="0"/>
              <a:t>13</a:t>
            </a:fld>
            <a:endParaRPr kumimoji="1" lang="ja-JP" altLang="en-US"/>
          </a:p>
        </p:txBody>
      </p:sp>
    </p:spTree>
    <p:extLst>
      <p:ext uri="{BB962C8B-B14F-4D97-AF65-F5344CB8AC3E}">
        <p14:creationId xmlns:p14="http://schemas.microsoft.com/office/powerpoint/2010/main" val="27222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9E4E7-7B5D-93D7-C3D0-7B8DAB354132}"/>
              </a:ext>
            </a:extLst>
          </p:cNvPr>
          <p:cNvSpPr>
            <a:spLocks noGrp="1"/>
          </p:cNvSpPr>
          <p:nvPr>
            <p:ph type="title"/>
          </p:nvPr>
        </p:nvSpPr>
        <p:spPr>
          <a:xfrm>
            <a:off x="125730" y="-118853"/>
            <a:ext cx="10515600" cy="785495"/>
          </a:xfrm>
        </p:spPr>
        <p:txBody>
          <a:bodyPr/>
          <a:lstStyle/>
          <a:p>
            <a:r>
              <a:rPr lang="en-US" altLang="ja-JP" dirty="0"/>
              <a:t>Current condition- L</a:t>
            </a:r>
            <a:r>
              <a:rPr kumimoji="1" lang="en-US" altLang="ja-JP" dirty="0"/>
              <a:t>ER</a:t>
            </a:r>
            <a:endParaRPr kumimoji="1" lang="ja-JP" altLang="en-US"/>
          </a:p>
        </p:txBody>
      </p:sp>
      <p:graphicFrame>
        <p:nvGraphicFramePr>
          <p:cNvPr id="3" name="表 2">
            <a:extLst>
              <a:ext uri="{FF2B5EF4-FFF2-40B4-BE49-F238E27FC236}">
                <a16:creationId xmlns:a16="http://schemas.microsoft.com/office/drawing/2014/main" id="{4A320A83-6598-E6C5-8A31-C158A793098C}"/>
              </a:ext>
            </a:extLst>
          </p:cNvPr>
          <p:cNvGraphicFramePr>
            <a:graphicFrameLocks noGrp="1"/>
          </p:cNvGraphicFramePr>
          <p:nvPr>
            <p:extLst>
              <p:ext uri="{D42A27DB-BD31-4B8C-83A1-F6EECF244321}">
                <p14:modId xmlns:p14="http://schemas.microsoft.com/office/powerpoint/2010/main" val="4270320711"/>
              </p:ext>
            </p:extLst>
          </p:nvPr>
        </p:nvGraphicFramePr>
        <p:xfrm>
          <a:off x="993118" y="625864"/>
          <a:ext cx="10768624" cy="3496928"/>
        </p:xfrm>
        <a:graphic>
          <a:graphicData uri="http://schemas.openxmlformats.org/drawingml/2006/table">
            <a:tbl>
              <a:tblPr>
                <a:tableStyleId>{69C7853C-536D-4A76-A0AE-DD22124D55A5}</a:tableStyleId>
              </a:tblPr>
              <a:tblGrid>
                <a:gridCol w="1187355">
                  <a:extLst>
                    <a:ext uri="{9D8B030D-6E8A-4147-A177-3AD203B41FA5}">
                      <a16:colId xmlns:a16="http://schemas.microsoft.com/office/drawing/2014/main" val="2100795889"/>
                    </a:ext>
                  </a:extLst>
                </a:gridCol>
                <a:gridCol w="1467135">
                  <a:extLst>
                    <a:ext uri="{9D8B030D-6E8A-4147-A177-3AD203B41FA5}">
                      <a16:colId xmlns:a16="http://schemas.microsoft.com/office/drawing/2014/main" val="3461972135"/>
                    </a:ext>
                  </a:extLst>
                </a:gridCol>
                <a:gridCol w="2599898">
                  <a:extLst>
                    <a:ext uri="{9D8B030D-6E8A-4147-A177-3AD203B41FA5}">
                      <a16:colId xmlns:a16="http://schemas.microsoft.com/office/drawing/2014/main" val="2778567295"/>
                    </a:ext>
                  </a:extLst>
                </a:gridCol>
                <a:gridCol w="1433015">
                  <a:extLst>
                    <a:ext uri="{9D8B030D-6E8A-4147-A177-3AD203B41FA5}">
                      <a16:colId xmlns:a16="http://schemas.microsoft.com/office/drawing/2014/main" val="2040127282"/>
                    </a:ext>
                  </a:extLst>
                </a:gridCol>
                <a:gridCol w="4081221">
                  <a:extLst>
                    <a:ext uri="{9D8B030D-6E8A-4147-A177-3AD203B41FA5}">
                      <a16:colId xmlns:a16="http://schemas.microsoft.com/office/drawing/2014/main" val="3095864644"/>
                    </a:ext>
                  </a:extLst>
                </a:gridCol>
              </a:tblGrid>
              <a:tr h="520820">
                <a:tc>
                  <a:txBody>
                    <a:bodyPr/>
                    <a:lstStyle/>
                    <a:p>
                      <a:pPr algn="ctr" fontAlgn="ctr"/>
                      <a:r>
                        <a:rPr lang="en" sz="1400" u="none" strike="noStrike">
                          <a:effectLst/>
                        </a:rPr>
                        <a:t>Name</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Type</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Tip Material</a:t>
                      </a:r>
                      <a:br>
                        <a:rPr lang="en" sz="1400" u="none" strike="noStrike">
                          <a:effectLst/>
                        </a:rPr>
                      </a:br>
                      <a:r>
                        <a:rPr lang="en" sz="1400" u="none" strike="noStrike">
                          <a:effectLst/>
                        </a:rPr>
                        <a:t>(): longitudinal length in mm</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Tip Condition</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Work Plans during LS1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359844530"/>
                  </a:ext>
                </a:extLst>
              </a:tr>
              <a:tr h="248009">
                <a:tc>
                  <a:txBody>
                    <a:bodyPr/>
                    <a:lstStyle/>
                    <a:p>
                      <a:pPr algn="ctr" fontAlgn="ctr"/>
                      <a:r>
                        <a:rPr lang="en" sz="1400" u="none" strike="noStrike" dirty="0">
                          <a:effectLst/>
                        </a:rPr>
                        <a:t>D06H1</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W (10), fully opened</a:t>
                      </a: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move to D06H4, jaw replacement (Ta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3258284710"/>
                  </a:ext>
                </a:extLst>
              </a:tr>
              <a:tr h="248009">
                <a:tc>
                  <a:txBody>
                    <a:bodyPr/>
                    <a:lstStyle/>
                    <a:p>
                      <a:pPr algn="ctr" fontAlgn="ctr"/>
                      <a:r>
                        <a:rPr lang="en" sz="1400" u="none" strike="noStrike">
                          <a:effectLst/>
                        </a:rPr>
                        <a:t>D06H3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OUT: Ta (10), IN: 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jaw replacement (Cu coated C (160))</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421968257"/>
                  </a:ext>
                </a:extLst>
              </a:tr>
              <a:tr h="248009">
                <a:tc>
                  <a:txBody>
                    <a:bodyPr/>
                    <a:lstStyle/>
                    <a:p>
                      <a:pPr algn="ctr" fontAlgn="ctr"/>
                      <a:r>
                        <a:rPr lang="en" sz="1400" u="none" strike="noStrike">
                          <a:effectLst/>
                        </a:rPr>
                        <a:t>D03H1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930559542"/>
                  </a:ext>
                </a:extLst>
              </a:tr>
              <a:tr h="248009">
                <a:tc>
                  <a:txBody>
                    <a:bodyPr/>
                    <a:lstStyle/>
                    <a:p>
                      <a:pPr algn="ctr" fontAlgn="ctr"/>
                      <a:r>
                        <a:rPr lang="en" sz="1400" u="none" strike="noStrike">
                          <a:effectLst/>
                        </a:rPr>
                        <a:t>D02H1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4182651093"/>
                  </a:ext>
                </a:extLst>
              </a:tr>
              <a:tr h="248009">
                <a:tc>
                  <a:txBody>
                    <a:bodyPr/>
                    <a:lstStyle/>
                    <a:p>
                      <a:pPr algn="ctr" fontAlgn="ctr"/>
                      <a:r>
                        <a:rPr lang="en" sz="1400" u="none" strike="noStrike">
                          <a:effectLst/>
                        </a:rPr>
                        <a:t>D02H2</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SuperKEKB</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1570096545"/>
                  </a:ext>
                </a:extLst>
              </a:tr>
              <a:tr h="248009">
                <a:tc>
                  <a:txBody>
                    <a:bodyPr/>
                    <a:lstStyle/>
                    <a:p>
                      <a:pPr algn="ctr" fontAlgn="ctr"/>
                      <a:r>
                        <a:rPr lang="en" sz="1400" u="none" strike="noStrike">
                          <a:effectLst/>
                        </a:rPr>
                        <a:t>D02H3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1376056787"/>
                  </a:ext>
                </a:extLst>
              </a:tr>
              <a:tr h="248009">
                <a:tc>
                  <a:txBody>
                    <a:bodyPr/>
                    <a:lstStyle/>
                    <a:p>
                      <a:pPr algn="ctr" fontAlgn="ctr"/>
                      <a:r>
                        <a:rPr lang="en" sz="1400" u="none" strike="noStrike">
                          <a:effectLst/>
                        </a:rPr>
                        <a:t>D02H4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W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2710056206"/>
                  </a:ext>
                </a:extLst>
              </a:tr>
              <a:tr h="248009">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545752060"/>
                  </a:ext>
                </a:extLst>
              </a:tr>
              <a:tr h="248009">
                <a:tc>
                  <a:txBody>
                    <a:bodyPr/>
                    <a:lstStyle/>
                    <a:p>
                      <a:pPr algn="ctr" fontAlgn="ctr"/>
                      <a:r>
                        <a:rPr lang="en" sz="1400" u="none" strike="noStrike">
                          <a:effectLst/>
                        </a:rPr>
                        <a:t>D06V1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Ta (4)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jaw replacement (Cu coated </a:t>
                      </a:r>
                      <a:r>
                        <a:rPr lang="en" sz="1400" u="none" strike="noStrike" dirty="0" err="1">
                          <a:effectLst/>
                        </a:rPr>
                        <a:t>Ti</a:t>
                      </a:r>
                      <a:r>
                        <a:rPr lang="en" sz="1400" u="none" strike="noStrike" dirty="0">
                          <a:effectLst/>
                        </a:rPr>
                        <a:t> (10?))</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1549605663"/>
                  </a:ext>
                </a:extLst>
              </a:tr>
              <a:tr h="248009">
                <a:tc>
                  <a:txBody>
                    <a:bodyPr/>
                    <a:lstStyle/>
                    <a:p>
                      <a:pPr algn="ctr" fontAlgn="ctr"/>
                      <a:r>
                        <a:rPr lang="en" sz="1400" u="none" strike="noStrike">
                          <a:effectLst/>
                        </a:rPr>
                        <a:t>D06V2</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Cu coated C-Ta hybrid (3)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3966244358"/>
                  </a:ext>
                </a:extLst>
              </a:tr>
              <a:tr h="248009">
                <a:tc>
                  <a:txBody>
                    <a:bodyPr/>
                    <a:lstStyle/>
                    <a:p>
                      <a:pPr algn="ctr" fontAlgn="ctr"/>
                      <a:r>
                        <a:rPr lang="en" sz="1400" u="none" strike="noStrike">
                          <a:effectLst/>
                        </a:rPr>
                        <a:t>D03V1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SuperKEKB</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Ta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healthy</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move to D05V1 (currently installed jaws will be spares)</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1108571451"/>
                  </a:ext>
                </a:extLst>
              </a:tr>
              <a:tr h="248009">
                <a:tc>
                  <a:txBody>
                    <a:bodyPr/>
                    <a:lstStyle/>
                    <a:p>
                      <a:pPr algn="ctr" fontAlgn="ctr"/>
                      <a:r>
                        <a:rPr lang="en" sz="1400" u="none" strike="noStrike">
                          <a:effectLst/>
                        </a:rPr>
                        <a:t>D02V1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SuperKEKB</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Ta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a:effectLst/>
                        </a:rPr>
                        <a:t>damaged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tc>
                  <a:txBody>
                    <a:bodyPr/>
                    <a:lstStyle/>
                    <a:p>
                      <a:pPr algn="ctr" fontAlgn="ctr"/>
                      <a:r>
                        <a:rPr lang="en" sz="1400" u="none" strike="noStrike" dirty="0">
                          <a:effectLst/>
                        </a:rPr>
                        <a:t>jaw replacement (Cu coated Ta (10))</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300" marR="9300" marT="9300" marB="0" anchor="ctr"/>
                </a:tc>
                <a:extLst>
                  <a:ext uri="{0D108BD9-81ED-4DB2-BD59-A6C34878D82A}">
                    <a16:rowId xmlns:a16="http://schemas.microsoft.com/office/drawing/2014/main" val="1743392682"/>
                  </a:ext>
                </a:extLst>
              </a:tr>
            </a:tbl>
          </a:graphicData>
        </a:graphic>
      </p:graphicFrame>
      <p:sp>
        <p:nvSpPr>
          <p:cNvPr id="5" name="テキスト ボックス 4">
            <a:extLst>
              <a:ext uri="{FF2B5EF4-FFF2-40B4-BE49-F238E27FC236}">
                <a16:creationId xmlns:a16="http://schemas.microsoft.com/office/drawing/2014/main" id="{A7BFEC3C-78B4-DBC5-6934-FAA3343B460B}"/>
              </a:ext>
            </a:extLst>
          </p:cNvPr>
          <p:cNvSpPr txBox="1"/>
          <p:nvPr/>
        </p:nvSpPr>
        <p:spPr>
          <a:xfrm>
            <a:off x="299624" y="4280258"/>
            <a:ext cx="11866246" cy="258532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D06H1 will move to D06H4 and used as an absorber of </a:t>
            </a:r>
            <a:r>
              <a:rPr lang="en-US" altLang="ja-JP" dirty="0"/>
              <a:t>uncontrollable</a:t>
            </a:r>
            <a:r>
              <a:rPr kumimoji="1" lang="en-US" altLang="ja-JP" dirty="0"/>
              <a:t> beams due to accidental firings of injection kickers. </a:t>
            </a:r>
            <a:r>
              <a:rPr lang="en-US" altLang="ja-JP" dirty="0"/>
              <a:t>The jaws will also be replaced with new ones.</a:t>
            </a:r>
            <a:endParaRPr kumimoji="1" lang="en-US" altLang="ja-JP" dirty="0"/>
          </a:p>
          <a:p>
            <a:pPr marL="285750" indent="-285750">
              <a:buFont typeface="Arial" panose="020B0604020202020204" pitchFamily="34" charset="0"/>
              <a:buChar char="•"/>
            </a:pPr>
            <a:r>
              <a:rPr kumimoji="1" lang="en-US" altLang="ja-JP" dirty="0"/>
              <a:t>Carbon jaws will be installed in D06H3 and used as a spoiler of the uncontrollable beams.</a:t>
            </a:r>
          </a:p>
          <a:p>
            <a:pPr marL="285750" indent="-285750">
              <a:buFont typeface="Arial" panose="020B0604020202020204" pitchFamily="34" charset="0"/>
              <a:buChar char="•"/>
            </a:pPr>
            <a:r>
              <a:rPr lang="en-US" altLang="ja-JP" dirty="0"/>
              <a:t>Cu coated </a:t>
            </a:r>
            <a:r>
              <a:rPr lang="en-US" altLang="ja-JP" dirty="0" err="1"/>
              <a:t>Ti</a:t>
            </a:r>
            <a:r>
              <a:rPr lang="en-US" altLang="ja-JP" dirty="0"/>
              <a:t> jaws, which are one of candidates of durable jaws, will be installed in D06V1 and can be also used as a spoiler for sudden beam loss (D05V1 can be used for the absorber) </a:t>
            </a:r>
            <a:r>
              <a:rPr lang="en-US" altLang="ja-JP" sz="1200" dirty="0"/>
              <a:t>[A. </a:t>
            </a:r>
            <a:r>
              <a:rPr lang="en-US" altLang="ja-JP" sz="1200" dirty="0" err="1"/>
              <a:t>Natochii</a:t>
            </a:r>
            <a:r>
              <a:rPr lang="en-US" altLang="ja-JP" sz="1200" dirty="0"/>
              <a:t>, </a:t>
            </a:r>
            <a:r>
              <a:rPr lang="en-US" altLang="ja-JP" sz="1200" dirty="0">
                <a:hlinkClick r:id="rId2"/>
              </a:rPr>
              <a:t>https://kds.kek.jp/event/42881/</a:t>
            </a:r>
            <a:r>
              <a:rPr lang="en-US" altLang="ja-JP" sz="1200" dirty="0"/>
              <a:t>]</a:t>
            </a:r>
            <a:r>
              <a:rPr lang="en-US" altLang="ja-JP" dirty="0"/>
              <a:t>.</a:t>
            </a:r>
          </a:p>
          <a:p>
            <a:pPr marL="285750" indent="-285750">
              <a:buFont typeface="Arial" panose="020B0604020202020204" pitchFamily="34" charset="0"/>
              <a:buChar char="•"/>
            </a:pPr>
            <a:r>
              <a:rPr kumimoji="1" lang="en-US" altLang="ja-JP" dirty="0"/>
              <a:t>D03V1 will move to D05V1 (non-linear collimator), and the jaws will also be replaced with new ones (Cu coated Ta, the length depends on the radiation safety in OHO-section).</a:t>
            </a:r>
          </a:p>
          <a:p>
            <a:pPr marL="285750" indent="-285750">
              <a:buFont typeface="Arial" panose="020B0604020202020204" pitchFamily="34" charset="0"/>
              <a:buChar char="•"/>
            </a:pPr>
            <a:r>
              <a:rPr lang="en-US" altLang="ja-JP" dirty="0"/>
              <a:t>We plan to coat spare jaws of the vertical collimators with Cu as a countermeasure for fire-balls and install them in D02V1  and D05V1. </a:t>
            </a:r>
            <a:endParaRPr kumimoji="1" lang="ja-JP" altLang="en-US"/>
          </a:p>
        </p:txBody>
      </p:sp>
      <p:sp>
        <p:nvSpPr>
          <p:cNvPr id="4" name="左大かっこ 3">
            <a:extLst>
              <a:ext uri="{FF2B5EF4-FFF2-40B4-BE49-F238E27FC236}">
                <a16:creationId xmlns:a16="http://schemas.microsoft.com/office/drawing/2014/main" id="{FE4C03BA-9622-2AF5-B14E-A07A80352BC3}"/>
              </a:ext>
            </a:extLst>
          </p:cNvPr>
          <p:cNvSpPr/>
          <p:nvPr/>
        </p:nvSpPr>
        <p:spPr>
          <a:xfrm>
            <a:off x="791100" y="1151164"/>
            <a:ext cx="96739" cy="123280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左大かっこ 6">
            <a:extLst>
              <a:ext uri="{FF2B5EF4-FFF2-40B4-BE49-F238E27FC236}">
                <a16:creationId xmlns:a16="http://schemas.microsoft.com/office/drawing/2014/main" id="{8E2D9E33-7729-F794-9373-CAE46C5053A2}"/>
              </a:ext>
            </a:extLst>
          </p:cNvPr>
          <p:cNvSpPr/>
          <p:nvPr/>
        </p:nvSpPr>
        <p:spPr>
          <a:xfrm>
            <a:off x="791100" y="2422513"/>
            <a:ext cx="96739" cy="48675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B42831E-ACEA-A9B8-57FC-74C467D817BC}"/>
              </a:ext>
            </a:extLst>
          </p:cNvPr>
          <p:cNvSpPr txBox="1"/>
          <p:nvPr/>
        </p:nvSpPr>
        <p:spPr>
          <a:xfrm rot="16200000">
            <a:off x="207019" y="2418728"/>
            <a:ext cx="697819" cy="461665"/>
          </a:xfrm>
          <a:prstGeom prst="rect">
            <a:avLst/>
          </a:prstGeom>
          <a:noFill/>
        </p:spPr>
        <p:txBody>
          <a:bodyPr wrap="none" rtlCol="0">
            <a:spAutoFit/>
          </a:bodyPr>
          <a:lstStyle/>
          <a:p>
            <a:pPr algn="ctr"/>
            <a:r>
              <a:rPr kumimoji="1" lang="en-US" altLang="ja-JP" sz="1200" dirty="0"/>
              <a:t>Tsukuba</a:t>
            </a:r>
          </a:p>
          <a:p>
            <a:pPr algn="ctr"/>
            <a:r>
              <a:rPr lang="en-US" altLang="ja-JP" sz="1200" dirty="0"/>
              <a:t>straight</a:t>
            </a:r>
            <a:endParaRPr kumimoji="1" lang="ja-JP" altLang="en-US" sz="1200"/>
          </a:p>
        </p:txBody>
      </p:sp>
      <p:sp>
        <p:nvSpPr>
          <p:cNvPr id="9" name="左大かっこ 8">
            <a:extLst>
              <a:ext uri="{FF2B5EF4-FFF2-40B4-BE49-F238E27FC236}">
                <a16:creationId xmlns:a16="http://schemas.microsoft.com/office/drawing/2014/main" id="{D3EAA9A2-A275-5CB2-0698-5D18E753CCF7}"/>
              </a:ext>
            </a:extLst>
          </p:cNvPr>
          <p:cNvSpPr/>
          <p:nvPr/>
        </p:nvSpPr>
        <p:spPr>
          <a:xfrm>
            <a:off x="786761" y="3143143"/>
            <a:ext cx="117782" cy="72611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ECE8568-786D-9AEA-6DEC-F2FC3D862A3C}"/>
              </a:ext>
            </a:extLst>
          </p:cNvPr>
          <p:cNvSpPr txBox="1"/>
          <p:nvPr/>
        </p:nvSpPr>
        <p:spPr>
          <a:xfrm rot="16200000">
            <a:off x="473373" y="3378137"/>
            <a:ext cx="374783" cy="276999"/>
          </a:xfrm>
          <a:prstGeom prst="rect">
            <a:avLst/>
          </a:prstGeom>
          <a:noFill/>
        </p:spPr>
        <p:txBody>
          <a:bodyPr wrap="none" rtlCol="0">
            <a:spAutoFit/>
          </a:bodyPr>
          <a:lstStyle/>
          <a:p>
            <a:r>
              <a:rPr kumimoji="1" lang="en-US" altLang="ja-JP" sz="1200" dirty="0"/>
              <a:t>arc</a:t>
            </a:r>
            <a:endParaRPr kumimoji="1" lang="ja-JP" altLang="en-US" sz="1200"/>
          </a:p>
        </p:txBody>
      </p:sp>
      <p:sp>
        <p:nvSpPr>
          <p:cNvPr id="11" name="テキスト ボックス 10">
            <a:extLst>
              <a:ext uri="{FF2B5EF4-FFF2-40B4-BE49-F238E27FC236}">
                <a16:creationId xmlns:a16="http://schemas.microsoft.com/office/drawing/2014/main" id="{CDCBD757-D461-F6F9-5343-309E23210186}"/>
              </a:ext>
            </a:extLst>
          </p:cNvPr>
          <p:cNvSpPr txBox="1"/>
          <p:nvPr/>
        </p:nvSpPr>
        <p:spPr>
          <a:xfrm rot="16200000">
            <a:off x="472830" y="1640898"/>
            <a:ext cx="374783" cy="276999"/>
          </a:xfrm>
          <a:prstGeom prst="rect">
            <a:avLst/>
          </a:prstGeom>
          <a:noFill/>
        </p:spPr>
        <p:txBody>
          <a:bodyPr wrap="none" rtlCol="0">
            <a:spAutoFit/>
          </a:bodyPr>
          <a:lstStyle/>
          <a:p>
            <a:r>
              <a:rPr kumimoji="1" lang="en-US" altLang="ja-JP" sz="1200" dirty="0"/>
              <a:t>arc</a:t>
            </a:r>
            <a:endParaRPr kumimoji="1" lang="ja-JP" altLang="en-US" sz="1200"/>
          </a:p>
        </p:txBody>
      </p:sp>
      <p:sp>
        <p:nvSpPr>
          <p:cNvPr id="12" name="テキスト ボックス 11">
            <a:extLst>
              <a:ext uri="{FF2B5EF4-FFF2-40B4-BE49-F238E27FC236}">
                <a16:creationId xmlns:a16="http://schemas.microsoft.com/office/drawing/2014/main" id="{83592B38-0CDC-C301-D85D-E77F4E4D9565}"/>
              </a:ext>
            </a:extLst>
          </p:cNvPr>
          <p:cNvSpPr txBox="1"/>
          <p:nvPr/>
        </p:nvSpPr>
        <p:spPr>
          <a:xfrm>
            <a:off x="36302" y="3761285"/>
            <a:ext cx="697819" cy="461665"/>
          </a:xfrm>
          <a:prstGeom prst="rect">
            <a:avLst/>
          </a:prstGeom>
          <a:noFill/>
        </p:spPr>
        <p:txBody>
          <a:bodyPr wrap="none" rtlCol="0">
            <a:spAutoFit/>
          </a:bodyPr>
          <a:lstStyle/>
          <a:p>
            <a:pPr algn="ctr"/>
            <a:r>
              <a:rPr kumimoji="1" lang="en-US" altLang="ja-JP" sz="1200" dirty="0"/>
              <a:t>Tsukuba</a:t>
            </a:r>
          </a:p>
          <a:p>
            <a:pPr algn="ctr"/>
            <a:r>
              <a:rPr lang="en-US" altLang="ja-JP" sz="1200" dirty="0"/>
              <a:t>straight</a:t>
            </a:r>
            <a:endParaRPr kumimoji="1" lang="ja-JP" altLang="en-US" sz="1200"/>
          </a:p>
        </p:txBody>
      </p:sp>
      <p:cxnSp>
        <p:nvCxnSpPr>
          <p:cNvPr id="13" name="直線矢印コネクタ 12">
            <a:extLst>
              <a:ext uri="{FF2B5EF4-FFF2-40B4-BE49-F238E27FC236}">
                <a16:creationId xmlns:a16="http://schemas.microsoft.com/office/drawing/2014/main" id="{074B2470-1965-8D9E-1472-501395A4E944}"/>
              </a:ext>
            </a:extLst>
          </p:cNvPr>
          <p:cNvCxnSpPr/>
          <p:nvPr/>
        </p:nvCxnSpPr>
        <p:spPr>
          <a:xfrm>
            <a:off x="651138" y="4008445"/>
            <a:ext cx="28513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a:extLst>
              <a:ext uri="{FF2B5EF4-FFF2-40B4-BE49-F238E27FC236}">
                <a16:creationId xmlns:a16="http://schemas.microsoft.com/office/drawing/2014/main" id="{61A32708-F955-F9AD-0D53-F28E365975E7}"/>
              </a:ext>
            </a:extLst>
          </p:cNvPr>
          <p:cNvSpPr>
            <a:spLocks noGrp="1"/>
          </p:cNvSpPr>
          <p:nvPr>
            <p:ph type="sldNum" sz="quarter" idx="12"/>
          </p:nvPr>
        </p:nvSpPr>
        <p:spPr/>
        <p:txBody>
          <a:bodyPr/>
          <a:lstStyle/>
          <a:p>
            <a:fld id="{4AF6185D-95D1-444C-BE8B-3DB4DC263910}" type="slidenum">
              <a:rPr kumimoji="1" lang="ja-JP" altLang="en-US" smtClean="0"/>
              <a:t>14</a:t>
            </a:fld>
            <a:endParaRPr kumimoji="1" lang="ja-JP" altLang="en-US"/>
          </a:p>
        </p:txBody>
      </p:sp>
    </p:spTree>
    <p:extLst>
      <p:ext uri="{BB962C8B-B14F-4D97-AF65-F5344CB8AC3E}">
        <p14:creationId xmlns:p14="http://schemas.microsoft.com/office/powerpoint/2010/main" val="151295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0" y="0"/>
            <a:ext cx="12191999" cy="668545"/>
          </a:xfrm>
        </p:spPr>
        <p:txBody>
          <a:bodyPr>
            <a:noAutofit/>
          </a:bodyPr>
          <a:lstStyle/>
          <a:p>
            <a:r>
              <a:rPr kumimoji="1" lang="en-US" altLang="ja-JP" sz="2800" dirty="0"/>
              <a:t>Major Issues – impedance</a:t>
            </a:r>
            <a:r>
              <a:rPr lang="en-US" altLang="ja-JP" sz="2800" dirty="0"/>
              <a:t> (summary of -1 mode instability in vertical direction)</a:t>
            </a:r>
            <a:endParaRPr kumimoji="1" lang="ja-JP" altLang="en-US" sz="2800"/>
          </a:p>
        </p:txBody>
      </p:sp>
      <p:sp>
        <p:nvSpPr>
          <p:cNvPr id="3" name="コンテンツ プレースホルダー 2">
            <a:extLst>
              <a:ext uri="{FF2B5EF4-FFF2-40B4-BE49-F238E27FC236}">
                <a16:creationId xmlns:a16="http://schemas.microsoft.com/office/drawing/2014/main" id="{C458B760-6AA9-E699-917E-FB79A98E1ED2}"/>
              </a:ext>
            </a:extLst>
          </p:cNvPr>
          <p:cNvSpPr>
            <a:spLocks noGrp="1"/>
          </p:cNvSpPr>
          <p:nvPr>
            <p:ph idx="1"/>
          </p:nvPr>
        </p:nvSpPr>
        <p:spPr>
          <a:xfrm>
            <a:off x="6251" y="604628"/>
            <a:ext cx="12085982" cy="6477815"/>
          </a:xfrm>
        </p:spPr>
        <p:txBody>
          <a:bodyPr>
            <a:normAutofit fontScale="70000" lnSpcReduction="20000"/>
          </a:bodyPr>
          <a:lstStyle/>
          <a:p>
            <a:pPr marL="0" indent="0">
              <a:buNone/>
            </a:pPr>
            <a:r>
              <a:rPr lang="en-US" altLang="ja-JP" dirty="0"/>
              <a:t>In single-beam operation (no collision) in LER:</a:t>
            </a:r>
          </a:p>
          <a:p>
            <a:r>
              <a:rPr lang="en-US" altLang="ja-JP" dirty="0"/>
              <a:t>Vertical beam size blow-ups have been observed at ~1.0 mA/bunch, and the threshold of the -1 mode instability depends on the aperture setting of the vertical collimators, tuning of the vertical bunch-by-bunch feedback and so on.</a:t>
            </a:r>
          </a:p>
          <a:p>
            <a:r>
              <a:rPr lang="en-US" altLang="ja-JP" dirty="0"/>
              <a:t>ITF TMCI working group (contact person: Mauro </a:t>
            </a:r>
            <a:r>
              <a:rPr lang="en-US" altLang="ja-JP" dirty="0" err="1"/>
              <a:t>Migliorati</a:t>
            </a:r>
            <a:r>
              <a:rPr lang="en-US" altLang="ja-JP" dirty="0"/>
              <a:t>, sub-contact person: me) had tackled to find countermeasures against this and investigation of the mechanism through simulations and machine studies.</a:t>
            </a:r>
          </a:p>
          <a:p>
            <a:pPr lvl="1">
              <a:buFont typeface="Wingdings" pitchFamily="2" charset="2"/>
              <a:buChar char="Ø"/>
            </a:pPr>
            <a:r>
              <a:rPr lang="en-US" altLang="ja-JP" dirty="0"/>
              <a:t>ITF TMCI working group: </a:t>
            </a:r>
            <a:r>
              <a:rPr lang="en-US" altLang="ja-JP" dirty="0">
                <a:hlinkClick r:id="rId2"/>
              </a:rPr>
              <a:t>https://kds.kek.jp/category/2247/</a:t>
            </a:r>
            <a:endParaRPr lang="en-US" altLang="ja-JP" dirty="0"/>
          </a:p>
          <a:p>
            <a:pPr lvl="1">
              <a:buFont typeface="Wingdings" pitchFamily="2" charset="2"/>
              <a:buChar char="Ø"/>
            </a:pPr>
            <a:r>
              <a:rPr lang="en-US" altLang="ja-JP" dirty="0"/>
              <a:t>ITF meetings: </a:t>
            </a:r>
            <a:r>
              <a:rPr lang="en-US" altLang="ja-JP" dirty="0">
                <a:hlinkClick r:id="rId3"/>
              </a:rPr>
              <a:t>https://kds.kek.jp/category/2322/</a:t>
            </a:r>
            <a:endParaRPr lang="en-US" altLang="ja-JP" dirty="0"/>
          </a:p>
          <a:p>
            <a:r>
              <a:rPr lang="en-US" altLang="ja-JP" dirty="0"/>
              <a:t>A peak around </a:t>
            </a:r>
            <a:r>
              <a:rPr lang="en-US" altLang="ja-JP" dirty="0" err="1"/>
              <a:t>ν</a:t>
            </a:r>
            <a:r>
              <a:rPr lang="en-US" altLang="ja-JP" baseline="-25000" dirty="0" err="1"/>
              <a:t>y</a:t>
            </a:r>
            <a:r>
              <a:rPr lang="en-US" altLang="ja-JP" dirty="0" err="1"/>
              <a:t>-ν</a:t>
            </a:r>
            <a:r>
              <a:rPr lang="en-US" altLang="ja-JP" baseline="-25000" dirty="0" err="1"/>
              <a:t>s</a:t>
            </a:r>
            <a:r>
              <a:rPr lang="en-US" altLang="ja-JP" dirty="0"/>
              <a:t> appears when the blow-ups occur (so we’ve called this “-1 mode instability in the group).</a:t>
            </a:r>
          </a:p>
          <a:p>
            <a:r>
              <a:rPr lang="en-US" altLang="ja-JP" dirty="0"/>
              <a:t>Tune surveys indicate that this instability is not derived from a stop band of </a:t>
            </a:r>
            <a:r>
              <a:rPr lang="el-GR" altLang="ja-JP" dirty="0"/>
              <a:t>ν</a:t>
            </a:r>
            <a:r>
              <a:rPr lang="en" altLang="ja-JP" baseline="-25000" dirty="0"/>
              <a:t>y</a:t>
            </a:r>
            <a:r>
              <a:rPr lang="en-US" altLang="ja-JP" dirty="0"/>
              <a:t>-ν</a:t>
            </a:r>
            <a:r>
              <a:rPr lang="en-US" altLang="ja-JP" baseline="-25000" dirty="0"/>
              <a:t>x</a:t>
            </a:r>
            <a:r>
              <a:rPr lang="en-US" altLang="ja-JP" dirty="0"/>
              <a:t>-2ν</a:t>
            </a:r>
            <a:r>
              <a:rPr lang="en-US" altLang="ja-JP" baseline="-25000" dirty="0"/>
              <a:t>s</a:t>
            </a:r>
            <a:r>
              <a:rPr lang="en-US" altLang="ja-JP" dirty="0"/>
              <a:t>=N. </a:t>
            </a:r>
          </a:p>
          <a:p>
            <a:r>
              <a:rPr lang="en-US" altLang="ja-JP" dirty="0"/>
              <a:t>The dipole oscillation due to the -1 mode instability is spontaneously damped.</a:t>
            </a:r>
          </a:p>
          <a:p>
            <a:pPr lvl="1">
              <a:buFont typeface="Wingdings" pitchFamily="2" charset="2"/>
              <a:buChar char="ü"/>
            </a:pPr>
            <a:r>
              <a:rPr lang="en-US" altLang="ja-JP" dirty="0"/>
              <a:t>The growth time is 3.5 </a:t>
            </a:r>
            <a:r>
              <a:rPr lang="en-US" altLang="ja-JP" dirty="0" err="1"/>
              <a:t>ms</a:t>
            </a:r>
            <a:r>
              <a:rPr lang="en-US" altLang="ja-JP" dirty="0"/>
              <a:t> to 8 </a:t>
            </a:r>
            <a:r>
              <a:rPr lang="en-US" altLang="ja-JP" dirty="0" err="1"/>
              <a:t>ms.</a:t>
            </a:r>
            <a:endParaRPr lang="en-US" altLang="ja-JP" dirty="0"/>
          </a:p>
          <a:p>
            <a:r>
              <a:rPr lang="en-US" altLang="ja-JP" dirty="0"/>
              <a:t>The 0- and -1-mode seem to be coupled at around ~2.0 mA (ordinary TMCI) from a linear regression in a measurement. </a:t>
            </a:r>
          </a:p>
          <a:p>
            <a:r>
              <a:rPr lang="en-US" altLang="ja-JP" dirty="0"/>
              <a:t>We’ve found some effective countermeasures to the -1 mode instability.</a:t>
            </a:r>
          </a:p>
          <a:p>
            <a:pPr marL="914400" lvl="1" indent="-457200">
              <a:buFont typeface="+mj-lt"/>
              <a:buAutoNum type="arabicPeriod"/>
            </a:pPr>
            <a:r>
              <a:rPr lang="en-US" altLang="ja-JP" dirty="0"/>
              <a:t>Tuning of the vertical bunch-by-bunch feedback (</a:t>
            </a:r>
            <a:r>
              <a:rPr lang="en-US" altLang="ja-JP" dirty="0" err="1"/>
              <a:t>BxB</a:t>
            </a:r>
            <a:r>
              <a:rPr lang="en-US" altLang="ja-JP" dirty="0"/>
              <a:t> FB),</a:t>
            </a:r>
          </a:p>
          <a:p>
            <a:pPr marL="914400" lvl="1" indent="-457200">
              <a:buFont typeface="+mj-lt"/>
              <a:buAutoNum type="arabicPeriod"/>
            </a:pPr>
            <a:r>
              <a:rPr lang="en-US" altLang="ja-JP" dirty="0"/>
              <a:t>Increase the vertical tune,</a:t>
            </a:r>
          </a:p>
          <a:p>
            <a:pPr marL="914400" lvl="1" indent="-457200">
              <a:buFont typeface="+mj-lt"/>
              <a:buAutoNum type="arabicPeriod"/>
            </a:pPr>
            <a:r>
              <a:rPr lang="en-US" altLang="ja-JP" dirty="0"/>
              <a:t>Increase the vertical chromaticity,</a:t>
            </a:r>
          </a:p>
          <a:p>
            <a:pPr marL="914400" lvl="1" indent="-457200">
              <a:buFont typeface="+mj-lt"/>
              <a:buAutoNum type="arabicPeriod"/>
            </a:pPr>
            <a:r>
              <a:rPr lang="en-US" altLang="ja-JP" dirty="0"/>
              <a:t>Reducing the impedance in the vertical direction by opening vertical collimators.</a:t>
            </a:r>
          </a:p>
          <a:p>
            <a:pPr lvl="1">
              <a:buFont typeface="Wingdings" pitchFamily="2" charset="2"/>
              <a:buChar char="ü"/>
            </a:pPr>
            <a:r>
              <a:rPr lang="en-US" altLang="ja-JP" sz="2400" dirty="0">
                <a:solidFill>
                  <a:prstClr val="black"/>
                </a:solidFill>
              </a:rPr>
              <a:t>The forth </a:t>
            </a:r>
            <a:r>
              <a:rPr lang="en-US" altLang="ja-JP" dirty="0">
                <a:solidFill>
                  <a:prstClr val="black"/>
                </a:solidFill>
              </a:rPr>
              <a:t>item</a:t>
            </a:r>
            <a:r>
              <a:rPr lang="en-US" altLang="ja-JP" sz="2400" dirty="0">
                <a:solidFill>
                  <a:prstClr val="black"/>
                </a:solidFill>
              </a:rPr>
              <a:t> is one of motivations to construct a non-linear collimator, and we’ve decided to construct it (A. Morit</a:t>
            </a:r>
            <a:r>
              <a:rPr lang="en-US" altLang="ja-JP" dirty="0">
                <a:solidFill>
                  <a:prstClr val="black"/>
                </a:solidFill>
              </a:rPr>
              <a:t>a will report  about the non-linear collimator later).</a:t>
            </a:r>
            <a:endParaRPr lang="en-US" altLang="ja-JP" dirty="0"/>
          </a:p>
          <a:p>
            <a:r>
              <a:rPr lang="en-US" altLang="ja-JP" dirty="0"/>
              <a:t>K. </a:t>
            </a:r>
            <a:r>
              <a:rPr lang="en-US" altLang="ja-JP" dirty="0" err="1"/>
              <a:t>Ohmi</a:t>
            </a:r>
            <a:r>
              <a:rPr lang="en-US" altLang="ja-JP" dirty="0"/>
              <a:t> has reproduced this instability in simulations taking transverse wake and high gain feedback system with a multi-tap FIR filter in to account (K. </a:t>
            </a:r>
            <a:r>
              <a:rPr lang="en-US" altLang="ja-JP" dirty="0" err="1"/>
              <a:t>Ohmi</a:t>
            </a:r>
            <a:r>
              <a:rPr lang="en-US" altLang="ja-JP" dirty="0"/>
              <a:t> will report later).</a:t>
            </a:r>
          </a:p>
          <a:p>
            <a:pPr lvl="1">
              <a:buFont typeface="システムフォント（レギュラー）"/>
              <a:buChar char="-"/>
            </a:pPr>
            <a:endParaRPr kumimoji="1" lang="ja-JP" altLang="en-US"/>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15</a:t>
            </a:fld>
            <a:endParaRPr kumimoji="1" lang="ja-JP" altLang="en-US"/>
          </a:p>
        </p:txBody>
      </p:sp>
    </p:spTree>
    <p:extLst>
      <p:ext uri="{BB962C8B-B14F-4D97-AF65-F5344CB8AC3E}">
        <p14:creationId xmlns:p14="http://schemas.microsoft.com/office/powerpoint/2010/main" val="279007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D86DA-8768-EF4B-BE24-9B639D37BB76}"/>
              </a:ext>
            </a:extLst>
          </p:cNvPr>
          <p:cNvSpPr>
            <a:spLocks noGrp="1"/>
          </p:cNvSpPr>
          <p:nvPr>
            <p:ph type="title"/>
          </p:nvPr>
        </p:nvSpPr>
        <p:spPr>
          <a:xfrm>
            <a:off x="88185" y="-311701"/>
            <a:ext cx="12015630" cy="1325563"/>
          </a:xfrm>
        </p:spPr>
        <p:txBody>
          <a:bodyPr>
            <a:normAutofit/>
          </a:bodyPr>
          <a:lstStyle/>
          <a:p>
            <a:r>
              <a:rPr lang="en-US" altLang="ja-JP" sz="3200" dirty="0"/>
              <a:t>Non-linear collimator</a:t>
            </a:r>
            <a:endParaRPr lang="ja-JP" altLang="en-US" sz="3000"/>
          </a:p>
        </p:txBody>
      </p:sp>
      <p:sp>
        <p:nvSpPr>
          <p:cNvPr id="6" name="コンテンツ プレースホルダー 2">
            <a:extLst>
              <a:ext uri="{FF2B5EF4-FFF2-40B4-BE49-F238E27FC236}">
                <a16:creationId xmlns:a16="http://schemas.microsoft.com/office/drawing/2014/main" id="{B7BC43FE-720D-D94A-8E39-2022A2A59470}"/>
              </a:ext>
            </a:extLst>
          </p:cNvPr>
          <p:cNvSpPr>
            <a:spLocks noGrp="1"/>
          </p:cNvSpPr>
          <p:nvPr>
            <p:ph idx="1"/>
          </p:nvPr>
        </p:nvSpPr>
        <p:spPr>
          <a:xfrm>
            <a:off x="801438" y="881521"/>
            <a:ext cx="5037926" cy="288196"/>
          </a:xfrm>
        </p:spPr>
        <p:txBody>
          <a:bodyPr>
            <a:normAutofit lnSpcReduction="10000"/>
          </a:bodyPr>
          <a:lstStyle/>
          <a:p>
            <a:pPr marL="0" indent="0">
              <a:buNone/>
            </a:pPr>
            <a:r>
              <a:rPr lang="en-US" altLang="ja-JP" sz="1600" dirty="0"/>
              <a:t>[example] collimator setting and </a:t>
            </a:r>
            <a:r>
              <a:rPr kumimoji="1" lang="el-GR" altLang="ja-JP" sz="1600" dirty="0"/>
              <a:t>β</a:t>
            </a:r>
            <a:r>
              <a:rPr kumimoji="1" lang="en" altLang="ja-JP" sz="1600" baseline="-25000" dirty="0"/>
              <a:t>y</a:t>
            </a:r>
            <a:r>
              <a:rPr kumimoji="1" lang="en-US" altLang="ja-JP" sz="1600" dirty="0" err="1"/>
              <a:t>k</a:t>
            </a:r>
            <a:r>
              <a:rPr kumimoji="1" lang="en-US" altLang="ja-JP" sz="1600" baseline="-25000" dirty="0" err="1"/>
              <a:t>y</a:t>
            </a:r>
            <a:r>
              <a:rPr kumimoji="1" lang="en-US" altLang="ja-JP" sz="1600" dirty="0"/>
              <a:t> for </a:t>
            </a:r>
            <a:r>
              <a:rPr lang="en-US" altLang="ja-JP" sz="1600" dirty="0"/>
              <a:t>βy*=1 mm optics.</a:t>
            </a:r>
          </a:p>
          <a:p>
            <a:endParaRPr lang="en-US" altLang="ja-JP" sz="1600" dirty="0"/>
          </a:p>
          <a:p>
            <a:pPr lvl="1"/>
            <a:endParaRPr lang="en-US" altLang="ja-JP" sz="1600" dirty="0"/>
          </a:p>
        </p:txBody>
      </p:sp>
      <p:sp>
        <p:nvSpPr>
          <p:cNvPr id="3" name="スライド番号プレースホルダー 2">
            <a:extLst>
              <a:ext uri="{FF2B5EF4-FFF2-40B4-BE49-F238E27FC236}">
                <a16:creationId xmlns:a16="http://schemas.microsoft.com/office/drawing/2014/main" id="{60DB6455-97B6-B342-B33E-179E40CA47DA}"/>
              </a:ext>
            </a:extLst>
          </p:cNvPr>
          <p:cNvSpPr>
            <a:spLocks noGrp="1"/>
          </p:cNvSpPr>
          <p:nvPr>
            <p:ph type="sldNum" sz="quarter" idx="12"/>
          </p:nvPr>
        </p:nvSpPr>
        <p:spPr/>
        <p:txBody>
          <a:bodyPr/>
          <a:lstStyle/>
          <a:p>
            <a:fld id="{3B087684-AA79-F249-BB36-435C471A0781}" type="slidenum">
              <a:rPr kumimoji="1" lang="ja-JP" altLang="en-US" smtClean="0"/>
              <a:t>16</a:t>
            </a:fld>
            <a:endParaRPr kumimoji="1" lang="ja-JP" altLang="en-US"/>
          </a:p>
        </p:txBody>
      </p:sp>
      <p:sp>
        <p:nvSpPr>
          <p:cNvPr id="4" name="テキスト ボックス 3">
            <a:extLst>
              <a:ext uri="{FF2B5EF4-FFF2-40B4-BE49-F238E27FC236}">
                <a16:creationId xmlns:a16="http://schemas.microsoft.com/office/drawing/2014/main" id="{2B41407D-C43B-D740-99C3-5B25709F4785}"/>
              </a:ext>
            </a:extLst>
          </p:cNvPr>
          <p:cNvSpPr txBox="1"/>
          <p:nvPr/>
        </p:nvSpPr>
        <p:spPr>
          <a:xfrm>
            <a:off x="0" y="5305277"/>
            <a:ext cx="12109058"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D05V1 is a vertical collimator in the non-linear collimation system.</a:t>
            </a:r>
          </a:p>
          <a:p>
            <a:pPr marL="285750" indent="-285750">
              <a:buFont typeface="Arial" panose="020B0604020202020204" pitchFamily="34" charset="0"/>
              <a:buChar char="•"/>
            </a:pPr>
            <a:r>
              <a:rPr lang="en-US" altLang="ja-JP" dirty="0"/>
              <a:t>D06V1 has been used to suppress the injection backgrounds (primary collimator) and has a large </a:t>
            </a:r>
            <a:r>
              <a:rPr kumimoji="1" lang="el-GR" altLang="ja-JP" dirty="0"/>
              <a:t>β</a:t>
            </a:r>
            <a:r>
              <a:rPr kumimoji="1" lang="en" altLang="ja-JP" baseline="-25000" dirty="0"/>
              <a:t>y</a:t>
            </a:r>
            <a:r>
              <a:rPr kumimoji="1" lang="en-US" altLang="ja-JP" dirty="0" err="1"/>
              <a:t>k</a:t>
            </a:r>
            <a:r>
              <a:rPr kumimoji="1" lang="en-US" altLang="ja-JP" baseline="-25000" dirty="0" err="1"/>
              <a:t>y</a:t>
            </a:r>
            <a:r>
              <a:rPr kumimoji="1" lang="en-US" altLang="ja-JP" baseline="-25000" dirty="0"/>
              <a:t> </a:t>
            </a:r>
            <a:r>
              <a:rPr kumimoji="1" lang="en-US" altLang="ja-JP" dirty="0"/>
              <a:t>because t</a:t>
            </a:r>
            <a:r>
              <a:rPr lang="en-US" altLang="ja-JP" dirty="0"/>
              <a:t>he β</a:t>
            </a:r>
            <a:r>
              <a:rPr lang="en-US" altLang="ja-JP" baseline="-25000" dirty="0"/>
              <a:t>y </a:t>
            </a:r>
            <a:r>
              <a:rPr lang="en-US" altLang="ja-JP" dirty="0"/>
              <a:t>is large, and the aperture is narrow.</a:t>
            </a:r>
          </a:p>
          <a:p>
            <a:pPr marL="285750" indent="-285750">
              <a:buFont typeface="Arial" panose="020B0604020202020204" pitchFamily="34" charset="0"/>
              <a:buChar char="•"/>
            </a:pPr>
            <a:r>
              <a:rPr lang="en-US" altLang="ja-JP" dirty="0"/>
              <a:t>D05V1 can have a small β</a:t>
            </a:r>
            <a:r>
              <a:rPr lang="en-US" altLang="ja-JP" baseline="-25000" dirty="0"/>
              <a:t>y </a:t>
            </a:r>
            <a:r>
              <a:rPr lang="en-US" altLang="ja-JP" dirty="0"/>
              <a:t>and almost the same performance of the background reduction as D06V1 with the wider aperture.</a:t>
            </a:r>
          </a:p>
          <a:p>
            <a:r>
              <a:rPr lang="ja-JP" altLang="en-US">
                <a:solidFill>
                  <a:srgbClr val="C00000"/>
                </a:solidFill>
              </a:rPr>
              <a:t>→</a:t>
            </a:r>
            <a:r>
              <a:rPr lang="en-US" altLang="ja-JP" dirty="0">
                <a:solidFill>
                  <a:srgbClr val="C00000"/>
                </a:solidFill>
              </a:rPr>
              <a:t> It can decrease the </a:t>
            </a:r>
            <a:r>
              <a:rPr lang="el-GR" altLang="ja-JP" dirty="0">
                <a:solidFill>
                  <a:srgbClr val="C00000"/>
                </a:solidFill>
              </a:rPr>
              <a:t>β</a:t>
            </a:r>
            <a:r>
              <a:rPr lang="en" altLang="ja-JP" baseline="-25000" dirty="0">
                <a:solidFill>
                  <a:srgbClr val="C00000"/>
                </a:solidFill>
              </a:rPr>
              <a:t>y</a:t>
            </a:r>
            <a:r>
              <a:rPr lang="en-US" altLang="ja-JP" dirty="0" err="1">
                <a:solidFill>
                  <a:srgbClr val="C00000"/>
                </a:solidFill>
              </a:rPr>
              <a:t>k</a:t>
            </a:r>
            <a:r>
              <a:rPr lang="en-US" altLang="ja-JP" baseline="-25000" dirty="0" err="1">
                <a:solidFill>
                  <a:srgbClr val="C00000"/>
                </a:solidFill>
              </a:rPr>
              <a:t>y</a:t>
            </a:r>
            <a:r>
              <a:rPr lang="en-US" altLang="ja-JP" dirty="0"/>
              <a:t> </a:t>
            </a:r>
            <a:r>
              <a:rPr lang="en-US" altLang="ja-JP" dirty="0">
                <a:solidFill>
                  <a:srgbClr val="C00000"/>
                </a:solidFill>
              </a:rPr>
              <a:t>to approximately 1/20 if we can use D05V1 instead of D06V1.</a:t>
            </a:r>
            <a:endParaRPr lang="ja-JP" altLang="en-US">
              <a:solidFill>
                <a:srgbClr val="C00000"/>
              </a:solidFill>
            </a:endParaRPr>
          </a:p>
        </p:txBody>
      </p:sp>
      <p:sp>
        <p:nvSpPr>
          <p:cNvPr id="5" name="テキスト ボックス 4">
            <a:extLst>
              <a:ext uri="{FF2B5EF4-FFF2-40B4-BE49-F238E27FC236}">
                <a16:creationId xmlns:a16="http://schemas.microsoft.com/office/drawing/2014/main" id="{2A2661C9-9ECE-3E86-05B2-3E8C3A6E26E2}"/>
              </a:ext>
            </a:extLst>
          </p:cNvPr>
          <p:cNvSpPr txBox="1"/>
          <p:nvPr/>
        </p:nvSpPr>
        <p:spPr>
          <a:xfrm>
            <a:off x="139885" y="3359197"/>
            <a:ext cx="6361032" cy="830997"/>
          </a:xfrm>
          <a:prstGeom prst="rect">
            <a:avLst/>
          </a:prstGeom>
          <a:noFill/>
        </p:spPr>
        <p:txBody>
          <a:bodyPr wrap="square" rtlCol="0">
            <a:spAutoFit/>
          </a:bodyPr>
          <a:lstStyle/>
          <a:p>
            <a:pPr marL="342900" indent="-342900">
              <a:buAutoNum type="alphaLcParenR"/>
            </a:pPr>
            <a:r>
              <a:rPr kumimoji="1" lang="en-US" altLang="ja-JP" sz="1200" dirty="0"/>
              <a:t>averaged value of top and bottom half-aperture at 2021-12-22</a:t>
            </a:r>
          </a:p>
          <a:p>
            <a:pPr marL="342900" indent="-342900">
              <a:buAutoNum type="alphaLcParenR"/>
            </a:pPr>
            <a:r>
              <a:rPr lang="en-US" altLang="ja-JP" sz="1200" dirty="0" err="1"/>
              <a:t>ky</a:t>
            </a:r>
            <a:r>
              <a:rPr lang="en-US" altLang="ja-JP" sz="1200" dirty="0"/>
              <a:t> is a kick-factor </a:t>
            </a:r>
            <a:r>
              <a:rPr lang="en-US" altLang="ja-JP" sz="1200" dirty="0" err="1"/>
              <a:t>obtaind</a:t>
            </a:r>
            <a:r>
              <a:rPr lang="en-US" altLang="ja-JP" sz="1200" dirty="0"/>
              <a:t> by </a:t>
            </a:r>
            <a:r>
              <a:rPr lang="en-US" altLang="ja-JP" sz="1200" dirty="0" err="1"/>
              <a:t>GdfidL</a:t>
            </a:r>
            <a:r>
              <a:rPr lang="en-US" altLang="ja-JP" sz="1200" dirty="0"/>
              <a:t> simulations and a fit for </a:t>
            </a:r>
            <a:r>
              <a:rPr lang="en-US" altLang="ja-JP" sz="1200" dirty="0" err="1"/>
              <a:t>σ</a:t>
            </a:r>
            <a:r>
              <a:rPr lang="en-US" altLang="ja-JP" sz="1200" baseline="-25000" dirty="0" err="1"/>
              <a:t>z</a:t>
            </a:r>
            <a:r>
              <a:rPr lang="en-US" altLang="ja-JP" sz="1200" dirty="0"/>
              <a:t>=6 mm and Ta-jaw of 10 mm in the longitudinal length.</a:t>
            </a:r>
            <a:endParaRPr lang="en-US" altLang="ja-JP" sz="1200" baseline="-25000" dirty="0"/>
          </a:p>
          <a:p>
            <a:pPr marL="342900" indent="-342900">
              <a:buAutoNum type="alphaLcParenR"/>
            </a:pPr>
            <a:r>
              <a:rPr kumimoji="1" lang="en-US" altLang="ja-JP" sz="1200" dirty="0"/>
              <a:t>sler_1707_80_1_cw80_NLC_04</a:t>
            </a:r>
          </a:p>
        </p:txBody>
      </p:sp>
      <p:graphicFrame>
        <p:nvGraphicFramePr>
          <p:cNvPr id="8" name="表 8">
            <a:extLst>
              <a:ext uri="{FF2B5EF4-FFF2-40B4-BE49-F238E27FC236}">
                <a16:creationId xmlns:a16="http://schemas.microsoft.com/office/drawing/2014/main" id="{9FF296E4-2D51-591B-E19B-1582937819AC}"/>
              </a:ext>
            </a:extLst>
          </p:cNvPr>
          <p:cNvGraphicFramePr>
            <a:graphicFrameLocks noGrp="1"/>
          </p:cNvGraphicFramePr>
          <p:nvPr>
            <p:extLst>
              <p:ext uri="{D42A27DB-BD31-4B8C-83A1-F6EECF244321}">
                <p14:modId xmlns:p14="http://schemas.microsoft.com/office/powerpoint/2010/main" val="85118089"/>
              </p:ext>
            </p:extLst>
          </p:nvPr>
        </p:nvGraphicFramePr>
        <p:xfrm>
          <a:off x="139885" y="1169717"/>
          <a:ext cx="6361032" cy="2189480"/>
        </p:xfrm>
        <a:graphic>
          <a:graphicData uri="http://schemas.openxmlformats.org/drawingml/2006/table">
            <a:tbl>
              <a:tblPr firstRow="1" bandRow="1">
                <a:tableStyleId>{073A0DAA-6AF3-43AB-8588-CEC1D06C72B9}</a:tableStyleId>
              </a:tblPr>
              <a:tblGrid>
                <a:gridCol w="1161634">
                  <a:extLst>
                    <a:ext uri="{9D8B030D-6E8A-4147-A177-3AD203B41FA5}">
                      <a16:colId xmlns:a16="http://schemas.microsoft.com/office/drawing/2014/main" val="1044668504"/>
                    </a:ext>
                  </a:extLst>
                </a:gridCol>
                <a:gridCol w="1188052">
                  <a:extLst>
                    <a:ext uri="{9D8B030D-6E8A-4147-A177-3AD203B41FA5}">
                      <a16:colId xmlns:a16="http://schemas.microsoft.com/office/drawing/2014/main" val="1416165224"/>
                    </a:ext>
                  </a:extLst>
                </a:gridCol>
                <a:gridCol w="2095778">
                  <a:extLst>
                    <a:ext uri="{9D8B030D-6E8A-4147-A177-3AD203B41FA5}">
                      <a16:colId xmlns:a16="http://schemas.microsoft.com/office/drawing/2014/main" val="3414963677"/>
                    </a:ext>
                  </a:extLst>
                </a:gridCol>
                <a:gridCol w="1915568">
                  <a:extLst>
                    <a:ext uri="{9D8B030D-6E8A-4147-A177-3AD203B41FA5}">
                      <a16:colId xmlns:a16="http://schemas.microsoft.com/office/drawing/2014/main" val="252047036"/>
                    </a:ext>
                  </a:extLst>
                </a:gridCol>
              </a:tblGrid>
              <a:tr h="145557">
                <a:tc>
                  <a:txBody>
                    <a:bodyPr/>
                    <a:lstStyle/>
                    <a:p>
                      <a:pPr algn="ctr"/>
                      <a:r>
                        <a:rPr kumimoji="1" lang="en-US" altLang="ja-JP" sz="1600" dirty="0"/>
                        <a:t>Collimator</a:t>
                      </a:r>
                      <a:endParaRPr kumimoji="1" lang="ja-JP" altLang="en-US" sz="1600"/>
                    </a:p>
                  </a:txBody>
                  <a:tcPr/>
                </a:tc>
                <a:tc>
                  <a:txBody>
                    <a:bodyPr/>
                    <a:lstStyle/>
                    <a:p>
                      <a:pPr algn="ctr"/>
                      <a:r>
                        <a:rPr kumimoji="1" lang="el-GR" altLang="ja-JP" sz="1600" dirty="0"/>
                        <a:t>β</a:t>
                      </a:r>
                      <a:r>
                        <a:rPr kumimoji="1" lang="en" altLang="ja-JP" sz="1600" baseline="-25000" dirty="0"/>
                        <a:t>y</a:t>
                      </a:r>
                      <a:r>
                        <a:rPr kumimoji="1" lang="en-US" altLang="ja-JP" sz="1600" dirty="0"/>
                        <a:t> [m]</a:t>
                      </a:r>
                      <a:endParaRPr kumimoji="1" lang="ja-JP" altLang="en-US" sz="1600"/>
                    </a:p>
                  </a:txBody>
                  <a:tcPr/>
                </a:tc>
                <a:tc>
                  <a:txBody>
                    <a:bodyPr/>
                    <a:lstStyle/>
                    <a:p>
                      <a:pPr algn="ctr"/>
                      <a:r>
                        <a:rPr kumimoji="1" lang="en-US" altLang="ja-JP" sz="1600" dirty="0"/>
                        <a:t>Half-aperture [mm] </a:t>
                      </a:r>
                      <a:r>
                        <a:rPr kumimoji="1" lang="en-US" altLang="ja-JP" sz="1600" baseline="30000" dirty="0"/>
                        <a:t>a)</a:t>
                      </a:r>
                      <a:endParaRPr kumimoji="1" lang="en-US" altLang="ja-JP"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l-GR" altLang="ja-JP" sz="1600" dirty="0"/>
                        <a:t>β</a:t>
                      </a:r>
                      <a:r>
                        <a:rPr kumimoji="1" lang="en" altLang="ja-JP" sz="1600" baseline="-25000" dirty="0"/>
                        <a:t>y</a:t>
                      </a:r>
                      <a:r>
                        <a:rPr kumimoji="1" lang="en-US" altLang="ja-JP" sz="1600" dirty="0" err="1"/>
                        <a:t>k</a:t>
                      </a:r>
                      <a:r>
                        <a:rPr kumimoji="1" lang="en-US" altLang="ja-JP" sz="1600" baseline="-25000" dirty="0" err="1"/>
                        <a:t>y</a:t>
                      </a:r>
                      <a:r>
                        <a:rPr kumimoji="1" lang="en-US" altLang="ja-JP" sz="1600" dirty="0"/>
                        <a:t> [×10</a:t>
                      </a:r>
                      <a:r>
                        <a:rPr kumimoji="1" lang="en-US" altLang="ja-JP" sz="1600" baseline="30000" dirty="0"/>
                        <a:t>15</a:t>
                      </a:r>
                      <a:r>
                        <a:rPr kumimoji="1" lang="en-US" altLang="ja-JP" sz="1600" baseline="0" dirty="0"/>
                        <a:t>, </a:t>
                      </a:r>
                      <a:r>
                        <a:rPr kumimoji="1" lang="en-US" altLang="ja-JP" sz="1600" dirty="0"/>
                        <a:t>V/C] </a:t>
                      </a:r>
                      <a:r>
                        <a:rPr kumimoji="1" lang="en-US" altLang="ja-JP" sz="1600" baseline="30000" dirty="0"/>
                        <a:t>b)</a:t>
                      </a:r>
                      <a:endParaRPr kumimoji="1" lang="en-US" altLang="ja-JP" sz="1600" dirty="0"/>
                    </a:p>
                  </a:txBody>
                  <a:tcPr/>
                </a:tc>
                <a:extLst>
                  <a:ext uri="{0D108BD9-81ED-4DB2-BD59-A6C34878D82A}">
                    <a16:rowId xmlns:a16="http://schemas.microsoft.com/office/drawing/2014/main" val="1436709489"/>
                  </a:ext>
                </a:extLst>
              </a:tr>
              <a:tr h="370840">
                <a:tc>
                  <a:txBody>
                    <a:bodyPr/>
                    <a:lstStyle/>
                    <a:p>
                      <a:pPr algn="ctr"/>
                      <a:r>
                        <a:rPr kumimoji="1" lang="en-US" altLang="ja-JP" sz="1600" dirty="0"/>
                        <a:t>D06V1</a:t>
                      </a:r>
                      <a:endParaRPr kumimoji="1" lang="ja-JP" altLang="en-US" sz="1600"/>
                    </a:p>
                  </a:txBody>
                  <a:tcPr/>
                </a:tc>
                <a:tc>
                  <a:txBody>
                    <a:bodyPr/>
                    <a:lstStyle/>
                    <a:p>
                      <a:pPr algn="ctr"/>
                      <a:r>
                        <a:rPr kumimoji="1" lang="en-US" altLang="ja-JP" sz="1600" dirty="0"/>
                        <a:t>67.35</a:t>
                      </a:r>
                      <a:endParaRPr kumimoji="1" lang="ja-JP" altLang="en-US" sz="1600"/>
                    </a:p>
                  </a:txBody>
                  <a:tcPr/>
                </a:tc>
                <a:tc>
                  <a:txBody>
                    <a:bodyPr/>
                    <a:lstStyle/>
                    <a:p>
                      <a:pPr algn="ctr"/>
                      <a:r>
                        <a:rPr kumimoji="1" lang="en-US" altLang="ja-JP" sz="1600" dirty="0"/>
                        <a:t>2.9</a:t>
                      </a:r>
                      <a:endParaRPr kumimoji="1" lang="ja-JP" altLang="en-US" sz="1600"/>
                    </a:p>
                  </a:txBody>
                  <a:tcPr/>
                </a:tc>
                <a:tc>
                  <a:txBody>
                    <a:bodyPr/>
                    <a:lstStyle/>
                    <a:p>
                      <a:pPr algn="ctr"/>
                      <a:r>
                        <a:rPr kumimoji="1" lang="en-US" altLang="ja-JP" sz="1600" dirty="0"/>
                        <a:t>16.15</a:t>
                      </a:r>
                      <a:endParaRPr kumimoji="1" lang="ja-JP" altLang="en-US" sz="1600"/>
                    </a:p>
                  </a:txBody>
                  <a:tcPr/>
                </a:tc>
                <a:extLst>
                  <a:ext uri="{0D108BD9-81ED-4DB2-BD59-A6C34878D82A}">
                    <a16:rowId xmlns:a16="http://schemas.microsoft.com/office/drawing/2014/main" val="2878472566"/>
                  </a:ext>
                </a:extLst>
              </a:tr>
              <a:tr h="370840">
                <a:tc>
                  <a:txBody>
                    <a:bodyPr/>
                    <a:lstStyle/>
                    <a:p>
                      <a:pPr algn="ctr"/>
                      <a:r>
                        <a:rPr kumimoji="1" lang="en-US" altLang="ja-JP" sz="1600" dirty="0"/>
                        <a:t>D06V2</a:t>
                      </a:r>
                      <a:endParaRPr kumimoji="1" lang="ja-JP" altLang="en-US" sz="1600"/>
                    </a:p>
                  </a:txBody>
                  <a:tcPr/>
                </a:tc>
                <a:tc>
                  <a:txBody>
                    <a:bodyPr/>
                    <a:lstStyle/>
                    <a:p>
                      <a:pPr algn="ctr"/>
                      <a:r>
                        <a:rPr kumimoji="1" lang="en-US" altLang="ja-JP" sz="1600" dirty="0"/>
                        <a:t>20.57</a:t>
                      </a:r>
                      <a:endParaRPr kumimoji="1" lang="ja-JP" altLang="en-US" sz="1600"/>
                    </a:p>
                  </a:txBody>
                  <a:tcPr/>
                </a:tc>
                <a:tc>
                  <a:txBody>
                    <a:bodyPr/>
                    <a:lstStyle/>
                    <a:p>
                      <a:pPr algn="ctr"/>
                      <a:r>
                        <a:rPr kumimoji="1" lang="en-US" altLang="ja-JP" sz="1600" dirty="0"/>
                        <a:t>2.6</a:t>
                      </a:r>
                      <a:endParaRPr kumimoji="1" lang="ja-JP" altLang="en-US" sz="1600"/>
                    </a:p>
                  </a:txBody>
                  <a:tcPr/>
                </a:tc>
                <a:tc>
                  <a:txBody>
                    <a:bodyPr/>
                    <a:lstStyle/>
                    <a:p>
                      <a:pPr algn="ctr"/>
                      <a:r>
                        <a:rPr kumimoji="1" lang="en-US" altLang="ja-JP" sz="1600" dirty="0"/>
                        <a:t>5.64</a:t>
                      </a:r>
                      <a:endParaRPr kumimoji="1" lang="ja-JP" altLang="en-US" sz="1600"/>
                    </a:p>
                  </a:txBody>
                  <a:tcPr/>
                </a:tc>
                <a:extLst>
                  <a:ext uri="{0D108BD9-81ED-4DB2-BD59-A6C34878D82A}">
                    <a16:rowId xmlns:a16="http://schemas.microsoft.com/office/drawing/2014/main" val="3065438426"/>
                  </a:ext>
                </a:extLst>
              </a:tr>
              <a:tr h="370840">
                <a:tc>
                  <a:txBody>
                    <a:bodyPr/>
                    <a:lstStyle/>
                    <a:p>
                      <a:pPr algn="ctr"/>
                      <a:r>
                        <a:rPr kumimoji="1" lang="en-US" altLang="ja-JP" sz="1600" dirty="0"/>
                        <a:t>D03V1</a:t>
                      </a:r>
                      <a:endParaRPr kumimoji="1" lang="ja-JP" altLang="en-US" sz="1600"/>
                    </a:p>
                  </a:txBody>
                  <a:tcPr/>
                </a:tc>
                <a:tc>
                  <a:txBody>
                    <a:bodyPr/>
                    <a:lstStyle/>
                    <a:p>
                      <a:pPr algn="ctr"/>
                      <a:r>
                        <a:rPr kumimoji="1" lang="en-US" altLang="ja-JP" sz="1600" dirty="0"/>
                        <a:t>16.96</a:t>
                      </a:r>
                      <a:endParaRPr kumimoji="1" lang="ja-JP" altLang="en-US" sz="1600"/>
                    </a:p>
                  </a:txBody>
                  <a:tcPr/>
                </a:tc>
                <a:tc>
                  <a:txBody>
                    <a:bodyPr/>
                    <a:lstStyle/>
                    <a:p>
                      <a:pPr algn="ctr"/>
                      <a:r>
                        <a:rPr kumimoji="1" lang="en-US" altLang="ja-JP" sz="1600" dirty="0"/>
                        <a:t>8.0</a:t>
                      </a:r>
                      <a:endParaRPr kumimoji="1" lang="ja-JP" altLang="en-US" sz="1600"/>
                    </a:p>
                  </a:txBody>
                  <a:tcPr/>
                </a:tc>
                <a:tc>
                  <a:txBody>
                    <a:bodyPr/>
                    <a:lstStyle/>
                    <a:p>
                      <a:pPr algn="ctr"/>
                      <a:r>
                        <a:rPr kumimoji="1" lang="en-US" altLang="ja-JP" sz="1600" dirty="0"/>
                        <a:t>1.83</a:t>
                      </a:r>
                      <a:endParaRPr kumimoji="1" lang="ja-JP" altLang="en-US" sz="1600"/>
                    </a:p>
                  </a:txBody>
                  <a:tcPr/>
                </a:tc>
                <a:extLst>
                  <a:ext uri="{0D108BD9-81ED-4DB2-BD59-A6C34878D82A}">
                    <a16:rowId xmlns:a16="http://schemas.microsoft.com/office/drawing/2014/main" val="3259114910"/>
                  </a:ext>
                </a:extLst>
              </a:tr>
              <a:tr h="370840">
                <a:tc>
                  <a:txBody>
                    <a:bodyPr/>
                    <a:lstStyle/>
                    <a:p>
                      <a:pPr algn="ctr"/>
                      <a:r>
                        <a:rPr kumimoji="1" lang="en-US" altLang="ja-JP" sz="1600" dirty="0"/>
                        <a:t>D02V1</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a:t>11.89</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a:t>1.1</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sz="1600" dirty="0"/>
                        <a:t>11.76</a:t>
                      </a:r>
                      <a:endParaRPr kumimoji="1" lang="ja-JP" altLang="en-US"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535162"/>
                  </a:ext>
                </a:extLst>
              </a:tr>
              <a:tr h="370840">
                <a:tc>
                  <a:txBody>
                    <a:bodyPr/>
                    <a:lstStyle/>
                    <a:p>
                      <a:pPr algn="ctr"/>
                      <a:r>
                        <a:rPr kumimoji="1" lang="en-US" altLang="ja-JP" sz="1600" dirty="0"/>
                        <a:t>D05V1</a:t>
                      </a: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1600" dirty="0"/>
                        <a:t>4.05 </a:t>
                      </a:r>
                      <a:r>
                        <a:rPr kumimoji="1" lang="en-US" altLang="ja-JP" sz="1600" baseline="30000" dirty="0"/>
                        <a:t>c)</a:t>
                      </a:r>
                      <a:endParaRPr kumimoji="1" lang="ja-JP" altLang="en-US" sz="1600" baseline="3000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1600" dirty="0"/>
                        <a:t>4</a:t>
                      </a:r>
                      <a:endParaRPr kumimoji="1" lang="ja-JP" altLang="en-US" sz="160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sz="1600" dirty="0"/>
                        <a:t>0.69</a:t>
                      </a:r>
                      <a:endParaRPr kumimoji="1" lang="ja-JP" altLang="en-US" sz="16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4518243"/>
                  </a:ext>
                </a:extLst>
              </a:tr>
            </a:tbl>
          </a:graphicData>
        </a:graphic>
      </p:graphicFrame>
      <p:pic>
        <p:nvPicPr>
          <p:cNvPr id="10" name="図 9">
            <a:extLst>
              <a:ext uri="{FF2B5EF4-FFF2-40B4-BE49-F238E27FC236}">
                <a16:creationId xmlns:a16="http://schemas.microsoft.com/office/drawing/2014/main" id="{15815DEB-F260-60C3-1D9A-5CEAB88B07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67781" y="2750815"/>
            <a:ext cx="2894488" cy="2693674"/>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E3B6978-5EC6-C537-BA72-C7CD226211F1}"/>
                  </a:ext>
                </a:extLst>
              </p:cNvPr>
              <p:cNvSpPr txBox="1"/>
              <p:nvPr/>
            </p:nvSpPr>
            <p:spPr>
              <a:xfrm>
                <a:off x="9850275" y="3782473"/>
                <a:ext cx="1685075" cy="4707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𝐼</m:t>
                          </m:r>
                        </m:e>
                        <m:sub>
                          <m:r>
                            <a:rPr kumimoji="1" lang="en-US" altLang="ja-JP" sz="1400" b="0" i="1" smtClean="0">
                              <a:latin typeface="Cambria Math" panose="02040503050406030204" pitchFamily="18" charset="0"/>
                            </a:rPr>
                            <m:t>𝑡h</m:t>
                          </m:r>
                        </m:sub>
                      </m:sSub>
                      <m:r>
                        <a:rPr kumimoji="1" lang="en-US" altLang="ja-JP" sz="1400" b="0" i="1" smtClean="0">
                          <a:latin typeface="Cambria Math" panose="02040503050406030204" pitchFamily="18" charset="0"/>
                        </a:rPr>
                        <m:t>= </m:t>
                      </m:r>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4</m:t>
                          </m:r>
                          <m:r>
                            <a:rPr kumimoji="1" lang="en-US" altLang="ja-JP" sz="1400" b="0" i="1" smtClean="0">
                              <a:latin typeface="Cambria Math" panose="02040503050406030204" pitchFamily="18" charset="0"/>
                              <a:ea typeface="Cambria Math" panose="02040503050406030204" pitchFamily="18" charset="0"/>
                            </a:rPr>
                            <m:t>𝜋</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𝜈</m:t>
                              </m:r>
                            </m:e>
                            <m:sub>
                              <m:r>
                                <a:rPr kumimoji="1" lang="en-US" altLang="ja-JP" sz="1400" b="0" i="1" smtClean="0">
                                  <a:latin typeface="Cambria Math" panose="02040503050406030204" pitchFamily="18" charset="0"/>
                                </a:rPr>
                                <m:t>𝑠</m:t>
                              </m:r>
                            </m:sub>
                          </m:sSub>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𝐸</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𝑒</m:t>
                          </m:r>
                          <m:r>
                            <a:rPr kumimoji="1" lang="en-US" altLang="ja-JP" sz="1400" b="0" i="1" smtClean="0">
                              <a:latin typeface="Cambria Math" panose="02040503050406030204" pitchFamily="18" charset="0"/>
                            </a:rPr>
                            <m:t>)</m:t>
                          </m:r>
                        </m:num>
                        <m:den>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0</m:t>
                              </m:r>
                            </m:sub>
                          </m:sSub>
                          <m:nary>
                            <m:naryPr>
                              <m:chr m:val="∑"/>
                              <m:supHide m:val="on"/>
                              <m:ctrlPr>
                                <a:rPr kumimoji="1" lang="en-US" altLang="ja-JP" sz="1400" b="0" i="1" smtClean="0">
                                  <a:latin typeface="Cambria Math" panose="02040503050406030204" pitchFamily="18" charset="0"/>
                                </a:rPr>
                              </m:ctrlPr>
                            </m:naryPr>
                            <m:sub>
                              <m:r>
                                <m:rPr>
                                  <m:brk m:alnAt="7"/>
                                </m:rPr>
                                <a:rPr kumimoji="1" lang="en-US" altLang="ja-JP" sz="1400" b="0" i="1" smtClean="0">
                                  <a:latin typeface="Cambria Math" panose="02040503050406030204" pitchFamily="18" charset="0"/>
                                </a:rPr>
                                <m:t>𝑖</m:t>
                              </m:r>
                            </m:sub>
                            <m:sup/>
                            <m:e>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𝛽</m:t>
                                  </m:r>
                                </m:e>
                                <m:sub>
                                  <m:r>
                                    <a:rPr kumimoji="1" lang="en-US" altLang="ja-JP" sz="1400" b="0" i="1" smtClean="0">
                                      <a:latin typeface="Cambria Math" panose="02040503050406030204" pitchFamily="18" charset="0"/>
                                    </a:rPr>
                                    <m:t>𝑦</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𝑖</m:t>
                                  </m:r>
                                </m:sub>
                              </m:sSub>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𝑘</m:t>
                                  </m:r>
                                </m:e>
                                <m:sub>
                                  <m:r>
                                    <a:rPr kumimoji="1" lang="en-US" altLang="ja-JP" sz="1400" b="0" i="1" smtClean="0">
                                      <a:latin typeface="Cambria Math" panose="02040503050406030204" pitchFamily="18" charset="0"/>
                                    </a:rPr>
                                    <m:t>𝑦</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𝑖</m:t>
                                  </m:r>
                                </m:sub>
                              </m:sSub>
                            </m:e>
                          </m:nary>
                        </m:den>
                      </m:f>
                    </m:oMath>
                  </m:oMathPara>
                </a14:m>
                <a:endParaRPr kumimoji="1" lang="ja-JP" altLang="en-US" sz="1400"/>
              </a:p>
            </p:txBody>
          </p:sp>
        </mc:Choice>
        <mc:Fallback xmlns="">
          <p:sp>
            <p:nvSpPr>
              <p:cNvPr id="11" name="テキスト ボックス 10">
                <a:extLst>
                  <a:ext uri="{FF2B5EF4-FFF2-40B4-BE49-F238E27FC236}">
                    <a16:creationId xmlns:a16="http://schemas.microsoft.com/office/drawing/2014/main" id="{FE3B6978-5EC6-C537-BA72-C7CD226211F1}"/>
                  </a:ext>
                </a:extLst>
              </p:cNvPr>
              <p:cNvSpPr txBox="1">
                <a:spLocks noRot="1" noChangeAspect="1" noMove="1" noResize="1" noEditPoints="1" noAdjustHandles="1" noChangeArrowheads="1" noChangeShapeType="1" noTextEdit="1"/>
              </p:cNvSpPr>
              <p:nvPr/>
            </p:nvSpPr>
            <p:spPr>
              <a:xfrm>
                <a:off x="9850275" y="3782473"/>
                <a:ext cx="1685075" cy="470770"/>
              </a:xfrm>
              <a:prstGeom prst="rect">
                <a:avLst/>
              </a:prstGeom>
              <a:blipFill>
                <a:blip r:embed="rId3"/>
                <a:stretch>
                  <a:fillRect t="-25641" b="-110256"/>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EB336A90-AE2B-7498-24F8-42870C9BFF16}"/>
              </a:ext>
            </a:extLst>
          </p:cNvPr>
          <p:cNvSpPr txBox="1"/>
          <p:nvPr/>
        </p:nvSpPr>
        <p:spPr>
          <a:xfrm>
            <a:off x="9850275" y="3541478"/>
            <a:ext cx="2295009" cy="276999"/>
          </a:xfrm>
          <a:prstGeom prst="rect">
            <a:avLst/>
          </a:prstGeom>
          <a:noFill/>
        </p:spPr>
        <p:txBody>
          <a:bodyPr wrap="square" rtlCol="0">
            <a:spAutoFit/>
          </a:bodyPr>
          <a:lstStyle/>
          <a:p>
            <a:r>
              <a:rPr lang="en-US" altLang="ja-JP" sz="1200" dirty="0"/>
              <a:t>Bunch current threshold of TMCI</a:t>
            </a:r>
            <a:endParaRPr kumimoji="1" lang="ja-JP" altLang="en-US" sz="1200"/>
          </a:p>
        </p:txBody>
      </p:sp>
      <p:pic>
        <p:nvPicPr>
          <p:cNvPr id="13" name="コンテンツ プレースホルダー 8">
            <a:extLst>
              <a:ext uri="{FF2B5EF4-FFF2-40B4-BE49-F238E27FC236}">
                <a16:creationId xmlns:a16="http://schemas.microsoft.com/office/drawing/2014/main" id="{EB6098EF-1698-F511-C1D7-2422F48389A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14502" y="0"/>
            <a:ext cx="4798929" cy="2705171"/>
          </a:xfrm>
          <a:prstGeom prst="rect">
            <a:avLst/>
          </a:prstGeom>
        </p:spPr>
      </p:pic>
      <p:sp>
        <p:nvSpPr>
          <p:cNvPr id="14" name="テキスト ボックス 13">
            <a:extLst>
              <a:ext uri="{FF2B5EF4-FFF2-40B4-BE49-F238E27FC236}">
                <a16:creationId xmlns:a16="http://schemas.microsoft.com/office/drawing/2014/main" id="{746E806F-50FC-CB25-757F-53ADF9B3C631}"/>
              </a:ext>
            </a:extLst>
          </p:cNvPr>
          <p:cNvSpPr txBox="1"/>
          <p:nvPr/>
        </p:nvSpPr>
        <p:spPr>
          <a:xfrm>
            <a:off x="11220944" y="300351"/>
            <a:ext cx="961738" cy="276999"/>
          </a:xfrm>
          <a:prstGeom prst="rect">
            <a:avLst/>
          </a:prstGeom>
          <a:noFill/>
        </p:spPr>
        <p:txBody>
          <a:bodyPr wrap="none" rtlCol="0">
            <a:spAutoFit/>
          </a:bodyPr>
          <a:lstStyle/>
          <a:p>
            <a:r>
              <a:rPr kumimoji="1" lang="en-US" altLang="ja-JP" sz="1200" dirty="0"/>
              <a:t>[A. </a:t>
            </a:r>
            <a:r>
              <a:rPr kumimoji="1" lang="en-US" altLang="ja-JP" sz="1200" dirty="0" err="1"/>
              <a:t>Natochii</a:t>
            </a:r>
            <a:r>
              <a:rPr kumimoji="1" lang="en-US" altLang="ja-JP" sz="1200" dirty="0"/>
              <a:t>]</a:t>
            </a:r>
            <a:endParaRPr kumimoji="1" lang="ja-JP" altLang="en-US" sz="1200"/>
          </a:p>
        </p:txBody>
      </p:sp>
    </p:spTree>
    <p:extLst>
      <p:ext uri="{BB962C8B-B14F-4D97-AF65-F5344CB8AC3E}">
        <p14:creationId xmlns:p14="http://schemas.microsoft.com/office/powerpoint/2010/main" val="93477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D5AC1-C559-B3B3-FEFF-95E012F8BDEC}"/>
              </a:ext>
            </a:extLst>
          </p:cNvPr>
          <p:cNvSpPr>
            <a:spLocks noGrp="1"/>
          </p:cNvSpPr>
          <p:nvPr>
            <p:ph type="title"/>
          </p:nvPr>
        </p:nvSpPr>
        <p:spPr>
          <a:xfrm>
            <a:off x="0" y="0"/>
            <a:ext cx="10515600" cy="681037"/>
          </a:xfrm>
        </p:spPr>
        <p:txBody>
          <a:bodyPr>
            <a:normAutofit fontScale="90000"/>
          </a:bodyPr>
          <a:lstStyle/>
          <a:p>
            <a:r>
              <a:rPr kumimoji="1" lang="en-US" altLang="ja-JP" dirty="0"/>
              <a:t>Summary - Major Issues</a:t>
            </a:r>
            <a:endParaRPr kumimoji="1" lang="ja-JP" altLang="en-US"/>
          </a:p>
        </p:txBody>
      </p:sp>
      <p:sp>
        <p:nvSpPr>
          <p:cNvPr id="3" name="コンテンツ プレースホルダー 2">
            <a:extLst>
              <a:ext uri="{FF2B5EF4-FFF2-40B4-BE49-F238E27FC236}">
                <a16:creationId xmlns:a16="http://schemas.microsoft.com/office/drawing/2014/main" id="{760798E0-36A9-7EDB-30E1-91C2A7F9CD3E}"/>
              </a:ext>
            </a:extLst>
          </p:cNvPr>
          <p:cNvSpPr>
            <a:spLocks noGrp="1"/>
          </p:cNvSpPr>
          <p:nvPr>
            <p:ph idx="1"/>
          </p:nvPr>
        </p:nvSpPr>
        <p:spPr>
          <a:xfrm>
            <a:off x="37908" y="5144493"/>
            <a:ext cx="12110883" cy="1576981"/>
          </a:xfrm>
        </p:spPr>
        <p:txBody>
          <a:bodyPr>
            <a:normAutofit fontScale="77500" lnSpcReduction="20000"/>
          </a:bodyPr>
          <a:lstStyle/>
          <a:p>
            <a:r>
              <a:rPr lang="en" altLang="ja-JP" dirty="0"/>
              <a:t>Vertical beam size blow-ups in LER have been observed caused by the impedance and feedback in the vertical direction.</a:t>
            </a:r>
          </a:p>
          <a:p>
            <a:pPr lvl="1"/>
            <a:r>
              <a:rPr lang="en-US" altLang="ja-JP" dirty="0"/>
              <a:t>This instability can be reproduced by simulations taking transverse wake and high gain feedback with a multi-tap and FIR filter system into account </a:t>
            </a:r>
            <a:r>
              <a:rPr lang="en-US" altLang="ja-JP" sz="1800" dirty="0"/>
              <a:t>[K. </a:t>
            </a:r>
            <a:r>
              <a:rPr lang="en-US" altLang="ja-JP" sz="1800" dirty="0" err="1"/>
              <a:t>Ohmi</a:t>
            </a:r>
            <a:r>
              <a:rPr lang="en-US" altLang="ja-JP" sz="1800" dirty="0"/>
              <a:t>]</a:t>
            </a:r>
            <a:r>
              <a:rPr lang="en-US" altLang="ja-JP" dirty="0"/>
              <a:t>.</a:t>
            </a:r>
            <a:endParaRPr lang="en" altLang="ja-JP" dirty="0"/>
          </a:p>
          <a:p>
            <a:pPr lvl="1"/>
            <a:r>
              <a:rPr lang="en" altLang="ja-JP" dirty="0"/>
              <a:t>The impedance can be dramatically reduced by adopting a non-linear collimation system instead of D06V1, and this will increase the threshold of the bunch current.</a:t>
            </a:r>
          </a:p>
          <a:p>
            <a:endParaRPr kumimoji="1" lang="ja-JP" altLang="en-US"/>
          </a:p>
        </p:txBody>
      </p:sp>
      <p:sp>
        <p:nvSpPr>
          <p:cNvPr id="4" name="スライド番号プレースホルダー 3">
            <a:extLst>
              <a:ext uri="{FF2B5EF4-FFF2-40B4-BE49-F238E27FC236}">
                <a16:creationId xmlns:a16="http://schemas.microsoft.com/office/drawing/2014/main" id="{C89B0690-DEE6-CEA0-D14B-AD53CEC8959F}"/>
              </a:ext>
            </a:extLst>
          </p:cNvPr>
          <p:cNvSpPr>
            <a:spLocks noGrp="1"/>
          </p:cNvSpPr>
          <p:nvPr>
            <p:ph type="sldNum" sz="quarter" idx="12"/>
          </p:nvPr>
        </p:nvSpPr>
        <p:spPr/>
        <p:txBody>
          <a:bodyPr/>
          <a:lstStyle/>
          <a:p>
            <a:fld id="{4AF6185D-95D1-444C-BE8B-3DB4DC263910}" type="slidenum">
              <a:rPr kumimoji="1" lang="ja-JP" altLang="en-US" smtClean="0"/>
              <a:t>17</a:t>
            </a:fld>
            <a:endParaRPr kumimoji="1" lang="ja-JP" altLang="en-US"/>
          </a:p>
        </p:txBody>
      </p:sp>
      <p:pic>
        <p:nvPicPr>
          <p:cNvPr id="7" name="図 6">
            <a:extLst>
              <a:ext uri="{FF2B5EF4-FFF2-40B4-BE49-F238E27FC236}">
                <a16:creationId xmlns:a16="http://schemas.microsoft.com/office/drawing/2014/main" id="{7C75E85D-4A3A-BBC2-B1FF-49B1875051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1100" y="136525"/>
            <a:ext cx="3780341" cy="3573200"/>
          </a:xfrm>
          <a:prstGeom prst="rect">
            <a:avLst/>
          </a:prstGeom>
        </p:spPr>
      </p:pic>
      <p:sp>
        <p:nvSpPr>
          <p:cNvPr id="8" name="コンテンツ プレースホルダー 2">
            <a:extLst>
              <a:ext uri="{FF2B5EF4-FFF2-40B4-BE49-F238E27FC236}">
                <a16:creationId xmlns:a16="http://schemas.microsoft.com/office/drawing/2014/main" id="{BE386784-4FC5-288C-4BD7-E5ED98CEB318}"/>
              </a:ext>
            </a:extLst>
          </p:cNvPr>
          <p:cNvSpPr txBox="1">
            <a:spLocks/>
          </p:cNvSpPr>
          <p:nvPr/>
        </p:nvSpPr>
        <p:spPr>
          <a:xfrm>
            <a:off x="40559" y="661208"/>
            <a:ext cx="8476718" cy="416017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Collimators have been frequently damaged due to</a:t>
            </a:r>
          </a:p>
          <a:p>
            <a:pPr lvl="1">
              <a:buFont typeface="Wingdings" pitchFamily="2" charset="2"/>
              <a:buChar char="Ø"/>
            </a:pPr>
            <a:r>
              <a:rPr lang="en-US" altLang="ja-JP" sz="2700" dirty="0"/>
              <a:t> accidental firings of injection kickers in LER,</a:t>
            </a:r>
          </a:p>
          <a:p>
            <a:pPr lvl="1"/>
            <a:r>
              <a:rPr lang="en-US" altLang="ja-JP" dirty="0"/>
              <a:t>For a measure against this, we will develop and install carbon jaws in D06H3, and it will be used as a spoiler. Then, we will move D06H1 to D06H4 that used for an absorber for the uncontrollable beams.</a:t>
            </a:r>
          </a:p>
          <a:p>
            <a:pPr lvl="1"/>
            <a:endParaRPr lang="en-US" altLang="ja-JP" dirty="0"/>
          </a:p>
          <a:p>
            <a:pPr lvl="1">
              <a:buFont typeface="Wingdings" pitchFamily="2" charset="2"/>
              <a:buChar char="Ø"/>
            </a:pPr>
            <a:r>
              <a:rPr lang="en-US" altLang="ja-JP" sz="2700" dirty="0"/>
              <a:t> sudden beam loss in the both rings.</a:t>
            </a:r>
          </a:p>
          <a:p>
            <a:pPr lvl="1"/>
            <a:r>
              <a:rPr lang="en-US" altLang="ja-JP" dirty="0"/>
              <a:t>For a measure against the sudden beam loss,</a:t>
            </a:r>
          </a:p>
          <a:p>
            <a:pPr marL="1371600" lvl="2" indent="-457200">
              <a:buFont typeface="+mj-lt"/>
              <a:buAutoNum type="arabicPeriod"/>
            </a:pPr>
            <a:r>
              <a:rPr lang="en-US" altLang="ja-JP" sz="2400" dirty="0"/>
              <a:t>there is a possibility that the Cu coating on the tip of the jaw can avoid the sudden beam loss if they are triggered by fire-balls (T. Abe). We will coat the tip in all of the vertical collimators with Cu.</a:t>
            </a:r>
          </a:p>
          <a:p>
            <a:pPr marL="1371600" lvl="2" indent="-457200">
              <a:buFont typeface="+mj-lt"/>
              <a:buAutoNum type="arabicPeriod"/>
            </a:pPr>
            <a:r>
              <a:rPr lang="en-US" altLang="ja-JP" sz="2400" dirty="0"/>
              <a:t>we will install short titanium jaws in D06V1 and use it as a spoiler, and use D05V1 (non-linear collimator) as an absorber for the uncontrollable beams </a:t>
            </a:r>
            <a:r>
              <a:rPr lang="en-US" altLang="ja-JP" sz="1600" dirty="0"/>
              <a:t>[A. </a:t>
            </a:r>
            <a:r>
              <a:rPr lang="en-US" altLang="ja-JP" sz="1600" dirty="0" err="1"/>
              <a:t>Natochii</a:t>
            </a:r>
            <a:r>
              <a:rPr lang="en-US" altLang="ja-JP" sz="1600" dirty="0"/>
              <a:t>, MDI taskforce meeting, </a:t>
            </a:r>
            <a:r>
              <a:rPr lang="en-US" altLang="ja-JP" sz="1600" dirty="0">
                <a:hlinkClick r:id="rId4"/>
              </a:rPr>
              <a:t>https://kds.kek.jp/event/42881/</a:t>
            </a:r>
            <a:r>
              <a:rPr lang="en-US" altLang="ja-JP" sz="1600" dirty="0"/>
              <a:t>]</a:t>
            </a:r>
            <a:r>
              <a:rPr lang="en-US" altLang="ja-JP" sz="2400" dirty="0"/>
              <a:t>. </a:t>
            </a:r>
          </a:p>
          <a:p>
            <a:pPr lvl="3">
              <a:buFont typeface="Wingdings" pitchFamily="2" charset="2"/>
              <a:buChar char="Ø"/>
            </a:pPr>
            <a:r>
              <a:rPr lang="en-US" altLang="ja-JP" sz="2200" dirty="0"/>
              <a:t>Large β</a:t>
            </a:r>
            <a:r>
              <a:rPr lang="en-US" altLang="ja-JP" sz="2200" baseline="-25000" dirty="0"/>
              <a:t>y</a:t>
            </a:r>
            <a:r>
              <a:rPr lang="en-US" altLang="ja-JP" sz="2200" dirty="0"/>
              <a:t> of ~67 m at D06V1 is unwanted for the vertical impedance, but good for the spoiler.</a:t>
            </a:r>
          </a:p>
          <a:p>
            <a:pPr lvl="3">
              <a:buFont typeface="Wingdings" pitchFamily="2" charset="2"/>
              <a:buChar char="Ø"/>
            </a:pPr>
            <a:r>
              <a:rPr lang="en-US" altLang="ja-JP" sz="2200" dirty="0"/>
              <a:t>We have to set narrow aperture in D06V1, so the impedance situation remains unchanged.</a:t>
            </a:r>
          </a:p>
          <a:p>
            <a:pPr marL="1428750" lvl="2" indent="-514350">
              <a:buFont typeface="+mj-lt"/>
              <a:buAutoNum type="arabicPeriod"/>
            </a:pPr>
            <a:r>
              <a:rPr lang="en-US" altLang="ja-JP" sz="2600" dirty="0"/>
              <a:t>If there is a possibility that electron cloud in the collimators can cause the sudden beam loss (under investigating), we may put solenoid coils around them.</a:t>
            </a:r>
          </a:p>
          <a:p>
            <a:endParaRPr lang="ja-JP" altLang="en-US"/>
          </a:p>
        </p:txBody>
      </p:sp>
    </p:spTree>
    <p:extLst>
      <p:ext uri="{BB962C8B-B14F-4D97-AF65-F5344CB8AC3E}">
        <p14:creationId xmlns:p14="http://schemas.microsoft.com/office/powerpoint/2010/main" val="357220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D5AC1-C559-B3B3-FEFF-95E012F8BDEC}"/>
              </a:ext>
            </a:extLst>
          </p:cNvPr>
          <p:cNvSpPr>
            <a:spLocks noGrp="1"/>
          </p:cNvSpPr>
          <p:nvPr>
            <p:ph type="title"/>
          </p:nvPr>
        </p:nvSpPr>
        <p:spPr>
          <a:xfrm>
            <a:off x="0" y="0"/>
            <a:ext cx="10515600" cy="681037"/>
          </a:xfrm>
        </p:spPr>
        <p:txBody>
          <a:bodyPr>
            <a:normAutofit fontScale="90000"/>
          </a:bodyPr>
          <a:lstStyle/>
          <a:p>
            <a:r>
              <a:rPr kumimoji="1" lang="en-US" altLang="ja-JP" dirty="0"/>
              <a:t>Summary - Status and Future Plans</a:t>
            </a:r>
            <a:endParaRPr kumimoji="1" lang="ja-JP" altLang="en-US"/>
          </a:p>
        </p:txBody>
      </p:sp>
      <p:sp>
        <p:nvSpPr>
          <p:cNvPr id="3" name="コンテンツ プレースホルダー 2">
            <a:extLst>
              <a:ext uri="{FF2B5EF4-FFF2-40B4-BE49-F238E27FC236}">
                <a16:creationId xmlns:a16="http://schemas.microsoft.com/office/drawing/2014/main" id="{760798E0-36A9-7EDB-30E1-91C2A7F9CD3E}"/>
              </a:ext>
            </a:extLst>
          </p:cNvPr>
          <p:cNvSpPr>
            <a:spLocks noGrp="1"/>
          </p:cNvSpPr>
          <p:nvPr>
            <p:ph idx="1"/>
          </p:nvPr>
        </p:nvSpPr>
        <p:spPr>
          <a:xfrm>
            <a:off x="-51851" y="829672"/>
            <a:ext cx="12181104" cy="4220927"/>
          </a:xfrm>
        </p:spPr>
        <p:txBody>
          <a:bodyPr>
            <a:normAutofit fontScale="85000" lnSpcReduction="20000"/>
          </a:bodyPr>
          <a:lstStyle/>
          <a:p>
            <a:r>
              <a:rPr lang="en-US" altLang="ja-JP" dirty="0"/>
              <a:t>We’ve developed new jaws (C, hybrid, </a:t>
            </a:r>
            <a:r>
              <a:rPr lang="en-US" altLang="ja-JP" dirty="0" err="1"/>
              <a:t>Ti</a:t>
            </a:r>
            <a:r>
              <a:rPr lang="en-US" altLang="ja-JP" dirty="0"/>
              <a:t>, and </a:t>
            </a:r>
            <a:r>
              <a:rPr lang="en-US" altLang="ja-JP" dirty="0" err="1"/>
              <a:t>MoGr</a:t>
            </a:r>
            <a:r>
              <a:rPr lang="en-US" altLang="ja-JP" dirty="0"/>
              <a:t>) for a more robust system in terms of the beam hits.</a:t>
            </a:r>
            <a:endParaRPr lang="en" altLang="ja-JP" dirty="0"/>
          </a:p>
          <a:p>
            <a:pPr lvl="1">
              <a:buFont typeface="システムフォント（レギュラー）"/>
              <a:buChar char="-"/>
            </a:pPr>
            <a:r>
              <a:rPr lang="en-US" altLang="ja-JP" dirty="0"/>
              <a:t>However, even if these are realized, they are only tentative measures, because any materials should melt if high current beam hit the jaw.</a:t>
            </a:r>
          </a:p>
          <a:p>
            <a:pPr lvl="1">
              <a:buFont typeface="システムフォント（レギュラー）"/>
              <a:buChar char="-"/>
            </a:pPr>
            <a:r>
              <a:rPr lang="en-US" altLang="ja-JP" dirty="0"/>
              <a:t>It is essential to eliminate sources that causes the uncontrollable beam (sudden beam losses and accidental-firings in injection kickers).</a:t>
            </a:r>
          </a:p>
          <a:p>
            <a:pPr lvl="1">
              <a:buFont typeface="システムフォント（レギュラー）"/>
              <a:buChar char="-"/>
            </a:pPr>
            <a:endParaRPr lang="en-US" altLang="ja-JP" dirty="0"/>
          </a:p>
          <a:p>
            <a:r>
              <a:rPr lang="en-US" altLang="ja-JP" dirty="0"/>
              <a:t>In addition, several ideas have been proposed to make the collimator system more robust.</a:t>
            </a:r>
          </a:p>
          <a:p>
            <a:pPr lvl="1">
              <a:buFont typeface="システムフォント（レギュラー）"/>
              <a:buChar char="-"/>
            </a:pPr>
            <a:r>
              <a:rPr lang="en" altLang="ja-JP" dirty="0"/>
              <a:t>alternate jaws to prevent deposition of metal on the opposing surface at tip (impedance increase and trapped mode)</a:t>
            </a:r>
          </a:p>
          <a:p>
            <a:pPr lvl="1">
              <a:buFont typeface="システムフォント（レギュラー）"/>
              <a:buChar char="-"/>
            </a:pPr>
            <a:r>
              <a:rPr lang="en" altLang="ja-JP" dirty="0"/>
              <a:t>wider jaws to make room for the horizontal shift (impedance increase)</a:t>
            </a:r>
          </a:p>
          <a:p>
            <a:pPr lvl="1">
              <a:buFont typeface="システムフォント（レギュラー）"/>
              <a:buChar char="-"/>
            </a:pPr>
            <a:r>
              <a:rPr lang="en" altLang="ja-JP" dirty="0"/>
              <a:t>operation of double D02V1 in tandem (trapped mode)</a:t>
            </a:r>
          </a:p>
          <a:p>
            <a:pPr lvl="1">
              <a:buFont typeface="システムフォント（レギュラー）"/>
              <a:buChar char="-"/>
            </a:pPr>
            <a:r>
              <a:rPr lang="en" altLang="ja-JP" dirty="0"/>
              <a:t>vertical collimator at downstream of IP, that is D01 for example, to install jaws that have ultra-thin tips (BG reduction) </a:t>
            </a:r>
          </a:p>
          <a:p>
            <a:pPr marL="457200" lvl="1" indent="0">
              <a:buNone/>
            </a:pPr>
            <a:r>
              <a:rPr lang="en" altLang="ja-JP" dirty="0"/>
              <a:t>(): concerns</a:t>
            </a:r>
          </a:p>
          <a:p>
            <a:pPr lvl="1"/>
            <a:endParaRPr lang="en-US" altLang="ja-JP" dirty="0"/>
          </a:p>
          <a:p>
            <a:pPr lvl="1"/>
            <a:endParaRPr lang="en" altLang="ja-JP" dirty="0"/>
          </a:p>
          <a:p>
            <a:endParaRPr kumimoji="1" lang="ja-JP" altLang="en-US"/>
          </a:p>
        </p:txBody>
      </p:sp>
      <p:sp>
        <p:nvSpPr>
          <p:cNvPr id="4" name="スライド番号プレースホルダー 3">
            <a:extLst>
              <a:ext uri="{FF2B5EF4-FFF2-40B4-BE49-F238E27FC236}">
                <a16:creationId xmlns:a16="http://schemas.microsoft.com/office/drawing/2014/main" id="{C89B0690-DEE6-CEA0-D14B-AD53CEC8959F}"/>
              </a:ext>
            </a:extLst>
          </p:cNvPr>
          <p:cNvSpPr>
            <a:spLocks noGrp="1"/>
          </p:cNvSpPr>
          <p:nvPr>
            <p:ph type="sldNum" sz="quarter" idx="12"/>
          </p:nvPr>
        </p:nvSpPr>
        <p:spPr>
          <a:xfrm>
            <a:off x="9448800" y="6458255"/>
            <a:ext cx="2743200" cy="365125"/>
          </a:xfrm>
        </p:spPr>
        <p:txBody>
          <a:bodyPr/>
          <a:lstStyle/>
          <a:p>
            <a:fld id="{4AF6185D-95D1-444C-BE8B-3DB4DC263910}" type="slidenum">
              <a:rPr kumimoji="1" lang="ja-JP" altLang="en-US" smtClean="0"/>
              <a:t>18</a:t>
            </a:fld>
            <a:endParaRPr kumimoji="1" lang="ja-JP" altLang="en-US"/>
          </a:p>
        </p:txBody>
      </p:sp>
      <p:pic>
        <p:nvPicPr>
          <p:cNvPr id="8" name="図 7">
            <a:extLst>
              <a:ext uri="{FF2B5EF4-FFF2-40B4-BE49-F238E27FC236}">
                <a16:creationId xmlns:a16="http://schemas.microsoft.com/office/drawing/2014/main" id="{4287F922-B64C-3B74-43B5-D102EE5B45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83652" y="5004414"/>
            <a:ext cx="1748390" cy="1748390"/>
          </a:xfrm>
          <a:prstGeom prst="rect">
            <a:avLst/>
          </a:prstGeom>
        </p:spPr>
      </p:pic>
      <p:sp>
        <p:nvSpPr>
          <p:cNvPr id="9" name="テキスト ボックス 8">
            <a:extLst>
              <a:ext uri="{FF2B5EF4-FFF2-40B4-BE49-F238E27FC236}">
                <a16:creationId xmlns:a16="http://schemas.microsoft.com/office/drawing/2014/main" id="{14524C4E-671E-310D-4BC0-2DF3AB904F09}"/>
              </a:ext>
            </a:extLst>
          </p:cNvPr>
          <p:cNvSpPr txBox="1"/>
          <p:nvPr/>
        </p:nvSpPr>
        <p:spPr>
          <a:xfrm>
            <a:off x="5470997" y="4679852"/>
            <a:ext cx="967316" cy="307777"/>
          </a:xfrm>
          <a:prstGeom prst="rect">
            <a:avLst/>
          </a:prstGeom>
          <a:noFill/>
        </p:spPr>
        <p:txBody>
          <a:bodyPr wrap="none" rtlCol="0">
            <a:spAutoFit/>
          </a:bodyPr>
          <a:lstStyle/>
          <a:p>
            <a:r>
              <a:rPr kumimoji="1" lang="en-US" altLang="ja-JP" sz="1400" dirty="0"/>
              <a:t>wider jaws</a:t>
            </a:r>
            <a:endParaRPr kumimoji="1" lang="ja-JP" altLang="en-US" sz="1400"/>
          </a:p>
        </p:txBody>
      </p:sp>
      <p:pic>
        <p:nvPicPr>
          <p:cNvPr id="10" name="図 9">
            <a:extLst>
              <a:ext uri="{FF2B5EF4-FFF2-40B4-BE49-F238E27FC236}">
                <a16:creationId xmlns:a16="http://schemas.microsoft.com/office/drawing/2014/main" id="{174FEAC6-A87F-9F0A-1934-58B0619417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80499" y="5004414"/>
            <a:ext cx="2427890" cy="1497261"/>
          </a:xfrm>
          <a:prstGeom prst="rect">
            <a:avLst/>
          </a:prstGeom>
        </p:spPr>
      </p:pic>
      <p:sp>
        <p:nvSpPr>
          <p:cNvPr id="11" name="テキスト ボックス 10">
            <a:extLst>
              <a:ext uri="{FF2B5EF4-FFF2-40B4-BE49-F238E27FC236}">
                <a16:creationId xmlns:a16="http://schemas.microsoft.com/office/drawing/2014/main" id="{68E35666-19BA-A895-13EE-592A7A1B0403}"/>
              </a:ext>
            </a:extLst>
          </p:cNvPr>
          <p:cNvSpPr txBox="1"/>
          <p:nvPr/>
        </p:nvSpPr>
        <p:spPr>
          <a:xfrm>
            <a:off x="2948706" y="4696637"/>
            <a:ext cx="1218282" cy="307777"/>
          </a:xfrm>
          <a:prstGeom prst="rect">
            <a:avLst/>
          </a:prstGeom>
          <a:noFill/>
        </p:spPr>
        <p:txBody>
          <a:bodyPr wrap="none" rtlCol="0">
            <a:spAutoFit/>
          </a:bodyPr>
          <a:lstStyle/>
          <a:p>
            <a:r>
              <a:rPr kumimoji="1" lang="en-US" altLang="ja-JP" sz="1400" dirty="0"/>
              <a:t>alternate jaws</a:t>
            </a:r>
            <a:endParaRPr kumimoji="1" lang="ja-JP" altLang="en-US" sz="1400"/>
          </a:p>
        </p:txBody>
      </p:sp>
      <p:pic>
        <p:nvPicPr>
          <p:cNvPr id="6" name="図 5">
            <a:extLst>
              <a:ext uri="{FF2B5EF4-FFF2-40B4-BE49-F238E27FC236}">
                <a16:creationId xmlns:a16="http://schemas.microsoft.com/office/drawing/2014/main" id="{5CDFE64E-179F-B83C-862D-806579884C1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11502" y="5004414"/>
            <a:ext cx="2503565" cy="1500026"/>
          </a:xfrm>
          <a:prstGeom prst="rect">
            <a:avLst/>
          </a:prstGeom>
        </p:spPr>
      </p:pic>
      <p:sp>
        <p:nvSpPr>
          <p:cNvPr id="7" name="テキスト ボックス 6">
            <a:extLst>
              <a:ext uri="{FF2B5EF4-FFF2-40B4-BE49-F238E27FC236}">
                <a16:creationId xmlns:a16="http://schemas.microsoft.com/office/drawing/2014/main" id="{E728A887-2F56-339D-350C-E2C960B9094A}"/>
              </a:ext>
            </a:extLst>
          </p:cNvPr>
          <p:cNvSpPr txBox="1"/>
          <p:nvPr/>
        </p:nvSpPr>
        <p:spPr>
          <a:xfrm>
            <a:off x="7622107" y="4711746"/>
            <a:ext cx="2282356" cy="307777"/>
          </a:xfrm>
          <a:prstGeom prst="rect">
            <a:avLst/>
          </a:prstGeom>
          <a:noFill/>
        </p:spPr>
        <p:txBody>
          <a:bodyPr wrap="none" rtlCol="0">
            <a:spAutoFit/>
          </a:bodyPr>
          <a:lstStyle/>
          <a:p>
            <a:r>
              <a:rPr lang="en-US" altLang="ja-JP" sz="1400" dirty="0"/>
              <a:t>vertical collimator in tandem</a:t>
            </a:r>
            <a:endParaRPr kumimoji="1" lang="ja-JP" altLang="en-US" sz="1400"/>
          </a:p>
        </p:txBody>
      </p:sp>
    </p:spTree>
    <p:extLst>
      <p:ext uri="{BB962C8B-B14F-4D97-AF65-F5344CB8AC3E}">
        <p14:creationId xmlns:p14="http://schemas.microsoft.com/office/powerpoint/2010/main" val="198945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7C125-A382-5707-6709-38CDBF23ACB8}"/>
              </a:ext>
            </a:extLst>
          </p:cNvPr>
          <p:cNvSpPr>
            <a:spLocks noGrp="1"/>
          </p:cNvSpPr>
          <p:nvPr>
            <p:ph type="title"/>
          </p:nvPr>
        </p:nvSpPr>
        <p:spPr/>
        <p:txBody>
          <a:bodyPr/>
          <a:lstStyle/>
          <a:p>
            <a:r>
              <a:rPr kumimoji="1" lang="en-US" altLang="ja-JP" dirty="0"/>
              <a:t>back-up</a:t>
            </a:r>
            <a:endParaRPr kumimoji="1" lang="ja-JP" altLang="en-US"/>
          </a:p>
        </p:txBody>
      </p:sp>
      <p:sp>
        <p:nvSpPr>
          <p:cNvPr id="4" name="スライド番号プレースホルダー 3">
            <a:extLst>
              <a:ext uri="{FF2B5EF4-FFF2-40B4-BE49-F238E27FC236}">
                <a16:creationId xmlns:a16="http://schemas.microsoft.com/office/drawing/2014/main" id="{2240843B-EF83-2243-5606-3C302555C533}"/>
              </a:ext>
            </a:extLst>
          </p:cNvPr>
          <p:cNvSpPr>
            <a:spLocks noGrp="1"/>
          </p:cNvSpPr>
          <p:nvPr>
            <p:ph type="sldNum" sz="quarter" idx="12"/>
          </p:nvPr>
        </p:nvSpPr>
        <p:spPr/>
        <p:txBody>
          <a:bodyPr/>
          <a:lstStyle/>
          <a:p>
            <a:fld id="{4AF6185D-95D1-444C-BE8B-3DB4DC263910}" type="slidenum">
              <a:rPr kumimoji="1" lang="ja-JP" altLang="en-US" smtClean="0"/>
              <a:t>19</a:t>
            </a:fld>
            <a:endParaRPr kumimoji="1" lang="ja-JP" altLang="en-US"/>
          </a:p>
        </p:txBody>
      </p:sp>
    </p:spTree>
    <p:extLst>
      <p:ext uri="{BB962C8B-B14F-4D97-AF65-F5344CB8AC3E}">
        <p14:creationId xmlns:p14="http://schemas.microsoft.com/office/powerpoint/2010/main" val="139576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Design"/>
          <p:cNvSpPr txBox="1">
            <a:spLocks noGrp="1"/>
          </p:cNvSpPr>
          <p:nvPr>
            <p:ph type="title"/>
          </p:nvPr>
        </p:nvSpPr>
        <p:spPr>
          <a:xfrm>
            <a:off x="44244" y="-148299"/>
            <a:ext cx="10502900" cy="1013791"/>
          </a:xfrm>
          <a:prstGeom prst="rect">
            <a:avLst/>
          </a:prstGeom>
        </p:spPr>
        <p:txBody>
          <a:bodyPr/>
          <a:lstStyle/>
          <a:p>
            <a:r>
              <a:rPr kumimoji="1" lang="en-US" altLang="ja-JP" dirty="0"/>
              <a:t>Design</a:t>
            </a:r>
            <a:endParaRPr dirty="0"/>
          </a:p>
        </p:txBody>
      </p:sp>
      <p:sp>
        <p:nvSpPr>
          <p:cNvPr id="142" name="We referenced movable collimators for PEP-II in SLAC for the basic design.…"/>
          <p:cNvSpPr txBox="1">
            <a:spLocks noGrp="1"/>
          </p:cNvSpPr>
          <p:nvPr>
            <p:ph type="body" sz="half" idx="1"/>
          </p:nvPr>
        </p:nvSpPr>
        <p:spPr>
          <a:xfrm>
            <a:off x="91409" y="585483"/>
            <a:ext cx="12033023" cy="3698340"/>
          </a:xfrm>
          <a:prstGeom prst="rect">
            <a:avLst/>
          </a:prstGeom>
        </p:spPr>
        <p:txBody>
          <a:bodyPr>
            <a:normAutofit lnSpcReduction="10000"/>
          </a:bodyPr>
          <a:lstStyle/>
          <a:p>
            <a:pPr marL="0" indent="0" defTabSz="400368">
              <a:buNone/>
              <a:defRPr sz="3686"/>
            </a:pPr>
            <a:r>
              <a:rPr lang="en" altLang="ja-JP" sz="2000" dirty="0"/>
              <a:t>KEKB type</a:t>
            </a:r>
          </a:p>
          <a:p>
            <a:pPr marL="271018" indent="-271018" defTabSz="400368">
              <a:defRPr sz="3686"/>
            </a:pPr>
            <a:r>
              <a:rPr lang="en" altLang="ja-JP" sz="2000" dirty="0"/>
              <a:t>KEKB type collimator has been used since KEKB era.</a:t>
            </a:r>
          </a:p>
          <a:p>
            <a:pPr marL="271018" indent="-271018" defTabSz="400368">
              <a:defRPr sz="3686"/>
            </a:pPr>
            <a:r>
              <a:rPr lang="en" altLang="ja-JP" sz="2000" dirty="0"/>
              <a:t>It has a tapered beam-pipe and approaches the beam through 4 bellows chambers on both sides.</a:t>
            </a:r>
          </a:p>
          <a:p>
            <a:pPr marL="271018" indent="-271018" defTabSz="400368">
              <a:defRPr sz="3686"/>
            </a:pPr>
            <a:r>
              <a:rPr lang="en" altLang="ja-JP" sz="2000" dirty="0"/>
              <a:t>These have been reused in 2 arc sections in HER.</a:t>
            </a:r>
          </a:p>
          <a:p>
            <a:pPr marL="271018" indent="-271018" defTabSz="400368">
              <a:defRPr sz="3686"/>
            </a:pPr>
            <a:r>
              <a:rPr lang="en" altLang="ja-JP" sz="2000" dirty="0"/>
              <a:t>The tip is made of copper coated titanium with a length of 40 mm.</a:t>
            </a:r>
          </a:p>
          <a:p>
            <a:pPr marL="271018" indent="-271018" defTabSz="400368">
              <a:defRPr sz="3686"/>
            </a:pPr>
            <a:endParaRPr lang="en" altLang="ja-JP" sz="2000" dirty="0"/>
          </a:p>
          <a:p>
            <a:pPr marL="0" indent="0" defTabSz="400368">
              <a:buNone/>
              <a:defRPr sz="3686"/>
            </a:pPr>
            <a:r>
              <a:rPr lang="en" altLang="ja-JP" sz="2000" dirty="0"/>
              <a:t>SuperKEKB type</a:t>
            </a:r>
          </a:p>
          <a:p>
            <a:pPr marL="271018" indent="-271018" defTabSz="400368">
              <a:defRPr sz="3686"/>
            </a:pPr>
            <a:r>
              <a:rPr lang="en" altLang="ja-JP" sz="2000" dirty="0"/>
              <a:t>We referenced movable collimators for PEP-II in SLAC for the basic design of the SuperKEKB type.</a:t>
            </a:r>
          </a:p>
          <a:p>
            <a:pPr defTabSz="800735">
              <a:defRPr sz="3686"/>
            </a:pPr>
            <a:r>
              <a:rPr lang="en" altLang="ja-JP" sz="2000" dirty="0"/>
              <a:t>A collimator chamber has two movable jaws with RF-shields.</a:t>
            </a:r>
          </a:p>
          <a:p>
            <a:pPr defTabSz="800735">
              <a:defRPr sz="3686"/>
            </a:pPr>
            <a:r>
              <a:rPr lang="en" altLang="ja-JP" sz="2000" dirty="0"/>
              <a:t>Part of the movable jaws is hidden inside the antechambers to avoid trapped modes in gaps between the movable jaw and the chamber. The chamber is also tapered to the center of the collimator in order to avoid excitation of trapped-modes around the jaws.</a:t>
            </a:r>
          </a:p>
          <a:p>
            <a:pPr marL="271018" indent="-271018" defTabSz="400368">
              <a:defRPr sz="3686"/>
            </a:pPr>
            <a:r>
              <a:rPr lang="en" altLang="ja-JP" sz="2000" dirty="0"/>
              <a:t>Materials at the tip of the jaws are tungsten (1st ver.), tantalum (2nd ver.), carbon (low-Z, special ver.), and hybrid (</a:t>
            </a:r>
            <a:r>
              <a:rPr lang="en" altLang="ja-JP" sz="2000" dirty="0" err="1"/>
              <a:t>C+Ta</a:t>
            </a:r>
            <a:r>
              <a:rPr lang="en" altLang="ja-JP" sz="2000" dirty="0"/>
              <a:t>, special ver.).</a:t>
            </a:r>
          </a:p>
        </p:txBody>
      </p:sp>
      <p:sp>
        <p:nvSpPr>
          <p:cNvPr id="148" name="スライド番号"/>
          <p:cNvSpPr txBox="1">
            <a:spLocks noGrp="1"/>
          </p:cNvSpPr>
          <p:nvPr>
            <p:ph type="sldNum" sz="quarter" idx="2"/>
          </p:nvPr>
        </p:nvSpPr>
        <p:spPr>
          <a:xfrm>
            <a:off x="12010346" y="70"/>
            <a:ext cx="141885" cy="23053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143" name="スクリーンショット 2020-01-20 14.45.08.png" descr="スクリーンショット 2020-01-20 14.45.0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60883" y="3971196"/>
            <a:ext cx="3442098" cy="2513278"/>
          </a:xfrm>
          <a:prstGeom prst="rect">
            <a:avLst/>
          </a:prstGeom>
          <a:ln w="12700">
            <a:miter lim="400000"/>
          </a:ln>
        </p:spPr>
      </p:pic>
      <p:sp>
        <p:nvSpPr>
          <p:cNvPr id="144" name="Collimator in PEP-II"/>
          <p:cNvSpPr txBox="1"/>
          <p:nvPr/>
        </p:nvSpPr>
        <p:spPr>
          <a:xfrm>
            <a:off x="4521578" y="6436204"/>
            <a:ext cx="1440394"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sz="1400" dirty="0"/>
              <a:t>Collimator in PEP-II</a:t>
            </a:r>
          </a:p>
        </p:txBody>
      </p:sp>
      <p:sp>
        <p:nvSpPr>
          <p:cNvPr id="145" name="SuperKEKB type collimator"/>
          <p:cNvSpPr txBox="1"/>
          <p:nvPr/>
        </p:nvSpPr>
        <p:spPr>
          <a:xfrm>
            <a:off x="8665782" y="6410571"/>
            <a:ext cx="2874313"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sz="1400" dirty="0"/>
              <a:t>SuperKEKB type collimator</a:t>
            </a:r>
            <a:r>
              <a:rPr lang="en-US" sz="1400" dirty="0"/>
              <a:t> (horizontal)</a:t>
            </a:r>
            <a:endParaRPr sz="1400" dirty="0"/>
          </a:p>
        </p:txBody>
      </p:sp>
      <p:sp>
        <p:nvSpPr>
          <p:cNvPr id="149" name="[S. DeBarger et al., SLAC-PUB-11752]"/>
          <p:cNvSpPr txBox="1"/>
          <p:nvPr/>
        </p:nvSpPr>
        <p:spPr>
          <a:xfrm>
            <a:off x="4511304" y="6617717"/>
            <a:ext cx="2341410"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000">
                <a:latin typeface="+mn-lt"/>
                <a:ea typeface="+mn-ea"/>
                <a:cs typeface="+mn-cs"/>
                <a:sym typeface="ヒラギノ角ゴ ProN W3"/>
              </a:defRPr>
            </a:lvl1pPr>
          </a:lstStyle>
          <a:p>
            <a:r>
              <a:rPr sz="1200" dirty="0"/>
              <a:t>[S. </a:t>
            </a:r>
            <a:r>
              <a:rPr sz="1200" dirty="0" err="1"/>
              <a:t>DeBarger</a:t>
            </a:r>
            <a:r>
              <a:rPr sz="1200" dirty="0"/>
              <a:t> et al., SLAC-PUB-11752]</a:t>
            </a:r>
          </a:p>
        </p:txBody>
      </p:sp>
      <p:pic>
        <p:nvPicPr>
          <p:cNvPr id="150" name="fig1a.png" descr="fig1a.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8990" y="4009865"/>
            <a:ext cx="3823026" cy="2391460"/>
          </a:xfrm>
          <a:prstGeom prst="rect">
            <a:avLst/>
          </a:prstGeom>
          <a:ln w="12700">
            <a:miter lim="400000"/>
          </a:ln>
        </p:spPr>
      </p:pic>
      <p:sp>
        <p:nvSpPr>
          <p:cNvPr id="2" name="スライド番号プレースホルダー 3">
            <a:extLst>
              <a:ext uri="{FF2B5EF4-FFF2-40B4-BE49-F238E27FC236}">
                <a16:creationId xmlns:a16="http://schemas.microsoft.com/office/drawing/2014/main" id="{9FDDAFC4-8E3E-EFCA-4D6F-23BE6C0AEB85}"/>
              </a:ext>
            </a:extLst>
          </p:cNvPr>
          <p:cNvSpPr txBox="1">
            <a:spLocks/>
          </p:cNvSpPr>
          <p:nvPr/>
        </p:nvSpPr>
        <p:spPr>
          <a:xfrm>
            <a:off x="9448800" y="6522314"/>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4AF6185D-95D1-444C-BE8B-3DB4DC263910}" type="slidenum">
              <a:rPr lang="ja-JP" altLang="en-US" smtClean="0">
                <a:solidFill>
                  <a:schemeClr val="tx1">
                    <a:lumMod val="50000"/>
                    <a:lumOff val="50000"/>
                  </a:schemeClr>
                </a:solidFill>
              </a:rPr>
              <a:pPr algn="r"/>
              <a:t>2</a:t>
            </a:fld>
            <a:endParaRPr lang="ja-JP" altLang="en-US">
              <a:solidFill>
                <a:schemeClr val="tx1">
                  <a:lumMod val="50000"/>
                  <a:lumOff val="50000"/>
                </a:schemeClr>
              </a:solidFill>
            </a:endParaRPr>
          </a:p>
        </p:txBody>
      </p:sp>
      <p:pic>
        <p:nvPicPr>
          <p:cNvPr id="3" name="イメージ" descr="イメージ">
            <a:extLst>
              <a:ext uri="{FF2B5EF4-FFF2-40B4-BE49-F238E27FC236}">
                <a16:creationId xmlns:a16="http://schemas.microsoft.com/office/drawing/2014/main" id="{AA2183DF-3464-E49E-AC4F-AFB3541E99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3153" y="4660162"/>
            <a:ext cx="3470295" cy="1688252"/>
          </a:xfrm>
          <a:prstGeom prst="rect">
            <a:avLst/>
          </a:prstGeom>
          <a:ln w="12700">
            <a:miter lim="400000"/>
          </a:ln>
        </p:spPr>
      </p:pic>
      <p:sp>
        <p:nvSpPr>
          <p:cNvPr id="4" name="KEKB type">
            <a:extLst>
              <a:ext uri="{FF2B5EF4-FFF2-40B4-BE49-F238E27FC236}">
                <a16:creationId xmlns:a16="http://schemas.microsoft.com/office/drawing/2014/main" id="{4B168A6A-FFBC-B7A9-EEF3-BA1D8D850958}"/>
              </a:ext>
            </a:extLst>
          </p:cNvPr>
          <p:cNvSpPr txBox="1"/>
          <p:nvPr/>
        </p:nvSpPr>
        <p:spPr>
          <a:xfrm>
            <a:off x="203153" y="6385934"/>
            <a:ext cx="841577"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sz="1400" dirty="0"/>
              <a:t>KEKB type</a:t>
            </a:r>
          </a:p>
        </p:txBody>
      </p:sp>
      <p:sp>
        <p:nvSpPr>
          <p:cNvPr id="5" name="[Y. Suetsugu et al., NIM A 513, 465 (2003)]">
            <a:extLst>
              <a:ext uri="{FF2B5EF4-FFF2-40B4-BE49-F238E27FC236}">
                <a16:creationId xmlns:a16="http://schemas.microsoft.com/office/drawing/2014/main" id="{38CD678B-3CA2-35E5-E62A-F22B1BCA5202}"/>
              </a:ext>
            </a:extLst>
          </p:cNvPr>
          <p:cNvSpPr txBox="1"/>
          <p:nvPr/>
        </p:nvSpPr>
        <p:spPr>
          <a:xfrm>
            <a:off x="203153" y="6576086"/>
            <a:ext cx="2825838"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000">
                <a:latin typeface="+mn-lt"/>
                <a:ea typeface="+mn-ea"/>
                <a:cs typeface="+mn-cs"/>
                <a:sym typeface="ヒラギノ角ゴ ProN W3"/>
              </a:defRPr>
            </a:pPr>
            <a:r>
              <a:rPr sz="1200" dirty="0"/>
              <a:t>[Y. </a:t>
            </a:r>
            <a:r>
              <a:rPr sz="1200" dirty="0" err="1"/>
              <a:t>Suetsugu</a:t>
            </a:r>
            <a:r>
              <a:rPr sz="1200" dirty="0"/>
              <a:t> et al., NIM A </a:t>
            </a:r>
            <a:r>
              <a:rPr sz="1200" dirty="0">
                <a:latin typeface="ヒラギノ角ゴ ProN W6"/>
                <a:ea typeface="ヒラギノ角ゴ ProN W6"/>
                <a:cs typeface="ヒラギノ角ゴ ProN W6"/>
                <a:sym typeface="ヒラギノ角ゴ ProN W6"/>
              </a:rPr>
              <a:t>513</a:t>
            </a:r>
            <a:r>
              <a:rPr sz="1200" dirty="0"/>
              <a:t>, 465 (2003)]</a:t>
            </a:r>
          </a:p>
        </p:txBody>
      </p:sp>
      <p:sp>
        <p:nvSpPr>
          <p:cNvPr id="6" name="[T. Ishibashi et al., PRAB 23, 053501 (2020)]">
            <a:extLst>
              <a:ext uri="{FF2B5EF4-FFF2-40B4-BE49-F238E27FC236}">
                <a16:creationId xmlns:a16="http://schemas.microsoft.com/office/drawing/2014/main" id="{E2D6CA23-5110-B4B9-96D4-D5F30139A83C}"/>
              </a:ext>
            </a:extLst>
          </p:cNvPr>
          <p:cNvSpPr txBox="1"/>
          <p:nvPr/>
        </p:nvSpPr>
        <p:spPr>
          <a:xfrm>
            <a:off x="8624686" y="6585692"/>
            <a:ext cx="2870914"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000">
                <a:latin typeface="+mn-lt"/>
                <a:ea typeface="+mn-ea"/>
                <a:cs typeface="+mn-cs"/>
                <a:sym typeface="ヒラギノ角ゴ ProN W3"/>
              </a:defRPr>
            </a:pPr>
            <a:r>
              <a:rPr sz="1200" dirty="0"/>
              <a:t>[T. Ishibashi et al., PRAB </a:t>
            </a:r>
            <a:r>
              <a:rPr sz="1200" dirty="0">
                <a:latin typeface="ヒラギノ角ゴ ProN W6"/>
                <a:ea typeface="ヒラギノ角ゴ ProN W6"/>
                <a:cs typeface="ヒラギノ角ゴ ProN W6"/>
                <a:sym typeface="ヒラギノ角ゴ ProN W6"/>
              </a:rPr>
              <a:t>23</a:t>
            </a:r>
            <a:r>
              <a:rPr sz="1200" dirty="0"/>
              <a:t>, 053501 (2020)]</a:t>
            </a:r>
          </a:p>
        </p:txBody>
      </p:sp>
      <p:cxnSp>
        <p:nvCxnSpPr>
          <p:cNvPr id="8" name="直線矢印コネクタ 7">
            <a:extLst>
              <a:ext uri="{FF2B5EF4-FFF2-40B4-BE49-F238E27FC236}">
                <a16:creationId xmlns:a16="http://schemas.microsoft.com/office/drawing/2014/main" id="{379CFB63-FAAC-433D-F056-AF6036E320A7}"/>
              </a:ext>
            </a:extLst>
          </p:cNvPr>
          <p:cNvCxnSpPr>
            <a:cxnSpLocks/>
          </p:cNvCxnSpPr>
          <p:nvPr/>
        </p:nvCxnSpPr>
        <p:spPr>
          <a:xfrm>
            <a:off x="7628899" y="4283823"/>
            <a:ext cx="37377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9E4E7-7B5D-93D7-C3D0-7B8DAB354132}"/>
              </a:ext>
            </a:extLst>
          </p:cNvPr>
          <p:cNvSpPr>
            <a:spLocks noGrp="1"/>
          </p:cNvSpPr>
          <p:nvPr>
            <p:ph type="title"/>
          </p:nvPr>
        </p:nvSpPr>
        <p:spPr>
          <a:xfrm>
            <a:off x="125730" y="-4509"/>
            <a:ext cx="10515600" cy="785495"/>
          </a:xfrm>
        </p:spPr>
        <p:txBody>
          <a:bodyPr/>
          <a:lstStyle/>
          <a:p>
            <a:r>
              <a:rPr lang="en-US" altLang="ja-JP" dirty="0"/>
              <a:t>Spares that we have as of now</a:t>
            </a:r>
            <a:endParaRPr kumimoji="1" lang="ja-JP" altLang="en-US"/>
          </a:p>
        </p:txBody>
      </p:sp>
      <p:graphicFrame>
        <p:nvGraphicFramePr>
          <p:cNvPr id="4" name="表 3">
            <a:extLst>
              <a:ext uri="{FF2B5EF4-FFF2-40B4-BE49-F238E27FC236}">
                <a16:creationId xmlns:a16="http://schemas.microsoft.com/office/drawing/2014/main" id="{5099F30C-F1BC-D59F-3BBD-F6664A79B33A}"/>
              </a:ext>
            </a:extLst>
          </p:cNvPr>
          <p:cNvGraphicFramePr>
            <a:graphicFrameLocks noGrp="1"/>
          </p:cNvGraphicFramePr>
          <p:nvPr/>
        </p:nvGraphicFramePr>
        <p:xfrm>
          <a:off x="125730" y="912495"/>
          <a:ext cx="11746229" cy="3280410"/>
        </p:xfrm>
        <a:graphic>
          <a:graphicData uri="http://schemas.openxmlformats.org/drawingml/2006/table">
            <a:tbl>
              <a:tblPr>
                <a:tableStyleId>{69C7853C-536D-4A76-A0AE-DD22124D55A5}</a:tableStyleId>
              </a:tblPr>
              <a:tblGrid>
                <a:gridCol w="3434061">
                  <a:extLst>
                    <a:ext uri="{9D8B030D-6E8A-4147-A177-3AD203B41FA5}">
                      <a16:colId xmlns:a16="http://schemas.microsoft.com/office/drawing/2014/main" val="253103432"/>
                    </a:ext>
                  </a:extLst>
                </a:gridCol>
                <a:gridCol w="3691220">
                  <a:extLst>
                    <a:ext uri="{9D8B030D-6E8A-4147-A177-3AD203B41FA5}">
                      <a16:colId xmlns:a16="http://schemas.microsoft.com/office/drawing/2014/main" val="1652463965"/>
                    </a:ext>
                  </a:extLst>
                </a:gridCol>
                <a:gridCol w="4620948">
                  <a:extLst>
                    <a:ext uri="{9D8B030D-6E8A-4147-A177-3AD203B41FA5}">
                      <a16:colId xmlns:a16="http://schemas.microsoft.com/office/drawing/2014/main" val="3956910739"/>
                    </a:ext>
                  </a:extLst>
                </a:gridCol>
              </a:tblGrid>
              <a:tr h="533400">
                <a:tc>
                  <a:txBody>
                    <a:bodyPr/>
                    <a:lstStyle/>
                    <a:p>
                      <a:pPr algn="ctr" fontAlgn="ctr"/>
                      <a:r>
                        <a:rPr lang="en" sz="1900" u="none" strike="noStrike">
                          <a:effectLst/>
                        </a:rPr>
                        <a:t>Tip Material</a:t>
                      </a:r>
                      <a:br>
                        <a:rPr lang="en" sz="1900" u="none" strike="noStrike">
                          <a:effectLst/>
                        </a:rPr>
                      </a:br>
                      <a:r>
                        <a:rPr lang="en" sz="1900" u="none" strike="noStrike">
                          <a:effectLst/>
                        </a:rPr>
                        <a:t>(): longitudinal length in mm</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Collimator to be installed (assumed)</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Work Plans during LS1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061430739"/>
                  </a:ext>
                </a:extLst>
              </a:tr>
              <a:tr h="254000">
                <a:tc>
                  <a:txBody>
                    <a:bodyPr/>
                    <a:lstStyle/>
                    <a:p>
                      <a:pPr algn="ctr" fontAlgn="ctr"/>
                      <a:r>
                        <a:rPr lang="en" sz="1900" u="none" strike="noStrike">
                          <a:effectLst/>
                        </a:rPr>
                        <a:t>HER vertical: W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D01V1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913400019"/>
                  </a:ext>
                </a:extLst>
              </a:tr>
              <a:tr h="254000">
                <a:tc>
                  <a:txBody>
                    <a:bodyPr/>
                    <a:lstStyle/>
                    <a:p>
                      <a:pPr algn="ctr" fontAlgn="ctr"/>
                      <a:r>
                        <a:rPr lang="en" sz="1900" u="none" strike="noStrike">
                          <a:effectLst/>
                        </a:rPr>
                        <a:t>HER vertical: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D01V1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plan to coat with Cu</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983340822"/>
                  </a:ext>
                </a:extLst>
              </a:tr>
              <a:tr h="254000">
                <a:tc>
                  <a:txBody>
                    <a:bodyPr/>
                    <a:lstStyle/>
                    <a:p>
                      <a:pPr algn="ctr" fontAlgn="ctr"/>
                      <a:r>
                        <a:rPr lang="en" sz="1900" u="none" strike="noStrike">
                          <a:effectLst/>
                        </a:rPr>
                        <a:t>HER vertical: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D01V1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plan to coat with Cu</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28566026"/>
                  </a:ext>
                </a:extLst>
              </a:tr>
              <a:tr h="254000">
                <a:tc>
                  <a:txBody>
                    <a:bodyPr/>
                    <a:lstStyle/>
                    <a:p>
                      <a:pPr algn="ctr" fontAlgn="ctr"/>
                      <a:r>
                        <a:rPr lang="en" sz="1900" u="none" strike="noStrike">
                          <a:effectLst/>
                        </a:rPr>
                        <a:t>HER vertical: Cu coated Ti (40)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D09V1-V4, D12V1-V4</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274604146"/>
                  </a:ext>
                </a:extLst>
              </a:tr>
              <a:tr h="254000">
                <a:tc>
                  <a:txBody>
                    <a:bodyPr/>
                    <a:lstStyle/>
                    <a:p>
                      <a:pPr algn="ctr" fontAlgn="ctr"/>
                      <a:r>
                        <a:rPr lang="en" sz="1900" u="none" strike="noStrike">
                          <a:effectLst/>
                        </a:rPr>
                        <a:t>LER vertical: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D02V1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plan to coat with Cu and install on D02V1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427379777"/>
                  </a:ext>
                </a:extLst>
              </a:tr>
              <a:tr h="254000">
                <a:tc>
                  <a:txBody>
                    <a:bodyPr/>
                    <a:lstStyle/>
                    <a:p>
                      <a:pPr algn="ctr" fontAlgn="ctr"/>
                      <a:r>
                        <a:rPr lang="en" sz="1900" u="none" strike="noStrike">
                          <a:effectLst/>
                        </a:rPr>
                        <a:t>LER vertical: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D02V1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plan to coat with Cu and install on D02V1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833914397"/>
                  </a:ext>
                </a:extLst>
              </a:tr>
              <a:tr h="254000">
                <a:tc>
                  <a:txBody>
                    <a:bodyPr/>
                    <a:lstStyle/>
                    <a:p>
                      <a:pPr algn="ctr" fontAlgn="ctr"/>
                      <a:r>
                        <a:rPr lang="en" sz="1900" u="none" strike="noStrike">
                          <a:effectLst/>
                        </a:rPr>
                        <a:t>LER vertical: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D02V1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plan to coat with Cu and install on D05V1(?)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092678919"/>
                  </a:ext>
                </a:extLst>
              </a:tr>
              <a:tr h="254000">
                <a:tc>
                  <a:txBody>
                    <a:bodyPr/>
                    <a:lstStyle/>
                    <a:p>
                      <a:pPr algn="ctr" fontAlgn="ctr"/>
                      <a:r>
                        <a:rPr lang="en" sz="1900" u="none" strike="noStrike">
                          <a:effectLst/>
                        </a:rPr>
                        <a:t>LER vertical: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D02V1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plan to coat with Cu and install on D05V1(?)</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33614972"/>
                  </a:ext>
                </a:extLst>
              </a:tr>
              <a:tr h="254000">
                <a:tc>
                  <a:txBody>
                    <a:bodyPr/>
                    <a:lstStyle/>
                    <a:p>
                      <a:pPr algn="ctr" fontAlgn="ctr"/>
                      <a:r>
                        <a:rPr lang="en" sz="1900" u="none" strike="noStrike">
                          <a:effectLst/>
                        </a:rPr>
                        <a:t>LER horizontal: Ta (10）</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 sz="1900" u="none" strike="noStrike">
                          <a:effectLst/>
                        </a:rPr>
                        <a:t>D01H3-H5, D02H1-H4, D06H4</a:t>
                      </a:r>
                      <a:endParaRPr lang="en"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9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539191537"/>
                  </a:ext>
                </a:extLst>
              </a:tr>
            </a:tbl>
          </a:graphicData>
        </a:graphic>
      </p:graphicFrame>
      <p:sp>
        <p:nvSpPr>
          <p:cNvPr id="3" name="スライド番号プレースホルダー 2">
            <a:extLst>
              <a:ext uri="{FF2B5EF4-FFF2-40B4-BE49-F238E27FC236}">
                <a16:creationId xmlns:a16="http://schemas.microsoft.com/office/drawing/2014/main" id="{32DCD45E-E90B-8610-C8A0-3C772544FDF4}"/>
              </a:ext>
            </a:extLst>
          </p:cNvPr>
          <p:cNvSpPr>
            <a:spLocks noGrp="1"/>
          </p:cNvSpPr>
          <p:nvPr>
            <p:ph type="sldNum" sz="quarter" idx="12"/>
          </p:nvPr>
        </p:nvSpPr>
        <p:spPr/>
        <p:txBody>
          <a:bodyPr/>
          <a:lstStyle/>
          <a:p>
            <a:fld id="{4AF6185D-95D1-444C-BE8B-3DB4DC263910}" type="slidenum">
              <a:rPr kumimoji="1" lang="ja-JP" altLang="en-US" smtClean="0"/>
              <a:t>20</a:t>
            </a:fld>
            <a:endParaRPr kumimoji="1" lang="ja-JP" altLang="en-US"/>
          </a:p>
        </p:txBody>
      </p:sp>
    </p:spTree>
    <p:extLst>
      <p:ext uri="{BB962C8B-B14F-4D97-AF65-F5344CB8AC3E}">
        <p14:creationId xmlns:p14="http://schemas.microsoft.com/office/powerpoint/2010/main" val="346231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9E4E7-7B5D-93D7-C3D0-7B8DAB354132}"/>
              </a:ext>
            </a:extLst>
          </p:cNvPr>
          <p:cNvSpPr>
            <a:spLocks noGrp="1"/>
          </p:cNvSpPr>
          <p:nvPr>
            <p:ph type="title"/>
          </p:nvPr>
        </p:nvSpPr>
        <p:spPr>
          <a:xfrm>
            <a:off x="125730" y="-4509"/>
            <a:ext cx="10515600" cy="785495"/>
          </a:xfrm>
        </p:spPr>
        <p:txBody>
          <a:bodyPr/>
          <a:lstStyle/>
          <a:p>
            <a:r>
              <a:rPr lang="en-US" altLang="ja-JP" dirty="0"/>
              <a:t>Scheduled to be manufactured (FY2022)</a:t>
            </a:r>
            <a:endParaRPr kumimoji="1" lang="ja-JP" altLang="en-US"/>
          </a:p>
        </p:txBody>
      </p:sp>
      <p:sp>
        <p:nvSpPr>
          <p:cNvPr id="5" name="テキスト ボックス 4">
            <a:extLst>
              <a:ext uri="{FF2B5EF4-FFF2-40B4-BE49-F238E27FC236}">
                <a16:creationId xmlns:a16="http://schemas.microsoft.com/office/drawing/2014/main" id="{01B02E97-F31F-A32F-6BED-D11ED204B5DE}"/>
              </a:ext>
            </a:extLst>
          </p:cNvPr>
          <p:cNvSpPr txBox="1"/>
          <p:nvPr/>
        </p:nvSpPr>
        <p:spPr>
          <a:xfrm>
            <a:off x="125730" y="4511947"/>
            <a:ext cx="11073766"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In addition to these, we plan to investigate </a:t>
            </a:r>
            <a:r>
              <a:rPr lang="en-US" altLang="ja-JP" dirty="0" err="1"/>
              <a:t>MoGr</a:t>
            </a:r>
            <a:r>
              <a:rPr lang="en-US" altLang="ja-JP" dirty="0"/>
              <a:t> </a:t>
            </a:r>
            <a:r>
              <a:rPr lang="en-US" altLang="ja-JP" sz="1200" dirty="0"/>
              <a:t>[M. </a:t>
            </a:r>
            <a:r>
              <a:rPr lang="en-US" altLang="ja-JP" sz="1200" dirty="0" err="1"/>
              <a:t>Pasquali</a:t>
            </a:r>
            <a:r>
              <a:rPr lang="en-US" altLang="ja-JP" sz="1200" dirty="0"/>
              <a:t> </a:t>
            </a:r>
            <a:r>
              <a:rPr lang="en-US" altLang="ja-JP" sz="1200" i="1" dirty="0"/>
              <a:t>et al</a:t>
            </a:r>
            <a:r>
              <a:rPr lang="en-US" altLang="ja-JP" sz="1200" dirty="0"/>
              <a:t>., https://</a:t>
            </a:r>
            <a:r>
              <a:rPr lang="en-US" altLang="ja-JP" sz="1200" dirty="0" err="1"/>
              <a:t>doi.org</a:t>
            </a:r>
            <a:r>
              <a:rPr lang="en-US" altLang="ja-JP" sz="1200" dirty="0"/>
              <a:t>/10.1007/s40870-019-00210-1]</a:t>
            </a:r>
            <a:r>
              <a:rPr lang="en-US" altLang="ja-JP" dirty="0"/>
              <a:t> as one of candidates of the durable jaws,</a:t>
            </a:r>
          </a:p>
        </p:txBody>
      </p:sp>
      <p:graphicFrame>
        <p:nvGraphicFramePr>
          <p:cNvPr id="6" name="表 5">
            <a:extLst>
              <a:ext uri="{FF2B5EF4-FFF2-40B4-BE49-F238E27FC236}">
                <a16:creationId xmlns:a16="http://schemas.microsoft.com/office/drawing/2014/main" id="{F50940FD-D479-40CB-C6C0-4B64FFC3391F}"/>
              </a:ext>
            </a:extLst>
          </p:cNvPr>
          <p:cNvGraphicFramePr>
            <a:graphicFrameLocks noGrp="1"/>
          </p:cNvGraphicFramePr>
          <p:nvPr/>
        </p:nvGraphicFramePr>
        <p:xfrm>
          <a:off x="125730" y="970339"/>
          <a:ext cx="11940540" cy="2721689"/>
        </p:xfrm>
        <a:graphic>
          <a:graphicData uri="http://schemas.openxmlformats.org/drawingml/2006/table">
            <a:tbl>
              <a:tblPr>
                <a:tableStyleId>{69C7853C-536D-4A76-A0AE-DD22124D55A5}</a:tableStyleId>
              </a:tblPr>
              <a:tblGrid>
                <a:gridCol w="2834323">
                  <a:extLst>
                    <a:ext uri="{9D8B030D-6E8A-4147-A177-3AD203B41FA5}">
                      <a16:colId xmlns:a16="http://schemas.microsoft.com/office/drawing/2014/main" val="3792048327"/>
                    </a:ext>
                  </a:extLst>
                </a:gridCol>
                <a:gridCol w="2977953">
                  <a:extLst>
                    <a:ext uri="{9D8B030D-6E8A-4147-A177-3AD203B41FA5}">
                      <a16:colId xmlns:a16="http://schemas.microsoft.com/office/drawing/2014/main" val="718004454"/>
                    </a:ext>
                  </a:extLst>
                </a:gridCol>
                <a:gridCol w="6128264">
                  <a:extLst>
                    <a:ext uri="{9D8B030D-6E8A-4147-A177-3AD203B41FA5}">
                      <a16:colId xmlns:a16="http://schemas.microsoft.com/office/drawing/2014/main" val="799232742"/>
                    </a:ext>
                  </a:extLst>
                </a:gridCol>
              </a:tblGrid>
              <a:tr h="472359">
                <a:tc>
                  <a:txBody>
                    <a:bodyPr/>
                    <a:lstStyle/>
                    <a:p>
                      <a:pPr algn="ctr" fontAlgn="ctr"/>
                      <a:r>
                        <a:rPr lang="en" sz="1400" u="none" strike="noStrike" dirty="0">
                          <a:effectLst/>
                        </a:rPr>
                        <a:t>Tip Material</a:t>
                      </a:r>
                      <a:br>
                        <a:rPr lang="en" sz="1400" u="none" strike="noStrike" dirty="0">
                          <a:effectLst/>
                        </a:rPr>
                      </a:br>
                      <a:r>
                        <a:rPr lang="en" sz="1400" u="none" strike="noStrike" dirty="0">
                          <a:effectLst/>
                        </a:rPr>
                        <a:t>(): longitudinal length in mm</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Collimator to be installed (assumed)</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Remaks</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880234471"/>
                  </a:ext>
                </a:extLst>
              </a:tr>
              <a:tr h="224933">
                <a:tc>
                  <a:txBody>
                    <a:bodyPr/>
                    <a:lstStyle/>
                    <a:p>
                      <a:pPr algn="ctr" fontAlgn="ctr"/>
                      <a:r>
                        <a:rPr lang="en" sz="1400" u="none" strike="noStrike">
                          <a:effectLst/>
                        </a:rPr>
                        <a:t>LER vertical: Cu coated  Ta (3.5-10）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D05V1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longitudinal length depends on the radiation safety in OHO-section</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3238279868"/>
                  </a:ext>
                </a:extLst>
              </a:tr>
              <a:tr h="224933">
                <a:tc>
                  <a:txBody>
                    <a:bodyPr/>
                    <a:lstStyle/>
                    <a:p>
                      <a:pPr algn="ctr" fontAlgn="ctr"/>
                      <a:r>
                        <a:rPr lang="en" sz="1400" u="none" strike="noStrike">
                          <a:effectLst/>
                        </a:rPr>
                        <a:t>LER vertical: Cu coated  Ta (3.5-10）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D05V1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longitudinal length depends on the radiation safety in OHO-section</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2270978731"/>
                  </a:ext>
                </a:extLst>
              </a:tr>
              <a:tr h="224933">
                <a:tc>
                  <a:txBody>
                    <a:bodyPr/>
                    <a:lstStyle/>
                    <a:p>
                      <a:pPr algn="ctr" fontAlgn="ctr"/>
                      <a:r>
                        <a:rPr lang="en" sz="1400" u="none" strike="noStrike">
                          <a:effectLst/>
                        </a:rPr>
                        <a:t>LER vertical: Cu coated  Ti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D06V1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can be used for spoiler against sudden beam loss (D05V1 can be the absorber)</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1428469041"/>
                  </a:ext>
                </a:extLst>
              </a:tr>
              <a:tr h="224933">
                <a:tc>
                  <a:txBody>
                    <a:bodyPr/>
                    <a:lstStyle/>
                    <a:p>
                      <a:pPr algn="ctr" fontAlgn="ctr"/>
                      <a:r>
                        <a:rPr lang="en" sz="1400" u="none" strike="noStrike">
                          <a:effectLst/>
                        </a:rPr>
                        <a:t>LER vertical: Cu coated  Ti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D06V1</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can be used for spoiler against sudden beam loss (D05V1 can be the absorber)</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2346061166"/>
                  </a:ext>
                </a:extLst>
              </a:tr>
              <a:tr h="224933">
                <a:tc>
                  <a:txBody>
                    <a:bodyPr/>
                    <a:lstStyle/>
                    <a:p>
                      <a:pPr algn="ctr" fontAlgn="ctr"/>
                      <a:r>
                        <a:rPr lang="en" sz="1400" u="none" strike="noStrike">
                          <a:effectLst/>
                        </a:rPr>
                        <a:t>LER horizontal: Ta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D06H4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dirty="0">
                          <a:effectLst/>
                        </a:rPr>
                        <a:t>absorber for crazy beam due to accidental firings in inj. kickers</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2272149438"/>
                  </a:ext>
                </a:extLst>
              </a:tr>
              <a:tr h="224933">
                <a:tc>
                  <a:txBody>
                    <a:bodyPr/>
                    <a:lstStyle/>
                    <a:p>
                      <a:pPr algn="ctr" fontAlgn="ctr"/>
                      <a:r>
                        <a:rPr lang="en" sz="1400" u="none" strike="noStrike">
                          <a:effectLst/>
                        </a:rPr>
                        <a:t>LER horizontal: Ta (10?）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D06H4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dirty="0">
                          <a:effectLst/>
                        </a:rPr>
                        <a:t>absorber for crazy beam due to accidental firings in inj. kickers</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1679735505"/>
                  </a:ext>
                </a:extLst>
              </a:tr>
              <a:tr h="224933">
                <a:tc>
                  <a:txBody>
                    <a:bodyPr/>
                    <a:lstStyle/>
                    <a:p>
                      <a:pPr algn="ctr" fontAlgn="ctr"/>
                      <a:r>
                        <a:rPr lang="en" sz="1400" u="none" strike="noStrike">
                          <a:effectLst/>
                        </a:rPr>
                        <a:t>LER horizontal: Cu coated C (160?）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D06H3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dirty="0">
                          <a:effectLst/>
                        </a:rPr>
                        <a:t>spoiler for crazy beam due to accidental firings in inj. kickers</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1191864978"/>
                  </a:ext>
                </a:extLst>
              </a:tr>
              <a:tr h="224933">
                <a:tc>
                  <a:txBody>
                    <a:bodyPr/>
                    <a:lstStyle/>
                    <a:p>
                      <a:pPr algn="ctr" fontAlgn="ctr"/>
                      <a:r>
                        <a:rPr lang="en" sz="1400" u="none" strike="noStrike">
                          <a:effectLst/>
                        </a:rPr>
                        <a:t>LER horizontal: Cu coated C (160?）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D06H3</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dirty="0">
                          <a:effectLst/>
                        </a:rPr>
                        <a:t>spoiler for crazy beam due to accidental firings in inj. kickers</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2253728770"/>
                  </a:ext>
                </a:extLst>
              </a:tr>
              <a:tr h="224933">
                <a:tc>
                  <a:txBody>
                    <a:bodyPr/>
                    <a:lstStyle/>
                    <a:p>
                      <a:pPr algn="ctr" fontAlgn="ctr"/>
                      <a:r>
                        <a:rPr lang="en" sz="1400" u="none" strike="noStrike">
                          <a:effectLst/>
                        </a:rPr>
                        <a:t>HER vertical: 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D09V1-V4, D12V1-V4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KEKB type jaw</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379783615"/>
                  </a:ext>
                </a:extLst>
              </a:tr>
              <a:tr h="224933">
                <a:tc>
                  <a:txBody>
                    <a:bodyPr/>
                    <a:lstStyle/>
                    <a:p>
                      <a:pPr algn="ctr" fontAlgn="ctr"/>
                      <a:r>
                        <a:rPr lang="en" sz="1400" u="none" strike="noStrike">
                          <a:effectLst/>
                        </a:rPr>
                        <a:t>HER vertical: Cu coated Ti (40）</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a:effectLst/>
                        </a:rPr>
                        <a:t>D09V1-V4, D12V1-V4</a:t>
                      </a:r>
                      <a:endParaRPr lang="en"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tc>
                  <a:txBody>
                    <a:bodyPr/>
                    <a:lstStyle/>
                    <a:p>
                      <a:pPr algn="ctr" fontAlgn="ctr"/>
                      <a:r>
                        <a:rPr lang="en" sz="1400" u="none" strike="noStrike" dirty="0">
                          <a:effectLst/>
                        </a:rPr>
                        <a:t>KEKB type jaw</a:t>
                      </a:r>
                      <a:endParaRPr lang="en"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8435" marR="8435" marT="8435" marB="0" anchor="ctr"/>
                </a:tc>
                <a:extLst>
                  <a:ext uri="{0D108BD9-81ED-4DB2-BD59-A6C34878D82A}">
                    <a16:rowId xmlns:a16="http://schemas.microsoft.com/office/drawing/2014/main" val="1278281917"/>
                  </a:ext>
                </a:extLst>
              </a:tr>
            </a:tbl>
          </a:graphicData>
        </a:graphic>
      </p:graphicFrame>
      <p:sp>
        <p:nvSpPr>
          <p:cNvPr id="3" name="スライド番号プレースホルダー 2">
            <a:extLst>
              <a:ext uri="{FF2B5EF4-FFF2-40B4-BE49-F238E27FC236}">
                <a16:creationId xmlns:a16="http://schemas.microsoft.com/office/drawing/2014/main" id="{48517F5A-D6FB-66EA-82A8-068E10080EE6}"/>
              </a:ext>
            </a:extLst>
          </p:cNvPr>
          <p:cNvSpPr>
            <a:spLocks noGrp="1"/>
          </p:cNvSpPr>
          <p:nvPr>
            <p:ph type="sldNum" sz="quarter" idx="12"/>
          </p:nvPr>
        </p:nvSpPr>
        <p:spPr/>
        <p:txBody>
          <a:bodyPr/>
          <a:lstStyle/>
          <a:p>
            <a:fld id="{4AF6185D-95D1-444C-BE8B-3DB4DC263910}" type="slidenum">
              <a:rPr kumimoji="1" lang="ja-JP" altLang="en-US" smtClean="0"/>
              <a:t>21</a:t>
            </a:fld>
            <a:endParaRPr kumimoji="1" lang="ja-JP" altLang="en-US"/>
          </a:p>
        </p:txBody>
      </p:sp>
    </p:spTree>
    <p:extLst>
      <p:ext uri="{BB962C8B-B14F-4D97-AF65-F5344CB8AC3E}">
        <p14:creationId xmlns:p14="http://schemas.microsoft.com/office/powerpoint/2010/main" val="293541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2802930-7B9E-7749-8BE7-8274B72341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341" y="3846123"/>
            <a:ext cx="6989354" cy="2960134"/>
          </a:xfrm>
          <a:prstGeom prst="rect">
            <a:avLst/>
          </a:prstGeom>
        </p:spPr>
      </p:pic>
      <p:pic>
        <p:nvPicPr>
          <p:cNvPr id="7" name="図 6">
            <a:extLst>
              <a:ext uri="{FF2B5EF4-FFF2-40B4-BE49-F238E27FC236}">
                <a16:creationId xmlns:a16="http://schemas.microsoft.com/office/drawing/2014/main" id="{5C0F3BFC-5E77-BB4C-8B54-58B2288025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79" y="653936"/>
            <a:ext cx="6989354" cy="2960133"/>
          </a:xfrm>
          <a:prstGeom prst="rect">
            <a:avLst/>
          </a:prstGeom>
        </p:spPr>
      </p:pic>
      <p:sp>
        <p:nvSpPr>
          <p:cNvPr id="13" name="テキスト ボックス 12">
            <a:extLst>
              <a:ext uri="{FF2B5EF4-FFF2-40B4-BE49-F238E27FC236}">
                <a16:creationId xmlns:a16="http://schemas.microsoft.com/office/drawing/2014/main" id="{2891F137-A626-1C48-8D0B-31698D85A066}"/>
              </a:ext>
            </a:extLst>
          </p:cNvPr>
          <p:cNvSpPr txBox="1"/>
          <p:nvPr/>
        </p:nvSpPr>
        <p:spPr>
          <a:xfrm>
            <a:off x="5889303" y="3056090"/>
            <a:ext cx="292068" cy="253916"/>
          </a:xfrm>
          <a:prstGeom prst="rect">
            <a:avLst/>
          </a:prstGeom>
          <a:noFill/>
          <a:ln>
            <a:solidFill>
              <a:srgbClr val="C00000"/>
            </a:solidFill>
          </a:ln>
        </p:spPr>
        <p:txBody>
          <a:bodyPr wrap="none" rtlCol="0">
            <a:spAutoFit/>
          </a:bodyPr>
          <a:lstStyle/>
          <a:p>
            <a:r>
              <a:rPr kumimoji="1" lang="en-US" altLang="ja-JP" sz="1050" dirty="0">
                <a:solidFill>
                  <a:srgbClr val="C00000"/>
                </a:solidFill>
              </a:rPr>
              <a:t>IR</a:t>
            </a:r>
            <a:endParaRPr kumimoji="1" lang="ja-JP" altLang="en-US" sz="1050">
              <a:solidFill>
                <a:srgbClr val="C00000"/>
              </a:solidFill>
            </a:endParaRPr>
          </a:p>
        </p:txBody>
      </p:sp>
      <p:sp>
        <p:nvSpPr>
          <p:cNvPr id="14" name="右大かっこ 13">
            <a:extLst>
              <a:ext uri="{FF2B5EF4-FFF2-40B4-BE49-F238E27FC236}">
                <a16:creationId xmlns:a16="http://schemas.microsoft.com/office/drawing/2014/main" id="{0967EE5A-9289-A246-AC41-2AE6265FBA9A}"/>
              </a:ext>
            </a:extLst>
          </p:cNvPr>
          <p:cNvSpPr/>
          <p:nvPr/>
        </p:nvSpPr>
        <p:spPr>
          <a:xfrm rot="5400000">
            <a:off x="5984696" y="2709035"/>
            <a:ext cx="66796" cy="547048"/>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293B964-C5CF-D649-92F6-4C39319444EE}"/>
              </a:ext>
            </a:extLst>
          </p:cNvPr>
          <p:cNvSpPr txBox="1"/>
          <p:nvPr/>
        </p:nvSpPr>
        <p:spPr>
          <a:xfrm>
            <a:off x="472427" y="2922308"/>
            <a:ext cx="1186543" cy="253916"/>
          </a:xfrm>
          <a:prstGeom prst="rect">
            <a:avLst/>
          </a:prstGeom>
          <a:noFill/>
          <a:ln>
            <a:solidFill>
              <a:srgbClr val="C00000"/>
            </a:solidFill>
          </a:ln>
        </p:spPr>
        <p:txBody>
          <a:bodyPr wrap="none" rtlCol="0">
            <a:spAutoFit/>
          </a:bodyPr>
          <a:lstStyle/>
          <a:p>
            <a:r>
              <a:rPr kumimoji="1" lang="en-US" altLang="ja-JP" sz="1050" dirty="0">
                <a:solidFill>
                  <a:srgbClr val="C00000"/>
                </a:solidFill>
              </a:rPr>
              <a:t>vertical collimator</a:t>
            </a:r>
            <a:endParaRPr kumimoji="1" lang="ja-JP" altLang="en-US" sz="1050">
              <a:solidFill>
                <a:srgbClr val="C00000"/>
              </a:solidFill>
            </a:endParaRPr>
          </a:p>
        </p:txBody>
      </p:sp>
      <p:sp>
        <p:nvSpPr>
          <p:cNvPr id="17" name="右大かっこ 16">
            <a:extLst>
              <a:ext uri="{FF2B5EF4-FFF2-40B4-BE49-F238E27FC236}">
                <a16:creationId xmlns:a16="http://schemas.microsoft.com/office/drawing/2014/main" id="{54D1354A-28D4-004D-B8FD-F4AD5BAA2284}"/>
              </a:ext>
            </a:extLst>
          </p:cNvPr>
          <p:cNvSpPr/>
          <p:nvPr/>
        </p:nvSpPr>
        <p:spPr>
          <a:xfrm rot="5400000">
            <a:off x="1040251" y="2635631"/>
            <a:ext cx="50896" cy="436801"/>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右大かっこ 18">
            <a:extLst>
              <a:ext uri="{FF2B5EF4-FFF2-40B4-BE49-F238E27FC236}">
                <a16:creationId xmlns:a16="http://schemas.microsoft.com/office/drawing/2014/main" id="{087225F5-5758-1942-9C14-E1AE8EC8E54B}"/>
              </a:ext>
            </a:extLst>
          </p:cNvPr>
          <p:cNvSpPr/>
          <p:nvPr/>
        </p:nvSpPr>
        <p:spPr>
          <a:xfrm rot="5400000">
            <a:off x="1081195" y="5830112"/>
            <a:ext cx="50896" cy="436801"/>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7100493-347E-4A43-9907-92313FB842D0}"/>
              </a:ext>
            </a:extLst>
          </p:cNvPr>
          <p:cNvSpPr txBox="1"/>
          <p:nvPr/>
        </p:nvSpPr>
        <p:spPr>
          <a:xfrm>
            <a:off x="5902951" y="6250571"/>
            <a:ext cx="292068" cy="253916"/>
          </a:xfrm>
          <a:prstGeom prst="rect">
            <a:avLst/>
          </a:prstGeom>
          <a:noFill/>
          <a:ln>
            <a:solidFill>
              <a:srgbClr val="C00000"/>
            </a:solidFill>
          </a:ln>
        </p:spPr>
        <p:txBody>
          <a:bodyPr wrap="none" rtlCol="0">
            <a:spAutoFit/>
          </a:bodyPr>
          <a:lstStyle/>
          <a:p>
            <a:r>
              <a:rPr kumimoji="1" lang="en-US" altLang="ja-JP" sz="1050" dirty="0">
                <a:solidFill>
                  <a:srgbClr val="C00000"/>
                </a:solidFill>
              </a:rPr>
              <a:t>IR</a:t>
            </a:r>
            <a:endParaRPr kumimoji="1" lang="ja-JP" altLang="en-US" sz="1050">
              <a:solidFill>
                <a:srgbClr val="C00000"/>
              </a:solidFill>
            </a:endParaRPr>
          </a:p>
        </p:txBody>
      </p:sp>
      <p:sp>
        <p:nvSpPr>
          <p:cNvPr id="21" name="右大かっこ 20">
            <a:extLst>
              <a:ext uri="{FF2B5EF4-FFF2-40B4-BE49-F238E27FC236}">
                <a16:creationId xmlns:a16="http://schemas.microsoft.com/office/drawing/2014/main" id="{DFDF702D-A377-5D45-8BB1-0F6ED94D88D4}"/>
              </a:ext>
            </a:extLst>
          </p:cNvPr>
          <p:cNvSpPr/>
          <p:nvPr/>
        </p:nvSpPr>
        <p:spPr>
          <a:xfrm rot="5400000">
            <a:off x="5998344" y="5903516"/>
            <a:ext cx="66796" cy="547048"/>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BFCD6C-75C9-6F41-A3FF-52EEDFC6918D}"/>
              </a:ext>
            </a:extLst>
          </p:cNvPr>
          <p:cNvSpPr txBox="1"/>
          <p:nvPr/>
        </p:nvSpPr>
        <p:spPr>
          <a:xfrm>
            <a:off x="944739" y="4229730"/>
            <a:ext cx="1538049" cy="415498"/>
          </a:xfrm>
          <a:prstGeom prst="rect">
            <a:avLst/>
          </a:prstGeom>
          <a:noFill/>
        </p:spPr>
        <p:txBody>
          <a:bodyPr wrap="square" rtlCol="0">
            <a:spAutoFit/>
          </a:bodyPr>
          <a:lstStyle/>
          <a:p>
            <a:r>
              <a:rPr kumimoji="1" lang="en-US" altLang="ja-JP" sz="1050" dirty="0"/>
              <a:t>D05V1</a:t>
            </a:r>
          </a:p>
          <a:p>
            <a:r>
              <a:rPr kumimoji="1" lang="en-US" altLang="ja-JP" sz="1050" dirty="0"/>
              <a:t>(non-linear collimator)</a:t>
            </a:r>
            <a:endParaRPr kumimoji="1" lang="ja-JP" altLang="en-US" sz="1050"/>
          </a:p>
        </p:txBody>
      </p:sp>
      <p:cxnSp>
        <p:nvCxnSpPr>
          <p:cNvPr id="24" name="直線矢印コネクタ 23">
            <a:extLst>
              <a:ext uri="{FF2B5EF4-FFF2-40B4-BE49-F238E27FC236}">
                <a16:creationId xmlns:a16="http://schemas.microsoft.com/office/drawing/2014/main" id="{10DC6D47-0BCF-7B49-852F-938C9287EB64}"/>
              </a:ext>
            </a:extLst>
          </p:cNvPr>
          <p:cNvCxnSpPr>
            <a:cxnSpLocks/>
          </p:cNvCxnSpPr>
          <p:nvPr/>
        </p:nvCxnSpPr>
        <p:spPr>
          <a:xfrm>
            <a:off x="1133754" y="4601964"/>
            <a:ext cx="0" cy="912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84D296B-3083-D344-AB38-58D48ECF09D9}"/>
              </a:ext>
            </a:extLst>
          </p:cNvPr>
          <p:cNvSpPr txBox="1"/>
          <p:nvPr/>
        </p:nvSpPr>
        <p:spPr>
          <a:xfrm>
            <a:off x="1325044" y="922228"/>
            <a:ext cx="1281716" cy="253916"/>
          </a:xfrm>
          <a:prstGeom prst="rect">
            <a:avLst/>
          </a:prstGeom>
          <a:noFill/>
        </p:spPr>
        <p:txBody>
          <a:bodyPr wrap="square" rtlCol="0">
            <a:spAutoFit/>
          </a:bodyPr>
          <a:lstStyle/>
          <a:p>
            <a:r>
              <a:rPr kumimoji="1" lang="en-US" altLang="ja-JP" sz="1050" dirty="0"/>
              <a:t>D06V1</a:t>
            </a:r>
            <a:endParaRPr kumimoji="1" lang="ja-JP" altLang="en-US" sz="1050"/>
          </a:p>
        </p:txBody>
      </p:sp>
      <p:cxnSp>
        <p:nvCxnSpPr>
          <p:cNvPr id="30" name="直線矢印コネクタ 29">
            <a:extLst>
              <a:ext uri="{FF2B5EF4-FFF2-40B4-BE49-F238E27FC236}">
                <a16:creationId xmlns:a16="http://schemas.microsoft.com/office/drawing/2014/main" id="{2E689A16-9AD0-0841-A80E-1810CD44D10B}"/>
              </a:ext>
            </a:extLst>
          </p:cNvPr>
          <p:cNvCxnSpPr>
            <a:cxnSpLocks/>
          </p:cNvCxnSpPr>
          <p:nvPr/>
        </p:nvCxnSpPr>
        <p:spPr>
          <a:xfrm flipH="1">
            <a:off x="1237541" y="1114526"/>
            <a:ext cx="187068" cy="1560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B794156-51CB-E443-80B7-4ACBB896D61F}"/>
                  </a:ext>
                </a:extLst>
              </p:cNvPr>
              <p:cNvSpPr txBox="1"/>
              <p:nvPr/>
            </p:nvSpPr>
            <p:spPr>
              <a:xfrm>
                <a:off x="7242312" y="1471514"/>
                <a:ext cx="4885744" cy="3829125"/>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t>The collimator setting is based on that in physics run during 2021c.</a:t>
                </a:r>
              </a:p>
              <a:p>
                <a:pPr marL="285750" indent="-285750">
                  <a:buFont typeface="Arial" panose="020B0604020202020204" pitchFamily="34" charset="0"/>
                  <a:buChar char="•"/>
                </a:pPr>
                <a:r>
                  <a:rPr lang="en-US" altLang="ja-JP" sz="1600" dirty="0"/>
                  <a:t>The aperture of the vertical collimators are scaled by </a:t>
                </a:r>
                <a14:m>
                  <m:oMath xmlns:m="http://schemas.openxmlformats.org/officeDocument/2006/math">
                    <m:r>
                      <a:rPr lang="en-US" altLang="ja-JP" sz="1600" i="1" smtClean="0">
                        <a:latin typeface="Cambria Math" panose="02040503050406030204" pitchFamily="18" charset="0"/>
                        <a:ea typeface="Cambria Math" panose="02040503050406030204" pitchFamily="18" charset="0"/>
                      </a:rPr>
                      <m:t>√</m:t>
                    </m:r>
                    <m:sSub>
                      <m:sSubPr>
                        <m:ctrlPr>
                          <a:rPr lang="en-US" altLang="ja-JP" sz="1600" b="0" i="1" smtClean="0">
                            <a:latin typeface="Cambria Math" panose="02040503050406030204" pitchFamily="18" charset="0"/>
                            <a:ea typeface="Cambria Math" panose="02040503050406030204" pitchFamily="18" charset="0"/>
                          </a:rPr>
                        </m:ctrlPr>
                      </m:sSubPr>
                      <m:e>
                        <m:r>
                          <a:rPr lang="en-US" altLang="ja-JP" sz="1600" b="0" i="1" smtClean="0">
                            <a:latin typeface="Cambria Math" panose="02040503050406030204" pitchFamily="18" charset="0"/>
                            <a:ea typeface="Cambria Math" panose="02040503050406030204" pitchFamily="18" charset="0"/>
                          </a:rPr>
                          <m:t>𝛽</m:t>
                        </m:r>
                      </m:e>
                      <m:sub>
                        <m:r>
                          <a:rPr lang="en-US" altLang="ja-JP" sz="1600" b="0" i="1" smtClean="0">
                            <a:latin typeface="Cambria Math" panose="02040503050406030204" pitchFamily="18" charset="0"/>
                            <a:ea typeface="Cambria Math" panose="02040503050406030204" pitchFamily="18" charset="0"/>
                          </a:rPr>
                          <m:t>𝑦</m:t>
                        </m:r>
                      </m:sub>
                    </m:sSub>
                  </m:oMath>
                </a14:m>
                <a:r>
                  <a:rPr lang="en-US" altLang="ja-JP" sz="1600" dirty="0"/>
                  <a:t> at each collimator and </a:t>
                </a:r>
                <a14:m>
                  <m:oMath xmlns:m="http://schemas.openxmlformats.org/officeDocument/2006/math">
                    <m:r>
                      <a:rPr lang="en-US" altLang="ja-JP" sz="1600" i="1">
                        <a:latin typeface="Cambria Math" panose="02040503050406030204" pitchFamily="18" charset="0"/>
                        <a:ea typeface="Cambria Math" panose="02040503050406030204" pitchFamily="18" charset="0"/>
                      </a:rPr>
                      <m:t>√</m:t>
                    </m:r>
                    <m:sSubSup>
                      <m:sSubSupPr>
                        <m:ctrlPr>
                          <a:rPr lang="en-US" altLang="ja-JP" sz="1600" b="0" i="1" smtClean="0">
                            <a:latin typeface="Cambria Math" panose="02040503050406030204" pitchFamily="18" charset="0"/>
                            <a:ea typeface="Cambria Math" panose="02040503050406030204" pitchFamily="18" charset="0"/>
                          </a:rPr>
                        </m:ctrlPr>
                      </m:sSubSupPr>
                      <m:e>
                        <m:r>
                          <a:rPr lang="en-US" altLang="ja-JP" sz="1600" i="1">
                            <a:latin typeface="Cambria Math" panose="02040503050406030204" pitchFamily="18" charset="0"/>
                            <a:ea typeface="Cambria Math" panose="02040503050406030204" pitchFamily="18" charset="0"/>
                          </a:rPr>
                          <m:t>𝛽</m:t>
                        </m:r>
                      </m:e>
                      <m:sub>
                        <m:r>
                          <a:rPr lang="en-US" altLang="ja-JP" sz="1600" i="1">
                            <a:latin typeface="Cambria Math" panose="02040503050406030204" pitchFamily="18" charset="0"/>
                            <a:ea typeface="Cambria Math" panose="02040503050406030204" pitchFamily="18" charset="0"/>
                          </a:rPr>
                          <m:t>𝑦</m:t>
                        </m:r>
                      </m:sub>
                      <m:sup>
                        <m:r>
                          <a:rPr lang="en-US" altLang="ja-JP" sz="1600" b="0" i="1" smtClean="0">
                            <a:latin typeface="Cambria Math" panose="02040503050406030204" pitchFamily="18" charset="0"/>
                            <a:ea typeface="Cambria Math" panose="02040503050406030204" pitchFamily="18" charset="0"/>
                          </a:rPr>
                          <m:t>∗</m:t>
                        </m:r>
                      </m:sup>
                    </m:sSubSup>
                  </m:oMath>
                </a14:m>
                <a:r>
                  <a:rPr lang="en-US" altLang="ja-JP" sz="1600" dirty="0"/>
                  <a:t> .</a:t>
                </a:r>
              </a:p>
              <a:p>
                <a:pPr marL="285750" indent="-285750">
                  <a:buFont typeface="Arial" panose="020B0604020202020204" pitchFamily="34" charset="0"/>
                  <a:buChar char="•"/>
                </a:pPr>
                <a:r>
                  <a:rPr lang="en-US" altLang="ja-JP" sz="1600" dirty="0"/>
                  <a:t>Each</a:t>
                </a:r>
                <a:r>
                  <a:rPr kumimoji="1" lang="en-US" altLang="ja-JP" sz="1600" dirty="0"/>
                  <a:t> region of the beam-pipes in IR is below.</a:t>
                </a:r>
              </a:p>
              <a:p>
                <a:pPr marL="742950" lvl="1" indent="-285750">
                  <a:buFont typeface="Arial" panose="020B0604020202020204" pitchFamily="34" charset="0"/>
                  <a:buChar char="•"/>
                </a:pPr>
                <a:r>
                  <a:rPr lang="en-US" altLang="ja-JP" sz="1200" dirty="0"/>
                  <a:t>IP chamber: X-shaped beam-pipe around the collision point between “QC1RP505” and “QC1LP505”.</a:t>
                </a:r>
              </a:p>
              <a:p>
                <a:pPr marL="742950" lvl="1" indent="-285750">
                  <a:buFont typeface="Arial" panose="020B0604020202020204" pitchFamily="34" charset="0"/>
                  <a:buChar char="•"/>
                </a:pPr>
                <a:r>
                  <a:rPr lang="en-US" altLang="ja-JP" sz="1200" dirty="0"/>
                  <a:t>QC1LP: tapered beam-pipe including a BPM, bellows, and welding-gap between “QC1LP515” and “QC1LP1375”.</a:t>
                </a:r>
              </a:p>
              <a:p>
                <a:pPr marL="742950" lvl="1" indent="-285750">
                  <a:buFont typeface="Arial" panose="020B0604020202020204" pitchFamily="34" charset="0"/>
                  <a:buChar char="•"/>
                </a:pPr>
                <a:r>
                  <a:rPr lang="en-US" altLang="ja-JP" sz="1200" dirty="0"/>
                  <a:t>QC2LP: tapered beam-pipe including a BPM and welding-gap between “QC2LP1385” and “QC2LP2475”.</a:t>
                </a:r>
              </a:p>
              <a:p>
                <a:pPr marL="742950" lvl="1" indent="-285750">
                  <a:buFont typeface="Arial" panose="020B0604020202020204" pitchFamily="34" charset="0"/>
                  <a:buChar char="•"/>
                </a:pPr>
                <a:r>
                  <a:rPr lang="en-US" altLang="ja-JP" sz="1200" dirty="0"/>
                  <a:t>QC1RP: tapered beam-pipe including a BPM, bellows, and welding-gap between “QC1RP1375” and “QC1RP485”.</a:t>
                </a:r>
              </a:p>
              <a:p>
                <a:pPr marL="742950" lvl="1" indent="-285750">
                  <a:buFont typeface="Arial" panose="020B0604020202020204" pitchFamily="34" charset="0"/>
                  <a:buChar char="•"/>
                </a:pPr>
                <a:r>
                  <a:rPr lang="en-US" altLang="ja-JP" sz="1200" dirty="0"/>
                  <a:t>QC2RP: tapered beam-pipe including a BPM and welding-gap between “QC2RP2715” and “QC2RP1385”.</a:t>
                </a:r>
              </a:p>
              <a:p>
                <a:pPr marL="742950" lvl="1" indent="-285750">
                  <a:buFont typeface="Wingdings" pitchFamily="2" charset="2"/>
                  <a:buChar char="ü"/>
                </a:pPr>
                <a:r>
                  <a:rPr lang="en-US" altLang="ja-JP" sz="1200" dirty="0"/>
                  <a:t>The resistive-wall impedance is included in this model.</a:t>
                </a:r>
              </a:p>
              <a:p>
                <a:pPr marL="742950" lvl="1" indent="-285750">
                  <a:buFont typeface="Arial" panose="020B0604020202020204" pitchFamily="34" charset="0"/>
                  <a:buChar char="•"/>
                </a:pPr>
                <a:endParaRPr lang="ja-JP" altLang="en-US" sz="1200"/>
              </a:p>
              <a:p>
                <a:pPr marL="742950" lvl="1" indent="-285750">
                  <a:buFont typeface="Arial" panose="020B0604020202020204" pitchFamily="34" charset="0"/>
                  <a:buChar char="•"/>
                </a:pPr>
                <a:endParaRPr kumimoji="1" lang="ja-JP" altLang="en-US" sz="1600"/>
              </a:p>
            </p:txBody>
          </p:sp>
        </mc:Choice>
        <mc:Fallback xmlns="">
          <p:sp>
            <p:nvSpPr>
              <p:cNvPr id="23" name="テキスト ボックス 22">
                <a:extLst>
                  <a:ext uri="{FF2B5EF4-FFF2-40B4-BE49-F238E27FC236}">
                    <a16:creationId xmlns:a16="http://schemas.microsoft.com/office/drawing/2014/main" id="{4B794156-51CB-E443-80B7-4ACBB896D61F}"/>
                  </a:ext>
                </a:extLst>
              </p:cNvPr>
              <p:cNvSpPr txBox="1">
                <a:spLocks noRot="1" noChangeAspect="1" noMove="1" noResize="1" noEditPoints="1" noAdjustHandles="1" noChangeArrowheads="1" noChangeShapeType="1" noTextEdit="1"/>
              </p:cNvSpPr>
              <p:nvPr/>
            </p:nvSpPr>
            <p:spPr>
              <a:xfrm>
                <a:off x="7242312" y="1471514"/>
                <a:ext cx="4885744" cy="3829125"/>
              </a:xfrm>
              <a:prstGeom prst="rect">
                <a:avLst/>
              </a:prstGeom>
              <a:blipFill>
                <a:blip r:embed="rId4"/>
                <a:stretch>
                  <a:fillRect l="-518" t="-330"/>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E829AA51-50BA-6A43-8DFE-E35C3DD7B1C8}"/>
              </a:ext>
            </a:extLst>
          </p:cNvPr>
          <p:cNvSpPr>
            <a:spLocks noGrp="1"/>
          </p:cNvSpPr>
          <p:nvPr>
            <p:ph type="sldNum" sz="quarter" idx="12"/>
          </p:nvPr>
        </p:nvSpPr>
        <p:spPr/>
        <p:txBody>
          <a:bodyPr/>
          <a:lstStyle/>
          <a:p>
            <a:fld id="{F4A3A845-0855-BA44-987B-C5F49E536690}" type="slidenum">
              <a:rPr kumimoji="1" lang="ja-JP" altLang="en-US" smtClean="0"/>
              <a:t>22</a:t>
            </a:fld>
            <a:endParaRPr kumimoji="1" lang="ja-JP" altLang="en-US"/>
          </a:p>
        </p:txBody>
      </p:sp>
      <p:sp>
        <p:nvSpPr>
          <p:cNvPr id="6" name="タイトル 1">
            <a:extLst>
              <a:ext uri="{FF2B5EF4-FFF2-40B4-BE49-F238E27FC236}">
                <a16:creationId xmlns:a16="http://schemas.microsoft.com/office/drawing/2014/main" id="{A3D1E704-8D88-1028-F0CB-86BD87CFBF05}"/>
              </a:ext>
            </a:extLst>
          </p:cNvPr>
          <p:cNvSpPr>
            <a:spLocks noGrp="1"/>
          </p:cNvSpPr>
          <p:nvPr>
            <p:ph type="title"/>
          </p:nvPr>
        </p:nvSpPr>
        <p:spPr>
          <a:xfrm>
            <a:off x="0" y="-13520"/>
            <a:ext cx="10333703" cy="662782"/>
          </a:xfrm>
        </p:spPr>
        <p:txBody>
          <a:bodyPr>
            <a:normAutofit fontScale="90000"/>
          </a:bodyPr>
          <a:lstStyle/>
          <a:p>
            <a:r>
              <a:rPr lang="en-US" altLang="ja-JP" dirty="0"/>
              <a:t>Major Issues (impedance  - </a:t>
            </a:r>
            <a:r>
              <a:rPr lang="el-GR" altLang="ja-JP" dirty="0"/>
              <a:t>β</a:t>
            </a:r>
            <a:r>
              <a:rPr lang="en" altLang="ja-JP" baseline="-25000" dirty="0"/>
              <a:t>y</a:t>
            </a:r>
            <a:r>
              <a:rPr lang="en-US" altLang="ja-JP" baseline="30000" dirty="0"/>
              <a:t>*</a:t>
            </a:r>
            <a:r>
              <a:rPr lang="en-US" altLang="ja-JP" dirty="0"/>
              <a:t> dependence)</a:t>
            </a:r>
            <a:endParaRPr kumimoji="1" lang="ja-JP" altLang="en-US"/>
          </a:p>
        </p:txBody>
      </p:sp>
      <p:sp>
        <p:nvSpPr>
          <p:cNvPr id="2" name="テキスト ボックス 1">
            <a:extLst>
              <a:ext uri="{FF2B5EF4-FFF2-40B4-BE49-F238E27FC236}">
                <a16:creationId xmlns:a16="http://schemas.microsoft.com/office/drawing/2014/main" id="{A42AE0F7-B193-F4EF-BA5E-C8F9B3BEC26E}"/>
              </a:ext>
            </a:extLst>
          </p:cNvPr>
          <p:cNvSpPr txBox="1"/>
          <p:nvPr/>
        </p:nvSpPr>
        <p:spPr>
          <a:xfrm>
            <a:off x="540482" y="6123613"/>
            <a:ext cx="1186543" cy="253916"/>
          </a:xfrm>
          <a:prstGeom prst="rect">
            <a:avLst/>
          </a:prstGeom>
          <a:noFill/>
          <a:ln>
            <a:solidFill>
              <a:srgbClr val="C00000"/>
            </a:solidFill>
          </a:ln>
        </p:spPr>
        <p:txBody>
          <a:bodyPr wrap="none" rtlCol="0">
            <a:spAutoFit/>
          </a:bodyPr>
          <a:lstStyle/>
          <a:p>
            <a:r>
              <a:rPr kumimoji="1" lang="en-US" altLang="ja-JP" sz="1050" dirty="0">
                <a:solidFill>
                  <a:srgbClr val="C00000"/>
                </a:solidFill>
              </a:rPr>
              <a:t>vertical collimator</a:t>
            </a:r>
            <a:endParaRPr kumimoji="1" lang="ja-JP" altLang="en-US" sz="1050">
              <a:solidFill>
                <a:srgbClr val="C00000"/>
              </a:solidFill>
            </a:endParaRPr>
          </a:p>
        </p:txBody>
      </p:sp>
    </p:spTree>
    <p:extLst>
      <p:ext uri="{BB962C8B-B14F-4D97-AF65-F5344CB8AC3E}">
        <p14:creationId xmlns:p14="http://schemas.microsoft.com/office/powerpoint/2010/main" val="141498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02C05FA4-1138-1742-B77E-1572B76462E6}"/>
              </a:ext>
            </a:extLst>
          </p:cNvPr>
          <p:cNvSpPr txBox="1"/>
          <p:nvPr/>
        </p:nvSpPr>
        <p:spPr>
          <a:xfrm>
            <a:off x="34975" y="3628317"/>
            <a:ext cx="1139588" cy="307777"/>
          </a:xfrm>
          <a:prstGeom prst="rect">
            <a:avLst/>
          </a:prstGeom>
          <a:noFill/>
        </p:spPr>
        <p:txBody>
          <a:bodyPr wrap="square" rtlCol="0">
            <a:spAutoFit/>
          </a:bodyPr>
          <a:lstStyle/>
          <a:p>
            <a:r>
              <a:rPr kumimoji="1" lang="en-US" altLang="ja-JP" sz="1400" dirty="0"/>
              <a:t>With NLC</a:t>
            </a:r>
            <a:endParaRPr kumimoji="1" lang="ja-JP" altLang="en-US" sz="1400"/>
          </a:p>
        </p:txBody>
      </p:sp>
      <p:sp>
        <p:nvSpPr>
          <p:cNvPr id="27" name="テキスト ボックス 26">
            <a:extLst>
              <a:ext uri="{FF2B5EF4-FFF2-40B4-BE49-F238E27FC236}">
                <a16:creationId xmlns:a16="http://schemas.microsoft.com/office/drawing/2014/main" id="{94618D79-4091-1448-BC1F-02CD83846D48}"/>
              </a:ext>
            </a:extLst>
          </p:cNvPr>
          <p:cNvSpPr txBox="1"/>
          <p:nvPr/>
        </p:nvSpPr>
        <p:spPr>
          <a:xfrm>
            <a:off x="219162" y="482357"/>
            <a:ext cx="1139588" cy="307777"/>
          </a:xfrm>
          <a:prstGeom prst="rect">
            <a:avLst/>
          </a:prstGeom>
          <a:noFill/>
        </p:spPr>
        <p:txBody>
          <a:bodyPr wrap="square" rtlCol="0">
            <a:spAutoFit/>
          </a:bodyPr>
          <a:lstStyle/>
          <a:p>
            <a:r>
              <a:rPr kumimoji="1" lang="en-US" altLang="ja-JP" sz="1400" dirty="0"/>
              <a:t>Without NLC</a:t>
            </a:r>
            <a:endParaRPr kumimoji="1" lang="ja-JP" altLang="en-US" sz="1400"/>
          </a:p>
        </p:txBody>
      </p:sp>
      <p:sp>
        <p:nvSpPr>
          <p:cNvPr id="3" name="スライド番号プレースホルダー 2">
            <a:extLst>
              <a:ext uri="{FF2B5EF4-FFF2-40B4-BE49-F238E27FC236}">
                <a16:creationId xmlns:a16="http://schemas.microsoft.com/office/drawing/2014/main" id="{22E92DC4-35DB-EE43-9D20-C2D5A5A5FFB9}"/>
              </a:ext>
            </a:extLst>
          </p:cNvPr>
          <p:cNvSpPr>
            <a:spLocks noGrp="1"/>
          </p:cNvSpPr>
          <p:nvPr>
            <p:ph type="sldNum" sz="quarter" idx="12"/>
          </p:nvPr>
        </p:nvSpPr>
        <p:spPr/>
        <p:txBody>
          <a:bodyPr/>
          <a:lstStyle/>
          <a:p>
            <a:fld id="{F4A3A845-0855-BA44-987B-C5F49E536690}" type="slidenum">
              <a:rPr kumimoji="1" lang="ja-JP" altLang="en-US" smtClean="0"/>
              <a:t>23</a:t>
            </a:fld>
            <a:endParaRPr kumimoji="1" lang="ja-JP" altLang="en-US"/>
          </a:p>
        </p:txBody>
      </p:sp>
      <p:pic>
        <p:nvPicPr>
          <p:cNvPr id="11" name="図 10">
            <a:extLst>
              <a:ext uri="{FF2B5EF4-FFF2-40B4-BE49-F238E27FC236}">
                <a16:creationId xmlns:a16="http://schemas.microsoft.com/office/drawing/2014/main" id="{B73FD3B7-6275-0243-BCD1-70DAE55708A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3536" b="-906"/>
          <a:stretch/>
        </p:blipFill>
        <p:spPr>
          <a:xfrm>
            <a:off x="-988701" y="732574"/>
            <a:ext cx="3957660" cy="2950785"/>
          </a:xfrm>
          <a:prstGeom prst="rect">
            <a:avLst/>
          </a:prstGeom>
        </p:spPr>
      </p:pic>
      <p:pic>
        <p:nvPicPr>
          <p:cNvPr id="13" name="図 12">
            <a:extLst>
              <a:ext uri="{FF2B5EF4-FFF2-40B4-BE49-F238E27FC236}">
                <a16:creationId xmlns:a16="http://schemas.microsoft.com/office/drawing/2014/main" id="{456AFCC9-91FD-7A4B-A882-0260B880CF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4558" y="732574"/>
            <a:ext cx="3981218" cy="2950785"/>
          </a:xfrm>
          <a:prstGeom prst="rect">
            <a:avLst/>
          </a:prstGeom>
        </p:spPr>
      </p:pic>
      <p:pic>
        <p:nvPicPr>
          <p:cNvPr id="16" name="図 15">
            <a:extLst>
              <a:ext uri="{FF2B5EF4-FFF2-40B4-BE49-F238E27FC236}">
                <a16:creationId xmlns:a16="http://schemas.microsoft.com/office/drawing/2014/main" id="{2E31B373-3FEE-B947-A638-AC5EB809683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75" y="3867924"/>
            <a:ext cx="2933984" cy="2970198"/>
          </a:xfrm>
          <a:prstGeom prst="rect">
            <a:avLst/>
          </a:prstGeom>
        </p:spPr>
      </p:pic>
      <p:pic>
        <p:nvPicPr>
          <p:cNvPr id="18" name="図 17">
            <a:extLst>
              <a:ext uri="{FF2B5EF4-FFF2-40B4-BE49-F238E27FC236}">
                <a16:creationId xmlns:a16="http://schemas.microsoft.com/office/drawing/2014/main" id="{BA9C65B9-F8C0-3347-8B81-1FBF4FECCB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74557" y="3867924"/>
            <a:ext cx="3981219" cy="2950786"/>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D8581E5-748E-8244-BC95-32039FF5096F}"/>
                  </a:ext>
                </a:extLst>
              </p:cNvPr>
              <p:cNvSpPr txBox="1"/>
              <p:nvPr/>
            </p:nvSpPr>
            <p:spPr>
              <a:xfrm>
                <a:off x="9022182" y="467829"/>
                <a:ext cx="1892185" cy="5380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𝐼</m:t>
                          </m:r>
                        </m:e>
                        <m:sub>
                          <m:r>
                            <a:rPr kumimoji="1" lang="en-US" altLang="ja-JP" sz="1600" b="0" i="1" smtClean="0">
                              <a:latin typeface="Cambria Math" panose="02040503050406030204" pitchFamily="18" charset="0"/>
                            </a:rPr>
                            <m:t>𝑡h</m:t>
                          </m:r>
                        </m:sub>
                      </m:sSub>
                      <m:r>
                        <a:rPr kumimoji="1" lang="en-US" altLang="ja-JP" sz="1600" b="0" i="1" smtClean="0">
                          <a:latin typeface="Cambria Math" panose="02040503050406030204" pitchFamily="18" charset="0"/>
                        </a:rPr>
                        <m:t>= </m:t>
                      </m:r>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4</m:t>
                          </m:r>
                          <m:r>
                            <a:rPr kumimoji="1" lang="en-US" altLang="ja-JP" sz="1600" b="0" i="1" smtClean="0">
                              <a:latin typeface="Cambria Math" panose="02040503050406030204" pitchFamily="18" charset="0"/>
                              <a:ea typeface="Cambria Math" panose="02040503050406030204" pitchFamily="18" charset="0"/>
                            </a:rPr>
                            <m:t>𝜋</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𝜈</m:t>
                              </m:r>
                            </m:e>
                            <m:sub>
                              <m:r>
                                <a:rPr kumimoji="1" lang="en-US" altLang="ja-JP" sz="1600" b="0" i="1" smtClean="0">
                                  <a:latin typeface="Cambria Math" panose="02040503050406030204" pitchFamily="18" charset="0"/>
                                </a:rPr>
                                <m:t>𝑠</m:t>
                              </m:r>
                            </m:sub>
                          </m:sSub>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𝐸</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𝑒</m:t>
                          </m:r>
                          <m:r>
                            <a:rPr kumimoji="1" lang="en-US" altLang="ja-JP" sz="1600" b="0" i="1" smtClean="0">
                              <a:latin typeface="Cambria Math" panose="02040503050406030204" pitchFamily="18" charset="0"/>
                            </a:rPr>
                            <m:t>)</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𝑇</m:t>
                              </m:r>
                            </m:e>
                            <m:sub>
                              <m:r>
                                <a:rPr kumimoji="1" lang="en-US" altLang="ja-JP" sz="1600" b="0" i="1" smtClean="0">
                                  <a:latin typeface="Cambria Math" panose="02040503050406030204" pitchFamily="18" charset="0"/>
                                </a:rPr>
                                <m:t>0</m:t>
                              </m:r>
                            </m:sub>
                          </m:sSub>
                          <m:nary>
                            <m:naryPr>
                              <m:chr m:val="∑"/>
                              <m:supHide m:val="on"/>
                              <m:ctrlPr>
                                <a:rPr kumimoji="1" lang="en-US" altLang="ja-JP" sz="1600" b="0" i="1" smtClean="0">
                                  <a:latin typeface="Cambria Math" panose="02040503050406030204" pitchFamily="18" charset="0"/>
                                </a:rPr>
                              </m:ctrlPr>
                            </m:naryPr>
                            <m:sub>
                              <m:r>
                                <m:rPr>
                                  <m:brk m:alnAt="7"/>
                                </m:rPr>
                                <a:rPr kumimoji="1" lang="en-US" altLang="ja-JP" sz="1600" b="0" i="1" smtClean="0">
                                  <a:latin typeface="Cambria Math" panose="02040503050406030204" pitchFamily="18" charset="0"/>
                                </a:rPr>
                                <m:t>𝑖</m:t>
                              </m:r>
                            </m:sub>
                            <m:sup/>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𝛽</m:t>
                                  </m:r>
                                </m:e>
                                <m:sub>
                                  <m:r>
                                    <a:rPr kumimoji="1" lang="en-US" altLang="ja-JP" sz="1600" b="0" i="1" smtClean="0">
                                      <a:latin typeface="Cambria Math" panose="02040503050406030204" pitchFamily="18" charset="0"/>
                                    </a:rPr>
                                    <m:t>𝑦</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𝑖</m:t>
                                  </m:r>
                                </m:sub>
                              </m:sSub>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𝑘</m:t>
                                  </m:r>
                                </m:e>
                                <m:sub>
                                  <m:r>
                                    <a:rPr kumimoji="1" lang="en-US" altLang="ja-JP" sz="1600" b="0" i="1" smtClean="0">
                                      <a:latin typeface="Cambria Math" panose="02040503050406030204" pitchFamily="18" charset="0"/>
                                    </a:rPr>
                                    <m:t>𝑦</m:t>
                                  </m:r>
                                  <m:r>
                                    <a:rPr kumimoji="1" lang="en-US" altLang="ja-JP" sz="1600" b="0" i="1" smtClean="0">
                                      <a:latin typeface="Cambria Math" panose="02040503050406030204" pitchFamily="18" charset="0"/>
                                    </a:rPr>
                                    <m:t>, </m:t>
                                  </m:r>
                                  <m:r>
                                    <a:rPr kumimoji="1" lang="en-US" altLang="ja-JP" sz="1600" b="0" i="1" smtClean="0">
                                      <a:latin typeface="Cambria Math" panose="02040503050406030204" pitchFamily="18" charset="0"/>
                                    </a:rPr>
                                    <m:t>𝑖</m:t>
                                  </m:r>
                                </m:sub>
                              </m:sSub>
                            </m:e>
                          </m:nary>
                        </m:den>
                      </m:f>
                    </m:oMath>
                  </m:oMathPara>
                </a14:m>
                <a:endParaRPr kumimoji="1" lang="ja-JP" altLang="en-US" sz="1600"/>
              </a:p>
            </p:txBody>
          </p:sp>
        </mc:Choice>
        <mc:Fallback xmlns="">
          <p:sp>
            <p:nvSpPr>
              <p:cNvPr id="12" name="テキスト ボックス 11">
                <a:extLst>
                  <a:ext uri="{FF2B5EF4-FFF2-40B4-BE49-F238E27FC236}">
                    <a16:creationId xmlns:a16="http://schemas.microsoft.com/office/drawing/2014/main" id="{BD8581E5-748E-8244-BC95-32039FF5096F}"/>
                  </a:ext>
                </a:extLst>
              </p:cNvPr>
              <p:cNvSpPr txBox="1">
                <a:spLocks noRot="1" noChangeAspect="1" noMove="1" noResize="1" noEditPoints="1" noAdjustHandles="1" noChangeArrowheads="1" noChangeShapeType="1" noTextEdit="1"/>
              </p:cNvSpPr>
              <p:nvPr/>
            </p:nvSpPr>
            <p:spPr>
              <a:xfrm>
                <a:off x="9022182" y="467829"/>
                <a:ext cx="1892185" cy="538096"/>
              </a:xfrm>
              <a:prstGeom prst="rect">
                <a:avLst/>
              </a:prstGeom>
              <a:blipFill>
                <a:blip r:embed="rId7"/>
                <a:stretch>
                  <a:fillRect t="-27273" b="-1159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F2FB0DA-C10E-CF4B-A22D-F7541F42AAE4}"/>
                  </a:ext>
                </a:extLst>
              </p:cNvPr>
              <p:cNvSpPr txBox="1"/>
              <p:nvPr/>
            </p:nvSpPr>
            <p:spPr>
              <a:xfrm>
                <a:off x="9179579" y="1124533"/>
                <a:ext cx="2307042" cy="184666"/>
              </a:xfrm>
              <a:prstGeom prst="rect">
                <a:avLst/>
              </a:prstGeom>
              <a:noFill/>
            </p:spPr>
            <p:txBody>
              <a:bodyPr wrap="none" lIns="0" tIns="0" rIns="0" bIns="0" rtlCol="0">
                <a:spAutoFit/>
              </a:bodyPr>
              <a:lstStyle/>
              <a:p>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𝜈</m:t>
                        </m:r>
                      </m:e>
                      <m:sub>
                        <m:r>
                          <a:rPr kumimoji="1" lang="en-US" altLang="ja-JP" sz="1200" b="0" i="1" smtClean="0">
                            <a:latin typeface="Cambria Math" panose="02040503050406030204" pitchFamily="18" charset="0"/>
                          </a:rPr>
                          <m:t>𝑠</m:t>
                        </m:r>
                      </m:sub>
                    </m:sSub>
                    <m:r>
                      <a:rPr kumimoji="1" lang="en-US" altLang="ja-JP" sz="1200" b="0" i="1" smtClean="0">
                        <a:latin typeface="Cambria Math" panose="02040503050406030204" pitchFamily="18" charset="0"/>
                      </a:rPr>
                      <m:t>=0.022, </m:t>
                    </m:r>
                    <m:r>
                      <a:rPr kumimoji="1" lang="en-US" altLang="ja-JP" sz="1200" b="0" i="1" smtClean="0">
                        <a:latin typeface="Cambria Math" panose="02040503050406030204" pitchFamily="18" charset="0"/>
                      </a:rPr>
                      <m:t>𝐸</m:t>
                    </m:r>
                    <m:r>
                      <a:rPr kumimoji="1" lang="en-US" altLang="ja-JP" sz="1200" b="0" i="1" smtClean="0">
                        <a:latin typeface="Cambria Math" panose="02040503050406030204" pitchFamily="18" charset="0"/>
                      </a:rPr>
                      <m:t>/</m:t>
                    </m:r>
                    <m:r>
                      <a:rPr kumimoji="1" lang="en-US" altLang="ja-JP" sz="1200" b="0" i="1" smtClean="0">
                        <a:latin typeface="Cambria Math" panose="02040503050406030204" pitchFamily="18" charset="0"/>
                      </a:rPr>
                      <m:t>𝑒</m:t>
                    </m:r>
                    <m:r>
                      <a:rPr kumimoji="1" lang="en-US" altLang="ja-JP" sz="1200" b="0" i="1" smtClean="0">
                        <a:latin typeface="Cambria Math" panose="02040503050406030204" pitchFamily="18" charset="0"/>
                      </a:rPr>
                      <m:t>=4</m:t>
                    </m:r>
                  </m:oMath>
                </a14:m>
                <a:r>
                  <a:rPr kumimoji="1" lang="en-US" altLang="ja-JP" sz="1200" dirty="0"/>
                  <a:t> GV, </a:t>
                </a:r>
                <a14:m>
                  <m:oMath xmlns:m="http://schemas.openxmlformats.org/officeDocument/2006/math">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𝑇</m:t>
                        </m:r>
                      </m:e>
                      <m:sub>
                        <m:r>
                          <a:rPr lang="en-US" altLang="ja-JP" sz="1200" b="0" i="1" smtClean="0">
                            <a:latin typeface="Cambria Math" panose="02040503050406030204" pitchFamily="18" charset="0"/>
                          </a:rPr>
                          <m:t>0</m:t>
                        </m:r>
                      </m:sub>
                    </m:sSub>
                    <m:r>
                      <a:rPr lang="en-US" altLang="ja-JP" sz="1200" i="1">
                        <a:latin typeface="Cambria Math" panose="02040503050406030204" pitchFamily="18" charset="0"/>
                      </a:rPr>
                      <m:t>=</m:t>
                    </m:r>
                  </m:oMath>
                </a14:m>
                <a:r>
                  <a:rPr kumimoji="1" lang="en-US" altLang="ja-JP" sz="1200" dirty="0"/>
                  <a:t> 1e-5 s</a:t>
                </a:r>
              </a:p>
            </p:txBody>
          </p:sp>
        </mc:Choice>
        <mc:Fallback xmlns="">
          <p:sp>
            <p:nvSpPr>
              <p:cNvPr id="14" name="テキスト ボックス 13">
                <a:extLst>
                  <a:ext uri="{FF2B5EF4-FFF2-40B4-BE49-F238E27FC236}">
                    <a16:creationId xmlns:a16="http://schemas.microsoft.com/office/drawing/2014/main" id="{1F2FB0DA-C10E-CF4B-A22D-F7541F42AAE4}"/>
                  </a:ext>
                </a:extLst>
              </p:cNvPr>
              <p:cNvSpPr txBox="1">
                <a:spLocks noRot="1" noChangeAspect="1" noMove="1" noResize="1" noEditPoints="1" noAdjustHandles="1" noChangeArrowheads="1" noChangeShapeType="1" noTextEdit="1"/>
              </p:cNvSpPr>
              <p:nvPr/>
            </p:nvSpPr>
            <p:spPr>
              <a:xfrm>
                <a:off x="9179579" y="1124533"/>
                <a:ext cx="2307042" cy="184666"/>
              </a:xfrm>
              <a:prstGeom prst="rect">
                <a:avLst/>
              </a:prstGeom>
              <a:blipFill>
                <a:blip r:embed="rId8"/>
                <a:stretch>
                  <a:fillRect l="-1639" t="-25000" r="-3279" b="-37500"/>
                </a:stretch>
              </a:blipFill>
            </p:spPr>
            <p:txBody>
              <a:bodyPr/>
              <a:lstStyle/>
              <a:p>
                <a:r>
                  <a:rPr lang="ja-JP" altLang="en-US">
                    <a:noFill/>
                  </a:rPr>
                  <a:t> </a:t>
                </a:r>
              </a:p>
            </p:txBody>
          </p:sp>
        </mc:Fallback>
      </mc:AlternateContent>
      <p:sp>
        <p:nvSpPr>
          <p:cNvPr id="6" name="タイトル 1">
            <a:extLst>
              <a:ext uri="{FF2B5EF4-FFF2-40B4-BE49-F238E27FC236}">
                <a16:creationId xmlns:a16="http://schemas.microsoft.com/office/drawing/2014/main" id="{40D362F2-BAC9-DDF9-3C37-1196DA94D62E}"/>
              </a:ext>
            </a:extLst>
          </p:cNvPr>
          <p:cNvSpPr>
            <a:spLocks noGrp="1"/>
          </p:cNvSpPr>
          <p:nvPr>
            <p:ph type="title"/>
          </p:nvPr>
        </p:nvSpPr>
        <p:spPr>
          <a:xfrm>
            <a:off x="0" y="-13520"/>
            <a:ext cx="10515600" cy="662782"/>
          </a:xfrm>
        </p:spPr>
        <p:txBody>
          <a:bodyPr>
            <a:normAutofit fontScale="90000"/>
          </a:bodyPr>
          <a:lstStyle/>
          <a:p>
            <a:r>
              <a:rPr lang="en-US" altLang="ja-JP" dirty="0"/>
              <a:t>Major Issues (impedance  - </a:t>
            </a:r>
            <a:r>
              <a:rPr lang="el-GR" altLang="ja-JP" dirty="0"/>
              <a:t>β</a:t>
            </a:r>
            <a:r>
              <a:rPr lang="en" altLang="ja-JP" baseline="-25000" dirty="0"/>
              <a:t>y</a:t>
            </a:r>
            <a:r>
              <a:rPr lang="en-US" altLang="ja-JP" baseline="30000" dirty="0"/>
              <a:t>*</a:t>
            </a:r>
            <a:r>
              <a:rPr lang="en-US" altLang="ja-JP" dirty="0"/>
              <a:t> dependence)</a:t>
            </a:r>
            <a:endParaRPr kumimoji="1" lang="ja-JP" altLang="en-US"/>
          </a:p>
        </p:txBody>
      </p:sp>
      <p:pic>
        <p:nvPicPr>
          <p:cNvPr id="4" name="図 3">
            <a:extLst>
              <a:ext uri="{FF2B5EF4-FFF2-40B4-BE49-F238E27FC236}">
                <a16:creationId xmlns:a16="http://schemas.microsoft.com/office/drawing/2014/main" id="{10159824-E728-33FA-D164-EBE9A282E1E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61374" y="2123037"/>
            <a:ext cx="4720268" cy="2611926"/>
          </a:xfrm>
          <a:prstGeom prst="rect">
            <a:avLst/>
          </a:prstGeom>
        </p:spPr>
      </p:pic>
    </p:spTree>
    <p:extLst>
      <p:ext uri="{BB962C8B-B14F-4D97-AF65-F5344CB8AC3E}">
        <p14:creationId xmlns:p14="http://schemas.microsoft.com/office/powerpoint/2010/main" val="253353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CA464-9318-DDF8-935C-8ED9D467944E}"/>
              </a:ext>
            </a:extLst>
          </p:cNvPr>
          <p:cNvSpPr>
            <a:spLocks noGrp="1"/>
          </p:cNvSpPr>
          <p:nvPr>
            <p:ph type="title"/>
          </p:nvPr>
        </p:nvSpPr>
        <p:spPr>
          <a:xfrm>
            <a:off x="0" y="-43509"/>
            <a:ext cx="11648661" cy="681037"/>
          </a:xfrm>
        </p:spPr>
        <p:txBody>
          <a:bodyPr>
            <a:normAutofit fontScale="90000"/>
          </a:bodyPr>
          <a:lstStyle/>
          <a:p>
            <a:r>
              <a:rPr lang="en-US" altLang="ja-JP" dirty="0"/>
              <a:t>Location</a:t>
            </a:r>
            <a:endParaRPr kumimoji="1" lang="ja-JP" altLang="en-US"/>
          </a:p>
        </p:txBody>
      </p:sp>
      <p:sp>
        <p:nvSpPr>
          <p:cNvPr id="4" name="スライド番号プレースホルダー 3">
            <a:extLst>
              <a:ext uri="{FF2B5EF4-FFF2-40B4-BE49-F238E27FC236}">
                <a16:creationId xmlns:a16="http://schemas.microsoft.com/office/drawing/2014/main" id="{5802E26C-E4BB-56D3-B4D9-235163F375F3}"/>
              </a:ext>
            </a:extLst>
          </p:cNvPr>
          <p:cNvSpPr>
            <a:spLocks noGrp="1"/>
          </p:cNvSpPr>
          <p:nvPr>
            <p:ph type="sldNum" sz="quarter" idx="12"/>
          </p:nvPr>
        </p:nvSpPr>
        <p:spPr>
          <a:xfrm>
            <a:off x="9321579" y="6492875"/>
            <a:ext cx="2743200" cy="365125"/>
          </a:xfrm>
        </p:spPr>
        <p:txBody>
          <a:bodyPr/>
          <a:lstStyle/>
          <a:p>
            <a:fld id="{4AF6185D-95D1-444C-BE8B-3DB4DC263910}" type="slidenum">
              <a:rPr kumimoji="1" lang="ja-JP" altLang="en-US" smtClean="0"/>
              <a:t>3</a:t>
            </a:fld>
            <a:endParaRPr kumimoji="1" lang="ja-JP" altLang="en-US"/>
          </a:p>
        </p:txBody>
      </p:sp>
      <p:pic>
        <p:nvPicPr>
          <p:cNvPr id="25" name="図 24">
            <a:extLst>
              <a:ext uri="{FF2B5EF4-FFF2-40B4-BE49-F238E27FC236}">
                <a16:creationId xmlns:a16="http://schemas.microsoft.com/office/drawing/2014/main" id="{0A3A4263-C1BB-8072-6F41-4E059FF621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375" y="480760"/>
            <a:ext cx="4501450" cy="4264532"/>
          </a:xfrm>
          <a:prstGeom prst="rect">
            <a:avLst/>
          </a:prstGeom>
        </p:spPr>
      </p:pic>
      <p:sp>
        <p:nvSpPr>
          <p:cNvPr id="26" name="テキスト ボックス 25">
            <a:extLst>
              <a:ext uri="{FF2B5EF4-FFF2-40B4-BE49-F238E27FC236}">
                <a16:creationId xmlns:a16="http://schemas.microsoft.com/office/drawing/2014/main" id="{3B603766-E7DF-E10F-4A68-A3696F375B17}"/>
              </a:ext>
            </a:extLst>
          </p:cNvPr>
          <p:cNvSpPr txBox="1"/>
          <p:nvPr/>
        </p:nvSpPr>
        <p:spPr>
          <a:xfrm>
            <a:off x="752375" y="4603057"/>
            <a:ext cx="10896286" cy="2308324"/>
          </a:xfrm>
          <a:prstGeom prst="rect">
            <a:avLst/>
          </a:prstGeom>
          <a:noFill/>
        </p:spPr>
        <p:txBody>
          <a:bodyPr wrap="square" rtlCol="0">
            <a:spAutoFit/>
          </a:bodyPr>
          <a:lstStyle/>
          <a:p>
            <a:r>
              <a:rPr lang="en" altLang="ja-JP" sz="1600" dirty="0"/>
              <a:t>LER</a:t>
            </a:r>
          </a:p>
          <a:p>
            <a:pPr marL="285750" indent="-285750">
              <a:buFontTx/>
              <a:buChar char="-"/>
            </a:pPr>
            <a:r>
              <a:rPr lang="en" altLang="ja-JP" sz="1600" dirty="0"/>
              <a:t>D06V1: primary collimator to suppress the injection BG</a:t>
            </a:r>
          </a:p>
          <a:p>
            <a:pPr marL="285750" indent="-285750">
              <a:buFontTx/>
              <a:buChar char="-"/>
            </a:pPr>
            <a:r>
              <a:rPr lang="en" altLang="ja-JP" sz="1600" dirty="0"/>
              <a:t>D02V1: collimator closest to interaction point (IP) and very important to suppress the detector BG.</a:t>
            </a:r>
          </a:p>
          <a:p>
            <a:pPr marL="285750" indent="-285750">
              <a:buFontTx/>
              <a:buChar char="-"/>
            </a:pPr>
            <a:r>
              <a:rPr lang="en" altLang="ja-JP" sz="1600" dirty="0"/>
              <a:t>D06V1, D03V1: backups</a:t>
            </a:r>
          </a:p>
          <a:p>
            <a:pPr marL="285750" indent="-285750">
              <a:buFontTx/>
              <a:buChar char="-"/>
            </a:pPr>
            <a:r>
              <a:rPr lang="en" altLang="ja-JP" sz="1600" dirty="0"/>
              <a:t>D06H3: absorber against accidental firings of the injection kickers</a:t>
            </a:r>
          </a:p>
          <a:p>
            <a:r>
              <a:rPr lang="en" altLang="ja-JP" sz="1600" dirty="0"/>
              <a:t>During LS1</a:t>
            </a:r>
          </a:p>
          <a:p>
            <a:pPr marL="285750" indent="-285750">
              <a:buFont typeface="システムフォント（レギュラー）"/>
              <a:buChar char="-"/>
            </a:pPr>
            <a:r>
              <a:rPr lang="en" altLang="ja-JP" sz="1600" dirty="0"/>
              <a:t>D03V1 will move to D05V1, that is a non-linear collimator.</a:t>
            </a:r>
          </a:p>
          <a:p>
            <a:pPr marL="285750" indent="-285750">
              <a:buFont typeface="システムフォント（レギュラー）"/>
              <a:buChar char="-"/>
            </a:pPr>
            <a:r>
              <a:rPr lang="en" altLang="ja-JP" sz="1600" dirty="0"/>
              <a:t>D06H1 will move to D06H4 that used for an absorber (countermeasure for accidental firings of injection kickers. D06H3 will be used as the spoiler by installing carbon jaws in it).</a:t>
            </a:r>
          </a:p>
        </p:txBody>
      </p:sp>
      <p:pic>
        <p:nvPicPr>
          <p:cNvPr id="5" name="図 4">
            <a:extLst>
              <a:ext uri="{FF2B5EF4-FFF2-40B4-BE49-F238E27FC236}">
                <a16:creationId xmlns:a16="http://schemas.microsoft.com/office/drawing/2014/main" id="{7E784F8C-DD12-08EE-CA0F-8E29E3600F18}"/>
              </a:ext>
            </a:extLst>
          </p:cNvPr>
          <p:cNvPicPr>
            <a:picLocks noChangeAspect="1"/>
          </p:cNvPicPr>
          <p:nvPr/>
        </p:nvPicPr>
        <p:blipFill>
          <a:blip r:embed="rId3"/>
          <a:stretch>
            <a:fillRect/>
          </a:stretch>
        </p:blipFill>
        <p:spPr>
          <a:xfrm>
            <a:off x="6729045" y="480760"/>
            <a:ext cx="4501450" cy="4254796"/>
          </a:xfrm>
          <a:prstGeom prst="rect">
            <a:avLst/>
          </a:prstGeom>
        </p:spPr>
      </p:pic>
      <p:cxnSp>
        <p:nvCxnSpPr>
          <p:cNvPr id="9" name="直線矢印コネクタ 8">
            <a:extLst>
              <a:ext uri="{FF2B5EF4-FFF2-40B4-BE49-F238E27FC236}">
                <a16:creationId xmlns:a16="http://schemas.microsoft.com/office/drawing/2014/main" id="{B5EC8308-00BC-8307-650A-DE594DBF5254}"/>
              </a:ext>
            </a:extLst>
          </p:cNvPr>
          <p:cNvCxnSpPr/>
          <p:nvPr/>
        </p:nvCxnSpPr>
        <p:spPr>
          <a:xfrm>
            <a:off x="5615577" y="2703694"/>
            <a:ext cx="7500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F47334A-21D6-79D9-13F4-96B4E8F95028}"/>
              </a:ext>
            </a:extLst>
          </p:cNvPr>
          <p:cNvSpPr txBox="1"/>
          <p:nvPr/>
        </p:nvSpPr>
        <p:spPr>
          <a:xfrm>
            <a:off x="752375" y="557887"/>
            <a:ext cx="731290" cy="307777"/>
          </a:xfrm>
          <a:prstGeom prst="rect">
            <a:avLst/>
          </a:prstGeom>
          <a:noFill/>
          <a:ln>
            <a:solidFill>
              <a:schemeClr val="accent1">
                <a:shade val="50000"/>
              </a:schemeClr>
            </a:solidFill>
          </a:ln>
        </p:spPr>
        <p:txBody>
          <a:bodyPr wrap="none" rtlCol="0">
            <a:spAutoFit/>
          </a:bodyPr>
          <a:lstStyle/>
          <a:p>
            <a:r>
              <a:rPr lang="en-US" altLang="ja-JP" sz="1400" dirty="0"/>
              <a:t>2022ab</a:t>
            </a:r>
            <a:endParaRPr kumimoji="1" lang="ja-JP" altLang="en-US" sz="1400"/>
          </a:p>
        </p:txBody>
      </p:sp>
      <p:sp>
        <p:nvSpPr>
          <p:cNvPr id="3" name="テキスト ボックス 2">
            <a:extLst>
              <a:ext uri="{FF2B5EF4-FFF2-40B4-BE49-F238E27FC236}">
                <a16:creationId xmlns:a16="http://schemas.microsoft.com/office/drawing/2014/main" id="{3FE5305D-9BB0-59F7-42D7-006CDE620A2A}"/>
              </a:ext>
            </a:extLst>
          </p:cNvPr>
          <p:cNvSpPr txBox="1"/>
          <p:nvPr/>
        </p:nvSpPr>
        <p:spPr>
          <a:xfrm>
            <a:off x="6667630" y="557887"/>
            <a:ext cx="824521" cy="307777"/>
          </a:xfrm>
          <a:prstGeom prst="rect">
            <a:avLst/>
          </a:prstGeom>
          <a:noFill/>
          <a:ln>
            <a:solidFill>
              <a:schemeClr val="accent1">
                <a:shade val="50000"/>
              </a:schemeClr>
            </a:solidFill>
          </a:ln>
        </p:spPr>
        <p:txBody>
          <a:bodyPr wrap="none" rtlCol="0">
            <a:spAutoFit/>
          </a:bodyPr>
          <a:lstStyle/>
          <a:p>
            <a:r>
              <a:rPr lang="en-US" altLang="ja-JP" sz="1400" dirty="0"/>
              <a:t>after LS1</a:t>
            </a:r>
            <a:endParaRPr kumimoji="1" lang="ja-JP" altLang="en-US" sz="1400"/>
          </a:p>
        </p:txBody>
      </p:sp>
    </p:spTree>
    <p:extLst>
      <p:ext uri="{BB962C8B-B14F-4D97-AF65-F5344CB8AC3E}">
        <p14:creationId xmlns:p14="http://schemas.microsoft.com/office/powerpoint/2010/main" val="347187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CA464-9318-DDF8-935C-8ED9D467944E}"/>
              </a:ext>
            </a:extLst>
          </p:cNvPr>
          <p:cNvSpPr>
            <a:spLocks noGrp="1"/>
          </p:cNvSpPr>
          <p:nvPr>
            <p:ph type="title"/>
          </p:nvPr>
        </p:nvSpPr>
        <p:spPr>
          <a:xfrm>
            <a:off x="-1" y="-88712"/>
            <a:ext cx="11648661" cy="681037"/>
          </a:xfrm>
        </p:spPr>
        <p:txBody>
          <a:bodyPr>
            <a:normAutofit fontScale="90000"/>
          </a:bodyPr>
          <a:lstStyle/>
          <a:p>
            <a:r>
              <a:rPr lang="en-US" altLang="ja-JP" dirty="0"/>
              <a:t>Material</a:t>
            </a:r>
            <a:endParaRPr kumimoji="1" lang="ja-JP" altLang="en-US"/>
          </a:p>
        </p:txBody>
      </p:sp>
      <p:sp>
        <p:nvSpPr>
          <p:cNvPr id="4" name="スライド番号プレースホルダー 3">
            <a:extLst>
              <a:ext uri="{FF2B5EF4-FFF2-40B4-BE49-F238E27FC236}">
                <a16:creationId xmlns:a16="http://schemas.microsoft.com/office/drawing/2014/main" id="{5802E26C-E4BB-56D3-B4D9-235163F375F3}"/>
              </a:ext>
            </a:extLst>
          </p:cNvPr>
          <p:cNvSpPr>
            <a:spLocks noGrp="1"/>
          </p:cNvSpPr>
          <p:nvPr>
            <p:ph type="sldNum" sz="quarter" idx="12"/>
          </p:nvPr>
        </p:nvSpPr>
        <p:spPr>
          <a:xfrm>
            <a:off x="9321579" y="6492875"/>
            <a:ext cx="2743200" cy="365125"/>
          </a:xfrm>
        </p:spPr>
        <p:txBody>
          <a:bodyPr/>
          <a:lstStyle/>
          <a:p>
            <a:fld id="{4AF6185D-95D1-444C-BE8B-3DB4DC263910}" type="slidenum">
              <a:rPr kumimoji="1" lang="ja-JP" altLang="en-US" smtClean="0"/>
              <a:t>4</a:t>
            </a:fld>
            <a:endParaRPr kumimoji="1" lang="ja-JP" altLang="en-US"/>
          </a:p>
        </p:txBody>
      </p:sp>
      <p:pic>
        <p:nvPicPr>
          <p:cNvPr id="3" name="図 2">
            <a:extLst>
              <a:ext uri="{FF2B5EF4-FFF2-40B4-BE49-F238E27FC236}">
                <a16:creationId xmlns:a16="http://schemas.microsoft.com/office/drawing/2014/main" id="{F3893AF7-DCB6-8225-9326-F4F97D1D51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676" y="3311571"/>
            <a:ext cx="4399619" cy="3315321"/>
          </a:xfrm>
          <a:prstGeom prst="rect">
            <a:avLst/>
          </a:prstGeom>
          <a:ln>
            <a:solidFill>
              <a:schemeClr val="tx1"/>
            </a:solidFill>
          </a:ln>
        </p:spPr>
      </p:pic>
      <p:pic>
        <p:nvPicPr>
          <p:cNvPr id="7" name="図 6">
            <a:extLst>
              <a:ext uri="{FF2B5EF4-FFF2-40B4-BE49-F238E27FC236}">
                <a16:creationId xmlns:a16="http://schemas.microsoft.com/office/drawing/2014/main" id="{0CEF8986-555C-2F76-3C49-493ED4C19B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2022" y="3311571"/>
            <a:ext cx="2616911" cy="2430937"/>
          </a:xfrm>
          <a:prstGeom prst="rect">
            <a:avLst/>
          </a:prstGeom>
        </p:spPr>
      </p:pic>
      <p:sp>
        <p:nvSpPr>
          <p:cNvPr id="8" name="テキスト ボックス 7">
            <a:extLst>
              <a:ext uri="{FF2B5EF4-FFF2-40B4-BE49-F238E27FC236}">
                <a16:creationId xmlns:a16="http://schemas.microsoft.com/office/drawing/2014/main" id="{033E3ADF-3603-592D-6B0B-CD3E00A45680}"/>
              </a:ext>
            </a:extLst>
          </p:cNvPr>
          <p:cNvSpPr txBox="1"/>
          <p:nvPr/>
        </p:nvSpPr>
        <p:spPr>
          <a:xfrm>
            <a:off x="0" y="434034"/>
            <a:ext cx="12091324" cy="1815882"/>
          </a:xfrm>
          <a:prstGeom prst="rect">
            <a:avLst/>
          </a:prstGeom>
          <a:noFill/>
        </p:spPr>
        <p:txBody>
          <a:bodyPr wrap="square" rtlCol="0">
            <a:spAutoFit/>
          </a:bodyPr>
          <a:lstStyle/>
          <a:p>
            <a:pPr marL="285750" indent="-285750">
              <a:buFont typeface="Arial" panose="020B0604020202020204" pitchFamily="34" charset="0"/>
              <a:buChar char="•"/>
            </a:pPr>
            <a:r>
              <a:rPr lang="en" altLang="ja-JP" sz="1600" dirty="0"/>
              <a:t>Any materials should melt if high current beam hit the jaw.</a:t>
            </a:r>
          </a:p>
          <a:p>
            <a:pPr marL="285750" indent="-285750">
              <a:buFont typeface="Arial" panose="020B0604020202020204" pitchFamily="34" charset="0"/>
              <a:buChar char="•"/>
            </a:pPr>
            <a:r>
              <a:rPr lang="en" altLang="ja-JP" sz="1600" dirty="0"/>
              <a:t>Tungsten (W) was used for the material of the tip at first, but it was found that if it was damaged by the beam hit, it become embrittled and generate a lot of radioactive dusts.</a:t>
            </a:r>
          </a:p>
          <a:p>
            <a:pPr marL="285750" indent="-285750">
              <a:buFont typeface="Arial" panose="020B0604020202020204" pitchFamily="34" charset="0"/>
              <a:buChar char="•"/>
            </a:pPr>
            <a:r>
              <a:rPr lang="en" altLang="ja-JP" sz="1600" dirty="0"/>
              <a:t>After that, tantalum (Ta) have been used as a default material of the tip.</a:t>
            </a:r>
          </a:p>
          <a:p>
            <a:pPr marL="285750" indent="-285750">
              <a:buFont typeface="Arial" panose="020B0604020202020204" pitchFamily="34" charset="0"/>
              <a:buChar char="•"/>
            </a:pPr>
            <a:r>
              <a:rPr lang="en" altLang="ja-JP" sz="1600" dirty="0"/>
              <a:t>A special type of jaws named low-Z/carbon made from carbon fiber reinforced carbon (CFC) was developed for a more robust collimator, but the impedance problem arose in 2020c and was removed (the radiation length of the carbon is long (~19.32 cm) compared with W/Ta (~0.35 cm/0.41 cm, and its conductivity is low (~3.0e5 S/m @ 5.044 GHz) ), so we need longer jaw to suppress the background).</a:t>
            </a:r>
          </a:p>
        </p:txBody>
      </p:sp>
      <p:sp>
        <p:nvSpPr>
          <p:cNvPr id="9" name="テキスト ボックス 8">
            <a:extLst>
              <a:ext uri="{FF2B5EF4-FFF2-40B4-BE49-F238E27FC236}">
                <a16:creationId xmlns:a16="http://schemas.microsoft.com/office/drawing/2014/main" id="{7CC265E2-F064-DE29-E481-19F2D1EE93A6}"/>
              </a:ext>
            </a:extLst>
          </p:cNvPr>
          <p:cNvSpPr txBox="1"/>
          <p:nvPr/>
        </p:nvSpPr>
        <p:spPr>
          <a:xfrm>
            <a:off x="5222860" y="5644203"/>
            <a:ext cx="3493926" cy="1200329"/>
          </a:xfrm>
          <a:prstGeom prst="rect">
            <a:avLst/>
          </a:prstGeom>
          <a:noFill/>
        </p:spPr>
        <p:txBody>
          <a:bodyPr wrap="square" rtlCol="0">
            <a:spAutoFit/>
          </a:bodyPr>
          <a:lstStyle/>
          <a:p>
            <a:r>
              <a:rPr lang="en" altLang="ja-JP" sz="1200" dirty="0"/>
              <a:t>Maximum temperatures within 1 RL and melting points for each material, induced by the positron beam. The beam profile and energy are respectively Gaussian and 4 GeV. Dx=y and the injected current are 0.5 mm and 50 mA (3.12 × 1012 positrons), respectively.</a:t>
            </a:r>
            <a:endParaRPr kumimoji="1" lang="ja-JP" altLang="en-US" sz="1200"/>
          </a:p>
        </p:txBody>
      </p:sp>
      <p:sp>
        <p:nvSpPr>
          <p:cNvPr id="10" name="テキスト ボックス 9">
            <a:extLst>
              <a:ext uri="{FF2B5EF4-FFF2-40B4-BE49-F238E27FC236}">
                <a16:creationId xmlns:a16="http://schemas.microsoft.com/office/drawing/2014/main" id="{4E2646DC-C497-E81D-FB4A-0EFB7CE196A3}"/>
              </a:ext>
            </a:extLst>
          </p:cNvPr>
          <p:cNvSpPr txBox="1"/>
          <p:nvPr/>
        </p:nvSpPr>
        <p:spPr>
          <a:xfrm>
            <a:off x="7760847" y="5237164"/>
            <a:ext cx="1373813" cy="276999"/>
          </a:xfrm>
          <a:prstGeom prst="rect">
            <a:avLst/>
          </a:prstGeom>
          <a:noFill/>
        </p:spPr>
        <p:txBody>
          <a:bodyPr wrap="square" rtlCol="0">
            <a:spAutoFit/>
          </a:bodyPr>
          <a:lstStyle/>
          <a:p>
            <a:r>
              <a:rPr kumimoji="1" lang="en-US" altLang="ja-JP" sz="1200" dirty="0"/>
              <a:t>[T. Ishibashi]</a:t>
            </a:r>
            <a:endParaRPr kumimoji="1" lang="ja-JP" altLang="en-US" sz="1200"/>
          </a:p>
        </p:txBody>
      </p:sp>
      <p:sp>
        <p:nvSpPr>
          <p:cNvPr id="11" name="テキスト ボックス 10">
            <a:extLst>
              <a:ext uri="{FF2B5EF4-FFF2-40B4-BE49-F238E27FC236}">
                <a16:creationId xmlns:a16="http://schemas.microsoft.com/office/drawing/2014/main" id="{F20677B3-5300-E0EA-E6CF-A3DF1D31FDB9}"/>
              </a:ext>
            </a:extLst>
          </p:cNvPr>
          <p:cNvSpPr txBox="1"/>
          <p:nvPr/>
        </p:nvSpPr>
        <p:spPr>
          <a:xfrm>
            <a:off x="3579940" y="6195083"/>
            <a:ext cx="920356" cy="276999"/>
          </a:xfrm>
          <a:prstGeom prst="rect">
            <a:avLst/>
          </a:prstGeom>
          <a:noFill/>
        </p:spPr>
        <p:txBody>
          <a:bodyPr wrap="square" rtlCol="0">
            <a:spAutoFit/>
          </a:bodyPr>
          <a:lstStyle/>
          <a:p>
            <a:r>
              <a:rPr kumimoji="1" lang="en-US" altLang="ja-JP" sz="1200" dirty="0"/>
              <a:t>[T. </a:t>
            </a:r>
            <a:r>
              <a:rPr kumimoji="1" lang="en-US" altLang="ja-JP" sz="1200" dirty="0" err="1"/>
              <a:t>Sanami</a:t>
            </a:r>
            <a:r>
              <a:rPr kumimoji="1" lang="en-US" altLang="ja-JP" sz="1200" dirty="0"/>
              <a:t>]</a:t>
            </a:r>
            <a:endParaRPr kumimoji="1" lang="ja-JP" altLang="en-US" sz="1200"/>
          </a:p>
        </p:txBody>
      </p:sp>
      <p:pic>
        <p:nvPicPr>
          <p:cNvPr id="13" name="図 12">
            <a:extLst>
              <a:ext uri="{FF2B5EF4-FFF2-40B4-BE49-F238E27FC236}">
                <a16:creationId xmlns:a16="http://schemas.microsoft.com/office/drawing/2014/main" id="{D13FB467-8FC8-BEFD-5333-209E0F31C93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965477" y="2584033"/>
            <a:ext cx="3099301" cy="1722496"/>
          </a:xfrm>
          <a:prstGeom prst="rect">
            <a:avLst/>
          </a:prstGeom>
        </p:spPr>
      </p:pic>
      <p:sp>
        <p:nvSpPr>
          <p:cNvPr id="14" name="テキスト ボックス 13">
            <a:extLst>
              <a:ext uri="{FF2B5EF4-FFF2-40B4-BE49-F238E27FC236}">
                <a16:creationId xmlns:a16="http://schemas.microsoft.com/office/drawing/2014/main" id="{66D1BB58-938C-5470-438D-373B27768AC0}"/>
              </a:ext>
            </a:extLst>
          </p:cNvPr>
          <p:cNvSpPr txBox="1"/>
          <p:nvPr/>
        </p:nvSpPr>
        <p:spPr>
          <a:xfrm>
            <a:off x="8902955" y="2326134"/>
            <a:ext cx="1010598" cy="307777"/>
          </a:xfrm>
          <a:prstGeom prst="rect">
            <a:avLst/>
          </a:prstGeom>
          <a:noFill/>
        </p:spPr>
        <p:txBody>
          <a:bodyPr wrap="none" rtlCol="0">
            <a:spAutoFit/>
          </a:bodyPr>
          <a:lstStyle/>
          <a:p>
            <a:r>
              <a:rPr kumimoji="1" lang="en-US" altLang="ja-JP" sz="1400" dirty="0"/>
              <a:t>Carbon jaw</a:t>
            </a:r>
            <a:endParaRPr kumimoji="1" lang="ja-JP" altLang="en-US" sz="1400"/>
          </a:p>
        </p:txBody>
      </p:sp>
      <p:pic>
        <p:nvPicPr>
          <p:cNvPr id="24" name="図 23">
            <a:extLst>
              <a:ext uri="{FF2B5EF4-FFF2-40B4-BE49-F238E27FC236}">
                <a16:creationId xmlns:a16="http://schemas.microsoft.com/office/drawing/2014/main" id="{BFC24F21-A215-1EC9-D8D8-EA8CE5EB514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85894" y="4829689"/>
            <a:ext cx="3105430" cy="1552715"/>
          </a:xfrm>
          <a:prstGeom prst="rect">
            <a:avLst/>
          </a:prstGeom>
        </p:spPr>
      </p:pic>
      <p:sp>
        <p:nvSpPr>
          <p:cNvPr id="25" name="テキスト ボックス 24">
            <a:extLst>
              <a:ext uri="{FF2B5EF4-FFF2-40B4-BE49-F238E27FC236}">
                <a16:creationId xmlns:a16="http://schemas.microsoft.com/office/drawing/2014/main" id="{8F481F74-97D2-E8C2-8913-1D26F3EB41DC}"/>
              </a:ext>
            </a:extLst>
          </p:cNvPr>
          <p:cNvSpPr txBox="1"/>
          <p:nvPr/>
        </p:nvSpPr>
        <p:spPr>
          <a:xfrm>
            <a:off x="8911064" y="4553707"/>
            <a:ext cx="1640962" cy="307777"/>
          </a:xfrm>
          <a:prstGeom prst="rect">
            <a:avLst/>
          </a:prstGeom>
          <a:noFill/>
        </p:spPr>
        <p:txBody>
          <a:bodyPr wrap="none" rtlCol="0">
            <a:spAutoFit/>
          </a:bodyPr>
          <a:lstStyle/>
          <a:p>
            <a:r>
              <a:rPr kumimoji="1" lang="en-US" altLang="ja-JP" sz="1400" dirty="0"/>
              <a:t>Hybrid jaw (</a:t>
            </a:r>
            <a:r>
              <a:rPr kumimoji="1" lang="en-US" altLang="ja-JP" sz="1400" dirty="0" err="1"/>
              <a:t>CFC+Ta</a:t>
            </a:r>
            <a:r>
              <a:rPr kumimoji="1" lang="en-US" altLang="ja-JP" sz="1400" dirty="0"/>
              <a:t>)</a:t>
            </a:r>
            <a:endParaRPr kumimoji="1" lang="ja-JP" altLang="en-US" sz="1400"/>
          </a:p>
        </p:txBody>
      </p:sp>
      <p:sp>
        <p:nvSpPr>
          <p:cNvPr id="27" name="テキスト ボックス 26">
            <a:extLst>
              <a:ext uri="{FF2B5EF4-FFF2-40B4-BE49-F238E27FC236}">
                <a16:creationId xmlns:a16="http://schemas.microsoft.com/office/drawing/2014/main" id="{710E8079-B3C0-1233-3987-A1857F7C146C}"/>
              </a:ext>
            </a:extLst>
          </p:cNvPr>
          <p:cNvSpPr txBox="1"/>
          <p:nvPr/>
        </p:nvSpPr>
        <p:spPr>
          <a:xfrm>
            <a:off x="30674" y="2189719"/>
            <a:ext cx="8666448" cy="1077218"/>
          </a:xfrm>
          <a:prstGeom prst="rect">
            <a:avLst/>
          </a:prstGeom>
          <a:noFill/>
        </p:spPr>
        <p:txBody>
          <a:bodyPr wrap="square" rtlCol="0">
            <a:spAutoFit/>
          </a:bodyPr>
          <a:lstStyle/>
          <a:p>
            <a:pPr marL="285750" indent="-285750">
              <a:buFont typeface="Arial" panose="020B0604020202020204" pitchFamily="34" charset="0"/>
              <a:buChar char="•"/>
            </a:pPr>
            <a:r>
              <a:rPr lang="en" altLang="ja-JP" sz="1600" dirty="0"/>
              <a:t>A special type of jaws named hybrid made from CFC and Ta was developed for the robust collimator. This jaw has been used without being damaged and so on, if a high beam current induced in, it will break, and we don't know what state it will be in if it breaks (In the worst case, cracks may be formed at the junction and discharges may occur.).</a:t>
            </a:r>
          </a:p>
        </p:txBody>
      </p:sp>
    </p:spTree>
    <p:extLst>
      <p:ext uri="{BB962C8B-B14F-4D97-AF65-F5344CB8AC3E}">
        <p14:creationId xmlns:p14="http://schemas.microsoft.com/office/powerpoint/2010/main" val="99321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9E4E7-7B5D-93D7-C3D0-7B8DAB354132}"/>
              </a:ext>
            </a:extLst>
          </p:cNvPr>
          <p:cNvSpPr>
            <a:spLocks noGrp="1"/>
          </p:cNvSpPr>
          <p:nvPr>
            <p:ph type="title"/>
          </p:nvPr>
        </p:nvSpPr>
        <p:spPr>
          <a:xfrm>
            <a:off x="176507" y="0"/>
            <a:ext cx="11790967" cy="785495"/>
          </a:xfrm>
        </p:spPr>
        <p:txBody>
          <a:bodyPr>
            <a:normAutofit fontScale="90000"/>
          </a:bodyPr>
          <a:lstStyle/>
          <a:p>
            <a:r>
              <a:rPr lang="en-US" altLang="ja-JP" dirty="0"/>
              <a:t>Investigation of Materials for more robust collimators</a:t>
            </a:r>
            <a:endParaRPr kumimoji="1" lang="ja-JP" altLang="en-US"/>
          </a:p>
        </p:txBody>
      </p:sp>
      <p:sp>
        <p:nvSpPr>
          <p:cNvPr id="3" name="コンテンツ プレースホルダー 2">
            <a:extLst>
              <a:ext uri="{FF2B5EF4-FFF2-40B4-BE49-F238E27FC236}">
                <a16:creationId xmlns:a16="http://schemas.microsoft.com/office/drawing/2014/main" id="{13525B32-D45F-1408-F0CE-E9B205369DBC}"/>
              </a:ext>
            </a:extLst>
          </p:cNvPr>
          <p:cNvSpPr txBox="1">
            <a:spLocks/>
          </p:cNvSpPr>
          <p:nvPr/>
        </p:nvSpPr>
        <p:spPr>
          <a:xfrm>
            <a:off x="176507" y="713494"/>
            <a:ext cx="11838986" cy="61445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t>High-Z (Ta, W)</a:t>
            </a:r>
          </a:p>
          <a:p>
            <a:pPr lvl="1"/>
            <a:r>
              <a:rPr lang="en-US" altLang="ja-JP" sz="1600" dirty="0"/>
              <a:t>The radiation length is short (Ta: 0.41 cm, W: 0.35 cm), and we can decrease the length at the tip of the jaw to a few mm.</a:t>
            </a:r>
          </a:p>
          <a:p>
            <a:pPr lvl="1"/>
            <a:r>
              <a:rPr lang="en-US" altLang="ja-JP" sz="1600" dirty="0"/>
              <a:t>The electric conductivity is acceptable (Ta: 7.61e6 S/m, W: 18.9e6 S/m). [Ref. Cu: 59.6e6 S/m]</a:t>
            </a:r>
          </a:p>
          <a:p>
            <a:pPr lvl="1"/>
            <a:r>
              <a:rPr lang="en-US" altLang="ja-JP" sz="1600" dirty="0"/>
              <a:t>Easy to damage. Jaws with a short tip length of ~4 mm has been installed in the vertical collimators in the arc section for the robustness because the scratch mark caused by the beam hit starts after one radiation length in the beam traveling direction. A tip length of 10 mm has been installed in only D02V1 and D01V1. </a:t>
            </a:r>
          </a:p>
          <a:p>
            <a:pPr lvl="1"/>
            <a:r>
              <a:rPr lang="en-US" altLang="ja-JP" sz="1600" dirty="0"/>
              <a:t>Large effect to raise the IR background when it’s damaged (This is derived from the mass density of the protrusions on the tip surface?)</a:t>
            </a:r>
          </a:p>
          <a:p>
            <a:pPr lvl="1"/>
            <a:r>
              <a:rPr lang="en-US" altLang="ja-JP" sz="1600" dirty="0"/>
              <a:t>Generate radioactive dusts when it’s damaged. Radiation Science Center has commented that the half-life time of the Ta may be longer compared to that of W. However, it’s very easy to generate the dusts for W when it’s damaged…</a:t>
            </a:r>
          </a:p>
          <a:p>
            <a:pPr lvl="1"/>
            <a:r>
              <a:rPr lang="en-US" altLang="ja-JP" sz="1600" dirty="0"/>
              <a:t>In the future, the radioactivity can limit the replacement work. We may have to wait the decay of the radioactivity and be not able to replace during runs. </a:t>
            </a:r>
          </a:p>
          <a:p>
            <a:r>
              <a:rPr lang="en-US" altLang="ja-JP" sz="2000" dirty="0"/>
              <a:t>Low-Z (Carbon)</a:t>
            </a:r>
          </a:p>
          <a:p>
            <a:pPr lvl="1"/>
            <a:r>
              <a:rPr lang="en-US" altLang="ja-JP" sz="1600" dirty="0"/>
              <a:t>The radiation length is long (C: 19.32 cm) . We need longer tip (&gt;60 mm) to shield the halo, and this raise the geometrical impedance.</a:t>
            </a:r>
          </a:p>
          <a:p>
            <a:pPr lvl="1"/>
            <a:r>
              <a:rPr lang="en-US" altLang="ja-JP" sz="1600" dirty="0"/>
              <a:t>The electric conductivity is very low (C: ~3.0e5 S/m @ 5.044 GHz), and the resistive wall also raises the impedance. However, we can avoid this by adopting Cu plate on the carbon.</a:t>
            </a:r>
          </a:p>
          <a:p>
            <a:pPr lvl="1"/>
            <a:r>
              <a:rPr lang="en-US" altLang="ja-JP" sz="1600" dirty="0"/>
              <a:t>The melting point is high.</a:t>
            </a:r>
          </a:p>
          <a:p>
            <a:pPr lvl="1"/>
            <a:r>
              <a:rPr lang="en-US" altLang="ja-JP" sz="1600" dirty="0"/>
              <a:t>Very difficult to damage.</a:t>
            </a:r>
          </a:p>
          <a:p>
            <a:r>
              <a:rPr lang="en-US" altLang="ja-JP" sz="2000" dirty="0"/>
              <a:t>Mid-Z (</a:t>
            </a:r>
            <a:r>
              <a:rPr lang="en-US" altLang="ja-JP" sz="2000" dirty="0" err="1"/>
              <a:t>Ti</a:t>
            </a:r>
            <a:r>
              <a:rPr lang="en-US" altLang="ja-JP" sz="2000" dirty="0"/>
              <a:t>)</a:t>
            </a:r>
          </a:p>
          <a:p>
            <a:pPr lvl="1"/>
            <a:r>
              <a:rPr lang="en-US" altLang="ja-JP" sz="1600" dirty="0"/>
              <a:t>The radiation length is intermediate (</a:t>
            </a:r>
            <a:r>
              <a:rPr lang="en-US" altLang="ja-JP" sz="1600" dirty="0" err="1"/>
              <a:t>Ti</a:t>
            </a:r>
            <a:r>
              <a:rPr lang="en-US" altLang="ja-JP" sz="1600" dirty="0"/>
              <a:t>: 3.56 cm), and we can adopt a dozen mm for the tip length.</a:t>
            </a:r>
          </a:p>
          <a:p>
            <a:pPr lvl="1"/>
            <a:r>
              <a:rPr lang="en-US" altLang="ja-JP" sz="1600" dirty="0"/>
              <a:t>The electric conductivity is acceptable (</a:t>
            </a:r>
            <a:r>
              <a:rPr lang="en-US" altLang="ja-JP" sz="1600" dirty="0" err="1"/>
              <a:t>Ti</a:t>
            </a:r>
            <a:r>
              <a:rPr lang="en-US" altLang="ja-JP" sz="1600" dirty="0"/>
              <a:t>: 2.38e6 S/m). If we need Cu plating, we can do it as with the jaws of KEKB type collimators.</a:t>
            </a:r>
          </a:p>
          <a:p>
            <a:pPr lvl="1"/>
            <a:r>
              <a:rPr lang="en-US" altLang="ja-JP" sz="1600" dirty="0"/>
              <a:t>Easy to damage from the experiences of KEKB type collimators in HER.</a:t>
            </a:r>
          </a:p>
          <a:p>
            <a:pPr lvl="1"/>
            <a:r>
              <a:rPr lang="en-US" altLang="ja-JP" sz="1600" dirty="0"/>
              <a:t>Nevertheless, we’ve used damaged </a:t>
            </a:r>
            <a:r>
              <a:rPr lang="en-US" altLang="ja-JP" sz="1600" dirty="0" err="1"/>
              <a:t>Ti</a:t>
            </a:r>
            <a:r>
              <a:rPr lang="en-US" altLang="ja-JP" sz="1600" dirty="0"/>
              <a:t> jaws in HER without major impact on the IR backgrounds. (This is derived from the mass density?)</a:t>
            </a:r>
          </a:p>
          <a:p>
            <a:pPr marL="457200" lvl="1" indent="0">
              <a:buNone/>
            </a:pPr>
            <a:r>
              <a:rPr lang="en-US" altLang="ja-JP" sz="1600" dirty="0"/>
              <a:t>(</a:t>
            </a:r>
            <a:r>
              <a:rPr lang="ja-JP" altLang="en-US" sz="1600"/>
              <a:t>→</a:t>
            </a:r>
            <a:r>
              <a:rPr lang="en-US" altLang="ja-JP" sz="1600" dirty="0"/>
              <a:t> Titanium jaws may have good balance in terms of the durability and the impedance.)</a:t>
            </a:r>
          </a:p>
          <a:p>
            <a:pPr lvl="1"/>
            <a:r>
              <a:rPr lang="en-US" altLang="ja-JP" sz="1600" dirty="0"/>
              <a:t>Difficult to generate the radioactive dusts when it’s damaged from the experiences of KEKB type collimators in HER.</a:t>
            </a:r>
          </a:p>
          <a:p>
            <a:r>
              <a:rPr lang="en-US" altLang="ja-JP" sz="2400" dirty="0"/>
              <a:t>We are developing carbon, hybrid (</a:t>
            </a:r>
            <a:r>
              <a:rPr lang="en-US" altLang="ja-JP" sz="2400" dirty="0" err="1"/>
              <a:t>C+Ta</a:t>
            </a:r>
            <a:r>
              <a:rPr lang="en-US" altLang="ja-JP" sz="2400" dirty="0"/>
              <a:t>), titanium, and </a:t>
            </a:r>
            <a:r>
              <a:rPr lang="en-US" altLang="ja-JP" sz="2400" dirty="0" err="1"/>
              <a:t>MoGr</a:t>
            </a:r>
            <a:r>
              <a:rPr lang="en-US" altLang="ja-JP" sz="2400" dirty="0"/>
              <a:t> jaws as collimators that are hard to damage or have little effect on the background even if they are damaged.</a:t>
            </a:r>
          </a:p>
        </p:txBody>
      </p:sp>
      <p:sp>
        <p:nvSpPr>
          <p:cNvPr id="4" name="スライド番号プレースホルダー 3">
            <a:extLst>
              <a:ext uri="{FF2B5EF4-FFF2-40B4-BE49-F238E27FC236}">
                <a16:creationId xmlns:a16="http://schemas.microsoft.com/office/drawing/2014/main" id="{E0536292-CC8F-9B4C-014E-41A4BD99E14D}"/>
              </a:ext>
            </a:extLst>
          </p:cNvPr>
          <p:cNvSpPr>
            <a:spLocks noGrp="1"/>
          </p:cNvSpPr>
          <p:nvPr>
            <p:ph type="sldNum" sz="quarter" idx="12"/>
          </p:nvPr>
        </p:nvSpPr>
        <p:spPr/>
        <p:txBody>
          <a:bodyPr/>
          <a:lstStyle/>
          <a:p>
            <a:fld id="{4AF6185D-95D1-444C-BE8B-3DB4DC263910}" type="slidenum">
              <a:rPr kumimoji="1" lang="ja-JP" altLang="en-US" smtClean="0"/>
              <a:t>5</a:t>
            </a:fld>
            <a:endParaRPr kumimoji="1" lang="ja-JP" altLang="en-US"/>
          </a:p>
        </p:txBody>
      </p:sp>
    </p:spTree>
    <p:extLst>
      <p:ext uri="{BB962C8B-B14F-4D97-AF65-F5344CB8AC3E}">
        <p14:creationId xmlns:p14="http://schemas.microsoft.com/office/powerpoint/2010/main" val="214314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031E76E-8EB1-8398-9760-7B1AE41198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38880" y="4161286"/>
            <a:ext cx="2965915" cy="2560189"/>
          </a:xfrm>
          <a:prstGeom prst="rect">
            <a:avLst/>
          </a:prstGeom>
        </p:spPr>
      </p:pic>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159025" y="0"/>
            <a:ext cx="10515600" cy="668545"/>
          </a:xfrm>
        </p:spPr>
        <p:txBody>
          <a:bodyPr>
            <a:normAutofit fontScale="90000"/>
          </a:bodyPr>
          <a:lstStyle/>
          <a:p>
            <a:r>
              <a:rPr kumimoji="1" lang="en-US" altLang="ja-JP" dirty="0"/>
              <a:t>Major Issues – damage</a:t>
            </a:r>
            <a:endParaRPr kumimoji="1" lang="ja-JP" altLang="en-US"/>
          </a:p>
        </p:txBody>
      </p:sp>
      <p:sp>
        <p:nvSpPr>
          <p:cNvPr id="3" name="コンテンツ プレースホルダー 2">
            <a:extLst>
              <a:ext uri="{FF2B5EF4-FFF2-40B4-BE49-F238E27FC236}">
                <a16:creationId xmlns:a16="http://schemas.microsoft.com/office/drawing/2014/main" id="{C458B760-6AA9-E699-917E-FB79A98E1ED2}"/>
              </a:ext>
            </a:extLst>
          </p:cNvPr>
          <p:cNvSpPr>
            <a:spLocks noGrp="1"/>
          </p:cNvSpPr>
          <p:nvPr>
            <p:ph idx="1"/>
          </p:nvPr>
        </p:nvSpPr>
        <p:spPr>
          <a:xfrm>
            <a:off x="106018" y="677670"/>
            <a:ext cx="12085982" cy="2809334"/>
          </a:xfrm>
        </p:spPr>
        <p:txBody>
          <a:bodyPr>
            <a:normAutofit fontScale="92500" lnSpcReduction="20000"/>
          </a:bodyPr>
          <a:lstStyle/>
          <a:p>
            <a:r>
              <a:rPr kumimoji="1" lang="en-US" altLang="ja-JP" dirty="0"/>
              <a:t>The collimators have been frequently damaged due to beam hits.</a:t>
            </a:r>
          </a:p>
          <a:p>
            <a:r>
              <a:rPr lang="en-US" altLang="ja-JP" dirty="0"/>
              <a:t>The source of beam instability that causes damage to the vertical collimators is still unknown (sudden beam loss, H. Ikeda will report the details later).</a:t>
            </a:r>
          </a:p>
          <a:p>
            <a:r>
              <a:rPr lang="en" altLang="ja-JP" dirty="0"/>
              <a:t>On the other hand, there are damaged events for known reasons, and that is the damage to a horizontal collimator (D06H3) caused by accidental-firings of injection kickers in LER.  As countermeasures against this,</a:t>
            </a:r>
          </a:p>
          <a:p>
            <a:pPr lvl="1">
              <a:buFont typeface="システムフォント（レギュラー）"/>
              <a:buChar char="-"/>
            </a:pPr>
            <a:r>
              <a:rPr lang="en-US" altLang="ja-JP" dirty="0"/>
              <a:t>Carbon jaws will be installed in D06H3 and used as a spoiler for the uncontrollable beams.</a:t>
            </a:r>
          </a:p>
          <a:p>
            <a:pPr lvl="1">
              <a:buFont typeface="システムフォント（レギュラー）"/>
              <a:buChar char="-"/>
            </a:pPr>
            <a:r>
              <a:rPr lang="en-US" altLang="ja-JP" dirty="0"/>
              <a:t>D06H1 will move to D06H4 and used as an absorber.</a:t>
            </a:r>
          </a:p>
          <a:p>
            <a:pPr lvl="1">
              <a:buFont typeface="システムフォント（レギュラー）"/>
              <a:buChar char="-"/>
            </a:pPr>
            <a:endParaRPr lang="en-US" altLang="ja-JP" dirty="0"/>
          </a:p>
          <a:p>
            <a:pPr lvl="1">
              <a:buFont typeface="システムフォント（レギュラー）"/>
              <a:buChar char="-"/>
            </a:pPr>
            <a:endParaRPr kumimoji="1" lang="ja-JP" altLang="en-US"/>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62444F2A-9559-2F45-8C14-AC33B92C9A7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87476" y="4443824"/>
            <a:ext cx="3798957" cy="2277651"/>
          </a:xfrm>
          <a:prstGeom prst="rect">
            <a:avLst/>
          </a:prstGeom>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E930FF2B-39BB-C136-7BFE-044ADAD43D5A}"/>
              </a:ext>
            </a:extLst>
          </p:cNvPr>
          <p:cNvSpPr txBox="1"/>
          <p:nvPr/>
        </p:nvSpPr>
        <p:spPr>
          <a:xfrm>
            <a:off x="0" y="3950025"/>
            <a:ext cx="3886433" cy="523220"/>
          </a:xfrm>
          <a:prstGeom prst="rect">
            <a:avLst/>
          </a:prstGeom>
          <a:noFill/>
        </p:spPr>
        <p:txBody>
          <a:bodyPr wrap="square" rtlCol="0">
            <a:spAutoFit/>
          </a:bodyPr>
          <a:lstStyle/>
          <a:p>
            <a:r>
              <a:rPr kumimoji="1" lang="en-US" altLang="ja-JP" sz="1400" dirty="0"/>
              <a:t>Damaged jaw </a:t>
            </a:r>
            <a:r>
              <a:rPr lang="en-US" altLang="ja-JP" sz="1400" dirty="0"/>
              <a:t>of</a:t>
            </a:r>
            <a:r>
              <a:rPr kumimoji="1" lang="en-US" altLang="ja-JP" sz="1400" dirty="0"/>
              <a:t> D06H3 in LER due to the accidental-firings</a:t>
            </a:r>
            <a:endParaRPr kumimoji="1" lang="ja-JP" altLang="en-US" sz="1400"/>
          </a:p>
        </p:txBody>
      </p:sp>
      <p:pic>
        <p:nvPicPr>
          <p:cNvPr id="7" name="図 6">
            <a:extLst>
              <a:ext uri="{FF2B5EF4-FFF2-40B4-BE49-F238E27FC236}">
                <a16:creationId xmlns:a16="http://schemas.microsoft.com/office/drawing/2014/main" id="{7C878ABA-C12B-29B2-ACD3-DED58019A91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51249" y="4470065"/>
            <a:ext cx="3706761" cy="2178893"/>
          </a:xfrm>
          <a:prstGeom prst="rect">
            <a:avLst/>
          </a:prstGeom>
        </p:spPr>
      </p:pic>
      <p:sp>
        <p:nvSpPr>
          <p:cNvPr id="8" name="テキスト ボックス 7">
            <a:extLst>
              <a:ext uri="{FF2B5EF4-FFF2-40B4-BE49-F238E27FC236}">
                <a16:creationId xmlns:a16="http://schemas.microsoft.com/office/drawing/2014/main" id="{558D3203-2ABB-DAAB-CC5F-E09D5D873246}"/>
              </a:ext>
            </a:extLst>
          </p:cNvPr>
          <p:cNvSpPr txBox="1"/>
          <p:nvPr/>
        </p:nvSpPr>
        <p:spPr>
          <a:xfrm>
            <a:off x="4507837" y="3966178"/>
            <a:ext cx="3793583" cy="523220"/>
          </a:xfrm>
          <a:prstGeom prst="rect">
            <a:avLst/>
          </a:prstGeom>
          <a:noFill/>
        </p:spPr>
        <p:txBody>
          <a:bodyPr wrap="square" rtlCol="0">
            <a:spAutoFit/>
          </a:bodyPr>
          <a:lstStyle/>
          <a:p>
            <a:r>
              <a:rPr kumimoji="1" lang="en-US" altLang="ja-JP" sz="1400" dirty="0"/>
              <a:t>Damaged jaw of D02V1 in LER due to the sudden beam loss</a:t>
            </a:r>
            <a:endParaRPr kumimoji="1" lang="ja-JP" altLang="en-US" sz="1400"/>
          </a:p>
        </p:txBody>
      </p:sp>
      <p:sp>
        <p:nvSpPr>
          <p:cNvPr id="10" name="テキスト ボックス 9">
            <a:extLst>
              <a:ext uri="{FF2B5EF4-FFF2-40B4-BE49-F238E27FC236}">
                <a16:creationId xmlns:a16="http://schemas.microsoft.com/office/drawing/2014/main" id="{0C343E13-6261-79BD-D51D-69236E18D481}"/>
              </a:ext>
            </a:extLst>
          </p:cNvPr>
          <p:cNvSpPr txBox="1"/>
          <p:nvPr/>
        </p:nvSpPr>
        <p:spPr>
          <a:xfrm>
            <a:off x="8874486" y="3650771"/>
            <a:ext cx="3508536" cy="523220"/>
          </a:xfrm>
          <a:prstGeom prst="rect">
            <a:avLst/>
          </a:prstGeom>
          <a:noFill/>
        </p:spPr>
        <p:txBody>
          <a:bodyPr wrap="square" rtlCol="0">
            <a:spAutoFit/>
          </a:bodyPr>
          <a:lstStyle/>
          <a:p>
            <a:r>
              <a:rPr kumimoji="1" lang="en-US" altLang="ja-JP" sz="1400" dirty="0"/>
              <a:t>Damaged tip of D09V1 (KEKB type) in HER due to the sudden beam loss during 2022b.</a:t>
            </a:r>
            <a:endParaRPr kumimoji="1" lang="ja-JP" altLang="en-US" sz="1400"/>
          </a:p>
        </p:txBody>
      </p:sp>
    </p:spTree>
    <p:extLst>
      <p:ext uri="{BB962C8B-B14F-4D97-AF65-F5344CB8AC3E}">
        <p14:creationId xmlns:p14="http://schemas.microsoft.com/office/powerpoint/2010/main" val="402134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159025" y="0"/>
            <a:ext cx="10515600" cy="668545"/>
          </a:xfrm>
        </p:spPr>
        <p:txBody>
          <a:bodyPr>
            <a:normAutofit fontScale="90000"/>
          </a:bodyPr>
          <a:lstStyle/>
          <a:p>
            <a:r>
              <a:rPr kumimoji="1" lang="en-US" altLang="ja-JP" dirty="0"/>
              <a:t>Major Issues - damage (sudden beam loss)</a:t>
            </a:r>
            <a:endParaRPr kumimoji="1" lang="ja-JP" altLang="en-US"/>
          </a:p>
        </p:txBody>
      </p:sp>
      <p:sp>
        <p:nvSpPr>
          <p:cNvPr id="3" name="コンテンツ プレースホルダー 2">
            <a:extLst>
              <a:ext uri="{FF2B5EF4-FFF2-40B4-BE49-F238E27FC236}">
                <a16:creationId xmlns:a16="http://schemas.microsoft.com/office/drawing/2014/main" id="{C458B760-6AA9-E699-917E-FB79A98E1ED2}"/>
              </a:ext>
            </a:extLst>
          </p:cNvPr>
          <p:cNvSpPr>
            <a:spLocks noGrp="1"/>
          </p:cNvSpPr>
          <p:nvPr>
            <p:ph idx="1"/>
          </p:nvPr>
        </p:nvSpPr>
        <p:spPr>
          <a:xfrm>
            <a:off x="141500" y="666530"/>
            <a:ext cx="12085982" cy="2225972"/>
          </a:xfrm>
        </p:spPr>
        <p:txBody>
          <a:bodyPr>
            <a:normAutofit fontScale="62500" lnSpcReduction="20000"/>
          </a:bodyPr>
          <a:lstStyle/>
          <a:p>
            <a:r>
              <a:rPr lang="en-US" altLang="ja-JP" dirty="0"/>
              <a:t>Sudden beam loss has occurred within approximately 2-turn (~20 </a:t>
            </a:r>
            <a:r>
              <a:rPr lang="en-US" altLang="ja-JP" dirty="0" err="1">
                <a:latin typeface="Symbol" pitchFamily="2" charset="2"/>
              </a:rPr>
              <a:t>m</a:t>
            </a:r>
            <a:r>
              <a:rPr lang="en-US" altLang="ja-JP" dirty="0" err="1"/>
              <a:t>s</a:t>
            </a:r>
            <a:r>
              <a:rPr lang="en-US" altLang="ja-JP" dirty="0"/>
              <a:t>) before the beam abort.</a:t>
            </a:r>
          </a:p>
          <a:p>
            <a:r>
              <a:rPr lang="en-US" altLang="ja-JP" dirty="0"/>
              <a:t>Beam orbit displacements in horizontal and vertical direction has been observe </a:t>
            </a:r>
            <a:r>
              <a:rPr lang="en-US" altLang="ja-JP" sz="2200" dirty="0"/>
              <a:t>[H. </a:t>
            </a:r>
            <a:r>
              <a:rPr lang="en-US" altLang="ja-JP" sz="2200" dirty="0" err="1"/>
              <a:t>Fukuma</a:t>
            </a:r>
            <a:r>
              <a:rPr lang="en-US" altLang="ja-JP" sz="2200" dirty="0"/>
              <a:t> and S. Terui]</a:t>
            </a:r>
            <a:r>
              <a:rPr lang="en-US" altLang="ja-JP" dirty="0"/>
              <a:t>.</a:t>
            </a:r>
          </a:p>
          <a:p>
            <a:r>
              <a:rPr lang="en-US" altLang="ja-JP" dirty="0"/>
              <a:t>No increase in the beam size has been observed by a fast beam size monitor </a:t>
            </a:r>
            <a:r>
              <a:rPr lang="en-US" altLang="ja-JP" sz="2200" dirty="0"/>
              <a:t>[G. </a:t>
            </a:r>
            <a:r>
              <a:rPr lang="en-US" altLang="ja-JP" sz="2200" dirty="0" err="1"/>
              <a:t>Mitsuka</a:t>
            </a:r>
            <a:r>
              <a:rPr lang="en-US" altLang="ja-JP" sz="2200" dirty="0"/>
              <a:t>]</a:t>
            </a:r>
            <a:r>
              <a:rPr lang="en-US" altLang="ja-JP" dirty="0"/>
              <a:t>.</a:t>
            </a:r>
          </a:p>
          <a:p>
            <a:r>
              <a:rPr lang="en-US" altLang="ja-JP" dirty="0"/>
              <a:t>This beam loss has never happened in single beam operation (because the short operation time with single beam?).</a:t>
            </a:r>
          </a:p>
          <a:p>
            <a:r>
              <a:rPr lang="en-US" altLang="ja-JP" dirty="0"/>
              <a:t>It is more common in LER, but has also occurred in HER.</a:t>
            </a:r>
          </a:p>
          <a:p>
            <a:r>
              <a:rPr lang="en-US" altLang="ja-JP" dirty="0"/>
              <a:t>Candidates of the cause [kick-off meeting of ITF sudden beam loss working group, https://</a:t>
            </a:r>
            <a:r>
              <a:rPr lang="en-US" altLang="ja-JP" dirty="0" err="1"/>
              <a:t>kds.kek.jp</a:t>
            </a:r>
            <a:r>
              <a:rPr lang="en-US" altLang="ja-JP" dirty="0"/>
              <a:t>/event/43499/]:</a:t>
            </a:r>
          </a:p>
          <a:p>
            <a:pPr lvl="1">
              <a:buFont typeface="システムフォント（レギュラー）"/>
              <a:buChar char="-"/>
            </a:pPr>
            <a:r>
              <a:rPr lang="en-US" altLang="ja-JP" dirty="0"/>
              <a:t>X-abort, dust, fire-ball in collimators, electron cloud in vertical collimators …</a:t>
            </a:r>
          </a:p>
          <a:p>
            <a:pPr lvl="1"/>
            <a:endParaRPr lang="en-US" altLang="ja-JP" dirty="0"/>
          </a:p>
          <a:p>
            <a:pPr lvl="1">
              <a:buFont typeface="システムフォント（レギュラー）"/>
              <a:buChar char="-"/>
            </a:pPr>
            <a:endParaRPr kumimoji="1" lang="ja-JP" altLang="en-US"/>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7</a:t>
            </a:fld>
            <a:endParaRPr kumimoji="1" lang="ja-JP" altLang="en-US"/>
          </a:p>
        </p:txBody>
      </p:sp>
      <p:pic>
        <p:nvPicPr>
          <p:cNvPr id="11" name="図 10">
            <a:extLst>
              <a:ext uri="{FF2B5EF4-FFF2-40B4-BE49-F238E27FC236}">
                <a16:creationId xmlns:a16="http://schemas.microsoft.com/office/drawing/2014/main" id="{10667DCF-F59B-66DC-5EAD-E93AA69D02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025" y="2818491"/>
            <a:ext cx="5364565" cy="3576377"/>
          </a:xfrm>
          <a:prstGeom prst="rect">
            <a:avLst/>
          </a:prstGeom>
        </p:spPr>
      </p:pic>
      <p:pic>
        <p:nvPicPr>
          <p:cNvPr id="12" name="図 11">
            <a:extLst>
              <a:ext uri="{FF2B5EF4-FFF2-40B4-BE49-F238E27FC236}">
                <a16:creationId xmlns:a16="http://schemas.microsoft.com/office/drawing/2014/main" id="{081AC95B-50ED-1A79-E8AE-C3BB44465A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4491" y="2818491"/>
            <a:ext cx="5364567" cy="3576378"/>
          </a:xfrm>
          <a:prstGeom prst="rect">
            <a:avLst/>
          </a:prstGeom>
        </p:spPr>
      </p:pic>
      <p:cxnSp>
        <p:nvCxnSpPr>
          <p:cNvPr id="13" name="直線矢印コネクタ 12">
            <a:extLst>
              <a:ext uri="{FF2B5EF4-FFF2-40B4-BE49-F238E27FC236}">
                <a16:creationId xmlns:a16="http://schemas.microsoft.com/office/drawing/2014/main" id="{1F56ED5E-3C5E-CDD2-2227-24E9263723DA}"/>
              </a:ext>
            </a:extLst>
          </p:cNvPr>
          <p:cNvCxnSpPr>
            <a:cxnSpLocks/>
          </p:cNvCxnSpPr>
          <p:nvPr/>
        </p:nvCxnSpPr>
        <p:spPr>
          <a:xfrm>
            <a:off x="3108329" y="3087511"/>
            <a:ext cx="0" cy="134697"/>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C4E9220-C33B-0909-0EC2-A4398AD2E0DB}"/>
              </a:ext>
            </a:extLst>
          </p:cNvPr>
          <p:cNvSpPr txBox="1"/>
          <p:nvPr/>
        </p:nvSpPr>
        <p:spPr>
          <a:xfrm>
            <a:off x="2644442" y="2835867"/>
            <a:ext cx="661271" cy="276999"/>
          </a:xfrm>
          <a:prstGeom prst="rect">
            <a:avLst/>
          </a:prstGeom>
          <a:noFill/>
        </p:spPr>
        <p:txBody>
          <a:bodyPr wrap="none" rtlCol="0">
            <a:spAutoFit/>
          </a:bodyPr>
          <a:lstStyle/>
          <a:p>
            <a:r>
              <a:rPr kumimoji="1" lang="en-US" altLang="ja-JP" sz="1200" dirty="0"/>
              <a:t>1</a:t>
            </a:r>
            <a:r>
              <a:rPr kumimoji="1" lang="en-US" altLang="ja-JP" sz="1200" baseline="30000" dirty="0"/>
              <a:t>st</a:t>
            </a:r>
            <a:r>
              <a:rPr kumimoji="1" lang="en-US" altLang="ja-JP" sz="1200" dirty="0"/>
              <a:t> train</a:t>
            </a:r>
            <a:endParaRPr kumimoji="1" lang="ja-JP" altLang="en-US" sz="1200"/>
          </a:p>
        </p:txBody>
      </p:sp>
      <p:sp>
        <p:nvSpPr>
          <p:cNvPr id="15" name="テキスト ボックス 14">
            <a:extLst>
              <a:ext uri="{FF2B5EF4-FFF2-40B4-BE49-F238E27FC236}">
                <a16:creationId xmlns:a16="http://schemas.microsoft.com/office/drawing/2014/main" id="{512F4FA8-2149-CADA-34CB-93E215C4CC4C}"/>
              </a:ext>
            </a:extLst>
          </p:cNvPr>
          <p:cNvSpPr txBox="1"/>
          <p:nvPr/>
        </p:nvSpPr>
        <p:spPr>
          <a:xfrm>
            <a:off x="3215312" y="2830176"/>
            <a:ext cx="748988" cy="276999"/>
          </a:xfrm>
          <a:prstGeom prst="rect">
            <a:avLst/>
          </a:prstGeom>
          <a:noFill/>
        </p:spPr>
        <p:txBody>
          <a:bodyPr wrap="none" rtlCol="0">
            <a:spAutoFit/>
          </a:bodyPr>
          <a:lstStyle/>
          <a:p>
            <a:r>
              <a:rPr lang="en-US" altLang="ja-JP" sz="1200" dirty="0"/>
              <a:t>2nd</a:t>
            </a:r>
            <a:r>
              <a:rPr kumimoji="1" lang="en-US" altLang="ja-JP" sz="1200" dirty="0"/>
              <a:t> train</a:t>
            </a:r>
            <a:endParaRPr kumimoji="1" lang="ja-JP" altLang="en-US" sz="1200"/>
          </a:p>
        </p:txBody>
      </p:sp>
      <p:cxnSp>
        <p:nvCxnSpPr>
          <p:cNvPr id="16" name="直線矢印コネクタ 15">
            <a:extLst>
              <a:ext uri="{FF2B5EF4-FFF2-40B4-BE49-F238E27FC236}">
                <a16:creationId xmlns:a16="http://schemas.microsoft.com/office/drawing/2014/main" id="{4298A5E0-4CF7-A23E-6FE8-E761D3884746}"/>
              </a:ext>
            </a:extLst>
          </p:cNvPr>
          <p:cNvCxnSpPr>
            <a:cxnSpLocks/>
          </p:cNvCxnSpPr>
          <p:nvPr/>
        </p:nvCxnSpPr>
        <p:spPr>
          <a:xfrm flipH="1">
            <a:off x="2911751" y="3579171"/>
            <a:ext cx="677022"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D877FFD-1FA7-F3D8-22E2-96D009C14328}"/>
              </a:ext>
            </a:extLst>
          </p:cNvPr>
          <p:cNvSpPr txBox="1"/>
          <p:nvPr/>
        </p:nvSpPr>
        <p:spPr>
          <a:xfrm>
            <a:off x="2911751" y="3316999"/>
            <a:ext cx="558166" cy="276999"/>
          </a:xfrm>
          <a:prstGeom prst="rect">
            <a:avLst/>
          </a:prstGeom>
          <a:noFill/>
        </p:spPr>
        <p:txBody>
          <a:bodyPr wrap="none" rtlCol="0">
            <a:spAutoFit/>
          </a:bodyPr>
          <a:lstStyle/>
          <a:p>
            <a:r>
              <a:rPr lang="en-US" altLang="ja-JP" sz="1200" dirty="0"/>
              <a:t>a turn</a:t>
            </a:r>
            <a:endParaRPr kumimoji="1" lang="ja-JP" altLang="en-US" sz="1200"/>
          </a:p>
        </p:txBody>
      </p:sp>
      <p:cxnSp>
        <p:nvCxnSpPr>
          <p:cNvPr id="24" name="直線矢印コネクタ 23">
            <a:extLst>
              <a:ext uri="{FF2B5EF4-FFF2-40B4-BE49-F238E27FC236}">
                <a16:creationId xmlns:a16="http://schemas.microsoft.com/office/drawing/2014/main" id="{21029D13-3CD0-FCB7-253D-5A1566FE7520}"/>
              </a:ext>
            </a:extLst>
          </p:cNvPr>
          <p:cNvCxnSpPr>
            <a:cxnSpLocks/>
          </p:cNvCxnSpPr>
          <p:nvPr/>
        </p:nvCxnSpPr>
        <p:spPr>
          <a:xfrm>
            <a:off x="3390641" y="3070522"/>
            <a:ext cx="0" cy="134697"/>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3rd turn before no beam">
            <a:extLst>
              <a:ext uri="{FF2B5EF4-FFF2-40B4-BE49-F238E27FC236}">
                <a16:creationId xmlns:a16="http://schemas.microsoft.com/office/drawing/2014/main" id="{B4368439-6088-EE7B-D792-2051C38564A7}"/>
              </a:ext>
            </a:extLst>
          </p:cNvPr>
          <p:cNvSpPr txBox="1"/>
          <p:nvPr/>
        </p:nvSpPr>
        <p:spPr>
          <a:xfrm>
            <a:off x="377081" y="6394869"/>
            <a:ext cx="6938942" cy="748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en-US" sz="1400" dirty="0"/>
              <a:t>Bunch oscillation recorder (BOR) and bunch current monitor (BCM), BOR signal </a:t>
            </a:r>
            <a:r>
              <a:rPr lang="en-US" altLang="ja-JP" sz="1400" dirty="0"/>
              <a:t> is proportional to (bunch displacement)×(bunch intensity).</a:t>
            </a:r>
          </a:p>
          <a:p>
            <a:pPr algn="l"/>
            <a:endParaRPr sz="1400" dirty="0"/>
          </a:p>
        </p:txBody>
      </p:sp>
    </p:spTree>
    <p:extLst>
      <p:ext uri="{BB962C8B-B14F-4D97-AF65-F5344CB8AC3E}">
        <p14:creationId xmlns:p14="http://schemas.microsoft.com/office/powerpoint/2010/main" val="23175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DA5-389A-E502-B322-D63064143E24}"/>
              </a:ext>
            </a:extLst>
          </p:cNvPr>
          <p:cNvSpPr>
            <a:spLocks noGrp="1"/>
          </p:cNvSpPr>
          <p:nvPr>
            <p:ph type="title"/>
          </p:nvPr>
        </p:nvSpPr>
        <p:spPr>
          <a:xfrm>
            <a:off x="159025" y="0"/>
            <a:ext cx="10515600" cy="668545"/>
          </a:xfrm>
        </p:spPr>
        <p:txBody>
          <a:bodyPr>
            <a:normAutofit fontScale="90000"/>
          </a:bodyPr>
          <a:lstStyle/>
          <a:p>
            <a:r>
              <a:rPr kumimoji="1" lang="en-US" altLang="ja-JP" dirty="0"/>
              <a:t>Major Issues - damage (sudden beam loss)</a:t>
            </a:r>
            <a:endParaRPr kumimoji="1" lang="ja-JP" altLang="en-US"/>
          </a:p>
        </p:txBody>
      </p:sp>
      <p:sp>
        <p:nvSpPr>
          <p:cNvPr id="3" name="コンテンツ プレースホルダー 2">
            <a:extLst>
              <a:ext uri="{FF2B5EF4-FFF2-40B4-BE49-F238E27FC236}">
                <a16:creationId xmlns:a16="http://schemas.microsoft.com/office/drawing/2014/main" id="{C458B760-6AA9-E699-917E-FB79A98E1ED2}"/>
              </a:ext>
            </a:extLst>
          </p:cNvPr>
          <p:cNvSpPr>
            <a:spLocks noGrp="1"/>
          </p:cNvSpPr>
          <p:nvPr>
            <p:ph idx="1"/>
          </p:nvPr>
        </p:nvSpPr>
        <p:spPr>
          <a:xfrm>
            <a:off x="159025" y="671130"/>
            <a:ext cx="12085982" cy="1111801"/>
          </a:xfrm>
        </p:spPr>
        <p:txBody>
          <a:bodyPr>
            <a:normAutofit/>
          </a:bodyPr>
          <a:lstStyle/>
          <a:p>
            <a:r>
              <a:rPr lang="en-US" altLang="ja-JP" dirty="0"/>
              <a:t>Beam orbit displacements in horizontal and vertical direction has been observed.</a:t>
            </a:r>
          </a:p>
        </p:txBody>
      </p:sp>
      <p:sp>
        <p:nvSpPr>
          <p:cNvPr id="4" name="スライド番号プレースホルダー 3">
            <a:extLst>
              <a:ext uri="{FF2B5EF4-FFF2-40B4-BE49-F238E27FC236}">
                <a16:creationId xmlns:a16="http://schemas.microsoft.com/office/drawing/2014/main" id="{9E17969A-C89F-C67F-5191-38B2403D7FB7}"/>
              </a:ext>
            </a:extLst>
          </p:cNvPr>
          <p:cNvSpPr>
            <a:spLocks noGrp="1"/>
          </p:cNvSpPr>
          <p:nvPr>
            <p:ph type="sldNum" sz="quarter" idx="12"/>
          </p:nvPr>
        </p:nvSpPr>
        <p:spPr>
          <a:xfrm>
            <a:off x="9349033" y="6599797"/>
            <a:ext cx="2743200" cy="365125"/>
          </a:xfrm>
        </p:spPr>
        <p:txBody>
          <a:bodyPr/>
          <a:lstStyle/>
          <a:p>
            <a:fld id="{4AF6185D-95D1-444C-BE8B-3DB4DC263910}"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59BF0069-AF13-17FB-30DB-BDF63CD1E122}"/>
              </a:ext>
            </a:extLst>
          </p:cNvPr>
          <p:cNvSpPr txBox="1"/>
          <p:nvPr/>
        </p:nvSpPr>
        <p:spPr>
          <a:xfrm>
            <a:off x="10323871" y="1902115"/>
            <a:ext cx="1326261" cy="369332"/>
          </a:xfrm>
          <a:prstGeom prst="rect">
            <a:avLst/>
          </a:prstGeom>
          <a:noFill/>
        </p:spPr>
        <p:txBody>
          <a:bodyPr wrap="none" rtlCol="0">
            <a:spAutoFit/>
          </a:bodyPr>
          <a:lstStyle/>
          <a:p>
            <a:r>
              <a:rPr kumimoji="1" lang="en-US" altLang="ja-JP" dirty="0"/>
              <a:t>[H. </a:t>
            </a:r>
            <a:r>
              <a:rPr kumimoji="1" lang="en-US" altLang="ja-JP" dirty="0" err="1"/>
              <a:t>Fukuma</a:t>
            </a:r>
            <a:r>
              <a:rPr kumimoji="1" lang="en-US" altLang="ja-JP" dirty="0"/>
              <a:t>]</a:t>
            </a:r>
            <a:endParaRPr kumimoji="1" lang="ja-JP" altLang="en-US"/>
          </a:p>
        </p:txBody>
      </p:sp>
      <p:pic>
        <p:nvPicPr>
          <p:cNvPr id="8" name="図 7">
            <a:extLst>
              <a:ext uri="{FF2B5EF4-FFF2-40B4-BE49-F238E27FC236}">
                <a16:creationId xmlns:a16="http://schemas.microsoft.com/office/drawing/2014/main" id="{E5FD190A-C0AD-4321-1F89-38E9D6BD49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09800" y="1086488"/>
            <a:ext cx="7772400" cy="5771512"/>
          </a:xfrm>
          <a:prstGeom prst="rect">
            <a:avLst/>
          </a:prstGeom>
        </p:spPr>
      </p:pic>
      <p:sp>
        <p:nvSpPr>
          <p:cNvPr id="9" name="テキスト ボックス 8">
            <a:extLst>
              <a:ext uri="{FF2B5EF4-FFF2-40B4-BE49-F238E27FC236}">
                <a16:creationId xmlns:a16="http://schemas.microsoft.com/office/drawing/2014/main" id="{8D86A553-AE13-6082-84AD-EDFB57C57F45}"/>
              </a:ext>
            </a:extLst>
          </p:cNvPr>
          <p:cNvSpPr txBox="1"/>
          <p:nvPr/>
        </p:nvSpPr>
        <p:spPr>
          <a:xfrm>
            <a:off x="799157" y="1651726"/>
            <a:ext cx="1410643" cy="369332"/>
          </a:xfrm>
          <a:prstGeom prst="rect">
            <a:avLst/>
          </a:prstGeom>
          <a:noFill/>
        </p:spPr>
        <p:txBody>
          <a:bodyPr wrap="none" rtlCol="0">
            <a:spAutoFit/>
          </a:bodyPr>
          <a:lstStyle/>
          <a:p>
            <a:r>
              <a:rPr kumimoji="1" lang="en-US" altLang="ja-JP" dirty="0"/>
              <a:t>Current [mA]</a:t>
            </a:r>
            <a:endParaRPr kumimoji="1" lang="ja-JP" altLang="en-US"/>
          </a:p>
        </p:txBody>
      </p:sp>
      <p:sp>
        <p:nvSpPr>
          <p:cNvPr id="10" name="テキスト ボックス 9">
            <a:extLst>
              <a:ext uri="{FF2B5EF4-FFF2-40B4-BE49-F238E27FC236}">
                <a16:creationId xmlns:a16="http://schemas.microsoft.com/office/drawing/2014/main" id="{CC60D3EA-5C48-8A60-0F98-542055BC7C0E}"/>
              </a:ext>
            </a:extLst>
          </p:cNvPr>
          <p:cNvSpPr txBox="1"/>
          <p:nvPr/>
        </p:nvSpPr>
        <p:spPr>
          <a:xfrm>
            <a:off x="487148" y="2271447"/>
            <a:ext cx="1711944" cy="369332"/>
          </a:xfrm>
          <a:prstGeom prst="rect">
            <a:avLst/>
          </a:prstGeom>
          <a:noFill/>
        </p:spPr>
        <p:txBody>
          <a:bodyPr wrap="none" rtlCol="0">
            <a:spAutoFit/>
          </a:bodyPr>
          <a:lstStyle/>
          <a:p>
            <a:r>
              <a:rPr kumimoji="1" lang="en-US" altLang="ja-JP" dirty="0"/>
              <a:t>Horizontal [mm]</a:t>
            </a:r>
            <a:endParaRPr kumimoji="1" lang="ja-JP" altLang="en-US"/>
          </a:p>
        </p:txBody>
      </p:sp>
      <p:sp>
        <p:nvSpPr>
          <p:cNvPr id="11" name="テキスト ボックス 10">
            <a:extLst>
              <a:ext uri="{FF2B5EF4-FFF2-40B4-BE49-F238E27FC236}">
                <a16:creationId xmlns:a16="http://schemas.microsoft.com/office/drawing/2014/main" id="{F6F508EC-C3E4-40C7-9754-67CC1F505D9B}"/>
              </a:ext>
            </a:extLst>
          </p:cNvPr>
          <p:cNvSpPr txBox="1"/>
          <p:nvPr/>
        </p:nvSpPr>
        <p:spPr>
          <a:xfrm>
            <a:off x="726925" y="2874529"/>
            <a:ext cx="1452064" cy="369332"/>
          </a:xfrm>
          <a:prstGeom prst="rect">
            <a:avLst/>
          </a:prstGeom>
          <a:noFill/>
        </p:spPr>
        <p:txBody>
          <a:bodyPr wrap="none" rtlCol="0">
            <a:spAutoFit/>
          </a:bodyPr>
          <a:lstStyle/>
          <a:p>
            <a:r>
              <a:rPr lang="en-US" altLang="ja-JP" dirty="0"/>
              <a:t>Ver</a:t>
            </a:r>
            <a:r>
              <a:rPr kumimoji="1" lang="en-US" altLang="ja-JP" dirty="0"/>
              <a:t>tical [mm]</a:t>
            </a:r>
            <a:endParaRPr kumimoji="1" lang="ja-JP" altLang="en-US"/>
          </a:p>
        </p:txBody>
      </p:sp>
      <p:sp>
        <p:nvSpPr>
          <p:cNvPr id="12" name="テキスト ボックス 11">
            <a:extLst>
              <a:ext uri="{FF2B5EF4-FFF2-40B4-BE49-F238E27FC236}">
                <a16:creationId xmlns:a16="http://schemas.microsoft.com/office/drawing/2014/main" id="{391151AB-5F65-05ED-3287-A7D94BCE763C}"/>
              </a:ext>
            </a:extLst>
          </p:cNvPr>
          <p:cNvSpPr txBox="1"/>
          <p:nvPr/>
        </p:nvSpPr>
        <p:spPr>
          <a:xfrm>
            <a:off x="321141" y="3474553"/>
            <a:ext cx="1888659" cy="369332"/>
          </a:xfrm>
          <a:prstGeom prst="rect">
            <a:avLst/>
          </a:prstGeom>
          <a:noFill/>
        </p:spPr>
        <p:txBody>
          <a:bodyPr wrap="none" rtlCol="0">
            <a:spAutoFit/>
          </a:bodyPr>
          <a:lstStyle/>
          <a:p>
            <a:r>
              <a:rPr lang="en-US" altLang="ja-JP" dirty="0"/>
              <a:t>Longitudinal </a:t>
            </a:r>
            <a:r>
              <a:rPr kumimoji="1" lang="en-US" altLang="ja-JP" dirty="0"/>
              <a:t>[</a:t>
            </a:r>
            <a:r>
              <a:rPr kumimoji="1" lang="en-US" altLang="ja-JP" dirty="0" err="1"/>
              <a:t>a.u</a:t>
            </a:r>
            <a:r>
              <a:rPr kumimoji="1" lang="en-US" altLang="ja-JP" dirty="0"/>
              <a:t>.]</a:t>
            </a:r>
            <a:endParaRPr kumimoji="1" lang="ja-JP" altLang="en-US"/>
          </a:p>
        </p:txBody>
      </p:sp>
    </p:spTree>
    <p:extLst>
      <p:ext uri="{BB962C8B-B14F-4D97-AF65-F5344CB8AC3E}">
        <p14:creationId xmlns:p14="http://schemas.microsoft.com/office/powerpoint/2010/main" val="103064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Others"/>
          <p:cNvSpPr txBox="1">
            <a:spLocks noGrp="1"/>
          </p:cNvSpPr>
          <p:nvPr>
            <p:ph type="title"/>
          </p:nvPr>
        </p:nvSpPr>
        <p:spPr>
          <a:xfrm>
            <a:off x="189534" y="34260"/>
            <a:ext cx="11778445" cy="698047"/>
          </a:xfrm>
          <a:prstGeom prst="rect">
            <a:avLst/>
          </a:prstGeom>
        </p:spPr>
        <p:txBody>
          <a:bodyPr>
            <a:normAutofit/>
          </a:bodyPr>
          <a:lstStyle>
            <a:lvl1pPr defTabSz="742950">
              <a:defRPr sz="10080"/>
            </a:lvl1pPr>
          </a:lstStyle>
          <a:p>
            <a:r>
              <a:rPr lang="en-US" sz="3800" dirty="0"/>
              <a:t>Major Issues - accidental firings of injection kickers</a:t>
            </a:r>
            <a:endParaRPr sz="3800" dirty="0"/>
          </a:p>
        </p:txBody>
      </p:sp>
      <p:sp>
        <p:nvSpPr>
          <p:cNvPr id="460" name="2020-12-14 0:55, beam abort (VXD diamond) with pressure burst at D06H3.…"/>
          <p:cNvSpPr txBox="1">
            <a:spLocks noGrp="1"/>
          </p:cNvSpPr>
          <p:nvPr>
            <p:ph type="body" idx="1"/>
          </p:nvPr>
        </p:nvSpPr>
        <p:spPr>
          <a:xfrm>
            <a:off x="62315" y="980933"/>
            <a:ext cx="12067370" cy="2766890"/>
          </a:xfrm>
          <a:prstGeom prst="rect">
            <a:avLst/>
          </a:prstGeom>
        </p:spPr>
        <p:txBody>
          <a:bodyPr>
            <a:noAutofit/>
          </a:bodyPr>
          <a:lstStyle/>
          <a:p>
            <a:pPr marL="304800" indent="-304800" defTabSz="396240">
              <a:defRPr sz="2880"/>
            </a:pPr>
            <a:r>
              <a:rPr lang="en-US" sz="2000" dirty="0"/>
              <a:t>Accidental firings of injection kickers have happened in LER.</a:t>
            </a:r>
          </a:p>
          <a:p>
            <a:pPr marL="457200" lvl="1" indent="0" defTabSz="396240">
              <a:buNone/>
              <a:defRPr sz="2880"/>
            </a:pPr>
            <a:r>
              <a:rPr lang="en-US" sz="2000" dirty="0"/>
              <a:t>(It seems that the accidental firings tend to occur more frequently after the shutdown period somehow.)</a:t>
            </a:r>
          </a:p>
          <a:p>
            <a:pPr marL="304800" indent="-304800" defTabSz="396240">
              <a:defRPr sz="2880"/>
            </a:pPr>
            <a:r>
              <a:rPr lang="en-US" sz="2000" dirty="0"/>
              <a:t>When this event occurs, pressure burst near a horizontal collimator named D06H3 is observed due to the beam hit.</a:t>
            </a:r>
          </a:p>
          <a:p>
            <a:pPr marL="292100" indent="-304800" defTabSz="396240">
              <a:defRPr sz="2880"/>
            </a:pPr>
            <a:r>
              <a:rPr lang="en-US" sz="2000" dirty="0"/>
              <a:t>In the current system, we cannot make the probability of the accidental firing zero, so some horizontal collimators in each ring has been used to protect components against the accidentally kicked beams.</a:t>
            </a:r>
          </a:p>
          <a:p>
            <a:r>
              <a:rPr lang="en" altLang="ja-JP" sz="2000" dirty="0"/>
              <a:t> As countermeasures against this,</a:t>
            </a:r>
          </a:p>
          <a:p>
            <a:pPr lvl="1">
              <a:buFont typeface="システムフォント（レギュラー）"/>
              <a:buChar char="-"/>
            </a:pPr>
            <a:r>
              <a:rPr lang="en-US" altLang="ja-JP" sz="2000" dirty="0"/>
              <a:t>Carbon jaws will be installed in D06H3 and used as a spoiler for the uncontrollable beams.</a:t>
            </a:r>
          </a:p>
          <a:p>
            <a:pPr lvl="1">
              <a:buFont typeface="システムフォント（レギュラー）"/>
              <a:buChar char="-"/>
            </a:pPr>
            <a:r>
              <a:rPr lang="en-US" altLang="ja-JP" sz="2000" dirty="0"/>
              <a:t>D06H1 will move to D06H4 and used as an absorber.</a:t>
            </a:r>
          </a:p>
          <a:p>
            <a:pPr marL="292100" indent="-304800" defTabSz="396240">
              <a:defRPr sz="2880"/>
            </a:pPr>
            <a:endParaRPr lang="en-US" sz="2000" dirty="0"/>
          </a:p>
        </p:txBody>
      </p:sp>
      <p:sp>
        <p:nvSpPr>
          <p:cNvPr id="458"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459" name="テキスト"/>
          <p:cNvSpPr txBox="1"/>
          <p:nvPr/>
        </p:nvSpPr>
        <p:spPr>
          <a:xfrm>
            <a:off x="3103865" y="4816619"/>
            <a:ext cx="70532" cy="143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457200">
              <a:defRPr sz="1200">
                <a:latin typeface="Times Roman"/>
                <a:ea typeface="Times Roman"/>
                <a:cs typeface="Times Roman"/>
                <a:sym typeface="Times Roman"/>
              </a:defRPr>
            </a:lvl1pPr>
          </a:lstStyle>
          <a:p>
            <a:r>
              <a:rPr sz="600"/>
              <a:t> </a:t>
            </a:r>
          </a:p>
        </p:txBody>
      </p:sp>
      <p:pic>
        <p:nvPicPr>
          <p:cNvPr id="461" name="2020_12_14_01_15_19.png" descr="2020_12_14_01_15_19.png"/>
          <p:cNvPicPr>
            <a:picLocks noChangeAspect="1"/>
          </p:cNvPicPr>
          <p:nvPr/>
        </p:nvPicPr>
        <p:blipFill rotWithShape="1">
          <a:blip r:embed="rId2" cstate="screen">
            <a:extLst>
              <a:ext uri="{28A0092B-C50C-407E-A947-70E740481C1C}">
                <a14:useLocalDpi xmlns:a14="http://schemas.microsoft.com/office/drawing/2010/main"/>
              </a:ext>
            </a:extLst>
          </a:blip>
          <a:srcRect l="1748" t="1955" r="20093" b="2679"/>
          <a:stretch/>
        </p:blipFill>
        <p:spPr>
          <a:xfrm>
            <a:off x="3715102" y="4220071"/>
            <a:ext cx="2880806" cy="2345679"/>
          </a:xfrm>
          <a:prstGeom prst="rect">
            <a:avLst/>
          </a:prstGeom>
          <a:ln w="12700">
            <a:miter lim="400000"/>
          </a:ln>
        </p:spPr>
      </p:pic>
      <p:sp>
        <p:nvSpPr>
          <p:cNvPr id="463" name="LER current"/>
          <p:cNvSpPr txBox="1"/>
          <p:nvPr/>
        </p:nvSpPr>
        <p:spPr>
          <a:xfrm>
            <a:off x="4099198" y="4487996"/>
            <a:ext cx="1289860" cy="228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300"/>
            </a:lvl1pPr>
          </a:lstStyle>
          <a:p>
            <a:r>
              <a:rPr sz="1150" dirty="0"/>
              <a:t>LER current</a:t>
            </a:r>
          </a:p>
        </p:txBody>
      </p:sp>
      <p:sp>
        <p:nvSpPr>
          <p:cNvPr id="464" name="線"/>
          <p:cNvSpPr/>
          <p:nvPr/>
        </p:nvSpPr>
        <p:spPr>
          <a:xfrm flipH="1" flipV="1">
            <a:off x="4274679" y="4703232"/>
            <a:ext cx="129483" cy="704198"/>
          </a:xfrm>
          <a:prstGeom prst="line">
            <a:avLst/>
          </a:prstGeom>
          <a:ln w="12700">
            <a:solidFill>
              <a:srgbClr val="000000"/>
            </a:solidFill>
            <a:miter lim="400000"/>
          </a:ln>
        </p:spPr>
        <p:txBody>
          <a:bodyPr lIns="0" tIns="0" rIns="0" bIns="0" anchor="ctr"/>
          <a:lstStyle/>
          <a:p>
            <a:pPr>
              <a:defRPr sz="3200">
                <a:solidFill>
                  <a:srgbClr val="FFFFFF"/>
                </a:solidFill>
                <a:latin typeface="+mn-lt"/>
                <a:ea typeface="+mn-ea"/>
                <a:cs typeface="+mn-cs"/>
                <a:sym typeface="ヒラギノ角ゴ ProN W3"/>
              </a:defRPr>
            </a:pPr>
            <a:endParaRPr sz="1600"/>
          </a:p>
        </p:txBody>
      </p:sp>
      <p:sp>
        <p:nvSpPr>
          <p:cNvPr id="465" name="CCG D06_L03"/>
          <p:cNvSpPr txBox="1"/>
          <p:nvPr/>
        </p:nvSpPr>
        <p:spPr>
          <a:xfrm>
            <a:off x="5170138" y="4662619"/>
            <a:ext cx="1289860" cy="228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300"/>
            </a:lvl1pPr>
          </a:lstStyle>
          <a:p>
            <a:r>
              <a:rPr sz="1150" dirty="0"/>
              <a:t>CCG D06_L03</a:t>
            </a:r>
          </a:p>
        </p:txBody>
      </p:sp>
      <p:sp>
        <p:nvSpPr>
          <p:cNvPr id="466" name="線"/>
          <p:cNvSpPr/>
          <p:nvPr/>
        </p:nvSpPr>
        <p:spPr>
          <a:xfrm flipV="1">
            <a:off x="4873469" y="4860928"/>
            <a:ext cx="484167" cy="484167"/>
          </a:xfrm>
          <a:prstGeom prst="line">
            <a:avLst/>
          </a:prstGeom>
          <a:ln w="12700">
            <a:solidFill>
              <a:srgbClr val="000000"/>
            </a:solidFill>
            <a:miter lim="400000"/>
          </a:ln>
        </p:spPr>
        <p:txBody>
          <a:bodyPr lIns="0" tIns="0" rIns="0" bIns="0" anchor="ctr"/>
          <a:lstStyle/>
          <a:p>
            <a:pPr>
              <a:defRPr sz="3200">
                <a:solidFill>
                  <a:srgbClr val="FFFFFF"/>
                </a:solidFill>
                <a:latin typeface="+mn-lt"/>
                <a:ea typeface="+mn-ea"/>
                <a:cs typeface="+mn-cs"/>
                <a:sym typeface="ヒラギノ角ゴ ProN W3"/>
              </a:defRPr>
            </a:pPr>
            <a:endParaRPr sz="1600"/>
          </a:p>
        </p:txBody>
      </p:sp>
      <p:pic>
        <p:nvPicPr>
          <p:cNvPr id="29" name="図 28">
            <a:extLst>
              <a:ext uri="{FF2B5EF4-FFF2-40B4-BE49-F238E27FC236}">
                <a16:creationId xmlns:a16="http://schemas.microsoft.com/office/drawing/2014/main" id="{A2EC4921-8B0F-5348-AA66-68E5109E64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08969" y="5572887"/>
            <a:ext cx="2450860" cy="1212130"/>
          </a:xfrm>
          <a:prstGeom prst="rect">
            <a:avLst/>
          </a:prstGeom>
        </p:spPr>
      </p:pic>
      <p:pic>
        <p:nvPicPr>
          <p:cNvPr id="3" name="図 2">
            <a:extLst>
              <a:ext uri="{FF2B5EF4-FFF2-40B4-BE49-F238E27FC236}">
                <a16:creationId xmlns:a16="http://schemas.microsoft.com/office/drawing/2014/main" id="{17F0C5F8-E8E4-26C0-FE2E-97A8E455C7C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49641" y="4089679"/>
            <a:ext cx="2666072" cy="2471895"/>
          </a:xfrm>
          <a:prstGeom prst="rect">
            <a:avLst/>
          </a:prstGeom>
        </p:spPr>
      </p:pic>
      <p:sp>
        <p:nvSpPr>
          <p:cNvPr id="4" name="テキスト ボックス 3">
            <a:extLst>
              <a:ext uri="{FF2B5EF4-FFF2-40B4-BE49-F238E27FC236}">
                <a16:creationId xmlns:a16="http://schemas.microsoft.com/office/drawing/2014/main" id="{6453AC19-8CE3-A597-6659-3400279687D3}"/>
              </a:ext>
            </a:extLst>
          </p:cNvPr>
          <p:cNvSpPr txBox="1"/>
          <p:nvPr/>
        </p:nvSpPr>
        <p:spPr>
          <a:xfrm>
            <a:off x="9415713" y="4015158"/>
            <a:ext cx="2719476" cy="1015663"/>
          </a:xfrm>
          <a:prstGeom prst="rect">
            <a:avLst/>
          </a:prstGeom>
          <a:noFill/>
        </p:spPr>
        <p:txBody>
          <a:bodyPr wrap="square" rtlCol="0">
            <a:spAutoFit/>
          </a:bodyPr>
          <a:lstStyle/>
          <a:p>
            <a:r>
              <a:rPr kumimoji="1" lang="en-US" altLang="ja-JP" sz="1200" dirty="0"/>
              <a:t>Horizontal position of the center of gravity for each bunch measured with BOR and the bucket number when an accidental firing of an injection kicker occurred. </a:t>
            </a:r>
            <a:endParaRPr kumimoji="1" lang="ja-JP" altLang="en-US" sz="1200"/>
          </a:p>
        </p:txBody>
      </p:sp>
      <p:sp>
        <p:nvSpPr>
          <p:cNvPr id="5" name="テキスト ボックス 4">
            <a:extLst>
              <a:ext uri="{FF2B5EF4-FFF2-40B4-BE49-F238E27FC236}">
                <a16:creationId xmlns:a16="http://schemas.microsoft.com/office/drawing/2014/main" id="{0D2F2572-F989-42CD-F1E5-F066A7F75F04}"/>
              </a:ext>
            </a:extLst>
          </p:cNvPr>
          <p:cNvSpPr txBox="1"/>
          <p:nvPr/>
        </p:nvSpPr>
        <p:spPr>
          <a:xfrm>
            <a:off x="9355758" y="5326032"/>
            <a:ext cx="3110210" cy="276999"/>
          </a:xfrm>
          <a:prstGeom prst="rect">
            <a:avLst/>
          </a:prstGeom>
          <a:noFill/>
        </p:spPr>
        <p:txBody>
          <a:bodyPr wrap="none" rtlCol="0">
            <a:spAutoFit/>
          </a:bodyPr>
          <a:lstStyle/>
          <a:p>
            <a:r>
              <a:rPr lang="en-US" altLang="ja-JP" sz="1200" dirty="0"/>
              <a:t>Damaged jaw in D06H3 by accidental firings.</a:t>
            </a:r>
            <a:r>
              <a:rPr lang="ja-JP" altLang="en-US" sz="1200"/>
              <a:t>＿</a:t>
            </a:r>
            <a:endParaRPr kumimoji="1" lang="ja-JP" altLang="en-US" sz="1200"/>
          </a:p>
        </p:txBody>
      </p:sp>
      <p:sp>
        <p:nvSpPr>
          <p:cNvPr id="6" name="テキスト ボックス 5">
            <a:extLst>
              <a:ext uri="{FF2B5EF4-FFF2-40B4-BE49-F238E27FC236}">
                <a16:creationId xmlns:a16="http://schemas.microsoft.com/office/drawing/2014/main" id="{B170E555-8664-4FC2-7743-74BA75C009E3}"/>
              </a:ext>
            </a:extLst>
          </p:cNvPr>
          <p:cNvSpPr txBox="1"/>
          <p:nvPr/>
        </p:nvSpPr>
        <p:spPr>
          <a:xfrm>
            <a:off x="3704721" y="3964880"/>
            <a:ext cx="2526846" cy="276999"/>
          </a:xfrm>
          <a:prstGeom prst="rect">
            <a:avLst/>
          </a:prstGeom>
          <a:noFill/>
        </p:spPr>
        <p:txBody>
          <a:bodyPr wrap="none" rtlCol="0">
            <a:spAutoFit/>
          </a:bodyPr>
          <a:lstStyle/>
          <a:p>
            <a:r>
              <a:rPr lang="en-US" altLang="ja-JP" sz="1200" dirty="0"/>
              <a:t>Pressure burst near D06H3 collimator.</a:t>
            </a:r>
            <a:endParaRPr kumimoji="1" lang="ja-JP" altLang="en-US" sz="1200"/>
          </a:p>
        </p:txBody>
      </p:sp>
      <p:graphicFrame>
        <p:nvGraphicFramePr>
          <p:cNvPr id="7" name="グラフ 6">
            <a:extLst>
              <a:ext uri="{FF2B5EF4-FFF2-40B4-BE49-F238E27FC236}">
                <a16:creationId xmlns:a16="http://schemas.microsoft.com/office/drawing/2014/main" id="{68CDC545-C387-2976-84C0-F56903F54EF5}"/>
              </a:ext>
            </a:extLst>
          </p:cNvPr>
          <p:cNvGraphicFramePr>
            <a:graphicFrameLocks/>
          </p:cNvGraphicFramePr>
          <p:nvPr>
            <p:extLst>
              <p:ext uri="{D42A27DB-BD31-4B8C-83A1-F6EECF244321}">
                <p14:modId xmlns:p14="http://schemas.microsoft.com/office/powerpoint/2010/main" val="3643275246"/>
              </p:ext>
            </p:extLst>
          </p:nvPr>
        </p:nvGraphicFramePr>
        <p:xfrm>
          <a:off x="4053" y="4089679"/>
          <a:ext cx="3524565" cy="2795935"/>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a:extLst>
              <a:ext uri="{FF2B5EF4-FFF2-40B4-BE49-F238E27FC236}">
                <a16:creationId xmlns:a16="http://schemas.microsoft.com/office/drawing/2014/main" id="{6551B7BF-9C7E-8DAE-FBF1-011B7F76CFCD}"/>
              </a:ext>
            </a:extLst>
          </p:cNvPr>
          <p:cNvSpPr txBox="1"/>
          <p:nvPr/>
        </p:nvSpPr>
        <p:spPr>
          <a:xfrm>
            <a:off x="-72133" y="3842809"/>
            <a:ext cx="3699987" cy="276999"/>
          </a:xfrm>
          <a:prstGeom prst="rect">
            <a:avLst/>
          </a:prstGeom>
          <a:noFill/>
        </p:spPr>
        <p:txBody>
          <a:bodyPr wrap="none" rtlCol="0">
            <a:spAutoFit/>
          </a:bodyPr>
          <a:lstStyle/>
          <a:p>
            <a:r>
              <a:rPr lang="en-US" altLang="ja-JP" sz="1200" dirty="0"/>
              <a:t>The number of the accidental firings on each run period.</a:t>
            </a:r>
            <a:endParaRPr kumimoji="1" lang="ja-JP" altLang="en-US" sz="1200"/>
          </a:p>
        </p:txBody>
      </p:sp>
      <p:cxnSp>
        <p:nvCxnSpPr>
          <p:cNvPr id="10" name="直線矢印コネクタ 9">
            <a:extLst>
              <a:ext uri="{FF2B5EF4-FFF2-40B4-BE49-F238E27FC236}">
                <a16:creationId xmlns:a16="http://schemas.microsoft.com/office/drawing/2014/main" id="{AF51AB5C-7250-FBB8-DE79-F66DF36A4ACA}"/>
              </a:ext>
            </a:extLst>
          </p:cNvPr>
          <p:cNvCxnSpPr>
            <a:cxnSpLocks/>
          </p:cNvCxnSpPr>
          <p:nvPr/>
        </p:nvCxnSpPr>
        <p:spPr>
          <a:xfrm>
            <a:off x="856213" y="4266818"/>
            <a:ext cx="0" cy="1984354"/>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015D7F6B-DD84-F339-6D2C-EFE9F2584E2E}"/>
              </a:ext>
            </a:extLst>
          </p:cNvPr>
          <p:cNvCxnSpPr>
            <a:cxnSpLocks/>
          </p:cNvCxnSpPr>
          <p:nvPr/>
        </p:nvCxnSpPr>
        <p:spPr>
          <a:xfrm>
            <a:off x="1307871" y="4266818"/>
            <a:ext cx="0" cy="1984677"/>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6E943BF-5CAF-FD6B-CEB9-66CDB50BD8F1}"/>
              </a:ext>
            </a:extLst>
          </p:cNvPr>
          <p:cNvCxnSpPr>
            <a:cxnSpLocks/>
          </p:cNvCxnSpPr>
          <p:nvPr/>
        </p:nvCxnSpPr>
        <p:spPr>
          <a:xfrm>
            <a:off x="2108664" y="4258505"/>
            <a:ext cx="0" cy="1984354"/>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89AAEA9-A49E-D4E8-4A62-4D7B5BA8AA5D}"/>
              </a:ext>
            </a:extLst>
          </p:cNvPr>
          <p:cNvCxnSpPr>
            <a:cxnSpLocks/>
          </p:cNvCxnSpPr>
          <p:nvPr/>
        </p:nvCxnSpPr>
        <p:spPr>
          <a:xfrm>
            <a:off x="3333406" y="4266818"/>
            <a:ext cx="0" cy="1984354"/>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7CF8B36-7BBA-4B62-7E8C-41DBE10688FC}"/>
              </a:ext>
            </a:extLst>
          </p:cNvPr>
          <p:cNvSpPr txBox="1"/>
          <p:nvPr/>
        </p:nvSpPr>
        <p:spPr>
          <a:xfrm rot="16200000">
            <a:off x="400642" y="4434061"/>
            <a:ext cx="731290" cy="253916"/>
          </a:xfrm>
          <a:prstGeom prst="rect">
            <a:avLst/>
          </a:prstGeom>
          <a:noFill/>
        </p:spPr>
        <p:txBody>
          <a:bodyPr wrap="none" rtlCol="0">
            <a:spAutoFit/>
          </a:bodyPr>
          <a:lstStyle/>
          <a:p>
            <a:r>
              <a:rPr lang="en-US" altLang="ja-JP" sz="1050" dirty="0"/>
              <a:t>s</a:t>
            </a:r>
            <a:r>
              <a:rPr kumimoji="1" lang="en-US" altLang="ja-JP" sz="1050" dirty="0"/>
              <a:t>hutdown</a:t>
            </a:r>
            <a:endParaRPr kumimoji="1" lang="ja-JP" altLang="en-US" sz="1050"/>
          </a:p>
        </p:txBody>
      </p:sp>
      <p:sp>
        <p:nvSpPr>
          <p:cNvPr id="20" name="テキスト ボックス 19">
            <a:extLst>
              <a:ext uri="{FF2B5EF4-FFF2-40B4-BE49-F238E27FC236}">
                <a16:creationId xmlns:a16="http://schemas.microsoft.com/office/drawing/2014/main" id="{3317A19C-B204-12F0-4A0E-B3F7608503EC}"/>
              </a:ext>
            </a:extLst>
          </p:cNvPr>
          <p:cNvSpPr txBox="1"/>
          <p:nvPr/>
        </p:nvSpPr>
        <p:spPr>
          <a:xfrm rot="16200000">
            <a:off x="849544" y="4444531"/>
            <a:ext cx="731290" cy="253916"/>
          </a:xfrm>
          <a:prstGeom prst="rect">
            <a:avLst/>
          </a:prstGeom>
          <a:noFill/>
        </p:spPr>
        <p:txBody>
          <a:bodyPr wrap="none" rtlCol="0">
            <a:spAutoFit/>
          </a:bodyPr>
          <a:lstStyle/>
          <a:p>
            <a:r>
              <a:rPr lang="en-US" altLang="ja-JP" sz="1050" dirty="0"/>
              <a:t>s</a:t>
            </a:r>
            <a:r>
              <a:rPr kumimoji="1" lang="en-US" altLang="ja-JP" sz="1050" dirty="0"/>
              <a:t>hutdown</a:t>
            </a:r>
            <a:endParaRPr kumimoji="1" lang="ja-JP" altLang="en-US" sz="1050"/>
          </a:p>
        </p:txBody>
      </p:sp>
      <p:sp>
        <p:nvSpPr>
          <p:cNvPr id="21" name="テキスト ボックス 20">
            <a:extLst>
              <a:ext uri="{FF2B5EF4-FFF2-40B4-BE49-F238E27FC236}">
                <a16:creationId xmlns:a16="http://schemas.microsoft.com/office/drawing/2014/main" id="{E7D6C1D9-2E60-54C3-908D-FE27DF2B6099}"/>
              </a:ext>
            </a:extLst>
          </p:cNvPr>
          <p:cNvSpPr txBox="1"/>
          <p:nvPr/>
        </p:nvSpPr>
        <p:spPr>
          <a:xfrm rot="16200000">
            <a:off x="1658361" y="4437947"/>
            <a:ext cx="731290" cy="253916"/>
          </a:xfrm>
          <a:prstGeom prst="rect">
            <a:avLst/>
          </a:prstGeom>
          <a:noFill/>
        </p:spPr>
        <p:txBody>
          <a:bodyPr wrap="none" rtlCol="0">
            <a:spAutoFit/>
          </a:bodyPr>
          <a:lstStyle/>
          <a:p>
            <a:r>
              <a:rPr lang="en-US" altLang="ja-JP" sz="1050" dirty="0"/>
              <a:t>s</a:t>
            </a:r>
            <a:r>
              <a:rPr kumimoji="1" lang="en-US" altLang="ja-JP" sz="1050" dirty="0"/>
              <a:t>hutdown</a:t>
            </a:r>
            <a:endParaRPr kumimoji="1" lang="ja-JP" altLang="en-US" sz="1050"/>
          </a:p>
        </p:txBody>
      </p:sp>
      <p:sp>
        <p:nvSpPr>
          <p:cNvPr id="22" name="テキスト ボックス 21">
            <a:extLst>
              <a:ext uri="{FF2B5EF4-FFF2-40B4-BE49-F238E27FC236}">
                <a16:creationId xmlns:a16="http://schemas.microsoft.com/office/drawing/2014/main" id="{263D054E-5532-ACBF-7289-08493F76125F}"/>
              </a:ext>
            </a:extLst>
          </p:cNvPr>
          <p:cNvSpPr txBox="1"/>
          <p:nvPr/>
        </p:nvSpPr>
        <p:spPr>
          <a:xfrm rot="16200000">
            <a:off x="3057527" y="4260390"/>
            <a:ext cx="372218" cy="253916"/>
          </a:xfrm>
          <a:prstGeom prst="rect">
            <a:avLst/>
          </a:prstGeom>
          <a:noFill/>
        </p:spPr>
        <p:txBody>
          <a:bodyPr wrap="none" rtlCol="0">
            <a:spAutoFit/>
          </a:bodyPr>
          <a:lstStyle/>
          <a:p>
            <a:r>
              <a:rPr kumimoji="1" lang="en-US" altLang="ja-JP" sz="1050" dirty="0"/>
              <a:t>LS1</a:t>
            </a:r>
            <a:endParaRPr kumimoji="1" lang="ja-JP" altLang="en-US" sz="1050"/>
          </a:p>
        </p:txBody>
      </p:sp>
      <p:cxnSp>
        <p:nvCxnSpPr>
          <p:cNvPr id="23" name="直線矢印コネクタ 22">
            <a:extLst>
              <a:ext uri="{FF2B5EF4-FFF2-40B4-BE49-F238E27FC236}">
                <a16:creationId xmlns:a16="http://schemas.microsoft.com/office/drawing/2014/main" id="{5DA7B3AA-20F9-EE13-CE34-DF45A70F57B0}"/>
              </a:ext>
            </a:extLst>
          </p:cNvPr>
          <p:cNvCxnSpPr>
            <a:cxnSpLocks/>
          </p:cNvCxnSpPr>
          <p:nvPr/>
        </p:nvCxnSpPr>
        <p:spPr>
          <a:xfrm>
            <a:off x="2585262" y="4261276"/>
            <a:ext cx="0" cy="1984354"/>
          </a:xfrm>
          <a:prstGeom prst="straightConnector1">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11B899A-8347-63E7-A5B5-022435537EE5}"/>
              </a:ext>
            </a:extLst>
          </p:cNvPr>
          <p:cNvSpPr txBox="1"/>
          <p:nvPr/>
        </p:nvSpPr>
        <p:spPr>
          <a:xfrm rot="16200000">
            <a:off x="2134959" y="4440718"/>
            <a:ext cx="731290" cy="253916"/>
          </a:xfrm>
          <a:prstGeom prst="rect">
            <a:avLst/>
          </a:prstGeom>
          <a:noFill/>
        </p:spPr>
        <p:txBody>
          <a:bodyPr wrap="none" rtlCol="0">
            <a:spAutoFit/>
          </a:bodyPr>
          <a:lstStyle/>
          <a:p>
            <a:r>
              <a:rPr lang="en-US" altLang="ja-JP" sz="1050" dirty="0"/>
              <a:t>s</a:t>
            </a:r>
            <a:r>
              <a:rPr kumimoji="1" lang="en-US" altLang="ja-JP" sz="1050" dirty="0"/>
              <a:t>hutdown</a:t>
            </a:r>
            <a:endParaRPr kumimoji="1" lang="ja-JP" altLang="en-US" sz="1050"/>
          </a:p>
        </p:txBody>
      </p:sp>
    </p:spTree>
  </p:cSld>
  <p:clrMapOvr>
    <a:masterClrMapping/>
  </p:clrMapOvr>
  <p:transition spd="med"/>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16636</TotalTime>
  <Words>4183</Words>
  <Application>Microsoft Macintosh PowerPoint</Application>
  <PresentationFormat>ワイド画面</PresentationFormat>
  <Paragraphs>499</Paragraphs>
  <Slides>23</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システムフォント（レギュラー）</vt:lpstr>
      <vt:lpstr>ヒラギノ角ゴ ProN W6</vt:lpstr>
      <vt:lpstr>游ゴシック</vt:lpstr>
      <vt:lpstr>Arial</vt:lpstr>
      <vt:lpstr>Calibri</vt:lpstr>
      <vt:lpstr>Cambria Math</vt:lpstr>
      <vt:lpstr>Symbol</vt:lpstr>
      <vt:lpstr>Times Roman</vt:lpstr>
      <vt:lpstr>Wingdings</vt:lpstr>
      <vt:lpstr>Office テーマ</vt:lpstr>
      <vt:lpstr>Collimator Issues</vt:lpstr>
      <vt:lpstr>Design</vt:lpstr>
      <vt:lpstr>Location</vt:lpstr>
      <vt:lpstr>Material</vt:lpstr>
      <vt:lpstr>Investigation of Materials for more robust collimators</vt:lpstr>
      <vt:lpstr>Major Issues – damage</vt:lpstr>
      <vt:lpstr>Major Issues - damage (sudden beam loss)</vt:lpstr>
      <vt:lpstr>Major Issues - damage (sudden beam loss)</vt:lpstr>
      <vt:lpstr>Major Issues - accidental firings of injection kickers</vt:lpstr>
      <vt:lpstr>Replacement Work (vertical collimator)</vt:lpstr>
      <vt:lpstr>Replacement Work</vt:lpstr>
      <vt:lpstr>Replacement Work</vt:lpstr>
      <vt:lpstr>Current condition – HER </vt:lpstr>
      <vt:lpstr>Current condition- LER</vt:lpstr>
      <vt:lpstr>Major Issues – impedance (summary of -1 mode instability in vertical direction)</vt:lpstr>
      <vt:lpstr>Non-linear collimator</vt:lpstr>
      <vt:lpstr>Summary - Major Issues</vt:lpstr>
      <vt:lpstr>Summary - Status and Future Plans</vt:lpstr>
      <vt:lpstr>back-up</vt:lpstr>
      <vt:lpstr>Spares that we have as of now</vt:lpstr>
      <vt:lpstr>Scheduled to be manufactured (FY2022)</vt:lpstr>
      <vt:lpstr>Major Issues (impedance  - βy* dependence)</vt:lpstr>
      <vt:lpstr>Major Issues (impedance  - βy* dependence)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Collimator in SuperKEKB main ring (History and Future)</dc:title>
  <dc:creator>石橋 拓弥</dc:creator>
  <cp:lastModifiedBy>石橋 拓弥</cp:lastModifiedBy>
  <cp:revision>111</cp:revision>
  <dcterms:created xsi:type="dcterms:W3CDTF">2022-09-04T23:41:05Z</dcterms:created>
  <dcterms:modified xsi:type="dcterms:W3CDTF">2022-12-13T02:19:17Z</dcterms:modified>
</cp:coreProperties>
</file>