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Relationships xmlns="http://schemas.openxmlformats.org/package/2006/relationships"><Relationship Id="rId1"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600" u="none">
                <a:solidFill>
                  <a:srgbClr val="000000"/>
                </a:solidFill>
                <a:latin typeface="Tahoma"/>
              </a:defRPr>
            </a:pPr>
            <a:r>
              <a:rPr b="0" i="0" strike="noStrike" sz="1600" u="none">
                <a:solidFill>
                  <a:srgbClr val="000000"/>
                </a:solidFill>
                <a:latin typeface="Tahoma"/>
              </a:rPr>
              <a:t>2019 a/b</a:t>
            </a:r>
          </a:p>
        </c:rich>
      </c:tx>
      <c:layout>
        <c:manualLayout>
          <c:xMode val="edge"/>
          <c:yMode val="edge"/>
          <c:x val="0.341957"/>
          <c:y val="0"/>
          <c:w val="0.175825"/>
          <c:h val="0.0902015"/>
        </c:manualLayout>
      </c:layout>
      <c:overlay val="1"/>
      <c:spPr>
        <a:noFill/>
        <a:effectLst/>
      </c:spPr>
    </c:title>
    <c:autoTitleDeleted val="1"/>
    <c:plotArea>
      <c:layout>
        <c:manualLayout>
          <c:layoutTarget val="inner"/>
          <c:xMode val="edge"/>
          <c:yMode val="edge"/>
          <c:x val="0.0604253"/>
          <c:y val="0.0902015"/>
          <c:w val="0.738889"/>
          <c:h val="0.761487"/>
        </c:manualLayout>
      </c:layout>
      <c:pieChart>
        <c:varyColors val="0"/>
        <c:ser>
          <c:idx val="0"/>
          <c:order val="0"/>
          <c:tx>
            <c:strRef>
              <c:f>Sheet1!$A$2</c:f>
              <c:strCache>
                <c:ptCount val="1"/>
                <c:pt idx="0">
                  <c:v>2019a/b</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solidFill>
                <a:schemeClr val="accent3"/>
              </a:solidFill>
              <a:ln w="12700" cap="flat">
                <a:noFill/>
                <a:miter lim="400000"/>
              </a:ln>
              <a:effectLst/>
            </c:spPr>
          </c:dPt>
          <c:dPt>
            <c:idx val="2"/>
            <c:explosion val="0"/>
            <c:spPr>
              <a:solidFill>
                <a:srgbClr val="929292"/>
              </a:solidFill>
              <a:ln w="12700" cap="flat">
                <a:noFill/>
                <a:miter lim="400000"/>
              </a:ln>
              <a:effectLst/>
            </c:spPr>
          </c:dPt>
          <c:dPt>
            <c:idx val="3"/>
            <c:explosion val="0"/>
            <c:spPr>
              <a:solidFill>
                <a:schemeClr val="accent5">
                  <a:hueOff val="-82419"/>
                  <a:satOff val="-9513"/>
                  <a:lumOff val="-16343"/>
                </a:schemeClr>
              </a:solidFill>
              <a:ln w="12700" cap="flat">
                <a:noFill/>
                <a:miter lim="400000"/>
              </a:ln>
              <a:effectLst/>
            </c:spPr>
          </c:dPt>
          <c:dPt>
            <c:idx val="4"/>
            <c:explosion val="0"/>
            <c:spPr>
              <a:solidFill>
                <a:srgbClr val="FEAE00"/>
              </a:solidFill>
              <a:ln w="12700" cap="flat">
                <a:noFill/>
                <a:miter lim="400000"/>
              </a:ln>
              <a:effectLst/>
            </c:spPr>
          </c:dPt>
          <c:dLbls>
            <c:dLbl>
              <c:idx val="0"/>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1"/>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2"/>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3"/>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4"/>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showLeaderLines val="1"/>
            <c:leaderLines>
              <c:spPr>
                <a:noFill/>
                <a:ln w="6350" cap="flat">
                  <a:solidFill>
                    <a:srgbClr val="000000"/>
                  </a:solidFill>
                  <a:prstDash val="solid"/>
                  <a:miter lim="400000"/>
                </a:ln>
                <a:effectLst/>
              </c:spPr>
            </c:leaderLines>
          </c:dLbls>
          <c:cat>
            <c:strRef>
              <c:f>Sheet1!$B$1:$F$1</c:f>
              <c:strCache>
                <c:ptCount val="5"/>
                <c:pt idx="0">
                  <c:v>Physics Run</c:v>
                </c:pt>
                <c:pt idx="1">
                  <c:v>Machine Tuning</c:v>
                </c:pt>
                <c:pt idx="2">
                  <c:v>Machine Study</c:v>
                </c:pt>
                <c:pt idx="3">
                  <c:v>Troubles</c:v>
                </c:pt>
                <c:pt idx="4">
                  <c:v>Maintenance, Others</c:v>
                </c:pt>
              </c:strCache>
            </c:strRef>
          </c:cat>
          <c:val>
            <c:numRef>
              <c:f>Sheet1!$B$2:$F$2</c:f>
              <c:numCache>
                <c:ptCount val="5"/>
                <c:pt idx="0">
                  <c:v>1090.500000</c:v>
                </c:pt>
                <c:pt idx="1">
                  <c:v>836.500000</c:v>
                </c:pt>
                <c:pt idx="2">
                  <c:v>118.500000</c:v>
                </c:pt>
                <c:pt idx="3">
                  <c:v>652.000000</c:v>
                </c:pt>
                <c:pt idx="4">
                  <c:v>239.000000</c:v>
                </c:pt>
              </c:numCache>
            </c:numRef>
          </c:val>
        </c:ser>
        <c:firstSliceAng val="0"/>
      </c:pieChart>
      <c:spPr>
        <a:noFill/>
        <a:ln w="12700" cap="flat">
          <a:noFill/>
          <a:miter lim="400000"/>
        </a:ln>
        <a:effectLst/>
      </c:spPr>
    </c:plotArea>
    <c:legend>
      <c:legendPos val="b"/>
      <c:layout>
        <c:manualLayout>
          <c:xMode val="edge"/>
          <c:yMode val="edge"/>
          <c:x val="0"/>
          <c:y val="0.906028"/>
          <c:w val="1"/>
          <c:h val="0.0939723"/>
        </c:manualLayout>
      </c:layout>
      <c:overlay val="1"/>
      <c:spPr>
        <a:noFill/>
        <a:ln w="12700" cap="flat">
          <a:noFill/>
          <a:miter lim="400000"/>
        </a:ln>
        <a:effectLst/>
      </c:spPr>
      <c:txPr>
        <a:bodyPr rot="0"/>
        <a:lstStyle/>
        <a:p>
          <a:pPr>
            <a:defRPr b="0" i="0" strike="noStrike" sz="1200" u="none">
              <a:solidFill>
                <a:srgbClr val="000000"/>
              </a:solidFill>
              <a:latin typeface="Tahoma"/>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600" u="none">
                <a:solidFill>
                  <a:srgbClr val="000000"/>
                </a:solidFill>
                <a:latin typeface="Tahoma"/>
              </a:defRPr>
            </a:pPr>
            <a:r>
              <a:rPr b="0" i="0" strike="noStrike" sz="1600" u="none">
                <a:solidFill>
                  <a:srgbClr val="000000"/>
                </a:solidFill>
                <a:latin typeface="Tahoma"/>
              </a:rPr>
              <a:t>2019 c</a:t>
            </a:r>
          </a:p>
        </c:rich>
      </c:tx>
      <c:layout>
        <c:manualLayout>
          <c:xMode val="edge"/>
          <c:yMode val="edge"/>
          <c:x val="0.380545"/>
          <c:y val="0"/>
          <c:w val="0.131445"/>
          <c:h val="0.0902015"/>
        </c:manualLayout>
      </c:layout>
      <c:overlay val="1"/>
      <c:spPr>
        <a:noFill/>
        <a:effectLst/>
      </c:spPr>
    </c:title>
    <c:autoTitleDeleted val="1"/>
    <c:plotArea>
      <c:layout>
        <c:manualLayout>
          <c:layoutTarget val="inner"/>
          <c:xMode val="edge"/>
          <c:yMode val="edge"/>
          <c:x val="0.0768229"/>
          <c:y val="0.0902015"/>
          <c:w val="0.738889"/>
          <c:h val="0.761487"/>
        </c:manualLayout>
      </c:layout>
      <c:pieChart>
        <c:varyColors val="0"/>
        <c:ser>
          <c:idx val="0"/>
          <c:order val="0"/>
          <c:tx>
            <c:strRef>
              <c:f>Sheet1!$A$2</c:f>
              <c:strCache>
                <c:ptCount val="1"/>
                <c:pt idx="0">
                  <c:v>2019c</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solidFill>
                <a:schemeClr val="accent3"/>
              </a:solidFill>
              <a:ln w="12700" cap="flat">
                <a:noFill/>
                <a:miter lim="400000"/>
              </a:ln>
              <a:effectLst/>
            </c:spPr>
          </c:dPt>
          <c:dPt>
            <c:idx val="2"/>
            <c:explosion val="0"/>
            <c:spPr>
              <a:solidFill>
                <a:srgbClr val="929292"/>
              </a:solidFill>
              <a:ln w="12700" cap="flat">
                <a:noFill/>
                <a:miter lim="400000"/>
              </a:ln>
              <a:effectLst/>
            </c:spPr>
          </c:dPt>
          <c:dPt>
            <c:idx val="3"/>
            <c:explosion val="0"/>
            <c:spPr>
              <a:solidFill>
                <a:schemeClr val="accent5">
                  <a:hueOff val="-82419"/>
                  <a:satOff val="-9513"/>
                  <a:lumOff val="-16343"/>
                </a:schemeClr>
              </a:solidFill>
              <a:ln w="12700" cap="flat">
                <a:noFill/>
                <a:miter lim="400000"/>
              </a:ln>
              <a:effectLst/>
            </c:spPr>
          </c:dPt>
          <c:dPt>
            <c:idx val="4"/>
            <c:explosion val="0"/>
            <c:spPr>
              <a:solidFill>
                <a:srgbClr val="FEAE00"/>
              </a:solidFill>
              <a:ln w="12700" cap="flat">
                <a:noFill/>
                <a:miter lim="400000"/>
              </a:ln>
              <a:effectLst/>
            </c:spPr>
          </c:dPt>
          <c:dLbls>
            <c:dLbl>
              <c:idx val="0"/>
              <c:numFmt formatCode="#,##0%" sourceLinked="0"/>
              <c:txPr>
                <a:bodyPr/>
                <a:lstStyle/>
                <a:p>
                  <a:pPr>
                    <a:defRPr b="0" i="0" strike="noStrike" sz="1230" u="none">
                      <a:solidFill>
                        <a:srgbClr val="FFFFFF"/>
                      </a:solidFill>
                      <a:latin typeface="Tahoma"/>
                    </a:defRPr>
                  </a:pPr>
                </a:p>
              </c:txPr>
              <c:dLblPos val="ctr"/>
              <c:showLegendKey val="0"/>
              <c:showVal val="0"/>
              <c:showCatName val="0"/>
              <c:showSerName val="0"/>
              <c:showPercent val="1"/>
              <c:showBubbleSize val="0"/>
            </c:dLbl>
            <c:dLbl>
              <c:idx val="1"/>
              <c:numFmt formatCode="#,##0%" sourceLinked="0"/>
              <c:txPr>
                <a:bodyPr/>
                <a:lstStyle/>
                <a:p>
                  <a:pPr>
                    <a:defRPr b="0" i="0" strike="noStrike" sz="1230" u="none">
                      <a:solidFill>
                        <a:srgbClr val="FFFFFF"/>
                      </a:solidFill>
                      <a:latin typeface="Tahoma"/>
                    </a:defRPr>
                  </a:pPr>
                </a:p>
              </c:txPr>
              <c:dLblPos val="ctr"/>
              <c:showLegendKey val="0"/>
              <c:showVal val="0"/>
              <c:showCatName val="0"/>
              <c:showSerName val="0"/>
              <c:showPercent val="1"/>
              <c:showBubbleSize val="0"/>
            </c:dLbl>
            <c:dLbl>
              <c:idx val="2"/>
              <c:numFmt formatCode="#,##0%" sourceLinked="0"/>
              <c:txPr>
                <a:bodyPr/>
                <a:lstStyle/>
                <a:p>
                  <a:pPr>
                    <a:defRPr b="0" i="0" strike="noStrike" sz="1230" u="none">
                      <a:solidFill>
                        <a:srgbClr val="FFFFFF"/>
                      </a:solidFill>
                      <a:latin typeface="Tahoma"/>
                    </a:defRPr>
                  </a:pPr>
                </a:p>
              </c:txPr>
              <c:dLblPos val="ctr"/>
              <c:showLegendKey val="0"/>
              <c:showVal val="0"/>
              <c:showCatName val="0"/>
              <c:showSerName val="0"/>
              <c:showPercent val="1"/>
              <c:showBubbleSize val="0"/>
            </c:dLbl>
            <c:dLbl>
              <c:idx val="3"/>
              <c:numFmt formatCode="#,##0%" sourceLinked="0"/>
              <c:txPr>
                <a:bodyPr/>
                <a:lstStyle/>
                <a:p>
                  <a:pPr>
                    <a:defRPr b="0" i="0" strike="noStrike" sz="1230" u="none">
                      <a:solidFill>
                        <a:srgbClr val="FFFFFF"/>
                      </a:solidFill>
                      <a:latin typeface="Tahoma"/>
                    </a:defRPr>
                  </a:pPr>
                </a:p>
              </c:txPr>
              <c:dLblPos val="ctr"/>
              <c:showLegendKey val="0"/>
              <c:showVal val="0"/>
              <c:showCatName val="0"/>
              <c:showSerName val="0"/>
              <c:showPercent val="1"/>
              <c:showBubbleSize val="0"/>
            </c:dLbl>
            <c:dLbl>
              <c:idx val="4"/>
              <c:numFmt formatCode="#,##0%" sourceLinked="0"/>
              <c:txPr>
                <a:bodyPr/>
                <a:lstStyle/>
                <a:p>
                  <a:pPr>
                    <a:defRPr b="0" i="0" strike="noStrike" sz="1230" u="none">
                      <a:solidFill>
                        <a:srgbClr val="FFFFFF"/>
                      </a:solidFill>
                      <a:latin typeface="Tahoma"/>
                    </a:defRPr>
                  </a:pPr>
                </a:p>
              </c:txPr>
              <c:dLblPos val="ctr"/>
              <c:showLegendKey val="0"/>
              <c:showVal val="0"/>
              <c:showCatName val="0"/>
              <c:showSerName val="0"/>
              <c:showPercent val="1"/>
              <c:showBubbleSize val="0"/>
            </c:dLbl>
            <c:numFmt formatCode="#,##0%" sourceLinked="0"/>
            <c:txPr>
              <a:bodyPr/>
              <a:lstStyle/>
              <a:p>
                <a:pPr>
                  <a:defRPr b="0" i="0" strike="noStrike" sz="1230" u="none">
                    <a:solidFill>
                      <a:srgbClr val="FFFFFF"/>
                    </a:solidFill>
                    <a:latin typeface="Tahoma"/>
                  </a:defRPr>
                </a:pPr>
              </a:p>
            </c:txPr>
            <c:dLblPos val="ctr"/>
            <c:showLegendKey val="0"/>
            <c:showVal val="0"/>
            <c:showCatName val="0"/>
            <c:showSerName val="0"/>
            <c:showPercent val="1"/>
            <c:showBubbleSize val="0"/>
            <c:showLeaderLines val="1"/>
            <c:leaderLines>
              <c:spPr>
                <a:noFill/>
                <a:ln w="6350" cap="flat">
                  <a:solidFill>
                    <a:srgbClr val="000000"/>
                  </a:solidFill>
                  <a:prstDash val="solid"/>
                  <a:miter lim="400000"/>
                </a:ln>
                <a:effectLst/>
              </c:spPr>
            </c:leaderLines>
          </c:dLbls>
          <c:cat>
            <c:strRef>
              <c:f>Sheet1!$B$1:$F$1</c:f>
              <c:strCache>
                <c:ptCount val="5"/>
                <c:pt idx="0">
                  <c:v>Physics Run</c:v>
                </c:pt>
                <c:pt idx="1">
                  <c:v>Machine Tuning</c:v>
                </c:pt>
                <c:pt idx="2">
                  <c:v>Machine Study</c:v>
                </c:pt>
                <c:pt idx="3">
                  <c:v>Troubles</c:v>
                </c:pt>
                <c:pt idx="4">
                  <c:v>Maintenance, Others</c:v>
                </c:pt>
              </c:strCache>
            </c:strRef>
          </c:cat>
          <c:val>
            <c:numRef>
              <c:f>Sheet1!$B$2:$F$2</c:f>
              <c:numCache>
                <c:ptCount val="5"/>
                <c:pt idx="0">
                  <c:v>480.500000</c:v>
                </c:pt>
                <c:pt idx="1">
                  <c:v>725.500000</c:v>
                </c:pt>
                <c:pt idx="2">
                  <c:v>0.000000</c:v>
                </c:pt>
                <c:pt idx="3">
                  <c:v>311.500000</c:v>
                </c:pt>
                <c:pt idx="4">
                  <c:v>205.500000</c:v>
                </c:pt>
              </c:numCache>
            </c:numRef>
          </c:val>
        </c:ser>
        <c:firstSliceAng val="0"/>
      </c:pieChart>
      <c:spPr>
        <a:noFill/>
        <a:ln w="12700" cap="flat">
          <a:noFill/>
          <a:miter lim="400000"/>
        </a:ln>
        <a:effectLst/>
      </c:spPr>
    </c:plotArea>
    <c:legend>
      <c:legendPos val="b"/>
      <c:layout>
        <c:manualLayout>
          <c:xMode val="edge"/>
          <c:yMode val="edge"/>
          <c:x val="0"/>
          <c:y val="0.906028"/>
          <c:w val="1"/>
          <c:h val="0.0939723"/>
        </c:manualLayout>
      </c:layout>
      <c:overlay val="1"/>
      <c:spPr>
        <a:noFill/>
        <a:ln w="12700" cap="flat">
          <a:noFill/>
          <a:miter lim="400000"/>
        </a:ln>
        <a:effectLst/>
      </c:spPr>
      <c:txPr>
        <a:bodyPr rot="0"/>
        <a:lstStyle/>
        <a:p>
          <a:pPr>
            <a:defRPr b="0" i="0" strike="noStrike" sz="1200" u="none">
              <a:solidFill>
                <a:srgbClr val="000000"/>
              </a:solidFill>
              <a:latin typeface="Tahoma"/>
            </a:defRPr>
          </a:pPr>
        </a:p>
      </c:txPr>
    </c:legend>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600" u="none">
                <a:solidFill>
                  <a:srgbClr val="000000"/>
                </a:solidFill>
                <a:latin typeface="Tahoma"/>
              </a:defRPr>
            </a:pPr>
            <a:r>
              <a:rPr b="0" i="0" strike="noStrike" sz="1600" u="none">
                <a:solidFill>
                  <a:srgbClr val="000000"/>
                </a:solidFill>
                <a:latin typeface="Tahoma"/>
              </a:rPr>
              <a:t>2020 a/b</a:t>
            </a:r>
          </a:p>
        </c:rich>
      </c:tx>
      <c:layout>
        <c:manualLayout>
          <c:xMode val="edge"/>
          <c:yMode val="edge"/>
          <c:x val="0.412088"/>
          <c:y val="0"/>
          <c:w val="0.175825"/>
          <c:h val="0.0892889"/>
        </c:manualLayout>
      </c:layout>
      <c:overlay val="1"/>
      <c:spPr>
        <a:noFill/>
        <a:effectLst/>
      </c:spPr>
    </c:title>
    <c:autoTitleDeleted val="1"/>
    <c:plotArea>
      <c:layout>
        <c:manualLayout>
          <c:layoutTarget val="inner"/>
          <c:xMode val="edge"/>
          <c:yMode val="edge"/>
          <c:x val="0.130556"/>
          <c:y val="0.0892889"/>
          <c:w val="0.738889"/>
          <c:h val="0.753657"/>
        </c:manualLayout>
      </c:layout>
      <c:pieChart>
        <c:varyColors val="0"/>
        <c:ser>
          <c:idx val="0"/>
          <c:order val="0"/>
          <c:tx>
            <c:strRef>
              <c:f>Sheet1!$A$2</c:f>
              <c:strCache>
                <c:ptCount val="1"/>
                <c:pt idx="0">
                  <c:v>2020 a/b</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solidFill>
                <a:schemeClr val="accent3"/>
              </a:solidFill>
              <a:ln w="12700" cap="flat">
                <a:noFill/>
                <a:miter lim="400000"/>
              </a:ln>
              <a:effectLst/>
            </c:spPr>
          </c:dPt>
          <c:dPt>
            <c:idx val="2"/>
            <c:explosion val="0"/>
            <c:spPr>
              <a:solidFill>
                <a:srgbClr val="929292"/>
              </a:solidFill>
              <a:ln w="12700" cap="flat">
                <a:noFill/>
                <a:miter lim="400000"/>
              </a:ln>
              <a:effectLst/>
            </c:spPr>
          </c:dPt>
          <c:dPt>
            <c:idx val="3"/>
            <c:explosion val="0"/>
            <c:spPr>
              <a:solidFill>
                <a:schemeClr val="accent5">
                  <a:hueOff val="-82419"/>
                  <a:satOff val="-9513"/>
                  <a:lumOff val="-16343"/>
                </a:schemeClr>
              </a:solidFill>
              <a:ln w="12700" cap="flat">
                <a:noFill/>
                <a:miter lim="400000"/>
              </a:ln>
              <a:effectLst/>
            </c:spPr>
          </c:dPt>
          <c:dPt>
            <c:idx val="4"/>
            <c:explosion val="0"/>
            <c:spPr>
              <a:solidFill>
                <a:srgbClr val="FEAE00"/>
              </a:solidFill>
              <a:ln w="12700" cap="flat">
                <a:noFill/>
                <a:miter lim="400000"/>
              </a:ln>
              <a:effectLst/>
            </c:spPr>
          </c:dPt>
          <c:dLbls>
            <c:dLbl>
              <c:idx val="0"/>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1"/>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2"/>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3"/>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4"/>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showLeaderLines val="1"/>
            <c:leaderLines>
              <c:spPr>
                <a:noFill/>
                <a:ln w="6350" cap="flat">
                  <a:solidFill>
                    <a:srgbClr val="000000"/>
                  </a:solidFill>
                  <a:prstDash val="solid"/>
                  <a:miter lim="400000"/>
                </a:ln>
                <a:effectLst/>
              </c:spPr>
            </c:leaderLines>
          </c:dLbls>
          <c:cat>
            <c:strRef>
              <c:f>Sheet1!$B$1:$F$1</c:f>
              <c:strCache>
                <c:ptCount val="5"/>
                <c:pt idx="0">
                  <c:v>Physics Run</c:v>
                </c:pt>
                <c:pt idx="1">
                  <c:v>Machine Tuning</c:v>
                </c:pt>
                <c:pt idx="2">
                  <c:v>Machine Study</c:v>
                </c:pt>
                <c:pt idx="3">
                  <c:v>Troubles</c:v>
                </c:pt>
                <c:pt idx="4">
                  <c:v>Maintenance, Others</c:v>
                </c:pt>
              </c:strCache>
            </c:strRef>
          </c:cat>
          <c:val>
            <c:numRef>
              <c:f>Sheet1!$B$2:$F$2</c:f>
              <c:numCache>
                <c:ptCount val="5"/>
                <c:pt idx="0">
                  <c:v>1809.000000</c:v>
                </c:pt>
                <c:pt idx="1">
                  <c:v>838.500000</c:v>
                </c:pt>
                <c:pt idx="2">
                  <c:v>28.000000</c:v>
                </c:pt>
                <c:pt idx="3">
                  <c:v>165.500000</c:v>
                </c:pt>
                <c:pt idx="4">
                  <c:v>208.000000</c:v>
                </c:pt>
              </c:numCache>
            </c:numRef>
          </c:val>
        </c:ser>
        <c:firstSliceAng val="0"/>
      </c:pieChart>
      <c:spPr>
        <a:noFill/>
        <a:ln w="12700" cap="flat">
          <a:noFill/>
          <a:miter lim="400000"/>
        </a:ln>
        <a:effectLst/>
      </c:spPr>
    </c:plotArea>
    <c:legend>
      <c:legendPos val="b"/>
      <c:layout>
        <c:manualLayout>
          <c:xMode val="edge"/>
          <c:yMode val="edge"/>
          <c:x val="0"/>
          <c:y val="0.906852"/>
          <c:w val="1"/>
          <c:h val="0.0931481"/>
        </c:manualLayout>
      </c:layout>
      <c:overlay val="1"/>
      <c:spPr>
        <a:noFill/>
        <a:ln w="12700" cap="flat">
          <a:noFill/>
          <a:miter lim="400000"/>
        </a:ln>
        <a:effectLst/>
      </c:spPr>
      <c:txPr>
        <a:bodyPr rot="0"/>
        <a:lstStyle/>
        <a:p>
          <a:pPr>
            <a:defRPr b="0" i="0" strike="noStrike" sz="1200" u="none">
              <a:solidFill>
                <a:srgbClr val="000000"/>
              </a:solidFill>
              <a:latin typeface="Tahoma"/>
            </a:defRPr>
          </a:pPr>
        </a:p>
      </c:txPr>
    </c:legend>
    <c:plotVisOnly val="1"/>
    <c:dispBlanksAs val="gap"/>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600" u="none">
                <a:solidFill>
                  <a:srgbClr val="000000"/>
                </a:solidFill>
                <a:latin typeface="Tahoma"/>
              </a:defRPr>
            </a:pPr>
            <a:r>
              <a:rPr b="0" i="0" strike="noStrike" sz="1600" u="none">
                <a:solidFill>
                  <a:srgbClr val="000000"/>
                </a:solidFill>
                <a:latin typeface="Tahoma"/>
              </a:rPr>
              <a:t>2020c</a:t>
            </a:r>
          </a:p>
        </c:rich>
      </c:tx>
      <c:layout>
        <c:manualLayout>
          <c:xMode val="edge"/>
          <c:yMode val="edge"/>
          <c:x val="0.441222"/>
          <c:y val="0"/>
          <c:w val="0.117556"/>
          <c:h val="0.0892889"/>
        </c:manualLayout>
      </c:layout>
      <c:overlay val="1"/>
      <c:spPr>
        <a:noFill/>
        <a:effectLst/>
      </c:spPr>
    </c:title>
    <c:autoTitleDeleted val="1"/>
    <c:plotArea>
      <c:layout>
        <c:manualLayout>
          <c:layoutTarget val="inner"/>
          <c:xMode val="edge"/>
          <c:yMode val="edge"/>
          <c:x val="0.130556"/>
          <c:y val="0.0892889"/>
          <c:w val="0.738889"/>
          <c:h val="0.753657"/>
        </c:manualLayout>
      </c:layout>
      <c:pieChart>
        <c:varyColors val="0"/>
        <c:ser>
          <c:idx val="0"/>
          <c:order val="0"/>
          <c:tx>
            <c:strRef>
              <c:f>Sheet1!$A$2</c:f>
              <c:strCache>
                <c:ptCount val="1"/>
                <c:pt idx="0">
                  <c:v>2020 c</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solidFill>
                <a:schemeClr val="accent3"/>
              </a:solidFill>
              <a:ln w="12700" cap="flat">
                <a:noFill/>
                <a:miter lim="400000"/>
              </a:ln>
              <a:effectLst/>
            </c:spPr>
          </c:dPt>
          <c:dPt>
            <c:idx val="2"/>
            <c:explosion val="0"/>
            <c:spPr>
              <a:solidFill>
                <a:srgbClr val="929292"/>
              </a:solidFill>
              <a:ln w="12700" cap="flat">
                <a:noFill/>
                <a:miter lim="400000"/>
              </a:ln>
              <a:effectLst/>
            </c:spPr>
          </c:dPt>
          <c:dPt>
            <c:idx val="3"/>
            <c:explosion val="0"/>
            <c:spPr>
              <a:solidFill>
                <a:schemeClr val="accent5">
                  <a:hueOff val="-82419"/>
                  <a:satOff val="-9513"/>
                  <a:lumOff val="-16343"/>
                </a:schemeClr>
              </a:solidFill>
              <a:ln w="12700" cap="flat">
                <a:noFill/>
                <a:miter lim="400000"/>
              </a:ln>
              <a:effectLst/>
            </c:spPr>
          </c:dPt>
          <c:dPt>
            <c:idx val="4"/>
            <c:explosion val="0"/>
            <c:spPr>
              <a:solidFill>
                <a:srgbClr val="FEAE00"/>
              </a:solidFill>
              <a:ln w="12700" cap="flat">
                <a:noFill/>
                <a:miter lim="400000"/>
              </a:ln>
              <a:effectLst/>
            </c:spPr>
          </c:dPt>
          <c:dLbls>
            <c:dLbl>
              <c:idx val="0"/>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1"/>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2"/>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3"/>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4"/>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showLeaderLines val="1"/>
            <c:leaderLines>
              <c:spPr>
                <a:noFill/>
                <a:ln w="6350" cap="flat">
                  <a:solidFill>
                    <a:srgbClr val="000000"/>
                  </a:solidFill>
                  <a:prstDash val="solid"/>
                  <a:miter lim="400000"/>
                </a:ln>
                <a:effectLst/>
              </c:spPr>
            </c:leaderLines>
          </c:dLbls>
          <c:cat>
            <c:strRef>
              <c:f>Sheet1!$B$1:$F$1</c:f>
              <c:strCache>
                <c:ptCount val="5"/>
                <c:pt idx="0">
                  <c:v>Physics Run</c:v>
                </c:pt>
                <c:pt idx="1">
                  <c:v>Machine Tuning</c:v>
                </c:pt>
                <c:pt idx="2">
                  <c:v>Machine Study</c:v>
                </c:pt>
                <c:pt idx="3">
                  <c:v>Troubles</c:v>
                </c:pt>
                <c:pt idx="4">
                  <c:v>Maintenance, Others</c:v>
                </c:pt>
              </c:strCache>
            </c:strRef>
          </c:cat>
          <c:val>
            <c:numRef>
              <c:f>Sheet1!$B$2:$F$2</c:f>
              <c:numCache>
                <c:ptCount val="5"/>
                <c:pt idx="0">
                  <c:v>645.700000</c:v>
                </c:pt>
                <c:pt idx="1">
                  <c:v>828.200000</c:v>
                </c:pt>
                <c:pt idx="2">
                  <c:v>0.000000</c:v>
                </c:pt>
                <c:pt idx="3">
                  <c:v>212.000000</c:v>
                </c:pt>
                <c:pt idx="4">
                  <c:v>78.600000</c:v>
                </c:pt>
              </c:numCache>
            </c:numRef>
          </c:val>
        </c:ser>
        <c:firstSliceAng val="0"/>
      </c:pieChart>
      <c:spPr>
        <a:noFill/>
        <a:ln w="12700" cap="flat">
          <a:noFill/>
          <a:miter lim="400000"/>
        </a:ln>
        <a:effectLst/>
      </c:spPr>
    </c:plotArea>
    <c:legend>
      <c:legendPos val="b"/>
      <c:layout>
        <c:manualLayout>
          <c:xMode val="edge"/>
          <c:yMode val="edge"/>
          <c:x val="0"/>
          <c:y val="0.906852"/>
          <c:w val="1"/>
          <c:h val="0.0931481"/>
        </c:manualLayout>
      </c:layout>
      <c:overlay val="1"/>
      <c:spPr>
        <a:noFill/>
        <a:ln w="12700" cap="flat">
          <a:noFill/>
          <a:miter lim="400000"/>
        </a:ln>
        <a:effectLst/>
      </c:spPr>
      <c:txPr>
        <a:bodyPr rot="0"/>
        <a:lstStyle/>
        <a:p>
          <a:pPr>
            <a:defRPr b="0" i="0" strike="noStrike" sz="1200" u="none">
              <a:solidFill>
                <a:srgbClr val="000000"/>
              </a:solidFill>
              <a:latin typeface="Tahoma"/>
            </a:defRPr>
          </a:pPr>
        </a:p>
      </c:txPr>
    </c:legend>
    <c:plotVisOnly val="1"/>
    <c:dispBlanksAs val="gap"/>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600" u="none">
                <a:solidFill>
                  <a:srgbClr val="000000"/>
                </a:solidFill>
                <a:latin typeface="Tahoma"/>
              </a:defRPr>
            </a:pPr>
            <a:r>
              <a:rPr b="0" i="0" strike="noStrike" sz="1600" u="none">
                <a:solidFill>
                  <a:srgbClr val="000000"/>
                </a:solidFill>
                <a:latin typeface="Tahoma"/>
              </a:rPr>
              <a:t>2021a/b</a:t>
            </a:r>
          </a:p>
        </c:rich>
      </c:tx>
      <c:layout>
        <c:manualLayout>
          <c:xMode val="edge"/>
          <c:yMode val="edge"/>
          <c:x val="0.419032"/>
          <c:y val="0"/>
          <c:w val="0.161936"/>
          <c:h val="0.0891637"/>
        </c:manualLayout>
      </c:layout>
      <c:overlay val="1"/>
      <c:spPr>
        <a:noFill/>
        <a:effectLst/>
      </c:spPr>
    </c:title>
    <c:autoTitleDeleted val="1"/>
    <c:plotArea>
      <c:layout>
        <c:manualLayout>
          <c:layoutTarget val="inner"/>
          <c:xMode val="edge"/>
          <c:yMode val="edge"/>
          <c:x val="0.130556"/>
          <c:y val="0.0891637"/>
          <c:w val="0.738889"/>
          <c:h val="0.752582"/>
        </c:manualLayout>
      </c:layout>
      <c:pieChart>
        <c:varyColors val="0"/>
        <c:ser>
          <c:idx val="0"/>
          <c:order val="0"/>
          <c:tx>
            <c:strRef>
              <c:f>Sheet1!$A$2</c:f>
              <c:strCache>
                <c:ptCount val="1"/>
                <c:pt idx="0">
                  <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solidFill>
                <a:schemeClr val="accent3"/>
              </a:solidFill>
              <a:ln w="12700" cap="flat">
                <a:noFill/>
                <a:miter lim="400000"/>
              </a:ln>
              <a:effectLst/>
            </c:spPr>
          </c:dPt>
          <c:dPt>
            <c:idx val="2"/>
            <c:explosion val="0"/>
            <c:spPr>
              <a:solidFill>
                <a:srgbClr val="929292"/>
              </a:solidFill>
              <a:ln w="12700" cap="flat">
                <a:noFill/>
                <a:miter lim="400000"/>
              </a:ln>
              <a:effectLst/>
            </c:spPr>
          </c:dPt>
          <c:dPt>
            <c:idx val="3"/>
            <c:explosion val="0"/>
            <c:spPr>
              <a:solidFill>
                <a:schemeClr val="accent5">
                  <a:hueOff val="-82419"/>
                  <a:satOff val="-9513"/>
                  <a:lumOff val="-16343"/>
                </a:schemeClr>
              </a:solidFill>
              <a:ln w="12700" cap="flat">
                <a:noFill/>
                <a:miter lim="400000"/>
              </a:ln>
              <a:effectLst/>
            </c:spPr>
          </c:dPt>
          <c:dPt>
            <c:idx val="4"/>
            <c:explosion val="0"/>
            <c:spPr>
              <a:solidFill>
                <a:srgbClr val="FEAE00"/>
              </a:solidFill>
              <a:ln w="12700" cap="flat">
                <a:noFill/>
                <a:miter lim="400000"/>
              </a:ln>
              <a:effectLst/>
            </c:spPr>
          </c:dPt>
          <c:dLbls>
            <c:dLbl>
              <c:idx val="0"/>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1"/>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2"/>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3"/>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4"/>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showLeaderLines val="1"/>
            <c:leaderLines>
              <c:spPr>
                <a:noFill/>
                <a:ln w="6350" cap="flat">
                  <a:solidFill>
                    <a:srgbClr val="000000"/>
                  </a:solidFill>
                  <a:prstDash val="solid"/>
                  <a:miter lim="400000"/>
                </a:ln>
                <a:effectLst/>
              </c:spPr>
            </c:leaderLines>
          </c:dLbls>
          <c:cat>
            <c:strRef>
              <c:f>Sheet1!$B$1:$F$1</c:f>
              <c:strCache>
                <c:ptCount val="5"/>
                <c:pt idx="0">
                  <c:v>Physics Run</c:v>
                </c:pt>
                <c:pt idx="1">
                  <c:v>Machine Tuning</c:v>
                </c:pt>
                <c:pt idx="2">
                  <c:v>Machine Study</c:v>
                </c:pt>
                <c:pt idx="3">
                  <c:v>Troubles</c:v>
                </c:pt>
                <c:pt idx="4">
                  <c:v>Maintenance, Others</c:v>
                </c:pt>
              </c:strCache>
            </c:strRef>
          </c:cat>
          <c:val>
            <c:numRef>
              <c:f>Sheet1!$B$2:$F$2</c:f>
              <c:numCache>
                <c:ptCount val="5"/>
                <c:pt idx="0">
                  <c:v>2429.630000</c:v>
                </c:pt>
                <c:pt idx="1">
                  <c:v>537.160000</c:v>
                </c:pt>
                <c:pt idx="2">
                  <c:v>61.367000</c:v>
                </c:pt>
                <c:pt idx="3">
                  <c:v>201.360000</c:v>
                </c:pt>
                <c:pt idx="4">
                  <c:v>106.466000</c:v>
                </c:pt>
              </c:numCache>
            </c:numRef>
          </c:val>
        </c:ser>
        <c:firstSliceAng val="0"/>
      </c:pieChart>
      <c:spPr>
        <a:noFill/>
        <a:ln w="12700" cap="flat">
          <a:noFill/>
          <a:miter lim="400000"/>
        </a:ln>
        <a:effectLst/>
      </c:spPr>
    </c:plotArea>
    <c:legend>
      <c:legendPos val="b"/>
      <c:layout>
        <c:manualLayout>
          <c:xMode val="edge"/>
          <c:yMode val="edge"/>
          <c:x val="0"/>
          <c:y val="0.906965"/>
          <c:w val="1"/>
          <c:h val="0.093035"/>
        </c:manualLayout>
      </c:layout>
      <c:overlay val="1"/>
      <c:spPr>
        <a:noFill/>
        <a:ln w="12700" cap="flat">
          <a:noFill/>
          <a:miter lim="400000"/>
        </a:ln>
        <a:effectLst/>
      </c:spPr>
      <c:txPr>
        <a:bodyPr rot="0"/>
        <a:lstStyle/>
        <a:p>
          <a:pPr>
            <a:defRPr b="0" i="0" strike="noStrike" sz="1200" u="none">
              <a:solidFill>
                <a:srgbClr val="000000"/>
              </a:solidFill>
              <a:latin typeface="Tahoma"/>
            </a:defRPr>
          </a:pPr>
        </a:p>
      </c:txPr>
    </c:legend>
    <c:plotVisOnly val="1"/>
    <c:dispBlanksAs val="gap"/>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600" u="none">
                <a:solidFill>
                  <a:srgbClr val="000000"/>
                </a:solidFill>
                <a:latin typeface="Tahoma"/>
              </a:defRPr>
            </a:pPr>
            <a:r>
              <a:rPr b="0" i="0" strike="noStrike" sz="1600" u="none">
                <a:solidFill>
                  <a:srgbClr val="000000"/>
                </a:solidFill>
                <a:latin typeface="Tahoma"/>
              </a:rPr>
              <a:t>2021 c</a:t>
            </a:r>
          </a:p>
        </c:rich>
      </c:tx>
      <c:layout>
        <c:manualLayout>
          <c:xMode val="edge"/>
          <c:yMode val="edge"/>
          <c:x val="0.434277"/>
          <c:y val="0"/>
          <c:w val="0.131445"/>
          <c:h val="0.0896796"/>
        </c:manualLayout>
      </c:layout>
      <c:overlay val="1"/>
      <c:spPr>
        <a:noFill/>
        <a:effectLst/>
      </c:spPr>
    </c:title>
    <c:autoTitleDeleted val="1"/>
    <c:plotArea>
      <c:layout>
        <c:manualLayout>
          <c:layoutTarget val="inner"/>
          <c:xMode val="edge"/>
          <c:yMode val="edge"/>
          <c:x val="0.130556"/>
          <c:y val="0.0896796"/>
          <c:w val="0.738889"/>
          <c:h val="0.757009"/>
        </c:manualLayout>
      </c:layout>
      <c:pieChart>
        <c:varyColors val="0"/>
        <c:ser>
          <c:idx val="0"/>
          <c:order val="0"/>
          <c:tx>
            <c:strRef>
              <c:f>Sheet1!$A$2</c:f>
              <c:strCache>
                <c:ptCount val="1"/>
                <c:pt idx="0">
                  <c:v>2021 c</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solidFill>
                <a:schemeClr val="accent3"/>
              </a:solidFill>
              <a:ln w="12700" cap="flat">
                <a:noFill/>
                <a:miter lim="400000"/>
              </a:ln>
              <a:effectLst/>
            </c:spPr>
          </c:dPt>
          <c:dPt>
            <c:idx val="2"/>
            <c:explosion val="0"/>
            <c:spPr>
              <a:solidFill>
                <a:srgbClr val="929292"/>
              </a:solidFill>
              <a:ln w="12700" cap="flat">
                <a:noFill/>
                <a:miter lim="400000"/>
              </a:ln>
              <a:effectLst/>
            </c:spPr>
          </c:dPt>
          <c:dPt>
            <c:idx val="3"/>
            <c:explosion val="0"/>
            <c:spPr>
              <a:solidFill>
                <a:srgbClr val="FF2600"/>
              </a:solidFill>
              <a:ln w="12700" cap="flat">
                <a:noFill/>
                <a:miter lim="400000"/>
              </a:ln>
              <a:effectLst/>
            </c:spPr>
          </c:dPt>
          <c:dPt>
            <c:idx val="4"/>
            <c:explosion val="0"/>
            <c:spPr>
              <a:solidFill>
                <a:schemeClr val="accent4">
                  <a:hueOff val="-1081314"/>
                  <a:satOff val="4338"/>
                  <a:lumOff val="-8931"/>
                </a:schemeClr>
              </a:solidFill>
              <a:ln w="12700" cap="flat">
                <a:noFill/>
                <a:miter lim="400000"/>
              </a:ln>
              <a:effectLst/>
            </c:spPr>
          </c:dPt>
          <c:dLbls>
            <c:dLbl>
              <c:idx val="0"/>
              <c:numFmt formatCode="#,##0%" sourceLinked="0"/>
              <c:txPr>
                <a:bodyPr/>
                <a:lstStyle/>
                <a:p>
                  <a:pPr>
                    <a:defRPr b="0" i="0" strike="noStrike" sz="1200" u="none">
                      <a:solidFill>
                        <a:srgbClr val="FFFFFF"/>
                      </a:solidFill>
                      <a:latin typeface="ヒラギノ角ゴ ProN W3"/>
                    </a:defRPr>
                  </a:pPr>
                </a:p>
              </c:txPr>
              <c:dLblPos val="ctr"/>
              <c:showLegendKey val="0"/>
              <c:showVal val="0"/>
              <c:showCatName val="0"/>
              <c:showSerName val="0"/>
              <c:showPercent val="1"/>
              <c:showBubbleSize val="0"/>
            </c:dLbl>
            <c:dLbl>
              <c:idx val="1"/>
              <c:numFmt formatCode="#,##0%" sourceLinked="0"/>
              <c:txPr>
                <a:bodyPr/>
                <a:lstStyle/>
                <a:p>
                  <a:pPr>
                    <a:defRPr b="0" i="0" strike="noStrike" sz="1200" u="none">
                      <a:solidFill>
                        <a:srgbClr val="FFFFFF"/>
                      </a:solidFill>
                      <a:latin typeface="ヒラギノ角ゴ ProN W3"/>
                    </a:defRPr>
                  </a:pPr>
                </a:p>
              </c:txPr>
              <c:dLblPos val="ctr"/>
              <c:showLegendKey val="0"/>
              <c:showVal val="0"/>
              <c:showCatName val="0"/>
              <c:showSerName val="0"/>
              <c:showPercent val="1"/>
              <c:showBubbleSize val="0"/>
            </c:dLbl>
            <c:dLbl>
              <c:idx val="2"/>
              <c:numFmt formatCode="#,##0%" sourceLinked="0"/>
              <c:txPr>
                <a:bodyPr/>
                <a:lstStyle/>
                <a:p>
                  <a:pPr>
                    <a:defRPr b="0" i="0" strike="noStrike" sz="1200" u="none">
                      <a:solidFill>
                        <a:srgbClr val="FFFFFF"/>
                      </a:solidFill>
                      <a:latin typeface="ヒラギノ角ゴ ProN W3"/>
                    </a:defRPr>
                  </a:pPr>
                </a:p>
              </c:txPr>
              <c:dLblPos val="ctr"/>
              <c:showLegendKey val="0"/>
              <c:showVal val="0"/>
              <c:showCatName val="0"/>
              <c:showSerName val="0"/>
              <c:showPercent val="1"/>
              <c:showBubbleSize val="0"/>
            </c:dLbl>
            <c:dLbl>
              <c:idx val="3"/>
              <c:numFmt formatCode="#,##0%" sourceLinked="0"/>
              <c:txPr>
                <a:bodyPr/>
                <a:lstStyle/>
                <a:p>
                  <a:pPr>
                    <a:defRPr b="0" i="0" strike="noStrike" sz="1200" u="none">
                      <a:solidFill>
                        <a:srgbClr val="FFFFFF"/>
                      </a:solidFill>
                      <a:latin typeface="ヒラギノ角ゴ ProN W3"/>
                    </a:defRPr>
                  </a:pPr>
                </a:p>
              </c:txPr>
              <c:dLblPos val="ctr"/>
              <c:showLegendKey val="0"/>
              <c:showVal val="0"/>
              <c:showCatName val="0"/>
              <c:showSerName val="0"/>
              <c:showPercent val="1"/>
              <c:showBubbleSize val="0"/>
            </c:dLbl>
            <c:dLbl>
              <c:idx val="4"/>
              <c:numFmt formatCode="#,##0%" sourceLinked="0"/>
              <c:txPr>
                <a:bodyPr/>
                <a:lstStyle/>
                <a:p>
                  <a:pPr>
                    <a:defRPr b="0" i="0" strike="noStrike" sz="1200" u="none">
                      <a:solidFill>
                        <a:srgbClr val="FFFFFF"/>
                      </a:solidFill>
                      <a:latin typeface="ヒラギノ角ゴ ProN W3"/>
                    </a:defRPr>
                  </a:pPr>
                </a:p>
              </c:txPr>
              <c:dLblPos val="ctr"/>
              <c:showLegendKey val="0"/>
              <c:showVal val="0"/>
              <c:showCatName val="0"/>
              <c:showSerName val="0"/>
              <c:showPercent val="1"/>
              <c:showBubbleSize val="0"/>
            </c:dLbl>
            <c:numFmt formatCode="#,##0%" sourceLinked="0"/>
            <c:txPr>
              <a:bodyPr/>
              <a:lstStyle/>
              <a:p>
                <a:pPr>
                  <a:defRPr b="0" i="0" strike="noStrike" sz="1200" u="none">
                    <a:solidFill>
                      <a:srgbClr val="FFFFFF"/>
                    </a:solidFill>
                    <a:latin typeface="ヒラギノ角ゴ ProN W3"/>
                  </a:defRPr>
                </a:pPr>
              </a:p>
            </c:txPr>
            <c:dLblPos val="ctr"/>
            <c:showLegendKey val="0"/>
            <c:showVal val="0"/>
            <c:showCatName val="0"/>
            <c:showSerName val="0"/>
            <c:showPercent val="1"/>
            <c:showBubbleSize val="0"/>
            <c:showLeaderLines val="1"/>
            <c:leaderLines>
              <c:spPr>
                <a:noFill/>
                <a:ln w="6350" cap="flat">
                  <a:solidFill>
                    <a:srgbClr val="000000"/>
                  </a:solidFill>
                  <a:prstDash val="solid"/>
                  <a:miter lim="400000"/>
                </a:ln>
                <a:effectLst/>
              </c:spPr>
            </c:leaderLines>
          </c:dLbls>
          <c:cat>
            <c:strRef>
              <c:f>Sheet1!$B$1:$F$1</c:f>
              <c:strCache>
                <c:ptCount val="5"/>
                <c:pt idx="0">
                  <c:v>Physics Run</c:v>
                </c:pt>
                <c:pt idx="1">
                  <c:v>Machine Tuning</c:v>
                </c:pt>
                <c:pt idx="2">
                  <c:v>Machine Study</c:v>
                </c:pt>
                <c:pt idx="3">
                  <c:v>Troubles</c:v>
                </c:pt>
                <c:pt idx="4">
                  <c:v>Maintenance, Others</c:v>
                </c:pt>
              </c:strCache>
            </c:strRef>
          </c:cat>
          <c:val>
            <c:numRef>
              <c:f>Sheet1!$B$2:$F$2</c:f>
              <c:numCache>
                <c:ptCount val="5"/>
                <c:pt idx="0">
                  <c:v>929.860000</c:v>
                </c:pt>
                <c:pt idx="1">
                  <c:v>362.510000</c:v>
                </c:pt>
                <c:pt idx="2">
                  <c:v>148.610000</c:v>
                </c:pt>
                <c:pt idx="3">
                  <c:v>69.150000</c:v>
                </c:pt>
                <c:pt idx="4">
                  <c:v>47.480000</c:v>
                </c:pt>
              </c:numCache>
            </c:numRef>
          </c:val>
        </c:ser>
        <c:firstSliceAng val="0"/>
      </c:pieChart>
      <c:spPr>
        <a:noFill/>
        <a:ln w="12700" cap="flat">
          <a:noFill/>
          <a:miter lim="400000"/>
        </a:ln>
        <a:effectLst/>
      </c:spPr>
    </c:plotArea>
    <c:legend>
      <c:legendPos val="b"/>
      <c:layout>
        <c:manualLayout>
          <c:xMode val="edge"/>
          <c:yMode val="edge"/>
          <c:x val="0"/>
          <c:y val="0.906499"/>
          <c:w val="1"/>
          <c:h val="0.0935009"/>
        </c:manualLayout>
      </c:layout>
      <c:overlay val="1"/>
      <c:spPr>
        <a:noFill/>
        <a:ln w="12700" cap="flat">
          <a:noFill/>
          <a:miter lim="400000"/>
        </a:ln>
        <a:effectLst/>
      </c:spPr>
      <c:txPr>
        <a:bodyPr rot="0"/>
        <a:lstStyle/>
        <a:p>
          <a:pPr>
            <a:defRPr b="0" i="0" strike="noStrike" sz="1200" u="none">
              <a:solidFill>
                <a:srgbClr val="000000"/>
              </a:solidFill>
              <a:latin typeface="Tahoma"/>
            </a:defRPr>
          </a:pPr>
        </a:p>
      </c:txPr>
    </c:legend>
    <c:plotVisOnly val="1"/>
    <c:dispBlanksAs val="gap"/>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600" u="none">
                <a:solidFill>
                  <a:srgbClr val="000000"/>
                </a:solidFill>
                <a:latin typeface="Tahoma"/>
              </a:defRPr>
            </a:pPr>
            <a:r>
              <a:rPr b="0" i="0" strike="noStrike" sz="1600" u="none">
                <a:solidFill>
                  <a:srgbClr val="000000"/>
                </a:solidFill>
                <a:latin typeface="Tahoma"/>
              </a:rPr>
              <a:t>2022a/b</a:t>
            </a:r>
          </a:p>
        </c:rich>
      </c:tx>
      <c:layout>
        <c:manualLayout>
          <c:xMode val="edge"/>
          <c:yMode val="edge"/>
          <c:x val="0.401254"/>
          <c:y val="0"/>
          <c:w val="0.161936"/>
          <c:h val="0.085231"/>
        </c:manualLayout>
      </c:layout>
      <c:overlay val="1"/>
      <c:spPr>
        <a:noFill/>
        <a:effectLst/>
      </c:spPr>
    </c:title>
    <c:autoTitleDeleted val="1"/>
    <c:plotArea>
      <c:layout>
        <c:manualLayout>
          <c:layoutTarget val="inner"/>
          <c:xMode val="edge"/>
          <c:yMode val="edge"/>
          <c:x val="0.112778"/>
          <c:y val="0.085231"/>
          <c:w val="0.738889"/>
          <c:h val="0.718837"/>
        </c:manualLayout>
      </c:layout>
      <c:pieChart>
        <c:varyColors val="0"/>
        <c:ser>
          <c:idx val="0"/>
          <c:order val="0"/>
          <c:tx>
            <c:strRef>
              <c:f>Sheet1!$A$2</c:f>
              <c:strCache>
                <c:ptCount val="1"/>
                <c:pt idx="0">
                  <c:v>2022 a/b</c:v>
                </c:pt>
              </c:strCache>
            </c:strRef>
          </c:tx>
          <c:spPr>
            <a:solidFill>
              <a:schemeClr val="accent1"/>
            </a:solidFill>
            <a:ln w="12700" cap="flat">
              <a:noFill/>
              <a:miter lim="400000"/>
            </a:ln>
            <a:effectLst/>
          </c:spPr>
          <c:explosion val="0"/>
          <c:dPt>
            <c:idx val="0"/>
            <c:explosion val="0"/>
            <c:spPr>
              <a:solidFill>
                <a:schemeClr val="accent1"/>
              </a:solidFill>
              <a:ln w="12700" cap="flat">
                <a:noFill/>
                <a:miter lim="400000"/>
              </a:ln>
              <a:effectLst/>
            </c:spPr>
          </c:dPt>
          <c:dPt>
            <c:idx val="1"/>
            <c:explosion val="0"/>
            <c:spPr>
              <a:solidFill>
                <a:schemeClr val="accent3"/>
              </a:solidFill>
              <a:ln w="12700" cap="flat">
                <a:noFill/>
                <a:miter lim="400000"/>
              </a:ln>
              <a:effectLst/>
            </c:spPr>
          </c:dPt>
          <c:dPt>
            <c:idx val="2"/>
            <c:explosion val="0"/>
            <c:spPr>
              <a:solidFill>
                <a:srgbClr val="929292"/>
              </a:solidFill>
              <a:ln w="12700" cap="flat">
                <a:noFill/>
                <a:miter lim="400000"/>
              </a:ln>
              <a:effectLst/>
            </c:spPr>
          </c:dPt>
          <c:dPt>
            <c:idx val="3"/>
            <c:explosion val="0"/>
            <c:spPr>
              <a:solidFill>
                <a:srgbClr val="FF2600"/>
              </a:solidFill>
              <a:ln w="12700" cap="flat">
                <a:noFill/>
                <a:miter lim="400000"/>
              </a:ln>
              <a:effectLst/>
            </c:spPr>
          </c:dPt>
          <c:dPt>
            <c:idx val="4"/>
            <c:explosion val="0"/>
            <c:spPr>
              <a:solidFill>
                <a:srgbClr val="FEAE00"/>
              </a:solidFill>
              <a:ln w="12700" cap="flat">
                <a:noFill/>
                <a:miter lim="400000"/>
              </a:ln>
              <a:effectLst/>
            </c:spPr>
          </c:dPt>
          <c:dLbls>
            <c:dLbl>
              <c:idx val="0"/>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1"/>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2"/>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3"/>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dLbl>
              <c:idx val="4"/>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dLbl>
            <c:numFmt formatCode="#,##0%" sourceLinked="0"/>
            <c:txPr>
              <a:bodyPr/>
              <a:lstStyle/>
              <a:p>
                <a:pPr>
                  <a:defRPr b="0" i="0" strike="noStrike" sz="1200" u="none">
                    <a:solidFill>
                      <a:srgbClr val="FFFFFF"/>
                    </a:solidFill>
                    <a:latin typeface="Tahoma"/>
                  </a:defRPr>
                </a:pPr>
              </a:p>
            </c:txPr>
            <c:dLblPos val="ctr"/>
            <c:showLegendKey val="0"/>
            <c:showVal val="0"/>
            <c:showCatName val="0"/>
            <c:showSerName val="0"/>
            <c:showPercent val="1"/>
            <c:showBubbleSize val="0"/>
            <c:showLeaderLines val="1"/>
            <c:leaderLines>
              <c:spPr>
                <a:noFill/>
                <a:ln w="6350" cap="flat">
                  <a:solidFill>
                    <a:srgbClr val="000000"/>
                  </a:solidFill>
                  <a:prstDash val="solid"/>
                  <a:miter lim="400000"/>
                </a:ln>
                <a:effectLst/>
              </c:spPr>
            </c:leaderLines>
          </c:dLbls>
          <c:cat>
            <c:strRef>
              <c:f>Sheet1!$B$1:$F$1</c:f>
              <c:strCache>
                <c:ptCount val="5"/>
                <c:pt idx="0">
                  <c:v>Physics Run</c:v>
                </c:pt>
                <c:pt idx="1">
                  <c:v>Machine Tuning</c:v>
                </c:pt>
                <c:pt idx="2">
                  <c:v>Machine Study</c:v>
                </c:pt>
                <c:pt idx="3">
                  <c:v>Troubles</c:v>
                </c:pt>
                <c:pt idx="4">
                  <c:v>Maintenance, Others</c:v>
                </c:pt>
              </c:strCache>
            </c:strRef>
          </c:cat>
          <c:val>
            <c:numRef>
              <c:f>Sheet1!$B$2:$F$2</c:f>
              <c:numCache>
                <c:ptCount val="5"/>
                <c:pt idx="0">
                  <c:v>2091.450000</c:v>
                </c:pt>
                <c:pt idx="1">
                  <c:v>436.140000</c:v>
                </c:pt>
                <c:pt idx="2">
                  <c:v>150.180000</c:v>
                </c:pt>
                <c:pt idx="3">
                  <c:v>114.410000</c:v>
                </c:pt>
                <c:pt idx="4">
                  <c:v>109.790000</c:v>
                </c:pt>
              </c:numCache>
            </c:numRef>
          </c:val>
        </c:ser>
        <c:firstSliceAng val="0"/>
      </c:pieChart>
      <c:spPr>
        <a:noFill/>
        <a:ln w="12700" cap="flat">
          <a:noFill/>
          <a:miter lim="400000"/>
        </a:ln>
        <a:effectLst/>
      </c:spPr>
    </c:plotArea>
    <c:legend>
      <c:legendPos val="b"/>
      <c:layout>
        <c:manualLayout>
          <c:xMode val="edge"/>
          <c:yMode val="edge"/>
          <c:x val="0"/>
          <c:y val="0.910517"/>
          <c:w val="1"/>
          <c:h val="0.0894829"/>
        </c:manualLayout>
      </c:layout>
      <c:overlay val="1"/>
      <c:spPr>
        <a:noFill/>
        <a:ln w="12700" cap="flat">
          <a:noFill/>
          <a:miter lim="400000"/>
        </a:ln>
        <a:effectLst/>
      </c:spPr>
      <c:txPr>
        <a:bodyPr rot="0"/>
        <a:lstStyle/>
        <a:p>
          <a:pPr>
            <a:defRPr b="0" i="0" strike="noStrike" sz="1200" u="none">
              <a:solidFill>
                <a:srgbClr val="000000"/>
              </a:solidFill>
              <a:latin typeface="Tahoma"/>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4" name="Shape 174"/>
          <p:cNvSpPr/>
          <p:nvPr>
            <p:ph type="sldImg"/>
          </p:nvPr>
        </p:nvSpPr>
        <p:spPr>
          <a:xfrm>
            <a:off x="1143000" y="685800"/>
            <a:ext cx="4572000" cy="3429000"/>
          </a:xfrm>
          <a:prstGeom prst="rect">
            <a:avLst/>
          </a:prstGeom>
        </p:spPr>
        <p:txBody>
          <a:bodyPr/>
          <a:lstStyle/>
          <a:p>
            <a:pPr/>
          </a:p>
        </p:txBody>
      </p:sp>
      <p:sp>
        <p:nvSpPr>
          <p:cNvPr id="175" name="Shape 17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 &amp; サブタイトル">
    <p:spTree>
      <p:nvGrpSpPr>
        <p:cNvPr id="1" name=""/>
        <p:cNvGrpSpPr/>
        <p:nvPr/>
      </p:nvGrpSpPr>
      <p:grpSpPr>
        <a:xfrm>
          <a:off x="0" y="0"/>
          <a:ext cx="0" cy="0"/>
          <a:chOff x="0" y="0"/>
          <a:chExt cx="0" cy="0"/>
        </a:xfrm>
      </p:grpSpPr>
      <p:pic>
        <p:nvPicPr>
          <p:cNvPr id="11" name="SuperKEKB_logo_b.png" descr="SuperKEKB_logo_b.png"/>
          <p:cNvPicPr>
            <a:picLocks noChangeAspect="1"/>
          </p:cNvPicPr>
          <p:nvPr/>
        </p:nvPicPr>
        <p:blipFill>
          <a:blip r:embed="rId2">
            <a:extLst/>
          </a:blip>
          <a:stretch>
            <a:fillRect/>
          </a:stretch>
        </p:blipFill>
        <p:spPr>
          <a:xfrm>
            <a:off x="152400" y="139700"/>
            <a:ext cx="1828800" cy="902647"/>
          </a:xfrm>
          <a:prstGeom prst="rect">
            <a:avLst/>
          </a:prstGeom>
          <a:ln w="12700">
            <a:miter lim="400000"/>
          </a:ln>
        </p:spPr>
      </p:pic>
      <p:sp>
        <p:nvSpPr>
          <p:cNvPr id="12" name="テキスト"/>
          <p:cNvSpPr/>
          <p:nvPr>
            <p:ph type="body" sz="quarter" idx="21"/>
          </p:nvPr>
        </p:nvSpPr>
        <p:spPr>
          <a:xfrm>
            <a:off x="2324100" y="-38894"/>
            <a:ext cx="22097256" cy="712788"/>
          </a:xfrm>
          <a:prstGeom prst="rect">
            <a:avLst/>
          </a:prstGeom>
          <a:solidFill>
            <a:srgbClr val="0433FF"/>
          </a:solidFill>
        </p:spPr>
        <p:txBody>
          <a:bodyPr lIns="178593" tIns="178593" rIns="178593" bIns="178593">
            <a:spAutoFit/>
          </a:bodyPr>
          <a:lstStyle>
            <a:lvl1pPr marL="0" indent="0" algn="r" defTabSz="821531">
              <a:spcBef>
                <a:spcPts val="0"/>
              </a:spcBef>
              <a:buSzTx/>
              <a:buNone/>
              <a:defRPr sz="2800">
                <a:solidFill>
                  <a:srgbClr val="FFFFFF"/>
                </a:solidFill>
                <a:latin typeface="Lucida Grande"/>
                <a:ea typeface="Lucida Grande"/>
                <a:cs typeface="Lucida Grande"/>
                <a:sym typeface="Lucida Grande"/>
              </a:defRPr>
            </a:lvl1pPr>
          </a:lstStyle>
          <a:p>
            <a:pPr/>
            <a:r>
              <a:t>テキスト</a:t>
            </a:r>
          </a:p>
        </p:txBody>
      </p:sp>
      <p:sp>
        <p:nvSpPr>
          <p:cNvPr id="13" name="タイトルテキスト"/>
          <p:cNvSpPr/>
          <p:nvPr>
            <p:ph type="title"/>
          </p:nvPr>
        </p:nvSpPr>
        <p:spPr>
          <a:xfrm>
            <a:off x="1270000" y="1638300"/>
            <a:ext cx="21955622" cy="3302000"/>
          </a:xfrm>
          <a:prstGeom prst="rect">
            <a:avLst/>
          </a:prstGeom>
        </p:spPr>
        <p:txBody>
          <a:bodyPr lIns="71437" tIns="71437" rIns="71437" bIns="71437" anchor="b">
            <a:noAutofit/>
          </a:bodyPr>
          <a:lstStyle>
            <a:lvl1pPr defTabSz="821531">
              <a:defRPr b="1" sz="11800">
                <a:solidFill>
                  <a:srgbClr val="011993"/>
                </a:solidFill>
                <a:latin typeface="Tahoma"/>
                <a:ea typeface="Tahoma"/>
                <a:cs typeface="Tahoma"/>
                <a:sym typeface="Tahoma"/>
              </a:defRPr>
            </a:lvl1pPr>
          </a:lstStyle>
          <a:p>
            <a:pPr/>
            <a:r>
              <a:t>タイトルテキスト</a:t>
            </a:r>
          </a:p>
        </p:txBody>
      </p:sp>
      <p:sp>
        <p:nvSpPr>
          <p:cNvPr id="14" name="本文レベル1…"/>
          <p:cNvSpPr/>
          <p:nvPr>
            <p:ph type="body" sz="half" idx="1"/>
          </p:nvPr>
        </p:nvSpPr>
        <p:spPr>
          <a:xfrm>
            <a:off x="1270000" y="5372100"/>
            <a:ext cx="21844000" cy="6070352"/>
          </a:xfrm>
          <a:prstGeom prst="rect">
            <a:avLst/>
          </a:prstGeom>
        </p:spPr>
        <p:txBody>
          <a:bodyPr lIns="71437" tIns="71437" rIns="71437" bIns="71437" anchor="t">
            <a:noAutofit/>
          </a:bodyPr>
          <a:lstStyle>
            <a:lvl1pPr marL="0" indent="0" algn="ctr" defTabSz="821531">
              <a:spcBef>
                <a:spcPts val="0"/>
              </a:spcBef>
              <a:buSzTx/>
              <a:buNone/>
              <a:defRPr sz="5000">
                <a:latin typeface="Tahoma"/>
                <a:ea typeface="Tahoma"/>
                <a:cs typeface="Tahoma"/>
                <a:sym typeface="Tahoma"/>
              </a:defRPr>
            </a:lvl1pPr>
            <a:lvl2pPr marL="0" indent="0" algn="ctr" defTabSz="821531">
              <a:spcBef>
                <a:spcPts val="0"/>
              </a:spcBef>
              <a:buSzTx/>
              <a:buNone/>
              <a:defRPr sz="5000">
                <a:latin typeface="Tahoma"/>
                <a:ea typeface="Tahoma"/>
                <a:cs typeface="Tahoma"/>
                <a:sym typeface="Tahoma"/>
              </a:defRPr>
            </a:lvl2pPr>
            <a:lvl3pPr marL="0" indent="0" algn="ctr" defTabSz="821531">
              <a:spcBef>
                <a:spcPts val="0"/>
              </a:spcBef>
              <a:buSzTx/>
              <a:buNone/>
              <a:defRPr sz="5000">
                <a:latin typeface="Tahoma"/>
                <a:ea typeface="Tahoma"/>
                <a:cs typeface="Tahoma"/>
                <a:sym typeface="Tahoma"/>
              </a:defRPr>
            </a:lvl3pPr>
            <a:lvl4pPr marL="0" indent="0" algn="ctr" defTabSz="821531">
              <a:spcBef>
                <a:spcPts val="0"/>
              </a:spcBef>
              <a:buSzTx/>
              <a:buNone/>
              <a:defRPr sz="5000">
                <a:latin typeface="Tahoma"/>
                <a:ea typeface="Tahoma"/>
                <a:cs typeface="Tahoma"/>
                <a:sym typeface="Tahoma"/>
              </a:defRPr>
            </a:lvl4pPr>
            <a:lvl5pPr marL="0" indent="0" algn="ctr" defTabSz="821531">
              <a:spcBef>
                <a:spcPts val="0"/>
              </a:spcBef>
              <a:buSzTx/>
              <a:buNone/>
              <a:defRPr sz="5000">
                <a:latin typeface="Tahoma"/>
                <a:ea typeface="Tahoma"/>
                <a:cs typeface="Tahoma"/>
                <a:sym typeface="Tahoma"/>
              </a:defRPr>
            </a:lvl5pPr>
          </a:lstStyle>
          <a:p>
            <a:pPr/>
            <a:r>
              <a:t>本文レベル1</a:t>
            </a:r>
          </a:p>
          <a:p>
            <a:pPr lvl="1"/>
            <a:r>
              <a:t>本文レベル2</a:t>
            </a:r>
          </a:p>
          <a:p>
            <a:pPr lvl="2"/>
            <a:r>
              <a:t>本文レベル3</a:t>
            </a:r>
          </a:p>
          <a:p>
            <a:pPr lvl="3"/>
            <a:r>
              <a:t>本文レベル4</a:t>
            </a:r>
          </a:p>
          <a:p>
            <a:pPr lvl="4"/>
            <a:r>
              <a:t>本文レベル5</a:t>
            </a:r>
          </a:p>
        </p:txBody>
      </p:sp>
      <p:sp>
        <p:nvSpPr>
          <p:cNvPr id="15" name="スライド番号"/>
          <p:cNvSpPr/>
          <p:nvPr>
            <p:ph type="sldNum" sz="quarter" idx="2"/>
          </p:nvPr>
        </p:nvSpPr>
        <p:spPr>
          <a:xfrm>
            <a:off x="6218008" y="9296400"/>
            <a:ext cx="556084" cy="447675"/>
          </a:xfrm>
          <a:prstGeom prst="rect">
            <a:avLst/>
          </a:prstGeom>
        </p:spPr>
        <p:txBody>
          <a:bodyPr lIns="71437" tIns="71437" rIns="71437" bIns="71437"/>
          <a:lstStyle>
            <a:lvl1pPr defTabSz="821531">
              <a:defRPr>
                <a:latin typeface="ヒラギノ角ゴ Pro W3"/>
                <a:ea typeface="ヒラギノ角ゴ Pro W3"/>
                <a:cs typeface="ヒラギノ角ゴ Pro W3"/>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95" name="タイトルテキスト"/>
          <p:cNvSpPr txBox="1"/>
          <p:nvPr>
            <p:ph type="title"/>
          </p:nvPr>
        </p:nvSpPr>
        <p:spPr>
          <a:prstGeom prst="rect">
            <a:avLst/>
          </a:prstGeom>
        </p:spPr>
        <p:txBody>
          <a:bodyPr/>
          <a:lstStyle/>
          <a:p>
            <a:pPr/>
            <a:r>
              <a:t>タイトルテキスト</a:t>
            </a:r>
          </a:p>
        </p:txBody>
      </p:sp>
      <p:sp>
        <p:nvSpPr>
          <p:cNvPr id="96" name="本文レベル1…"/>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本文レベル1</a:t>
            </a:r>
          </a:p>
          <a:p>
            <a:pPr lvl="1"/>
            <a:r>
              <a:t>本文レベル2</a:t>
            </a:r>
          </a:p>
          <a:p>
            <a:pPr lvl="2"/>
            <a:r>
              <a:t>本文レベル3</a:t>
            </a:r>
          </a:p>
          <a:p>
            <a:pPr lvl="3"/>
            <a:r>
              <a:t>本文レベル4</a:t>
            </a:r>
          </a:p>
          <a:p>
            <a:pPr lvl="4"/>
            <a:r>
              <a:t>本文レベル5</a:t>
            </a:r>
          </a:p>
        </p:txBody>
      </p:sp>
      <p:sp>
        <p:nvSpPr>
          <p:cNvPr id="9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104" name="イメージ"/>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105" name="タイトルテキスト"/>
          <p:cNvSpPr txBox="1"/>
          <p:nvPr>
            <p:ph type="title"/>
          </p:nvPr>
        </p:nvSpPr>
        <p:spPr>
          <a:prstGeom prst="rect">
            <a:avLst/>
          </a:prstGeom>
        </p:spPr>
        <p:txBody>
          <a:bodyPr/>
          <a:lstStyle/>
          <a:p>
            <a:pPr/>
            <a:r>
              <a:t>タイトルテキスト</a:t>
            </a:r>
          </a:p>
        </p:txBody>
      </p:sp>
      <p:sp>
        <p:nvSpPr>
          <p:cNvPr id="106" name="本文レベル1…"/>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本文レベル1</a:t>
            </a:r>
          </a:p>
          <a:p>
            <a:pPr lvl="1"/>
            <a:r>
              <a:t>本文レベル2</a:t>
            </a:r>
          </a:p>
          <a:p>
            <a:pPr lvl="2"/>
            <a:r>
              <a:t>本文レベル3</a:t>
            </a:r>
          </a:p>
          <a:p>
            <a:pPr lvl="3"/>
            <a:r>
              <a:t>本文レベル4</a:t>
            </a:r>
          </a:p>
          <a:p>
            <a:pPr lvl="4"/>
            <a:r>
              <a:t>本文レベル5</a:t>
            </a:r>
          </a:p>
        </p:txBody>
      </p:sp>
      <p:sp>
        <p:nvSpPr>
          <p:cNvPr id="107"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114" name="本文レベル1…"/>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本文レベル1</a:t>
            </a:r>
          </a:p>
          <a:p>
            <a:pPr lvl="1"/>
            <a:r>
              <a:t>本文レベル2</a:t>
            </a:r>
          </a:p>
          <a:p>
            <a:pPr lvl="2"/>
            <a:r>
              <a:t>本文レベル3</a:t>
            </a:r>
          </a:p>
          <a:p>
            <a:pPr lvl="3"/>
            <a:r>
              <a:t>本文レベル4</a:t>
            </a:r>
          </a:p>
          <a:p>
            <a:pPr lvl="4"/>
            <a:r>
              <a:t>本文レベル5</a:t>
            </a:r>
          </a:p>
        </p:txBody>
      </p:sp>
      <p:sp>
        <p:nvSpPr>
          <p:cNvPr id="11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122" name="イメージ"/>
          <p:cNvSpPr/>
          <p:nvPr>
            <p:ph type="pic" sz="quarter" idx="21"/>
          </p:nvPr>
        </p:nvSpPr>
        <p:spPr>
          <a:xfrm>
            <a:off x="15681340" y="7035800"/>
            <a:ext cx="8396678" cy="5600700"/>
          </a:xfrm>
          <a:prstGeom prst="rect">
            <a:avLst/>
          </a:prstGeom>
        </p:spPr>
        <p:txBody>
          <a:bodyPr lIns="91439" tIns="45719" rIns="91439" bIns="45719" anchor="t">
            <a:noAutofit/>
          </a:bodyPr>
          <a:lstStyle/>
          <a:p>
            <a:pPr/>
          </a:p>
        </p:txBody>
      </p:sp>
      <p:sp>
        <p:nvSpPr>
          <p:cNvPr id="123" name="イメージ"/>
          <p:cNvSpPr/>
          <p:nvPr>
            <p:ph type="pic" sz="quarter" idx="22"/>
          </p:nvPr>
        </p:nvSpPr>
        <p:spPr>
          <a:xfrm>
            <a:off x="15290800" y="1130300"/>
            <a:ext cx="8331200" cy="5554134"/>
          </a:xfrm>
          <a:prstGeom prst="rect">
            <a:avLst/>
          </a:prstGeom>
        </p:spPr>
        <p:txBody>
          <a:bodyPr lIns="91439" tIns="45719" rIns="91439" bIns="45719" anchor="t">
            <a:noAutofit/>
          </a:bodyPr>
          <a:lstStyle/>
          <a:p>
            <a:pPr/>
          </a:p>
        </p:txBody>
      </p:sp>
      <p:sp>
        <p:nvSpPr>
          <p:cNvPr id="124" name="イメージ"/>
          <p:cNvSpPr/>
          <p:nvPr>
            <p:ph type="pic" idx="23"/>
          </p:nvPr>
        </p:nvSpPr>
        <p:spPr>
          <a:xfrm>
            <a:off x="-304800" y="1130300"/>
            <a:ext cx="17202150" cy="11468100"/>
          </a:xfrm>
          <a:prstGeom prst="rect">
            <a:avLst/>
          </a:prstGeom>
        </p:spPr>
        <p:txBody>
          <a:bodyPr lIns="91439" tIns="45719" rIns="91439" bIns="45719" anchor="t">
            <a:noAutofit/>
          </a:bodyPr>
          <a:lstStyle/>
          <a:p>
            <a:pPr/>
          </a:p>
        </p:txBody>
      </p:sp>
      <p:sp>
        <p:nvSpPr>
          <p:cNvPr id="12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132" name="–Johnny Appleseed"/>
          <p:cNvSpPr txBox="1"/>
          <p:nvPr>
            <p:ph type="body" sz="quarter" idx="21"/>
          </p:nvPr>
        </p:nvSpPr>
        <p:spPr>
          <a:xfrm>
            <a:off x="2387600" y="8953500"/>
            <a:ext cx="19621500" cy="584200"/>
          </a:xfrm>
          <a:prstGeom prst="rect">
            <a:avLst/>
          </a:prstGeom>
        </p:spPr>
        <p:txBody>
          <a:bodyPr anchor="t">
            <a:spAutoFit/>
          </a:bodyPr>
          <a:lstStyle>
            <a:lvl1pPr marL="0" indent="0" algn="ctr">
              <a:spcBef>
                <a:spcPts val="0"/>
              </a:spcBef>
              <a:buSzTx/>
              <a:buNone/>
              <a:defRPr sz="3200"/>
            </a:lvl1pPr>
          </a:lstStyle>
          <a:p>
            <a:pPr/>
            <a:r>
              <a:t>–Johnny Appleseed</a:t>
            </a:r>
          </a:p>
        </p:txBody>
      </p:sp>
      <p:sp>
        <p:nvSpPr>
          <p:cNvPr id="133" name="“ここに引用を入力してください。”"/>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vl1pPr>
          </a:lstStyle>
          <a:p>
            <a:pPr/>
            <a:r>
              <a:t>“ここに引用を入力してください。”</a:t>
            </a:r>
          </a:p>
        </p:txBody>
      </p:sp>
      <p:sp>
        <p:nvSpPr>
          <p:cNvPr id="13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41" name="イメージ"/>
          <p:cNvSpPr/>
          <p:nvPr>
            <p:ph type="pic" idx="21"/>
          </p:nvPr>
        </p:nvSpPr>
        <p:spPr>
          <a:xfrm>
            <a:off x="0" y="0"/>
            <a:ext cx="24384000" cy="16264467"/>
          </a:xfrm>
          <a:prstGeom prst="rect">
            <a:avLst/>
          </a:prstGeom>
        </p:spPr>
        <p:txBody>
          <a:bodyPr lIns="91439" tIns="45719" rIns="91439" bIns="45719" anchor="t">
            <a:noAutofit/>
          </a:bodyPr>
          <a:lstStyle/>
          <a:p>
            <a:pPr/>
          </a:p>
        </p:txBody>
      </p:sp>
      <p:sp>
        <p:nvSpPr>
          <p:cNvPr id="14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4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p:spTree>
      <p:nvGrpSpPr>
        <p:cNvPr id="1" name=""/>
        <p:cNvGrpSpPr/>
        <p:nvPr/>
      </p:nvGrpSpPr>
      <p:grpSpPr>
        <a:xfrm>
          <a:off x="0" y="0"/>
          <a:ext cx="0" cy="0"/>
          <a:chOff x="0" y="0"/>
          <a:chExt cx="0" cy="0"/>
        </a:xfrm>
      </p:grpSpPr>
      <p:pic>
        <p:nvPicPr>
          <p:cNvPr id="156" name="SuperKEKB_logo_b.png" descr="SuperKEKB_logo_b.png"/>
          <p:cNvPicPr>
            <a:picLocks noChangeAspect="1"/>
          </p:cNvPicPr>
          <p:nvPr/>
        </p:nvPicPr>
        <p:blipFill>
          <a:blip r:embed="rId2">
            <a:extLst/>
          </a:blip>
          <a:stretch>
            <a:fillRect/>
          </a:stretch>
        </p:blipFill>
        <p:spPr>
          <a:xfrm>
            <a:off x="266700" y="38100"/>
            <a:ext cx="1801152" cy="889000"/>
          </a:xfrm>
          <a:prstGeom prst="rect">
            <a:avLst/>
          </a:prstGeom>
          <a:ln w="12700">
            <a:miter lim="400000"/>
          </a:ln>
        </p:spPr>
      </p:pic>
      <p:sp>
        <p:nvSpPr>
          <p:cNvPr id="157" name="タイトルテキスト"/>
          <p:cNvSpPr/>
          <p:nvPr>
            <p:ph type="title"/>
          </p:nvPr>
        </p:nvSpPr>
        <p:spPr>
          <a:xfrm>
            <a:off x="2362200" y="0"/>
            <a:ext cx="22022297" cy="1327795"/>
          </a:xfrm>
          <a:prstGeom prst="rect">
            <a:avLst/>
          </a:prstGeom>
          <a:solidFill>
            <a:srgbClr val="0433FF"/>
          </a:solidFill>
        </p:spPr>
        <p:txBody>
          <a:bodyPr lIns="267890" tIns="267890" rIns="267890" bIns="267890">
            <a:noAutofit/>
          </a:bodyPr>
          <a:lstStyle>
            <a:lvl1pPr algn="r" defTabSz="821531">
              <a:defRPr b="1" sz="4400">
                <a:solidFill>
                  <a:srgbClr val="FFFFFF"/>
                </a:solidFill>
                <a:latin typeface="Gill Sans"/>
                <a:ea typeface="Gill Sans"/>
                <a:cs typeface="Gill Sans"/>
                <a:sym typeface="Gill Sans"/>
              </a:defRPr>
            </a:lvl1pPr>
          </a:lstStyle>
          <a:p>
            <a:pPr/>
            <a:r>
              <a:t>タイトルテキスト</a:t>
            </a:r>
          </a:p>
        </p:txBody>
      </p:sp>
      <p:sp>
        <p:nvSpPr>
          <p:cNvPr id="158" name="スライド番号"/>
          <p:cNvSpPr/>
          <p:nvPr>
            <p:ph type="sldNum" sz="quarter" idx="2"/>
          </p:nvPr>
        </p:nvSpPr>
        <p:spPr>
          <a:xfrm>
            <a:off x="11987076" y="13169900"/>
            <a:ext cx="409848" cy="422275"/>
          </a:xfrm>
          <a:prstGeom prst="rect">
            <a:avLst/>
          </a:prstGeom>
        </p:spPr>
        <p:txBody>
          <a:bodyPr lIns="71437" tIns="71437" rIns="71437" bIns="71437"/>
          <a:lstStyle>
            <a:lvl1pPr defTabSz="821531">
              <a:defRPr sz="18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5" name="本文レベル1…"/>
          <p:cNvSpPr txBox="1"/>
          <p:nvPr>
            <p:ph type="body" idx="1" hasCustomPrompt="1"/>
          </p:nvPr>
        </p:nvSpPr>
        <p:spPr>
          <a:xfrm>
            <a:off x="4119562" y="4214812"/>
            <a:ext cx="16144876" cy="8429626"/>
          </a:xfrm>
          <a:prstGeom prst="rect">
            <a:avLst/>
          </a:prstGeom>
        </p:spPr>
        <p:txBody>
          <a:bodyPr lIns="71437" tIns="71437" rIns="71437" bIns="71437" anchor="t"/>
          <a:lstStyle>
            <a:lvl1pPr marL="506412" indent="-506412" defTabSz="2446734">
              <a:lnSpc>
                <a:spcPct val="90000"/>
              </a:lnSpc>
              <a:spcBef>
                <a:spcPts val="4500"/>
              </a:spcBef>
              <a:buClr>
                <a:srgbClr val="000000"/>
              </a:buClr>
              <a:buSzPct val="100000"/>
              <a:defRPr sz="4400">
                <a:latin typeface="Graphik"/>
                <a:ea typeface="Graphik"/>
                <a:cs typeface="Graphik"/>
                <a:sym typeface="Graphik"/>
              </a:defRPr>
            </a:lvl1pPr>
            <a:lvl2pPr marL="874712" indent="-506412" defTabSz="2446734">
              <a:lnSpc>
                <a:spcPct val="90000"/>
              </a:lnSpc>
              <a:spcBef>
                <a:spcPts val="4500"/>
              </a:spcBef>
              <a:buClr>
                <a:srgbClr val="000000"/>
              </a:buClr>
              <a:buSzPct val="100000"/>
              <a:defRPr sz="4400">
                <a:latin typeface="Graphik"/>
                <a:ea typeface="Graphik"/>
                <a:cs typeface="Graphik"/>
                <a:sym typeface="Graphik"/>
              </a:defRPr>
            </a:lvl2pPr>
            <a:lvl3pPr marL="1243012" indent="-506412" defTabSz="2446734">
              <a:lnSpc>
                <a:spcPct val="90000"/>
              </a:lnSpc>
              <a:spcBef>
                <a:spcPts val="4500"/>
              </a:spcBef>
              <a:buClr>
                <a:srgbClr val="000000"/>
              </a:buClr>
              <a:buSzPct val="100000"/>
              <a:defRPr sz="4400">
                <a:latin typeface="Graphik"/>
                <a:ea typeface="Graphik"/>
                <a:cs typeface="Graphik"/>
                <a:sym typeface="Graphik"/>
              </a:defRPr>
            </a:lvl3pPr>
            <a:lvl4pPr marL="1611312" indent="-506412" defTabSz="2446734">
              <a:lnSpc>
                <a:spcPct val="90000"/>
              </a:lnSpc>
              <a:spcBef>
                <a:spcPts val="4500"/>
              </a:spcBef>
              <a:buClr>
                <a:srgbClr val="000000"/>
              </a:buClr>
              <a:buSzPct val="100000"/>
              <a:defRPr sz="4400">
                <a:latin typeface="Graphik"/>
                <a:ea typeface="Graphik"/>
                <a:cs typeface="Graphik"/>
                <a:sym typeface="Graphik"/>
              </a:defRPr>
            </a:lvl4pPr>
            <a:lvl5pPr marL="1979612" indent="-506412" defTabSz="2446734">
              <a:lnSpc>
                <a:spcPct val="90000"/>
              </a:lnSpc>
              <a:spcBef>
                <a:spcPts val="4500"/>
              </a:spcBef>
              <a:buClr>
                <a:srgbClr val="000000"/>
              </a:buClr>
              <a:buSzPct val="100000"/>
              <a:defRPr sz="4400">
                <a:latin typeface="Graphik"/>
                <a:ea typeface="Graphik"/>
                <a:cs typeface="Graphik"/>
                <a:sym typeface="Graphik"/>
              </a:defRPr>
            </a:lvl5pPr>
          </a:lstStyle>
          <a:p>
            <a:pPr/>
            <a:r>
              <a:t>Slide bullet text</a:t>
            </a:r>
          </a:p>
          <a:p>
            <a:pPr lvl="1"/>
            <a:r>
              <a:t/>
            </a:r>
          </a:p>
          <a:p>
            <a:pPr lvl="2"/>
            <a:r>
              <a:t/>
            </a:r>
          </a:p>
          <a:p>
            <a:pPr lvl="3"/>
            <a:r>
              <a:t/>
            </a:r>
          </a:p>
          <a:p>
            <a:pPr lvl="4"/>
            <a:r>
              <a:t/>
            </a:r>
          </a:p>
        </p:txBody>
      </p:sp>
      <p:sp>
        <p:nvSpPr>
          <p:cNvPr id="166" name="Slide Title"/>
          <p:cNvSpPr txBox="1"/>
          <p:nvPr>
            <p:ph type="title" hasCustomPrompt="1"/>
          </p:nvPr>
        </p:nvSpPr>
        <p:spPr>
          <a:xfrm>
            <a:off x="4119562" y="642937"/>
            <a:ext cx="16144876" cy="1607345"/>
          </a:xfrm>
          <a:prstGeom prst="rect">
            <a:avLst/>
          </a:prstGeom>
        </p:spPr>
        <p:txBody>
          <a:bodyPr lIns="71437" tIns="71437" rIns="71437" bIns="71437" anchor="t"/>
          <a:lstStyle>
            <a:lvl1pPr defTabSz="2446734">
              <a:lnSpc>
                <a:spcPct val="80000"/>
              </a:lnSpc>
              <a:defRPr spc="-159" sz="8000">
                <a:latin typeface="Graphik Semibold"/>
                <a:ea typeface="Graphik Semibold"/>
                <a:cs typeface="Graphik Semibold"/>
                <a:sym typeface="Graphik Semibold"/>
              </a:defRPr>
            </a:lvl1pPr>
          </a:lstStyle>
          <a:p>
            <a:pPr/>
            <a:r>
              <a:t>Slide Title</a:t>
            </a:r>
          </a:p>
        </p:txBody>
      </p:sp>
      <p:sp>
        <p:nvSpPr>
          <p:cNvPr id="167" name="Slide Subtitle"/>
          <p:cNvSpPr txBox="1"/>
          <p:nvPr>
            <p:ph type="body" sz="quarter" idx="21" hasCustomPrompt="1"/>
          </p:nvPr>
        </p:nvSpPr>
        <p:spPr>
          <a:xfrm>
            <a:off x="4119562" y="2000250"/>
            <a:ext cx="16144876" cy="922616"/>
          </a:xfrm>
          <a:prstGeom prst="rect">
            <a:avLst/>
          </a:prstGeom>
        </p:spPr>
        <p:txBody>
          <a:bodyPr lIns="71437" tIns="71437" rIns="71437" bIns="71437" anchor="t"/>
          <a:lstStyle>
            <a:lvl1pPr marL="0" indent="0" algn="ctr" defTabSz="821531">
              <a:spcBef>
                <a:spcPts val="0"/>
              </a:spcBef>
              <a:buSzTx/>
              <a:buNone/>
              <a:defRPr sz="4600">
                <a:latin typeface="Graphik Medium"/>
                <a:ea typeface="Graphik Medium"/>
                <a:cs typeface="Graphik Medium"/>
                <a:sym typeface="Graphik Medium"/>
              </a:defRPr>
            </a:lvl1pPr>
          </a:lstStyle>
          <a:p>
            <a:pPr/>
            <a:r>
              <a:t>Slide Subtitle</a:t>
            </a:r>
          </a:p>
        </p:txBody>
      </p:sp>
      <p:sp>
        <p:nvSpPr>
          <p:cNvPr id="168" name="スライド番号"/>
          <p:cNvSpPr txBox="1"/>
          <p:nvPr>
            <p:ph type="sldNum" sz="quarter" idx="2"/>
          </p:nvPr>
        </p:nvSpPr>
        <p:spPr>
          <a:xfrm>
            <a:off x="11991839" y="12768047"/>
            <a:ext cx="402464" cy="445390"/>
          </a:xfrm>
          <a:prstGeom prst="rect">
            <a:avLst/>
          </a:prstGeom>
        </p:spPr>
        <p:txBody>
          <a:bodyPr lIns="71437" tIns="71437" rIns="71437" bIns="71437" anchor="b"/>
          <a:lstStyle>
            <a:lvl1pPr defTabSz="821531">
              <a:defRPr sz="1800">
                <a:latin typeface="Graphik"/>
                <a:ea typeface="Graphik"/>
                <a:cs typeface="Graphik"/>
                <a:sym typeface="Graph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pic>
        <p:nvPicPr>
          <p:cNvPr id="22" name="SuperKEKB_logo_b.png" descr="SuperKEKB_logo_b.png"/>
          <p:cNvPicPr>
            <a:picLocks noChangeAspect="1"/>
          </p:cNvPicPr>
          <p:nvPr/>
        </p:nvPicPr>
        <p:blipFill>
          <a:blip r:embed="rId2">
            <a:extLst/>
          </a:blip>
          <a:stretch>
            <a:fillRect/>
          </a:stretch>
        </p:blipFill>
        <p:spPr>
          <a:xfrm>
            <a:off x="266700" y="38100"/>
            <a:ext cx="1801152" cy="889000"/>
          </a:xfrm>
          <a:prstGeom prst="rect">
            <a:avLst/>
          </a:prstGeom>
          <a:ln w="12700">
            <a:miter lim="400000"/>
          </a:ln>
        </p:spPr>
      </p:pic>
      <p:sp>
        <p:nvSpPr>
          <p:cNvPr id="23" name="タイトルテキスト"/>
          <p:cNvSpPr/>
          <p:nvPr>
            <p:ph type="title"/>
          </p:nvPr>
        </p:nvSpPr>
        <p:spPr>
          <a:xfrm>
            <a:off x="2362200" y="0"/>
            <a:ext cx="22019419" cy="1354138"/>
          </a:xfrm>
          <a:prstGeom prst="rect">
            <a:avLst/>
          </a:prstGeom>
          <a:solidFill>
            <a:srgbClr val="0433FF"/>
          </a:solidFill>
        </p:spPr>
        <p:txBody>
          <a:bodyPr lIns="267890" tIns="267890" rIns="267890" bIns="267890">
            <a:noAutofit/>
          </a:bodyPr>
          <a:lstStyle>
            <a:lvl1pPr algn="r" defTabSz="821531">
              <a:defRPr b="1" sz="4400">
                <a:solidFill>
                  <a:srgbClr val="FFFFFF"/>
                </a:solidFill>
                <a:latin typeface="Tahoma"/>
                <a:ea typeface="Tahoma"/>
                <a:cs typeface="Tahoma"/>
                <a:sym typeface="Tahoma"/>
              </a:defRPr>
            </a:lvl1pPr>
          </a:lstStyle>
          <a:p>
            <a:pPr/>
            <a:r>
              <a:t>タイトルテキスト</a:t>
            </a:r>
          </a:p>
        </p:txBody>
      </p:sp>
      <p:sp>
        <p:nvSpPr>
          <p:cNvPr id="24" name="本文レベル1…"/>
          <p:cNvSpPr/>
          <p:nvPr>
            <p:ph type="body" idx="1"/>
          </p:nvPr>
        </p:nvSpPr>
        <p:spPr>
          <a:xfrm>
            <a:off x="152400" y="1451272"/>
            <a:ext cx="24079200" cy="11583393"/>
          </a:xfrm>
          <a:prstGeom prst="rect">
            <a:avLst/>
          </a:prstGeom>
        </p:spPr>
        <p:txBody>
          <a:bodyPr lIns="71437" tIns="71437" rIns="71437" bIns="71437">
            <a:noAutofit/>
          </a:bodyPr>
          <a:lstStyle>
            <a:lvl1pPr marL="1103312" indent="-785812" defTabSz="821531">
              <a:spcBef>
                <a:spcPts val="3300"/>
              </a:spcBef>
              <a:buSzPct val="60000"/>
              <a:buBlip>
                <a:blip r:embed="rId3"/>
              </a:buBlip>
              <a:defRPr sz="4400">
                <a:latin typeface="Tahoma"/>
                <a:ea typeface="Tahoma"/>
                <a:cs typeface="Tahoma"/>
                <a:sym typeface="Tahoma"/>
              </a:defRPr>
            </a:lvl1pPr>
            <a:lvl2pPr marL="1547812" indent="-785812" defTabSz="821531">
              <a:spcBef>
                <a:spcPts val="3300"/>
              </a:spcBef>
              <a:buSzPct val="60000"/>
              <a:buBlip>
                <a:blip r:embed="rId3"/>
              </a:buBlip>
              <a:defRPr sz="4400">
                <a:latin typeface="Tahoma"/>
                <a:ea typeface="Tahoma"/>
                <a:cs typeface="Tahoma"/>
                <a:sym typeface="Tahoma"/>
              </a:defRPr>
            </a:lvl2pPr>
            <a:lvl3pPr marL="1982107" indent="-775607" defTabSz="821531">
              <a:spcBef>
                <a:spcPts val="3300"/>
              </a:spcBef>
              <a:buSzPct val="60000"/>
              <a:buBlip>
                <a:blip r:embed="rId3"/>
              </a:buBlip>
              <a:defRPr sz="3800">
                <a:latin typeface="Tahoma"/>
                <a:ea typeface="Tahoma"/>
                <a:cs typeface="Tahoma"/>
                <a:sym typeface="Tahoma"/>
              </a:defRPr>
            </a:lvl3pPr>
            <a:lvl4pPr marL="2426607" indent="-775607" defTabSz="821531">
              <a:spcBef>
                <a:spcPts val="3300"/>
              </a:spcBef>
              <a:buSzPct val="60000"/>
              <a:buBlip>
                <a:blip r:embed="rId3"/>
              </a:buBlip>
              <a:defRPr sz="3800">
                <a:latin typeface="Tahoma"/>
                <a:ea typeface="Tahoma"/>
                <a:cs typeface="Tahoma"/>
                <a:sym typeface="Tahoma"/>
              </a:defRPr>
            </a:lvl4pPr>
            <a:lvl5pPr marL="2857500" indent="-762000" defTabSz="821531">
              <a:spcBef>
                <a:spcPts val="3300"/>
              </a:spcBef>
              <a:buSzPct val="60000"/>
              <a:buBlip>
                <a:blip r:embed="rId3"/>
              </a:buBlip>
              <a:defRPr sz="3200">
                <a:latin typeface="Tahoma"/>
                <a:ea typeface="Tahoma"/>
                <a:cs typeface="Tahoma"/>
                <a:sym typeface="Tahoma"/>
              </a:defRPr>
            </a:lvl5pPr>
          </a:lstStyle>
          <a:p>
            <a:pPr/>
            <a:r>
              <a:t>本文レベル1</a:t>
            </a:r>
          </a:p>
          <a:p>
            <a:pPr lvl="1"/>
            <a:r>
              <a:t>本文レベル2</a:t>
            </a:r>
          </a:p>
          <a:p>
            <a:pPr lvl="2"/>
            <a:r>
              <a:t>本文レベル3</a:t>
            </a:r>
          </a:p>
          <a:p>
            <a:pPr lvl="3"/>
            <a:r>
              <a:t>本文レベル4</a:t>
            </a:r>
          </a:p>
          <a:p>
            <a:pPr lvl="4"/>
            <a:r>
              <a:t>本文レベル5</a:t>
            </a:r>
          </a:p>
        </p:txBody>
      </p:sp>
      <p:sp>
        <p:nvSpPr>
          <p:cNvPr id="25" name="スライド番号"/>
          <p:cNvSpPr/>
          <p:nvPr>
            <p:ph type="sldNum" sz="quarter" idx="2"/>
          </p:nvPr>
        </p:nvSpPr>
        <p:spPr>
          <a:xfrm>
            <a:off x="11987076" y="13131800"/>
            <a:ext cx="409848" cy="422275"/>
          </a:xfrm>
          <a:prstGeom prst="rect">
            <a:avLst/>
          </a:prstGeom>
        </p:spPr>
        <p:txBody>
          <a:bodyPr lIns="71437" tIns="71437" rIns="71437" bIns="71437"/>
          <a:lstStyle>
            <a:lvl1pPr defTabSz="821531">
              <a:defRPr sz="18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p:spTree>
      <p:nvGrpSpPr>
        <p:cNvPr id="1" name=""/>
        <p:cNvGrpSpPr/>
        <p:nvPr/>
      </p:nvGrpSpPr>
      <p:grpSpPr>
        <a:xfrm>
          <a:off x="0" y="0"/>
          <a:ext cx="0" cy="0"/>
          <a:chOff x="0" y="0"/>
          <a:chExt cx="0" cy="0"/>
        </a:xfrm>
      </p:grpSpPr>
      <p:pic>
        <p:nvPicPr>
          <p:cNvPr id="32" name="SuperKEKB_logo_b.png" descr="SuperKEKB_logo_b.png"/>
          <p:cNvPicPr>
            <a:picLocks noChangeAspect="1"/>
          </p:cNvPicPr>
          <p:nvPr/>
        </p:nvPicPr>
        <p:blipFill>
          <a:blip r:embed="rId2">
            <a:extLst/>
          </a:blip>
          <a:stretch>
            <a:fillRect/>
          </a:stretch>
        </p:blipFill>
        <p:spPr>
          <a:xfrm>
            <a:off x="266700" y="38100"/>
            <a:ext cx="1801152" cy="889000"/>
          </a:xfrm>
          <a:prstGeom prst="rect">
            <a:avLst/>
          </a:prstGeom>
          <a:ln w="12700">
            <a:miter lim="400000"/>
          </a:ln>
        </p:spPr>
      </p:pic>
      <p:sp>
        <p:nvSpPr>
          <p:cNvPr id="33" name="タイトルテキスト"/>
          <p:cNvSpPr/>
          <p:nvPr>
            <p:ph type="title"/>
          </p:nvPr>
        </p:nvSpPr>
        <p:spPr>
          <a:xfrm>
            <a:off x="2362200" y="0"/>
            <a:ext cx="22022297" cy="1327795"/>
          </a:xfrm>
          <a:prstGeom prst="rect">
            <a:avLst/>
          </a:prstGeom>
          <a:solidFill>
            <a:srgbClr val="0433FF"/>
          </a:solidFill>
        </p:spPr>
        <p:txBody>
          <a:bodyPr lIns="267890" tIns="267890" rIns="267890" bIns="267890">
            <a:noAutofit/>
          </a:bodyPr>
          <a:lstStyle>
            <a:lvl1pPr algn="r" defTabSz="821531">
              <a:defRPr b="1" sz="4400">
                <a:solidFill>
                  <a:srgbClr val="FFFFFF"/>
                </a:solidFill>
                <a:latin typeface="Tahoma"/>
                <a:ea typeface="Tahoma"/>
                <a:cs typeface="Tahoma"/>
                <a:sym typeface="Tahoma"/>
              </a:defRPr>
            </a:lvl1pPr>
          </a:lstStyle>
          <a:p>
            <a:pPr/>
            <a:r>
              <a:t>タイトルテキスト</a:t>
            </a:r>
          </a:p>
        </p:txBody>
      </p:sp>
      <p:sp>
        <p:nvSpPr>
          <p:cNvPr id="34" name="スライド番号"/>
          <p:cNvSpPr/>
          <p:nvPr>
            <p:ph type="sldNum" sz="quarter" idx="2"/>
          </p:nvPr>
        </p:nvSpPr>
        <p:spPr>
          <a:xfrm>
            <a:off x="11987076" y="13169900"/>
            <a:ext cx="409848" cy="422275"/>
          </a:xfrm>
          <a:prstGeom prst="rect">
            <a:avLst/>
          </a:prstGeom>
        </p:spPr>
        <p:txBody>
          <a:bodyPr lIns="71437" tIns="71437" rIns="71437" bIns="71437"/>
          <a:lstStyle>
            <a:lvl1pPr defTabSz="821531">
              <a:defRPr sz="18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サブタイトル">
    <p:spTree>
      <p:nvGrpSpPr>
        <p:cNvPr id="1" name=""/>
        <p:cNvGrpSpPr/>
        <p:nvPr/>
      </p:nvGrpSpPr>
      <p:grpSpPr>
        <a:xfrm>
          <a:off x="0" y="0"/>
          <a:ext cx="0" cy="0"/>
          <a:chOff x="0" y="0"/>
          <a:chExt cx="0" cy="0"/>
        </a:xfrm>
      </p:grpSpPr>
      <p:pic>
        <p:nvPicPr>
          <p:cNvPr id="41" name="SuperKEKB_logo_b.png" descr="SuperKEKB_logo_b.png"/>
          <p:cNvPicPr>
            <a:picLocks noChangeAspect="1"/>
          </p:cNvPicPr>
          <p:nvPr/>
        </p:nvPicPr>
        <p:blipFill>
          <a:blip r:embed="rId2">
            <a:extLst/>
          </a:blip>
          <a:stretch>
            <a:fillRect/>
          </a:stretch>
        </p:blipFill>
        <p:spPr>
          <a:xfrm>
            <a:off x="266700" y="38100"/>
            <a:ext cx="1801152" cy="889000"/>
          </a:xfrm>
          <a:prstGeom prst="rect">
            <a:avLst/>
          </a:prstGeom>
          <a:ln w="12700">
            <a:miter lim="400000"/>
          </a:ln>
        </p:spPr>
      </p:pic>
      <p:sp>
        <p:nvSpPr>
          <p:cNvPr id="42" name="タイトルテキスト"/>
          <p:cNvSpPr/>
          <p:nvPr>
            <p:ph type="title"/>
          </p:nvPr>
        </p:nvSpPr>
        <p:spPr>
          <a:xfrm>
            <a:off x="1168400" y="3771900"/>
            <a:ext cx="22047200" cy="3708400"/>
          </a:xfrm>
          <a:prstGeom prst="rect">
            <a:avLst/>
          </a:prstGeom>
          <a:solidFill>
            <a:srgbClr val="0433FF"/>
          </a:solidFill>
        </p:spPr>
        <p:txBody>
          <a:bodyPr lIns="267890" tIns="267890" rIns="267890" bIns="267890">
            <a:noAutofit/>
          </a:bodyPr>
          <a:lstStyle>
            <a:lvl1pPr defTabSz="821531">
              <a:defRPr b="1" sz="6600">
                <a:solidFill>
                  <a:srgbClr val="FFFFFF"/>
                </a:solidFill>
                <a:latin typeface="Tahoma"/>
                <a:ea typeface="Tahoma"/>
                <a:cs typeface="Tahoma"/>
                <a:sym typeface="Tahoma"/>
              </a:defRPr>
            </a:lvl1pPr>
          </a:lstStyle>
          <a:p>
            <a:pPr/>
            <a:r>
              <a:t>タイトルテキスト</a:t>
            </a:r>
          </a:p>
        </p:txBody>
      </p:sp>
      <p:sp>
        <p:nvSpPr>
          <p:cNvPr id="43" name="スライド番号"/>
          <p:cNvSpPr/>
          <p:nvPr>
            <p:ph type="sldNum" sz="quarter" idx="2"/>
          </p:nvPr>
        </p:nvSpPr>
        <p:spPr>
          <a:xfrm>
            <a:off x="11987076" y="13157200"/>
            <a:ext cx="409848" cy="422275"/>
          </a:xfrm>
          <a:prstGeom prst="rect">
            <a:avLst/>
          </a:prstGeom>
        </p:spPr>
        <p:txBody>
          <a:bodyPr lIns="71437" tIns="71437" rIns="71437" bIns="71437"/>
          <a:lstStyle>
            <a:lvl1pPr defTabSz="821531">
              <a:defRPr sz="18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サブタイトル">
    <p:spTree>
      <p:nvGrpSpPr>
        <p:cNvPr id="1" name=""/>
        <p:cNvGrpSpPr/>
        <p:nvPr/>
      </p:nvGrpSpPr>
      <p:grpSpPr>
        <a:xfrm>
          <a:off x="0" y="0"/>
          <a:ext cx="0" cy="0"/>
          <a:chOff x="0" y="0"/>
          <a:chExt cx="0" cy="0"/>
        </a:xfrm>
      </p:grpSpPr>
      <p:sp>
        <p:nvSpPr>
          <p:cNvPr id="50" name="タイトルテキスト"/>
          <p:cNvSpPr txBox="1"/>
          <p:nvPr>
            <p:ph type="title"/>
          </p:nvPr>
        </p:nvSpPr>
        <p:spPr>
          <a:xfrm>
            <a:off x="1778000" y="2298700"/>
            <a:ext cx="20828000" cy="4648200"/>
          </a:xfrm>
          <a:prstGeom prst="rect">
            <a:avLst/>
          </a:prstGeom>
        </p:spPr>
        <p:txBody>
          <a:bodyPr anchor="b"/>
          <a:lstStyle/>
          <a:p>
            <a:pPr/>
            <a:r>
              <a:t>タイトルテキスト</a:t>
            </a:r>
          </a:p>
        </p:txBody>
      </p:sp>
      <p:sp>
        <p:nvSpPr>
          <p:cNvPr id="51" name="本文レベル1…"/>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本文レベル1</a:t>
            </a:r>
          </a:p>
          <a:p>
            <a:pPr lvl="1"/>
            <a:r>
              <a:t>本文レベル2</a:t>
            </a:r>
          </a:p>
          <a:p>
            <a:pPr lvl="2"/>
            <a:r>
              <a:t>本文レベル3</a:t>
            </a:r>
          </a:p>
          <a:p>
            <a:pPr lvl="3"/>
            <a:r>
              <a:t>本文レベル4</a:t>
            </a:r>
          </a:p>
          <a:p>
            <a:pPr lvl="4"/>
            <a:r>
              <a:t>本文レベル5</a:t>
            </a:r>
          </a:p>
        </p:txBody>
      </p:sp>
      <p:sp>
        <p:nvSpPr>
          <p:cNvPr id="5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横長）">
    <p:spTree>
      <p:nvGrpSpPr>
        <p:cNvPr id="1" name=""/>
        <p:cNvGrpSpPr/>
        <p:nvPr/>
      </p:nvGrpSpPr>
      <p:grpSpPr>
        <a:xfrm>
          <a:off x="0" y="0"/>
          <a:ext cx="0" cy="0"/>
          <a:chOff x="0" y="0"/>
          <a:chExt cx="0" cy="0"/>
        </a:xfrm>
      </p:grpSpPr>
      <p:sp>
        <p:nvSpPr>
          <p:cNvPr id="59" name="イメージ"/>
          <p:cNvSpPr/>
          <p:nvPr>
            <p:ph type="pic" idx="21"/>
          </p:nvPr>
        </p:nvSpPr>
        <p:spPr>
          <a:xfrm>
            <a:off x="3124200" y="-38100"/>
            <a:ext cx="18135600" cy="12096698"/>
          </a:xfrm>
          <a:prstGeom prst="rect">
            <a:avLst/>
          </a:prstGeom>
        </p:spPr>
        <p:txBody>
          <a:bodyPr lIns="91439" tIns="45719" rIns="91439" bIns="45719" anchor="t">
            <a:noAutofit/>
          </a:bodyPr>
          <a:lstStyle/>
          <a:p>
            <a:pPr/>
          </a:p>
        </p:txBody>
      </p:sp>
      <p:sp>
        <p:nvSpPr>
          <p:cNvPr id="60" name="タイトルテキスト"/>
          <p:cNvSpPr txBox="1"/>
          <p:nvPr>
            <p:ph type="title"/>
          </p:nvPr>
        </p:nvSpPr>
        <p:spPr>
          <a:xfrm>
            <a:off x="635000" y="9512300"/>
            <a:ext cx="23114000" cy="2006600"/>
          </a:xfrm>
          <a:prstGeom prst="rect">
            <a:avLst/>
          </a:prstGeom>
        </p:spPr>
        <p:txBody>
          <a:bodyPr anchor="b"/>
          <a:lstStyle/>
          <a:p>
            <a:pPr/>
            <a:r>
              <a:t>タイトルテキスト</a:t>
            </a:r>
          </a:p>
        </p:txBody>
      </p:sp>
      <p:sp>
        <p:nvSpPr>
          <p:cNvPr id="61" name="本文レベル1…"/>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本文レベル1</a:t>
            </a:r>
          </a:p>
          <a:p>
            <a:pPr lvl="1"/>
            <a:r>
              <a:t>本文レベル2</a:t>
            </a:r>
          </a:p>
          <a:p>
            <a:pPr lvl="2"/>
            <a:r>
              <a:t>本文レベル3</a:t>
            </a:r>
          </a:p>
          <a:p>
            <a:pPr lvl="3"/>
            <a:r>
              <a:t>本文レベル4</a:t>
            </a:r>
          </a:p>
          <a:p>
            <a:pPr lvl="4"/>
            <a:r>
              <a:t>本文レベル5</a:t>
            </a:r>
          </a:p>
        </p:txBody>
      </p:sp>
      <p:sp>
        <p:nvSpPr>
          <p:cNvPr id="6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69" name="タイトルテキスト"/>
          <p:cNvSpPr txBox="1"/>
          <p:nvPr>
            <p:ph type="title"/>
          </p:nvPr>
        </p:nvSpPr>
        <p:spPr>
          <a:xfrm>
            <a:off x="1778000" y="4533900"/>
            <a:ext cx="20828000" cy="4648200"/>
          </a:xfrm>
          <a:prstGeom prst="rect">
            <a:avLst/>
          </a:prstGeom>
        </p:spPr>
        <p:txBody>
          <a:bodyPr/>
          <a:lstStyle/>
          <a:p>
            <a:pPr/>
            <a:r>
              <a:t>タイトルテキスト</a:t>
            </a:r>
          </a:p>
        </p:txBody>
      </p:sp>
      <p:sp>
        <p:nvSpPr>
          <p:cNvPr id="7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縦長）">
    <p:spTree>
      <p:nvGrpSpPr>
        <p:cNvPr id="1" name=""/>
        <p:cNvGrpSpPr/>
        <p:nvPr/>
      </p:nvGrpSpPr>
      <p:grpSpPr>
        <a:xfrm>
          <a:off x="0" y="0"/>
          <a:ext cx="0" cy="0"/>
          <a:chOff x="0" y="0"/>
          <a:chExt cx="0" cy="0"/>
        </a:xfrm>
      </p:grpSpPr>
      <p:sp>
        <p:nvSpPr>
          <p:cNvPr id="77" name="イメージ"/>
          <p:cNvSpPr/>
          <p:nvPr>
            <p:ph type="pic" idx="21"/>
          </p:nvPr>
        </p:nvSpPr>
        <p:spPr>
          <a:xfrm>
            <a:off x="7950200" y="1104900"/>
            <a:ext cx="17259302" cy="11506201"/>
          </a:xfrm>
          <a:prstGeom prst="rect">
            <a:avLst/>
          </a:prstGeom>
        </p:spPr>
        <p:txBody>
          <a:bodyPr lIns="91439" tIns="45719" rIns="91439" bIns="45719" anchor="t">
            <a:noAutofit/>
          </a:bodyPr>
          <a:lstStyle/>
          <a:p>
            <a:pPr/>
          </a:p>
        </p:txBody>
      </p:sp>
      <p:sp>
        <p:nvSpPr>
          <p:cNvPr id="78" name="タイトルテキスト"/>
          <p:cNvSpPr txBox="1"/>
          <p:nvPr>
            <p:ph type="title"/>
          </p:nvPr>
        </p:nvSpPr>
        <p:spPr>
          <a:xfrm>
            <a:off x="1651000" y="952500"/>
            <a:ext cx="10223500" cy="5549900"/>
          </a:xfrm>
          <a:prstGeom prst="rect">
            <a:avLst/>
          </a:prstGeom>
        </p:spPr>
        <p:txBody>
          <a:bodyPr anchor="b"/>
          <a:lstStyle>
            <a:lvl1pPr>
              <a:defRPr sz="8400"/>
            </a:lvl1pPr>
          </a:lstStyle>
          <a:p>
            <a:pPr/>
            <a:r>
              <a:t>タイトルテキスト</a:t>
            </a:r>
          </a:p>
        </p:txBody>
      </p:sp>
      <p:sp>
        <p:nvSpPr>
          <p:cNvPr id="79" name="本文レベル1…"/>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本文レベル1</a:t>
            </a:r>
          </a:p>
          <a:p>
            <a:pPr lvl="1"/>
            <a:r>
              <a:t>本文レベル2</a:t>
            </a:r>
          </a:p>
          <a:p>
            <a:pPr lvl="2"/>
            <a:r>
              <a:t>本文レベル3</a:t>
            </a:r>
          </a:p>
          <a:p>
            <a:pPr lvl="3"/>
            <a:r>
              <a:t>本文レベル4</a:t>
            </a:r>
          </a:p>
          <a:p>
            <a:pPr lvl="4"/>
            <a:r>
              <a:t>本文レベル5</a:t>
            </a:r>
          </a:p>
        </p:txBody>
      </p:sp>
      <p:sp>
        <p:nvSpPr>
          <p:cNvPr id="8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87" name="タイトルテキスト"/>
          <p:cNvSpPr txBox="1"/>
          <p:nvPr>
            <p:ph type="title"/>
          </p:nvPr>
        </p:nvSpPr>
        <p:spPr>
          <a:prstGeom prst="rect">
            <a:avLst/>
          </a:prstGeom>
        </p:spPr>
        <p:txBody>
          <a:bodyPr/>
          <a:lstStyle/>
          <a:p>
            <a:pPr/>
            <a:r>
              <a:t>タイトルテキスト</a:t>
            </a:r>
          </a:p>
        </p:txBody>
      </p:sp>
      <p:sp>
        <p:nvSpPr>
          <p:cNvPr id="8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3" name="本文レベル1…"/>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
        <p:nvSpPr>
          <p:cNvPr id="4" name="スライド番号"/>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 Id="rId3" Type="http://schemas.openxmlformats.org/officeDocument/2006/relationships/image" Target="../media/image1.tif"/><Relationship Id="rId4" Type="http://schemas.openxmlformats.org/officeDocument/2006/relationships/image" Target="../media/image2.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57.png"/><Relationship Id="rId6" Type="http://schemas.openxmlformats.org/officeDocument/2006/relationships/image" Target="../media/image5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 Id="rId3" Type="http://schemas.openxmlformats.org/officeDocument/2006/relationships/image" Target="../media/image6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 Id="rId3" Type="http://schemas.openxmlformats.org/officeDocument/2006/relationships/image" Target="../media/image6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December 13, 2022"/>
          <p:cNvSpPr/>
          <p:nvPr>
            <p:ph type="body" idx="21"/>
          </p:nvPr>
        </p:nvSpPr>
        <p:spPr>
          <a:xfrm>
            <a:off x="2324100" y="-70644"/>
            <a:ext cx="22097256" cy="776288"/>
          </a:xfrm>
          <a:prstGeom prst="rect">
            <a:avLst/>
          </a:prstGeom>
        </p:spPr>
        <p:txBody>
          <a:bodyPr/>
          <a:lstStyle/>
          <a:p>
            <a:pPr/>
            <a:r>
              <a:t>December 13, 2022</a:t>
            </a:r>
          </a:p>
        </p:txBody>
      </p:sp>
      <p:sp>
        <p:nvSpPr>
          <p:cNvPr id="178" name="Overview of Commissioning in 2021c - 2022b"/>
          <p:cNvSpPr/>
          <p:nvPr>
            <p:ph type="ctrTitle"/>
          </p:nvPr>
        </p:nvSpPr>
        <p:spPr>
          <a:xfrm>
            <a:off x="1270000" y="1638300"/>
            <a:ext cx="22097258" cy="5219700"/>
          </a:xfrm>
          <a:prstGeom prst="rect">
            <a:avLst/>
          </a:prstGeom>
        </p:spPr>
        <p:txBody>
          <a:bodyPr anchor="ctr"/>
          <a:lstStyle/>
          <a:p>
            <a:pPr/>
            <a:r>
              <a:t>Overview of Commissioning in 2021c - 2022b</a:t>
            </a:r>
          </a:p>
        </p:txBody>
      </p:sp>
      <p:sp>
        <p:nvSpPr>
          <p:cNvPr id="179" name="Y. Ohnishi / KEK…"/>
          <p:cNvSpPr/>
          <p:nvPr>
            <p:ph type="subTitle" sz="quarter" idx="1"/>
          </p:nvPr>
        </p:nvSpPr>
        <p:spPr>
          <a:xfrm>
            <a:off x="1325810" y="8672619"/>
            <a:ext cx="21844001" cy="2627991"/>
          </a:xfrm>
          <a:prstGeom prst="rect">
            <a:avLst/>
          </a:prstGeom>
        </p:spPr>
        <p:txBody>
          <a:bodyPr/>
          <a:lstStyle/>
          <a:p>
            <a:pPr/>
            <a:r>
              <a:t>Y. Ohnishi / KEK</a:t>
            </a:r>
          </a:p>
          <a:p>
            <a:pPr>
              <a:defRPr>
                <a:solidFill>
                  <a:srgbClr val="9437FF"/>
                </a:solidFill>
              </a:defRPr>
            </a:pPr>
            <a:r>
              <a:t>The 26th KEKB Accelerator Review Committee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Accidental Fire of Injection Kicker in LER"/>
          <p:cNvSpPr/>
          <p:nvPr>
            <p:ph type="title"/>
          </p:nvPr>
        </p:nvSpPr>
        <p:spPr>
          <a:prstGeom prst="rect">
            <a:avLst/>
          </a:prstGeom>
        </p:spPr>
        <p:txBody>
          <a:bodyPr/>
          <a:lstStyle/>
          <a:p>
            <a:pPr/>
            <a:r>
              <a:t>Accidental Fire of Injection Kicker in LER</a:t>
            </a:r>
          </a:p>
        </p:txBody>
      </p:sp>
      <p:sp>
        <p:nvSpPr>
          <p:cNvPr id="225" name="2021c: We got several accidental fires in the LER at the early commissioning (Oct.28, Oct.30, Nov. 5). There is no accidental fire after the replacement of thyratrons and further conditioning.…"/>
          <p:cNvSpPr/>
          <p:nvPr>
            <p:ph type="body" idx="1"/>
          </p:nvPr>
        </p:nvSpPr>
        <p:spPr>
          <a:xfrm>
            <a:off x="152400" y="1473200"/>
            <a:ext cx="24079200" cy="9822398"/>
          </a:xfrm>
          <a:prstGeom prst="rect">
            <a:avLst/>
          </a:prstGeom>
        </p:spPr>
        <p:txBody>
          <a:bodyPr/>
          <a:lstStyle/>
          <a:p>
            <a:pPr>
              <a:buBlip>
                <a:blip r:embed="rId2"/>
              </a:buBlip>
              <a:defRPr sz="3600"/>
            </a:pPr>
            <a:r>
              <a:rPr>
                <a:solidFill>
                  <a:srgbClr val="0433FF"/>
                </a:solidFill>
              </a:rPr>
              <a:t>2021c</a:t>
            </a:r>
            <a:r>
              <a:t>: We got several accidental fires in the LER at the early commissioning (Oct.28, Oct.30, Nov. 5). There is no accidental fire after the replacement of thyratrons and further conditioning.</a:t>
            </a:r>
          </a:p>
          <a:p>
            <a:pPr>
              <a:buBlip>
                <a:blip r:embed="rId2"/>
              </a:buBlip>
              <a:defRPr sz="3600">
                <a:solidFill>
                  <a:srgbClr val="FF40FF"/>
                </a:solidFill>
              </a:defRPr>
            </a:pPr>
            <a:r>
              <a:t>Before starting 2022a, the thyratrons were rearranged and replaced with new one.</a:t>
            </a:r>
          </a:p>
          <a:p>
            <a:pPr>
              <a:buBlip>
                <a:blip r:embed="rId2"/>
              </a:buBlip>
              <a:defRPr sz="3600"/>
            </a:pPr>
            <a:r>
              <a:rPr>
                <a:solidFill>
                  <a:srgbClr val="0433FF"/>
                </a:solidFill>
              </a:rPr>
              <a:t>2022a</a:t>
            </a:r>
            <a:r>
              <a:t>: We observed large beam loss in the LER on March 18 due to accidental fire of injection kicker in the LER. Then, the collimator head of D06H3 was damaged (broken). The thyratron was replaced and conditioned. </a:t>
            </a:r>
          </a:p>
          <a:p>
            <a:pPr>
              <a:buBlip>
                <a:blip r:embed="rId2"/>
              </a:buBlip>
              <a:defRPr sz="3600"/>
            </a:pPr>
            <a:r>
              <a:rPr>
                <a:solidFill>
                  <a:srgbClr val="0433FF"/>
                </a:solidFill>
              </a:rPr>
              <a:t>2022b</a:t>
            </a:r>
            <a:r>
              <a:t>: No accidental fire of the injection kickers</a:t>
            </a:r>
          </a:p>
          <a:p>
            <a:pPr>
              <a:buBlip>
                <a:blip r:embed="rId2"/>
              </a:buBlip>
              <a:defRPr sz="3600"/>
            </a:pPr>
            <a:r>
              <a:t>Accidental fire of injection kicker is caused by a lack of the thyratron conditioning or early failure.</a:t>
            </a:r>
          </a:p>
          <a:p>
            <a:pPr>
              <a:buBlip>
                <a:blip r:embed="rId2"/>
              </a:buBlip>
              <a:defRPr sz="3600"/>
            </a:pPr>
            <a:r>
              <a:t>If we use a well conditioned thyratron, there will be no accidental fire.</a:t>
            </a:r>
          </a:p>
          <a:p>
            <a:pPr>
              <a:buBlip>
                <a:blip r:embed="rId2"/>
              </a:buBlip>
              <a:defRPr sz="3600"/>
            </a:pPr>
            <a:r>
              <a:t>There is no accidental fire in the HER even though the applied voltage is higher than the LER. The thyratrons in the HER are well conditioned.</a:t>
            </a:r>
          </a:p>
        </p:txBody>
      </p:sp>
      <p:sp>
        <p:nvSpPr>
          <p:cNvPr id="226"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7" name="Robust Low-Z (C) head is installed into D06H3 collimator during LS1. (used as the spoiler)…"/>
          <p:cNvSpPr txBox="1"/>
          <p:nvPr/>
        </p:nvSpPr>
        <p:spPr>
          <a:xfrm>
            <a:off x="1466285" y="11511684"/>
            <a:ext cx="20123151" cy="110490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200">
                <a:solidFill>
                  <a:srgbClr val="9437FF"/>
                </a:solidFill>
              </a:defRPr>
            </a:pPr>
            <a:r>
              <a:t>Robust Low-Z (C) head is installed into D06H3 collimator during LS1. (used as the spoiler)</a:t>
            </a:r>
          </a:p>
          <a:p>
            <a:pPr algn="l" defTabSz="457200">
              <a:defRPr sz="3200">
                <a:solidFill>
                  <a:srgbClr val="9437FF"/>
                </a:solidFill>
              </a:defRPr>
            </a:pPr>
            <a:r>
              <a:t>D06H1 on the upstream side is moved to the downstream side (D06H4) to collimate beam scattered by D06H3.</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 name="イメージ" descr="イメージ"/>
          <p:cNvPicPr>
            <a:picLocks noChangeAspect="1"/>
          </p:cNvPicPr>
          <p:nvPr/>
        </p:nvPicPr>
        <p:blipFill>
          <a:blip r:embed="rId2">
            <a:extLst/>
          </a:blip>
          <a:srcRect l="3171" t="9438" r="3171" b="4838"/>
          <a:stretch>
            <a:fillRect/>
          </a:stretch>
        </p:blipFill>
        <p:spPr>
          <a:xfrm>
            <a:off x="748279" y="2117042"/>
            <a:ext cx="10681237" cy="10440499"/>
          </a:xfrm>
          <a:prstGeom prst="rect">
            <a:avLst/>
          </a:prstGeom>
          <a:ln w="12700">
            <a:miter lim="400000"/>
          </a:ln>
        </p:spPr>
      </p:pic>
      <p:sp>
        <p:nvSpPr>
          <p:cNvPr id="230" name="No Fatal Accident due to Large Sudden Beam Loss in 2021c"/>
          <p:cNvSpPr/>
          <p:nvPr>
            <p:ph type="title"/>
          </p:nvPr>
        </p:nvSpPr>
        <p:spPr>
          <a:prstGeom prst="rect">
            <a:avLst/>
          </a:prstGeom>
        </p:spPr>
        <p:txBody>
          <a:bodyPr/>
          <a:lstStyle/>
          <a:p>
            <a:pPr/>
            <a:r>
              <a:t>No Fatal Accident due to Large Sudden Beam Loss in 2021c</a:t>
            </a:r>
          </a:p>
        </p:txBody>
      </p:sp>
      <p:sp>
        <p:nvSpPr>
          <p:cNvPr id="231" name="スライド番号"/>
          <p:cNvSpPr/>
          <p:nvPr>
            <p:ph type="sldNum" sz="quarter" idx="2"/>
          </p:nvPr>
        </p:nvSpPr>
        <p:spPr>
          <a:xfrm>
            <a:off x="11995503" y="13169900"/>
            <a:ext cx="392994" cy="42227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2" name="1.2 A"/>
          <p:cNvSpPr txBox="1"/>
          <p:nvPr/>
        </p:nvSpPr>
        <p:spPr>
          <a:xfrm>
            <a:off x="11219491" y="6385011"/>
            <a:ext cx="1464999" cy="561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14:m>
              <m:oMath>
                <m:r>
                  <a:rPr xmlns:a="http://schemas.openxmlformats.org/drawingml/2006/main" sz="3500" i="1">
                    <a:solidFill>
                      <a:srgbClr val="FF2600"/>
                    </a:solidFill>
                    <a:latin typeface="Cambria Math" panose="02040503050406030204" pitchFamily="18" charset="0"/>
                  </a:rPr>
                  <m:t>←</m:t>
                </m:r>
              </m:oMath>
            </a14:m>
            <a:r>
              <a:t> 1.2 A</a:t>
            </a:r>
          </a:p>
        </p:txBody>
      </p:sp>
      <p:sp>
        <p:nvSpPr>
          <p:cNvPr id="233" name="0.7 mA/bunch"/>
          <p:cNvSpPr txBox="1"/>
          <p:nvPr/>
        </p:nvSpPr>
        <p:spPr>
          <a:xfrm>
            <a:off x="11219491" y="8332091"/>
            <a:ext cx="2945281" cy="5614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14:m>
              <m:oMath>
                <m:r>
                  <a:rPr xmlns:a="http://schemas.openxmlformats.org/drawingml/2006/main" sz="3500" i="1">
                    <a:solidFill>
                      <a:srgbClr val="FF2600"/>
                    </a:solidFill>
                    <a:latin typeface="Cambria Math" panose="02040503050406030204" pitchFamily="18" charset="0"/>
                  </a:rPr>
                  <m:t>←</m:t>
                </m:r>
              </m:oMath>
            </a14:m>
            <a:r>
              <a:t> 0.7 mA/bunch</a:t>
            </a:r>
          </a:p>
        </p:txBody>
      </p:sp>
      <p:sp>
        <p:nvSpPr>
          <p:cNvPr id="234" name="2021c"/>
          <p:cNvSpPr txBox="1"/>
          <p:nvPr/>
        </p:nvSpPr>
        <p:spPr>
          <a:xfrm>
            <a:off x="5527801" y="1709113"/>
            <a:ext cx="112205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2021c</a:t>
            </a:r>
          </a:p>
        </p:txBody>
      </p:sp>
      <p:sp>
        <p:nvSpPr>
          <p:cNvPr id="235" name="Sudden Beam Loss…"/>
          <p:cNvSpPr txBox="1"/>
          <p:nvPr/>
        </p:nvSpPr>
        <p:spPr>
          <a:xfrm>
            <a:off x="11219491" y="4321943"/>
            <a:ext cx="3294758"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9051"/>
                </a:solidFill>
              </a:defRPr>
            </a:pPr>
            <a:r>
              <a:t>Sudden Beam Loss</a:t>
            </a:r>
          </a:p>
          <a:p>
            <a:pPr>
              <a:defRPr>
                <a:solidFill>
                  <a:srgbClr val="009051"/>
                </a:solidFill>
              </a:defRPr>
            </a:pPr>
            <a:r>
              <a:t>in HER</a:t>
            </a:r>
          </a:p>
        </p:txBody>
      </p:sp>
      <p:sp>
        <p:nvSpPr>
          <p:cNvPr id="236" name="Sudden Beam Loss…"/>
          <p:cNvSpPr txBox="1"/>
          <p:nvPr/>
        </p:nvSpPr>
        <p:spPr>
          <a:xfrm>
            <a:off x="11219491" y="9003714"/>
            <a:ext cx="3294758"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9051"/>
                </a:solidFill>
              </a:defRPr>
            </a:pPr>
            <a:r>
              <a:t>Sudden Beam Loss</a:t>
            </a:r>
          </a:p>
          <a:p>
            <a:pPr>
              <a:defRPr>
                <a:solidFill>
                  <a:srgbClr val="009051"/>
                </a:solidFill>
              </a:defRPr>
            </a:pPr>
            <a:r>
              <a:t>in LER</a:t>
            </a:r>
          </a:p>
        </p:txBody>
      </p:sp>
      <p:pic>
        <p:nvPicPr>
          <p:cNvPr id="237" name="イメージ" descr="イメージ"/>
          <p:cNvPicPr>
            <a:picLocks noChangeAspect="1"/>
          </p:cNvPicPr>
          <p:nvPr/>
        </p:nvPicPr>
        <p:blipFill>
          <a:blip r:embed="rId3">
            <a:extLst/>
          </a:blip>
          <a:stretch>
            <a:fillRect/>
          </a:stretch>
        </p:blipFill>
        <p:spPr>
          <a:xfrm>
            <a:off x="15715188" y="7702281"/>
            <a:ext cx="8201429" cy="5467619"/>
          </a:xfrm>
          <a:prstGeom prst="rect">
            <a:avLst/>
          </a:prstGeom>
          <a:ln w="12700">
            <a:miter lim="400000"/>
          </a:ln>
        </p:spPr>
      </p:pic>
      <p:pic>
        <p:nvPicPr>
          <p:cNvPr id="238" name="イメージ" descr="イメージ"/>
          <p:cNvPicPr>
            <a:picLocks noChangeAspect="1"/>
          </p:cNvPicPr>
          <p:nvPr/>
        </p:nvPicPr>
        <p:blipFill>
          <a:blip r:embed="rId4">
            <a:extLst/>
          </a:blip>
          <a:stretch>
            <a:fillRect/>
          </a:stretch>
        </p:blipFill>
        <p:spPr>
          <a:xfrm>
            <a:off x="15715188" y="1709113"/>
            <a:ext cx="8201428" cy="5467620"/>
          </a:xfrm>
          <a:prstGeom prst="rect">
            <a:avLst/>
          </a:prstGeom>
          <a:ln w="12700">
            <a:miter lim="400000"/>
          </a:ln>
        </p:spPr>
      </p:pic>
      <p:sp>
        <p:nvSpPr>
          <p:cNvPr id="239" name="We had sudden beam loss for both rings."/>
          <p:cNvSpPr txBox="1"/>
          <p:nvPr/>
        </p:nvSpPr>
        <p:spPr>
          <a:xfrm>
            <a:off x="8469858" y="1558242"/>
            <a:ext cx="703443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We had sudden beam loss for both rings.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QCS Quench and Collimator Damage due to Sudden Beam Loss in 2022ab"/>
          <p:cNvSpPr/>
          <p:nvPr>
            <p:ph type="title"/>
          </p:nvPr>
        </p:nvSpPr>
        <p:spPr>
          <a:prstGeom prst="rect">
            <a:avLst/>
          </a:prstGeom>
        </p:spPr>
        <p:txBody>
          <a:bodyPr/>
          <a:lstStyle/>
          <a:p>
            <a:pPr/>
            <a:r>
              <a:t>QCS Quench and Collimator Damage due to Sudden Beam Loss in 2022ab </a:t>
            </a:r>
          </a:p>
        </p:txBody>
      </p:sp>
      <p:sp>
        <p:nvSpPr>
          <p:cNvPr id="242"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3" name="2022ab"/>
          <p:cNvSpPr txBox="1"/>
          <p:nvPr/>
        </p:nvSpPr>
        <p:spPr>
          <a:xfrm>
            <a:off x="5478815" y="1473200"/>
            <a:ext cx="135683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2022ab</a:t>
            </a:r>
          </a:p>
        </p:txBody>
      </p:sp>
      <p:sp>
        <p:nvSpPr>
          <p:cNvPr id="244" name="QCS (LER) quench"/>
          <p:cNvSpPr txBox="1"/>
          <p:nvPr/>
        </p:nvSpPr>
        <p:spPr>
          <a:xfrm>
            <a:off x="11924698" y="9258117"/>
            <a:ext cx="3337918"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40FF"/>
                </a:solidFill>
              </a:defRPr>
            </a:lvl1pPr>
          </a:lstStyle>
          <a:p>
            <a:pPr/>
            <a:r>
              <a:t>QCS (LER) quench </a:t>
            </a:r>
          </a:p>
        </p:txBody>
      </p:sp>
      <p:sp>
        <p:nvSpPr>
          <p:cNvPr id="245" name="collimator damage"/>
          <p:cNvSpPr txBox="1"/>
          <p:nvPr/>
        </p:nvSpPr>
        <p:spPr>
          <a:xfrm>
            <a:off x="12050644" y="9816917"/>
            <a:ext cx="32119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433FF"/>
                </a:solidFill>
              </a:defRPr>
            </a:lvl1pPr>
          </a:lstStyle>
          <a:p>
            <a:pPr/>
            <a:r>
              <a:t>collimator damage</a:t>
            </a:r>
          </a:p>
        </p:txBody>
      </p:sp>
      <p:grpSp>
        <p:nvGrpSpPr>
          <p:cNvPr id="256" name="グループ"/>
          <p:cNvGrpSpPr/>
          <p:nvPr/>
        </p:nvGrpSpPr>
        <p:grpSpPr>
          <a:xfrm>
            <a:off x="366335" y="1905615"/>
            <a:ext cx="14361881" cy="11241622"/>
            <a:chOff x="0" y="0"/>
            <a:chExt cx="14361880" cy="11241620"/>
          </a:xfrm>
        </p:grpSpPr>
        <p:pic>
          <p:nvPicPr>
            <p:cNvPr id="246" name="イメージ" descr="イメージ"/>
            <p:cNvPicPr>
              <a:picLocks noChangeAspect="1"/>
            </p:cNvPicPr>
            <p:nvPr/>
          </p:nvPicPr>
          <p:blipFill>
            <a:blip r:embed="rId2">
              <a:extLst/>
            </a:blip>
            <a:srcRect l="3167" t="10057" r="3167" b="4811"/>
            <a:stretch>
              <a:fillRect/>
            </a:stretch>
          </p:blipFill>
          <p:spPr>
            <a:xfrm>
              <a:off x="0" y="0"/>
              <a:ext cx="11581790" cy="11241621"/>
            </a:xfrm>
            <a:prstGeom prst="rect">
              <a:avLst/>
            </a:prstGeom>
            <a:ln w="12700" cap="flat">
              <a:noFill/>
              <a:miter lim="400000"/>
            </a:ln>
            <a:effectLst/>
          </p:spPr>
        </p:pic>
        <p:sp>
          <p:nvSpPr>
            <p:cNvPr id="247" name="D06V1…"/>
            <p:cNvSpPr txBox="1"/>
            <p:nvPr/>
          </p:nvSpPr>
          <p:spPr>
            <a:xfrm>
              <a:off x="9594905" y="7703446"/>
              <a:ext cx="706141"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600">
                  <a:solidFill>
                    <a:srgbClr val="0433FF"/>
                  </a:solidFill>
                </a:defRPr>
              </a:pPr>
              <a:r>
                <a:t>D06V1</a:t>
              </a:r>
            </a:p>
            <a:p>
              <a:pPr>
                <a:defRPr sz="1600">
                  <a:solidFill>
                    <a:srgbClr val="0433FF"/>
                  </a:solidFill>
                </a:defRPr>
              </a:pPr>
              <a:r>
                <a:t>D02V1</a:t>
              </a:r>
            </a:p>
          </p:txBody>
        </p:sp>
        <p:sp>
          <p:nvSpPr>
            <p:cNvPr id="248" name="D06V1"/>
            <p:cNvSpPr txBox="1"/>
            <p:nvPr/>
          </p:nvSpPr>
          <p:spPr>
            <a:xfrm>
              <a:off x="10090620" y="7417696"/>
              <a:ext cx="70614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solidFill>
                    <a:srgbClr val="0433FF"/>
                  </a:solidFill>
                </a:defRPr>
              </a:lvl1pPr>
            </a:lstStyle>
            <a:p>
              <a:pPr/>
              <a:r>
                <a:t>D06V1</a:t>
              </a:r>
            </a:p>
          </p:txBody>
        </p:sp>
        <p:sp>
          <p:nvSpPr>
            <p:cNvPr id="249" name="D06V1"/>
            <p:cNvSpPr txBox="1"/>
            <p:nvPr/>
          </p:nvSpPr>
          <p:spPr>
            <a:xfrm>
              <a:off x="7531660" y="7824096"/>
              <a:ext cx="70614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solidFill>
                    <a:srgbClr val="0433FF"/>
                  </a:solidFill>
                </a:defRPr>
              </a:lvl1pPr>
            </a:lstStyle>
            <a:p>
              <a:pPr/>
              <a:r>
                <a:t>D06V1</a:t>
              </a:r>
            </a:p>
          </p:txBody>
        </p:sp>
        <p:sp>
          <p:nvSpPr>
            <p:cNvPr id="250" name="D06V1"/>
            <p:cNvSpPr txBox="1"/>
            <p:nvPr/>
          </p:nvSpPr>
          <p:spPr>
            <a:xfrm>
              <a:off x="3759360" y="7824096"/>
              <a:ext cx="70614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solidFill>
                    <a:srgbClr val="0433FF"/>
                  </a:solidFill>
                </a:defRPr>
              </a:lvl1pPr>
            </a:lstStyle>
            <a:p>
              <a:pPr/>
              <a:r>
                <a:t>D06V1</a:t>
              </a:r>
            </a:p>
          </p:txBody>
        </p:sp>
        <p:sp>
          <p:nvSpPr>
            <p:cNvPr id="251" name="D06V1"/>
            <p:cNvSpPr txBox="1"/>
            <p:nvPr/>
          </p:nvSpPr>
          <p:spPr>
            <a:xfrm>
              <a:off x="8772650" y="7824096"/>
              <a:ext cx="70614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solidFill>
                    <a:srgbClr val="0433FF"/>
                  </a:solidFill>
                </a:defRPr>
              </a:lvl1pPr>
            </a:lstStyle>
            <a:p>
              <a:pPr/>
              <a:r>
                <a:t>D06V1</a:t>
              </a:r>
            </a:p>
          </p:txBody>
        </p:sp>
        <p:sp>
          <p:nvSpPr>
            <p:cNvPr id="252" name="D02V1"/>
            <p:cNvSpPr txBox="1"/>
            <p:nvPr/>
          </p:nvSpPr>
          <p:spPr>
            <a:xfrm>
              <a:off x="2019780" y="7824096"/>
              <a:ext cx="70614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solidFill>
                    <a:srgbClr val="0433FF"/>
                  </a:solidFill>
                </a:defRPr>
              </a:lvl1pPr>
            </a:lstStyle>
            <a:p>
              <a:pPr/>
              <a:r>
                <a:t>D02V1</a:t>
              </a:r>
            </a:p>
          </p:txBody>
        </p:sp>
        <p:sp>
          <p:nvSpPr>
            <p:cNvPr id="253" name="1.2 A"/>
            <p:cNvSpPr txBox="1"/>
            <p:nvPr/>
          </p:nvSpPr>
          <p:spPr>
            <a:xfrm>
              <a:off x="11476032" y="4569352"/>
              <a:ext cx="1464999" cy="561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solidFill>
                    <a:srgbClr val="FF2600"/>
                  </a:solidFill>
                </a:defRPr>
              </a:pPr>
              <a14:m>
                <m:oMath>
                  <m:r>
                    <a:rPr xmlns:a="http://schemas.openxmlformats.org/drawingml/2006/main" sz="3500" i="1">
                      <a:solidFill>
                        <a:srgbClr val="FF2600"/>
                      </a:solidFill>
                      <a:latin typeface="Cambria Math" panose="02040503050406030204" pitchFamily="18" charset="0"/>
                    </a:rPr>
                    <m:t>←</m:t>
                  </m:r>
                </m:oMath>
              </a14:m>
              <a:r>
                <a:t> 1.2 A</a:t>
              </a:r>
            </a:p>
          </p:txBody>
        </p:sp>
        <p:sp>
          <p:nvSpPr>
            <p:cNvPr id="254" name="0.7 mA/bunch"/>
            <p:cNvSpPr txBox="1"/>
            <p:nvPr/>
          </p:nvSpPr>
          <p:spPr>
            <a:xfrm>
              <a:off x="11416600" y="6596003"/>
              <a:ext cx="2945281" cy="5614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solidFill>
                    <a:srgbClr val="FF2600"/>
                  </a:solidFill>
                </a:defRPr>
              </a:pPr>
              <a14:m>
                <m:oMath>
                  <m:r>
                    <a:rPr xmlns:a="http://schemas.openxmlformats.org/drawingml/2006/main" sz="3500" i="1">
                      <a:solidFill>
                        <a:srgbClr val="FF2600"/>
                      </a:solidFill>
                      <a:latin typeface="Cambria Math" panose="02040503050406030204" pitchFamily="18" charset="0"/>
                    </a:rPr>
                    <m:t>←</m:t>
                  </m:r>
                </m:oMath>
              </a14:m>
              <a:r>
                <a:t> 0.7 mA/bunch</a:t>
              </a:r>
            </a:p>
          </p:txBody>
        </p:sp>
        <p:sp>
          <p:nvSpPr>
            <p:cNvPr id="255" name="D09V1"/>
            <p:cNvSpPr txBox="1"/>
            <p:nvPr/>
          </p:nvSpPr>
          <p:spPr>
            <a:xfrm>
              <a:off x="10326864" y="2564468"/>
              <a:ext cx="70614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solidFill>
                    <a:srgbClr val="0433FF"/>
                  </a:solidFill>
                </a:defRPr>
              </a:lvl1pPr>
            </a:lstStyle>
            <a:p>
              <a:pPr/>
              <a:r>
                <a:t>D09V1</a:t>
              </a:r>
            </a:p>
          </p:txBody>
        </p:sp>
      </p:grpSp>
      <p:grpSp>
        <p:nvGrpSpPr>
          <p:cNvPr id="259" name="グループ"/>
          <p:cNvGrpSpPr/>
          <p:nvPr/>
        </p:nvGrpSpPr>
        <p:grpSpPr>
          <a:xfrm>
            <a:off x="12852215" y="1450071"/>
            <a:ext cx="3043127" cy="2114773"/>
            <a:chOff x="0" y="0"/>
            <a:chExt cx="3043126" cy="2114771"/>
          </a:xfrm>
        </p:grpSpPr>
        <p:pic>
          <p:nvPicPr>
            <p:cNvPr id="257" name="イメージ" descr="イメージ"/>
            <p:cNvPicPr>
              <a:picLocks noChangeAspect="1"/>
            </p:cNvPicPr>
            <p:nvPr/>
          </p:nvPicPr>
          <p:blipFill>
            <a:blip r:embed="rId3">
              <a:extLst/>
            </a:blip>
            <a:srcRect l="0" t="13896" r="0" b="31415"/>
            <a:stretch>
              <a:fillRect/>
            </a:stretch>
          </p:blipFill>
          <p:spPr>
            <a:xfrm>
              <a:off x="0" y="558799"/>
              <a:ext cx="3043127" cy="1555973"/>
            </a:xfrm>
            <a:prstGeom prst="rect">
              <a:avLst/>
            </a:prstGeom>
            <a:ln w="12700" cap="flat">
              <a:noFill/>
              <a:miter lim="400000"/>
            </a:ln>
            <a:effectLst/>
          </p:spPr>
        </p:pic>
        <p:sp>
          <p:nvSpPr>
            <p:cNvPr id="258" name="D09V1"/>
            <p:cNvSpPr txBox="1"/>
            <p:nvPr/>
          </p:nvSpPr>
          <p:spPr>
            <a:xfrm>
              <a:off x="909618" y="0"/>
              <a:ext cx="12240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D09V1</a:t>
              </a:r>
            </a:p>
          </p:txBody>
        </p:sp>
      </p:grpSp>
      <p:grpSp>
        <p:nvGrpSpPr>
          <p:cNvPr id="262" name="グループ"/>
          <p:cNvGrpSpPr/>
          <p:nvPr/>
        </p:nvGrpSpPr>
        <p:grpSpPr>
          <a:xfrm>
            <a:off x="16374188" y="6609670"/>
            <a:ext cx="7360284" cy="4906857"/>
            <a:chOff x="0" y="0"/>
            <a:chExt cx="7360283" cy="4906855"/>
          </a:xfrm>
        </p:grpSpPr>
        <p:pic>
          <p:nvPicPr>
            <p:cNvPr id="260" name="イメージ" descr="イメージ"/>
            <p:cNvPicPr>
              <a:picLocks noChangeAspect="1"/>
            </p:cNvPicPr>
            <p:nvPr/>
          </p:nvPicPr>
          <p:blipFill>
            <a:blip r:embed="rId4">
              <a:extLst/>
            </a:blip>
            <a:stretch>
              <a:fillRect/>
            </a:stretch>
          </p:blipFill>
          <p:spPr>
            <a:xfrm>
              <a:off x="0" y="0"/>
              <a:ext cx="7360284" cy="4906856"/>
            </a:xfrm>
            <a:prstGeom prst="rect">
              <a:avLst/>
            </a:prstGeom>
            <a:ln w="12700" cap="flat">
              <a:noFill/>
              <a:miter lim="400000"/>
            </a:ln>
            <a:effectLst/>
          </p:spPr>
        </p:pic>
        <p:sp>
          <p:nvSpPr>
            <p:cNvPr id="261" name="June 3…"/>
            <p:cNvSpPr txBox="1"/>
            <p:nvPr/>
          </p:nvSpPr>
          <p:spPr>
            <a:xfrm>
              <a:off x="5765341" y="1871245"/>
              <a:ext cx="1486496"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1600"/>
              </a:pPr>
              <a:r>
                <a:t>June 3</a:t>
              </a:r>
            </a:p>
            <a:p>
              <a:pPr algn="l">
                <a:defRPr sz="1600"/>
              </a:pPr>
              <a:r>
                <a:t>D06V1, D02V1 </a:t>
              </a:r>
            </a:p>
          </p:txBody>
        </p:sp>
      </p:grpSp>
      <p:grpSp>
        <p:nvGrpSpPr>
          <p:cNvPr id="265" name="グループ"/>
          <p:cNvGrpSpPr/>
          <p:nvPr/>
        </p:nvGrpSpPr>
        <p:grpSpPr>
          <a:xfrm>
            <a:off x="16374188" y="1568112"/>
            <a:ext cx="7360284" cy="4906856"/>
            <a:chOff x="0" y="0"/>
            <a:chExt cx="7360283" cy="4906855"/>
          </a:xfrm>
        </p:grpSpPr>
        <p:pic>
          <p:nvPicPr>
            <p:cNvPr id="263" name="イメージ" descr="イメージ"/>
            <p:cNvPicPr>
              <a:picLocks noChangeAspect="1"/>
            </p:cNvPicPr>
            <p:nvPr/>
          </p:nvPicPr>
          <p:blipFill>
            <a:blip r:embed="rId5">
              <a:extLst/>
            </a:blip>
            <a:stretch>
              <a:fillRect/>
            </a:stretch>
          </p:blipFill>
          <p:spPr>
            <a:xfrm>
              <a:off x="0" y="0"/>
              <a:ext cx="7360284" cy="4906856"/>
            </a:xfrm>
            <a:prstGeom prst="rect">
              <a:avLst/>
            </a:prstGeom>
            <a:ln w="12700" cap="flat">
              <a:noFill/>
              <a:miter lim="400000"/>
            </a:ln>
            <a:effectLst/>
          </p:spPr>
        </p:pic>
        <p:sp>
          <p:nvSpPr>
            <p:cNvPr id="264" name="June 11…"/>
            <p:cNvSpPr txBox="1"/>
            <p:nvPr/>
          </p:nvSpPr>
          <p:spPr>
            <a:xfrm>
              <a:off x="6276804" y="1856681"/>
              <a:ext cx="817861"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1600"/>
              </a:pPr>
              <a:r>
                <a:t>June 11</a:t>
              </a:r>
            </a:p>
            <a:p>
              <a:pPr algn="l">
                <a:defRPr sz="1600"/>
              </a:pPr>
              <a:r>
                <a:t>D09V1 </a:t>
              </a:r>
            </a:p>
          </p:txBody>
        </p:sp>
      </p:grpSp>
      <p:sp>
        <p:nvSpPr>
          <p:cNvPr id="266" name="We introduced Matsuoka Limit   to avoid sudden large beam loss…"/>
          <p:cNvSpPr txBox="1"/>
          <p:nvPr/>
        </p:nvSpPr>
        <p:spPr>
          <a:xfrm>
            <a:off x="11842367" y="11724431"/>
            <a:ext cx="12328154" cy="14228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a:solidFill>
                  <a:srgbClr val="0433FF"/>
                </a:solidFill>
              </a:defRPr>
            </a:pPr>
            <a:r>
              <a:t>We introduced Matsuoka Limit </a:t>
            </a:r>
            <a14:m>
              <m:oMath>
                <m:sSub>
                  <m:e>
                    <m:r>
                      <a:rPr xmlns:a="http://schemas.openxmlformats.org/drawingml/2006/main" sz="2800" i="1">
                        <a:solidFill>
                          <a:srgbClr val="0432FF"/>
                        </a:solidFill>
                        <a:latin typeface="Cambria Math" panose="02040503050406030204" pitchFamily="18" charset="0"/>
                      </a:rPr>
                      <m:t>I</m:t>
                    </m:r>
                  </m:e>
                  <m:sub>
                    <m:r>
                      <a:rPr xmlns:a="http://schemas.openxmlformats.org/drawingml/2006/main" sz="2800" i="1">
                        <a:solidFill>
                          <a:srgbClr val="0432FF"/>
                        </a:solidFill>
                        <a:latin typeface="Cambria Math" panose="02040503050406030204" pitchFamily="18" charset="0"/>
                      </a:rPr>
                      <m:t>b</m:t>
                    </m:r>
                    <m:r>
                      <a:rPr xmlns:a="http://schemas.openxmlformats.org/drawingml/2006/main" sz="2800" i="1">
                        <a:solidFill>
                          <a:srgbClr val="0432FF"/>
                        </a:solidFill>
                        <a:latin typeface="Cambria Math" panose="02040503050406030204" pitchFamily="18" charset="0"/>
                      </a:rPr>
                      <m:t>+</m:t>
                    </m:r>
                  </m:sub>
                </m:sSub>
                <m:r>
                  <a:rPr xmlns:a="http://schemas.openxmlformats.org/drawingml/2006/main" sz="2800" i="1">
                    <a:solidFill>
                      <a:srgbClr val="0432FF"/>
                    </a:solidFill>
                    <a:latin typeface="Cambria Math" panose="02040503050406030204" pitchFamily="18" charset="0"/>
                  </a:rPr>
                  <m:t>&lt;</m:t>
                </m:r>
                <m:r>
                  <a:rPr xmlns:a="http://schemas.openxmlformats.org/drawingml/2006/main" sz="2800" i="1">
                    <a:solidFill>
                      <a:srgbClr val="0432FF"/>
                    </a:solidFill>
                    <a:latin typeface="Cambria Math" panose="02040503050406030204" pitchFamily="18" charset="0"/>
                  </a:rPr>
                  <m:t>0.7</m:t>
                </m:r>
                <m:r>
                  <a:rPr xmlns:a="http://schemas.openxmlformats.org/drawingml/2006/main" sz="2800" i="1">
                    <a:solidFill>
                      <a:srgbClr val="0432FF"/>
                    </a:solidFill>
                    <a:latin typeface="Cambria Math" panose="02040503050406030204" pitchFamily="18" charset="0"/>
                  </a:rPr>
                  <m:t>m</m:t>
                </m:r>
                <m:r>
                  <a:rPr xmlns:a="http://schemas.openxmlformats.org/drawingml/2006/main" sz="2800" i="1">
                    <a:solidFill>
                      <a:srgbClr val="0432FF"/>
                    </a:solidFill>
                    <a:latin typeface="Cambria Math" panose="02040503050406030204" pitchFamily="18" charset="0"/>
                  </a:rPr>
                  <m:t>A</m:t>
                </m:r>
              </m:oMath>
            </a14:m>
            <a:r>
              <a:t> to avoid sudden large beam loss</a:t>
            </a:r>
          </a:p>
          <a:p>
            <a:pPr algn="l">
              <a:defRPr sz="2800">
                <a:solidFill>
                  <a:srgbClr val="0433FF"/>
                </a:solidFill>
              </a:defRPr>
            </a:pPr>
            <a:r>
              <a:t>which causes QCS quench and collimator damages as much as possible.</a:t>
            </a:r>
          </a:p>
          <a:p>
            <a:pPr algn="l">
              <a:defRPr sz="2800">
                <a:solidFill>
                  <a:srgbClr val="0433FF"/>
                </a:solidFill>
              </a:defRPr>
            </a:pPr>
            <a:r>
              <a:t>Sudden beam loss becomes a serious problem to increase total beam current.</a:t>
            </a:r>
          </a:p>
        </p:txBody>
      </p:sp>
      <p:grpSp>
        <p:nvGrpSpPr>
          <p:cNvPr id="269" name="グループ"/>
          <p:cNvGrpSpPr/>
          <p:nvPr/>
        </p:nvGrpSpPr>
        <p:grpSpPr>
          <a:xfrm>
            <a:off x="13040926" y="3956082"/>
            <a:ext cx="2854528" cy="2114948"/>
            <a:chOff x="0" y="0"/>
            <a:chExt cx="2854526" cy="2114946"/>
          </a:xfrm>
        </p:grpSpPr>
        <p:pic>
          <p:nvPicPr>
            <p:cNvPr id="267" name="イメージ" descr="イメージ"/>
            <p:cNvPicPr>
              <a:picLocks noChangeAspect="1"/>
            </p:cNvPicPr>
            <p:nvPr/>
          </p:nvPicPr>
          <p:blipFill>
            <a:blip r:embed="rId6">
              <a:extLst/>
            </a:blip>
            <a:stretch>
              <a:fillRect/>
            </a:stretch>
          </p:blipFill>
          <p:spPr>
            <a:xfrm>
              <a:off x="0" y="558800"/>
              <a:ext cx="2854527" cy="1556147"/>
            </a:xfrm>
            <a:prstGeom prst="rect">
              <a:avLst/>
            </a:prstGeom>
            <a:ln w="12700" cap="flat">
              <a:noFill/>
              <a:miter lim="400000"/>
            </a:ln>
            <a:effectLst/>
          </p:spPr>
        </p:pic>
        <p:sp>
          <p:nvSpPr>
            <p:cNvPr id="268" name="D06V1"/>
            <p:cNvSpPr txBox="1"/>
            <p:nvPr/>
          </p:nvSpPr>
          <p:spPr>
            <a:xfrm>
              <a:off x="720907" y="0"/>
              <a:ext cx="1224001"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D06V1</a:t>
              </a:r>
            </a:p>
          </p:txBody>
        </p:sp>
      </p:grpSp>
      <p:sp>
        <p:nvSpPr>
          <p:cNvPr id="270" name="円形"/>
          <p:cNvSpPr/>
          <p:nvPr/>
        </p:nvSpPr>
        <p:spPr>
          <a:xfrm>
            <a:off x="3845700" y="6994129"/>
            <a:ext cx="381001" cy="381001"/>
          </a:xfrm>
          <a:prstGeom prst="ellipse">
            <a:avLst/>
          </a:prstGeom>
          <a:ln w="25400">
            <a:solidFill>
              <a:srgbClr val="9437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71" name="円形"/>
          <p:cNvSpPr/>
          <p:nvPr/>
        </p:nvSpPr>
        <p:spPr>
          <a:xfrm>
            <a:off x="2822326" y="7197329"/>
            <a:ext cx="381001" cy="381001"/>
          </a:xfrm>
          <a:prstGeom prst="ellipse">
            <a:avLst/>
          </a:prstGeom>
          <a:ln w="25400">
            <a:solidFill>
              <a:srgbClr val="9437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72" name="円形"/>
          <p:cNvSpPr/>
          <p:nvPr/>
        </p:nvSpPr>
        <p:spPr>
          <a:xfrm>
            <a:off x="8397802" y="6667500"/>
            <a:ext cx="381001" cy="381000"/>
          </a:xfrm>
          <a:prstGeom prst="ellipse">
            <a:avLst/>
          </a:prstGeom>
          <a:ln w="25400">
            <a:solidFill>
              <a:srgbClr val="9437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73" name="円形"/>
          <p:cNvSpPr/>
          <p:nvPr/>
        </p:nvSpPr>
        <p:spPr>
          <a:xfrm>
            <a:off x="9814232" y="6587729"/>
            <a:ext cx="381001" cy="381001"/>
          </a:xfrm>
          <a:prstGeom prst="ellipse">
            <a:avLst/>
          </a:prstGeom>
          <a:ln w="25400">
            <a:solidFill>
              <a:srgbClr val="9437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74" name="円形"/>
          <p:cNvSpPr/>
          <p:nvPr/>
        </p:nvSpPr>
        <p:spPr>
          <a:xfrm>
            <a:off x="10220632" y="6419170"/>
            <a:ext cx="381001" cy="381001"/>
          </a:xfrm>
          <a:prstGeom prst="ellipse">
            <a:avLst/>
          </a:prstGeom>
          <a:ln w="25400">
            <a:solidFill>
              <a:srgbClr val="9437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75" name="deviation from plan"/>
          <p:cNvSpPr txBox="1"/>
          <p:nvPr/>
        </p:nvSpPr>
        <p:spPr>
          <a:xfrm>
            <a:off x="12050644" y="7013897"/>
            <a:ext cx="271566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9437FF"/>
                </a:solidFill>
              </a:defRPr>
            </a:lvl1pPr>
          </a:lstStyle>
          <a:p>
            <a:pPr/>
            <a:r>
              <a:t>deviation from plan</a:t>
            </a:r>
          </a:p>
        </p:txBody>
      </p:sp>
      <p:sp>
        <p:nvSpPr>
          <p:cNvPr id="276" name="円形"/>
          <p:cNvSpPr/>
          <p:nvPr/>
        </p:nvSpPr>
        <p:spPr>
          <a:xfrm>
            <a:off x="7826302" y="6705600"/>
            <a:ext cx="381001" cy="381000"/>
          </a:xfrm>
          <a:prstGeom prst="ellipse">
            <a:avLst/>
          </a:prstGeom>
          <a:ln w="25400">
            <a:solidFill>
              <a:srgbClr val="9437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Luminosity Performance"/>
          <p:cNvSpPr/>
          <p:nvPr>
            <p:ph type="title"/>
          </p:nvPr>
        </p:nvSpPr>
        <p:spPr>
          <a:prstGeom prst="rect">
            <a:avLst/>
          </a:prstGeom>
        </p:spPr>
        <p:txBody>
          <a:bodyPr/>
          <a:lstStyle/>
          <a:p>
            <a:pPr/>
            <a:r>
              <a:t>Luminosity Performance</a:t>
            </a:r>
          </a:p>
        </p:txBody>
      </p:sp>
      <p:sp>
        <p:nvSpPr>
          <p:cNvPr id="279"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pecific Luminosity"/>
          <p:cNvSpPr/>
          <p:nvPr>
            <p:ph type="title"/>
          </p:nvPr>
        </p:nvSpPr>
        <p:spPr>
          <a:prstGeom prst="rect">
            <a:avLst/>
          </a:prstGeom>
        </p:spPr>
        <p:txBody>
          <a:bodyPr/>
          <a:lstStyle/>
          <a:p>
            <a:pPr/>
            <a:r>
              <a:t>Specific Luminosity</a:t>
            </a:r>
          </a:p>
        </p:txBody>
      </p:sp>
      <p:sp>
        <p:nvSpPr>
          <p:cNvPr id="282" name="スライド番号"/>
          <p:cNvSpPr/>
          <p:nvPr>
            <p:ph type="sldNum" sz="quarter" idx="2"/>
          </p:nvPr>
        </p:nvSpPr>
        <p:spPr>
          <a:xfrm>
            <a:off x="23660676" y="13054699"/>
            <a:ext cx="409849" cy="4222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3" name="&quot;estimated&quot; means   is calculated by the horizontal orbit deviation…"/>
          <p:cNvSpPr txBox="1"/>
          <p:nvPr/>
        </p:nvSpPr>
        <p:spPr>
          <a:xfrm>
            <a:off x="12534412" y="1640492"/>
            <a:ext cx="11566631" cy="10909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"estimated" means </a:t>
            </a:r>
            <a14:m>
              <m:oMath>
                <m:sSubSup>
                  <m:e>
                    <m:r>
                      <a:rPr xmlns:a="http://schemas.openxmlformats.org/drawingml/2006/main" sz="3050" i="1">
                        <a:solidFill>
                          <a:srgbClr val="000000"/>
                        </a:solidFill>
                        <a:latin typeface="Cambria Math" panose="02040503050406030204" pitchFamily="18" charset="0"/>
                      </a:rPr>
                      <m:t>β</m:t>
                    </m:r>
                  </m:e>
                  <m:sub>
                    <m:r>
                      <a:rPr xmlns:a="http://schemas.openxmlformats.org/drawingml/2006/main" sz="3050" i="1">
                        <a:solidFill>
                          <a:srgbClr val="000000"/>
                        </a:solidFill>
                        <a:latin typeface="Cambria Math" panose="02040503050406030204" pitchFamily="18" charset="0"/>
                      </a:rPr>
                      <m:t>y</m:t>
                    </m:r>
                  </m:sub>
                  <m:sup>
                    <m:r>
                      <a:rPr xmlns:a="http://schemas.openxmlformats.org/drawingml/2006/main" sz="3050" i="1">
                        <a:solidFill>
                          <a:srgbClr val="000000"/>
                        </a:solidFill>
                        <a:latin typeface="Cambria Math" panose="02040503050406030204" pitchFamily="18" charset="0"/>
                      </a:rPr>
                      <m:t>*</m:t>
                    </m:r>
                  </m:sup>
                </m:sSubSup>
              </m:oMath>
            </a14:m>
            <a:r>
              <a:t> is calculated by the horizontal orbit deviation</a:t>
            </a:r>
          </a:p>
          <a:p>
            <a:pPr algn="l"/>
            <a:r>
              <a:t>at SLY(strong sextupoles) in HER due to beam-line deformation.</a:t>
            </a:r>
          </a:p>
        </p:txBody>
      </p:sp>
      <p:grpSp>
        <p:nvGrpSpPr>
          <p:cNvPr id="292" name="グループ"/>
          <p:cNvGrpSpPr/>
          <p:nvPr/>
        </p:nvGrpSpPr>
        <p:grpSpPr>
          <a:xfrm>
            <a:off x="4790649" y="2801004"/>
            <a:ext cx="15211282" cy="9940946"/>
            <a:chOff x="0" y="0"/>
            <a:chExt cx="15211280" cy="9940944"/>
          </a:xfrm>
        </p:grpSpPr>
        <p:pic>
          <p:nvPicPr>
            <p:cNvPr id="284" name="イメージ" descr="イメージ"/>
            <p:cNvPicPr>
              <a:picLocks noChangeAspect="1"/>
            </p:cNvPicPr>
            <p:nvPr/>
          </p:nvPicPr>
          <p:blipFill>
            <a:blip r:embed="rId2">
              <a:extLst/>
            </a:blip>
            <a:stretch>
              <a:fillRect/>
            </a:stretch>
          </p:blipFill>
          <p:spPr>
            <a:xfrm>
              <a:off x="0" y="0"/>
              <a:ext cx="15211281" cy="9940945"/>
            </a:xfrm>
            <a:prstGeom prst="rect">
              <a:avLst/>
            </a:prstGeom>
            <a:ln w="12700" cap="flat">
              <a:noFill/>
              <a:miter lim="400000"/>
            </a:ln>
            <a:effectLst/>
          </p:spPr>
        </p:pic>
        <p:sp>
          <p:nvSpPr>
            <p:cNvPr id="285" name="線"/>
            <p:cNvSpPr/>
            <p:nvPr/>
          </p:nvSpPr>
          <p:spPr>
            <a:xfrm>
              <a:off x="1728439" y="3729714"/>
              <a:ext cx="12008569" cy="3053302"/>
            </a:xfrm>
            <a:prstGeom prst="line">
              <a:avLst/>
            </a:prstGeom>
            <a:noFill/>
            <a:ln w="127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286" name="線"/>
            <p:cNvSpPr/>
            <p:nvPr/>
          </p:nvSpPr>
          <p:spPr>
            <a:xfrm>
              <a:off x="3109389" y="1113751"/>
              <a:ext cx="2082489" cy="2082489"/>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287" name="Luminosity drop…"/>
            <p:cNvSpPr txBox="1"/>
            <p:nvPr/>
          </p:nvSpPr>
          <p:spPr>
            <a:xfrm>
              <a:off x="4319645" y="924053"/>
              <a:ext cx="2915619"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Luminosity drop </a:t>
              </a:r>
            </a:p>
            <a:p>
              <a:pPr/>
              <a:r>
                <a:t>is too steep. </a:t>
              </a:r>
            </a:p>
          </p:txBody>
        </p:sp>
        <p:sp>
          <p:nvSpPr>
            <p:cNvPr id="288" name="20 %"/>
            <p:cNvSpPr txBox="1"/>
            <p:nvPr/>
          </p:nvSpPr>
          <p:spPr>
            <a:xfrm>
              <a:off x="3220899" y="3085301"/>
              <a:ext cx="1021408"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96FF"/>
                  </a:solidFill>
                </a:defRPr>
              </a:lvl1pPr>
            </a:lstStyle>
            <a:p>
              <a:pPr/>
              <a:r>
                <a:t>20 %</a:t>
              </a:r>
            </a:p>
          </p:txBody>
        </p:sp>
        <p:sp>
          <p:nvSpPr>
            <p:cNvPr id="289" name="線"/>
            <p:cNvSpPr/>
            <p:nvPr/>
          </p:nvSpPr>
          <p:spPr>
            <a:xfrm flipV="1">
              <a:off x="4285754" y="2380647"/>
              <a:ext cx="1" cy="1968109"/>
            </a:xfrm>
            <a:prstGeom prst="line">
              <a:avLst/>
            </a:prstGeom>
            <a:noFill/>
            <a:ln w="38100" cap="flat">
              <a:solidFill>
                <a:srgbClr val="0096FF"/>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290" name="線"/>
            <p:cNvSpPr/>
            <p:nvPr/>
          </p:nvSpPr>
          <p:spPr>
            <a:xfrm flipV="1">
              <a:off x="6166506" y="3360606"/>
              <a:ext cx="1" cy="1278478"/>
            </a:xfrm>
            <a:prstGeom prst="line">
              <a:avLst/>
            </a:prstGeom>
            <a:noFill/>
            <a:ln w="38100" cap="flat">
              <a:solidFill>
                <a:srgbClr val="0096FF"/>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291" name="12 %"/>
            <p:cNvSpPr txBox="1"/>
            <p:nvPr/>
          </p:nvSpPr>
          <p:spPr>
            <a:xfrm>
              <a:off x="6339957" y="3879887"/>
              <a:ext cx="1021408"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96FF"/>
                  </a:solidFill>
                </a:defRPr>
              </a:lvl1pPr>
            </a:lstStyle>
            <a:p>
              <a:pPr/>
              <a:r>
                <a:t>12 %</a:t>
              </a:r>
            </a:p>
          </p:txBody>
        </p:sp>
      </p:grpSp>
      <p:sp>
        <p:nvSpPr>
          <p:cNvPr id="293" name="線"/>
          <p:cNvSpPr/>
          <p:nvPr/>
        </p:nvSpPr>
        <p:spPr>
          <a:xfrm>
            <a:off x="19297741" y="2782479"/>
            <a:ext cx="2159589" cy="2846439"/>
          </a:xfrm>
          <a:custGeom>
            <a:avLst/>
            <a:gdLst/>
            <a:ahLst/>
            <a:cxnLst>
              <a:cxn ang="0">
                <a:pos x="wd2" y="hd2"/>
              </a:cxn>
              <a:cxn ang="5400000">
                <a:pos x="wd2" y="hd2"/>
              </a:cxn>
              <a:cxn ang="10800000">
                <a:pos x="wd2" y="hd2"/>
              </a:cxn>
              <a:cxn ang="16200000">
                <a:pos x="wd2" y="hd2"/>
              </a:cxn>
            </a:cxnLst>
            <a:rect l="0" t="0" r="r" b="b"/>
            <a:pathLst>
              <a:path w="21533" h="21492" fill="norm" stroke="1" extrusionOk="0">
                <a:moveTo>
                  <a:pt x="21435" y="0"/>
                </a:moveTo>
                <a:cubicBezTo>
                  <a:pt x="21600" y="2054"/>
                  <a:pt x="21556" y="4105"/>
                  <a:pt x="21310" y="6137"/>
                </a:cubicBezTo>
                <a:cubicBezTo>
                  <a:pt x="21066" y="8151"/>
                  <a:pt x="20620" y="10163"/>
                  <a:pt x="19716" y="12085"/>
                </a:cubicBezTo>
                <a:cubicBezTo>
                  <a:pt x="18477" y="14718"/>
                  <a:pt x="16398" y="17101"/>
                  <a:pt x="13443" y="18777"/>
                </a:cubicBezTo>
                <a:cubicBezTo>
                  <a:pt x="11601" y="19821"/>
                  <a:pt x="9484" y="20545"/>
                  <a:pt x="7259" y="20987"/>
                </a:cubicBezTo>
                <a:cubicBezTo>
                  <a:pt x="4892" y="21456"/>
                  <a:pt x="2434" y="21600"/>
                  <a:pt x="0" y="21413"/>
                </a:cubicBezTo>
              </a:path>
            </a:pathLst>
          </a:cu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294" name="The geometrical…"/>
          <p:cNvSpPr txBox="1"/>
          <p:nvPr/>
        </p:nvSpPr>
        <p:spPr>
          <a:xfrm>
            <a:off x="6471903" y="1666744"/>
            <a:ext cx="282204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geometrical</a:t>
            </a:r>
          </a:p>
          <a:p>
            <a:pPr/>
            <a:r>
              <a:t>luminosity</a:t>
            </a:r>
          </a:p>
          <a:p>
            <a:pPr/>
            <a:r>
              <a:t>is good.</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pecific Luminosity"/>
          <p:cNvSpPr/>
          <p:nvPr>
            <p:ph type="title"/>
          </p:nvPr>
        </p:nvSpPr>
        <p:spPr>
          <a:prstGeom prst="rect">
            <a:avLst/>
          </a:prstGeom>
        </p:spPr>
        <p:txBody>
          <a:bodyPr/>
          <a:lstStyle/>
          <a:p>
            <a:pPr/>
            <a:r>
              <a:t>Specific Luminosity</a:t>
            </a:r>
          </a:p>
        </p:txBody>
      </p:sp>
      <p:sp>
        <p:nvSpPr>
          <p:cNvPr id="297" name="The definition of specific luminosity:…"/>
          <p:cNvSpPr/>
          <p:nvPr>
            <p:ph type="body" idx="1"/>
          </p:nvPr>
        </p:nvSpPr>
        <p:spPr>
          <a:prstGeom prst="rect">
            <a:avLst/>
          </a:prstGeom>
        </p:spPr>
        <p:txBody>
          <a:bodyPr/>
          <a:lstStyle/>
          <a:p>
            <a:pPr>
              <a:buBlip>
                <a:blip r:embed="rId2"/>
              </a:buBlip>
              <a:defRPr sz="3800"/>
            </a:pPr>
            <a:r>
              <a:t>The definition of specific luminosity:</a:t>
            </a:r>
          </a:p>
          <a:p>
            <a:pPr>
              <a:buBlip>
                <a:blip r:embed="rId2"/>
              </a:buBlip>
              <a:defRPr sz="3800"/>
            </a:pPr>
          </a:p>
          <a:p>
            <a:pPr>
              <a:buBlip>
                <a:blip r:embed="rId2"/>
              </a:buBlip>
              <a:defRPr sz="3800"/>
            </a:pPr>
            <a:r>
              <a:t>It was found that even if the setting is 1 mm,</a:t>
            </a:r>
            <a:r>
              <a:rPr>
                <a:solidFill>
                  <a:srgbClr val="9437FF"/>
                </a:solidFill>
              </a:rPr>
              <a:t> </a:t>
            </a:r>
            <a14:m>
              <m:oMath>
                <m:sSubSup>
                  <m:e>
                    <m:r>
                      <a:rPr xmlns:a="http://schemas.openxmlformats.org/drawingml/2006/main" sz="3900" i="1">
                        <a:solidFill>
                          <a:srgbClr val="9437FF"/>
                        </a:solidFill>
                        <a:latin typeface="Cambria Math" panose="02040503050406030204" pitchFamily="18" charset="0"/>
                      </a:rPr>
                      <m:t>β</m:t>
                    </m:r>
                  </m:e>
                  <m:sub>
                    <m:r>
                      <a:rPr xmlns:a="http://schemas.openxmlformats.org/drawingml/2006/main" sz="3900" i="1">
                        <a:solidFill>
                          <a:srgbClr val="9437FF"/>
                        </a:solidFill>
                        <a:latin typeface="Cambria Math" panose="02040503050406030204" pitchFamily="18" charset="0"/>
                      </a:rPr>
                      <m:t>y</m:t>
                    </m:r>
                  </m:sub>
                  <m:sup>
                    <m:r>
                      <a:rPr xmlns:a="http://schemas.openxmlformats.org/drawingml/2006/main" sz="3900" i="1">
                        <a:solidFill>
                          <a:srgbClr val="9437FF"/>
                        </a:solidFill>
                        <a:latin typeface="Cambria Math" panose="02040503050406030204" pitchFamily="18" charset="0"/>
                      </a:rPr>
                      <m:t>*</m:t>
                    </m:r>
                  </m:sup>
                </m:sSubSup>
              </m:oMath>
            </a14:m>
            <a:r>
              <a:rPr>
                <a:solidFill>
                  <a:srgbClr val="9437FF"/>
                </a:solidFill>
              </a:rPr>
              <a:t> can be shifted due to beta-beat</a:t>
            </a:r>
            <a:r>
              <a:t> caused by </a:t>
            </a:r>
            <a:r>
              <a:rPr>
                <a:solidFill>
                  <a:srgbClr val="9437FF"/>
                </a:solidFill>
              </a:rPr>
              <a:t>a deviation of the horizontal beam orbit at the strong sextupoles</a:t>
            </a:r>
            <a:r>
              <a:t> in the local chromaticity correction.</a:t>
            </a:r>
          </a:p>
          <a:p>
            <a:pPr lvl="1">
              <a:buBlip>
                <a:blip r:embed="rId2"/>
              </a:buBlip>
              <a:defRPr sz="3800"/>
            </a:pPr>
            <a:r>
              <a:t>The orbit deviation is caused by </a:t>
            </a:r>
            <a:r>
              <a:rPr>
                <a:solidFill>
                  <a:srgbClr val="9437FF"/>
                </a:solidFill>
              </a:rPr>
              <a:t>beam line deformation due to intense SR heating</a:t>
            </a:r>
            <a:r>
              <a:t>.</a:t>
            </a:r>
          </a:p>
          <a:p>
            <a:pPr lvl="1">
              <a:buBlip>
                <a:blip r:embed="rId2"/>
              </a:buBlip>
              <a:defRPr sz="3800"/>
            </a:pPr>
            <a:r>
              <a:t>This effect is more significant for the HER rather than the LER.</a:t>
            </a:r>
          </a:p>
          <a:p>
            <a:pPr>
              <a:buBlip>
                <a:blip r:embed="rId2"/>
              </a:buBlip>
              <a:defRPr sz="3800"/>
            </a:pPr>
            <a:r>
              <a:t>Higher specific luminosity for </a:t>
            </a:r>
            <a14:m>
              <m:oMath>
                <m:sSubSup>
                  <m:e>
                    <m:r>
                      <a:rPr xmlns:a="http://schemas.openxmlformats.org/drawingml/2006/main" sz="3900" i="1">
                        <a:solidFill>
                          <a:srgbClr val="000000"/>
                        </a:solidFill>
                        <a:latin typeface="Cambria Math" panose="02040503050406030204" pitchFamily="18" charset="0"/>
                      </a:rPr>
                      <m:t>β</m:t>
                    </m:r>
                  </m:e>
                  <m:sub>
                    <m:r>
                      <a:rPr xmlns:a="http://schemas.openxmlformats.org/drawingml/2006/main" sz="3900" i="1">
                        <a:solidFill>
                          <a:srgbClr val="000000"/>
                        </a:solidFill>
                        <a:latin typeface="Cambria Math" panose="02040503050406030204" pitchFamily="18" charset="0"/>
                      </a:rPr>
                      <m:t>y</m:t>
                    </m:r>
                  </m:sub>
                  <m:sup>
                    <m:r>
                      <a:rPr xmlns:a="http://schemas.openxmlformats.org/drawingml/2006/main" sz="3900" i="1">
                        <a:solidFill>
                          <a:srgbClr val="000000"/>
                        </a:solidFill>
                        <a:latin typeface="Cambria Math" panose="02040503050406030204" pitchFamily="18" charset="0"/>
                      </a:rPr>
                      <m:t>*</m:t>
                    </m:r>
                  </m:sup>
                </m:sSubSup>
              </m:oMath>
            </a14:m>
            <a:r>
              <a:t> = 0.8 mm is obtained at a bunch current product of 0.05 mA</a:t>
            </a:r>
            <a:r>
              <a:rPr baseline="31999"/>
              <a:t>2</a:t>
            </a:r>
            <a:r>
              <a:t>, but the specific luminosity rapidly decreases around 0.1 mA</a:t>
            </a:r>
            <a:r>
              <a:rPr baseline="31999"/>
              <a:t>2</a:t>
            </a:r>
            <a:r>
              <a:t>.</a:t>
            </a:r>
          </a:p>
          <a:p>
            <a:pPr lvl="1">
              <a:buBlip>
                <a:blip r:embed="rId2"/>
              </a:buBlip>
              <a:defRPr sz="3800"/>
            </a:pPr>
            <a:r>
              <a:t>L</a:t>
            </a:r>
            <a:r>
              <a:rPr baseline="-5999"/>
              <a:t>sp</a:t>
            </a:r>
            <a:r>
              <a:t> for </a:t>
            </a:r>
            <a14:m>
              <m:oMath>
                <m:sSubSup>
                  <m:e>
                    <m:r>
                      <a:rPr xmlns:a="http://schemas.openxmlformats.org/drawingml/2006/main" sz="3900" i="1">
                        <a:solidFill>
                          <a:srgbClr val="000000"/>
                        </a:solidFill>
                        <a:latin typeface="Cambria Math" panose="02040503050406030204" pitchFamily="18" charset="0"/>
                      </a:rPr>
                      <m:t>β</m:t>
                    </m:r>
                  </m:e>
                  <m:sub>
                    <m:r>
                      <a:rPr xmlns:a="http://schemas.openxmlformats.org/drawingml/2006/main" sz="3900" i="1">
                        <a:solidFill>
                          <a:srgbClr val="000000"/>
                        </a:solidFill>
                        <a:latin typeface="Cambria Math" panose="02040503050406030204" pitchFamily="18" charset="0"/>
                      </a:rPr>
                      <m:t>y</m:t>
                    </m:r>
                  </m:sub>
                  <m:sup>
                    <m:r>
                      <a:rPr xmlns:a="http://schemas.openxmlformats.org/drawingml/2006/main" sz="3900" i="1">
                        <a:solidFill>
                          <a:srgbClr val="000000"/>
                        </a:solidFill>
                        <a:latin typeface="Cambria Math" panose="02040503050406030204" pitchFamily="18" charset="0"/>
                      </a:rPr>
                      <m:t>*</m:t>
                    </m:r>
                  </m:sup>
                </m:sSubSup>
              </m:oMath>
            </a14:m>
            <a:r>
              <a:t> = 0.8 mm is about 20 % higher than 1 mm at 0.05 mA</a:t>
            </a:r>
            <a:r>
              <a:rPr baseline="31999"/>
              <a:t>2</a:t>
            </a:r>
            <a:r>
              <a:t> and decreases to about 12 % at 0.1 mA</a:t>
            </a:r>
            <a:r>
              <a:rPr baseline="31999"/>
              <a:t>2</a:t>
            </a:r>
            <a:r>
              <a:t> and above.</a:t>
            </a:r>
          </a:p>
          <a:p>
            <a:pPr>
              <a:buBlip>
                <a:blip r:embed="rId2"/>
              </a:buBlip>
              <a:defRPr sz="3800"/>
            </a:pPr>
            <a:r>
              <a:t>This implies that the corrections of the chromatic X-Y coupling and other parameters are not optimized yet for </a:t>
            </a:r>
            <a14:m>
              <m:oMath>
                <m:sSubSup>
                  <m:e>
                    <m:r>
                      <a:rPr xmlns:a="http://schemas.openxmlformats.org/drawingml/2006/main" sz="3900" i="1">
                        <a:solidFill>
                          <a:srgbClr val="000000"/>
                        </a:solidFill>
                        <a:latin typeface="Cambria Math" panose="02040503050406030204" pitchFamily="18" charset="0"/>
                      </a:rPr>
                      <m:t>β</m:t>
                    </m:r>
                  </m:e>
                  <m:sub>
                    <m:r>
                      <a:rPr xmlns:a="http://schemas.openxmlformats.org/drawingml/2006/main" sz="3900" i="1">
                        <a:solidFill>
                          <a:srgbClr val="000000"/>
                        </a:solidFill>
                        <a:latin typeface="Cambria Math" panose="02040503050406030204" pitchFamily="18" charset="0"/>
                      </a:rPr>
                      <m:t>y</m:t>
                    </m:r>
                  </m:sub>
                  <m:sup>
                    <m:r>
                      <a:rPr xmlns:a="http://schemas.openxmlformats.org/drawingml/2006/main" sz="3900" i="1">
                        <a:solidFill>
                          <a:srgbClr val="000000"/>
                        </a:solidFill>
                        <a:latin typeface="Cambria Math" panose="02040503050406030204" pitchFamily="18" charset="0"/>
                      </a:rPr>
                      <m:t>*</m:t>
                    </m:r>
                  </m:sup>
                </m:sSubSup>
              </m:oMath>
            </a14:m>
            <a:r>
              <a:t> = 0.8 mm which affect beam-beam blowup.</a:t>
            </a:r>
          </a:p>
        </p:txBody>
      </p:sp>
      <p:sp>
        <p:nvSpPr>
          <p:cNvPr id="298"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9" name="イメージ" descr="イメージ"/>
          <p:cNvPicPr>
            <a:picLocks noChangeAspect="1"/>
          </p:cNvPicPr>
          <p:nvPr/>
        </p:nvPicPr>
        <p:blipFill>
          <a:blip r:embed="rId3">
            <a:extLst/>
          </a:blip>
          <a:stretch>
            <a:fillRect/>
          </a:stretch>
        </p:blipFill>
        <p:spPr>
          <a:xfrm>
            <a:off x="9392604" y="2560380"/>
            <a:ext cx="4381501" cy="10033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ler-tune.png" descr="ler-tune.png"/>
          <p:cNvPicPr>
            <a:picLocks noChangeAspect="1"/>
          </p:cNvPicPr>
          <p:nvPr/>
        </p:nvPicPr>
        <p:blipFill>
          <a:blip r:embed="rId2">
            <a:extLst/>
          </a:blip>
          <a:srcRect l="3605" t="3959" r="6284" b="7885"/>
          <a:stretch>
            <a:fillRect/>
          </a:stretch>
        </p:blipFill>
        <p:spPr>
          <a:xfrm>
            <a:off x="488639" y="2122898"/>
            <a:ext cx="8679580" cy="8491234"/>
          </a:xfrm>
          <a:prstGeom prst="rect">
            <a:avLst/>
          </a:prstGeom>
          <a:ln w="12700">
            <a:miter lim="400000"/>
          </a:ln>
        </p:spPr>
      </p:pic>
      <p:sp>
        <p:nvSpPr>
          <p:cNvPr id="302" name="Chromatic X-Y Coupling Correction with Rotatable Sextupoles in LER"/>
          <p:cNvSpPr/>
          <p:nvPr>
            <p:ph type="title"/>
          </p:nvPr>
        </p:nvSpPr>
        <p:spPr>
          <a:prstGeom prst="rect">
            <a:avLst/>
          </a:prstGeom>
        </p:spPr>
        <p:txBody>
          <a:bodyPr/>
          <a:lstStyle/>
          <a:p>
            <a:pPr/>
            <a:r>
              <a:t>Chromatic X-Y Coupling Correction with Rotatable Sextupoles in LER</a:t>
            </a:r>
          </a:p>
        </p:txBody>
      </p:sp>
      <p:sp>
        <p:nvSpPr>
          <p:cNvPr id="303" name="スライド番号"/>
          <p:cNvSpPr/>
          <p:nvPr>
            <p:ph type="sldNum" sz="quarter" idx="2"/>
          </p:nvPr>
        </p:nvSpPr>
        <p:spPr>
          <a:xfrm>
            <a:off x="23716126" y="13067607"/>
            <a:ext cx="409848" cy="4222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4" name="線"/>
          <p:cNvSpPr/>
          <p:nvPr/>
        </p:nvSpPr>
        <p:spPr>
          <a:xfrm flipH="1">
            <a:off x="3300908" y="4827959"/>
            <a:ext cx="1499692" cy="1"/>
          </a:xfrm>
          <a:prstGeom prst="line">
            <a:avLst/>
          </a:prstGeom>
          <a:ln w="25400">
            <a:solidFill>
              <a:srgbClr val="008F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305" name="working point"/>
          <p:cNvSpPr txBox="1"/>
          <p:nvPr/>
        </p:nvSpPr>
        <p:spPr>
          <a:xfrm>
            <a:off x="4865968" y="4580309"/>
            <a:ext cx="194652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8F00"/>
                </a:solidFill>
              </a:defRPr>
            </a:lvl1pPr>
          </a:lstStyle>
          <a:p>
            <a:pPr/>
            <a:r>
              <a:t>working point</a:t>
            </a:r>
          </a:p>
        </p:txBody>
      </p:sp>
      <p:sp>
        <p:nvSpPr>
          <p:cNvPr id="306" name="Rotatable sextupoles:…"/>
          <p:cNvSpPr txBox="1"/>
          <p:nvPr/>
        </p:nvSpPr>
        <p:spPr>
          <a:xfrm>
            <a:off x="612526" y="12760163"/>
            <a:ext cx="385670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pPr>
            <a:r>
              <a:t>Rotatable sextupoles: </a:t>
            </a:r>
          </a:p>
          <a:p>
            <a:pPr algn="l">
              <a:defRPr sz="2000"/>
            </a:pPr>
            <a:r>
              <a:t>M. Masuzawa, T. Kawamoto et al.</a:t>
            </a:r>
          </a:p>
        </p:txBody>
      </p:sp>
      <p:pic>
        <p:nvPicPr>
          <p:cNvPr id="307" name="LER_chXY-R1d.png" descr="LER_chXY-R1d.png"/>
          <p:cNvPicPr>
            <a:picLocks noChangeAspect="1"/>
          </p:cNvPicPr>
          <p:nvPr/>
        </p:nvPicPr>
        <p:blipFill>
          <a:blip r:embed="rId3">
            <a:extLst/>
          </a:blip>
          <a:srcRect l="0" t="7164" r="0" b="4575"/>
          <a:stretch>
            <a:fillRect/>
          </a:stretch>
        </p:blipFill>
        <p:spPr>
          <a:xfrm>
            <a:off x="11896949" y="1412156"/>
            <a:ext cx="10160001" cy="5978141"/>
          </a:xfrm>
          <a:prstGeom prst="rect">
            <a:avLst/>
          </a:prstGeom>
          <a:ln w="12700">
            <a:miter lim="400000"/>
          </a:ln>
        </p:spPr>
      </p:pic>
      <p:pic>
        <p:nvPicPr>
          <p:cNvPr id="308" name="LER_chXY-R2d.png" descr="LER_chXY-R2d.png"/>
          <p:cNvPicPr>
            <a:picLocks noChangeAspect="1"/>
          </p:cNvPicPr>
          <p:nvPr/>
        </p:nvPicPr>
        <p:blipFill>
          <a:blip r:embed="rId4">
            <a:extLst/>
          </a:blip>
          <a:srcRect l="0" t="6895" r="0" b="5051"/>
          <a:stretch>
            <a:fillRect/>
          </a:stretch>
        </p:blipFill>
        <p:spPr>
          <a:xfrm>
            <a:off x="11896949" y="7474645"/>
            <a:ext cx="10160001" cy="5964080"/>
          </a:xfrm>
          <a:prstGeom prst="rect">
            <a:avLst/>
          </a:prstGeom>
          <a:ln w="12700">
            <a:miter lim="400000"/>
          </a:ln>
        </p:spPr>
      </p:pic>
      <p:sp>
        <p:nvSpPr>
          <p:cNvPr id="309" name="March 14, 2022"/>
          <p:cNvSpPr txBox="1"/>
          <p:nvPr/>
        </p:nvSpPr>
        <p:spPr>
          <a:xfrm>
            <a:off x="22042296" y="7664901"/>
            <a:ext cx="1857574"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March 14, 2022</a:t>
            </a:r>
          </a:p>
        </p:txBody>
      </p:sp>
      <p:sp>
        <p:nvSpPr>
          <p:cNvPr id="310" name="Dec. 20, 2021"/>
          <p:cNvSpPr txBox="1"/>
          <p:nvPr/>
        </p:nvSpPr>
        <p:spPr>
          <a:xfrm>
            <a:off x="21975799" y="1603199"/>
            <a:ext cx="16819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Dec. 20, 2021</a:t>
            </a:r>
          </a:p>
        </p:txBody>
      </p:sp>
      <p:sp>
        <p:nvSpPr>
          <p:cNvPr id="311" name="方程式"/>
          <p:cNvSpPr txBox="1"/>
          <p:nvPr/>
        </p:nvSpPr>
        <p:spPr>
          <a:xfrm>
            <a:off x="21946984" y="2259302"/>
            <a:ext cx="1739588" cy="40929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up>
                      <m:r>
                        <a:rPr xmlns:a="http://schemas.openxmlformats.org/drawingml/2006/main" sz="3000" i="1">
                          <a:solidFill>
                            <a:srgbClr val="000000"/>
                          </a:solidFill>
                          <a:latin typeface="Cambria Math" panose="02040503050406030204" pitchFamily="18" charset="0"/>
                        </a:rPr>
                        <m:t>*</m:t>
                      </m:r>
                    </m:sup>
                  </m:sSub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1</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312" name="方程式"/>
          <p:cNvSpPr txBox="1"/>
          <p:nvPr/>
        </p:nvSpPr>
        <p:spPr>
          <a:xfrm>
            <a:off x="22101289" y="8345919"/>
            <a:ext cx="1739589" cy="40929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up>
                      <m:r>
                        <a:rPr xmlns:a="http://schemas.openxmlformats.org/drawingml/2006/main" sz="3000" i="1">
                          <a:solidFill>
                            <a:srgbClr val="000000"/>
                          </a:solidFill>
                          <a:latin typeface="Cambria Math" panose="02040503050406030204" pitchFamily="18" charset="0"/>
                        </a:rPr>
                        <m:t>*</m:t>
                      </m:r>
                    </m:sup>
                  </m:sSub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1</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313" name="方程式"/>
          <p:cNvSpPr txBox="1"/>
          <p:nvPr/>
        </p:nvSpPr>
        <p:spPr>
          <a:xfrm>
            <a:off x="22224133" y="9029829"/>
            <a:ext cx="1493900" cy="363460"/>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m:rPr>
                      <m:sty m:val="p"/>
                    </m:rPr>
                    <a:rPr xmlns:a="http://schemas.openxmlformats.org/drawingml/2006/main" sz="3000" i="1">
                      <a:solidFill>
                        <a:srgbClr val="000000"/>
                      </a:solidFill>
                      <a:latin typeface="Cambria Math" panose="02040503050406030204" pitchFamily="18" charset="0"/>
                    </a:rPr>
                    <m:t>Δ</m:t>
                  </m:r>
                  <m:sSubSup>
                    <m:e>
                      <m:r>
                        <a:rPr xmlns:a="http://schemas.openxmlformats.org/drawingml/2006/main" sz="3000" i="1">
                          <a:solidFill>
                            <a:srgbClr val="000000"/>
                          </a:solidFill>
                          <a:latin typeface="Cambria Math" panose="02040503050406030204" pitchFamily="18" charset="0"/>
                        </a:rPr>
                        <m:t>r</m:t>
                      </m:r>
                    </m:e>
                    <m:sub>
                      <m:r>
                        <a:rPr xmlns:a="http://schemas.openxmlformats.org/drawingml/2006/main" sz="3000" i="1">
                          <a:solidFill>
                            <a:srgbClr val="000000"/>
                          </a:solidFill>
                          <a:latin typeface="Cambria Math" panose="02040503050406030204" pitchFamily="18" charset="0"/>
                        </a:rPr>
                        <m:t>1</m:t>
                      </m:r>
                    </m:sub>
                    <m:sup>
                      <m:r>
                        <a:rPr xmlns:a="http://schemas.openxmlformats.org/drawingml/2006/main" sz="3000" i="1">
                          <a:solidFill>
                            <a:srgbClr val="000000"/>
                          </a:solidFill>
                          <a:latin typeface="Cambria Math" panose="02040503050406030204" pitchFamily="18" charset="0"/>
                        </a:rPr>
                        <m:t>′</m:t>
                      </m:r>
                    </m:sup>
                  </m:sSub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1</m:t>
                  </m:r>
                </m:oMath>
              </m:oMathPara>
            </a14:m>
            <a:endParaRPr sz="3000"/>
          </a:p>
        </p:txBody>
      </p:sp>
      <p:sp>
        <p:nvSpPr>
          <p:cNvPr id="314" name="SLYTLPs and SLYTRPs were not used here."/>
          <p:cNvSpPr txBox="1"/>
          <p:nvPr/>
        </p:nvSpPr>
        <p:spPr>
          <a:xfrm>
            <a:off x="563714" y="12244531"/>
            <a:ext cx="490011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SLYTLPs and SLYTRPs were not used here.</a:t>
            </a:r>
          </a:p>
        </p:txBody>
      </p:sp>
      <p:sp>
        <p:nvSpPr>
          <p:cNvPr id="315" name="single beam"/>
          <p:cNvSpPr txBox="1"/>
          <p:nvPr/>
        </p:nvSpPr>
        <p:spPr>
          <a:xfrm>
            <a:off x="21904971" y="2918299"/>
            <a:ext cx="213222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2193"/>
                </a:solidFill>
              </a:defRPr>
            </a:lvl1pPr>
          </a:lstStyle>
          <a:p>
            <a:pPr/>
            <a:r>
              <a:t>single beam</a:t>
            </a:r>
          </a:p>
        </p:txBody>
      </p:sp>
      <p:sp>
        <p:nvSpPr>
          <p:cNvPr id="316" name="single beam"/>
          <p:cNvSpPr txBox="1"/>
          <p:nvPr/>
        </p:nvSpPr>
        <p:spPr>
          <a:xfrm>
            <a:off x="21904971" y="9502520"/>
            <a:ext cx="213222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2193"/>
                </a:solidFill>
              </a:defRPr>
            </a:lvl1pPr>
          </a:lstStyle>
          <a:p>
            <a:pPr/>
            <a:r>
              <a:t>single beam</a:t>
            </a:r>
          </a:p>
        </p:txBody>
      </p:sp>
      <p:sp>
        <p:nvSpPr>
          <p:cNvPr id="317" name="The rotatable sextupoles (6 families for right and left side of IP) are…"/>
          <p:cNvSpPr txBox="1"/>
          <p:nvPr/>
        </p:nvSpPr>
        <p:spPr>
          <a:xfrm>
            <a:off x="546993" y="10655637"/>
            <a:ext cx="11497420"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942193"/>
                </a:solidFill>
              </a:defRPr>
            </a:pPr>
            <a:r>
              <a:t>The rotatable sextupoles (6 families for right and left side of IP) are</a:t>
            </a:r>
          </a:p>
          <a:p>
            <a:pPr algn="l">
              <a:defRPr>
                <a:solidFill>
                  <a:srgbClr val="942193"/>
                </a:solidFill>
              </a:defRPr>
            </a:pPr>
            <a:r>
              <a:t>used to make the first synchro-beta coupling resonance weak</a:t>
            </a:r>
          </a:p>
          <a:p>
            <a:pPr algn="l">
              <a:defRPr>
                <a:solidFill>
                  <a:srgbClr val="942193"/>
                </a:solidFill>
              </a:defRPr>
            </a:pPr>
            <a:r>
              <a:t>together with the second resonance. </a:t>
            </a:r>
          </a:p>
        </p:txBody>
      </p:sp>
      <p:sp>
        <p:nvSpPr>
          <p:cNvPr id="318" name="is optimal."/>
          <p:cNvSpPr txBox="1"/>
          <p:nvPr/>
        </p:nvSpPr>
        <p:spPr>
          <a:xfrm>
            <a:off x="22048683" y="10388846"/>
            <a:ext cx="1844800" cy="1045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14:m>
              <m:oMath>
                <m:r>
                  <m:rPr>
                    <m:sty m:val="p"/>
                  </m:rPr>
                  <a:rPr xmlns:a="http://schemas.openxmlformats.org/drawingml/2006/main" sz="3050" i="1">
                    <a:solidFill>
                      <a:srgbClr val="000000"/>
                    </a:solidFill>
                    <a:latin typeface="Cambria Math" panose="02040503050406030204" pitchFamily="18" charset="0"/>
                  </a:rPr>
                  <m:t>Δ</m:t>
                </m:r>
                <m:sSubSup>
                  <m:e>
                    <m:r>
                      <a:rPr xmlns:a="http://schemas.openxmlformats.org/drawingml/2006/main" sz="3050" i="1">
                        <a:solidFill>
                          <a:srgbClr val="000000"/>
                        </a:solidFill>
                        <a:latin typeface="Cambria Math" panose="02040503050406030204" pitchFamily="18" charset="0"/>
                      </a:rPr>
                      <m:t>r</m:t>
                    </m:r>
                  </m:e>
                  <m:sub>
                    <m:r>
                      <a:rPr xmlns:a="http://schemas.openxmlformats.org/drawingml/2006/main" sz="3050" i="1">
                        <a:solidFill>
                          <a:srgbClr val="000000"/>
                        </a:solidFill>
                        <a:latin typeface="Cambria Math" panose="02040503050406030204" pitchFamily="18" charset="0"/>
                      </a:rPr>
                      <m:t>2</m:t>
                    </m:r>
                  </m:sub>
                  <m:sup>
                    <m:r>
                      <a:rPr xmlns:a="http://schemas.openxmlformats.org/drawingml/2006/main" sz="3050" i="1">
                        <a:solidFill>
                          <a:srgbClr val="000000"/>
                        </a:solidFill>
                        <a:latin typeface="Cambria Math" panose="02040503050406030204" pitchFamily="18" charset="0"/>
                      </a:rPr>
                      <m:t>′</m:t>
                    </m:r>
                  </m:sup>
                </m:sSubSup>
                <m:r>
                  <a:rPr xmlns:a="http://schemas.openxmlformats.org/drawingml/2006/main" sz="3050" i="1">
                    <a:solidFill>
                      <a:srgbClr val="000000"/>
                    </a:solidFill>
                    <a:latin typeface="Cambria Math" panose="02040503050406030204" pitchFamily="18" charset="0"/>
                  </a:rPr>
                  <m:t>=</m:t>
                </m:r>
                <m:r>
                  <a:rPr xmlns:a="http://schemas.openxmlformats.org/drawingml/2006/main" sz="3050" i="1">
                    <a:solidFill>
                      <a:srgbClr val="000000"/>
                    </a:solidFill>
                    <a:latin typeface="Cambria Math" panose="02040503050406030204" pitchFamily="18" charset="0"/>
                  </a:rPr>
                  <m:t>0</m:t>
                </m:r>
              </m:oMath>
            </a14:m>
            <a:r>
              <a:t> </a:t>
            </a:r>
          </a:p>
          <a:p>
            <a:pPr algn="l"/>
            <a:r>
              <a:t>is optimal.</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Beam-Beam Parameter"/>
          <p:cNvSpPr/>
          <p:nvPr>
            <p:ph type="title"/>
          </p:nvPr>
        </p:nvSpPr>
        <p:spPr>
          <a:prstGeom prst="rect">
            <a:avLst/>
          </a:prstGeom>
        </p:spPr>
        <p:txBody>
          <a:bodyPr/>
          <a:lstStyle/>
          <a:p>
            <a:pPr/>
            <a:r>
              <a:t>Beam-Beam Parameter</a:t>
            </a:r>
          </a:p>
        </p:txBody>
      </p:sp>
      <p:sp>
        <p:nvSpPr>
          <p:cNvPr id="321"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2" name="イメージ" descr="イメージ"/>
          <p:cNvPicPr>
            <a:picLocks noChangeAspect="1"/>
          </p:cNvPicPr>
          <p:nvPr/>
        </p:nvPicPr>
        <p:blipFill>
          <a:blip r:embed="rId2">
            <a:extLst/>
          </a:blip>
          <a:srcRect l="2022" t="12883" r="4569" b="4778"/>
          <a:stretch>
            <a:fillRect/>
          </a:stretch>
        </p:blipFill>
        <p:spPr>
          <a:xfrm>
            <a:off x="912039" y="2951469"/>
            <a:ext cx="10652848" cy="8512003"/>
          </a:xfrm>
          <a:prstGeom prst="rect">
            <a:avLst/>
          </a:prstGeom>
          <a:ln w="12700">
            <a:miter lim="400000"/>
          </a:ln>
        </p:spPr>
      </p:pic>
      <p:sp>
        <p:nvSpPr>
          <p:cNvPr id="323" name="The current…"/>
          <p:cNvSpPr txBox="1"/>
          <p:nvPr/>
        </p:nvSpPr>
        <p:spPr>
          <a:xfrm>
            <a:off x="7019169" y="6373868"/>
            <a:ext cx="145425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The current</a:t>
            </a:r>
          </a:p>
          <a:p>
            <a:pPr>
              <a:defRPr sz="2000"/>
            </a:pPr>
            <a:r>
              <a:t>ratio : 6.5/4</a:t>
            </a:r>
          </a:p>
        </p:txBody>
      </p:sp>
      <p:sp>
        <p:nvSpPr>
          <p:cNvPr id="324" name="方程式"/>
          <p:cNvSpPr txBox="1"/>
          <p:nvPr/>
        </p:nvSpPr>
        <p:spPr>
          <a:xfrm>
            <a:off x="11527130" y="1934985"/>
            <a:ext cx="1739588" cy="40929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up>
                      <m:r>
                        <a:rPr xmlns:a="http://schemas.openxmlformats.org/drawingml/2006/main" sz="3000" i="1">
                          <a:solidFill>
                            <a:srgbClr val="000000"/>
                          </a:solidFill>
                          <a:latin typeface="Cambria Math" panose="02040503050406030204" pitchFamily="18" charset="0"/>
                        </a:rPr>
                        <m:t>*</m:t>
                      </m:r>
                    </m:sup>
                  </m:sSub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1</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325" name="HBC = High Bunch current Collision"/>
          <p:cNvSpPr txBox="1"/>
          <p:nvPr/>
        </p:nvSpPr>
        <p:spPr>
          <a:xfrm>
            <a:off x="550865" y="12966700"/>
            <a:ext cx="409309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HBC = High Bunch current Collision</a:t>
            </a:r>
          </a:p>
        </p:txBody>
      </p:sp>
      <p:sp>
        <p:nvSpPr>
          <p:cNvPr id="326" name="2021c"/>
          <p:cNvSpPr txBox="1"/>
          <p:nvPr/>
        </p:nvSpPr>
        <p:spPr>
          <a:xfrm>
            <a:off x="6156735" y="2672069"/>
            <a:ext cx="128557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2021c</a:t>
            </a:r>
          </a:p>
        </p:txBody>
      </p:sp>
      <p:pic>
        <p:nvPicPr>
          <p:cNvPr id="327" name="イメージ" descr="イメージ"/>
          <p:cNvPicPr>
            <a:picLocks noChangeAspect="1"/>
          </p:cNvPicPr>
          <p:nvPr/>
        </p:nvPicPr>
        <p:blipFill>
          <a:blip r:embed="rId3">
            <a:extLst/>
          </a:blip>
          <a:srcRect l="2011" t="13452" r="3612" b="4910"/>
          <a:stretch>
            <a:fillRect/>
          </a:stretch>
        </p:blipFill>
        <p:spPr>
          <a:xfrm>
            <a:off x="12639337" y="3024097"/>
            <a:ext cx="10763160" cy="8439435"/>
          </a:xfrm>
          <a:prstGeom prst="rect">
            <a:avLst/>
          </a:prstGeom>
          <a:ln w="12700">
            <a:miter lim="400000"/>
          </a:ln>
        </p:spPr>
      </p:pic>
      <p:sp>
        <p:nvSpPr>
          <p:cNvPr id="328" name="2022ab"/>
          <p:cNvSpPr txBox="1"/>
          <p:nvPr/>
        </p:nvSpPr>
        <p:spPr>
          <a:xfrm>
            <a:off x="17805254" y="2672069"/>
            <a:ext cx="155346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2022ab</a:t>
            </a:r>
          </a:p>
        </p:txBody>
      </p:sp>
      <p:sp>
        <p:nvSpPr>
          <p:cNvPr id="329" name="2022a HBC…"/>
          <p:cNvSpPr txBox="1"/>
          <p:nvPr/>
        </p:nvSpPr>
        <p:spPr>
          <a:xfrm>
            <a:off x="20980206" y="3491102"/>
            <a:ext cx="135664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2022a HBC</a:t>
            </a:r>
          </a:p>
          <a:p>
            <a:pPr>
              <a:defRPr sz="2000"/>
            </a:pPr>
            <a:r>
              <a:t>(n</a:t>
            </a:r>
            <a:r>
              <a:rPr baseline="-5999"/>
              <a:t>b</a:t>
            </a:r>
            <a:r>
              <a:t> = 393)</a:t>
            </a:r>
          </a:p>
        </p:txBody>
      </p:sp>
      <p:sp>
        <p:nvSpPr>
          <p:cNvPr id="330" name="physics run"/>
          <p:cNvSpPr txBox="1"/>
          <p:nvPr/>
        </p:nvSpPr>
        <p:spPr>
          <a:xfrm>
            <a:off x="17205253" y="8565295"/>
            <a:ext cx="1376736"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physics run</a:t>
            </a:r>
          </a:p>
        </p:txBody>
      </p:sp>
      <p:sp>
        <p:nvSpPr>
          <p:cNvPr id="331" name="physics run"/>
          <p:cNvSpPr txBox="1"/>
          <p:nvPr/>
        </p:nvSpPr>
        <p:spPr>
          <a:xfrm>
            <a:off x="4988763" y="8768495"/>
            <a:ext cx="1376736"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physics run</a:t>
            </a:r>
          </a:p>
        </p:txBody>
      </p:sp>
      <p:sp>
        <p:nvSpPr>
          <p:cNvPr id="332" name="~ 0.045 at Ib+ = 1.1 mA"/>
          <p:cNvSpPr txBox="1"/>
          <p:nvPr/>
        </p:nvSpPr>
        <p:spPr>
          <a:xfrm>
            <a:off x="19260403" y="8240769"/>
            <a:ext cx="3758728" cy="5277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14:m>
              <m:oMath>
                <m:sSub>
                  <m:e>
                    <m:r>
                      <a:rPr xmlns:a="http://schemas.openxmlformats.org/drawingml/2006/main" sz="2550" i="1">
                        <a:solidFill>
                          <a:srgbClr val="000000"/>
                        </a:solidFill>
                        <a:latin typeface="Cambria Math" panose="02040503050406030204" pitchFamily="18" charset="0"/>
                      </a:rPr>
                      <m:t>ξ</m:t>
                    </m:r>
                  </m:e>
                  <m:sub>
                    <m:r>
                      <a:rPr xmlns:a="http://schemas.openxmlformats.org/drawingml/2006/main" sz="2550" i="1">
                        <a:solidFill>
                          <a:srgbClr val="000000"/>
                        </a:solidFill>
                        <a:latin typeface="Cambria Math" panose="02040503050406030204" pitchFamily="18" charset="0"/>
                      </a:rPr>
                      <m:t>y</m:t>
                    </m:r>
                    <m:r>
                      <a:rPr xmlns:a="http://schemas.openxmlformats.org/drawingml/2006/main" sz="2550" i="1">
                        <a:solidFill>
                          <a:srgbClr val="000000"/>
                        </a:solidFill>
                        <a:latin typeface="Cambria Math" panose="02040503050406030204" pitchFamily="18" charset="0"/>
                      </a:rPr>
                      <m:t>-</m:t>
                    </m:r>
                  </m:sub>
                </m:sSub>
              </m:oMath>
            </a14:m>
            <a:r>
              <a:t>~ 0.045 at I</a:t>
            </a:r>
            <a:r>
              <a:rPr baseline="-5999"/>
              <a:t>b+</a:t>
            </a:r>
            <a:r>
              <a:t> = 1.1 mA</a:t>
            </a:r>
          </a:p>
        </p:txBody>
      </p:sp>
      <p:sp>
        <p:nvSpPr>
          <p:cNvPr id="333" name="~ 0.035 at Ib+ = 1.1 mA"/>
          <p:cNvSpPr txBox="1"/>
          <p:nvPr/>
        </p:nvSpPr>
        <p:spPr>
          <a:xfrm>
            <a:off x="7019169" y="8240769"/>
            <a:ext cx="3758728" cy="5277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14:m>
              <m:oMath>
                <m:sSub>
                  <m:e>
                    <m:r>
                      <a:rPr xmlns:a="http://schemas.openxmlformats.org/drawingml/2006/main" sz="2550" i="1">
                        <a:solidFill>
                          <a:srgbClr val="000000"/>
                        </a:solidFill>
                        <a:latin typeface="Cambria Math" panose="02040503050406030204" pitchFamily="18" charset="0"/>
                      </a:rPr>
                      <m:t>ξ</m:t>
                    </m:r>
                  </m:e>
                  <m:sub>
                    <m:r>
                      <a:rPr xmlns:a="http://schemas.openxmlformats.org/drawingml/2006/main" sz="2550" i="1">
                        <a:solidFill>
                          <a:srgbClr val="000000"/>
                        </a:solidFill>
                        <a:latin typeface="Cambria Math" panose="02040503050406030204" pitchFamily="18" charset="0"/>
                      </a:rPr>
                      <m:t>y</m:t>
                    </m:r>
                    <m:r>
                      <a:rPr xmlns:a="http://schemas.openxmlformats.org/drawingml/2006/main" sz="2550" i="1">
                        <a:solidFill>
                          <a:srgbClr val="000000"/>
                        </a:solidFill>
                        <a:latin typeface="Cambria Math" panose="02040503050406030204" pitchFamily="18" charset="0"/>
                      </a:rPr>
                      <m:t>-</m:t>
                    </m:r>
                  </m:sub>
                </m:sSub>
              </m:oMath>
            </a14:m>
            <a:r>
              <a:t>~ 0.035 at I</a:t>
            </a:r>
            <a:r>
              <a:rPr baseline="-5999"/>
              <a:t>b+</a:t>
            </a:r>
            <a:r>
              <a:t> = 1.1 mA</a:t>
            </a:r>
          </a:p>
        </p:txBody>
      </p:sp>
      <p:sp>
        <p:nvSpPr>
          <p:cNvPr id="334" name="Beam-Beam parameter has been improved compared to the 2021c run for higher bunch currents."/>
          <p:cNvSpPr txBox="1"/>
          <p:nvPr/>
        </p:nvSpPr>
        <p:spPr>
          <a:xfrm>
            <a:off x="7321756" y="11581341"/>
            <a:ext cx="1652092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Beam-Beam parameter has been improved compared to the 2021c run for higher bunch currents.</a:t>
            </a:r>
          </a:p>
        </p:txBody>
      </p:sp>
      <p:sp>
        <p:nvSpPr>
          <p:cNvPr id="335" name="The chromatic X-Y couplings (r1' and r2') are corrected in the LER."/>
          <p:cNvSpPr txBox="1"/>
          <p:nvPr/>
        </p:nvSpPr>
        <p:spPr>
          <a:xfrm>
            <a:off x="12699722" y="12257837"/>
            <a:ext cx="1114296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chromatic X-Y couplings (r</a:t>
            </a:r>
            <a:r>
              <a:rPr baseline="-5999"/>
              <a:t>1</a:t>
            </a:r>
            <a:r>
              <a:t>' and r</a:t>
            </a:r>
            <a:r>
              <a:rPr baseline="-5999"/>
              <a:t>2</a:t>
            </a:r>
            <a:r>
              <a:t>') are corrected in the LER.</a:t>
            </a:r>
          </a:p>
        </p:txBody>
      </p:sp>
      <p:sp>
        <p:nvSpPr>
          <p:cNvPr id="336" name="線"/>
          <p:cNvSpPr/>
          <p:nvPr/>
        </p:nvSpPr>
        <p:spPr>
          <a:xfrm flipV="1">
            <a:off x="20724975" y="7615632"/>
            <a:ext cx="1" cy="558801"/>
          </a:xfrm>
          <a:prstGeom prst="line">
            <a:avLst/>
          </a:pr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337" name="線"/>
          <p:cNvSpPr/>
          <p:nvPr/>
        </p:nvSpPr>
        <p:spPr>
          <a:xfrm flipV="1">
            <a:off x="8997593" y="7681969"/>
            <a:ext cx="1" cy="558801"/>
          </a:xfrm>
          <a:prstGeom prst="line">
            <a:avLst/>
          </a:pr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Beam-Beam Interaction"/>
          <p:cNvSpPr/>
          <p:nvPr>
            <p:ph type="title"/>
          </p:nvPr>
        </p:nvSpPr>
        <p:spPr>
          <a:prstGeom prst="rect">
            <a:avLst/>
          </a:prstGeom>
        </p:spPr>
        <p:txBody>
          <a:bodyPr/>
          <a:lstStyle/>
          <a:p>
            <a:pPr/>
            <a:r>
              <a:t>Beam-Beam Interaction</a:t>
            </a:r>
          </a:p>
        </p:txBody>
      </p:sp>
      <p:sp>
        <p:nvSpPr>
          <p:cNvPr id="340" name="Lower beam current in the HER tends to cause beam blowup.…"/>
          <p:cNvSpPr/>
          <p:nvPr>
            <p:ph type="body" idx="1"/>
          </p:nvPr>
        </p:nvSpPr>
        <p:spPr>
          <a:xfrm>
            <a:off x="152400" y="4930818"/>
            <a:ext cx="24079200" cy="7988768"/>
          </a:xfrm>
          <a:prstGeom prst="rect">
            <a:avLst/>
          </a:prstGeom>
        </p:spPr>
        <p:txBody>
          <a:bodyPr/>
          <a:lstStyle/>
          <a:p>
            <a:pPr>
              <a:buBlip>
                <a:blip r:embed="rId2"/>
              </a:buBlip>
              <a:defRPr sz="3800">
                <a:solidFill>
                  <a:srgbClr val="9437FF"/>
                </a:solidFill>
              </a:defRPr>
            </a:pPr>
            <a:r>
              <a:t>Lower beam current in the HER tends to cause beam blowup.</a:t>
            </a:r>
          </a:p>
          <a:p>
            <a:pPr>
              <a:buBlip>
                <a:blip r:embed="rId2"/>
              </a:buBlip>
              <a:defRPr sz="3600"/>
            </a:pPr>
            <a:r>
              <a:t>This means that the HER beam size is more easy to blow-up when the beam current of the HER decreases.</a:t>
            </a:r>
          </a:p>
          <a:p>
            <a:pPr>
              <a:buBlip>
                <a:blip r:embed="rId2"/>
              </a:buBlip>
              <a:defRPr sz="3800"/>
            </a:pPr>
            <a:r>
              <a:t>The beam current of the HER is larger than the energy ratio (4 GeV / 7 GeV).</a:t>
            </a:r>
          </a:p>
          <a:p>
            <a:pPr>
              <a:buBlip>
                <a:blip r:embed="rId2"/>
              </a:buBlip>
              <a:defRPr sz="3800"/>
            </a:pPr>
            <a:r>
              <a:rPr>
                <a:solidFill>
                  <a:srgbClr val="9437FF"/>
                </a:solidFill>
              </a:rPr>
              <a:t>The optimum ratio of LER to HER beam current is 5:4</a:t>
            </a:r>
            <a:r>
              <a:t> from luminosity tuning.</a:t>
            </a:r>
          </a:p>
          <a:p>
            <a:pPr>
              <a:buBlip>
                <a:blip r:embed="rId2"/>
              </a:buBlip>
              <a:defRPr sz="3800"/>
            </a:pPr>
            <a:r>
              <a:t>The beam-beam parameter of the LER are larger than that of the HER.</a:t>
            </a:r>
          </a:p>
          <a:p>
            <a:pPr>
              <a:buBlip>
                <a:blip r:embed="rId2"/>
              </a:buBlip>
              <a:defRPr sz="3800"/>
            </a:pPr>
            <a:r>
              <a:t>The current ratio is kept constant for daily operation in principle.</a:t>
            </a:r>
          </a:p>
          <a:p>
            <a:pPr>
              <a:buBlip>
                <a:blip r:embed="rId2"/>
              </a:buBlip>
              <a:defRPr sz="3800"/>
            </a:pPr>
            <a:r>
              <a:t>The beam-beam parameter is sluggish with </a:t>
            </a:r>
            <a:r>
              <a:rPr>
                <a:solidFill>
                  <a:srgbClr val="9437FF"/>
                </a:solidFill>
              </a:rPr>
              <a:t>LER beam currents of around 0.6 ~ 0.8 mA</a:t>
            </a:r>
            <a:r>
              <a:t>. </a:t>
            </a:r>
          </a:p>
        </p:txBody>
      </p:sp>
      <p:sp>
        <p:nvSpPr>
          <p:cNvPr id="341"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2" name="イメージ" descr="イメージ"/>
          <p:cNvPicPr>
            <a:picLocks noChangeAspect="1"/>
          </p:cNvPicPr>
          <p:nvPr/>
        </p:nvPicPr>
        <p:blipFill>
          <a:blip r:embed="rId3">
            <a:extLst/>
          </a:blip>
          <a:stretch>
            <a:fillRect/>
          </a:stretch>
        </p:blipFill>
        <p:spPr>
          <a:xfrm>
            <a:off x="18437102" y="7554931"/>
            <a:ext cx="2616201" cy="635001"/>
          </a:xfrm>
          <a:prstGeom prst="rect">
            <a:avLst/>
          </a:prstGeom>
          <a:ln w="25400">
            <a:solidFill>
              <a:srgbClr val="000000"/>
            </a:solidFill>
            <a:miter lim="400000"/>
          </a:ln>
        </p:spPr>
      </p:pic>
      <p:grpSp>
        <p:nvGrpSpPr>
          <p:cNvPr id="349" name="グループ"/>
          <p:cNvGrpSpPr/>
          <p:nvPr/>
        </p:nvGrpSpPr>
        <p:grpSpPr>
          <a:xfrm>
            <a:off x="1715219" y="2180642"/>
            <a:ext cx="20953562" cy="2750177"/>
            <a:chOff x="0" y="0"/>
            <a:chExt cx="20953561" cy="2750175"/>
          </a:xfrm>
        </p:grpSpPr>
        <p:pic>
          <p:nvPicPr>
            <p:cNvPr id="343" name="イメージ" descr="イメージ"/>
            <p:cNvPicPr>
              <a:picLocks noChangeAspect="1"/>
            </p:cNvPicPr>
            <p:nvPr/>
          </p:nvPicPr>
          <p:blipFill>
            <a:blip r:embed="rId4">
              <a:extLst/>
            </a:blip>
            <a:stretch>
              <a:fillRect/>
            </a:stretch>
          </p:blipFill>
          <p:spPr>
            <a:xfrm>
              <a:off x="3080162" y="1304812"/>
              <a:ext cx="3276601" cy="1109473"/>
            </a:xfrm>
            <a:prstGeom prst="rect">
              <a:avLst/>
            </a:prstGeom>
            <a:ln w="12700" cap="flat">
              <a:noFill/>
              <a:miter lim="400000"/>
            </a:ln>
            <a:effectLst/>
          </p:spPr>
        </p:pic>
        <p:sp>
          <p:nvSpPr>
            <p:cNvPr id="344" name="Vertical beam-beam parameter (from luminosity)"/>
            <p:cNvSpPr txBox="1"/>
            <p:nvPr/>
          </p:nvSpPr>
          <p:spPr>
            <a:xfrm>
              <a:off x="-1" y="0"/>
              <a:ext cx="8313987"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Vertical beam-beam parameter (from luminosity)</a:t>
              </a:r>
            </a:p>
          </p:txBody>
        </p:sp>
        <p:sp>
          <p:nvSpPr>
            <p:cNvPr id="345" name="Vertical beam-beam parameter (incoherent)"/>
            <p:cNvSpPr txBox="1"/>
            <p:nvPr/>
          </p:nvSpPr>
          <p:spPr>
            <a:xfrm>
              <a:off x="9559915" y="0"/>
              <a:ext cx="7487060"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Vertical beam-beam parameter (incoherent)</a:t>
              </a:r>
            </a:p>
          </p:txBody>
        </p:sp>
        <p:pic>
          <p:nvPicPr>
            <p:cNvPr id="346" name="イメージ" descr="イメージ"/>
            <p:cNvPicPr>
              <a:picLocks noChangeAspect="1"/>
            </p:cNvPicPr>
            <p:nvPr/>
          </p:nvPicPr>
          <p:blipFill>
            <a:blip r:embed="rId5">
              <a:extLst/>
            </a:blip>
            <a:stretch>
              <a:fillRect/>
            </a:stretch>
          </p:blipFill>
          <p:spPr>
            <a:xfrm>
              <a:off x="11077438" y="1304812"/>
              <a:ext cx="6146801" cy="1185673"/>
            </a:xfrm>
            <a:prstGeom prst="rect">
              <a:avLst/>
            </a:prstGeom>
            <a:ln w="12700" cap="flat">
              <a:noFill/>
              <a:miter lim="400000"/>
            </a:ln>
            <a:effectLst/>
          </p:spPr>
        </p:pic>
        <p:pic>
          <p:nvPicPr>
            <p:cNvPr id="347" name="イメージ" descr="イメージ"/>
            <p:cNvPicPr>
              <a:picLocks noChangeAspect="1"/>
            </p:cNvPicPr>
            <p:nvPr/>
          </p:nvPicPr>
          <p:blipFill>
            <a:blip r:embed="rId6">
              <a:extLst/>
            </a:blip>
            <a:stretch>
              <a:fillRect/>
            </a:stretch>
          </p:blipFill>
          <p:spPr>
            <a:xfrm>
              <a:off x="18164745" y="1797675"/>
              <a:ext cx="2552701" cy="952501"/>
            </a:xfrm>
            <a:prstGeom prst="rect">
              <a:avLst/>
            </a:prstGeom>
            <a:ln w="12700" cap="flat">
              <a:noFill/>
              <a:miter lim="400000"/>
            </a:ln>
            <a:effectLst/>
          </p:spPr>
        </p:pic>
        <p:sp>
          <p:nvSpPr>
            <p:cNvPr id="348" name="nominal bunch length"/>
            <p:cNvSpPr txBox="1"/>
            <p:nvPr/>
          </p:nvSpPr>
          <p:spPr>
            <a:xfrm>
              <a:off x="17928629" y="1069862"/>
              <a:ext cx="3024933"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nominal bunch length</a:t>
              </a:r>
            </a:p>
          </p:txBody>
        </p:sp>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Contribution from Bunch Length"/>
          <p:cNvSpPr/>
          <p:nvPr>
            <p:ph type="title"/>
          </p:nvPr>
        </p:nvSpPr>
        <p:spPr>
          <a:prstGeom prst="rect">
            <a:avLst/>
          </a:prstGeom>
        </p:spPr>
        <p:txBody>
          <a:bodyPr/>
          <a:lstStyle/>
          <a:p>
            <a:pPr/>
            <a:r>
              <a:t>Contribution from Bunch Length</a:t>
            </a:r>
          </a:p>
        </p:txBody>
      </p:sp>
      <p:sp>
        <p:nvSpPr>
          <p:cNvPr id="352"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イメージ" descr="イメージ"/>
          <p:cNvPicPr>
            <a:picLocks noChangeAspect="1"/>
          </p:cNvPicPr>
          <p:nvPr/>
        </p:nvPicPr>
        <p:blipFill>
          <a:blip r:embed="rId2">
            <a:extLst/>
          </a:blip>
          <a:stretch>
            <a:fillRect/>
          </a:stretch>
        </p:blipFill>
        <p:spPr>
          <a:xfrm>
            <a:off x="453218" y="1634645"/>
            <a:ext cx="7647846" cy="5358072"/>
          </a:xfrm>
          <a:prstGeom prst="rect">
            <a:avLst/>
          </a:prstGeom>
          <a:ln w="12700">
            <a:miter lim="400000"/>
          </a:ln>
        </p:spPr>
      </p:pic>
      <p:pic>
        <p:nvPicPr>
          <p:cNvPr id="354" name="イメージ" descr="イメージ"/>
          <p:cNvPicPr>
            <a:picLocks noChangeAspect="1"/>
          </p:cNvPicPr>
          <p:nvPr/>
        </p:nvPicPr>
        <p:blipFill>
          <a:blip r:embed="rId3">
            <a:extLst/>
          </a:blip>
          <a:srcRect l="51940" t="0" r="0" b="0"/>
          <a:stretch>
            <a:fillRect/>
          </a:stretch>
        </p:blipFill>
        <p:spPr>
          <a:xfrm>
            <a:off x="101651" y="6992716"/>
            <a:ext cx="8240712" cy="6397317"/>
          </a:xfrm>
          <a:prstGeom prst="rect">
            <a:avLst/>
          </a:prstGeom>
          <a:ln w="12700">
            <a:miter lim="400000"/>
          </a:ln>
        </p:spPr>
      </p:pic>
      <p:sp>
        <p:nvSpPr>
          <p:cNvPr id="355" name="LER"/>
          <p:cNvSpPr txBox="1"/>
          <p:nvPr/>
        </p:nvSpPr>
        <p:spPr>
          <a:xfrm>
            <a:off x="4151889" y="1355245"/>
            <a:ext cx="8433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defRPr>
            </a:lvl1pPr>
          </a:lstStyle>
          <a:p>
            <a:pPr/>
            <a:r>
              <a:t>LER</a:t>
            </a:r>
          </a:p>
        </p:txBody>
      </p:sp>
      <p:grpSp>
        <p:nvGrpSpPr>
          <p:cNvPr id="358" name="グループ"/>
          <p:cNvGrpSpPr/>
          <p:nvPr/>
        </p:nvGrpSpPr>
        <p:grpSpPr>
          <a:xfrm>
            <a:off x="4892968" y="5136765"/>
            <a:ext cx="2806701" cy="1270001"/>
            <a:chOff x="0" y="234950"/>
            <a:chExt cx="2806700" cy="1270000"/>
          </a:xfrm>
        </p:grpSpPr>
        <p:sp>
          <p:nvSpPr>
            <p:cNvPr id="356" name="design bunch length"/>
            <p:cNvSpPr/>
            <p:nvPr/>
          </p:nvSpPr>
          <p:spPr>
            <a:xfrm>
              <a:off x="1418629" y="23495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design bunch length</a:t>
              </a:r>
            </a:p>
          </p:txBody>
        </p:sp>
        <p:pic>
          <p:nvPicPr>
            <p:cNvPr id="357" name="イメージ" descr="イメージ"/>
            <p:cNvPicPr>
              <a:picLocks noChangeAspect="1"/>
            </p:cNvPicPr>
            <p:nvPr/>
          </p:nvPicPr>
          <p:blipFill>
            <a:blip r:embed="rId4">
              <a:extLst/>
            </a:blip>
            <a:stretch>
              <a:fillRect/>
            </a:stretch>
          </p:blipFill>
          <p:spPr>
            <a:xfrm>
              <a:off x="0" y="564724"/>
              <a:ext cx="2806700" cy="622301"/>
            </a:xfrm>
            <a:prstGeom prst="rect">
              <a:avLst/>
            </a:prstGeom>
            <a:ln w="12700" cap="flat">
              <a:noFill/>
              <a:miter lim="400000"/>
            </a:ln>
            <a:effectLst/>
          </p:spPr>
        </p:pic>
      </p:grpSp>
      <p:grpSp>
        <p:nvGrpSpPr>
          <p:cNvPr id="361" name="グループ"/>
          <p:cNvGrpSpPr/>
          <p:nvPr/>
        </p:nvGrpSpPr>
        <p:grpSpPr>
          <a:xfrm>
            <a:off x="7832520" y="11338014"/>
            <a:ext cx="2837260" cy="1213793"/>
            <a:chOff x="0" y="0"/>
            <a:chExt cx="2837259" cy="1213792"/>
          </a:xfrm>
        </p:grpSpPr>
        <p:pic>
          <p:nvPicPr>
            <p:cNvPr id="359" name="イメージ" descr="イメージ"/>
            <p:cNvPicPr>
              <a:picLocks noChangeAspect="1"/>
            </p:cNvPicPr>
            <p:nvPr/>
          </p:nvPicPr>
          <p:blipFill>
            <a:blip r:embed="rId5">
              <a:extLst/>
            </a:blip>
            <a:stretch>
              <a:fillRect/>
            </a:stretch>
          </p:blipFill>
          <p:spPr>
            <a:xfrm>
              <a:off x="0" y="616892"/>
              <a:ext cx="2806700" cy="596901"/>
            </a:xfrm>
            <a:prstGeom prst="rect">
              <a:avLst/>
            </a:prstGeom>
            <a:ln w="12700" cap="flat">
              <a:noFill/>
              <a:miter lim="400000"/>
            </a:ln>
            <a:effectLst/>
          </p:spPr>
        </p:pic>
        <p:sp>
          <p:nvSpPr>
            <p:cNvPr id="360" name="design bunch length"/>
            <p:cNvSpPr txBox="1"/>
            <p:nvPr/>
          </p:nvSpPr>
          <p:spPr>
            <a:xfrm>
              <a:off x="0" y="-1"/>
              <a:ext cx="2837260" cy="4699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design bunch length</a:t>
              </a:r>
            </a:p>
          </p:txBody>
        </p:sp>
      </p:grpSp>
      <p:pic>
        <p:nvPicPr>
          <p:cNvPr id="362" name="イメージ" descr="イメージ"/>
          <p:cNvPicPr>
            <a:picLocks noChangeAspect="1"/>
          </p:cNvPicPr>
          <p:nvPr/>
        </p:nvPicPr>
        <p:blipFill>
          <a:blip r:embed="rId6">
            <a:extLst/>
          </a:blip>
          <a:stretch>
            <a:fillRect/>
          </a:stretch>
        </p:blipFill>
        <p:spPr>
          <a:xfrm>
            <a:off x="1267241" y="4708985"/>
            <a:ext cx="3009901" cy="622301"/>
          </a:xfrm>
          <a:prstGeom prst="rect">
            <a:avLst/>
          </a:prstGeom>
          <a:ln w="12700">
            <a:miter lim="400000"/>
          </a:ln>
        </p:spPr>
      </p:pic>
      <p:pic>
        <p:nvPicPr>
          <p:cNvPr id="363" name="イメージ" descr="イメージ"/>
          <p:cNvPicPr>
            <a:picLocks noChangeAspect="1"/>
          </p:cNvPicPr>
          <p:nvPr/>
        </p:nvPicPr>
        <p:blipFill>
          <a:blip r:embed="rId7">
            <a:extLst/>
          </a:blip>
          <a:stretch>
            <a:fillRect/>
          </a:stretch>
        </p:blipFill>
        <p:spPr>
          <a:xfrm>
            <a:off x="1550975" y="9892880"/>
            <a:ext cx="3022601" cy="596901"/>
          </a:xfrm>
          <a:prstGeom prst="rect">
            <a:avLst/>
          </a:prstGeom>
          <a:ln w="12700">
            <a:miter lim="400000"/>
          </a:ln>
        </p:spPr>
      </p:pic>
      <p:grpSp>
        <p:nvGrpSpPr>
          <p:cNvPr id="366" name="グループ"/>
          <p:cNvGrpSpPr/>
          <p:nvPr/>
        </p:nvGrpSpPr>
        <p:grpSpPr>
          <a:xfrm>
            <a:off x="11085992" y="2030786"/>
            <a:ext cx="12077092" cy="7862138"/>
            <a:chOff x="0" y="0"/>
            <a:chExt cx="12077090" cy="7862136"/>
          </a:xfrm>
        </p:grpSpPr>
        <p:pic>
          <p:nvPicPr>
            <p:cNvPr id="364" name="イメージ" descr="イメージ"/>
            <p:cNvPicPr>
              <a:picLocks noChangeAspect="1"/>
            </p:cNvPicPr>
            <p:nvPr/>
          </p:nvPicPr>
          <p:blipFill>
            <a:blip r:embed="rId8">
              <a:extLst/>
            </a:blip>
            <a:srcRect l="3012" t="13496" r="3012" b="4384"/>
            <a:stretch>
              <a:fillRect/>
            </a:stretch>
          </p:blipFill>
          <p:spPr>
            <a:xfrm>
              <a:off x="0" y="0"/>
              <a:ext cx="12077091" cy="7862137"/>
            </a:xfrm>
            <a:prstGeom prst="rect">
              <a:avLst/>
            </a:prstGeom>
            <a:ln w="12700" cap="flat">
              <a:noFill/>
              <a:miter lim="400000"/>
            </a:ln>
            <a:effectLst/>
          </p:spPr>
        </p:pic>
        <p:sp>
          <p:nvSpPr>
            <p:cNvPr id="365" name="線"/>
            <p:cNvSpPr/>
            <p:nvPr/>
          </p:nvSpPr>
          <p:spPr>
            <a:xfrm>
              <a:off x="1298231" y="2485112"/>
              <a:ext cx="10349968" cy="1"/>
            </a:xfrm>
            <a:prstGeom prst="line">
              <a:avLst/>
            </a:prstGeom>
            <a:noFill/>
            <a:ln w="25400" cap="flat">
              <a:solidFill>
                <a:srgbClr val="000000"/>
              </a:solidFill>
              <a:custDash>
                <a:ds d="200000" sp="200000"/>
              </a:custDash>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369" name="グループ"/>
          <p:cNvGrpSpPr/>
          <p:nvPr/>
        </p:nvGrpSpPr>
        <p:grpSpPr>
          <a:xfrm>
            <a:off x="19714835" y="4515275"/>
            <a:ext cx="2795437" cy="1187026"/>
            <a:chOff x="0" y="0"/>
            <a:chExt cx="2795436" cy="1187024"/>
          </a:xfrm>
        </p:grpSpPr>
        <p:sp>
          <p:nvSpPr>
            <p:cNvPr id="367" name="bunch lengthening"/>
            <p:cNvSpPr txBox="1"/>
            <p:nvPr/>
          </p:nvSpPr>
          <p:spPr>
            <a:xfrm>
              <a:off x="187967" y="193709"/>
              <a:ext cx="260747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bunch lengthening</a:t>
              </a:r>
            </a:p>
          </p:txBody>
        </p:sp>
        <p:sp>
          <p:nvSpPr>
            <p:cNvPr id="368" name="線"/>
            <p:cNvSpPr/>
            <p:nvPr/>
          </p:nvSpPr>
          <p:spPr>
            <a:xfrm flipH="1">
              <a:off x="-1" y="0"/>
              <a:ext cx="2" cy="1187025"/>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pic>
        <p:nvPicPr>
          <p:cNvPr id="370" name="イメージ" descr="イメージ"/>
          <p:cNvPicPr>
            <a:picLocks noChangeAspect="1"/>
          </p:cNvPicPr>
          <p:nvPr/>
        </p:nvPicPr>
        <p:blipFill>
          <a:blip r:embed="rId9">
            <a:extLst/>
          </a:blip>
          <a:stretch>
            <a:fillRect/>
          </a:stretch>
        </p:blipFill>
        <p:spPr>
          <a:xfrm>
            <a:off x="12192000" y="10356558"/>
            <a:ext cx="5994400" cy="981457"/>
          </a:xfrm>
          <a:prstGeom prst="rect">
            <a:avLst/>
          </a:prstGeom>
          <a:ln w="12700">
            <a:miter lim="400000"/>
          </a:ln>
        </p:spPr>
      </p:pic>
      <p:pic>
        <p:nvPicPr>
          <p:cNvPr id="371" name="イメージ" descr="イメージ"/>
          <p:cNvPicPr>
            <a:picLocks noChangeAspect="1"/>
          </p:cNvPicPr>
          <p:nvPr/>
        </p:nvPicPr>
        <p:blipFill>
          <a:blip r:embed="rId10">
            <a:extLst/>
          </a:blip>
          <a:stretch>
            <a:fillRect/>
          </a:stretch>
        </p:blipFill>
        <p:spPr>
          <a:xfrm>
            <a:off x="18753611" y="10309314"/>
            <a:ext cx="4940301" cy="1028701"/>
          </a:xfrm>
          <a:prstGeom prst="rect">
            <a:avLst/>
          </a:prstGeom>
          <a:ln w="12700">
            <a:miter lim="400000"/>
          </a:ln>
        </p:spPr>
      </p:pic>
      <p:sp>
        <p:nvSpPr>
          <p:cNvPr id="372" name="Ib+ : Ib- = 5 : 4"/>
          <p:cNvSpPr txBox="1"/>
          <p:nvPr/>
        </p:nvSpPr>
        <p:spPr>
          <a:xfrm>
            <a:off x="21564379" y="11475010"/>
            <a:ext cx="212953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I</a:t>
            </a:r>
            <a:r>
              <a:rPr baseline="-5999"/>
              <a:t>b+</a:t>
            </a:r>
            <a:r>
              <a:t> : I</a:t>
            </a:r>
            <a:r>
              <a:rPr baseline="-5999"/>
              <a:t>b-</a:t>
            </a:r>
            <a:r>
              <a:t> = 5 : 4</a:t>
            </a:r>
          </a:p>
        </p:txBody>
      </p:sp>
      <p:grpSp>
        <p:nvGrpSpPr>
          <p:cNvPr id="375" name="グループ"/>
          <p:cNvGrpSpPr/>
          <p:nvPr/>
        </p:nvGrpSpPr>
        <p:grpSpPr>
          <a:xfrm>
            <a:off x="20821698" y="5807890"/>
            <a:ext cx="1922711" cy="1050111"/>
            <a:chOff x="0" y="0"/>
            <a:chExt cx="1922710" cy="1050109"/>
          </a:xfrm>
        </p:grpSpPr>
        <p:sp>
          <p:nvSpPr>
            <p:cNvPr id="373" name="beam blowup"/>
            <p:cNvSpPr txBox="1"/>
            <p:nvPr/>
          </p:nvSpPr>
          <p:spPr>
            <a:xfrm>
              <a:off x="-1" y="358562"/>
              <a:ext cx="1922712"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beam blowup</a:t>
              </a:r>
            </a:p>
          </p:txBody>
        </p:sp>
        <p:sp>
          <p:nvSpPr>
            <p:cNvPr id="374" name="線"/>
            <p:cNvSpPr/>
            <p:nvPr/>
          </p:nvSpPr>
          <p:spPr>
            <a:xfrm flipH="1">
              <a:off x="2539" y="0"/>
              <a:ext cx="1" cy="1050110"/>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sp>
        <p:nvSpPr>
          <p:cNvPr id="376" name="HER"/>
          <p:cNvSpPr txBox="1"/>
          <p:nvPr/>
        </p:nvSpPr>
        <p:spPr>
          <a:xfrm>
            <a:off x="6757986" y="7299567"/>
            <a:ext cx="91648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433FF"/>
                </a:solidFill>
              </a:defRPr>
            </a:lvl1pPr>
          </a:lstStyle>
          <a:p>
            <a:pPr/>
            <a:r>
              <a:t>HER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Contents"/>
          <p:cNvSpPr/>
          <p:nvPr>
            <p:ph type="title"/>
          </p:nvPr>
        </p:nvSpPr>
        <p:spPr>
          <a:xfrm>
            <a:off x="2364581" y="0"/>
            <a:ext cx="22019419" cy="1354138"/>
          </a:xfrm>
          <a:prstGeom prst="rect">
            <a:avLst/>
          </a:prstGeom>
        </p:spPr>
        <p:txBody>
          <a:bodyPr/>
          <a:lstStyle/>
          <a:p>
            <a:pPr/>
            <a:r>
              <a:t>Contents</a:t>
            </a:r>
          </a:p>
        </p:txBody>
      </p:sp>
      <p:sp>
        <p:nvSpPr>
          <p:cNvPr id="182" name="Overview of 2021c and 2022ab beam commissioning…"/>
          <p:cNvSpPr/>
          <p:nvPr>
            <p:ph type="body" idx="1"/>
          </p:nvPr>
        </p:nvSpPr>
        <p:spPr>
          <a:xfrm>
            <a:off x="152400" y="1473200"/>
            <a:ext cx="24079200" cy="11583393"/>
          </a:xfrm>
          <a:prstGeom prst="rect">
            <a:avLst/>
          </a:prstGeom>
        </p:spPr>
        <p:txBody>
          <a:bodyPr/>
          <a:lstStyle/>
          <a:p>
            <a:pPr>
              <a:buBlip>
                <a:blip r:embed="rId2"/>
              </a:buBlip>
              <a:defRPr b="1">
                <a:solidFill>
                  <a:srgbClr val="942193"/>
                </a:solidFill>
              </a:defRPr>
            </a:pPr>
            <a:r>
              <a:t>Overview of 2021c and 2022ab beam commissioning</a:t>
            </a:r>
          </a:p>
          <a:p>
            <a:pPr lvl="1">
              <a:buBlip>
                <a:blip r:embed="rId2"/>
              </a:buBlip>
              <a:defRPr b="1" sz="3800">
                <a:solidFill>
                  <a:srgbClr val="942193"/>
                </a:solidFill>
              </a:defRPr>
            </a:pPr>
            <a:r>
              <a:t>Achievements in 2021c - 2022b</a:t>
            </a:r>
          </a:p>
          <a:p>
            <a:pPr lvl="1">
              <a:buBlip>
                <a:blip r:embed="rId2"/>
              </a:buBlip>
              <a:defRPr b="1" sz="3800">
                <a:solidFill>
                  <a:srgbClr val="942193"/>
                </a:solidFill>
              </a:defRPr>
            </a:pPr>
            <a:r>
              <a:t>Obstacles to luminosity improvement</a:t>
            </a:r>
          </a:p>
          <a:p>
            <a:pPr lvl="1">
              <a:buBlip>
                <a:blip r:embed="rId2"/>
              </a:buBlip>
              <a:defRPr b="1" sz="3800">
                <a:solidFill>
                  <a:srgbClr val="942193"/>
                </a:solidFill>
              </a:defRPr>
            </a:pPr>
            <a:r>
              <a:t>Procedure of increasing beam currents and number of bunches with safe way</a:t>
            </a:r>
          </a:p>
          <a:p>
            <a:pPr>
              <a:buBlip>
                <a:blip r:embed="rId2"/>
              </a:buBlip>
              <a:defRPr b="1">
                <a:solidFill>
                  <a:srgbClr val="942193"/>
                </a:solidFill>
              </a:defRPr>
            </a:pPr>
            <a:r>
              <a:t>Luminosity performance</a:t>
            </a:r>
          </a:p>
          <a:p>
            <a:pPr lvl="1">
              <a:buBlip>
                <a:blip r:embed="rId2"/>
              </a:buBlip>
              <a:defRPr b="1" sz="3800">
                <a:solidFill>
                  <a:srgbClr val="942193"/>
                </a:solidFill>
              </a:defRPr>
            </a:pPr>
            <a:r>
              <a:t>Specific luminosity</a:t>
            </a:r>
          </a:p>
          <a:p>
            <a:pPr lvl="1">
              <a:buBlip>
                <a:blip r:embed="rId2"/>
              </a:buBlip>
              <a:defRPr b="1" sz="3800">
                <a:solidFill>
                  <a:srgbClr val="942193"/>
                </a:solidFill>
              </a:defRPr>
            </a:pPr>
            <a:r>
              <a:t>Beam-Beam parameter</a:t>
            </a:r>
          </a:p>
          <a:p>
            <a:pPr>
              <a:buBlip>
                <a:blip r:embed="rId2"/>
              </a:buBlip>
              <a:defRPr b="1">
                <a:solidFill>
                  <a:srgbClr val="942193"/>
                </a:solidFill>
              </a:defRPr>
            </a:pPr>
            <a:r>
              <a:t>Stability of Machine</a:t>
            </a:r>
          </a:p>
          <a:p>
            <a:pPr>
              <a:buBlip>
                <a:blip r:embed="rId2"/>
              </a:buBlip>
              <a:defRPr b="1">
                <a:solidFill>
                  <a:srgbClr val="942193"/>
                </a:solidFill>
              </a:defRPr>
            </a:pPr>
            <a:r>
              <a:t>Beam Lifetime and Dynamic Aperture</a:t>
            </a:r>
          </a:p>
        </p:txBody>
      </p:sp>
      <p:sp>
        <p:nvSpPr>
          <p:cNvPr id="183" name="スライド番号"/>
          <p:cNvSpPr/>
          <p:nvPr>
            <p:ph type="sldNum" sz="quarter" idx="2"/>
          </p:nvPr>
        </p:nvSpPr>
        <p:spPr>
          <a:xfrm>
            <a:off x="12050644" y="13131800"/>
            <a:ext cx="282712" cy="42227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tability of Machine"/>
          <p:cNvSpPr/>
          <p:nvPr>
            <p:ph type="title"/>
          </p:nvPr>
        </p:nvSpPr>
        <p:spPr>
          <a:prstGeom prst="rect">
            <a:avLst/>
          </a:prstGeom>
        </p:spPr>
        <p:txBody>
          <a:bodyPr/>
          <a:lstStyle/>
          <a:p>
            <a:pPr/>
            <a:r>
              <a:t>Stability of Machine</a:t>
            </a:r>
          </a:p>
        </p:txBody>
      </p:sp>
      <p:sp>
        <p:nvSpPr>
          <p:cNvPr id="379"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tability of Beam Orbit"/>
          <p:cNvSpPr/>
          <p:nvPr>
            <p:ph type="title"/>
          </p:nvPr>
        </p:nvSpPr>
        <p:spPr>
          <a:prstGeom prst="rect">
            <a:avLst/>
          </a:prstGeom>
        </p:spPr>
        <p:txBody>
          <a:bodyPr/>
          <a:lstStyle/>
          <a:p>
            <a:pPr/>
            <a:r>
              <a:t>Stability of Beam Orbit</a:t>
            </a:r>
          </a:p>
        </p:txBody>
      </p:sp>
      <p:sp>
        <p:nvSpPr>
          <p:cNvPr id="382" name="Control of beam orbit as well as stability is very important.…"/>
          <p:cNvSpPr/>
          <p:nvPr>
            <p:ph type="body" idx="1"/>
          </p:nvPr>
        </p:nvSpPr>
        <p:spPr>
          <a:xfrm>
            <a:off x="152400" y="1473200"/>
            <a:ext cx="24079200" cy="11869738"/>
          </a:xfrm>
          <a:prstGeom prst="rect">
            <a:avLst/>
          </a:prstGeom>
        </p:spPr>
        <p:txBody>
          <a:bodyPr/>
          <a:lstStyle/>
          <a:p>
            <a:pPr>
              <a:spcBef>
                <a:spcPts val="2000"/>
              </a:spcBef>
              <a:buBlip>
                <a:blip r:embed="rId2"/>
              </a:buBlip>
              <a:defRPr sz="3600"/>
            </a:pPr>
            <a:r>
              <a:t>Control of beam orbit as well as stability is very important.</a:t>
            </a:r>
          </a:p>
          <a:p>
            <a:pPr>
              <a:spcBef>
                <a:spcPts val="2000"/>
              </a:spcBef>
              <a:buBlip>
                <a:blip r:embed="rId2"/>
              </a:buBlip>
              <a:defRPr sz="3600">
                <a:solidFill>
                  <a:srgbClr val="FF40FF"/>
                </a:solidFill>
              </a:defRPr>
            </a:pPr>
            <a:r>
              <a:t>The beam orbit cannot be considered in isolation from the beam optics.</a:t>
            </a:r>
          </a:p>
          <a:p>
            <a:pPr>
              <a:spcBef>
                <a:spcPts val="2000"/>
              </a:spcBef>
              <a:buBlip>
                <a:blip r:embed="rId2"/>
              </a:buBlip>
              <a:defRPr sz="3600"/>
            </a:pPr>
            <a:r>
              <a:rPr>
                <a:solidFill>
                  <a:srgbClr val="0433FF"/>
                </a:solidFill>
              </a:rPr>
              <a:t>BPM gain calibration</a:t>
            </a:r>
            <a:r>
              <a:t> is performed before optics correction, </a:t>
            </a:r>
            <a:r>
              <a:rPr>
                <a:solidFill>
                  <a:srgbClr val="0433FF"/>
                </a:solidFill>
              </a:rPr>
              <a:t>Quad-BPM (BBA)</a:t>
            </a:r>
            <a:r>
              <a:t> is sometimes performed if necessary (after cabling work of BPMs).</a:t>
            </a:r>
          </a:p>
          <a:p>
            <a:pPr>
              <a:spcBef>
                <a:spcPts val="2000"/>
              </a:spcBef>
              <a:buBlip>
                <a:blip r:embed="rId2"/>
              </a:buBlip>
              <a:defRPr sz="3600"/>
            </a:pPr>
            <a:r>
              <a:t>Optics correction is scheduled every two weeks (maintenance day) or when we found luminosity degradation. Magnet initialization is performed every maintenance.</a:t>
            </a:r>
          </a:p>
          <a:p>
            <a:pPr>
              <a:spcBef>
                <a:spcPts val="2000"/>
              </a:spcBef>
              <a:buBlip>
                <a:blip r:embed="rId2"/>
              </a:buBlip>
              <a:defRPr sz="3600"/>
            </a:pPr>
            <a:r>
              <a:t>We set the reference orbit, so called "</a:t>
            </a:r>
            <a:r>
              <a:rPr>
                <a:solidFill>
                  <a:srgbClr val="0433FF"/>
                </a:solidFill>
              </a:rPr>
              <a:t>GOLD orbit</a:t>
            </a:r>
            <a:r>
              <a:t>" when the optics correction is performed. But </a:t>
            </a:r>
            <a:r>
              <a:rPr>
                <a:solidFill>
                  <a:srgbClr val="9437FF"/>
                </a:solidFill>
              </a:rPr>
              <a:t>it is difficult to adjust a measured orbit to the GOLD orbit in several days after the registration</a:t>
            </a:r>
            <a:r>
              <a:t>. </a:t>
            </a:r>
          </a:p>
          <a:p>
            <a:pPr lvl="1">
              <a:spcBef>
                <a:spcPts val="2000"/>
              </a:spcBef>
              <a:buBlip>
                <a:blip r:embed="rId2"/>
              </a:buBlip>
              <a:defRPr sz="3200"/>
            </a:pPr>
            <a:r>
              <a:t>Residual of measured orbit from GOLD orbit is typically 30 </a:t>
            </a:r>
            <a14:m>
              <m:oMath>
                <m:r>
                  <a:rPr xmlns:a="http://schemas.openxmlformats.org/drawingml/2006/main" sz="3150" i="1">
                    <a:solidFill>
                      <a:srgbClr val="000000"/>
                    </a:solidFill>
                    <a:latin typeface="Cambria Math" panose="02040503050406030204" pitchFamily="18" charset="0"/>
                  </a:rPr>
                  <m:t>μ</m:t>
                </m:r>
                <m:r>
                  <a:rPr xmlns:a="http://schemas.openxmlformats.org/drawingml/2006/main" sz="3150" i="1">
                    <a:solidFill>
                      <a:srgbClr val="000000"/>
                    </a:solidFill>
                    <a:latin typeface="Cambria Math" panose="02040503050406030204" pitchFamily="18" charset="0"/>
                  </a:rPr>
                  <m:t>m</m:t>
                </m:r>
              </m:oMath>
            </a14:m>
            <a:r>
              <a:t>. </a:t>
            </a:r>
            <a:r>
              <a:rPr>
                <a:solidFill>
                  <a:srgbClr val="FF40FF"/>
                </a:solidFill>
              </a:rPr>
              <a:t>This is not enough to keep optics stable.</a:t>
            </a:r>
          </a:p>
          <a:p>
            <a:pPr lvl="1">
              <a:spcBef>
                <a:spcPts val="2000"/>
              </a:spcBef>
              <a:buBlip>
                <a:blip r:embed="rId2"/>
              </a:buBlip>
              <a:defRPr sz="3200"/>
            </a:pPr>
            <a:r>
              <a:rPr>
                <a:solidFill>
                  <a:srgbClr val="FF40FF"/>
                </a:solidFill>
              </a:rPr>
              <a:t>Beam position at the strong sextupole</a:t>
            </a:r>
            <a:r>
              <a:t> is important to correct X-Y couplings and vertical dispersions. </a:t>
            </a:r>
          </a:p>
          <a:p>
            <a:pPr lvl="1">
              <a:spcBef>
                <a:spcPts val="2000"/>
              </a:spcBef>
              <a:buBlip>
                <a:blip r:embed="rId2"/>
              </a:buBlip>
              <a:defRPr sz="3200"/>
            </a:pPr>
            <a:r>
              <a:rPr>
                <a:solidFill>
                  <a:srgbClr val="9437FF"/>
                </a:solidFill>
              </a:rPr>
              <a:t>Degradation of consistency, beam-line deformation, change of BPM cable length due to temperature</a:t>
            </a:r>
            <a:r>
              <a:t> at day and night, etc. </a:t>
            </a:r>
          </a:p>
          <a:p>
            <a:pPr>
              <a:spcBef>
                <a:spcPts val="2000"/>
              </a:spcBef>
              <a:buBlip>
                <a:blip r:embed="rId2"/>
              </a:buBlip>
              <a:defRPr sz="3600"/>
            </a:pPr>
            <a:r>
              <a:t>There are many sources to induce orbit fluctuation. Cooling water cycle, all environment as well as </a:t>
            </a:r>
            <a:r>
              <a:rPr>
                <a:solidFill>
                  <a:srgbClr val="9437FF"/>
                </a:solidFill>
              </a:rPr>
              <a:t>earthquake</a:t>
            </a:r>
            <a:endParaRPr>
              <a:solidFill>
                <a:srgbClr val="9437FF"/>
              </a:solidFill>
            </a:endParaRPr>
          </a:p>
          <a:p>
            <a:pPr>
              <a:spcBef>
                <a:spcPts val="2000"/>
              </a:spcBef>
              <a:buBlip>
                <a:blip r:embed="rId2"/>
              </a:buBlip>
              <a:defRPr sz="3600"/>
            </a:pPr>
            <a:r>
              <a:t>Moreover, </a:t>
            </a:r>
            <a:r>
              <a:rPr>
                <a:solidFill>
                  <a:srgbClr val="9437FF"/>
                </a:solidFill>
              </a:rPr>
              <a:t>SR becomes intense and the heating might deform the beam-line</a:t>
            </a:r>
            <a:r>
              <a:t>. Difficulties arise how to treat of the orbit.</a:t>
            </a:r>
          </a:p>
          <a:p>
            <a:pPr>
              <a:spcBef>
                <a:spcPts val="2000"/>
              </a:spcBef>
              <a:buBlip>
                <a:blip r:embed="rId2"/>
              </a:buBlip>
              <a:defRPr sz="3600"/>
            </a:pPr>
            <a:r>
              <a:t>Orbit in the vicinity of the IP is not well understood as well as QCS magnetic field.</a:t>
            </a:r>
          </a:p>
        </p:txBody>
      </p:sp>
      <p:sp>
        <p:nvSpPr>
          <p:cNvPr id="383"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イメージ" descr="イメージ"/>
          <p:cNvPicPr>
            <a:picLocks noChangeAspect="1"/>
          </p:cNvPicPr>
          <p:nvPr/>
        </p:nvPicPr>
        <p:blipFill>
          <a:blip r:embed="rId2">
            <a:extLst/>
          </a:blip>
          <a:srcRect l="2451" t="6764" r="2451" b="10877"/>
          <a:stretch>
            <a:fillRect/>
          </a:stretch>
        </p:blipFill>
        <p:spPr>
          <a:xfrm>
            <a:off x="596760" y="219909"/>
            <a:ext cx="9505513" cy="6347919"/>
          </a:xfrm>
          <a:prstGeom prst="rect">
            <a:avLst/>
          </a:prstGeom>
          <a:ln w="12700">
            <a:miter lim="400000"/>
          </a:ln>
        </p:spPr>
      </p:pic>
      <p:sp>
        <p:nvSpPr>
          <p:cNvPr id="386" name="楕円"/>
          <p:cNvSpPr/>
          <p:nvPr/>
        </p:nvSpPr>
        <p:spPr>
          <a:xfrm>
            <a:off x="7274388" y="4931383"/>
            <a:ext cx="519209" cy="863601"/>
          </a:xfrm>
          <a:prstGeom prst="ellipse">
            <a:avLst/>
          </a:prstGeom>
          <a:ln w="25400">
            <a:solidFill>
              <a:srgbClr val="FF26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87" name="A"/>
          <p:cNvSpPr txBox="1"/>
          <p:nvPr/>
        </p:nvSpPr>
        <p:spPr>
          <a:xfrm>
            <a:off x="6918937" y="4804383"/>
            <a:ext cx="34275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a:t>
            </a:r>
          </a:p>
        </p:txBody>
      </p:sp>
      <p:sp>
        <p:nvSpPr>
          <p:cNvPr id="388" name="B"/>
          <p:cNvSpPr txBox="1"/>
          <p:nvPr/>
        </p:nvSpPr>
        <p:spPr>
          <a:xfrm>
            <a:off x="7700374" y="5490183"/>
            <a:ext cx="33884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t>
            </a:r>
          </a:p>
        </p:txBody>
      </p:sp>
      <p:pic>
        <p:nvPicPr>
          <p:cNvPr id="389" name="イメージ" descr="イメージ"/>
          <p:cNvPicPr>
            <a:picLocks noChangeAspect="1"/>
          </p:cNvPicPr>
          <p:nvPr/>
        </p:nvPicPr>
        <p:blipFill>
          <a:blip r:embed="rId3">
            <a:extLst/>
          </a:blip>
          <a:stretch>
            <a:fillRect/>
          </a:stretch>
        </p:blipFill>
        <p:spPr>
          <a:xfrm>
            <a:off x="924373" y="6671098"/>
            <a:ext cx="8538986" cy="6977417"/>
          </a:xfrm>
          <a:prstGeom prst="rect">
            <a:avLst/>
          </a:prstGeom>
          <a:ln w="12700">
            <a:miter lim="400000"/>
          </a:ln>
        </p:spPr>
      </p:pic>
      <p:sp>
        <p:nvSpPr>
          <p:cNvPr id="390" name="B - A"/>
          <p:cNvSpPr txBox="1"/>
          <p:nvPr/>
        </p:nvSpPr>
        <p:spPr>
          <a:xfrm>
            <a:off x="4942906" y="7359628"/>
            <a:ext cx="1120141"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433FF"/>
                </a:solidFill>
                <a:latin typeface="ヒラギノ角ゴ ProN W6"/>
                <a:ea typeface="ヒラギノ角ゴ ProN W6"/>
                <a:cs typeface="ヒラギノ角ゴ ProN W6"/>
                <a:sym typeface="ヒラギノ角ゴ ProN W6"/>
              </a:defRPr>
            </a:lvl1pPr>
          </a:lstStyle>
          <a:p>
            <a:pPr/>
            <a:r>
              <a:t>B - A</a:t>
            </a:r>
          </a:p>
        </p:txBody>
      </p:sp>
      <p:grpSp>
        <p:nvGrpSpPr>
          <p:cNvPr id="399" name="グループ"/>
          <p:cNvGrpSpPr/>
          <p:nvPr/>
        </p:nvGrpSpPr>
        <p:grpSpPr>
          <a:xfrm>
            <a:off x="13424338" y="-94791"/>
            <a:ext cx="10748517" cy="13631556"/>
            <a:chOff x="0" y="0"/>
            <a:chExt cx="10748515" cy="13631555"/>
          </a:xfrm>
        </p:grpSpPr>
        <p:pic>
          <p:nvPicPr>
            <p:cNvPr id="391" name="イメージ" descr="イメージ"/>
            <p:cNvPicPr>
              <a:picLocks noChangeAspect="1"/>
            </p:cNvPicPr>
            <p:nvPr/>
          </p:nvPicPr>
          <p:blipFill>
            <a:blip r:embed="rId4">
              <a:extLst/>
            </a:blip>
            <a:stretch>
              <a:fillRect/>
            </a:stretch>
          </p:blipFill>
          <p:spPr>
            <a:xfrm>
              <a:off x="2039259" y="0"/>
              <a:ext cx="8709257" cy="6977416"/>
            </a:xfrm>
            <a:prstGeom prst="rect">
              <a:avLst/>
            </a:prstGeom>
            <a:ln w="12700" cap="flat">
              <a:noFill/>
              <a:miter lim="400000"/>
            </a:ln>
            <a:effectLst/>
          </p:spPr>
        </p:pic>
        <p:pic>
          <p:nvPicPr>
            <p:cNvPr id="392" name="イメージ" descr="イメージ"/>
            <p:cNvPicPr>
              <a:picLocks noChangeAspect="1"/>
            </p:cNvPicPr>
            <p:nvPr/>
          </p:nvPicPr>
          <p:blipFill>
            <a:blip r:embed="rId5">
              <a:extLst/>
            </a:blip>
            <a:stretch>
              <a:fillRect/>
            </a:stretch>
          </p:blipFill>
          <p:spPr>
            <a:xfrm>
              <a:off x="2174352" y="6888096"/>
              <a:ext cx="8439070" cy="6743460"/>
            </a:xfrm>
            <a:prstGeom prst="rect">
              <a:avLst/>
            </a:prstGeom>
            <a:ln w="12700" cap="flat">
              <a:noFill/>
              <a:miter lim="400000"/>
            </a:ln>
            <a:effectLst/>
          </p:spPr>
        </p:pic>
        <p:sp>
          <p:nvSpPr>
            <p:cNvPr id="393" name="A - GOLD"/>
            <p:cNvSpPr txBox="1"/>
            <p:nvPr/>
          </p:nvSpPr>
          <p:spPr>
            <a:xfrm>
              <a:off x="0" y="2467480"/>
              <a:ext cx="2005204"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433FF"/>
                  </a:solidFill>
                  <a:latin typeface="ヒラギノ角ゴ ProN W6"/>
                  <a:ea typeface="ヒラギノ角ゴ ProN W6"/>
                  <a:cs typeface="ヒラギノ角ゴ ProN W6"/>
                  <a:sym typeface="ヒラギノ角ゴ ProN W6"/>
                </a:defRPr>
              </a:lvl1pPr>
            </a:lstStyle>
            <a:p>
              <a:pPr/>
              <a:r>
                <a:t>A - GOLD</a:t>
              </a:r>
            </a:p>
          </p:txBody>
        </p:sp>
        <p:sp>
          <p:nvSpPr>
            <p:cNvPr id="394" name="B - GOLD"/>
            <p:cNvSpPr txBox="1"/>
            <p:nvPr/>
          </p:nvSpPr>
          <p:spPr>
            <a:xfrm>
              <a:off x="10286" y="9294645"/>
              <a:ext cx="1984630" cy="482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433FF"/>
                  </a:solidFill>
                  <a:latin typeface="ヒラギノ角ゴ ProN W6"/>
                  <a:ea typeface="ヒラギノ角ゴ ProN W6"/>
                  <a:cs typeface="ヒラギノ角ゴ ProN W6"/>
                  <a:sym typeface="ヒラギノ角ゴ ProN W6"/>
                </a:defRPr>
              </a:lvl1pPr>
            </a:lstStyle>
            <a:p>
              <a:pPr/>
              <a:r>
                <a:t>B - GOLD</a:t>
              </a:r>
            </a:p>
          </p:txBody>
        </p:sp>
        <p:sp>
          <p:nvSpPr>
            <p:cNvPr id="395" name="方程式"/>
            <p:cNvSpPr txBox="1"/>
            <p:nvPr/>
          </p:nvSpPr>
          <p:spPr>
            <a:xfrm rot="16200000">
              <a:off x="1299378" y="1395491"/>
              <a:ext cx="1353297" cy="324994"/>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r>
                      <m:rPr>
                        <m:sty m:val="p"/>
                      </m:rPr>
                      <a:rPr xmlns:a="http://schemas.openxmlformats.org/drawingml/2006/main" sz="3000" i="1">
                        <a:solidFill>
                          <a:srgbClr val="000000"/>
                        </a:solidFill>
                        <a:latin typeface="Cambria Math" panose="02040503050406030204" pitchFamily="18" charset="0"/>
                      </a:rPr>
                      <m:t>Δ</m:t>
                    </m:r>
                    <m:r>
                      <a:rPr xmlns:a="http://schemas.openxmlformats.org/drawingml/2006/main" sz="3000" i="1">
                        <a:solidFill>
                          <a:srgbClr val="000000"/>
                        </a:solidFill>
                        <a:latin typeface="Cambria Math" panose="02040503050406030204" pitchFamily="18" charset="0"/>
                      </a:rPr>
                      <m:t>x</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t>
                    </m:r>
                  </m:oMath>
                </m:oMathPara>
              </a14:m>
              <a:endParaRPr sz="3000"/>
            </a:p>
          </p:txBody>
        </p:sp>
        <p:sp>
          <p:nvSpPr>
            <p:cNvPr id="396" name="方程式"/>
            <p:cNvSpPr txBox="1"/>
            <p:nvPr/>
          </p:nvSpPr>
          <p:spPr>
            <a:xfrm rot="16200000">
              <a:off x="1299378" y="8209870"/>
              <a:ext cx="1353297" cy="324994"/>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r>
                      <m:rPr>
                        <m:sty m:val="p"/>
                      </m:rPr>
                      <a:rPr xmlns:a="http://schemas.openxmlformats.org/drawingml/2006/main" sz="3000" i="1">
                        <a:solidFill>
                          <a:srgbClr val="000000"/>
                        </a:solidFill>
                        <a:latin typeface="Cambria Math" panose="02040503050406030204" pitchFamily="18" charset="0"/>
                      </a:rPr>
                      <m:t>Δ</m:t>
                    </m:r>
                    <m:r>
                      <a:rPr xmlns:a="http://schemas.openxmlformats.org/drawingml/2006/main" sz="3000" i="1">
                        <a:solidFill>
                          <a:srgbClr val="000000"/>
                        </a:solidFill>
                        <a:latin typeface="Cambria Math" panose="02040503050406030204" pitchFamily="18" charset="0"/>
                      </a:rPr>
                      <m:t>x</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t>
                    </m:r>
                  </m:oMath>
                </m:oMathPara>
              </a14:m>
              <a:endParaRPr sz="3000"/>
            </a:p>
          </p:txBody>
        </p:sp>
        <p:sp>
          <p:nvSpPr>
            <p:cNvPr id="397" name="方程式"/>
            <p:cNvSpPr txBox="1"/>
            <p:nvPr/>
          </p:nvSpPr>
          <p:spPr>
            <a:xfrm rot="16200000">
              <a:off x="1302934" y="3863301"/>
              <a:ext cx="1346185" cy="33604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r>
                      <m:rPr>
                        <m:sty m:val="p"/>
                      </m:rPr>
                      <a:rPr xmlns:a="http://schemas.openxmlformats.org/drawingml/2006/main" sz="3000" i="1">
                        <a:solidFill>
                          <a:srgbClr val="000000"/>
                        </a:solidFill>
                        <a:latin typeface="Cambria Math" panose="02040503050406030204" pitchFamily="18" charset="0"/>
                      </a:rPr>
                      <m:t>Δ</m:t>
                    </m:r>
                    <m:r>
                      <a:rPr xmlns:a="http://schemas.openxmlformats.org/drawingml/2006/main" sz="3000" i="1">
                        <a:solidFill>
                          <a:srgbClr val="000000"/>
                        </a:solidFill>
                        <a:latin typeface="Cambria Math" panose="02040503050406030204" pitchFamily="18" charset="0"/>
                      </a:rPr>
                      <m:t>y</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t>
                    </m:r>
                  </m:oMath>
                </m:oMathPara>
              </a14:m>
              <a:endParaRPr sz="3000"/>
            </a:p>
          </p:txBody>
        </p:sp>
        <p:sp>
          <p:nvSpPr>
            <p:cNvPr id="398" name="方程式"/>
            <p:cNvSpPr txBox="1"/>
            <p:nvPr/>
          </p:nvSpPr>
          <p:spPr>
            <a:xfrm rot="16200000">
              <a:off x="1302934" y="10652106"/>
              <a:ext cx="1346185" cy="33604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r>
                      <m:rPr>
                        <m:sty m:val="p"/>
                      </m:rPr>
                      <a:rPr xmlns:a="http://schemas.openxmlformats.org/drawingml/2006/main" sz="3000" i="1">
                        <a:solidFill>
                          <a:srgbClr val="000000"/>
                        </a:solidFill>
                        <a:latin typeface="Cambria Math" panose="02040503050406030204" pitchFamily="18" charset="0"/>
                      </a:rPr>
                      <m:t>Δ</m:t>
                    </m:r>
                    <m:r>
                      <a:rPr xmlns:a="http://schemas.openxmlformats.org/drawingml/2006/main" sz="3000" i="1">
                        <a:solidFill>
                          <a:srgbClr val="000000"/>
                        </a:solidFill>
                        <a:latin typeface="Cambria Math" panose="02040503050406030204" pitchFamily="18" charset="0"/>
                      </a:rPr>
                      <m:t>y</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t>
                    </m:r>
                  </m:oMath>
                </m:oMathPara>
              </a14:m>
              <a:endParaRPr sz="3000"/>
            </a:p>
          </p:txBody>
        </p:sp>
      </p:grpSp>
      <p:sp>
        <p:nvSpPr>
          <p:cNvPr id="400" name="Estimated orbit at the IP"/>
          <p:cNvSpPr txBox="1"/>
          <p:nvPr/>
        </p:nvSpPr>
        <p:spPr>
          <a:xfrm>
            <a:off x="3587568" y="1451720"/>
            <a:ext cx="350802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Estimated orbit at the IP </a:t>
            </a:r>
          </a:p>
        </p:txBody>
      </p:sp>
      <p:sp>
        <p:nvSpPr>
          <p:cNvPr id="401" name="LER"/>
          <p:cNvSpPr txBox="1"/>
          <p:nvPr/>
        </p:nvSpPr>
        <p:spPr>
          <a:xfrm>
            <a:off x="11107939" y="219909"/>
            <a:ext cx="84337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defRPr>
            </a:lvl1pPr>
          </a:lstStyle>
          <a:p>
            <a:pPr/>
            <a:r>
              <a:t>LER</a:t>
            </a:r>
          </a:p>
        </p:txBody>
      </p:sp>
      <p:sp>
        <p:nvSpPr>
          <p:cNvPr id="402" name="We can correct B-A, but neither  A-GOLD nor B-GOLD can be corrected."/>
          <p:cNvSpPr txBox="1"/>
          <p:nvPr/>
        </p:nvSpPr>
        <p:spPr>
          <a:xfrm>
            <a:off x="9885215" y="11563634"/>
            <a:ext cx="5532693"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a:solidFill>
                  <a:srgbClr val="9437FF"/>
                </a:solidFill>
              </a:defRPr>
            </a:lvl1pPr>
          </a:lstStyle>
          <a:p>
            <a:pPr/>
            <a:r>
              <a:t>We can correct B-A, but neither  A-GOLD nor B-GOLD can be corrected. </a:t>
            </a:r>
          </a:p>
        </p:txBody>
      </p:sp>
      <p:sp>
        <p:nvSpPr>
          <p:cNvPr id="403" name="The difference between the measured orbit and the GOLD orbit becomes large in several days after optics corrections."/>
          <p:cNvSpPr txBox="1"/>
          <p:nvPr/>
        </p:nvSpPr>
        <p:spPr>
          <a:xfrm>
            <a:off x="9885215" y="5083783"/>
            <a:ext cx="5996112"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a:solidFill>
                  <a:srgbClr val="9437FF"/>
                </a:solidFill>
              </a:defRPr>
            </a:lvl1pPr>
          </a:lstStyle>
          <a:p>
            <a:pPr/>
            <a:r>
              <a:t>The difference between the measured orbit and the GOLD orbit becomes large in several days after optics corrections.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Residual of Measured Orbit from GOLD Orbit in 2022ab"/>
          <p:cNvSpPr/>
          <p:nvPr>
            <p:ph type="title"/>
          </p:nvPr>
        </p:nvSpPr>
        <p:spPr>
          <a:prstGeom prst="rect">
            <a:avLst/>
          </a:prstGeom>
        </p:spPr>
        <p:txBody>
          <a:bodyPr/>
          <a:lstStyle/>
          <a:p>
            <a:pPr/>
            <a:r>
              <a:t>Residual of Measured Orbit from GOLD Orbit in 2022ab</a:t>
            </a:r>
          </a:p>
        </p:txBody>
      </p:sp>
      <p:sp>
        <p:nvSpPr>
          <p:cNvPr id="406"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7" name="HER"/>
          <p:cNvSpPr txBox="1"/>
          <p:nvPr/>
        </p:nvSpPr>
        <p:spPr>
          <a:xfrm>
            <a:off x="18726190" y="1376461"/>
            <a:ext cx="91648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433FF"/>
                </a:solidFill>
              </a:defRPr>
            </a:lvl1pPr>
          </a:lstStyle>
          <a:p>
            <a:pPr/>
            <a:r>
              <a:t>HER</a:t>
            </a:r>
          </a:p>
        </p:txBody>
      </p:sp>
      <p:pic>
        <p:nvPicPr>
          <p:cNvPr id="408" name="イメージ" descr="イメージ"/>
          <p:cNvPicPr>
            <a:picLocks noChangeAspect="1"/>
          </p:cNvPicPr>
          <p:nvPr/>
        </p:nvPicPr>
        <p:blipFill>
          <a:blip r:embed="rId2">
            <a:extLst/>
          </a:blip>
          <a:stretch>
            <a:fillRect/>
          </a:stretch>
        </p:blipFill>
        <p:spPr>
          <a:xfrm>
            <a:off x="1869763" y="7762357"/>
            <a:ext cx="10236201" cy="5892801"/>
          </a:xfrm>
          <a:prstGeom prst="rect">
            <a:avLst/>
          </a:prstGeom>
          <a:ln w="12700">
            <a:miter lim="400000"/>
          </a:ln>
        </p:spPr>
      </p:pic>
      <p:pic>
        <p:nvPicPr>
          <p:cNvPr id="409" name="イメージ" descr="イメージ"/>
          <p:cNvPicPr>
            <a:picLocks noChangeAspect="1"/>
          </p:cNvPicPr>
          <p:nvPr/>
        </p:nvPicPr>
        <p:blipFill>
          <a:blip r:embed="rId3">
            <a:extLst/>
          </a:blip>
          <a:stretch>
            <a:fillRect/>
          </a:stretch>
        </p:blipFill>
        <p:spPr>
          <a:xfrm>
            <a:off x="1799913" y="1778845"/>
            <a:ext cx="10375901" cy="6070601"/>
          </a:xfrm>
          <a:prstGeom prst="rect">
            <a:avLst/>
          </a:prstGeom>
          <a:ln w="12700">
            <a:miter lim="400000"/>
          </a:ln>
        </p:spPr>
      </p:pic>
      <p:pic>
        <p:nvPicPr>
          <p:cNvPr id="410" name="イメージ" descr="イメージ"/>
          <p:cNvPicPr>
            <a:picLocks noChangeAspect="1"/>
          </p:cNvPicPr>
          <p:nvPr/>
        </p:nvPicPr>
        <p:blipFill>
          <a:blip r:embed="rId4">
            <a:extLst/>
          </a:blip>
          <a:stretch>
            <a:fillRect/>
          </a:stretch>
        </p:blipFill>
        <p:spPr>
          <a:xfrm>
            <a:off x="13601740" y="1835995"/>
            <a:ext cx="10248901" cy="5956301"/>
          </a:xfrm>
          <a:prstGeom prst="rect">
            <a:avLst/>
          </a:prstGeom>
          <a:ln w="12700">
            <a:miter lim="400000"/>
          </a:ln>
        </p:spPr>
      </p:pic>
      <p:pic>
        <p:nvPicPr>
          <p:cNvPr id="411" name="イメージ" descr="イメージ"/>
          <p:cNvPicPr>
            <a:picLocks noChangeAspect="1"/>
          </p:cNvPicPr>
          <p:nvPr/>
        </p:nvPicPr>
        <p:blipFill>
          <a:blip r:embed="rId5">
            <a:extLst/>
          </a:blip>
          <a:stretch>
            <a:fillRect/>
          </a:stretch>
        </p:blipFill>
        <p:spPr>
          <a:xfrm>
            <a:off x="13658890" y="7768707"/>
            <a:ext cx="10134601" cy="5880101"/>
          </a:xfrm>
          <a:prstGeom prst="rect">
            <a:avLst/>
          </a:prstGeom>
          <a:ln w="12700">
            <a:miter lim="400000"/>
          </a:ln>
        </p:spPr>
      </p:pic>
      <p:sp>
        <p:nvSpPr>
          <p:cNvPr id="412" name="LER"/>
          <p:cNvSpPr txBox="1"/>
          <p:nvPr/>
        </p:nvSpPr>
        <p:spPr>
          <a:xfrm>
            <a:off x="7332677" y="1376461"/>
            <a:ext cx="8433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defRPr>
            </a:lvl1pPr>
          </a:lstStyle>
          <a:p>
            <a:pPr/>
            <a:r>
              <a:t>LER</a:t>
            </a:r>
          </a:p>
        </p:txBody>
      </p:sp>
      <p:sp>
        <p:nvSpPr>
          <p:cNvPr id="413" name="optics correction,…"/>
          <p:cNvSpPr txBox="1"/>
          <p:nvPr/>
        </p:nvSpPr>
        <p:spPr>
          <a:xfrm>
            <a:off x="11987076" y="5560141"/>
            <a:ext cx="2288059"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optics correction, </a:t>
            </a:r>
          </a:p>
          <a:p>
            <a:pPr>
              <a:defRPr sz="2000"/>
            </a:pPr>
            <a:r>
              <a:t>GOLD is registered.</a:t>
            </a:r>
          </a:p>
        </p:txBody>
      </p:sp>
      <p:pic>
        <p:nvPicPr>
          <p:cNvPr id="414" name="イメージ" descr="イメージ"/>
          <p:cNvPicPr>
            <a:picLocks noChangeAspect="1"/>
          </p:cNvPicPr>
          <p:nvPr/>
        </p:nvPicPr>
        <p:blipFill>
          <a:blip r:embed="rId6">
            <a:extLst/>
          </a:blip>
          <a:stretch>
            <a:fillRect/>
          </a:stretch>
        </p:blipFill>
        <p:spPr>
          <a:xfrm rot="16200000">
            <a:off x="220075" y="4059491"/>
            <a:ext cx="3403601" cy="1193801"/>
          </a:xfrm>
          <a:prstGeom prst="rect">
            <a:avLst/>
          </a:prstGeom>
          <a:ln w="12700">
            <a:miter lim="400000"/>
          </a:ln>
        </p:spPr>
      </p:pic>
      <p:pic>
        <p:nvPicPr>
          <p:cNvPr id="415" name="イメージ" descr="イメージ"/>
          <p:cNvPicPr>
            <a:picLocks noChangeAspect="1"/>
          </p:cNvPicPr>
          <p:nvPr/>
        </p:nvPicPr>
        <p:blipFill>
          <a:blip r:embed="rId7">
            <a:extLst/>
          </a:blip>
          <a:stretch>
            <a:fillRect/>
          </a:stretch>
        </p:blipFill>
        <p:spPr>
          <a:xfrm rot="16200000">
            <a:off x="251825" y="9774341"/>
            <a:ext cx="3340101" cy="1193801"/>
          </a:xfrm>
          <a:prstGeom prst="rect">
            <a:avLst/>
          </a:prstGeom>
          <a:ln w="12700">
            <a:miter lim="400000"/>
          </a:ln>
        </p:spPr>
      </p:pic>
      <p:sp>
        <p:nvSpPr>
          <p:cNvPr id="416" name="線"/>
          <p:cNvSpPr/>
          <p:nvPr/>
        </p:nvSpPr>
        <p:spPr>
          <a:xfrm flipH="1">
            <a:off x="12175813" y="6345491"/>
            <a:ext cx="409849" cy="1"/>
          </a:xfrm>
          <a:prstGeom prst="line">
            <a:avLst/>
          </a:pr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417" name="/users/onishi/svn-work/SuperKEKB/operation/2022ab/momentum"/>
          <p:cNvSpPr txBox="1"/>
          <p:nvPr/>
        </p:nvSpPr>
        <p:spPr>
          <a:xfrm>
            <a:off x="16710787" y="13177837"/>
            <a:ext cx="745710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/users/onishi/svn-work/SuperKEKB/operation/2022ab/momentum</a:t>
            </a:r>
          </a:p>
        </p:txBody>
      </p:sp>
      <p:sp>
        <p:nvSpPr>
          <p:cNvPr id="418" name="線"/>
          <p:cNvSpPr/>
          <p:nvPr/>
        </p:nvSpPr>
        <p:spPr>
          <a:xfrm>
            <a:off x="3386040" y="4548260"/>
            <a:ext cx="8482646" cy="1"/>
          </a:xfrm>
          <a:prstGeom prst="line">
            <a:avLst/>
          </a:prstGeom>
          <a:ln w="25400">
            <a:solidFill>
              <a:schemeClr val="accent4">
                <a:hueOff val="-1081314"/>
                <a:satOff val="4338"/>
                <a:lumOff val="-8931"/>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19" name="線"/>
          <p:cNvSpPr/>
          <p:nvPr/>
        </p:nvSpPr>
        <p:spPr>
          <a:xfrm>
            <a:off x="3360640" y="10447441"/>
            <a:ext cx="8482646" cy="1"/>
          </a:xfrm>
          <a:prstGeom prst="line">
            <a:avLst/>
          </a:prstGeom>
          <a:ln w="25400">
            <a:solidFill>
              <a:schemeClr val="accent4">
                <a:hueOff val="-1081314"/>
                <a:satOff val="4338"/>
                <a:lumOff val="-8931"/>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0" name="線"/>
          <p:cNvSpPr/>
          <p:nvPr/>
        </p:nvSpPr>
        <p:spPr>
          <a:xfrm>
            <a:off x="15059663" y="4510160"/>
            <a:ext cx="8482647" cy="1"/>
          </a:xfrm>
          <a:prstGeom prst="line">
            <a:avLst/>
          </a:prstGeom>
          <a:ln w="25400">
            <a:solidFill>
              <a:schemeClr val="accent4">
                <a:hueOff val="-1081314"/>
                <a:satOff val="4338"/>
                <a:lumOff val="-8931"/>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1" name="線"/>
          <p:cNvSpPr/>
          <p:nvPr/>
        </p:nvSpPr>
        <p:spPr>
          <a:xfrm>
            <a:off x="15059663" y="10472841"/>
            <a:ext cx="8482647" cy="1"/>
          </a:xfrm>
          <a:prstGeom prst="line">
            <a:avLst/>
          </a:prstGeom>
          <a:ln w="25400">
            <a:solidFill>
              <a:schemeClr val="accent4">
                <a:hueOff val="-1081314"/>
                <a:satOff val="4338"/>
                <a:lumOff val="-8931"/>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2" name="線"/>
          <p:cNvSpPr/>
          <p:nvPr/>
        </p:nvSpPr>
        <p:spPr>
          <a:xfrm>
            <a:off x="3386040" y="6345491"/>
            <a:ext cx="8482646" cy="1"/>
          </a:xfrm>
          <a:prstGeom prst="line">
            <a:avLst/>
          </a:prstGeom>
          <a:ln w="25400">
            <a:solidFill>
              <a:schemeClr val="accent4">
                <a:hueOff val="-1081314"/>
                <a:satOff val="4338"/>
                <a:lumOff val="-8931"/>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3" name="線"/>
          <p:cNvSpPr/>
          <p:nvPr/>
        </p:nvSpPr>
        <p:spPr>
          <a:xfrm>
            <a:off x="3373340" y="12341530"/>
            <a:ext cx="8482646" cy="1"/>
          </a:xfrm>
          <a:prstGeom prst="line">
            <a:avLst/>
          </a:prstGeom>
          <a:ln w="25400">
            <a:solidFill>
              <a:schemeClr val="accent4">
                <a:hueOff val="-1081314"/>
                <a:satOff val="4338"/>
                <a:lumOff val="-8931"/>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4" name="線"/>
          <p:cNvSpPr/>
          <p:nvPr/>
        </p:nvSpPr>
        <p:spPr>
          <a:xfrm>
            <a:off x="15059663" y="6024961"/>
            <a:ext cx="8482647" cy="1"/>
          </a:xfrm>
          <a:prstGeom prst="line">
            <a:avLst/>
          </a:prstGeom>
          <a:ln w="25400">
            <a:solidFill>
              <a:schemeClr val="accent4">
                <a:hueOff val="-1081314"/>
                <a:satOff val="4338"/>
                <a:lumOff val="-8931"/>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5" name="線"/>
          <p:cNvSpPr/>
          <p:nvPr/>
        </p:nvSpPr>
        <p:spPr>
          <a:xfrm>
            <a:off x="15059663" y="12028591"/>
            <a:ext cx="8482647" cy="1"/>
          </a:xfrm>
          <a:prstGeom prst="line">
            <a:avLst/>
          </a:prstGeom>
          <a:ln w="25400">
            <a:solidFill>
              <a:schemeClr val="accent4">
                <a:hueOff val="-1081314"/>
                <a:satOff val="4338"/>
                <a:lumOff val="-8931"/>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6" name="線"/>
          <p:cNvSpPr/>
          <p:nvPr/>
        </p:nvSpPr>
        <p:spPr>
          <a:xfrm flipH="1">
            <a:off x="12105963" y="12280570"/>
            <a:ext cx="409849" cy="1"/>
          </a:xfrm>
          <a:prstGeom prst="line">
            <a:avLst/>
          </a:pr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7" name="線"/>
          <p:cNvSpPr/>
          <p:nvPr/>
        </p:nvSpPr>
        <p:spPr>
          <a:xfrm flipH="1">
            <a:off x="14402134" y="12076851"/>
            <a:ext cx="409849" cy="1"/>
          </a:xfrm>
          <a:prstGeom prst="line">
            <a:avLst/>
          </a:prstGeom>
          <a:ln w="25400">
            <a:solidFill>
              <a:srgbClr val="000000"/>
            </a:solidFill>
            <a:miter lim="400000"/>
            <a:head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8" name="線"/>
          <p:cNvSpPr/>
          <p:nvPr/>
        </p:nvSpPr>
        <p:spPr>
          <a:xfrm flipH="1">
            <a:off x="14325934" y="5976701"/>
            <a:ext cx="409849" cy="1"/>
          </a:xfrm>
          <a:prstGeom prst="line">
            <a:avLst/>
          </a:prstGeom>
          <a:ln w="25400">
            <a:solidFill>
              <a:srgbClr val="000000"/>
            </a:solidFill>
            <a:miter lim="400000"/>
            <a:head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9" name="optics correction,…"/>
          <p:cNvSpPr txBox="1"/>
          <p:nvPr/>
        </p:nvSpPr>
        <p:spPr>
          <a:xfrm>
            <a:off x="12105963" y="11508410"/>
            <a:ext cx="2288060"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optics correction, </a:t>
            </a:r>
          </a:p>
          <a:p>
            <a:pPr>
              <a:defRPr sz="2000"/>
            </a:pPr>
            <a:r>
              <a:t>GOLD is registered.</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Beam Lifetime and Dynamic Aperture"/>
          <p:cNvSpPr/>
          <p:nvPr>
            <p:ph type="title"/>
          </p:nvPr>
        </p:nvSpPr>
        <p:spPr>
          <a:prstGeom prst="rect">
            <a:avLst/>
          </a:prstGeom>
        </p:spPr>
        <p:txBody>
          <a:bodyPr/>
          <a:lstStyle/>
          <a:p>
            <a:pPr/>
            <a:r>
              <a:t>Beam Lifetime and Dynamic Aperture</a:t>
            </a:r>
          </a:p>
        </p:txBody>
      </p:sp>
      <p:sp>
        <p:nvSpPr>
          <p:cNvPr id="432"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Lifetime Evaluations in LER"/>
          <p:cNvSpPr txBox="1"/>
          <p:nvPr>
            <p:ph type="title"/>
          </p:nvPr>
        </p:nvSpPr>
        <p:spPr>
          <a:prstGeom prst="rect">
            <a:avLst/>
          </a:prstGeom>
        </p:spPr>
        <p:txBody>
          <a:bodyPr/>
          <a:lstStyle/>
          <a:p>
            <a:pPr/>
            <a:r>
              <a:t>Lifetime Evaluations in LER</a:t>
            </a:r>
          </a:p>
        </p:txBody>
      </p:sp>
      <p:sp>
        <p:nvSpPr>
          <p:cNvPr id="435"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6" name="Assuming constant gas pressure and beam emittances during the measurements, the fitting out lifetimes (w/ bunch current of 1 mA) are"/>
          <p:cNvSpPr txBox="1"/>
          <p:nvPr/>
        </p:nvSpPr>
        <p:spPr>
          <a:xfrm>
            <a:off x="2017726" y="2363126"/>
            <a:ext cx="19970523" cy="53352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2446734">
              <a:defRPr sz="2400">
                <a:latin typeface="Graphik"/>
                <a:ea typeface="Graphik"/>
                <a:cs typeface="Graphik"/>
                <a:sym typeface="Graphik"/>
              </a:defRPr>
            </a:lvl1pPr>
          </a:lstStyle>
          <a:p>
            <a:pPr/>
            <a:r>
              <a:t>Assuming constant gas pressure and beam emittances during the measurements, the fitting out lifetimes (w/ bunch current of 1 mA) are</a:t>
            </a:r>
          </a:p>
        </p:txBody>
      </p:sp>
      <p:graphicFrame>
        <p:nvGraphicFramePr>
          <p:cNvPr id="437" name="Lifetime (sec)"/>
          <p:cNvGraphicFramePr/>
          <p:nvPr/>
        </p:nvGraphicFramePr>
        <p:xfrm>
          <a:off x="12192000" y="3454343"/>
          <a:ext cx="6586505" cy="2043777"/>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2191268"/>
                <a:gridCol w="2191268"/>
                <a:gridCol w="2191268"/>
              </a:tblGrid>
              <a:tr h="533527">
                <a:tc gridSpan="3">
                  <a:txBody>
                    <a:bodyPr/>
                    <a:lstStyle/>
                    <a:p>
                      <a:pPr defTabSz="821531">
                        <a:defRPr b="0" sz="1800">
                          <a:solidFill>
                            <a:srgbClr val="000000"/>
                          </a:solidFill>
                        </a:defRPr>
                      </a:pPr>
                      <a:r>
                        <a:rPr sz="2400">
                          <a:latin typeface="Graphik"/>
                          <a:ea typeface="Graphik"/>
                          <a:cs typeface="Graphik"/>
                          <a:sym typeface="Graphik"/>
                        </a:rPr>
                        <a:t>Lifetime (sec)</a:t>
                      </a:r>
                    </a:p>
                  </a:txBody>
                  <a:tcPr marL="71437" marR="71437" marT="71437" marB="71437" anchor="b" anchorCtr="0" horzOverflow="overflow">
                    <a:lnL/>
                    <a:lnR/>
                    <a:lnT/>
                    <a:lnB w="12700">
                      <a:solidFill>
                        <a:srgbClr val="000000"/>
                      </a:solidFill>
                      <a:miter lim="400000"/>
                    </a:lnB>
                    <a:solidFill>
                      <a:srgbClr val="000000">
                        <a:alpha val="0"/>
                      </a:srgbClr>
                    </a:solidFill>
                  </a:tcPr>
                </a:tc>
                <a:tc hMerge="1">
                  <a:tcPr/>
                </a:tc>
                <a:tc hMerge="1">
                  <a:tcPr/>
                </a:tc>
              </a:tr>
              <a:tr h="450850">
                <a:tc>
                  <a:txBody>
                    <a:bodyPr/>
                    <a:lstStyle/>
                    <a:p>
                      <a:pPr defTabSz="914400">
                        <a:tabLst>
                          <a:tab pos="2336800" algn="l"/>
                        </a:tabLst>
                        <a:defRPr b="0" sz="2200">
                          <a:solidFill>
                            <a:srgbClr val="000000"/>
                          </a:solidFill>
                          <a:latin typeface="Helvetica"/>
                          <a:ea typeface="Helvetica"/>
                          <a:cs typeface="Helvetica"/>
                          <a:sym typeface="Helvetica"/>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c>
                  <a:txBody>
                    <a:bodyPr/>
                    <a:lstStyle/>
                    <a:p>
                      <a:pPr defTabSz="914400">
                        <a:tabLst>
                          <a:tab pos="2336800" algn="l"/>
                        </a:tabLst>
                        <a:defRPr sz="2200">
                          <a:latin typeface="Helvetica"/>
                          <a:ea typeface="Helvetica"/>
                          <a:cs typeface="Helvetica"/>
                          <a:sym typeface="Helvetica"/>
                        </a:defRPr>
                      </a:pPr>
                      <a:r>
                        <a:t>I</a:t>
                      </a:r>
                      <a:r>
                        <a:rPr baseline="-5999"/>
                        <a:t>b</a:t>
                      </a:r>
                      <a:r>
                        <a:t> = 0.6 mA</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c>
                  <a:txBody>
                    <a:bodyPr/>
                    <a:lstStyle/>
                    <a:p>
                      <a:pPr defTabSz="914400">
                        <a:tabLst>
                          <a:tab pos="2336800" algn="l"/>
                        </a:tabLst>
                        <a:defRPr sz="2200">
                          <a:latin typeface="Helvetica"/>
                          <a:ea typeface="Helvetica"/>
                          <a:cs typeface="Helvetica"/>
                          <a:sym typeface="Helvetica"/>
                        </a:defRPr>
                      </a:pPr>
                      <a:r>
                        <a:t>I</a:t>
                      </a:r>
                      <a:r>
                        <a:rPr baseline="-5999"/>
                        <a:t>b</a:t>
                      </a:r>
                      <a:r>
                        <a:t> = 1 mA</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r>
              <a:tr h="450850">
                <a:tc>
                  <a:txBody>
                    <a:bodyPr/>
                    <a:lstStyle/>
                    <a:p>
                      <a:pPr defTabSz="914400">
                        <a:tabLst>
                          <a:tab pos="2336800" algn="l"/>
                        </a:tabLst>
                        <a:defRPr b="0" sz="1800">
                          <a:solidFill>
                            <a:srgbClr val="000000"/>
                          </a:solidFill>
                        </a:defRPr>
                      </a:pPr>
                      <a:r>
                        <a:rPr sz="2200">
                          <a:latin typeface="Helvetica"/>
                          <a:ea typeface="Helvetica"/>
                          <a:cs typeface="Helvetica"/>
                          <a:sym typeface="Helvetica"/>
                        </a:rPr>
                        <a:t>original</a:t>
                      </a:r>
                    </a:p>
                  </a:txBody>
                  <a:tcPr marL="50800" marR="50800" marT="50800" marB="50800" anchor="ctr" anchorCtr="0" horzOverflow="overflow">
                    <a:lnL w="12700">
                      <a:solidFill>
                        <a:srgbClr val="000000"/>
                      </a:solidFill>
                      <a:miter lim="400000"/>
                    </a:lnL>
                    <a:lnR w="25400">
                      <a:solidFill>
                        <a:srgbClr val="000000"/>
                      </a:solidFill>
                      <a:miter lim="400000"/>
                    </a:lnR>
                    <a:lnT w="254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843 ± 14</a:t>
                      </a:r>
                    </a:p>
                  </a:txBody>
                  <a:tcPr marL="50800" marR="50800" marT="50800" marB="50800" anchor="ctr" anchorCtr="0" horzOverflow="overflow">
                    <a:lnL w="254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716 ± 7</a:t>
                      </a:r>
                    </a:p>
                  </a:txBody>
                  <a:tcPr marL="50800" marR="50800" marT="50800" marB="5080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noFill/>
                  </a:tcPr>
                </a:tc>
              </a:tr>
              <a:tr h="444500">
                <a:tc>
                  <a:txBody>
                    <a:bodyPr/>
                    <a:lstStyle/>
                    <a:p>
                      <a:pPr defTabSz="914400">
                        <a:tabLst>
                          <a:tab pos="2336800" algn="l"/>
                        </a:tabLst>
                        <a:defRPr b="0" sz="1800">
                          <a:solidFill>
                            <a:srgbClr val="000000"/>
                          </a:solidFill>
                        </a:defRPr>
                      </a:pPr>
                      <a:r>
                        <a:rPr sz="2200">
                          <a:latin typeface="Helvetica"/>
                          <a:ea typeface="Helvetica"/>
                          <a:cs typeface="Helvetica"/>
                          <a:sym typeface="Helvetica"/>
                        </a:rPr>
                        <a:t>Yunhai</a:t>
                      </a:r>
                    </a:p>
                  </a:txBody>
                  <a:tcPr marL="50800" marR="50800" marT="50800" marB="5080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825 ± 14</a:t>
                      </a:r>
                    </a:p>
                  </a:txBody>
                  <a:tcPr marL="50800" marR="50800" marT="50800" marB="5080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662 ± 8</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44500">
                <a:tc>
                  <a:txBody>
                    <a:bodyPr/>
                    <a:lstStyle/>
                    <a:p>
                      <a:pPr defTabSz="914400">
                        <a:tabLst>
                          <a:tab pos="2336800" algn="l"/>
                        </a:tabLst>
                        <a:defRPr b="0" sz="1800">
                          <a:solidFill>
                            <a:srgbClr val="000000"/>
                          </a:solidFill>
                        </a:defRPr>
                      </a:pPr>
                      <a:r>
                        <a:rPr sz="2200">
                          <a:latin typeface="Helvetica"/>
                          <a:ea typeface="Helvetica"/>
                          <a:cs typeface="Helvetica"/>
                          <a:sym typeface="Helvetica"/>
                        </a:rPr>
                        <a:t>B2</a:t>
                      </a:r>
                    </a:p>
                  </a:txBody>
                  <a:tcPr marL="50800" marR="50800" marT="50800" marB="5080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 761 ± 13</a:t>
                      </a:r>
                    </a:p>
                  </a:txBody>
                  <a:tcPr marL="50800" marR="50800" marT="50800" marB="5080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596 ± 8</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graphicFrame>
        <p:nvGraphicFramePr>
          <p:cNvPr id="438" name="Optics parameters (I= 50 mA, 1370 bunches)"/>
          <p:cNvGraphicFramePr/>
          <p:nvPr/>
        </p:nvGraphicFramePr>
        <p:xfrm>
          <a:off x="2017726" y="3170443"/>
          <a:ext cx="9554903" cy="2999039"/>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590367"/>
                <a:gridCol w="1590367"/>
                <a:gridCol w="1590367"/>
                <a:gridCol w="1590367"/>
                <a:gridCol w="1590367"/>
                <a:gridCol w="1590367"/>
              </a:tblGrid>
              <a:tr h="533527">
                <a:tc gridSpan="6">
                  <a:txBody>
                    <a:bodyPr/>
                    <a:lstStyle/>
                    <a:p>
                      <a:pPr defTabSz="821531">
                        <a:defRPr b="0" sz="1800">
                          <a:solidFill>
                            <a:srgbClr val="000000"/>
                          </a:solidFill>
                        </a:defRPr>
                      </a:pPr>
                      <a:r>
                        <a:rPr sz="2400">
                          <a:latin typeface="Graphik"/>
                          <a:ea typeface="Graphik"/>
                          <a:cs typeface="Graphik"/>
                          <a:sym typeface="Graphik"/>
                        </a:rPr>
                        <a:t>Optics parameters (I= 50 mA, 1370 bunches)</a:t>
                      </a:r>
                    </a:p>
                  </a:txBody>
                  <a:tcPr marL="71437" marR="71437" marT="71437" marB="71437" anchor="b" anchorCtr="0" horzOverflow="overflow">
                    <a:lnL/>
                    <a:lnR/>
                    <a:lnT/>
                    <a:lnB w="12700">
                      <a:solidFill>
                        <a:srgbClr val="000000"/>
                      </a:solidFill>
                      <a:miter lim="400000"/>
                    </a:lnB>
                    <a:solidFill>
                      <a:srgbClr val="000000">
                        <a:alpha val="0"/>
                      </a:srgbClr>
                    </a:solidFill>
                  </a:tcPr>
                </a:tc>
                <a:tc hMerge="1">
                  <a:tcPr/>
                </a:tc>
                <a:tc hMerge="1">
                  <a:tcPr/>
                </a:tc>
                <a:tc hMerge="1">
                  <a:tcPr/>
                </a:tc>
                <a:tc hMerge="1">
                  <a:tcPr/>
                </a:tc>
                <a:tc hMerge="1">
                  <a:tcPr/>
                </a:tc>
              </a:tr>
              <a:tr h="859924">
                <a:tc>
                  <a:txBody>
                    <a:bodyPr/>
                    <a:lstStyle/>
                    <a:p>
                      <a:pPr defTabSz="914400">
                        <a:tabLst>
                          <a:tab pos="2336800" algn="l"/>
                        </a:tabLst>
                        <a:defRPr b="0" sz="2200">
                          <a:solidFill>
                            <a:srgbClr val="000000"/>
                          </a:solidFill>
                          <a:latin typeface="Helvetica"/>
                          <a:ea typeface="Helvetica"/>
                          <a:cs typeface="Helvetica"/>
                          <a:sym typeface="Helvetica"/>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c>
                  <a:txBody>
                    <a:bodyPr/>
                    <a:lstStyle/>
                    <a:p>
                      <a:pPr defTabSz="914400">
                        <a:tabLst>
                          <a:tab pos="2336800" algn="l"/>
                        </a:tabLst>
                        <a:defRPr sz="2200">
                          <a:latin typeface="Helvetica"/>
                          <a:ea typeface="Helvetica"/>
                          <a:cs typeface="Helvetica"/>
                          <a:sym typeface="Helvetica"/>
                        </a:defRPr>
                      </a:pPr>
                      <a:r>
                        <a:t>(</a:t>
                      </a:r>
                      <a:r>
                        <a:rPr i="1"/>
                        <a:t>Δβ/β</a:t>
                      </a:r>
                      <a:r>
                        <a:t>)</a:t>
                      </a:r>
                      <a:r>
                        <a:rPr baseline="-5999" i="1"/>
                        <a:t>y </a:t>
                      </a:r>
                      <a:r>
                        <a: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c>
                  <a:txBody>
                    <a:bodyPr/>
                    <a:lstStyle/>
                    <a:p>
                      <a:pPr defTabSz="914400">
                        <a:tabLst>
                          <a:tab pos="2336800" algn="l"/>
                        </a:tabLst>
                        <a:defRPr sz="2200">
                          <a:latin typeface="Helvetica"/>
                          <a:ea typeface="Helvetica"/>
                          <a:cs typeface="Helvetica"/>
                          <a:sym typeface="Helvetica"/>
                        </a:defRPr>
                      </a:pPr>
                      <a:r>
                        <a:t>Δ</a:t>
                      </a:r>
                      <a:r>
                        <a:rPr i="1"/>
                        <a:t>η</a:t>
                      </a:r>
                      <a:r>
                        <a:rPr baseline="-5999" i="1"/>
                        <a:t>y</a:t>
                      </a:r>
                      <a:r>
                        <a:t> [mm]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c>
                  <a:txBody>
                    <a:bodyPr/>
                    <a:lstStyle/>
                    <a:p>
                      <a:pPr defTabSz="914400">
                        <a:tabLst>
                          <a:tab pos="2336800" algn="l"/>
                        </a:tabLst>
                        <a:defRPr sz="2200">
                          <a:latin typeface="Helvetica"/>
                          <a:ea typeface="Helvetica"/>
                          <a:cs typeface="Helvetica"/>
                          <a:sym typeface="Helvetica"/>
                        </a:defRPr>
                      </a:pPr>
                      <a:r>
                        <a:rPr i="1"/>
                        <a:t>ε</a:t>
                      </a:r>
                      <a:r>
                        <a:rPr baseline="-5999" i="1"/>
                        <a:t>y</a:t>
                      </a:r>
                      <a:r>
                        <a:t> [pm]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c>
                  <a:txBody>
                    <a:bodyPr/>
                    <a:lstStyle/>
                    <a:p>
                      <a:pPr defTabSz="914400">
                        <a:tabLst>
                          <a:tab pos="2336800" algn="l"/>
                        </a:tabLst>
                        <a:defRPr i="1" sz="2200">
                          <a:latin typeface="Helvetica"/>
                          <a:ea typeface="Helvetica"/>
                          <a:cs typeface="Helvetica"/>
                          <a:sym typeface="Helvetica"/>
                        </a:defRPr>
                      </a:pPr>
                      <a:r>
                        <a:t>ξ</a:t>
                      </a:r>
                      <a:r>
                        <a:rPr baseline="-5999"/>
                        <a:t>x/y</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c>
                  <a:txBody>
                    <a:bodyPr/>
                    <a:lstStyle/>
                    <a:p>
                      <a:pPr defTabSz="914400">
                        <a:tabLst>
                          <a:tab pos="2336800" algn="l"/>
                        </a:tabLst>
                        <a:defRPr sz="1800"/>
                      </a:pPr>
                      <a:r>
                        <a:rPr sz="2200">
                          <a:latin typeface="Helvetica"/>
                          <a:ea typeface="Helvetica"/>
                          <a:cs typeface="Helvetica"/>
                          <a:sym typeface="Helvetica"/>
                        </a:rPr>
                        <a:t>IP knobs</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r>
              <a:tr h="534714">
                <a:tc>
                  <a:txBody>
                    <a:bodyPr/>
                    <a:lstStyle/>
                    <a:p>
                      <a:pPr defTabSz="914400">
                        <a:tabLst>
                          <a:tab pos="2336800" algn="l"/>
                        </a:tabLst>
                        <a:defRPr b="0" sz="1800">
                          <a:solidFill>
                            <a:srgbClr val="000000"/>
                          </a:solidFill>
                        </a:defRPr>
                      </a:pPr>
                      <a:r>
                        <a:rPr sz="2200">
                          <a:latin typeface="Helvetica"/>
                          <a:ea typeface="Helvetica"/>
                          <a:cs typeface="Helvetica"/>
                          <a:sym typeface="Helvetica"/>
                        </a:rPr>
                        <a:t>original</a:t>
                      </a:r>
                    </a:p>
                  </a:txBody>
                  <a:tcPr marL="50800" marR="50800" marT="50800" marB="50800" anchor="ctr" anchorCtr="0" horzOverflow="overflow">
                    <a:lnL w="12700">
                      <a:solidFill>
                        <a:srgbClr val="000000"/>
                      </a:solidFill>
                      <a:miter lim="400000"/>
                    </a:lnL>
                    <a:lnR w="25400">
                      <a:solidFill>
                        <a:srgbClr val="000000"/>
                      </a:solidFill>
                      <a:miter lim="400000"/>
                    </a:lnR>
                    <a:lnT w="254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4.2</a:t>
                      </a:r>
                    </a:p>
                  </a:txBody>
                  <a:tcPr marL="50800" marR="50800" marT="50800" marB="50800" anchor="ctr" anchorCtr="0" horzOverflow="overflow">
                    <a:lnL w="254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4.5</a:t>
                      </a:r>
                    </a:p>
                  </a:txBody>
                  <a:tcPr marL="50800" marR="50800" marT="50800" marB="5080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~20</a:t>
                      </a:r>
                    </a:p>
                  </a:txBody>
                  <a:tcPr marL="50800" marR="50800" marT="50800" marB="5080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-1.24/3.58</a:t>
                      </a:r>
                    </a:p>
                  </a:txBody>
                  <a:tcPr marL="50800" marR="50800" marT="50800" marB="5080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≠0</a:t>
                      </a:r>
                    </a:p>
                  </a:txBody>
                  <a:tcPr marL="50800" marR="50800" marT="50800" marB="5080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noFill/>
                  </a:tcPr>
                </a:tc>
              </a:tr>
              <a:tr h="529085">
                <a:tc>
                  <a:txBody>
                    <a:bodyPr/>
                    <a:lstStyle/>
                    <a:p>
                      <a:pPr defTabSz="914400">
                        <a:tabLst>
                          <a:tab pos="2336800" algn="l"/>
                        </a:tabLst>
                        <a:defRPr b="0" sz="1800">
                          <a:solidFill>
                            <a:srgbClr val="000000"/>
                          </a:solidFill>
                        </a:defRPr>
                      </a:pPr>
                      <a:r>
                        <a:rPr sz="2200">
                          <a:latin typeface="Helvetica"/>
                          <a:ea typeface="Helvetica"/>
                          <a:cs typeface="Helvetica"/>
                          <a:sym typeface="Helvetica"/>
                        </a:rPr>
                        <a:t>Yunhai</a:t>
                      </a:r>
                    </a:p>
                  </a:txBody>
                  <a:tcPr marL="50800" marR="50800" marT="50800" marB="5080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5.3</a:t>
                      </a:r>
                    </a:p>
                  </a:txBody>
                  <a:tcPr marL="50800" marR="50800" marT="50800" marB="5080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3.7</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~20</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-1.24/3.66</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0</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529085">
                <a:tc>
                  <a:txBody>
                    <a:bodyPr/>
                    <a:lstStyle/>
                    <a:p>
                      <a:pPr defTabSz="914400">
                        <a:tabLst>
                          <a:tab pos="2336800" algn="l"/>
                        </a:tabLst>
                        <a:defRPr b="0" sz="1800">
                          <a:solidFill>
                            <a:srgbClr val="000000"/>
                          </a:solidFill>
                        </a:defRPr>
                      </a:pPr>
                      <a:r>
                        <a:rPr sz="2200">
                          <a:latin typeface="Helvetica"/>
                          <a:ea typeface="Helvetica"/>
                          <a:cs typeface="Helvetica"/>
                          <a:sym typeface="Helvetica"/>
                        </a:rPr>
                        <a:t>B2</a:t>
                      </a:r>
                    </a:p>
                  </a:txBody>
                  <a:tcPr marL="50800" marR="50800" marT="50800" marB="5080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6.5</a:t>
                      </a:r>
                    </a:p>
                  </a:txBody>
                  <a:tcPr marL="50800" marR="50800" marT="50800" marB="5080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7.9</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~20</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0.1/1.9</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0</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439" name="2021c"/>
          <p:cNvSpPr txBox="1"/>
          <p:nvPr/>
        </p:nvSpPr>
        <p:spPr>
          <a:xfrm>
            <a:off x="22516878" y="1629942"/>
            <a:ext cx="1285578"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2021c</a:t>
            </a:r>
          </a:p>
        </p:txBody>
      </p:sp>
      <p:sp>
        <p:nvSpPr>
          <p:cNvPr id="440" name="Vertical emittance is uncertain at high bunch current…"/>
          <p:cNvSpPr txBox="1"/>
          <p:nvPr/>
        </p:nvSpPr>
        <p:spPr>
          <a:xfrm>
            <a:off x="11708130" y="12222686"/>
            <a:ext cx="891953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40FF"/>
                </a:solidFill>
              </a:defRPr>
            </a:pPr>
            <a:r>
              <a:t>Vertical emittance is uncertain at high bunch current</a:t>
            </a:r>
          </a:p>
          <a:p>
            <a:pPr>
              <a:defRPr>
                <a:solidFill>
                  <a:srgbClr val="FF40FF"/>
                </a:solidFill>
              </a:defRPr>
            </a:pPr>
            <a:r>
              <a:t>due to beam blowup (-1 mode instability). </a:t>
            </a:r>
          </a:p>
        </p:txBody>
      </p:sp>
      <p:sp>
        <p:nvSpPr>
          <p:cNvPr id="441" name="is not a straight line,…"/>
          <p:cNvSpPr txBox="1"/>
          <p:nvPr/>
        </p:nvSpPr>
        <p:spPr>
          <a:xfrm>
            <a:off x="19058675" y="4161872"/>
            <a:ext cx="5136618" cy="14758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solidFill>
                  <a:srgbClr val="9437FF"/>
                </a:solidFill>
              </a:defRPr>
            </a:pPr>
            <a14:m>
              <m:oMath>
                <m:f>
                  <m:fPr>
                    <m:ctrlPr>
                      <a:rPr xmlns:a="http://schemas.openxmlformats.org/drawingml/2006/main" sz="3200" i="1">
                        <a:solidFill>
                          <a:srgbClr val="9437FF"/>
                        </a:solidFill>
                        <a:latin typeface="Cambria Math" panose="02040503050406030204" pitchFamily="18" charset="0"/>
                      </a:rPr>
                    </m:ctrlPr>
                    <m:type m:val="lin"/>
                  </m:fPr>
                  <m:num>
                    <m:r>
                      <a:rPr xmlns:a="http://schemas.openxmlformats.org/drawingml/2006/main" sz="3200" i="1">
                        <a:solidFill>
                          <a:srgbClr val="9437FF"/>
                        </a:solidFill>
                        <a:latin typeface="Cambria Math" panose="02040503050406030204" pitchFamily="18" charset="0"/>
                      </a:rPr>
                      <m:t>1</m:t>
                    </m:r>
                  </m:num>
                  <m:den>
                    <m:r>
                      <a:rPr xmlns:a="http://schemas.openxmlformats.org/drawingml/2006/main" sz="3200" i="1">
                        <a:solidFill>
                          <a:srgbClr val="9437FF"/>
                        </a:solidFill>
                        <a:latin typeface="Cambria Math" panose="02040503050406030204" pitchFamily="18" charset="0"/>
                      </a:rPr>
                      <m:t>τ</m:t>
                    </m:r>
                  </m:den>
                </m:f>
              </m:oMath>
            </a14:m>
            <a:r>
              <a:t> is not a straight line,</a:t>
            </a:r>
          </a:p>
          <a:p>
            <a:pPr algn="l">
              <a:defRPr>
                <a:solidFill>
                  <a:srgbClr val="9437FF"/>
                </a:solidFill>
              </a:defRPr>
            </a:pPr>
            <a:r>
              <a:t>it is different between lower </a:t>
            </a:r>
          </a:p>
          <a:p>
            <a:pPr algn="l">
              <a:defRPr>
                <a:solidFill>
                  <a:srgbClr val="9437FF"/>
                </a:solidFill>
              </a:defRPr>
            </a:pPr>
            <a:r>
              <a:t>and higher than 0.6~0.7 mA.</a:t>
            </a:r>
          </a:p>
        </p:txBody>
      </p:sp>
      <p:sp>
        <p:nvSpPr>
          <p:cNvPr id="442" name="We tested three different kinds of sextupole settings in the LER. (Original, proposed by Y. Cai, B2)"/>
          <p:cNvSpPr txBox="1"/>
          <p:nvPr/>
        </p:nvSpPr>
        <p:spPr>
          <a:xfrm>
            <a:off x="2017726" y="1733649"/>
            <a:ext cx="1656985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We tested three different kinds of sextupole settings in the LER. (Original, proposed by Y. Cai, B2)</a:t>
            </a:r>
          </a:p>
        </p:txBody>
      </p:sp>
      <p:sp>
        <p:nvSpPr>
          <p:cNvPr id="443" name="Single bunch current was measured by DCCT.…"/>
          <p:cNvSpPr txBox="1"/>
          <p:nvPr/>
        </p:nvSpPr>
        <p:spPr>
          <a:xfrm>
            <a:off x="2017725" y="12222686"/>
            <a:ext cx="7764997"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Single bunch current was measured by DCCT.</a:t>
            </a:r>
          </a:p>
          <a:p>
            <a:pPr/>
            <a:r>
              <a:t>No information of beam size from XRM.</a:t>
            </a:r>
          </a:p>
        </p:txBody>
      </p:sp>
      <p:pic>
        <p:nvPicPr>
          <p:cNvPr id="444" name="イメージ" descr="イメージ"/>
          <p:cNvPicPr>
            <a:picLocks noChangeAspect="1"/>
          </p:cNvPicPr>
          <p:nvPr/>
        </p:nvPicPr>
        <p:blipFill>
          <a:blip r:embed="rId2">
            <a:extLst/>
          </a:blip>
          <a:stretch>
            <a:fillRect/>
          </a:stretch>
        </p:blipFill>
        <p:spPr>
          <a:xfrm>
            <a:off x="21386578" y="5858398"/>
            <a:ext cx="2260601" cy="1155701"/>
          </a:xfrm>
          <a:prstGeom prst="rect">
            <a:avLst/>
          </a:prstGeom>
          <a:ln w="12700">
            <a:miter lim="400000"/>
          </a:ln>
        </p:spPr>
      </p:pic>
      <p:pic>
        <p:nvPicPr>
          <p:cNvPr id="445" name="イメージ" descr="イメージ"/>
          <p:cNvPicPr>
            <a:picLocks noChangeAspect="1"/>
          </p:cNvPicPr>
          <p:nvPr/>
        </p:nvPicPr>
        <p:blipFill>
          <a:blip r:embed="rId3">
            <a:extLst/>
          </a:blip>
          <a:stretch>
            <a:fillRect/>
          </a:stretch>
        </p:blipFill>
        <p:spPr>
          <a:xfrm>
            <a:off x="897144" y="6436248"/>
            <a:ext cx="8885578" cy="5388400"/>
          </a:xfrm>
          <a:prstGeom prst="rect">
            <a:avLst/>
          </a:prstGeom>
          <a:ln w="12700">
            <a:miter lim="400000"/>
          </a:ln>
        </p:spPr>
      </p:pic>
      <p:pic>
        <p:nvPicPr>
          <p:cNvPr id="446" name="イメージ" descr="イメージ"/>
          <p:cNvPicPr>
            <a:picLocks noChangeAspect="1"/>
          </p:cNvPicPr>
          <p:nvPr/>
        </p:nvPicPr>
        <p:blipFill>
          <a:blip r:embed="rId4">
            <a:extLst/>
          </a:blip>
          <a:stretch>
            <a:fillRect/>
          </a:stretch>
        </p:blipFill>
        <p:spPr>
          <a:xfrm>
            <a:off x="11309430" y="6341937"/>
            <a:ext cx="9494592" cy="5577022"/>
          </a:xfrm>
          <a:prstGeom prst="rect">
            <a:avLst/>
          </a:prstGeom>
          <a:ln w="12700">
            <a:miter lim="400000"/>
          </a:ln>
        </p:spPr>
      </p:pic>
      <p:sp>
        <p:nvSpPr>
          <p:cNvPr id="447" name="(1/s)"/>
          <p:cNvSpPr txBox="1"/>
          <p:nvPr/>
        </p:nvSpPr>
        <p:spPr>
          <a:xfrm rot="16200000">
            <a:off x="10015864" y="8447794"/>
            <a:ext cx="1543717" cy="5614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
                <m:f>
                  <m:fPr>
                    <m:ctrlPr>
                      <a:rPr xmlns:a="http://schemas.openxmlformats.org/drawingml/2006/main" sz="3200" i="1">
                        <a:solidFill>
                          <a:srgbClr val="000000"/>
                        </a:solidFill>
                        <a:latin typeface="Cambria Math" panose="02040503050406030204" pitchFamily="18" charset="0"/>
                      </a:rPr>
                    </m:ctrlPr>
                    <m:type m:val="lin"/>
                  </m:fPr>
                  <m:num>
                    <m:r>
                      <a:rPr xmlns:a="http://schemas.openxmlformats.org/drawingml/2006/main" sz="3200" i="1">
                        <a:solidFill>
                          <a:srgbClr val="000000"/>
                        </a:solidFill>
                        <a:latin typeface="Cambria Math" panose="02040503050406030204" pitchFamily="18" charset="0"/>
                      </a:rPr>
                      <m:t>1</m:t>
                    </m:r>
                  </m:num>
                  <m:den>
                    <m:r>
                      <a:rPr xmlns:a="http://schemas.openxmlformats.org/drawingml/2006/main" sz="3200" i="1">
                        <a:solidFill>
                          <a:srgbClr val="000000"/>
                        </a:solidFill>
                        <a:latin typeface="Cambria Math" panose="02040503050406030204" pitchFamily="18" charset="0"/>
                      </a:rPr>
                      <m:t>τ</m:t>
                    </m:r>
                  </m:den>
                </m:f>
              </m:oMath>
            </a14:m>
            <a:r>
              <a:t> (1/s)</a:t>
            </a:r>
          </a:p>
        </p:txBody>
      </p:sp>
      <p:sp>
        <p:nvSpPr>
          <p:cNvPr id="448" name="Bunch current (mA)"/>
          <p:cNvSpPr txBox="1"/>
          <p:nvPr/>
        </p:nvSpPr>
        <p:spPr>
          <a:xfrm>
            <a:off x="14594335" y="11639558"/>
            <a:ext cx="343354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Bunch current (mA)</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0" name="イメージ" descr="イメージ"/>
          <p:cNvPicPr>
            <a:picLocks noChangeAspect="1"/>
          </p:cNvPicPr>
          <p:nvPr/>
        </p:nvPicPr>
        <p:blipFill>
          <a:blip r:embed="rId2">
            <a:extLst/>
          </a:blip>
          <a:srcRect l="10087" t="19334" r="5866" b="6716"/>
          <a:stretch>
            <a:fillRect/>
          </a:stretch>
        </p:blipFill>
        <p:spPr>
          <a:xfrm>
            <a:off x="7883159" y="3878460"/>
            <a:ext cx="8005374" cy="5546385"/>
          </a:xfrm>
          <a:prstGeom prst="rect">
            <a:avLst/>
          </a:prstGeom>
          <a:ln w="12700">
            <a:miter lim="400000"/>
          </a:ln>
        </p:spPr>
      </p:pic>
      <p:sp>
        <p:nvSpPr>
          <p:cNvPr id="451" name="Simulation of Dynamic Aperture in the LER"/>
          <p:cNvSpPr/>
          <p:nvPr>
            <p:ph type="title"/>
          </p:nvPr>
        </p:nvSpPr>
        <p:spPr>
          <a:prstGeom prst="rect">
            <a:avLst/>
          </a:prstGeom>
        </p:spPr>
        <p:txBody>
          <a:bodyPr/>
          <a:lstStyle/>
          <a:p>
            <a:pPr/>
            <a:r>
              <a:t>Simulation of Dynamic Aperture in the LER</a:t>
            </a:r>
          </a:p>
        </p:txBody>
      </p:sp>
      <p:sp>
        <p:nvSpPr>
          <p:cNvPr id="452"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3" name="B2"/>
          <p:cNvSpPr txBox="1"/>
          <p:nvPr/>
        </p:nvSpPr>
        <p:spPr>
          <a:xfrm>
            <a:off x="19720013" y="2949210"/>
            <a:ext cx="61827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B2</a:t>
            </a:r>
          </a:p>
        </p:txBody>
      </p:sp>
      <p:sp>
        <p:nvSpPr>
          <p:cNvPr id="454" name="Emittance:"/>
          <p:cNvSpPr txBox="1"/>
          <p:nvPr/>
        </p:nvSpPr>
        <p:spPr>
          <a:xfrm>
            <a:off x="4912471" y="1672956"/>
            <a:ext cx="5451876" cy="6337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Emittance: </a:t>
            </a:r>
            <a14:m>
              <m:oMath>
                <m:sSub>
                  <m:e>
                    <m:r>
                      <a:rPr xmlns:a="http://schemas.openxmlformats.org/drawingml/2006/main" sz="3000" i="1">
                        <a:solidFill>
                          <a:srgbClr val="000000"/>
                        </a:solidFill>
                        <a:latin typeface="Cambria Math" panose="02040503050406030204" pitchFamily="18" charset="0"/>
                      </a:rPr>
                      <m:t>ε</m:t>
                    </m:r>
                  </m:e>
                  <m:sub>
                    <m:r>
                      <a:rPr xmlns:a="http://schemas.openxmlformats.org/drawingml/2006/main" sz="3000" i="1">
                        <a:solidFill>
                          <a:srgbClr val="000000"/>
                        </a:solidFill>
                        <a:latin typeface="Cambria Math" panose="02040503050406030204" pitchFamily="18" charset="0"/>
                      </a:rPr>
                      <m:t>x</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4</m:t>
                </m:r>
                <m:r>
                  <a:rPr xmlns:a="http://schemas.openxmlformats.org/drawingml/2006/main" sz="3000" i="1">
                    <a:solidFill>
                      <a:srgbClr val="000000"/>
                    </a:solidFill>
                    <a:latin typeface="Cambria Math" panose="02040503050406030204" pitchFamily="18" charset="0"/>
                  </a:rPr>
                  <m:t>n</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t>
                </m:r>
                <m:sSub>
                  <m:e>
                    <m:r>
                      <a:rPr xmlns:a="http://schemas.openxmlformats.org/drawingml/2006/main" sz="3000" i="1">
                        <a:solidFill>
                          <a:srgbClr val="000000"/>
                        </a:solidFill>
                        <a:latin typeface="Cambria Math" panose="02040503050406030204" pitchFamily="18" charset="0"/>
                      </a:rPr>
                      <m:t>ε</m:t>
                    </m:r>
                  </m:e>
                  <m:sub>
                    <m:r>
                      <a:rPr xmlns:a="http://schemas.openxmlformats.org/drawingml/2006/main" sz="3000" i="1">
                        <a:solidFill>
                          <a:srgbClr val="000000"/>
                        </a:solidFill>
                        <a:latin typeface="Cambria Math" panose="02040503050406030204" pitchFamily="18" charset="0"/>
                      </a:rPr>
                      <m:t>y</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20</m:t>
                </m:r>
                <m:r>
                  <a:rPr xmlns:a="http://schemas.openxmlformats.org/drawingml/2006/main" sz="3000" i="1">
                    <a:solidFill>
                      <a:srgbClr val="000000"/>
                    </a:solidFill>
                    <a:latin typeface="Cambria Math" panose="02040503050406030204" pitchFamily="18" charset="0"/>
                  </a:rPr>
                  <m:t>p</m:t>
                </m:r>
                <m:r>
                  <a:rPr xmlns:a="http://schemas.openxmlformats.org/drawingml/2006/main" sz="3000" i="1">
                    <a:solidFill>
                      <a:srgbClr val="000000"/>
                    </a:solidFill>
                    <a:latin typeface="Cambria Math" panose="02040503050406030204" pitchFamily="18" charset="0"/>
                  </a:rPr>
                  <m:t>m</m:t>
                </m:r>
              </m:oMath>
            </a14:m>
          </a:p>
        </p:txBody>
      </p:sp>
      <p:sp>
        <p:nvSpPr>
          <p:cNvPr id="455" name="方程式"/>
          <p:cNvSpPr txBox="1"/>
          <p:nvPr/>
        </p:nvSpPr>
        <p:spPr>
          <a:xfrm>
            <a:off x="10871114" y="1840176"/>
            <a:ext cx="2029457" cy="366946"/>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I</m:t>
                      </m:r>
                    </m:e>
                    <m:sub>
                      <m:r>
                        <a:rPr xmlns:a="http://schemas.openxmlformats.org/drawingml/2006/main" sz="3000" i="1">
                          <a:solidFill>
                            <a:srgbClr val="000000"/>
                          </a:solidFill>
                          <a:latin typeface="Cambria Math" panose="02040503050406030204" pitchFamily="18" charset="0"/>
                        </a:rPr>
                        <m:t>b</m:t>
                      </m:r>
                      <m:r>
                        <a:rPr xmlns:a="http://schemas.openxmlformats.org/drawingml/2006/main" sz="3000" i="1">
                          <a:solidFill>
                            <a:srgbClr val="000000"/>
                          </a:solidFill>
                          <a:latin typeface="Cambria Math" panose="02040503050406030204" pitchFamily="18" charset="0"/>
                        </a:rPr>
                        <m:t>+</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0.6</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A</m:t>
                  </m:r>
                </m:oMath>
              </m:oMathPara>
            </a14:m>
            <a:endParaRPr sz="3000"/>
          </a:p>
        </p:txBody>
      </p:sp>
      <p:sp>
        <p:nvSpPr>
          <p:cNvPr id="456" name="Yunhai"/>
          <p:cNvSpPr txBox="1"/>
          <p:nvPr/>
        </p:nvSpPr>
        <p:spPr>
          <a:xfrm>
            <a:off x="11469774" y="2949210"/>
            <a:ext cx="144445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Yunhai</a:t>
            </a:r>
          </a:p>
        </p:txBody>
      </p:sp>
      <p:sp>
        <p:nvSpPr>
          <p:cNvPr id="457" name="without collimator aperture (QCS only)"/>
          <p:cNvSpPr txBox="1"/>
          <p:nvPr/>
        </p:nvSpPr>
        <p:spPr>
          <a:xfrm>
            <a:off x="13730797" y="1710436"/>
            <a:ext cx="660748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without collimator aperture (QCS only)</a:t>
            </a:r>
          </a:p>
        </p:txBody>
      </p:sp>
      <p:sp>
        <p:nvSpPr>
          <p:cNvPr id="458" name="Original"/>
          <p:cNvSpPr txBox="1"/>
          <p:nvPr/>
        </p:nvSpPr>
        <p:spPr>
          <a:xfrm>
            <a:off x="3566775" y="2949210"/>
            <a:ext cx="1629558"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Original</a:t>
            </a:r>
          </a:p>
        </p:txBody>
      </p:sp>
      <p:sp>
        <p:nvSpPr>
          <p:cNvPr id="459" name="The Touschek lifetime is evaluated by an ellipse inscribed in the dynamic aperture (stable region)."/>
          <p:cNvSpPr txBox="1"/>
          <p:nvPr/>
        </p:nvSpPr>
        <p:spPr>
          <a:xfrm>
            <a:off x="496312" y="10245398"/>
            <a:ext cx="1653822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 Touschek lifetime is evaluated by an ellipse inscribed in the dynamic aperture (stable region).</a:t>
            </a:r>
          </a:p>
        </p:txBody>
      </p:sp>
      <p:sp>
        <p:nvSpPr>
          <p:cNvPr id="460" name="initial phase = 0,"/>
          <p:cNvSpPr txBox="1"/>
          <p:nvPr/>
        </p:nvSpPr>
        <p:spPr>
          <a:xfrm>
            <a:off x="20338282" y="2305193"/>
            <a:ext cx="3606169" cy="561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7E79"/>
                </a:solidFill>
              </a:defRPr>
            </a:pPr>
            <a:r>
              <a:t>initial phase = 0, </a:t>
            </a:r>
            <a14:m>
              <m:oMath>
                <m:f>
                  <m:fPr>
                    <m:ctrlPr>
                      <a:rPr xmlns:a="http://schemas.openxmlformats.org/drawingml/2006/main" sz="3050" i="1">
                        <a:solidFill>
                          <a:srgbClr val="008E00"/>
                        </a:solidFill>
                        <a:latin typeface="Cambria Math" panose="02040503050406030204" pitchFamily="18" charset="0"/>
                      </a:rPr>
                    </m:ctrlPr>
                    <m:type m:val="lin"/>
                  </m:fPr>
                  <m:num>
                    <m:r>
                      <a:rPr xmlns:a="http://schemas.openxmlformats.org/drawingml/2006/main" sz="3050" i="1">
                        <a:solidFill>
                          <a:srgbClr val="008E00"/>
                        </a:solidFill>
                        <a:latin typeface="Cambria Math" panose="02040503050406030204" pitchFamily="18" charset="0"/>
                      </a:rPr>
                      <m:t>π</m:t>
                    </m:r>
                  </m:num>
                  <m:den>
                    <m:r>
                      <a:rPr xmlns:a="http://schemas.openxmlformats.org/drawingml/2006/main" sz="3050" i="1">
                        <a:solidFill>
                          <a:srgbClr val="008E00"/>
                        </a:solidFill>
                        <a:latin typeface="Cambria Math" panose="02040503050406030204" pitchFamily="18" charset="0"/>
                      </a:rPr>
                      <m:t>2</m:t>
                    </m:r>
                  </m:den>
                </m:f>
              </m:oMath>
            </a14:m>
            <a:endParaRPr>
              <a:solidFill>
                <a:srgbClr val="008F00"/>
              </a:solidFill>
            </a:endParaRPr>
          </a:p>
        </p:txBody>
      </p:sp>
      <p:sp>
        <p:nvSpPr>
          <p:cNvPr id="461" name="There are various methods of evaluation and lifetime depends on the method from DA."/>
          <p:cNvSpPr txBox="1"/>
          <p:nvPr/>
        </p:nvSpPr>
        <p:spPr>
          <a:xfrm>
            <a:off x="496312" y="11074875"/>
            <a:ext cx="1486558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There are various methods of evaluation and lifetime depends on the method from DA. </a:t>
            </a:r>
          </a:p>
        </p:txBody>
      </p:sp>
      <p:sp>
        <p:nvSpPr>
          <p:cNvPr id="462" name="Vertical emittance is uncertain at 1 mA bunch current (larger than 20 pm or bunch lengthening)."/>
          <p:cNvSpPr txBox="1"/>
          <p:nvPr/>
        </p:nvSpPr>
        <p:spPr>
          <a:xfrm>
            <a:off x="496312" y="11954201"/>
            <a:ext cx="1644335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40FF"/>
                </a:solidFill>
              </a:defRPr>
            </a:lvl1pPr>
          </a:lstStyle>
          <a:p>
            <a:pPr/>
            <a:r>
              <a:t>Vertical emittance is uncertain at 1 mA bunch current (larger than 20 pm or bunch lengthening). </a:t>
            </a:r>
          </a:p>
        </p:txBody>
      </p:sp>
      <p:sp>
        <p:nvSpPr>
          <p:cNvPr id="463" name="larger momentum acceptance than original"/>
          <p:cNvSpPr txBox="1"/>
          <p:nvPr/>
        </p:nvSpPr>
        <p:spPr>
          <a:xfrm>
            <a:off x="9634445" y="3509013"/>
            <a:ext cx="493124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larger momentum acceptance than original</a:t>
            </a:r>
          </a:p>
        </p:txBody>
      </p:sp>
      <p:sp>
        <p:nvSpPr>
          <p:cNvPr id="464" name="too short lifetime"/>
          <p:cNvSpPr txBox="1"/>
          <p:nvPr/>
        </p:nvSpPr>
        <p:spPr>
          <a:xfrm>
            <a:off x="17051381" y="10242719"/>
            <a:ext cx="3447948" cy="5614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2600"/>
                </a:solidFill>
              </a:defRPr>
            </a:pPr>
            <a14:m>
              <m:oMath>
                <m:r>
                  <a:rPr xmlns:a="http://schemas.openxmlformats.org/drawingml/2006/main" sz="3500" i="1">
                    <a:solidFill>
                      <a:srgbClr val="FF2600"/>
                    </a:solidFill>
                    <a:latin typeface="Cambria Math" panose="02040503050406030204" pitchFamily="18" charset="0"/>
                  </a:rPr>
                  <m:t>→</m:t>
                </m:r>
              </m:oMath>
            </a14:m>
            <a:r>
              <a:t> too short lifetime</a:t>
            </a:r>
          </a:p>
        </p:txBody>
      </p:sp>
      <p:sp>
        <p:nvSpPr>
          <p:cNvPr id="465" name="線"/>
          <p:cNvSpPr/>
          <p:nvPr/>
        </p:nvSpPr>
        <p:spPr>
          <a:xfrm flipH="1">
            <a:off x="5990706" y="3551516"/>
            <a:ext cx="354918" cy="354918"/>
          </a:xfrm>
          <a:prstGeom prst="line">
            <a:avLst/>
          </a:prstGeom>
          <a:ln w="25400">
            <a:solidFill>
              <a:srgbClr val="0433FF"/>
            </a:solidFill>
            <a:miter lim="400000"/>
            <a:head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466" name="300 sec @ 1 mA"/>
          <p:cNvSpPr txBox="1"/>
          <p:nvPr/>
        </p:nvSpPr>
        <p:spPr>
          <a:xfrm>
            <a:off x="5996361" y="2866671"/>
            <a:ext cx="286371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433FF"/>
                </a:solidFill>
              </a:defRPr>
            </a:lvl1pPr>
          </a:lstStyle>
          <a:p>
            <a:pPr/>
            <a:r>
              <a:t>300 sec @ 1 mA</a:t>
            </a:r>
          </a:p>
        </p:txBody>
      </p:sp>
      <p:sp>
        <p:nvSpPr>
          <p:cNvPr id="467" name="Crab-Waist : 80 %"/>
          <p:cNvSpPr txBox="1"/>
          <p:nvPr/>
        </p:nvSpPr>
        <p:spPr>
          <a:xfrm>
            <a:off x="758167" y="1648321"/>
            <a:ext cx="320806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Crab-Waist : 80 %</a:t>
            </a:r>
          </a:p>
        </p:txBody>
      </p:sp>
      <p:pic>
        <p:nvPicPr>
          <p:cNvPr id="468" name="イメージ" descr="イメージ"/>
          <p:cNvPicPr>
            <a:picLocks noChangeAspect="1"/>
          </p:cNvPicPr>
          <p:nvPr/>
        </p:nvPicPr>
        <p:blipFill>
          <a:blip r:embed="rId3">
            <a:extLst/>
          </a:blip>
          <a:srcRect l="10810" t="19808" r="5784" b="6680"/>
          <a:stretch>
            <a:fillRect/>
          </a:stretch>
        </p:blipFill>
        <p:spPr>
          <a:xfrm>
            <a:off x="113773" y="3915413"/>
            <a:ext cx="7944324" cy="5513522"/>
          </a:xfrm>
          <a:prstGeom prst="rect">
            <a:avLst/>
          </a:prstGeom>
          <a:ln w="12700">
            <a:miter lim="400000"/>
          </a:ln>
        </p:spPr>
      </p:pic>
      <p:pic>
        <p:nvPicPr>
          <p:cNvPr id="469" name="イメージ" descr="イメージ"/>
          <p:cNvPicPr>
            <a:picLocks noChangeAspect="1"/>
          </p:cNvPicPr>
          <p:nvPr/>
        </p:nvPicPr>
        <p:blipFill>
          <a:blip r:embed="rId4">
            <a:extLst/>
          </a:blip>
          <a:srcRect l="11154" t="19778" r="6051" b="6428"/>
          <a:stretch>
            <a:fillRect/>
          </a:stretch>
        </p:blipFill>
        <p:spPr>
          <a:xfrm>
            <a:off x="15862983" y="3915369"/>
            <a:ext cx="7886096" cy="5534689"/>
          </a:xfrm>
          <a:prstGeom prst="rect">
            <a:avLst/>
          </a:prstGeom>
          <a:ln w="12700">
            <a:miter lim="400000"/>
          </a:ln>
        </p:spPr>
      </p:pic>
      <p:graphicFrame>
        <p:nvGraphicFramePr>
          <p:cNvPr id="470" name="Lifetime (sec)"/>
          <p:cNvGraphicFramePr/>
          <p:nvPr/>
        </p:nvGraphicFramePr>
        <p:xfrm>
          <a:off x="17370646" y="10835616"/>
          <a:ext cx="6586505" cy="2043777"/>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2191268"/>
                <a:gridCol w="2191268"/>
                <a:gridCol w="2191268"/>
              </a:tblGrid>
              <a:tr h="533527">
                <a:tc gridSpan="3">
                  <a:txBody>
                    <a:bodyPr/>
                    <a:lstStyle/>
                    <a:p>
                      <a:pPr defTabSz="821531">
                        <a:defRPr b="0" sz="1800">
                          <a:solidFill>
                            <a:srgbClr val="000000"/>
                          </a:solidFill>
                        </a:defRPr>
                      </a:pPr>
                      <a:r>
                        <a:rPr sz="2400">
                          <a:latin typeface="Graphik"/>
                          <a:ea typeface="Graphik"/>
                          <a:cs typeface="Graphik"/>
                          <a:sym typeface="Graphik"/>
                        </a:rPr>
                        <a:t>Lifetime (sec)</a:t>
                      </a:r>
                    </a:p>
                  </a:txBody>
                  <a:tcPr marL="71437" marR="71437" marT="71437" marB="71437" anchor="b" anchorCtr="0" horzOverflow="overflow">
                    <a:lnL/>
                    <a:lnR/>
                    <a:lnT/>
                    <a:lnB w="12700">
                      <a:solidFill>
                        <a:srgbClr val="000000"/>
                      </a:solidFill>
                      <a:miter lim="400000"/>
                    </a:lnB>
                    <a:solidFill>
                      <a:srgbClr val="000000">
                        <a:alpha val="0"/>
                      </a:srgbClr>
                    </a:solidFill>
                  </a:tcPr>
                </a:tc>
                <a:tc hMerge="1">
                  <a:tcPr/>
                </a:tc>
                <a:tc hMerge="1">
                  <a:tcPr/>
                </a:tc>
              </a:tr>
              <a:tr h="450850">
                <a:tc>
                  <a:txBody>
                    <a:bodyPr/>
                    <a:lstStyle/>
                    <a:p>
                      <a:pPr defTabSz="914400">
                        <a:tabLst>
                          <a:tab pos="2336800" algn="l"/>
                        </a:tabLst>
                        <a:defRPr b="0" sz="2200">
                          <a:solidFill>
                            <a:srgbClr val="000000"/>
                          </a:solidFill>
                          <a:latin typeface="Helvetica"/>
                          <a:ea typeface="Helvetica"/>
                          <a:cs typeface="Helvetica"/>
                          <a:sym typeface="Helvetica"/>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c>
                  <a:txBody>
                    <a:bodyPr/>
                    <a:lstStyle/>
                    <a:p>
                      <a:pPr defTabSz="914400">
                        <a:tabLst>
                          <a:tab pos="2336800" algn="l"/>
                        </a:tabLst>
                        <a:defRPr sz="2200">
                          <a:latin typeface="Helvetica"/>
                          <a:ea typeface="Helvetica"/>
                          <a:cs typeface="Helvetica"/>
                          <a:sym typeface="Helvetica"/>
                        </a:defRPr>
                      </a:pPr>
                      <a:r>
                        <a:t>I</a:t>
                      </a:r>
                      <a:r>
                        <a:rPr baseline="-5999"/>
                        <a:t>b</a:t>
                      </a:r>
                      <a:r>
                        <a:t> = 0.6 mA</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c>
                  <a:txBody>
                    <a:bodyPr/>
                    <a:lstStyle/>
                    <a:p>
                      <a:pPr defTabSz="914400">
                        <a:tabLst>
                          <a:tab pos="2336800" algn="l"/>
                        </a:tabLst>
                        <a:defRPr sz="2200">
                          <a:latin typeface="Helvetica"/>
                          <a:ea typeface="Helvetica"/>
                          <a:cs typeface="Helvetica"/>
                          <a:sym typeface="Helvetica"/>
                        </a:defRPr>
                      </a:pPr>
                      <a:r>
                        <a:t>I</a:t>
                      </a:r>
                      <a:r>
                        <a:rPr baseline="-5999"/>
                        <a:t>b</a:t>
                      </a:r>
                      <a:r>
                        <a:t> = 1 mA</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25400">
                      <a:solidFill>
                        <a:srgbClr val="000000"/>
                      </a:solidFill>
                      <a:miter lim="400000"/>
                    </a:lnB>
                    <a:noFill/>
                  </a:tcPr>
                </a:tc>
              </a:tr>
              <a:tr h="450850">
                <a:tc>
                  <a:txBody>
                    <a:bodyPr/>
                    <a:lstStyle/>
                    <a:p>
                      <a:pPr defTabSz="914400">
                        <a:tabLst>
                          <a:tab pos="2336800" algn="l"/>
                        </a:tabLst>
                        <a:defRPr b="0" sz="1800">
                          <a:solidFill>
                            <a:srgbClr val="000000"/>
                          </a:solidFill>
                        </a:defRPr>
                      </a:pPr>
                      <a:r>
                        <a:rPr sz="2200">
                          <a:latin typeface="Helvetica"/>
                          <a:ea typeface="Helvetica"/>
                          <a:cs typeface="Helvetica"/>
                          <a:sym typeface="Helvetica"/>
                        </a:rPr>
                        <a:t>original</a:t>
                      </a:r>
                    </a:p>
                  </a:txBody>
                  <a:tcPr marL="50800" marR="50800" marT="50800" marB="50800" anchor="ctr" anchorCtr="0" horzOverflow="overflow">
                    <a:lnL w="12700">
                      <a:solidFill>
                        <a:srgbClr val="000000"/>
                      </a:solidFill>
                      <a:miter lim="400000"/>
                    </a:lnL>
                    <a:lnR w="25400">
                      <a:solidFill>
                        <a:srgbClr val="000000"/>
                      </a:solidFill>
                      <a:miter lim="400000"/>
                    </a:lnR>
                    <a:lnT w="254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843 ± 14</a:t>
                      </a:r>
                    </a:p>
                  </a:txBody>
                  <a:tcPr marL="50800" marR="50800" marT="50800" marB="50800" anchor="ctr" anchorCtr="0" horzOverflow="overflow">
                    <a:lnL w="254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716 ± 7</a:t>
                      </a:r>
                    </a:p>
                  </a:txBody>
                  <a:tcPr marL="50800" marR="50800" marT="50800" marB="5080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noFill/>
                  </a:tcPr>
                </a:tc>
              </a:tr>
              <a:tr h="444500">
                <a:tc>
                  <a:txBody>
                    <a:bodyPr/>
                    <a:lstStyle/>
                    <a:p>
                      <a:pPr defTabSz="914400">
                        <a:tabLst>
                          <a:tab pos="2336800" algn="l"/>
                        </a:tabLst>
                        <a:defRPr b="0" sz="1800">
                          <a:solidFill>
                            <a:srgbClr val="000000"/>
                          </a:solidFill>
                        </a:defRPr>
                      </a:pPr>
                      <a:r>
                        <a:rPr sz="2200">
                          <a:latin typeface="Helvetica"/>
                          <a:ea typeface="Helvetica"/>
                          <a:cs typeface="Helvetica"/>
                          <a:sym typeface="Helvetica"/>
                        </a:rPr>
                        <a:t>Yunhai</a:t>
                      </a:r>
                    </a:p>
                  </a:txBody>
                  <a:tcPr marL="50800" marR="50800" marT="50800" marB="5080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825 ± 14</a:t>
                      </a:r>
                    </a:p>
                  </a:txBody>
                  <a:tcPr marL="50800" marR="50800" marT="50800" marB="5080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662 ± 8</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44500">
                <a:tc>
                  <a:txBody>
                    <a:bodyPr/>
                    <a:lstStyle/>
                    <a:p>
                      <a:pPr defTabSz="914400">
                        <a:tabLst>
                          <a:tab pos="2336800" algn="l"/>
                        </a:tabLst>
                        <a:defRPr b="0" sz="1800">
                          <a:solidFill>
                            <a:srgbClr val="000000"/>
                          </a:solidFill>
                        </a:defRPr>
                      </a:pPr>
                      <a:r>
                        <a:rPr sz="2200">
                          <a:latin typeface="Helvetica"/>
                          <a:ea typeface="Helvetica"/>
                          <a:cs typeface="Helvetica"/>
                          <a:sym typeface="Helvetica"/>
                        </a:rPr>
                        <a:t>B2</a:t>
                      </a:r>
                    </a:p>
                  </a:txBody>
                  <a:tcPr marL="50800" marR="50800" marT="50800" marB="50800" anchor="ctr" anchorCtr="0" horzOverflow="overflow">
                    <a:lnL w="127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 761 ± 13</a:t>
                      </a:r>
                    </a:p>
                  </a:txBody>
                  <a:tcPr marL="50800" marR="50800" marT="50800" marB="50800" anchor="ctr" anchorCtr="0" horzOverflow="overflow">
                    <a:lnL w="254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1800"/>
                      </a:pPr>
                      <a:r>
                        <a:rPr sz="2200">
                          <a:latin typeface="Helvetica"/>
                          <a:ea typeface="Helvetica"/>
                          <a:cs typeface="Helvetica"/>
                          <a:sym typeface="Helvetica"/>
                        </a:rPr>
                        <a:t>596 ± 8</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471" name="8.2 min"/>
          <p:cNvSpPr txBox="1"/>
          <p:nvPr/>
        </p:nvSpPr>
        <p:spPr>
          <a:xfrm>
            <a:off x="5028103" y="4459671"/>
            <a:ext cx="138417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8.2 min</a:t>
            </a:r>
          </a:p>
        </p:txBody>
      </p:sp>
      <p:sp>
        <p:nvSpPr>
          <p:cNvPr id="472" name="6.3 min"/>
          <p:cNvSpPr txBox="1"/>
          <p:nvPr/>
        </p:nvSpPr>
        <p:spPr>
          <a:xfrm>
            <a:off x="13038709" y="4459671"/>
            <a:ext cx="138417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6.3 min</a:t>
            </a:r>
          </a:p>
        </p:txBody>
      </p:sp>
      <p:sp>
        <p:nvSpPr>
          <p:cNvPr id="473" name="8.5 min"/>
          <p:cNvSpPr txBox="1"/>
          <p:nvPr/>
        </p:nvSpPr>
        <p:spPr>
          <a:xfrm>
            <a:off x="20893738" y="4459671"/>
            <a:ext cx="138417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8.5 min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イメージ" descr="イメージ"/>
          <p:cNvPicPr>
            <a:picLocks noChangeAspect="1"/>
          </p:cNvPicPr>
          <p:nvPr/>
        </p:nvPicPr>
        <p:blipFill>
          <a:blip r:embed="rId2">
            <a:extLst/>
          </a:blip>
          <a:stretch>
            <a:fillRect/>
          </a:stretch>
        </p:blipFill>
        <p:spPr>
          <a:xfrm>
            <a:off x="10118249" y="8157899"/>
            <a:ext cx="7823201" cy="5054601"/>
          </a:xfrm>
          <a:prstGeom prst="rect">
            <a:avLst/>
          </a:prstGeom>
          <a:ln w="12700">
            <a:miter lim="400000"/>
          </a:ln>
        </p:spPr>
      </p:pic>
      <p:pic>
        <p:nvPicPr>
          <p:cNvPr id="476" name="イメージ" descr="イメージ"/>
          <p:cNvPicPr>
            <a:picLocks noChangeAspect="1"/>
          </p:cNvPicPr>
          <p:nvPr/>
        </p:nvPicPr>
        <p:blipFill>
          <a:blip r:embed="rId3">
            <a:extLst/>
          </a:blip>
          <a:stretch>
            <a:fillRect/>
          </a:stretch>
        </p:blipFill>
        <p:spPr>
          <a:xfrm>
            <a:off x="1483099" y="8138849"/>
            <a:ext cx="7696201" cy="5092701"/>
          </a:xfrm>
          <a:prstGeom prst="rect">
            <a:avLst/>
          </a:prstGeom>
          <a:ln w="12700">
            <a:miter lim="400000"/>
          </a:ln>
        </p:spPr>
      </p:pic>
      <p:grpSp>
        <p:nvGrpSpPr>
          <p:cNvPr id="487" name="グループ"/>
          <p:cNvGrpSpPr/>
          <p:nvPr/>
        </p:nvGrpSpPr>
        <p:grpSpPr>
          <a:xfrm>
            <a:off x="1067449" y="865649"/>
            <a:ext cx="7895052" cy="5970702"/>
            <a:chOff x="0" y="0"/>
            <a:chExt cx="7895051" cy="5970700"/>
          </a:xfrm>
        </p:grpSpPr>
        <p:pic>
          <p:nvPicPr>
            <p:cNvPr id="477" name="イメージ" descr="イメージ"/>
            <p:cNvPicPr>
              <a:picLocks noChangeAspect="1"/>
            </p:cNvPicPr>
            <p:nvPr/>
          </p:nvPicPr>
          <p:blipFill>
            <a:blip r:embed="rId4">
              <a:extLst/>
            </a:blip>
            <a:srcRect l="4249" t="17478" r="39491" b="16022"/>
            <a:stretch>
              <a:fillRect/>
            </a:stretch>
          </p:blipFill>
          <p:spPr>
            <a:xfrm>
              <a:off x="0" y="0"/>
              <a:ext cx="7895052" cy="5117901"/>
            </a:xfrm>
            <a:prstGeom prst="rect">
              <a:avLst/>
            </a:prstGeom>
            <a:ln w="12700" cap="flat">
              <a:noFill/>
              <a:miter lim="400000"/>
            </a:ln>
            <a:effectLst/>
          </p:spPr>
        </p:pic>
        <p:sp>
          <p:nvSpPr>
            <p:cNvPr id="478" name="60 pm"/>
            <p:cNvSpPr txBox="1"/>
            <p:nvPr/>
          </p:nvSpPr>
          <p:spPr>
            <a:xfrm>
              <a:off x="2232873" y="2077999"/>
              <a:ext cx="1006755"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venir Next Regular"/>
                  <a:ea typeface="Avenir Next Regular"/>
                  <a:cs typeface="Avenir Next Regular"/>
                  <a:sym typeface="Avenir Next Regular"/>
                </a:defRPr>
              </a:lvl1pPr>
            </a:lstStyle>
            <a:p>
              <a:pPr/>
              <a:r>
                <a:t>60 pm</a:t>
              </a:r>
            </a:p>
          </p:txBody>
        </p:sp>
        <p:sp>
          <p:nvSpPr>
            <p:cNvPr id="479" name="22 pm"/>
            <p:cNvSpPr txBox="1"/>
            <p:nvPr/>
          </p:nvSpPr>
          <p:spPr>
            <a:xfrm>
              <a:off x="3012773" y="3809000"/>
              <a:ext cx="1006756"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venir Next Regular"/>
                  <a:ea typeface="Avenir Next Regular"/>
                  <a:cs typeface="Avenir Next Regular"/>
                  <a:sym typeface="Avenir Next Regular"/>
                </a:defRPr>
              </a:lvl1pPr>
            </a:lstStyle>
            <a:p>
              <a:pPr/>
              <a:r>
                <a:t>22 pm</a:t>
              </a:r>
            </a:p>
          </p:txBody>
        </p:sp>
        <p:sp>
          <p:nvSpPr>
            <p:cNvPr id="480" name="線"/>
            <p:cNvSpPr/>
            <p:nvPr/>
          </p:nvSpPr>
          <p:spPr>
            <a:xfrm>
              <a:off x="870272" y="3772949"/>
              <a:ext cx="6154491" cy="1"/>
            </a:xfrm>
            <a:prstGeom prst="line">
              <a:avLst/>
            </a:prstGeom>
            <a:noFill/>
            <a:ln w="25400" cap="flat">
              <a:solidFill>
                <a:srgbClr val="000000"/>
              </a:solidFill>
              <a:prstDash val="sysDot"/>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481" name="collision"/>
            <p:cNvSpPr txBox="1"/>
            <p:nvPr/>
          </p:nvSpPr>
          <p:spPr>
            <a:xfrm>
              <a:off x="479609" y="5348400"/>
              <a:ext cx="1654684"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atin typeface="Avenir Next Regular"/>
                  <a:ea typeface="Avenir Next Regular"/>
                  <a:cs typeface="Avenir Next Regular"/>
                  <a:sym typeface="Avenir Next Regular"/>
                </a:defRPr>
              </a:lvl1pPr>
            </a:lstStyle>
            <a:p>
              <a:pPr/>
              <a:r>
                <a:t>collision</a:t>
              </a:r>
            </a:p>
          </p:txBody>
        </p:sp>
        <p:sp>
          <p:nvSpPr>
            <p:cNvPr id="482" name="single beam"/>
            <p:cNvSpPr txBox="1"/>
            <p:nvPr/>
          </p:nvSpPr>
          <p:spPr>
            <a:xfrm>
              <a:off x="4459288" y="5348400"/>
              <a:ext cx="2371726"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atin typeface="Avenir Next Regular"/>
                  <a:ea typeface="Avenir Next Regular"/>
                  <a:cs typeface="Avenir Next Regular"/>
                  <a:sym typeface="Avenir Next Regular"/>
                </a:defRPr>
              </a:lvl1pPr>
            </a:lstStyle>
            <a:p>
              <a:pPr/>
              <a:r>
                <a:t>single beam</a:t>
              </a:r>
            </a:p>
          </p:txBody>
        </p:sp>
        <p:sp>
          <p:nvSpPr>
            <p:cNvPr id="483" name="nb:1174"/>
            <p:cNvSpPr txBox="1"/>
            <p:nvPr/>
          </p:nvSpPr>
          <p:spPr>
            <a:xfrm>
              <a:off x="2126549" y="879200"/>
              <a:ext cx="1219404"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latin typeface="Avenir Next Regular"/>
                  <a:ea typeface="Avenir Next Regular"/>
                  <a:cs typeface="Avenir Next Regular"/>
                  <a:sym typeface="Avenir Next Regular"/>
                </a:defRPr>
              </a:pPr>
              <a:r>
                <a:t>n</a:t>
              </a:r>
              <a:r>
                <a:rPr baseline="-5999"/>
                <a:t>b</a:t>
              </a:r>
              <a:r>
                <a:t>:1174</a:t>
              </a:r>
            </a:p>
          </p:txBody>
        </p:sp>
        <p:sp>
          <p:nvSpPr>
            <p:cNvPr id="484" name="nb:393"/>
            <p:cNvSpPr txBox="1"/>
            <p:nvPr/>
          </p:nvSpPr>
          <p:spPr>
            <a:xfrm>
              <a:off x="3883241" y="2581600"/>
              <a:ext cx="1042620"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latin typeface="Avenir Next Regular"/>
                  <a:ea typeface="Avenir Next Regular"/>
                  <a:cs typeface="Avenir Next Regular"/>
                  <a:sym typeface="Avenir Next Regular"/>
                </a:defRPr>
              </a:pPr>
              <a:r>
                <a:t>n</a:t>
              </a:r>
              <a:r>
                <a:rPr baseline="-5999"/>
                <a:t>b</a:t>
              </a:r>
              <a:r>
                <a:t>:393</a:t>
              </a:r>
            </a:p>
          </p:txBody>
        </p:sp>
        <p:sp>
          <p:nvSpPr>
            <p:cNvPr id="485" name="1174"/>
            <p:cNvSpPr txBox="1"/>
            <p:nvPr/>
          </p:nvSpPr>
          <p:spPr>
            <a:xfrm>
              <a:off x="5490433" y="4002400"/>
              <a:ext cx="821437"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venir Next Regular"/>
                  <a:ea typeface="Avenir Next Regular"/>
                  <a:cs typeface="Avenir Next Regular"/>
                  <a:sym typeface="Avenir Next Regular"/>
                </a:defRPr>
              </a:lvl1pPr>
            </a:lstStyle>
            <a:p>
              <a:pPr/>
              <a:r>
                <a:t>1174</a:t>
              </a:r>
            </a:p>
          </p:txBody>
        </p:sp>
        <p:sp>
          <p:nvSpPr>
            <p:cNvPr id="486" name="25 pm"/>
            <p:cNvSpPr txBox="1"/>
            <p:nvPr/>
          </p:nvSpPr>
          <p:spPr>
            <a:xfrm>
              <a:off x="5277373" y="2848000"/>
              <a:ext cx="1006755"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venir Next Regular"/>
                  <a:ea typeface="Avenir Next Regular"/>
                  <a:cs typeface="Avenir Next Regular"/>
                  <a:sym typeface="Avenir Next Regular"/>
                </a:defRPr>
              </a:lvl1pPr>
            </a:lstStyle>
            <a:p>
              <a:pPr/>
              <a:r>
                <a:t>25 pm</a:t>
              </a:r>
            </a:p>
          </p:txBody>
        </p:sp>
      </p:grpSp>
      <p:grpSp>
        <p:nvGrpSpPr>
          <p:cNvPr id="498" name="グループ"/>
          <p:cNvGrpSpPr/>
          <p:nvPr/>
        </p:nvGrpSpPr>
        <p:grpSpPr>
          <a:xfrm>
            <a:off x="10122058" y="619424"/>
            <a:ext cx="8055942" cy="6176352"/>
            <a:chOff x="0" y="0"/>
            <a:chExt cx="8055941" cy="6176350"/>
          </a:xfrm>
        </p:grpSpPr>
        <p:pic>
          <p:nvPicPr>
            <p:cNvPr id="488" name="イメージ" descr="イメージ"/>
            <p:cNvPicPr>
              <a:picLocks noChangeAspect="1"/>
            </p:cNvPicPr>
            <p:nvPr/>
          </p:nvPicPr>
          <p:blipFill>
            <a:blip r:embed="rId5">
              <a:extLst/>
            </a:blip>
            <a:srcRect l="3985" t="15203" r="38721" b="16586"/>
            <a:stretch>
              <a:fillRect/>
            </a:stretch>
          </p:blipFill>
          <p:spPr>
            <a:xfrm>
              <a:off x="15641" y="0"/>
              <a:ext cx="8040301" cy="5249601"/>
            </a:xfrm>
            <a:prstGeom prst="rect">
              <a:avLst/>
            </a:prstGeom>
            <a:ln w="12700" cap="flat">
              <a:noFill/>
              <a:miter lim="400000"/>
            </a:ln>
            <a:effectLst/>
          </p:spPr>
        </p:pic>
        <p:sp>
          <p:nvSpPr>
            <p:cNvPr id="489" name="45 pm"/>
            <p:cNvSpPr txBox="1"/>
            <p:nvPr/>
          </p:nvSpPr>
          <p:spPr>
            <a:xfrm>
              <a:off x="1867164" y="2840650"/>
              <a:ext cx="1006756"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venir Next Regular"/>
                  <a:ea typeface="Avenir Next Regular"/>
                  <a:cs typeface="Avenir Next Regular"/>
                  <a:sym typeface="Avenir Next Regular"/>
                </a:defRPr>
              </a:lvl1pPr>
            </a:lstStyle>
            <a:p>
              <a:pPr/>
              <a:r>
                <a:t>45 pm</a:t>
              </a:r>
            </a:p>
          </p:txBody>
        </p:sp>
        <p:sp>
          <p:nvSpPr>
            <p:cNvPr id="490" name="28 pm"/>
            <p:cNvSpPr txBox="1"/>
            <p:nvPr/>
          </p:nvSpPr>
          <p:spPr>
            <a:xfrm>
              <a:off x="6110564" y="3848250"/>
              <a:ext cx="1006756"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venir Next Regular"/>
                  <a:ea typeface="Avenir Next Regular"/>
                  <a:cs typeface="Avenir Next Regular"/>
                  <a:sym typeface="Avenir Next Regular"/>
                </a:defRPr>
              </a:lvl1pPr>
            </a:lstStyle>
            <a:p>
              <a:pPr/>
              <a:r>
                <a:t>28 pm</a:t>
              </a:r>
            </a:p>
          </p:txBody>
        </p:sp>
        <p:sp>
          <p:nvSpPr>
            <p:cNvPr id="491" name="線"/>
            <p:cNvSpPr/>
            <p:nvPr/>
          </p:nvSpPr>
          <p:spPr>
            <a:xfrm>
              <a:off x="958541" y="3722600"/>
              <a:ext cx="6154490" cy="1"/>
            </a:xfrm>
            <a:prstGeom prst="line">
              <a:avLst/>
            </a:prstGeom>
            <a:noFill/>
            <a:ln w="25400" cap="flat">
              <a:solidFill>
                <a:srgbClr val="000000"/>
              </a:solidFill>
              <a:prstDash val="sysDot"/>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492" name="collision"/>
            <p:cNvSpPr txBox="1"/>
            <p:nvPr/>
          </p:nvSpPr>
          <p:spPr>
            <a:xfrm>
              <a:off x="-1" y="5554050"/>
              <a:ext cx="1654684"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atin typeface="Avenir Next Regular"/>
                  <a:ea typeface="Avenir Next Regular"/>
                  <a:cs typeface="Avenir Next Regular"/>
                  <a:sym typeface="Avenir Next Regular"/>
                </a:defRPr>
              </a:lvl1pPr>
            </a:lstStyle>
            <a:p>
              <a:pPr/>
              <a:r>
                <a:t>collision</a:t>
              </a:r>
            </a:p>
          </p:txBody>
        </p:sp>
        <p:sp>
          <p:nvSpPr>
            <p:cNvPr id="493" name="single beam"/>
            <p:cNvSpPr txBox="1"/>
            <p:nvPr/>
          </p:nvSpPr>
          <p:spPr>
            <a:xfrm>
              <a:off x="4672997" y="5554050"/>
              <a:ext cx="2371726"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atin typeface="Avenir Next Regular"/>
                  <a:ea typeface="Avenir Next Regular"/>
                  <a:cs typeface="Avenir Next Regular"/>
                  <a:sym typeface="Avenir Next Regular"/>
                </a:defRPr>
              </a:lvl1pPr>
            </a:lstStyle>
            <a:p>
              <a:pPr/>
              <a:r>
                <a:t>single beam</a:t>
              </a:r>
            </a:p>
          </p:txBody>
        </p:sp>
        <p:sp>
          <p:nvSpPr>
            <p:cNvPr id="494" name="nb:1174"/>
            <p:cNvSpPr txBox="1"/>
            <p:nvPr/>
          </p:nvSpPr>
          <p:spPr>
            <a:xfrm>
              <a:off x="1760840" y="1033650"/>
              <a:ext cx="1219404"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latin typeface="Avenir Next Regular"/>
                  <a:ea typeface="Avenir Next Regular"/>
                  <a:cs typeface="Avenir Next Regular"/>
                  <a:sym typeface="Avenir Next Regular"/>
                </a:defRPr>
              </a:pPr>
              <a:r>
                <a:t>n</a:t>
              </a:r>
              <a:r>
                <a:rPr baseline="-5999"/>
                <a:t>b</a:t>
              </a:r>
              <a:r>
                <a:t>:1174</a:t>
              </a:r>
            </a:p>
          </p:txBody>
        </p:sp>
        <p:sp>
          <p:nvSpPr>
            <p:cNvPr id="495" name="nb:393"/>
            <p:cNvSpPr txBox="1"/>
            <p:nvPr/>
          </p:nvSpPr>
          <p:spPr>
            <a:xfrm>
              <a:off x="4184432" y="2364450"/>
              <a:ext cx="1042620"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latin typeface="Avenir Next Regular"/>
                  <a:ea typeface="Avenir Next Regular"/>
                  <a:cs typeface="Avenir Next Regular"/>
                  <a:sym typeface="Avenir Next Regular"/>
                </a:defRPr>
              </a:pPr>
              <a:r>
                <a:t>n</a:t>
              </a:r>
              <a:r>
                <a:rPr baseline="-5999"/>
                <a:t>b</a:t>
              </a:r>
              <a:r>
                <a:t>:393</a:t>
              </a:r>
            </a:p>
          </p:txBody>
        </p:sp>
        <p:sp>
          <p:nvSpPr>
            <p:cNvPr id="496" name="1174"/>
            <p:cNvSpPr txBox="1"/>
            <p:nvPr/>
          </p:nvSpPr>
          <p:spPr>
            <a:xfrm>
              <a:off x="5037423" y="1019000"/>
              <a:ext cx="821437"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venir Next Regular"/>
                  <a:ea typeface="Avenir Next Regular"/>
                  <a:cs typeface="Avenir Next Regular"/>
                  <a:sym typeface="Avenir Next Regular"/>
                </a:defRPr>
              </a:lvl1pPr>
            </a:lstStyle>
            <a:p>
              <a:pPr/>
              <a:r>
                <a:t>1174</a:t>
              </a:r>
            </a:p>
          </p:txBody>
        </p:sp>
        <p:sp>
          <p:nvSpPr>
            <p:cNvPr id="497" name="40 pm"/>
            <p:cNvSpPr txBox="1"/>
            <p:nvPr/>
          </p:nvSpPr>
          <p:spPr>
            <a:xfrm>
              <a:off x="5853564" y="2513650"/>
              <a:ext cx="1006756"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atin typeface="Avenir Next Regular"/>
                  <a:ea typeface="Avenir Next Regular"/>
                  <a:cs typeface="Avenir Next Regular"/>
                  <a:sym typeface="Avenir Next Regular"/>
                </a:defRPr>
              </a:lvl1pPr>
            </a:lstStyle>
            <a:p>
              <a:pPr/>
              <a:r>
                <a:t>40 pm</a:t>
              </a:r>
            </a:p>
          </p:txBody>
        </p:sp>
      </p:grpSp>
      <p:sp>
        <p:nvSpPr>
          <p:cNvPr id="499" name="30 min"/>
          <p:cNvSpPr txBox="1"/>
          <p:nvPr/>
        </p:nvSpPr>
        <p:spPr>
          <a:xfrm>
            <a:off x="11786752" y="11013650"/>
            <a:ext cx="1066496"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Avenir Next Regular"/>
                <a:ea typeface="Avenir Next Regular"/>
                <a:cs typeface="Avenir Next Regular"/>
                <a:sym typeface="Avenir Next Regular"/>
              </a:defRPr>
            </a:lvl1pPr>
          </a:lstStyle>
          <a:p>
            <a:pPr/>
            <a:r>
              <a:t>30 min</a:t>
            </a:r>
          </a:p>
        </p:txBody>
      </p:sp>
      <p:sp>
        <p:nvSpPr>
          <p:cNvPr id="500" name="8 min"/>
          <p:cNvSpPr txBox="1"/>
          <p:nvPr/>
        </p:nvSpPr>
        <p:spPr>
          <a:xfrm>
            <a:off x="3554144" y="11345450"/>
            <a:ext cx="889712"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Avenir Next Regular"/>
                <a:ea typeface="Avenir Next Regular"/>
                <a:cs typeface="Avenir Next Regular"/>
                <a:sym typeface="Avenir Next Regular"/>
              </a:defRPr>
            </a:lvl1pPr>
          </a:lstStyle>
          <a:p>
            <a:pPr/>
            <a:r>
              <a:t>8 min</a:t>
            </a:r>
          </a:p>
        </p:txBody>
      </p:sp>
      <p:sp>
        <p:nvSpPr>
          <p:cNvPr id="501" name="7 min"/>
          <p:cNvSpPr txBox="1"/>
          <p:nvPr/>
        </p:nvSpPr>
        <p:spPr>
          <a:xfrm>
            <a:off x="5409144" y="12111450"/>
            <a:ext cx="889712"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Avenir Next Regular"/>
                <a:ea typeface="Avenir Next Regular"/>
                <a:cs typeface="Avenir Next Regular"/>
                <a:sym typeface="Avenir Next Regular"/>
              </a:defRPr>
            </a:lvl1pPr>
          </a:lstStyle>
          <a:p>
            <a:pPr/>
            <a:r>
              <a:t>7 min</a:t>
            </a:r>
          </a:p>
        </p:txBody>
      </p:sp>
      <p:sp>
        <p:nvSpPr>
          <p:cNvPr id="502" name="6 min"/>
          <p:cNvSpPr txBox="1"/>
          <p:nvPr/>
        </p:nvSpPr>
        <p:spPr>
          <a:xfrm>
            <a:off x="6816143" y="12111450"/>
            <a:ext cx="889713"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Avenir Next Regular"/>
                <a:ea typeface="Avenir Next Regular"/>
                <a:cs typeface="Avenir Next Regular"/>
                <a:sym typeface="Avenir Next Regular"/>
              </a:defRPr>
            </a:lvl1pPr>
          </a:lstStyle>
          <a:p>
            <a:pPr/>
            <a:r>
              <a:t>6 min</a:t>
            </a:r>
          </a:p>
        </p:txBody>
      </p:sp>
      <p:sp>
        <p:nvSpPr>
          <p:cNvPr id="503" name="32 min"/>
          <p:cNvSpPr txBox="1"/>
          <p:nvPr/>
        </p:nvSpPr>
        <p:spPr>
          <a:xfrm>
            <a:off x="15920152" y="11460650"/>
            <a:ext cx="1066496"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Avenir Next Regular"/>
                <a:ea typeface="Avenir Next Regular"/>
                <a:cs typeface="Avenir Next Regular"/>
                <a:sym typeface="Avenir Next Regular"/>
              </a:defRPr>
            </a:lvl1pPr>
          </a:lstStyle>
          <a:p>
            <a:pPr/>
            <a:r>
              <a:t>32 min</a:t>
            </a:r>
          </a:p>
        </p:txBody>
      </p:sp>
      <p:sp>
        <p:nvSpPr>
          <p:cNvPr id="504" name="26 min"/>
          <p:cNvSpPr txBox="1"/>
          <p:nvPr/>
        </p:nvSpPr>
        <p:spPr>
          <a:xfrm>
            <a:off x="13343003" y="11127850"/>
            <a:ext cx="1066496"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Avenir Next Regular"/>
                <a:ea typeface="Avenir Next Regular"/>
                <a:cs typeface="Avenir Next Regular"/>
                <a:sym typeface="Avenir Next Regular"/>
              </a:defRPr>
            </a:lvl1pPr>
          </a:lstStyle>
          <a:p>
            <a:pPr/>
            <a:r>
              <a:t>26 min</a:t>
            </a:r>
          </a:p>
        </p:txBody>
      </p:sp>
      <p:sp>
        <p:nvSpPr>
          <p:cNvPr id="505" name="LER"/>
          <p:cNvSpPr txBox="1"/>
          <p:nvPr/>
        </p:nvSpPr>
        <p:spPr>
          <a:xfrm>
            <a:off x="4284409" y="223650"/>
            <a:ext cx="76238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venir Next Regular"/>
                <a:ea typeface="Avenir Next Regular"/>
                <a:cs typeface="Avenir Next Regular"/>
                <a:sym typeface="Avenir Next Regular"/>
              </a:defRPr>
            </a:lvl1pPr>
          </a:lstStyle>
          <a:p>
            <a:pPr/>
            <a:r>
              <a:t>LER</a:t>
            </a:r>
          </a:p>
        </p:txBody>
      </p:sp>
      <p:sp>
        <p:nvSpPr>
          <p:cNvPr id="506" name="HER"/>
          <p:cNvSpPr txBox="1"/>
          <p:nvPr/>
        </p:nvSpPr>
        <p:spPr>
          <a:xfrm>
            <a:off x="13455436" y="223650"/>
            <a:ext cx="84163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venir Next Regular"/>
                <a:ea typeface="Avenir Next Regular"/>
                <a:cs typeface="Avenir Next Regular"/>
                <a:sym typeface="Avenir Next Regular"/>
              </a:defRPr>
            </a:lvl1pPr>
          </a:lstStyle>
          <a:p>
            <a:pPr/>
            <a:r>
              <a:t>HER</a:t>
            </a:r>
          </a:p>
        </p:txBody>
      </p:sp>
      <p:graphicFrame>
        <p:nvGraphicFramePr>
          <p:cNvPr id="507" name="表1"/>
          <p:cNvGraphicFramePr/>
          <p:nvPr/>
        </p:nvGraphicFramePr>
        <p:xfrm>
          <a:off x="18329099" y="1470799"/>
          <a:ext cx="5677001" cy="931885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888100"/>
                <a:gridCol w="1888100"/>
                <a:gridCol w="1888100"/>
              </a:tblGrid>
              <a:tr h="930615">
                <a:tc>
                  <a:txBody>
                    <a:bodyPr/>
                    <a:lstStyle/>
                    <a:p>
                      <a:pPr defTabSz="914400">
                        <a:defRPr>
                          <a:sym typeface="ヒラギノ角ゴ ProN W3"/>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LER</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HER</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930615">
                <a:tc>
                  <a:txBody>
                    <a:bodyPr/>
                    <a:lstStyle/>
                    <a:p>
                      <a:pPr defTabSz="914400">
                        <a:defRPr>
                          <a:sym typeface="ヒラギノ角ゴ ProN W3"/>
                        </a:defRPr>
                      </a:pPr>
                      <a:r>
                        <a:t>β</a:t>
                      </a:r>
                      <a:r>
                        <a:rPr baseline="-5999"/>
                        <a:t>x</a:t>
                      </a:r>
                      <a:r>
                        <a: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80 mm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60 mm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930615">
                <a:tc>
                  <a:txBody>
                    <a:bodyPr/>
                    <a:lstStyle/>
                    <a:p>
                      <a:pPr defTabSz="914400">
                        <a:defRPr>
                          <a:sym typeface="ヒラギノ角ゴ ProN W3"/>
                        </a:defRPr>
                      </a:pPr>
                      <a:r>
                        <a:t>β</a:t>
                      </a:r>
                      <a:r>
                        <a:rPr baseline="-5999"/>
                        <a:t>y</a:t>
                      </a:r>
                      <a:r>
                        <a: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1 mm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1 mm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930615">
                <a:tc>
                  <a:txBody>
                    <a:bodyPr/>
                    <a:lstStyle/>
                    <a:p>
                      <a:pPr defTabSz="914400">
                        <a:defRPr sz="1800"/>
                      </a:pPr>
                      <a:r>
                        <a:rPr sz="2400">
                          <a:sym typeface="ヒラギノ角ゴ ProN W3"/>
                        </a:rPr>
                        <a:t>I</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800 mA</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650 mA</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930615">
                <a:tc>
                  <a:txBody>
                    <a:bodyPr/>
                    <a:lstStyle/>
                    <a:p>
                      <a:pPr defTabSz="914400">
                        <a:defRPr>
                          <a:sym typeface="ヒラギノ角ゴ ProN W3"/>
                        </a:defRPr>
                      </a:pPr>
                      <a:r>
                        <a:t>n</a:t>
                      </a:r>
                      <a:r>
                        <a:rPr baseline="-5999"/>
                        <a:t>b</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1174</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1174</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930615">
                <a:tc>
                  <a:txBody>
                    <a:bodyPr/>
                    <a:lstStyle/>
                    <a:p>
                      <a:pPr defTabSz="914400">
                        <a:defRPr>
                          <a:sym typeface="ヒラギノ角ゴ ProN W3"/>
                        </a:defRPr>
                      </a:pPr>
                      <a:r>
                        <a:t>I</a:t>
                      </a:r>
                      <a:r>
                        <a:rPr baseline="-5999"/>
                        <a:t>b</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olidFill>
                            <a:srgbClr val="FF40FF"/>
                          </a:solidFill>
                          <a:latin typeface="ヒラギノ角ゴ ProN W6"/>
                          <a:ea typeface="ヒラギノ角ゴ ProN W6"/>
                          <a:cs typeface="ヒラギノ角ゴ ProN W6"/>
                          <a:sym typeface="ヒラギノ角ゴ ProN W6"/>
                        </a:rPr>
                        <a:t>0.681 mA</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olidFill>
                            <a:srgbClr val="FF40FF"/>
                          </a:solidFill>
                          <a:latin typeface="ヒラギノ角ゴ ProN W6"/>
                          <a:ea typeface="ヒラギノ角ゴ ProN W6"/>
                          <a:cs typeface="ヒラギノ角ゴ ProN W6"/>
                          <a:sym typeface="ヒラギノ角ゴ ProN W6"/>
                        </a:rPr>
                        <a:t>0.545 mA</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930615">
                <a:tc>
                  <a:txBody>
                    <a:bodyPr/>
                    <a:lstStyle/>
                    <a:p>
                      <a:pPr defTabSz="914400">
                        <a:defRPr>
                          <a:sym typeface="ヒラギノ角ゴ ProN W3"/>
                        </a:defRPr>
                      </a:pPr>
                      <a:r>
                        <a:t>ε</a:t>
                      </a:r>
                      <a:r>
                        <a:rPr baseline="-5999"/>
                        <a:t>y</a:t>
                      </a:r>
                    </a:p>
                    <a:p>
                      <a:pPr defTabSz="914400">
                        <a:defRPr>
                          <a:sym typeface="ヒラギノ角ゴ ProN W3"/>
                        </a:defRPr>
                      </a:pPr>
                      <a:r>
                        <a:t>collision</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60 pm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45 pm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930615">
                <a:tc>
                  <a:txBody>
                    <a:bodyPr/>
                    <a:lstStyle/>
                    <a:p>
                      <a:pPr defTabSz="914400">
                        <a:defRPr>
                          <a:sym typeface="ヒラギノ角ゴ ProN W3"/>
                        </a:defRPr>
                      </a:pPr>
                      <a:r>
                        <a:t>ε</a:t>
                      </a:r>
                      <a:r>
                        <a:rPr baseline="-5999"/>
                        <a:t>y</a:t>
                      </a:r>
                    </a:p>
                    <a:p>
                      <a:pPr defTabSz="914400">
                        <a:defRPr>
                          <a:sym typeface="ヒラギノ角ゴ ProN W3"/>
                        </a:defRPr>
                      </a:pPr>
                      <a:r>
                        <a:t>single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25 pm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40 pm</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930615">
                <a:tc>
                  <a:txBody>
                    <a:bodyPr/>
                    <a:lstStyle/>
                    <a:p>
                      <a:pPr defTabSz="914400">
                        <a:defRPr sz="1800"/>
                      </a:pPr>
                      <a:r>
                        <a:rPr sz="2400">
                          <a:sym typeface="ヒラギノ角ゴ ProN W3"/>
                        </a:rPr>
                        <a:t>life
collision</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8 min</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30 min</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930615">
                <a:tc>
                  <a:txBody>
                    <a:bodyPr/>
                    <a:lstStyle/>
                    <a:p>
                      <a:pPr defTabSz="914400">
                        <a:defRPr sz="1800"/>
                      </a:pPr>
                      <a:r>
                        <a:rPr sz="2400">
                          <a:sym typeface="ヒラギノ角ゴ ProN W3"/>
                        </a:rPr>
                        <a:t>life
single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6 min</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400">
                          <a:sym typeface="ヒラギノ角ゴ ProN W3"/>
                        </a:rPr>
                        <a:t>32 min</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508" name="Lifetime"/>
          <p:cNvSpPr txBox="1"/>
          <p:nvPr/>
        </p:nvSpPr>
        <p:spPr>
          <a:xfrm>
            <a:off x="3913315" y="9580450"/>
            <a:ext cx="1504570"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37FF"/>
                </a:solidFill>
                <a:latin typeface="Avenir Next Regular"/>
                <a:ea typeface="Avenir Next Regular"/>
                <a:cs typeface="Avenir Next Regular"/>
                <a:sym typeface="Avenir Next Regular"/>
              </a:defRPr>
            </a:lvl1pPr>
          </a:lstStyle>
          <a:p>
            <a:pPr/>
            <a:r>
              <a:t>Lifetime</a:t>
            </a:r>
          </a:p>
        </p:txBody>
      </p:sp>
      <p:sp>
        <p:nvSpPr>
          <p:cNvPr id="509" name="ver. emittance"/>
          <p:cNvSpPr txBox="1"/>
          <p:nvPr/>
        </p:nvSpPr>
        <p:spPr>
          <a:xfrm>
            <a:off x="3242126" y="2233249"/>
            <a:ext cx="253974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latin typeface="Avenir Next Regular"/>
                <a:ea typeface="Avenir Next Regular"/>
                <a:cs typeface="Avenir Next Regular"/>
                <a:sym typeface="Avenir Next Regular"/>
              </a:defRPr>
            </a:lvl1pPr>
          </a:lstStyle>
          <a:p>
            <a:pPr/>
            <a:r>
              <a:t>ver. emittance</a:t>
            </a:r>
          </a:p>
        </p:txBody>
      </p:sp>
      <p:sp>
        <p:nvSpPr>
          <p:cNvPr id="510" name="current"/>
          <p:cNvSpPr txBox="1"/>
          <p:nvPr/>
        </p:nvSpPr>
        <p:spPr>
          <a:xfrm>
            <a:off x="4923153" y="1634050"/>
            <a:ext cx="1353694"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433FF"/>
                </a:solidFill>
                <a:latin typeface="Avenir Next Regular"/>
                <a:ea typeface="Avenir Next Regular"/>
                <a:cs typeface="Avenir Next Regular"/>
                <a:sym typeface="Avenir Next Regular"/>
              </a:defRPr>
            </a:lvl1pPr>
          </a:lstStyle>
          <a:p>
            <a:pPr/>
            <a:r>
              <a:t>current</a:t>
            </a:r>
          </a:p>
        </p:txBody>
      </p:sp>
      <p:sp>
        <p:nvSpPr>
          <p:cNvPr id="511" name="εy depends on bunch current."/>
          <p:cNvSpPr txBox="1"/>
          <p:nvPr/>
        </p:nvSpPr>
        <p:spPr>
          <a:xfrm>
            <a:off x="11649039" y="6854049"/>
            <a:ext cx="524802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venir Next Regular"/>
                <a:ea typeface="Avenir Next Regular"/>
                <a:cs typeface="Avenir Next Regular"/>
                <a:sym typeface="Avenir Next Regular"/>
              </a:defRPr>
            </a:pPr>
            <a:r>
              <a:t>ε</a:t>
            </a:r>
            <a:r>
              <a:rPr baseline="-5999"/>
              <a:t>y</a:t>
            </a:r>
            <a:r>
              <a:t> depends on bunch current.</a:t>
            </a:r>
          </a:p>
        </p:txBody>
      </p:sp>
      <p:sp>
        <p:nvSpPr>
          <p:cNvPr id="512" name="Beam Lifetime and Vertical Emittance"/>
          <p:cNvSpPr txBox="1"/>
          <p:nvPr/>
        </p:nvSpPr>
        <p:spPr>
          <a:xfrm>
            <a:off x="15753044" y="172850"/>
            <a:ext cx="8467345"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600">
                <a:solidFill>
                  <a:srgbClr val="0433FF"/>
                </a:solidFill>
                <a:latin typeface="Avenir Next Regular"/>
                <a:ea typeface="Avenir Next Regular"/>
                <a:cs typeface="Avenir Next Regular"/>
                <a:sym typeface="Avenir Next Regular"/>
              </a:defRPr>
            </a:lvl1pPr>
          </a:lstStyle>
          <a:p>
            <a:pPr/>
            <a:r>
              <a:t>Beam Lifetime and Vertical Emittance </a:t>
            </a:r>
          </a:p>
        </p:txBody>
      </p:sp>
      <p:sp>
        <p:nvSpPr>
          <p:cNvPr id="513" name="e+inj: 2.3 nC x 2 x 12.5 Hz x 80 %…"/>
          <p:cNvSpPr txBox="1"/>
          <p:nvPr/>
        </p:nvSpPr>
        <p:spPr>
          <a:xfrm>
            <a:off x="18831171" y="11351000"/>
            <a:ext cx="466015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e</a:t>
            </a:r>
            <a:r>
              <a:rPr baseline="31999"/>
              <a:t>+</a:t>
            </a:r>
            <a:r>
              <a:rPr baseline="-5999"/>
              <a:t>inj</a:t>
            </a:r>
            <a:r>
              <a:t>: 2.3 nC x 2 x 12.5 Hz x 80 %</a:t>
            </a:r>
          </a:p>
          <a:p>
            <a:pPr>
              <a:defRPr sz="2400"/>
            </a:pPr>
            <a:r>
              <a:t>I</a:t>
            </a:r>
            <a:r>
              <a:rPr baseline="-5999"/>
              <a:t>max</a:t>
            </a:r>
            <a:r>
              <a:t>= 1.5 A for lifetime: 8 min</a:t>
            </a:r>
          </a:p>
        </p:txBody>
      </p:sp>
      <p:sp>
        <p:nvSpPr>
          <p:cNvPr id="514" name="スライド番号"/>
          <p:cNvSpPr txBox="1"/>
          <p:nvPr>
            <p:ph type="sldNum" sz="quarter" idx="4294967295"/>
          </p:nvPr>
        </p:nvSpPr>
        <p:spPr>
          <a:xfrm>
            <a:off x="23742722" y="13068653"/>
            <a:ext cx="368574" cy="381001"/>
          </a:xfrm>
          <a:prstGeom prst="rect">
            <a:avLst/>
          </a:prstGeom>
          <a:extLst>
            <a:ext uri="{C572A759-6A51-4108-AA02-DFA0A04FC94B}">
              <ma14:wrappingTextBoxFlag xmlns:ma14="http://schemas.microsoft.com/office/mac/drawingml/2011/main" val="1"/>
            </a:ext>
          </a:extLst>
        </p:spPr>
        <p:txBody>
          <a:bodyPr/>
          <a:lstStyle>
            <a:lvl1pPr>
              <a:defRPr sz="1800">
                <a:latin typeface="Helvetica"/>
                <a:ea typeface="Helvetica"/>
                <a:cs typeface="Helvetica"/>
                <a:sym typeface="Helvetica"/>
              </a:defRPr>
            </a:lvl1pPr>
          </a:lstStyle>
          <a:p>
            <a:pPr/>
            <a:fld id="{86CB4B4D-7CA3-9044-876B-883B54F8677D}" type="slidenum"/>
          </a:p>
        </p:txBody>
      </p:sp>
      <p:sp>
        <p:nvSpPr>
          <p:cNvPr id="515" name="2021b"/>
          <p:cNvSpPr txBox="1"/>
          <p:nvPr/>
        </p:nvSpPr>
        <p:spPr>
          <a:xfrm>
            <a:off x="22732355" y="913899"/>
            <a:ext cx="1244650"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solidFill>
                  <a:srgbClr val="9437FF"/>
                </a:solidFill>
              </a:defRPr>
            </a:lvl1pPr>
          </a:lstStyle>
          <a:p>
            <a:pPr/>
            <a:r>
              <a:t>2021b</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imulation of Dynamic Aperture and Lifetime"/>
          <p:cNvSpPr/>
          <p:nvPr>
            <p:ph type="title"/>
          </p:nvPr>
        </p:nvSpPr>
        <p:spPr>
          <a:prstGeom prst="rect">
            <a:avLst/>
          </a:prstGeom>
        </p:spPr>
        <p:txBody>
          <a:bodyPr/>
          <a:lstStyle/>
          <a:p>
            <a:pPr/>
            <a:r>
              <a:t>Simulation of Dynamic Aperture and Lifetime </a:t>
            </a:r>
          </a:p>
        </p:txBody>
      </p:sp>
      <p:sp>
        <p:nvSpPr>
          <p:cNvPr id="518"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9" name="Open and close the collimator uniformly from the nominal setting to examine the change in lifetime."/>
          <p:cNvSpPr txBox="1"/>
          <p:nvPr/>
        </p:nvSpPr>
        <p:spPr>
          <a:xfrm>
            <a:off x="4675709" y="1405552"/>
            <a:ext cx="1692499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Open and close the collimator uniformly from the nominal setting to examine the change in lifetime.</a:t>
            </a:r>
          </a:p>
        </p:txBody>
      </p:sp>
      <p:grpSp>
        <p:nvGrpSpPr>
          <p:cNvPr id="525" name="グループ"/>
          <p:cNvGrpSpPr/>
          <p:nvPr/>
        </p:nvGrpSpPr>
        <p:grpSpPr>
          <a:xfrm>
            <a:off x="56653" y="2352758"/>
            <a:ext cx="8614620" cy="5182011"/>
            <a:chOff x="0" y="0"/>
            <a:chExt cx="8614619" cy="5182010"/>
          </a:xfrm>
        </p:grpSpPr>
        <p:pic>
          <p:nvPicPr>
            <p:cNvPr id="520" name="イメージ" descr="イメージ"/>
            <p:cNvPicPr>
              <a:picLocks noChangeAspect="1"/>
            </p:cNvPicPr>
            <p:nvPr/>
          </p:nvPicPr>
          <p:blipFill>
            <a:blip r:embed="rId2">
              <a:extLst/>
            </a:blip>
            <a:stretch>
              <a:fillRect/>
            </a:stretch>
          </p:blipFill>
          <p:spPr>
            <a:xfrm>
              <a:off x="0" y="0"/>
              <a:ext cx="8614620" cy="5182011"/>
            </a:xfrm>
            <a:prstGeom prst="rect">
              <a:avLst/>
            </a:prstGeom>
            <a:ln w="12700" cap="flat">
              <a:noFill/>
              <a:miter lim="400000"/>
            </a:ln>
            <a:effectLst/>
          </p:spPr>
        </p:pic>
        <p:sp>
          <p:nvSpPr>
            <p:cNvPr id="521" name="Horizontal…"/>
            <p:cNvSpPr txBox="1"/>
            <p:nvPr/>
          </p:nvSpPr>
          <p:spPr>
            <a:xfrm>
              <a:off x="2829337" y="1575005"/>
              <a:ext cx="1804058"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solidFill>
                    <a:srgbClr val="9437FF"/>
                  </a:solidFill>
                </a:defRPr>
              </a:pPr>
              <a:r>
                <a:t>Horizontal</a:t>
              </a:r>
            </a:p>
            <a:p>
              <a:pPr>
                <a:defRPr>
                  <a:solidFill>
                    <a:srgbClr val="9437FF"/>
                  </a:solidFill>
                </a:defRPr>
              </a:pPr>
              <a:r>
                <a:t>DA ~ PA</a:t>
              </a:r>
            </a:p>
          </p:txBody>
        </p:sp>
        <p:sp>
          <p:nvSpPr>
            <p:cNvPr id="522" name="線"/>
            <p:cNvSpPr/>
            <p:nvPr/>
          </p:nvSpPr>
          <p:spPr>
            <a:xfrm>
              <a:off x="2639437" y="4139700"/>
              <a:ext cx="592785" cy="1"/>
            </a:xfrm>
            <a:prstGeom prst="line">
              <a:avLst/>
            </a:prstGeom>
            <a:noFill/>
            <a:ln w="25400" cap="flat">
              <a:solidFill>
                <a:srgbClr val="000000"/>
              </a:solidFill>
              <a:prstDash val="solid"/>
              <a:miter lim="400000"/>
              <a:headEnd type="triangle" w="med" len="med"/>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523" name="方程式"/>
            <p:cNvSpPr txBox="1"/>
            <p:nvPr/>
          </p:nvSpPr>
          <p:spPr>
            <a:xfrm>
              <a:off x="3361449" y="3971869"/>
              <a:ext cx="1155955" cy="33566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r>
                      <a:rPr xmlns:a="http://schemas.openxmlformats.org/drawingml/2006/main" sz="3000" i="1">
                        <a:solidFill>
                          <a:srgbClr val="000000"/>
                        </a:solidFill>
                        <a:latin typeface="Cambria Math" panose="02040503050406030204" pitchFamily="18" charset="0"/>
                      </a:rPr>
                      <m:t>200</m:t>
                    </m:r>
                    <m:r>
                      <a:rPr xmlns:a="http://schemas.openxmlformats.org/drawingml/2006/main" sz="3000" i="1">
                        <a:solidFill>
                          <a:srgbClr val="000000"/>
                        </a:solidFill>
                        <a:latin typeface="Cambria Math" panose="02040503050406030204" pitchFamily="18" charset="0"/>
                      </a:rPr>
                      <m:t>μ</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524" name="線"/>
            <p:cNvSpPr/>
            <p:nvPr/>
          </p:nvSpPr>
          <p:spPr>
            <a:xfrm flipV="1">
              <a:off x="2627615" y="200107"/>
              <a:ext cx="1" cy="4269442"/>
            </a:xfrm>
            <a:prstGeom prst="line">
              <a:avLst/>
            </a:prstGeom>
            <a:noFill/>
            <a:ln w="25400" cap="flat">
              <a:solidFill>
                <a:srgbClr val="FFD479"/>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grpSp>
        <p:nvGrpSpPr>
          <p:cNvPr id="532" name="グループ"/>
          <p:cNvGrpSpPr/>
          <p:nvPr/>
        </p:nvGrpSpPr>
        <p:grpSpPr>
          <a:xfrm>
            <a:off x="192866" y="7999373"/>
            <a:ext cx="8541907" cy="5248529"/>
            <a:chOff x="0" y="0"/>
            <a:chExt cx="8541906" cy="5248527"/>
          </a:xfrm>
        </p:grpSpPr>
        <p:pic>
          <p:nvPicPr>
            <p:cNvPr id="526" name="イメージ" descr="イメージ"/>
            <p:cNvPicPr>
              <a:picLocks noChangeAspect="1"/>
            </p:cNvPicPr>
            <p:nvPr/>
          </p:nvPicPr>
          <p:blipFill>
            <a:blip r:embed="rId3">
              <a:extLst/>
            </a:blip>
            <a:stretch>
              <a:fillRect/>
            </a:stretch>
          </p:blipFill>
          <p:spPr>
            <a:xfrm>
              <a:off x="0" y="0"/>
              <a:ext cx="8541907" cy="5248528"/>
            </a:xfrm>
            <a:prstGeom prst="rect">
              <a:avLst/>
            </a:prstGeom>
            <a:ln w="12700" cap="flat">
              <a:noFill/>
              <a:miter lim="400000"/>
            </a:ln>
            <a:effectLst/>
          </p:spPr>
        </p:pic>
        <p:sp>
          <p:nvSpPr>
            <p:cNvPr id="527" name="Vertical…"/>
            <p:cNvSpPr txBox="1"/>
            <p:nvPr/>
          </p:nvSpPr>
          <p:spPr>
            <a:xfrm>
              <a:off x="3166723" y="1740860"/>
              <a:ext cx="1546214"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solidFill>
                    <a:srgbClr val="9437FF"/>
                  </a:solidFill>
                </a:defRPr>
              </a:pPr>
              <a:r>
                <a:t>Vertical</a:t>
              </a:r>
            </a:p>
            <a:p>
              <a:pPr>
                <a:defRPr>
                  <a:solidFill>
                    <a:srgbClr val="9437FF"/>
                  </a:solidFill>
                </a:defRPr>
              </a:pPr>
              <a:r>
                <a:t>DA &gt; PA</a:t>
              </a:r>
            </a:p>
          </p:txBody>
        </p:sp>
        <p:grpSp>
          <p:nvGrpSpPr>
            <p:cNvPr id="530" name="グループ"/>
            <p:cNvGrpSpPr/>
            <p:nvPr/>
          </p:nvGrpSpPr>
          <p:grpSpPr>
            <a:xfrm>
              <a:off x="2723765" y="3807971"/>
              <a:ext cx="1989172" cy="335662"/>
              <a:chOff x="0" y="0"/>
              <a:chExt cx="1989170" cy="335661"/>
            </a:xfrm>
          </p:grpSpPr>
          <p:sp>
            <p:nvSpPr>
              <p:cNvPr id="528" name="線"/>
              <p:cNvSpPr/>
              <p:nvPr/>
            </p:nvSpPr>
            <p:spPr>
              <a:xfrm flipV="1">
                <a:off x="0" y="154279"/>
                <a:ext cx="730527" cy="1"/>
              </a:xfrm>
              <a:prstGeom prst="line">
                <a:avLst/>
              </a:prstGeom>
              <a:noFill/>
              <a:ln w="25400" cap="flat">
                <a:solidFill>
                  <a:srgbClr val="000000"/>
                </a:solidFill>
                <a:prstDash val="solid"/>
                <a:miter lim="400000"/>
                <a:headEnd type="triangle" w="med" len="med"/>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529" name="方程式"/>
              <p:cNvSpPr txBox="1"/>
              <p:nvPr/>
            </p:nvSpPr>
            <p:spPr>
              <a:xfrm>
                <a:off x="864458" y="0"/>
                <a:ext cx="1124713" cy="335662"/>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r>
                        <a:rPr xmlns:a="http://schemas.openxmlformats.org/drawingml/2006/main" sz="3000" i="1">
                          <a:solidFill>
                            <a:srgbClr val="000000"/>
                          </a:solidFill>
                          <a:latin typeface="Cambria Math" panose="02040503050406030204" pitchFamily="18" charset="0"/>
                        </a:rPr>
                        <m:t>100</m:t>
                      </m:r>
                      <m:r>
                        <a:rPr xmlns:a="http://schemas.openxmlformats.org/drawingml/2006/main" sz="3000" i="1">
                          <a:solidFill>
                            <a:srgbClr val="000000"/>
                          </a:solidFill>
                          <a:latin typeface="Cambria Math" panose="02040503050406030204" pitchFamily="18" charset="0"/>
                        </a:rPr>
                        <m:t>μ</m:t>
                      </m:r>
                      <m:r>
                        <a:rPr xmlns:a="http://schemas.openxmlformats.org/drawingml/2006/main" sz="3000" i="1">
                          <a:solidFill>
                            <a:srgbClr val="000000"/>
                          </a:solidFill>
                          <a:latin typeface="Cambria Math" panose="02040503050406030204" pitchFamily="18" charset="0"/>
                        </a:rPr>
                        <m:t>m</m:t>
                      </m:r>
                    </m:oMath>
                  </m:oMathPara>
                </a14:m>
                <a:endParaRPr sz="3000"/>
              </a:p>
            </p:txBody>
          </p:sp>
        </p:grpSp>
        <p:sp>
          <p:nvSpPr>
            <p:cNvPr id="531" name="線"/>
            <p:cNvSpPr/>
            <p:nvPr/>
          </p:nvSpPr>
          <p:spPr>
            <a:xfrm flipV="1">
              <a:off x="2697241" y="221483"/>
              <a:ext cx="1" cy="4294842"/>
            </a:xfrm>
            <a:prstGeom prst="line">
              <a:avLst/>
            </a:prstGeom>
            <a:noFill/>
            <a:ln w="25400" cap="flat">
              <a:solidFill>
                <a:srgbClr val="FFD479"/>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sp>
        <p:nvSpPr>
          <p:cNvPr id="533" name="8 min…"/>
          <p:cNvSpPr txBox="1"/>
          <p:nvPr/>
        </p:nvSpPr>
        <p:spPr>
          <a:xfrm>
            <a:off x="8734773" y="8757966"/>
            <a:ext cx="2781821"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a:pPr>
            <a14:m>
              <m:oMath>
                <m:r>
                  <a:rPr xmlns:a="http://schemas.openxmlformats.org/drawingml/2006/main" sz="2800" i="1">
                    <a:solidFill>
                      <a:srgbClr val="000000"/>
                    </a:solidFill>
                    <a:latin typeface="Cambria Math" panose="02040503050406030204" pitchFamily="18" charset="0"/>
                  </a:rPr>
                  <m:t>τ</m:t>
                </m:r>
                <m:r>
                  <a:rPr xmlns:a="http://schemas.openxmlformats.org/drawingml/2006/main" sz="2800" i="1">
                    <a:solidFill>
                      <a:srgbClr val="000000"/>
                    </a:solidFill>
                    <a:latin typeface="Cambria Math" panose="02040503050406030204" pitchFamily="18" charset="0"/>
                  </a:rPr>
                  <m:t>=</m:t>
                </m:r>
              </m:oMath>
            </a14:m>
            <a:r>
              <a:t>8 min</a:t>
            </a:r>
          </a:p>
          <a:p>
            <a:pPr algn="l">
              <a:defRPr sz="2800"/>
            </a:pPr>
            <a:r>
              <a:t>(meas. 6 min,</a:t>
            </a:r>
          </a:p>
          <a:p>
            <a:pPr algn="l">
              <a:defRPr sz="2800"/>
            </a:pPr>
            <a:r>
              <a:t>vac. lifetime inc.)</a:t>
            </a:r>
          </a:p>
        </p:txBody>
      </p:sp>
      <p:sp>
        <p:nvSpPr>
          <p:cNvPr id="534" name="LER"/>
          <p:cNvSpPr txBox="1"/>
          <p:nvPr/>
        </p:nvSpPr>
        <p:spPr>
          <a:xfrm>
            <a:off x="4144505" y="1964352"/>
            <a:ext cx="8433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defRPr>
            </a:lvl1pPr>
          </a:lstStyle>
          <a:p>
            <a:pPr/>
            <a:r>
              <a:t>LER</a:t>
            </a:r>
          </a:p>
        </p:txBody>
      </p:sp>
      <p:grpSp>
        <p:nvGrpSpPr>
          <p:cNvPr id="541" name="グループ"/>
          <p:cNvGrpSpPr/>
          <p:nvPr/>
        </p:nvGrpSpPr>
        <p:grpSpPr>
          <a:xfrm>
            <a:off x="12236854" y="7888334"/>
            <a:ext cx="8681321" cy="5329972"/>
            <a:chOff x="0" y="0"/>
            <a:chExt cx="8681319" cy="5329970"/>
          </a:xfrm>
        </p:grpSpPr>
        <p:pic>
          <p:nvPicPr>
            <p:cNvPr id="535" name="イメージ" descr="イメージ"/>
            <p:cNvPicPr>
              <a:picLocks noChangeAspect="1"/>
            </p:cNvPicPr>
            <p:nvPr/>
          </p:nvPicPr>
          <p:blipFill>
            <a:blip r:embed="rId4">
              <a:extLst/>
            </a:blip>
            <a:stretch>
              <a:fillRect/>
            </a:stretch>
          </p:blipFill>
          <p:spPr>
            <a:xfrm>
              <a:off x="0" y="0"/>
              <a:ext cx="8681320" cy="5329971"/>
            </a:xfrm>
            <a:prstGeom prst="rect">
              <a:avLst/>
            </a:prstGeom>
            <a:ln w="12700" cap="flat">
              <a:noFill/>
              <a:miter lim="400000"/>
            </a:ln>
            <a:effectLst/>
          </p:spPr>
        </p:pic>
        <p:grpSp>
          <p:nvGrpSpPr>
            <p:cNvPr id="538" name="グループ"/>
            <p:cNvGrpSpPr/>
            <p:nvPr/>
          </p:nvGrpSpPr>
          <p:grpSpPr>
            <a:xfrm>
              <a:off x="1783817" y="3346164"/>
              <a:ext cx="1124713" cy="512304"/>
              <a:chOff x="0" y="0"/>
              <a:chExt cx="1124711" cy="512303"/>
            </a:xfrm>
          </p:grpSpPr>
          <p:sp>
            <p:nvSpPr>
              <p:cNvPr id="536" name="線"/>
              <p:cNvSpPr/>
              <p:nvPr/>
            </p:nvSpPr>
            <p:spPr>
              <a:xfrm flipV="1">
                <a:off x="260759" y="512303"/>
                <a:ext cx="300562" cy="1"/>
              </a:xfrm>
              <a:prstGeom prst="line">
                <a:avLst/>
              </a:prstGeom>
              <a:noFill/>
              <a:ln w="25400" cap="flat">
                <a:solidFill>
                  <a:srgbClr val="000000"/>
                </a:solidFill>
                <a:prstDash val="solid"/>
                <a:miter lim="400000"/>
                <a:headEnd type="triangle" w="med" len="med"/>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537" name="方程式"/>
              <p:cNvSpPr txBox="1"/>
              <p:nvPr/>
            </p:nvSpPr>
            <p:spPr>
              <a:xfrm>
                <a:off x="0" y="0"/>
                <a:ext cx="1124713" cy="335661"/>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r>
                        <a:rPr xmlns:a="http://schemas.openxmlformats.org/drawingml/2006/main" sz="3000" i="1">
                          <a:solidFill>
                            <a:srgbClr val="000000"/>
                          </a:solidFill>
                          <a:latin typeface="Cambria Math" panose="02040503050406030204" pitchFamily="18" charset="0"/>
                        </a:rPr>
                        <m:t>100</m:t>
                      </m:r>
                      <m:r>
                        <a:rPr xmlns:a="http://schemas.openxmlformats.org/drawingml/2006/main" sz="3000" i="1">
                          <a:solidFill>
                            <a:srgbClr val="000000"/>
                          </a:solidFill>
                          <a:latin typeface="Cambria Math" panose="02040503050406030204" pitchFamily="18" charset="0"/>
                        </a:rPr>
                        <m:t>μ</m:t>
                      </m:r>
                      <m:r>
                        <a:rPr xmlns:a="http://schemas.openxmlformats.org/drawingml/2006/main" sz="3000" i="1">
                          <a:solidFill>
                            <a:srgbClr val="000000"/>
                          </a:solidFill>
                          <a:latin typeface="Cambria Math" panose="02040503050406030204" pitchFamily="18" charset="0"/>
                        </a:rPr>
                        <m:t>m</m:t>
                      </m:r>
                    </m:oMath>
                  </m:oMathPara>
                </a14:m>
                <a:endParaRPr sz="3000"/>
              </a:p>
            </p:txBody>
          </p:sp>
        </p:grpSp>
        <p:sp>
          <p:nvSpPr>
            <p:cNvPr id="539" name="線"/>
            <p:cNvSpPr/>
            <p:nvPr/>
          </p:nvSpPr>
          <p:spPr>
            <a:xfrm flipV="1">
              <a:off x="4576841" y="327724"/>
              <a:ext cx="1" cy="4256742"/>
            </a:xfrm>
            <a:prstGeom prst="line">
              <a:avLst/>
            </a:prstGeom>
            <a:noFill/>
            <a:ln w="25400" cap="flat">
              <a:solidFill>
                <a:srgbClr val="FFD479"/>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540" name="Vertical…"/>
            <p:cNvSpPr txBox="1"/>
            <p:nvPr/>
          </p:nvSpPr>
          <p:spPr>
            <a:xfrm>
              <a:off x="5019585" y="1967411"/>
              <a:ext cx="1546213"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solidFill>
                    <a:srgbClr val="9437FF"/>
                  </a:solidFill>
                </a:defRPr>
              </a:pPr>
              <a:r>
                <a:t>Vertical</a:t>
              </a:r>
            </a:p>
            <a:p>
              <a:pPr>
                <a:defRPr>
                  <a:solidFill>
                    <a:srgbClr val="9437FF"/>
                  </a:solidFill>
                </a:defRPr>
              </a:pPr>
              <a:r>
                <a:t>DA &lt; PA</a:t>
              </a:r>
            </a:p>
          </p:txBody>
        </p:sp>
      </p:grpSp>
      <p:sp>
        <p:nvSpPr>
          <p:cNvPr id="542" name="The simulation is…"/>
          <p:cNvSpPr txBox="1"/>
          <p:nvPr/>
        </p:nvSpPr>
        <p:spPr>
          <a:xfrm>
            <a:off x="8671272" y="10894434"/>
            <a:ext cx="4217169"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800">
                <a:solidFill>
                  <a:srgbClr val="9437FF"/>
                </a:solidFill>
              </a:defRPr>
            </a:pPr>
            <a:r>
              <a:t>The simulation is </a:t>
            </a:r>
          </a:p>
          <a:p>
            <a:pPr algn="l">
              <a:defRPr sz="2800">
                <a:solidFill>
                  <a:srgbClr val="9437FF"/>
                </a:solidFill>
              </a:defRPr>
            </a:pPr>
            <a:r>
              <a:t>almost consistent with measurement.</a:t>
            </a:r>
          </a:p>
        </p:txBody>
      </p:sp>
      <p:sp>
        <p:nvSpPr>
          <p:cNvPr id="543" name="Dynamic aperture is…"/>
          <p:cNvSpPr txBox="1"/>
          <p:nvPr/>
        </p:nvSpPr>
        <p:spPr>
          <a:xfrm>
            <a:off x="20781329" y="10894434"/>
            <a:ext cx="3364187"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a:solidFill>
                  <a:srgbClr val="9437FF"/>
                </a:solidFill>
              </a:defRPr>
            </a:pPr>
            <a:r>
              <a:t>Dynamic aperture is </a:t>
            </a:r>
          </a:p>
          <a:p>
            <a:pPr algn="l">
              <a:defRPr sz="2800">
                <a:solidFill>
                  <a:srgbClr val="9437FF"/>
                </a:solidFill>
              </a:defRPr>
            </a:pPr>
            <a:r>
              <a:t>smaller than what </a:t>
            </a:r>
          </a:p>
          <a:p>
            <a:pPr algn="l">
              <a:defRPr sz="2800">
                <a:solidFill>
                  <a:srgbClr val="9437FF"/>
                </a:solidFill>
              </a:defRPr>
            </a:pPr>
            <a:r>
              <a:t>we expected ?</a:t>
            </a:r>
          </a:p>
        </p:txBody>
      </p:sp>
      <p:grpSp>
        <p:nvGrpSpPr>
          <p:cNvPr id="550" name="グループ"/>
          <p:cNvGrpSpPr/>
          <p:nvPr/>
        </p:nvGrpSpPr>
        <p:grpSpPr>
          <a:xfrm>
            <a:off x="12236567" y="2341640"/>
            <a:ext cx="8716013" cy="5191713"/>
            <a:chOff x="0" y="0"/>
            <a:chExt cx="8716011" cy="5191712"/>
          </a:xfrm>
        </p:grpSpPr>
        <p:pic>
          <p:nvPicPr>
            <p:cNvPr id="544" name="イメージ" descr="イメージ"/>
            <p:cNvPicPr>
              <a:picLocks noChangeAspect="1"/>
            </p:cNvPicPr>
            <p:nvPr/>
          </p:nvPicPr>
          <p:blipFill>
            <a:blip r:embed="rId5">
              <a:extLst/>
            </a:blip>
            <a:stretch>
              <a:fillRect/>
            </a:stretch>
          </p:blipFill>
          <p:spPr>
            <a:xfrm>
              <a:off x="0" y="0"/>
              <a:ext cx="8716012" cy="5191713"/>
            </a:xfrm>
            <a:prstGeom prst="rect">
              <a:avLst/>
            </a:prstGeom>
            <a:ln w="12700" cap="flat">
              <a:noFill/>
              <a:miter lim="400000"/>
            </a:ln>
            <a:effectLst/>
          </p:spPr>
        </p:pic>
        <p:grpSp>
          <p:nvGrpSpPr>
            <p:cNvPr id="547" name="グループ"/>
            <p:cNvGrpSpPr/>
            <p:nvPr/>
          </p:nvGrpSpPr>
          <p:grpSpPr>
            <a:xfrm>
              <a:off x="2580439" y="3702930"/>
              <a:ext cx="1544877" cy="260986"/>
              <a:chOff x="0" y="0"/>
              <a:chExt cx="1544876" cy="260984"/>
            </a:xfrm>
          </p:grpSpPr>
          <p:sp>
            <p:nvSpPr>
              <p:cNvPr id="545" name="線"/>
              <p:cNvSpPr/>
              <p:nvPr/>
            </p:nvSpPr>
            <p:spPr>
              <a:xfrm>
                <a:off x="0" y="200024"/>
                <a:ext cx="450934" cy="1"/>
              </a:xfrm>
              <a:prstGeom prst="line">
                <a:avLst/>
              </a:prstGeom>
              <a:noFill/>
              <a:ln w="25400" cap="flat">
                <a:solidFill>
                  <a:srgbClr val="000000"/>
                </a:solidFill>
                <a:prstDash val="solid"/>
                <a:miter lim="400000"/>
                <a:headEnd type="triangle" w="med" len="med"/>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546" name="方程式"/>
              <p:cNvSpPr txBox="1"/>
              <p:nvPr/>
            </p:nvSpPr>
            <p:spPr>
              <a:xfrm>
                <a:off x="718757" y="0"/>
                <a:ext cx="826120" cy="260985"/>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r>
                        <a:rPr xmlns:a="http://schemas.openxmlformats.org/drawingml/2006/main" sz="3000" i="1">
                          <a:solidFill>
                            <a:srgbClr val="000000"/>
                          </a:solidFill>
                          <a:latin typeface="Cambria Math" panose="02040503050406030204" pitchFamily="18" charset="0"/>
                        </a:rPr>
                        <m:t>1</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oMath>
                  </m:oMathPara>
                </a14:m>
                <a:endParaRPr sz="3000"/>
              </a:p>
            </p:txBody>
          </p:sp>
        </p:grpSp>
        <p:sp>
          <p:nvSpPr>
            <p:cNvPr id="548" name="線"/>
            <p:cNvSpPr/>
            <p:nvPr/>
          </p:nvSpPr>
          <p:spPr>
            <a:xfrm flipV="1">
              <a:off x="2543044" y="215510"/>
              <a:ext cx="1" cy="4294842"/>
            </a:xfrm>
            <a:prstGeom prst="line">
              <a:avLst/>
            </a:prstGeom>
            <a:noFill/>
            <a:ln w="25400" cap="flat">
              <a:solidFill>
                <a:srgbClr val="FFD479"/>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549" name="Horizontal…"/>
            <p:cNvSpPr txBox="1"/>
            <p:nvPr/>
          </p:nvSpPr>
          <p:spPr>
            <a:xfrm>
              <a:off x="4117843" y="1412511"/>
              <a:ext cx="1804058" cy="1016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solidFill>
                    <a:srgbClr val="9437FF"/>
                  </a:solidFill>
                </a:defRPr>
              </a:pPr>
              <a:r>
                <a:t>Horizontal</a:t>
              </a:r>
            </a:p>
            <a:p>
              <a:pPr>
                <a:defRPr>
                  <a:solidFill>
                    <a:srgbClr val="9437FF"/>
                  </a:solidFill>
                </a:defRPr>
              </a:pPr>
              <a:r>
                <a:t>DA &gt; PA</a:t>
              </a:r>
            </a:p>
          </p:txBody>
        </p:sp>
      </p:grpSp>
      <p:sp>
        <p:nvSpPr>
          <p:cNvPr id="551" name="Or machine error ?"/>
          <p:cNvSpPr txBox="1"/>
          <p:nvPr/>
        </p:nvSpPr>
        <p:spPr>
          <a:xfrm>
            <a:off x="20781143" y="12342234"/>
            <a:ext cx="3073178"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800">
                <a:solidFill>
                  <a:srgbClr val="9437FF"/>
                </a:solidFill>
              </a:defRPr>
            </a:lvl1pPr>
          </a:lstStyle>
          <a:p>
            <a:pPr/>
            <a:r>
              <a:t>Or machine error ?</a:t>
            </a:r>
          </a:p>
        </p:txBody>
      </p:sp>
      <p:sp>
        <p:nvSpPr>
          <p:cNvPr id="552" name="Zero means the nominal setting for the collimators."/>
          <p:cNvSpPr txBox="1"/>
          <p:nvPr/>
        </p:nvSpPr>
        <p:spPr>
          <a:xfrm>
            <a:off x="8487754" y="2042111"/>
            <a:ext cx="699864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Zero means the nominal setting for the collimators.</a:t>
            </a:r>
          </a:p>
        </p:txBody>
      </p:sp>
      <p:sp>
        <p:nvSpPr>
          <p:cNvPr id="553" name="HER"/>
          <p:cNvSpPr txBox="1"/>
          <p:nvPr/>
        </p:nvSpPr>
        <p:spPr>
          <a:xfrm>
            <a:off x="16634961" y="1964352"/>
            <a:ext cx="91648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433FF"/>
                </a:solidFill>
              </a:defRPr>
            </a:lvl1pPr>
          </a:lstStyle>
          <a:p>
            <a:pPr/>
            <a:r>
              <a:t>HER</a:t>
            </a:r>
          </a:p>
        </p:txBody>
      </p:sp>
      <p:sp>
        <p:nvSpPr>
          <p:cNvPr id="554" name="52 min…"/>
          <p:cNvSpPr txBox="1"/>
          <p:nvPr/>
        </p:nvSpPr>
        <p:spPr>
          <a:xfrm>
            <a:off x="20781329" y="8757966"/>
            <a:ext cx="2781822"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a:pPr>
            <a14:m>
              <m:oMath>
                <m:r>
                  <a:rPr xmlns:a="http://schemas.openxmlformats.org/drawingml/2006/main" sz="2800" i="1">
                    <a:solidFill>
                      <a:srgbClr val="000000"/>
                    </a:solidFill>
                    <a:latin typeface="Cambria Math" panose="02040503050406030204" pitchFamily="18" charset="0"/>
                  </a:rPr>
                  <m:t>τ</m:t>
                </m:r>
                <m:r>
                  <a:rPr xmlns:a="http://schemas.openxmlformats.org/drawingml/2006/main" sz="2800" i="1">
                    <a:solidFill>
                      <a:srgbClr val="000000"/>
                    </a:solidFill>
                    <a:latin typeface="Cambria Math" panose="02040503050406030204" pitchFamily="18" charset="0"/>
                  </a:rPr>
                  <m:t>=</m:t>
                </m:r>
              </m:oMath>
            </a14:m>
            <a:r>
              <a:t>52 min</a:t>
            </a:r>
          </a:p>
          <a:p>
            <a:pPr algn="l">
              <a:defRPr sz="2800"/>
            </a:pPr>
            <a:r>
              <a:t>(meas. 32 min,</a:t>
            </a:r>
          </a:p>
          <a:p>
            <a:pPr algn="l">
              <a:defRPr sz="2800"/>
            </a:pPr>
            <a:r>
              <a:t>vac. lifetime inc.)</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No Summary"/>
          <p:cNvSpPr/>
          <p:nvPr>
            <p:ph type="title"/>
          </p:nvPr>
        </p:nvSpPr>
        <p:spPr>
          <a:xfrm>
            <a:off x="1373323" y="482600"/>
            <a:ext cx="22047201" cy="3708400"/>
          </a:xfrm>
          <a:prstGeom prst="rect">
            <a:avLst/>
          </a:prstGeom>
        </p:spPr>
        <p:txBody>
          <a:bodyPr/>
          <a:lstStyle/>
          <a:p>
            <a:pPr/>
            <a:r>
              <a:t>No Summary</a:t>
            </a:r>
          </a:p>
        </p:txBody>
      </p:sp>
      <p:sp>
        <p:nvSpPr>
          <p:cNvPr id="557"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558" name="表1"/>
          <p:cNvGraphicFramePr/>
          <p:nvPr/>
        </p:nvGraphicFramePr>
        <p:xfrm>
          <a:off x="1175913" y="5871235"/>
          <a:ext cx="18322615" cy="537529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350000"/>
                <a:gridCol w="2982172"/>
                <a:gridCol w="10160000"/>
                <a:gridCol w="2540000"/>
              </a:tblGrid>
              <a:tr h="1010182">
                <a:tc>
                  <a:txBody>
                    <a:bodyPr/>
                    <a:lstStyle/>
                    <a:p>
                      <a:pPr defTabSz="914400">
                        <a:defRPr sz="1800"/>
                      </a:pPr>
                      <a:r>
                        <a:rPr sz="3000">
                          <a:latin typeface="Tahoma"/>
                          <a:ea typeface="Tahoma"/>
                          <a:cs typeface="Tahoma"/>
                          <a:sym typeface="Tahoma"/>
                        </a:rPr>
                        <a:t>-1 mode instability</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K.Ohmi</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"Impedance issues (BxB FB, etc.)"</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Dec. 14</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r>
              <a:tr h="1010182">
                <a:tc>
                  <a:txBody>
                    <a:bodyPr/>
                    <a:lstStyle/>
                    <a:p>
                      <a:pPr defTabSz="914400">
                        <a:defRPr sz="1800"/>
                      </a:pPr>
                      <a:r>
                        <a:rPr sz="3000">
                          <a:latin typeface="Tahoma"/>
                          <a:ea typeface="Tahoma"/>
                          <a:cs typeface="Tahoma"/>
                          <a:sym typeface="Tahoma"/>
                        </a:rPr>
                        <a:t>Sudden beam loss</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H. Ikeda</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"Sudden Beam Loss"</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Dec. 14</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r>
              <a:tr h="1010182">
                <a:tc>
                  <a:txBody>
                    <a:bodyPr/>
                    <a:lstStyle/>
                    <a:p>
                      <a:pPr defTabSz="914400">
                        <a:defRPr sz="1800"/>
                      </a:pPr>
                      <a:r>
                        <a:rPr sz="3000">
                          <a:latin typeface="Tahoma"/>
                          <a:ea typeface="Tahoma"/>
                          <a:cs typeface="Tahoma"/>
                          <a:sym typeface="Tahoma"/>
                        </a:rPr>
                        <a:t>Optics degradation and others</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H. Sugimoto</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"Optics issues"</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Dec. 14</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r>
              <a:tr h="1010182">
                <a:tc>
                  <a:txBody>
                    <a:bodyPr/>
                    <a:lstStyle/>
                    <a:p>
                      <a:pPr defTabSz="914400">
                        <a:defRPr sz="1800"/>
                      </a:pPr>
                      <a:r>
                        <a:rPr sz="3000">
                          <a:latin typeface="Tahoma"/>
                          <a:ea typeface="Tahoma"/>
                          <a:cs typeface="Tahoma"/>
                          <a:sym typeface="Tahoma"/>
                        </a:rPr>
                        <a:t>Beam-Beam simulations, interference of lattice nonlinear, etc.</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D. Zhou</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"Beam-Beam, comparison of Beam-Beam interaction between simulations and experiments"</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Dec. 14</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r>
              <a:tr h="1010182">
                <a:tc>
                  <a:txBody>
                    <a:bodyPr/>
                    <a:lstStyle/>
                    <a:p>
                      <a:pPr defTabSz="914400">
                        <a:defRPr sz="1800"/>
                      </a:pPr>
                      <a:r>
                        <a:rPr sz="3000">
                          <a:latin typeface="Tahoma"/>
                          <a:ea typeface="Tahoma"/>
                          <a:cs typeface="Tahoma"/>
                          <a:sym typeface="Tahoma"/>
                        </a:rPr>
                        <a:t>Collimators</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T. Ishibashi</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"Collimator issues"</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Dec. 14</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r>
              <a:tr h="1010182">
                <a:tc>
                  <a:txBody>
                    <a:bodyPr/>
                    <a:lstStyle/>
                    <a:p>
                      <a:pPr defTabSz="914400">
                        <a:defRPr sz="1800"/>
                      </a:pPr>
                      <a:r>
                        <a:rPr sz="3000">
                          <a:latin typeface="Tahoma"/>
                          <a:ea typeface="Tahoma"/>
                          <a:cs typeface="Tahoma"/>
                          <a:sym typeface="Tahoma"/>
                        </a:rPr>
                        <a:t>Issues of beam injection</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N. Iida</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"Injection"</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c>
                  <a:txBody>
                    <a:bodyPr/>
                    <a:lstStyle/>
                    <a:p>
                      <a:pPr defTabSz="914400">
                        <a:defRPr sz="1800"/>
                      </a:pPr>
                      <a:r>
                        <a:rPr sz="3000">
                          <a:latin typeface="Tahoma"/>
                          <a:ea typeface="Tahoma"/>
                          <a:cs typeface="Tahoma"/>
                          <a:sym typeface="Tahoma"/>
                        </a:rPr>
                        <a:t>Dec. 13</a:t>
                      </a:r>
                    </a:p>
                  </a:txBody>
                  <a:tcPr marL="50800" marR="50800" marT="50800" marB="50800" anchor="ctr" anchorCtr="0"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tcPr>
                </a:tc>
              </a:tr>
            </a:tbl>
          </a:graphicData>
        </a:graphic>
      </p:graphicFrame>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2021c and 2022ab Run"/>
          <p:cNvSpPr/>
          <p:nvPr>
            <p:ph type="title"/>
          </p:nvPr>
        </p:nvSpPr>
        <p:spPr>
          <a:prstGeom prst="rect">
            <a:avLst/>
          </a:prstGeom>
        </p:spPr>
        <p:txBody>
          <a:bodyPr/>
          <a:lstStyle/>
          <a:p>
            <a:pPr/>
            <a:r>
              <a:t>2021c and 2022ab Run</a:t>
            </a:r>
          </a:p>
        </p:txBody>
      </p:sp>
      <p:sp>
        <p:nvSpPr>
          <p:cNvPr id="186" name="スライド番号"/>
          <p:cNvSpPr/>
          <p:nvPr>
            <p:ph type="sldNum" sz="quarter" idx="2"/>
          </p:nvPr>
        </p:nvSpPr>
        <p:spPr>
          <a:xfrm>
            <a:off x="12050644" y="13169900"/>
            <a:ext cx="282712" cy="42227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7" name="イメージ" descr="イメージ"/>
          <p:cNvPicPr>
            <a:picLocks noChangeAspect="1"/>
          </p:cNvPicPr>
          <p:nvPr/>
        </p:nvPicPr>
        <p:blipFill>
          <a:blip r:embed="rId2">
            <a:extLst/>
          </a:blip>
          <a:srcRect l="3330" t="12756" r="3330" b="4029"/>
          <a:stretch>
            <a:fillRect/>
          </a:stretch>
        </p:blipFill>
        <p:spPr>
          <a:xfrm>
            <a:off x="754815" y="1417969"/>
            <a:ext cx="10373796" cy="9876800"/>
          </a:xfrm>
          <a:prstGeom prst="rect">
            <a:avLst/>
          </a:prstGeom>
          <a:ln w="12700">
            <a:miter lim="400000"/>
          </a:ln>
        </p:spPr>
      </p:pic>
      <p:pic>
        <p:nvPicPr>
          <p:cNvPr id="188" name="イメージ" descr="イメージ"/>
          <p:cNvPicPr>
            <a:picLocks noChangeAspect="1"/>
          </p:cNvPicPr>
          <p:nvPr/>
        </p:nvPicPr>
        <p:blipFill>
          <a:blip r:embed="rId3">
            <a:extLst/>
          </a:blip>
          <a:srcRect l="3757" t="12612" r="2372" b="4539"/>
          <a:stretch>
            <a:fillRect/>
          </a:stretch>
        </p:blipFill>
        <p:spPr>
          <a:xfrm>
            <a:off x="12204699" y="1391294"/>
            <a:ext cx="10478907" cy="9876742"/>
          </a:xfrm>
          <a:prstGeom prst="rect">
            <a:avLst/>
          </a:prstGeom>
          <a:ln w="12700">
            <a:miter lim="400000"/>
          </a:ln>
        </p:spPr>
      </p:pic>
      <p:pic>
        <p:nvPicPr>
          <p:cNvPr id="189" name="イメージ" descr="イメージ"/>
          <p:cNvPicPr>
            <a:picLocks noChangeAspect="1"/>
          </p:cNvPicPr>
          <p:nvPr/>
        </p:nvPicPr>
        <p:blipFill>
          <a:blip r:embed="rId4">
            <a:extLst/>
          </a:blip>
          <a:stretch>
            <a:fillRect/>
          </a:stretch>
        </p:blipFill>
        <p:spPr>
          <a:xfrm>
            <a:off x="12811539" y="11267926"/>
            <a:ext cx="9964646" cy="2215726"/>
          </a:xfrm>
          <a:prstGeom prst="rect">
            <a:avLst/>
          </a:prstGeom>
          <a:ln w="12700">
            <a:miter lim="400000"/>
          </a:ln>
        </p:spPr>
      </p:pic>
      <p:sp>
        <p:nvSpPr>
          <p:cNvPr id="190" name="injection kicker…"/>
          <p:cNvSpPr txBox="1"/>
          <p:nvPr/>
        </p:nvSpPr>
        <p:spPr>
          <a:xfrm>
            <a:off x="2263105" y="4203545"/>
            <a:ext cx="2549005" cy="1016001"/>
          </a:xfrm>
          <a:prstGeom prst="rect">
            <a:avLst/>
          </a:prstGeom>
          <a:solidFill>
            <a:schemeClr val="accent2">
              <a:hueOff val="-85259"/>
              <a:satOff val="14347"/>
              <a:lumOff val="2237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pPr>
            <a:r>
              <a:t>injection kicker</a:t>
            </a:r>
          </a:p>
          <a:p>
            <a:pPr algn="l">
              <a:defRPr sz="2000"/>
            </a:pPr>
            <a:r>
              <a:t>accidental fires</a:t>
            </a:r>
          </a:p>
          <a:p>
            <a:pPr algn="l">
              <a:defRPr sz="2000"/>
            </a:pPr>
            <a:r>
              <a:t>in LER (Oct.28-Nov.5)</a:t>
            </a:r>
          </a:p>
        </p:txBody>
      </p:sp>
      <p:sp>
        <p:nvSpPr>
          <p:cNvPr id="191" name="線"/>
          <p:cNvSpPr/>
          <p:nvPr/>
        </p:nvSpPr>
        <p:spPr>
          <a:xfrm>
            <a:off x="3274572" y="4152745"/>
            <a:ext cx="920403" cy="1"/>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2" name="injection kicker…"/>
          <p:cNvSpPr txBox="1"/>
          <p:nvPr/>
        </p:nvSpPr>
        <p:spPr>
          <a:xfrm>
            <a:off x="14787044" y="1417969"/>
            <a:ext cx="1834258" cy="1016001"/>
          </a:xfrm>
          <a:prstGeom prst="rect">
            <a:avLst/>
          </a:prstGeom>
          <a:solidFill>
            <a:schemeClr val="accent2">
              <a:hueOff val="-85259"/>
              <a:satOff val="14347"/>
              <a:lumOff val="22373"/>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pPr>
            <a:r>
              <a:t>injection kicker</a:t>
            </a:r>
          </a:p>
          <a:p>
            <a:pPr algn="l">
              <a:defRPr sz="2000"/>
            </a:pPr>
            <a:r>
              <a:t>accidental fire</a:t>
            </a:r>
          </a:p>
          <a:p>
            <a:pPr algn="l">
              <a:defRPr sz="2000"/>
            </a:pPr>
            <a:r>
              <a:t>in LER (Mar.18)</a:t>
            </a:r>
          </a:p>
        </p:txBody>
      </p:sp>
      <p:sp>
        <p:nvSpPr>
          <p:cNvPr id="193" name="線"/>
          <p:cNvSpPr/>
          <p:nvPr/>
        </p:nvSpPr>
        <p:spPr>
          <a:xfrm>
            <a:off x="15004589" y="2514600"/>
            <a:ext cx="1" cy="370137"/>
          </a:xfrm>
          <a:prstGeom prst="line">
            <a:avLst/>
          </a:pr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4" name="2021c"/>
          <p:cNvSpPr txBox="1"/>
          <p:nvPr/>
        </p:nvSpPr>
        <p:spPr>
          <a:xfrm>
            <a:off x="2035132" y="1327794"/>
            <a:ext cx="1122053"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2021c</a:t>
            </a:r>
          </a:p>
        </p:txBody>
      </p:sp>
      <p:sp>
        <p:nvSpPr>
          <p:cNvPr id="195" name="2022ab"/>
          <p:cNvSpPr txBox="1"/>
          <p:nvPr/>
        </p:nvSpPr>
        <p:spPr>
          <a:xfrm>
            <a:off x="13232998" y="1327794"/>
            <a:ext cx="135683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2022ab</a:t>
            </a:r>
          </a:p>
        </p:txBody>
      </p:sp>
      <p:sp>
        <p:nvSpPr>
          <p:cNvPr id="196" name="We reduced beam currents…"/>
          <p:cNvSpPr txBox="1"/>
          <p:nvPr/>
        </p:nvSpPr>
        <p:spPr>
          <a:xfrm>
            <a:off x="3008157" y="11294600"/>
            <a:ext cx="3389636"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pPr>
            <a:r>
              <a:t>We reduced beam currents</a:t>
            </a:r>
          </a:p>
          <a:p>
            <a:pPr algn="l">
              <a:defRPr sz="2000"/>
            </a:pPr>
            <a:r>
              <a:t>after replacing the thyratrons</a:t>
            </a:r>
          </a:p>
          <a:p>
            <a:pPr algn="l">
              <a:defRPr sz="2000"/>
            </a:pPr>
            <a:r>
              <a:t>for their conditioning. </a:t>
            </a:r>
          </a:p>
        </p:txBody>
      </p:sp>
      <p:sp>
        <p:nvSpPr>
          <p:cNvPr id="197" name="矢印"/>
          <p:cNvSpPr/>
          <p:nvPr/>
        </p:nvSpPr>
        <p:spPr>
          <a:xfrm rot="16200000">
            <a:off x="4194974" y="10786600"/>
            <a:ext cx="508001" cy="508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Appendix"/>
          <p:cNvSpPr/>
          <p:nvPr>
            <p:ph type="title"/>
          </p:nvPr>
        </p:nvSpPr>
        <p:spPr>
          <a:prstGeom prst="rect">
            <a:avLst/>
          </a:prstGeom>
        </p:spPr>
        <p:txBody>
          <a:bodyPr/>
          <a:lstStyle/>
          <a:p>
            <a:pPr/>
            <a:r>
              <a:t>Appendix</a:t>
            </a:r>
          </a:p>
        </p:txBody>
      </p:sp>
      <p:sp>
        <p:nvSpPr>
          <p:cNvPr id="561"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563" name="2019 a/b"/>
          <p:cNvGraphicFramePr/>
          <p:nvPr/>
        </p:nvGraphicFramePr>
        <p:xfrm>
          <a:off x="720220" y="755615"/>
          <a:ext cx="4572001" cy="4364674"/>
        </p:xfrm>
        <a:graphic xmlns:a="http://schemas.openxmlformats.org/drawingml/2006/main">
          <a:graphicData uri="http://schemas.openxmlformats.org/drawingml/2006/chart">
            <c:chart xmlns:c="http://schemas.openxmlformats.org/drawingml/2006/chart" r:id="rId2"/>
          </a:graphicData>
        </a:graphic>
      </p:graphicFrame>
      <p:graphicFrame>
        <p:nvGraphicFramePr>
          <p:cNvPr id="564" name="2019 c"/>
          <p:cNvGraphicFramePr/>
          <p:nvPr/>
        </p:nvGraphicFramePr>
        <p:xfrm>
          <a:off x="645250" y="8072398"/>
          <a:ext cx="4572001" cy="4364675"/>
        </p:xfrm>
        <a:graphic xmlns:a="http://schemas.openxmlformats.org/drawingml/2006/main">
          <a:graphicData uri="http://schemas.openxmlformats.org/drawingml/2006/chart">
            <c:chart xmlns:c="http://schemas.openxmlformats.org/drawingml/2006/chart" r:id="rId3"/>
          </a:graphicData>
        </a:graphic>
      </p:graphicFrame>
      <p:graphicFrame>
        <p:nvGraphicFramePr>
          <p:cNvPr id="565" name="2020 a/b"/>
          <p:cNvGraphicFramePr/>
          <p:nvPr/>
        </p:nvGraphicFramePr>
        <p:xfrm>
          <a:off x="6718609" y="755615"/>
          <a:ext cx="4572001" cy="4409283"/>
        </p:xfrm>
        <a:graphic xmlns:a="http://schemas.openxmlformats.org/drawingml/2006/main">
          <a:graphicData uri="http://schemas.openxmlformats.org/drawingml/2006/chart">
            <c:chart xmlns:c="http://schemas.openxmlformats.org/drawingml/2006/chart" r:id="rId4"/>
          </a:graphicData>
        </a:graphic>
      </p:graphicFrame>
      <p:graphicFrame>
        <p:nvGraphicFramePr>
          <p:cNvPr id="566" name="2020c"/>
          <p:cNvGraphicFramePr/>
          <p:nvPr/>
        </p:nvGraphicFramePr>
        <p:xfrm>
          <a:off x="6718609" y="8072398"/>
          <a:ext cx="4572001" cy="4409283"/>
        </p:xfrm>
        <a:graphic xmlns:a="http://schemas.openxmlformats.org/drawingml/2006/main">
          <a:graphicData uri="http://schemas.openxmlformats.org/drawingml/2006/chart">
            <c:chart xmlns:c="http://schemas.openxmlformats.org/drawingml/2006/chart" r:id="rId5"/>
          </a:graphicData>
        </a:graphic>
      </p:graphicFrame>
      <p:graphicFrame>
        <p:nvGraphicFramePr>
          <p:cNvPr id="567" name="2021a/b"/>
          <p:cNvGraphicFramePr/>
          <p:nvPr/>
        </p:nvGraphicFramePr>
        <p:xfrm>
          <a:off x="13037633" y="755615"/>
          <a:ext cx="4572001" cy="4415474"/>
        </p:xfrm>
        <a:graphic xmlns:a="http://schemas.openxmlformats.org/drawingml/2006/main">
          <a:graphicData uri="http://schemas.openxmlformats.org/drawingml/2006/chart">
            <c:chart xmlns:c="http://schemas.openxmlformats.org/drawingml/2006/chart" r:id="rId6"/>
          </a:graphicData>
        </a:graphic>
      </p:graphicFrame>
      <p:graphicFrame>
        <p:nvGraphicFramePr>
          <p:cNvPr id="568" name="2021 c"/>
          <p:cNvGraphicFramePr/>
          <p:nvPr/>
        </p:nvGraphicFramePr>
        <p:xfrm>
          <a:off x="13037633" y="8072398"/>
          <a:ext cx="4572001" cy="4390075"/>
        </p:xfrm>
        <a:graphic xmlns:a="http://schemas.openxmlformats.org/drawingml/2006/main">
          <a:graphicData uri="http://schemas.openxmlformats.org/drawingml/2006/chart">
            <c:chart xmlns:c="http://schemas.openxmlformats.org/drawingml/2006/chart" r:id="rId7"/>
          </a:graphicData>
        </a:graphic>
      </p:graphicFrame>
      <p:graphicFrame>
        <p:nvGraphicFramePr>
          <p:cNvPr id="569" name="2022a/b"/>
          <p:cNvGraphicFramePr/>
          <p:nvPr/>
        </p:nvGraphicFramePr>
        <p:xfrm>
          <a:off x="19437939" y="755615"/>
          <a:ext cx="4572001" cy="4619211"/>
        </p:xfrm>
        <a:graphic xmlns:a="http://schemas.openxmlformats.org/drawingml/2006/main">
          <a:graphicData uri="http://schemas.openxmlformats.org/drawingml/2006/chart">
            <c:chart xmlns:c="http://schemas.openxmlformats.org/drawingml/2006/chart" r:id="rId8"/>
          </a:graphicData>
        </a:graphic>
      </p:graphicFrame>
      <p:sp>
        <p:nvSpPr>
          <p:cNvPr id="570" name="Operation statistics…"/>
          <p:cNvSpPr txBox="1"/>
          <p:nvPr/>
        </p:nvSpPr>
        <p:spPr>
          <a:xfrm>
            <a:off x="19716134" y="9078610"/>
            <a:ext cx="3853050"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9437FF"/>
                </a:solidFill>
              </a:defRPr>
            </a:pPr>
            <a:r>
              <a:t>Operation statistics</a:t>
            </a:r>
          </a:p>
          <a:p>
            <a:pPr>
              <a:defRPr b="1">
                <a:solidFill>
                  <a:srgbClr val="9437FF"/>
                </a:solidFill>
              </a:defRPr>
            </a:pPr>
            <a:r>
              <a:t>2019 -2022</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Vertical Beam Size at IP"/>
          <p:cNvSpPr/>
          <p:nvPr>
            <p:ph type="title"/>
          </p:nvPr>
        </p:nvSpPr>
        <p:spPr>
          <a:prstGeom prst="rect">
            <a:avLst/>
          </a:prstGeom>
        </p:spPr>
        <p:txBody>
          <a:bodyPr/>
          <a:lstStyle/>
          <a:p>
            <a:pPr/>
            <a:r>
              <a:t>Vertical Beam Size at IP</a:t>
            </a:r>
          </a:p>
        </p:txBody>
      </p:sp>
      <p:sp>
        <p:nvSpPr>
          <p:cNvPr id="573"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4" name="イメージ" descr="イメージ"/>
          <p:cNvPicPr>
            <a:picLocks noChangeAspect="1"/>
          </p:cNvPicPr>
          <p:nvPr/>
        </p:nvPicPr>
        <p:blipFill>
          <a:blip r:embed="rId2">
            <a:extLst/>
          </a:blip>
          <a:stretch>
            <a:fillRect/>
          </a:stretch>
        </p:blipFill>
        <p:spPr>
          <a:xfrm>
            <a:off x="5562600" y="2048254"/>
            <a:ext cx="13258800" cy="2298701"/>
          </a:xfrm>
          <a:prstGeom prst="rect">
            <a:avLst/>
          </a:prstGeom>
          <a:ln w="12700">
            <a:miter lim="400000"/>
          </a:ln>
        </p:spPr>
      </p:pic>
      <p:pic>
        <p:nvPicPr>
          <p:cNvPr id="575" name="イメージ" descr="イメージ"/>
          <p:cNvPicPr>
            <a:picLocks noChangeAspect="1"/>
          </p:cNvPicPr>
          <p:nvPr/>
        </p:nvPicPr>
        <p:blipFill>
          <a:blip r:embed="rId3">
            <a:extLst/>
          </a:blip>
          <a:stretch>
            <a:fillRect/>
          </a:stretch>
        </p:blipFill>
        <p:spPr>
          <a:xfrm>
            <a:off x="5568033" y="6204535"/>
            <a:ext cx="10553701" cy="2209801"/>
          </a:xfrm>
          <a:prstGeom prst="rect">
            <a:avLst/>
          </a:prstGeom>
          <a:ln w="12700">
            <a:miter lim="400000"/>
          </a:ln>
        </p:spPr>
      </p:pic>
      <p:pic>
        <p:nvPicPr>
          <p:cNvPr id="576" name="イメージ" descr="イメージ"/>
          <p:cNvPicPr>
            <a:picLocks noChangeAspect="1"/>
          </p:cNvPicPr>
          <p:nvPr/>
        </p:nvPicPr>
        <p:blipFill>
          <a:blip r:embed="rId4">
            <a:extLst/>
          </a:blip>
          <a:stretch>
            <a:fillRect/>
          </a:stretch>
        </p:blipFill>
        <p:spPr>
          <a:xfrm>
            <a:off x="7747000" y="9270547"/>
            <a:ext cx="8432800" cy="2209801"/>
          </a:xfrm>
          <a:prstGeom prst="rect">
            <a:avLst/>
          </a:prstGeom>
          <a:ln w="12700">
            <a:miter lim="400000"/>
          </a:ln>
        </p:spPr>
      </p:pic>
      <p:sp>
        <p:nvSpPr>
          <p:cNvPr id="577" name="normal coordinate…"/>
          <p:cNvSpPr txBox="1"/>
          <p:nvPr/>
        </p:nvSpPr>
        <p:spPr>
          <a:xfrm>
            <a:off x="5600029" y="4900821"/>
            <a:ext cx="4003180"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9437FF"/>
                </a:solidFill>
              </a:defRPr>
            </a:pPr>
            <a:r>
              <a:t>normal coordinate</a:t>
            </a:r>
          </a:p>
          <a:p>
            <a:pPr>
              <a:defRPr>
                <a:solidFill>
                  <a:srgbClr val="9437FF"/>
                </a:solidFill>
              </a:defRPr>
            </a:pPr>
            <a:r>
              <a:t>(decoupled coordinate)</a:t>
            </a:r>
          </a:p>
        </p:txBody>
      </p:sp>
      <p:sp>
        <p:nvSpPr>
          <p:cNvPr id="578" name="physical coordinate"/>
          <p:cNvSpPr txBox="1"/>
          <p:nvPr/>
        </p:nvSpPr>
        <p:spPr>
          <a:xfrm>
            <a:off x="13712944" y="5129421"/>
            <a:ext cx="3325826"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433FF"/>
                </a:solidFill>
              </a:defRPr>
            </a:lvl1pPr>
          </a:lstStyle>
          <a:p>
            <a:pPr/>
            <a:r>
              <a:t>physical coordinate</a:t>
            </a:r>
          </a:p>
        </p:txBody>
      </p:sp>
      <p:sp>
        <p:nvSpPr>
          <p:cNvPr id="579" name="Vertical emittance, vertical dispersion, coupling parameters r1 and r2 at the IP are fundamental parameters for luminosity performance."/>
          <p:cNvSpPr txBox="1"/>
          <p:nvPr/>
        </p:nvSpPr>
        <p:spPr>
          <a:xfrm>
            <a:off x="812036" y="12045723"/>
            <a:ext cx="2275992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40FF"/>
                </a:solidFill>
              </a:defRPr>
            </a:pPr>
            <a:r>
              <a:t>Vertical emittance, vertical dispersion, coupling parameters r</a:t>
            </a:r>
            <a:r>
              <a:rPr baseline="-5999"/>
              <a:t>1</a:t>
            </a:r>
            <a:r>
              <a:t> and r</a:t>
            </a:r>
            <a:r>
              <a:rPr baseline="-5999"/>
              <a:t>2</a:t>
            </a:r>
            <a:r>
              <a:t> at the IP are fundamental parameters for luminosity performance.</a:t>
            </a:r>
          </a:p>
        </p:txBody>
      </p:sp>
      <p:sp>
        <p:nvSpPr>
          <p:cNvPr id="580" name="X-Y couplings"/>
          <p:cNvSpPr txBox="1"/>
          <p:nvPr/>
        </p:nvSpPr>
        <p:spPr>
          <a:xfrm>
            <a:off x="10559026" y="4346954"/>
            <a:ext cx="234728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4">
                    <a:hueOff val="-1081314"/>
                    <a:satOff val="4338"/>
                    <a:lumOff val="-8931"/>
                  </a:schemeClr>
                </a:solidFill>
              </a:defRPr>
            </a:lvl1pPr>
          </a:lstStyle>
          <a:p>
            <a:pPr/>
            <a:r>
              <a:t>X-Y couplings</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2" name="イメージ" descr="イメージ"/>
          <p:cNvPicPr>
            <a:picLocks noChangeAspect="1"/>
          </p:cNvPicPr>
          <p:nvPr/>
        </p:nvPicPr>
        <p:blipFill>
          <a:blip r:embed="rId2">
            <a:extLst/>
          </a:blip>
          <a:stretch>
            <a:fillRect/>
          </a:stretch>
        </p:blipFill>
        <p:spPr>
          <a:xfrm>
            <a:off x="740186" y="3189434"/>
            <a:ext cx="12789553" cy="9805824"/>
          </a:xfrm>
          <a:prstGeom prst="rect">
            <a:avLst/>
          </a:prstGeom>
          <a:ln w="12700">
            <a:miter lim="400000"/>
          </a:ln>
        </p:spPr>
      </p:pic>
      <p:sp>
        <p:nvSpPr>
          <p:cNvPr id="583" name="Beam-Beam Parameters"/>
          <p:cNvSpPr/>
          <p:nvPr>
            <p:ph type="title"/>
          </p:nvPr>
        </p:nvSpPr>
        <p:spPr>
          <a:prstGeom prst="rect">
            <a:avLst/>
          </a:prstGeom>
        </p:spPr>
        <p:txBody>
          <a:bodyPr/>
          <a:lstStyle/>
          <a:p>
            <a:pPr/>
            <a:r>
              <a:t>Beam-Beam Parameters</a:t>
            </a:r>
          </a:p>
        </p:txBody>
      </p:sp>
      <p:sp>
        <p:nvSpPr>
          <p:cNvPr id="584"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5" name="方程式"/>
          <p:cNvSpPr txBox="1"/>
          <p:nvPr/>
        </p:nvSpPr>
        <p:spPr>
          <a:xfrm>
            <a:off x="13333285" y="4782326"/>
            <a:ext cx="1890527" cy="47481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3000" i="1">
                          <a:solidFill>
                            <a:srgbClr val="000000"/>
                          </a:solidFill>
                          <a:latin typeface="Cambria Math" panose="02040503050406030204" pitchFamily="18" charset="0"/>
                        </a:rPr>
                        <m:t>ε</m:t>
                      </m:r>
                    </m:e>
                    <m:sub>
                      <m:r>
                        <a:rPr xmlns:a="http://schemas.openxmlformats.org/drawingml/2006/main" sz="3000" i="1">
                          <a:solidFill>
                            <a:srgbClr val="000000"/>
                          </a:solidFill>
                          <a:latin typeface="Cambria Math" panose="02040503050406030204" pitchFamily="18" charset="0"/>
                        </a:rPr>
                        <m:t>y</m:t>
                      </m:r>
                      <m:r>
                        <a:rPr xmlns:a="http://schemas.openxmlformats.org/drawingml/2006/main" sz="3000" i="1">
                          <a:solidFill>
                            <a:srgbClr val="000000"/>
                          </a:solidFill>
                          <a:latin typeface="Cambria Math" panose="02040503050406030204" pitchFamily="18" charset="0"/>
                        </a:rPr>
                        <m:t>+</m:t>
                      </m:r>
                    </m:sub>
                    <m:sup>
                      <m:r>
                        <a:rPr xmlns:a="http://schemas.openxmlformats.org/drawingml/2006/main" sz="3000" i="1">
                          <a:solidFill>
                            <a:srgbClr val="000000"/>
                          </a:solidFill>
                          <a:latin typeface="Cambria Math" panose="02040503050406030204" pitchFamily="18" charset="0"/>
                        </a:rPr>
                        <m:t>0</m:t>
                      </m:r>
                    </m:sup>
                  </m:sSub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25</m:t>
                  </m:r>
                  <m:r>
                    <a:rPr xmlns:a="http://schemas.openxmlformats.org/drawingml/2006/main" sz="3000" i="1">
                      <a:solidFill>
                        <a:srgbClr val="000000"/>
                      </a:solidFill>
                      <a:latin typeface="Cambria Math" panose="02040503050406030204" pitchFamily="18" charset="0"/>
                    </a:rPr>
                    <m:t>p</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586" name="方程式"/>
          <p:cNvSpPr txBox="1"/>
          <p:nvPr/>
        </p:nvSpPr>
        <p:spPr>
          <a:xfrm>
            <a:off x="13333285" y="3423835"/>
            <a:ext cx="1890527" cy="474811"/>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3000" i="1">
                          <a:solidFill>
                            <a:srgbClr val="000000"/>
                          </a:solidFill>
                          <a:latin typeface="Cambria Math" panose="02040503050406030204" pitchFamily="18" charset="0"/>
                        </a:rPr>
                        <m:t>ε</m:t>
                      </m:r>
                    </m:e>
                    <m:sub>
                      <m:r>
                        <a:rPr xmlns:a="http://schemas.openxmlformats.org/drawingml/2006/main" sz="3000" i="1">
                          <a:solidFill>
                            <a:srgbClr val="000000"/>
                          </a:solidFill>
                          <a:latin typeface="Cambria Math" panose="02040503050406030204" pitchFamily="18" charset="0"/>
                        </a:rPr>
                        <m:t>y</m:t>
                      </m:r>
                      <m:r>
                        <a:rPr xmlns:a="http://schemas.openxmlformats.org/drawingml/2006/main" sz="3000" i="1">
                          <a:solidFill>
                            <a:srgbClr val="000000"/>
                          </a:solidFill>
                          <a:latin typeface="Cambria Math" panose="02040503050406030204" pitchFamily="18" charset="0"/>
                        </a:rPr>
                        <m:t>-</m:t>
                      </m:r>
                    </m:sub>
                    <m:sup>
                      <m:r>
                        <a:rPr xmlns:a="http://schemas.openxmlformats.org/drawingml/2006/main" sz="3000" i="1">
                          <a:solidFill>
                            <a:srgbClr val="000000"/>
                          </a:solidFill>
                          <a:latin typeface="Cambria Math" panose="02040503050406030204" pitchFamily="18" charset="0"/>
                        </a:rPr>
                        <m:t>0</m:t>
                      </m:r>
                    </m:sup>
                  </m:sSub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40</m:t>
                  </m:r>
                  <m:r>
                    <a:rPr xmlns:a="http://schemas.openxmlformats.org/drawingml/2006/main" sz="3000" i="1">
                      <a:solidFill>
                        <a:srgbClr val="000000"/>
                      </a:solidFill>
                      <a:latin typeface="Cambria Math" panose="02040503050406030204" pitchFamily="18" charset="0"/>
                    </a:rPr>
                    <m:t>p</m:t>
                  </m:r>
                  <m:r>
                    <a:rPr xmlns:a="http://schemas.openxmlformats.org/drawingml/2006/main" sz="3000" i="1">
                      <a:solidFill>
                        <a:srgbClr val="000000"/>
                      </a:solidFill>
                      <a:latin typeface="Cambria Math" panose="02040503050406030204" pitchFamily="18" charset="0"/>
                    </a:rPr>
                    <m:t>m</m:t>
                  </m:r>
                </m:oMath>
              </m:oMathPara>
            </a14:m>
            <a:endParaRPr sz="3000"/>
          </a:p>
        </p:txBody>
      </p:sp>
      <p:pic>
        <p:nvPicPr>
          <p:cNvPr id="587" name="イメージ" descr="イメージ"/>
          <p:cNvPicPr>
            <a:picLocks noChangeAspect="1"/>
          </p:cNvPicPr>
          <p:nvPr/>
        </p:nvPicPr>
        <p:blipFill>
          <a:blip r:embed="rId3">
            <a:extLst/>
          </a:blip>
          <a:stretch>
            <a:fillRect/>
          </a:stretch>
        </p:blipFill>
        <p:spPr>
          <a:xfrm>
            <a:off x="18713842" y="4304905"/>
            <a:ext cx="3276601" cy="1109473"/>
          </a:xfrm>
          <a:prstGeom prst="rect">
            <a:avLst/>
          </a:prstGeom>
          <a:ln w="12700">
            <a:miter lim="400000"/>
          </a:ln>
        </p:spPr>
      </p:pic>
      <p:sp>
        <p:nvSpPr>
          <p:cNvPr id="588" name="Vertical beam-beam parameter"/>
          <p:cNvSpPr txBox="1"/>
          <p:nvPr/>
        </p:nvSpPr>
        <p:spPr>
          <a:xfrm>
            <a:off x="17699522" y="3189434"/>
            <a:ext cx="530524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Vertical beam-beam parameter</a:t>
            </a:r>
          </a:p>
        </p:txBody>
      </p:sp>
      <p:sp>
        <p:nvSpPr>
          <p:cNvPr id="589" name="Vertical beam-beam parameter (incoherent)"/>
          <p:cNvSpPr txBox="1"/>
          <p:nvPr/>
        </p:nvSpPr>
        <p:spPr>
          <a:xfrm>
            <a:off x="15843522" y="5912512"/>
            <a:ext cx="748706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Vertical beam-beam parameter (incoherent)</a:t>
            </a:r>
          </a:p>
        </p:txBody>
      </p:sp>
      <p:sp>
        <p:nvSpPr>
          <p:cNvPr id="590" name="Here, the nominal bunch length is used."/>
          <p:cNvSpPr txBox="1"/>
          <p:nvPr/>
        </p:nvSpPr>
        <p:spPr>
          <a:xfrm>
            <a:off x="16834507" y="8858248"/>
            <a:ext cx="684449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Here, the nominal bunch length is used.</a:t>
            </a:r>
          </a:p>
        </p:txBody>
      </p:sp>
      <p:pic>
        <p:nvPicPr>
          <p:cNvPr id="591" name="イメージ" descr="イメージ"/>
          <p:cNvPicPr>
            <a:picLocks noChangeAspect="1"/>
          </p:cNvPicPr>
          <p:nvPr/>
        </p:nvPicPr>
        <p:blipFill>
          <a:blip r:embed="rId4">
            <a:extLst/>
          </a:blip>
          <a:stretch>
            <a:fillRect/>
          </a:stretch>
        </p:blipFill>
        <p:spPr>
          <a:xfrm>
            <a:off x="21035571" y="9671222"/>
            <a:ext cx="2552701" cy="952501"/>
          </a:xfrm>
          <a:prstGeom prst="rect">
            <a:avLst/>
          </a:prstGeom>
          <a:ln w="12700">
            <a:miter lim="400000"/>
          </a:ln>
        </p:spPr>
      </p:pic>
      <p:sp>
        <p:nvSpPr>
          <p:cNvPr id="592" name="Beam-Beam parameter…"/>
          <p:cNvSpPr txBox="1"/>
          <p:nvPr/>
        </p:nvSpPr>
        <p:spPr>
          <a:xfrm>
            <a:off x="8582214" y="8938084"/>
            <a:ext cx="4125219"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40FF"/>
                </a:solidFill>
              </a:defRPr>
            </a:pPr>
            <a:r>
              <a:t>Beam-Beam parameter</a:t>
            </a:r>
          </a:p>
          <a:p>
            <a:pPr>
              <a:defRPr>
                <a:solidFill>
                  <a:srgbClr val="FF40FF"/>
                </a:solidFill>
              </a:defRPr>
            </a:pPr>
            <a:r>
              <a:t>appears to be saturated</a:t>
            </a:r>
          </a:p>
          <a:p>
            <a:pPr>
              <a:defRPr>
                <a:solidFill>
                  <a:srgbClr val="FF40FF"/>
                </a:solidFill>
              </a:defRPr>
            </a:pPr>
            <a:r>
              <a:t>at 0.6 mA.</a:t>
            </a:r>
          </a:p>
        </p:txBody>
      </p:sp>
      <p:sp>
        <p:nvSpPr>
          <p:cNvPr id="593" name="方程式"/>
          <p:cNvSpPr txBox="1"/>
          <p:nvPr/>
        </p:nvSpPr>
        <p:spPr>
          <a:xfrm>
            <a:off x="6834216" y="2627579"/>
            <a:ext cx="1739589" cy="40929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up>
                      <m:r>
                        <a:rPr xmlns:a="http://schemas.openxmlformats.org/drawingml/2006/main" sz="3000" i="1">
                          <a:solidFill>
                            <a:srgbClr val="000000"/>
                          </a:solidFill>
                          <a:latin typeface="Cambria Math" panose="02040503050406030204" pitchFamily="18" charset="0"/>
                        </a:rPr>
                        <m:t>*</m:t>
                      </m:r>
                    </m:sup>
                  </m:sSub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1</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594" name="Bunch lengthening is important parameter."/>
          <p:cNvSpPr txBox="1"/>
          <p:nvPr/>
        </p:nvSpPr>
        <p:spPr>
          <a:xfrm>
            <a:off x="13435913" y="9845809"/>
            <a:ext cx="728111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40FF"/>
                </a:solidFill>
              </a:defRPr>
            </a:lvl1pPr>
          </a:lstStyle>
          <a:p>
            <a:pPr/>
            <a:r>
              <a:t>Bunch lengthening is important parameter.</a:t>
            </a:r>
          </a:p>
        </p:txBody>
      </p:sp>
      <p:pic>
        <p:nvPicPr>
          <p:cNvPr id="595" name="イメージ" descr="イメージ"/>
          <p:cNvPicPr>
            <a:picLocks noChangeAspect="1"/>
          </p:cNvPicPr>
          <p:nvPr/>
        </p:nvPicPr>
        <p:blipFill>
          <a:blip r:embed="rId5">
            <a:extLst/>
          </a:blip>
          <a:stretch>
            <a:fillRect/>
          </a:stretch>
        </p:blipFill>
        <p:spPr>
          <a:xfrm>
            <a:off x="14194871" y="7243815"/>
            <a:ext cx="6146801" cy="1185673"/>
          </a:xfrm>
          <a:prstGeom prst="rect">
            <a:avLst/>
          </a:prstGeom>
          <a:ln w="12700">
            <a:miter lim="400000"/>
          </a:ln>
        </p:spPr>
      </p:pic>
      <p:pic>
        <p:nvPicPr>
          <p:cNvPr id="596" name="イメージ" descr="イメージ"/>
          <p:cNvPicPr>
            <a:picLocks noChangeAspect="1"/>
          </p:cNvPicPr>
          <p:nvPr/>
        </p:nvPicPr>
        <p:blipFill>
          <a:blip r:embed="rId6">
            <a:extLst/>
          </a:blip>
          <a:stretch>
            <a:fillRect/>
          </a:stretch>
        </p:blipFill>
        <p:spPr>
          <a:xfrm>
            <a:off x="20719329" y="7151158"/>
            <a:ext cx="2184401" cy="1219201"/>
          </a:xfrm>
          <a:prstGeom prst="rect">
            <a:avLst/>
          </a:prstGeom>
          <a:ln w="12700">
            <a:miter lim="400000"/>
          </a:ln>
        </p:spPr>
      </p:pic>
      <p:sp>
        <p:nvSpPr>
          <p:cNvPr id="597" name="single beam…"/>
          <p:cNvSpPr txBox="1"/>
          <p:nvPr/>
        </p:nvSpPr>
        <p:spPr>
          <a:xfrm>
            <a:off x="13212436" y="2135853"/>
            <a:ext cx="2132225"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942193"/>
                </a:solidFill>
              </a:defRPr>
            </a:pPr>
            <a:r>
              <a:t>single beam</a:t>
            </a:r>
          </a:p>
          <a:p>
            <a:pPr>
              <a:defRPr>
                <a:solidFill>
                  <a:srgbClr val="942193"/>
                </a:solidFill>
              </a:defRPr>
            </a:pPr>
            <a:r>
              <a:t>emittance</a:t>
            </a:r>
          </a:p>
        </p:txBody>
      </p:sp>
      <p:sp>
        <p:nvSpPr>
          <p:cNvPr id="598" name="2022ab"/>
          <p:cNvSpPr txBox="1"/>
          <p:nvPr/>
        </p:nvSpPr>
        <p:spPr>
          <a:xfrm>
            <a:off x="2572306" y="2478072"/>
            <a:ext cx="155346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2022ab</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Beam Size in 2021c"/>
          <p:cNvSpPr/>
          <p:nvPr>
            <p:ph type="title"/>
          </p:nvPr>
        </p:nvSpPr>
        <p:spPr>
          <a:prstGeom prst="rect">
            <a:avLst/>
          </a:prstGeom>
        </p:spPr>
        <p:txBody>
          <a:bodyPr/>
          <a:lstStyle/>
          <a:p>
            <a:pPr/>
            <a:r>
              <a:t>Beam Size in 2021c</a:t>
            </a:r>
          </a:p>
        </p:txBody>
      </p:sp>
      <p:sp>
        <p:nvSpPr>
          <p:cNvPr id="601"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2" name="2021c_beamsize.png" descr="2021c_beamsize.png"/>
          <p:cNvPicPr>
            <a:picLocks noChangeAspect="1"/>
          </p:cNvPicPr>
          <p:nvPr/>
        </p:nvPicPr>
        <p:blipFill>
          <a:blip r:embed="rId2">
            <a:extLst/>
          </a:blip>
          <a:stretch>
            <a:fillRect/>
          </a:stretch>
        </p:blipFill>
        <p:spPr>
          <a:xfrm>
            <a:off x="1123950" y="2914650"/>
            <a:ext cx="10960100" cy="9131300"/>
          </a:xfrm>
          <a:prstGeom prst="rect">
            <a:avLst/>
          </a:prstGeom>
          <a:ln w="12700">
            <a:miter lim="400000"/>
          </a:ln>
        </p:spPr>
      </p:pic>
      <p:grpSp>
        <p:nvGrpSpPr>
          <p:cNvPr id="613" name="グループ"/>
          <p:cNvGrpSpPr/>
          <p:nvPr/>
        </p:nvGrpSpPr>
        <p:grpSpPr>
          <a:xfrm>
            <a:off x="12593797" y="2966055"/>
            <a:ext cx="10972801" cy="9144001"/>
            <a:chOff x="0" y="0"/>
            <a:chExt cx="10972800" cy="9144000"/>
          </a:xfrm>
        </p:grpSpPr>
        <p:pic>
          <p:nvPicPr>
            <p:cNvPr id="603" name="2021c_beamsize2.png" descr="2021c_beamsize2.png"/>
            <p:cNvPicPr>
              <a:picLocks noChangeAspect="1"/>
            </p:cNvPicPr>
            <p:nvPr/>
          </p:nvPicPr>
          <p:blipFill>
            <a:blip r:embed="rId3">
              <a:extLst/>
            </a:blip>
            <a:stretch>
              <a:fillRect/>
            </a:stretch>
          </p:blipFill>
          <p:spPr>
            <a:xfrm>
              <a:off x="0" y="0"/>
              <a:ext cx="10972800" cy="9144000"/>
            </a:xfrm>
            <a:prstGeom prst="rect">
              <a:avLst/>
            </a:prstGeom>
            <a:ln w="12700" cap="flat">
              <a:noFill/>
              <a:miter lim="400000"/>
            </a:ln>
            <a:effectLst/>
          </p:spPr>
        </p:pic>
        <p:sp>
          <p:nvSpPr>
            <p:cNvPr id="604" name="2021c HBC"/>
            <p:cNvSpPr txBox="1"/>
            <p:nvPr/>
          </p:nvSpPr>
          <p:spPr>
            <a:xfrm>
              <a:off x="7017618" y="679449"/>
              <a:ext cx="1585765"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2021c HBC</a:t>
              </a:r>
            </a:p>
          </p:txBody>
        </p:sp>
        <p:sp>
          <p:nvSpPr>
            <p:cNvPr id="605" name="線"/>
            <p:cNvSpPr/>
            <p:nvPr/>
          </p:nvSpPr>
          <p:spPr>
            <a:xfrm>
              <a:off x="8708545" y="1075844"/>
              <a:ext cx="558356" cy="305994"/>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06" name="線"/>
            <p:cNvSpPr/>
            <p:nvPr/>
          </p:nvSpPr>
          <p:spPr>
            <a:xfrm flipH="1">
              <a:off x="5935811" y="984943"/>
              <a:ext cx="978398" cy="677129"/>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07" name="2021c HBC"/>
            <p:cNvSpPr txBox="1"/>
            <p:nvPr/>
          </p:nvSpPr>
          <p:spPr>
            <a:xfrm>
              <a:off x="7017618" y="7181849"/>
              <a:ext cx="1585765"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pPr/>
              <a:r>
                <a:t>2021c HBC</a:t>
              </a:r>
            </a:p>
          </p:txBody>
        </p:sp>
        <p:sp>
          <p:nvSpPr>
            <p:cNvPr id="608" name="線"/>
            <p:cNvSpPr/>
            <p:nvPr/>
          </p:nvSpPr>
          <p:spPr>
            <a:xfrm flipV="1">
              <a:off x="8683343" y="7036958"/>
              <a:ext cx="606868" cy="22274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09" name="線"/>
            <p:cNvSpPr/>
            <p:nvPr/>
          </p:nvSpPr>
          <p:spPr>
            <a:xfrm flipH="1" flipV="1">
              <a:off x="6050110" y="6716671"/>
              <a:ext cx="884927" cy="54820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10" name="線"/>
            <p:cNvSpPr/>
            <p:nvPr/>
          </p:nvSpPr>
          <p:spPr>
            <a:xfrm flipH="1">
              <a:off x="6523632" y="5397499"/>
              <a:ext cx="1363068" cy="986732"/>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11" name="ΔR1', LER νy"/>
            <p:cNvSpPr txBox="1"/>
            <p:nvPr/>
          </p:nvSpPr>
          <p:spPr>
            <a:xfrm>
              <a:off x="7949994" y="5130155"/>
              <a:ext cx="1448214"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000"/>
              </a:pPr>
              <a:r>
                <a:t>ΔR</a:t>
              </a:r>
              <a:r>
                <a:rPr baseline="-5999"/>
                <a:t>1</a:t>
              </a:r>
              <a:r>
                <a:t>', LER ν</a:t>
              </a:r>
              <a:r>
                <a:rPr baseline="-5999"/>
                <a:t>y</a:t>
              </a:r>
            </a:p>
          </p:txBody>
        </p:sp>
        <p:sp>
          <p:nvSpPr>
            <p:cNvPr id="612" name="線"/>
            <p:cNvSpPr/>
            <p:nvPr/>
          </p:nvSpPr>
          <p:spPr>
            <a:xfrm flipV="1">
              <a:off x="5460999" y="441946"/>
              <a:ext cx="1" cy="7638419"/>
            </a:xfrm>
            <a:prstGeom prst="line">
              <a:avLst/>
            </a:prstGeom>
            <a:noFill/>
            <a:ln w="25400" cap="flat">
              <a:solidFill>
                <a:srgbClr val="000000"/>
              </a:solidFill>
              <a:custDash>
                <a:ds d="200000" sp="200000"/>
              </a:custDash>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grpSp>
      <p:sp>
        <p:nvSpPr>
          <p:cNvPr id="614" name="bunch current product"/>
          <p:cNvSpPr txBox="1"/>
          <p:nvPr/>
        </p:nvSpPr>
        <p:spPr>
          <a:xfrm>
            <a:off x="5136198" y="12110056"/>
            <a:ext cx="385677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37FF"/>
                </a:solidFill>
              </a:defRPr>
            </a:lvl1pPr>
          </a:lstStyle>
          <a:p>
            <a:pPr/>
            <a:r>
              <a:t>bunch current product</a:t>
            </a:r>
          </a:p>
        </p:txBody>
      </p:sp>
      <p:sp>
        <p:nvSpPr>
          <p:cNvPr id="615" name="bunch current"/>
          <p:cNvSpPr txBox="1"/>
          <p:nvPr/>
        </p:nvSpPr>
        <p:spPr>
          <a:xfrm>
            <a:off x="17240077" y="12045950"/>
            <a:ext cx="245853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37FF"/>
                </a:solidFill>
              </a:defRPr>
            </a:lvl1pPr>
          </a:lstStyle>
          <a:p>
            <a:pPr/>
            <a:r>
              <a:t>bunch current</a:t>
            </a:r>
          </a:p>
        </p:txBody>
      </p:sp>
      <p:sp>
        <p:nvSpPr>
          <p:cNvPr id="616" name="2021c"/>
          <p:cNvSpPr txBox="1"/>
          <p:nvPr/>
        </p:nvSpPr>
        <p:spPr>
          <a:xfrm>
            <a:off x="6156735" y="2672069"/>
            <a:ext cx="128557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2021c</a:t>
            </a:r>
          </a:p>
        </p:txBody>
      </p:sp>
      <p:sp>
        <p:nvSpPr>
          <p:cNvPr id="617" name="2021c"/>
          <p:cNvSpPr txBox="1"/>
          <p:nvPr/>
        </p:nvSpPr>
        <p:spPr>
          <a:xfrm>
            <a:off x="17919520" y="2672069"/>
            <a:ext cx="1285578"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2021c</a:t>
            </a:r>
          </a:p>
        </p:txBody>
      </p:sp>
      <p:sp>
        <p:nvSpPr>
          <p:cNvPr id="618" name="lower   in the LER"/>
          <p:cNvSpPr txBox="1"/>
          <p:nvPr/>
        </p:nvSpPr>
        <p:spPr>
          <a:xfrm>
            <a:off x="9779798" y="11576786"/>
            <a:ext cx="2639351" cy="4855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lower </a:t>
            </a:r>
            <a14:m>
              <m:oMath>
                <m:sSub>
                  <m:e>
                    <m:r>
                      <a:rPr xmlns:a="http://schemas.openxmlformats.org/drawingml/2006/main" sz="2450" i="1">
                        <a:solidFill>
                          <a:srgbClr val="000000"/>
                        </a:solidFill>
                        <a:latin typeface="Cambria Math" panose="02040503050406030204" pitchFamily="18" charset="0"/>
                      </a:rPr>
                      <m:t>ν</m:t>
                    </m:r>
                  </m:e>
                  <m:sub>
                    <m:r>
                      <a:rPr xmlns:a="http://schemas.openxmlformats.org/drawingml/2006/main" sz="2450" i="1">
                        <a:solidFill>
                          <a:srgbClr val="000000"/>
                        </a:solidFill>
                        <a:latin typeface="Cambria Math" panose="02040503050406030204" pitchFamily="18" charset="0"/>
                      </a:rPr>
                      <m:t>x</m:t>
                    </m:r>
                  </m:sub>
                </m:sSub>
              </m:oMath>
            </a14:m>
            <a:r>
              <a:t> in the LER</a:t>
            </a:r>
          </a:p>
        </p:txBody>
      </p:sp>
      <p:sp>
        <p:nvSpPr>
          <p:cNvPr id="619" name="線"/>
          <p:cNvSpPr/>
          <p:nvPr/>
        </p:nvSpPr>
        <p:spPr>
          <a:xfrm flipV="1">
            <a:off x="11099474" y="10640044"/>
            <a:ext cx="1" cy="889001"/>
          </a:xfrm>
          <a:prstGeom prst="line">
            <a:avLst/>
          </a:pr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620" name="lower   in the LER"/>
          <p:cNvSpPr txBox="1"/>
          <p:nvPr/>
        </p:nvSpPr>
        <p:spPr>
          <a:xfrm>
            <a:off x="20950494" y="11730781"/>
            <a:ext cx="2639351" cy="4855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lower </a:t>
            </a:r>
            <a14:m>
              <m:oMath>
                <m:sSub>
                  <m:e>
                    <m:r>
                      <a:rPr xmlns:a="http://schemas.openxmlformats.org/drawingml/2006/main" sz="2450" i="1">
                        <a:solidFill>
                          <a:srgbClr val="000000"/>
                        </a:solidFill>
                        <a:latin typeface="Cambria Math" panose="02040503050406030204" pitchFamily="18" charset="0"/>
                      </a:rPr>
                      <m:t>ν</m:t>
                    </m:r>
                  </m:e>
                  <m:sub>
                    <m:r>
                      <a:rPr xmlns:a="http://schemas.openxmlformats.org/drawingml/2006/main" sz="2450" i="1">
                        <a:solidFill>
                          <a:srgbClr val="000000"/>
                        </a:solidFill>
                        <a:latin typeface="Cambria Math" panose="02040503050406030204" pitchFamily="18" charset="0"/>
                      </a:rPr>
                      <m:t>x</m:t>
                    </m:r>
                  </m:sub>
                </m:sSub>
              </m:oMath>
            </a14:m>
            <a:r>
              <a:t> in the LER</a:t>
            </a:r>
          </a:p>
        </p:txBody>
      </p:sp>
      <p:sp>
        <p:nvSpPr>
          <p:cNvPr id="621" name="線"/>
          <p:cNvSpPr/>
          <p:nvPr/>
        </p:nvSpPr>
        <p:spPr>
          <a:xfrm flipV="1">
            <a:off x="22270169" y="10794038"/>
            <a:ext cx="1" cy="889001"/>
          </a:xfrm>
          <a:prstGeom prst="line">
            <a:avLst/>
          </a:pr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622" name="4.5 nm"/>
          <p:cNvSpPr txBox="1"/>
          <p:nvPr/>
        </p:nvSpPr>
        <p:spPr>
          <a:xfrm>
            <a:off x="22821510" y="9227077"/>
            <a:ext cx="143506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2600"/>
                </a:solidFill>
              </a:defRPr>
            </a:pPr>
            <a14:m>
              <m:oMath>
                <m:r>
                  <a:rPr xmlns:a="http://schemas.openxmlformats.org/drawingml/2006/main" sz="2800" i="1">
                    <a:solidFill>
                      <a:srgbClr val="FF2600"/>
                    </a:solidFill>
                    <a:latin typeface="Cambria Math" panose="02040503050406030204" pitchFamily="18" charset="0"/>
                  </a:rPr>
                  <m:t>←</m:t>
                </m:r>
              </m:oMath>
            </a14:m>
            <a:r>
              <a:t> 4.5 nm</a:t>
            </a:r>
          </a:p>
        </p:txBody>
      </p:sp>
      <p:sp>
        <p:nvSpPr>
          <p:cNvPr id="623" name="3.6 nm"/>
          <p:cNvSpPr txBox="1"/>
          <p:nvPr/>
        </p:nvSpPr>
        <p:spPr>
          <a:xfrm>
            <a:off x="22822175" y="10235238"/>
            <a:ext cx="143804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2600"/>
                </a:solidFill>
              </a:defRPr>
            </a:pPr>
            <a14:m>
              <m:oMath>
                <m:r>
                  <a:rPr xmlns:a="http://schemas.openxmlformats.org/drawingml/2006/main" sz="2800" i="1">
                    <a:solidFill>
                      <a:srgbClr val="FF2600"/>
                    </a:solidFill>
                    <a:latin typeface="Cambria Math" panose="02040503050406030204" pitchFamily="18" charset="0"/>
                  </a:rPr>
                  <m:t>←</m:t>
                </m:r>
              </m:oMath>
            </a14:m>
            <a:r>
              <a:t> 3.6 nm</a:t>
            </a:r>
          </a:p>
        </p:txBody>
      </p:sp>
      <p:sp>
        <p:nvSpPr>
          <p:cNvPr id="624" name="6.0 nm"/>
          <p:cNvSpPr txBox="1"/>
          <p:nvPr/>
        </p:nvSpPr>
        <p:spPr>
          <a:xfrm>
            <a:off x="20355753" y="9227077"/>
            <a:ext cx="143804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0433FF"/>
                </a:solidFill>
              </a:defRPr>
            </a:pPr>
            <a14:m>
              <m:oMath>
                <m:r>
                  <a:rPr xmlns:a="http://schemas.openxmlformats.org/drawingml/2006/main" sz="2800" i="1">
                    <a:solidFill>
                      <a:srgbClr val="0432FF"/>
                    </a:solidFill>
                    <a:latin typeface="Cambria Math" panose="02040503050406030204" pitchFamily="18" charset="0"/>
                  </a:rPr>
                  <m:t>←</m:t>
                </m:r>
              </m:oMath>
            </a14:m>
            <a:r>
              <a:t> 6.0 nm</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スライド番号"/>
          <p:cNvSpPr txBox="1"/>
          <p:nvPr>
            <p:ph type="sldNum" sz="quarter" idx="4294967295"/>
          </p:nvPr>
        </p:nvSpPr>
        <p:spPr>
          <a:xfrm>
            <a:off x="12001398" y="13081000"/>
            <a:ext cx="368504" cy="374370"/>
          </a:xfrm>
          <a:prstGeom prst="rect">
            <a:avLst/>
          </a:prstGeom>
          <a:extLst>
            <a:ext uri="{C572A759-6A51-4108-AA02-DFA0A04FC94B}">
              <ma14:wrappingTextBoxFlag xmlns:ma14="http://schemas.microsoft.com/office/mac/drawingml/2011/main" val="1"/>
            </a:ext>
          </a:extLst>
        </p:spPr>
        <p:txBody>
          <a:bodyPr/>
          <a:lstStyle>
            <a:lvl1pPr>
              <a:defRPr sz="1800"/>
            </a:lvl1pPr>
          </a:lstStyle>
          <a:p>
            <a:pPr/>
            <a:fld id="{86CB4B4D-7CA3-9044-876B-883B54F8677D}" type="slidenum"/>
          </a:p>
        </p:txBody>
      </p:sp>
      <p:sp>
        <p:nvSpPr>
          <p:cNvPr id="627" name="Collimators and Radiation Dose (measured on June 22, 2022)"/>
          <p:cNvSpPr txBox="1"/>
          <p:nvPr/>
        </p:nvSpPr>
        <p:spPr>
          <a:xfrm>
            <a:off x="6719941" y="1350888"/>
            <a:ext cx="10458228"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37FF"/>
                </a:solidFill>
              </a:defRPr>
            </a:lvl1pPr>
          </a:lstStyle>
          <a:p>
            <a:pPr/>
            <a:r>
              <a:t>Collimators and Radiation Dose (measured on June 22, 2022)</a:t>
            </a:r>
          </a:p>
        </p:txBody>
      </p:sp>
      <p:sp>
        <p:nvSpPr>
          <p:cNvPr id="628" name="Location of Movable Collimators"/>
          <p:cNvSpPr txBox="1"/>
          <p:nvPr/>
        </p:nvSpPr>
        <p:spPr>
          <a:xfrm>
            <a:off x="15332161" y="379628"/>
            <a:ext cx="829637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solidFill>
                  <a:srgbClr val="9437FF"/>
                </a:solidFill>
              </a:defRPr>
            </a:lvl1pPr>
          </a:lstStyle>
          <a:p>
            <a:pPr/>
            <a:r>
              <a:t>Location of Movable Collimators</a:t>
            </a:r>
          </a:p>
        </p:txBody>
      </p:sp>
      <p:sp>
        <p:nvSpPr>
          <p:cNvPr id="629" name="measured by Radiation Safety Group"/>
          <p:cNvSpPr txBox="1"/>
          <p:nvPr/>
        </p:nvSpPr>
        <p:spPr>
          <a:xfrm>
            <a:off x="19852633" y="1427088"/>
            <a:ext cx="4216624"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measured by Radiation Safety Group</a:t>
            </a:r>
          </a:p>
        </p:txBody>
      </p:sp>
      <p:grpSp>
        <p:nvGrpSpPr>
          <p:cNvPr id="644" name="グループ"/>
          <p:cNvGrpSpPr/>
          <p:nvPr/>
        </p:nvGrpSpPr>
        <p:grpSpPr>
          <a:xfrm>
            <a:off x="98403" y="2090282"/>
            <a:ext cx="24616650" cy="9178747"/>
            <a:chOff x="0" y="0"/>
            <a:chExt cx="24616649" cy="9178746"/>
          </a:xfrm>
        </p:grpSpPr>
        <p:pic>
          <p:nvPicPr>
            <p:cNvPr id="630" name="イメージ" descr="イメージ"/>
            <p:cNvPicPr>
              <a:picLocks noChangeAspect="1"/>
            </p:cNvPicPr>
            <p:nvPr/>
          </p:nvPicPr>
          <p:blipFill>
            <a:blip r:embed="rId2">
              <a:extLst/>
            </a:blip>
            <a:stretch>
              <a:fillRect/>
            </a:stretch>
          </p:blipFill>
          <p:spPr>
            <a:xfrm>
              <a:off x="12141668" y="25400"/>
              <a:ext cx="11633201" cy="7454900"/>
            </a:xfrm>
            <a:prstGeom prst="rect">
              <a:avLst/>
            </a:prstGeom>
            <a:ln w="12700" cap="flat">
              <a:noFill/>
              <a:miter lim="400000"/>
            </a:ln>
            <a:effectLst/>
          </p:spPr>
        </p:pic>
        <p:pic>
          <p:nvPicPr>
            <p:cNvPr id="631" name="イメージ" descr="イメージ"/>
            <p:cNvPicPr>
              <a:picLocks noChangeAspect="1"/>
            </p:cNvPicPr>
            <p:nvPr/>
          </p:nvPicPr>
          <p:blipFill>
            <a:blip r:embed="rId3">
              <a:extLst/>
            </a:blip>
            <a:stretch>
              <a:fillRect/>
            </a:stretch>
          </p:blipFill>
          <p:spPr>
            <a:xfrm>
              <a:off x="0" y="0"/>
              <a:ext cx="11988800" cy="7505700"/>
            </a:xfrm>
            <a:prstGeom prst="rect">
              <a:avLst/>
            </a:prstGeom>
            <a:ln w="12700" cap="flat">
              <a:noFill/>
              <a:miter lim="400000"/>
            </a:ln>
            <a:effectLst/>
          </p:spPr>
        </p:pic>
        <p:sp>
          <p:nvSpPr>
            <p:cNvPr id="632" name="e+"/>
            <p:cNvSpPr/>
            <p:nvPr/>
          </p:nvSpPr>
          <p:spPr>
            <a:xfrm>
              <a:off x="6326851" y="780645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rgbClr val="FF2600"/>
                  </a:solidFill>
                </a:defRPr>
              </a:pPr>
              <a:r>
                <a:t>e</a:t>
              </a:r>
              <a:r>
                <a:rPr baseline="31999"/>
                <a:t>+</a:t>
              </a:r>
              <a:r>
                <a:t> </a:t>
              </a:r>
              <a14:m>
                <m:oMath>
                  <m:r>
                    <a:rPr xmlns:a="http://schemas.openxmlformats.org/drawingml/2006/main" sz="3500" i="1">
                      <a:solidFill>
                        <a:srgbClr val="FF2600"/>
                      </a:solidFill>
                      <a:latin typeface="Cambria Math" panose="02040503050406030204" pitchFamily="18" charset="0"/>
                    </a:rPr>
                    <m:t>→</m:t>
                  </m:r>
                </m:oMath>
              </a14:m>
            </a:p>
          </p:txBody>
        </p:sp>
        <p:sp>
          <p:nvSpPr>
            <p:cNvPr id="633" name="IP"/>
            <p:cNvSpPr/>
            <p:nvPr/>
          </p:nvSpPr>
          <p:spPr>
            <a:xfrm>
              <a:off x="12374901" y="780645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IP</a:t>
              </a:r>
            </a:p>
          </p:txBody>
        </p:sp>
        <p:sp>
          <p:nvSpPr>
            <p:cNvPr id="634" name="Injection…"/>
            <p:cNvSpPr/>
            <p:nvPr/>
          </p:nvSpPr>
          <p:spPr>
            <a:xfrm>
              <a:off x="1403153" y="7908746"/>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pPr>
              <a:r>
                <a:t>Injection</a:t>
              </a:r>
            </a:p>
            <a:p>
              <a:pPr>
                <a:defRPr sz="2400"/>
              </a:pPr>
              <a:r>
                <a:t>Point</a:t>
              </a:r>
            </a:p>
          </p:txBody>
        </p:sp>
        <p:sp>
          <p:nvSpPr>
            <p:cNvPr id="635" name="e-"/>
            <p:cNvSpPr/>
            <p:nvPr/>
          </p:nvSpPr>
          <p:spPr>
            <a:xfrm>
              <a:off x="18767324" y="780645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rgbClr val="0433FF"/>
                  </a:solidFill>
                </a:defRPr>
              </a:pPr>
              <a14:m>
                <m:oMath>
                  <m:r>
                    <a:rPr xmlns:a="http://schemas.openxmlformats.org/drawingml/2006/main" sz="3500" i="1">
                      <a:solidFill>
                        <a:srgbClr val="0432FF"/>
                      </a:solidFill>
                      <a:latin typeface="Cambria Math" panose="02040503050406030204" pitchFamily="18" charset="0"/>
                    </a:rPr>
                    <m:t>←</m:t>
                  </m:r>
                </m:oMath>
              </a14:m>
              <a:r>
                <a:t> e</a:t>
              </a:r>
              <a:r>
                <a:rPr baseline="31999"/>
                <a:t>-</a:t>
              </a:r>
              <a:r>
                <a:t> </a:t>
              </a:r>
            </a:p>
          </p:txBody>
        </p:sp>
        <p:sp>
          <p:nvSpPr>
            <p:cNvPr id="636" name="Injection…"/>
            <p:cNvSpPr/>
            <p:nvPr/>
          </p:nvSpPr>
          <p:spPr>
            <a:xfrm>
              <a:off x="23346649" y="780645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a:solidFill>
                    <a:srgbClr val="FF2600"/>
                  </a:solidFill>
                </a:defRPr>
              </a:pPr>
              <a:r>
                <a:t>Injection</a:t>
              </a:r>
            </a:p>
            <a:p>
              <a:pPr>
                <a:defRPr sz="2400">
                  <a:solidFill>
                    <a:srgbClr val="FF2600"/>
                  </a:solidFill>
                </a:defRPr>
              </a:pPr>
              <a:r>
                <a:t>Point</a:t>
              </a:r>
            </a:p>
          </p:txBody>
        </p:sp>
        <p:sp>
          <p:nvSpPr>
            <p:cNvPr id="637" name="楕円"/>
            <p:cNvSpPr/>
            <p:nvPr/>
          </p:nvSpPr>
          <p:spPr>
            <a:xfrm>
              <a:off x="23135825" y="3424727"/>
              <a:ext cx="640671" cy="2033878"/>
            </a:xfrm>
            <a:prstGeom prst="ellipse">
              <a:avLst/>
            </a:prstGeom>
            <a:noFill/>
            <a:ln w="25400" cap="flat">
              <a:solidFill>
                <a:srgbClr val="FF40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38" name="楕円"/>
            <p:cNvSpPr/>
            <p:nvPr/>
          </p:nvSpPr>
          <p:spPr>
            <a:xfrm>
              <a:off x="15718745" y="3526154"/>
              <a:ext cx="640672" cy="2033878"/>
            </a:xfrm>
            <a:prstGeom prst="ellipse">
              <a:avLst/>
            </a:prstGeom>
            <a:noFill/>
            <a:ln w="25400" cap="flat">
              <a:solidFill>
                <a:srgbClr val="FF40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39" name="楕円"/>
            <p:cNvSpPr/>
            <p:nvPr/>
          </p:nvSpPr>
          <p:spPr>
            <a:xfrm>
              <a:off x="10807834" y="3526154"/>
              <a:ext cx="640672" cy="2033878"/>
            </a:xfrm>
            <a:prstGeom prst="ellipse">
              <a:avLst/>
            </a:prstGeom>
            <a:noFill/>
            <a:ln w="25400" cap="flat">
              <a:solidFill>
                <a:srgbClr val="FF40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40" name="楕円"/>
            <p:cNvSpPr/>
            <p:nvPr/>
          </p:nvSpPr>
          <p:spPr>
            <a:xfrm>
              <a:off x="2444548" y="3526154"/>
              <a:ext cx="640672" cy="2033878"/>
            </a:xfrm>
            <a:prstGeom prst="ellipse">
              <a:avLst/>
            </a:prstGeom>
            <a:noFill/>
            <a:ln w="25400" cap="flat">
              <a:solidFill>
                <a:srgbClr val="FF40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41" name="楕円"/>
            <p:cNvSpPr/>
            <p:nvPr/>
          </p:nvSpPr>
          <p:spPr>
            <a:xfrm>
              <a:off x="20410554" y="3526154"/>
              <a:ext cx="640671" cy="2033878"/>
            </a:xfrm>
            <a:prstGeom prst="ellipse">
              <a:avLst/>
            </a:prstGeom>
            <a:noFill/>
            <a:ln w="25400" cap="flat">
              <a:solidFill>
                <a:srgbClr val="FF40FF"/>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642" name="LER"/>
            <p:cNvSpPr/>
            <p:nvPr/>
          </p:nvSpPr>
          <p:spPr>
            <a:xfrm>
              <a:off x="2107281" y="64571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ヒラギノ角ゴ ProN W6"/>
                  <a:ea typeface="ヒラギノ角ゴ ProN W6"/>
                  <a:cs typeface="ヒラギノ角ゴ ProN W6"/>
                  <a:sym typeface="ヒラギノ角ゴ ProN W6"/>
                </a:defRPr>
              </a:lvl1pPr>
            </a:lstStyle>
            <a:p>
              <a:pPr/>
              <a:r>
                <a:t>LER</a:t>
              </a:r>
            </a:p>
          </p:txBody>
        </p:sp>
        <p:sp>
          <p:nvSpPr>
            <p:cNvPr id="643" name="HER"/>
            <p:cNvSpPr/>
            <p:nvPr/>
          </p:nvSpPr>
          <p:spPr>
            <a:xfrm>
              <a:off x="14304809" y="64571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ヒラギノ角ゴ ProN W6"/>
                  <a:ea typeface="ヒラギノ角ゴ ProN W6"/>
                  <a:cs typeface="ヒラギノ角ゴ ProN W6"/>
                  <a:sym typeface="ヒラギノ角ゴ ProN W6"/>
                </a:defRPr>
              </a:lvl1pPr>
            </a:lstStyle>
            <a:p>
              <a:pPr/>
              <a:r>
                <a:t>HER</a:t>
              </a:r>
            </a:p>
          </p:txBody>
        </p:sp>
      </p:grpSp>
      <p:pic>
        <p:nvPicPr>
          <p:cNvPr id="645" name="イメージ" descr="イメージ"/>
          <p:cNvPicPr>
            <a:picLocks noChangeAspect="1"/>
          </p:cNvPicPr>
          <p:nvPr/>
        </p:nvPicPr>
        <p:blipFill>
          <a:blip r:embed="rId4">
            <a:extLst/>
          </a:blip>
          <a:stretch>
            <a:fillRect/>
          </a:stretch>
        </p:blipFill>
        <p:spPr>
          <a:xfrm>
            <a:off x="7057805" y="4797263"/>
            <a:ext cx="3779574" cy="2395220"/>
          </a:xfrm>
          <a:prstGeom prst="rect">
            <a:avLst/>
          </a:prstGeom>
          <a:ln w="12700">
            <a:miter lim="400000"/>
          </a:ln>
        </p:spPr>
      </p:pic>
      <p:sp>
        <p:nvSpPr>
          <p:cNvPr id="646" name="17 m"/>
          <p:cNvSpPr txBox="1"/>
          <p:nvPr/>
        </p:nvSpPr>
        <p:spPr>
          <a:xfrm>
            <a:off x="8141737" y="6020522"/>
            <a:ext cx="684312"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17 m</a:t>
            </a:r>
          </a:p>
        </p:txBody>
      </p:sp>
      <p:sp>
        <p:nvSpPr>
          <p:cNvPr id="647" name="D06H3"/>
          <p:cNvSpPr txBox="1"/>
          <p:nvPr/>
        </p:nvSpPr>
        <p:spPr>
          <a:xfrm>
            <a:off x="2218037" y="5020635"/>
            <a:ext cx="125395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40FF"/>
                </a:solidFill>
              </a:defRPr>
            </a:lvl1pPr>
          </a:lstStyle>
          <a:p>
            <a:pPr/>
            <a:r>
              <a:t>D06H3</a:t>
            </a:r>
          </a:p>
        </p:txBody>
      </p:sp>
      <p:sp>
        <p:nvSpPr>
          <p:cNvPr id="648" name="D02H3"/>
          <p:cNvSpPr txBox="1"/>
          <p:nvPr/>
        </p:nvSpPr>
        <p:spPr>
          <a:xfrm>
            <a:off x="8955697" y="5944322"/>
            <a:ext cx="125395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40FF"/>
                </a:solidFill>
              </a:defRPr>
            </a:lvl1pPr>
          </a:lstStyle>
          <a:p>
            <a:pPr/>
            <a:r>
              <a:t>D02H3</a:t>
            </a:r>
          </a:p>
        </p:txBody>
      </p:sp>
      <p:sp>
        <p:nvSpPr>
          <p:cNvPr id="649" name="D12V4"/>
          <p:cNvSpPr txBox="1"/>
          <p:nvPr/>
        </p:nvSpPr>
        <p:spPr>
          <a:xfrm>
            <a:off x="14527677" y="6327053"/>
            <a:ext cx="122400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40FF"/>
                </a:solidFill>
              </a:defRPr>
            </a:lvl1pPr>
          </a:lstStyle>
          <a:p>
            <a:pPr/>
            <a:r>
              <a:t>D12V4</a:t>
            </a:r>
          </a:p>
        </p:txBody>
      </p:sp>
      <p:sp>
        <p:nvSpPr>
          <p:cNvPr id="650" name="D09H1"/>
          <p:cNvSpPr txBox="1"/>
          <p:nvPr/>
        </p:nvSpPr>
        <p:spPr>
          <a:xfrm>
            <a:off x="21237575" y="5944322"/>
            <a:ext cx="125395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40FF"/>
                </a:solidFill>
              </a:defRPr>
            </a:lvl1pPr>
          </a:lstStyle>
          <a:p>
            <a:pPr/>
            <a:r>
              <a:t>D09H1</a:t>
            </a:r>
          </a:p>
        </p:txBody>
      </p:sp>
      <p:sp>
        <p:nvSpPr>
          <p:cNvPr id="651" name="D06H3 damaged…"/>
          <p:cNvSpPr txBox="1"/>
          <p:nvPr/>
        </p:nvSpPr>
        <p:spPr>
          <a:xfrm>
            <a:off x="1546084" y="10494848"/>
            <a:ext cx="3262760"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pPr>
            <a:r>
              <a:t>D06H3 damaged</a:t>
            </a:r>
          </a:p>
          <a:p>
            <a:pPr algn="l">
              <a:defRPr sz="2000"/>
            </a:pPr>
            <a:r>
              <a:t>due to accidental fire of</a:t>
            </a:r>
          </a:p>
          <a:p>
            <a:pPr algn="l">
              <a:defRPr sz="2000"/>
            </a:pPr>
            <a:r>
              <a:t>injection kicker on March 18</a:t>
            </a:r>
          </a:p>
        </p:txBody>
      </p:sp>
      <p:sp>
        <p:nvSpPr>
          <p:cNvPr id="652" name="線"/>
          <p:cNvSpPr/>
          <p:nvPr/>
        </p:nvSpPr>
        <p:spPr>
          <a:xfrm flipV="1">
            <a:off x="2794213" y="9494538"/>
            <a:ext cx="1" cy="1016001"/>
          </a:xfrm>
          <a:prstGeom prst="line">
            <a:avLst/>
          </a:pr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653" name="D02H3 is 17 m downstream of D02V1…"/>
          <p:cNvSpPr txBox="1"/>
          <p:nvPr/>
        </p:nvSpPr>
        <p:spPr>
          <a:xfrm>
            <a:off x="9019959" y="10537756"/>
            <a:ext cx="434833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pPr>
            <a:r>
              <a:t>D02H3 is 17 m downstream of D02V1</a:t>
            </a:r>
          </a:p>
          <a:p>
            <a:pPr algn="l">
              <a:defRPr sz="2000"/>
            </a:pPr>
            <a:r>
              <a:t>which is damaged on March 11.</a:t>
            </a:r>
          </a:p>
        </p:txBody>
      </p:sp>
      <p:sp>
        <p:nvSpPr>
          <p:cNvPr id="654" name="線"/>
          <p:cNvSpPr/>
          <p:nvPr/>
        </p:nvSpPr>
        <p:spPr>
          <a:xfrm flipV="1">
            <a:off x="11194127" y="9455312"/>
            <a:ext cx="1" cy="1016001"/>
          </a:xfrm>
          <a:prstGeom prst="line">
            <a:avLst/>
          </a:prstGeom>
          <a:ln w="25400">
            <a:solidFill>
              <a:srgbClr val="000000"/>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655" name="The radiation dose at the injection point is very high in HER."/>
          <p:cNvSpPr txBox="1"/>
          <p:nvPr/>
        </p:nvSpPr>
        <p:spPr>
          <a:xfrm>
            <a:off x="13483136" y="11303218"/>
            <a:ext cx="1025545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The radiation dose at the injection point is very high in HER.</a:t>
            </a:r>
          </a:p>
        </p:txBody>
      </p:sp>
      <p:sp>
        <p:nvSpPr>
          <p:cNvPr id="656" name="The bottom jaw of D06V1 was opened from the usual setting due to…"/>
          <p:cNvSpPr txBox="1"/>
          <p:nvPr/>
        </p:nvSpPr>
        <p:spPr>
          <a:xfrm>
            <a:off x="747068" y="11723917"/>
            <a:ext cx="12030783"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433FF"/>
                </a:solidFill>
              </a:defRPr>
            </a:pPr>
            <a:r>
              <a:t>The bottom jaw of D06V1 was opened from the usual setting due to</a:t>
            </a:r>
          </a:p>
          <a:p>
            <a:pPr algn="l">
              <a:defRPr>
                <a:solidFill>
                  <a:srgbClr val="0433FF"/>
                </a:solidFill>
              </a:defRPr>
            </a:pPr>
            <a:r>
              <a:t>damage of the collimator head. In stead of D06V1, D06V2 was used to</a:t>
            </a:r>
          </a:p>
          <a:p>
            <a:pPr algn="l">
              <a:defRPr>
                <a:solidFill>
                  <a:srgbClr val="0433FF"/>
                </a:solidFill>
              </a:defRPr>
            </a:pPr>
            <a:r>
              <a:t>protect D02V1 and QCS from mid. of June.</a:t>
            </a:r>
          </a:p>
        </p:txBody>
      </p:sp>
      <p:sp>
        <p:nvSpPr>
          <p:cNvPr id="657" name="矢印"/>
          <p:cNvSpPr/>
          <p:nvPr/>
        </p:nvSpPr>
        <p:spPr>
          <a:xfrm>
            <a:off x="6544662" y="9645812"/>
            <a:ext cx="635001" cy="635001"/>
          </a:xfrm>
          <a:prstGeom prst="rightArrow">
            <a:avLst>
              <a:gd name="adj1" fmla="val 32000"/>
              <a:gd name="adj2" fmla="val 64000"/>
            </a:avLst>
          </a:prstGeom>
          <a:solidFill>
            <a:srgbClr val="FF2600"/>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58" name="矢印"/>
          <p:cNvSpPr/>
          <p:nvPr/>
        </p:nvSpPr>
        <p:spPr>
          <a:xfrm flipH="1">
            <a:off x="18166793" y="9633112"/>
            <a:ext cx="635001" cy="635001"/>
          </a:xfrm>
          <a:prstGeom prst="rightArrow">
            <a:avLst>
              <a:gd name="adj1" fmla="val 32000"/>
              <a:gd name="adj2" fmla="val 64000"/>
            </a:avLst>
          </a:prstGeom>
          <a:solidFill>
            <a:srgbClr val="0433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Local Chromaticity Correction: Strong Sextupoles (SLY)"/>
          <p:cNvSpPr/>
          <p:nvPr>
            <p:ph type="title"/>
          </p:nvPr>
        </p:nvSpPr>
        <p:spPr>
          <a:prstGeom prst="rect">
            <a:avLst/>
          </a:prstGeom>
        </p:spPr>
        <p:txBody>
          <a:bodyPr/>
          <a:lstStyle/>
          <a:p>
            <a:pPr/>
            <a:r>
              <a:t>Local Chromaticity Correction: Strong Sextupoles (SLY)</a:t>
            </a:r>
          </a:p>
        </p:txBody>
      </p:sp>
      <p:sp>
        <p:nvSpPr>
          <p:cNvPr id="661"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2" name="イメージ" descr="イメージ"/>
          <p:cNvPicPr>
            <a:picLocks noChangeAspect="1"/>
          </p:cNvPicPr>
          <p:nvPr/>
        </p:nvPicPr>
        <p:blipFill>
          <a:blip r:embed="rId2">
            <a:extLst/>
          </a:blip>
          <a:stretch>
            <a:fillRect/>
          </a:stretch>
        </p:blipFill>
        <p:spPr>
          <a:xfrm>
            <a:off x="-100092" y="2262764"/>
            <a:ext cx="11899901" cy="7366001"/>
          </a:xfrm>
          <a:prstGeom prst="rect">
            <a:avLst/>
          </a:prstGeom>
          <a:ln w="12700">
            <a:miter lim="400000"/>
          </a:ln>
        </p:spPr>
      </p:pic>
      <p:pic>
        <p:nvPicPr>
          <p:cNvPr id="663" name="イメージ" descr="イメージ"/>
          <p:cNvPicPr>
            <a:picLocks noChangeAspect="1"/>
          </p:cNvPicPr>
          <p:nvPr/>
        </p:nvPicPr>
        <p:blipFill>
          <a:blip r:embed="rId3">
            <a:extLst/>
          </a:blip>
          <a:stretch>
            <a:fillRect/>
          </a:stretch>
        </p:blipFill>
        <p:spPr>
          <a:xfrm>
            <a:off x="12334117" y="2307214"/>
            <a:ext cx="11684001" cy="7277101"/>
          </a:xfrm>
          <a:prstGeom prst="rect">
            <a:avLst/>
          </a:prstGeom>
          <a:ln w="12700">
            <a:miter lim="400000"/>
          </a:ln>
        </p:spPr>
      </p:pic>
      <p:sp>
        <p:nvSpPr>
          <p:cNvPr id="664" name="HER"/>
          <p:cNvSpPr txBox="1"/>
          <p:nvPr/>
        </p:nvSpPr>
        <p:spPr>
          <a:xfrm>
            <a:off x="17871171" y="1385704"/>
            <a:ext cx="1451273"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000">
                <a:solidFill>
                  <a:srgbClr val="011993"/>
                </a:solidFill>
              </a:defRPr>
            </a:lvl1pPr>
          </a:lstStyle>
          <a:p>
            <a:pPr/>
            <a:r>
              <a:t>HER</a:t>
            </a:r>
          </a:p>
        </p:txBody>
      </p:sp>
      <p:sp>
        <p:nvSpPr>
          <p:cNvPr id="665" name="LER"/>
          <p:cNvSpPr txBox="1"/>
          <p:nvPr/>
        </p:nvSpPr>
        <p:spPr>
          <a:xfrm>
            <a:off x="5604972" y="1385704"/>
            <a:ext cx="132942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000">
                <a:solidFill>
                  <a:srgbClr val="011993"/>
                </a:solidFill>
              </a:defRPr>
            </a:lvl1pPr>
          </a:lstStyle>
          <a:p>
            <a:pPr/>
            <a:r>
              <a:t>LER</a:t>
            </a:r>
          </a:p>
        </p:txBody>
      </p:sp>
      <p:sp>
        <p:nvSpPr>
          <p:cNvPr id="666" name="K2: -8.76 1/m2"/>
          <p:cNvSpPr txBox="1"/>
          <p:nvPr/>
        </p:nvSpPr>
        <p:spPr>
          <a:xfrm>
            <a:off x="13008024" y="9722342"/>
            <a:ext cx="210284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K2: -8.76 1/m</a:t>
            </a:r>
            <a:r>
              <a:rPr baseline="31999"/>
              <a:t>2</a:t>
            </a:r>
          </a:p>
        </p:txBody>
      </p:sp>
      <p:sp>
        <p:nvSpPr>
          <p:cNvPr id="667" name="K2: -9.62 1/m2"/>
          <p:cNvSpPr txBox="1"/>
          <p:nvPr/>
        </p:nvSpPr>
        <p:spPr>
          <a:xfrm>
            <a:off x="15880492" y="9722342"/>
            <a:ext cx="211013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K2: -9.62 1/m</a:t>
            </a:r>
            <a:r>
              <a:rPr baseline="31999"/>
              <a:t>2</a:t>
            </a:r>
          </a:p>
        </p:txBody>
      </p:sp>
      <p:sp>
        <p:nvSpPr>
          <p:cNvPr id="668" name="K2: 8.36 1/m2"/>
          <p:cNvSpPr txBox="1"/>
          <p:nvPr/>
        </p:nvSpPr>
        <p:spPr>
          <a:xfrm>
            <a:off x="19503310" y="9722342"/>
            <a:ext cx="199940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K2: 8.36 1/m</a:t>
            </a:r>
            <a:r>
              <a:rPr baseline="31999"/>
              <a:t>2</a:t>
            </a:r>
          </a:p>
        </p:txBody>
      </p:sp>
      <p:sp>
        <p:nvSpPr>
          <p:cNvPr id="669" name="K2: 7.66 1/m2"/>
          <p:cNvSpPr txBox="1"/>
          <p:nvPr/>
        </p:nvSpPr>
        <p:spPr>
          <a:xfrm>
            <a:off x="21968629" y="9722342"/>
            <a:ext cx="197708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K2: 7.66 1/m</a:t>
            </a:r>
            <a:r>
              <a:rPr baseline="31999"/>
              <a:t>2</a:t>
            </a:r>
          </a:p>
        </p:txBody>
      </p:sp>
      <p:sp>
        <p:nvSpPr>
          <p:cNvPr id="670" name="K2: 1.23 1/m2"/>
          <p:cNvSpPr txBox="1"/>
          <p:nvPr/>
        </p:nvSpPr>
        <p:spPr>
          <a:xfrm>
            <a:off x="1365217" y="9722342"/>
            <a:ext cx="199940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K2: 1.23 1/m</a:t>
            </a:r>
            <a:r>
              <a:rPr baseline="31999"/>
              <a:t>2</a:t>
            </a:r>
          </a:p>
        </p:txBody>
      </p:sp>
      <p:sp>
        <p:nvSpPr>
          <p:cNvPr id="671" name="K2: 3.48 1/m2"/>
          <p:cNvSpPr txBox="1"/>
          <p:nvPr/>
        </p:nvSpPr>
        <p:spPr>
          <a:xfrm>
            <a:off x="4241331" y="9722342"/>
            <a:ext cx="199940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K2: 3.48 1/m</a:t>
            </a:r>
            <a:r>
              <a:rPr baseline="31999"/>
              <a:t>2</a:t>
            </a:r>
          </a:p>
        </p:txBody>
      </p:sp>
      <p:sp>
        <p:nvSpPr>
          <p:cNvPr id="672" name="K2: 1.33 1/m2"/>
          <p:cNvSpPr txBox="1"/>
          <p:nvPr/>
        </p:nvSpPr>
        <p:spPr>
          <a:xfrm>
            <a:off x="7808784" y="9722342"/>
            <a:ext cx="199940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K2: 1.33 1/m</a:t>
            </a:r>
            <a:r>
              <a:rPr baseline="31999"/>
              <a:t>2</a:t>
            </a:r>
          </a:p>
        </p:txBody>
      </p:sp>
      <p:sp>
        <p:nvSpPr>
          <p:cNvPr id="673" name="K2: 3.53 1/m2"/>
          <p:cNvSpPr txBox="1"/>
          <p:nvPr/>
        </p:nvSpPr>
        <p:spPr>
          <a:xfrm>
            <a:off x="10339661" y="9722342"/>
            <a:ext cx="1999407"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K2: 3.53 1/m</a:t>
            </a:r>
            <a:r>
              <a:rPr baseline="31999"/>
              <a:t>2</a:t>
            </a:r>
          </a:p>
        </p:txBody>
      </p:sp>
      <p:sp>
        <p:nvSpPr>
          <p:cNvPr id="674" name="方程式"/>
          <p:cNvSpPr txBox="1"/>
          <p:nvPr/>
        </p:nvSpPr>
        <p:spPr>
          <a:xfrm>
            <a:off x="14613938" y="10719526"/>
            <a:ext cx="1753996" cy="40929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702</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675" name="方程式"/>
          <p:cNvSpPr txBox="1"/>
          <p:nvPr/>
        </p:nvSpPr>
        <p:spPr>
          <a:xfrm>
            <a:off x="2760523" y="10717621"/>
            <a:ext cx="1753996" cy="41310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521</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676" name="方程式"/>
          <p:cNvSpPr txBox="1"/>
          <p:nvPr/>
        </p:nvSpPr>
        <p:spPr>
          <a:xfrm>
            <a:off x="9050913" y="10717621"/>
            <a:ext cx="1753996" cy="41310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525</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677" name="方程式"/>
          <p:cNvSpPr txBox="1"/>
          <p:nvPr/>
        </p:nvSpPr>
        <p:spPr>
          <a:xfrm>
            <a:off x="20968000" y="10717621"/>
            <a:ext cx="1753996" cy="41310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675</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678" name="方程式"/>
          <p:cNvSpPr txBox="1"/>
          <p:nvPr/>
        </p:nvSpPr>
        <p:spPr>
          <a:xfrm>
            <a:off x="1577967" y="11758430"/>
            <a:ext cx="2329508" cy="886306"/>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m:rPr>
                      <m:sty m:val="p"/>
                    </m:rPr>
                    <a:rPr xmlns:a="http://schemas.openxmlformats.org/drawingml/2006/main" sz="3000" i="1">
                      <a:solidFill>
                        <a:srgbClr val="000000"/>
                      </a:solidFill>
                      <a:latin typeface="Cambria Math" panose="02040503050406030204" pitchFamily="18" charset="0"/>
                    </a:rPr>
                    <m:t>Δ</m:t>
                  </m:r>
                  <m:sSub>
                    <m:e>
                      <m:r>
                        <a:rPr xmlns:a="http://schemas.openxmlformats.org/drawingml/2006/main" sz="3000" i="1">
                          <a:solidFill>
                            <a:srgbClr val="000000"/>
                          </a:solidFill>
                          <a:latin typeface="Cambria Math" panose="02040503050406030204" pitchFamily="18" charset="0"/>
                        </a:rPr>
                        <m:t>ν</m:t>
                      </m:r>
                    </m:e>
                    <m:sub>
                      <m:r>
                        <a:rPr xmlns:a="http://schemas.openxmlformats.org/drawingml/2006/main" sz="3000" i="1">
                          <a:solidFill>
                            <a:srgbClr val="000000"/>
                          </a:solidFill>
                          <a:latin typeface="Cambria Math" panose="02040503050406030204" pitchFamily="18" charset="0"/>
                        </a:rPr>
                        <m:t>y</m:t>
                      </m:r>
                    </m:sub>
                  </m:sSub>
                  <m:r>
                    <a:rPr xmlns:a="http://schemas.openxmlformats.org/drawingml/2006/main" sz="3000" i="1">
                      <a:solidFill>
                        <a:srgbClr val="000000"/>
                      </a:solidFill>
                      <a:latin typeface="Cambria Math" panose="02040503050406030204" pitchFamily="18" charset="0"/>
                    </a:rPr>
                    <m:t>=</m:t>
                  </m:r>
                  <m:f>
                    <m:fPr>
                      <m:ctrlPr>
                        <a:rPr xmlns:a="http://schemas.openxmlformats.org/drawingml/2006/main" sz="3000" i="1">
                          <a:solidFill>
                            <a:srgbClr val="000000"/>
                          </a:solidFill>
                          <a:latin typeface="Cambria Math" panose="02040503050406030204" pitchFamily="18" charset="0"/>
                        </a:rPr>
                      </m:ctrlPr>
                      <m:type m:val="bar"/>
                    </m:fPr>
                    <m:num>
                      <m:sSub>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Sub>
                    </m:num>
                    <m:den>
                      <m:r>
                        <a:rPr xmlns:a="http://schemas.openxmlformats.org/drawingml/2006/main" sz="3000" i="1">
                          <a:solidFill>
                            <a:srgbClr val="000000"/>
                          </a:solidFill>
                          <a:latin typeface="Cambria Math" panose="02040503050406030204" pitchFamily="18" charset="0"/>
                        </a:rPr>
                        <m:t>4</m:t>
                      </m:r>
                      <m:r>
                        <a:rPr xmlns:a="http://schemas.openxmlformats.org/drawingml/2006/main" sz="3000" i="1">
                          <a:solidFill>
                            <a:srgbClr val="000000"/>
                          </a:solidFill>
                          <a:latin typeface="Cambria Math" panose="02040503050406030204" pitchFamily="18" charset="0"/>
                        </a:rPr>
                        <m:t>π</m:t>
                      </m:r>
                    </m:den>
                  </m:f>
                  <m:sSub>
                    <m:e>
                      <m:r>
                        <a:rPr xmlns:a="http://schemas.openxmlformats.org/drawingml/2006/main" sz="3000" i="1">
                          <a:solidFill>
                            <a:srgbClr val="000000"/>
                          </a:solidFill>
                          <a:latin typeface="Cambria Math" panose="02040503050406030204" pitchFamily="18" charset="0"/>
                        </a:rPr>
                        <m:t>K</m:t>
                      </m:r>
                    </m:e>
                    <m:sub>
                      <m:r>
                        <a:rPr xmlns:a="http://schemas.openxmlformats.org/drawingml/2006/main" sz="3000" i="1">
                          <a:solidFill>
                            <a:srgbClr val="000000"/>
                          </a:solidFill>
                          <a:latin typeface="Cambria Math" panose="02040503050406030204" pitchFamily="18" charset="0"/>
                        </a:rPr>
                        <m:t>2</m:t>
                      </m:r>
                    </m:sub>
                  </m:sSub>
                  <m:r>
                    <m:rPr>
                      <m:sty m:val="p"/>
                    </m:rPr>
                    <a:rPr xmlns:a="http://schemas.openxmlformats.org/drawingml/2006/main" sz="3000" i="1">
                      <a:solidFill>
                        <a:srgbClr val="000000"/>
                      </a:solidFill>
                      <a:latin typeface="Cambria Math" panose="02040503050406030204" pitchFamily="18" charset="0"/>
                    </a:rPr>
                    <m:t>Δ</m:t>
                  </m:r>
                  <m:r>
                    <a:rPr xmlns:a="http://schemas.openxmlformats.org/drawingml/2006/main" sz="3000" i="1">
                      <a:solidFill>
                        <a:srgbClr val="000000"/>
                      </a:solidFill>
                      <a:latin typeface="Cambria Math" panose="02040503050406030204" pitchFamily="18" charset="0"/>
                    </a:rPr>
                    <m:t>x</m:t>
                  </m:r>
                </m:oMath>
              </m:oMathPara>
            </a14:m>
            <a:endParaRPr sz="3000"/>
          </a:p>
        </p:txBody>
      </p:sp>
      <p:sp>
        <p:nvSpPr>
          <p:cNvPr id="679" name="~0.0028 for"/>
          <p:cNvSpPr txBox="1"/>
          <p:nvPr/>
        </p:nvSpPr>
        <p:spPr>
          <a:xfrm>
            <a:off x="4277719" y="11920843"/>
            <a:ext cx="4278149" cy="5614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~0.0028 for </a:t>
            </a:r>
            <a14:m>
              <m:oMath>
                <m:r>
                  <m:rPr>
                    <m:sty m:val="p"/>
                  </m:rPr>
                  <a:rPr xmlns:a="http://schemas.openxmlformats.org/drawingml/2006/main" sz="3000" i="1">
                    <a:solidFill>
                      <a:srgbClr val="000000"/>
                    </a:solidFill>
                    <a:latin typeface="Cambria Math" panose="02040503050406030204" pitchFamily="18" charset="0"/>
                  </a:rPr>
                  <m:t>Δ</m:t>
                </m:r>
                <m:r>
                  <a:rPr xmlns:a="http://schemas.openxmlformats.org/drawingml/2006/main" sz="3000" i="1">
                    <a:solidFill>
                      <a:srgbClr val="000000"/>
                    </a:solidFill>
                    <a:latin typeface="Cambria Math" panose="02040503050406030204" pitchFamily="18" charset="0"/>
                  </a:rPr>
                  <m:t>x</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20</m:t>
                </m:r>
                <m:r>
                  <a:rPr xmlns:a="http://schemas.openxmlformats.org/drawingml/2006/main" sz="3000" i="1">
                    <a:solidFill>
                      <a:srgbClr val="000000"/>
                    </a:solidFill>
                    <a:latin typeface="Cambria Math" panose="02040503050406030204" pitchFamily="18" charset="0"/>
                  </a:rPr>
                  <m:t>μ</m:t>
                </m:r>
                <m:r>
                  <a:rPr xmlns:a="http://schemas.openxmlformats.org/drawingml/2006/main" sz="3000" i="1">
                    <a:solidFill>
                      <a:srgbClr val="000000"/>
                    </a:solidFill>
                    <a:latin typeface="Cambria Math" panose="02040503050406030204" pitchFamily="18" charset="0"/>
                  </a:rPr>
                  <m:t>m</m:t>
                </m:r>
              </m:oMath>
            </a14:m>
            <a:r>
              <a:t> </a:t>
            </a:r>
          </a:p>
        </p:txBody>
      </p:sp>
      <p:sp>
        <p:nvSpPr>
          <p:cNvPr id="680" name="~0.01 for"/>
          <p:cNvSpPr txBox="1"/>
          <p:nvPr/>
        </p:nvSpPr>
        <p:spPr>
          <a:xfrm>
            <a:off x="18938942" y="11884701"/>
            <a:ext cx="4542110" cy="6337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
                <m:r>
                  <m:rPr>
                    <m:sty m:val="p"/>
                  </m:rPr>
                  <a:rPr xmlns:a="http://schemas.openxmlformats.org/drawingml/2006/main" sz="3100" i="1">
                    <a:solidFill>
                      <a:srgbClr val="000000"/>
                    </a:solidFill>
                    <a:latin typeface="Cambria Math" panose="02040503050406030204" pitchFamily="18" charset="0"/>
                  </a:rPr>
                  <m:t>Δ</m:t>
                </m:r>
                <m:sSub>
                  <m:e>
                    <m:r>
                      <a:rPr xmlns:a="http://schemas.openxmlformats.org/drawingml/2006/main" sz="3100" i="1">
                        <a:solidFill>
                          <a:srgbClr val="000000"/>
                        </a:solidFill>
                        <a:latin typeface="Cambria Math" panose="02040503050406030204" pitchFamily="18" charset="0"/>
                      </a:rPr>
                      <m:t>ν</m:t>
                    </m:r>
                  </m:e>
                  <m:sub>
                    <m:r>
                      <a:rPr xmlns:a="http://schemas.openxmlformats.org/drawingml/2006/main" sz="3100" i="1">
                        <a:solidFill>
                          <a:srgbClr val="000000"/>
                        </a:solidFill>
                        <a:latin typeface="Cambria Math" panose="02040503050406030204" pitchFamily="18" charset="0"/>
                      </a:rPr>
                      <m:t>y</m:t>
                    </m:r>
                  </m:sub>
                </m:sSub>
              </m:oMath>
            </a14:m>
            <a:r>
              <a:t> ~0.01 for </a:t>
            </a:r>
            <a14:m>
              <m:oMath>
                <m:r>
                  <m:rPr>
                    <m:sty m:val="p"/>
                  </m:rPr>
                  <a:rPr xmlns:a="http://schemas.openxmlformats.org/drawingml/2006/main" sz="3000" i="1">
                    <a:solidFill>
                      <a:srgbClr val="000000"/>
                    </a:solidFill>
                    <a:latin typeface="Cambria Math" panose="02040503050406030204" pitchFamily="18" charset="0"/>
                  </a:rPr>
                  <m:t>Δ</m:t>
                </m:r>
                <m:r>
                  <a:rPr xmlns:a="http://schemas.openxmlformats.org/drawingml/2006/main" sz="3000" i="1">
                    <a:solidFill>
                      <a:srgbClr val="000000"/>
                    </a:solidFill>
                    <a:latin typeface="Cambria Math" panose="02040503050406030204" pitchFamily="18" charset="0"/>
                  </a:rPr>
                  <m:t>x</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20</m:t>
                </m:r>
                <m:r>
                  <a:rPr xmlns:a="http://schemas.openxmlformats.org/drawingml/2006/main" sz="3000" i="1">
                    <a:solidFill>
                      <a:srgbClr val="000000"/>
                    </a:solidFill>
                    <a:latin typeface="Cambria Math" panose="02040503050406030204" pitchFamily="18" charset="0"/>
                  </a:rPr>
                  <m:t>μ</m:t>
                </m:r>
                <m:r>
                  <a:rPr xmlns:a="http://schemas.openxmlformats.org/drawingml/2006/main" sz="3000" i="1">
                    <a:solidFill>
                      <a:srgbClr val="000000"/>
                    </a:solidFill>
                    <a:latin typeface="Cambria Math" panose="02040503050406030204" pitchFamily="18" charset="0"/>
                  </a:rPr>
                  <m:t>m</m:t>
                </m:r>
              </m:oMath>
            </a14:m>
            <a:r>
              <a:t> </a:t>
            </a:r>
          </a:p>
        </p:txBody>
      </p:sp>
      <p:sp>
        <p:nvSpPr>
          <p:cNvPr id="681" name="Horizontal orbit in-phase for each pair…"/>
          <p:cNvSpPr txBox="1"/>
          <p:nvPr/>
        </p:nvSpPr>
        <p:spPr>
          <a:xfrm>
            <a:off x="9392602" y="11822327"/>
            <a:ext cx="8207256" cy="10909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40FF"/>
                </a:solidFill>
              </a:defRPr>
            </a:pPr>
            <a:r>
              <a:t>Horizontal orbit in-phase for each pair</a:t>
            </a:r>
          </a:p>
          <a:p>
            <a:pPr>
              <a:defRPr b="1">
                <a:solidFill>
                  <a:srgbClr val="FF40FF"/>
                </a:solidFill>
              </a:defRPr>
            </a:pPr>
            <a:r>
              <a:t>induces large beta-beat which changes </a:t>
            </a:r>
            <a14:m>
              <m:oMath>
                <m:sSubSup>
                  <m:e>
                    <m:r>
                      <a:rPr xmlns:a="http://schemas.openxmlformats.org/drawingml/2006/main" sz="3050" i="1">
                        <a:solidFill>
                          <a:srgbClr val="FF40FF"/>
                        </a:solidFill>
                        <a:latin typeface="Cambria Math" panose="02040503050406030204" pitchFamily="18" charset="0"/>
                      </a:rPr>
                      <m:t>β</m:t>
                    </m:r>
                  </m:e>
                  <m:sub>
                    <m:r>
                      <a:rPr xmlns:a="http://schemas.openxmlformats.org/drawingml/2006/main" sz="3050" i="1">
                        <a:solidFill>
                          <a:srgbClr val="FF40FF"/>
                        </a:solidFill>
                        <a:latin typeface="Cambria Math" panose="02040503050406030204" pitchFamily="18" charset="0"/>
                      </a:rPr>
                      <m:t>y</m:t>
                    </m:r>
                  </m:sub>
                  <m:sup>
                    <m:r>
                      <a:rPr xmlns:a="http://schemas.openxmlformats.org/drawingml/2006/main" sz="3050" i="1">
                        <a:solidFill>
                          <a:srgbClr val="FF40FF"/>
                        </a:solidFill>
                        <a:latin typeface="Cambria Math" panose="02040503050406030204" pitchFamily="18" charset="0"/>
                      </a:rPr>
                      <m:t>*</m:t>
                    </m:r>
                  </m:sup>
                </m:sSubSup>
              </m:oMath>
            </a14:m>
            <a:r>
              <a:t>.</a:t>
            </a:r>
          </a:p>
        </p:txBody>
      </p:sp>
      <p:sp>
        <p:nvSpPr>
          <p:cNvPr id="682" name="-I'"/>
          <p:cNvSpPr txBox="1"/>
          <p:nvPr/>
        </p:nvSpPr>
        <p:spPr>
          <a:xfrm>
            <a:off x="3184723" y="8759654"/>
            <a:ext cx="46981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a:t>
            </a:r>
          </a:p>
        </p:txBody>
      </p:sp>
      <p:sp>
        <p:nvSpPr>
          <p:cNvPr id="683" name="-I'"/>
          <p:cNvSpPr txBox="1"/>
          <p:nvPr/>
        </p:nvSpPr>
        <p:spPr>
          <a:xfrm>
            <a:off x="9053674" y="8772354"/>
            <a:ext cx="46981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a:t>
            </a:r>
          </a:p>
        </p:txBody>
      </p:sp>
      <p:sp>
        <p:nvSpPr>
          <p:cNvPr id="684" name="-I'"/>
          <p:cNvSpPr txBox="1"/>
          <p:nvPr/>
        </p:nvSpPr>
        <p:spPr>
          <a:xfrm>
            <a:off x="15192528" y="8759654"/>
            <a:ext cx="46981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a:t>
            </a:r>
          </a:p>
        </p:txBody>
      </p:sp>
      <p:sp>
        <p:nvSpPr>
          <p:cNvPr id="685" name="-I'"/>
          <p:cNvSpPr txBox="1"/>
          <p:nvPr/>
        </p:nvSpPr>
        <p:spPr>
          <a:xfrm>
            <a:off x="21458383" y="8758182"/>
            <a:ext cx="46981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a:t>
            </a:r>
          </a:p>
        </p:txBody>
      </p:sp>
      <p:sp>
        <p:nvSpPr>
          <p:cNvPr id="686" name="線"/>
          <p:cNvSpPr/>
          <p:nvPr/>
        </p:nvSpPr>
        <p:spPr>
          <a:xfrm>
            <a:off x="2579693" y="8748082"/>
            <a:ext cx="1753995" cy="1"/>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687" name="線"/>
          <p:cNvSpPr/>
          <p:nvPr/>
        </p:nvSpPr>
        <p:spPr>
          <a:xfrm>
            <a:off x="8281640" y="8748082"/>
            <a:ext cx="1753995" cy="1"/>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688" name="線"/>
          <p:cNvSpPr/>
          <p:nvPr/>
        </p:nvSpPr>
        <p:spPr>
          <a:xfrm>
            <a:off x="14461538" y="8748082"/>
            <a:ext cx="1753996" cy="1"/>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689" name="線"/>
          <p:cNvSpPr/>
          <p:nvPr/>
        </p:nvSpPr>
        <p:spPr>
          <a:xfrm>
            <a:off x="20816292" y="8748082"/>
            <a:ext cx="1753995" cy="1"/>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690" name="方程式"/>
          <p:cNvSpPr txBox="1"/>
          <p:nvPr/>
        </p:nvSpPr>
        <p:spPr>
          <a:xfrm>
            <a:off x="11322206" y="1612858"/>
            <a:ext cx="1739589" cy="409294"/>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up>
                      <m:r>
                        <a:rPr xmlns:a="http://schemas.openxmlformats.org/drawingml/2006/main" sz="3000" i="1">
                          <a:solidFill>
                            <a:srgbClr val="000000"/>
                          </a:solidFill>
                          <a:latin typeface="Cambria Math" panose="02040503050406030204" pitchFamily="18" charset="0"/>
                        </a:rPr>
                        <m:t>*</m:t>
                      </m:r>
                    </m:sup>
                  </m:sSub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1</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691" name="3.6 times larger than LER"/>
          <p:cNvSpPr txBox="1"/>
          <p:nvPr/>
        </p:nvSpPr>
        <p:spPr>
          <a:xfrm>
            <a:off x="19015023" y="12641434"/>
            <a:ext cx="438994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3.6 times larger than LER</a:t>
            </a:r>
          </a:p>
        </p:txBody>
      </p:sp>
      <p:sp>
        <p:nvSpPr>
          <p:cNvPr id="692" name="Horizontal tune shift can be ignored."/>
          <p:cNvSpPr txBox="1"/>
          <p:nvPr/>
        </p:nvSpPr>
        <p:spPr>
          <a:xfrm>
            <a:off x="1727884" y="12756514"/>
            <a:ext cx="624955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Horizontal tune shift can be ignored.</a:t>
            </a:r>
          </a:p>
        </p:txBody>
      </p:sp>
      <p:sp>
        <p:nvSpPr>
          <p:cNvPr id="693" name="Right-side"/>
          <p:cNvSpPr txBox="1"/>
          <p:nvPr/>
        </p:nvSpPr>
        <p:spPr>
          <a:xfrm>
            <a:off x="2562847" y="6107494"/>
            <a:ext cx="178768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37FF"/>
                </a:solidFill>
              </a:defRPr>
            </a:lvl1pPr>
          </a:lstStyle>
          <a:p>
            <a:pPr/>
            <a:r>
              <a:t>Right-side</a:t>
            </a:r>
          </a:p>
        </p:txBody>
      </p:sp>
      <p:sp>
        <p:nvSpPr>
          <p:cNvPr id="694" name="Left-side"/>
          <p:cNvSpPr txBox="1"/>
          <p:nvPr/>
        </p:nvSpPr>
        <p:spPr>
          <a:xfrm>
            <a:off x="8382368" y="6107494"/>
            <a:ext cx="155253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37FF"/>
                </a:solidFill>
              </a:defRPr>
            </a:lvl1pPr>
          </a:lstStyle>
          <a:p>
            <a:pPr/>
            <a:r>
              <a:t>Left-side</a:t>
            </a:r>
          </a:p>
        </p:txBody>
      </p:sp>
      <p:sp>
        <p:nvSpPr>
          <p:cNvPr id="695" name="Right-side"/>
          <p:cNvSpPr txBox="1"/>
          <p:nvPr/>
        </p:nvSpPr>
        <p:spPr>
          <a:xfrm>
            <a:off x="14722014" y="5666364"/>
            <a:ext cx="178768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37FF"/>
                </a:solidFill>
              </a:defRPr>
            </a:lvl1pPr>
          </a:lstStyle>
          <a:p>
            <a:pPr/>
            <a:r>
              <a:t>Right-side</a:t>
            </a:r>
          </a:p>
        </p:txBody>
      </p:sp>
      <p:sp>
        <p:nvSpPr>
          <p:cNvPr id="696" name="Left-side"/>
          <p:cNvSpPr txBox="1"/>
          <p:nvPr/>
        </p:nvSpPr>
        <p:spPr>
          <a:xfrm>
            <a:off x="20917020" y="5666364"/>
            <a:ext cx="1552539"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9437FF"/>
                </a:solidFill>
              </a:defRPr>
            </a:lvl1pPr>
          </a:lstStyle>
          <a:p>
            <a:pPr/>
            <a:r>
              <a:t>Left-side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Beta-Beat due to Orbit Deviation"/>
          <p:cNvSpPr/>
          <p:nvPr>
            <p:ph type="title"/>
          </p:nvPr>
        </p:nvSpPr>
        <p:spPr>
          <a:prstGeom prst="rect">
            <a:avLst/>
          </a:prstGeom>
        </p:spPr>
        <p:txBody>
          <a:bodyPr/>
          <a:lstStyle/>
          <a:p>
            <a:pPr/>
            <a:r>
              <a:t>Beta-Beat due to Orbit Deviation </a:t>
            </a:r>
          </a:p>
        </p:txBody>
      </p:sp>
      <p:sp>
        <p:nvSpPr>
          <p:cNvPr id="699"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0" name="イメージ" descr="イメージ"/>
          <p:cNvPicPr>
            <a:picLocks noChangeAspect="1"/>
          </p:cNvPicPr>
          <p:nvPr/>
        </p:nvPicPr>
        <p:blipFill>
          <a:blip r:embed="rId2">
            <a:extLst/>
          </a:blip>
          <a:srcRect l="1607" t="4242" r="1537" b="4165"/>
          <a:stretch>
            <a:fillRect/>
          </a:stretch>
        </p:blipFill>
        <p:spPr>
          <a:xfrm>
            <a:off x="3341937" y="6357104"/>
            <a:ext cx="17712929" cy="579281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0"/>
                </a:moveTo>
                <a:lnTo>
                  <a:pt x="0" y="10670"/>
                </a:lnTo>
                <a:lnTo>
                  <a:pt x="0" y="21342"/>
                </a:lnTo>
                <a:lnTo>
                  <a:pt x="3596" y="21354"/>
                </a:lnTo>
                <a:cubicBezTo>
                  <a:pt x="5574" y="21360"/>
                  <a:pt x="7385" y="21362"/>
                  <a:pt x="7621" y="21357"/>
                </a:cubicBezTo>
                <a:cubicBezTo>
                  <a:pt x="7856" y="21352"/>
                  <a:pt x="9012" y="21346"/>
                  <a:pt x="10189" y="21345"/>
                </a:cubicBezTo>
                <a:lnTo>
                  <a:pt x="12327" y="21342"/>
                </a:lnTo>
                <a:lnTo>
                  <a:pt x="12327" y="10670"/>
                </a:lnTo>
                <a:lnTo>
                  <a:pt x="12327" y="0"/>
                </a:lnTo>
                <a:lnTo>
                  <a:pt x="6164" y="0"/>
                </a:lnTo>
                <a:lnTo>
                  <a:pt x="0" y="0"/>
                </a:lnTo>
                <a:close/>
                <a:moveTo>
                  <a:pt x="13917" y="0"/>
                </a:moveTo>
                <a:lnTo>
                  <a:pt x="13917" y="2156"/>
                </a:lnTo>
                <a:cubicBezTo>
                  <a:pt x="13916" y="9479"/>
                  <a:pt x="13916" y="16854"/>
                  <a:pt x="13917" y="19042"/>
                </a:cubicBezTo>
                <a:lnTo>
                  <a:pt x="13917" y="21580"/>
                </a:lnTo>
                <a:lnTo>
                  <a:pt x="16445" y="21592"/>
                </a:lnTo>
                <a:cubicBezTo>
                  <a:pt x="17836" y="21599"/>
                  <a:pt x="19167" y="21600"/>
                  <a:pt x="19403" y="21595"/>
                </a:cubicBezTo>
                <a:cubicBezTo>
                  <a:pt x="19638" y="21590"/>
                  <a:pt x="20229" y="21585"/>
                  <a:pt x="20716" y="21583"/>
                </a:cubicBezTo>
                <a:lnTo>
                  <a:pt x="21600" y="21580"/>
                </a:lnTo>
                <a:lnTo>
                  <a:pt x="21600" y="10790"/>
                </a:lnTo>
                <a:lnTo>
                  <a:pt x="21600" y="0"/>
                </a:lnTo>
                <a:lnTo>
                  <a:pt x="17758" y="0"/>
                </a:lnTo>
                <a:lnTo>
                  <a:pt x="13917" y="0"/>
                </a:lnTo>
                <a:close/>
              </a:path>
            </a:pathLst>
          </a:custGeom>
          <a:ln w="12700">
            <a:miter lim="400000"/>
          </a:ln>
        </p:spPr>
      </p:pic>
      <p:sp>
        <p:nvSpPr>
          <p:cNvPr id="701" name="H. Sugimoto, 2022ab Summary Meeting"/>
          <p:cNvSpPr txBox="1"/>
          <p:nvPr/>
        </p:nvSpPr>
        <p:spPr>
          <a:xfrm>
            <a:off x="19615515" y="1473367"/>
            <a:ext cx="458683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H. Sugimoto, 2022ab Summary Meeting</a:t>
            </a:r>
          </a:p>
        </p:txBody>
      </p:sp>
      <p:sp>
        <p:nvSpPr>
          <p:cNvPr id="702" name="The SR heating deforms the beam line.…"/>
          <p:cNvSpPr txBox="1"/>
          <p:nvPr/>
        </p:nvSpPr>
        <p:spPr>
          <a:xfrm>
            <a:off x="2400972" y="2025340"/>
            <a:ext cx="17922330" cy="345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rPr>
                <a:solidFill>
                  <a:srgbClr val="9437FF"/>
                </a:solidFill>
              </a:rPr>
              <a:t>The SR heating deforms the beam line</a:t>
            </a:r>
            <a:r>
              <a:t>.</a:t>
            </a:r>
          </a:p>
          <a:p>
            <a:pPr algn="l"/>
            <a:r>
              <a:t>The horizontal orbit deviation induces tune shift and beta-beat. </a:t>
            </a:r>
            <a:r>
              <a:rPr>
                <a:solidFill>
                  <a:srgbClr val="9437FF"/>
                </a:solidFill>
              </a:rPr>
              <a:t>As the result, </a:t>
            </a:r>
            <a14:m>
              <m:oMath>
                <m:sSubSup>
                  <m:e>
                    <m:r>
                      <a:rPr xmlns:a="http://schemas.openxmlformats.org/drawingml/2006/main" sz="3050" i="1">
                        <a:solidFill>
                          <a:srgbClr val="9437FF"/>
                        </a:solidFill>
                        <a:latin typeface="Cambria Math" panose="02040503050406030204" pitchFamily="18" charset="0"/>
                      </a:rPr>
                      <m:t>β</m:t>
                    </m:r>
                  </m:e>
                  <m:sub>
                    <m:r>
                      <a:rPr xmlns:a="http://schemas.openxmlformats.org/drawingml/2006/main" sz="3050" i="1">
                        <a:solidFill>
                          <a:srgbClr val="9437FF"/>
                        </a:solidFill>
                        <a:latin typeface="Cambria Math" panose="02040503050406030204" pitchFamily="18" charset="0"/>
                      </a:rPr>
                      <m:t>y</m:t>
                    </m:r>
                  </m:sub>
                  <m:sup>
                    <m:r>
                      <a:rPr xmlns:a="http://schemas.openxmlformats.org/drawingml/2006/main" sz="3050" i="1">
                        <a:solidFill>
                          <a:srgbClr val="9437FF"/>
                        </a:solidFill>
                        <a:latin typeface="Cambria Math" panose="02040503050406030204" pitchFamily="18" charset="0"/>
                      </a:rPr>
                      <m:t>*</m:t>
                    </m:r>
                  </m:sup>
                </m:sSubSup>
              </m:oMath>
            </a14:m>
            <a:r>
              <a:rPr>
                <a:solidFill>
                  <a:srgbClr val="9437FF"/>
                </a:solidFill>
              </a:rPr>
              <a:t> also changes.</a:t>
            </a:r>
            <a:endParaRPr>
              <a:solidFill>
                <a:srgbClr val="9437FF"/>
              </a:solidFill>
            </a:endParaRPr>
          </a:p>
          <a:p>
            <a:pPr algn="l"/>
            <a:r>
              <a:t>The orbit deviation in the local chromaticity correction (SLY) is always in the outward direction of the ring.</a:t>
            </a:r>
          </a:p>
          <a:p>
            <a:pPr algn="l"/>
            <a:r>
              <a:t>This implies a squeezing of </a:t>
            </a:r>
            <a14:m>
              <m:oMath>
                <m:sSubSup>
                  <m:e>
                    <m:r>
                      <a:rPr xmlns:a="http://schemas.openxmlformats.org/drawingml/2006/main" sz="3050" i="1">
                        <a:solidFill>
                          <a:srgbClr val="000000"/>
                        </a:solidFill>
                        <a:latin typeface="Cambria Math" panose="02040503050406030204" pitchFamily="18" charset="0"/>
                      </a:rPr>
                      <m:t>β</m:t>
                    </m:r>
                  </m:e>
                  <m:sub>
                    <m:r>
                      <a:rPr xmlns:a="http://schemas.openxmlformats.org/drawingml/2006/main" sz="3050" i="1">
                        <a:solidFill>
                          <a:srgbClr val="000000"/>
                        </a:solidFill>
                        <a:latin typeface="Cambria Math" panose="02040503050406030204" pitchFamily="18" charset="0"/>
                      </a:rPr>
                      <m:t>y</m:t>
                    </m:r>
                  </m:sub>
                  <m:sup>
                    <m:r>
                      <a:rPr xmlns:a="http://schemas.openxmlformats.org/drawingml/2006/main" sz="3050" i="1">
                        <a:solidFill>
                          <a:srgbClr val="000000"/>
                        </a:solidFill>
                        <a:latin typeface="Cambria Math" panose="02040503050406030204" pitchFamily="18" charset="0"/>
                      </a:rPr>
                      <m:t>*</m:t>
                    </m:r>
                  </m:sup>
                </m:sSubSup>
              </m:oMath>
            </a14:m>
            <a:r>
              <a:t>.</a:t>
            </a:r>
          </a:p>
          <a:p>
            <a:pPr algn="l"/>
            <a:r>
              <a:t>The HER is larger effects rather than the LER.</a:t>
            </a:r>
          </a:p>
          <a:p>
            <a:pPr algn="l"/>
            <a:r>
              <a:t>In order to reduce optics degradation, </a:t>
            </a:r>
            <a:r>
              <a:rPr>
                <a:solidFill>
                  <a:srgbClr val="9437FF"/>
                </a:solidFill>
              </a:rPr>
              <a:t>the local bumps correct the orbit at the strong sextupoles</a:t>
            </a:r>
            <a:r>
              <a:t>.</a:t>
            </a:r>
          </a:p>
          <a:p>
            <a:pPr lvl="1" algn="l"/>
            <a:r>
              <a:t>(Horizontal bump for beta-beat and vertical bump for X-Y couplings)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18:50 - 23:10, October 26, 2021"/>
          <p:cNvSpPr txBox="1"/>
          <p:nvPr/>
        </p:nvSpPr>
        <p:spPr>
          <a:xfrm>
            <a:off x="194769" y="13152378"/>
            <a:ext cx="384281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 18:50 - 23:10, October 26, 2021</a:t>
            </a:r>
          </a:p>
        </p:txBody>
      </p:sp>
      <p:grpSp>
        <p:nvGrpSpPr>
          <p:cNvPr id="711" name="グループ"/>
          <p:cNvGrpSpPr/>
          <p:nvPr/>
        </p:nvGrpSpPr>
        <p:grpSpPr>
          <a:xfrm>
            <a:off x="932794" y="1240669"/>
            <a:ext cx="9378479" cy="9468325"/>
            <a:chOff x="0" y="279399"/>
            <a:chExt cx="9378478" cy="9468323"/>
          </a:xfrm>
        </p:grpSpPr>
        <p:pic>
          <p:nvPicPr>
            <p:cNvPr id="705" name="イメージ" descr="イメージ"/>
            <p:cNvPicPr>
              <a:picLocks noChangeAspect="1"/>
            </p:cNvPicPr>
            <p:nvPr/>
          </p:nvPicPr>
          <p:blipFill>
            <a:blip r:embed="rId2">
              <a:extLst/>
            </a:blip>
            <a:stretch>
              <a:fillRect/>
            </a:stretch>
          </p:blipFill>
          <p:spPr>
            <a:xfrm>
              <a:off x="0" y="438623"/>
              <a:ext cx="9194800" cy="9309101"/>
            </a:xfrm>
            <a:prstGeom prst="rect">
              <a:avLst/>
            </a:prstGeom>
            <a:ln w="12700" cap="flat">
              <a:noFill/>
              <a:miter lim="400000"/>
            </a:ln>
            <a:effectLst/>
          </p:spPr>
        </p:pic>
        <p:sp>
          <p:nvSpPr>
            <p:cNvPr id="706" name="nb: 393"/>
            <p:cNvSpPr/>
            <p:nvPr/>
          </p:nvSpPr>
          <p:spPr>
            <a:xfrm>
              <a:off x="3612833" y="304732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000"/>
              </a:pPr>
              <a:r>
                <a:t>n</a:t>
              </a:r>
              <a:r>
                <a:rPr baseline="-5999"/>
                <a:t>b</a:t>
              </a:r>
              <a:r>
                <a:t>: 393</a:t>
              </a:r>
            </a:p>
          </p:txBody>
        </p:sp>
        <p:sp>
          <p:nvSpPr>
            <p:cNvPr id="707" name="nb: 783"/>
            <p:cNvSpPr/>
            <p:nvPr/>
          </p:nvSpPr>
          <p:spPr>
            <a:xfrm>
              <a:off x="5044064" y="248211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000"/>
              </a:pPr>
              <a:r>
                <a:t>n</a:t>
              </a:r>
              <a:r>
                <a:rPr baseline="-5999"/>
                <a:t>b</a:t>
              </a:r>
              <a:r>
                <a:t>: 783</a:t>
              </a:r>
            </a:p>
          </p:txBody>
        </p:sp>
        <p:sp>
          <p:nvSpPr>
            <p:cNvPr id="708" name="nb: 978"/>
            <p:cNvSpPr/>
            <p:nvPr/>
          </p:nvSpPr>
          <p:spPr>
            <a:xfrm>
              <a:off x="5874498" y="220124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000"/>
              </a:pPr>
              <a:r>
                <a:t>n</a:t>
              </a:r>
              <a:r>
                <a:rPr baseline="-5999"/>
                <a:t>b</a:t>
              </a:r>
              <a:r>
                <a:t>: 978</a:t>
              </a:r>
            </a:p>
          </p:txBody>
        </p:sp>
        <p:sp>
          <p:nvSpPr>
            <p:cNvPr id="709" name="nb: 1565"/>
            <p:cNvSpPr/>
            <p:nvPr/>
          </p:nvSpPr>
          <p:spPr>
            <a:xfrm>
              <a:off x="8108478" y="197264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000"/>
              </a:pPr>
              <a:r>
                <a:t>n</a:t>
              </a:r>
              <a:r>
                <a:rPr baseline="-5999"/>
                <a:t>b</a:t>
              </a:r>
              <a:r>
                <a:t>: 1565</a:t>
              </a:r>
            </a:p>
          </p:txBody>
        </p:sp>
        <p:sp>
          <p:nvSpPr>
            <p:cNvPr id="710" name="The bunch current is fixed to be 0.2 mA."/>
            <p:cNvSpPr/>
            <p:nvPr/>
          </p:nvSpPr>
          <p:spPr>
            <a:xfrm>
              <a:off x="4928985" y="27939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40FF"/>
                  </a:solidFill>
                </a:defRPr>
              </a:lvl1pPr>
            </a:lstStyle>
            <a:p>
              <a:pPr/>
              <a:r>
                <a:t>The bunch current is fixed to be 0.2 mA.</a:t>
              </a:r>
            </a:p>
          </p:txBody>
        </p:sp>
      </p:grpSp>
      <p:pic>
        <p:nvPicPr>
          <p:cNvPr id="712" name="イメージ" descr="イメージ"/>
          <p:cNvPicPr>
            <a:picLocks noChangeAspect="1"/>
          </p:cNvPicPr>
          <p:nvPr/>
        </p:nvPicPr>
        <p:blipFill>
          <a:blip r:embed="rId3">
            <a:extLst/>
          </a:blip>
          <a:srcRect l="6402" t="10007" r="6402" b="8085"/>
          <a:stretch>
            <a:fillRect/>
          </a:stretch>
        </p:blipFill>
        <p:spPr>
          <a:xfrm>
            <a:off x="11306418" y="943685"/>
            <a:ext cx="6255131" cy="6341954"/>
          </a:xfrm>
          <a:prstGeom prst="rect">
            <a:avLst/>
          </a:prstGeom>
          <a:ln w="12700">
            <a:miter lim="400000"/>
          </a:ln>
        </p:spPr>
      </p:pic>
      <p:pic>
        <p:nvPicPr>
          <p:cNvPr id="713" name="イメージ" descr="イメージ"/>
          <p:cNvPicPr>
            <a:picLocks noChangeAspect="1"/>
          </p:cNvPicPr>
          <p:nvPr/>
        </p:nvPicPr>
        <p:blipFill>
          <a:blip r:embed="rId4">
            <a:extLst/>
          </a:blip>
          <a:srcRect l="7366" t="10693" r="6252" b="7832"/>
          <a:stretch>
            <a:fillRect/>
          </a:stretch>
        </p:blipFill>
        <p:spPr>
          <a:xfrm>
            <a:off x="17796601" y="930786"/>
            <a:ext cx="6255115" cy="6367781"/>
          </a:xfrm>
          <a:prstGeom prst="rect">
            <a:avLst/>
          </a:prstGeom>
          <a:ln w="12700">
            <a:miter lim="400000"/>
          </a:ln>
        </p:spPr>
      </p:pic>
      <p:pic>
        <p:nvPicPr>
          <p:cNvPr id="714" name="イメージ" descr="イメージ"/>
          <p:cNvPicPr>
            <a:picLocks noChangeAspect="1"/>
          </p:cNvPicPr>
          <p:nvPr/>
        </p:nvPicPr>
        <p:blipFill>
          <a:blip r:embed="rId5">
            <a:extLst/>
          </a:blip>
          <a:srcRect l="6369" t="11053" r="6369" b="8312"/>
          <a:stretch>
            <a:fillRect/>
          </a:stretch>
        </p:blipFill>
        <p:spPr>
          <a:xfrm>
            <a:off x="11306418" y="7370354"/>
            <a:ext cx="6255111" cy="6238615"/>
          </a:xfrm>
          <a:prstGeom prst="rect">
            <a:avLst/>
          </a:prstGeom>
          <a:ln w="12700">
            <a:miter lim="400000"/>
          </a:ln>
        </p:spPr>
      </p:pic>
      <p:pic>
        <p:nvPicPr>
          <p:cNvPr id="715" name="イメージ" descr="イメージ"/>
          <p:cNvPicPr>
            <a:picLocks noChangeAspect="1"/>
          </p:cNvPicPr>
          <p:nvPr/>
        </p:nvPicPr>
        <p:blipFill>
          <a:blip r:embed="rId6">
            <a:extLst/>
          </a:blip>
          <a:srcRect l="6296" t="10843" r="6296" b="7729"/>
          <a:stretch>
            <a:fillRect/>
          </a:stretch>
        </p:blipFill>
        <p:spPr>
          <a:xfrm>
            <a:off x="17770409" y="7318562"/>
            <a:ext cx="6307512" cy="6342046"/>
          </a:xfrm>
          <a:prstGeom prst="rect">
            <a:avLst/>
          </a:prstGeom>
          <a:ln w="12700">
            <a:miter lim="400000"/>
          </a:ln>
        </p:spPr>
      </p:pic>
      <p:sp>
        <p:nvSpPr>
          <p:cNvPr id="716" name="線"/>
          <p:cNvSpPr/>
          <p:nvPr/>
        </p:nvSpPr>
        <p:spPr>
          <a:xfrm flipV="1">
            <a:off x="13402396" y="2375978"/>
            <a:ext cx="1" cy="671353"/>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717" name="方程式"/>
          <p:cNvSpPr txBox="1"/>
          <p:nvPr/>
        </p:nvSpPr>
        <p:spPr>
          <a:xfrm>
            <a:off x="13087517" y="2037853"/>
            <a:ext cx="629758" cy="22377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10</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m:t>
                  </m:r>
                </m:oMath>
              </m:oMathPara>
            </a14:m>
            <a:endParaRPr sz="2000"/>
          </a:p>
        </p:txBody>
      </p:sp>
      <p:sp>
        <p:nvSpPr>
          <p:cNvPr id="718" name="線"/>
          <p:cNvSpPr/>
          <p:nvPr/>
        </p:nvSpPr>
        <p:spPr>
          <a:xfrm flipV="1">
            <a:off x="19807605" y="2285607"/>
            <a:ext cx="1" cy="671353"/>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719" name="方程式"/>
          <p:cNvSpPr txBox="1"/>
          <p:nvPr/>
        </p:nvSpPr>
        <p:spPr>
          <a:xfrm>
            <a:off x="19492726" y="1947482"/>
            <a:ext cx="629758" cy="22377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10</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m:t>
                  </m:r>
                </m:oMath>
              </m:oMathPara>
            </a14:m>
            <a:endParaRPr sz="2000"/>
          </a:p>
        </p:txBody>
      </p:sp>
      <p:sp>
        <p:nvSpPr>
          <p:cNvPr id="720" name="線"/>
          <p:cNvSpPr/>
          <p:nvPr/>
        </p:nvSpPr>
        <p:spPr>
          <a:xfrm flipV="1">
            <a:off x="13312024" y="8384803"/>
            <a:ext cx="1" cy="887777"/>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721" name="方程式"/>
          <p:cNvSpPr txBox="1"/>
          <p:nvPr/>
        </p:nvSpPr>
        <p:spPr>
          <a:xfrm>
            <a:off x="12997145" y="8046678"/>
            <a:ext cx="629758" cy="22377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10</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m:t>
                  </m:r>
                </m:oMath>
              </m:oMathPara>
            </a14:m>
            <a:endParaRPr sz="2000"/>
          </a:p>
        </p:txBody>
      </p:sp>
      <p:sp>
        <p:nvSpPr>
          <p:cNvPr id="722" name="線"/>
          <p:cNvSpPr/>
          <p:nvPr/>
        </p:nvSpPr>
        <p:spPr>
          <a:xfrm flipV="1">
            <a:off x="19807605" y="8396810"/>
            <a:ext cx="1" cy="1028863"/>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723" name="方程式"/>
          <p:cNvSpPr txBox="1"/>
          <p:nvPr/>
        </p:nvSpPr>
        <p:spPr>
          <a:xfrm>
            <a:off x="19492726" y="8071385"/>
            <a:ext cx="629758" cy="22377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10</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m:t>
                  </m:r>
                </m:oMath>
              </m:oMathPara>
            </a14:m>
            <a:endParaRPr sz="2000"/>
          </a:p>
        </p:txBody>
      </p:sp>
      <p:sp>
        <p:nvSpPr>
          <p:cNvPr id="724" name="線"/>
          <p:cNvSpPr/>
          <p:nvPr/>
        </p:nvSpPr>
        <p:spPr>
          <a:xfrm flipV="1">
            <a:off x="13402396" y="4489161"/>
            <a:ext cx="1" cy="1769710"/>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725" name="方程式"/>
          <p:cNvSpPr txBox="1"/>
          <p:nvPr/>
        </p:nvSpPr>
        <p:spPr>
          <a:xfrm>
            <a:off x="13140604" y="6362815"/>
            <a:ext cx="523586" cy="22377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2</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m:t>
                  </m:r>
                </m:oMath>
              </m:oMathPara>
            </a14:m>
            <a:endParaRPr sz="2000"/>
          </a:p>
        </p:txBody>
      </p:sp>
      <p:sp>
        <p:nvSpPr>
          <p:cNvPr id="726" name="線"/>
          <p:cNvSpPr/>
          <p:nvPr/>
        </p:nvSpPr>
        <p:spPr>
          <a:xfrm flipV="1">
            <a:off x="19909897" y="4689160"/>
            <a:ext cx="1" cy="554746"/>
          </a:xfrm>
          <a:prstGeom prst="line">
            <a:avLst/>
          </a:prstGeom>
          <a:ln w="25400">
            <a:solidFill>
              <a:srgbClr val="000000"/>
            </a:solidFill>
            <a:miter lim="400000"/>
            <a:headEnd type="triangle"/>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727" name="方程式"/>
          <p:cNvSpPr txBox="1"/>
          <p:nvPr/>
        </p:nvSpPr>
        <p:spPr>
          <a:xfrm>
            <a:off x="19648104" y="5402285"/>
            <a:ext cx="523586" cy="22377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2000" i="1">
                      <a:solidFill>
                        <a:srgbClr val="000000"/>
                      </a:solidFill>
                      <a:latin typeface="Cambria Math" panose="02040503050406030204" pitchFamily="18" charset="0"/>
                    </a:rPr>
                    <m:t>2</m:t>
                  </m:r>
                  <m:r>
                    <a:rPr xmlns:a="http://schemas.openxmlformats.org/drawingml/2006/main" sz="2000" i="1">
                      <a:solidFill>
                        <a:srgbClr val="000000"/>
                      </a:solidFill>
                      <a:latin typeface="Cambria Math" panose="02040503050406030204" pitchFamily="18" charset="0"/>
                    </a:rPr>
                    <m:t>μ</m:t>
                  </m:r>
                  <m:r>
                    <a:rPr xmlns:a="http://schemas.openxmlformats.org/drawingml/2006/main" sz="2000" i="1">
                      <a:solidFill>
                        <a:srgbClr val="000000"/>
                      </a:solidFill>
                      <a:latin typeface="Cambria Math" panose="02040503050406030204" pitchFamily="18" charset="0"/>
                    </a:rPr>
                    <m:t>m</m:t>
                  </m:r>
                </m:oMath>
              </m:oMathPara>
            </a14:m>
            <a:endParaRPr sz="2000"/>
          </a:p>
        </p:txBody>
      </p:sp>
      <p:sp>
        <p:nvSpPr>
          <p:cNvPr id="728" name="方程式"/>
          <p:cNvSpPr txBox="1"/>
          <p:nvPr/>
        </p:nvSpPr>
        <p:spPr>
          <a:xfrm>
            <a:off x="5412809" y="11045926"/>
            <a:ext cx="4479513" cy="425308"/>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m:rPr>
                      <m:sty m:val="p"/>
                    </m:rPr>
                    <a:rPr xmlns:a="http://schemas.openxmlformats.org/drawingml/2006/main" sz="3000" i="1">
                      <a:solidFill>
                        <a:srgbClr val="000000"/>
                      </a:solidFill>
                      <a:latin typeface="Cambria Math" panose="02040503050406030204" pitchFamily="18" charset="0"/>
                    </a:rPr>
                    <m:t>Δ</m:t>
                  </m:r>
                  <m:sSub>
                    <m:e>
                      <m:r>
                        <a:rPr xmlns:a="http://schemas.openxmlformats.org/drawingml/2006/main" sz="3000" i="1">
                          <a:solidFill>
                            <a:srgbClr val="000000"/>
                          </a:solidFill>
                          <a:latin typeface="Cambria Math" panose="02040503050406030204" pitchFamily="18" charset="0"/>
                        </a:rPr>
                        <m:t>ν</m:t>
                      </m:r>
                    </m:e>
                    <m:sub>
                      <m:r>
                        <a:rPr xmlns:a="http://schemas.openxmlformats.org/drawingml/2006/main" sz="3000" i="1">
                          <a:solidFill>
                            <a:srgbClr val="000000"/>
                          </a:solidFill>
                          <a:latin typeface="Cambria Math" panose="02040503050406030204" pitchFamily="18" charset="0"/>
                        </a:rPr>
                        <m:t>x</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I</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2.2</m:t>
                  </m:r>
                  <m:r>
                    <a:rPr xmlns:a="http://schemas.openxmlformats.org/drawingml/2006/main" sz="3000" i="1">
                      <a:solidFill>
                        <a:srgbClr val="000000"/>
                      </a:solidFill>
                      <a:latin typeface="Cambria Math" panose="02040503050406030204" pitchFamily="18" charset="0"/>
                    </a:rPr>
                    <m:t>×</m:t>
                  </m:r>
                  <m:sSup>
                    <m:e>
                      <m:r>
                        <a:rPr xmlns:a="http://schemas.openxmlformats.org/drawingml/2006/main" sz="3000" i="1">
                          <a:solidFill>
                            <a:srgbClr val="000000"/>
                          </a:solidFill>
                          <a:latin typeface="Cambria Math" panose="02040503050406030204" pitchFamily="18" charset="0"/>
                        </a:rPr>
                        <m:t>10</m:t>
                      </m:r>
                    </m:e>
                    <m: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5</m:t>
                      </m:r>
                    </m:sup>
                  </m:s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1</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A</m:t>
                  </m:r>
                  <m:r>
                    <a:rPr xmlns:a="http://schemas.openxmlformats.org/drawingml/2006/main" sz="3000" i="1">
                      <a:solidFill>
                        <a:srgbClr val="000000"/>
                      </a:solidFill>
                      <a:latin typeface="Cambria Math" panose="02040503050406030204" pitchFamily="18" charset="0"/>
                    </a:rPr>
                    <m:t>)</m:t>
                  </m:r>
                </m:oMath>
              </m:oMathPara>
            </a14:m>
            <a:endParaRPr sz="3000"/>
          </a:p>
        </p:txBody>
      </p:sp>
      <p:sp>
        <p:nvSpPr>
          <p:cNvPr id="729" name="方程式"/>
          <p:cNvSpPr txBox="1"/>
          <p:nvPr/>
        </p:nvSpPr>
        <p:spPr>
          <a:xfrm>
            <a:off x="5412809" y="11808166"/>
            <a:ext cx="4473832" cy="478057"/>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m:rPr>
                      <m:sty m:val="p"/>
                    </m:rPr>
                    <a:rPr xmlns:a="http://schemas.openxmlformats.org/drawingml/2006/main" sz="3000" i="1">
                      <a:solidFill>
                        <a:srgbClr val="000000"/>
                      </a:solidFill>
                      <a:latin typeface="Cambria Math" panose="02040503050406030204" pitchFamily="18" charset="0"/>
                    </a:rPr>
                    <m:t>Δ</m:t>
                  </m:r>
                  <m:sSub>
                    <m:e>
                      <m:r>
                        <a:rPr xmlns:a="http://schemas.openxmlformats.org/drawingml/2006/main" sz="3000" i="1">
                          <a:solidFill>
                            <a:srgbClr val="000000"/>
                          </a:solidFill>
                          <a:latin typeface="Cambria Math" panose="02040503050406030204" pitchFamily="18" charset="0"/>
                        </a:rPr>
                        <m:t>ν</m:t>
                      </m:r>
                    </m:e>
                    <m:sub>
                      <m:r>
                        <a:rPr xmlns:a="http://schemas.openxmlformats.org/drawingml/2006/main" sz="3000" i="1">
                          <a:solidFill>
                            <a:srgbClr val="000000"/>
                          </a:solidFill>
                          <a:latin typeface="Cambria Math" panose="02040503050406030204" pitchFamily="18" charset="0"/>
                        </a:rPr>
                        <m:t>y</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I</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2.0</m:t>
                  </m:r>
                  <m:r>
                    <a:rPr xmlns:a="http://schemas.openxmlformats.org/drawingml/2006/main" sz="3000" i="1">
                      <a:solidFill>
                        <a:srgbClr val="000000"/>
                      </a:solidFill>
                      <a:latin typeface="Cambria Math" panose="02040503050406030204" pitchFamily="18" charset="0"/>
                    </a:rPr>
                    <m:t>×</m:t>
                  </m:r>
                  <m:sSup>
                    <m:e>
                      <m:r>
                        <a:rPr xmlns:a="http://schemas.openxmlformats.org/drawingml/2006/main" sz="3000" i="1">
                          <a:solidFill>
                            <a:srgbClr val="000000"/>
                          </a:solidFill>
                          <a:latin typeface="Cambria Math" panose="02040503050406030204" pitchFamily="18" charset="0"/>
                        </a:rPr>
                        <m:t>10</m:t>
                      </m:r>
                    </m:e>
                    <m: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5</m:t>
                      </m:r>
                    </m:sup>
                  </m:s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1</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A</m:t>
                  </m:r>
                  <m:r>
                    <a:rPr xmlns:a="http://schemas.openxmlformats.org/drawingml/2006/main" sz="3000" i="1">
                      <a:solidFill>
                        <a:srgbClr val="000000"/>
                      </a:solidFill>
                      <a:latin typeface="Cambria Math" panose="02040503050406030204" pitchFamily="18" charset="0"/>
                    </a:rPr>
                    <m:t>)</m:t>
                  </m:r>
                </m:oMath>
              </m:oMathPara>
            </a14:m>
            <a:endParaRPr sz="3000"/>
          </a:p>
        </p:txBody>
      </p:sp>
      <p:sp>
        <p:nvSpPr>
          <p:cNvPr id="730" name="reference"/>
          <p:cNvSpPr txBox="1"/>
          <p:nvPr/>
        </p:nvSpPr>
        <p:spPr>
          <a:xfrm>
            <a:off x="3911038" y="4597107"/>
            <a:ext cx="116688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reference</a:t>
            </a:r>
          </a:p>
        </p:txBody>
      </p:sp>
      <p:sp>
        <p:nvSpPr>
          <p:cNvPr id="731" name="reference"/>
          <p:cNvSpPr txBox="1"/>
          <p:nvPr/>
        </p:nvSpPr>
        <p:spPr>
          <a:xfrm>
            <a:off x="3911038" y="7754180"/>
            <a:ext cx="116688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reference</a:t>
            </a:r>
          </a:p>
        </p:txBody>
      </p:sp>
      <p:sp>
        <p:nvSpPr>
          <p:cNvPr id="732" name="線"/>
          <p:cNvSpPr/>
          <p:nvPr/>
        </p:nvSpPr>
        <p:spPr>
          <a:xfrm flipH="1">
            <a:off x="9582569" y="7065563"/>
            <a:ext cx="1780270" cy="764092"/>
          </a:xfrm>
          <a:prstGeom prst="line">
            <a:avLst/>
          </a:prstGeom>
          <a:ln w="25400">
            <a:solidFill>
              <a:srgbClr val="0096FF"/>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733" name="線"/>
          <p:cNvSpPr/>
          <p:nvPr/>
        </p:nvSpPr>
        <p:spPr>
          <a:xfrm flipH="1" flipV="1">
            <a:off x="9555774" y="4992416"/>
            <a:ext cx="1829889" cy="1829890"/>
          </a:xfrm>
          <a:prstGeom prst="line">
            <a:avLst/>
          </a:prstGeom>
          <a:ln w="25400">
            <a:solidFill>
              <a:srgbClr val="0096FF"/>
            </a:solidFill>
            <a:miter lim="400000"/>
            <a:tailEnd type="triangle"/>
          </a:ln>
        </p:spPr>
        <p:txBody>
          <a:bodyPr lIns="0" tIns="0" rIns="0" bIns="0" anchor="ctr"/>
          <a:lstStyle/>
          <a:p>
            <a:pPr>
              <a:defRPr sz="3200">
                <a:solidFill>
                  <a:srgbClr val="FFFFFF"/>
                </a:solidFill>
                <a:latin typeface="+mn-lt"/>
                <a:ea typeface="+mn-ea"/>
                <a:cs typeface="+mn-cs"/>
                <a:sym typeface="ヒラギノ角ゴ ProN W3"/>
              </a:defRPr>
            </a:pPr>
          </a:p>
        </p:txBody>
      </p:sp>
      <p:sp>
        <p:nvSpPr>
          <p:cNvPr id="734" name="tune shift due to…"/>
          <p:cNvSpPr txBox="1"/>
          <p:nvPr/>
        </p:nvSpPr>
        <p:spPr>
          <a:xfrm>
            <a:off x="2244496" y="10945192"/>
            <a:ext cx="2901294" cy="147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tune shift due to</a:t>
            </a:r>
          </a:p>
          <a:p>
            <a:pPr algn="l"/>
            <a:r>
              <a:t>resistive wall</a:t>
            </a:r>
          </a:p>
          <a:p>
            <a:pPr algn="l"/>
            <a:r>
              <a:t>impedance:</a:t>
            </a:r>
          </a:p>
        </p:txBody>
      </p:sp>
      <p:grpSp>
        <p:nvGrpSpPr>
          <p:cNvPr id="737" name="グループ"/>
          <p:cNvGrpSpPr/>
          <p:nvPr/>
        </p:nvGrpSpPr>
        <p:grpSpPr>
          <a:xfrm>
            <a:off x="14625127" y="285526"/>
            <a:ext cx="6660397" cy="573553"/>
            <a:chOff x="0" y="0"/>
            <a:chExt cx="6660396" cy="573552"/>
          </a:xfrm>
        </p:grpSpPr>
        <p:sp>
          <p:nvSpPr>
            <p:cNvPr id="735" name="方程式"/>
            <p:cNvSpPr txBox="1"/>
            <p:nvPr/>
          </p:nvSpPr>
          <p:spPr>
            <a:xfrm>
              <a:off x="0" y="164259"/>
              <a:ext cx="3689077" cy="409294"/>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Sup>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x</m:t>
                        </m:r>
                      </m:sub>
                      <m:sup>
                        <m:r>
                          <a:rPr xmlns:a="http://schemas.openxmlformats.org/drawingml/2006/main" sz="3000" i="1">
                            <a:solidFill>
                              <a:srgbClr val="000000"/>
                            </a:solidFill>
                            <a:latin typeface="Cambria Math" panose="02040503050406030204" pitchFamily="18" charset="0"/>
                          </a:rPr>
                          <m:t>*</m:t>
                        </m:r>
                      </m:sup>
                    </m:sSubSup>
                    <m:r>
                      <a:rPr xmlns:a="http://schemas.openxmlformats.org/drawingml/2006/main" sz="3000" i="1">
                        <a:solidFill>
                          <a:srgbClr val="000000"/>
                        </a:solidFill>
                        <a:latin typeface="Cambria Math" panose="02040503050406030204" pitchFamily="18" charset="0"/>
                      </a:rPr>
                      <m:t>/</m:t>
                    </m:r>
                    <m:sSubSup>
                      <m:e>
                        <m:r>
                          <a:rPr xmlns:a="http://schemas.openxmlformats.org/drawingml/2006/main" sz="3000" i="1">
                            <a:solidFill>
                              <a:srgbClr val="000000"/>
                            </a:solidFill>
                            <a:latin typeface="Cambria Math" panose="02040503050406030204" pitchFamily="18" charset="0"/>
                          </a:rPr>
                          <m:t>β</m:t>
                        </m:r>
                      </m:e>
                      <m:sub>
                        <m:r>
                          <a:rPr xmlns:a="http://schemas.openxmlformats.org/drawingml/2006/main" sz="3000" i="1">
                            <a:solidFill>
                              <a:srgbClr val="000000"/>
                            </a:solidFill>
                            <a:latin typeface="Cambria Math" panose="02040503050406030204" pitchFamily="18" charset="0"/>
                          </a:rPr>
                          <m:t>y</m:t>
                        </m:r>
                      </m:sub>
                      <m:sup>
                        <m:r>
                          <a:rPr xmlns:a="http://schemas.openxmlformats.org/drawingml/2006/main" sz="3000" i="1">
                            <a:solidFill>
                              <a:srgbClr val="000000"/>
                            </a:solidFill>
                            <a:latin typeface="Cambria Math" panose="02040503050406030204" pitchFamily="18" charset="0"/>
                          </a:rPr>
                          <m:t>*</m:t>
                        </m:r>
                      </m:sup>
                    </m:sSubSup>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200</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8</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m:t>
                    </m:r>
                  </m:oMath>
                </m:oMathPara>
              </a14:m>
              <a:endParaRPr sz="3000"/>
            </a:p>
          </p:txBody>
        </p:sp>
        <p:sp>
          <p:nvSpPr>
            <p:cNvPr id="736" name="(no crab waist)"/>
            <p:cNvSpPr txBox="1"/>
            <p:nvPr/>
          </p:nvSpPr>
          <p:spPr>
            <a:xfrm>
              <a:off x="4015831" y="0"/>
              <a:ext cx="2644566"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(no crab waist)</a:t>
              </a:r>
            </a:p>
          </p:txBody>
        </p:sp>
      </p:grpSp>
      <p:sp>
        <p:nvSpPr>
          <p:cNvPr id="738" name="HER"/>
          <p:cNvSpPr txBox="1"/>
          <p:nvPr/>
        </p:nvSpPr>
        <p:spPr>
          <a:xfrm>
            <a:off x="22864618" y="285526"/>
            <a:ext cx="91648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433FF"/>
                </a:solidFill>
              </a:defRPr>
            </a:lvl1pPr>
          </a:lstStyle>
          <a:p>
            <a:pPr/>
            <a:r>
              <a:t>HER</a:t>
            </a:r>
          </a:p>
        </p:txBody>
      </p:sp>
      <p:sp>
        <p:nvSpPr>
          <p:cNvPr id="739" name="テキスト"/>
          <p:cNvSpPr txBox="1"/>
          <p:nvPr/>
        </p:nvSpPr>
        <p:spPr>
          <a:xfrm>
            <a:off x="6185698" y="12230924"/>
            <a:ext cx="4080812" cy="5614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center"/>
                </m:oMathParaPr>
                <m:oMath>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1.64</m:t>
                  </m:r>
                  <m:r>
                    <a:rPr xmlns:a="http://schemas.openxmlformats.org/drawingml/2006/main" sz="3100" i="1">
                      <a:solidFill>
                        <a:srgbClr val="000000"/>
                      </a:solidFill>
                      <a:latin typeface="Cambria Math" panose="02040503050406030204" pitchFamily="18" charset="0"/>
                    </a:rPr>
                    <m:t>×</m:t>
                  </m:r>
                  <m:sSup>
                    <m:e>
                      <m:r>
                        <a:rPr xmlns:a="http://schemas.openxmlformats.org/drawingml/2006/main" sz="3100" i="1">
                          <a:solidFill>
                            <a:srgbClr val="000000"/>
                          </a:solidFill>
                          <a:latin typeface="Cambria Math" panose="02040503050406030204" pitchFamily="18" charset="0"/>
                        </a:rPr>
                        <m:t>10</m:t>
                      </m:r>
                    </m:e>
                    <m:sup>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5</m:t>
                      </m:r>
                    </m:sup>
                  </m:sSup>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1</m:t>
                  </m:r>
                  <m:r>
                    <a:rPr xmlns:a="http://schemas.openxmlformats.org/drawingml/2006/main" sz="3100" i="1">
                      <a:solidFill>
                        <a:srgbClr val="000000"/>
                      </a:solidFill>
                      <a:latin typeface="Cambria Math" panose="02040503050406030204" pitchFamily="18" charset="0"/>
                    </a:rPr>
                    <m:t>/</m:t>
                  </m:r>
                  <m:r>
                    <a:rPr xmlns:a="http://schemas.openxmlformats.org/drawingml/2006/main" sz="3100" i="1">
                      <a:solidFill>
                        <a:srgbClr val="000000"/>
                      </a:solidFill>
                      <a:latin typeface="Cambria Math" panose="02040503050406030204" pitchFamily="18" charset="0"/>
                    </a:rPr>
                    <m:t>m</m:t>
                  </m:r>
                  <m:r>
                    <a:rPr xmlns:a="http://schemas.openxmlformats.org/drawingml/2006/main" sz="3100" i="1">
                      <a:solidFill>
                        <a:srgbClr val="000000"/>
                      </a:solidFill>
                      <a:latin typeface="Cambria Math" panose="02040503050406030204" pitchFamily="18" charset="0"/>
                    </a:rPr>
                    <m:t>A</m:t>
                  </m:r>
                  <m:r>
                    <a:rPr xmlns:a="http://schemas.openxmlformats.org/drawingml/2006/main" sz="3100" i="1">
                      <a:solidFill>
                        <a:srgbClr val="000000"/>
                      </a:solidFill>
                      <a:latin typeface="Cambria Math" panose="02040503050406030204" pitchFamily="18" charset="0"/>
                    </a:rPr>
                    <m:t>)</m:t>
                  </m:r>
                </m:oMath>
              </m:oMathPara>
            </a14:m>
          </a:p>
        </p:txBody>
      </p:sp>
      <p:sp>
        <p:nvSpPr>
          <p:cNvPr id="740" name="corrected value"/>
          <p:cNvSpPr txBox="1"/>
          <p:nvPr/>
        </p:nvSpPr>
        <p:spPr>
          <a:xfrm>
            <a:off x="7281427" y="12743727"/>
            <a:ext cx="268623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40FF"/>
                </a:solidFill>
              </a:defRPr>
            </a:lvl1pPr>
          </a:lstStyle>
          <a:p>
            <a:pPr/>
            <a:r>
              <a:t>corrected value</a:t>
            </a:r>
          </a:p>
        </p:txBody>
      </p:sp>
      <p:sp>
        <p:nvSpPr>
          <p:cNvPr id="741" name="Measurement of Resistive-Wall Tune Shift"/>
          <p:cNvSpPr txBox="1"/>
          <p:nvPr/>
        </p:nvSpPr>
        <p:spPr>
          <a:xfrm>
            <a:off x="643371" y="166271"/>
            <a:ext cx="815455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0433FF"/>
                </a:solidFill>
              </a:defRPr>
            </a:lvl1pPr>
          </a:lstStyle>
          <a:p>
            <a:pPr/>
            <a:r>
              <a:t>Measurement of Resistive-Wall Tune Shift</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3" name="イメージ" descr="イメージ"/>
          <p:cNvPicPr>
            <a:picLocks noChangeAspect="1"/>
          </p:cNvPicPr>
          <p:nvPr/>
        </p:nvPicPr>
        <p:blipFill>
          <a:blip r:embed="rId2">
            <a:extLst/>
          </a:blip>
          <a:stretch>
            <a:fillRect/>
          </a:stretch>
        </p:blipFill>
        <p:spPr>
          <a:xfrm>
            <a:off x="15975265" y="8351959"/>
            <a:ext cx="7924713" cy="4737507"/>
          </a:xfrm>
          <a:prstGeom prst="rect">
            <a:avLst/>
          </a:prstGeom>
          <a:ln w="12700">
            <a:miter lim="400000"/>
          </a:ln>
        </p:spPr>
      </p:pic>
      <p:pic>
        <p:nvPicPr>
          <p:cNvPr id="744" name="イメージ" descr="イメージ"/>
          <p:cNvPicPr>
            <a:picLocks noChangeAspect="1"/>
          </p:cNvPicPr>
          <p:nvPr/>
        </p:nvPicPr>
        <p:blipFill>
          <a:blip r:embed="rId3">
            <a:extLst/>
          </a:blip>
          <a:stretch>
            <a:fillRect/>
          </a:stretch>
        </p:blipFill>
        <p:spPr>
          <a:xfrm>
            <a:off x="15878712" y="1074638"/>
            <a:ext cx="8206718" cy="4845456"/>
          </a:xfrm>
          <a:prstGeom prst="rect">
            <a:avLst/>
          </a:prstGeom>
          <a:ln w="12700">
            <a:miter lim="400000"/>
          </a:ln>
        </p:spPr>
      </p:pic>
      <p:sp>
        <p:nvSpPr>
          <p:cNvPr id="745" name="CW 80 %"/>
          <p:cNvSpPr txBox="1"/>
          <p:nvPr/>
        </p:nvSpPr>
        <p:spPr>
          <a:xfrm>
            <a:off x="11546109" y="528654"/>
            <a:ext cx="171290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CW 80 %</a:t>
            </a:r>
          </a:p>
        </p:txBody>
      </p:sp>
      <p:pic>
        <p:nvPicPr>
          <p:cNvPr id="746" name="イメージ" descr="イメージ"/>
          <p:cNvPicPr>
            <a:picLocks noChangeAspect="1"/>
          </p:cNvPicPr>
          <p:nvPr/>
        </p:nvPicPr>
        <p:blipFill>
          <a:blip r:embed="rId4">
            <a:extLst/>
          </a:blip>
          <a:stretch>
            <a:fillRect/>
          </a:stretch>
        </p:blipFill>
        <p:spPr>
          <a:xfrm>
            <a:off x="-23390" y="1148854"/>
            <a:ext cx="7923002" cy="4697024"/>
          </a:xfrm>
          <a:prstGeom prst="rect">
            <a:avLst/>
          </a:prstGeom>
          <a:ln w="12700">
            <a:miter lim="400000"/>
          </a:ln>
        </p:spPr>
      </p:pic>
      <p:pic>
        <p:nvPicPr>
          <p:cNvPr id="747" name="イメージ" descr="イメージ"/>
          <p:cNvPicPr>
            <a:picLocks noChangeAspect="1"/>
          </p:cNvPicPr>
          <p:nvPr/>
        </p:nvPicPr>
        <p:blipFill>
          <a:blip r:embed="rId5">
            <a:extLst/>
          </a:blip>
          <a:stretch>
            <a:fillRect/>
          </a:stretch>
        </p:blipFill>
        <p:spPr>
          <a:xfrm>
            <a:off x="7993290" y="1241085"/>
            <a:ext cx="7899313" cy="4632421"/>
          </a:xfrm>
          <a:prstGeom prst="rect">
            <a:avLst/>
          </a:prstGeom>
          <a:ln w="12700">
            <a:miter lim="400000"/>
          </a:ln>
        </p:spPr>
      </p:pic>
      <p:sp>
        <p:nvSpPr>
          <p:cNvPr id="748" name="テキスト"/>
          <p:cNvSpPr txBox="1"/>
          <p:nvPr/>
        </p:nvSpPr>
        <p:spPr>
          <a:xfrm>
            <a:off x="3598478" y="2940137"/>
            <a:ext cx="1530519" cy="5818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center"/>
                </m:oMathParaPr>
                <m:oMath>
                  <m:sSub>
                    <m:e>
                      <m:r>
                        <a:rPr xmlns:a="http://schemas.openxmlformats.org/drawingml/2006/main" sz="3000" i="1">
                          <a:solidFill>
                            <a:srgbClr val="000000"/>
                          </a:solidFill>
                          <a:latin typeface="Cambria Math" panose="02040503050406030204" pitchFamily="18" charset="0"/>
                        </a:rPr>
                        <m:t>δ</m:t>
                      </m:r>
                    </m:e>
                    <m:sub>
                      <m:r>
                        <a:rPr xmlns:a="http://schemas.openxmlformats.org/drawingml/2006/main" sz="3000" i="1">
                          <a:solidFill>
                            <a:srgbClr val="000000"/>
                          </a:solidFill>
                          <a:latin typeface="Cambria Math" panose="02040503050406030204" pitchFamily="18" charset="0"/>
                        </a:rPr>
                        <m:t>0</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sSub>
                    <m:e>
                      <m:r>
                        <a:rPr xmlns:a="http://schemas.openxmlformats.org/drawingml/2006/main" sz="3000" i="1">
                          <a:solidFill>
                            <a:srgbClr val="000000"/>
                          </a:solidFill>
                          <a:latin typeface="Cambria Math" panose="02040503050406030204" pitchFamily="18" charset="0"/>
                        </a:rPr>
                        <m:t>σ</m:t>
                      </m:r>
                    </m:e>
                    <m:sub>
                      <m:r>
                        <a:rPr xmlns:a="http://schemas.openxmlformats.org/drawingml/2006/main" sz="3000" i="1">
                          <a:solidFill>
                            <a:srgbClr val="000000"/>
                          </a:solidFill>
                          <a:latin typeface="Cambria Math" panose="02040503050406030204" pitchFamily="18" charset="0"/>
                        </a:rPr>
                        <m:t>δ</m:t>
                      </m:r>
                    </m:sub>
                  </m:sSub>
                </m:oMath>
              </m:oMathPara>
            </a14:m>
          </a:p>
        </p:txBody>
      </p:sp>
      <p:sp>
        <p:nvSpPr>
          <p:cNvPr id="749" name="テキスト"/>
          <p:cNvSpPr txBox="1"/>
          <p:nvPr/>
        </p:nvSpPr>
        <p:spPr>
          <a:xfrm>
            <a:off x="19676124" y="2940137"/>
            <a:ext cx="1530519" cy="5818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center"/>
                </m:oMathParaPr>
                <m:oMath>
                  <m:sSub>
                    <m:e>
                      <m:r>
                        <a:rPr xmlns:a="http://schemas.openxmlformats.org/drawingml/2006/main" sz="3000" i="1">
                          <a:solidFill>
                            <a:srgbClr val="000000"/>
                          </a:solidFill>
                          <a:latin typeface="Cambria Math" panose="02040503050406030204" pitchFamily="18" charset="0"/>
                        </a:rPr>
                        <m:t>δ</m:t>
                      </m:r>
                    </m:e>
                    <m:sub>
                      <m:r>
                        <a:rPr xmlns:a="http://schemas.openxmlformats.org/drawingml/2006/main" sz="3000" i="1">
                          <a:solidFill>
                            <a:srgbClr val="000000"/>
                          </a:solidFill>
                          <a:latin typeface="Cambria Math" panose="02040503050406030204" pitchFamily="18" charset="0"/>
                        </a:rPr>
                        <m:t>0</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sSub>
                    <m:e>
                      <m:r>
                        <a:rPr xmlns:a="http://schemas.openxmlformats.org/drawingml/2006/main" sz="3000" i="1">
                          <a:solidFill>
                            <a:srgbClr val="000000"/>
                          </a:solidFill>
                          <a:latin typeface="Cambria Math" panose="02040503050406030204" pitchFamily="18" charset="0"/>
                        </a:rPr>
                        <m:t>σ</m:t>
                      </m:r>
                    </m:e>
                    <m:sub>
                      <m:r>
                        <a:rPr xmlns:a="http://schemas.openxmlformats.org/drawingml/2006/main" sz="3000" i="1">
                          <a:solidFill>
                            <a:srgbClr val="000000"/>
                          </a:solidFill>
                          <a:latin typeface="Cambria Math" panose="02040503050406030204" pitchFamily="18" charset="0"/>
                        </a:rPr>
                        <m:t>δ</m:t>
                      </m:r>
                    </m:sub>
                  </m:sSub>
                </m:oMath>
              </m:oMathPara>
            </a14:m>
          </a:p>
        </p:txBody>
      </p:sp>
      <p:sp>
        <p:nvSpPr>
          <p:cNvPr id="750" name="テキスト"/>
          <p:cNvSpPr txBox="1"/>
          <p:nvPr/>
        </p:nvSpPr>
        <p:spPr>
          <a:xfrm>
            <a:off x="11865269" y="2940137"/>
            <a:ext cx="1074582" cy="5818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center"/>
                </m:oMathParaPr>
                <m:oMath>
                  <m:sSub>
                    <m:e>
                      <m:r>
                        <a:rPr xmlns:a="http://schemas.openxmlformats.org/drawingml/2006/main" sz="3050" i="1">
                          <a:solidFill>
                            <a:srgbClr val="000000"/>
                          </a:solidFill>
                          <a:latin typeface="Cambria Math" panose="02040503050406030204" pitchFamily="18" charset="0"/>
                        </a:rPr>
                        <m:t>δ</m:t>
                      </m:r>
                    </m:e>
                    <m:sub>
                      <m:r>
                        <a:rPr xmlns:a="http://schemas.openxmlformats.org/drawingml/2006/main" sz="3050" i="1">
                          <a:solidFill>
                            <a:srgbClr val="000000"/>
                          </a:solidFill>
                          <a:latin typeface="Cambria Math" panose="02040503050406030204" pitchFamily="18" charset="0"/>
                        </a:rPr>
                        <m:t>0</m:t>
                      </m:r>
                    </m:sub>
                  </m:sSub>
                  <m:r>
                    <a:rPr xmlns:a="http://schemas.openxmlformats.org/drawingml/2006/main" sz="3050" i="1">
                      <a:solidFill>
                        <a:srgbClr val="000000"/>
                      </a:solidFill>
                      <a:latin typeface="Cambria Math" panose="02040503050406030204" pitchFamily="18" charset="0"/>
                    </a:rPr>
                    <m:t>=</m:t>
                  </m:r>
                  <m:r>
                    <a:rPr xmlns:a="http://schemas.openxmlformats.org/drawingml/2006/main" sz="3050" i="1">
                      <a:solidFill>
                        <a:srgbClr val="000000"/>
                      </a:solidFill>
                      <a:latin typeface="Cambria Math" panose="02040503050406030204" pitchFamily="18" charset="0"/>
                    </a:rPr>
                    <m:t>0</m:t>
                  </m:r>
                </m:oMath>
              </m:oMathPara>
            </a14:m>
          </a:p>
        </p:txBody>
      </p:sp>
      <p:sp>
        <p:nvSpPr>
          <p:cNvPr id="751" name="CW 0 %"/>
          <p:cNvSpPr txBox="1"/>
          <p:nvPr/>
        </p:nvSpPr>
        <p:spPr>
          <a:xfrm>
            <a:off x="11439543" y="7502979"/>
            <a:ext cx="1504914"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2600"/>
                </a:solidFill>
              </a:defRPr>
            </a:lvl1pPr>
          </a:lstStyle>
          <a:p>
            <a:pPr/>
            <a:r>
              <a:t>CW 0 %</a:t>
            </a:r>
          </a:p>
        </p:txBody>
      </p:sp>
      <p:pic>
        <p:nvPicPr>
          <p:cNvPr id="752" name="イメージ" descr="イメージ"/>
          <p:cNvPicPr>
            <a:picLocks noChangeAspect="1"/>
          </p:cNvPicPr>
          <p:nvPr/>
        </p:nvPicPr>
        <p:blipFill>
          <a:blip r:embed="rId6">
            <a:extLst/>
          </a:blip>
          <a:stretch>
            <a:fillRect/>
          </a:stretch>
        </p:blipFill>
        <p:spPr>
          <a:xfrm>
            <a:off x="-23390" y="8294664"/>
            <a:ext cx="7923002" cy="4803642"/>
          </a:xfrm>
          <a:prstGeom prst="rect">
            <a:avLst/>
          </a:prstGeom>
          <a:ln w="12700">
            <a:miter lim="400000"/>
          </a:ln>
        </p:spPr>
      </p:pic>
      <p:pic>
        <p:nvPicPr>
          <p:cNvPr id="753" name="イメージ" descr="イメージ"/>
          <p:cNvPicPr>
            <a:picLocks noChangeAspect="1"/>
          </p:cNvPicPr>
          <p:nvPr/>
        </p:nvPicPr>
        <p:blipFill>
          <a:blip r:embed="rId7">
            <a:extLst/>
          </a:blip>
          <a:stretch>
            <a:fillRect/>
          </a:stretch>
        </p:blipFill>
        <p:spPr>
          <a:xfrm>
            <a:off x="7896738" y="8357140"/>
            <a:ext cx="8206718" cy="4754891"/>
          </a:xfrm>
          <a:prstGeom prst="rect">
            <a:avLst/>
          </a:prstGeom>
          <a:ln w="12700">
            <a:miter lim="400000"/>
          </a:ln>
        </p:spPr>
      </p:pic>
      <p:sp>
        <p:nvSpPr>
          <p:cNvPr id="754" name="テキスト"/>
          <p:cNvSpPr txBox="1"/>
          <p:nvPr/>
        </p:nvSpPr>
        <p:spPr>
          <a:xfrm>
            <a:off x="3598478" y="10154043"/>
            <a:ext cx="1530519" cy="5818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center"/>
                </m:oMathParaPr>
                <m:oMath>
                  <m:sSub>
                    <m:e>
                      <m:r>
                        <a:rPr xmlns:a="http://schemas.openxmlformats.org/drawingml/2006/main" sz="3000" i="1">
                          <a:solidFill>
                            <a:srgbClr val="000000"/>
                          </a:solidFill>
                          <a:latin typeface="Cambria Math" panose="02040503050406030204" pitchFamily="18" charset="0"/>
                        </a:rPr>
                        <m:t>δ</m:t>
                      </m:r>
                    </m:e>
                    <m:sub>
                      <m:r>
                        <a:rPr xmlns:a="http://schemas.openxmlformats.org/drawingml/2006/main" sz="3000" i="1">
                          <a:solidFill>
                            <a:srgbClr val="000000"/>
                          </a:solidFill>
                          <a:latin typeface="Cambria Math" panose="02040503050406030204" pitchFamily="18" charset="0"/>
                        </a:rPr>
                        <m:t>0</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sSub>
                    <m:e>
                      <m:r>
                        <a:rPr xmlns:a="http://schemas.openxmlformats.org/drawingml/2006/main" sz="3000" i="1">
                          <a:solidFill>
                            <a:srgbClr val="000000"/>
                          </a:solidFill>
                          <a:latin typeface="Cambria Math" panose="02040503050406030204" pitchFamily="18" charset="0"/>
                        </a:rPr>
                        <m:t>σ</m:t>
                      </m:r>
                    </m:e>
                    <m:sub>
                      <m:r>
                        <a:rPr xmlns:a="http://schemas.openxmlformats.org/drawingml/2006/main" sz="3000" i="1">
                          <a:solidFill>
                            <a:srgbClr val="000000"/>
                          </a:solidFill>
                          <a:latin typeface="Cambria Math" panose="02040503050406030204" pitchFamily="18" charset="0"/>
                        </a:rPr>
                        <m:t>δ</m:t>
                      </m:r>
                    </m:sub>
                  </m:sSub>
                </m:oMath>
              </m:oMathPara>
            </a14:m>
          </a:p>
        </p:txBody>
      </p:sp>
      <p:sp>
        <p:nvSpPr>
          <p:cNvPr id="755" name="テキスト"/>
          <p:cNvSpPr txBox="1"/>
          <p:nvPr/>
        </p:nvSpPr>
        <p:spPr>
          <a:xfrm>
            <a:off x="19676124" y="10154043"/>
            <a:ext cx="1530519" cy="5818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center"/>
                </m:oMathParaPr>
                <m:oMath>
                  <m:sSub>
                    <m:e>
                      <m:r>
                        <a:rPr xmlns:a="http://schemas.openxmlformats.org/drawingml/2006/main" sz="3000" i="1">
                          <a:solidFill>
                            <a:srgbClr val="000000"/>
                          </a:solidFill>
                          <a:latin typeface="Cambria Math" panose="02040503050406030204" pitchFamily="18" charset="0"/>
                        </a:rPr>
                        <m:t>δ</m:t>
                      </m:r>
                    </m:e>
                    <m:sub>
                      <m:r>
                        <a:rPr xmlns:a="http://schemas.openxmlformats.org/drawingml/2006/main" sz="3000" i="1">
                          <a:solidFill>
                            <a:srgbClr val="000000"/>
                          </a:solidFill>
                          <a:latin typeface="Cambria Math" panose="02040503050406030204" pitchFamily="18" charset="0"/>
                        </a:rPr>
                        <m:t>0</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m:t>
                  </m:r>
                  <m:sSub>
                    <m:e>
                      <m:r>
                        <a:rPr xmlns:a="http://schemas.openxmlformats.org/drawingml/2006/main" sz="3000" i="1">
                          <a:solidFill>
                            <a:srgbClr val="000000"/>
                          </a:solidFill>
                          <a:latin typeface="Cambria Math" panose="02040503050406030204" pitchFamily="18" charset="0"/>
                        </a:rPr>
                        <m:t>σ</m:t>
                      </m:r>
                    </m:e>
                    <m:sub>
                      <m:r>
                        <a:rPr xmlns:a="http://schemas.openxmlformats.org/drawingml/2006/main" sz="3000" i="1">
                          <a:solidFill>
                            <a:srgbClr val="000000"/>
                          </a:solidFill>
                          <a:latin typeface="Cambria Math" panose="02040503050406030204" pitchFamily="18" charset="0"/>
                        </a:rPr>
                        <m:t>δ</m:t>
                      </m:r>
                    </m:sub>
                  </m:sSub>
                </m:oMath>
              </m:oMathPara>
            </a14:m>
          </a:p>
        </p:txBody>
      </p:sp>
      <p:sp>
        <p:nvSpPr>
          <p:cNvPr id="756" name="テキスト"/>
          <p:cNvSpPr txBox="1"/>
          <p:nvPr/>
        </p:nvSpPr>
        <p:spPr>
          <a:xfrm>
            <a:off x="11865269" y="10154043"/>
            <a:ext cx="1074582" cy="5818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14:m>
              <m:oMathPara>
                <m:oMathParaPr>
                  <m:jc m:val="center"/>
                </m:oMathParaPr>
                <m:oMath>
                  <m:sSub>
                    <m:e>
                      <m:r>
                        <a:rPr xmlns:a="http://schemas.openxmlformats.org/drawingml/2006/main" sz="3050" i="1">
                          <a:solidFill>
                            <a:srgbClr val="000000"/>
                          </a:solidFill>
                          <a:latin typeface="Cambria Math" panose="02040503050406030204" pitchFamily="18" charset="0"/>
                        </a:rPr>
                        <m:t>δ</m:t>
                      </m:r>
                    </m:e>
                    <m:sub>
                      <m:r>
                        <a:rPr xmlns:a="http://schemas.openxmlformats.org/drawingml/2006/main" sz="3050" i="1">
                          <a:solidFill>
                            <a:srgbClr val="000000"/>
                          </a:solidFill>
                          <a:latin typeface="Cambria Math" panose="02040503050406030204" pitchFamily="18" charset="0"/>
                        </a:rPr>
                        <m:t>0</m:t>
                      </m:r>
                    </m:sub>
                  </m:sSub>
                  <m:r>
                    <a:rPr xmlns:a="http://schemas.openxmlformats.org/drawingml/2006/main" sz="3050" i="1">
                      <a:solidFill>
                        <a:srgbClr val="000000"/>
                      </a:solidFill>
                      <a:latin typeface="Cambria Math" panose="02040503050406030204" pitchFamily="18" charset="0"/>
                    </a:rPr>
                    <m:t>=</m:t>
                  </m:r>
                  <m:r>
                    <a:rPr xmlns:a="http://schemas.openxmlformats.org/drawingml/2006/main" sz="3050" i="1">
                      <a:solidFill>
                        <a:srgbClr val="000000"/>
                      </a:solidFill>
                      <a:latin typeface="Cambria Math" panose="02040503050406030204" pitchFamily="18" charset="0"/>
                    </a:rPr>
                    <m:t>0</m:t>
                  </m:r>
                </m:oMath>
              </m:oMathPara>
            </a14:m>
          </a:p>
        </p:txBody>
      </p:sp>
      <p:sp>
        <p:nvSpPr>
          <p:cNvPr id="757" name="Horizontal dynamic aperture is reduced by the crab waist scheme."/>
          <p:cNvSpPr txBox="1"/>
          <p:nvPr/>
        </p:nvSpPr>
        <p:spPr>
          <a:xfrm>
            <a:off x="6795330" y="6027135"/>
            <a:ext cx="1121446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Horizontal dynamic aperture is reduced by the crab waist scheme.</a:t>
            </a:r>
          </a:p>
        </p:txBody>
      </p:sp>
      <p:sp>
        <p:nvSpPr>
          <p:cNvPr id="758" name="QC1"/>
          <p:cNvSpPr txBox="1"/>
          <p:nvPr/>
        </p:nvSpPr>
        <p:spPr>
          <a:xfrm>
            <a:off x="1123900" y="1875102"/>
            <a:ext cx="67940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QC1</a:t>
            </a:r>
          </a:p>
        </p:txBody>
      </p:sp>
      <p:sp>
        <p:nvSpPr>
          <p:cNvPr id="759" name="QC2"/>
          <p:cNvSpPr txBox="1"/>
          <p:nvPr/>
        </p:nvSpPr>
        <p:spPr>
          <a:xfrm>
            <a:off x="6670175" y="4593165"/>
            <a:ext cx="679401"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QC2</a:t>
            </a:r>
          </a:p>
        </p:txBody>
      </p:sp>
      <p:grpSp>
        <p:nvGrpSpPr>
          <p:cNvPr id="763" name="グループ"/>
          <p:cNvGrpSpPr/>
          <p:nvPr/>
        </p:nvGrpSpPr>
        <p:grpSpPr>
          <a:xfrm>
            <a:off x="1743715" y="6271548"/>
            <a:ext cx="1270001" cy="2188904"/>
            <a:chOff x="1229481" y="203199"/>
            <a:chExt cx="1270000" cy="2188902"/>
          </a:xfrm>
        </p:grpSpPr>
        <p:sp>
          <p:nvSpPr>
            <p:cNvPr id="760" name="AQC1: AY =18.0 mm"/>
            <p:cNvSpPr/>
            <p:nvPr/>
          </p:nvSpPr>
          <p:spPr>
            <a:xfrm>
              <a:off x="1229481" y="66265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solidFill>
                    <a:srgbClr val="FF2600"/>
                  </a:solidFill>
                </a:defRPr>
              </a:lvl1pPr>
            </a:lstStyle>
            <a:p>
              <a:pPr/>
              <a:r>
                <a:t>AQC1: AY =18.0 mm</a:t>
              </a:r>
            </a:p>
          </p:txBody>
        </p:sp>
        <p:sp>
          <p:nvSpPr>
            <p:cNvPr id="761" name="AQC1: AY =13.5 mm"/>
            <p:cNvSpPr/>
            <p:nvPr/>
          </p:nvSpPr>
          <p:spPr>
            <a:xfrm>
              <a:off x="1229481" y="112210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solidFill>
                    <a:srgbClr val="009051"/>
                  </a:solidFill>
                </a:defRPr>
              </a:lvl1pPr>
            </a:lstStyle>
            <a:p>
              <a:pPr/>
              <a:r>
                <a:t>AQC1: AY =13.5 mm</a:t>
              </a:r>
            </a:p>
          </p:txBody>
        </p:sp>
        <p:sp>
          <p:nvSpPr>
            <p:cNvPr id="762" name="AQC1: AY =20.0 mm"/>
            <p:cNvSpPr/>
            <p:nvPr/>
          </p:nvSpPr>
          <p:spPr>
            <a:xfrm>
              <a:off x="1229481" y="20319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solidFill>
                    <a:srgbClr val="0433FF"/>
                  </a:solidFill>
                </a:defRPr>
              </a:lvl1pPr>
            </a:lstStyle>
            <a:p>
              <a:pPr/>
              <a:r>
                <a:t>AQC1: AY =20.0 mm</a:t>
              </a:r>
            </a:p>
          </p:txBody>
        </p:sp>
      </p:grpSp>
      <p:grpSp>
        <p:nvGrpSpPr>
          <p:cNvPr id="766" name="グループ"/>
          <p:cNvGrpSpPr/>
          <p:nvPr/>
        </p:nvGrpSpPr>
        <p:grpSpPr>
          <a:xfrm>
            <a:off x="535767" y="7507607"/>
            <a:ext cx="5478900" cy="1543051"/>
            <a:chOff x="0" y="0"/>
            <a:chExt cx="5478899" cy="1543050"/>
          </a:xfrm>
        </p:grpSpPr>
        <p:sp>
          <p:nvSpPr>
            <p:cNvPr id="764" name="四角形"/>
            <p:cNvSpPr/>
            <p:nvPr/>
          </p:nvSpPr>
          <p:spPr>
            <a:xfrm>
              <a:off x="0" y="0"/>
              <a:ext cx="830672" cy="546100"/>
            </a:xfrm>
            <a:prstGeom prst="rect">
              <a:avLst/>
            </a:prstGeom>
            <a:noFill/>
            <a:ln w="12700" cap="flat">
              <a:solidFill>
                <a:srgbClr val="000000"/>
              </a:solidFill>
              <a:prstDash val="solid"/>
              <a:miter lim="400000"/>
            </a:ln>
            <a:effectLst/>
          </p:spPr>
          <p:txBody>
            <a:bodyPr wrap="square" lIns="0" tIns="0" rIns="0" bIns="0" numCol="1" anchor="ctr">
              <a:noAutofit/>
            </a:bodyPr>
            <a:lstStyle/>
            <a:p>
              <a:pPr>
                <a:defRPr sz="3200">
                  <a:solidFill>
                    <a:srgbClr val="FFFFFF"/>
                  </a:solidFill>
                  <a:latin typeface="+mn-lt"/>
                  <a:ea typeface="+mn-ea"/>
                  <a:cs typeface="+mn-cs"/>
                  <a:sym typeface="ヒラギノ角ゴ ProN W3"/>
                </a:defRPr>
              </a:pPr>
            </a:p>
          </p:txBody>
        </p:sp>
        <p:sp>
          <p:nvSpPr>
            <p:cNvPr id="765" name="is determined by the physical aperture of QC1 and QC2"/>
            <p:cNvSpPr/>
            <p:nvPr/>
          </p:nvSpPr>
          <p:spPr>
            <a:xfrm>
              <a:off x="4208899" y="27305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pPr/>
              <a:r>
                <a:t>is determined by the physical aperture of QC1 and QC2</a:t>
              </a:r>
            </a:p>
          </p:txBody>
        </p:sp>
      </p:grpSp>
      <p:sp>
        <p:nvSpPr>
          <p:cNvPr id="767" name="Tested three different…"/>
          <p:cNvSpPr txBox="1"/>
          <p:nvPr/>
        </p:nvSpPr>
        <p:spPr>
          <a:xfrm>
            <a:off x="3327735" y="6107752"/>
            <a:ext cx="3104258"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400"/>
            </a:pPr>
            <a:r>
              <a:t>Tested three different </a:t>
            </a:r>
          </a:p>
          <a:p>
            <a:pPr algn="l">
              <a:defRPr sz="2400"/>
            </a:pPr>
            <a:r>
              <a:t>vertical apertures for</a:t>
            </a:r>
          </a:p>
          <a:p>
            <a:pPr algn="l">
              <a:defRPr sz="2400"/>
            </a:pPr>
            <a:r>
              <a:t>QC1</a:t>
            </a:r>
          </a:p>
        </p:txBody>
      </p:sp>
      <p:sp>
        <p:nvSpPr>
          <p:cNvPr id="768" name="If the vertical physical aperture of QC1P is increased to 17 mm, the stable region is extended in the small horizontal amplitude.…"/>
          <p:cNvSpPr txBox="1"/>
          <p:nvPr/>
        </p:nvSpPr>
        <p:spPr>
          <a:xfrm>
            <a:off x="6795330" y="6585935"/>
            <a:ext cx="17313028"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If the vertical physical aperture of QC1P is increased to 17 mm, the stable region is extended in the small horizontal amplitude. </a:t>
            </a:r>
          </a:p>
          <a:p>
            <a:pPr>
              <a:defRPr sz="2400"/>
            </a:pPr>
            <a:r>
              <a:t>(Above 17 mm is limited by the dynamic aperture.)</a:t>
            </a:r>
          </a:p>
        </p:txBody>
      </p:sp>
      <p:sp>
        <p:nvSpPr>
          <p:cNvPr id="769" name="Collimators : full open, QCS aperture only"/>
          <p:cNvSpPr txBox="1"/>
          <p:nvPr/>
        </p:nvSpPr>
        <p:spPr>
          <a:xfrm>
            <a:off x="15975265" y="314383"/>
            <a:ext cx="804181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9437FF"/>
                </a:solidFill>
              </a:defRPr>
            </a:lvl1pPr>
          </a:lstStyle>
          <a:p>
            <a:pPr/>
            <a:r>
              <a:t>Collimators : full open, QCS aperture only</a:t>
            </a:r>
          </a:p>
        </p:txBody>
      </p:sp>
      <p:sp>
        <p:nvSpPr>
          <p:cNvPr id="770" name="Dynamic Aperture in the LER"/>
          <p:cNvSpPr txBox="1"/>
          <p:nvPr/>
        </p:nvSpPr>
        <p:spPr>
          <a:xfrm>
            <a:off x="1048304" y="314383"/>
            <a:ext cx="562187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Dynamic Aperture in the LER</a:t>
            </a:r>
          </a:p>
        </p:txBody>
      </p:sp>
      <p:sp>
        <p:nvSpPr>
          <p:cNvPr id="771" name="initial amplitude at injection point"/>
          <p:cNvSpPr txBox="1"/>
          <p:nvPr/>
        </p:nvSpPr>
        <p:spPr>
          <a:xfrm>
            <a:off x="2815328" y="834685"/>
            <a:ext cx="3854848"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initial amplitude at injection point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スライド番号"/>
          <p:cNvSpPr txBox="1"/>
          <p:nvPr>
            <p:ph type="sldNum" sz="quarter" idx="4294967295"/>
          </p:nvPr>
        </p:nvSpPr>
        <p:spPr>
          <a:xfrm>
            <a:off x="12053049" y="13125399"/>
            <a:ext cx="265405" cy="330200"/>
          </a:xfrm>
          <a:prstGeom prst="rect">
            <a:avLst/>
          </a:prstGeom>
          <a:extLst>
            <a:ext uri="{C572A759-6A51-4108-AA02-DFA0A04FC94B}">
              <ma14:wrappingTextBoxFlag xmlns:ma14="http://schemas.microsoft.com/office/mac/drawingml/2011/main" val="1"/>
            </a:ext>
          </a:extLst>
        </p:spPr>
        <p:txBody>
          <a:bodyPr anchor="b"/>
          <a:lstStyle>
            <a:lvl1pPr defTabSz="584200">
              <a:defRPr sz="1800">
                <a:latin typeface="+mn-lt"/>
                <a:ea typeface="+mn-ea"/>
                <a:cs typeface="+mn-cs"/>
                <a:sym typeface="ヒラギノ角ゴ ProN W3"/>
              </a:defRPr>
            </a:lvl1pPr>
          </a:lstStyle>
          <a:p>
            <a:pPr/>
            <a:fld id="{86CB4B4D-7CA3-9044-876B-883B54F8677D}" type="slidenum"/>
          </a:p>
        </p:txBody>
      </p:sp>
      <p:graphicFrame>
        <p:nvGraphicFramePr>
          <p:cNvPr id="200" name="表1"/>
          <p:cNvGraphicFramePr/>
          <p:nvPr/>
        </p:nvGraphicFramePr>
        <p:xfrm>
          <a:off x="511341" y="1762131"/>
          <a:ext cx="23374018" cy="10858104"/>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3592120"/>
                <a:gridCol w="2824170"/>
                <a:gridCol w="2824170"/>
                <a:gridCol w="2824170"/>
                <a:gridCol w="2824170"/>
                <a:gridCol w="2824170"/>
                <a:gridCol w="2824170"/>
                <a:gridCol w="2824170"/>
              </a:tblGrid>
              <a:tr h="677837">
                <a:tc>
                  <a:txBody>
                    <a:bodyPr/>
                    <a:lstStyle/>
                    <a:p>
                      <a:pPr defTabSz="914400">
                        <a:defRPr>
                          <a:latin typeface="Avenir Next Regular"/>
                          <a:ea typeface="Avenir Next Regular"/>
                          <a:cs typeface="Avenir Next Regular"/>
                          <a:sym typeface="Avenir Next Regular"/>
                        </a:defRPr>
                      </a:pPr>
                    </a:p>
                  </a:txBody>
                  <a:tcPr marL="50800" marR="50800" marT="50800" marB="50800" anchor="ctr" anchorCtr="0" horzOverflow="overflow">
                    <a:lnL w="12700">
                      <a:solidFill>
                        <a:srgbClr val="000000"/>
                      </a:solidFill>
                      <a:miter lim="400000"/>
                    </a:lnL>
                    <a:lnR w="12700">
                      <a:solidFill>
                        <a:srgbClr val="929292"/>
                      </a:solidFill>
                      <a:miter lim="400000"/>
                    </a:lnR>
                    <a:lnT w="12700">
                      <a:solidFill>
                        <a:srgbClr val="000000"/>
                      </a:solidFill>
                      <a:miter lim="400000"/>
                    </a:lnT>
                    <a:lnB w="12700">
                      <a:solidFill>
                        <a:srgbClr val="000000"/>
                      </a:solidFill>
                      <a:miter lim="400000"/>
                    </a:lnB>
                  </a:tcPr>
                </a:tc>
                <a:tc gridSpan="2">
                  <a:txBody>
                    <a:bodyPr/>
                    <a:lstStyle/>
                    <a:p>
                      <a:pPr defTabSz="914400">
                        <a:defRPr b="0" sz="1800">
                          <a:solidFill>
                            <a:srgbClr val="000000"/>
                          </a:solidFill>
                        </a:defRPr>
                      </a:pPr>
                      <a:r>
                        <a:rPr b="1" sz="3200">
                          <a:solidFill>
                            <a:srgbClr val="FFFFFF"/>
                          </a:solidFill>
                          <a:latin typeface="Avenir Next Regular"/>
                          <a:ea typeface="Avenir Next Regular"/>
                          <a:cs typeface="Avenir Next Regular"/>
                          <a:sym typeface="Avenir Next Regular"/>
                        </a:rPr>
                        <a:t>Dec. 23, 2021c</a:t>
                      </a:r>
                    </a:p>
                  </a:txBody>
                  <a:tcPr marL="50800" marR="50800" marT="50800" marB="50800" anchor="ctr" anchorCtr="0" horzOverflow="overflow">
                    <a:lnL w="12700">
                      <a:solidFill>
                        <a:srgbClr val="929292"/>
                      </a:solidFill>
                      <a:miter lim="400000"/>
                    </a:lnL>
                    <a:lnR w="38100">
                      <a:solidFill>
                        <a:srgbClr val="000000"/>
                      </a:solidFill>
                      <a:miter lim="400000"/>
                    </a:lnR>
                    <a:lnT w="25400">
                      <a:solidFill>
                        <a:srgbClr val="000000"/>
                      </a:solidFill>
                      <a:miter lim="400000"/>
                    </a:lnT>
                    <a:lnB w="25400">
                      <a:solidFill>
                        <a:srgbClr val="000000"/>
                      </a:solidFill>
                      <a:miter lim="400000"/>
                    </a:lnB>
                  </a:tcPr>
                </a:tc>
                <a:tc hMerge="1">
                  <a:tcPr/>
                </a:tc>
                <a:tc gridSpan="2">
                  <a:txBody>
                    <a:bodyPr/>
                    <a:lstStyle/>
                    <a:p>
                      <a:pPr defTabSz="914400">
                        <a:defRPr b="0" sz="1800">
                          <a:solidFill>
                            <a:srgbClr val="000000"/>
                          </a:solidFill>
                        </a:defRPr>
                      </a:pPr>
                      <a:r>
                        <a:rPr b="1" sz="3200">
                          <a:solidFill>
                            <a:srgbClr val="FFFFFF"/>
                          </a:solidFill>
                          <a:latin typeface="Avenir Next Regular"/>
                          <a:ea typeface="Avenir Next Regular"/>
                          <a:cs typeface="Avenir Next Regular"/>
                          <a:sym typeface="Avenir Next Regular"/>
                        </a:rPr>
                        <a:t>June 8, 2022b</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b="0" sz="1800">
                          <a:solidFill>
                            <a:srgbClr val="000000"/>
                          </a:solidFill>
                        </a:defRPr>
                      </a:pPr>
                      <a:r>
                        <a:rPr b="1" sz="3200">
                          <a:solidFill>
                            <a:srgbClr val="FFFFFF"/>
                          </a:solidFill>
                          <a:latin typeface="Avenir Next Regular"/>
                          <a:ea typeface="Avenir Next Regular"/>
                          <a:cs typeface="Avenir Next Regular"/>
                          <a:sym typeface="Avenir Next Regular"/>
                        </a:rPr>
                        <a:t>May 22, 2022b</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a:txBody>
                    <a:bodyPr/>
                    <a:lstStyle/>
                    <a:p>
                      <a:pPr defTabSz="914400">
                        <a:defRPr b="0" sz="1800">
                          <a:solidFill>
                            <a:srgbClr val="000000"/>
                          </a:solidFill>
                        </a:defRPr>
                      </a:pPr>
                      <a:r>
                        <a:rPr b="1" sz="3200">
                          <a:solidFill>
                            <a:srgbClr val="FFFFFF"/>
                          </a:solidFill>
                          <a:latin typeface="Avenir Next Regular"/>
                          <a:ea typeface="Avenir Next Regular"/>
                          <a:cs typeface="Avenir Next Regular"/>
                          <a:sym typeface="Avenir Next Regular"/>
                        </a:rPr>
                        <a:t>Unit</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b="0" sz="1800">
                          <a:solidFill>
                            <a:srgbClr val="000000"/>
                          </a:solidFill>
                        </a:defRPr>
                      </a:pPr>
                      <a:r>
                        <a:rPr b="1" sz="2400">
                          <a:solidFill>
                            <a:srgbClr val="FFFFFF"/>
                          </a:solidFill>
                          <a:latin typeface="Avenir Next Regular"/>
                          <a:ea typeface="Avenir Next Regular"/>
                          <a:cs typeface="Avenir Next Regular"/>
                          <a:sym typeface="Avenir Next Regular"/>
                        </a:rPr>
                        <a:t>Ring</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latin typeface="Avenir Next Regular"/>
                          <a:ea typeface="Avenir Next Regular"/>
                          <a:cs typeface="Avenir Next Regular"/>
                          <a:sym typeface="Avenir Next Regular"/>
                        </a:rPr>
                        <a:t>LER</a:t>
                      </a:r>
                    </a:p>
                  </a:txBody>
                  <a:tcPr marL="50800" marR="50800" marT="50800" marB="50800" anchor="ctr" anchorCtr="0" horzOverflow="overflow">
                    <a:lnL w="12700">
                      <a:solidFill>
                        <a:srgbClr val="000000"/>
                      </a:solidFill>
                      <a:miter lim="400000"/>
                    </a:lnL>
                    <a:lnR w="12700">
                      <a:solidFill>
                        <a:srgbClr val="000000"/>
                      </a:solidFill>
                      <a:miter lim="400000"/>
                    </a:lnR>
                    <a:lnT w="25400">
                      <a:solidFill>
                        <a:srgbClr val="000000"/>
                      </a:solidFill>
                      <a:miter lim="400000"/>
                    </a:lnT>
                    <a:lnB w="12700">
                      <a:solidFill>
                        <a:srgbClr val="000000"/>
                      </a:solidFill>
                      <a:miter lim="400000"/>
                    </a:lnB>
                  </a:tcPr>
                </a:tc>
                <a:tc>
                  <a:txBody>
                    <a:bodyPr/>
                    <a:lstStyle/>
                    <a:p>
                      <a:pPr defTabSz="914400">
                        <a:defRPr sz="1800"/>
                      </a:pPr>
                      <a:r>
                        <a:rPr sz="3200">
                          <a:latin typeface="Avenir Next Regular"/>
                          <a:ea typeface="Avenir Next Regular"/>
                          <a:cs typeface="Avenir Next Regular"/>
                          <a:sym typeface="Avenir Next Regular"/>
                        </a:rPr>
                        <a:t>HER</a:t>
                      </a:r>
                    </a:p>
                  </a:txBody>
                  <a:tcPr marL="50800" marR="50800" marT="50800" marB="50800" anchor="ctr" anchorCtr="0" horzOverflow="overflow">
                    <a:lnL w="12700">
                      <a:solidFill>
                        <a:srgbClr val="000000"/>
                      </a:solidFill>
                      <a:miter lim="400000"/>
                    </a:lnL>
                    <a:lnR w="38100">
                      <a:solidFill>
                        <a:srgbClr val="000000"/>
                      </a:solidFill>
                      <a:miter lim="400000"/>
                    </a:lnR>
                    <a:lnT w="25400">
                      <a:solidFill>
                        <a:srgbClr val="000000"/>
                      </a:solidFill>
                      <a:miter lim="400000"/>
                    </a:lnT>
                    <a:lnB w="12700">
                      <a:solidFill>
                        <a:srgbClr val="000000"/>
                      </a:solidFill>
                      <a:miter lim="400000"/>
                    </a:lnB>
                  </a:tcPr>
                </a:tc>
                <a:tc>
                  <a:txBody>
                    <a:bodyPr/>
                    <a:lstStyle/>
                    <a:p>
                      <a:pPr defTabSz="914400">
                        <a:defRPr sz="1800"/>
                      </a:pPr>
                      <a:r>
                        <a:rPr sz="3200">
                          <a:latin typeface="Avenir Next Regular"/>
                          <a:ea typeface="Avenir Next Regular"/>
                          <a:cs typeface="Avenir Next Regular"/>
                          <a:sym typeface="Avenir Next Regular"/>
                        </a:rPr>
                        <a:t>LER</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latin typeface="Avenir Next Regular"/>
                          <a:ea typeface="Avenir Next Regular"/>
                          <a:cs typeface="Avenir Next Regular"/>
                          <a:sym typeface="Avenir Next Regular"/>
                        </a:rPr>
                        <a:t>HER</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latin typeface="Avenir Next Regular"/>
                          <a:ea typeface="Avenir Next Regular"/>
                          <a:cs typeface="Avenir Next Regular"/>
                          <a:sym typeface="Avenir Next Regular"/>
                        </a:rPr>
                        <a:t>LER</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latin typeface="Avenir Next Regular"/>
                          <a:ea typeface="Avenir Next Regular"/>
                          <a:cs typeface="Avenir Next Regular"/>
                          <a:sym typeface="Avenir Next Regular"/>
                        </a:rPr>
                        <a:t>HER</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800">
                          <a:latin typeface="Avenir Next Regular"/>
                          <a:ea typeface="Avenir Next Regular"/>
                          <a:cs typeface="Avenir Next Regular"/>
                          <a:sym typeface="Avenir Next Regular"/>
                        </a:defRPr>
                      </a:pP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b="0" sz="1800">
                          <a:solidFill>
                            <a:srgbClr val="000000"/>
                          </a:solidFill>
                        </a:defRPr>
                      </a:pPr>
                      <a:r>
                        <a:rPr b="1" sz="2400">
                          <a:solidFill>
                            <a:srgbClr val="FFFFFF"/>
                          </a:solidFill>
                          <a:latin typeface="Avenir Next Regular"/>
                          <a:ea typeface="Avenir Next Regular"/>
                          <a:cs typeface="Avenir Next Regular"/>
                          <a:sym typeface="Avenir Next Regular"/>
                        </a:rPr>
                        <a:t>Emittance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4.0</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4.6</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4.0</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4.6</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4.0</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4.6</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nm</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b="0" sz="1800">
                          <a:solidFill>
                            <a:srgbClr val="000000"/>
                          </a:solidFill>
                        </a:defRPr>
                      </a:pPr>
                      <a:r>
                        <a:rPr b="1" sz="2400">
                          <a:solidFill>
                            <a:srgbClr val="FFFFFF"/>
                          </a:solidFill>
                          <a:latin typeface="Avenir Next Regular"/>
                          <a:ea typeface="Avenir Next Regular"/>
                          <a:cs typeface="Avenir Next Regular"/>
                          <a:sym typeface="Avenir Next Regular"/>
                        </a:rPr>
                        <a:t>Beam Current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1015</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797</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1321</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1099</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744</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600</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mA</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b="0" sz="1800">
                          <a:solidFill>
                            <a:srgbClr val="000000"/>
                          </a:solidFill>
                        </a:defRPr>
                      </a:pPr>
                      <a:r>
                        <a:rPr b="1" sz="2400">
                          <a:solidFill>
                            <a:srgbClr val="FFFFFF"/>
                          </a:solidFill>
                          <a:latin typeface="Avenir Next Regular"/>
                          <a:ea typeface="Avenir Next Regular"/>
                          <a:cs typeface="Avenir Next Regular"/>
                          <a:sym typeface="Avenir Next Regular"/>
                        </a:rPr>
                        <a:t>Number of bunches</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gridSpan="2">
                  <a:txBody>
                    <a:bodyPr/>
                    <a:lstStyle/>
                    <a:p>
                      <a:pPr defTabSz="914400">
                        <a:defRPr sz="1800"/>
                      </a:pPr>
                      <a:r>
                        <a:rPr sz="2800">
                          <a:latin typeface="Avenir Next Regular"/>
                          <a:ea typeface="Avenir Next Regular"/>
                          <a:cs typeface="Avenir Next Regular"/>
                          <a:sym typeface="Avenir Next Regular"/>
                        </a:rPr>
                        <a:t>1370</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1800"/>
                      </a:pPr>
                      <a:r>
                        <a:rPr sz="2800">
                          <a:latin typeface="Avenir Next Regular"/>
                          <a:ea typeface="Avenir Next Regular"/>
                          <a:cs typeface="Avenir Next Regular"/>
                          <a:sym typeface="Avenir Next Regular"/>
                        </a:rPr>
                        <a:t>2249</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1800"/>
                      </a:pPr>
                      <a:r>
                        <a:rPr sz="2800">
                          <a:latin typeface="Avenir Next Regular"/>
                          <a:ea typeface="Avenir Next Regular"/>
                          <a:cs typeface="Avenir Next Regular"/>
                          <a:sym typeface="Avenir Next Regular"/>
                        </a:rPr>
                        <a:t>1565</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a:txBody>
                    <a:bodyPr/>
                    <a:lstStyle/>
                    <a:p>
                      <a:pPr defTabSz="914400">
                        <a:defRPr sz="2800">
                          <a:latin typeface="Avenir Next Regular"/>
                          <a:ea typeface="Avenir Next Regular"/>
                          <a:cs typeface="Avenir Next Regular"/>
                          <a:sym typeface="Avenir Next Regular"/>
                        </a:defRPr>
                      </a:pP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b="0" sz="1800">
                          <a:solidFill>
                            <a:srgbClr val="000000"/>
                          </a:solidFill>
                        </a:defRPr>
                      </a:pPr>
                      <a:r>
                        <a:rPr b="1" sz="2400">
                          <a:solidFill>
                            <a:srgbClr val="FFFFFF"/>
                          </a:solidFill>
                          <a:latin typeface="Avenir Next Regular"/>
                          <a:ea typeface="Avenir Next Regular"/>
                          <a:cs typeface="Avenir Next Regular"/>
                          <a:sym typeface="Avenir Next Regular"/>
                        </a:rPr>
                        <a:t>Bunch current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0.741</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0.582</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0.587</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0.489</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0.475</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0.383</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mA</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a:latin typeface="Avenir Next Regular"/>
                          <a:ea typeface="Avenir Next Regular"/>
                          <a:cs typeface="Avenir Next Regular"/>
                          <a:sym typeface="Avenir Next Regular"/>
                        </a:defRPr>
                      </a:pPr>
                      <a:r>
                        <a:t>Horizontal size σ</a:t>
                      </a:r>
                      <a:r>
                        <a:rPr baseline="-5999"/>
                        <a:t>x</a:t>
                      </a:r>
                      <a:r>
                        <a: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17.6</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16.6</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17.9</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16.6</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17.9</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16.6</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μm</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a:latin typeface="Avenir Next Regular"/>
                          <a:ea typeface="Avenir Next Regular"/>
                          <a:cs typeface="Avenir Next Regular"/>
                          <a:sym typeface="Avenir Next Regular"/>
                        </a:defRPr>
                      </a:pPr>
                      <a:r>
                        <a:t>Vertical cap sigma Σ</a:t>
                      </a:r>
                      <a:r>
                        <a:rPr baseline="-5999"/>
                        <a:t>y</a:t>
                      </a:r>
                      <a:r>
                        <a: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gridSpan="2">
                  <a:txBody>
                    <a:bodyPr/>
                    <a:lstStyle/>
                    <a:p>
                      <a:pPr defTabSz="914400">
                        <a:defRPr sz="1800"/>
                      </a:pPr>
                      <a:r>
                        <a:rPr sz="2800">
                          <a:latin typeface="Avenir Next Regular"/>
                          <a:ea typeface="Avenir Next Regular"/>
                          <a:cs typeface="Avenir Next Regular"/>
                          <a:sym typeface="Avenir Next Regular"/>
                        </a:rPr>
                        <a:t>0.339</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1800"/>
                      </a:pPr>
                      <a:r>
                        <a:rPr sz="2800">
                          <a:latin typeface="Avenir Next Regular"/>
                          <a:ea typeface="Avenir Next Regular"/>
                          <a:cs typeface="Avenir Next Regular"/>
                          <a:sym typeface="Avenir Next Regular"/>
                        </a:rPr>
                        <a:t>0.303</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1800"/>
                      </a:pPr>
                      <a:r>
                        <a:rPr sz="2800">
                          <a:latin typeface="Avenir Next Regular"/>
                          <a:ea typeface="Avenir Next Regular"/>
                          <a:cs typeface="Avenir Next Regular"/>
                          <a:sym typeface="Avenir Next Regular"/>
                        </a:rPr>
                        <a:t>0.250</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a:txBody>
                    <a:bodyPr/>
                    <a:lstStyle/>
                    <a:p>
                      <a:pPr defTabSz="914400">
                        <a:defRPr sz="2800">
                          <a:latin typeface="Avenir Next Regular"/>
                          <a:ea typeface="Avenir Next Regular"/>
                          <a:cs typeface="Avenir Next Regular"/>
                          <a:sym typeface="Avenir Next Regular"/>
                        </a:defRPr>
                      </a:pPr>
                      <a:r>
                        <a:t>μm *</a:t>
                      </a:r>
                      <a:r>
                        <a:rPr baseline="31999"/>
                        <a:t>1</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a:latin typeface="Avenir Next Regular"/>
                          <a:ea typeface="Avenir Next Regular"/>
                          <a:cs typeface="Avenir Next Regular"/>
                          <a:sym typeface="Avenir Next Regular"/>
                        </a:defRPr>
                      </a:pPr>
                      <a:r>
                        <a:t>Vertical size σ</a:t>
                      </a:r>
                      <a:r>
                        <a:rPr baseline="-5999"/>
                        <a:t>y</a:t>
                      </a:r>
                      <a:r>
                        <a: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gridSpan="2">
                  <a:txBody>
                    <a:bodyPr/>
                    <a:lstStyle/>
                    <a:p>
                      <a:pPr defTabSz="914400">
                        <a:defRPr sz="1800"/>
                      </a:pPr>
                      <a:r>
                        <a:rPr sz="2800">
                          <a:latin typeface="Avenir Next Regular"/>
                          <a:ea typeface="Avenir Next Regular"/>
                          <a:cs typeface="Avenir Next Regular"/>
                          <a:sym typeface="Avenir Next Regular"/>
                        </a:rPr>
                        <a:t>0.240</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1800"/>
                      </a:pPr>
                      <a:r>
                        <a:rPr sz="2800">
                          <a:latin typeface="Avenir Next Regular"/>
                          <a:ea typeface="Avenir Next Regular"/>
                          <a:cs typeface="Avenir Next Regular"/>
                          <a:sym typeface="Avenir Next Regular"/>
                        </a:rPr>
                        <a:t>0.215</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1800"/>
                      </a:pPr>
                      <a:r>
                        <a:rPr sz="2800">
                          <a:latin typeface="Avenir Next Regular"/>
                          <a:ea typeface="Avenir Next Regular"/>
                          <a:cs typeface="Avenir Next Regular"/>
                          <a:sym typeface="Avenir Next Regular"/>
                        </a:rPr>
                        <a:t>0.177</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a:txBody>
                    <a:bodyPr/>
                    <a:lstStyle/>
                    <a:p>
                      <a:pPr defTabSz="914400">
                        <a:defRPr sz="2800">
                          <a:latin typeface="Avenir Next Regular"/>
                          <a:ea typeface="Avenir Next Regular"/>
                          <a:cs typeface="Avenir Next Regular"/>
                          <a:sym typeface="Avenir Next Regular"/>
                        </a:defRPr>
                      </a:pPr>
                      <a:r>
                        <a:t>μm *</a:t>
                      </a:r>
                      <a:r>
                        <a:rPr baseline="31999"/>
                        <a:t>2</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a:latin typeface="Avenir Next Regular"/>
                          <a:ea typeface="Avenir Next Regular"/>
                          <a:cs typeface="Avenir Next Regular"/>
                          <a:sym typeface="Avenir Next Regular"/>
                        </a:defRPr>
                      </a:pPr>
                      <a:r>
                        <a:t>Betatron tunes ν</a:t>
                      </a:r>
                      <a:r>
                        <a:rPr baseline="-5999"/>
                        <a:t>x</a:t>
                      </a:r>
                      <a:r>
                        <a:t> / ν</a:t>
                      </a:r>
                      <a:r>
                        <a:rPr baseline="-5999"/>
                        <a:t>y</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44.524 / 46.589</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45.530 / 43.572</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44.525 / 46.589</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45.532 / 43.573</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44.525 / 46.589</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45.532 / 43.574</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800">
                          <a:latin typeface="Avenir Next Regular"/>
                          <a:ea typeface="Avenir Next Regular"/>
                          <a:cs typeface="Avenir Next Regular"/>
                          <a:sym typeface="Avenir Next Regular"/>
                        </a:defRPr>
                      </a:pP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a:latin typeface="Avenir Next Regular"/>
                          <a:ea typeface="Avenir Next Regular"/>
                          <a:cs typeface="Avenir Next Regular"/>
                          <a:sym typeface="Avenir Next Regular"/>
                        </a:defRPr>
                      </a:pPr>
                      <a:r>
                        <a:t>β</a:t>
                      </a:r>
                      <a:r>
                        <a:rPr baseline="-5999"/>
                        <a:t>x</a:t>
                      </a:r>
                      <a:r>
                        <a:t>* / β</a:t>
                      </a:r>
                      <a:r>
                        <a:rPr baseline="-5999"/>
                        <a:t>y</a:t>
                      </a:r>
                      <a:r>
                        <a:t>*</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80 / 1.0</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60 / 1.0</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80 / 1.0</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60 / 1.0</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80 / 0.8</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60 / 0.8</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mm</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b="0" sz="1800">
                          <a:solidFill>
                            <a:srgbClr val="000000"/>
                          </a:solidFill>
                        </a:defRPr>
                      </a:pPr>
                      <a:r>
                        <a:rPr b="1" sz="2400">
                          <a:solidFill>
                            <a:srgbClr val="FFFFFF"/>
                          </a:solidFill>
                          <a:latin typeface="Avenir Next Regular"/>
                          <a:ea typeface="Avenir Next Regular"/>
                          <a:cs typeface="Avenir Next Regular"/>
                          <a:sym typeface="Avenir Next Regular"/>
                        </a:rPr>
                        <a:t>Piwinski angle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10.7</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12.7</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10.7</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12.7</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10.7</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12.7</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800">
                          <a:latin typeface="Avenir Next Regular"/>
                          <a:ea typeface="Avenir Next Regular"/>
                          <a:cs typeface="Avenir Next Regular"/>
                          <a:sym typeface="Avenir Next Regular"/>
                        </a:defRPr>
                      </a:pP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b="0" sz="1800">
                          <a:solidFill>
                            <a:srgbClr val="000000"/>
                          </a:solidFill>
                        </a:defRPr>
                      </a:pPr>
                      <a:r>
                        <a:rPr b="1" sz="2400">
                          <a:solidFill>
                            <a:srgbClr val="FFFFFF"/>
                          </a:solidFill>
                          <a:latin typeface="Avenir Next Regular"/>
                          <a:ea typeface="Avenir Next Regular"/>
                          <a:cs typeface="Avenir Next Regular"/>
                          <a:sym typeface="Avenir Next Regular"/>
                        </a:rPr>
                        <a:t>Crab waist  ratio</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80</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40</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80</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40</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80</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40</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a:latin typeface="Avenir Next Regular"/>
                          <a:ea typeface="Avenir Next Regular"/>
                          <a:cs typeface="Avenir Next Regular"/>
                          <a:sym typeface="Avenir Next Regular"/>
                        </a:defRPr>
                      </a:pPr>
                      <a:r>
                        <a:t>Beam-Beam parameter ξ</a:t>
                      </a:r>
                      <a:r>
                        <a:rPr baseline="-5999"/>
                        <a:t>y</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0.0433</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0.0315</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0.0407</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0.0279</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0.0309</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2800">
                          <a:latin typeface="Avenir Next Regular"/>
                          <a:ea typeface="Avenir Next Regular"/>
                          <a:cs typeface="Avenir Next Regular"/>
                          <a:sym typeface="Avenir Next Regular"/>
                        </a:rPr>
                        <a:t>0.0219</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800">
                          <a:latin typeface="Avenir Next Regular"/>
                          <a:ea typeface="Avenir Next Regular"/>
                          <a:cs typeface="Avenir Next Regular"/>
                          <a:sym typeface="Avenir Next Regular"/>
                        </a:defRPr>
                      </a:pP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b="0" sz="1800">
                          <a:solidFill>
                            <a:srgbClr val="000000"/>
                          </a:solidFill>
                        </a:defRPr>
                      </a:pPr>
                      <a:r>
                        <a:rPr b="1" sz="2400">
                          <a:solidFill>
                            <a:srgbClr val="FFFFFF"/>
                          </a:solidFill>
                          <a:latin typeface="Avenir Next Regular"/>
                          <a:ea typeface="Avenir Next Regular"/>
                          <a:cs typeface="Avenir Next Regular"/>
                          <a:sym typeface="Avenir Next Regular"/>
                        </a:rPr>
                        <a:t>Specific luminosity</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gridSpan="2">
                  <a:txBody>
                    <a:bodyPr/>
                    <a:lstStyle/>
                    <a:p>
                      <a:pPr defTabSz="914400">
                        <a:defRPr sz="2800">
                          <a:latin typeface="Avenir Next Regular"/>
                          <a:ea typeface="Avenir Next Regular"/>
                          <a:cs typeface="Avenir Next Regular"/>
                          <a:sym typeface="Avenir Next Regular"/>
                        </a:defRPr>
                      </a:pPr>
                      <a:r>
                        <a:t>6.45 x 10</a:t>
                      </a:r>
                      <a:r>
                        <a:rPr baseline="31999"/>
                        <a:t>31</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2800">
                          <a:latin typeface="Avenir Next Regular"/>
                          <a:ea typeface="Avenir Next Regular"/>
                          <a:cs typeface="Avenir Next Regular"/>
                          <a:sym typeface="Avenir Next Regular"/>
                        </a:defRPr>
                      </a:pPr>
                      <a:r>
                        <a:t>7.21 x 10</a:t>
                      </a:r>
                      <a:r>
                        <a:rPr baseline="31999"/>
                        <a:t>31</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2800">
                          <a:latin typeface="Avenir Next Regular"/>
                          <a:ea typeface="Avenir Next Regular"/>
                          <a:cs typeface="Avenir Next Regular"/>
                          <a:sym typeface="Avenir Next Regular"/>
                        </a:defRPr>
                      </a:pPr>
                      <a:r>
                        <a:t>8.74 x 10</a:t>
                      </a:r>
                      <a:r>
                        <a:rPr baseline="31999"/>
                        <a:t>31</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a:txBody>
                    <a:bodyPr/>
                    <a:lstStyle/>
                    <a:p>
                      <a:pPr defTabSz="914400">
                        <a:defRPr sz="2800">
                          <a:latin typeface="Avenir Next Regular"/>
                          <a:ea typeface="Avenir Next Regular"/>
                          <a:cs typeface="Avenir Next Regular"/>
                          <a:sym typeface="Avenir Next Regular"/>
                        </a:defRPr>
                      </a:pPr>
                      <a:r>
                        <a:t>cm</a:t>
                      </a:r>
                      <a:r>
                        <a:rPr baseline="31999"/>
                        <a:t>-2</a:t>
                      </a:r>
                      <a:r>
                        <a:t>s</a:t>
                      </a:r>
                      <a:r>
                        <a:rPr baseline="31999"/>
                        <a:t>-1</a:t>
                      </a:r>
                      <a:r>
                        <a:t>/mA</a:t>
                      </a:r>
                      <a:r>
                        <a:rPr baseline="31999"/>
                        <a:t>2</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677837">
                <a:tc>
                  <a:txBody>
                    <a:bodyPr/>
                    <a:lstStyle/>
                    <a:p>
                      <a:pPr defTabSz="914400">
                        <a:defRPr b="0" sz="1800">
                          <a:solidFill>
                            <a:srgbClr val="000000"/>
                          </a:solidFill>
                        </a:defRPr>
                      </a:pPr>
                      <a:r>
                        <a:rPr b="1" sz="2400">
                          <a:solidFill>
                            <a:srgbClr val="FFFFFF"/>
                          </a:solidFill>
                          <a:latin typeface="Avenir Next Regular"/>
                          <a:ea typeface="Avenir Next Regular"/>
                          <a:cs typeface="Avenir Next Regular"/>
                          <a:sym typeface="Avenir Next Regular"/>
                        </a:rPr>
                        <a:t>Luminosity</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gridSpan="2">
                  <a:txBody>
                    <a:bodyPr/>
                    <a:lstStyle/>
                    <a:p>
                      <a:pPr defTabSz="914400">
                        <a:defRPr sz="2800">
                          <a:latin typeface="Avenir Next Regular"/>
                          <a:ea typeface="Avenir Next Regular"/>
                          <a:cs typeface="Avenir Next Regular"/>
                          <a:sym typeface="Avenir Next Regular"/>
                        </a:defRPr>
                      </a:pPr>
                      <a:r>
                        <a:t>3.81 x 10</a:t>
                      </a:r>
                      <a:r>
                        <a:rPr baseline="31999"/>
                        <a:t>34</a:t>
                      </a:r>
                    </a:p>
                  </a:txBody>
                  <a:tcPr marL="50800" marR="50800" marT="50800" marB="5080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2800">
                          <a:latin typeface="Avenir Next Regular"/>
                          <a:ea typeface="Avenir Next Regular"/>
                          <a:cs typeface="Avenir Next Regular"/>
                          <a:sym typeface="Avenir Next Regular"/>
                        </a:defRPr>
                      </a:pPr>
                      <a:r>
                        <a:t>4.65 x 10</a:t>
                      </a:r>
                      <a:r>
                        <a:rPr baseline="31999"/>
                        <a:t>34</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gridSpan="2">
                  <a:txBody>
                    <a:bodyPr/>
                    <a:lstStyle/>
                    <a:p>
                      <a:pPr defTabSz="914400">
                        <a:defRPr sz="2800">
                          <a:latin typeface="Avenir Next Regular"/>
                          <a:ea typeface="Avenir Next Regular"/>
                          <a:cs typeface="Avenir Next Regular"/>
                          <a:sym typeface="Avenir Next Regular"/>
                        </a:defRPr>
                      </a:pPr>
                      <a:r>
                        <a:t>2.49 x 10</a:t>
                      </a:r>
                      <a:r>
                        <a:rPr baseline="31999"/>
                        <a:t>34</a:t>
                      </a:r>
                    </a:p>
                  </a:txBody>
                  <a:tcPr marL="50800" marR="50800" marT="50800" marB="50800" anchor="ctr" anchorCtr="0" horzOverflow="overflow">
                    <a:lnL w="381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tcPr>
                </a:tc>
                <a:tc hMerge="1">
                  <a:tcPr/>
                </a:tc>
                <a:tc>
                  <a:txBody>
                    <a:bodyPr/>
                    <a:lstStyle/>
                    <a:p>
                      <a:pPr defTabSz="914400">
                        <a:defRPr sz="2800">
                          <a:latin typeface="Avenir Next Regular"/>
                          <a:ea typeface="Avenir Next Regular"/>
                          <a:cs typeface="Avenir Next Regular"/>
                          <a:sym typeface="Avenir Next Regular"/>
                        </a:defRPr>
                      </a:pPr>
                      <a:r>
                        <a:t>cm</a:t>
                      </a:r>
                      <a:r>
                        <a:rPr baseline="31999"/>
                        <a:t>-2</a:t>
                      </a:r>
                      <a:r>
                        <a:t>s</a:t>
                      </a:r>
                      <a:r>
                        <a:rPr baseline="31999"/>
                        <a:t>-1</a:t>
                      </a:r>
                    </a:p>
                  </a:txBody>
                  <a:tcPr marL="50800" marR="50800" marT="50800" marB="5080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201" name="*1) estimated by luminosity with assuming design bunch length…"/>
          <p:cNvSpPr txBox="1"/>
          <p:nvPr/>
        </p:nvSpPr>
        <p:spPr>
          <a:xfrm>
            <a:off x="15532152" y="12789724"/>
            <a:ext cx="7355503"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latin typeface="Avenir Next Regular"/>
                <a:ea typeface="Avenir Next Regular"/>
                <a:cs typeface="Avenir Next Regular"/>
                <a:sym typeface="Avenir Next Regular"/>
              </a:defRPr>
            </a:pPr>
            <a:r>
              <a:t>*</a:t>
            </a:r>
            <a:r>
              <a:rPr baseline="31999"/>
              <a:t>1)</a:t>
            </a:r>
            <a:r>
              <a:t> estimated by luminosity with assuming design bunch length</a:t>
            </a:r>
          </a:p>
          <a:p>
            <a:pPr algn="l">
              <a:defRPr sz="2000">
                <a:latin typeface="Avenir Next Regular"/>
                <a:ea typeface="Avenir Next Regular"/>
                <a:cs typeface="Avenir Next Regular"/>
                <a:sym typeface="Avenir Next Regular"/>
              </a:defRPr>
            </a:pPr>
            <a:r>
              <a:t>*</a:t>
            </a:r>
            <a:r>
              <a:rPr baseline="31999"/>
              <a:t>2)</a:t>
            </a:r>
            <a:r>
              <a:t> divide *</a:t>
            </a:r>
            <a:r>
              <a:rPr baseline="31999"/>
              <a:t>1</a:t>
            </a:r>
            <a:r>
              <a:t> by √2</a:t>
            </a:r>
          </a:p>
        </p:txBody>
      </p:sp>
      <p:sp>
        <p:nvSpPr>
          <p:cNvPr id="202" name="Machine Parameters : 2021c - 2022b"/>
          <p:cNvSpPr txBox="1"/>
          <p:nvPr/>
        </p:nvSpPr>
        <p:spPr>
          <a:xfrm>
            <a:off x="8036818" y="533066"/>
            <a:ext cx="95123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000">
                <a:solidFill>
                  <a:srgbClr val="9437FF"/>
                </a:solidFill>
              </a:defRPr>
            </a:lvl1pPr>
          </a:lstStyle>
          <a:p>
            <a:pPr/>
            <a:r>
              <a:t>Machine Parameters : 2021c - 2022b</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Intra-Beam Scattering in LER"/>
          <p:cNvSpPr/>
          <p:nvPr>
            <p:ph type="title"/>
          </p:nvPr>
        </p:nvSpPr>
        <p:spPr>
          <a:prstGeom prst="rect">
            <a:avLst/>
          </a:prstGeom>
        </p:spPr>
        <p:txBody>
          <a:bodyPr/>
          <a:lstStyle/>
          <a:p>
            <a:pPr/>
            <a:r>
              <a:t>Intra-Beam Scattering in LER</a:t>
            </a:r>
          </a:p>
        </p:txBody>
      </p:sp>
      <p:sp>
        <p:nvSpPr>
          <p:cNvPr id="774" name="スライド番号"/>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5" name="方程式"/>
          <p:cNvSpPr txBox="1"/>
          <p:nvPr/>
        </p:nvSpPr>
        <p:spPr>
          <a:xfrm>
            <a:off x="12192000" y="10590044"/>
            <a:ext cx="1097277" cy="35578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ε</m:t>
                      </m:r>
                    </m:e>
                    <m:sub>
                      <m:r>
                        <a:rPr xmlns:a="http://schemas.openxmlformats.org/drawingml/2006/main" sz="3000" i="1">
                          <a:solidFill>
                            <a:srgbClr val="000000"/>
                          </a:solidFill>
                          <a:latin typeface="Cambria Math" panose="02040503050406030204" pitchFamily="18" charset="0"/>
                        </a:rPr>
                        <m:t>x</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n</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t>
                  </m:r>
                </m:oMath>
              </m:oMathPara>
            </a14:m>
            <a:endParaRPr sz="3000"/>
          </a:p>
        </p:txBody>
      </p:sp>
      <p:grpSp>
        <p:nvGrpSpPr>
          <p:cNvPr id="779" name="グループ"/>
          <p:cNvGrpSpPr/>
          <p:nvPr/>
        </p:nvGrpSpPr>
        <p:grpSpPr>
          <a:xfrm>
            <a:off x="6282092" y="3225800"/>
            <a:ext cx="11409968" cy="7264401"/>
            <a:chOff x="0" y="0"/>
            <a:chExt cx="11409967" cy="7264399"/>
          </a:xfrm>
        </p:grpSpPr>
        <p:pic>
          <p:nvPicPr>
            <p:cNvPr id="776" name="イメージ" descr="イメージ"/>
            <p:cNvPicPr>
              <a:picLocks noChangeAspect="1"/>
            </p:cNvPicPr>
            <p:nvPr/>
          </p:nvPicPr>
          <p:blipFill>
            <a:blip r:embed="rId2">
              <a:extLst/>
            </a:blip>
            <a:stretch>
              <a:fillRect/>
            </a:stretch>
          </p:blipFill>
          <p:spPr>
            <a:xfrm>
              <a:off x="576867" y="558800"/>
              <a:ext cx="10833101" cy="6705600"/>
            </a:xfrm>
            <a:prstGeom prst="rect">
              <a:avLst/>
            </a:prstGeom>
            <a:ln w="12700" cap="flat">
              <a:noFill/>
              <a:miter lim="400000"/>
            </a:ln>
            <a:effectLst/>
          </p:spPr>
        </p:pic>
        <p:sp>
          <p:nvSpPr>
            <p:cNvPr id="777" name="方程式"/>
            <p:cNvSpPr txBox="1"/>
            <p:nvPr/>
          </p:nvSpPr>
          <p:spPr>
            <a:xfrm rot="16200000">
              <a:off x="-356069" y="3707334"/>
              <a:ext cx="1120669" cy="408533"/>
            </a:xfrm>
            <a:prstGeom prst="rect">
              <a:avLst/>
            </a:prstGeom>
            <a:noFill/>
            <a:ln w="12700" cap="flat">
              <a:noFill/>
              <a:miter lim="400000"/>
            </a:ln>
            <a:effectLst/>
          </p:spPr>
          <p:txBody>
            <a:bodyPr wrap="none" lIns="0" tIns="0" rIns="0" bIns="0">
              <a:spAutoFit/>
            </a:bodyPr>
            <a:lstStyle/>
            <a:p>
              <a:pPr algn="l" defTabSz="914400" latinLnBrk="1">
                <a:defRPr sz="1800"/>
              </a:pPr>
              <a14:m>
                <m:oMathPara>
                  <m:oMathParaPr>
                    <m:jc m:val="centerGroup"/>
                  </m:oMathParaPr>
                  <m:oMath>
                    <m:sSub>
                      <m:e>
                        <m:r>
                          <a:rPr xmlns:a="http://schemas.openxmlformats.org/drawingml/2006/main" sz="3000" i="1">
                            <a:solidFill>
                              <a:srgbClr val="000000"/>
                            </a:solidFill>
                            <a:latin typeface="Cambria Math" panose="02040503050406030204" pitchFamily="18" charset="0"/>
                          </a:rPr>
                          <m:t>ε</m:t>
                        </m:r>
                      </m:e>
                      <m:sub>
                        <m:r>
                          <a:rPr xmlns:a="http://schemas.openxmlformats.org/drawingml/2006/main" sz="3000" i="1">
                            <a:solidFill>
                              <a:srgbClr val="000000"/>
                            </a:solidFill>
                            <a:latin typeface="Cambria Math" panose="02040503050406030204" pitchFamily="18" charset="0"/>
                          </a:rPr>
                          <m:t>y</m:t>
                        </m:r>
                      </m:sub>
                    </m:sSub>
                    <m:r>
                      <a:rPr xmlns:a="http://schemas.openxmlformats.org/drawingml/2006/main" sz="3000" i="1">
                        <a:solidFill>
                          <a:srgbClr val="000000"/>
                        </a:solidFill>
                        <a:latin typeface="Cambria Math" panose="02040503050406030204" pitchFamily="18" charset="0"/>
                      </a:rPr>
                      <m:t>(</m:t>
                    </m:r>
                    <m:r>
                      <a:rPr xmlns:a="http://schemas.openxmlformats.org/drawingml/2006/main" sz="3000" i="1">
                        <a:solidFill>
                          <a:srgbClr val="000000"/>
                        </a:solidFill>
                        <a:latin typeface="Cambria Math" panose="02040503050406030204" pitchFamily="18" charset="0"/>
                      </a:rPr>
                      <m:t>p</m:t>
                    </m:r>
                    <m:r>
                      <a:rPr xmlns:a="http://schemas.openxmlformats.org/drawingml/2006/main" sz="3000" i="1">
                        <a:solidFill>
                          <a:srgbClr val="000000"/>
                        </a:solidFill>
                        <a:latin typeface="Cambria Math" panose="02040503050406030204" pitchFamily="18" charset="0"/>
                      </a:rPr>
                      <m:t>m</m:t>
                    </m:r>
                    <m:r>
                      <a:rPr xmlns:a="http://schemas.openxmlformats.org/drawingml/2006/main" sz="3000" i="1">
                        <a:solidFill>
                          <a:srgbClr val="000000"/>
                        </a:solidFill>
                        <a:latin typeface="Cambria Math" panose="02040503050406030204" pitchFamily="18" charset="0"/>
                      </a:rPr>
                      <m:t>)</m:t>
                    </m:r>
                  </m:oMath>
                </m:oMathPara>
              </a14:m>
              <a:endParaRPr sz="3000"/>
            </a:p>
          </p:txBody>
        </p:sp>
        <p:sp>
          <p:nvSpPr>
            <p:cNvPr id="778" name="Ib = 0.6 mA"/>
            <p:cNvSpPr txBox="1"/>
            <p:nvPr/>
          </p:nvSpPr>
          <p:spPr>
            <a:xfrm>
              <a:off x="5190769" y="0"/>
              <a:ext cx="2110955" cy="558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I</a:t>
              </a:r>
              <a:r>
                <a:rPr baseline="-5999"/>
                <a:t>b</a:t>
              </a:r>
              <a:r>
                <a:t> = 0.6 mA</a:t>
              </a: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Achievements until 2022 (1)"/>
          <p:cNvSpPr/>
          <p:nvPr>
            <p:ph type="title"/>
          </p:nvPr>
        </p:nvSpPr>
        <p:spPr>
          <a:prstGeom prst="rect">
            <a:avLst/>
          </a:prstGeom>
        </p:spPr>
        <p:txBody>
          <a:bodyPr/>
          <a:lstStyle/>
          <a:p>
            <a:pPr/>
            <a:r>
              <a:t>Achievements until 2022 (1)</a:t>
            </a:r>
          </a:p>
        </p:txBody>
      </p:sp>
      <p:sp>
        <p:nvSpPr>
          <p:cNvPr id="205" name="Peak luminosity : 4.65 x 1034 cm-2s-1 (4.71 x 1034 cm-2s-1 w/o Belle II data taking and HV OFF)…"/>
          <p:cNvSpPr/>
          <p:nvPr>
            <p:ph type="body" idx="1"/>
          </p:nvPr>
        </p:nvSpPr>
        <p:spPr>
          <a:prstGeom prst="rect">
            <a:avLst/>
          </a:prstGeom>
        </p:spPr>
        <p:txBody>
          <a:bodyPr/>
          <a:lstStyle/>
          <a:p>
            <a:pPr>
              <a:spcBef>
                <a:spcPts val="3400"/>
              </a:spcBef>
              <a:buBlip>
                <a:blip r:embed="rId2"/>
              </a:buBlip>
              <a:defRPr sz="3800"/>
            </a:pPr>
            <a:r>
              <a:t>Peak luminosity : </a:t>
            </a:r>
            <a:r>
              <a:rPr>
                <a:solidFill>
                  <a:srgbClr val="0433FF"/>
                </a:solidFill>
              </a:rPr>
              <a:t>4.65 x 10</a:t>
            </a:r>
            <a:r>
              <a:rPr baseline="31999">
                <a:solidFill>
                  <a:srgbClr val="0433FF"/>
                </a:solidFill>
              </a:rPr>
              <a:t>34</a:t>
            </a:r>
            <a:r>
              <a:rPr>
                <a:solidFill>
                  <a:srgbClr val="0433FF"/>
                </a:solidFill>
              </a:rPr>
              <a:t> cm</a:t>
            </a:r>
            <a:r>
              <a:rPr baseline="31999">
                <a:solidFill>
                  <a:srgbClr val="0433FF"/>
                </a:solidFill>
              </a:rPr>
              <a:t>-2</a:t>
            </a:r>
            <a:r>
              <a:rPr>
                <a:solidFill>
                  <a:srgbClr val="0433FF"/>
                </a:solidFill>
              </a:rPr>
              <a:t>s</a:t>
            </a:r>
            <a:r>
              <a:rPr baseline="31999">
                <a:solidFill>
                  <a:srgbClr val="0433FF"/>
                </a:solidFill>
              </a:rPr>
              <a:t>-1</a:t>
            </a:r>
            <a:r>
              <a:rPr>
                <a:solidFill>
                  <a:srgbClr val="0433FF"/>
                </a:solidFill>
              </a:rPr>
              <a:t> (4.71 x 10</a:t>
            </a:r>
            <a:r>
              <a:rPr baseline="31999">
                <a:solidFill>
                  <a:srgbClr val="0433FF"/>
                </a:solidFill>
              </a:rPr>
              <a:t>34</a:t>
            </a:r>
            <a:r>
              <a:rPr>
                <a:solidFill>
                  <a:srgbClr val="0433FF"/>
                </a:solidFill>
              </a:rPr>
              <a:t> cm</a:t>
            </a:r>
            <a:r>
              <a:rPr baseline="31999">
                <a:solidFill>
                  <a:srgbClr val="0433FF"/>
                </a:solidFill>
              </a:rPr>
              <a:t>-2</a:t>
            </a:r>
            <a:r>
              <a:rPr>
                <a:solidFill>
                  <a:srgbClr val="0433FF"/>
                </a:solidFill>
              </a:rPr>
              <a:t>s</a:t>
            </a:r>
            <a:r>
              <a:rPr baseline="31999">
                <a:solidFill>
                  <a:srgbClr val="0433FF"/>
                </a:solidFill>
              </a:rPr>
              <a:t>-1</a:t>
            </a:r>
            <a:r>
              <a:rPr>
                <a:solidFill>
                  <a:srgbClr val="0433FF"/>
                </a:solidFill>
              </a:rPr>
              <a:t> w/o Belle II data taking and HV OFF)</a:t>
            </a:r>
            <a:endParaRPr>
              <a:solidFill>
                <a:srgbClr val="0433FF"/>
              </a:solidFill>
            </a:endParaRPr>
          </a:p>
          <a:p>
            <a:pPr>
              <a:spcBef>
                <a:spcPts val="3400"/>
              </a:spcBef>
              <a:buBlip>
                <a:blip r:embed="rId2"/>
              </a:buBlip>
              <a:defRPr sz="3800"/>
            </a:pPr>
            <a:r>
              <a:t>Integrated luminosity :</a:t>
            </a:r>
            <a:r>
              <a:rPr>
                <a:solidFill>
                  <a:srgbClr val="0433FF"/>
                </a:solidFill>
              </a:rPr>
              <a:t> 424 fb</a:t>
            </a:r>
            <a:r>
              <a:rPr baseline="31999">
                <a:solidFill>
                  <a:srgbClr val="0433FF"/>
                </a:solidFill>
              </a:rPr>
              <a:t>-1</a:t>
            </a:r>
            <a:r>
              <a:rPr>
                <a:solidFill>
                  <a:srgbClr val="0433FF"/>
                </a:solidFill>
              </a:rPr>
              <a:t> (491 fb</a:t>
            </a:r>
            <a:r>
              <a:rPr baseline="31999">
                <a:solidFill>
                  <a:srgbClr val="0433FF"/>
                </a:solidFill>
              </a:rPr>
              <a:t>-1</a:t>
            </a:r>
            <a:r>
              <a:rPr>
                <a:solidFill>
                  <a:srgbClr val="0433FF"/>
                </a:solidFill>
              </a:rPr>
              <a:t>)</a:t>
            </a:r>
            <a:endParaRPr>
              <a:solidFill>
                <a:srgbClr val="0433FF"/>
              </a:solidFill>
            </a:endParaRPr>
          </a:p>
          <a:p>
            <a:pPr>
              <a:spcBef>
                <a:spcPts val="3400"/>
              </a:spcBef>
              <a:buBlip>
                <a:blip r:embed="rId2"/>
              </a:buBlip>
              <a:defRPr sz="3800"/>
            </a:pPr>
            <a:r>
              <a:t>Peak currents : </a:t>
            </a:r>
            <a:r>
              <a:rPr>
                <a:solidFill>
                  <a:srgbClr val="0433FF"/>
                </a:solidFill>
              </a:rPr>
              <a:t>1.46 A (LER) / 1.14 A (HER), 2346 bunches (2-bucket spacing)</a:t>
            </a:r>
            <a:endParaRPr>
              <a:solidFill>
                <a:srgbClr val="0433FF"/>
              </a:solidFill>
            </a:endParaRPr>
          </a:p>
          <a:p>
            <a:pPr>
              <a:spcBef>
                <a:spcPts val="3400"/>
              </a:spcBef>
              <a:buBlip>
                <a:blip r:embed="rId2"/>
              </a:buBlip>
              <a:defRPr sz="3800"/>
            </a:pPr>
            <a14:m>
              <m:oMath>
                <m:sSubSup>
                  <m:e>
                    <m:r>
                      <a:rPr xmlns:a="http://schemas.openxmlformats.org/drawingml/2006/main" sz="3900" i="1">
                        <a:solidFill>
                          <a:srgbClr val="000000"/>
                        </a:solidFill>
                        <a:latin typeface="Cambria Math" panose="02040503050406030204" pitchFamily="18" charset="0"/>
                      </a:rPr>
                      <m:t>β</m:t>
                    </m:r>
                  </m:e>
                  <m:sub>
                    <m:r>
                      <a:rPr xmlns:a="http://schemas.openxmlformats.org/drawingml/2006/main" sz="3900" i="1">
                        <a:solidFill>
                          <a:srgbClr val="000000"/>
                        </a:solidFill>
                        <a:latin typeface="Cambria Math" panose="02040503050406030204" pitchFamily="18" charset="0"/>
                      </a:rPr>
                      <m:t>y</m:t>
                    </m:r>
                  </m:sub>
                  <m:sup>
                    <m:r>
                      <a:rPr xmlns:a="http://schemas.openxmlformats.org/drawingml/2006/main" sz="3900" i="1">
                        <a:solidFill>
                          <a:srgbClr val="000000"/>
                        </a:solidFill>
                        <a:latin typeface="Cambria Math" panose="02040503050406030204" pitchFamily="18" charset="0"/>
                      </a:rPr>
                      <m:t>*</m:t>
                    </m:r>
                  </m:sup>
                </m:sSubSup>
              </m:oMath>
            </a14:m>
            <a:r>
              <a:t> : 1 mm (0.8 mm) &lt;&lt; bunch length ~6 mm </a:t>
            </a:r>
            <a14:m>
              <m:oMath>
                <m:r>
                  <a:rPr xmlns:a="http://schemas.openxmlformats.org/drawingml/2006/main" sz="4450" i="1">
                    <a:solidFill>
                      <a:srgbClr val="0432FF"/>
                    </a:solidFill>
                    <a:latin typeface="Cambria Math" panose="02040503050406030204" pitchFamily="18" charset="0"/>
                  </a:rPr>
                  <m:t>→</m:t>
                </m:r>
              </m:oMath>
            </a14:m>
            <a:r>
              <a:rPr>
                <a:solidFill>
                  <a:srgbClr val="0433FF"/>
                </a:solidFill>
              </a:rPr>
              <a:t> proof of the nano-beam scheme</a:t>
            </a:r>
          </a:p>
          <a:p>
            <a:pPr>
              <a:spcBef>
                <a:spcPts val="3400"/>
              </a:spcBef>
              <a:buBlip>
                <a:blip r:embed="rId2"/>
              </a:buBlip>
              <a:defRPr sz="3800"/>
            </a:pPr>
            <a:r>
              <a:t>Crab waist scheme has been applied (80 % in the LER, 40 % in the HER). </a:t>
            </a:r>
            <a14:m>
              <m:oMath>
                <m:r>
                  <a:rPr xmlns:a="http://schemas.openxmlformats.org/drawingml/2006/main" sz="4450" i="1">
                    <a:solidFill>
                      <a:srgbClr val="0432FF"/>
                    </a:solidFill>
                    <a:latin typeface="Cambria Math" panose="02040503050406030204" pitchFamily="18" charset="0"/>
                  </a:rPr>
                  <m:t>→</m:t>
                </m:r>
              </m:oMath>
            </a14:m>
            <a:r>
              <a:rPr>
                <a:solidFill>
                  <a:srgbClr val="0433FF"/>
                </a:solidFill>
              </a:rPr>
              <a:t> luminosity improvement</a:t>
            </a:r>
            <a:endParaRPr>
              <a:solidFill>
                <a:srgbClr val="0433FF"/>
              </a:solidFill>
            </a:endParaRPr>
          </a:p>
          <a:p>
            <a:pPr>
              <a:spcBef>
                <a:spcPts val="3400"/>
              </a:spcBef>
              <a:buBlip>
                <a:blip r:embed="rId2"/>
              </a:buBlip>
              <a:defRPr sz="3800"/>
            </a:pPr>
            <a:r>
              <a:t>Beam-Beam parameter : </a:t>
            </a:r>
            <a:r>
              <a:rPr>
                <a:solidFill>
                  <a:srgbClr val="0433FF"/>
                </a:solidFill>
              </a:rPr>
              <a:t>0.035 at 0.7 mA (0.045 at 1.1 mA for small number of bunches as machine study)</a:t>
            </a:r>
            <a:endParaRPr>
              <a:solidFill>
                <a:srgbClr val="0433FF"/>
              </a:solidFill>
            </a:endParaRPr>
          </a:p>
          <a:p>
            <a:pPr>
              <a:spcBef>
                <a:spcPts val="3400"/>
              </a:spcBef>
              <a:buBlip>
                <a:blip r:embed="rId2"/>
              </a:buBlip>
              <a:defRPr sz="3800"/>
            </a:pPr>
            <a:r>
              <a:t>Bunch-by-bunch FB tuning (gain, noise reduction) in the HER </a:t>
            </a:r>
            <a14:m>
              <m:oMath>
                <m:r>
                  <a:rPr xmlns:a="http://schemas.openxmlformats.org/drawingml/2006/main" sz="4450" i="1">
                    <a:solidFill>
                      <a:srgbClr val="0432FF"/>
                    </a:solidFill>
                    <a:latin typeface="Cambria Math" panose="02040503050406030204" pitchFamily="18" charset="0"/>
                  </a:rPr>
                  <m:t>→</m:t>
                </m:r>
              </m:oMath>
            </a14:m>
            <a:r>
              <a:t> </a:t>
            </a:r>
            <a:r>
              <a:rPr>
                <a:solidFill>
                  <a:srgbClr val="0433FF"/>
                </a:solidFill>
              </a:rPr>
              <a:t>luminosity improvements</a:t>
            </a:r>
            <a:endParaRPr>
              <a:solidFill>
                <a:srgbClr val="0433FF"/>
              </a:solidFill>
            </a:endParaRPr>
          </a:p>
          <a:p>
            <a:pPr>
              <a:spcBef>
                <a:spcPts val="3400"/>
              </a:spcBef>
              <a:buBlip>
                <a:blip r:embed="rId2"/>
              </a:buBlip>
              <a:defRPr sz="3800"/>
            </a:pPr>
            <a:r>
              <a:t>Bunch-by-bunch FB tuning (number of taps) in the LER </a:t>
            </a:r>
            <a14:m>
              <m:oMath>
                <m:r>
                  <a:rPr xmlns:a="http://schemas.openxmlformats.org/drawingml/2006/main" sz="4450" i="1">
                    <a:solidFill>
                      <a:srgbClr val="0432FF"/>
                    </a:solidFill>
                    <a:latin typeface="Cambria Math" panose="02040503050406030204" pitchFamily="18" charset="0"/>
                  </a:rPr>
                  <m:t>→</m:t>
                </m:r>
              </m:oMath>
            </a14:m>
            <a:r>
              <a:t> </a:t>
            </a:r>
            <a:r>
              <a:rPr>
                <a:solidFill>
                  <a:srgbClr val="0433FF"/>
                </a:solidFill>
              </a:rPr>
              <a:t>suppress single bunch blowup,</a:t>
            </a:r>
            <a:r>
              <a:t> </a:t>
            </a:r>
            <a:r>
              <a:rPr>
                <a:solidFill>
                  <a:srgbClr val="0433FF"/>
                </a:solidFill>
              </a:rPr>
              <a:t>luminosity improvements</a:t>
            </a:r>
            <a:endParaRPr>
              <a:solidFill>
                <a:srgbClr val="0433FF"/>
              </a:solidFill>
            </a:endParaRPr>
          </a:p>
          <a:p>
            <a:pPr>
              <a:spcBef>
                <a:spcPts val="3400"/>
              </a:spcBef>
              <a:buBlip>
                <a:blip r:embed="rId2"/>
              </a:buBlip>
              <a:defRPr sz="3800"/>
            </a:pPr>
            <a:r>
              <a:t>Chromatic X-Y coupling correction with rotatable sextupoles in the LER </a:t>
            </a:r>
            <a14:m>
              <m:oMath>
                <m:r>
                  <a:rPr xmlns:a="http://schemas.openxmlformats.org/drawingml/2006/main" sz="4450" i="1">
                    <a:solidFill>
                      <a:srgbClr val="0432FF"/>
                    </a:solidFill>
                    <a:latin typeface="Cambria Math" panose="02040503050406030204" pitchFamily="18" charset="0"/>
                  </a:rPr>
                  <m:t>→</m:t>
                </m:r>
              </m:oMath>
            </a14:m>
            <a:r>
              <a:t> </a:t>
            </a:r>
            <a:r>
              <a:rPr>
                <a:solidFill>
                  <a:srgbClr val="0433FF"/>
                </a:solidFill>
              </a:rPr>
              <a:t>luminosity improvements</a:t>
            </a:r>
            <a:endParaRPr>
              <a:solidFill>
                <a:srgbClr val="0433FF"/>
              </a:solidFill>
            </a:endParaRPr>
          </a:p>
        </p:txBody>
      </p:sp>
      <p:sp>
        <p:nvSpPr>
          <p:cNvPr id="206" name="スライド番号"/>
          <p:cNvSpPr/>
          <p:nvPr>
            <p:ph type="sldNum" sz="quarter" idx="2"/>
          </p:nvPr>
        </p:nvSpPr>
        <p:spPr>
          <a:xfrm>
            <a:off x="12050644" y="13131800"/>
            <a:ext cx="282712" cy="42227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Achievements until 2022 (2)"/>
          <p:cNvSpPr/>
          <p:nvPr>
            <p:ph type="title"/>
          </p:nvPr>
        </p:nvSpPr>
        <p:spPr>
          <a:prstGeom prst="rect">
            <a:avLst/>
          </a:prstGeom>
        </p:spPr>
        <p:txBody>
          <a:bodyPr/>
          <a:lstStyle/>
          <a:p>
            <a:pPr/>
            <a:r>
              <a:t>Achievements until 2022 (2)</a:t>
            </a:r>
          </a:p>
        </p:txBody>
      </p:sp>
      <p:sp>
        <p:nvSpPr>
          <p:cNvPr id="209" name="Long-term drift of QCS magnetic field (beta-beat)   reduced by new QCS initialization procedure…"/>
          <p:cNvSpPr/>
          <p:nvPr>
            <p:ph type="body" idx="1"/>
          </p:nvPr>
        </p:nvSpPr>
        <p:spPr>
          <a:prstGeom prst="rect">
            <a:avLst/>
          </a:prstGeom>
        </p:spPr>
        <p:txBody>
          <a:bodyPr/>
          <a:lstStyle/>
          <a:p>
            <a:pPr>
              <a:spcBef>
                <a:spcPts val="3400"/>
              </a:spcBef>
              <a:buBlip>
                <a:blip r:embed="rId2"/>
              </a:buBlip>
              <a:defRPr sz="3800"/>
            </a:pPr>
            <a:r>
              <a:t>Long-term drift of QCS magnetic field (beta-beat) </a:t>
            </a:r>
            <a14:m>
              <m:oMath>
                <m:r>
                  <a:rPr xmlns:a="http://schemas.openxmlformats.org/drawingml/2006/main" sz="4450" i="1">
                    <a:solidFill>
                      <a:srgbClr val="0432FF"/>
                    </a:solidFill>
                    <a:latin typeface="Cambria Math" panose="02040503050406030204" pitchFamily="18" charset="0"/>
                  </a:rPr>
                  <m:t>←</m:t>
                </m:r>
              </m:oMath>
            </a14:m>
            <a:r>
              <a:t> </a:t>
            </a:r>
            <a:r>
              <a:rPr>
                <a:solidFill>
                  <a:srgbClr val="0433FF"/>
                </a:solidFill>
              </a:rPr>
              <a:t>reduced by new QCS initialization procedure</a:t>
            </a:r>
            <a:endParaRPr>
              <a:solidFill>
                <a:srgbClr val="0433FF"/>
              </a:solidFill>
            </a:endParaRPr>
          </a:p>
          <a:p>
            <a:pPr>
              <a:spcBef>
                <a:spcPts val="3400"/>
              </a:spcBef>
              <a:buBlip>
                <a:blip r:embed="rId2"/>
              </a:buBlip>
              <a:defRPr sz="3800"/>
            </a:pPr>
            <a:r>
              <a:t>Orbit deviation due to IP knob tuning (beta-beat) </a:t>
            </a:r>
            <a14:m>
              <m:oMath>
                <m:r>
                  <a:rPr xmlns:a="http://schemas.openxmlformats.org/drawingml/2006/main" sz="4450" i="1">
                    <a:solidFill>
                      <a:srgbClr val="0432FF"/>
                    </a:solidFill>
                    <a:latin typeface="Cambria Math" panose="02040503050406030204" pitchFamily="18" charset="0"/>
                  </a:rPr>
                  <m:t>←</m:t>
                </m:r>
              </m:oMath>
            </a14:m>
            <a:r>
              <a:t> </a:t>
            </a:r>
            <a:r>
              <a:rPr>
                <a:solidFill>
                  <a:srgbClr val="0433FF"/>
                </a:solidFill>
              </a:rPr>
              <a:t>suppressed with QCS corrector (ZHQC2RP) </a:t>
            </a:r>
            <a:endParaRPr>
              <a:solidFill>
                <a:srgbClr val="0433FF"/>
              </a:solidFill>
            </a:endParaRPr>
          </a:p>
          <a:p>
            <a:pPr>
              <a:spcBef>
                <a:spcPts val="3400"/>
              </a:spcBef>
              <a:buBlip>
                <a:blip r:embed="rId2"/>
              </a:buBlip>
              <a:defRPr sz="3800"/>
            </a:pPr>
            <a:r>
              <a:t>Increase of positron charge for the LER injection : </a:t>
            </a:r>
            <a:r>
              <a:rPr>
                <a:solidFill>
                  <a:srgbClr val="0433FF"/>
                </a:solidFill>
              </a:rPr>
              <a:t>3 nC at the end of e</a:t>
            </a:r>
            <a:r>
              <a:rPr baseline="31999">
                <a:solidFill>
                  <a:srgbClr val="0433FF"/>
                </a:solidFill>
              </a:rPr>
              <a:t>+</a:t>
            </a:r>
            <a:r>
              <a:rPr>
                <a:solidFill>
                  <a:srgbClr val="0433FF"/>
                </a:solidFill>
              </a:rPr>
              <a:t> beam transport line</a:t>
            </a:r>
            <a:r>
              <a:t> </a:t>
            </a:r>
          </a:p>
          <a:p>
            <a:pPr>
              <a:spcBef>
                <a:spcPts val="3400"/>
              </a:spcBef>
              <a:buBlip>
                <a:blip r:embed="rId2"/>
              </a:buBlip>
              <a:defRPr sz="3800"/>
            </a:pPr>
            <a:r>
              <a:t>2-bunch injection for the LER and HER  </a:t>
            </a:r>
            <a14:m>
              <m:oMath>
                <m:r>
                  <a:rPr xmlns:a="http://schemas.openxmlformats.org/drawingml/2006/main" sz="4450" i="1">
                    <a:solidFill>
                      <a:srgbClr val="0432FF"/>
                    </a:solidFill>
                    <a:latin typeface="Cambria Math" panose="02040503050406030204" pitchFamily="18" charset="0"/>
                  </a:rPr>
                  <m:t>→</m:t>
                </m:r>
              </m:oMath>
            </a14:m>
            <a:r>
              <a:rPr>
                <a:solidFill>
                  <a:srgbClr val="0433FF"/>
                </a:solidFill>
              </a:rPr>
              <a:t> improve injection efficiency (Bunch equalization is difficult.)</a:t>
            </a:r>
          </a:p>
          <a:p>
            <a:pPr>
              <a:spcBef>
                <a:spcPts val="3400"/>
              </a:spcBef>
              <a:buBlip>
                <a:blip r:embed="rId2"/>
              </a:buBlip>
              <a:defRPr sz="3800"/>
            </a:pPr>
            <a:r>
              <a:t>Adjustment of injection orbit in the HER (septum, kicker) </a:t>
            </a:r>
            <a14:m>
              <m:oMath>
                <m:r>
                  <a:rPr xmlns:a="http://schemas.openxmlformats.org/drawingml/2006/main" sz="4450" i="1">
                    <a:solidFill>
                      <a:srgbClr val="0432FF"/>
                    </a:solidFill>
                    <a:latin typeface="Cambria Math" panose="02040503050406030204" pitchFamily="18" charset="0"/>
                  </a:rPr>
                  <m:t>→</m:t>
                </m:r>
              </m:oMath>
            </a14:m>
            <a:r>
              <a:rPr>
                <a:solidFill>
                  <a:srgbClr val="0433FF"/>
                </a:solidFill>
              </a:rPr>
              <a:t> improve injection efficiency (not enough)</a:t>
            </a:r>
            <a:endParaRPr>
              <a:solidFill>
                <a:srgbClr val="0433FF"/>
              </a:solidFill>
            </a:endParaRPr>
          </a:p>
          <a:p>
            <a:pPr>
              <a:spcBef>
                <a:spcPts val="3400"/>
              </a:spcBef>
              <a:buBlip>
                <a:blip r:embed="rId2"/>
              </a:buBlip>
              <a:defRPr sz="3800"/>
            </a:pPr>
            <a:r>
              <a:t>Leakage orbit from injection kickers </a:t>
            </a:r>
            <a14:m>
              <m:oMath>
                <m:r>
                  <a:rPr xmlns:a="http://schemas.openxmlformats.org/drawingml/2006/main" sz="4450" i="1">
                    <a:solidFill>
                      <a:srgbClr val="0432FF"/>
                    </a:solidFill>
                    <a:latin typeface="Cambria Math" panose="02040503050406030204" pitchFamily="18" charset="0"/>
                  </a:rPr>
                  <m:t>←</m:t>
                </m:r>
              </m:oMath>
            </a14:m>
            <a:r>
              <a:t> </a:t>
            </a:r>
            <a:r>
              <a:rPr>
                <a:solidFill>
                  <a:srgbClr val="0433FF"/>
                </a:solidFill>
              </a:rPr>
              <a:t>reduced by 60 % with additional inductance for the coils  </a:t>
            </a:r>
            <a:endParaRPr>
              <a:solidFill>
                <a:srgbClr val="0433FF"/>
              </a:solidFill>
            </a:endParaRPr>
          </a:p>
        </p:txBody>
      </p:sp>
      <p:sp>
        <p:nvSpPr>
          <p:cNvPr id="210" name="スライド番号"/>
          <p:cNvSpPr/>
          <p:nvPr>
            <p:ph type="sldNum" sz="quarter" idx="2"/>
          </p:nvPr>
        </p:nvSpPr>
        <p:spPr>
          <a:xfrm>
            <a:off x="12050644" y="13131800"/>
            <a:ext cx="282712" cy="42227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What Limits Luminosity Performance ?"/>
          <p:cNvSpPr/>
          <p:nvPr>
            <p:ph type="title"/>
          </p:nvPr>
        </p:nvSpPr>
        <p:spPr>
          <a:prstGeom prst="rect">
            <a:avLst/>
          </a:prstGeom>
        </p:spPr>
        <p:txBody>
          <a:bodyPr/>
          <a:lstStyle/>
          <a:p>
            <a:pPr/>
            <a:r>
              <a:t>What Limits Luminosity Performance ?</a:t>
            </a:r>
          </a:p>
        </p:txBody>
      </p:sp>
      <p:sp>
        <p:nvSpPr>
          <p:cNvPr id="213" name="スライド番号"/>
          <p:cNvSpPr/>
          <p:nvPr>
            <p:ph type="sldNum" sz="quarter" idx="2"/>
          </p:nvPr>
        </p:nvSpPr>
        <p:spPr>
          <a:xfrm>
            <a:off x="12050644" y="13169900"/>
            <a:ext cx="282712" cy="42227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214" name="表1"/>
          <p:cNvGraphicFramePr/>
          <p:nvPr/>
        </p:nvGraphicFramePr>
        <p:xfrm>
          <a:off x="887029" y="2497878"/>
          <a:ext cx="22538157" cy="1127993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538636"/>
                <a:gridCol w="1537804"/>
                <a:gridCol w="16062781"/>
                <a:gridCol w="3470719"/>
              </a:tblGrid>
              <a:tr h="1900387">
                <a:tc gridSpan="2">
                  <a:txBody>
                    <a:bodyPr/>
                    <a:lstStyle/>
                    <a:p>
                      <a:pPr defTabSz="914400">
                        <a:defRPr sz="1800"/>
                      </a:pPr>
                      <a:r>
                        <a:rPr sz="3200">
                          <a:solidFill>
                            <a:srgbClr val="0433FF"/>
                          </a:solidFill>
                          <a:latin typeface="Tahoma"/>
                          <a:ea typeface="Tahoma"/>
                          <a:cs typeface="Tahoma"/>
                          <a:sym typeface="Tahoma"/>
                        </a:rPr>
                        <a:t>Classification</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noFill/>
                  </a:tcPr>
                </a:tc>
                <a:tc hMerge="1">
                  <a:tcPr/>
                </a:tc>
                <a:tc>
                  <a:txBody>
                    <a:bodyPr/>
                    <a:lstStyle/>
                    <a:p>
                      <a:pPr defTabSz="914400">
                        <a:defRPr sz="1800"/>
                      </a:pPr>
                      <a:r>
                        <a:rPr sz="3200">
                          <a:solidFill>
                            <a:srgbClr val="0433FF"/>
                          </a:solidFill>
                          <a:latin typeface="Tahoma"/>
                          <a:ea typeface="Tahoma"/>
                          <a:cs typeface="Tahoma"/>
                          <a:sym typeface="Tahoma"/>
                        </a:rPr>
                        <a:t>Remarks</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noFill/>
                  </a:tcPr>
                </a:tc>
                <a:tc>
                  <a:txBody>
                    <a:bodyPr/>
                    <a:lstStyle/>
                    <a:p>
                      <a:pPr defTabSz="914400">
                        <a:defRPr sz="1800"/>
                      </a:pPr>
                      <a:r>
                        <a:rPr sz="3200">
                          <a:solidFill>
                            <a:srgbClr val="0433FF"/>
                          </a:solidFill>
                          <a:latin typeface="Tahoma"/>
                          <a:ea typeface="Tahoma"/>
                          <a:cs typeface="Tahoma"/>
                          <a:sym typeface="Tahoma"/>
                        </a:rPr>
                        <a:t>Items</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noFill/>
                  </a:tcPr>
                </a:tc>
              </a:tr>
              <a:tr h="1900387">
                <a:tc rowSpan="2">
                  <a:txBody>
                    <a:bodyPr/>
                    <a:lstStyle/>
                    <a:p>
                      <a:pPr defTabSz="914400">
                        <a:defRPr sz="1800"/>
                      </a:pPr>
                      <a:r>
                        <a:rPr b="1" sz="3200">
                          <a:solidFill>
                            <a:srgbClr val="942193"/>
                          </a:solidFill>
                          <a:latin typeface="Tahoma"/>
                          <a:ea typeface="Tahoma"/>
                          <a:cs typeface="Tahoma"/>
                          <a:sym typeface="Tahoma"/>
                        </a:rPr>
                        <a:t>A</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noFill/>
                  </a:tcPr>
                </a:tc>
                <a:tc>
                  <a:txBody>
                    <a:bodyPr/>
                    <a:lstStyle/>
                    <a:p>
                      <a:pPr defTabSz="914400">
                        <a:defRPr sz="1800"/>
                      </a:pPr>
                      <a:r>
                        <a:rPr b="1" sz="3200">
                          <a:solidFill>
                            <a:srgbClr val="942193"/>
                          </a:solidFill>
                          <a:latin typeface="Tahoma"/>
                          <a:ea typeface="Tahoma"/>
                          <a:cs typeface="Tahoma"/>
                          <a:sym typeface="Tahoma"/>
                        </a:rPr>
                        <a:t>A1</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c>
                  <a:txBody>
                    <a:bodyPr/>
                    <a:lstStyle/>
                    <a:p>
                      <a:pPr defTabSz="914400">
                        <a:defRPr sz="1800"/>
                      </a:pPr>
                      <a:r>
                        <a:rPr sz="2800">
                          <a:latin typeface="Tahoma"/>
                          <a:ea typeface="Tahoma"/>
                          <a:cs typeface="Tahoma"/>
                          <a:sym typeface="Tahoma"/>
                        </a:rPr>
                        <a:t>Single-beam causes. Luminosity becomes lower as increasing bunch current. (single-bunch)</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c>
                  <a:txBody>
                    <a:bodyPr/>
                    <a:lstStyle/>
                    <a:p>
                      <a:pPr defTabSz="914400">
                        <a:defRPr sz="1800"/>
                      </a:pPr>
                      <a:r>
                        <a:rPr sz="2400">
                          <a:latin typeface="Tahoma"/>
                          <a:ea typeface="Tahoma"/>
                          <a:cs typeface="Tahoma"/>
                          <a:sym typeface="Tahoma"/>
                        </a:rPr>
                        <a:t>-1 mode instability</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r>
              <a:tr h="1900387">
                <a:tc vMerge="1">
                  <a:tcPr/>
                </a:tc>
                <a:tc>
                  <a:txBody>
                    <a:bodyPr/>
                    <a:lstStyle/>
                    <a:p>
                      <a:pPr defTabSz="914400">
                        <a:defRPr sz="1800"/>
                      </a:pPr>
                      <a:r>
                        <a:rPr b="1" sz="3200">
                          <a:solidFill>
                            <a:srgbClr val="942193"/>
                          </a:solidFill>
                          <a:latin typeface="Tahoma"/>
                          <a:ea typeface="Tahoma"/>
                          <a:cs typeface="Tahoma"/>
                          <a:sym typeface="Tahoma"/>
                        </a:rPr>
                        <a:t>A2</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c>
                  <a:txBody>
                    <a:bodyPr/>
                    <a:lstStyle/>
                    <a:p>
                      <a:pPr defTabSz="914400">
                        <a:defRPr sz="1800"/>
                      </a:pPr>
                      <a:r>
                        <a:rPr sz="2800">
                          <a:latin typeface="Tahoma"/>
                          <a:ea typeface="Tahoma"/>
                          <a:cs typeface="Tahoma"/>
                          <a:sym typeface="Tahoma"/>
                        </a:rPr>
                        <a:t>Single-beam causes. Luminosity becomes lower as increasing total current. (multi-bunch)</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c>
                  <a:txBody>
                    <a:bodyPr/>
                    <a:lstStyle/>
                    <a:p>
                      <a:pPr defTabSz="914400">
                        <a:defRPr sz="1800"/>
                      </a:pPr>
                      <a:r>
                        <a:rPr sz="2400">
                          <a:latin typeface="Tahoma"/>
                          <a:ea typeface="Tahoma"/>
                          <a:cs typeface="Tahoma"/>
                          <a:sym typeface="Tahoma"/>
                        </a:rPr>
                        <a:t>coupled-bunch, degradation of optics
(linear parameters) due to beamline deformation</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r>
              <a:tr h="1900387">
                <a:tc gridSpan="2">
                  <a:txBody>
                    <a:bodyPr/>
                    <a:lstStyle/>
                    <a:p>
                      <a:pPr defTabSz="914400">
                        <a:defRPr sz="1800"/>
                      </a:pPr>
                      <a:r>
                        <a:rPr b="1" sz="3200">
                          <a:solidFill>
                            <a:srgbClr val="942193"/>
                          </a:solidFill>
                          <a:latin typeface="Tahoma"/>
                          <a:ea typeface="Tahoma"/>
                          <a:cs typeface="Tahoma"/>
                          <a:sym typeface="Tahoma"/>
                        </a:rPr>
                        <a:t>B</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noFill/>
                  </a:tcPr>
                </a:tc>
                <a:tc hMerge="1">
                  <a:tcPr/>
                </a:tc>
                <a:tc>
                  <a:txBody>
                    <a:bodyPr/>
                    <a:lstStyle/>
                    <a:p>
                      <a:pPr defTabSz="914400">
                        <a:defRPr sz="1800"/>
                      </a:pPr>
                      <a:r>
                        <a:rPr sz="2800">
                          <a:latin typeface="Tahoma"/>
                          <a:ea typeface="Tahoma"/>
                          <a:cs typeface="Tahoma"/>
                          <a:sym typeface="Tahoma"/>
                        </a:rPr>
                        <a:t> Single-beam causes, but interference of beam-beam interaction makes luminosity lower. </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c>
                  <a:txBody>
                    <a:bodyPr/>
                    <a:lstStyle/>
                    <a:p>
                      <a:pPr defTabSz="914400">
                        <a:defRPr sz="1800"/>
                      </a:pPr>
                      <a:r>
                        <a:rPr sz="2400">
                          <a:latin typeface="Tahoma"/>
                          <a:ea typeface="Tahoma"/>
                          <a:cs typeface="Tahoma"/>
                          <a:sym typeface="Tahoma"/>
                        </a:rPr>
                        <a:t>lattice nonlinearity 
(QCS fringe, chromatic X-Y couplings, etc.)</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r>
              <a:tr h="1900387">
                <a:tc gridSpan="2">
                  <a:txBody>
                    <a:bodyPr/>
                    <a:lstStyle/>
                    <a:p>
                      <a:pPr defTabSz="914400">
                        <a:defRPr sz="1800"/>
                      </a:pPr>
                      <a:r>
                        <a:rPr b="1" sz="3200">
                          <a:solidFill>
                            <a:srgbClr val="942193"/>
                          </a:solidFill>
                          <a:latin typeface="Tahoma"/>
                          <a:ea typeface="Tahoma"/>
                          <a:cs typeface="Tahoma"/>
                          <a:sym typeface="Tahoma"/>
                        </a:rPr>
                        <a:t>C</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noFill/>
                  </a:tcPr>
                </a:tc>
                <a:tc hMerge="1">
                  <a:tcPr/>
                </a:tc>
                <a:tc>
                  <a:txBody>
                    <a:bodyPr/>
                    <a:lstStyle/>
                    <a:p>
                      <a:pPr defTabSz="914400">
                        <a:defRPr sz="1800"/>
                      </a:pPr>
                      <a:r>
                        <a:rPr sz="2800">
                          <a:latin typeface="Tahoma"/>
                          <a:ea typeface="Tahoma"/>
                          <a:cs typeface="Tahoma"/>
                          <a:sym typeface="Tahoma"/>
                        </a:rPr>
                        <a:t>Pure beam-beam interaction limits luminosity. Beam-Beam limit, etc.</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c>
                  <a:txBody>
                    <a:bodyPr/>
                    <a:lstStyle/>
                    <a:p>
                      <a:pPr defTabSz="914400">
                        <a:defRPr sz="1800"/>
                      </a:pPr>
                      <a:r>
                        <a:rPr sz="2400">
                          <a:latin typeface="Tahoma"/>
                          <a:ea typeface="Tahoma"/>
                          <a:cs typeface="Tahoma"/>
                          <a:sym typeface="Tahoma"/>
                        </a:rPr>
                        <a:t>crab-waist, resonances, coherent beam-beam head-tail instability, parasitic collision</a:t>
                      </a:r>
                    </a:p>
                  </a:txBody>
                  <a:tcPr marL="50800" marR="50800" marT="50800" marB="50800" anchor="ctr" anchorCtr="0" horzOverflow="overflow">
                    <a:lnL w="25400">
                      <a:solidFill>
                        <a:srgbClr val="164F86"/>
                      </a:solidFill>
                      <a:miter lim="400000"/>
                    </a:lnL>
                    <a:lnR w="25400">
                      <a:solidFill>
                        <a:srgbClr val="164F86"/>
                      </a:solidFill>
                      <a:miter lim="400000"/>
                    </a:lnR>
                    <a:lnT w="25400">
                      <a:solidFill>
                        <a:srgbClr val="164F86"/>
                      </a:solidFill>
                      <a:miter lim="400000"/>
                    </a:lnT>
                    <a:lnB w="25400">
                      <a:solidFill>
                        <a:srgbClr val="164F86"/>
                      </a:solidFill>
                      <a:miter lim="400000"/>
                    </a:lnB>
                  </a:tcPr>
                </a:tc>
              </a:tr>
            </a:tbl>
          </a:graphicData>
        </a:graphic>
      </p:graphicFrame>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Obstacles to Luminosity Improvement"/>
          <p:cNvSpPr/>
          <p:nvPr>
            <p:ph type="title"/>
          </p:nvPr>
        </p:nvSpPr>
        <p:spPr>
          <a:prstGeom prst="rect">
            <a:avLst/>
          </a:prstGeom>
        </p:spPr>
        <p:txBody>
          <a:bodyPr/>
          <a:lstStyle/>
          <a:p>
            <a:pPr/>
            <a:r>
              <a:t>Obstacles to Luminosity Improvement</a:t>
            </a:r>
          </a:p>
        </p:txBody>
      </p:sp>
      <p:sp>
        <p:nvSpPr>
          <p:cNvPr id="217" name="Beam blowup in the LER (single beam, non-collision) : &quot;-1 mode instability&quot; (A1)…"/>
          <p:cNvSpPr/>
          <p:nvPr>
            <p:ph type="body" idx="1"/>
          </p:nvPr>
        </p:nvSpPr>
        <p:spPr>
          <a:xfrm>
            <a:off x="193490" y="1473200"/>
            <a:ext cx="24190510" cy="11987670"/>
          </a:xfrm>
          <a:prstGeom prst="rect">
            <a:avLst/>
          </a:prstGeom>
        </p:spPr>
        <p:txBody>
          <a:bodyPr/>
          <a:lstStyle/>
          <a:p>
            <a:pPr>
              <a:spcBef>
                <a:spcPts val="3400"/>
              </a:spcBef>
              <a:buBlip>
                <a:blip r:embed="rId2"/>
              </a:buBlip>
              <a:defRPr sz="3800"/>
            </a:pPr>
            <a:r>
              <a:rPr>
                <a:solidFill>
                  <a:srgbClr val="9437FF"/>
                </a:solidFill>
              </a:rPr>
              <a:t>Beam blowup in the LER</a:t>
            </a:r>
            <a:r>
              <a:t> (single beam, non-collision) : "-1 mode instability" (</a:t>
            </a:r>
            <a:r>
              <a:rPr>
                <a:solidFill>
                  <a:srgbClr val="942193"/>
                </a:solidFill>
              </a:rPr>
              <a:t>A1</a:t>
            </a:r>
            <a:r>
              <a:t>)</a:t>
            </a:r>
          </a:p>
          <a:p>
            <a:pPr>
              <a:spcBef>
                <a:spcPts val="3400"/>
              </a:spcBef>
              <a:buBlip>
                <a:blip r:embed="rId2"/>
              </a:buBlip>
              <a:defRPr sz="3800"/>
            </a:pPr>
            <a:r>
              <a:rPr>
                <a:solidFill>
                  <a:srgbClr val="9437FF"/>
                </a:solidFill>
              </a:rPr>
              <a:t>Sudden beam loss</a:t>
            </a:r>
            <a:r>
              <a:t> (both rings, more serious in the LER) </a:t>
            </a:r>
            <a14:m>
              <m:oMath>
                <m:r>
                  <a:rPr xmlns:a="http://schemas.openxmlformats.org/drawingml/2006/main" sz="4450" i="1">
                    <a:solidFill>
                      <a:srgbClr val="000000"/>
                    </a:solidFill>
                    <a:latin typeface="Cambria Math" panose="02040503050406030204" pitchFamily="18" charset="0"/>
                  </a:rPr>
                  <m:t>→</m:t>
                </m:r>
              </m:oMath>
            </a14:m>
            <a:r>
              <a:t> "</a:t>
            </a:r>
            <a:r>
              <a:rPr>
                <a:solidFill>
                  <a:srgbClr val="9437FF"/>
                </a:solidFill>
              </a:rPr>
              <a:t>fireball hypothesis</a:t>
            </a:r>
            <a:r>
              <a:t>"</a:t>
            </a:r>
          </a:p>
          <a:p>
            <a:pPr lvl="1">
              <a:spcBef>
                <a:spcPts val="3400"/>
              </a:spcBef>
              <a:buBlip>
                <a:blip r:embed="rId2"/>
              </a:buBlip>
              <a:defRPr sz="3200"/>
            </a:pPr>
            <a:r>
              <a:t>Damage of collimator head and/or QCS quench if large beam loss</a:t>
            </a:r>
          </a:p>
          <a:p>
            <a:pPr>
              <a:spcBef>
                <a:spcPts val="3400"/>
              </a:spcBef>
              <a:buBlip>
                <a:blip r:embed="rId2"/>
              </a:buBlip>
              <a:defRPr sz="3800"/>
            </a:pPr>
            <a:r>
              <a:rPr>
                <a:solidFill>
                  <a:srgbClr val="9437FF"/>
                </a:solidFill>
              </a:rPr>
              <a:t>Optics degradation due to</a:t>
            </a:r>
            <a:r>
              <a:t> </a:t>
            </a:r>
            <a:r>
              <a:rPr>
                <a:solidFill>
                  <a:srgbClr val="9437FF"/>
                </a:solidFill>
              </a:rPr>
              <a:t>beam current dependence of beam orbit</a:t>
            </a:r>
            <a:r>
              <a:t> (</a:t>
            </a:r>
            <a:r>
              <a:rPr>
                <a:solidFill>
                  <a:srgbClr val="942193"/>
                </a:solidFill>
              </a:rPr>
              <a:t>A2</a:t>
            </a:r>
            <a:r>
              <a:t>)</a:t>
            </a:r>
          </a:p>
          <a:p>
            <a:pPr lvl="1">
              <a:spcBef>
                <a:spcPts val="3400"/>
              </a:spcBef>
              <a:buBlip>
                <a:blip r:embed="rId2"/>
              </a:buBlip>
              <a:defRPr sz="3200"/>
            </a:pPr>
            <a:r>
              <a:t>Orbit deviation at strong sextupoles is caused by beam line deformation due to intense SR heating.</a:t>
            </a:r>
          </a:p>
          <a:p>
            <a:pPr>
              <a:spcBef>
                <a:spcPts val="3400"/>
              </a:spcBef>
              <a:buBlip>
                <a:blip r:embed="rId2"/>
              </a:buBlip>
              <a:defRPr sz="3800"/>
            </a:pPr>
            <a:r>
              <a:t>Lower beam-beam parameter: 0.035 at 0.7 mA for physics run (0.045 at 1.1 mA) (</a:t>
            </a:r>
            <a:r>
              <a:rPr>
                <a:solidFill>
                  <a:srgbClr val="942193"/>
                </a:solidFill>
              </a:rPr>
              <a:t>B</a:t>
            </a:r>
            <a:r>
              <a:t>)</a:t>
            </a:r>
          </a:p>
          <a:p>
            <a:pPr>
              <a:spcBef>
                <a:spcPts val="3400"/>
              </a:spcBef>
              <a:buBlip>
                <a:blip r:embed="rId2"/>
              </a:buBlip>
              <a:defRPr sz="3800"/>
            </a:pPr>
            <a:r>
              <a:rPr>
                <a:solidFill>
                  <a:srgbClr val="9437FF"/>
                </a:solidFill>
              </a:rPr>
              <a:t>Short beam lifetime</a:t>
            </a:r>
            <a:r>
              <a:t> (dynamic aperture, physical aperture) : LER 8 min(1.25 A) / HER 25 min(1 A) n</a:t>
            </a:r>
            <a:r>
              <a:rPr baseline="-5999"/>
              <a:t>b</a:t>
            </a:r>
            <a:r>
              <a:t>=2346</a:t>
            </a:r>
          </a:p>
          <a:p>
            <a:pPr>
              <a:spcBef>
                <a:spcPts val="3400"/>
              </a:spcBef>
              <a:buBlip>
                <a:blip r:embed="rId2"/>
              </a:buBlip>
              <a:defRPr sz="3800"/>
            </a:pPr>
            <a:r>
              <a:t>Beam related background (optimization of collimators, QCS aperture and IR orbit)</a:t>
            </a:r>
          </a:p>
          <a:p>
            <a:pPr>
              <a:spcBef>
                <a:spcPts val="3400"/>
              </a:spcBef>
              <a:buBlip>
                <a:blip r:embed="rId2"/>
              </a:buBlip>
              <a:defRPr sz="3800"/>
            </a:pPr>
            <a:r>
              <a:rPr>
                <a:solidFill>
                  <a:srgbClr val="9437FF"/>
                </a:solidFill>
              </a:rPr>
              <a:t>Beam injection</a:t>
            </a:r>
            <a:r>
              <a:t> (small physical aperture of injection region, emittance growth in the beam transport line)  </a:t>
            </a:r>
          </a:p>
          <a:p>
            <a:pPr>
              <a:spcBef>
                <a:spcPts val="3400"/>
              </a:spcBef>
              <a:buBlip>
                <a:blip r:embed="rId2"/>
              </a:buBlip>
              <a:defRPr sz="3600">
                <a:solidFill>
                  <a:srgbClr val="9437FF"/>
                </a:solidFill>
              </a:defRPr>
            </a:pPr>
            <a:r>
              <a:t>Earthquake </a:t>
            </a:r>
            <a:r>
              <a:rPr>
                <a:solidFill>
                  <a:srgbClr val="000000"/>
                </a:solidFill>
              </a:rPr>
              <a:t>: The beam aborts invariably. The </a:t>
            </a:r>
            <a14:m>
              <m:oMath>
                <m:sSub>
                  <m:e>
                    <m:r>
                      <a:rPr xmlns:a="http://schemas.openxmlformats.org/drawingml/2006/main" sz="3800" i="1">
                        <a:solidFill>
                          <a:srgbClr val="000000"/>
                        </a:solidFill>
                        <a:latin typeface="Cambria Math" panose="02040503050406030204" pitchFamily="18" charset="0"/>
                      </a:rPr>
                      <m:t>ε</m:t>
                    </m:r>
                  </m:e>
                  <m:sub>
                    <m:r>
                      <a:rPr xmlns:a="http://schemas.openxmlformats.org/drawingml/2006/main" sz="3800" i="1">
                        <a:solidFill>
                          <a:srgbClr val="000000"/>
                        </a:solidFill>
                        <a:latin typeface="Cambria Math" panose="02040503050406030204" pitchFamily="18" charset="0"/>
                      </a:rPr>
                      <m:t>y</m:t>
                    </m:r>
                  </m:sub>
                </m:sSub>
              </m:oMath>
            </a14:m>
            <a:r>
              <a:rPr>
                <a:solidFill>
                  <a:srgbClr val="000000"/>
                </a:solidFill>
              </a:rPr>
              <a:t> becomes large in the HER. The optics correction is needed.</a:t>
            </a:r>
            <a:endParaRPr>
              <a:solidFill>
                <a:srgbClr val="000000"/>
              </a:solidFill>
            </a:endParaRPr>
          </a:p>
          <a:p>
            <a:pPr>
              <a:spcBef>
                <a:spcPts val="3400"/>
              </a:spcBef>
              <a:buBlip>
                <a:blip r:embed="rId2"/>
              </a:buBlip>
              <a:defRPr sz="3600">
                <a:solidFill>
                  <a:srgbClr val="9437FF"/>
                </a:solidFill>
              </a:defRPr>
            </a:pPr>
            <a:r>
              <a:t>Lower online luminosity monitor during LER injection (Beam backgrounds affect the measured value.)</a:t>
            </a:r>
          </a:p>
        </p:txBody>
      </p:sp>
      <p:sp>
        <p:nvSpPr>
          <p:cNvPr id="218" name="スライド番号"/>
          <p:cNvSpPr/>
          <p:nvPr>
            <p:ph type="sldNum" sz="quarter" idx="2"/>
          </p:nvPr>
        </p:nvSpPr>
        <p:spPr>
          <a:xfrm>
            <a:off x="23729012" y="13050699"/>
            <a:ext cx="282712" cy="4222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Executive Summary from the 25th KEKB ARC Report"/>
          <p:cNvSpPr/>
          <p:nvPr>
            <p:ph type="title"/>
          </p:nvPr>
        </p:nvSpPr>
        <p:spPr>
          <a:prstGeom prst="rect">
            <a:avLst/>
          </a:prstGeom>
        </p:spPr>
        <p:txBody>
          <a:bodyPr/>
          <a:lstStyle/>
          <a:p>
            <a:pPr/>
            <a:r>
              <a:t>Executive Summary from the 25th KEKB ARC Report</a:t>
            </a:r>
          </a:p>
        </p:txBody>
      </p:sp>
      <p:sp>
        <p:nvSpPr>
          <p:cNvPr id="221" name="The most important challenges are:…"/>
          <p:cNvSpPr/>
          <p:nvPr>
            <p:ph type="body" idx="1"/>
          </p:nvPr>
        </p:nvSpPr>
        <p:spPr>
          <a:xfrm>
            <a:off x="435111" y="1473200"/>
            <a:ext cx="23796489" cy="11583393"/>
          </a:xfrm>
          <a:prstGeom prst="rect">
            <a:avLst/>
          </a:prstGeom>
        </p:spPr>
        <p:txBody>
          <a:bodyPr/>
          <a:lstStyle/>
          <a:p>
            <a:pPr marL="0" indent="0">
              <a:spcBef>
                <a:spcPts val="3400"/>
              </a:spcBef>
              <a:buSzTx/>
              <a:buNone/>
              <a:defRPr sz="4000"/>
            </a:pPr>
            <a:r>
              <a:t>The most important challenges are:</a:t>
            </a:r>
          </a:p>
          <a:p>
            <a:pPr lvl="1">
              <a:spcBef>
                <a:spcPts val="3400"/>
              </a:spcBef>
              <a:buBlip>
                <a:blip r:embed="rId2"/>
              </a:buBlip>
              <a:defRPr sz="4000">
                <a:solidFill>
                  <a:schemeClr val="accent4">
                    <a:hueOff val="-1081314"/>
                    <a:satOff val="4338"/>
                    <a:lumOff val="-8931"/>
                  </a:schemeClr>
                </a:solidFill>
              </a:defRPr>
            </a:pPr>
            <a:r>
              <a:t>Top-up injection efficiency and injection stability, including HER beam blow up in the transfer line, mitigating the consequences of </a:t>
            </a:r>
            <a:r>
              <a:rPr>
                <a:solidFill>
                  <a:srgbClr val="FF2600"/>
                </a:solidFill>
              </a:rPr>
              <a:t>accidental kicker</a:t>
            </a:r>
            <a:r>
              <a:rPr>
                <a:solidFill>
                  <a:srgbClr val="A9A9A9"/>
                </a:solidFill>
              </a:rPr>
              <a:t>-pulser</a:t>
            </a:r>
            <a:r>
              <a:rPr>
                <a:solidFill>
                  <a:srgbClr val="FF2600"/>
                </a:solidFill>
              </a:rPr>
              <a:t> </a:t>
            </a:r>
            <a:r>
              <a:rPr>
                <a:solidFill>
                  <a:srgbClr val="A9A9A9"/>
                </a:solidFill>
              </a:rPr>
              <a:t>mis</a:t>
            </a:r>
            <a:r>
              <a:rPr>
                <a:solidFill>
                  <a:srgbClr val="FF2600"/>
                </a:solidFill>
              </a:rPr>
              <a:t>firing</a:t>
            </a:r>
            <a:r>
              <a:t>, problematic HER two-bunch injection, septum drifts, etc.</a:t>
            </a:r>
          </a:p>
          <a:p>
            <a:pPr lvl="1">
              <a:spcBef>
                <a:spcPts val="3400"/>
              </a:spcBef>
              <a:buBlip>
                <a:blip r:embed="rId2"/>
              </a:buBlip>
              <a:defRPr sz="4000"/>
            </a:pPr>
            <a:r>
              <a:t>Collimation and machine protection strategy, including overcoming the </a:t>
            </a:r>
            <a:r>
              <a:rPr>
                <a:solidFill>
                  <a:srgbClr val="0433FF"/>
                </a:solidFill>
              </a:rPr>
              <a:t>present bunch intensity limitations</a:t>
            </a:r>
            <a:r>
              <a:t> due to</a:t>
            </a:r>
            <a:r>
              <a:rPr>
                <a:solidFill>
                  <a:srgbClr val="929292"/>
                </a:solidFill>
              </a:rPr>
              <a:t> TMCI </a:t>
            </a:r>
            <a14:m>
              <m:oMath>
                <m:r>
                  <a:rPr xmlns:a="http://schemas.openxmlformats.org/drawingml/2006/main" sz="4700" i="1">
                    <a:solidFill>
                      <a:srgbClr val="000000"/>
                    </a:solidFill>
                    <a:latin typeface="Cambria Math" panose="02040503050406030204" pitchFamily="18" charset="0"/>
                  </a:rPr>
                  <m:t>→</m:t>
                </m:r>
              </m:oMath>
            </a14:m>
            <a:r>
              <a:rPr>
                <a:solidFill>
                  <a:srgbClr val="929292"/>
                </a:solidFill>
              </a:rPr>
              <a:t> </a:t>
            </a:r>
            <a:r>
              <a:rPr>
                <a:solidFill>
                  <a:srgbClr val="FF40FF"/>
                </a:solidFill>
              </a:rPr>
              <a:t>-1 mode instability</a:t>
            </a:r>
            <a:r>
              <a:t>; </a:t>
            </a:r>
            <a:r>
              <a:rPr>
                <a:solidFill>
                  <a:srgbClr val="0433FF"/>
                </a:solidFill>
              </a:rPr>
              <a:t>developing a strategy for safe beam current increase</a:t>
            </a:r>
            <a:r>
              <a:t>; and understanding and avoiding the as yet unexplained </a:t>
            </a:r>
            <a:r>
              <a:rPr>
                <a:solidFill>
                  <a:srgbClr val="FF40FF"/>
                </a:solidFill>
              </a:rPr>
              <a:t>sudden large beam losses</a:t>
            </a:r>
            <a:r>
              <a:t> in the LER.</a:t>
            </a:r>
          </a:p>
          <a:p>
            <a:pPr lvl="1">
              <a:spcBef>
                <a:spcPts val="3400"/>
              </a:spcBef>
              <a:buBlip>
                <a:blip r:embed="rId2"/>
              </a:buBlip>
              <a:defRPr sz="4000"/>
            </a:pPr>
            <a:r>
              <a:t>Medium and long-term planning including possible upgrade paths; with an overall plan of </a:t>
            </a:r>
            <a:r>
              <a:rPr>
                <a:solidFill>
                  <a:srgbClr val="FF2600"/>
                </a:solidFill>
              </a:rPr>
              <a:t>increasing the beam currents</a:t>
            </a:r>
            <a:r>
              <a:t>, </a:t>
            </a:r>
            <a:r>
              <a:rPr>
                <a:solidFill>
                  <a:srgbClr val="FF2600"/>
                </a:solidFill>
              </a:rPr>
              <a:t>increasing the number of bunches</a:t>
            </a:r>
            <a:r>
              <a:t>, and </a:t>
            </a:r>
            <a:r>
              <a:rPr>
                <a:solidFill>
                  <a:srgbClr val="FF2600"/>
                </a:solidFill>
              </a:rPr>
              <a:t>lowering </a:t>
            </a:r>
            <a14:m>
              <m:oMath>
                <m:sSubSup>
                  <m:e>
                    <m:r>
                      <a:rPr xmlns:a="http://schemas.openxmlformats.org/drawingml/2006/main" sz="4100" i="1">
                        <a:solidFill>
                          <a:srgbClr val="FF2600"/>
                        </a:solidFill>
                        <a:latin typeface="Cambria Math" panose="02040503050406030204" pitchFamily="18" charset="0"/>
                      </a:rPr>
                      <m:t>β</m:t>
                    </m:r>
                  </m:e>
                  <m:sub>
                    <m:r>
                      <a:rPr xmlns:a="http://schemas.openxmlformats.org/drawingml/2006/main" sz="4100" i="1">
                        <a:solidFill>
                          <a:srgbClr val="FF2600"/>
                        </a:solidFill>
                        <a:latin typeface="Cambria Math" panose="02040503050406030204" pitchFamily="18" charset="0"/>
                      </a:rPr>
                      <m:t>y</m:t>
                    </m:r>
                  </m:sub>
                  <m:sup>
                    <m:r>
                      <a:rPr xmlns:a="http://schemas.openxmlformats.org/drawingml/2006/main" sz="4100" i="1">
                        <a:solidFill>
                          <a:srgbClr val="FF2600"/>
                        </a:solidFill>
                        <a:latin typeface="Cambria Math" panose="02040503050406030204" pitchFamily="18" charset="0"/>
                      </a:rPr>
                      <m:t>*</m:t>
                    </m:r>
                  </m:sup>
                </m:sSubSup>
              </m:oMath>
            </a14:m>
            <a:r>
              <a:t> to maximize the luminosity.</a:t>
            </a:r>
            <a:endParaRPr>
              <a:solidFill>
                <a:srgbClr val="FF2600"/>
              </a:solidFill>
            </a:endParaRPr>
          </a:p>
        </p:txBody>
      </p:sp>
      <p:sp>
        <p:nvSpPr>
          <p:cNvPr id="222" name="スライド番号"/>
          <p:cNvSpPr/>
          <p:nvPr>
            <p:ph type="sldNum" sz="quarter" idx="2"/>
          </p:nvPr>
        </p:nvSpPr>
        <p:spPr>
          <a:xfrm>
            <a:off x="12050644" y="13131800"/>
            <a:ext cx="282712" cy="42227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