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2"/>
  </p:notesMasterIdLst>
  <p:sldIdLst>
    <p:sldId id="256" r:id="rId2"/>
    <p:sldId id="328" r:id="rId3"/>
    <p:sldId id="385" r:id="rId4"/>
    <p:sldId id="387" r:id="rId5"/>
    <p:sldId id="390" r:id="rId6"/>
    <p:sldId id="400" r:id="rId7"/>
    <p:sldId id="399" r:id="rId8"/>
    <p:sldId id="401" r:id="rId9"/>
    <p:sldId id="403" r:id="rId10"/>
    <p:sldId id="404" r:id="rId11"/>
    <p:sldId id="405" r:id="rId12"/>
    <p:sldId id="409" r:id="rId13"/>
    <p:sldId id="347" r:id="rId14"/>
    <p:sldId id="391" r:id="rId15"/>
    <p:sldId id="392" r:id="rId16"/>
    <p:sldId id="393" r:id="rId17"/>
    <p:sldId id="410" r:id="rId18"/>
    <p:sldId id="411" r:id="rId19"/>
    <p:sldId id="412" r:id="rId20"/>
    <p:sldId id="326" r:id="rId21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C3400"/>
    <a:srgbClr val="656666"/>
    <a:srgbClr val="EAEFF7"/>
    <a:srgbClr val="D2DEEF"/>
    <a:srgbClr val="0000FF"/>
    <a:srgbClr val="E2F0D9"/>
    <a:srgbClr val="FF66FF"/>
    <a:srgbClr val="03C7FF"/>
    <a:srgbClr val="07601A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66A635-9B4B-468B-B293-AFBC13AA67F1}" v="1" dt="2022-12-13T08:37:35.8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01" autoAdjust="0"/>
    <p:restoredTop sz="97070" autoAdjust="0"/>
  </p:normalViewPr>
  <p:slideViewPr>
    <p:cSldViewPr snapToGrid="0">
      <p:cViewPr varScale="1">
        <p:scale>
          <a:sx n="104" d="100"/>
          <a:sy n="104" d="100"/>
        </p:scale>
        <p:origin x="12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ECA681-C444-4628-8B03-FCA1C73E7478}" type="datetimeFigureOut">
              <a:rPr kumimoji="1" lang="ja-JP" altLang="en-US" smtClean="0"/>
              <a:t>2022/12/13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B1CE86-5D1F-4D08-B260-42410BE5246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2925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62635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1370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96989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79277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25626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37882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20931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55787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96097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94468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3705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57132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7475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0911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37920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4342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40988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35591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71255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9605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14th Dec. 2022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The 26th KEKB Accelerator Review Committee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63A-5760-4490-B9C0-0ADE44AA5E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879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14th Dec. 2022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The 26th KEKB Accelerator Review Committee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63A-5760-4490-B9C0-0ADE44AA5E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4849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14th Dec. 2022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The 26th KEKB Accelerator Review Committee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63A-5760-4490-B9C0-0ADE44AA5E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103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14th Dec. 2022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The 26th KEKB Accelerator Review Committee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63A-5760-4490-B9C0-0ADE44AA5E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5896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14th Dec. 2022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The 26th KEKB Accelerator Review Committee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63A-5760-4490-B9C0-0ADE44AA5E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9384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14th Dec. 2022</a:t>
            </a:r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The 26th KEKB Accelerator Review Committee</a:t>
            </a:r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63A-5760-4490-B9C0-0ADE44AA5E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8918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14th Dec. 2022</a:t>
            </a:r>
            <a:endParaRPr kumimoji="1"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The 26th KEKB Accelerator Review Committee</a:t>
            </a:r>
            <a:endParaRPr kumimoji="1" lang="ja-JP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63A-5760-4490-B9C0-0ADE44AA5E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0112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14th Dec. 2022</a:t>
            </a:r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The 26th KEKB Accelerator Review Committee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63A-5760-4490-B9C0-0ADE44AA5E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7116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14th Dec. 2022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The 26th KEKB Accelerator Review Committee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63A-5760-4490-B9C0-0ADE44AA5E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568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14th Dec. 2022</a:t>
            </a:r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The 26th KEKB Accelerator Review Committee</a:t>
            </a:r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63A-5760-4490-B9C0-0ADE44AA5E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7516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14th Dec. 2022</a:t>
            </a:r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The 26th KEKB Accelerator Review Committee</a:t>
            </a:r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63A-5760-4490-B9C0-0ADE44AA5E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2204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 dirty="0"/>
              <a:t>14th Dec. 2022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/>
              <a:t>The 26th KEKB Accelerator Review Committee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3563A-5760-4490-B9C0-0ADE44AA5E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5707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10.png"/><Relationship Id="rId12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34.jpeg"/><Relationship Id="rId5" Type="http://schemas.openxmlformats.org/officeDocument/2006/relationships/image" Target="../media/image3.gif"/><Relationship Id="rId10" Type="http://schemas.openxmlformats.org/officeDocument/2006/relationships/image" Target="../media/image33.JPG"/><Relationship Id="rId4" Type="http://schemas.openxmlformats.org/officeDocument/2006/relationships/image" Target="../media/image2.gif"/><Relationship Id="rId9" Type="http://schemas.openxmlformats.org/officeDocument/2006/relationships/image" Target="../media/image32.JPG"/><Relationship Id="rId1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.png"/><Relationship Id="rId12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11" Type="http://schemas.openxmlformats.org/officeDocument/2006/relationships/image" Target="../media/image41.jpeg"/><Relationship Id="rId5" Type="http://schemas.openxmlformats.org/officeDocument/2006/relationships/image" Target="../media/image2.gif"/><Relationship Id="rId10" Type="http://schemas.openxmlformats.org/officeDocument/2006/relationships/image" Target="../media/image40.jpeg"/><Relationship Id="rId4" Type="http://schemas.openxmlformats.org/officeDocument/2006/relationships/image" Target="../media/image39.png"/><Relationship Id="rId9" Type="http://schemas.microsoft.com/office/2007/relationships/hdphoto" Target="../media/hdphoto1.wdp"/><Relationship Id="rId1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microsoft.com/office/2007/relationships/hdphoto" Target="../media/hdphoto1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2.gif"/><Relationship Id="rId7" Type="http://schemas.microsoft.com/office/2007/relationships/hdphoto" Target="../media/hdphoto1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3.gif"/><Relationship Id="rId9" Type="http://schemas.openxmlformats.org/officeDocument/2006/relationships/image" Target="../media/image46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13" Type="http://schemas.openxmlformats.org/officeDocument/2006/relationships/image" Target="../media/image52.JPG"/><Relationship Id="rId3" Type="http://schemas.openxmlformats.org/officeDocument/2006/relationships/image" Target="../media/image2.gif"/><Relationship Id="rId7" Type="http://schemas.microsoft.com/office/2007/relationships/hdphoto" Target="../media/hdphoto1.wdp"/><Relationship Id="rId12" Type="http://schemas.openxmlformats.org/officeDocument/2006/relationships/image" Target="../media/image5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50.JPG"/><Relationship Id="rId5" Type="http://schemas.openxmlformats.org/officeDocument/2006/relationships/image" Target="../media/image4.png"/><Relationship Id="rId10" Type="http://schemas.openxmlformats.org/officeDocument/2006/relationships/image" Target="../media/image49.JPG"/><Relationship Id="rId4" Type="http://schemas.openxmlformats.org/officeDocument/2006/relationships/image" Target="../media/image3.gif"/><Relationship Id="rId9" Type="http://schemas.openxmlformats.org/officeDocument/2006/relationships/image" Target="../media/image48.jpeg"/><Relationship Id="rId14" Type="http://schemas.openxmlformats.org/officeDocument/2006/relationships/image" Target="../media/image53.JP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5.jpeg"/><Relationship Id="rId3" Type="http://schemas.openxmlformats.org/officeDocument/2006/relationships/image" Target="../media/image54.jpg"/><Relationship Id="rId7" Type="http://schemas.openxmlformats.org/officeDocument/2006/relationships/image" Target="../media/image10.png"/><Relationship Id="rId12" Type="http://schemas.openxmlformats.org/officeDocument/2006/relationships/image" Target="../media/image5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57.JPG"/><Relationship Id="rId5" Type="http://schemas.openxmlformats.org/officeDocument/2006/relationships/image" Target="../media/image3.gif"/><Relationship Id="rId10" Type="http://schemas.openxmlformats.org/officeDocument/2006/relationships/image" Target="../media/image56.jpeg"/><Relationship Id="rId4" Type="http://schemas.openxmlformats.org/officeDocument/2006/relationships/image" Target="../media/image2.gif"/><Relationship Id="rId9" Type="http://schemas.openxmlformats.org/officeDocument/2006/relationships/image" Target="../media/image55.JPG"/><Relationship Id="rId1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.gif"/><Relationship Id="rId7" Type="http://schemas.microsoft.com/office/2007/relationships/hdphoto" Target="../media/hdphoto1.wdp"/><Relationship Id="rId12" Type="http://schemas.openxmlformats.org/officeDocument/2006/relationships/image" Target="../media/image6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63.jpeg"/><Relationship Id="rId5" Type="http://schemas.openxmlformats.org/officeDocument/2006/relationships/image" Target="../media/image4.png"/><Relationship Id="rId10" Type="http://schemas.openxmlformats.org/officeDocument/2006/relationships/image" Target="../media/image62.jpeg"/><Relationship Id="rId4" Type="http://schemas.openxmlformats.org/officeDocument/2006/relationships/image" Target="../media/image3.gif"/><Relationship Id="rId9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5.png"/><Relationship Id="rId7" Type="http://schemas.openxmlformats.org/officeDocument/2006/relationships/image" Target="../media/image66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70.JPG"/><Relationship Id="rId5" Type="http://schemas.openxmlformats.org/officeDocument/2006/relationships/image" Target="../media/image3.gif"/><Relationship Id="rId10" Type="http://schemas.openxmlformats.org/officeDocument/2006/relationships/image" Target="../media/image69.jpeg"/><Relationship Id="rId4" Type="http://schemas.openxmlformats.org/officeDocument/2006/relationships/image" Target="../media/image2.gif"/><Relationship Id="rId9" Type="http://schemas.openxmlformats.org/officeDocument/2006/relationships/image" Target="../media/image6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2.gif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2.gif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3.gif"/><Relationship Id="rId9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JPG"/><Relationship Id="rId3" Type="http://schemas.openxmlformats.org/officeDocument/2006/relationships/image" Target="../media/image2.gif"/><Relationship Id="rId7" Type="http://schemas.microsoft.com/office/2007/relationships/hdphoto" Target="../media/hdphoto1.wdp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6.jpeg"/><Relationship Id="rId5" Type="http://schemas.openxmlformats.org/officeDocument/2006/relationships/image" Target="../media/image4.png"/><Relationship Id="rId10" Type="http://schemas.openxmlformats.org/officeDocument/2006/relationships/image" Target="../media/image15.jpeg"/><Relationship Id="rId4" Type="http://schemas.openxmlformats.org/officeDocument/2006/relationships/image" Target="../media/image3.gif"/><Relationship Id="rId9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jpeg"/><Relationship Id="rId3" Type="http://schemas.openxmlformats.org/officeDocument/2006/relationships/image" Target="../media/image2.gif"/><Relationship Id="rId7" Type="http://schemas.microsoft.com/office/2007/relationships/hdphoto" Target="../media/hdphoto1.wdp"/><Relationship Id="rId12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22.jpg"/><Relationship Id="rId5" Type="http://schemas.openxmlformats.org/officeDocument/2006/relationships/image" Target="../media/image4.png"/><Relationship Id="rId10" Type="http://schemas.openxmlformats.org/officeDocument/2006/relationships/image" Target="../media/image21.jpeg"/><Relationship Id="rId4" Type="http://schemas.openxmlformats.org/officeDocument/2006/relationships/image" Target="../media/image3.gif"/><Relationship Id="rId9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jpeg"/><Relationship Id="rId3" Type="http://schemas.openxmlformats.org/officeDocument/2006/relationships/image" Target="../media/image2.gif"/><Relationship Id="rId7" Type="http://schemas.microsoft.com/office/2007/relationships/hdphoto" Target="../media/hdphoto1.wdp"/><Relationship Id="rId12" Type="http://schemas.openxmlformats.org/officeDocument/2006/relationships/image" Target="../media/image2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28.JPG"/><Relationship Id="rId5" Type="http://schemas.openxmlformats.org/officeDocument/2006/relationships/image" Target="../media/image4.png"/><Relationship Id="rId10" Type="http://schemas.openxmlformats.org/officeDocument/2006/relationships/image" Target="../media/image27.jpeg"/><Relationship Id="rId4" Type="http://schemas.openxmlformats.org/officeDocument/2006/relationships/image" Target="../media/image3.gif"/><Relationship Id="rId9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03702" y="3937398"/>
            <a:ext cx="9144000" cy="2092811"/>
          </a:xfrm>
        </p:spPr>
        <p:txBody>
          <a:bodyPr>
            <a:normAutofit/>
          </a:bodyPr>
          <a:lstStyle/>
          <a:p>
            <a:r>
              <a:rPr lang="en-US" altLang="ja-JP" dirty="0"/>
              <a:t>The 26</a:t>
            </a:r>
            <a:r>
              <a:rPr lang="en-US" altLang="ja-JP" baseline="30000" dirty="0"/>
              <a:t>th</a:t>
            </a:r>
            <a:r>
              <a:rPr lang="en-US" altLang="ja-JP" dirty="0"/>
              <a:t> KEKB Accelerator Review Committee</a:t>
            </a:r>
          </a:p>
          <a:p>
            <a:r>
              <a:rPr lang="en-US" altLang="ja-JP" dirty="0"/>
              <a:t>14th Dec. 2022</a:t>
            </a:r>
          </a:p>
          <a:p>
            <a:endParaRPr lang="en-US" altLang="ja-JP" dirty="0"/>
          </a:p>
          <a:p>
            <a:r>
              <a:rPr lang="en-US" altLang="ja-JP" dirty="0"/>
              <a:t>Kyo Shibata</a:t>
            </a:r>
          </a:p>
          <a:p>
            <a:endParaRPr lang="en-US" altLang="ja-JP" dirty="0"/>
          </a:p>
          <a:p>
            <a:endParaRPr lang="en-US" altLang="ja-JP" dirty="0"/>
          </a:p>
        </p:txBody>
      </p:sp>
      <p:pic>
        <p:nvPicPr>
          <p:cNvPr id="4" name="Picture 24" descr="C:\Users\shibata\works_hp3\14KEKB_Review\背景材料\event_jks_full_修正03.gif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5" t="25998" r="180" b="-99"/>
          <a:stretch/>
        </p:blipFill>
        <p:spPr bwMode="auto">
          <a:xfrm>
            <a:off x="0" y="0"/>
            <a:ext cx="1309448" cy="128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グループ化 48"/>
          <p:cNvGrpSpPr/>
          <p:nvPr/>
        </p:nvGrpSpPr>
        <p:grpSpPr>
          <a:xfrm>
            <a:off x="102389" y="229418"/>
            <a:ext cx="12045409" cy="372572"/>
            <a:chOff x="102389" y="229418"/>
            <a:chExt cx="12045409" cy="372572"/>
          </a:xfrm>
        </p:grpSpPr>
        <p:sp>
          <p:nvSpPr>
            <p:cNvPr id="9" name="正方形/長方形 8"/>
            <p:cNvSpPr/>
            <p:nvPr/>
          </p:nvSpPr>
          <p:spPr>
            <a:xfrm rot="10800000">
              <a:off x="11503620" y="365062"/>
              <a:ext cx="388674" cy="980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0" name="円弧 9"/>
            <p:cNvSpPr>
              <a:spLocks noChangeAspect="1"/>
            </p:cNvSpPr>
            <p:nvPr/>
          </p:nvSpPr>
          <p:spPr>
            <a:xfrm rot="10800000">
              <a:off x="11405467" y="269212"/>
              <a:ext cx="56340" cy="141493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1" name="円弧 10"/>
            <p:cNvSpPr>
              <a:spLocks noChangeAspect="1"/>
            </p:cNvSpPr>
            <p:nvPr/>
          </p:nvSpPr>
          <p:spPr>
            <a:xfrm rot="10800000">
              <a:off x="11552588" y="251526"/>
              <a:ext cx="70425" cy="176866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2" name="円弧 11"/>
            <p:cNvSpPr>
              <a:spLocks noChangeAspect="1"/>
            </p:cNvSpPr>
            <p:nvPr/>
          </p:nvSpPr>
          <p:spPr>
            <a:xfrm rot="10800000">
              <a:off x="11706110" y="229418"/>
              <a:ext cx="88031" cy="221082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3" name="正方形/長方形 12"/>
            <p:cNvSpPr/>
            <p:nvPr/>
          </p:nvSpPr>
          <p:spPr>
            <a:xfrm rot="10800000">
              <a:off x="1482165" y="304799"/>
              <a:ext cx="10473505" cy="65741"/>
            </a:xfrm>
            <a:prstGeom prst="rect">
              <a:avLst/>
            </a:prstGeom>
            <a:solidFill>
              <a:srgbClr val="FFC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4" name="円弧 13"/>
            <p:cNvSpPr>
              <a:spLocks noChangeAspect="1"/>
            </p:cNvSpPr>
            <p:nvPr/>
          </p:nvSpPr>
          <p:spPr>
            <a:xfrm rot="10800000">
              <a:off x="11503620" y="420702"/>
              <a:ext cx="56340" cy="141493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5" name="円弧 14"/>
            <p:cNvSpPr>
              <a:spLocks noChangeAspect="1"/>
            </p:cNvSpPr>
            <p:nvPr/>
          </p:nvSpPr>
          <p:spPr>
            <a:xfrm rot="10800000">
              <a:off x="11650741" y="403016"/>
              <a:ext cx="70425" cy="176866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6" name="円弧 15"/>
            <p:cNvSpPr>
              <a:spLocks noChangeAspect="1"/>
            </p:cNvSpPr>
            <p:nvPr/>
          </p:nvSpPr>
          <p:spPr>
            <a:xfrm rot="10800000">
              <a:off x="11804263" y="380908"/>
              <a:ext cx="88031" cy="221082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7" name="正方形/長方形 16"/>
            <p:cNvSpPr/>
            <p:nvPr/>
          </p:nvSpPr>
          <p:spPr>
            <a:xfrm rot="10800000">
              <a:off x="1503702" y="461377"/>
              <a:ext cx="10644096" cy="65945"/>
            </a:xfrm>
            <a:prstGeom prst="rect">
              <a:avLst/>
            </a:prstGeom>
            <a:solidFill>
              <a:srgbClr val="000066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8" name="円弧 17"/>
            <p:cNvSpPr>
              <a:spLocks noChangeAspect="1"/>
            </p:cNvSpPr>
            <p:nvPr/>
          </p:nvSpPr>
          <p:spPr>
            <a:xfrm rot="10800000">
              <a:off x="11706110" y="229418"/>
              <a:ext cx="88031" cy="221082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9" name="円弧 18"/>
            <p:cNvSpPr>
              <a:spLocks noChangeAspect="1"/>
            </p:cNvSpPr>
            <p:nvPr/>
          </p:nvSpPr>
          <p:spPr>
            <a:xfrm rot="10800000">
              <a:off x="11552588" y="251526"/>
              <a:ext cx="70425" cy="176866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20" name="円弧 19"/>
            <p:cNvSpPr>
              <a:spLocks noChangeAspect="1"/>
            </p:cNvSpPr>
            <p:nvPr/>
          </p:nvSpPr>
          <p:spPr>
            <a:xfrm rot="10800000">
              <a:off x="11405467" y="269212"/>
              <a:ext cx="56340" cy="141493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21" name="円弧 20"/>
            <p:cNvSpPr>
              <a:spLocks noChangeAspect="1"/>
            </p:cNvSpPr>
            <p:nvPr/>
          </p:nvSpPr>
          <p:spPr>
            <a:xfrm rot="10800000">
              <a:off x="11804263" y="380908"/>
              <a:ext cx="88031" cy="221082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22" name="円弧 21"/>
            <p:cNvSpPr>
              <a:spLocks noChangeAspect="1"/>
            </p:cNvSpPr>
            <p:nvPr/>
          </p:nvSpPr>
          <p:spPr>
            <a:xfrm rot="10800000">
              <a:off x="11650741" y="403016"/>
              <a:ext cx="70425" cy="176866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23" name="円弧 22"/>
            <p:cNvSpPr>
              <a:spLocks noChangeAspect="1"/>
            </p:cNvSpPr>
            <p:nvPr/>
          </p:nvSpPr>
          <p:spPr>
            <a:xfrm rot="10800000">
              <a:off x="11503620" y="420702"/>
              <a:ext cx="56340" cy="141493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7" name="二等辺三角形 6"/>
            <p:cNvSpPr/>
            <p:nvPr/>
          </p:nvSpPr>
          <p:spPr>
            <a:xfrm rot="15960000">
              <a:off x="775762" y="-315172"/>
              <a:ext cx="54376" cy="140112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" name="二等辺三角形 7"/>
            <p:cNvSpPr/>
            <p:nvPr/>
          </p:nvSpPr>
          <p:spPr>
            <a:xfrm rot="16440000">
              <a:off x="800838" y="-256932"/>
              <a:ext cx="54376" cy="1401122"/>
            </a:xfrm>
            <a:prstGeom prst="triangle">
              <a:avLst/>
            </a:prstGeom>
            <a:solidFill>
              <a:srgbClr val="00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pic>
        <p:nvPicPr>
          <p:cNvPr id="25" name="Picture 24" descr="C:\Users\shibata\works_hp3\14KEKB_Review\背景材料\event_jks_full_修正03.gif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39" t="-3299" r="25912" b="26170"/>
          <a:stretch/>
        </p:blipFill>
        <p:spPr bwMode="auto">
          <a:xfrm>
            <a:off x="10718514" y="2599162"/>
            <a:ext cx="1470919" cy="133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正方形/長方形 44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3287689" y="6434516"/>
            <a:ext cx="57459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900" dirty="0">
                <a:solidFill>
                  <a:srgbClr val="FFFF00"/>
                </a:solidFill>
              </a:rPr>
              <a:t>Inter-University Research Institute Corporation</a:t>
            </a:r>
            <a:r>
              <a:rPr lang="en-US" altLang="ja-JP" sz="1000" dirty="0">
                <a:solidFill>
                  <a:srgbClr val="FFFF00"/>
                </a:solidFill>
              </a:rPr>
              <a:t> </a:t>
            </a:r>
            <a:r>
              <a:rPr lang="en-US" altLang="ja-JP" sz="1100" b="1" dirty="0">
                <a:solidFill>
                  <a:srgbClr val="FFFF00"/>
                </a:solidFill>
              </a:rPr>
              <a:t>High Energy Accelerator Research Organization (KEK)</a:t>
            </a:r>
            <a:endParaRPr lang="en-US" altLang="ja-JP" sz="1000" b="1" dirty="0">
              <a:solidFill>
                <a:srgbClr val="FFFF00"/>
              </a:solidFill>
            </a:endParaRPr>
          </a:p>
          <a:p>
            <a:pPr algn="ctr"/>
            <a:r>
              <a:rPr lang="ja-JP" altLang="en-US" sz="800" dirty="0">
                <a:solidFill>
                  <a:srgbClr val="FFFF00"/>
                </a:solidFill>
              </a:rPr>
              <a:t>大学共同利用機関法人</a:t>
            </a:r>
            <a:r>
              <a:rPr lang="ja-JP" altLang="en-US" sz="1000" dirty="0">
                <a:solidFill>
                  <a:srgbClr val="FFFF00"/>
                </a:solidFill>
              </a:rPr>
              <a:t> </a:t>
            </a:r>
            <a:r>
              <a:rPr lang="ja-JP" altLang="en-US" sz="1100" b="1" dirty="0">
                <a:solidFill>
                  <a:srgbClr val="FFFF00"/>
                </a:solidFill>
              </a:rPr>
              <a:t>高エネルギー加速器研究機構 </a:t>
            </a:r>
            <a:r>
              <a:rPr lang="en-US" altLang="ja-JP" sz="1100" b="1" dirty="0">
                <a:solidFill>
                  <a:srgbClr val="FFFF00"/>
                </a:solidFill>
              </a:rPr>
              <a:t>(KEK)</a:t>
            </a:r>
            <a:endParaRPr lang="ja-JP" altLang="en-US" sz="1000" b="1" dirty="0">
              <a:solidFill>
                <a:srgbClr val="FFFF00"/>
              </a:solidFill>
            </a:endParaRPr>
          </a:p>
        </p:txBody>
      </p:sp>
      <p:pic>
        <p:nvPicPr>
          <p:cNvPr id="47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48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grpSp>
        <p:nvGrpSpPr>
          <p:cNvPr id="50" name="グループ化 49"/>
          <p:cNvGrpSpPr/>
          <p:nvPr/>
        </p:nvGrpSpPr>
        <p:grpSpPr>
          <a:xfrm rot="10800000">
            <a:off x="53784" y="3347435"/>
            <a:ext cx="12045409" cy="372572"/>
            <a:chOff x="102389" y="229418"/>
            <a:chExt cx="12045409" cy="372572"/>
          </a:xfrm>
        </p:grpSpPr>
        <p:sp>
          <p:nvSpPr>
            <p:cNvPr id="51" name="正方形/長方形 50"/>
            <p:cNvSpPr/>
            <p:nvPr/>
          </p:nvSpPr>
          <p:spPr>
            <a:xfrm rot="10800000">
              <a:off x="11503620" y="365062"/>
              <a:ext cx="388674" cy="980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2" name="円弧 51"/>
            <p:cNvSpPr>
              <a:spLocks noChangeAspect="1"/>
            </p:cNvSpPr>
            <p:nvPr/>
          </p:nvSpPr>
          <p:spPr>
            <a:xfrm rot="10800000">
              <a:off x="11405467" y="269212"/>
              <a:ext cx="56340" cy="141493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3" name="円弧 52"/>
            <p:cNvSpPr>
              <a:spLocks noChangeAspect="1"/>
            </p:cNvSpPr>
            <p:nvPr/>
          </p:nvSpPr>
          <p:spPr>
            <a:xfrm rot="10800000">
              <a:off x="11552588" y="251526"/>
              <a:ext cx="70425" cy="176866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4" name="円弧 53"/>
            <p:cNvSpPr>
              <a:spLocks noChangeAspect="1"/>
            </p:cNvSpPr>
            <p:nvPr/>
          </p:nvSpPr>
          <p:spPr>
            <a:xfrm rot="10800000">
              <a:off x="11706110" y="229418"/>
              <a:ext cx="88031" cy="221082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5" name="正方形/長方形 54"/>
            <p:cNvSpPr/>
            <p:nvPr/>
          </p:nvSpPr>
          <p:spPr>
            <a:xfrm rot="10800000">
              <a:off x="1482165" y="304799"/>
              <a:ext cx="10473505" cy="65741"/>
            </a:xfrm>
            <a:prstGeom prst="rect">
              <a:avLst/>
            </a:prstGeom>
            <a:solidFill>
              <a:srgbClr val="FFC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6" name="円弧 55"/>
            <p:cNvSpPr>
              <a:spLocks noChangeAspect="1"/>
            </p:cNvSpPr>
            <p:nvPr/>
          </p:nvSpPr>
          <p:spPr>
            <a:xfrm rot="10800000">
              <a:off x="11503620" y="420702"/>
              <a:ext cx="56340" cy="141493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7" name="円弧 56"/>
            <p:cNvSpPr>
              <a:spLocks noChangeAspect="1"/>
            </p:cNvSpPr>
            <p:nvPr/>
          </p:nvSpPr>
          <p:spPr>
            <a:xfrm rot="10800000">
              <a:off x="11650741" y="403016"/>
              <a:ext cx="70425" cy="176866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8" name="円弧 57"/>
            <p:cNvSpPr>
              <a:spLocks noChangeAspect="1"/>
            </p:cNvSpPr>
            <p:nvPr/>
          </p:nvSpPr>
          <p:spPr>
            <a:xfrm rot="10800000">
              <a:off x="11804263" y="380908"/>
              <a:ext cx="88031" cy="221082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9" name="正方形/長方形 58"/>
            <p:cNvSpPr/>
            <p:nvPr/>
          </p:nvSpPr>
          <p:spPr>
            <a:xfrm rot="10800000">
              <a:off x="1503702" y="460118"/>
              <a:ext cx="10644096" cy="67318"/>
            </a:xfrm>
            <a:prstGeom prst="rect">
              <a:avLst/>
            </a:prstGeom>
            <a:solidFill>
              <a:srgbClr val="000066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0" name="円弧 59"/>
            <p:cNvSpPr>
              <a:spLocks noChangeAspect="1"/>
            </p:cNvSpPr>
            <p:nvPr/>
          </p:nvSpPr>
          <p:spPr>
            <a:xfrm rot="10800000">
              <a:off x="11706110" y="229418"/>
              <a:ext cx="88031" cy="221082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1" name="円弧 60"/>
            <p:cNvSpPr>
              <a:spLocks noChangeAspect="1"/>
            </p:cNvSpPr>
            <p:nvPr/>
          </p:nvSpPr>
          <p:spPr>
            <a:xfrm rot="10800000">
              <a:off x="11552588" y="251526"/>
              <a:ext cx="70425" cy="176866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2" name="円弧 61"/>
            <p:cNvSpPr>
              <a:spLocks noChangeAspect="1"/>
            </p:cNvSpPr>
            <p:nvPr/>
          </p:nvSpPr>
          <p:spPr>
            <a:xfrm rot="10800000">
              <a:off x="11405467" y="269212"/>
              <a:ext cx="56340" cy="141493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3" name="円弧 62"/>
            <p:cNvSpPr>
              <a:spLocks noChangeAspect="1"/>
            </p:cNvSpPr>
            <p:nvPr/>
          </p:nvSpPr>
          <p:spPr>
            <a:xfrm rot="10800000">
              <a:off x="11804263" y="380908"/>
              <a:ext cx="88031" cy="221082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4" name="円弧 63"/>
            <p:cNvSpPr>
              <a:spLocks noChangeAspect="1"/>
            </p:cNvSpPr>
            <p:nvPr/>
          </p:nvSpPr>
          <p:spPr>
            <a:xfrm rot="10800000">
              <a:off x="11650741" y="403016"/>
              <a:ext cx="70425" cy="176866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5" name="円弧 64"/>
            <p:cNvSpPr>
              <a:spLocks noChangeAspect="1"/>
            </p:cNvSpPr>
            <p:nvPr/>
          </p:nvSpPr>
          <p:spPr>
            <a:xfrm rot="10800000">
              <a:off x="11503620" y="420702"/>
              <a:ext cx="56340" cy="141493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6" name="二等辺三角形 65"/>
            <p:cNvSpPr/>
            <p:nvPr/>
          </p:nvSpPr>
          <p:spPr>
            <a:xfrm rot="15960000">
              <a:off x="775762" y="-315172"/>
              <a:ext cx="54376" cy="140112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7" name="二等辺三角形 66"/>
            <p:cNvSpPr/>
            <p:nvPr/>
          </p:nvSpPr>
          <p:spPr>
            <a:xfrm rot="16440000">
              <a:off x="800838" y="-256932"/>
              <a:ext cx="54376" cy="1401122"/>
            </a:xfrm>
            <a:prstGeom prst="triangle">
              <a:avLst/>
            </a:prstGeom>
            <a:solidFill>
              <a:srgbClr val="00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sp>
        <p:nvSpPr>
          <p:cNvPr id="71" name="タイトル 1"/>
          <p:cNvSpPr>
            <a:spLocks noGrp="1"/>
          </p:cNvSpPr>
          <p:nvPr>
            <p:ph type="ctrTitle"/>
          </p:nvPr>
        </p:nvSpPr>
        <p:spPr>
          <a:xfrm>
            <a:off x="1172164" y="1002003"/>
            <a:ext cx="9847671" cy="1481445"/>
          </a:xfrm>
        </p:spPr>
        <p:txBody>
          <a:bodyPr>
            <a:noAutofit/>
          </a:bodyPr>
          <a:lstStyle/>
          <a:p>
            <a:r>
              <a:rPr lang="en-US" altLang="ja-JP" sz="8800" b="1" dirty="0">
                <a:solidFill>
                  <a:srgbClr val="002060"/>
                </a:solidFill>
              </a:rPr>
              <a:t>LS1 Status</a:t>
            </a:r>
            <a:endParaRPr lang="ja-JP" altLang="en-US" sz="8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977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図 47" descr="オレンジ色の光&#10;&#10;中程度の精度で自動的に生成された説明">
            <a:extLst>
              <a:ext uri="{FF2B5EF4-FFF2-40B4-BE49-F238E27FC236}">
                <a16:creationId xmlns:a16="http://schemas.microsoft.com/office/drawing/2014/main" id="{3825A2ED-68FB-2625-769E-BC505D7B4E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686" y="3901214"/>
            <a:ext cx="1988708" cy="1491531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F701E36-050C-457E-2E66-A6180090C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3575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10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A77FE2BB-5013-A3A5-2727-7D67D48B4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3575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14th Dec. 2022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901F97E4-697B-171F-82DE-D588EFD73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3575"/>
            <a:ext cx="4114800" cy="365125"/>
          </a:xfrm>
        </p:spPr>
        <p:txBody>
          <a:bodyPr/>
          <a:lstStyle/>
          <a:p>
            <a:r>
              <a:rPr kumimoji="1" lang="en-US" altLang="ja-JP">
                <a:solidFill>
                  <a:srgbClr val="FFFF00"/>
                </a:solidFill>
              </a:rPr>
              <a:t>The 26th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1105BB1C-B990-D354-8599-0ACE9C5C6C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15" name="タイトル 1">
            <a:extLst>
              <a:ext uri="{FF2B5EF4-FFF2-40B4-BE49-F238E27FC236}">
                <a16:creationId xmlns:a16="http://schemas.microsoft.com/office/drawing/2014/main" id="{3A4A521B-871B-9717-5321-DD995190F29B}"/>
              </a:ext>
            </a:extLst>
          </p:cNvPr>
          <p:cNvSpPr txBox="1">
            <a:spLocks/>
          </p:cNvSpPr>
          <p:nvPr/>
        </p:nvSpPr>
        <p:spPr>
          <a:xfrm>
            <a:off x="1785678" y="0"/>
            <a:ext cx="8360404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002060"/>
                </a:solidFill>
                <a:latin typeface="+mn-lt"/>
              </a:rPr>
              <a:t>IR (Tsukuba straight section) #5</a:t>
            </a:r>
            <a:endParaRPr lang="ja-JP" altLang="en-US" sz="40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3" name="図 2" descr="スポーツゲーム が含まれている画像&#10;&#10;自動的に生成された説明">
            <a:extLst>
              <a:ext uri="{FF2B5EF4-FFF2-40B4-BE49-F238E27FC236}">
                <a16:creationId xmlns:a16="http://schemas.microsoft.com/office/drawing/2014/main" id="{5CD11C11-C96F-BF4D-DEF7-EBB69509F15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2" r="5654"/>
          <a:stretch/>
        </p:blipFill>
        <p:spPr>
          <a:xfrm>
            <a:off x="9584575" y="997326"/>
            <a:ext cx="2363558" cy="2260023"/>
          </a:xfrm>
          <a:prstGeom prst="rect">
            <a:avLst/>
          </a:prstGeom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E2DC1DFF-B029-9BB6-A695-0BAC2ED2CAB3}"/>
              </a:ext>
            </a:extLst>
          </p:cNvPr>
          <p:cNvSpPr/>
          <p:nvPr/>
        </p:nvSpPr>
        <p:spPr>
          <a:xfrm>
            <a:off x="10713359" y="1061984"/>
            <a:ext cx="150952" cy="222373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6EDB761-5A3E-D5C1-8485-D3C63F92242B}"/>
              </a:ext>
            </a:extLst>
          </p:cNvPr>
          <p:cNvSpPr txBox="1"/>
          <p:nvPr/>
        </p:nvSpPr>
        <p:spPr>
          <a:xfrm>
            <a:off x="10352735" y="911219"/>
            <a:ext cx="5143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FF0000"/>
                </a:solidFill>
              </a:rPr>
              <a:t>IR</a:t>
            </a:r>
          </a:p>
        </p:txBody>
      </p:sp>
      <p:sp>
        <p:nvSpPr>
          <p:cNvPr id="20" name="円弧 19">
            <a:extLst>
              <a:ext uri="{FF2B5EF4-FFF2-40B4-BE49-F238E27FC236}">
                <a16:creationId xmlns:a16="http://schemas.microsoft.com/office/drawing/2014/main" id="{183B683D-C8B0-D460-28FF-1C912A02FC1F}"/>
              </a:ext>
            </a:extLst>
          </p:cNvPr>
          <p:cNvSpPr/>
          <p:nvPr/>
        </p:nvSpPr>
        <p:spPr>
          <a:xfrm>
            <a:off x="11083986" y="2210996"/>
            <a:ext cx="648750" cy="649763"/>
          </a:xfrm>
          <a:prstGeom prst="arc">
            <a:avLst>
              <a:gd name="adj1" fmla="val 324949"/>
              <a:gd name="adj2" fmla="val 4035329"/>
            </a:avLst>
          </a:prstGeom>
          <a:ln w="28575"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535C2D6C-35E6-E699-F519-ACA174C0BE37}"/>
              </a:ext>
            </a:extLst>
          </p:cNvPr>
          <p:cNvSpPr txBox="1"/>
          <p:nvPr/>
        </p:nvSpPr>
        <p:spPr>
          <a:xfrm>
            <a:off x="11056098" y="2310978"/>
            <a:ext cx="723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chemeClr val="accent2"/>
                </a:solidFill>
              </a:rPr>
              <a:t>Positron beam</a:t>
            </a:r>
            <a:endParaRPr kumimoji="1" lang="ja-JP" altLang="en-US" sz="1200" dirty="0">
              <a:solidFill>
                <a:schemeClr val="accent2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A861233-EAED-D883-0321-02E897B444C5}"/>
              </a:ext>
            </a:extLst>
          </p:cNvPr>
          <p:cNvSpPr txBox="1"/>
          <p:nvPr/>
        </p:nvSpPr>
        <p:spPr>
          <a:xfrm>
            <a:off x="11100704" y="916121"/>
            <a:ext cx="10599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FF0000"/>
                </a:solidFill>
              </a:rPr>
              <a:t>Tsukuba</a:t>
            </a:r>
            <a:r>
              <a:rPr lang="ja-JP" altLang="en-US" sz="1200" dirty="0">
                <a:solidFill>
                  <a:srgbClr val="FF0000"/>
                </a:solidFill>
              </a:rPr>
              <a:t> </a:t>
            </a:r>
            <a:r>
              <a:rPr lang="en-US" altLang="ja-JP" sz="1200" dirty="0">
                <a:solidFill>
                  <a:srgbClr val="FF0000"/>
                </a:solidFill>
              </a:rPr>
              <a:t>lab.</a:t>
            </a:r>
          </a:p>
        </p:txBody>
      </p: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143FA28F-96EA-265C-E154-5A5C592D0452}"/>
              </a:ext>
            </a:extLst>
          </p:cNvPr>
          <p:cNvCxnSpPr>
            <a:cxnSpLocks/>
          </p:cNvCxnSpPr>
          <p:nvPr/>
        </p:nvCxnSpPr>
        <p:spPr>
          <a:xfrm flipH="1">
            <a:off x="10808637" y="1065815"/>
            <a:ext cx="416298" cy="9560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C11655C5-C2E4-BFDF-6B55-30B0F564216C}"/>
              </a:ext>
            </a:extLst>
          </p:cNvPr>
          <p:cNvSpPr/>
          <p:nvPr/>
        </p:nvSpPr>
        <p:spPr>
          <a:xfrm>
            <a:off x="10762918" y="1124258"/>
            <a:ext cx="45719" cy="9194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円弧 31">
            <a:extLst>
              <a:ext uri="{FF2B5EF4-FFF2-40B4-BE49-F238E27FC236}">
                <a16:creationId xmlns:a16="http://schemas.microsoft.com/office/drawing/2014/main" id="{954C8DDF-11A7-E55D-5E64-29017D661D93}"/>
              </a:ext>
            </a:extLst>
          </p:cNvPr>
          <p:cNvSpPr/>
          <p:nvPr/>
        </p:nvSpPr>
        <p:spPr>
          <a:xfrm flipH="1">
            <a:off x="9854797" y="2220232"/>
            <a:ext cx="648750" cy="649763"/>
          </a:xfrm>
          <a:prstGeom prst="arc">
            <a:avLst>
              <a:gd name="adj1" fmla="val 324949"/>
              <a:gd name="adj2" fmla="val 4035329"/>
            </a:avLst>
          </a:prstGeom>
          <a:ln w="28575">
            <a:solidFill>
              <a:srgbClr val="00B0F0"/>
            </a:solidFill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1E62B8FF-79B8-A9F8-E7FF-75C9218B24BA}"/>
              </a:ext>
            </a:extLst>
          </p:cNvPr>
          <p:cNvSpPr txBox="1"/>
          <p:nvPr/>
        </p:nvSpPr>
        <p:spPr>
          <a:xfrm>
            <a:off x="10035509" y="2314280"/>
            <a:ext cx="723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rgbClr val="00B0F0"/>
                </a:solidFill>
              </a:rPr>
              <a:t>Electron beam</a:t>
            </a:r>
            <a:endParaRPr kumimoji="1" lang="ja-JP" altLang="en-US" sz="1200" dirty="0">
              <a:solidFill>
                <a:srgbClr val="00B0F0"/>
              </a:solidFill>
            </a:endParaRPr>
          </a:p>
        </p:txBody>
      </p:sp>
      <p:sp>
        <p:nvSpPr>
          <p:cNvPr id="34" name="コンテンツ プレースホルダー 2">
            <a:extLst>
              <a:ext uri="{FF2B5EF4-FFF2-40B4-BE49-F238E27FC236}">
                <a16:creationId xmlns:a16="http://schemas.microsoft.com/office/drawing/2014/main" id="{DA2A40B8-FCBD-0C56-4281-26A3C817A9F6}"/>
              </a:ext>
            </a:extLst>
          </p:cNvPr>
          <p:cNvSpPr txBox="1">
            <a:spLocks/>
          </p:cNvSpPr>
          <p:nvPr/>
        </p:nvSpPr>
        <p:spPr>
          <a:xfrm>
            <a:off x="71430" y="1061984"/>
            <a:ext cx="8001960" cy="3401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ja-JP" sz="2000" dirty="0">
                <a:solidFill>
                  <a:srgbClr val="002060"/>
                </a:solidFill>
                <a:sym typeface="Symbol" panose="05050102010706020507" pitchFamily="18" charset="2"/>
              </a:rPr>
              <a:t>QCSR cryostat leak test (already done)</a:t>
            </a:r>
          </a:p>
          <a:p>
            <a:pPr lvl="1">
              <a:lnSpc>
                <a:spcPct val="80000"/>
              </a:lnSpc>
            </a:pPr>
            <a:r>
              <a:rPr lang="en-US" altLang="ja-JP" sz="1800" dirty="0">
                <a:sym typeface="Symbol" panose="05050102010706020507" pitchFamily="18" charset="2"/>
              </a:rPr>
              <a:t>Pressure in QCSR cryostat has been higher than that in QCSL cryostat. </a:t>
            </a:r>
          </a:p>
          <a:p>
            <a:pPr lvl="2">
              <a:lnSpc>
                <a:spcPct val="80000"/>
              </a:lnSpc>
            </a:pPr>
            <a:r>
              <a:rPr lang="en-US" altLang="ja-JP" sz="1600" dirty="0">
                <a:solidFill>
                  <a:srgbClr val="0070C0"/>
                </a:solidFill>
                <a:sym typeface="Symbol" panose="05050102010706020507" pitchFamily="18" charset="2"/>
              </a:rPr>
              <a:t>Residual gas analysis showed that vacuum leak has occurred in QCSR cryostat.</a:t>
            </a:r>
          </a:p>
          <a:p>
            <a:pPr lvl="2">
              <a:lnSpc>
                <a:spcPct val="80000"/>
              </a:lnSpc>
            </a:pPr>
            <a:r>
              <a:rPr lang="en-US" altLang="ja-JP" sz="1600" dirty="0">
                <a:solidFill>
                  <a:srgbClr val="0070C0"/>
                </a:solidFill>
                <a:sym typeface="Symbol" panose="05050102010706020507" pitchFamily="18" charset="2"/>
              </a:rPr>
              <a:t>However, vacuum leak test before LS1 did not detect any vacuum leak.</a:t>
            </a:r>
          </a:p>
          <a:p>
            <a:pPr lvl="1">
              <a:lnSpc>
                <a:spcPct val="80000"/>
              </a:lnSpc>
            </a:pPr>
            <a:r>
              <a:rPr lang="en-US" altLang="ja-JP" sz="1800" dirty="0">
                <a:sym typeface="Symbol" panose="05050102010706020507" pitchFamily="18" charset="2"/>
              </a:rPr>
              <a:t>Thorough vacuum leak test was performed after QCS extraction.</a:t>
            </a:r>
          </a:p>
          <a:p>
            <a:pPr lvl="2">
              <a:lnSpc>
                <a:spcPct val="80000"/>
              </a:lnSpc>
            </a:pPr>
            <a:r>
              <a:rPr lang="en-US" altLang="ja-JP" sz="1600" dirty="0">
                <a:solidFill>
                  <a:srgbClr val="FF0000"/>
                </a:solidFill>
                <a:sym typeface="Symbol" panose="05050102010706020507" pitchFamily="18" charset="2"/>
              </a:rPr>
              <a:t>At last, the location of the vacuum leak was identified!!</a:t>
            </a:r>
          </a:p>
          <a:p>
            <a:pPr lvl="2">
              <a:lnSpc>
                <a:spcPct val="80000"/>
              </a:lnSpc>
            </a:pPr>
            <a:r>
              <a:rPr lang="en-US" altLang="ja-JP" sz="1600" dirty="0">
                <a:solidFill>
                  <a:srgbClr val="0070C0"/>
                </a:solidFill>
                <a:sym typeface="Symbol" panose="05050102010706020507" pitchFamily="18" charset="2"/>
              </a:rPr>
              <a:t>Vacuum leak will be stopped during LS1. </a:t>
            </a:r>
          </a:p>
          <a:p>
            <a:pPr>
              <a:lnSpc>
                <a:spcPct val="80000"/>
              </a:lnSpc>
            </a:pPr>
            <a:r>
              <a:rPr lang="en-US" altLang="ja-JP" sz="2000" dirty="0">
                <a:solidFill>
                  <a:srgbClr val="002060"/>
                </a:solidFill>
                <a:sym typeface="Symbol" panose="05050102010706020507" pitchFamily="18" charset="2"/>
              </a:rPr>
              <a:t>Inside observation of beam pipes</a:t>
            </a:r>
          </a:p>
          <a:p>
            <a:pPr lvl="1">
              <a:lnSpc>
                <a:spcPct val="80000"/>
              </a:lnSpc>
            </a:pPr>
            <a:r>
              <a:rPr lang="en-US" altLang="ja-JP" sz="1800" dirty="0">
                <a:sym typeface="Symbol" panose="05050102010706020507" pitchFamily="18" charset="2"/>
              </a:rPr>
              <a:t>Inside of IP bellows, QCS beam pipes were observed by fiberscope.</a:t>
            </a:r>
          </a:p>
          <a:p>
            <a:pPr lvl="2">
              <a:lnSpc>
                <a:spcPct val="80000"/>
              </a:lnSpc>
            </a:pPr>
            <a:r>
              <a:rPr lang="en-US" altLang="ja-JP" sz="1600" dirty="0">
                <a:solidFill>
                  <a:srgbClr val="0070C0"/>
                </a:solidFill>
                <a:sym typeface="Symbol" panose="05050102010706020507" pitchFamily="18" charset="2"/>
              </a:rPr>
              <a:t>Fiberscope observations showed that RF fingers of IP bellows and QCS beam pipes are discolored but healthy.</a:t>
            </a:r>
          </a:p>
          <a:p>
            <a:pPr lvl="1">
              <a:lnSpc>
                <a:spcPct val="80000"/>
              </a:lnSpc>
            </a:pPr>
            <a:endParaRPr lang="en-US" altLang="ja-JP" sz="1000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pPr>
              <a:lnSpc>
                <a:spcPct val="80000"/>
              </a:lnSpc>
            </a:pPr>
            <a:endParaRPr lang="en-US" altLang="ja-JP" dirty="0">
              <a:solidFill>
                <a:srgbClr val="002060"/>
              </a:solidFill>
            </a:endParaRPr>
          </a:p>
        </p:txBody>
      </p:sp>
      <p:pic>
        <p:nvPicPr>
          <p:cNvPr id="5" name="図 4" descr="建物, 人, 男, 立つ が含まれている画像&#10;&#10;自動的に生成された説明">
            <a:extLst>
              <a:ext uri="{FF2B5EF4-FFF2-40B4-BE49-F238E27FC236}">
                <a16:creationId xmlns:a16="http://schemas.microsoft.com/office/drawing/2014/main" id="{A23C74BB-C029-57FC-E5D5-2FE3CF3E55C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08"/>
          <a:stretch/>
        </p:blipFill>
        <p:spPr>
          <a:xfrm>
            <a:off x="122779" y="4119406"/>
            <a:ext cx="3095598" cy="2040578"/>
          </a:xfrm>
          <a:prstGeom prst="rect">
            <a:avLst/>
          </a:prstGeom>
        </p:spPr>
      </p:pic>
      <p:pic>
        <p:nvPicPr>
          <p:cNvPr id="26" name="図 25" descr="屋内, 天井, 荷物, カート が含まれている画像&#10;&#10;自動的に生成された説明">
            <a:extLst>
              <a:ext uri="{FF2B5EF4-FFF2-40B4-BE49-F238E27FC236}">
                <a16:creationId xmlns:a16="http://schemas.microsoft.com/office/drawing/2014/main" id="{B88A001E-FAD6-5CD7-7798-D26C94DD5F4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8"/>
          <a:stretch/>
        </p:blipFill>
        <p:spPr>
          <a:xfrm rot="5400000">
            <a:off x="3067995" y="4277443"/>
            <a:ext cx="2091364" cy="1686723"/>
          </a:xfrm>
          <a:prstGeom prst="rect">
            <a:avLst/>
          </a:prstGeom>
        </p:spPr>
      </p:pic>
      <p:pic>
        <p:nvPicPr>
          <p:cNvPr id="39" name="コンテンツ プレースホルダー 3">
            <a:extLst>
              <a:ext uri="{FF2B5EF4-FFF2-40B4-BE49-F238E27FC236}">
                <a16:creationId xmlns:a16="http://schemas.microsoft.com/office/drawing/2014/main" id="{8ADC8489-201B-3782-8941-FF274C77038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563"/>
          <a:stretch/>
        </p:blipFill>
        <p:spPr>
          <a:xfrm>
            <a:off x="8874526" y="4119407"/>
            <a:ext cx="3195567" cy="2277665"/>
          </a:xfrm>
          <a:prstGeom prst="rect">
            <a:avLst/>
          </a:prstGeom>
        </p:spPr>
      </p:pic>
      <p:pic>
        <p:nvPicPr>
          <p:cNvPr id="41" name="図 40" descr="人の手&#10;&#10;低い精度で自動的に生成された説明">
            <a:extLst>
              <a:ext uri="{FF2B5EF4-FFF2-40B4-BE49-F238E27FC236}">
                <a16:creationId xmlns:a16="http://schemas.microsoft.com/office/drawing/2014/main" id="{6B300BD7-A3FD-07BD-F655-38B60A22A2A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465" y="4770673"/>
            <a:ext cx="2124498" cy="1593374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526624FF-0A46-FC1B-38C2-FB46AABB46CB}"/>
              </a:ext>
            </a:extLst>
          </p:cNvPr>
          <p:cNvSpPr txBox="1"/>
          <p:nvPr/>
        </p:nvSpPr>
        <p:spPr>
          <a:xfrm>
            <a:off x="9106877" y="6083307"/>
            <a:ext cx="2672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>
                <a:solidFill>
                  <a:schemeClr val="bg1"/>
                </a:solidFill>
              </a:rPr>
              <a:t>IP bellows chamber with BPM</a:t>
            </a:r>
            <a:endParaRPr kumimoji="1"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2B2A3003-E44F-6025-B1F9-A3498F2875BC}"/>
              </a:ext>
            </a:extLst>
          </p:cNvPr>
          <p:cNvSpPr txBox="1"/>
          <p:nvPr/>
        </p:nvSpPr>
        <p:spPr>
          <a:xfrm>
            <a:off x="7771875" y="5054191"/>
            <a:ext cx="7630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solidFill>
                  <a:schemeClr val="bg1"/>
                </a:solidFill>
              </a:rPr>
              <a:t>QC1RP</a:t>
            </a:r>
            <a:endParaRPr kumimoji="1"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D643EB0-6034-EBEB-B5D2-60F397F4797D}"/>
              </a:ext>
            </a:extLst>
          </p:cNvPr>
          <p:cNvSpPr txBox="1"/>
          <p:nvPr/>
        </p:nvSpPr>
        <p:spPr>
          <a:xfrm>
            <a:off x="6527932" y="6046180"/>
            <a:ext cx="7630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solidFill>
                  <a:schemeClr val="bg1"/>
                </a:solidFill>
              </a:rPr>
              <a:t>QC1LE</a:t>
            </a:r>
            <a:endParaRPr kumimoji="1" lang="ja-JP" altLang="en-US" sz="1600" dirty="0">
              <a:solidFill>
                <a:schemeClr val="bg1"/>
              </a:solidFill>
            </a:endParaRPr>
          </a:p>
        </p:txBody>
      </p:sp>
      <p:pic>
        <p:nvPicPr>
          <p:cNvPr id="38" name="図 37" descr="エンジン, 座る, 金属, 大きい が含まれている画像&#10;&#10;自動的に生成された説明">
            <a:extLst>
              <a:ext uri="{FF2B5EF4-FFF2-40B4-BE49-F238E27FC236}">
                <a16:creationId xmlns:a16="http://schemas.microsoft.com/office/drawing/2014/main" id="{2C716223-93A1-CC80-3D17-1058B376B15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098" y="3247469"/>
            <a:ext cx="1716449" cy="1320861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35" name="図 34" descr="座る, エンジン, 閉じる, 駐車 が含まれている画像&#10;&#10;自動的に生成された説明">
            <a:extLst>
              <a:ext uri="{FF2B5EF4-FFF2-40B4-BE49-F238E27FC236}">
                <a16:creationId xmlns:a16="http://schemas.microsoft.com/office/drawing/2014/main" id="{4F2E4EA6-82AC-A1C9-CB99-A3FC9F55C18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3248176"/>
            <a:ext cx="1761148" cy="1320861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0C46399-80D9-C909-E607-2C4B799DB7C5}"/>
              </a:ext>
            </a:extLst>
          </p:cNvPr>
          <p:cNvSpPr txBox="1"/>
          <p:nvPr/>
        </p:nvSpPr>
        <p:spPr>
          <a:xfrm>
            <a:off x="1295268" y="6114334"/>
            <a:ext cx="3726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solidFill>
                  <a:srgbClr val="00B050"/>
                </a:solidFill>
              </a:rPr>
              <a:t>Vacuum leak test of QCSR cryostat</a:t>
            </a:r>
            <a:endParaRPr kumimoji="1" lang="ja-JP" altLang="en-US" sz="1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3115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D151D807-E119-7F66-66E2-C04173055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3166" y="5034487"/>
            <a:ext cx="3082413" cy="138015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F735F11-2AC5-757C-15D0-6E8FB6C99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5186" y="4955852"/>
            <a:ext cx="3930896" cy="1540740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F701E36-050C-457E-2E66-A6180090C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3575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11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A77FE2BB-5013-A3A5-2727-7D67D48B4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3575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14th Dec. 2022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901F97E4-697B-171F-82DE-D588EFD73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3575"/>
            <a:ext cx="4114800" cy="365125"/>
          </a:xfrm>
        </p:spPr>
        <p:txBody>
          <a:bodyPr/>
          <a:lstStyle/>
          <a:p>
            <a:r>
              <a:rPr kumimoji="1" lang="en-US" altLang="ja-JP">
                <a:solidFill>
                  <a:srgbClr val="FFFF00"/>
                </a:solidFill>
              </a:rPr>
              <a:t>The 26th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1105BB1C-B990-D354-8599-0ACE9C5C6C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15" name="タイトル 1">
            <a:extLst>
              <a:ext uri="{FF2B5EF4-FFF2-40B4-BE49-F238E27FC236}">
                <a16:creationId xmlns:a16="http://schemas.microsoft.com/office/drawing/2014/main" id="{3A4A521B-871B-9717-5321-DD995190F29B}"/>
              </a:ext>
            </a:extLst>
          </p:cNvPr>
          <p:cNvSpPr txBox="1">
            <a:spLocks/>
          </p:cNvSpPr>
          <p:nvPr/>
        </p:nvSpPr>
        <p:spPr>
          <a:xfrm>
            <a:off x="1785678" y="0"/>
            <a:ext cx="8360404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002060"/>
                </a:solidFill>
                <a:latin typeface="+mn-lt"/>
              </a:rPr>
              <a:t>IR (Tsukuba straight section) #4</a:t>
            </a:r>
            <a:endParaRPr lang="ja-JP" altLang="en-US" sz="40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3" name="図 2" descr="スポーツゲーム が含まれている画像&#10;&#10;自動的に生成された説明">
            <a:extLst>
              <a:ext uri="{FF2B5EF4-FFF2-40B4-BE49-F238E27FC236}">
                <a16:creationId xmlns:a16="http://schemas.microsoft.com/office/drawing/2014/main" id="{5CD11C11-C96F-BF4D-DEF7-EBB69509F15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2" r="5654"/>
          <a:stretch/>
        </p:blipFill>
        <p:spPr>
          <a:xfrm>
            <a:off x="9584575" y="997326"/>
            <a:ext cx="2363558" cy="2260023"/>
          </a:xfrm>
          <a:prstGeom prst="rect">
            <a:avLst/>
          </a:prstGeom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E2DC1DFF-B029-9BB6-A695-0BAC2ED2CAB3}"/>
              </a:ext>
            </a:extLst>
          </p:cNvPr>
          <p:cNvSpPr/>
          <p:nvPr/>
        </p:nvSpPr>
        <p:spPr>
          <a:xfrm>
            <a:off x="10713359" y="1061984"/>
            <a:ext cx="150952" cy="222373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6EDB761-5A3E-D5C1-8485-D3C63F92242B}"/>
              </a:ext>
            </a:extLst>
          </p:cNvPr>
          <p:cNvSpPr txBox="1"/>
          <p:nvPr/>
        </p:nvSpPr>
        <p:spPr>
          <a:xfrm>
            <a:off x="10352735" y="911219"/>
            <a:ext cx="5143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FF0000"/>
                </a:solidFill>
              </a:rPr>
              <a:t>IR</a:t>
            </a:r>
          </a:p>
        </p:txBody>
      </p:sp>
      <p:sp>
        <p:nvSpPr>
          <p:cNvPr id="20" name="円弧 19">
            <a:extLst>
              <a:ext uri="{FF2B5EF4-FFF2-40B4-BE49-F238E27FC236}">
                <a16:creationId xmlns:a16="http://schemas.microsoft.com/office/drawing/2014/main" id="{183B683D-C8B0-D460-28FF-1C912A02FC1F}"/>
              </a:ext>
            </a:extLst>
          </p:cNvPr>
          <p:cNvSpPr/>
          <p:nvPr/>
        </p:nvSpPr>
        <p:spPr>
          <a:xfrm>
            <a:off x="11083986" y="2210996"/>
            <a:ext cx="648750" cy="649763"/>
          </a:xfrm>
          <a:prstGeom prst="arc">
            <a:avLst>
              <a:gd name="adj1" fmla="val 324949"/>
              <a:gd name="adj2" fmla="val 4035329"/>
            </a:avLst>
          </a:prstGeom>
          <a:ln w="28575"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535C2D6C-35E6-E699-F519-ACA174C0BE37}"/>
              </a:ext>
            </a:extLst>
          </p:cNvPr>
          <p:cNvSpPr txBox="1"/>
          <p:nvPr/>
        </p:nvSpPr>
        <p:spPr>
          <a:xfrm>
            <a:off x="11056098" y="2310978"/>
            <a:ext cx="723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chemeClr val="accent2"/>
                </a:solidFill>
              </a:rPr>
              <a:t>Positron beam</a:t>
            </a:r>
            <a:endParaRPr kumimoji="1" lang="ja-JP" altLang="en-US" sz="1200" dirty="0">
              <a:solidFill>
                <a:schemeClr val="accent2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A861233-EAED-D883-0321-02E897B444C5}"/>
              </a:ext>
            </a:extLst>
          </p:cNvPr>
          <p:cNvSpPr txBox="1"/>
          <p:nvPr/>
        </p:nvSpPr>
        <p:spPr>
          <a:xfrm>
            <a:off x="11100704" y="916121"/>
            <a:ext cx="10599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FF0000"/>
                </a:solidFill>
              </a:rPr>
              <a:t>Tsukuba</a:t>
            </a:r>
            <a:r>
              <a:rPr lang="ja-JP" altLang="en-US" sz="1200" dirty="0">
                <a:solidFill>
                  <a:srgbClr val="FF0000"/>
                </a:solidFill>
              </a:rPr>
              <a:t> </a:t>
            </a:r>
            <a:r>
              <a:rPr lang="en-US" altLang="ja-JP" sz="1200" dirty="0">
                <a:solidFill>
                  <a:srgbClr val="FF0000"/>
                </a:solidFill>
              </a:rPr>
              <a:t>lab.</a:t>
            </a:r>
          </a:p>
        </p:txBody>
      </p: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143FA28F-96EA-265C-E154-5A5C592D0452}"/>
              </a:ext>
            </a:extLst>
          </p:cNvPr>
          <p:cNvCxnSpPr>
            <a:cxnSpLocks/>
          </p:cNvCxnSpPr>
          <p:nvPr/>
        </p:nvCxnSpPr>
        <p:spPr>
          <a:xfrm flipH="1">
            <a:off x="10808637" y="1065815"/>
            <a:ext cx="416298" cy="9560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C11655C5-C2E4-BFDF-6B55-30B0F564216C}"/>
              </a:ext>
            </a:extLst>
          </p:cNvPr>
          <p:cNvSpPr/>
          <p:nvPr/>
        </p:nvSpPr>
        <p:spPr>
          <a:xfrm>
            <a:off x="10762918" y="1124258"/>
            <a:ext cx="45719" cy="9194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円弧 31">
            <a:extLst>
              <a:ext uri="{FF2B5EF4-FFF2-40B4-BE49-F238E27FC236}">
                <a16:creationId xmlns:a16="http://schemas.microsoft.com/office/drawing/2014/main" id="{954C8DDF-11A7-E55D-5E64-29017D661D93}"/>
              </a:ext>
            </a:extLst>
          </p:cNvPr>
          <p:cNvSpPr/>
          <p:nvPr/>
        </p:nvSpPr>
        <p:spPr>
          <a:xfrm flipH="1">
            <a:off x="9854797" y="2220232"/>
            <a:ext cx="648750" cy="649763"/>
          </a:xfrm>
          <a:prstGeom prst="arc">
            <a:avLst>
              <a:gd name="adj1" fmla="val 324949"/>
              <a:gd name="adj2" fmla="val 4035329"/>
            </a:avLst>
          </a:prstGeom>
          <a:ln w="28575">
            <a:solidFill>
              <a:srgbClr val="00B0F0"/>
            </a:solidFill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1E62B8FF-79B8-A9F8-E7FF-75C9218B24BA}"/>
              </a:ext>
            </a:extLst>
          </p:cNvPr>
          <p:cNvSpPr txBox="1"/>
          <p:nvPr/>
        </p:nvSpPr>
        <p:spPr>
          <a:xfrm>
            <a:off x="10035509" y="2314280"/>
            <a:ext cx="723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rgbClr val="00B0F0"/>
                </a:solidFill>
              </a:rPr>
              <a:t>Electron beam</a:t>
            </a:r>
            <a:endParaRPr kumimoji="1" lang="ja-JP" altLang="en-US" sz="1200" dirty="0">
              <a:solidFill>
                <a:srgbClr val="00B0F0"/>
              </a:solidFill>
            </a:endParaRPr>
          </a:p>
        </p:txBody>
      </p:sp>
      <p:sp>
        <p:nvSpPr>
          <p:cNvPr id="34" name="コンテンツ プレースホルダー 2">
            <a:extLst>
              <a:ext uri="{FF2B5EF4-FFF2-40B4-BE49-F238E27FC236}">
                <a16:creationId xmlns:a16="http://schemas.microsoft.com/office/drawing/2014/main" id="{DA2A40B8-FCBD-0C56-4281-26A3C817A9F6}"/>
              </a:ext>
            </a:extLst>
          </p:cNvPr>
          <p:cNvSpPr txBox="1">
            <a:spLocks/>
          </p:cNvSpPr>
          <p:nvPr/>
        </p:nvSpPr>
        <p:spPr>
          <a:xfrm>
            <a:off x="71430" y="994753"/>
            <a:ext cx="9350590" cy="3401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dirty="0">
                <a:solidFill>
                  <a:srgbClr val="002060"/>
                </a:solidFill>
                <a:sym typeface="Symbol" panose="05050102010706020507" pitchFamily="18" charset="2"/>
              </a:rPr>
              <a:t>Future works </a:t>
            </a:r>
          </a:p>
          <a:p>
            <a:pPr lvl="1"/>
            <a:r>
              <a:rPr lang="en-US" altLang="ja-JP" sz="1800" dirty="0">
                <a:sym typeface="Symbol" panose="05050102010706020507" pitchFamily="18" charset="2"/>
              </a:rPr>
              <a:t>QCS cryostat modification</a:t>
            </a:r>
          </a:p>
          <a:p>
            <a:pPr lvl="2"/>
            <a:r>
              <a:rPr lang="en-US" altLang="ja-JP" sz="1600" dirty="0">
                <a:solidFill>
                  <a:srgbClr val="0070C0"/>
                </a:solidFill>
                <a:sym typeface="Symbol" panose="05050102010706020507" pitchFamily="18" charset="2"/>
              </a:rPr>
              <a:t>To reduce Belle II background noise, the material at the tip of QCS cryostat will be changed from W to SUS.</a:t>
            </a:r>
          </a:p>
          <a:p>
            <a:pPr lvl="3"/>
            <a:r>
              <a:rPr lang="en-US" altLang="ja-JP" sz="1400" dirty="0">
                <a:solidFill>
                  <a:srgbClr val="7030A0"/>
                </a:solidFill>
                <a:sym typeface="Symbol" panose="05050102010706020507" pitchFamily="18" charset="2"/>
              </a:rPr>
              <a:t>QCSR front cap replacement</a:t>
            </a:r>
          </a:p>
          <a:p>
            <a:pPr lvl="3"/>
            <a:r>
              <a:rPr lang="en-US" altLang="ja-JP" sz="1400" dirty="0">
                <a:solidFill>
                  <a:srgbClr val="00B050"/>
                </a:solidFill>
                <a:sym typeface="Symbol" panose="05050102010706020507" pitchFamily="18" charset="2"/>
              </a:rPr>
              <a:t>QCSL front plate replacement</a:t>
            </a:r>
          </a:p>
          <a:p>
            <a:pPr lvl="2"/>
            <a:r>
              <a:rPr lang="en-US" altLang="ja-JP" sz="1600" dirty="0">
                <a:solidFill>
                  <a:srgbClr val="0070C0"/>
                </a:solidFill>
                <a:sym typeface="Symbol" panose="05050102010706020507" pitchFamily="18" charset="2"/>
              </a:rPr>
              <a:t>To make more space for Belle II cables, the tip of QCSR cryostat will be thinner.</a:t>
            </a:r>
          </a:p>
          <a:p>
            <a:pPr lvl="3"/>
            <a:r>
              <a:rPr lang="en-US" altLang="ja-JP" sz="1400" dirty="0">
                <a:sym typeface="Symbol" panose="05050102010706020507" pitchFamily="18" charset="2"/>
              </a:rPr>
              <a:t>QCSR cryostat modification including front cap replacement</a:t>
            </a:r>
          </a:p>
          <a:p>
            <a:pPr lvl="2"/>
            <a:r>
              <a:rPr lang="en-US" altLang="ja-JP" sz="1600" dirty="0">
                <a:solidFill>
                  <a:srgbClr val="0070C0"/>
                </a:solidFill>
                <a:sym typeface="Symbol" panose="05050102010706020507" pitchFamily="18" charset="2"/>
              </a:rPr>
              <a:t>QCS cryostats will be disassembled for these works.</a:t>
            </a:r>
          </a:p>
          <a:p>
            <a:pPr lvl="3"/>
            <a:r>
              <a:rPr lang="en-US" altLang="ja-JP" sz="1400" dirty="0">
                <a:sym typeface="Symbol" panose="05050102010706020507" pitchFamily="18" charset="2"/>
              </a:rPr>
              <a:t>It is necessary to shift QCS beam pipes in longitudinal direction.</a:t>
            </a:r>
          </a:p>
          <a:p>
            <a:pPr lvl="3"/>
            <a:endParaRPr lang="en-US" altLang="ja-JP" sz="1400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pPr lvl="3"/>
            <a:endParaRPr lang="en-US" altLang="ja-JP" sz="1400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pPr lvl="2"/>
            <a:endParaRPr lang="en-US" altLang="ja-JP" sz="1600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pPr lvl="2"/>
            <a:endParaRPr lang="en-US" altLang="ja-JP" sz="1600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pPr lvl="1"/>
            <a:endParaRPr lang="en-US" altLang="ja-JP" sz="1000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endParaRPr lang="en-US" altLang="ja-JP" dirty="0">
              <a:solidFill>
                <a:srgbClr val="002060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6E783F7-FB42-96BF-A81F-63C65D46157E}"/>
              </a:ext>
            </a:extLst>
          </p:cNvPr>
          <p:cNvSpPr txBox="1"/>
          <p:nvPr/>
        </p:nvSpPr>
        <p:spPr>
          <a:xfrm>
            <a:off x="7011598" y="6040128"/>
            <a:ext cx="10852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>
                <a:solidFill>
                  <a:srgbClr val="0070C0"/>
                </a:solidFill>
              </a:rPr>
              <a:t>QCSR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821E482-BB21-A233-2F87-9DC2D6C8868E}"/>
              </a:ext>
            </a:extLst>
          </p:cNvPr>
          <p:cNvSpPr txBox="1"/>
          <p:nvPr/>
        </p:nvSpPr>
        <p:spPr>
          <a:xfrm>
            <a:off x="4650321" y="6047445"/>
            <a:ext cx="7142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>
                <a:solidFill>
                  <a:srgbClr val="0070C0"/>
                </a:solidFill>
              </a:rPr>
              <a:t>QCSL</a:t>
            </a: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701F7D18-E861-081A-2BE1-DE1BCD1257DE}"/>
              </a:ext>
            </a:extLst>
          </p:cNvPr>
          <p:cNvSpPr/>
          <p:nvPr/>
        </p:nvSpPr>
        <p:spPr>
          <a:xfrm>
            <a:off x="5965880" y="5518087"/>
            <a:ext cx="66368" cy="4129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13E4DBC9-9C1A-1E91-9D8E-122C6248F30E}"/>
              </a:ext>
            </a:extLst>
          </p:cNvPr>
          <p:cNvSpPr/>
          <p:nvPr/>
        </p:nvSpPr>
        <p:spPr>
          <a:xfrm>
            <a:off x="6165861" y="5372195"/>
            <a:ext cx="582561" cy="7202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7030A0"/>
              </a:solidFill>
            </a:endParaRPr>
          </a:p>
        </p:txBody>
      </p:sp>
      <p:pic>
        <p:nvPicPr>
          <p:cNvPr id="23" name="コンテンツ プレースホルダー 3">
            <a:extLst>
              <a:ext uri="{FF2B5EF4-FFF2-40B4-BE49-F238E27FC236}">
                <a16:creationId xmlns:a16="http://schemas.microsoft.com/office/drawing/2014/main" id="{765E09C9-4827-53E5-391D-04FC57A4703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081"/>
          <a:stretch/>
        </p:blipFill>
        <p:spPr>
          <a:xfrm>
            <a:off x="86786" y="4790947"/>
            <a:ext cx="2912546" cy="1598746"/>
          </a:xfrm>
          <a:prstGeom prst="rect">
            <a:avLst/>
          </a:prstGeom>
        </p:spPr>
      </p:pic>
      <p:sp>
        <p:nvSpPr>
          <p:cNvPr id="27" name="四角形: 角を丸くする 26">
            <a:extLst>
              <a:ext uri="{FF2B5EF4-FFF2-40B4-BE49-F238E27FC236}">
                <a16:creationId xmlns:a16="http://schemas.microsoft.com/office/drawing/2014/main" id="{BC3969D0-2CB0-B175-195B-93114DC2A962}"/>
              </a:ext>
            </a:extLst>
          </p:cNvPr>
          <p:cNvSpPr/>
          <p:nvPr/>
        </p:nvSpPr>
        <p:spPr>
          <a:xfrm>
            <a:off x="3812458" y="5207845"/>
            <a:ext cx="714293" cy="1063108"/>
          </a:xfrm>
          <a:prstGeom prst="roundRect">
            <a:avLst>
              <a:gd name="adj" fmla="val 11505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四角形: 角を丸くする 27">
            <a:extLst>
              <a:ext uri="{FF2B5EF4-FFF2-40B4-BE49-F238E27FC236}">
                <a16:creationId xmlns:a16="http://schemas.microsoft.com/office/drawing/2014/main" id="{F8FA508F-47CD-8115-D5DD-1E6CB5489088}"/>
              </a:ext>
            </a:extLst>
          </p:cNvPr>
          <p:cNvSpPr/>
          <p:nvPr/>
        </p:nvSpPr>
        <p:spPr>
          <a:xfrm>
            <a:off x="8083347" y="5207845"/>
            <a:ext cx="582561" cy="257491"/>
          </a:xfrm>
          <a:prstGeom prst="roundRect">
            <a:avLst>
              <a:gd name="adj" fmla="val 11505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四角形: 角を丸くする 28">
            <a:extLst>
              <a:ext uri="{FF2B5EF4-FFF2-40B4-BE49-F238E27FC236}">
                <a16:creationId xmlns:a16="http://schemas.microsoft.com/office/drawing/2014/main" id="{A5EEE1CD-5A87-6CBF-32D3-86F8B1DD5180}"/>
              </a:ext>
            </a:extLst>
          </p:cNvPr>
          <p:cNvSpPr/>
          <p:nvPr/>
        </p:nvSpPr>
        <p:spPr>
          <a:xfrm>
            <a:off x="8118161" y="6001800"/>
            <a:ext cx="582561" cy="257491"/>
          </a:xfrm>
          <a:prstGeom prst="roundRect">
            <a:avLst>
              <a:gd name="adj" fmla="val 11505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四角形: 角を丸くする 35">
            <a:extLst>
              <a:ext uri="{FF2B5EF4-FFF2-40B4-BE49-F238E27FC236}">
                <a16:creationId xmlns:a16="http://schemas.microsoft.com/office/drawing/2014/main" id="{0C357549-4F1E-7321-089F-1CC341EE00B9}"/>
              </a:ext>
            </a:extLst>
          </p:cNvPr>
          <p:cNvSpPr/>
          <p:nvPr/>
        </p:nvSpPr>
        <p:spPr>
          <a:xfrm>
            <a:off x="1256146" y="4954075"/>
            <a:ext cx="857728" cy="969913"/>
          </a:xfrm>
          <a:prstGeom prst="roundRect">
            <a:avLst/>
          </a:prstGeom>
          <a:noFill/>
          <a:ln w="190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7" name="コンテンツ プレースホルダー 3">
            <a:extLst>
              <a:ext uri="{FF2B5EF4-FFF2-40B4-BE49-F238E27FC236}">
                <a16:creationId xmlns:a16="http://schemas.microsoft.com/office/drawing/2014/main" id="{B180CA0B-C7EB-87FF-7436-862EE7EA581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659"/>
          <a:stretch/>
        </p:blipFill>
        <p:spPr>
          <a:xfrm>
            <a:off x="10198223" y="4576155"/>
            <a:ext cx="1950640" cy="1694798"/>
          </a:xfrm>
          <a:prstGeom prst="rect">
            <a:avLst/>
          </a:prstGeom>
        </p:spPr>
      </p:pic>
      <p:pic>
        <p:nvPicPr>
          <p:cNvPr id="43" name="コンテンツ プレースホルダー 3">
            <a:extLst>
              <a:ext uri="{FF2B5EF4-FFF2-40B4-BE49-F238E27FC236}">
                <a16:creationId xmlns:a16="http://schemas.microsoft.com/office/drawing/2014/main" id="{913D20C8-BF95-B29C-9298-B8975AC3A33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90" y="3775569"/>
            <a:ext cx="1745003" cy="104057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FFB6AE4C-6BC3-E622-1B67-A42340E5B6E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52504" b="5403"/>
          <a:stretch/>
        </p:blipFill>
        <p:spPr>
          <a:xfrm>
            <a:off x="10218605" y="3187803"/>
            <a:ext cx="1929173" cy="1457898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625242DE-C165-F9C9-5F93-0BC74DE4CFC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78026" y="3922625"/>
            <a:ext cx="1754942" cy="1327949"/>
          </a:xfrm>
          <a:prstGeom prst="rect">
            <a:avLst/>
          </a:prstGeom>
        </p:spPr>
      </p:pic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9C151721-7D15-DA5C-93FF-77C2B9822C78}"/>
              </a:ext>
            </a:extLst>
          </p:cNvPr>
          <p:cNvSpPr txBox="1"/>
          <p:nvPr/>
        </p:nvSpPr>
        <p:spPr>
          <a:xfrm>
            <a:off x="74531" y="4733837"/>
            <a:ext cx="890964" cy="276999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00B050"/>
                </a:solidFill>
              </a:rPr>
              <a:t>Y. Arimoto</a:t>
            </a: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65511C0C-C0CC-BD32-3BF1-CDCBAF714FF1}"/>
              </a:ext>
            </a:extLst>
          </p:cNvPr>
          <p:cNvSpPr txBox="1"/>
          <p:nvPr/>
        </p:nvSpPr>
        <p:spPr>
          <a:xfrm>
            <a:off x="5392052" y="3993069"/>
            <a:ext cx="890964" cy="276999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00B050"/>
                </a:solidFill>
              </a:rPr>
              <a:t>Y. Arimoto</a:t>
            </a: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7E5FB2EB-FF84-7BFE-8983-E4F6863BE94E}"/>
              </a:ext>
            </a:extLst>
          </p:cNvPr>
          <p:cNvSpPr txBox="1"/>
          <p:nvPr/>
        </p:nvSpPr>
        <p:spPr>
          <a:xfrm>
            <a:off x="11542772" y="4456838"/>
            <a:ext cx="595357" cy="276999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00B050"/>
                </a:solidFill>
              </a:rPr>
              <a:t>T. Oki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77378C4-001E-C61E-C0CF-73A708053919}"/>
              </a:ext>
            </a:extLst>
          </p:cNvPr>
          <p:cNvSpPr txBox="1"/>
          <p:nvPr/>
        </p:nvSpPr>
        <p:spPr>
          <a:xfrm>
            <a:off x="5873756" y="6032629"/>
            <a:ext cx="1156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7030A0"/>
                </a:solidFill>
              </a:rPr>
              <a:t>QCSR front cap replacement</a:t>
            </a:r>
            <a:endParaRPr kumimoji="1" lang="ja-JP" altLang="en-US" sz="1200" dirty="0">
              <a:solidFill>
                <a:srgbClr val="7030A0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4B8AD86-D95D-0302-14E6-01782BF7F5F0}"/>
              </a:ext>
            </a:extLst>
          </p:cNvPr>
          <p:cNvSpPr txBox="1"/>
          <p:nvPr/>
        </p:nvSpPr>
        <p:spPr>
          <a:xfrm>
            <a:off x="4836763" y="5031569"/>
            <a:ext cx="1487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00B050"/>
                </a:solidFill>
              </a:rPr>
              <a:t>QCSR front plate replacement</a:t>
            </a:r>
            <a:endParaRPr kumimoji="1" lang="ja-JP" altLang="en-US" sz="1200" dirty="0">
              <a:solidFill>
                <a:srgbClr val="00B050"/>
              </a:solidFill>
            </a:endParaRPr>
          </a:p>
        </p:txBody>
      </p: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649F6653-13E5-1F88-7057-425A145E96B2}"/>
              </a:ext>
            </a:extLst>
          </p:cNvPr>
          <p:cNvCxnSpPr>
            <a:cxnSpLocks/>
          </p:cNvCxnSpPr>
          <p:nvPr/>
        </p:nvCxnSpPr>
        <p:spPr>
          <a:xfrm flipH="1">
            <a:off x="1543059" y="4655723"/>
            <a:ext cx="1171783" cy="658863"/>
          </a:xfrm>
          <a:prstGeom prst="straightConnector1">
            <a:avLst/>
          </a:prstGeom>
          <a:ln w="12700">
            <a:solidFill>
              <a:schemeClr val="bg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88360D7F-2B82-714A-A2AC-82F19BEA3D69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3345005" y="4733837"/>
            <a:ext cx="828775" cy="528641"/>
          </a:xfrm>
          <a:prstGeom prst="straightConnector1">
            <a:avLst/>
          </a:prstGeom>
          <a:ln w="12700">
            <a:solidFill>
              <a:srgbClr val="C00000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FBC598F-BF19-0709-66F6-5676E2E5F480}"/>
              </a:ext>
            </a:extLst>
          </p:cNvPr>
          <p:cNvSpPr txBox="1"/>
          <p:nvPr/>
        </p:nvSpPr>
        <p:spPr>
          <a:xfrm>
            <a:off x="2193739" y="4272172"/>
            <a:ext cx="2302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rgbClr val="C00000"/>
                </a:solidFill>
              </a:rPr>
              <a:t>To access QCS pipes &amp; BPMs, </a:t>
            </a:r>
          </a:p>
          <a:p>
            <a:r>
              <a:rPr lang="en-US" altLang="ja-JP" sz="1200" dirty="0">
                <a:solidFill>
                  <a:srgbClr val="C00000"/>
                </a:solidFill>
              </a:rPr>
              <a:t>this part should be disassembled.</a:t>
            </a:r>
            <a:endParaRPr kumimoji="1" lang="ja-JP" altLang="en-US" sz="1200" dirty="0">
              <a:solidFill>
                <a:srgbClr val="C00000"/>
              </a:solidFill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F45E7BF4-E0E0-2ED4-E36E-DEB723A5AE1C}"/>
              </a:ext>
            </a:extLst>
          </p:cNvPr>
          <p:cNvSpPr txBox="1"/>
          <p:nvPr/>
        </p:nvSpPr>
        <p:spPr>
          <a:xfrm>
            <a:off x="8092971" y="4319619"/>
            <a:ext cx="2302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rgbClr val="C00000"/>
                </a:solidFill>
              </a:rPr>
              <a:t>To access QCS pipes &amp; BPMs, these windows should be open.</a:t>
            </a:r>
            <a:endParaRPr kumimoji="1" lang="ja-JP" altLang="en-US" sz="1200" dirty="0">
              <a:solidFill>
                <a:srgbClr val="C00000"/>
              </a:solidFill>
            </a:endParaRPr>
          </a:p>
        </p:txBody>
      </p:sp>
      <p:cxnSp>
        <p:nvCxnSpPr>
          <p:cNvPr id="44" name="直線矢印コネクタ 43">
            <a:extLst>
              <a:ext uri="{FF2B5EF4-FFF2-40B4-BE49-F238E27FC236}">
                <a16:creationId xmlns:a16="http://schemas.microsoft.com/office/drawing/2014/main" id="{4F664504-91ED-70C4-43BB-44D8F6D2DC7F}"/>
              </a:ext>
            </a:extLst>
          </p:cNvPr>
          <p:cNvCxnSpPr>
            <a:cxnSpLocks/>
          </p:cNvCxnSpPr>
          <p:nvPr/>
        </p:nvCxnSpPr>
        <p:spPr>
          <a:xfrm flipH="1">
            <a:off x="8534955" y="4733837"/>
            <a:ext cx="601420" cy="678749"/>
          </a:xfrm>
          <a:prstGeom prst="straightConnector1">
            <a:avLst/>
          </a:prstGeom>
          <a:ln w="12700">
            <a:solidFill>
              <a:srgbClr val="C00000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矢印コネクタ 48">
            <a:extLst>
              <a:ext uri="{FF2B5EF4-FFF2-40B4-BE49-F238E27FC236}">
                <a16:creationId xmlns:a16="http://schemas.microsoft.com/office/drawing/2014/main" id="{62BE1444-A9E8-439A-7325-297CCEFE093D}"/>
              </a:ext>
            </a:extLst>
          </p:cNvPr>
          <p:cNvCxnSpPr>
            <a:cxnSpLocks/>
          </p:cNvCxnSpPr>
          <p:nvPr/>
        </p:nvCxnSpPr>
        <p:spPr>
          <a:xfrm flipH="1">
            <a:off x="8419220" y="4740574"/>
            <a:ext cx="717155" cy="1356464"/>
          </a:xfrm>
          <a:prstGeom prst="straightConnector1">
            <a:avLst/>
          </a:prstGeom>
          <a:ln w="12700">
            <a:solidFill>
              <a:srgbClr val="C00000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矢印コネクタ 53">
            <a:extLst>
              <a:ext uri="{FF2B5EF4-FFF2-40B4-BE49-F238E27FC236}">
                <a16:creationId xmlns:a16="http://schemas.microsoft.com/office/drawing/2014/main" id="{3F9E972D-E7A2-B762-0C50-A245FDBEE21E}"/>
              </a:ext>
            </a:extLst>
          </p:cNvPr>
          <p:cNvCxnSpPr>
            <a:cxnSpLocks/>
          </p:cNvCxnSpPr>
          <p:nvPr/>
        </p:nvCxnSpPr>
        <p:spPr>
          <a:xfrm>
            <a:off x="10035509" y="4684761"/>
            <a:ext cx="1120928" cy="603555"/>
          </a:xfrm>
          <a:prstGeom prst="straightConnector1">
            <a:avLst/>
          </a:prstGeom>
          <a:ln w="12700">
            <a:solidFill>
              <a:schemeClr val="bg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四角形: 角を丸くする 57">
            <a:extLst>
              <a:ext uri="{FF2B5EF4-FFF2-40B4-BE49-F238E27FC236}">
                <a16:creationId xmlns:a16="http://schemas.microsoft.com/office/drawing/2014/main" id="{FAD70BD6-4CB4-F16D-DDFC-62F77DABCD67}"/>
              </a:ext>
            </a:extLst>
          </p:cNvPr>
          <p:cNvSpPr/>
          <p:nvPr/>
        </p:nvSpPr>
        <p:spPr>
          <a:xfrm>
            <a:off x="10979497" y="5055153"/>
            <a:ext cx="595357" cy="700614"/>
          </a:xfrm>
          <a:prstGeom prst="roundRect">
            <a:avLst/>
          </a:prstGeom>
          <a:noFill/>
          <a:ln w="190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9" name="直線矢印コネクタ 58">
            <a:extLst>
              <a:ext uri="{FF2B5EF4-FFF2-40B4-BE49-F238E27FC236}">
                <a16:creationId xmlns:a16="http://schemas.microsoft.com/office/drawing/2014/main" id="{CD30F293-208A-05B7-AE85-113BDA0357A1}"/>
              </a:ext>
            </a:extLst>
          </p:cNvPr>
          <p:cNvCxnSpPr>
            <a:cxnSpLocks/>
          </p:cNvCxnSpPr>
          <p:nvPr/>
        </p:nvCxnSpPr>
        <p:spPr>
          <a:xfrm>
            <a:off x="10198223" y="3358439"/>
            <a:ext cx="793631" cy="582328"/>
          </a:xfrm>
          <a:prstGeom prst="straightConnector1">
            <a:avLst/>
          </a:prstGeom>
          <a:ln w="12700">
            <a:solidFill>
              <a:schemeClr val="bg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矢印コネクタ 60">
            <a:extLst>
              <a:ext uri="{FF2B5EF4-FFF2-40B4-BE49-F238E27FC236}">
                <a16:creationId xmlns:a16="http://schemas.microsoft.com/office/drawing/2014/main" id="{B6BE9AE8-278D-7535-E8B0-57E9DBB3B368}"/>
              </a:ext>
            </a:extLst>
          </p:cNvPr>
          <p:cNvCxnSpPr>
            <a:cxnSpLocks/>
            <a:stCxn id="45" idx="1"/>
          </p:cNvCxnSpPr>
          <p:nvPr/>
        </p:nvCxnSpPr>
        <p:spPr>
          <a:xfrm>
            <a:off x="10218605" y="3916752"/>
            <a:ext cx="814859" cy="300558"/>
          </a:xfrm>
          <a:prstGeom prst="straightConnector1">
            <a:avLst/>
          </a:prstGeom>
          <a:ln w="12700">
            <a:solidFill>
              <a:schemeClr val="bg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矢印コネクタ 62">
            <a:extLst>
              <a:ext uri="{FF2B5EF4-FFF2-40B4-BE49-F238E27FC236}">
                <a16:creationId xmlns:a16="http://schemas.microsoft.com/office/drawing/2014/main" id="{E3EF14FE-25DD-0D0E-EA1D-B45FEE33770B}"/>
              </a:ext>
            </a:extLst>
          </p:cNvPr>
          <p:cNvCxnSpPr>
            <a:cxnSpLocks/>
          </p:cNvCxnSpPr>
          <p:nvPr/>
        </p:nvCxnSpPr>
        <p:spPr>
          <a:xfrm>
            <a:off x="416344" y="3728525"/>
            <a:ext cx="103669" cy="427554"/>
          </a:xfrm>
          <a:prstGeom prst="straightConnector1">
            <a:avLst/>
          </a:prstGeom>
          <a:ln w="12700">
            <a:solidFill>
              <a:schemeClr val="bg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矢印コネクタ 65">
            <a:extLst>
              <a:ext uri="{FF2B5EF4-FFF2-40B4-BE49-F238E27FC236}">
                <a16:creationId xmlns:a16="http://schemas.microsoft.com/office/drawing/2014/main" id="{007B61C4-349F-F1D5-3A51-1C572596787A}"/>
              </a:ext>
            </a:extLst>
          </p:cNvPr>
          <p:cNvCxnSpPr>
            <a:cxnSpLocks/>
          </p:cNvCxnSpPr>
          <p:nvPr/>
        </p:nvCxnSpPr>
        <p:spPr>
          <a:xfrm flipH="1">
            <a:off x="1305987" y="4004071"/>
            <a:ext cx="538788" cy="213239"/>
          </a:xfrm>
          <a:prstGeom prst="straightConnector1">
            <a:avLst/>
          </a:prstGeom>
          <a:ln w="12700">
            <a:solidFill>
              <a:schemeClr val="bg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8D5DBD18-E408-B895-E8F1-A187412C0F93}"/>
              </a:ext>
            </a:extLst>
          </p:cNvPr>
          <p:cNvSpPr txBox="1"/>
          <p:nvPr/>
        </p:nvSpPr>
        <p:spPr>
          <a:xfrm>
            <a:off x="8985896" y="3219138"/>
            <a:ext cx="13495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chemeClr val="accent2">
                    <a:lumMod val="75000"/>
                  </a:schemeClr>
                </a:solidFill>
              </a:rPr>
              <a:t>BPM feedthrough</a:t>
            </a:r>
            <a:endParaRPr kumimoji="1" lang="ja-JP" altLang="en-US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AC93F82D-0B44-7BBC-C1E7-E3B7C26A0869}"/>
              </a:ext>
            </a:extLst>
          </p:cNvPr>
          <p:cNvSpPr txBox="1"/>
          <p:nvPr/>
        </p:nvSpPr>
        <p:spPr>
          <a:xfrm>
            <a:off x="9148246" y="3750336"/>
            <a:ext cx="11695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chemeClr val="accent2">
                    <a:lumMod val="75000"/>
                  </a:schemeClr>
                </a:solidFill>
              </a:rPr>
              <a:t>QCS beam pipe</a:t>
            </a:r>
            <a:endParaRPr kumimoji="1" lang="ja-JP" altLang="en-US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E8EBC8F8-4FBD-A5DC-9806-8A1AB609B960}"/>
              </a:ext>
            </a:extLst>
          </p:cNvPr>
          <p:cNvSpPr txBox="1"/>
          <p:nvPr/>
        </p:nvSpPr>
        <p:spPr>
          <a:xfrm>
            <a:off x="-7709" y="3540150"/>
            <a:ext cx="13495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chemeClr val="accent2">
                    <a:lumMod val="75000"/>
                  </a:schemeClr>
                </a:solidFill>
              </a:rPr>
              <a:t>BPM feedthrough</a:t>
            </a:r>
            <a:endParaRPr kumimoji="1" lang="ja-JP" altLang="en-US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46DC13D2-1D7B-2EDF-B7D4-5D36EA274E69}"/>
              </a:ext>
            </a:extLst>
          </p:cNvPr>
          <p:cNvSpPr txBox="1"/>
          <p:nvPr/>
        </p:nvSpPr>
        <p:spPr>
          <a:xfrm>
            <a:off x="1746610" y="3867717"/>
            <a:ext cx="11695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chemeClr val="accent2">
                    <a:lumMod val="75000"/>
                  </a:schemeClr>
                </a:solidFill>
              </a:rPr>
              <a:t>QCS beam pipe</a:t>
            </a:r>
            <a:endParaRPr kumimoji="1" lang="ja-JP" altLang="en-US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0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F701E36-050C-457E-2E66-A6180090C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3575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12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A77FE2BB-5013-A3A5-2727-7D67D48B4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3575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14th Dec. 2022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901F97E4-697B-171F-82DE-D588EFD73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3575"/>
            <a:ext cx="4114800" cy="365125"/>
          </a:xfrm>
        </p:spPr>
        <p:txBody>
          <a:bodyPr/>
          <a:lstStyle/>
          <a:p>
            <a:r>
              <a:rPr kumimoji="1" lang="en-US" altLang="ja-JP">
                <a:solidFill>
                  <a:srgbClr val="FFFF00"/>
                </a:solidFill>
              </a:rPr>
              <a:t>The 26th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1105BB1C-B990-D354-8599-0ACE9C5C6C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15" name="タイトル 1">
            <a:extLst>
              <a:ext uri="{FF2B5EF4-FFF2-40B4-BE49-F238E27FC236}">
                <a16:creationId xmlns:a16="http://schemas.microsoft.com/office/drawing/2014/main" id="{3A4A521B-871B-9717-5321-DD995190F29B}"/>
              </a:ext>
            </a:extLst>
          </p:cNvPr>
          <p:cNvSpPr txBox="1">
            <a:spLocks/>
          </p:cNvSpPr>
          <p:nvPr/>
        </p:nvSpPr>
        <p:spPr>
          <a:xfrm>
            <a:off x="1785678" y="0"/>
            <a:ext cx="8360404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002060"/>
                </a:solidFill>
                <a:latin typeface="+mn-lt"/>
              </a:rPr>
              <a:t>IR (Tsukuba straight section) #5 </a:t>
            </a:r>
            <a:endParaRPr lang="ja-JP" altLang="en-US" sz="4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6" name="コンテンツ プレースホルダー 2">
            <a:extLst>
              <a:ext uri="{FF2B5EF4-FFF2-40B4-BE49-F238E27FC236}">
                <a16:creationId xmlns:a16="http://schemas.microsoft.com/office/drawing/2014/main" id="{D8E997C0-5F8B-55B3-9F8E-D7CCCDBEF6D0}"/>
              </a:ext>
            </a:extLst>
          </p:cNvPr>
          <p:cNvSpPr txBox="1">
            <a:spLocks/>
          </p:cNvSpPr>
          <p:nvPr/>
        </p:nvSpPr>
        <p:spPr>
          <a:xfrm>
            <a:off x="65315" y="1103833"/>
            <a:ext cx="9350589" cy="228920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dirty="0">
                <a:solidFill>
                  <a:srgbClr val="002060"/>
                </a:solidFill>
                <a:sym typeface="Symbol" panose="05050102010706020507" pitchFamily="18" charset="2"/>
              </a:rPr>
              <a:t>Remaining works in accelerator tunnel:</a:t>
            </a:r>
          </a:p>
          <a:p>
            <a:pPr lvl="1"/>
            <a:r>
              <a:rPr lang="en-US" altLang="ja-JP" sz="1800" dirty="0">
                <a:sym typeface="Symbol" panose="05050102010706020507" pitchFamily="18" charset="2"/>
              </a:rPr>
              <a:t>Belle II maintenance &amp; reinforcement ( June 2023)</a:t>
            </a:r>
          </a:p>
          <a:p>
            <a:pPr lvl="1"/>
            <a:r>
              <a:rPr lang="en-US" altLang="ja-JP" sz="1800" dirty="0">
                <a:sym typeface="Symbol" panose="05050102010706020507" pitchFamily="18" charset="2"/>
              </a:rPr>
              <a:t>QCS cryostat modification (March 2023)</a:t>
            </a:r>
          </a:p>
          <a:p>
            <a:pPr lvl="1"/>
            <a:r>
              <a:rPr lang="en-US" altLang="ja-JP" sz="1800" dirty="0">
                <a:sym typeface="Symbol" panose="05050102010706020507" pitchFamily="18" charset="2"/>
              </a:rPr>
              <a:t>QCS reinstallation (July  August 2023)</a:t>
            </a:r>
          </a:p>
          <a:p>
            <a:pPr lvl="1"/>
            <a:r>
              <a:rPr lang="en-US" altLang="ja-JP" sz="1800" dirty="0">
                <a:sym typeface="Symbol" panose="05050102010706020507" pitchFamily="18" charset="2"/>
              </a:rPr>
              <a:t>Concrete shield reinstallation (Sep. 2023)</a:t>
            </a:r>
          </a:p>
          <a:p>
            <a:r>
              <a:rPr lang="en-US" altLang="ja-JP" sz="2000" dirty="0">
                <a:solidFill>
                  <a:srgbClr val="002060"/>
                </a:solidFill>
                <a:sym typeface="Symbol" panose="05050102010706020507" pitchFamily="18" charset="2"/>
              </a:rPr>
              <a:t>All works can be completed by the end of September 2023.</a:t>
            </a:r>
          </a:p>
          <a:p>
            <a:pPr lvl="1"/>
            <a:r>
              <a:rPr lang="en-US" altLang="ja-JP" sz="1800" dirty="0">
                <a:sym typeface="Symbol" panose="05050102010706020507" pitchFamily="18" charset="2"/>
              </a:rPr>
              <a:t>It is required to coordinate schedule with Belle II work and NLC construction.</a:t>
            </a:r>
          </a:p>
          <a:p>
            <a:pPr marL="457200" lvl="1" indent="0">
              <a:buNone/>
            </a:pPr>
            <a:r>
              <a:rPr lang="en-US" altLang="ja-JP" sz="1800" dirty="0">
                <a:solidFill>
                  <a:srgbClr val="002060"/>
                </a:solidFill>
                <a:sym typeface="Symbol" panose="05050102010706020507" pitchFamily="18" charset="2"/>
              </a:rPr>
              <a:t>	</a:t>
            </a:r>
          </a:p>
          <a:p>
            <a:endParaRPr lang="en-US" altLang="ja-JP" dirty="0">
              <a:solidFill>
                <a:srgbClr val="002060"/>
              </a:solidFill>
            </a:endParaRPr>
          </a:p>
        </p:txBody>
      </p:sp>
      <p:pic>
        <p:nvPicPr>
          <p:cNvPr id="2" name="図 1" descr="スポーツゲーム が含まれている画像&#10;&#10;自動的に生成された説明">
            <a:extLst>
              <a:ext uri="{FF2B5EF4-FFF2-40B4-BE49-F238E27FC236}">
                <a16:creationId xmlns:a16="http://schemas.microsoft.com/office/drawing/2014/main" id="{F535A15F-08B1-9C84-778D-CFF75ED177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2" r="5654"/>
          <a:stretch/>
        </p:blipFill>
        <p:spPr>
          <a:xfrm>
            <a:off x="9584575" y="997326"/>
            <a:ext cx="2363558" cy="2260023"/>
          </a:xfrm>
          <a:prstGeom prst="rect">
            <a:avLst/>
          </a:prstGeom>
        </p:spPr>
      </p:pic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2E43B5C4-5F10-D039-E444-0D1CB76BE273}"/>
              </a:ext>
            </a:extLst>
          </p:cNvPr>
          <p:cNvSpPr/>
          <p:nvPr/>
        </p:nvSpPr>
        <p:spPr>
          <a:xfrm>
            <a:off x="10713359" y="1061984"/>
            <a:ext cx="150952" cy="222373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" name="テキスト ボックス 105">
            <a:extLst>
              <a:ext uri="{FF2B5EF4-FFF2-40B4-BE49-F238E27FC236}">
                <a16:creationId xmlns:a16="http://schemas.microsoft.com/office/drawing/2014/main" id="{2E4FEBC0-0934-9621-9948-FA0234152F50}"/>
              </a:ext>
            </a:extLst>
          </p:cNvPr>
          <p:cNvSpPr txBox="1"/>
          <p:nvPr/>
        </p:nvSpPr>
        <p:spPr>
          <a:xfrm>
            <a:off x="10352735" y="911219"/>
            <a:ext cx="5143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FF0000"/>
                </a:solidFill>
              </a:rPr>
              <a:t>IR</a:t>
            </a:r>
          </a:p>
        </p:txBody>
      </p:sp>
      <p:sp>
        <p:nvSpPr>
          <p:cNvPr id="109" name="円弧 108">
            <a:extLst>
              <a:ext uri="{FF2B5EF4-FFF2-40B4-BE49-F238E27FC236}">
                <a16:creationId xmlns:a16="http://schemas.microsoft.com/office/drawing/2014/main" id="{D5C018D8-F5F9-E761-88D4-284ECD803AA7}"/>
              </a:ext>
            </a:extLst>
          </p:cNvPr>
          <p:cNvSpPr/>
          <p:nvPr/>
        </p:nvSpPr>
        <p:spPr>
          <a:xfrm>
            <a:off x="11083986" y="2210996"/>
            <a:ext cx="648750" cy="649763"/>
          </a:xfrm>
          <a:prstGeom prst="arc">
            <a:avLst>
              <a:gd name="adj1" fmla="val 324949"/>
              <a:gd name="adj2" fmla="val 4035329"/>
            </a:avLst>
          </a:prstGeom>
          <a:ln w="28575"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" name="テキスト ボックス 109">
            <a:extLst>
              <a:ext uri="{FF2B5EF4-FFF2-40B4-BE49-F238E27FC236}">
                <a16:creationId xmlns:a16="http://schemas.microsoft.com/office/drawing/2014/main" id="{38ED1E76-D419-7339-6F02-FB8B7EF15B06}"/>
              </a:ext>
            </a:extLst>
          </p:cNvPr>
          <p:cNvSpPr txBox="1"/>
          <p:nvPr/>
        </p:nvSpPr>
        <p:spPr>
          <a:xfrm>
            <a:off x="11056098" y="2310978"/>
            <a:ext cx="723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chemeClr val="accent2"/>
                </a:solidFill>
              </a:rPr>
              <a:t>Positron beam</a:t>
            </a:r>
            <a:endParaRPr kumimoji="1" lang="ja-JP" altLang="en-US" sz="1200" dirty="0">
              <a:solidFill>
                <a:schemeClr val="accent2"/>
              </a:solidFill>
            </a:endParaRPr>
          </a:p>
        </p:txBody>
      </p:sp>
      <p:sp>
        <p:nvSpPr>
          <p:cNvPr id="112" name="テキスト ボックス 111">
            <a:extLst>
              <a:ext uri="{FF2B5EF4-FFF2-40B4-BE49-F238E27FC236}">
                <a16:creationId xmlns:a16="http://schemas.microsoft.com/office/drawing/2014/main" id="{40274FC6-72DF-BDAE-BEC1-FAE3A76D72B0}"/>
              </a:ext>
            </a:extLst>
          </p:cNvPr>
          <p:cNvSpPr txBox="1"/>
          <p:nvPr/>
        </p:nvSpPr>
        <p:spPr>
          <a:xfrm>
            <a:off x="11100704" y="916121"/>
            <a:ext cx="10599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FF0000"/>
                </a:solidFill>
              </a:rPr>
              <a:t>Tsukuba</a:t>
            </a:r>
            <a:r>
              <a:rPr lang="ja-JP" altLang="en-US" sz="1200" dirty="0">
                <a:solidFill>
                  <a:srgbClr val="FF0000"/>
                </a:solidFill>
              </a:rPr>
              <a:t> </a:t>
            </a:r>
            <a:r>
              <a:rPr lang="en-US" altLang="ja-JP" sz="1200" dirty="0">
                <a:solidFill>
                  <a:srgbClr val="FF0000"/>
                </a:solidFill>
              </a:rPr>
              <a:t>lab.</a:t>
            </a:r>
          </a:p>
        </p:txBody>
      </p:sp>
      <p:cxnSp>
        <p:nvCxnSpPr>
          <p:cNvPr id="114" name="直線矢印コネクタ 113">
            <a:extLst>
              <a:ext uri="{FF2B5EF4-FFF2-40B4-BE49-F238E27FC236}">
                <a16:creationId xmlns:a16="http://schemas.microsoft.com/office/drawing/2014/main" id="{C0B6E53D-D4C7-BC8F-8C02-759E59EABD2E}"/>
              </a:ext>
            </a:extLst>
          </p:cNvPr>
          <p:cNvCxnSpPr>
            <a:cxnSpLocks/>
          </p:cNvCxnSpPr>
          <p:nvPr/>
        </p:nvCxnSpPr>
        <p:spPr>
          <a:xfrm flipH="1">
            <a:off x="10808637" y="1065815"/>
            <a:ext cx="416298" cy="9560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1727610-01B7-48D0-8A9A-C27861F6F8E2}"/>
              </a:ext>
            </a:extLst>
          </p:cNvPr>
          <p:cNvSpPr/>
          <p:nvPr/>
        </p:nvSpPr>
        <p:spPr>
          <a:xfrm>
            <a:off x="10762918" y="1124258"/>
            <a:ext cx="45719" cy="9194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弧 17">
            <a:extLst>
              <a:ext uri="{FF2B5EF4-FFF2-40B4-BE49-F238E27FC236}">
                <a16:creationId xmlns:a16="http://schemas.microsoft.com/office/drawing/2014/main" id="{AA414207-F2DB-2DB6-5655-822871E5F2E9}"/>
              </a:ext>
            </a:extLst>
          </p:cNvPr>
          <p:cNvSpPr/>
          <p:nvPr/>
        </p:nvSpPr>
        <p:spPr>
          <a:xfrm flipH="1">
            <a:off x="9854797" y="2220232"/>
            <a:ext cx="648750" cy="649763"/>
          </a:xfrm>
          <a:prstGeom prst="arc">
            <a:avLst>
              <a:gd name="adj1" fmla="val 324949"/>
              <a:gd name="adj2" fmla="val 4035329"/>
            </a:avLst>
          </a:prstGeom>
          <a:ln w="28575">
            <a:solidFill>
              <a:srgbClr val="00B0F0"/>
            </a:solidFill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941D4ED-9B3B-4751-E771-723A855BCAFF}"/>
              </a:ext>
            </a:extLst>
          </p:cNvPr>
          <p:cNvSpPr txBox="1"/>
          <p:nvPr/>
        </p:nvSpPr>
        <p:spPr>
          <a:xfrm>
            <a:off x="10035509" y="2314280"/>
            <a:ext cx="723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rgbClr val="00B0F0"/>
                </a:solidFill>
              </a:rPr>
              <a:t>Electron beam</a:t>
            </a:r>
            <a:endParaRPr kumimoji="1" lang="ja-JP" altLang="en-US" sz="1200" dirty="0">
              <a:solidFill>
                <a:srgbClr val="00B0F0"/>
              </a:solidFill>
            </a:endParaRPr>
          </a:p>
        </p:txBody>
      </p:sp>
      <p:graphicFrame>
        <p:nvGraphicFramePr>
          <p:cNvPr id="3" name="表 16">
            <a:extLst>
              <a:ext uri="{FF2B5EF4-FFF2-40B4-BE49-F238E27FC236}">
                <a16:creationId xmlns:a16="http://schemas.microsoft.com/office/drawing/2014/main" id="{85CB83BD-5D00-1949-00BE-3CA99EDD46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5268478"/>
              </p:ext>
            </p:extLst>
          </p:nvPr>
        </p:nvGraphicFramePr>
        <p:xfrm>
          <a:off x="150786" y="3087759"/>
          <a:ext cx="11890429" cy="32463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6813">
                  <a:extLst>
                    <a:ext uri="{9D8B030D-6E8A-4147-A177-3AD203B41FA5}">
                      <a16:colId xmlns:a16="http://schemas.microsoft.com/office/drawing/2014/main" val="1491577852"/>
                    </a:ext>
                  </a:extLst>
                </a:gridCol>
                <a:gridCol w="884468">
                  <a:extLst>
                    <a:ext uri="{9D8B030D-6E8A-4147-A177-3AD203B41FA5}">
                      <a16:colId xmlns:a16="http://schemas.microsoft.com/office/drawing/2014/main" val="4137037123"/>
                    </a:ext>
                  </a:extLst>
                </a:gridCol>
                <a:gridCol w="884468">
                  <a:extLst>
                    <a:ext uri="{9D8B030D-6E8A-4147-A177-3AD203B41FA5}">
                      <a16:colId xmlns:a16="http://schemas.microsoft.com/office/drawing/2014/main" val="3939418061"/>
                    </a:ext>
                  </a:extLst>
                </a:gridCol>
                <a:gridCol w="884468">
                  <a:extLst>
                    <a:ext uri="{9D8B030D-6E8A-4147-A177-3AD203B41FA5}">
                      <a16:colId xmlns:a16="http://schemas.microsoft.com/office/drawing/2014/main" val="2191546132"/>
                    </a:ext>
                  </a:extLst>
                </a:gridCol>
                <a:gridCol w="884468">
                  <a:extLst>
                    <a:ext uri="{9D8B030D-6E8A-4147-A177-3AD203B41FA5}">
                      <a16:colId xmlns:a16="http://schemas.microsoft.com/office/drawing/2014/main" val="1380159802"/>
                    </a:ext>
                  </a:extLst>
                </a:gridCol>
                <a:gridCol w="884468">
                  <a:extLst>
                    <a:ext uri="{9D8B030D-6E8A-4147-A177-3AD203B41FA5}">
                      <a16:colId xmlns:a16="http://schemas.microsoft.com/office/drawing/2014/main" val="3962283134"/>
                    </a:ext>
                  </a:extLst>
                </a:gridCol>
                <a:gridCol w="884468">
                  <a:extLst>
                    <a:ext uri="{9D8B030D-6E8A-4147-A177-3AD203B41FA5}">
                      <a16:colId xmlns:a16="http://schemas.microsoft.com/office/drawing/2014/main" val="281674558"/>
                    </a:ext>
                  </a:extLst>
                </a:gridCol>
                <a:gridCol w="884468">
                  <a:extLst>
                    <a:ext uri="{9D8B030D-6E8A-4147-A177-3AD203B41FA5}">
                      <a16:colId xmlns:a16="http://schemas.microsoft.com/office/drawing/2014/main" val="2558719685"/>
                    </a:ext>
                  </a:extLst>
                </a:gridCol>
                <a:gridCol w="884468">
                  <a:extLst>
                    <a:ext uri="{9D8B030D-6E8A-4147-A177-3AD203B41FA5}">
                      <a16:colId xmlns:a16="http://schemas.microsoft.com/office/drawing/2014/main" val="2516690667"/>
                    </a:ext>
                  </a:extLst>
                </a:gridCol>
                <a:gridCol w="884468">
                  <a:extLst>
                    <a:ext uri="{9D8B030D-6E8A-4147-A177-3AD203B41FA5}">
                      <a16:colId xmlns:a16="http://schemas.microsoft.com/office/drawing/2014/main" val="1192038224"/>
                    </a:ext>
                  </a:extLst>
                </a:gridCol>
                <a:gridCol w="884468">
                  <a:extLst>
                    <a:ext uri="{9D8B030D-6E8A-4147-A177-3AD203B41FA5}">
                      <a16:colId xmlns:a16="http://schemas.microsoft.com/office/drawing/2014/main" val="195034983"/>
                    </a:ext>
                  </a:extLst>
                </a:gridCol>
                <a:gridCol w="884468">
                  <a:extLst>
                    <a:ext uri="{9D8B030D-6E8A-4147-A177-3AD203B41FA5}">
                      <a16:colId xmlns:a16="http://schemas.microsoft.com/office/drawing/2014/main" val="3415565505"/>
                    </a:ext>
                  </a:extLst>
                </a:gridCol>
                <a:gridCol w="884468">
                  <a:extLst>
                    <a:ext uri="{9D8B030D-6E8A-4147-A177-3AD203B41FA5}">
                      <a16:colId xmlns:a16="http://schemas.microsoft.com/office/drawing/2014/main" val="1710981720"/>
                    </a:ext>
                  </a:extLst>
                </a:gridCol>
              </a:tblGrid>
              <a:tr h="372999">
                <a:tc gridSpan="13"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IR (Tsukuba straight section)</a:t>
                      </a:r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6378700"/>
                  </a:ext>
                </a:extLst>
              </a:tr>
              <a:tr h="279749">
                <a:tc rowSpan="3"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JFY2022</a:t>
                      </a:r>
                      <a:endParaRPr kumimoji="1" lang="ja-JP" altLang="en-US" sz="1400" dirty="0"/>
                    </a:p>
                  </a:txBody>
                  <a:tcPr anchor="ctr"/>
                </a:tc>
                <a:tc gridSpan="9"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2022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2023</a:t>
                      </a:r>
                      <a:endParaRPr kumimoji="1" lang="ja-JP" altLang="en-US" sz="12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6965893"/>
                  </a:ext>
                </a:extLst>
              </a:tr>
              <a:tr h="287242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4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5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6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7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8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9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10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11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12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1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3</a:t>
                      </a:r>
                      <a:endParaRPr kumimoji="1" lang="ja-JP" altLang="en-US" sz="105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9702909"/>
                  </a:ext>
                </a:extLst>
              </a:tr>
              <a:tr h="928529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1216040"/>
                  </a:ext>
                </a:extLst>
              </a:tr>
              <a:tr h="279749">
                <a:tc rowSpan="3"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JFY2023</a:t>
                      </a:r>
                      <a:endParaRPr kumimoji="1" lang="ja-JP" altLang="en-US" sz="1400" dirty="0"/>
                    </a:p>
                  </a:txBody>
                  <a:tcPr anchor="ctr"/>
                </a:tc>
                <a:tc gridSpan="9"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2023</a:t>
                      </a:r>
                      <a:endParaRPr kumimoji="1" lang="ja-JP" altLang="en-US" sz="12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2024</a:t>
                      </a:r>
                      <a:endParaRPr kumimoji="1" lang="ja-JP" altLang="en-US" sz="12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0137591"/>
                  </a:ext>
                </a:extLst>
              </a:tr>
              <a:tr h="287242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4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5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6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7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8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9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10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11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12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1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3</a:t>
                      </a:r>
                      <a:endParaRPr kumimoji="1" lang="ja-JP" altLang="en-US" sz="105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16932324"/>
                  </a:ext>
                </a:extLst>
              </a:tr>
              <a:tr h="810881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1414995"/>
                  </a:ext>
                </a:extLst>
              </a:tr>
            </a:tbl>
          </a:graphicData>
        </a:graphic>
      </p:graphicFrame>
      <p:cxnSp>
        <p:nvCxnSpPr>
          <p:cNvPr id="4" name="直線矢印コネクタ 3">
            <a:extLst>
              <a:ext uri="{FF2B5EF4-FFF2-40B4-BE49-F238E27FC236}">
                <a16:creationId xmlns:a16="http://schemas.microsoft.com/office/drawing/2014/main" id="{93680BA3-F80B-A5AA-FF84-2773CFA0E11A}"/>
              </a:ext>
            </a:extLst>
          </p:cNvPr>
          <p:cNvCxnSpPr>
            <a:cxnSpLocks/>
          </p:cNvCxnSpPr>
          <p:nvPr/>
        </p:nvCxnSpPr>
        <p:spPr>
          <a:xfrm>
            <a:off x="1441457" y="4467023"/>
            <a:ext cx="234011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2353A5F-0C25-6254-2D75-6109212F2DC5}"/>
              </a:ext>
            </a:extLst>
          </p:cNvPr>
          <p:cNvSpPr txBox="1"/>
          <p:nvPr/>
        </p:nvSpPr>
        <p:spPr>
          <a:xfrm>
            <a:off x="2348448" y="4323671"/>
            <a:ext cx="830689" cy="276999"/>
          </a:xfrm>
          <a:prstGeom prst="rect">
            <a:avLst/>
          </a:prstGeom>
          <a:solidFill>
            <a:srgbClr val="D2DEEF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0070C0"/>
                </a:solidFill>
              </a:rPr>
              <a:t>2022b run</a:t>
            </a:r>
            <a:endParaRPr kumimoji="1" lang="ja-JP" altLang="en-US" sz="1200" dirty="0">
              <a:solidFill>
                <a:srgbClr val="0070C0"/>
              </a:solidFill>
            </a:endParaRPr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59287C08-2978-0BC3-957B-9CD3EFF06ABB}"/>
              </a:ext>
            </a:extLst>
          </p:cNvPr>
          <p:cNvCxnSpPr>
            <a:cxnSpLocks/>
          </p:cNvCxnSpPr>
          <p:nvPr/>
        </p:nvCxnSpPr>
        <p:spPr>
          <a:xfrm flipV="1">
            <a:off x="6743986" y="5982199"/>
            <a:ext cx="2473552" cy="1684"/>
          </a:xfrm>
          <a:prstGeom prst="straightConnector1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57E4B5CC-AA01-286F-B1E3-A5C02E937989}"/>
              </a:ext>
            </a:extLst>
          </p:cNvPr>
          <p:cNvCxnSpPr>
            <a:cxnSpLocks/>
          </p:cNvCxnSpPr>
          <p:nvPr/>
        </p:nvCxnSpPr>
        <p:spPr>
          <a:xfrm>
            <a:off x="10241762" y="5980515"/>
            <a:ext cx="1807570" cy="0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0816B0F5-6432-D899-D122-3401223B0BB2}"/>
              </a:ext>
            </a:extLst>
          </p:cNvPr>
          <p:cNvCxnSpPr>
            <a:cxnSpLocks/>
          </p:cNvCxnSpPr>
          <p:nvPr/>
        </p:nvCxnSpPr>
        <p:spPr>
          <a:xfrm>
            <a:off x="9617731" y="5980515"/>
            <a:ext cx="624031" cy="0"/>
          </a:xfrm>
          <a:prstGeom prst="straightConnector1">
            <a:avLst/>
          </a:prstGeom>
          <a:ln w="28575"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0E8299F-BC78-4F52-89DE-83D08EF5DE7D}"/>
              </a:ext>
            </a:extLst>
          </p:cNvPr>
          <p:cNvSpPr txBox="1"/>
          <p:nvPr/>
        </p:nvSpPr>
        <p:spPr>
          <a:xfrm>
            <a:off x="7670862" y="5842015"/>
            <a:ext cx="838075" cy="276999"/>
          </a:xfrm>
          <a:prstGeom prst="rect">
            <a:avLst/>
          </a:prstGeom>
          <a:solidFill>
            <a:srgbClr val="EAEFF7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0070C0"/>
                </a:solidFill>
              </a:rPr>
              <a:t>2023c run</a:t>
            </a:r>
            <a:endParaRPr kumimoji="1" lang="ja-JP" altLang="en-US" sz="1200" dirty="0">
              <a:solidFill>
                <a:srgbClr val="0070C0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C4711F0-22E1-614C-1129-10C75EDA7756}"/>
              </a:ext>
            </a:extLst>
          </p:cNvPr>
          <p:cNvSpPr txBox="1"/>
          <p:nvPr/>
        </p:nvSpPr>
        <p:spPr>
          <a:xfrm>
            <a:off x="10350556" y="5799954"/>
            <a:ext cx="838076" cy="276999"/>
          </a:xfrm>
          <a:prstGeom prst="rect">
            <a:avLst/>
          </a:prstGeom>
          <a:solidFill>
            <a:srgbClr val="EAEFF7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70C0"/>
                </a:solidFill>
              </a:rPr>
              <a:t>2024a run</a:t>
            </a:r>
            <a:endParaRPr kumimoji="1" lang="ja-JP" altLang="en-US" sz="1200" dirty="0">
              <a:solidFill>
                <a:srgbClr val="0070C0"/>
              </a:solidFill>
            </a:endParaRPr>
          </a:p>
        </p:txBody>
      </p: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C3C2E122-A37F-B7D2-5FA3-B3616F74A570}"/>
              </a:ext>
            </a:extLst>
          </p:cNvPr>
          <p:cNvCxnSpPr>
            <a:cxnSpLocks/>
          </p:cNvCxnSpPr>
          <p:nvPr/>
        </p:nvCxnSpPr>
        <p:spPr>
          <a:xfrm flipH="1">
            <a:off x="6132888" y="4384402"/>
            <a:ext cx="262045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7A2259F9-6836-285F-3B73-D1EB5655AF06}"/>
              </a:ext>
            </a:extLst>
          </p:cNvPr>
          <p:cNvSpPr txBox="1"/>
          <p:nvPr/>
        </p:nvSpPr>
        <p:spPr>
          <a:xfrm>
            <a:off x="6303047" y="4238243"/>
            <a:ext cx="1229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</a:rPr>
              <a:t>QCS extraction</a:t>
            </a:r>
            <a:endParaRPr kumimoji="1" lang="ja-JP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B672C733-B21A-1201-203F-54840A9CB1D0}"/>
              </a:ext>
            </a:extLst>
          </p:cNvPr>
          <p:cNvCxnSpPr>
            <a:cxnSpLocks/>
          </p:cNvCxnSpPr>
          <p:nvPr/>
        </p:nvCxnSpPr>
        <p:spPr>
          <a:xfrm flipH="1">
            <a:off x="4507283" y="4169080"/>
            <a:ext cx="293427" cy="0"/>
          </a:xfrm>
          <a:prstGeom prst="straightConnector1">
            <a:avLst/>
          </a:prstGeom>
          <a:ln w="28575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B2C48E99-4191-8C70-83D7-51AA71A61483}"/>
              </a:ext>
            </a:extLst>
          </p:cNvPr>
          <p:cNvSpPr txBox="1"/>
          <p:nvPr/>
        </p:nvSpPr>
        <p:spPr>
          <a:xfrm>
            <a:off x="3614059" y="4173547"/>
            <a:ext cx="209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00B050"/>
                </a:solidFill>
              </a:rPr>
              <a:t>Concrete shield disassembly</a:t>
            </a:r>
            <a:endParaRPr kumimoji="1" lang="ja-JP" altLang="en-US" sz="1200" dirty="0">
              <a:solidFill>
                <a:srgbClr val="00B050"/>
              </a:solidFill>
            </a:endParaRPr>
          </a:p>
        </p:txBody>
      </p:sp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AAC7FBB9-2071-A1BF-9570-B874CB43DF36}"/>
              </a:ext>
            </a:extLst>
          </p:cNvPr>
          <p:cNvCxnSpPr>
            <a:cxnSpLocks/>
          </p:cNvCxnSpPr>
          <p:nvPr/>
        </p:nvCxnSpPr>
        <p:spPr>
          <a:xfrm flipH="1">
            <a:off x="5572809" y="4179647"/>
            <a:ext cx="560079" cy="0"/>
          </a:xfrm>
          <a:prstGeom prst="straightConnector1">
            <a:avLst/>
          </a:prstGeom>
          <a:ln w="28575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C5164B9B-A6D2-7333-F073-6E596CABC7BE}"/>
              </a:ext>
            </a:extLst>
          </p:cNvPr>
          <p:cNvSpPr txBox="1"/>
          <p:nvPr/>
        </p:nvSpPr>
        <p:spPr>
          <a:xfrm>
            <a:off x="2053727" y="5722882"/>
            <a:ext cx="26229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C00000"/>
                </a:solidFill>
              </a:rPr>
              <a:t>Magnet &amp; beam pipe disassembly</a:t>
            </a:r>
            <a:endParaRPr kumimoji="1" lang="ja-JP" altLang="en-US" sz="1200" dirty="0">
              <a:solidFill>
                <a:srgbClr val="C00000"/>
              </a:solidFill>
            </a:endParaRPr>
          </a:p>
        </p:txBody>
      </p: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5B0FEDCF-05D0-980B-F221-0A6665B64B65}"/>
              </a:ext>
            </a:extLst>
          </p:cNvPr>
          <p:cNvCxnSpPr>
            <a:cxnSpLocks/>
          </p:cNvCxnSpPr>
          <p:nvPr/>
        </p:nvCxnSpPr>
        <p:spPr>
          <a:xfrm flipH="1" flipV="1">
            <a:off x="6786591" y="4816700"/>
            <a:ext cx="5262741" cy="7878"/>
          </a:xfrm>
          <a:prstGeom prst="straightConnector1">
            <a:avLst/>
          </a:prstGeom>
          <a:ln w="28575">
            <a:solidFill>
              <a:schemeClr val="accent2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A3FB1B3C-6741-FD41-7428-4818467EC969}"/>
              </a:ext>
            </a:extLst>
          </p:cNvPr>
          <p:cNvSpPr txBox="1"/>
          <p:nvPr/>
        </p:nvSpPr>
        <p:spPr>
          <a:xfrm>
            <a:off x="8962842" y="4670584"/>
            <a:ext cx="2514780" cy="276999"/>
          </a:xfrm>
          <a:prstGeom prst="rect">
            <a:avLst/>
          </a:prstGeom>
          <a:solidFill>
            <a:srgbClr val="D2DEEF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chemeClr val="accent2"/>
                </a:solidFill>
              </a:rPr>
              <a:t>Belle II maintenance &amp; reinforcement</a:t>
            </a:r>
            <a:endParaRPr kumimoji="1" lang="ja-JP" altLang="en-US" sz="1200" dirty="0">
              <a:solidFill>
                <a:schemeClr val="accent2"/>
              </a:solidFill>
            </a:endParaRPr>
          </a:p>
        </p:txBody>
      </p: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D415ADC2-B087-CF01-C53C-EFFFDF726A4E}"/>
              </a:ext>
            </a:extLst>
          </p:cNvPr>
          <p:cNvCxnSpPr>
            <a:cxnSpLocks/>
          </p:cNvCxnSpPr>
          <p:nvPr/>
        </p:nvCxnSpPr>
        <p:spPr>
          <a:xfrm flipH="1">
            <a:off x="1474448" y="6074406"/>
            <a:ext cx="2618229" cy="15702"/>
          </a:xfrm>
          <a:prstGeom prst="straightConnector1">
            <a:avLst/>
          </a:prstGeom>
          <a:ln w="28575">
            <a:solidFill>
              <a:schemeClr val="accent2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FDA0D76C-AE4F-234B-3C6D-8B101BE0E87E}"/>
              </a:ext>
            </a:extLst>
          </p:cNvPr>
          <p:cNvSpPr txBox="1"/>
          <p:nvPr/>
        </p:nvSpPr>
        <p:spPr>
          <a:xfrm>
            <a:off x="4471166" y="4519561"/>
            <a:ext cx="1229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accent2"/>
                </a:solidFill>
              </a:rPr>
              <a:t>Belle II work</a:t>
            </a:r>
            <a:endParaRPr kumimoji="1" lang="ja-JP" altLang="en-US" sz="1200" dirty="0">
              <a:solidFill>
                <a:schemeClr val="accent2"/>
              </a:solidFill>
            </a:endParaRPr>
          </a:p>
        </p:txBody>
      </p:sp>
      <p:cxnSp>
        <p:nvCxnSpPr>
          <p:cNvPr id="44" name="直線矢印コネクタ 43">
            <a:extLst>
              <a:ext uri="{FF2B5EF4-FFF2-40B4-BE49-F238E27FC236}">
                <a16:creationId xmlns:a16="http://schemas.microsoft.com/office/drawing/2014/main" id="{C97DE35B-5802-EEAF-56B5-F86169B8B3F6}"/>
              </a:ext>
            </a:extLst>
          </p:cNvPr>
          <p:cNvCxnSpPr>
            <a:cxnSpLocks/>
          </p:cNvCxnSpPr>
          <p:nvPr/>
        </p:nvCxnSpPr>
        <p:spPr>
          <a:xfrm flipH="1">
            <a:off x="4832688" y="4808958"/>
            <a:ext cx="590175" cy="0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F3F79C67-C33B-32AF-67AB-0BDA8FDCBD34}"/>
              </a:ext>
            </a:extLst>
          </p:cNvPr>
          <p:cNvCxnSpPr>
            <a:cxnSpLocks/>
          </p:cNvCxnSpPr>
          <p:nvPr/>
        </p:nvCxnSpPr>
        <p:spPr>
          <a:xfrm flipH="1">
            <a:off x="6598179" y="4576523"/>
            <a:ext cx="483338" cy="0"/>
          </a:xfrm>
          <a:prstGeom prst="straightConnector1">
            <a:avLst/>
          </a:prstGeom>
          <a:ln w="28575">
            <a:solidFill>
              <a:srgbClr val="7030A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F8A95AD3-6A26-502F-9BF7-249E8EA64738}"/>
              </a:ext>
            </a:extLst>
          </p:cNvPr>
          <p:cNvSpPr txBox="1"/>
          <p:nvPr/>
        </p:nvSpPr>
        <p:spPr>
          <a:xfrm>
            <a:off x="7008348" y="4462171"/>
            <a:ext cx="17298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7030A0"/>
                </a:solidFill>
              </a:rPr>
              <a:t>QCSR cryostat leak test</a:t>
            </a:r>
            <a:endParaRPr kumimoji="1" lang="ja-JP" altLang="en-US" sz="1200" dirty="0">
              <a:solidFill>
                <a:srgbClr val="7030A0"/>
              </a:solidFill>
            </a:endParaRPr>
          </a:p>
        </p:txBody>
      </p:sp>
      <p:cxnSp>
        <p:nvCxnSpPr>
          <p:cNvPr id="48" name="直線矢印コネクタ 47">
            <a:extLst>
              <a:ext uri="{FF2B5EF4-FFF2-40B4-BE49-F238E27FC236}">
                <a16:creationId xmlns:a16="http://schemas.microsoft.com/office/drawing/2014/main" id="{D57496D5-5C7B-78C8-8D92-B6ED966A8FD3}"/>
              </a:ext>
            </a:extLst>
          </p:cNvPr>
          <p:cNvCxnSpPr>
            <a:cxnSpLocks/>
          </p:cNvCxnSpPr>
          <p:nvPr/>
        </p:nvCxnSpPr>
        <p:spPr>
          <a:xfrm flipH="1">
            <a:off x="4092677" y="5656006"/>
            <a:ext cx="272846" cy="4746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FC7B3244-73C4-A799-C09C-A7F8A2AD77D6}"/>
              </a:ext>
            </a:extLst>
          </p:cNvPr>
          <p:cNvCxnSpPr>
            <a:cxnSpLocks/>
          </p:cNvCxnSpPr>
          <p:nvPr/>
        </p:nvCxnSpPr>
        <p:spPr>
          <a:xfrm>
            <a:off x="8852261" y="3476989"/>
            <a:ext cx="0" cy="292808"/>
          </a:xfrm>
          <a:prstGeom prst="line">
            <a:avLst/>
          </a:prstGeom>
          <a:ln w="19050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B517F997-7550-889E-F330-EEEA2FDA03FF}"/>
              </a:ext>
            </a:extLst>
          </p:cNvPr>
          <p:cNvSpPr txBox="1"/>
          <p:nvPr/>
        </p:nvSpPr>
        <p:spPr>
          <a:xfrm>
            <a:off x="8254836" y="3205408"/>
            <a:ext cx="141601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FFFF00"/>
                </a:solidFill>
              </a:rPr>
              <a:t>We are here now!!</a:t>
            </a:r>
            <a:endParaRPr kumimoji="1" lang="ja-JP" altLang="en-US" sz="1200" dirty="0">
              <a:solidFill>
                <a:srgbClr val="FFFF00"/>
              </a:solidFill>
            </a:endParaRPr>
          </a:p>
        </p:txBody>
      </p: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C74C8F1B-13D6-A064-D998-3FF5D7FC2DB9}"/>
              </a:ext>
            </a:extLst>
          </p:cNvPr>
          <p:cNvCxnSpPr>
            <a:cxnSpLocks/>
          </p:cNvCxnSpPr>
          <p:nvPr/>
        </p:nvCxnSpPr>
        <p:spPr>
          <a:xfrm>
            <a:off x="8852261" y="3769797"/>
            <a:ext cx="0" cy="1157235"/>
          </a:xfrm>
          <a:prstGeom prst="line">
            <a:avLst/>
          </a:prstGeom>
          <a:ln w="127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矢印コネクタ 53">
            <a:extLst>
              <a:ext uri="{FF2B5EF4-FFF2-40B4-BE49-F238E27FC236}">
                <a16:creationId xmlns:a16="http://schemas.microsoft.com/office/drawing/2014/main" id="{43F04734-F3BF-6CD4-2F69-3A528E6334AA}"/>
              </a:ext>
            </a:extLst>
          </p:cNvPr>
          <p:cNvCxnSpPr>
            <a:cxnSpLocks/>
          </p:cNvCxnSpPr>
          <p:nvPr/>
        </p:nvCxnSpPr>
        <p:spPr>
          <a:xfrm flipH="1">
            <a:off x="11188632" y="4600670"/>
            <a:ext cx="749470" cy="0"/>
          </a:xfrm>
          <a:prstGeom prst="straightConnector1">
            <a:avLst/>
          </a:prstGeom>
          <a:ln w="28575">
            <a:solidFill>
              <a:srgbClr val="7030A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1D7BFB8D-347C-F4BC-106C-B524398EC1EB}"/>
              </a:ext>
            </a:extLst>
          </p:cNvPr>
          <p:cNvSpPr txBox="1"/>
          <p:nvPr/>
        </p:nvSpPr>
        <p:spPr>
          <a:xfrm>
            <a:off x="10917932" y="4119475"/>
            <a:ext cx="1234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7030A0"/>
                </a:solidFill>
              </a:rPr>
              <a:t>QCS cryostat modification</a:t>
            </a:r>
            <a:endParaRPr kumimoji="1" lang="ja-JP" altLang="en-US" sz="1200" dirty="0">
              <a:solidFill>
                <a:srgbClr val="7030A0"/>
              </a:solidFill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31930AFF-2EAF-4DF1-B1BA-9A8D3904B5CB}"/>
              </a:ext>
            </a:extLst>
          </p:cNvPr>
          <p:cNvSpPr txBox="1"/>
          <p:nvPr/>
        </p:nvSpPr>
        <p:spPr>
          <a:xfrm>
            <a:off x="2439706" y="5936416"/>
            <a:ext cx="598869" cy="276999"/>
          </a:xfrm>
          <a:prstGeom prst="rect">
            <a:avLst/>
          </a:prstGeom>
          <a:solidFill>
            <a:srgbClr val="EAEFF7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chemeClr val="accent2"/>
                </a:solidFill>
              </a:rPr>
              <a:t>Belle II</a:t>
            </a:r>
            <a:endParaRPr kumimoji="1" lang="ja-JP" altLang="en-US" sz="1200" dirty="0">
              <a:solidFill>
                <a:schemeClr val="accent2"/>
              </a:solidFill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88DEA183-C182-56E5-25D3-F1C254A010D1}"/>
              </a:ext>
            </a:extLst>
          </p:cNvPr>
          <p:cNvSpPr txBox="1"/>
          <p:nvPr/>
        </p:nvSpPr>
        <p:spPr>
          <a:xfrm>
            <a:off x="4229100" y="5517506"/>
            <a:ext cx="15661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</a:rPr>
              <a:t>QCS reinstallation</a:t>
            </a:r>
            <a:endParaRPr kumimoji="1" lang="ja-JP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5" name="直線矢印コネクタ 64">
            <a:extLst>
              <a:ext uri="{FF2B5EF4-FFF2-40B4-BE49-F238E27FC236}">
                <a16:creationId xmlns:a16="http://schemas.microsoft.com/office/drawing/2014/main" id="{B484162D-A797-5468-83F5-418DF202C46F}"/>
              </a:ext>
            </a:extLst>
          </p:cNvPr>
          <p:cNvCxnSpPr>
            <a:cxnSpLocks/>
          </p:cNvCxnSpPr>
          <p:nvPr/>
        </p:nvCxnSpPr>
        <p:spPr>
          <a:xfrm flipH="1">
            <a:off x="4471166" y="5857711"/>
            <a:ext cx="808757" cy="0"/>
          </a:xfrm>
          <a:prstGeom prst="straightConnector1">
            <a:avLst/>
          </a:prstGeom>
          <a:ln w="28575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矢印コネクタ 65">
            <a:extLst>
              <a:ext uri="{FF2B5EF4-FFF2-40B4-BE49-F238E27FC236}">
                <a16:creationId xmlns:a16="http://schemas.microsoft.com/office/drawing/2014/main" id="{1DD69F7F-0A0E-7B02-F946-17A5F462600D}"/>
              </a:ext>
            </a:extLst>
          </p:cNvPr>
          <p:cNvCxnSpPr>
            <a:cxnSpLocks/>
          </p:cNvCxnSpPr>
          <p:nvPr/>
        </p:nvCxnSpPr>
        <p:spPr>
          <a:xfrm flipH="1">
            <a:off x="5386072" y="6197753"/>
            <a:ext cx="590175" cy="0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48DD5467-CD6F-D4F2-679F-7E4BC731F87A}"/>
              </a:ext>
            </a:extLst>
          </p:cNvPr>
          <p:cNvSpPr txBox="1"/>
          <p:nvPr/>
        </p:nvSpPr>
        <p:spPr>
          <a:xfrm>
            <a:off x="5062310" y="5932224"/>
            <a:ext cx="1229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accent2"/>
                </a:solidFill>
              </a:rPr>
              <a:t>Belle II work</a:t>
            </a:r>
            <a:endParaRPr kumimoji="1" lang="ja-JP" altLang="en-US" sz="1200" dirty="0">
              <a:solidFill>
                <a:schemeClr val="accent2"/>
              </a:solidFill>
            </a:endParaRP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C729CB55-DE02-CE71-3E2E-D4AAB813A17F}"/>
              </a:ext>
            </a:extLst>
          </p:cNvPr>
          <p:cNvSpPr txBox="1"/>
          <p:nvPr/>
        </p:nvSpPr>
        <p:spPr>
          <a:xfrm>
            <a:off x="6327357" y="5506971"/>
            <a:ext cx="2145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00B050"/>
                </a:solidFill>
              </a:rPr>
              <a:t>Concrete shield reinstallation</a:t>
            </a:r>
            <a:endParaRPr kumimoji="1" lang="ja-JP" altLang="en-US" sz="1200" dirty="0">
              <a:solidFill>
                <a:srgbClr val="00B050"/>
              </a:solidFill>
            </a:endParaRPr>
          </a:p>
        </p:txBody>
      </p:sp>
      <p:cxnSp>
        <p:nvCxnSpPr>
          <p:cNvPr id="72" name="直線矢印コネクタ 71">
            <a:extLst>
              <a:ext uri="{FF2B5EF4-FFF2-40B4-BE49-F238E27FC236}">
                <a16:creationId xmlns:a16="http://schemas.microsoft.com/office/drawing/2014/main" id="{D0DFAE81-349E-DF90-0E32-D24C6ADEAAB4}"/>
              </a:ext>
            </a:extLst>
          </p:cNvPr>
          <p:cNvCxnSpPr>
            <a:cxnSpLocks/>
          </p:cNvCxnSpPr>
          <p:nvPr/>
        </p:nvCxnSpPr>
        <p:spPr>
          <a:xfrm flipH="1">
            <a:off x="6144842" y="5647228"/>
            <a:ext cx="293427" cy="0"/>
          </a:xfrm>
          <a:prstGeom prst="straightConnector1">
            <a:avLst/>
          </a:prstGeom>
          <a:ln w="28575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DE9960E6-21AE-797B-99B2-910AE092B4F5}"/>
              </a:ext>
            </a:extLst>
          </p:cNvPr>
          <p:cNvSpPr txBox="1"/>
          <p:nvPr/>
        </p:nvSpPr>
        <p:spPr>
          <a:xfrm>
            <a:off x="1696713" y="6115196"/>
            <a:ext cx="20848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accent2"/>
                </a:solidFill>
              </a:rPr>
              <a:t>maintenance &amp; reinforcement</a:t>
            </a:r>
            <a:endParaRPr kumimoji="1" lang="ja-JP" altLang="en-US" sz="1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026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F701E36-050C-457E-2E66-A6180090C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3575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13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A77FE2BB-5013-A3A5-2727-7D67D48B4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3575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14th Dec. 2022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901F97E4-697B-171F-82DE-D588EFD73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3575"/>
            <a:ext cx="4114800" cy="365125"/>
          </a:xfrm>
        </p:spPr>
        <p:txBody>
          <a:bodyPr/>
          <a:lstStyle/>
          <a:p>
            <a:r>
              <a:rPr kumimoji="1" lang="en-US" altLang="ja-JP">
                <a:solidFill>
                  <a:srgbClr val="FFFF00"/>
                </a:solidFill>
              </a:rPr>
              <a:t>The 26th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1105BB1C-B990-D354-8599-0ACE9C5C6C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15" name="タイトル 1">
            <a:extLst>
              <a:ext uri="{FF2B5EF4-FFF2-40B4-BE49-F238E27FC236}">
                <a16:creationId xmlns:a16="http://schemas.microsoft.com/office/drawing/2014/main" id="{3A4A521B-871B-9717-5321-DD995190F29B}"/>
              </a:ext>
            </a:extLst>
          </p:cNvPr>
          <p:cNvSpPr txBox="1">
            <a:spLocks/>
          </p:cNvSpPr>
          <p:nvPr/>
        </p:nvSpPr>
        <p:spPr>
          <a:xfrm>
            <a:off x="1785678" y="0"/>
            <a:ext cx="8360404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002060"/>
                </a:solidFill>
                <a:latin typeface="+mn-lt"/>
              </a:rPr>
              <a:t>Oho straight section #1 </a:t>
            </a:r>
            <a:endParaRPr lang="ja-JP" altLang="en-US" sz="4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6" name="コンテンツ プレースホルダー 2">
            <a:extLst>
              <a:ext uri="{FF2B5EF4-FFF2-40B4-BE49-F238E27FC236}">
                <a16:creationId xmlns:a16="http://schemas.microsoft.com/office/drawing/2014/main" id="{D8E997C0-5F8B-55B3-9F8E-D7CCCDBEF6D0}"/>
              </a:ext>
            </a:extLst>
          </p:cNvPr>
          <p:cNvSpPr txBox="1">
            <a:spLocks/>
          </p:cNvSpPr>
          <p:nvPr/>
        </p:nvSpPr>
        <p:spPr>
          <a:xfrm>
            <a:off x="65316" y="1103833"/>
            <a:ext cx="4779639" cy="267352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dirty="0">
                <a:solidFill>
                  <a:srgbClr val="002060"/>
                </a:solidFill>
                <a:sym typeface="Symbol" panose="05050102010706020507" pitchFamily="18" charset="2"/>
              </a:rPr>
              <a:t>Major work items in accelerator tunnel:</a:t>
            </a:r>
          </a:p>
          <a:p>
            <a:pPr lvl="1"/>
            <a:r>
              <a:rPr lang="en-US" altLang="ja-JP" sz="1800" dirty="0">
                <a:sym typeface="Symbol" panose="05050102010706020507" pitchFamily="18" charset="2"/>
              </a:rPr>
              <a:t>Disassembly and reinstallation of  concrete radiation shields</a:t>
            </a:r>
          </a:p>
          <a:p>
            <a:pPr lvl="1"/>
            <a:r>
              <a:rPr lang="en-US" altLang="ja-JP" sz="1800" dirty="0">
                <a:sym typeface="Symbol" panose="05050102010706020507" pitchFamily="18" charset="2"/>
              </a:rPr>
              <a:t>NLC construction (LER)</a:t>
            </a:r>
          </a:p>
          <a:p>
            <a:pPr lvl="1"/>
            <a:r>
              <a:rPr lang="en-US" altLang="ja-JP" sz="1800" dirty="0">
                <a:sym typeface="Symbol" panose="05050102010706020507" pitchFamily="18" charset="2"/>
              </a:rPr>
              <a:t>RF cavity replacement (LER)</a:t>
            </a:r>
          </a:p>
          <a:p>
            <a:pPr lvl="1"/>
            <a:r>
              <a:rPr lang="en-US" altLang="ja-JP" sz="1800" dirty="0">
                <a:sym typeface="Symbol" panose="05050102010706020507" pitchFamily="18" charset="2"/>
              </a:rPr>
              <a:t>Ceiling aseismic reinforcing work</a:t>
            </a:r>
          </a:p>
          <a:p>
            <a:pPr lvl="1"/>
            <a:r>
              <a:rPr lang="en-US" altLang="ja-JP" sz="1800" dirty="0">
                <a:sym typeface="Symbol" panose="05050102010706020507" pitchFamily="18" charset="2"/>
              </a:rPr>
              <a:t>Installation of new radiation shields</a:t>
            </a:r>
          </a:p>
          <a:p>
            <a:pPr marL="457200" lvl="1" indent="0">
              <a:buNone/>
            </a:pPr>
            <a:endParaRPr lang="en-US" altLang="ja-JP" sz="1800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pPr marL="457200" lvl="1" indent="0">
              <a:buNone/>
            </a:pPr>
            <a:r>
              <a:rPr lang="en-US" altLang="ja-JP" sz="1800" dirty="0">
                <a:solidFill>
                  <a:srgbClr val="002060"/>
                </a:solidFill>
                <a:sym typeface="Symbol" panose="05050102010706020507" pitchFamily="18" charset="2"/>
              </a:rPr>
              <a:t>	</a:t>
            </a:r>
          </a:p>
          <a:p>
            <a:endParaRPr lang="en-US" altLang="ja-JP" dirty="0">
              <a:solidFill>
                <a:srgbClr val="002060"/>
              </a:solidFill>
            </a:endParaRPr>
          </a:p>
        </p:txBody>
      </p:sp>
      <p:pic>
        <p:nvPicPr>
          <p:cNvPr id="2" name="図 1" descr="スポーツゲーム が含まれている画像&#10;&#10;自動的に生成された説明">
            <a:extLst>
              <a:ext uri="{FF2B5EF4-FFF2-40B4-BE49-F238E27FC236}">
                <a16:creationId xmlns:a16="http://schemas.microsoft.com/office/drawing/2014/main" id="{F535A15F-08B1-9C84-778D-CFF75ED177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2" r="5654"/>
          <a:stretch/>
        </p:blipFill>
        <p:spPr>
          <a:xfrm>
            <a:off x="9278446" y="997326"/>
            <a:ext cx="2363558" cy="2260023"/>
          </a:xfrm>
          <a:prstGeom prst="rect">
            <a:avLst/>
          </a:prstGeom>
        </p:spPr>
      </p:pic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2E43B5C4-5F10-D039-E444-0D1CB76BE273}"/>
              </a:ext>
            </a:extLst>
          </p:cNvPr>
          <p:cNvSpPr/>
          <p:nvPr/>
        </p:nvSpPr>
        <p:spPr>
          <a:xfrm>
            <a:off x="11298896" y="1821191"/>
            <a:ext cx="343107" cy="470162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20" name="表 16">
            <a:extLst>
              <a:ext uri="{FF2B5EF4-FFF2-40B4-BE49-F238E27FC236}">
                <a16:creationId xmlns:a16="http://schemas.microsoft.com/office/drawing/2014/main" id="{8F4B9AD9-381A-F1A8-EB6F-1CE86688A2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1154101"/>
              </p:ext>
            </p:extLst>
          </p:nvPr>
        </p:nvGraphicFramePr>
        <p:xfrm>
          <a:off x="150786" y="3087759"/>
          <a:ext cx="11890429" cy="32463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6813">
                  <a:extLst>
                    <a:ext uri="{9D8B030D-6E8A-4147-A177-3AD203B41FA5}">
                      <a16:colId xmlns:a16="http://schemas.microsoft.com/office/drawing/2014/main" val="1491577852"/>
                    </a:ext>
                  </a:extLst>
                </a:gridCol>
                <a:gridCol w="884468">
                  <a:extLst>
                    <a:ext uri="{9D8B030D-6E8A-4147-A177-3AD203B41FA5}">
                      <a16:colId xmlns:a16="http://schemas.microsoft.com/office/drawing/2014/main" val="4137037123"/>
                    </a:ext>
                  </a:extLst>
                </a:gridCol>
                <a:gridCol w="884468">
                  <a:extLst>
                    <a:ext uri="{9D8B030D-6E8A-4147-A177-3AD203B41FA5}">
                      <a16:colId xmlns:a16="http://schemas.microsoft.com/office/drawing/2014/main" val="3939418061"/>
                    </a:ext>
                  </a:extLst>
                </a:gridCol>
                <a:gridCol w="884468">
                  <a:extLst>
                    <a:ext uri="{9D8B030D-6E8A-4147-A177-3AD203B41FA5}">
                      <a16:colId xmlns:a16="http://schemas.microsoft.com/office/drawing/2014/main" val="2191546132"/>
                    </a:ext>
                  </a:extLst>
                </a:gridCol>
                <a:gridCol w="884468">
                  <a:extLst>
                    <a:ext uri="{9D8B030D-6E8A-4147-A177-3AD203B41FA5}">
                      <a16:colId xmlns:a16="http://schemas.microsoft.com/office/drawing/2014/main" val="1380159802"/>
                    </a:ext>
                  </a:extLst>
                </a:gridCol>
                <a:gridCol w="884468">
                  <a:extLst>
                    <a:ext uri="{9D8B030D-6E8A-4147-A177-3AD203B41FA5}">
                      <a16:colId xmlns:a16="http://schemas.microsoft.com/office/drawing/2014/main" val="3962283134"/>
                    </a:ext>
                  </a:extLst>
                </a:gridCol>
                <a:gridCol w="884468">
                  <a:extLst>
                    <a:ext uri="{9D8B030D-6E8A-4147-A177-3AD203B41FA5}">
                      <a16:colId xmlns:a16="http://schemas.microsoft.com/office/drawing/2014/main" val="281674558"/>
                    </a:ext>
                  </a:extLst>
                </a:gridCol>
                <a:gridCol w="884468">
                  <a:extLst>
                    <a:ext uri="{9D8B030D-6E8A-4147-A177-3AD203B41FA5}">
                      <a16:colId xmlns:a16="http://schemas.microsoft.com/office/drawing/2014/main" val="2558719685"/>
                    </a:ext>
                  </a:extLst>
                </a:gridCol>
                <a:gridCol w="884468">
                  <a:extLst>
                    <a:ext uri="{9D8B030D-6E8A-4147-A177-3AD203B41FA5}">
                      <a16:colId xmlns:a16="http://schemas.microsoft.com/office/drawing/2014/main" val="2516690667"/>
                    </a:ext>
                  </a:extLst>
                </a:gridCol>
                <a:gridCol w="884468">
                  <a:extLst>
                    <a:ext uri="{9D8B030D-6E8A-4147-A177-3AD203B41FA5}">
                      <a16:colId xmlns:a16="http://schemas.microsoft.com/office/drawing/2014/main" val="1192038224"/>
                    </a:ext>
                  </a:extLst>
                </a:gridCol>
                <a:gridCol w="884468">
                  <a:extLst>
                    <a:ext uri="{9D8B030D-6E8A-4147-A177-3AD203B41FA5}">
                      <a16:colId xmlns:a16="http://schemas.microsoft.com/office/drawing/2014/main" val="195034983"/>
                    </a:ext>
                  </a:extLst>
                </a:gridCol>
                <a:gridCol w="884468">
                  <a:extLst>
                    <a:ext uri="{9D8B030D-6E8A-4147-A177-3AD203B41FA5}">
                      <a16:colId xmlns:a16="http://schemas.microsoft.com/office/drawing/2014/main" val="3415565505"/>
                    </a:ext>
                  </a:extLst>
                </a:gridCol>
                <a:gridCol w="884468">
                  <a:extLst>
                    <a:ext uri="{9D8B030D-6E8A-4147-A177-3AD203B41FA5}">
                      <a16:colId xmlns:a16="http://schemas.microsoft.com/office/drawing/2014/main" val="1710981720"/>
                    </a:ext>
                  </a:extLst>
                </a:gridCol>
              </a:tblGrid>
              <a:tr h="372999">
                <a:tc gridSpan="13"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Oho straight section (D05)</a:t>
                      </a:r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6378700"/>
                  </a:ext>
                </a:extLst>
              </a:tr>
              <a:tr h="279749">
                <a:tc rowSpan="3"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JFY2022</a:t>
                      </a:r>
                      <a:endParaRPr kumimoji="1" lang="ja-JP" altLang="en-US" sz="1400" dirty="0"/>
                    </a:p>
                  </a:txBody>
                  <a:tcPr anchor="ctr"/>
                </a:tc>
                <a:tc gridSpan="9"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2022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2023</a:t>
                      </a:r>
                      <a:endParaRPr kumimoji="1" lang="ja-JP" altLang="en-US" sz="12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6965893"/>
                  </a:ext>
                </a:extLst>
              </a:tr>
              <a:tr h="287242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4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5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6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7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8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9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10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11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12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1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3</a:t>
                      </a:r>
                      <a:endParaRPr kumimoji="1" lang="ja-JP" altLang="en-US" sz="105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9702909"/>
                  </a:ext>
                </a:extLst>
              </a:tr>
              <a:tr h="928529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1216040"/>
                  </a:ext>
                </a:extLst>
              </a:tr>
              <a:tr h="279749">
                <a:tc rowSpan="3"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JFY2023</a:t>
                      </a:r>
                      <a:endParaRPr kumimoji="1" lang="ja-JP" altLang="en-US" sz="1400" dirty="0"/>
                    </a:p>
                  </a:txBody>
                  <a:tcPr anchor="ctr"/>
                </a:tc>
                <a:tc gridSpan="9"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2023</a:t>
                      </a:r>
                      <a:endParaRPr kumimoji="1" lang="ja-JP" altLang="en-US" sz="12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2024</a:t>
                      </a:r>
                      <a:endParaRPr kumimoji="1" lang="ja-JP" altLang="en-US" sz="12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0137591"/>
                  </a:ext>
                </a:extLst>
              </a:tr>
              <a:tr h="287242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4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5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6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7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8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9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10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11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12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1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3</a:t>
                      </a:r>
                      <a:endParaRPr kumimoji="1" lang="ja-JP" altLang="en-US" sz="105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16932324"/>
                  </a:ext>
                </a:extLst>
              </a:tr>
              <a:tr h="810881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1414995"/>
                  </a:ext>
                </a:extLst>
              </a:tr>
            </a:tbl>
          </a:graphicData>
        </a:graphic>
      </p:graphicFrame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53694D10-4EE6-FFB9-3B56-4019DEFC3343}"/>
              </a:ext>
            </a:extLst>
          </p:cNvPr>
          <p:cNvCxnSpPr>
            <a:cxnSpLocks/>
          </p:cNvCxnSpPr>
          <p:nvPr/>
        </p:nvCxnSpPr>
        <p:spPr>
          <a:xfrm>
            <a:off x="1430524" y="4478638"/>
            <a:ext cx="234011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99BC8E0-A97F-D80A-0842-505D9A5CFE60}"/>
              </a:ext>
            </a:extLst>
          </p:cNvPr>
          <p:cNvSpPr txBox="1"/>
          <p:nvPr/>
        </p:nvSpPr>
        <p:spPr>
          <a:xfrm>
            <a:off x="2337515" y="4335286"/>
            <a:ext cx="830689" cy="276999"/>
          </a:xfrm>
          <a:prstGeom prst="rect">
            <a:avLst/>
          </a:prstGeom>
          <a:solidFill>
            <a:srgbClr val="D2DEEF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0070C0"/>
                </a:solidFill>
              </a:rPr>
              <a:t>2022b run</a:t>
            </a:r>
            <a:endParaRPr kumimoji="1" lang="ja-JP" altLang="en-US" sz="1200" dirty="0">
              <a:solidFill>
                <a:srgbClr val="0070C0"/>
              </a:solidFill>
            </a:endParaRPr>
          </a:p>
        </p:txBody>
      </p: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19FE1413-5930-4D02-5B37-1C55B5CA91E1}"/>
              </a:ext>
            </a:extLst>
          </p:cNvPr>
          <p:cNvCxnSpPr>
            <a:cxnSpLocks/>
          </p:cNvCxnSpPr>
          <p:nvPr/>
        </p:nvCxnSpPr>
        <p:spPr>
          <a:xfrm flipV="1">
            <a:off x="6743986" y="5982199"/>
            <a:ext cx="2473552" cy="1684"/>
          </a:xfrm>
          <a:prstGeom prst="straightConnector1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B93083DF-C702-A8AD-B1AF-60BBDF98E4C4}"/>
              </a:ext>
            </a:extLst>
          </p:cNvPr>
          <p:cNvCxnSpPr>
            <a:cxnSpLocks/>
          </p:cNvCxnSpPr>
          <p:nvPr/>
        </p:nvCxnSpPr>
        <p:spPr>
          <a:xfrm>
            <a:off x="10241762" y="5980515"/>
            <a:ext cx="1807570" cy="0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161F0EA8-36F1-C3CC-AAEF-D2A8E68F58A2}"/>
              </a:ext>
            </a:extLst>
          </p:cNvPr>
          <p:cNvCxnSpPr>
            <a:cxnSpLocks/>
          </p:cNvCxnSpPr>
          <p:nvPr/>
        </p:nvCxnSpPr>
        <p:spPr>
          <a:xfrm>
            <a:off x="9617731" y="5980515"/>
            <a:ext cx="624031" cy="0"/>
          </a:xfrm>
          <a:prstGeom prst="straightConnector1">
            <a:avLst/>
          </a:prstGeom>
          <a:ln w="28575"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0E006027-D5DA-19BB-2B7E-1C53543AD974}"/>
              </a:ext>
            </a:extLst>
          </p:cNvPr>
          <p:cNvSpPr txBox="1"/>
          <p:nvPr/>
        </p:nvSpPr>
        <p:spPr>
          <a:xfrm>
            <a:off x="7670862" y="5842015"/>
            <a:ext cx="838075" cy="276999"/>
          </a:xfrm>
          <a:prstGeom prst="rect">
            <a:avLst/>
          </a:prstGeom>
          <a:solidFill>
            <a:srgbClr val="EAEFF7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0070C0"/>
                </a:solidFill>
              </a:rPr>
              <a:t>2023c run</a:t>
            </a:r>
            <a:endParaRPr kumimoji="1" lang="ja-JP" altLang="en-US" sz="1200" dirty="0">
              <a:solidFill>
                <a:srgbClr val="0070C0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BA57262E-2F27-313D-4FE0-03E60ED3B55C}"/>
              </a:ext>
            </a:extLst>
          </p:cNvPr>
          <p:cNvSpPr txBox="1"/>
          <p:nvPr/>
        </p:nvSpPr>
        <p:spPr>
          <a:xfrm>
            <a:off x="10350556" y="5799954"/>
            <a:ext cx="838076" cy="276999"/>
          </a:xfrm>
          <a:prstGeom prst="rect">
            <a:avLst/>
          </a:prstGeom>
          <a:solidFill>
            <a:srgbClr val="EAEFF7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70C0"/>
                </a:solidFill>
              </a:rPr>
              <a:t>2024a run</a:t>
            </a:r>
            <a:endParaRPr kumimoji="1" lang="ja-JP" altLang="en-US" sz="1200" dirty="0">
              <a:solidFill>
                <a:srgbClr val="0070C0"/>
              </a:solidFill>
            </a:endParaRPr>
          </a:p>
        </p:txBody>
      </p: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1E9D8C2A-97A1-3338-303D-4BD823E78B20}"/>
              </a:ext>
            </a:extLst>
          </p:cNvPr>
          <p:cNvCxnSpPr>
            <a:cxnSpLocks/>
          </p:cNvCxnSpPr>
          <p:nvPr/>
        </p:nvCxnSpPr>
        <p:spPr>
          <a:xfrm flipH="1">
            <a:off x="4979810" y="4809687"/>
            <a:ext cx="3983032" cy="0"/>
          </a:xfrm>
          <a:prstGeom prst="straightConnector1">
            <a:avLst/>
          </a:prstGeom>
          <a:ln w="28575">
            <a:solidFill>
              <a:srgbClr val="7030A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2A00F69B-6A3F-FCAE-AD1D-2295B37166B0}"/>
              </a:ext>
            </a:extLst>
          </p:cNvPr>
          <p:cNvSpPr txBox="1"/>
          <p:nvPr/>
        </p:nvSpPr>
        <p:spPr>
          <a:xfrm>
            <a:off x="5982503" y="4650033"/>
            <a:ext cx="2292124" cy="276999"/>
          </a:xfrm>
          <a:prstGeom prst="rect">
            <a:avLst/>
          </a:prstGeom>
          <a:solidFill>
            <a:srgbClr val="D2DEEF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7030A0"/>
                </a:solidFill>
              </a:rPr>
              <a:t>Ceiling aseismic reinforcing work</a:t>
            </a:r>
            <a:endParaRPr kumimoji="1" lang="ja-JP" altLang="en-US" sz="1200" dirty="0">
              <a:solidFill>
                <a:srgbClr val="7030A0"/>
              </a:solidFill>
            </a:endParaRPr>
          </a:p>
        </p:txBody>
      </p: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B6359327-19A1-BE98-7A0F-2A3236DD7DD2}"/>
              </a:ext>
            </a:extLst>
          </p:cNvPr>
          <p:cNvCxnSpPr>
            <a:cxnSpLocks/>
          </p:cNvCxnSpPr>
          <p:nvPr/>
        </p:nvCxnSpPr>
        <p:spPr>
          <a:xfrm flipH="1">
            <a:off x="4551528" y="4169545"/>
            <a:ext cx="293427" cy="0"/>
          </a:xfrm>
          <a:prstGeom prst="straightConnector1">
            <a:avLst/>
          </a:prstGeom>
          <a:ln w="28575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34FD841C-436C-A326-589A-1D3F482344E9}"/>
              </a:ext>
            </a:extLst>
          </p:cNvPr>
          <p:cNvSpPr txBox="1"/>
          <p:nvPr/>
        </p:nvSpPr>
        <p:spPr>
          <a:xfrm>
            <a:off x="3851221" y="4224333"/>
            <a:ext cx="1095224" cy="461665"/>
          </a:xfrm>
          <a:prstGeom prst="rect">
            <a:avLst/>
          </a:prstGeom>
          <a:solidFill>
            <a:srgbClr val="D2DEE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00B050"/>
                </a:solidFill>
              </a:rPr>
              <a:t>Concrete shield removal</a:t>
            </a:r>
            <a:endParaRPr kumimoji="1" lang="ja-JP" altLang="en-US" sz="1200" dirty="0">
              <a:solidFill>
                <a:srgbClr val="00B050"/>
              </a:solidFill>
            </a:endParaRPr>
          </a:p>
        </p:txBody>
      </p:sp>
      <p:cxnSp>
        <p:nvCxnSpPr>
          <p:cNvPr id="71" name="直線矢印コネクタ 70">
            <a:extLst>
              <a:ext uri="{FF2B5EF4-FFF2-40B4-BE49-F238E27FC236}">
                <a16:creationId xmlns:a16="http://schemas.microsoft.com/office/drawing/2014/main" id="{AC9F7CAD-8FCC-395A-519A-DF4BDEE44D3A}"/>
              </a:ext>
            </a:extLst>
          </p:cNvPr>
          <p:cNvCxnSpPr>
            <a:cxnSpLocks/>
          </p:cNvCxnSpPr>
          <p:nvPr/>
        </p:nvCxnSpPr>
        <p:spPr>
          <a:xfrm flipH="1">
            <a:off x="4979810" y="4595049"/>
            <a:ext cx="2354239" cy="16079"/>
          </a:xfrm>
          <a:prstGeom prst="straightConnector1">
            <a:avLst/>
          </a:prstGeom>
          <a:ln w="28575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B89BF795-EEF5-B3A0-7714-2B8733BCD5D2}"/>
              </a:ext>
            </a:extLst>
          </p:cNvPr>
          <p:cNvSpPr txBox="1"/>
          <p:nvPr/>
        </p:nvSpPr>
        <p:spPr>
          <a:xfrm>
            <a:off x="5405278" y="4444101"/>
            <a:ext cx="1473958" cy="276999"/>
          </a:xfrm>
          <a:prstGeom prst="rect">
            <a:avLst/>
          </a:prstGeom>
          <a:solidFill>
            <a:srgbClr val="D2DEEF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C00000"/>
                </a:solidFill>
              </a:rPr>
              <a:t>Crane not available</a:t>
            </a:r>
            <a:endParaRPr kumimoji="1" lang="ja-JP" altLang="en-US" sz="1200" dirty="0">
              <a:solidFill>
                <a:srgbClr val="C00000"/>
              </a:solidFill>
            </a:endParaRPr>
          </a:p>
        </p:txBody>
      </p:sp>
      <p:cxnSp>
        <p:nvCxnSpPr>
          <p:cNvPr id="74" name="直線矢印コネクタ 73">
            <a:extLst>
              <a:ext uri="{FF2B5EF4-FFF2-40B4-BE49-F238E27FC236}">
                <a16:creationId xmlns:a16="http://schemas.microsoft.com/office/drawing/2014/main" id="{81745EC5-5993-662F-500B-C0492642AD07}"/>
              </a:ext>
            </a:extLst>
          </p:cNvPr>
          <p:cNvCxnSpPr>
            <a:cxnSpLocks/>
          </p:cNvCxnSpPr>
          <p:nvPr/>
        </p:nvCxnSpPr>
        <p:spPr>
          <a:xfrm flipH="1">
            <a:off x="6735868" y="4169545"/>
            <a:ext cx="5305346" cy="7568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BED22E6D-68DC-E7B6-4BD3-B45F112963F9}"/>
              </a:ext>
            </a:extLst>
          </p:cNvPr>
          <p:cNvSpPr txBox="1"/>
          <p:nvPr/>
        </p:nvSpPr>
        <p:spPr>
          <a:xfrm>
            <a:off x="8763269" y="4023634"/>
            <a:ext cx="1473958" cy="276999"/>
          </a:xfrm>
          <a:prstGeom prst="rect">
            <a:avLst/>
          </a:prstGeom>
          <a:solidFill>
            <a:srgbClr val="D2DEE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FF0000"/>
                </a:solidFill>
              </a:rPr>
              <a:t>NLC construction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cxnSp>
        <p:nvCxnSpPr>
          <p:cNvPr id="78" name="直線矢印コネクタ 77">
            <a:extLst>
              <a:ext uri="{FF2B5EF4-FFF2-40B4-BE49-F238E27FC236}">
                <a16:creationId xmlns:a16="http://schemas.microsoft.com/office/drawing/2014/main" id="{F5D14A99-5FE9-55DF-222B-7A52C5C0FFBC}"/>
              </a:ext>
            </a:extLst>
          </p:cNvPr>
          <p:cNvCxnSpPr>
            <a:cxnSpLocks/>
          </p:cNvCxnSpPr>
          <p:nvPr/>
        </p:nvCxnSpPr>
        <p:spPr>
          <a:xfrm flipH="1" flipV="1">
            <a:off x="1446757" y="5664116"/>
            <a:ext cx="4592377" cy="22955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9D062D2A-4B10-01D5-C34A-7DFA30C03D7B}"/>
              </a:ext>
            </a:extLst>
          </p:cNvPr>
          <p:cNvSpPr txBox="1"/>
          <p:nvPr/>
        </p:nvSpPr>
        <p:spPr>
          <a:xfrm>
            <a:off x="5311369" y="4042731"/>
            <a:ext cx="1099820" cy="461665"/>
          </a:xfrm>
          <a:prstGeom prst="rect">
            <a:avLst/>
          </a:prstGeom>
          <a:solidFill>
            <a:srgbClr val="D2DEEF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chemeClr val="accent2"/>
                </a:solidFill>
              </a:rPr>
              <a:t>RF </a:t>
            </a:r>
            <a:r>
              <a:rPr lang="en-US" altLang="ja-JP" sz="1200" dirty="0">
                <a:solidFill>
                  <a:schemeClr val="accent2"/>
                </a:solidFill>
              </a:rPr>
              <a:t>cavity inspection</a:t>
            </a:r>
            <a:endParaRPr kumimoji="1" lang="ja-JP" altLang="en-US" sz="1200" dirty="0">
              <a:solidFill>
                <a:schemeClr val="accent2"/>
              </a:solidFill>
            </a:endParaRPr>
          </a:p>
        </p:txBody>
      </p:sp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74EBFC6D-D64A-679E-DAB6-41C132CE8E2B}"/>
              </a:ext>
            </a:extLst>
          </p:cNvPr>
          <p:cNvSpPr txBox="1"/>
          <p:nvPr/>
        </p:nvSpPr>
        <p:spPr>
          <a:xfrm>
            <a:off x="2796943" y="5537093"/>
            <a:ext cx="1440574" cy="276999"/>
          </a:xfrm>
          <a:prstGeom prst="rect">
            <a:avLst/>
          </a:prstGeom>
          <a:solidFill>
            <a:srgbClr val="EAE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FF0000"/>
                </a:solidFill>
              </a:rPr>
              <a:t>NLC construction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cxnSp>
        <p:nvCxnSpPr>
          <p:cNvPr id="77" name="直線矢印コネクタ 76">
            <a:extLst>
              <a:ext uri="{FF2B5EF4-FFF2-40B4-BE49-F238E27FC236}">
                <a16:creationId xmlns:a16="http://schemas.microsoft.com/office/drawing/2014/main" id="{D038A6B0-E92C-E038-F88B-6CD72B2E817C}"/>
              </a:ext>
            </a:extLst>
          </p:cNvPr>
          <p:cNvCxnSpPr>
            <a:cxnSpLocks/>
          </p:cNvCxnSpPr>
          <p:nvPr/>
        </p:nvCxnSpPr>
        <p:spPr>
          <a:xfrm flipH="1">
            <a:off x="6327279" y="4300633"/>
            <a:ext cx="416707" cy="3107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矢印コネクタ 83">
            <a:extLst>
              <a:ext uri="{FF2B5EF4-FFF2-40B4-BE49-F238E27FC236}">
                <a16:creationId xmlns:a16="http://schemas.microsoft.com/office/drawing/2014/main" id="{F2DA54B7-E49E-731E-AEFF-C0231530807B}"/>
              </a:ext>
            </a:extLst>
          </p:cNvPr>
          <p:cNvCxnSpPr>
            <a:cxnSpLocks/>
          </p:cNvCxnSpPr>
          <p:nvPr/>
        </p:nvCxnSpPr>
        <p:spPr>
          <a:xfrm flipH="1">
            <a:off x="10025290" y="4297526"/>
            <a:ext cx="416707" cy="3107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CC15A9F7-A642-A957-BBFC-5B0C5A8EDEDA}"/>
              </a:ext>
            </a:extLst>
          </p:cNvPr>
          <p:cNvSpPr txBox="1"/>
          <p:nvPr/>
        </p:nvSpPr>
        <p:spPr>
          <a:xfrm>
            <a:off x="9529945" y="4345691"/>
            <a:ext cx="1607484" cy="276999"/>
          </a:xfrm>
          <a:prstGeom prst="rect">
            <a:avLst/>
          </a:prstGeom>
          <a:solidFill>
            <a:srgbClr val="D2DEEF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chemeClr val="accent2"/>
                </a:solidFill>
              </a:rPr>
              <a:t>RF </a:t>
            </a:r>
            <a:r>
              <a:rPr lang="en-US" altLang="ja-JP" sz="1200" dirty="0">
                <a:solidFill>
                  <a:schemeClr val="accent2"/>
                </a:solidFill>
              </a:rPr>
              <a:t>cavity replacement</a:t>
            </a:r>
            <a:endParaRPr kumimoji="1" lang="ja-JP" altLang="en-US" sz="1200" dirty="0">
              <a:solidFill>
                <a:schemeClr val="accent2"/>
              </a:solidFill>
            </a:endParaRPr>
          </a:p>
        </p:txBody>
      </p:sp>
      <p:sp>
        <p:nvSpPr>
          <p:cNvPr id="89" name="テキスト ボックス 88">
            <a:extLst>
              <a:ext uri="{FF2B5EF4-FFF2-40B4-BE49-F238E27FC236}">
                <a16:creationId xmlns:a16="http://schemas.microsoft.com/office/drawing/2014/main" id="{FACB8078-BC97-18F5-A79C-749E4F51CE8F}"/>
              </a:ext>
            </a:extLst>
          </p:cNvPr>
          <p:cNvSpPr txBox="1"/>
          <p:nvPr/>
        </p:nvSpPr>
        <p:spPr>
          <a:xfrm>
            <a:off x="5025389" y="5993647"/>
            <a:ext cx="1201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00B050"/>
                </a:solidFill>
              </a:rPr>
              <a:t>Concrete shield reinstallation</a:t>
            </a:r>
            <a:endParaRPr kumimoji="1" lang="ja-JP" altLang="en-US" sz="1200" dirty="0">
              <a:solidFill>
                <a:srgbClr val="00B050"/>
              </a:solidFill>
            </a:endParaRPr>
          </a:p>
        </p:txBody>
      </p:sp>
      <p:cxnSp>
        <p:nvCxnSpPr>
          <p:cNvPr id="73" name="直線矢印コネクタ 72">
            <a:extLst>
              <a:ext uri="{FF2B5EF4-FFF2-40B4-BE49-F238E27FC236}">
                <a16:creationId xmlns:a16="http://schemas.microsoft.com/office/drawing/2014/main" id="{E23F667A-1A32-ACBD-A0D7-E6C8B173D22D}"/>
              </a:ext>
            </a:extLst>
          </p:cNvPr>
          <p:cNvCxnSpPr>
            <a:cxnSpLocks/>
          </p:cNvCxnSpPr>
          <p:nvPr/>
        </p:nvCxnSpPr>
        <p:spPr>
          <a:xfrm flipH="1">
            <a:off x="5559422" y="5982189"/>
            <a:ext cx="293427" cy="0"/>
          </a:xfrm>
          <a:prstGeom prst="straightConnector1">
            <a:avLst/>
          </a:prstGeom>
          <a:ln w="28575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線矢印コネクタ 91">
            <a:extLst>
              <a:ext uri="{FF2B5EF4-FFF2-40B4-BE49-F238E27FC236}">
                <a16:creationId xmlns:a16="http://schemas.microsoft.com/office/drawing/2014/main" id="{9D9053D8-3DBC-96F4-5E4B-7D6C0001B618}"/>
              </a:ext>
            </a:extLst>
          </p:cNvPr>
          <p:cNvCxnSpPr>
            <a:cxnSpLocks/>
          </p:cNvCxnSpPr>
          <p:nvPr/>
        </p:nvCxnSpPr>
        <p:spPr>
          <a:xfrm flipH="1">
            <a:off x="3581400" y="5842015"/>
            <a:ext cx="3154468" cy="16442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テキスト ボックス 93">
            <a:extLst>
              <a:ext uri="{FF2B5EF4-FFF2-40B4-BE49-F238E27FC236}">
                <a16:creationId xmlns:a16="http://schemas.microsoft.com/office/drawing/2014/main" id="{56EE63EF-6082-C1D3-3166-A4E63700352F}"/>
              </a:ext>
            </a:extLst>
          </p:cNvPr>
          <p:cNvSpPr txBox="1"/>
          <p:nvPr/>
        </p:nvSpPr>
        <p:spPr>
          <a:xfrm>
            <a:off x="3450086" y="5870638"/>
            <a:ext cx="178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</a:rPr>
              <a:t>New radiation  shield installation</a:t>
            </a:r>
            <a:endParaRPr kumimoji="1" lang="ja-JP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96" name="直線コネクタ 95">
            <a:extLst>
              <a:ext uri="{FF2B5EF4-FFF2-40B4-BE49-F238E27FC236}">
                <a16:creationId xmlns:a16="http://schemas.microsoft.com/office/drawing/2014/main" id="{8ADBC804-0841-E5E0-3447-8A09B7BAD284}"/>
              </a:ext>
            </a:extLst>
          </p:cNvPr>
          <p:cNvCxnSpPr>
            <a:cxnSpLocks/>
          </p:cNvCxnSpPr>
          <p:nvPr/>
        </p:nvCxnSpPr>
        <p:spPr>
          <a:xfrm>
            <a:off x="8852261" y="3476989"/>
            <a:ext cx="0" cy="292808"/>
          </a:xfrm>
          <a:prstGeom prst="line">
            <a:avLst/>
          </a:prstGeom>
          <a:ln w="19050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テキスト ボックス 96">
            <a:extLst>
              <a:ext uri="{FF2B5EF4-FFF2-40B4-BE49-F238E27FC236}">
                <a16:creationId xmlns:a16="http://schemas.microsoft.com/office/drawing/2014/main" id="{7412B751-2DED-2347-7771-171E3DCE3F03}"/>
              </a:ext>
            </a:extLst>
          </p:cNvPr>
          <p:cNvSpPr txBox="1"/>
          <p:nvPr/>
        </p:nvSpPr>
        <p:spPr>
          <a:xfrm>
            <a:off x="8254836" y="3205408"/>
            <a:ext cx="141601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FFFF00"/>
                </a:solidFill>
              </a:rPr>
              <a:t>We are here now!!</a:t>
            </a:r>
            <a:endParaRPr kumimoji="1" lang="ja-JP" altLang="en-US" sz="1200" dirty="0">
              <a:solidFill>
                <a:srgbClr val="FFFF00"/>
              </a:solidFill>
            </a:endParaRPr>
          </a:p>
        </p:txBody>
      </p:sp>
      <p:cxnSp>
        <p:nvCxnSpPr>
          <p:cNvPr id="98" name="直線コネクタ 97">
            <a:extLst>
              <a:ext uri="{FF2B5EF4-FFF2-40B4-BE49-F238E27FC236}">
                <a16:creationId xmlns:a16="http://schemas.microsoft.com/office/drawing/2014/main" id="{29BF5F35-2D7A-0029-E48B-7070571C06AE}"/>
              </a:ext>
            </a:extLst>
          </p:cNvPr>
          <p:cNvCxnSpPr>
            <a:cxnSpLocks/>
          </p:cNvCxnSpPr>
          <p:nvPr/>
        </p:nvCxnSpPr>
        <p:spPr>
          <a:xfrm>
            <a:off x="8852261" y="3769797"/>
            <a:ext cx="0" cy="1157235"/>
          </a:xfrm>
          <a:prstGeom prst="line">
            <a:avLst/>
          </a:prstGeom>
          <a:ln w="127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テキスト ボックス 100">
            <a:extLst>
              <a:ext uri="{FF2B5EF4-FFF2-40B4-BE49-F238E27FC236}">
                <a16:creationId xmlns:a16="http://schemas.microsoft.com/office/drawing/2014/main" id="{F97F2326-EB9D-5C3E-069A-CA49982E4DFB}"/>
              </a:ext>
            </a:extLst>
          </p:cNvPr>
          <p:cNvSpPr txBox="1"/>
          <p:nvPr/>
        </p:nvSpPr>
        <p:spPr>
          <a:xfrm>
            <a:off x="10878721" y="2053797"/>
            <a:ext cx="482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FF0000"/>
                </a:solidFill>
              </a:rPr>
              <a:t>D05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02" name="テキスト ボックス 101">
            <a:extLst>
              <a:ext uri="{FF2B5EF4-FFF2-40B4-BE49-F238E27FC236}">
                <a16:creationId xmlns:a16="http://schemas.microsoft.com/office/drawing/2014/main" id="{3EBE344C-8187-4B36-FE5F-4853716A745A}"/>
              </a:ext>
            </a:extLst>
          </p:cNvPr>
          <p:cNvSpPr txBox="1"/>
          <p:nvPr/>
        </p:nvSpPr>
        <p:spPr>
          <a:xfrm>
            <a:off x="10882730" y="1784426"/>
            <a:ext cx="482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FF0000"/>
                </a:solidFill>
              </a:rPr>
              <a:t>D04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pic>
        <p:nvPicPr>
          <p:cNvPr id="103" name="コンテンツ プレースホルダー 4" descr="駅の構内&#10;&#10;低い精度で自動的に生成された説明">
            <a:extLst>
              <a:ext uri="{FF2B5EF4-FFF2-40B4-BE49-F238E27FC236}">
                <a16:creationId xmlns:a16="http://schemas.microsoft.com/office/drawing/2014/main" id="{D4897DE6-F2B2-E35C-0715-DFC692AD8D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45"/>
          <a:stretch/>
        </p:blipFill>
        <p:spPr>
          <a:xfrm>
            <a:off x="7298328" y="1110888"/>
            <a:ext cx="2141195" cy="1964269"/>
          </a:xfrm>
        </p:spPr>
      </p:pic>
      <p:sp>
        <p:nvSpPr>
          <p:cNvPr id="104" name="テキスト ボックス 103">
            <a:extLst>
              <a:ext uri="{FF2B5EF4-FFF2-40B4-BE49-F238E27FC236}">
                <a16:creationId xmlns:a16="http://schemas.microsoft.com/office/drawing/2014/main" id="{935C2D4C-5FA5-DC86-5FE8-9F4C82C24B78}"/>
              </a:ext>
            </a:extLst>
          </p:cNvPr>
          <p:cNvSpPr txBox="1"/>
          <p:nvPr/>
        </p:nvSpPr>
        <p:spPr>
          <a:xfrm>
            <a:off x="7297900" y="2779518"/>
            <a:ext cx="977312" cy="276999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rgbClr val="00B050"/>
                </a:solidFill>
              </a:rPr>
              <a:t>S</a:t>
            </a:r>
            <a:r>
              <a:rPr kumimoji="1" lang="en-US" altLang="ja-JP" sz="1200" dirty="0">
                <a:solidFill>
                  <a:srgbClr val="00B050"/>
                </a:solidFill>
              </a:rPr>
              <a:t>. Nakamura</a:t>
            </a:r>
            <a:endParaRPr lang="en-US" altLang="ja-JP" sz="1200" dirty="0">
              <a:solidFill>
                <a:srgbClr val="00B050"/>
              </a:solidFill>
            </a:endParaRPr>
          </a:p>
        </p:txBody>
      </p:sp>
      <p:sp>
        <p:nvSpPr>
          <p:cNvPr id="105" name="テキスト ボックス 104">
            <a:extLst>
              <a:ext uri="{FF2B5EF4-FFF2-40B4-BE49-F238E27FC236}">
                <a16:creationId xmlns:a16="http://schemas.microsoft.com/office/drawing/2014/main" id="{23413995-A207-D61B-D94F-D9E1D57A9130}"/>
              </a:ext>
            </a:extLst>
          </p:cNvPr>
          <p:cNvSpPr txBox="1"/>
          <p:nvPr/>
        </p:nvSpPr>
        <p:spPr>
          <a:xfrm rot="5400000">
            <a:off x="11217853" y="1864215"/>
            <a:ext cx="1321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FF0000"/>
                </a:solidFill>
              </a:rPr>
              <a:t>Oho</a:t>
            </a:r>
          </a:p>
          <a:p>
            <a:pPr algn="ctr"/>
            <a:r>
              <a:rPr lang="en-US" altLang="ja-JP" sz="1200" dirty="0">
                <a:solidFill>
                  <a:srgbClr val="FF0000"/>
                </a:solidFill>
              </a:rPr>
              <a:t> straight section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06" name="テキスト ボックス 105">
            <a:extLst>
              <a:ext uri="{FF2B5EF4-FFF2-40B4-BE49-F238E27FC236}">
                <a16:creationId xmlns:a16="http://schemas.microsoft.com/office/drawing/2014/main" id="{2E4FEBC0-0934-9621-9948-FA0234152F50}"/>
              </a:ext>
            </a:extLst>
          </p:cNvPr>
          <p:cNvSpPr txBox="1"/>
          <p:nvPr/>
        </p:nvSpPr>
        <p:spPr>
          <a:xfrm>
            <a:off x="9722871" y="899439"/>
            <a:ext cx="1635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00B0F0"/>
                </a:solidFill>
              </a:rPr>
              <a:t>Tsukuba (Belle II)</a:t>
            </a:r>
          </a:p>
        </p:txBody>
      </p:sp>
      <p:pic>
        <p:nvPicPr>
          <p:cNvPr id="108" name="図 107" descr="屋内, キッチン, 金属, 建物 が含まれている画像&#10;&#10;自動的に生成された説明">
            <a:extLst>
              <a:ext uri="{FF2B5EF4-FFF2-40B4-BE49-F238E27FC236}">
                <a16:creationId xmlns:a16="http://schemas.microsoft.com/office/drawing/2014/main" id="{C7A3CB38-29A8-4DCD-87B7-8FB5CE38EAE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00"/>
          <a:stretch/>
        </p:blipFill>
        <p:spPr>
          <a:xfrm>
            <a:off x="4829766" y="1107057"/>
            <a:ext cx="2391473" cy="1970988"/>
          </a:xfrm>
          <a:prstGeom prst="rect">
            <a:avLst/>
          </a:prstGeom>
        </p:spPr>
      </p:pic>
      <p:sp>
        <p:nvSpPr>
          <p:cNvPr id="109" name="円弧 108">
            <a:extLst>
              <a:ext uri="{FF2B5EF4-FFF2-40B4-BE49-F238E27FC236}">
                <a16:creationId xmlns:a16="http://schemas.microsoft.com/office/drawing/2014/main" id="{D5C018D8-F5F9-E761-88D4-284ECD803AA7}"/>
              </a:ext>
            </a:extLst>
          </p:cNvPr>
          <p:cNvSpPr/>
          <p:nvPr/>
        </p:nvSpPr>
        <p:spPr>
          <a:xfrm>
            <a:off x="10864257" y="2318497"/>
            <a:ext cx="648750" cy="649763"/>
          </a:xfrm>
          <a:prstGeom prst="arc">
            <a:avLst>
              <a:gd name="adj1" fmla="val 324949"/>
              <a:gd name="adj2" fmla="val 4035329"/>
            </a:avLst>
          </a:prstGeom>
          <a:ln w="28575"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" name="テキスト ボックス 109">
            <a:extLst>
              <a:ext uri="{FF2B5EF4-FFF2-40B4-BE49-F238E27FC236}">
                <a16:creationId xmlns:a16="http://schemas.microsoft.com/office/drawing/2014/main" id="{38ED1E76-D419-7339-6F02-FB8B7EF15B06}"/>
              </a:ext>
            </a:extLst>
          </p:cNvPr>
          <p:cNvSpPr txBox="1"/>
          <p:nvPr/>
        </p:nvSpPr>
        <p:spPr>
          <a:xfrm>
            <a:off x="11479927" y="2618849"/>
            <a:ext cx="723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chemeClr val="accent2"/>
                </a:solidFill>
              </a:rPr>
              <a:t>Positron beam</a:t>
            </a:r>
            <a:endParaRPr kumimoji="1" lang="ja-JP" altLang="en-US" sz="1200" dirty="0">
              <a:solidFill>
                <a:schemeClr val="accent2"/>
              </a:solidFill>
            </a:endParaRPr>
          </a:p>
        </p:txBody>
      </p:sp>
      <p:sp>
        <p:nvSpPr>
          <p:cNvPr id="111" name="正方形/長方形 110">
            <a:extLst>
              <a:ext uri="{FF2B5EF4-FFF2-40B4-BE49-F238E27FC236}">
                <a16:creationId xmlns:a16="http://schemas.microsoft.com/office/drawing/2014/main" id="{E5C9023A-4354-279A-5D18-E8CC1052ED51}"/>
              </a:ext>
            </a:extLst>
          </p:cNvPr>
          <p:cNvSpPr/>
          <p:nvPr/>
        </p:nvSpPr>
        <p:spPr>
          <a:xfrm>
            <a:off x="11353800" y="2042069"/>
            <a:ext cx="126127" cy="4656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" name="テキスト ボックス 111">
            <a:extLst>
              <a:ext uri="{FF2B5EF4-FFF2-40B4-BE49-F238E27FC236}">
                <a16:creationId xmlns:a16="http://schemas.microsoft.com/office/drawing/2014/main" id="{40274FC6-72DF-BDAE-BEC1-FAE3A76D72B0}"/>
              </a:ext>
            </a:extLst>
          </p:cNvPr>
          <p:cNvSpPr txBox="1"/>
          <p:nvPr/>
        </p:nvSpPr>
        <p:spPr>
          <a:xfrm>
            <a:off x="11353800" y="1168810"/>
            <a:ext cx="7819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FF0000"/>
                </a:solidFill>
              </a:rPr>
              <a:t>Oho</a:t>
            </a:r>
            <a:r>
              <a:rPr lang="ja-JP" altLang="en-US" sz="1200" dirty="0">
                <a:solidFill>
                  <a:srgbClr val="FF0000"/>
                </a:solidFill>
              </a:rPr>
              <a:t> </a:t>
            </a:r>
            <a:r>
              <a:rPr lang="en-US" altLang="ja-JP" sz="1200" dirty="0">
                <a:solidFill>
                  <a:srgbClr val="FF0000"/>
                </a:solidFill>
              </a:rPr>
              <a:t>lab.</a:t>
            </a:r>
          </a:p>
        </p:txBody>
      </p:sp>
      <p:cxnSp>
        <p:nvCxnSpPr>
          <p:cNvPr id="114" name="直線矢印コネクタ 113">
            <a:extLst>
              <a:ext uri="{FF2B5EF4-FFF2-40B4-BE49-F238E27FC236}">
                <a16:creationId xmlns:a16="http://schemas.microsoft.com/office/drawing/2014/main" id="{C0B6E53D-D4C7-BC8F-8C02-759E59EABD2E}"/>
              </a:ext>
            </a:extLst>
          </p:cNvPr>
          <p:cNvCxnSpPr>
            <a:cxnSpLocks/>
            <a:stCxn id="112" idx="2"/>
          </p:cNvCxnSpPr>
          <p:nvPr/>
        </p:nvCxnSpPr>
        <p:spPr>
          <a:xfrm flipH="1">
            <a:off x="11470449" y="1445809"/>
            <a:ext cx="274349" cy="547765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146EC3B-F8CC-DFDC-7518-B2664DCF21E6}"/>
              </a:ext>
            </a:extLst>
          </p:cNvPr>
          <p:cNvSpPr txBox="1"/>
          <p:nvPr/>
        </p:nvSpPr>
        <p:spPr>
          <a:xfrm>
            <a:off x="4940536" y="884579"/>
            <a:ext cx="21355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chemeClr val="accent2">
                    <a:lumMod val="75000"/>
                  </a:schemeClr>
                </a:solidFill>
              </a:rPr>
              <a:t>Concrete radiation shield</a:t>
            </a:r>
            <a:endParaRPr kumimoji="1" lang="ja-JP" altLang="en-US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C5B6664C-22B7-7403-A16B-C05703C759D7}"/>
              </a:ext>
            </a:extLst>
          </p:cNvPr>
          <p:cNvCxnSpPr>
            <a:cxnSpLocks/>
          </p:cNvCxnSpPr>
          <p:nvPr/>
        </p:nvCxnSpPr>
        <p:spPr>
          <a:xfrm>
            <a:off x="5803563" y="1030962"/>
            <a:ext cx="80187" cy="619603"/>
          </a:xfrm>
          <a:prstGeom prst="straightConnector1">
            <a:avLst/>
          </a:prstGeom>
          <a:ln w="12700">
            <a:solidFill>
              <a:schemeClr val="bg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23CD46FA-F27F-C291-5976-F584865510D9}"/>
              </a:ext>
            </a:extLst>
          </p:cNvPr>
          <p:cNvSpPr txBox="1"/>
          <p:nvPr/>
        </p:nvSpPr>
        <p:spPr>
          <a:xfrm>
            <a:off x="7602435" y="892462"/>
            <a:ext cx="17637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chemeClr val="accent2">
                    <a:lumMod val="75000"/>
                  </a:schemeClr>
                </a:solidFill>
              </a:rPr>
              <a:t>D05 </a:t>
            </a:r>
            <a:r>
              <a:rPr lang="en-US" altLang="ja-JP" sz="1200" dirty="0">
                <a:solidFill>
                  <a:schemeClr val="accent2">
                    <a:lumMod val="75000"/>
                  </a:schemeClr>
                </a:solidFill>
              </a:rPr>
              <a:t>wiggler</a:t>
            </a:r>
            <a:r>
              <a:rPr kumimoji="1" lang="en-US" altLang="ja-JP" sz="1200" dirty="0">
                <a:solidFill>
                  <a:schemeClr val="accent2">
                    <a:lumMod val="75000"/>
                  </a:schemeClr>
                </a:solidFill>
              </a:rPr>
              <a:t> section</a:t>
            </a:r>
            <a:endParaRPr kumimoji="1" lang="ja-JP" altLang="en-US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034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F701E36-050C-457E-2E66-A6180090C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3575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14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A77FE2BB-5013-A3A5-2727-7D67D48B4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3575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14th Dec. 2022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901F97E4-697B-171F-82DE-D588EFD73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3575"/>
            <a:ext cx="4114800" cy="365125"/>
          </a:xfrm>
        </p:spPr>
        <p:txBody>
          <a:bodyPr/>
          <a:lstStyle/>
          <a:p>
            <a:r>
              <a:rPr kumimoji="1" lang="en-US" altLang="ja-JP">
                <a:solidFill>
                  <a:srgbClr val="FFFF00"/>
                </a:solidFill>
              </a:rPr>
              <a:t>The 26th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1105BB1C-B990-D354-8599-0ACE9C5C6C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15" name="タイトル 1">
            <a:extLst>
              <a:ext uri="{FF2B5EF4-FFF2-40B4-BE49-F238E27FC236}">
                <a16:creationId xmlns:a16="http://schemas.microsoft.com/office/drawing/2014/main" id="{3A4A521B-871B-9717-5321-DD995190F29B}"/>
              </a:ext>
            </a:extLst>
          </p:cNvPr>
          <p:cNvSpPr txBox="1">
            <a:spLocks/>
          </p:cNvSpPr>
          <p:nvPr/>
        </p:nvSpPr>
        <p:spPr>
          <a:xfrm>
            <a:off x="1785678" y="0"/>
            <a:ext cx="8360404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002060"/>
                </a:solidFill>
                <a:latin typeface="+mn-lt"/>
              </a:rPr>
              <a:t>Oho straight section #2 </a:t>
            </a:r>
            <a:endParaRPr lang="ja-JP" altLang="en-US" sz="4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6" name="コンテンツ プレースホルダー 2">
            <a:extLst>
              <a:ext uri="{FF2B5EF4-FFF2-40B4-BE49-F238E27FC236}">
                <a16:creationId xmlns:a16="http://schemas.microsoft.com/office/drawing/2014/main" id="{D8E997C0-5F8B-55B3-9F8E-D7CCCDBEF6D0}"/>
              </a:ext>
            </a:extLst>
          </p:cNvPr>
          <p:cNvSpPr txBox="1">
            <a:spLocks/>
          </p:cNvSpPr>
          <p:nvPr/>
        </p:nvSpPr>
        <p:spPr>
          <a:xfrm>
            <a:off x="65316" y="1044583"/>
            <a:ext cx="8663134" cy="2673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dirty="0">
                <a:solidFill>
                  <a:srgbClr val="002060"/>
                </a:solidFill>
                <a:sym typeface="Symbol" panose="05050102010706020507" pitchFamily="18" charset="2"/>
              </a:rPr>
              <a:t>Concrete radiation shields disassembly (already done)</a:t>
            </a:r>
          </a:p>
          <a:p>
            <a:pPr lvl="1"/>
            <a:r>
              <a:rPr lang="en-US" altLang="ja-JP" sz="1800" dirty="0">
                <a:sym typeface="Symbol" panose="05050102010706020507" pitchFamily="18" charset="2"/>
              </a:rPr>
              <a:t>Concrete radiation shields (6/12) were temporarily removed for NLC construction.</a:t>
            </a:r>
          </a:p>
          <a:p>
            <a:pPr lvl="2"/>
            <a:r>
              <a:rPr lang="en-US" altLang="ja-JP" sz="1400" dirty="0">
                <a:solidFill>
                  <a:srgbClr val="0070C0"/>
                </a:solidFill>
                <a:sym typeface="Symbol" panose="05050102010706020507" pitchFamily="18" charset="2"/>
              </a:rPr>
              <a:t>Concrete shields were placed outside Oho laboratory building.</a:t>
            </a:r>
          </a:p>
          <a:p>
            <a:pPr lvl="1"/>
            <a:r>
              <a:rPr lang="en-US" altLang="ja-JP" sz="1800" dirty="0">
                <a:sym typeface="Symbol" panose="05050102010706020507" pitchFamily="18" charset="2"/>
              </a:rPr>
              <a:t>They will be reinstalled in late August 2023.</a:t>
            </a:r>
          </a:p>
          <a:p>
            <a:pPr marL="457200" lvl="1" indent="0">
              <a:buNone/>
            </a:pPr>
            <a:r>
              <a:rPr lang="en-US" altLang="ja-JP" sz="1800" dirty="0">
                <a:solidFill>
                  <a:srgbClr val="002060"/>
                </a:solidFill>
                <a:sym typeface="Symbol" panose="05050102010706020507" pitchFamily="18" charset="2"/>
              </a:rPr>
              <a:t>	</a:t>
            </a:r>
          </a:p>
          <a:p>
            <a:endParaRPr lang="en-US" altLang="ja-JP" dirty="0">
              <a:solidFill>
                <a:srgbClr val="002060"/>
              </a:solidFill>
            </a:endParaRPr>
          </a:p>
        </p:txBody>
      </p:sp>
      <p:pic>
        <p:nvPicPr>
          <p:cNvPr id="2" name="図 1" descr="スポーツゲーム が含まれている画像&#10;&#10;自動的に生成された説明">
            <a:extLst>
              <a:ext uri="{FF2B5EF4-FFF2-40B4-BE49-F238E27FC236}">
                <a16:creationId xmlns:a16="http://schemas.microsoft.com/office/drawing/2014/main" id="{F535A15F-08B1-9C84-778D-CFF75ED177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2" r="5654"/>
          <a:stretch/>
        </p:blipFill>
        <p:spPr>
          <a:xfrm>
            <a:off x="9278446" y="997326"/>
            <a:ext cx="2363558" cy="2260023"/>
          </a:xfrm>
          <a:prstGeom prst="rect">
            <a:avLst/>
          </a:prstGeom>
        </p:spPr>
      </p:pic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2E43B5C4-5F10-D039-E444-0D1CB76BE273}"/>
              </a:ext>
            </a:extLst>
          </p:cNvPr>
          <p:cNvSpPr/>
          <p:nvPr/>
        </p:nvSpPr>
        <p:spPr>
          <a:xfrm>
            <a:off x="11243722" y="1821191"/>
            <a:ext cx="398281" cy="470162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1" name="テキスト ボックス 100">
            <a:extLst>
              <a:ext uri="{FF2B5EF4-FFF2-40B4-BE49-F238E27FC236}">
                <a16:creationId xmlns:a16="http://schemas.microsoft.com/office/drawing/2014/main" id="{F97F2326-EB9D-5C3E-069A-CA49982E4DFB}"/>
              </a:ext>
            </a:extLst>
          </p:cNvPr>
          <p:cNvSpPr txBox="1"/>
          <p:nvPr/>
        </p:nvSpPr>
        <p:spPr>
          <a:xfrm>
            <a:off x="10776496" y="2069213"/>
            <a:ext cx="482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FF0000"/>
                </a:solidFill>
              </a:rPr>
              <a:t>D05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02" name="テキスト ボックス 101">
            <a:extLst>
              <a:ext uri="{FF2B5EF4-FFF2-40B4-BE49-F238E27FC236}">
                <a16:creationId xmlns:a16="http://schemas.microsoft.com/office/drawing/2014/main" id="{3EBE344C-8187-4B36-FE5F-4853716A745A}"/>
              </a:ext>
            </a:extLst>
          </p:cNvPr>
          <p:cNvSpPr txBox="1"/>
          <p:nvPr/>
        </p:nvSpPr>
        <p:spPr>
          <a:xfrm>
            <a:off x="10783318" y="1765070"/>
            <a:ext cx="482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FF0000"/>
                </a:solidFill>
              </a:rPr>
              <a:t>D04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05" name="テキスト ボックス 104">
            <a:extLst>
              <a:ext uri="{FF2B5EF4-FFF2-40B4-BE49-F238E27FC236}">
                <a16:creationId xmlns:a16="http://schemas.microsoft.com/office/drawing/2014/main" id="{23413995-A207-D61B-D94F-D9E1D57A9130}"/>
              </a:ext>
            </a:extLst>
          </p:cNvPr>
          <p:cNvSpPr txBox="1"/>
          <p:nvPr/>
        </p:nvSpPr>
        <p:spPr>
          <a:xfrm rot="5400000">
            <a:off x="11217853" y="1864215"/>
            <a:ext cx="1321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FF0000"/>
                </a:solidFill>
              </a:rPr>
              <a:t>Oho</a:t>
            </a:r>
          </a:p>
          <a:p>
            <a:pPr algn="ctr"/>
            <a:r>
              <a:rPr lang="en-US" altLang="ja-JP" sz="1200" dirty="0">
                <a:solidFill>
                  <a:srgbClr val="FF0000"/>
                </a:solidFill>
              </a:rPr>
              <a:t> straight section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06" name="テキスト ボックス 105">
            <a:extLst>
              <a:ext uri="{FF2B5EF4-FFF2-40B4-BE49-F238E27FC236}">
                <a16:creationId xmlns:a16="http://schemas.microsoft.com/office/drawing/2014/main" id="{2E4FEBC0-0934-9621-9948-FA0234152F50}"/>
              </a:ext>
            </a:extLst>
          </p:cNvPr>
          <p:cNvSpPr txBox="1"/>
          <p:nvPr/>
        </p:nvSpPr>
        <p:spPr>
          <a:xfrm>
            <a:off x="9722871" y="899439"/>
            <a:ext cx="1635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00B0F0"/>
                </a:solidFill>
              </a:rPr>
              <a:t>Tsukuba (Belle II)</a:t>
            </a:r>
          </a:p>
        </p:txBody>
      </p:sp>
      <p:sp>
        <p:nvSpPr>
          <p:cNvPr id="109" name="円弧 108">
            <a:extLst>
              <a:ext uri="{FF2B5EF4-FFF2-40B4-BE49-F238E27FC236}">
                <a16:creationId xmlns:a16="http://schemas.microsoft.com/office/drawing/2014/main" id="{D5C018D8-F5F9-E761-88D4-284ECD803AA7}"/>
              </a:ext>
            </a:extLst>
          </p:cNvPr>
          <p:cNvSpPr/>
          <p:nvPr/>
        </p:nvSpPr>
        <p:spPr>
          <a:xfrm>
            <a:off x="10864257" y="2318497"/>
            <a:ext cx="648750" cy="649763"/>
          </a:xfrm>
          <a:prstGeom prst="arc">
            <a:avLst>
              <a:gd name="adj1" fmla="val 324949"/>
              <a:gd name="adj2" fmla="val 4035329"/>
            </a:avLst>
          </a:prstGeom>
          <a:ln w="28575"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" name="テキスト ボックス 109">
            <a:extLst>
              <a:ext uri="{FF2B5EF4-FFF2-40B4-BE49-F238E27FC236}">
                <a16:creationId xmlns:a16="http://schemas.microsoft.com/office/drawing/2014/main" id="{38ED1E76-D419-7339-6F02-FB8B7EF15B06}"/>
              </a:ext>
            </a:extLst>
          </p:cNvPr>
          <p:cNvSpPr txBox="1"/>
          <p:nvPr/>
        </p:nvSpPr>
        <p:spPr>
          <a:xfrm>
            <a:off x="11479927" y="2618849"/>
            <a:ext cx="723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chemeClr val="accent2"/>
                </a:solidFill>
              </a:rPr>
              <a:t>Positron beam</a:t>
            </a:r>
            <a:endParaRPr kumimoji="1" lang="ja-JP" altLang="en-US" sz="1200" dirty="0">
              <a:solidFill>
                <a:schemeClr val="accent2"/>
              </a:solidFill>
            </a:endParaRPr>
          </a:p>
        </p:txBody>
      </p:sp>
      <p:pic>
        <p:nvPicPr>
          <p:cNvPr id="6" name="図 5" descr="屋内, 座る, グリーン, 大きい が含まれている画像&#10;&#10;自動的に生成された説明">
            <a:extLst>
              <a:ext uri="{FF2B5EF4-FFF2-40B4-BE49-F238E27FC236}">
                <a16:creationId xmlns:a16="http://schemas.microsoft.com/office/drawing/2014/main" id="{B070243A-4336-3A0D-8282-D4DF7D04E2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1" y="2434112"/>
            <a:ext cx="2937161" cy="2202871"/>
          </a:xfrm>
          <a:prstGeom prst="rect">
            <a:avLst/>
          </a:prstGeom>
        </p:spPr>
      </p:pic>
      <p:pic>
        <p:nvPicPr>
          <p:cNvPr id="18" name="図 17" descr="屋内, キッチン, 金属, 建物 が含まれている画像&#10;&#10;自動的に生成された説明">
            <a:extLst>
              <a:ext uri="{FF2B5EF4-FFF2-40B4-BE49-F238E27FC236}">
                <a16:creationId xmlns:a16="http://schemas.microsoft.com/office/drawing/2014/main" id="{6DAAC5D3-C439-A531-7072-F98DE68C9D1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88" y="4504355"/>
            <a:ext cx="2222373" cy="166678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23" name="図 22" descr="設計図&#10;&#10;自動的に生成された説明">
            <a:extLst>
              <a:ext uri="{FF2B5EF4-FFF2-40B4-BE49-F238E27FC236}">
                <a16:creationId xmlns:a16="http://schemas.microsoft.com/office/drawing/2014/main" id="{80D064EF-C685-3080-51BE-3F9E70895C4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4145611"/>
            <a:ext cx="2937161" cy="2202871"/>
          </a:xfrm>
          <a:prstGeom prst="rect">
            <a:avLst/>
          </a:prstGeom>
        </p:spPr>
      </p:pic>
      <p:pic>
        <p:nvPicPr>
          <p:cNvPr id="21" name="図 20" descr="屋内, 座る, テーブル, キッチン が含まれている画像&#10;&#10;自動的に生成された説明">
            <a:extLst>
              <a:ext uri="{FF2B5EF4-FFF2-40B4-BE49-F238E27FC236}">
                <a16:creationId xmlns:a16="http://schemas.microsoft.com/office/drawing/2014/main" id="{08F96DB9-93C0-A867-2483-2D5E5F4C923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129" y="2564721"/>
            <a:ext cx="2463994" cy="184799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26" name="図 25" descr="駐車場に停まっているトラック&#10;&#10;自動的に生成された説明">
            <a:extLst>
              <a:ext uri="{FF2B5EF4-FFF2-40B4-BE49-F238E27FC236}">
                <a16:creationId xmlns:a16="http://schemas.microsoft.com/office/drawing/2014/main" id="{9F632876-A240-4308-97C4-72F7DC2D5EA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633" y="2381346"/>
            <a:ext cx="2647307" cy="1985480"/>
          </a:xfrm>
          <a:prstGeom prst="rect">
            <a:avLst/>
          </a:prstGeom>
        </p:spPr>
      </p:pic>
      <p:pic>
        <p:nvPicPr>
          <p:cNvPr id="36" name="図 35" descr="屋外, 草, ボート, 水 が含まれている画像&#10;&#10;自動的に生成された説明">
            <a:extLst>
              <a:ext uri="{FF2B5EF4-FFF2-40B4-BE49-F238E27FC236}">
                <a16:creationId xmlns:a16="http://schemas.microsoft.com/office/drawing/2014/main" id="{99B92548-E0A4-9EAF-5B58-380CE743CAA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628" y="4406019"/>
            <a:ext cx="2647307" cy="1985480"/>
          </a:xfrm>
          <a:prstGeom prst="rect">
            <a:avLst/>
          </a:prstGeom>
        </p:spPr>
      </p:pic>
      <p:pic>
        <p:nvPicPr>
          <p:cNvPr id="4" name="図 3" descr="草, 屋外, 道路, グリーン が含まれている画像&#10;&#10;自動的に生成された説明">
            <a:extLst>
              <a:ext uri="{FF2B5EF4-FFF2-40B4-BE49-F238E27FC236}">
                <a16:creationId xmlns:a16="http://schemas.microsoft.com/office/drawing/2014/main" id="{78C944BF-17A4-EAC3-BB92-5592F5921D1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954" y="3668057"/>
            <a:ext cx="2873997" cy="2155498"/>
          </a:xfrm>
          <a:prstGeom prst="rect">
            <a:avLst/>
          </a:prstGeom>
        </p:spPr>
      </p:pic>
      <p:sp>
        <p:nvSpPr>
          <p:cNvPr id="3" name="矢印: 下 2">
            <a:extLst>
              <a:ext uri="{FF2B5EF4-FFF2-40B4-BE49-F238E27FC236}">
                <a16:creationId xmlns:a16="http://schemas.microsoft.com/office/drawing/2014/main" id="{744124F5-5252-D57B-8A58-1B979BECEE4E}"/>
              </a:ext>
            </a:extLst>
          </p:cNvPr>
          <p:cNvSpPr/>
          <p:nvPr/>
        </p:nvSpPr>
        <p:spPr>
          <a:xfrm rot="17913048">
            <a:off x="3139884" y="4113539"/>
            <a:ext cx="403170" cy="1095836"/>
          </a:xfrm>
          <a:prstGeom prst="downArrow">
            <a:avLst>
              <a:gd name="adj1" fmla="val 50000"/>
              <a:gd name="adj2" fmla="val 96566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C262BE5-C957-8A36-FB54-E90B90C057BF}"/>
              </a:ext>
            </a:extLst>
          </p:cNvPr>
          <p:cNvSpPr txBox="1"/>
          <p:nvPr/>
        </p:nvSpPr>
        <p:spPr>
          <a:xfrm>
            <a:off x="246882" y="6135021"/>
            <a:ext cx="3220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solidFill>
                  <a:srgbClr val="00B050"/>
                </a:solidFill>
              </a:rPr>
              <a:t>Concrete shield disassembly work</a:t>
            </a:r>
            <a:endParaRPr kumimoji="1" lang="ja-JP" altLang="en-US" sz="1600" dirty="0">
              <a:solidFill>
                <a:srgbClr val="00B050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6976D3D-8E45-AE03-E6E2-2C374449B13A}"/>
              </a:ext>
            </a:extLst>
          </p:cNvPr>
          <p:cNvSpPr txBox="1"/>
          <p:nvPr/>
        </p:nvSpPr>
        <p:spPr>
          <a:xfrm>
            <a:off x="10571804" y="3744602"/>
            <a:ext cx="7819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7030A0"/>
                </a:solidFill>
              </a:rPr>
              <a:t>Oho</a:t>
            </a:r>
            <a:r>
              <a:rPr lang="ja-JP" altLang="en-US" sz="1200" dirty="0">
                <a:solidFill>
                  <a:srgbClr val="7030A0"/>
                </a:solidFill>
              </a:rPr>
              <a:t> </a:t>
            </a:r>
            <a:r>
              <a:rPr lang="en-US" altLang="ja-JP" sz="1200" dirty="0">
                <a:solidFill>
                  <a:srgbClr val="7030A0"/>
                </a:solidFill>
              </a:rPr>
              <a:t>Lab.</a:t>
            </a:r>
          </a:p>
        </p:txBody>
      </p: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FE8060D7-EA0B-5583-6D72-15D00E27D919}"/>
              </a:ext>
            </a:extLst>
          </p:cNvPr>
          <p:cNvCxnSpPr>
            <a:cxnSpLocks/>
          </p:cNvCxnSpPr>
          <p:nvPr/>
        </p:nvCxnSpPr>
        <p:spPr>
          <a:xfrm>
            <a:off x="11017962" y="3999277"/>
            <a:ext cx="184015" cy="572772"/>
          </a:xfrm>
          <a:prstGeom prst="straightConnector1">
            <a:avLst/>
          </a:prstGeom>
          <a:ln>
            <a:solidFill>
              <a:srgbClr val="7030A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51055F69-1F79-A9DD-CBEB-34FCCBA416B9}"/>
              </a:ext>
            </a:extLst>
          </p:cNvPr>
          <p:cNvCxnSpPr>
            <a:cxnSpLocks/>
          </p:cNvCxnSpPr>
          <p:nvPr/>
        </p:nvCxnSpPr>
        <p:spPr>
          <a:xfrm flipH="1" flipV="1">
            <a:off x="10574299" y="4937875"/>
            <a:ext cx="78118" cy="920905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690A6EF9-2C18-BD0B-160C-4ACBA7BF8FBE}"/>
              </a:ext>
            </a:extLst>
          </p:cNvPr>
          <p:cNvSpPr txBox="1"/>
          <p:nvPr/>
        </p:nvSpPr>
        <p:spPr>
          <a:xfrm>
            <a:off x="9533497" y="5819133"/>
            <a:ext cx="24089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7030A0"/>
                </a:solidFill>
              </a:rPr>
              <a:t>Disassembled concrete shield</a:t>
            </a:r>
          </a:p>
        </p:txBody>
      </p:sp>
    </p:spTree>
    <p:extLst>
      <p:ext uri="{BB962C8B-B14F-4D97-AF65-F5344CB8AC3E}">
        <p14:creationId xmlns:p14="http://schemas.microsoft.com/office/powerpoint/2010/main" val="6734500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図 29" descr="駅に待っている人たち&#10;&#10;中程度の精度で自動的に生成された説明">
            <a:extLst>
              <a:ext uri="{FF2B5EF4-FFF2-40B4-BE49-F238E27FC236}">
                <a16:creationId xmlns:a16="http://schemas.microsoft.com/office/drawing/2014/main" id="{7EFA6009-D146-3DD1-AE69-ACECED14DF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709" y="3592412"/>
            <a:ext cx="3051614" cy="2288711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F701E36-050C-457E-2E66-A6180090C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3575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15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A77FE2BB-5013-A3A5-2727-7D67D48B4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3575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14th Dec. 2022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901F97E4-697B-171F-82DE-D588EFD73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3575"/>
            <a:ext cx="4114800" cy="365125"/>
          </a:xfrm>
        </p:spPr>
        <p:txBody>
          <a:bodyPr/>
          <a:lstStyle/>
          <a:p>
            <a:r>
              <a:rPr kumimoji="1" lang="en-US" altLang="ja-JP">
                <a:solidFill>
                  <a:srgbClr val="FFFF00"/>
                </a:solidFill>
              </a:rPr>
              <a:t>The 26th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1105BB1C-B990-D354-8599-0ACE9C5C6C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15" name="タイトル 1">
            <a:extLst>
              <a:ext uri="{FF2B5EF4-FFF2-40B4-BE49-F238E27FC236}">
                <a16:creationId xmlns:a16="http://schemas.microsoft.com/office/drawing/2014/main" id="{3A4A521B-871B-9717-5321-DD995190F29B}"/>
              </a:ext>
            </a:extLst>
          </p:cNvPr>
          <p:cNvSpPr txBox="1">
            <a:spLocks/>
          </p:cNvSpPr>
          <p:nvPr/>
        </p:nvSpPr>
        <p:spPr>
          <a:xfrm>
            <a:off x="1785678" y="0"/>
            <a:ext cx="8360404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002060"/>
                </a:solidFill>
                <a:latin typeface="+mn-lt"/>
              </a:rPr>
              <a:t>Oho straight section #3 </a:t>
            </a:r>
            <a:endParaRPr lang="ja-JP" altLang="en-US" sz="4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6" name="コンテンツ プレースホルダー 2">
            <a:extLst>
              <a:ext uri="{FF2B5EF4-FFF2-40B4-BE49-F238E27FC236}">
                <a16:creationId xmlns:a16="http://schemas.microsoft.com/office/drawing/2014/main" id="{D8E997C0-5F8B-55B3-9F8E-D7CCCDBEF6D0}"/>
              </a:ext>
            </a:extLst>
          </p:cNvPr>
          <p:cNvSpPr txBox="1">
            <a:spLocks/>
          </p:cNvSpPr>
          <p:nvPr/>
        </p:nvSpPr>
        <p:spPr>
          <a:xfrm>
            <a:off x="65316" y="1045881"/>
            <a:ext cx="8663134" cy="43189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ja-JP" sz="2000" dirty="0">
                <a:solidFill>
                  <a:srgbClr val="002060"/>
                </a:solidFill>
                <a:sym typeface="Symbol" panose="05050102010706020507" pitchFamily="18" charset="2"/>
              </a:rPr>
              <a:t>Wiggler magnets and beam pipe removal (already done)</a:t>
            </a:r>
          </a:p>
          <a:p>
            <a:pPr lvl="1">
              <a:lnSpc>
                <a:spcPct val="80000"/>
              </a:lnSpc>
            </a:pPr>
            <a:r>
              <a:rPr lang="en-US" altLang="ja-JP" sz="1800" dirty="0">
                <a:sym typeface="Symbol" panose="05050102010706020507" pitchFamily="18" charset="2"/>
              </a:rPr>
              <a:t>Removed wiggler magnet and cable : 50 magnets and their cables</a:t>
            </a:r>
          </a:p>
          <a:p>
            <a:pPr lvl="2">
              <a:lnSpc>
                <a:spcPct val="80000"/>
              </a:lnSpc>
            </a:pPr>
            <a:r>
              <a:rPr lang="en-US" altLang="ja-JP" sz="1400" dirty="0">
                <a:solidFill>
                  <a:srgbClr val="0070C0"/>
                </a:solidFill>
                <a:sym typeface="Symbol" panose="05050102010706020507" pitchFamily="18" charset="2"/>
              </a:rPr>
              <a:t>Double pole magnet (3 ton) : 20</a:t>
            </a:r>
          </a:p>
          <a:p>
            <a:pPr lvl="2">
              <a:lnSpc>
                <a:spcPct val="80000"/>
              </a:lnSpc>
            </a:pPr>
            <a:r>
              <a:rPr lang="en-US" altLang="ja-JP" sz="1400" dirty="0">
                <a:solidFill>
                  <a:srgbClr val="0070C0"/>
                </a:solidFill>
                <a:sym typeface="Symbol" panose="05050102010706020507" pitchFamily="18" charset="2"/>
              </a:rPr>
              <a:t>Single pole magnet (2 ton) : 10</a:t>
            </a:r>
          </a:p>
          <a:p>
            <a:pPr lvl="2">
              <a:lnSpc>
                <a:spcPct val="80000"/>
              </a:lnSpc>
            </a:pPr>
            <a:r>
              <a:rPr lang="en-US" altLang="ja-JP" sz="1400" dirty="0">
                <a:solidFill>
                  <a:srgbClr val="0070C0"/>
                </a:solidFill>
                <a:sym typeface="Symbol" panose="05050102010706020507" pitchFamily="18" charset="2"/>
              </a:rPr>
              <a:t>Half pole magnet (1.5 ton) : 20</a:t>
            </a:r>
          </a:p>
          <a:p>
            <a:pPr lvl="2">
              <a:lnSpc>
                <a:spcPct val="80000"/>
              </a:lnSpc>
            </a:pPr>
            <a:r>
              <a:rPr lang="en-US" altLang="ja-JP" sz="1400" dirty="0">
                <a:solidFill>
                  <a:srgbClr val="0070C0"/>
                </a:solidFill>
                <a:sym typeface="Symbol" panose="05050102010706020507" pitchFamily="18" charset="2"/>
              </a:rPr>
              <a:t>Cables : 3 ton</a:t>
            </a:r>
          </a:p>
          <a:p>
            <a:pPr lvl="1">
              <a:lnSpc>
                <a:spcPct val="80000"/>
              </a:lnSpc>
            </a:pPr>
            <a:r>
              <a:rPr lang="en-US" altLang="ja-JP" sz="1800" dirty="0">
                <a:sym typeface="Symbol" panose="05050102010706020507" pitchFamily="18" charset="2"/>
              </a:rPr>
              <a:t>Removed beam pipe for wiggler magnet : 10 beam pipes</a:t>
            </a:r>
          </a:p>
          <a:p>
            <a:pPr lvl="1">
              <a:lnSpc>
                <a:spcPct val="80000"/>
              </a:lnSpc>
            </a:pPr>
            <a:r>
              <a:rPr lang="en-US" altLang="ja-JP" sz="1800" dirty="0">
                <a:sym typeface="Symbol" panose="05050102010706020507" pitchFamily="18" charset="2"/>
              </a:rPr>
              <a:t>Disassembly procedure</a:t>
            </a:r>
          </a:p>
          <a:p>
            <a:pPr lvl="2">
              <a:lnSpc>
                <a:spcPct val="80000"/>
              </a:lnSpc>
            </a:pPr>
            <a:r>
              <a:rPr lang="en-US" altLang="ja-JP" sz="1400" dirty="0">
                <a:solidFill>
                  <a:srgbClr val="0070C0"/>
                </a:solidFill>
                <a:sym typeface="Symbol" panose="05050102010706020507" pitchFamily="18" charset="2"/>
              </a:rPr>
              <a:t>Removal of wiggler magnet cables</a:t>
            </a:r>
          </a:p>
          <a:p>
            <a:pPr lvl="2">
              <a:lnSpc>
                <a:spcPct val="80000"/>
              </a:lnSpc>
            </a:pPr>
            <a:r>
              <a:rPr lang="en-US" altLang="ja-JP" sz="1400" dirty="0">
                <a:solidFill>
                  <a:srgbClr val="0070C0"/>
                </a:solidFill>
                <a:sym typeface="Symbol" panose="05050102010706020507" pitchFamily="18" charset="2"/>
              </a:rPr>
              <a:t>Upper parts of wiggler magnets disassembly</a:t>
            </a:r>
          </a:p>
          <a:p>
            <a:pPr lvl="2">
              <a:lnSpc>
                <a:spcPct val="80000"/>
              </a:lnSpc>
            </a:pPr>
            <a:r>
              <a:rPr lang="en-US" altLang="ja-JP" sz="1400" dirty="0">
                <a:solidFill>
                  <a:srgbClr val="0070C0"/>
                </a:solidFill>
                <a:sym typeface="Symbol" panose="05050102010706020507" pitchFamily="18" charset="2"/>
              </a:rPr>
              <a:t>Beam pipes removal</a:t>
            </a:r>
          </a:p>
          <a:p>
            <a:pPr lvl="2">
              <a:lnSpc>
                <a:spcPct val="80000"/>
              </a:lnSpc>
            </a:pPr>
            <a:r>
              <a:rPr lang="en-US" altLang="ja-JP" sz="1400" dirty="0">
                <a:solidFill>
                  <a:srgbClr val="0070C0"/>
                </a:solidFill>
                <a:sym typeface="Symbol" panose="05050102010706020507" pitchFamily="18" charset="2"/>
              </a:rPr>
              <a:t>Upper parts of wiggler magnets reassembly</a:t>
            </a:r>
          </a:p>
          <a:p>
            <a:pPr lvl="2">
              <a:lnSpc>
                <a:spcPct val="80000"/>
              </a:lnSpc>
            </a:pPr>
            <a:r>
              <a:rPr lang="en-US" altLang="ja-JP" sz="1400" dirty="0">
                <a:solidFill>
                  <a:srgbClr val="0070C0"/>
                </a:solidFill>
                <a:sym typeface="Symbol" panose="05050102010706020507" pitchFamily="18" charset="2"/>
              </a:rPr>
              <a:t>Wiggler magnets removal</a:t>
            </a:r>
          </a:p>
          <a:p>
            <a:pPr lvl="2">
              <a:lnSpc>
                <a:spcPct val="80000"/>
              </a:lnSpc>
            </a:pPr>
            <a:endParaRPr lang="en-US" altLang="ja-JP" dirty="0">
              <a:solidFill>
                <a:srgbClr val="002060"/>
              </a:solidFill>
            </a:endParaRPr>
          </a:p>
        </p:txBody>
      </p:sp>
      <p:pic>
        <p:nvPicPr>
          <p:cNvPr id="2" name="図 1" descr="スポーツゲーム が含まれている画像&#10;&#10;自動的に生成された説明">
            <a:extLst>
              <a:ext uri="{FF2B5EF4-FFF2-40B4-BE49-F238E27FC236}">
                <a16:creationId xmlns:a16="http://schemas.microsoft.com/office/drawing/2014/main" id="{F535A15F-08B1-9C84-778D-CFF75ED1770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2" r="5654"/>
          <a:stretch/>
        </p:blipFill>
        <p:spPr>
          <a:xfrm>
            <a:off x="9278446" y="997326"/>
            <a:ext cx="2363558" cy="2260023"/>
          </a:xfrm>
          <a:prstGeom prst="rect">
            <a:avLst/>
          </a:prstGeom>
        </p:spPr>
      </p:pic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2E43B5C4-5F10-D039-E444-0D1CB76BE273}"/>
              </a:ext>
            </a:extLst>
          </p:cNvPr>
          <p:cNvSpPr/>
          <p:nvPr/>
        </p:nvSpPr>
        <p:spPr>
          <a:xfrm>
            <a:off x="11243722" y="1821191"/>
            <a:ext cx="398281" cy="470162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1" name="テキスト ボックス 100">
            <a:extLst>
              <a:ext uri="{FF2B5EF4-FFF2-40B4-BE49-F238E27FC236}">
                <a16:creationId xmlns:a16="http://schemas.microsoft.com/office/drawing/2014/main" id="{F97F2326-EB9D-5C3E-069A-CA49982E4DFB}"/>
              </a:ext>
            </a:extLst>
          </p:cNvPr>
          <p:cNvSpPr txBox="1"/>
          <p:nvPr/>
        </p:nvSpPr>
        <p:spPr>
          <a:xfrm>
            <a:off x="10776496" y="2069213"/>
            <a:ext cx="482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FF0000"/>
                </a:solidFill>
              </a:rPr>
              <a:t>D05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02" name="テキスト ボックス 101">
            <a:extLst>
              <a:ext uri="{FF2B5EF4-FFF2-40B4-BE49-F238E27FC236}">
                <a16:creationId xmlns:a16="http://schemas.microsoft.com/office/drawing/2014/main" id="{3EBE344C-8187-4B36-FE5F-4853716A745A}"/>
              </a:ext>
            </a:extLst>
          </p:cNvPr>
          <p:cNvSpPr txBox="1"/>
          <p:nvPr/>
        </p:nvSpPr>
        <p:spPr>
          <a:xfrm>
            <a:off x="10783318" y="1765070"/>
            <a:ext cx="482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FF0000"/>
                </a:solidFill>
              </a:rPr>
              <a:t>D04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05" name="テキスト ボックス 104">
            <a:extLst>
              <a:ext uri="{FF2B5EF4-FFF2-40B4-BE49-F238E27FC236}">
                <a16:creationId xmlns:a16="http://schemas.microsoft.com/office/drawing/2014/main" id="{23413995-A207-D61B-D94F-D9E1D57A9130}"/>
              </a:ext>
            </a:extLst>
          </p:cNvPr>
          <p:cNvSpPr txBox="1"/>
          <p:nvPr/>
        </p:nvSpPr>
        <p:spPr>
          <a:xfrm rot="5400000">
            <a:off x="11217853" y="1864215"/>
            <a:ext cx="1321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FF0000"/>
                </a:solidFill>
              </a:rPr>
              <a:t>Oho</a:t>
            </a:r>
          </a:p>
          <a:p>
            <a:pPr algn="ctr"/>
            <a:r>
              <a:rPr lang="en-US" altLang="ja-JP" sz="1200" dirty="0">
                <a:solidFill>
                  <a:srgbClr val="FF0000"/>
                </a:solidFill>
              </a:rPr>
              <a:t> straight section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06" name="テキスト ボックス 105">
            <a:extLst>
              <a:ext uri="{FF2B5EF4-FFF2-40B4-BE49-F238E27FC236}">
                <a16:creationId xmlns:a16="http://schemas.microsoft.com/office/drawing/2014/main" id="{2E4FEBC0-0934-9621-9948-FA0234152F50}"/>
              </a:ext>
            </a:extLst>
          </p:cNvPr>
          <p:cNvSpPr txBox="1"/>
          <p:nvPr/>
        </p:nvSpPr>
        <p:spPr>
          <a:xfrm>
            <a:off x="9722871" y="899439"/>
            <a:ext cx="1635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00B0F0"/>
                </a:solidFill>
              </a:rPr>
              <a:t>Tsukuba (Belle II)</a:t>
            </a:r>
          </a:p>
        </p:txBody>
      </p:sp>
      <p:sp>
        <p:nvSpPr>
          <p:cNvPr id="109" name="円弧 108">
            <a:extLst>
              <a:ext uri="{FF2B5EF4-FFF2-40B4-BE49-F238E27FC236}">
                <a16:creationId xmlns:a16="http://schemas.microsoft.com/office/drawing/2014/main" id="{D5C018D8-F5F9-E761-88D4-284ECD803AA7}"/>
              </a:ext>
            </a:extLst>
          </p:cNvPr>
          <p:cNvSpPr/>
          <p:nvPr/>
        </p:nvSpPr>
        <p:spPr>
          <a:xfrm>
            <a:off x="10864257" y="2318497"/>
            <a:ext cx="648750" cy="649763"/>
          </a:xfrm>
          <a:prstGeom prst="arc">
            <a:avLst>
              <a:gd name="adj1" fmla="val 324949"/>
              <a:gd name="adj2" fmla="val 4035329"/>
            </a:avLst>
          </a:prstGeom>
          <a:ln w="28575"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" name="テキスト ボックス 109">
            <a:extLst>
              <a:ext uri="{FF2B5EF4-FFF2-40B4-BE49-F238E27FC236}">
                <a16:creationId xmlns:a16="http://schemas.microsoft.com/office/drawing/2014/main" id="{38ED1E76-D419-7339-6F02-FB8B7EF15B06}"/>
              </a:ext>
            </a:extLst>
          </p:cNvPr>
          <p:cNvSpPr txBox="1"/>
          <p:nvPr/>
        </p:nvSpPr>
        <p:spPr>
          <a:xfrm>
            <a:off x="11479927" y="2618849"/>
            <a:ext cx="723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chemeClr val="accent2"/>
                </a:solidFill>
              </a:rPr>
              <a:t>Positron beam</a:t>
            </a:r>
            <a:endParaRPr kumimoji="1" lang="ja-JP" altLang="en-US" sz="1200" dirty="0">
              <a:solidFill>
                <a:schemeClr val="accent2"/>
              </a:solidFill>
            </a:endParaRPr>
          </a:p>
        </p:txBody>
      </p:sp>
      <p:sp>
        <p:nvSpPr>
          <p:cNvPr id="3" name="右中かっこ 2">
            <a:extLst>
              <a:ext uri="{FF2B5EF4-FFF2-40B4-BE49-F238E27FC236}">
                <a16:creationId xmlns:a16="http://schemas.microsoft.com/office/drawing/2014/main" id="{A8D89643-83D1-C572-190E-43189B87E1B4}"/>
              </a:ext>
            </a:extLst>
          </p:cNvPr>
          <p:cNvSpPr/>
          <p:nvPr/>
        </p:nvSpPr>
        <p:spPr>
          <a:xfrm>
            <a:off x="4567994" y="3345293"/>
            <a:ext cx="206734" cy="721581"/>
          </a:xfrm>
          <a:prstGeom prst="rightBrac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B05587D-8EF9-3A23-FFA9-65743DFE94A7}"/>
              </a:ext>
            </a:extLst>
          </p:cNvPr>
          <p:cNvSpPr txBox="1"/>
          <p:nvPr/>
        </p:nvSpPr>
        <p:spPr>
          <a:xfrm>
            <a:off x="4732703" y="3557885"/>
            <a:ext cx="11211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solidFill>
                  <a:srgbClr val="0070C0"/>
                </a:solidFill>
              </a:rPr>
              <a:t>10 times</a:t>
            </a:r>
            <a:endParaRPr kumimoji="1" lang="ja-JP" altLang="en-US" sz="1600" dirty="0">
              <a:solidFill>
                <a:srgbClr val="0070C0"/>
              </a:solidFill>
            </a:endParaRPr>
          </a:p>
        </p:txBody>
      </p:sp>
      <p:pic>
        <p:nvPicPr>
          <p:cNvPr id="19" name="図 18" descr="屋内, テーブル, 男, 立つ が含まれている画像&#10;&#10;自動的に生成された説明">
            <a:extLst>
              <a:ext uri="{FF2B5EF4-FFF2-40B4-BE49-F238E27FC236}">
                <a16:creationId xmlns:a16="http://schemas.microsoft.com/office/drawing/2014/main" id="{924F6865-0340-A442-6537-2AF96ED2477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882" y="4345347"/>
            <a:ext cx="2509475" cy="1882107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914B08C1-FFA4-7D9C-0A97-F5BE69A846D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9" y="4339030"/>
            <a:ext cx="2509475" cy="1882106"/>
          </a:xfrm>
          <a:prstGeom prst="rect">
            <a:avLst/>
          </a:prstGeom>
        </p:spPr>
      </p:pic>
      <p:pic>
        <p:nvPicPr>
          <p:cNvPr id="24" name="図 23" descr="屋内, キッチン, テーブル, 食品 が含まれている画像&#10;&#10;自動的に生成された説明">
            <a:extLst>
              <a:ext uri="{FF2B5EF4-FFF2-40B4-BE49-F238E27FC236}">
                <a16:creationId xmlns:a16="http://schemas.microsoft.com/office/drawing/2014/main" id="{16133BCB-50A5-0252-0FDE-AFCF45EBA98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798" y="4339030"/>
            <a:ext cx="2509475" cy="1882106"/>
          </a:xfrm>
          <a:prstGeom prst="rect">
            <a:avLst/>
          </a:prstGeom>
        </p:spPr>
      </p:pic>
      <p:pic>
        <p:nvPicPr>
          <p:cNvPr id="18" name="図 17" descr="回路, テーブル, ボート が含まれている画像&#10;&#10;自動的に生成された説明">
            <a:extLst>
              <a:ext uri="{FF2B5EF4-FFF2-40B4-BE49-F238E27FC236}">
                <a16:creationId xmlns:a16="http://schemas.microsoft.com/office/drawing/2014/main" id="{79B8CA0E-99AF-771C-6BFF-7AA21DC39A7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903" y="4836133"/>
            <a:ext cx="2054887" cy="1541166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23" name="矢印: 下 22">
            <a:extLst>
              <a:ext uri="{FF2B5EF4-FFF2-40B4-BE49-F238E27FC236}">
                <a16:creationId xmlns:a16="http://schemas.microsoft.com/office/drawing/2014/main" id="{B0CA70CE-2B93-E7AC-7BDE-EAA52C43750C}"/>
              </a:ext>
            </a:extLst>
          </p:cNvPr>
          <p:cNvSpPr/>
          <p:nvPr/>
        </p:nvSpPr>
        <p:spPr>
          <a:xfrm rot="19776637">
            <a:off x="8915604" y="3329273"/>
            <a:ext cx="351128" cy="635179"/>
          </a:xfrm>
          <a:prstGeom prst="downArrow">
            <a:avLst>
              <a:gd name="adj1" fmla="val 50000"/>
              <a:gd name="adj2" fmla="val 73492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5F946A2-0BFD-2CDE-9EBF-63B80CA07B89}"/>
              </a:ext>
            </a:extLst>
          </p:cNvPr>
          <p:cNvSpPr txBox="1"/>
          <p:nvPr/>
        </p:nvSpPr>
        <p:spPr>
          <a:xfrm>
            <a:off x="2342210" y="6164700"/>
            <a:ext cx="3220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solidFill>
                  <a:srgbClr val="00B050"/>
                </a:solidFill>
              </a:rPr>
              <a:t>Wiggler beam pipe removal work</a:t>
            </a:r>
            <a:endParaRPr kumimoji="1" lang="ja-JP" altLang="en-US" sz="1600" dirty="0">
              <a:solidFill>
                <a:srgbClr val="00B050"/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006C8310-A542-2EC4-5722-797275DC359A}"/>
              </a:ext>
            </a:extLst>
          </p:cNvPr>
          <p:cNvSpPr txBox="1"/>
          <p:nvPr/>
        </p:nvSpPr>
        <p:spPr>
          <a:xfrm>
            <a:off x="8043588" y="4439403"/>
            <a:ext cx="977312" cy="276999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rgbClr val="00B050"/>
                </a:solidFill>
              </a:rPr>
              <a:t>S</a:t>
            </a:r>
            <a:r>
              <a:rPr kumimoji="1" lang="en-US" altLang="ja-JP" sz="1200" dirty="0">
                <a:solidFill>
                  <a:srgbClr val="00B050"/>
                </a:solidFill>
              </a:rPr>
              <a:t>. Nakamura</a:t>
            </a:r>
            <a:endParaRPr lang="en-US" altLang="ja-JP" sz="1200" dirty="0">
              <a:solidFill>
                <a:srgbClr val="00B050"/>
              </a:solidFill>
            </a:endParaRPr>
          </a:p>
        </p:txBody>
      </p:sp>
      <p:pic>
        <p:nvPicPr>
          <p:cNvPr id="28" name="コンテンツ プレースホルダー 4" descr="駅の構内&#10;&#10;低い精度で自動的に生成された説明">
            <a:extLst>
              <a:ext uri="{FF2B5EF4-FFF2-40B4-BE49-F238E27FC236}">
                <a16:creationId xmlns:a16="http://schemas.microsoft.com/office/drawing/2014/main" id="{04179023-CF6F-38E3-5180-B785E456CC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45"/>
          <a:stretch/>
        </p:blipFill>
        <p:spPr>
          <a:xfrm>
            <a:off x="6714900" y="1766325"/>
            <a:ext cx="2657376" cy="2437798"/>
          </a:xfrm>
          <a:ln w="12700">
            <a:solidFill>
              <a:schemeClr val="bg1"/>
            </a:solidFill>
          </a:ln>
        </p:spPr>
      </p:pic>
      <p:sp>
        <p:nvSpPr>
          <p:cNvPr id="31" name="矢印: 下 30">
            <a:extLst>
              <a:ext uri="{FF2B5EF4-FFF2-40B4-BE49-F238E27FC236}">
                <a16:creationId xmlns:a16="http://schemas.microsoft.com/office/drawing/2014/main" id="{37BF0533-891B-BFC9-879A-ED9EA179B24C}"/>
              </a:ext>
            </a:extLst>
          </p:cNvPr>
          <p:cNvSpPr/>
          <p:nvPr/>
        </p:nvSpPr>
        <p:spPr>
          <a:xfrm rot="18642601">
            <a:off x="9140085" y="3792200"/>
            <a:ext cx="280375" cy="935477"/>
          </a:xfrm>
          <a:prstGeom prst="downArrow">
            <a:avLst>
              <a:gd name="adj1" fmla="val 50000"/>
              <a:gd name="adj2" fmla="val 96566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4" name="図 33" descr="人, 男, ブルー, 座る が含まれている画像&#10;&#10;自動的に生成された説明">
            <a:extLst>
              <a:ext uri="{FF2B5EF4-FFF2-40B4-BE49-F238E27FC236}">
                <a16:creationId xmlns:a16="http://schemas.microsoft.com/office/drawing/2014/main" id="{B2CC3113-F92F-4D6E-F978-6FC9AE86F83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360" y="5505136"/>
            <a:ext cx="1155207" cy="86640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2389909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F701E36-050C-457E-2E66-A6180090C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3575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16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A77FE2BB-5013-A3A5-2727-7D67D48B4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3575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14th Dec. 2022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901F97E4-697B-171F-82DE-D588EFD73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3575"/>
            <a:ext cx="4114800" cy="365125"/>
          </a:xfrm>
        </p:spPr>
        <p:txBody>
          <a:bodyPr/>
          <a:lstStyle/>
          <a:p>
            <a:r>
              <a:rPr kumimoji="1" lang="en-US" altLang="ja-JP">
                <a:solidFill>
                  <a:srgbClr val="FFFF00"/>
                </a:solidFill>
              </a:rPr>
              <a:t>The 26th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1105BB1C-B990-D354-8599-0ACE9C5C6C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15" name="タイトル 1">
            <a:extLst>
              <a:ext uri="{FF2B5EF4-FFF2-40B4-BE49-F238E27FC236}">
                <a16:creationId xmlns:a16="http://schemas.microsoft.com/office/drawing/2014/main" id="{3A4A521B-871B-9717-5321-DD995190F29B}"/>
              </a:ext>
            </a:extLst>
          </p:cNvPr>
          <p:cNvSpPr txBox="1">
            <a:spLocks/>
          </p:cNvSpPr>
          <p:nvPr/>
        </p:nvSpPr>
        <p:spPr>
          <a:xfrm>
            <a:off x="1785678" y="0"/>
            <a:ext cx="8360404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002060"/>
                </a:solidFill>
                <a:latin typeface="+mn-lt"/>
              </a:rPr>
              <a:t>Oho straight section #4 </a:t>
            </a:r>
            <a:endParaRPr lang="ja-JP" altLang="en-US" sz="4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6" name="コンテンツ プレースホルダー 2">
            <a:extLst>
              <a:ext uri="{FF2B5EF4-FFF2-40B4-BE49-F238E27FC236}">
                <a16:creationId xmlns:a16="http://schemas.microsoft.com/office/drawing/2014/main" id="{D8E997C0-5F8B-55B3-9F8E-D7CCCDBEF6D0}"/>
              </a:ext>
            </a:extLst>
          </p:cNvPr>
          <p:cNvSpPr txBox="1">
            <a:spLocks/>
          </p:cNvSpPr>
          <p:nvPr/>
        </p:nvSpPr>
        <p:spPr>
          <a:xfrm>
            <a:off x="65316" y="1055554"/>
            <a:ext cx="8663134" cy="43189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ja-JP" sz="2000" dirty="0">
                <a:solidFill>
                  <a:srgbClr val="002060"/>
                </a:solidFill>
                <a:sym typeface="Symbol" panose="05050102010706020507" pitchFamily="18" charset="2"/>
              </a:rPr>
              <a:t>Future works for NLC construction</a:t>
            </a:r>
          </a:p>
          <a:p>
            <a:pPr lvl="1">
              <a:lnSpc>
                <a:spcPct val="80000"/>
              </a:lnSpc>
            </a:pPr>
            <a:r>
              <a:rPr lang="en-US" altLang="ja-JP" sz="1800" dirty="0">
                <a:sym typeface="Symbol" panose="05050102010706020507" pitchFamily="18" charset="2"/>
              </a:rPr>
              <a:t>Collimator relocation from D03V1</a:t>
            </a:r>
          </a:p>
          <a:p>
            <a:pPr lvl="1">
              <a:lnSpc>
                <a:spcPct val="80000"/>
              </a:lnSpc>
            </a:pPr>
            <a:r>
              <a:rPr lang="en-US" altLang="ja-JP" sz="1800" dirty="0">
                <a:sym typeface="Symbol" panose="05050102010706020507" pitchFamily="18" charset="2"/>
              </a:rPr>
              <a:t>Q magnet relocation</a:t>
            </a:r>
          </a:p>
          <a:p>
            <a:pPr lvl="1">
              <a:lnSpc>
                <a:spcPct val="80000"/>
              </a:lnSpc>
            </a:pPr>
            <a:r>
              <a:rPr lang="en-US" altLang="ja-JP" sz="1800" dirty="0">
                <a:sym typeface="Symbol" panose="05050102010706020507" pitchFamily="18" charset="2"/>
              </a:rPr>
              <a:t>Skew sextuple magnets installation</a:t>
            </a:r>
          </a:p>
          <a:p>
            <a:pPr lvl="1">
              <a:lnSpc>
                <a:spcPct val="80000"/>
              </a:lnSpc>
            </a:pPr>
            <a:r>
              <a:rPr lang="en-US" altLang="ja-JP" sz="1800" dirty="0">
                <a:sym typeface="Symbol" panose="05050102010706020507" pitchFamily="18" charset="2"/>
              </a:rPr>
              <a:t>Beam pipe installation</a:t>
            </a:r>
          </a:p>
          <a:p>
            <a:pPr lvl="1">
              <a:lnSpc>
                <a:spcPct val="80000"/>
              </a:lnSpc>
            </a:pPr>
            <a:r>
              <a:rPr lang="en-US" altLang="ja-JP" sz="1800" dirty="0">
                <a:sym typeface="Symbol" panose="05050102010706020507" pitchFamily="18" charset="2"/>
              </a:rPr>
              <a:t>Installation of new power supplies</a:t>
            </a:r>
          </a:p>
          <a:p>
            <a:pPr lvl="1">
              <a:lnSpc>
                <a:spcPct val="80000"/>
              </a:lnSpc>
            </a:pPr>
            <a:r>
              <a:rPr lang="en-US" altLang="ja-JP" sz="1800" dirty="0">
                <a:sym typeface="Symbol" panose="05050102010706020507" pitchFamily="18" charset="2"/>
              </a:rPr>
              <a:t>Magnet cabling works</a:t>
            </a:r>
          </a:p>
          <a:p>
            <a:pPr>
              <a:lnSpc>
                <a:spcPct val="80000"/>
              </a:lnSpc>
            </a:pPr>
            <a:r>
              <a:rPr lang="en-US" altLang="ja-JP" sz="2000" dirty="0">
                <a:solidFill>
                  <a:srgbClr val="002060"/>
                </a:solidFill>
                <a:sym typeface="Symbol" panose="05050102010706020507" pitchFamily="18" charset="2"/>
              </a:rPr>
              <a:t>Future works for radiation shielding enhancement</a:t>
            </a:r>
          </a:p>
          <a:p>
            <a:pPr lvl="1">
              <a:lnSpc>
                <a:spcPct val="80000"/>
              </a:lnSpc>
            </a:pPr>
            <a:r>
              <a:rPr lang="en-US" altLang="ja-JP" sz="1600" dirty="0">
                <a:sym typeface="Symbol" panose="05050102010706020507" pitchFamily="18" charset="2"/>
              </a:rPr>
              <a:t>Production &amp; installation of new Pb radiation shields</a:t>
            </a:r>
          </a:p>
          <a:p>
            <a:pPr lvl="1">
              <a:lnSpc>
                <a:spcPct val="80000"/>
              </a:lnSpc>
            </a:pPr>
            <a:r>
              <a:rPr lang="en-US" altLang="ja-JP" sz="1600" dirty="0">
                <a:sym typeface="Symbol" panose="05050102010706020507" pitchFamily="18" charset="2"/>
              </a:rPr>
              <a:t>Production &amp; installation of additional concrete shields</a:t>
            </a:r>
          </a:p>
          <a:p>
            <a:pPr lvl="1">
              <a:lnSpc>
                <a:spcPct val="80000"/>
              </a:lnSpc>
            </a:pPr>
            <a:r>
              <a:rPr lang="en-US" altLang="ja-JP" sz="1600" dirty="0">
                <a:sym typeface="Symbol" panose="05050102010706020507" pitchFamily="18" charset="2"/>
              </a:rPr>
              <a:t>Reinstallation of concrete shields</a:t>
            </a:r>
          </a:p>
          <a:p>
            <a:pPr lvl="2">
              <a:lnSpc>
                <a:spcPct val="80000"/>
              </a:lnSpc>
            </a:pPr>
            <a:endParaRPr lang="en-US" altLang="ja-JP" dirty="0">
              <a:solidFill>
                <a:srgbClr val="002060"/>
              </a:solidFill>
            </a:endParaRPr>
          </a:p>
        </p:txBody>
      </p:sp>
      <p:pic>
        <p:nvPicPr>
          <p:cNvPr id="2" name="図 1" descr="スポーツゲーム が含まれている画像&#10;&#10;自動的に生成された説明">
            <a:extLst>
              <a:ext uri="{FF2B5EF4-FFF2-40B4-BE49-F238E27FC236}">
                <a16:creationId xmlns:a16="http://schemas.microsoft.com/office/drawing/2014/main" id="{F535A15F-08B1-9C84-778D-CFF75ED177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2" r="5654"/>
          <a:stretch/>
        </p:blipFill>
        <p:spPr>
          <a:xfrm>
            <a:off x="9278446" y="997326"/>
            <a:ext cx="2363558" cy="2260023"/>
          </a:xfrm>
          <a:prstGeom prst="rect">
            <a:avLst/>
          </a:prstGeom>
        </p:spPr>
      </p:pic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2E43B5C4-5F10-D039-E444-0D1CB76BE273}"/>
              </a:ext>
            </a:extLst>
          </p:cNvPr>
          <p:cNvSpPr/>
          <p:nvPr/>
        </p:nvSpPr>
        <p:spPr>
          <a:xfrm>
            <a:off x="11243722" y="1821191"/>
            <a:ext cx="398281" cy="470162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1" name="テキスト ボックス 100">
            <a:extLst>
              <a:ext uri="{FF2B5EF4-FFF2-40B4-BE49-F238E27FC236}">
                <a16:creationId xmlns:a16="http://schemas.microsoft.com/office/drawing/2014/main" id="{F97F2326-EB9D-5C3E-069A-CA49982E4DFB}"/>
              </a:ext>
            </a:extLst>
          </p:cNvPr>
          <p:cNvSpPr txBox="1"/>
          <p:nvPr/>
        </p:nvSpPr>
        <p:spPr>
          <a:xfrm>
            <a:off x="10776496" y="2069213"/>
            <a:ext cx="482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FF0000"/>
                </a:solidFill>
              </a:rPr>
              <a:t>D05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02" name="テキスト ボックス 101">
            <a:extLst>
              <a:ext uri="{FF2B5EF4-FFF2-40B4-BE49-F238E27FC236}">
                <a16:creationId xmlns:a16="http://schemas.microsoft.com/office/drawing/2014/main" id="{3EBE344C-8187-4B36-FE5F-4853716A745A}"/>
              </a:ext>
            </a:extLst>
          </p:cNvPr>
          <p:cNvSpPr txBox="1"/>
          <p:nvPr/>
        </p:nvSpPr>
        <p:spPr>
          <a:xfrm>
            <a:off x="10783318" y="1765070"/>
            <a:ext cx="482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FF0000"/>
                </a:solidFill>
              </a:rPr>
              <a:t>D04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05" name="テキスト ボックス 104">
            <a:extLst>
              <a:ext uri="{FF2B5EF4-FFF2-40B4-BE49-F238E27FC236}">
                <a16:creationId xmlns:a16="http://schemas.microsoft.com/office/drawing/2014/main" id="{23413995-A207-D61B-D94F-D9E1D57A9130}"/>
              </a:ext>
            </a:extLst>
          </p:cNvPr>
          <p:cNvSpPr txBox="1"/>
          <p:nvPr/>
        </p:nvSpPr>
        <p:spPr>
          <a:xfrm rot="5400000">
            <a:off x="11217853" y="1864215"/>
            <a:ext cx="1321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FF0000"/>
                </a:solidFill>
              </a:rPr>
              <a:t>Oho</a:t>
            </a:r>
          </a:p>
          <a:p>
            <a:pPr algn="ctr"/>
            <a:r>
              <a:rPr lang="en-US" altLang="ja-JP" sz="1200" dirty="0">
                <a:solidFill>
                  <a:srgbClr val="FF0000"/>
                </a:solidFill>
              </a:rPr>
              <a:t> straight section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06" name="テキスト ボックス 105">
            <a:extLst>
              <a:ext uri="{FF2B5EF4-FFF2-40B4-BE49-F238E27FC236}">
                <a16:creationId xmlns:a16="http://schemas.microsoft.com/office/drawing/2014/main" id="{2E4FEBC0-0934-9621-9948-FA0234152F50}"/>
              </a:ext>
            </a:extLst>
          </p:cNvPr>
          <p:cNvSpPr txBox="1"/>
          <p:nvPr/>
        </p:nvSpPr>
        <p:spPr>
          <a:xfrm>
            <a:off x="9722871" y="899439"/>
            <a:ext cx="1635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00B0F0"/>
                </a:solidFill>
              </a:rPr>
              <a:t>Tsukuba (Belle II)</a:t>
            </a:r>
          </a:p>
        </p:txBody>
      </p:sp>
      <p:sp>
        <p:nvSpPr>
          <p:cNvPr id="109" name="円弧 108">
            <a:extLst>
              <a:ext uri="{FF2B5EF4-FFF2-40B4-BE49-F238E27FC236}">
                <a16:creationId xmlns:a16="http://schemas.microsoft.com/office/drawing/2014/main" id="{D5C018D8-F5F9-E761-88D4-284ECD803AA7}"/>
              </a:ext>
            </a:extLst>
          </p:cNvPr>
          <p:cNvSpPr/>
          <p:nvPr/>
        </p:nvSpPr>
        <p:spPr>
          <a:xfrm>
            <a:off x="10864257" y="2318497"/>
            <a:ext cx="648750" cy="649763"/>
          </a:xfrm>
          <a:prstGeom prst="arc">
            <a:avLst>
              <a:gd name="adj1" fmla="val 324949"/>
              <a:gd name="adj2" fmla="val 4035329"/>
            </a:avLst>
          </a:prstGeom>
          <a:ln w="28575"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" name="テキスト ボックス 109">
            <a:extLst>
              <a:ext uri="{FF2B5EF4-FFF2-40B4-BE49-F238E27FC236}">
                <a16:creationId xmlns:a16="http://schemas.microsoft.com/office/drawing/2014/main" id="{38ED1E76-D419-7339-6F02-FB8B7EF15B06}"/>
              </a:ext>
            </a:extLst>
          </p:cNvPr>
          <p:cNvSpPr txBox="1"/>
          <p:nvPr/>
        </p:nvSpPr>
        <p:spPr>
          <a:xfrm>
            <a:off x="11479927" y="2618849"/>
            <a:ext cx="723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chemeClr val="accent2"/>
                </a:solidFill>
              </a:rPr>
              <a:t>Positron beam</a:t>
            </a:r>
            <a:endParaRPr kumimoji="1" lang="ja-JP" altLang="en-US" sz="1200" dirty="0">
              <a:solidFill>
                <a:schemeClr val="accent2"/>
              </a:solidFill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BC10172-613C-22E4-F2C8-9CF7E88BA6A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2863" b="3083"/>
          <a:stretch/>
        </p:blipFill>
        <p:spPr>
          <a:xfrm>
            <a:off x="16347" y="4473669"/>
            <a:ext cx="4423741" cy="188846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8076C2A-C4D5-2D95-7E10-8E02703BFA4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990" t="43450" r="47492" b="2775"/>
          <a:stretch/>
        </p:blipFill>
        <p:spPr>
          <a:xfrm>
            <a:off x="3699135" y="4299818"/>
            <a:ext cx="2669468" cy="2095996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A3A3CB29-BE10-DDCF-0CA4-6286FD6C26D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7295" t="16825" r="2044" b="9431"/>
          <a:stretch/>
        </p:blipFill>
        <p:spPr>
          <a:xfrm>
            <a:off x="6308544" y="3665580"/>
            <a:ext cx="2062153" cy="2704033"/>
          </a:xfrm>
          <a:prstGeom prst="rect">
            <a:avLst/>
          </a:prstGeom>
        </p:spPr>
      </p:pic>
      <p:pic>
        <p:nvPicPr>
          <p:cNvPr id="21" name="図 20" descr="屋内, テーブル, 建物, 部屋 が含まれている画像&#10;&#10;自動的に生成された説明">
            <a:extLst>
              <a:ext uri="{FF2B5EF4-FFF2-40B4-BE49-F238E27FC236}">
                <a16:creationId xmlns:a16="http://schemas.microsoft.com/office/drawing/2014/main" id="{05BF72F4-2B20-A2BF-695C-773CEEA9564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479" y="1227500"/>
            <a:ext cx="3209013" cy="2406760"/>
          </a:xfrm>
          <a:prstGeom prst="rect">
            <a:avLst/>
          </a:prstGeom>
        </p:spPr>
      </p:pic>
      <p:sp>
        <p:nvSpPr>
          <p:cNvPr id="22" name="正方形/長方形 37">
            <a:extLst>
              <a:ext uri="{FF2B5EF4-FFF2-40B4-BE49-F238E27FC236}">
                <a16:creationId xmlns:a16="http://schemas.microsoft.com/office/drawing/2014/main" id="{871D48E0-2D25-73B7-CBA0-A431B1B37A83}"/>
              </a:ext>
            </a:extLst>
          </p:cNvPr>
          <p:cNvSpPr/>
          <p:nvPr/>
        </p:nvSpPr>
        <p:spPr>
          <a:xfrm>
            <a:off x="6943063" y="2323939"/>
            <a:ext cx="1044430" cy="824747"/>
          </a:xfrm>
          <a:custGeom>
            <a:avLst/>
            <a:gdLst>
              <a:gd name="connsiteX0" fmla="*/ 0 w 469784"/>
              <a:gd name="connsiteY0" fmla="*/ 0 h 1044429"/>
              <a:gd name="connsiteX1" fmla="*/ 469784 w 469784"/>
              <a:gd name="connsiteY1" fmla="*/ 0 h 1044429"/>
              <a:gd name="connsiteX2" fmla="*/ 469784 w 469784"/>
              <a:gd name="connsiteY2" fmla="*/ 1044429 h 1044429"/>
              <a:gd name="connsiteX3" fmla="*/ 0 w 469784"/>
              <a:gd name="connsiteY3" fmla="*/ 1044429 h 1044429"/>
              <a:gd name="connsiteX4" fmla="*/ 0 w 469784"/>
              <a:gd name="connsiteY4" fmla="*/ 0 h 1044429"/>
              <a:gd name="connsiteX0" fmla="*/ 109057 w 469784"/>
              <a:gd name="connsiteY0" fmla="*/ 0 h 1044429"/>
              <a:gd name="connsiteX1" fmla="*/ 469784 w 469784"/>
              <a:gd name="connsiteY1" fmla="*/ 0 h 1044429"/>
              <a:gd name="connsiteX2" fmla="*/ 469784 w 469784"/>
              <a:gd name="connsiteY2" fmla="*/ 1044429 h 1044429"/>
              <a:gd name="connsiteX3" fmla="*/ 0 w 469784"/>
              <a:gd name="connsiteY3" fmla="*/ 1044429 h 1044429"/>
              <a:gd name="connsiteX4" fmla="*/ 109057 w 469784"/>
              <a:gd name="connsiteY4" fmla="*/ 0 h 1044429"/>
              <a:gd name="connsiteX0" fmla="*/ 641758 w 1002485"/>
              <a:gd name="connsiteY0" fmla="*/ 0 h 1044429"/>
              <a:gd name="connsiteX1" fmla="*/ 1002485 w 1002485"/>
              <a:gd name="connsiteY1" fmla="*/ 0 h 1044429"/>
              <a:gd name="connsiteX2" fmla="*/ 1002485 w 1002485"/>
              <a:gd name="connsiteY2" fmla="*/ 1044429 h 1044429"/>
              <a:gd name="connsiteX3" fmla="*/ 0 w 1002485"/>
              <a:gd name="connsiteY3" fmla="*/ 994095 h 1044429"/>
              <a:gd name="connsiteX4" fmla="*/ 641758 w 1002485"/>
              <a:gd name="connsiteY4" fmla="*/ 0 h 1044429"/>
              <a:gd name="connsiteX0" fmla="*/ 641758 w 1002485"/>
              <a:gd name="connsiteY0" fmla="*/ 0 h 1052818"/>
              <a:gd name="connsiteX1" fmla="*/ 1002485 w 1002485"/>
              <a:gd name="connsiteY1" fmla="*/ 0 h 1052818"/>
              <a:gd name="connsiteX2" fmla="*/ 901817 w 1002485"/>
              <a:gd name="connsiteY2" fmla="*/ 1052818 h 1052818"/>
              <a:gd name="connsiteX3" fmla="*/ 0 w 1002485"/>
              <a:gd name="connsiteY3" fmla="*/ 994095 h 1052818"/>
              <a:gd name="connsiteX4" fmla="*/ 641758 w 1002485"/>
              <a:gd name="connsiteY4" fmla="*/ 0 h 1052818"/>
              <a:gd name="connsiteX0" fmla="*/ 641758 w 1044430"/>
              <a:gd name="connsiteY0" fmla="*/ 0 h 1052818"/>
              <a:gd name="connsiteX1" fmla="*/ 1044430 w 1044430"/>
              <a:gd name="connsiteY1" fmla="*/ 58723 h 1052818"/>
              <a:gd name="connsiteX2" fmla="*/ 901817 w 1044430"/>
              <a:gd name="connsiteY2" fmla="*/ 1052818 h 1052818"/>
              <a:gd name="connsiteX3" fmla="*/ 0 w 1044430"/>
              <a:gd name="connsiteY3" fmla="*/ 994095 h 1052818"/>
              <a:gd name="connsiteX4" fmla="*/ 641758 w 1044430"/>
              <a:gd name="connsiteY4" fmla="*/ 0 h 1052818"/>
              <a:gd name="connsiteX0" fmla="*/ 650147 w 1044430"/>
              <a:gd name="connsiteY0" fmla="*/ 0 h 998290"/>
              <a:gd name="connsiteX1" fmla="*/ 1044430 w 1044430"/>
              <a:gd name="connsiteY1" fmla="*/ 4195 h 998290"/>
              <a:gd name="connsiteX2" fmla="*/ 901817 w 1044430"/>
              <a:gd name="connsiteY2" fmla="*/ 998290 h 998290"/>
              <a:gd name="connsiteX3" fmla="*/ 0 w 1044430"/>
              <a:gd name="connsiteY3" fmla="*/ 939567 h 998290"/>
              <a:gd name="connsiteX4" fmla="*/ 650147 w 1044430"/>
              <a:gd name="connsiteY4" fmla="*/ 0 h 998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430" h="998290">
                <a:moveTo>
                  <a:pt x="650147" y="0"/>
                </a:moveTo>
                <a:lnTo>
                  <a:pt x="1044430" y="4195"/>
                </a:lnTo>
                <a:lnTo>
                  <a:pt x="901817" y="998290"/>
                </a:lnTo>
                <a:lnTo>
                  <a:pt x="0" y="939567"/>
                </a:lnTo>
                <a:lnTo>
                  <a:pt x="650147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37">
            <a:extLst>
              <a:ext uri="{FF2B5EF4-FFF2-40B4-BE49-F238E27FC236}">
                <a16:creationId xmlns:a16="http://schemas.microsoft.com/office/drawing/2014/main" id="{6363ADC9-C4A6-D0E9-9A27-483DDDC8B130}"/>
              </a:ext>
            </a:extLst>
          </p:cNvPr>
          <p:cNvSpPr/>
          <p:nvPr/>
        </p:nvSpPr>
        <p:spPr>
          <a:xfrm>
            <a:off x="8432784" y="2722845"/>
            <a:ext cx="1140520" cy="444616"/>
          </a:xfrm>
          <a:custGeom>
            <a:avLst/>
            <a:gdLst>
              <a:gd name="connsiteX0" fmla="*/ 0 w 469784"/>
              <a:gd name="connsiteY0" fmla="*/ 0 h 1044429"/>
              <a:gd name="connsiteX1" fmla="*/ 469784 w 469784"/>
              <a:gd name="connsiteY1" fmla="*/ 0 h 1044429"/>
              <a:gd name="connsiteX2" fmla="*/ 469784 w 469784"/>
              <a:gd name="connsiteY2" fmla="*/ 1044429 h 1044429"/>
              <a:gd name="connsiteX3" fmla="*/ 0 w 469784"/>
              <a:gd name="connsiteY3" fmla="*/ 1044429 h 1044429"/>
              <a:gd name="connsiteX4" fmla="*/ 0 w 469784"/>
              <a:gd name="connsiteY4" fmla="*/ 0 h 1044429"/>
              <a:gd name="connsiteX0" fmla="*/ 109057 w 469784"/>
              <a:gd name="connsiteY0" fmla="*/ 0 h 1044429"/>
              <a:gd name="connsiteX1" fmla="*/ 469784 w 469784"/>
              <a:gd name="connsiteY1" fmla="*/ 0 h 1044429"/>
              <a:gd name="connsiteX2" fmla="*/ 469784 w 469784"/>
              <a:gd name="connsiteY2" fmla="*/ 1044429 h 1044429"/>
              <a:gd name="connsiteX3" fmla="*/ 0 w 469784"/>
              <a:gd name="connsiteY3" fmla="*/ 1044429 h 1044429"/>
              <a:gd name="connsiteX4" fmla="*/ 109057 w 469784"/>
              <a:gd name="connsiteY4" fmla="*/ 0 h 1044429"/>
              <a:gd name="connsiteX0" fmla="*/ 641758 w 1002485"/>
              <a:gd name="connsiteY0" fmla="*/ 0 h 1044429"/>
              <a:gd name="connsiteX1" fmla="*/ 1002485 w 1002485"/>
              <a:gd name="connsiteY1" fmla="*/ 0 h 1044429"/>
              <a:gd name="connsiteX2" fmla="*/ 1002485 w 1002485"/>
              <a:gd name="connsiteY2" fmla="*/ 1044429 h 1044429"/>
              <a:gd name="connsiteX3" fmla="*/ 0 w 1002485"/>
              <a:gd name="connsiteY3" fmla="*/ 994095 h 1044429"/>
              <a:gd name="connsiteX4" fmla="*/ 641758 w 1002485"/>
              <a:gd name="connsiteY4" fmla="*/ 0 h 1044429"/>
              <a:gd name="connsiteX0" fmla="*/ 641758 w 1002485"/>
              <a:gd name="connsiteY0" fmla="*/ 0 h 1052818"/>
              <a:gd name="connsiteX1" fmla="*/ 1002485 w 1002485"/>
              <a:gd name="connsiteY1" fmla="*/ 0 h 1052818"/>
              <a:gd name="connsiteX2" fmla="*/ 901817 w 1002485"/>
              <a:gd name="connsiteY2" fmla="*/ 1052818 h 1052818"/>
              <a:gd name="connsiteX3" fmla="*/ 0 w 1002485"/>
              <a:gd name="connsiteY3" fmla="*/ 994095 h 1052818"/>
              <a:gd name="connsiteX4" fmla="*/ 641758 w 1002485"/>
              <a:gd name="connsiteY4" fmla="*/ 0 h 1052818"/>
              <a:gd name="connsiteX0" fmla="*/ 641758 w 1044430"/>
              <a:gd name="connsiteY0" fmla="*/ 0 h 1052818"/>
              <a:gd name="connsiteX1" fmla="*/ 1044430 w 1044430"/>
              <a:gd name="connsiteY1" fmla="*/ 58723 h 1052818"/>
              <a:gd name="connsiteX2" fmla="*/ 901817 w 1044430"/>
              <a:gd name="connsiteY2" fmla="*/ 1052818 h 1052818"/>
              <a:gd name="connsiteX3" fmla="*/ 0 w 1044430"/>
              <a:gd name="connsiteY3" fmla="*/ 994095 h 1052818"/>
              <a:gd name="connsiteX4" fmla="*/ 641758 w 1044430"/>
              <a:gd name="connsiteY4" fmla="*/ 0 h 1052818"/>
              <a:gd name="connsiteX0" fmla="*/ 650147 w 1044430"/>
              <a:gd name="connsiteY0" fmla="*/ 0 h 998290"/>
              <a:gd name="connsiteX1" fmla="*/ 1044430 w 1044430"/>
              <a:gd name="connsiteY1" fmla="*/ 4195 h 998290"/>
              <a:gd name="connsiteX2" fmla="*/ 901817 w 1044430"/>
              <a:gd name="connsiteY2" fmla="*/ 998290 h 998290"/>
              <a:gd name="connsiteX3" fmla="*/ 0 w 1044430"/>
              <a:gd name="connsiteY3" fmla="*/ 939567 h 998290"/>
              <a:gd name="connsiteX4" fmla="*/ 650147 w 1044430"/>
              <a:gd name="connsiteY4" fmla="*/ 0 h 998290"/>
              <a:gd name="connsiteX0" fmla="*/ 369116 w 763399"/>
              <a:gd name="connsiteY0" fmla="*/ 0 h 1266738"/>
              <a:gd name="connsiteX1" fmla="*/ 763399 w 763399"/>
              <a:gd name="connsiteY1" fmla="*/ 4195 h 1266738"/>
              <a:gd name="connsiteX2" fmla="*/ 620786 w 763399"/>
              <a:gd name="connsiteY2" fmla="*/ 998290 h 1266738"/>
              <a:gd name="connsiteX3" fmla="*/ 0 w 763399"/>
              <a:gd name="connsiteY3" fmla="*/ 1266738 h 1266738"/>
              <a:gd name="connsiteX4" fmla="*/ 369116 w 763399"/>
              <a:gd name="connsiteY4" fmla="*/ 0 h 1266738"/>
              <a:gd name="connsiteX0" fmla="*/ 369116 w 763399"/>
              <a:gd name="connsiteY0" fmla="*/ 0 h 1266738"/>
              <a:gd name="connsiteX1" fmla="*/ 763399 w 763399"/>
              <a:gd name="connsiteY1" fmla="*/ 4195 h 1266738"/>
              <a:gd name="connsiteX2" fmla="*/ 624981 w 763399"/>
              <a:gd name="connsiteY2" fmla="*/ 1241571 h 1266738"/>
              <a:gd name="connsiteX3" fmla="*/ 0 w 763399"/>
              <a:gd name="connsiteY3" fmla="*/ 1266738 h 1266738"/>
              <a:gd name="connsiteX4" fmla="*/ 369116 w 763399"/>
              <a:gd name="connsiteY4" fmla="*/ 0 h 1266738"/>
              <a:gd name="connsiteX0" fmla="*/ 369116 w 624981"/>
              <a:gd name="connsiteY0" fmla="*/ 0 h 1266738"/>
              <a:gd name="connsiteX1" fmla="*/ 268448 w 624981"/>
              <a:gd name="connsiteY1" fmla="*/ 729843 h 1266738"/>
              <a:gd name="connsiteX2" fmla="*/ 624981 w 624981"/>
              <a:gd name="connsiteY2" fmla="*/ 1241571 h 1266738"/>
              <a:gd name="connsiteX3" fmla="*/ 0 w 624981"/>
              <a:gd name="connsiteY3" fmla="*/ 1266738 h 1266738"/>
              <a:gd name="connsiteX4" fmla="*/ 369116 w 624981"/>
              <a:gd name="connsiteY4" fmla="*/ 0 h 1266738"/>
              <a:gd name="connsiteX0" fmla="*/ 0 w 922790"/>
              <a:gd name="connsiteY0" fmla="*/ 121640 h 536895"/>
              <a:gd name="connsiteX1" fmla="*/ 566257 w 922790"/>
              <a:gd name="connsiteY1" fmla="*/ 0 h 536895"/>
              <a:gd name="connsiteX2" fmla="*/ 922790 w 922790"/>
              <a:gd name="connsiteY2" fmla="*/ 511728 h 536895"/>
              <a:gd name="connsiteX3" fmla="*/ 297809 w 922790"/>
              <a:gd name="connsiteY3" fmla="*/ 536895 h 536895"/>
              <a:gd name="connsiteX4" fmla="*/ 0 w 922790"/>
              <a:gd name="connsiteY4" fmla="*/ 121640 h 536895"/>
              <a:gd name="connsiteX0" fmla="*/ 0 w 922790"/>
              <a:gd name="connsiteY0" fmla="*/ 29361 h 444616"/>
              <a:gd name="connsiteX1" fmla="*/ 541090 w 922790"/>
              <a:gd name="connsiteY1" fmla="*/ 0 h 444616"/>
              <a:gd name="connsiteX2" fmla="*/ 922790 w 922790"/>
              <a:gd name="connsiteY2" fmla="*/ 419449 h 444616"/>
              <a:gd name="connsiteX3" fmla="*/ 297809 w 922790"/>
              <a:gd name="connsiteY3" fmla="*/ 444616 h 444616"/>
              <a:gd name="connsiteX4" fmla="*/ 0 w 922790"/>
              <a:gd name="connsiteY4" fmla="*/ 29361 h 444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2790" h="444616">
                <a:moveTo>
                  <a:pt x="0" y="29361"/>
                </a:moveTo>
                <a:lnTo>
                  <a:pt x="541090" y="0"/>
                </a:lnTo>
                <a:lnTo>
                  <a:pt x="922790" y="419449"/>
                </a:lnTo>
                <a:lnTo>
                  <a:pt x="297809" y="444616"/>
                </a:lnTo>
                <a:lnTo>
                  <a:pt x="0" y="29361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6" name="図 25" descr="屋内, 窓, 座る, オーブン が含まれている画像&#10;&#10;自動的に生成された説明">
            <a:extLst>
              <a:ext uri="{FF2B5EF4-FFF2-40B4-BE49-F238E27FC236}">
                <a16:creationId xmlns:a16="http://schemas.microsoft.com/office/drawing/2014/main" id="{C81CFF32-42BB-50A5-3621-F17AD0AC9DD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564" y="3706968"/>
            <a:ext cx="1926024" cy="2568032"/>
          </a:xfrm>
          <a:prstGeom prst="rect">
            <a:avLst/>
          </a:prstGeom>
        </p:spPr>
      </p:pic>
      <p:pic>
        <p:nvPicPr>
          <p:cNvPr id="28" name="図 27" descr="屋内, 座る, 建物, 自転車 が含まれている画像&#10;&#10;自動的に生成された説明">
            <a:extLst>
              <a:ext uri="{FF2B5EF4-FFF2-40B4-BE49-F238E27FC236}">
                <a16:creationId xmlns:a16="http://schemas.microsoft.com/office/drawing/2014/main" id="{8A7FEFD0-DEC8-1938-69F2-90A82E3F361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8" t="6452" r="29280"/>
          <a:stretch/>
        </p:blipFill>
        <p:spPr>
          <a:xfrm>
            <a:off x="10644604" y="3705486"/>
            <a:ext cx="997399" cy="2554413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D4AF08-364F-1474-6DC5-2CBB0A62AFBB}"/>
              </a:ext>
            </a:extLst>
          </p:cNvPr>
          <p:cNvSpPr txBox="1"/>
          <p:nvPr/>
        </p:nvSpPr>
        <p:spPr>
          <a:xfrm>
            <a:off x="3456328" y="6130372"/>
            <a:ext cx="708241" cy="276999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00B050"/>
                </a:solidFill>
              </a:rPr>
              <a:t>Y. Sakaki</a:t>
            </a:r>
            <a:endParaRPr lang="en-US" altLang="ja-JP" sz="1200" dirty="0">
              <a:solidFill>
                <a:srgbClr val="00B050"/>
              </a:solidFill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F864A26-840F-7B0A-89B0-0FABEDA3A3A2}"/>
              </a:ext>
            </a:extLst>
          </p:cNvPr>
          <p:cNvSpPr/>
          <p:nvPr/>
        </p:nvSpPr>
        <p:spPr>
          <a:xfrm rot="1090909">
            <a:off x="1761510" y="5296923"/>
            <a:ext cx="482993" cy="169136"/>
          </a:xfrm>
          <a:prstGeom prst="rect">
            <a:avLst/>
          </a:prstGeom>
          <a:solidFill>
            <a:srgbClr val="8C3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B669E10-BDE9-95F4-DD9A-BA357B927213}"/>
              </a:ext>
            </a:extLst>
          </p:cNvPr>
          <p:cNvSpPr txBox="1"/>
          <p:nvPr/>
        </p:nvSpPr>
        <p:spPr>
          <a:xfrm rot="943748">
            <a:off x="1757756" y="5261323"/>
            <a:ext cx="6227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dirty="0">
                <a:solidFill>
                  <a:schemeClr val="bg1"/>
                </a:solidFill>
              </a:rPr>
              <a:t>Pb/SUS</a:t>
            </a:r>
            <a:endParaRPr kumimoji="1" lang="ja-JP" altLang="en-US" sz="1050" dirty="0">
              <a:solidFill>
                <a:schemeClr val="bg1"/>
              </a:solidFill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0CEB4604-B742-89C9-14E5-DFB1A7F0BA40}"/>
              </a:ext>
            </a:extLst>
          </p:cNvPr>
          <p:cNvSpPr/>
          <p:nvPr/>
        </p:nvSpPr>
        <p:spPr>
          <a:xfrm rot="859488">
            <a:off x="2025816" y="4972388"/>
            <a:ext cx="482993" cy="169136"/>
          </a:xfrm>
          <a:prstGeom prst="rect">
            <a:avLst/>
          </a:prstGeom>
          <a:solidFill>
            <a:srgbClr val="65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F5BCDB82-1888-F3E3-8E4D-28E4E6CBA385}"/>
              </a:ext>
            </a:extLst>
          </p:cNvPr>
          <p:cNvSpPr txBox="1"/>
          <p:nvPr/>
        </p:nvSpPr>
        <p:spPr>
          <a:xfrm rot="943748">
            <a:off x="2035930" y="4978617"/>
            <a:ext cx="6227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dirty="0">
                <a:solidFill>
                  <a:schemeClr val="bg1"/>
                </a:solidFill>
                <a:sym typeface="Symbol" panose="05050102010706020507" pitchFamily="18" charset="2"/>
              </a:rPr>
              <a:t></a:t>
            </a:r>
            <a:r>
              <a:rPr lang="en-US" altLang="ja-JP" sz="1050" dirty="0">
                <a:solidFill>
                  <a:schemeClr val="bg1"/>
                </a:solidFill>
              </a:rPr>
              <a:t>10 m</a:t>
            </a:r>
            <a:endParaRPr kumimoji="1" lang="ja-JP" altLang="en-US" sz="1050" dirty="0">
              <a:solidFill>
                <a:schemeClr val="bg1"/>
              </a:solidFill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90085725-96D6-D299-4FA1-248D815CFD1E}"/>
              </a:ext>
            </a:extLst>
          </p:cNvPr>
          <p:cNvSpPr/>
          <p:nvPr/>
        </p:nvSpPr>
        <p:spPr>
          <a:xfrm>
            <a:off x="2825419" y="5602450"/>
            <a:ext cx="295102" cy="111460"/>
          </a:xfrm>
          <a:prstGeom prst="rect">
            <a:avLst/>
          </a:prstGeom>
          <a:solidFill>
            <a:srgbClr val="8C3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358C3A28-FE3E-3252-7B8D-5BCA42C1773A}"/>
              </a:ext>
            </a:extLst>
          </p:cNvPr>
          <p:cNvSpPr txBox="1"/>
          <p:nvPr/>
        </p:nvSpPr>
        <p:spPr>
          <a:xfrm>
            <a:off x="2612955" y="5534670"/>
            <a:ext cx="73994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dirty="0">
                <a:solidFill>
                  <a:schemeClr val="bg1"/>
                </a:solidFill>
                <a:sym typeface="Symbol" panose="05050102010706020507" pitchFamily="18" charset="2"/>
              </a:rPr>
              <a:t>50</a:t>
            </a:r>
            <a:r>
              <a:rPr lang="en-US" altLang="ja-JP" sz="1050" dirty="0">
                <a:solidFill>
                  <a:schemeClr val="bg1"/>
                </a:solidFill>
              </a:rPr>
              <a:t> mm</a:t>
            </a:r>
            <a:endParaRPr kumimoji="1" lang="ja-JP" altLang="en-US" sz="1050" dirty="0">
              <a:solidFill>
                <a:schemeClr val="bg1"/>
              </a:solidFill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88973CCE-A458-3506-DCC1-EDC91E9B5A5E}"/>
              </a:ext>
            </a:extLst>
          </p:cNvPr>
          <p:cNvSpPr txBox="1"/>
          <p:nvPr/>
        </p:nvSpPr>
        <p:spPr>
          <a:xfrm>
            <a:off x="4370172" y="4082485"/>
            <a:ext cx="17613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dirty="0">
                <a:solidFill>
                  <a:srgbClr val="C00000"/>
                </a:solidFill>
              </a:rPr>
              <a:t>Additional concrete shields</a:t>
            </a:r>
            <a:endParaRPr kumimoji="1" lang="ja-JP" altLang="en-US" sz="1050" dirty="0">
              <a:solidFill>
                <a:srgbClr val="C00000"/>
              </a:solidFill>
            </a:endParaRPr>
          </a:p>
        </p:txBody>
      </p: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33586953-7585-BC06-8DAD-C072200F4C1A}"/>
              </a:ext>
            </a:extLst>
          </p:cNvPr>
          <p:cNvCxnSpPr>
            <a:cxnSpLocks/>
          </p:cNvCxnSpPr>
          <p:nvPr/>
        </p:nvCxnSpPr>
        <p:spPr>
          <a:xfrm>
            <a:off x="5305106" y="4316120"/>
            <a:ext cx="0" cy="927997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52991C0F-95E1-B262-7865-0B1C4419E505}"/>
              </a:ext>
            </a:extLst>
          </p:cNvPr>
          <p:cNvSpPr txBox="1"/>
          <p:nvPr/>
        </p:nvSpPr>
        <p:spPr>
          <a:xfrm>
            <a:off x="1290424" y="5843791"/>
            <a:ext cx="1761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chemeClr val="bg1"/>
                </a:solidFill>
              </a:rPr>
              <a:t>New Pb radiation shield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30D9A429-2AF3-4F72-2D0F-A253ED095AF3}"/>
              </a:ext>
            </a:extLst>
          </p:cNvPr>
          <p:cNvSpPr txBox="1"/>
          <p:nvPr/>
        </p:nvSpPr>
        <p:spPr>
          <a:xfrm>
            <a:off x="135843" y="5070817"/>
            <a:ext cx="9713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collimator</a:t>
            </a:r>
            <a:endParaRPr kumimoji="1" lang="ja-JP" altLang="en-US" sz="1200" dirty="0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CDDF50B2-8AFB-1577-62B7-45AB316A0CFB}"/>
              </a:ext>
            </a:extLst>
          </p:cNvPr>
          <p:cNvSpPr txBox="1"/>
          <p:nvPr/>
        </p:nvSpPr>
        <p:spPr>
          <a:xfrm>
            <a:off x="5107924" y="6040069"/>
            <a:ext cx="11064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dirty="0">
                <a:solidFill>
                  <a:schemeClr val="bg1"/>
                </a:solidFill>
              </a:rPr>
              <a:t>concrete shields</a:t>
            </a:r>
            <a:endParaRPr kumimoji="1" lang="ja-JP" altLang="en-US" sz="1050" dirty="0">
              <a:solidFill>
                <a:schemeClr val="bg1"/>
              </a:solidFill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62C5BFD5-E9D3-F3EC-6566-410D6EB68100}"/>
              </a:ext>
            </a:extLst>
          </p:cNvPr>
          <p:cNvSpPr txBox="1"/>
          <p:nvPr/>
        </p:nvSpPr>
        <p:spPr>
          <a:xfrm>
            <a:off x="9588569" y="3389700"/>
            <a:ext cx="977312" cy="276999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rgbClr val="00B050"/>
                </a:solidFill>
              </a:rPr>
              <a:t>S</a:t>
            </a:r>
            <a:r>
              <a:rPr kumimoji="1" lang="en-US" altLang="ja-JP" sz="1200" dirty="0">
                <a:solidFill>
                  <a:srgbClr val="00B050"/>
                </a:solidFill>
              </a:rPr>
              <a:t>. Nakamura</a:t>
            </a:r>
            <a:endParaRPr lang="en-US" altLang="ja-JP" sz="1200" dirty="0">
              <a:solidFill>
                <a:srgbClr val="00B050"/>
              </a:solidFill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391E9CBD-D7A8-062E-191F-49285534175E}"/>
              </a:ext>
            </a:extLst>
          </p:cNvPr>
          <p:cNvSpPr txBox="1"/>
          <p:nvPr/>
        </p:nvSpPr>
        <p:spPr>
          <a:xfrm>
            <a:off x="6096000" y="952805"/>
            <a:ext cx="33589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solidFill>
                  <a:srgbClr val="00B050"/>
                </a:solidFill>
              </a:rPr>
              <a:t>Magnet power supply room (ground level)</a:t>
            </a:r>
            <a:endParaRPr kumimoji="1" lang="ja-JP" altLang="en-US" sz="1400" dirty="0">
              <a:solidFill>
                <a:srgbClr val="00B050"/>
              </a:solidFill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85C9FC8E-8262-3C70-5847-8358FED3D965}"/>
              </a:ext>
            </a:extLst>
          </p:cNvPr>
          <p:cNvSpPr txBox="1"/>
          <p:nvPr/>
        </p:nvSpPr>
        <p:spPr>
          <a:xfrm>
            <a:off x="7045643" y="2884787"/>
            <a:ext cx="9084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chemeClr val="bg1"/>
                </a:solidFill>
              </a:rPr>
              <a:t>Cable pit 1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41926D8C-A496-756A-1396-FF4AF3D57A26}"/>
              </a:ext>
            </a:extLst>
          </p:cNvPr>
          <p:cNvSpPr txBox="1"/>
          <p:nvPr/>
        </p:nvSpPr>
        <p:spPr>
          <a:xfrm>
            <a:off x="8571775" y="2810617"/>
            <a:ext cx="9084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chemeClr val="bg1"/>
                </a:solidFill>
              </a:rPr>
              <a:t>Cable pit 2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44" name="四角形: 角を丸くする 43">
            <a:extLst>
              <a:ext uri="{FF2B5EF4-FFF2-40B4-BE49-F238E27FC236}">
                <a16:creationId xmlns:a16="http://schemas.microsoft.com/office/drawing/2014/main" id="{666EB165-ECA4-8762-2517-223C9E648535}"/>
              </a:ext>
            </a:extLst>
          </p:cNvPr>
          <p:cNvSpPr/>
          <p:nvPr/>
        </p:nvSpPr>
        <p:spPr>
          <a:xfrm>
            <a:off x="9103231" y="4558926"/>
            <a:ext cx="424522" cy="370975"/>
          </a:xfrm>
          <a:prstGeom prst="roundRect">
            <a:avLst/>
          </a:prstGeom>
          <a:noFill/>
          <a:ln w="190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四角形: 角を丸くする 44">
            <a:extLst>
              <a:ext uri="{FF2B5EF4-FFF2-40B4-BE49-F238E27FC236}">
                <a16:creationId xmlns:a16="http://schemas.microsoft.com/office/drawing/2014/main" id="{2A8E05FA-50D8-EFA6-FA25-F4207BEC1038}"/>
              </a:ext>
            </a:extLst>
          </p:cNvPr>
          <p:cNvSpPr/>
          <p:nvPr/>
        </p:nvSpPr>
        <p:spPr>
          <a:xfrm>
            <a:off x="10877825" y="3882921"/>
            <a:ext cx="424522" cy="370975"/>
          </a:xfrm>
          <a:prstGeom prst="roundRect">
            <a:avLst/>
          </a:prstGeom>
          <a:noFill/>
          <a:ln w="190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9BDC84E6-BFB4-9ADE-1317-50165005A6CC}"/>
              </a:ext>
            </a:extLst>
          </p:cNvPr>
          <p:cNvSpPr txBox="1"/>
          <p:nvPr/>
        </p:nvSpPr>
        <p:spPr>
          <a:xfrm>
            <a:off x="9625467" y="6186013"/>
            <a:ext cx="20621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solidFill>
                  <a:srgbClr val="00B050"/>
                </a:solidFill>
              </a:rPr>
              <a:t>Cable pit (KEKB tunnel)</a:t>
            </a:r>
            <a:endParaRPr kumimoji="1" lang="ja-JP" altLang="en-US" sz="1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7299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スポーツゲーム が含まれている画像&#10;&#10;自動的に生成された説明">
            <a:extLst>
              <a:ext uri="{FF2B5EF4-FFF2-40B4-BE49-F238E27FC236}">
                <a16:creationId xmlns:a16="http://schemas.microsoft.com/office/drawing/2014/main" id="{F8BEBBC7-5017-B0ED-CF9F-80ADFDEF40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2" r="5654"/>
          <a:stretch/>
        </p:blipFill>
        <p:spPr>
          <a:xfrm>
            <a:off x="9278446" y="997326"/>
            <a:ext cx="2363558" cy="2260023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F701E36-050C-457E-2E66-A6180090C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3575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17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A77FE2BB-5013-A3A5-2727-7D67D48B4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3575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14th Dec. 2022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901F97E4-697B-171F-82DE-D588EFD73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3575"/>
            <a:ext cx="4114800" cy="365125"/>
          </a:xfrm>
        </p:spPr>
        <p:txBody>
          <a:bodyPr/>
          <a:lstStyle/>
          <a:p>
            <a:r>
              <a:rPr kumimoji="1" lang="en-US" altLang="ja-JP">
                <a:solidFill>
                  <a:srgbClr val="FFFF00"/>
                </a:solidFill>
              </a:rPr>
              <a:t>The 26th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1105BB1C-B990-D354-8599-0ACE9C5C6C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15" name="タイトル 1">
            <a:extLst>
              <a:ext uri="{FF2B5EF4-FFF2-40B4-BE49-F238E27FC236}">
                <a16:creationId xmlns:a16="http://schemas.microsoft.com/office/drawing/2014/main" id="{3A4A521B-871B-9717-5321-DD995190F29B}"/>
              </a:ext>
            </a:extLst>
          </p:cNvPr>
          <p:cNvSpPr txBox="1">
            <a:spLocks/>
          </p:cNvSpPr>
          <p:nvPr/>
        </p:nvSpPr>
        <p:spPr>
          <a:xfrm>
            <a:off x="1785678" y="0"/>
            <a:ext cx="8360404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002060"/>
                </a:solidFill>
                <a:latin typeface="+mn-lt"/>
              </a:rPr>
              <a:t>Oho straight section #5 </a:t>
            </a:r>
            <a:endParaRPr lang="ja-JP" altLang="en-US" sz="4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6" name="コンテンツ プレースホルダー 2">
            <a:extLst>
              <a:ext uri="{FF2B5EF4-FFF2-40B4-BE49-F238E27FC236}">
                <a16:creationId xmlns:a16="http://schemas.microsoft.com/office/drawing/2014/main" id="{D8E997C0-5F8B-55B3-9F8E-D7CCCDBEF6D0}"/>
              </a:ext>
            </a:extLst>
          </p:cNvPr>
          <p:cNvSpPr txBox="1">
            <a:spLocks/>
          </p:cNvSpPr>
          <p:nvPr/>
        </p:nvSpPr>
        <p:spPr>
          <a:xfrm>
            <a:off x="69647" y="992491"/>
            <a:ext cx="7401980" cy="212261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dirty="0">
                <a:solidFill>
                  <a:srgbClr val="002060"/>
                </a:solidFill>
                <a:sym typeface="Symbol" panose="05050102010706020507" pitchFamily="18" charset="2"/>
              </a:rPr>
              <a:t>Remaining works in accelerator tunnel:</a:t>
            </a:r>
          </a:p>
          <a:p>
            <a:pPr lvl="1"/>
            <a:r>
              <a:rPr lang="en-US" altLang="ja-JP" sz="1800" dirty="0">
                <a:sym typeface="Symbol" panose="05050102010706020507" pitchFamily="18" charset="2"/>
              </a:rPr>
              <a:t>NLC construction ( Sept. 2023)</a:t>
            </a:r>
          </a:p>
          <a:p>
            <a:pPr lvl="1"/>
            <a:r>
              <a:rPr lang="en-US" altLang="ja-JP" sz="1800" dirty="0">
                <a:sym typeface="Symbol" panose="05050102010706020507" pitchFamily="18" charset="2"/>
              </a:rPr>
              <a:t>RF cavity replacement (Jan.  Feb. 2023)</a:t>
            </a:r>
          </a:p>
          <a:p>
            <a:pPr lvl="1"/>
            <a:r>
              <a:rPr lang="en-US" altLang="ja-JP" sz="1800" dirty="0">
                <a:sym typeface="Symbol" panose="05050102010706020507" pitchFamily="18" charset="2"/>
              </a:rPr>
              <a:t>New radiation shield installation (June  Sept. 2023)</a:t>
            </a:r>
          </a:p>
          <a:p>
            <a:pPr lvl="1"/>
            <a:r>
              <a:rPr lang="en-US" altLang="ja-JP" sz="1800" dirty="0">
                <a:sym typeface="Symbol" panose="05050102010706020507" pitchFamily="18" charset="2"/>
              </a:rPr>
              <a:t>Concrete shield reinstallation (August 2023)</a:t>
            </a:r>
          </a:p>
          <a:p>
            <a:r>
              <a:rPr lang="en-US" altLang="ja-JP" sz="2000" dirty="0">
                <a:solidFill>
                  <a:srgbClr val="002060"/>
                </a:solidFill>
                <a:sym typeface="Symbol" panose="05050102010706020507" pitchFamily="18" charset="2"/>
              </a:rPr>
              <a:t>All works can be completed by the end of September 2023.</a:t>
            </a:r>
          </a:p>
          <a:p>
            <a:pPr lvl="1"/>
            <a:r>
              <a:rPr lang="en-US" altLang="ja-JP" sz="1800" dirty="0">
                <a:solidFill>
                  <a:srgbClr val="FF0000"/>
                </a:solidFill>
                <a:sym typeface="Symbol" panose="05050102010706020507" pitchFamily="18" charset="2"/>
              </a:rPr>
              <a:t>Schedule is very tight.</a:t>
            </a:r>
          </a:p>
          <a:p>
            <a:pPr lvl="1"/>
            <a:endParaRPr lang="en-US" altLang="ja-JP" sz="1600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pPr marL="457200" lvl="1" indent="0">
              <a:buNone/>
            </a:pPr>
            <a:endParaRPr lang="en-US" altLang="ja-JP" sz="1800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pPr marL="457200" lvl="1" indent="0">
              <a:buNone/>
            </a:pPr>
            <a:endParaRPr lang="en-US" altLang="ja-JP" sz="1800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endParaRPr lang="en-US" altLang="ja-JP" dirty="0">
              <a:solidFill>
                <a:srgbClr val="002060"/>
              </a:solidFill>
            </a:endParaRPr>
          </a:p>
        </p:txBody>
      </p:sp>
      <p:graphicFrame>
        <p:nvGraphicFramePr>
          <p:cNvPr id="20" name="表 16">
            <a:extLst>
              <a:ext uri="{FF2B5EF4-FFF2-40B4-BE49-F238E27FC236}">
                <a16:creationId xmlns:a16="http://schemas.microsoft.com/office/drawing/2014/main" id="{8F4B9AD9-381A-F1A8-EB6F-1CE86688A2C4}"/>
              </a:ext>
            </a:extLst>
          </p:cNvPr>
          <p:cNvGraphicFramePr>
            <a:graphicFrameLocks noGrp="1"/>
          </p:cNvGraphicFramePr>
          <p:nvPr/>
        </p:nvGraphicFramePr>
        <p:xfrm>
          <a:off x="150786" y="3087759"/>
          <a:ext cx="11890429" cy="32463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6813">
                  <a:extLst>
                    <a:ext uri="{9D8B030D-6E8A-4147-A177-3AD203B41FA5}">
                      <a16:colId xmlns:a16="http://schemas.microsoft.com/office/drawing/2014/main" val="1491577852"/>
                    </a:ext>
                  </a:extLst>
                </a:gridCol>
                <a:gridCol w="884468">
                  <a:extLst>
                    <a:ext uri="{9D8B030D-6E8A-4147-A177-3AD203B41FA5}">
                      <a16:colId xmlns:a16="http://schemas.microsoft.com/office/drawing/2014/main" val="4137037123"/>
                    </a:ext>
                  </a:extLst>
                </a:gridCol>
                <a:gridCol w="884468">
                  <a:extLst>
                    <a:ext uri="{9D8B030D-6E8A-4147-A177-3AD203B41FA5}">
                      <a16:colId xmlns:a16="http://schemas.microsoft.com/office/drawing/2014/main" val="3939418061"/>
                    </a:ext>
                  </a:extLst>
                </a:gridCol>
                <a:gridCol w="884468">
                  <a:extLst>
                    <a:ext uri="{9D8B030D-6E8A-4147-A177-3AD203B41FA5}">
                      <a16:colId xmlns:a16="http://schemas.microsoft.com/office/drawing/2014/main" val="2191546132"/>
                    </a:ext>
                  </a:extLst>
                </a:gridCol>
                <a:gridCol w="884468">
                  <a:extLst>
                    <a:ext uri="{9D8B030D-6E8A-4147-A177-3AD203B41FA5}">
                      <a16:colId xmlns:a16="http://schemas.microsoft.com/office/drawing/2014/main" val="1380159802"/>
                    </a:ext>
                  </a:extLst>
                </a:gridCol>
                <a:gridCol w="884468">
                  <a:extLst>
                    <a:ext uri="{9D8B030D-6E8A-4147-A177-3AD203B41FA5}">
                      <a16:colId xmlns:a16="http://schemas.microsoft.com/office/drawing/2014/main" val="3962283134"/>
                    </a:ext>
                  </a:extLst>
                </a:gridCol>
                <a:gridCol w="884468">
                  <a:extLst>
                    <a:ext uri="{9D8B030D-6E8A-4147-A177-3AD203B41FA5}">
                      <a16:colId xmlns:a16="http://schemas.microsoft.com/office/drawing/2014/main" val="281674558"/>
                    </a:ext>
                  </a:extLst>
                </a:gridCol>
                <a:gridCol w="884468">
                  <a:extLst>
                    <a:ext uri="{9D8B030D-6E8A-4147-A177-3AD203B41FA5}">
                      <a16:colId xmlns:a16="http://schemas.microsoft.com/office/drawing/2014/main" val="2558719685"/>
                    </a:ext>
                  </a:extLst>
                </a:gridCol>
                <a:gridCol w="884468">
                  <a:extLst>
                    <a:ext uri="{9D8B030D-6E8A-4147-A177-3AD203B41FA5}">
                      <a16:colId xmlns:a16="http://schemas.microsoft.com/office/drawing/2014/main" val="2516690667"/>
                    </a:ext>
                  </a:extLst>
                </a:gridCol>
                <a:gridCol w="884468">
                  <a:extLst>
                    <a:ext uri="{9D8B030D-6E8A-4147-A177-3AD203B41FA5}">
                      <a16:colId xmlns:a16="http://schemas.microsoft.com/office/drawing/2014/main" val="1192038224"/>
                    </a:ext>
                  </a:extLst>
                </a:gridCol>
                <a:gridCol w="884468">
                  <a:extLst>
                    <a:ext uri="{9D8B030D-6E8A-4147-A177-3AD203B41FA5}">
                      <a16:colId xmlns:a16="http://schemas.microsoft.com/office/drawing/2014/main" val="195034983"/>
                    </a:ext>
                  </a:extLst>
                </a:gridCol>
                <a:gridCol w="884468">
                  <a:extLst>
                    <a:ext uri="{9D8B030D-6E8A-4147-A177-3AD203B41FA5}">
                      <a16:colId xmlns:a16="http://schemas.microsoft.com/office/drawing/2014/main" val="3415565505"/>
                    </a:ext>
                  </a:extLst>
                </a:gridCol>
                <a:gridCol w="884468">
                  <a:extLst>
                    <a:ext uri="{9D8B030D-6E8A-4147-A177-3AD203B41FA5}">
                      <a16:colId xmlns:a16="http://schemas.microsoft.com/office/drawing/2014/main" val="1710981720"/>
                    </a:ext>
                  </a:extLst>
                </a:gridCol>
              </a:tblGrid>
              <a:tr h="372999">
                <a:tc gridSpan="13"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Oho straight section (D05)</a:t>
                      </a:r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6378700"/>
                  </a:ext>
                </a:extLst>
              </a:tr>
              <a:tr h="279749">
                <a:tc rowSpan="3"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JFY2022</a:t>
                      </a:r>
                      <a:endParaRPr kumimoji="1" lang="ja-JP" altLang="en-US" sz="1400" dirty="0"/>
                    </a:p>
                  </a:txBody>
                  <a:tcPr anchor="ctr"/>
                </a:tc>
                <a:tc gridSpan="9"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2022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2023</a:t>
                      </a:r>
                      <a:endParaRPr kumimoji="1" lang="ja-JP" altLang="en-US" sz="12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6965893"/>
                  </a:ext>
                </a:extLst>
              </a:tr>
              <a:tr h="287242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4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5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6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7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8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9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10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11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12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1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3</a:t>
                      </a:r>
                      <a:endParaRPr kumimoji="1" lang="ja-JP" altLang="en-US" sz="105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9702909"/>
                  </a:ext>
                </a:extLst>
              </a:tr>
              <a:tr h="928529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1216040"/>
                  </a:ext>
                </a:extLst>
              </a:tr>
              <a:tr h="279749">
                <a:tc rowSpan="3"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JFY2023</a:t>
                      </a:r>
                      <a:endParaRPr kumimoji="1" lang="ja-JP" altLang="en-US" sz="1400" dirty="0"/>
                    </a:p>
                  </a:txBody>
                  <a:tcPr anchor="ctr"/>
                </a:tc>
                <a:tc gridSpan="9"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2023</a:t>
                      </a:r>
                      <a:endParaRPr kumimoji="1" lang="ja-JP" altLang="en-US" sz="12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2024</a:t>
                      </a:r>
                      <a:endParaRPr kumimoji="1" lang="ja-JP" altLang="en-US" sz="12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0137591"/>
                  </a:ext>
                </a:extLst>
              </a:tr>
              <a:tr h="287242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4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5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6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7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8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9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10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11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12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1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3</a:t>
                      </a:r>
                      <a:endParaRPr kumimoji="1" lang="ja-JP" altLang="en-US" sz="105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16932324"/>
                  </a:ext>
                </a:extLst>
              </a:tr>
              <a:tr h="810881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1414995"/>
                  </a:ext>
                </a:extLst>
              </a:tr>
            </a:tbl>
          </a:graphicData>
        </a:graphic>
      </p:graphicFrame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53694D10-4EE6-FFB9-3B56-4019DEFC3343}"/>
              </a:ext>
            </a:extLst>
          </p:cNvPr>
          <p:cNvCxnSpPr>
            <a:cxnSpLocks/>
          </p:cNvCxnSpPr>
          <p:nvPr/>
        </p:nvCxnSpPr>
        <p:spPr>
          <a:xfrm>
            <a:off x="1430524" y="4169545"/>
            <a:ext cx="234011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99BC8E0-A97F-D80A-0842-505D9A5CFE60}"/>
              </a:ext>
            </a:extLst>
          </p:cNvPr>
          <p:cNvSpPr txBox="1"/>
          <p:nvPr/>
        </p:nvSpPr>
        <p:spPr>
          <a:xfrm>
            <a:off x="2337515" y="4026193"/>
            <a:ext cx="830689" cy="276999"/>
          </a:xfrm>
          <a:prstGeom prst="rect">
            <a:avLst/>
          </a:prstGeom>
          <a:solidFill>
            <a:srgbClr val="D2DEEF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0070C0"/>
                </a:solidFill>
              </a:rPr>
              <a:t>2022b run</a:t>
            </a:r>
            <a:endParaRPr kumimoji="1" lang="ja-JP" altLang="en-US" sz="1200" dirty="0">
              <a:solidFill>
                <a:srgbClr val="0070C0"/>
              </a:solidFill>
            </a:endParaRPr>
          </a:p>
        </p:txBody>
      </p: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19FE1413-5930-4D02-5B37-1C55B5CA91E1}"/>
              </a:ext>
            </a:extLst>
          </p:cNvPr>
          <p:cNvCxnSpPr>
            <a:cxnSpLocks/>
          </p:cNvCxnSpPr>
          <p:nvPr/>
        </p:nvCxnSpPr>
        <p:spPr>
          <a:xfrm flipV="1">
            <a:off x="6743986" y="5982199"/>
            <a:ext cx="2473552" cy="1684"/>
          </a:xfrm>
          <a:prstGeom prst="straightConnector1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B93083DF-C702-A8AD-B1AF-60BBDF98E4C4}"/>
              </a:ext>
            </a:extLst>
          </p:cNvPr>
          <p:cNvCxnSpPr>
            <a:cxnSpLocks/>
          </p:cNvCxnSpPr>
          <p:nvPr/>
        </p:nvCxnSpPr>
        <p:spPr>
          <a:xfrm>
            <a:off x="10241762" y="5980515"/>
            <a:ext cx="1807570" cy="0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161F0EA8-36F1-C3CC-AAEF-D2A8E68F58A2}"/>
              </a:ext>
            </a:extLst>
          </p:cNvPr>
          <p:cNvCxnSpPr>
            <a:cxnSpLocks/>
          </p:cNvCxnSpPr>
          <p:nvPr/>
        </p:nvCxnSpPr>
        <p:spPr>
          <a:xfrm>
            <a:off x="9617731" y="5980515"/>
            <a:ext cx="624031" cy="0"/>
          </a:xfrm>
          <a:prstGeom prst="straightConnector1">
            <a:avLst/>
          </a:prstGeom>
          <a:ln w="28575"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0E006027-D5DA-19BB-2B7E-1C53543AD974}"/>
              </a:ext>
            </a:extLst>
          </p:cNvPr>
          <p:cNvSpPr txBox="1"/>
          <p:nvPr/>
        </p:nvSpPr>
        <p:spPr>
          <a:xfrm>
            <a:off x="7670862" y="5842015"/>
            <a:ext cx="838075" cy="276999"/>
          </a:xfrm>
          <a:prstGeom prst="rect">
            <a:avLst/>
          </a:prstGeom>
          <a:solidFill>
            <a:srgbClr val="EAEFF7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0070C0"/>
                </a:solidFill>
              </a:rPr>
              <a:t>2023c run</a:t>
            </a:r>
            <a:endParaRPr kumimoji="1" lang="ja-JP" altLang="en-US" sz="1200" dirty="0">
              <a:solidFill>
                <a:srgbClr val="0070C0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BA57262E-2F27-313D-4FE0-03E60ED3B55C}"/>
              </a:ext>
            </a:extLst>
          </p:cNvPr>
          <p:cNvSpPr txBox="1"/>
          <p:nvPr/>
        </p:nvSpPr>
        <p:spPr>
          <a:xfrm>
            <a:off x="10350556" y="5799954"/>
            <a:ext cx="838076" cy="276999"/>
          </a:xfrm>
          <a:prstGeom prst="rect">
            <a:avLst/>
          </a:prstGeom>
          <a:solidFill>
            <a:srgbClr val="EAEFF7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70C0"/>
                </a:solidFill>
              </a:rPr>
              <a:t>2024a run</a:t>
            </a:r>
            <a:endParaRPr kumimoji="1" lang="ja-JP" altLang="en-US" sz="1200" dirty="0">
              <a:solidFill>
                <a:srgbClr val="0070C0"/>
              </a:solidFill>
            </a:endParaRPr>
          </a:p>
        </p:txBody>
      </p: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1E9D8C2A-97A1-3338-303D-4BD823E78B20}"/>
              </a:ext>
            </a:extLst>
          </p:cNvPr>
          <p:cNvCxnSpPr>
            <a:cxnSpLocks/>
          </p:cNvCxnSpPr>
          <p:nvPr/>
        </p:nvCxnSpPr>
        <p:spPr>
          <a:xfrm flipH="1">
            <a:off x="4979810" y="4809687"/>
            <a:ext cx="3983032" cy="0"/>
          </a:xfrm>
          <a:prstGeom prst="straightConnector1">
            <a:avLst/>
          </a:prstGeom>
          <a:ln w="28575">
            <a:solidFill>
              <a:srgbClr val="7030A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2A00F69B-6A3F-FCAE-AD1D-2295B37166B0}"/>
              </a:ext>
            </a:extLst>
          </p:cNvPr>
          <p:cNvSpPr txBox="1"/>
          <p:nvPr/>
        </p:nvSpPr>
        <p:spPr>
          <a:xfrm>
            <a:off x="5982503" y="4650033"/>
            <a:ext cx="2292124" cy="276999"/>
          </a:xfrm>
          <a:prstGeom prst="rect">
            <a:avLst/>
          </a:prstGeom>
          <a:solidFill>
            <a:srgbClr val="D2DEEF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7030A0"/>
                </a:solidFill>
              </a:rPr>
              <a:t>Ceiling aseismic reinforcing work</a:t>
            </a:r>
            <a:endParaRPr kumimoji="1" lang="ja-JP" altLang="en-US" sz="1200" dirty="0">
              <a:solidFill>
                <a:srgbClr val="7030A0"/>
              </a:solidFill>
            </a:endParaRPr>
          </a:p>
        </p:txBody>
      </p: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B6359327-19A1-BE98-7A0F-2A3236DD7DD2}"/>
              </a:ext>
            </a:extLst>
          </p:cNvPr>
          <p:cNvCxnSpPr>
            <a:cxnSpLocks/>
          </p:cNvCxnSpPr>
          <p:nvPr/>
        </p:nvCxnSpPr>
        <p:spPr>
          <a:xfrm flipH="1">
            <a:off x="4551528" y="4169545"/>
            <a:ext cx="293427" cy="0"/>
          </a:xfrm>
          <a:prstGeom prst="straightConnector1">
            <a:avLst/>
          </a:prstGeom>
          <a:ln w="28575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34FD841C-436C-A326-589A-1D3F482344E9}"/>
              </a:ext>
            </a:extLst>
          </p:cNvPr>
          <p:cNvSpPr txBox="1"/>
          <p:nvPr/>
        </p:nvSpPr>
        <p:spPr>
          <a:xfrm>
            <a:off x="3851221" y="4224333"/>
            <a:ext cx="1095224" cy="461665"/>
          </a:xfrm>
          <a:prstGeom prst="rect">
            <a:avLst/>
          </a:prstGeom>
          <a:solidFill>
            <a:srgbClr val="D2DEE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00B050"/>
                </a:solidFill>
              </a:rPr>
              <a:t>Concrete shield removal</a:t>
            </a:r>
            <a:endParaRPr kumimoji="1" lang="ja-JP" altLang="en-US" sz="1200" dirty="0">
              <a:solidFill>
                <a:srgbClr val="00B050"/>
              </a:solidFill>
            </a:endParaRPr>
          </a:p>
        </p:txBody>
      </p:sp>
      <p:cxnSp>
        <p:nvCxnSpPr>
          <p:cNvPr id="71" name="直線矢印コネクタ 70">
            <a:extLst>
              <a:ext uri="{FF2B5EF4-FFF2-40B4-BE49-F238E27FC236}">
                <a16:creationId xmlns:a16="http://schemas.microsoft.com/office/drawing/2014/main" id="{AC9F7CAD-8FCC-395A-519A-DF4BDEE44D3A}"/>
              </a:ext>
            </a:extLst>
          </p:cNvPr>
          <p:cNvCxnSpPr>
            <a:cxnSpLocks/>
          </p:cNvCxnSpPr>
          <p:nvPr/>
        </p:nvCxnSpPr>
        <p:spPr>
          <a:xfrm flipH="1">
            <a:off x="4979810" y="4595049"/>
            <a:ext cx="2354239" cy="16079"/>
          </a:xfrm>
          <a:prstGeom prst="straightConnector1">
            <a:avLst/>
          </a:prstGeom>
          <a:ln w="28575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B89BF795-EEF5-B3A0-7714-2B8733BCD5D2}"/>
              </a:ext>
            </a:extLst>
          </p:cNvPr>
          <p:cNvSpPr txBox="1"/>
          <p:nvPr/>
        </p:nvSpPr>
        <p:spPr>
          <a:xfrm>
            <a:off x="5405278" y="4444101"/>
            <a:ext cx="1473958" cy="276999"/>
          </a:xfrm>
          <a:prstGeom prst="rect">
            <a:avLst/>
          </a:prstGeom>
          <a:solidFill>
            <a:srgbClr val="D2DEEF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C00000"/>
                </a:solidFill>
              </a:rPr>
              <a:t>Crane not available</a:t>
            </a:r>
            <a:endParaRPr kumimoji="1" lang="ja-JP" altLang="en-US" sz="1200" dirty="0">
              <a:solidFill>
                <a:srgbClr val="C00000"/>
              </a:solidFill>
            </a:endParaRPr>
          </a:p>
        </p:txBody>
      </p:sp>
      <p:cxnSp>
        <p:nvCxnSpPr>
          <p:cNvPr id="74" name="直線矢印コネクタ 73">
            <a:extLst>
              <a:ext uri="{FF2B5EF4-FFF2-40B4-BE49-F238E27FC236}">
                <a16:creationId xmlns:a16="http://schemas.microsoft.com/office/drawing/2014/main" id="{81745EC5-5993-662F-500B-C0492642AD07}"/>
              </a:ext>
            </a:extLst>
          </p:cNvPr>
          <p:cNvCxnSpPr>
            <a:cxnSpLocks/>
          </p:cNvCxnSpPr>
          <p:nvPr/>
        </p:nvCxnSpPr>
        <p:spPr>
          <a:xfrm flipH="1">
            <a:off x="6735868" y="4169545"/>
            <a:ext cx="5305346" cy="7568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BED22E6D-68DC-E7B6-4BD3-B45F112963F9}"/>
              </a:ext>
            </a:extLst>
          </p:cNvPr>
          <p:cNvSpPr txBox="1"/>
          <p:nvPr/>
        </p:nvSpPr>
        <p:spPr>
          <a:xfrm>
            <a:off x="8763269" y="4023634"/>
            <a:ext cx="1473958" cy="276999"/>
          </a:xfrm>
          <a:prstGeom prst="rect">
            <a:avLst/>
          </a:prstGeom>
          <a:solidFill>
            <a:srgbClr val="D2DEE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FF0000"/>
                </a:solidFill>
              </a:rPr>
              <a:t>NLC construction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cxnSp>
        <p:nvCxnSpPr>
          <p:cNvPr id="78" name="直線矢印コネクタ 77">
            <a:extLst>
              <a:ext uri="{FF2B5EF4-FFF2-40B4-BE49-F238E27FC236}">
                <a16:creationId xmlns:a16="http://schemas.microsoft.com/office/drawing/2014/main" id="{F5D14A99-5FE9-55DF-222B-7A52C5C0FFBC}"/>
              </a:ext>
            </a:extLst>
          </p:cNvPr>
          <p:cNvCxnSpPr>
            <a:cxnSpLocks/>
          </p:cNvCxnSpPr>
          <p:nvPr/>
        </p:nvCxnSpPr>
        <p:spPr>
          <a:xfrm flipH="1" flipV="1">
            <a:off x="1446757" y="5664116"/>
            <a:ext cx="4592377" cy="22955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9D062D2A-4B10-01D5-C34A-7DFA30C03D7B}"/>
              </a:ext>
            </a:extLst>
          </p:cNvPr>
          <p:cNvSpPr txBox="1"/>
          <p:nvPr/>
        </p:nvSpPr>
        <p:spPr>
          <a:xfrm>
            <a:off x="5311369" y="4042731"/>
            <a:ext cx="1099820" cy="461665"/>
          </a:xfrm>
          <a:prstGeom prst="rect">
            <a:avLst/>
          </a:prstGeom>
          <a:solidFill>
            <a:srgbClr val="D2DEEF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chemeClr val="accent2"/>
                </a:solidFill>
              </a:rPr>
              <a:t>RF </a:t>
            </a:r>
            <a:r>
              <a:rPr lang="en-US" altLang="ja-JP" sz="1200" dirty="0">
                <a:solidFill>
                  <a:schemeClr val="accent2"/>
                </a:solidFill>
              </a:rPr>
              <a:t>cavity inspection</a:t>
            </a:r>
            <a:endParaRPr kumimoji="1" lang="ja-JP" altLang="en-US" sz="1200" dirty="0">
              <a:solidFill>
                <a:schemeClr val="accent2"/>
              </a:solidFill>
            </a:endParaRPr>
          </a:p>
        </p:txBody>
      </p:sp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74EBFC6D-D64A-679E-DAB6-41C132CE8E2B}"/>
              </a:ext>
            </a:extLst>
          </p:cNvPr>
          <p:cNvSpPr txBox="1"/>
          <p:nvPr/>
        </p:nvSpPr>
        <p:spPr>
          <a:xfrm>
            <a:off x="2796943" y="5537093"/>
            <a:ext cx="1440574" cy="276999"/>
          </a:xfrm>
          <a:prstGeom prst="rect">
            <a:avLst/>
          </a:prstGeom>
          <a:solidFill>
            <a:srgbClr val="EAE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FF0000"/>
                </a:solidFill>
              </a:rPr>
              <a:t>NLC construction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cxnSp>
        <p:nvCxnSpPr>
          <p:cNvPr id="77" name="直線矢印コネクタ 76">
            <a:extLst>
              <a:ext uri="{FF2B5EF4-FFF2-40B4-BE49-F238E27FC236}">
                <a16:creationId xmlns:a16="http://schemas.microsoft.com/office/drawing/2014/main" id="{D038A6B0-E92C-E038-F88B-6CD72B2E817C}"/>
              </a:ext>
            </a:extLst>
          </p:cNvPr>
          <p:cNvCxnSpPr>
            <a:cxnSpLocks/>
          </p:cNvCxnSpPr>
          <p:nvPr/>
        </p:nvCxnSpPr>
        <p:spPr>
          <a:xfrm flipH="1">
            <a:off x="6327279" y="4300633"/>
            <a:ext cx="416707" cy="3107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矢印コネクタ 83">
            <a:extLst>
              <a:ext uri="{FF2B5EF4-FFF2-40B4-BE49-F238E27FC236}">
                <a16:creationId xmlns:a16="http://schemas.microsoft.com/office/drawing/2014/main" id="{F2DA54B7-E49E-731E-AEFF-C0231530807B}"/>
              </a:ext>
            </a:extLst>
          </p:cNvPr>
          <p:cNvCxnSpPr>
            <a:cxnSpLocks/>
          </p:cNvCxnSpPr>
          <p:nvPr/>
        </p:nvCxnSpPr>
        <p:spPr>
          <a:xfrm flipH="1">
            <a:off x="10025290" y="4297526"/>
            <a:ext cx="416707" cy="3107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CC15A9F7-A642-A957-BBFC-5B0C5A8EDEDA}"/>
              </a:ext>
            </a:extLst>
          </p:cNvPr>
          <p:cNvSpPr txBox="1"/>
          <p:nvPr/>
        </p:nvSpPr>
        <p:spPr>
          <a:xfrm>
            <a:off x="9529945" y="4345691"/>
            <a:ext cx="1607484" cy="276999"/>
          </a:xfrm>
          <a:prstGeom prst="rect">
            <a:avLst/>
          </a:prstGeom>
          <a:solidFill>
            <a:srgbClr val="D2DEEF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chemeClr val="accent2"/>
                </a:solidFill>
              </a:rPr>
              <a:t>RF </a:t>
            </a:r>
            <a:r>
              <a:rPr lang="en-US" altLang="ja-JP" sz="1200" dirty="0">
                <a:solidFill>
                  <a:schemeClr val="accent2"/>
                </a:solidFill>
              </a:rPr>
              <a:t>cavity replacement</a:t>
            </a:r>
            <a:endParaRPr kumimoji="1" lang="ja-JP" altLang="en-US" sz="1200" dirty="0">
              <a:solidFill>
                <a:schemeClr val="accent2"/>
              </a:solidFill>
            </a:endParaRPr>
          </a:p>
        </p:txBody>
      </p:sp>
      <p:sp>
        <p:nvSpPr>
          <p:cNvPr id="89" name="テキスト ボックス 88">
            <a:extLst>
              <a:ext uri="{FF2B5EF4-FFF2-40B4-BE49-F238E27FC236}">
                <a16:creationId xmlns:a16="http://schemas.microsoft.com/office/drawing/2014/main" id="{FACB8078-BC97-18F5-A79C-749E4F51CE8F}"/>
              </a:ext>
            </a:extLst>
          </p:cNvPr>
          <p:cNvSpPr txBox="1"/>
          <p:nvPr/>
        </p:nvSpPr>
        <p:spPr>
          <a:xfrm>
            <a:off x="5025389" y="5993647"/>
            <a:ext cx="1201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00B050"/>
                </a:solidFill>
              </a:rPr>
              <a:t>Concrete shield reinstallation</a:t>
            </a:r>
            <a:endParaRPr kumimoji="1" lang="ja-JP" altLang="en-US" sz="1200" dirty="0">
              <a:solidFill>
                <a:srgbClr val="00B050"/>
              </a:solidFill>
            </a:endParaRPr>
          </a:p>
        </p:txBody>
      </p:sp>
      <p:cxnSp>
        <p:nvCxnSpPr>
          <p:cNvPr id="73" name="直線矢印コネクタ 72">
            <a:extLst>
              <a:ext uri="{FF2B5EF4-FFF2-40B4-BE49-F238E27FC236}">
                <a16:creationId xmlns:a16="http://schemas.microsoft.com/office/drawing/2014/main" id="{E23F667A-1A32-ACBD-A0D7-E6C8B173D22D}"/>
              </a:ext>
            </a:extLst>
          </p:cNvPr>
          <p:cNvCxnSpPr>
            <a:cxnSpLocks/>
          </p:cNvCxnSpPr>
          <p:nvPr/>
        </p:nvCxnSpPr>
        <p:spPr>
          <a:xfrm flipH="1">
            <a:off x="5559422" y="5982189"/>
            <a:ext cx="293427" cy="0"/>
          </a:xfrm>
          <a:prstGeom prst="straightConnector1">
            <a:avLst/>
          </a:prstGeom>
          <a:ln w="28575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線矢印コネクタ 91">
            <a:extLst>
              <a:ext uri="{FF2B5EF4-FFF2-40B4-BE49-F238E27FC236}">
                <a16:creationId xmlns:a16="http://schemas.microsoft.com/office/drawing/2014/main" id="{9D9053D8-3DBC-96F4-5E4B-7D6C0001B618}"/>
              </a:ext>
            </a:extLst>
          </p:cNvPr>
          <p:cNvCxnSpPr>
            <a:cxnSpLocks/>
          </p:cNvCxnSpPr>
          <p:nvPr/>
        </p:nvCxnSpPr>
        <p:spPr>
          <a:xfrm flipH="1">
            <a:off x="3581400" y="5842015"/>
            <a:ext cx="3154468" cy="16442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テキスト ボックス 93">
            <a:extLst>
              <a:ext uri="{FF2B5EF4-FFF2-40B4-BE49-F238E27FC236}">
                <a16:creationId xmlns:a16="http://schemas.microsoft.com/office/drawing/2014/main" id="{56EE63EF-6082-C1D3-3166-A4E63700352F}"/>
              </a:ext>
            </a:extLst>
          </p:cNvPr>
          <p:cNvSpPr txBox="1"/>
          <p:nvPr/>
        </p:nvSpPr>
        <p:spPr>
          <a:xfrm>
            <a:off x="3450086" y="5870638"/>
            <a:ext cx="178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</a:rPr>
              <a:t>New radiation  shield installation</a:t>
            </a:r>
            <a:endParaRPr kumimoji="1" lang="ja-JP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96" name="直線コネクタ 95">
            <a:extLst>
              <a:ext uri="{FF2B5EF4-FFF2-40B4-BE49-F238E27FC236}">
                <a16:creationId xmlns:a16="http://schemas.microsoft.com/office/drawing/2014/main" id="{8ADBC804-0841-E5E0-3447-8A09B7BAD284}"/>
              </a:ext>
            </a:extLst>
          </p:cNvPr>
          <p:cNvCxnSpPr>
            <a:cxnSpLocks/>
          </p:cNvCxnSpPr>
          <p:nvPr/>
        </p:nvCxnSpPr>
        <p:spPr>
          <a:xfrm>
            <a:off x="8852261" y="3476989"/>
            <a:ext cx="0" cy="292808"/>
          </a:xfrm>
          <a:prstGeom prst="line">
            <a:avLst/>
          </a:prstGeom>
          <a:ln w="19050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テキスト ボックス 96">
            <a:extLst>
              <a:ext uri="{FF2B5EF4-FFF2-40B4-BE49-F238E27FC236}">
                <a16:creationId xmlns:a16="http://schemas.microsoft.com/office/drawing/2014/main" id="{7412B751-2DED-2347-7771-171E3DCE3F03}"/>
              </a:ext>
            </a:extLst>
          </p:cNvPr>
          <p:cNvSpPr txBox="1"/>
          <p:nvPr/>
        </p:nvSpPr>
        <p:spPr>
          <a:xfrm>
            <a:off x="8254836" y="3205408"/>
            <a:ext cx="141601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FFFF00"/>
                </a:solidFill>
              </a:rPr>
              <a:t>We are here now!!</a:t>
            </a:r>
            <a:endParaRPr kumimoji="1" lang="ja-JP" altLang="en-US" sz="1200" dirty="0">
              <a:solidFill>
                <a:srgbClr val="FFFF00"/>
              </a:solidFill>
            </a:endParaRPr>
          </a:p>
        </p:txBody>
      </p:sp>
      <p:cxnSp>
        <p:nvCxnSpPr>
          <p:cNvPr id="98" name="直線コネクタ 97">
            <a:extLst>
              <a:ext uri="{FF2B5EF4-FFF2-40B4-BE49-F238E27FC236}">
                <a16:creationId xmlns:a16="http://schemas.microsoft.com/office/drawing/2014/main" id="{29BF5F35-2D7A-0029-E48B-7070571C06AE}"/>
              </a:ext>
            </a:extLst>
          </p:cNvPr>
          <p:cNvCxnSpPr>
            <a:cxnSpLocks/>
          </p:cNvCxnSpPr>
          <p:nvPr/>
        </p:nvCxnSpPr>
        <p:spPr>
          <a:xfrm>
            <a:off x="8852261" y="3769797"/>
            <a:ext cx="0" cy="1157235"/>
          </a:xfrm>
          <a:prstGeom prst="line">
            <a:avLst/>
          </a:prstGeom>
          <a:ln w="127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4D64313A-25C2-0CC6-7A07-FEC7C66B2398}"/>
              </a:ext>
            </a:extLst>
          </p:cNvPr>
          <p:cNvSpPr/>
          <p:nvPr/>
        </p:nvSpPr>
        <p:spPr>
          <a:xfrm>
            <a:off x="11298896" y="1821191"/>
            <a:ext cx="343107" cy="470162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3BA9599-92D2-3930-8EC8-D8F1A94C7AC4}"/>
              </a:ext>
            </a:extLst>
          </p:cNvPr>
          <p:cNvSpPr txBox="1"/>
          <p:nvPr/>
        </p:nvSpPr>
        <p:spPr>
          <a:xfrm>
            <a:off x="10878721" y="2053797"/>
            <a:ext cx="482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FF0000"/>
                </a:solidFill>
              </a:rPr>
              <a:t>D05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81F4724-33C6-4BA2-AC3A-E43271527353}"/>
              </a:ext>
            </a:extLst>
          </p:cNvPr>
          <p:cNvSpPr txBox="1"/>
          <p:nvPr/>
        </p:nvSpPr>
        <p:spPr>
          <a:xfrm>
            <a:off x="10882730" y="1784426"/>
            <a:ext cx="482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FF0000"/>
                </a:solidFill>
              </a:rPr>
              <a:t>D04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A0D88E7-E591-1949-1B55-CA0ED24A57C2}"/>
              </a:ext>
            </a:extLst>
          </p:cNvPr>
          <p:cNvSpPr txBox="1"/>
          <p:nvPr/>
        </p:nvSpPr>
        <p:spPr>
          <a:xfrm rot="5400000">
            <a:off x="11217853" y="1864215"/>
            <a:ext cx="1321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FF0000"/>
                </a:solidFill>
              </a:rPr>
              <a:t>Oho</a:t>
            </a:r>
          </a:p>
          <a:p>
            <a:pPr algn="ctr"/>
            <a:r>
              <a:rPr lang="en-US" altLang="ja-JP" sz="1200" dirty="0">
                <a:solidFill>
                  <a:srgbClr val="FF0000"/>
                </a:solidFill>
              </a:rPr>
              <a:t> straight section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C4070B09-B01A-1720-BF72-6FFF86ADE950}"/>
              </a:ext>
            </a:extLst>
          </p:cNvPr>
          <p:cNvSpPr txBox="1"/>
          <p:nvPr/>
        </p:nvSpPr>
        <p:spPr>
          <a:xfrm>
            <a:off x="9722871" y="899439"/>
            <a:ext cx="1635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00B0F0"/>
                </a:solidFill>
              </a:rPr>
              <a:t>Tsukuba (Belle 2)</a:t>
            </a:r>
          </a:p>
        </p:txBody>
      </p:sp>
      <p:sp>
        <p:nvSpPr>
          <p:cNvPr id="22" name="円弧 21">
            <a:extLst>
              <a:ext uri="{FF2B5EF4-FFF2-40B4-BE49-F238E27FC236}">
                <a16:creationId xmlns:a16="http://schemas.microsoft.com/office/drawing/2014/main" id="{486216A6-6314-6996-9A67-1C06EF528632}"/>
              </a:ext>
            </a:extLst>
          </p:cNvPr>
          <p:cNvSpPr/>
          <p:nvPr/>
        </p:nvSpPr>
        <p:spPr>
          <a:xfrm>
            <a:off x="10864257" y="2318497"/>
            <a:ext cx="648750" cy="649763"/>
          </a:xfrm>
          <a:prstGeom prst="arc">
            <a:avLst>
              <a:gd name="adj1" fmla="val 324949"/>
              <a:gd name="adj2" fmla="val 4035329"/>
            </a:avLst>
          </a:prstGeom>
          <a:ln w="28575"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06A90AF-149D-F2B5-57FF-60869759CADA}"/>
              </a:ext>
            </a:extLst>
          </p:cNvPr>
          <p:cNvSpPr txBox="1"/>
          <p:nvPr/>
        </p:nvSpPr>
        <p:spPr>
          <a:xfrm>
            <a:off x="11479927" y="2618849"/>
            <a:ext cx="723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chemeClr val="accent2"/>
                </a:solidFill>
              </a:rPr>
              <a:t>Positron beam</a:t>
            </a:r>
            <a:endParaRPr kumimoji="1" lang="ja-JP" altLang="en-US" sz="1200" dirty="0">
              <a:solidFill>
                <a:schemeClr val="accent2"/>
              </a:solidFill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4305DE7-7BE9-C692-4314-F64E63630970}"/>
              </a:ext>
            </a:extLst>
          </p:cNvPr>
          <p:cNvSpPr/>
          <p:nvPr/>
        </p:nvSpPr>
        <p:spPr>
          <a:xfrm>
            <a:off x="11353800" y="2042069"/>
            <a:ext cx="126127" cy="4656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AD129F8-13F5-092F-566B-4686685EFE54}"/>
              </a:ext>
            </a:extLst>
          </p:cNvPr>
          <p:cNvSpPr txBox="1"/>
          <p:nvPr/>
        </p:nvSpPr>
        <p:spPr>
          <a:xfrm>
            <a:off x="11353800" y="1168810"/>
            <a:ext cx="7819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FF0000"/>
                </a:solidFill>
              </a:rPr>
              <a:t>Oho</a:t>
            </a:r>
            <a:r>
              <a:rPr lang="ja-JP" altLang="en-US" sz="1200" dirty="0">
                <a:solidFill>
                  <a:srgbClr val="FF0000"/>
                </a:solidFill>
              </a:rPr>
              <a:t> </a:t>
            </a:r>
            <a:r>
              <a:rPr lang="en-US" altLang="ja-JP" sz="1200" dirty="0">
                <a:solidFill>
                  <a:srgbClr val="FF0000"/>
                </a:solidFill>
              </a:rPr>
              <a:t>lab.</a:t>
            </a:r>
          </a:p>
        </p:txBody>
      </p: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C88661BF-14A7-C229-C01E-41DC931D11F9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11470449" y="1445809"/>
            <a:ext cx="274349" cy="547765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84857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2EEAA3D-B03F-470A-AC12-D436BAD08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51" y="491447"/>
            <a:ext cx="5324500" cy="597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F701E36-050C-457E-2E66-A6180090C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3575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18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A77FE2BB-5013-A3A5-2727-7D67D48B4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3575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14th Dec. 2022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901F97E4-697B-171F-82DE-D588EFD73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3575"/>
            <a:ext cx="4114800" cy="365125"/>
          </a:xfrm>
        </p:spPr>
        <p:txBody>
          <a:bodyPr/>
          <a:lstStyle/>
          <a:p>
            <a:r>
              <a:rPr kumimoji="1" lang="en-US" altLang="ja-JP">
                <a:solidFill>
                  <a:srgbClr val="FFFF00"/>
                </a:solidFill>
              </a:rPr>
              <a:t>The 26th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1105BB1C-B990-D354-8599-0ACE9C5C6C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15" name="タイトル 1">
            <a:extLst>
              <a:ext uri="{FF2B5EF4-FFF2-40B4-BE49-F238E27FC236}">
                <a16:creationId xmlns:a16="http://schemas.microsoft.com/office/drawing/2014/main" id="{3A4A521B-871B-9717-5321-DD995190F29B}"/>
              </a:ext>
            </a:extLst>
          </p:cNvPr>
          <p:cNvSpPr txBox="1">
            <a:spLocks/>
          </p:cNvSpPr>
          <p:nvPr/>
        </p:nvSpPr>
        <p:spPr>
          <a:xfrm>
            <a:off x="1785678" y="0"/>
            <a:ext cx="8360404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002060"/>
                </a:solidFill>
                <a:latin typeface="+mn-lt"/>
              </a:rPr>
              <a:t>Others major works (excluding </a:t>
            </a:r>
            <a:r>
              <a:rPr lang="en-US" altLang="ja-JP" sz="4000" b="1" dirty="0" err="1">
                <a:solidFill>
                  <a:srgbClr val="002060"/>
                </a:solidFill>
                <a:latin typeface="+mn-lt"/>
              </a:rPr>
              <a:t>Linac</a:t>
            </a:r>
            <a:r>
              <a:rPr lang="en-US" altLang="ja-JP" sz="4000" b="1" dirty="0">
                <a:solidFill>
                  <a:srgbClr val="002060"/>
                </a:solidFill>
                <a:latin typeface="+mn-lt"/>
              </a:rPr>
              <a:t>) </a:t>
            </a:r>
            <a:endParaRPr lang="ja-JP" altLang="en-US" sz="4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8C0CE6EC-F1A9-B38B-682E-41B2C2E8EDEC}"/>
              </a:ext>
            </a:extLst>
          </p:cNvPr>
          <p:cNvSpPr txBox="1">
            <a:spLocks/>
          </p:cNvSpPr>
          <p:nvPr/>
        </p:nvSpPr>
        <p:spPr>
          <a:xfrm>
            <a:off x="6219761" y="923737"/>
            <a:ext cx="6000209" cy="561556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u="sng" dirty="0">
                <a:solidFill>
                  <a:srgbClr val="0070C0"/>
                </a:solidFill>
              </a:rPr>
              <a:t>Robust collimator head (LER)</a:t>
            </a:r>
            <a:endParaRPr lang="en-US" altLang="ja-JP" sz="2000" u="sng" dirty="0">
              <a:solidFill>
                <a:srgbClr val="0070C0"/>
              </a:solidFill>
            </a:endParaRPr>
          </a:p>
          <a:p>
            <a:pPr lvl="1"/>
            <a:r>
              <a:rPr lang="en-US" altLang="ja-JP" sz="2000" dirty="0"/>
              <a:t>As countermeasure against kicker-pulser misfiring and resulting destruction of collimator</a:t>
            </a:r>
          </a:p>
          <a:p>
            <a:pPr lvl="2"/>
            <a:r>
              <a:rPr lang="en-US" altLang="ja-JP" sz="1600" dirty="0">
                <a:solidFill>
                  <a:srgbClr val="07601A"/>
                </a:solidFill>
              </a:rPr>
              <a:t>Replacement with carbon head of horizontal collimator D06H3 and relocation from D06H1 to D06H4</a:t>
            </a:r>
          </a:p>
          <a:p>
            <a:pPr lvl="2"/>
            <a:r>
              <a:rPr lang="en-US" altLang="ja-JP" sz="1600" dirty="0">
                <a:solidFill>
                  <a:srgbClr val="07601A"/>
                </a:solidFill>
              </a:rPr>
              <a:t>Carbon head production : </a:t>
            </a:r>
            <a:r>
              <a:rPr lang="en-US" altLang="ja-JP" sz="1600" dirty="0">
                <a:solidFill>
                  <a:srgbClr val="07601A"/>
                </a:solidFill>
                <a:sym typeface="Symbol" panose="05050102010706020507" pitchFamily="18" charset="2"/>
              </a:rPr>
              <a:t> March 2023</a:t>
            </a:r>
          </a:p>
          <a:p>
            <a:pPr lvl="2"/>
            <a:r>
              <a:rPr lang="en-US" altLang="ja-JP" sz="1600" dirty="0">
                <a:solidFill>
                  <a:srgbClr val="07601A"/>
                </a:solidFill>
                <a:sym typeface="Symbol" panose="05050102010706020507" pitchFamily="18" charset="2"/>
              </a:rPr>
              <a:t>Head replacement : Spring  Summer 2023</a:t>
            </a:r>
          </a:p>
          <a:p>
            <a:pPr lvl="2"/>
            <a:r>
              <a:rPr lang="en-US" altLang="ja-JP" sz="1600" dirty="0">
                <a:solidFill>
                  <a:srgbClr val="07601A"/>
                </a:solidFill>
                <a:sym typeface="Symbol" panose="05050102010706020507" pitchFamily="18" charset="2"/>
              </a:rPr>
              <a:t>Collimator relocation :  Spring  Summer 2023</a:t>
            </a:r>
            <a:endParaRPr lang="en-US" altLang="ja-JP" sz="1600" dirty="0">
              <a:solidFill>
                <a:srgbClr val="07601A"/>
              </a:solidFill>
            </a:endParaRPr>
          </a:p>
          <a:p>
            <a:r>
              <a:rPr lang="en-US" altLang="ja-JP" sz="2400" u="sng" dirty="0">
                <a:solidFill>
                  <a:srgbClr val="0070C0"/>
                </a:solidFill>
              </a:rPr>
              <a:t>New beam pipes with wider aperture at HER injection point</a:t>
            </a:r>
          </a:p>
          <a:p>
            <a:pPr lvl="1"/>
            <a:r>
              <a:rPr lang="en-US" altLang="ja-JP" sz="2000" dirty="0"/>
              <a:t>For injection efficiency improvement</a:t>
            </a:r>
          </a:p>
          <a:p>
            <a:pPr lvl="2"/>
            <a:r>
              <a:rPr lang="en-US" altLang="ja-JP" sz="1600" dirty="0">
                <a:solidFill>
                  <a:srgbClr val="07601A"/>
                </a:solidFill>
              </a:rPr>
              <a:t>New beam pipes with wider aperture &amp; New BPM for precise measurement of injected beam</a:t>
            </a:r>
          </a:p>
          <a:p>
            <a:pPr lvl="2"/>
            <a:r>
              <a:rPr lang="en-US" altLang="ja-JP" sz="1600" dirty="0">
                <a:solidFill>
                  <a:srgbClr val="07601A"/>
                </a:solidFill>
              </a:rPr>
              <a:t>Beam pipe production :  </a:t>
            </a:r>
            <a:r>
              <a:rPr lang="en-US" altLang="ja-JP" sz="1600" dirty="0">
                <a:solidFill>
                  <a:srgbClr val="07601A"/>
                </a:solidFill>
                <a:sym typeface="Symbol" panose="05050102010706020507" pitchFamily="18" charset="2"/>
              </a:rPr>
              <a:t> March 2023</a:t>
            </a:r>
          </a:p>
          <a:p>
            <a:pPr lvl="2"/>
            <a:r>
              <a:rPr lang="en-US" altLang="ja-JP" sz="1600" dirty="0">
                <a:solidFill>
                  <a:srgbClr val="07601A"/>
                </a:solidFill>
                <a:sym typeface="Symbol" panose="05050102010706020507" pitchFamily="18" charset="2"/>
              </a:rPr>
              <a:t>Beam pipe replacement : Spring  Summer 2023</a:t>
            </a:r>
          </a:p>
          <a:p>
            <a:pPr lvl="2"/>
            <a:r>
              <a:rPr lang="en-US" altLang="ja-JP" sz="1600" dirty="0">
                <a:solidFill>
                  <a:srgbClr val="07601A"/>
                </a:solidFill>
                <a:sym typeface="Symbol" panose="05050102010706020507" pitchFamily="18" charset="2"/>
              </a:rPr>
              <a:t>Septum baking :   Summer 2023?</a:t>
            </a:r>
            <a:endParaRPr lang="en-US" altLang="ja-JP" sz="1600" dirty="0">
              <a:solidFill>
                <a:srgbClr val="0070C0"/>
              </a:solidFill>
            </a:endParaRPr>
          </a:p>
          <a:p>
            <a:r>
              <a:rPr lang="en-US" altLang="ja-JP" sz="2400" u="sng" dirty="0">
                <a:solidFill>
                  <a:srgbClr val="0070C0"/>
                </a:solidFill>
              </a:rPr>
              <a:t>RF cavity modification and replacement (LER) </a:t>
            </a:r>
          </a:p>
          <a:p>
            <a:pPr lvl="1"/>
            <a:r>
              <a:rPr lang="en-US" altLang="ja-JP" sz="2000" dirty="0"/>
              <a:t>For stable operation with larger beam current</a:t>
            </a:r>
          </a:p>
          <a:p>
            <a:pPr lvl="2"/>
            <a:r>
              <a:rPr lang="en-US" altLang="ja-JP" sz="1600" dirty="0">
                <a:solidFill>
                  <a:srgbClr val="07601A"/>
                </a:solidFill>
              </a:rPr>
              <a:t>Modification : Input coupler replacement, cooling power enhancement, coaxial line modification, etc. (done)</a:t>
            </a:r>
          </a:p>
          <a:p>
            <a:pPr lvl="2"/>
            <a:r>
              <a:rPr lang="en-US" altLang="ja-JP" sz="1600" dirty="0">
                <a:solidFill>
                  <a:srgbClr val="07601A"/>
                </a:solidFill>
              </a:rPr>
              <a:t>Cavity replacement (D05A) :  January </a:t>
            </a:r>
            <a:r>
              <a:rPr lang="en-US" altLang="ja-JP" sz="1600" dirty="0">
                <a:solidFill>
                  <a:srgbClr val="07601A"/>
                </a:solidFill>
                <a:sym typeface="Symbol" panose="05050102010706020507" pitchFamily="18" charset="2"/>
              </a:rPr>
              <a:t> February 2023</a:t>
            </a:r>
          </a:p>
          <a:p>
            <a:r>
              <a:rPr lang="en-US" altLang="ja-JP" sz="2400" u="sng" dirty="0">
                <a:solidFill>
                  <a:srgbClr val="7030A0"/>
                </a:solidFill>
              </a:rPr>
              <a:t>Vacuum seal replacement at RF section (DR) </a:t>
            </a:r>
          </a:p>
          <a:p>
            <a:pPr lvl="1"/>
            <a:r>
              <a:rPr lang="en-US" altLang="ja-JP" sz="2000" dirty="0"/>
              <a:t>For pressure reduction</a:t>
            </a:r>
          </a:p>
          <a:p>
            <a:pPr lvl="2"/>
            <a:r>
              <a:rPr lang="en-US" altLang="ja-JP" sz="1600" dirty="0">
                <a:solidFill>
                  <a:srgbClr val="07601A"/>
                </a:solidFill>
              </a:rPr>
              <a:t>Replacement from elastomer gasket to metal gasket for dummy pipes (done)</a:t>
            </a:r>
            <a:endParaRPr lang="en-US" altLang="ja-JP" sz="2000" dirty="0">
              <a:solidFill>
                <a:srgbClr val="07601A"/>
              </a:solidFill>
            </a:endParaRPr>
          </a:p>
          <a:p>
            <a:r>
              <a:rPr lang="en-US" altLang="ja-JP" sz="2400" u="sng" dirty="0">
                <a:solidFill>
                  <a:srgbClr val="7030A0"/>
                </a:solidFill>
              </a:rPr>
              <a:t>DR Extraction kicker power supply modification and repair (DR) </a:t>
            </a:r>
          </a:p>
          <a:p>
            <a:pPr lvl="1"/>
            <a:r>
              <a:rPr lang="en-US" altLang="ja-JP" sz="2000" dirty="0"/>
              <a:t>For stable operation</a:t>
            </a:r>
          </a:p>
          <a:p>
            <a:pPr lvl="2"/>
            <a:r>
              <a:rPr lang="en-US" altLang="ja-JP" sz="1600" dirty="0">
                <a:solidFill>
                  <a:srgbClr val="07601A"/>
                </a:solidFill>
                <a:sym typeface="Symbol" panose="05050102010706020507" pitchFamily="18" charset="2"/>
              </a:rPr>
              <a:t>Modification : December 2022  August 2023</a:t>
            </a:r>
          </a:p>
          <a:p>
            <a:r>
              <a:rPr lang="en-US" altLang="ja-JP" sz="2400" u="sng" dirty="0">
                <a:solidFill>
                  <a:srgbClr val="00B050"/>
                </a:solidFill>
              </a:rPr>
              <a:t>And so on…</a:t>
            </a:r>
          </a:p>
          <a:p>
            <a:pPr lvl="1"/>
            <a:endParaRPr lang="en-US" altLang="ja-JP" sz="2000" dirty="0">
              <a:solidFill>
                <a:srgbClr val="07601A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2CA6579-372C-73F3-4214-A93165691062}"/>
              </a:ext>
            </a:extLst>
          </p:cNvPr>
          <p:cNvSpPr txBox="1"/>
          <p:nvPr/>
        </p:nvSpPr>
        <p:spPr>
          <a:xfrm>
            <a:off x="2142394" y="1964011"/>
            <a:ext cx="783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chemeClr val="bg1">
                    <a:lumMod val="50000"/>
                  </a:schemeClr>
                </a:solidFill>
              </a:rPr>
              <a:t>MR</a:t>
            </a:r>
            <a:endParaRPr kumimoji="1" lang="ja-JP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2" name="図 71">
            <a:extLst>
              <a:ext uri="{FF2B5EF4-FFF2-40B4-BE49-F238E27FC236}">
                <a16:creationId xmlns:a16="http://schemas.microsoft.com/office/drawing/2014/main" id="{8EB81269-A8D1-08F2-ED6C-07EB58A83B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969" y="3071794"/>
            <a:ext cx="1150260" cy="850714"/>
          </a:xfrm>
          <a:prstGeom prst="rect">
            <a:avLst/>
          </a:prstGeom>
        </p:spPr>
      </p:pic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558D9D8C-E5AE-297B-9D53-BE1BDA3EA85B}"/>
              </a:ext>
            </a:extLst>
          </p:cNvPr>
          <p:cNvSpPr txBox="1"/>
          <p:nvPr/>
        </p:nvSpPr>
        <p:spPr>
          <a:xfrm>
            <a:off x="55324" y="3876864"/>
            <a:ext cx="1487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0070C0"/>
                </a:solidFill>
              </a:rPr>
              <a:t>Beam pipe at </a:t>
            </a:r>
          </a:p>
          <a:p>
            <a:pPr algn="ctr"/>
            <a:r>
              <a:rPr lang="en-US" altLang="ja-JP" sz="1200" dirty="0">
                <a:solidFill>
                  <a:srgbClr val="0070C0"/>
                </a:solidFill>
              </a:rPr>
              <a:t>HER injection point</a:t>
            </a:r>
            <a:endParaRPr kumimoji="1" lang="ja-JP" altLang="en-US" sz="1200" dirty="0">
              <a:solidFill>
                <a:srgbClr val="0070C0"/>
              </a:solidFill>
            </a:endParaRPr>
          </a:p>
        </p:txBody>
      </p:sp>
      <p:sp>
        <p:nvSpPr>
          <p:cNvPr id="87" name="楕円 86">
            <a:extLst>
              <a:ext uri="{FF2B5EF4-FFF2-40B4-BE49-F238E27FC236}">
                <a16:creationId xmlns:a16="http://schemas.microsoft.com/office/drawing/2014/main" id="{F42A0C54-FD9D-F7F5-6AAC-C909A6DEFD19}"/>
              </a:ext>
            </a:extLst>
          </p:cNvPr>
          <p:cNvSpPr/>
          <p:nvPr/>
        </p:nvSpPr>
        <p:spPr>
          <a:xfrm>
            <a:off x="1482213" y="4824517"/>
            <a:ext cx="231889" cy="27996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52EEAFC3-5932-0985-4112-4E107BA36C1C}"/>
              </a:ext>
            </a:extLst>
          </p:cNvPr>
          <p:cNvSpPr txBox="1"/>
          <p:nvPr/>
        </p:nvSpPr>
        <p:spPr>
          <a:xfrm>
            <a:off x="1207416" y="3606322"/>
            <a:ext cx="853693" cy="246221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00" dirty="0">
                <a:solidFill>
                  <a:srgbClr val="00B050"/>
                </a:solidFill>
              </a:rPr>
              <a:t>Y. Suetsugu</a:t>
            </a:r>
            <a:endParaRPr lang="en-US" altLang="ja-JP" sz="1000" dirty="0">
              <a:solidFill>
                <a:srgbClr val="00B050"/>
              </a:solidFill>
            </a:endParaRPr>
          </a:p>
        </p:txBody>
      </p:sp>
      <p:pic>
        <p:nvPicPr>
          <p:cNvPr id="101" name="図 100">
            <a:extLst>
              <a:ext uri="{FF2B5EF4-FFF2-40B4-BE49-F238E27FC236}">
                <a16:creationId xmlns:a16="http://schemas.microsoft.com/office/drawing/2014/main" id="{576A0CD1-CD13-BC9C-F9BD-246834F7E14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1298" y="1171780"/>
            <a:ext cx="1594708" cy="886290"/>
          </a:xfrm>
          <a:prstGeom prst="rect">
            <a:avLst/>
          </a:prstGeom>
        </p:spPr>
      </p:pic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4274451B-6042-BBB0-A74E-8EC1AAF98FD3}"/>
              </a:ext>
            </a:extLst>
          </p:cNvPr>
          <p:cNvSpPr txBox="1"/>
          <p:nvPr/>
        </p:nvSpPr>
        <p:spPr>
          <a:xfrm>
            <a:off x="4870525" y="2014440"/>
            <a:ext cx="172628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0070C0"/>
                </a:solidFill>
              </a:rPr>
              <a:t>Carbon collimator head</a:t>
            </a:r>
            <a:endParaRPr kumimoji="1" lang="ja-JP" altLang="en-US" sz="1200" dirty="0">
              <a:solidFill>
                <a:srgbClr val="0070C0"/>
              </a:solidFill>
            </a:endParaRPr>
          </a:p>
        </p:txBody>
      </p:sp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F1192C4E-99AB-EF7F-2E41-A5A2D51F671F}"/>
              </a:ext>
            </a:extLst>
          </p:cNvPr>
          <p:cNvSpPr txBox="1"/>
          <p:nvPr/>
        </p:nvSpPr>
        <p:spPr>
          <a:xfrm>
            <a:off x="4263282" y="1031545"/>
            <a:ext cx="936635" cy="253916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>
                <a:solidFill>
                  <a:srgbClr val="00B050"/>
                </a:solidFill>
              </a:rPr>
              <a:t>T</a:t>
            </a:r>
            <a:r>
              <a:rPr kumimoji="1" lang="en-US" altLang="ja-JP" sz="1050" dirty="0">
                <a:solidFill>
                  <a:srgbClr val="00B050"/>
                </a:solidFill>
              </a:rPr>
              <a:t>. Ishibashi</a:t>
            </a:r>
            <a:endParaRPr lang="en-US" altLang="ja-JP" sz="1050" dirty="0">
              <a:solidFill>
                <a:srgbClr val="00B050"/>
              </a:solidFill>
            </a:endParaRPr>
          </a:p>
        </p:txBody>
      </p:sp>
      <p:sp>
        <p:nvSpPr>
          <p:cNvPr id="107" name="円弧 106">
            <a:extLst>
              <a:ext uri="{FF2B5EF4-FFF2-40B4-BE49-F238E27FC236}">
                <a16:creationId xmlns:a16="http://schemas.microsoft.com/office/drawing/2014/main" id="{D61CF41B-604A-E542-52BF-F4CAC517015A}"/>
              </a:ext>
            </a:extLst>
          </p:cNvPr>
          <p:cNvSpPr/>
          <p:nvPr/>
        </p:nvSpPr>
        <p:spPr>
          <a:xfrm>
            <a:off x="3483672" y="1021712"/>
            <a:ext cx="5781185" cy="3956484"/>
          </a:xfrm>
          <a:prstGeom prst="arc">
            <a:avLst>
              <a:gd name="adj1" fmla="val 10846205"/>
              <a:gd name="adj2" fmla="val 16113673"/>
            </a:avLst>
          </a:prstGeom>
          <a:ln w="19050">
            <a:solidFill>
              <a:srgbClr val="00B0F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" name="四角形: 角を丸くする 107">
            <a:extLst>
              <a:ext uri="{FF2B5EF4-FFF2-40B4-BE49-F238E27FC236}">
                <a16:creationId xmlns:a16="http://schemas.microsoft.com/office/drawing/2014/main" id="{68BEE7A6-165D-3F12-76BB-E52E8C6334C2}"/>
              </a:ext>
            </a:extLst>
          </p:cNvPr>
          <p:cNvSpPr/>
          <p:nvPr/>
        </p:nvSpPr>
        <p:spPr>
          <a:xfrm rot="7027335">
            <a:off x="1241289" y="2586090"/>
            <a:ext cx="263930" cy="63072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601F8C61-106D-52A7-31D6-AB6780F26D77}"/>
              </a:ext>
            </a:extLst>
          </p:cNvPr>
          <p:cNvSpPr/>
          <p:nvPr/>
        </p:nvSpPr>
        <p:spPr>
          <a:xfrm rot="4207290">
            <a:off x="3373250" y="2911045"/>
            <a:ext cx="255176" cy="462737"/>
          </a:xfrm>
          <a:prstGeom prst="roundRect">
            <a:avLst/>
          </a:prstGeom>
          <a:noFill/>
          <a:ln w="28575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8CD66AE0-F0CA-F52F-1370-5790C8F3E715}"/>
              </a:ext>
            </a:extLst>
          </p:cNvPr>
          <p:cNvCxnSpPr>
            <a:cxnSpLocks/>
          </p:cNvCxnSpPr>
          <p:nvPr/>
        </p:nvCxnSpPr>
        <p:spPr>
          <a:xfrm flipH="1">
            <a:off x="1573891" y="2583818"/>
            <a:ext cx="4682115" cy="359938"/>
          </a:xfrm>
          <a:prstGeom prst="straightConnector1">
            <a:avLst/>
          </a:prstGeom>
          <a:ln w="28575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A3BE7F38-E267-9F2D-E413-81474AF67D33}"/>
              </a:ext>
            </a:extLst>
          </p:cNvPr>
          <p:cNvSpPr/>
          <p:nvPr/>
        </p:nvSpPr>
        <p:spPr>
          <a:xfrm rot="5400000">
            <a:off x="1708276" y="2661220"/>
            <a:ext cx="757253" cy="602450"/>
          </a:xfrm>
          <a:prstGeom prst="roundRect">
            <a:avLst/>
          </a:prstGeom>
          <a:noFill/>
          <a:ln w="28575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四角形: 角を丸くする 17">
            <a:extLst>
              <a:ext uri="{FF2B5EF4-FFF2-40B4-BE49-F238E27FC236}">
                <a16:creationId xmlns:a16="http://schemas.microsoft.com/office/drawing/2014/main" id="{02D1BB27-1628-DF8A-0848-16235FAE9F06}"/>
              </a:ext>
            </a:extLst>
          </p:cNvPr>
          <p:cNvSpPr/>
          <p:nvPr/>
        </p:nvSpPr>
        <p:spPr>
          <a:xfrm rot="5400000">
            <a:off x="3644240" y="2411054"/>
            <a:ext cx="757253" cy="655812"/>
          </a:xfrm>
          <a:prstGeom prst="roundRect">
            <a:avLst/>
          </a:prstGeom>
          <a:noFill/>
          <a:ln w="28575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EB33AE65-76BF-4F32-72B0-EB2D22FFC33E}"/>
              </a:ext>
            </a:extLst>
          </p:cNvPr>
          <p:cNvCxnSpPr>
            <a:cxnSpLocks/>
          </p:cNvCxnSpPr>
          <p:nvPr/>
        </p:nvCxnSpPr>
        <p:spPr>
          <a:xfrm flipH="1" flipV="1">
            <a:off x="3322009" y="4797391"/>
            <a:ext cx="2986460" cy="137769"/>
          </a:xfrm>
          <a:prstGeom prst="straightConnector1">
            <a:avLst/>
          </a:prstGeom>
          <a:ln w="28575">
            <a:solidFill>
              <a:srgbClr val="7030A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C5D63D83-8A0D-98FD-7873-7071A2E687CD}"/>
              </a:ext>
            </a:extLst>
          </p:cNvPr>
          <p:cNvCxnSpPr>
            <a:cxnSpLocks/>
          </p:cNvCxnSpPr>
          <p:nvPr/>
        </p:nvCxnSpPr>
        <p:spPr>
          <a:xfrm flipH="1" flipV="1">
            <a:off x="3153546" y="4935160"/>
            <a:ext cx="3154923" cy="707149"/>
          </a:xfrm>
          <a:prstGeom prst="straightConnector1">
            <a:avLst/>
          </a:prstGeom>
          <a:ln w="28575">
            <a:solidFill>
              <a:srgbClr val="7030A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四角形: 角を丸くする 26">
            <a:extLst>
              <a:ext uri="{FF2B5EF4-FFF2-40B4-BE49-F238E27FC236}">
                <a16:creationId xmlns:a16="http://schemas.microsoft.com/office/drawing/2014/main" id="{78D20382-1877-EAC7-DDEF-62FF415DC14A}"/>
              </a:ext>
            </a:extLst>
          </p:cNvPr>
          <p:cNvSpPr/>
          <p:nvPr/>
        </p:nvSpPr>
        <p:spPr>
          <a:xfrm rot="5400000">
            <a:off x="2900358" y="4725009"/>
            <a:ext cx="279970" cy="226401"/>
          </a:xfrm>
          <a:prstGeom prst="roundRect">
            <a:avLst/>
          </a:prstGeom>
          <a:noFill/>
          <a:ln w="28575">
            <a:solidFill>
              <a:srgbClr val="7030A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四角形: 角を丸くする 27">
            <a:extLst>
              <a:ext uri="{FF2B5EF4-FFF2-40B4-BE49-F238E27FC236}">
                <a16:creationId xmlns:a16="http://schemas.microsoft.com/office/drawing/2014/main" id="{6BCF1CC3-C4EF-7DA6-90F1-332ADF9E6418}"/>
              </a:ext>
            </a:extLst>
          </p:cNvPr>
          <p:cNvSpPr/>
          <p:nvPr/>
        </p:nvSpPr>
        <p:spPr>
          <a:xfrm rot="5400000">
            <a:off x="3088672" y="4613091"/>
            <a:ext cx="279970" cy="226401"/>
          </a:xfrm>
          <a:prstGeom prst="roundRect">
            <a:avLst/>
          </a:prstGeom>
          <a:noFill/>
          <a:ln w="28575">
            <a:solidFill>
              <a:srgbClr val="7030A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0" name="図 29" descr="屋内, 建物, テーブル, 大きい が含まれている画像&#10;&#10;自動的に生成された説明">
            <a:extLst>
              <a:ext uri="{FF2B5EF4-FFF2-40B4-BE49-F238E27FC236}">
                <a16:creationId xmlns:a16="http://schemas.microsoft.com/office/drawing/2014/main" id="{5CE37E17-6534-B803-0718-9E1F1DF2E7B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5"/>
          <a:stretch/>
        </p:blipFill>
        <p:spPr>
          <a:xfrm>
            <a:off x="2209800" y="5201024"/>
            <a:ext cx="1665947" cy="1213911"/>
          </a:xfrm>
          <a:prstGeom prst="rect">
            <a:avLst/>
          </a:prstGeom>
        </p:spPr>
      </p:pic>
      <p:pic>
        <p:nvPicPr>
          <p:cNvPr id="32" name="図 31" descr="屋内, テーブル, トラック, 機器 が含まれている画像&#10;&#10;自動的に生成された説明">
            <a:extLst>
              <a:ext uri="{FF2B5EF4-FFF2-40B4-BE49-F238E27FC236}">
                <a16:creationId xmlns:a16="http://schemas.microsoft.com/office/drawing/2014/main" id="{492F4A10-5F8E-AB66-88BA-BCB70E0CF82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3" y="4619000"/>
            <a:ext cx="1943281" cy="1457460"/>
          </a:xfrm>
          <a:prstGeom prst="rect">
            <a:avLst/>
          </a:prstGeom>
        </p:spPr>
      </p:pic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49E4B387-77B0-7872-A412-1A59C433CAF7}"/>
              </a:ext>
            </a:extLst>
          </p:cNvPr>
          <p:cNvSpPr txBox="1"/>
          <p:nvPr/>
        </p:nvSpPr>
        <p:spPr>
          <a:xfrm>
            <a:off x="2333449" y="4058267"/>
            <a:ext cx="602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solidFill>
                  <a:schemeClr val="bg1">
                    <a:lumMod val="50000"/>
                  </a:schemeClr>
                </a:solidFill>
              </a:rPr>
              <a:t>D</a:t>
            </a:r>
            <a:r>
              <a:rPr kumimoji="1" lang="en-US" altLang="ja-JP" dirty="0">
                <a:solidFill>
                  <a:schemeClr val="bg1">
                    <a:lumMod val="50000"/>
                  </a:schemeClr>
                </a:solidFill>
              </a:rPr>
              <a:t>R</a:t>
            </a:r>
            <a:endParaRPr kumimoji="1" lang="ja-JP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8" name="図 47" descr="屋内, 建物, 荷物, カート が含まれている画像&#10;&#10;自動的に生成された説明">
            <a:extLst>
              <a:ext uri="{FF2B5EF4-FFF2-40B4-BE49-F238E27FC236}">
                <a16:creationId xmlns:a16="http://schemas.microsoft.com/office/drawing/2014/main" id="{4F711900-2253-4EC5-9368-EA13B685893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5" t="8933" r="20130" b="22373"/>
          <a:stretch/>
        </p:blipFill>
        <p:spPr>
          <a:xfrm>
            <a:off x="4616903" y="3442069"/>
            <a:ext cx="1376555" cy="1164839"/>
          </a:xfrm>
          <a:prstGeom prst="rect">
            <a:avLst/>
          </a:prstGeom>
        </p:spPr>
      </p:pic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423F8611-8CF6-61CB-4080-92D453E67544}"/>
              </a:ext>
            </a:extLst>
          </p:cNvPr>
          <p:cNvCxnSpPr>
            <a:cxnSpLocks/>
          </p:cNvCxnSpPr>
          <p:nvPr/>
        </p:nvCxnSpPr>
        <p:spPr>
          <a:xfrm flipH="1" flipV="1">
            <a:off x="2348157" y="3192411"/>
            <a:ext cx="3960312" cy="757254"/>
          </a:xfrm>
          <a:prstGeom prst="straightConnector1">
            <a:avLst/>
          </a:prstGeom>
          <a:ln w="28575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FC2BCA6C-AB3A-BB52-1A21-0BBE4030179C}"/>
              </a:ext>
            </a:extLst>
          </p:cNvPr>
          <p:cNvCxnSpPr>
            <a:cxnSpLocks/>
          </p:cNvCxnSpPr>
          <p:nvPr/>
        </p:nvCxnSpPr>
        <p:spPr>
          <a:xfrm flipH="1" flipV="1">
            <a:off x="4350773" y="3012907"/>
            <a:ext cx="2006134" cy="901338"/>
          </a:xfrm>
          <a:prstGeom prst="straightConnector1">
            <a:avLst/>
          </a:prstGeom>
          <a:ln w="28575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A4AF65A8-12CB-9AFB-78C4-DE4068E1335E}"/>
              </a:ext>
            </a:extLst>
          </p:cNvPr>
          <p:cNvSpPr txBox="1"/>
          <p:nvPr/>
        </p:nvSpPr>
        <p:spPr>
          <a:xfrm>
            <a:off x="332873" y="6055836"/>
            <a:ext cx="14871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7030A0"/>
                </a:solidFill>
              </a:rPr>
              <a:t>DR Ext. kicker</a:t>
            </a: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E40E3DEE-A3E2-570E-EB2C-CA040F93A839}"/>
              </a:ext>
            </a:extLst>
          </p:cNvPr>
          <p:cNvSpPr txBox="1"/>
          <p:nvPr/>
        </p:nvSpPr>
        <p:spPr>
          <a:xfrm>
            <a:off x="3675240" y="6156111"/>
            <a:ext cx="14871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7030A0"/>
                </a:solidFill>
              </a:rPr>
              <a:t>DR RF section</a:t>
            </a:r>
          </a:p>
        </p:txBody>
      </p:sp>
    </p:spTree>
    <p:extLst>
      <p:ext uri="{BB962C8B-B14F-4D97-AF65-F5344CB8AC3E}">
        <p14:creationId xmlns:p14="http://schemas.microsoft.com/office/powerpoint/2010/main" val="23690320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F701E36-050C-457E-2E66-A6180090C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3575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19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A77FE2BB-5013-A3A5-2727-7D67D48B4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3575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14th Dec. 2022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901F97E4-697B-171F-82DE-D588EFD73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3575"/>
            <a:ext cx="4114800" cy="365125"/>
          </a:xfrm>
        </p:spPr>
        <p:txBody>
          <a:bodyPr/>
          <a:lstStyle/>
          <a:p>
            <a:r>
              <a:rPr kumimoji="1" lang="en-US" altLang="ja-JP">
                <a:solidFill>
                  <a:srgbClr val="FFFF00"/>
                </a:solidFill>
              </a:rPr>
              <a:t>The 26th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F6DDFABA-4DA3-7B47-4D4A-5E56D6957E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15" name="タイトル 1">
            <a:extLst>
              <a:ext uri="{FF2B5EF4-FFF2-40B4-BE49-F238E27FC236}">
                <a16:creationId xmlns:a16="http://schemas.microsoft.com/office/drawing/2014/main" id="{B2983EAA-7737-EE66-6081-FB3D4CBE2A3A}"/>
              </a:ext>
            </a:extLst>
          </p:cNvPr>
          <p:cNvSpPr txBox="1">
            <a:spLocks/>
          </p:cNvSpPr>
          <p:nvPr/>
        </p:nvSpPr>
        <p:spPr>
          <a:xfrm>
            <a:off x="1785678" y="0"/>
            <a:ext cx="8360404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002060"/>
                </a:solidFill>
                <a:latin typeface="+mn-lt"/>
              </a:rPr>
              <a:t>Summary</a:t>
            </a:r>
            <a:endParaRPr lang="ja-JP" altLang="en-US" sz="4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6" name="コンテンツ プレースホルダー 2">
            <a:extLst>
              <a:ext uri="{FF2B5EF4-FFF2-40B4-BE49-F238E27FC236}">
                <a16:creationId xmlns:a16="http://schemas.microsoft.com/office/drawing/2014/main" id="{1269C9DB-F795-E40F-BBB2-97F94FC2842B}"/>
              </a:ext>
            </a:extLst>
          </p:cNvPr>
          <p:cNvSpPr txBox="1">
            <a:spLocks/>
          </p:cNvSpPr>
          <p:nvPr/>
        </p:nvSpPr>
        <p:spPr>
          <a:xfrm>
            <a:off x="442321" y="1233168"/>
            <a:ext cx="10990174" cy="4706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>
                <a:solidFill>
                  <a:srgbClr val="002060"/>
                </a:solidFill>
                <a:sym typeface="Symbol" panose="05050102010706020507" pitchFamily="18" charset="2"/>
              </a:rPr>
              <a:t>Many upgrade works are done during Long Shutdown 1 (LS1).</a:t>
            </a:r>
          </a:p>
          <a:p>
            <a:pPr lvl="1"/>
            <a:r>
              <a:rPr lang="en-US" altLang="ja-JP" dirty="0">
                <a:sym typeface="Symbol" panose="05050102010706020507" pitchFamily="18" charset="2"/>
              </a:rPr>
              <a:t>LS1 started in July 2022 and will end in September 2023. (15 months)</a:t>
            </a:r>
          </a:p>
          <a:p>
            <a:pPr lvl="1"/>
            <a:r>
              <a:rPr lang="en-US" altLang="ja-JP" dirty="0">
                <a:sym typeface="Symbol" panose="05050102010706020507" pitchFamily="18" charset="2"/>
              </a:rPr>
              <a:t>“Belle II maintenance &amp; reinforcement” and “Aseismic reinforcing works of the ceiling of the laboratory building” are also done during LS1.</a:t>
            </a:r>
          </a:p>
          <a:p>
            <a:r>
              <a:rPr lang="en-US" altLang="ja-JP" dirty="0">
                <a:solidFill>
                  <a:srgbClr val="002060"/>
                </a:solidFill>
                <a:sym typeface="Symbol" panose="05050102010706020507" pitchFamily="18" charset="2"/>
              </a:rPr>
              <a:t>Status of “IR works” &amp;  “NLC construction” were reported in detail.</a:t>
            </a:r>
          </a:p>
          <a:p>
            <a:pPr lvl="1"/>
            <a:r>
              <a:rPr lang="en-US" altLang="ja-JP" dirty="0">
                <a:sym typeface="Symbol" panose="05050102010706020507" pitchFamily="18" charset="2"/>
              </a:rPr>
              <a:t>Both works are progressing as planned so far.</a:t>
            </a:r>
          </a:p>
          <a:p>
            <a:pPr lvl="1"/>
            <a:r>
              <a:rPr lang="en-US" altLang="ja-JP" dirty="0">
                <a:sym typeface="Symbol" panose="05050102010706020507" pitchFamily="18" charset="2"/>
              </a:rPr>
              <a:t>It is possible to complete all works by the end of September and resume beam operation from October 2023.</a:t>
            </a:r>
          </a:p>
          <a:p>
            <a:pPr lvl="1"/>
            <a:r>
              <a:rPr lang="en-US" altLang="ja-JP" dirty="0">
                <a:sym typeface="Symbol" panose="05050102010706020507" pitchFamily="18" charset="2"/>
              </a:rPr>
              <a:t>It takes much longer time for some materials and devices to be delivered, so more careful coordination of LS1 schedule until the end of LS1 is required.</a:t>
            </a:r>
          </a:p>
          <a:p>
            <a:pPr marL="457200" lvl="1" indent="0">
              <a:buNone/>
            </a:pPr>
            <a:endParaRPr lang="en-US" altLang="ja-JP" dirty="0">
              <a:solidFill>
                <a:srgbClr val="002060"/>
              </a:solidFill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704730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5" name="タイトル 1"/>
          <p:cNvSpPr txBox="1">
            <a:spLocks/>
          </p:cNvSpPr>
          <p:nvPr/>
        </p:nvSpPr>
        <p:spPr>
          <a:xfrm>
            <a:off x="1785678" y="0"/>
            <a:ext cx="8360404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002060"/>
                </a:solidFill>
                <a:latin typeface="+mn-lt"/>
              </a:rPr>
              <a:t>Contents</a:t>
            </a:r>
            <a:endParaRPr lang="ja-JP" altLang="en-US" sz="4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4EACB2A-6462-ABFB-DA10-FC6C8E621FE4}"/>
              </a:ext>
            </a:extLst>
          </p:cNvPr>
          <p:cNvSpPr txBox="1">
            <a:spLocks/>
          </p:cNvSpPr>
          <p:nvPr/>
        </p:nvSpPr>
        <p:spPr>
          <a:xfrm>
            <a:off x="3172711" y="1161711"/>
            <a:ext cx="7591895" cy="51653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3600" dirty="0">
                <a:solidFill>
                  <a:srgbClr val="002060"/>
                </a:solidFill>
              </a:rPr>
              <a:t>Introduction</a:t>
            </a:r>
          </a:p>
          <a:p>
            <a:pPr lvl="1"/>
            <a:r>
              <a:rPr lang="en-US" altLang="ja-JP" sz="3200" dirty="0">
                <a:solidFill>
                  <a:srgbClr val="002060"/>
                </a:solidFill>
              </a:rPr>
              <a:t>Challenges and countermeasures</a:t>
            </a:r>
          </a:p>
          <a:p>
            <a:pPr lvl="1"/>
            <a:r>
              <a:rPr lang="en-US" altLang="ja-JP" sz="3200" dirty="0">
                <a:solidFill>
                  <a:srgbClr val="002060"/>
                </a:solidFill>
              </a:rPr>
              <a:t>LS1 schedule</a:t>
            </a:r>
          </a:p>
          <a:p>
            <a:r>
              <a:rPr lang="en-US" altLang="ja-JP" sz="3600" dirty="0">
                <a:solidFill>
                  <a:srgbClr val="002060"/>
                </a:solidFill>
              </a:rPr>
              <a:t>IR status (Tsukuba straight section)</a:t>
            </a:r>
          </a:p>
          <a:p>
            <a:r>
              <a:rPr lang="en-US" altLang="ja-JP" sz="3600" dirty="0">
                <a:solidFill>
                  <a:srgbClr val="002060"/>
                </a:solidFill>
              </a:rPr>
              <a:t>NLC status (Oho straight section)</a:t>
            </a:r>
          </a:p>
          <a:p>
            <a:r>
              <a:rPr lang="en-US" altLang="ja-JP" sz="3600" dirty="0">
                <a:solidFill>
                  <a:srgbClr val="002060"/>
                </a:solidFill>
              </a:rPr>
              <a:t>Others</a:t>
            </a:r>
          </a:p>
          <a:p>
            <a:r>
              <a:rPr lang="en-US" altLang="ja-JP" sz="3600" dirty="0">
                <a:solidFill>
                  <a:srgbClr val="002060"/>
                </a:solidFill>
              </a:rPr>
              <a:t>Summary</a:t>
            </a:r>
            <a:endParaRPr lang="en-US" altLang="ja-JP" sz="3200" dirty="0">
              <a:solidFill>
                <a:srgbClr val="002060"/>
              </a:solidFill>
            </a:endParaRPr>
          </a:p>
          <a:p>
            <a:endParaRPr lang="en-US" altLang="ja-JP" sz="3600" dirty="0">
              <a:solidFill>
                <a:srgbClr val="002060"/>
              </a:solidFill>
            </a:endParaRP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F701E36-050C-457E-2E66-A6180090C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3575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2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A77FE2BB-5013-A3A5-2727-7D67D48B4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3575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14th Dec. 2022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901F97E4-697B-171F-82DE-D588EFD73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3575"/>
            <a:ext cx="4114800" cy="365125"/>
          </a:xfrm>
        </p:spPr>
        <p:txBody>
          <a:bodyPr/>
          <a:lstStyle/>
          <a:p>
            <a:r>
              <a:rPr kumimoji="1" lang="en-US" altLang="ja-JP">
                <a:solidFill>
                  <a:srgbClr val="FFFF00"/>
                </a:solidFill>
              </a:rPr>
              <a:t>The 26th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9416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4" descr="C:\Users\shibata\works_hp3\14KEKB_Review\背景材料\event_jks_full_修正03.gif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5" t="25998" r="180" b="-99"/>
          <a:stretch/>
        </p:blipFill>
        <p:spPr bwMode="auto">
          <a:xfrm>
            <a:off x="0" y="0"/>
            <a:ext cx="1309448" cy="128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グループ化 48"/>
          <p:cNvGrpSpPr/>
          <p:nvPr/>
        </p:nvGrpSpPr>
        <p:grpSpPr>
          <a:xfrm>
            <a:off x="102389" y="229418"/>
            <a:ext cx="12045409" cy="372572"/>
            <a:chOff x="102389" y="229418"/>
            <a:chExt cx="12045409" cy="372572"/>
          </a:xfrm>
        </p:grpSpPr>
        <p:sp>
          <p:nvSpPr>
            <p:cNvPr id="9" name="正方形/長方形 8"/>
            <p:cNvSpPr/>
            <p:nvPr/>
          </p:nvSpPr>
          <p:spPr>
            <a:xfrm rot="10800000">
              <a:off x="11503620" y="365062"/>
              <a:ext cx="388674" cy="980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0" name="円弧 9"/>
            <p:cNvSpPr>
              <a:spLocks noChangeAspect="1"/>
            </p:cNvSpPr>
            <p:nvPr/>
          </p:nvSpPr>
          <p:spPr>
            <a:xfrm rot="10800000">
              <a:off x="11405467" y="269212"/>
              <a:ext cx="56340" cy="141493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1" name="円弧 10"/>
            <p:cNvSpPr>
              <a:spLocks noChangeAspect="1"/>
            </p:cNvSpPr>
            <p:nvPr/>
          </p:nvSpPr>
          <p:spPr>
            <a:xfrm rot="10800000">
              <a:off x="11552588" y="251526"/>
              <a:ext cx="70425" cy="176866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2" name="円弧 11"/>
            <p:cNvSpPr>
              <a:spLocks noChangeAspect="1"/>
            </p:cNvSpPr>
            <p:nvPr/>
          </p:nvSpPr>
          <p:spPr>
            <a:xfrm rot="10800000">
              <a:off x="11706110" y="229418"/>
              <a:ext cx="88031" cy="221082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3" name="正方形/長方形 12"/>
            <p:cNvSpPr/>
            <p:nvPr/>
          </p:nvSpPr>
          <p:spPr>
            <a:xfrm rot="10800000">
              <a:off x="1482165" y="304799"/>
              <a:ext cx="10473505" cy="65741"/>
            </a:xfrm>
            <a:prstGeom prst="rect">
              <a:avLst/>
            </a:prstGeom>
            <a:solidFill>
              <a:srgbClr val="FFC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4" name="円弧 13"/>
            <p:cNvSpPr>
              <a:spLocks noChangeAspect="1"/>
            </p:cNvSpPr>
            <p:nvPr/>
          </p:nvSpPr>
          <p:spPr>
            <a:xfrm rot="10800000">
              <a:off x="11503620" y="420702"/>
              <a:ext cx="56340" cy="141493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5" name="円弧 14"/>
            <p:cNvSpPr>
              <a:spLocks noChangeAspect="1"/>
            </p:cNvSpPr>
            <p:nvPr/>
          </p:nvSpPr>
          <p:spPr>
            <a:xfrm rot="10800000">
              <a:off x="11650741" y="403016"/>
              <a:ext cx="70425" cy="176866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6" name="円弧 15"/>
            <p:cNvSpPr>
              <a:spLocks noChangeAspect="1"/>
            </p:cNvSpPr>
            <p:nvPr/>
          </p:nvSpPr>
          <p:spPr>
            <a:xfrm rot="10800000">
              <a:off x="11804263" y="380908"/>
              <a:ext cx="88031" cy="221082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7" name="正方形/長方形 16"/>
            <p:cNvSpPr/>
            <p:nvPr/>
          </p:nvSpPr>
          <p:spPr>
            <a:xfrm rot="10800000">
              <a:off x="1503702" y="461377"/>
              <a:ext cx="10644096" cy="65945"/>
            </a:xfrm>
            <a:prstGeom prst="rect">
              <a:avLst/>
            </a:prstGeom>
            <a:solidFill>
              <a:srgbClr val="000066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8" name="円弧 17"/>
            <p:cNvSpPr>
              <a:spLocks noChangeAspect="1"/>
            </p:cNvSpPr>
            <p:nvPr/>
          </p:nvSpPr>
          <p:spPr>
            <a:xfrm rot="10800000">
              <a:off x="11706110" y="229418"/>
              <a:ext cx="88031" cy="221082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9" name="円弧 18"/>
            <p:cNvSpPr>
              <a:spLocks noChangeAspect="1"/>
            </p:cNvSpPr>
            <p:nvPr/>
          </p:nvSpPr>
          <p:spPr>
            <a:xfrm rot="10800000">
              <a:off x="11552588" y="251526"/>
              <a:ext cx="70425" cy="176866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20" name="円弧 19"/>
            <p:cNvSpPr>
              <a:spLocks noChangeAspect="1"/>
            </p:cNvSpPr>
            <p:nvPr/>
          </p:nvSpPr>
          <p:spPr>
            <a:xfrm rot="10800000">
              <a:off x="11405467" y="269212"/>
              <a:ext cx="56340" cy="141493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21" name="円弧 20"/>
            <p:cNvSpPr>
              <a:spLocks noChangeAspect="1"/>
            </p:cNvSpPr>
            <p:nvPr/>
          </p:nvSpPr>
          <p:spPr>
            <a:xfrm rot="10800000">
              <a:off x="11804263" y="380908"/>
              <a:ext cx="88031" cy="221082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22" name="円弧 21"/>
            <p:cNvSpPr>
              <a:spLocks noChangeAspect="1"/>
            </p:cNvSpPr>
            <p:nvPr/>
          </p:nvSpPr>
          <p:spPr>
            <a:xfrm rot="10800000">
              <a:off x="11650741" y="403016"/>
              <a:ext cx="70425" cy="176866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23" name="円弧 22"/>
            <p:cNvSpPr>
              <a:spLocks noChangeAspect="1"/>
            </p:cNvSpPr>
            <p:nvPr/>
          </p:nvSpPr>
          <p:spPr>
            <a:xfrm rot="10800000">
              <a:off x="11503620" y="420702"/>
              <a:ext cx="56340" cy="141493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7" name="二等辺三角形 6"/>
            <p:cNvSpPr/>
            <p:nvPr/>
          </p:nvSpPr>
          <p:spPr>
            <a:xfrm rot="15960000">
              <a:off x="775762" y="-315172"/>
              <a:ext cx="54376" cy="140112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" name="二等辺三角形 7"/>
            <p:cNvSpPr/>
            <p:nvPr/>
          </p:nvSpPr>
          <p:spPr>
            <a:xfrm rot="16440000">
              <a:off x="800838" y="-256932"/>
              <a:ext cx="54376" cy="1401122"/>
            </a:xfrm>
            <a:prstGeom prst="triangle">
              <a:avLst/>
            </a:prstGeom>
            <a:solidFill>
              <a:srgbClr val="00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pic>
        <p:nvPicPr>
          <p:cNvPr id="25" name="Picture 24" descr="C:\Users\shibata\works_hp3\14KEKB_Review\背景材料\event_jks_full_修正03.gif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39" t="-3299" r="25912" b="26170"/>
          <a:stretch/>
        </p:blipFill>
        <p:spPr bwMode="auto">
          <a:xfrm>
            <a:off x="10718514" y="2599162"/>
            <a:ext cx="1470919" cy="133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正方形/長方形 44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3287689" y="6434516"/>
            <a:ext cx="57459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900" dirty="0">
                <a:solidFill>
                  <a:srgbClr val="FFFF00"/>
                </a:solidFill>
              </a:rPr>
              <a:t>Inter-University Research Institute Corporation</a:t>
            </a:r>
            <a:r>
              <a:rPr lang="en-US" altLang="ja-JP" sz="1000" dirty="0">
                <a:solidFill>
                  <a:srgbClr val="FFFF00"/>
                </a:solidFill>
              </a:rPr>
              <a:t> </a:t>
            </a:r>
            <a:r>
              <a:rPr lang="en-US" altLang="ja-JP" sz="1100" b="1" dirty="0">
                <a:solidFill>
                  <a:srgbClr val="FFFF00"/>
                </a:solidFill>
              </a:rPr>
              <a:t>High Energy Accelerator Research Organization (KEK)</a:t>
            </a:r>
            <a:endParaRPr lang="en-US" altLang="ja-JP" sz="1000" b="1" dirty="0">
              <a:solidFill>
                <a:srgbClr val="FFFF00"/>
              </a:solidFill>
            </a:endParaRPr>
          </a:p>
          <a:p>
            <a:pPr algn="ctr"/>
            <a:r>
              <a:rPr lang="ja-JP" altLang="en-US" sz="800" dirty="0">
                <a:solidFill>
                  <a:srgbClr val="FFFF00"/>
                </a:solidFill>
              </a:rPr>
              <a:t>大学共同利用機関法人</a:t>
            </a:r>
            <a:r>
              <a:rPr lang="ja-JP" altLang="en-US" sz="1000" dirty="0">
                <a:solidFill>
                  <a:srgbClr val="FFFF00"/>
                </a:solidFill>
              </a:rPr>
              <a:t> </a:t>
            </a:r>
            <a:r>
              <a:rPr lang="ja-JP" altLang="en-US" sz="1100" b="1" dirty="0">
                <a:solidFill>
                  <a:srgbClr val="FFFF00"/>
                </a:solidFill>
              </a:rPr>
              <a:t>高エネルギー加速器研究機構 </a:t>
            </a:r>
            <a:r>
              <a:rPr lang="en-US" altLang="ja-JP" sz="1100" b="1" dirty="0">
                <a:solidFill>
                  <a:srgbClr val="FFFF00"/>
                </a:solidFill>
              </a:rPr>
              <a:t>(KEK)</a:t>
            </a:r>
            <a:endParaRPr lang="ja-JP" altLang="en-US" sz="1000" b="1" dirty="0">
              <a:solidFill>
                <a:srgbClr val="FFFF00"/>
              </a:solidFill>
            </a:endParaRPr>
          </a:p>
        </p:txBody>
      </p:sp>
      <p:pic>
        <p:nvPicPr>
          <p:cNvPr id="47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48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grpSp>
        <p:nvGrpSpPr>
          <p:cNvPr id="50" name="グループ化 49"/>
          <p:cNvGrpSpPr/>
          <p:nvPr/>
        </p:nvGrpSpPr>
        <p:grpSpPr>
          <a:xfrm rot="10800000">
            <a:off x="53784" y="3347435"/>
            <a:ext cx="12045409" cy="372572"/>
            <a:chOff x="102389" y="229418"/>
            <a:chExt cx="12045409" cy="372572"/>
          </a:xfrm>
        </p:grpSpPr>
        <p:sp>
          <p:nvSpPr>
            <p:cNvPr id="51" name="正方形/長方形 50"/>
            <p:cNvSpPr/>
            <p:nvPr/>
          </p:nvSpPr>
          <p:spPr>
            <a:xfrm rot="10800000">
              <a:off x="11503620" y="365062"/>
              <a:ext cx="388674" cy="980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2" name="円弧 51"/>
            <p:cNvSpPr>
              <a:spLocks noChangeAspect="1"/>
            </p:cNvSpPr>
            <p:nvPr/>
          </p:nvSpPr>
          <p:spPr>
            <a:xfrm rot="10800000">
              <a:off x="11405467" y="269212"/>
              <a:ext cx="56340" cy="141493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3" name="円弧 52"/>
            <p:cNvSpPr>
              <a:spLocks noChangeAspect="1"/>
            </p:cNvSpPr>
            <p:nvPr/>
          </p:nvSpPr>
          <p:spPr>
            <a:xfrm rot="10800000">
              <a:off x="11552588" y="251526"/>
              <a:ext cx="70425" cy="176866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4" name="円弧 53"/>
            <p:cNvSpPr>
              <a:spLocks noChangeAspect="1"/>
            </p:cNvSpPr>
            <p:nvPr/>
          </p:nvSpPr>
          <p:spPr>
            <a:xfrm rot="10800000">
              <a:off x="11706110" y="229418"/>
              <a:ext cx="88031" cy="221082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5" name="正方形/長方形 54"/>
            <p:cNvSpPr/>
            <p:nvPr/>
          </p:nvSpPr>
          <p:spPr>
            <a:xfrm rot="10800000">
              <a:off x="1482165" y="304799"/>
              <a:ext cx="10473505" cy="65741"/>
            </a:xfrm>
            <a:prstGeom prst="rect">
              <a:avLst/>
            </a:prstGeom>
            <a:solidFill>
              <a:srgbClr val="FFC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6" name="円弧 55"/>
            <p:cNvSpPr>
              <a:spLocks noChangeAspect="1"/>
            </p:cNvSpPr>
            <p:nvPr/>
          </p:nvSpPr>
          <p:spPr>
            <a:xfrm rot="10800000">
              <a:off x="11503620" y="420702"/>
              <a:ext cx="56340" cy="141493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7" name="円弧 56"/>
            <p:cNvSpPr>
              <a:spLocks noChangeAspect="1"/>
            </p:cNvSpPr>
            <p:nvPr/>
          </p:nvSpPr>
          <p:spPr>
            <a:xfrm rot="10800000">
              <a:off x="11650741" y="403016"/>
              <a:ext cx="70425" cy="176866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8" name="円弧 57"/>
            <p:cNvSpPr>
              <a:spLocks noChangeAspect="1"/>
            </p:cNvSpPr>
            <p:nvPr/>
          </p:nvSpPr>
          <p:spPr>
            <a:xfrm rot="10800000">
              <a:off x="11804263" y="380908"/>
              <a:ext cx="88031" cy="221082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9" name="正方形/長方形 58"/>
            <p:cNvSpPr/>
            <p:nvPr/>
          </p:nvSpPr>
          <p:spPr>
            <a:xfrm rot="10800000">
              <a:off x="1503702" y="460118"/>
              <a:ext cx="10644096" cy="67318"/>
            </a:xfrm>
            <a:prstGeom prst="rect">
              <a:avLst/>
            </a:prstGeom>
            <a:solidFill>
              <a:srgbClr val="000066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0" name="円弧 59"/>
            <p:cNvSpPr>
              <a:spLocks noChangeAspect="1"/>
            </p:cNvSpPr>
            <p:nvPr/>
          </p:nvSpPr>
          <p:spPr>
            <a:xfrm rot="10800000">
              <a:off x="11706110" y="229418"/>
              <a:ext cx="88031" cy="221082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1" name="円弧 60"/>
            <p:cNvSpPr>
              <a:spLocks noChangeAspect="1"/>
            </p:cNvSpPr>
            <p:nvPr/>
          </p:nvSpPr>
          <p:spPr>
            <a:xfrm rot="10800000">
              <a:off x="11552588" y="251526"/>
              <a:ext cx="70425" cy="176866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2" name="円弧 61"/>
            <p:cNvSpPr>
              <a:spLocks noChangeAspect="1"/>
            </p:cNvSpPr>
            <p:nvPr/>
          </p:nvSpPr>
          <p:spPr>
            <a:xfrm rot="10800000">
              <a:off x="11405467" y="269212"/>
              <a:ext cx="56340" cy="141493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3" name="円弧 62"/>
            <p:cNvSpPr>
              <a:spLocks noChangeAspect="1"/>
            </p:cNvSpPr>
            <p:nvPr/>
          </p:nvSpPr>
          <p:spPr>
            <a:xfrm rot="10800000">
              <a:off x="11804263" y="380908"/>
              <a:ext cx="88031" cy="221082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4" name="円弧 63"/>
            <p:cNvSpPr>
              <a:spLocks noChangeAspect="1"/>
            </p:cNvSpPr>
            <p:nvPr/>
          </p:nvSpPr>
          <p:spPr>
            <a:xfrm rot="10800000">
              <a:off x="11650741" y="403016"/>
              <a:ext cx="70425" cy="176866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5" name="円弧 64"/>
            <p:cNvSpPr>
              <a:spLocks noChangeAspect="1"/>
            </p:cNvSpPr>
            <p:nvPr/>
          </p:nvSpPr>
          <p:spPr>
            <a:xfrm rot="10800000">
              <a:off x="11503620" y="420702"/>
              <a:ext cx="56340" cy="141493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6" name="二等辺三角形 65"/>
            <p:cNvSpPr/>
            <p:nvPr/>
          </p:nvSpPr>
          <p:spPr>
            <a:xfrm rot="15960000">
              <a:off x="775762" y="-315172"/>
              <a:ext cx="54376" cy="140112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7" name="二等辺三角形 66"/>
            <p:cNvSpPr/>
            <p:nvPr/>
          </p:nvSpPr>
          <p:spPr>
            <a:xfrm rot="16440000">
              <a:off x="800838" y="-256932"/>
              <a:ext cx="54376" cy="1401122"/>
            </a:xfrm>
            <a:prstGeom prst="triangle">
              <a:avLst/>
            </a:prstGeom>
            <a:solidFill>
              <a:srgbClr val="00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sp>
        <p:nvSpPr>
          <p:cNvPr id="71" name="タイトル 1"/>
          <p:cNvSpPr>
            <a:spLocks noGrp="1"/>
          </p:cNvSpPr>
          <p:nvPr>
            <p:ph type="ctrTitle"/>
          </p:nvPr>
        </p:nvSpPr>
        <p:spPr>
          <a:xfrm>
            <a:off x="1699648" y="1195199"/>
            <a:ext cx="8792704" cy="1135128"/>
          </a:xfrm>
        </p:spPr>
        <p:txBody>
          <a:bodyPr>
            <a:noAutofit/>
          </a:bodyPr>
          <a:lstStyle/>
          <a:p>
            <a:r>
              <a:rPr lang="en-US" altLang="ja-JP" sz="6000" b="1" dirty="0">
                <a:solidFill>
                  <a:srgbClr val="002060"/>
                </a:solidFill>
              </a:rPr>
              <a:t>Fin.</a:t>
            </a:r>
            <a:endParaRPr lang="ja-JP" altLang="en-US" sz="6000" b="1" dirty="0">
              <a:solidFill>
                <a:srgbClr val="002060"/>
              </a:solidFill>
            </a:endParaRPr>
          </a:p>
        </p:txBody>
      </p:sp>
      <p:sp>
        <p:nvSpPr>
          <p:cNvPr id="2" name="サブタイトル 2">
            <a:extLst>
              <a:ext uri="{FF2B5EF4-FFF2-40B4-BE49-F238E27FC236}">
                <a16:creationId xmlns:a16="http://schemas.microsoft.com/office/drawing/2014/main" id="{219FC572-AFD9-C10E-7C89-FD2BB9EAD8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3702" y="4432169"/>
            <a:ext cx="9144000" cy="1598040"/>
          </a:xfrm>
        </p:spPr>
        <p:txBody>
          <a:bodyPr>
            <a:normAutofit/>
          </a:bodyPr>
          <a:lstStyle/>
          <a:p>
            <a:r>
              <a:rPr lang="en-US" altLang="ja-JP" dirty="0"/>
              <a:t>Thank you for your attention.</a:t>
            </a:r>
          </a:p>
        </p:txBody>
      </p:sp>
    </p:spTree>
    <p:extLst>
      <p:ext uri="{BB962C8B-B14F-4D97-AF65-F5344CB8AC3E}">
        <p14:creationId xmlns:p14="http://schemas.microsoft.com/office/powerpoint/2010/main" val="2672633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F701E36-050C-457E-2E66-A6180090C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3575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3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A77FE2BB-5013-A3A5-2727-7D67D48B4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3575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14th Dec. 2022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901F97E4-697B-171F-82DE-D588EFD73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3575"/>
            <a:ext cx="4114800" cy="365125"/>
          </a:xfrm>
        </p:spPr>
        <p:txBody>
          <a:bodyPr/>
          <a:lstStyle/>
          <a:p>
            <a:r>
              <a:rPr kumimoji="1" lang="en-US" altLang="ja-JP">
                <a:solidFill>
                  <a:srgbClr val="FFFF00"/>
                </a:solidFill>
              </a:rPr>
              <a:t>The 26th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1105BB1C-B990-D354-8599-0ACE9C5C6C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15" name="タイトル 1">
            <a:extLst>
              <a:ext uri="{FF2B5EF4-FFF2-40B4-BE49-F238E27FC236}">
                <a16:creationId xmlns:a16="http://schemas.microsoft.com/office/drawing/2014/main" id="{3A4A521B-871B-9717-5321-DD995190F29B}"/>
              </a:ext>
            </a:extLst>
          </p:cNvPr>
          <p:cNvSpPr txBox="1">
            <a:spLocks/>
          </p:cNvSpPr>
          <p:nvPr/>
        </p:nvSpPr>
        <p:spPr>
          <a:xfrm>
            <a:off x="1785678" y="0"/>
            <a:ext cx="8360404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002060"/>
                </a:solidFill>
                <a:latin typeface="+mn-lt"/>
              </a:rPr>
              <a:t>Challenges as a luminosity frontier machine </a:t>
            </a:r>
            <a:endParaRPr lang="ja-JP" altLang="en-US" sz="40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23F60869-A8F5-3B8F-82E7-C9A155E853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833" y="1122653"/>
            <a:ext cx="8793688" cy="49498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D7ED156-A862-5AE5-657C-AC0273F4ED68}"/>
              </a:ext>
            </a:extLst>
          </p:cNvPr>
          <p:cNvSpPr txBox="1"/>
          <p:nvPr/>
        </p:nvSpPr>
        <p:spPr>
          <a:xfrm>
            <a:off x="1114106" y="6065183"/>
            <a:ext cx="4734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+ 6) Low injection efficiency especially in HER.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425EB5A-19F6-BB5F-3CB1-8A6E0641AD17}"/>
              </a:ext>
            </a:extLst>
          </p:cNvPr>
          <p:cNvSpPr txBox="1"/>
          <p:nvPr/>
        </p:nvSpPr>
        <p:spPr>
          <a:xfrm>
            <a:off x="8972813" y="5383970"/>
            <a:ext cx="2995806" cy="461665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B050"/>
                </a:solidFill>
              </a:rPr>
              <a:t>Y. Suetsugu</a:t>
            </a:r>
            <a:r>
              <a:rPr kumimoji="1" lang="ja-JP" altLang="en-US" sz="1200" dirty="0">
                <a:solidFill>
                  <a:srgbClr val="00B050"/>
                </a:solidFill>
              </a:rPr>
              <a:t>　</a:t>
            </a:r>
            <a:r>
              <a:rPr kumimoji="1" lang="en-US" altLang="ja-JP" sz="1200" dirty="0">
                <a:solidFill>
                  <a:srgbClr val="00B050"/>
                </a:solidFill>
              </a:rPr>
              <a:t>(2021.09.02)</a:t>
            </a:r>
            <a:endParaRPr kumimoji="1" lang="ja-JP" altLang="en-US" sz="1200" dirty="0">
              <a:solidFill>
                <a:srgbClr val="00B050"/>
              </a:solidFill>
            </a:endParaRPr>
          </a:p>
          <a:p>
            <a:r>
              <a:rPr lang="en-US" altLang="ja-JP" sz="1200" dirty="0">
                <a:solidFill>
                  <a:srgbClr val="00B050"/>
                </a:solidFill>
              </a:rPr>
              <a:t>The 25</a:t>
            </a:r>
            <a:r>
              <a:rPr lang="en-US" altLang="ja-JP" sz="1200" baseline="30000" dirty="0">
                <a:solidFill>
                  <a:srgbClr val="00B050"/>
                </a:solidFill>
              </a:rPr>
              <a:t>th</a:t>
            </a:r>
            <a:r>
              <a:rPr lang="en-US" altLang="ja-JP" sz="1200" dirty="0">
                <a:solidFill>
                  <a:srgbClr val="00B050"/>
                </a:solidFill>
              </a:rPr>
              <a:t> KEKB Accelerator Review Committee</a:t>
            </a:r>
          </a:p>
        </p:txBody>
      </p:sp>
    </p:spTree>
    <p:extLst>
      <p:ext uri="{BB962C8B-B14F-4D97-AF65-F5344CB8AC3E}">
        <p14:creationId xmlns:p14="http://schemas.microsoft.com/office/powerpoint/2010/main" val="967635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F701E36-050C-457E-2E66-A6180090C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3575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4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A77FE2BB-5013-A3A5-2727-7D67D48B4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3575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14th Dec. 2022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901F97E4-697B-171F-82DE-D588EFD73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3575"/>
            <a:ext cx="4114800" cy="365125"/>
          </a:xfrm>
        </p:spPr>
        <p:txBody>
          <a:bodyPr/>
          <a:lstStyle/>
          <a:p>
            <a:r>
              <a:rPr kumimoji="1" lang="en-US" altLang="ja-JP">
                <a:solidFill>
                  <a:srgbClr val="FFFF00"/>
                </a:solidFill>
              </a:rPr>
              <a:t>The 26th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1105BB1C-B990-D354-8599-0ACE9C5C6C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15" name="タイトル 1">
            <a:extLst>
              <a:ext uri="{FF2B5EF4-FFF2-40B4-BE49-F238E27FC236}">
                <a16:creationId xmlns:a16="http://schemas.microsoft.com/office/drawing/2014/main" id="{3A4A521B-871B-9717-5321-DD995190F29B}"/>
              </a:ext>
            </a:extLst>
          </p:cNvPr>
          <p:cNvSpPr txBox="1">
            <a:spLocks/>
          </p:cNvSpPr>
          <p:nvPr/>
        </p:nvSpPr>
        <p:spPr>
          <a:xfrm>
            <a:off x="1785678" y="0"/>
            <a:ext cx="8360404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002060"/>
                </a:solidFill>
                <a:latin typeface="+mn-lt"/>
              </a:rPr>
              <a:t>Countermeasures against challenges </a:t>
            </a:r>
            <a:endParaRPr lang="ja-JP" altLang="en-US" sz="40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99B5462-90F2-2AC8-A89D-5505BFF232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16" y="1082885"/>
            <a:ext cx="9463816" cy="532652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930F173-5814-4A60-9F03-0BBBCD575E0F}"/>
              </a:ext>
            </a:extLst>
          </p:cNvPr>
          <p:cNvSpPr txBox="1"/>
          <p:nvPr/>
        </p:nvSpPr>
        <p:spPr>
          <a:xfrm>
            <a:off x="8930963" y="1539713"/>
            <a:ext cx="3102040" cy="461665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B050"/>
                </a:solidFill>
              </a:rPr>
              <a:t>Y. Suetsugu</a:t>
            </a:r>
            <a:r>
              <a:rPr kumimoji="1" lang="ja-JP" altLang="en-US" sz="1200" dirty="0">
                <a:solidFill>
                  <a:srgbClr val="00B050"/>
                </a:solidFill>
              </a:rPr>
              <a:t>　</a:t>
            </a:r>
            <a:r>
              <a:rPr kumimoji="1" lang="en-US" altLang="ja-JP" sz="1200" dirty="0">
                <a:solidFill>
                  <a:srgbClr val="00B050"/>
                </a:solidFill>
              </a:rPr>
              <a:t>(2021.09.02)</a:t>
            </a:r>
            <a:endParaRPr kumimoji="1" lang="ja-JP" altLang="en-US" sz="1200" dirty="0">
              <a:solidFill>
                <a:srgbClr val="00B050"/>
              </a:solidFill>
            </a:endParaRPr>
          </a:p>
          <a:p>
            <a:r>
              <a:rPr lang="en-US" altLang="ja-JP" sz="1200" dirty="0">
                <a:solidFill>
                  <a:srgbClr val="00B050"/>
                </a:solidFill>
              </a:rPr>
              <a:t>The 25</a:t>
            </a:r>
            <a:r>
              <a:rPr lang="en-US" altLang="ja-JP" sz="1200" baseline="30000" dirty="0">
                <a:solidFill>
                  <a:srgbClr val="00B050"/>
                </a:solidFill>
              </a:rPr>
              <a:t>th</a:t>
            </a:r>
            <a:r>
              <a:rPr lang="en-US" altLang="ja-JP" sz="1200" dirty="0">
                <a:solidFill>
                  <a:srgbClr val="00B050"/>
                </a:solidFill>
              </a:rPr>
              <a:t> KEKB Accelerator Review Committee</a:t>
            </a: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3BEF81BC-1DD1-8D32-FA8D-D82D77DB42CB}"/>
              </a:ext>
            </a:extLst>
          </p:cNvPr>
          <p:cNvSpPr/>
          <p:nvPr/>
        </p:nvSpPr>
        <p:spPr>
          <a:xfrm>
            <a:off x="2671637" y="2721567"/>
            <a:ext cx="6159212" cy="25177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34A4B510-9E2F-9C98-C710-F70F53F78FEE}"/>
              </a:ext>
            </a:extLst>
          </p:cNvPr>
          <p:cNvSpPr/>
          <p:nvPr/>
        </p:nvSpPr>
        <p:spPr>
          <a:xfrm>
            <a:off x="2662868" y="4274720"/>
            <a:ext cx="6167982" cy="22556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CE42A5F0-9A6F-D9EE-9F71-9C71AD787DAF}"/>
              </a:ext>
            </a:extLst>
          </p:cNvPr>
          <p:cNvSpPr/>
          <p:nvPr/>
        </p:nvSpPr>
        <p:spPr>
          <a:xfrm>
            <a:off x="2671638" y="5049905"/>
            <a:ext cx="6163596" cy="18333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453B6933-4CBE-DF72-633E-1A43D01F66D0}"/>
              </a:ext>
            </a:extLst>
          </p:cNvPr>
          <p:cNvSpPr/>
          <p:nvPr/>
        </p:nvSpPr>
        <p:spPr>
          <a:xfrm>
            <a:off x="2662868" y="5520200"/>
            <a:ext cx="6167982" cy="183332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四角形: 角を丸くする 17">
            <a:extLst>
              <a:ext uri="{FF2B5EF4-FFF2-40B4-BE49-F238E27FC236}">
                <a16:creationId xmlns:a16="http://schemas.microsoft.com/office/drawing/2014/main" id="{26D0B3E9-8F10-3CB8-0E07-1AC35CB391DA}"/>
              </a:ext>
            </a:extLst>
          </p:cNvPr>
          <p:cNvSpPr/>
          <p:nvPr/>
        </p:nvSpPr>
        <p:spPr>
          <a:xfrm>
            <a:off x="2662868" y="5765081"/>
            <a:ext cx="6170141" cy="185258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19" name="矢印: 右 18">
            <a:extLst>
              <a:ext uri="{FF2B5EF4-FFF2-40B4-BE49-F238E27FC236}">
                <a16:creationId xmlns:a16="http://schemas.microsoft.com/office/drawing/2014/main" id="{B1B84186-5ABE-A927-6789-95921EB5F950}"/>
              </a:ext>
            </a:extLst>
          </p:cNvPr>
          <p:cNvSpPr/>
          <p:nvPr/>
        </p:nvSpPr>
        <p:spPr>
          <a:xfrm rot="10800000">
            <a:off x="9314710" y="2768299"/>
            <a:ext cx="340232" cy="191939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3FC1377-DD0E-BB2B-3732-250CAF0633B9}"/>
              </a:ext>
            </a:extLst>
          </p:cNvPr>
          <p:cNvSpPr txBox="1"/>
          <p:nvPr/>
        </p:nvSpPr>
        <p:spPr>
          <a:xfrm>
            <a:off x="9686262" y="2715138"/>
            <a:ext cx="14835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solidFill>
                  <a:srgbClr val="FF0000"/>
                </a:solidFill>
              </a:rPr>
              <a:t>During LS1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32" name="四角形: 角を丸くする 31">
            <a:extLst>
              <a:ext uri="{FF2B5EF4-FFF2-40B4-BE49-F238E27FC236}">
                <a16:creationId xmlns:a16="http://schemas.microsoft.com/office/drawing/2014/main" id="{80A7CC63-8F5F-F66D-4A9B-84D9FA180118}"/>
              </a:ext>
            </a:extLst>
          </p:cNvPr>
          <p:cNvSpPr/>
          <p:nvPr/>
        </p:nvSpPr>
        <p:spPr>
          <a:xfrm>
            <a:off x="2658432" y="4566105"/>
            <a:ext cx="6167983" cy="198560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4B45772C-537D-F81D-CAF8-105D91580F49}"/>
              </a:ext>
            </a:extLst>
          </p:cNvPr>
          <p:cNvSpPr txBox="1"/>
          <p:nvPr/>
        </p:nvSpPr>
        <p:spPr>
          <a:xfrm>
            <a:off x="9705573" y="4511496"/>
            <a:ext cx="20697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solidFill>
                  <a:srgbClr val="0000FF"/>
                </a:solidFill>
              </a:rPr>
              <a:t>Done</a:t>
            </a:r>
            <a:r>
              <a:rPr kumimoji="1" lang="en-US" altLang="ja-JP" sz="1400" dirty="0">
                <a:solidFill>
                  <a:srgbClr val="0000FF"/>
                </a:solidFill>
              </a:rPr>
              <a:t> before LS1</a:t>
            </a:r>
            <a:endParaRPr kumimoji="1" lang="ja-JP" altLang="en-US" sz="1400" dirty="0">
              <a:solidFill>
                <a:srgbClr val="0000FF"/>
              </a:solidFill>
            </a:endParaRPr>
          </a:p>
        </p:txBody>
      </p:sp>
      <p:sp>
        <p:nvSpPr>
          <p:cNvPr id="35" name="四角形: 角を丸くする 34">
            <a:extLst>
              <a:ext uri="{FF2B5EF4-FFF2-40B4-BE49-F238E27FC236}">
                <a16:creationId xmlns:a16="http://schemas.microsoft.com/office/drawing/2014/main" id="{5E10F712-E3B0-C59E-B114-5D37E80A2563}"/>
              </a:ext>
            </a:extLst>
          </p:cNvPr>
          <p:cNvSpPr/>
          <p:nvPr/>
        </p:nvSpPr>
        <p:spPr>
          <a:xfrm>
            <a:off x="2669413" y="5298435"/>
            <a:ext cx="6163596" cy="183331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矢印: 右 41">
            <a:extLst>
              <a:ext uri="{FF2B5EF4-FFF2-40B4-BE49-F238E27FC236}">
                <a16:creationId xmlns:a16="http://schemas.microsoft.com/office/drawing/2014/main" id="{BA88F276-117D-CDA0-9C21-6609294E3D6C}"/>
              </a:ext>
            </a:extLst>
          </p:cNvPr>
          <p:cNvSpPr/>
          <p:nvPr/>
        </p:nvSpPr>
        <p:spPr>
          <a:xfrm rot="10800000">
            <a:off x="9314710" y="4302398"/>
            <a:ext cx="340232" cy="191939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933732DE-85B0-B474-66C8-023B7F4C95C7}"/>
              </a:ext>
            </a:extLst>
          </p:cNvPr>
          <p:cNvSpPr txBox="1"/>
          <p:nvPr/>
        </p:nvSpPr>
        <p:spPr>
          <a:xfrm>
            <a:off x="9686262" y="4222444"/>
            <a:ext cx="14835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solidFill>
                  <a:srgbClr val="FF0000"/>
                </a:solidFill>
              </a:rPr>
              <a:t>During LS1 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44" name="矢印: 右 43">
            <a:extLst>
              <a:ext uri="{FF2B5EF4-FFF2-40B4-BE49-F238E27FC236}">
                <a16:creationId xmlns:a16="http://schemas.microsoft.com/office/drawing/2014/main" id="{283DDB0C-3DE1-771D-F2FD-6DAC0E5B0019}"/>
              </a:ext>
            </a:extLst>
          </p:cNvPr>
          <p:cNvSpPr/>
          <p:nvPr/>
        </p:nvSpPr>
        <p:spPr>
          <a:xfrm rot="10800000">
            <a:off x="9314710" y="5044947"/>
            <a:ext cx="340232" cy="191939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矢印: 右 45">
            <a:extLst>
              <a:ext uri="{FF2B5EF4-FFF2-40B4-BE49-F238E27FC236}">
                <a16:creationId xmlns:a16="http://schemas.microsoft.com/office/drawing/2014/main" id="{E327F631-F1EC-6305-DB5F-A098BC35441A}"/>
              </a:ext>
            </a:extLst>
          </p:cNvPr>
          <p:cNvSpPr/>
          <p:nvPr/>
        </p:nvSpPr>
        <p:spPr>
          <a:xfrm rot="10800000">
            <a:off x="9314710" y="5305378"/>
            <a:ext cx="340232" cy="191939"/>
          </a:xfrm>
          <a:prstGeom prst="rightArrow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矢印: 右 19">
            <a:extLst>
              <a:ext uri="{FF2B5EF4-FFF2-40B4-BE49-F238E27FC236}">
                <a16:creationId xmlns:a16="http://schemas.microsoft.com/office/drawing/2014/main" id="{99127DD8-B2E7-36D0-5F15-6F966BF7DBC5}"/>
              </a:ext>
            </a:extLst>
          </p:cNvPr>
          <p:cNvSpPr/>
          <p:nvPr/>
        </p:nvSpPr>
        <p:spPr>
          <a:xfrm rot="10800000">
            <a:off x="9314710" y="4581567"/>
            <a:ext cx="340232" cy="191939"/>
          </a:xfrm>
          <a:prstGeom prst="rightArrow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矢印: 右 21">
            <a:extLst>
              <a:ext uri="{FF2B5EF4-FFF2-40B4-BE49-F238E27FC236}">
                <a16:creationId xmlns:a16="http://schemas.microsoft.com/office/drawing/2014/main" id="{CF268005-9501-3103-2F50-268DF92AA5CE}"/>
              </a:ext>
            </a:extLst>
          </p:cNvPr>
          <p:cNvSpPr/>
          <p:nvPr/>
        </p:nvSpPr>
        <p:spPr>
          <a:xfrm rot="10800000">
            <a:off x="9314710" y="3283179"/>
            <a:ext cx="340232" cy="191939"/>
          </a:xfrm>
          <a:prstGeom prst="rightArrow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E6E290A-1B0C-E4B1-0980-648ED1B13C1F}"/>
              </a:ext>
            </a:extLst>
          </p:cNvPr>
          <p:cNvSpPr txBox="1"/>
          <p:nvPr/>
        </p:nvSpPr>
        <p:spPr>
          <a:xfrm>
            <a:off x="9686262" y="3213060"/>
            <a:ext cx="20697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solidFill>
                  <a:srgbClr val="0000FF"/>
                </a:solidFill>
              </a:rPr>
              <a:t>Done</a:t>
            </a:r>
            <a:r>
              <a:rPr kumimoji="1" lang="en-US" altLang="ja-JP" sz="1400" dirty="0">
                <a:solidFill>
                  <a:srgbClr val="0000FF"/>
                </a:solidFill>
              </a:rPr>
              <a:t> before LS1</a:t>
            </a:r>
            <a:endParaRPr kumimoji="1" lang="ja-JP" altLang="en-US" sz="1400" dirty="0">
              <a:solidFill>
                <a:srgbClr val="0000FF"/>
              </a:solidFill>
            </a:endParaRPr>
          </a:p>
        </p:txBody>
      </p:sp>
      <p:sp>
        <p:nvSpPr>
          <p:cNvPr id="24" name="四角形: 角を丸くする 23">
            <a:extLst>
              <a:ext uri="{FF2B5EF4-FFF2-40B4-BE49-F238E27FC236}">
                <a16:creationId xmlns:a16="http://schemas.microsoft.com/office/drawing/2014/main" id="{30DE2D6E-E186-7671-385E-A08A64D90542}"/>
              </a:ext>
            </a:extLst>
          </p:cNvPr>
          <p:cNvSpPr/>
          <p:nvPr/>
        </p:nvSpPr>
        <p:spPr>
          <a:xfrm>
            <a:off x="2667251" y="3267668"/>
            <a:ext cx="6167983" cy="198560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D6AAEEDC-7363-57C1-8AA4-0B971B63B5F1}"/>
              </a:ext>
            </a:extLst>
          </p:cNvPr>
          <p:cNvSpPr txBox="1"/>
          <p:nvPr/>
        </p:nvSpPr>
        <p:spPr>
          <a:xfrm>
            <a:off x="9705573" y="4976160"/>
            <a:ext cx="14835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solidFill>
                  <a:srgbClr val="FF0000"/>
                </a:solidFill>
              </a:rPr>
              <a:t>During LS1 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9042C62-243F-1D1F-4C35-B21D86B9489F}"/>
              </a:ext>
            </a:extLst>
          </p:cNvPr>
          <p:cNvSpPr txBox="1"/>
          <p:nvPr/>
        </p:nvSpPr>
        <p:spPr>
          <a:xfrm>
            <a:off x="9705573" y="5231828"/>
            <a:ext cx="1851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solidFill>
                  <a:schemeClr val="accent2"/>
                </a:solidFill>
              </a:rPr>
              <a:t>During LS1 (Partially) </a:t>
            </a:r>
            <a:endParaRPr kumimoji="1" lang="ja-JP" altLang="en-US" sz="1400" dirty="0">
              <a:solidFill>
                <a:schemeClr val="accent2"/>
              </a:solidFill>
            </a:endParaRPr>
          </a:p>
        </p:txBody>
      </p:sp>
      <p:sp>
        <p:nvSpPr>
          <p:cNvPr id="27" name="矢印: 右 26">
            <a:extLst>
              <a:ext uri="{FF2B5EF4-FFF2-40B4-BE49-F238E27FC236}">
                <a16:creationId xmlns:a16="http://schemas.microsoft.com/office/drawing/2014/main" id="{B50F4AD8-1DDE-68F3-4EE8-49BE440BCAED}"/>
              </a:ext>
            </a:extLst>
          </p:cNvPr>
          <p:cNvSpPr/>
          <p:nvPr/>
        </p:nvSpPr>
        <p:spPr>
          <a:xfrm rot="10800000">
            <a:off x="9314710" y="3530435"/>
            <a:ext cx="340232" cy="191939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四角形: 角を丸くする 28">
            <a:extLst>
              <a:ext uri="{FF2B5EF4-FFF2-40B4-BE49-F238E27FC236}">
                <a16:creationId xmlns:a16="http://schemas.microsoft.com/office/drawing/2014/main" id="{EC1EB53B-422F-0C69-F2D9-067D0765CD64}"/>
              </a:ext>
            </a:extLst>
          </p:cNvPr>
          <p:cNvSpPr/>
          <p:nvPr/>
        </p:nvSpPr>
        <p:spPr>
          <a:xfrm>
            <a:off x="2670863" y="3508282"/>
            <a:ext cx="6155552" cy="198560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CE7C90DA-2FF0-E215-E22B-B08751F3FD42}"/>
              </a:ext>
            </a:extLst>
          </p:cNvPr>
          <p:cNvSpPr txBox="1"/>
          <p:nvPr/>
        </p:nvSpPr>
        <p:spPr>
          <a:xfrm>
            <a:off x="9662817" y="3479761"/>
            <a:ext cx="20697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solidFill>
                  <a:schemeClr val="bg1">
                    <a:lumMod val="50000"/>
                  </a:schemeClr>
                </a:solidFill>
              </a:rPr>
              <a:t>Under consideration</a:t>
            </a:r>
            <a:endParaRPr kumimoji="1" lang="ja-JP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" name="四角形: 角を丸くする 30">
            <a:extLst>
              <a:ext uri="{FF2B5EF4-FFF2-40B4-BE49-F238E27FC236}">
                <a16:creationId xmlns:a16="http://schemas.microsoft.com/office/drawing/2014/main" id="{F890A18E-732F-203A-D712-99B02B5BF409}"/>
              </a:ext>
            </a:extLst>
          </p:cNvPr>
          <p:cNvSpPr/>
          <p:nvPr/>
        </p:nvSpPr>
        <p:spPr>
          <a:xfrm>
            <a:off x="2666688" y="3742101"/>
            <a:ext cx="6155552" cy="466796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矢印: 右 32">
            <a:extLst>
              <a:ext uri="{FF2B5EF4-FFF2-40B4-BE49-F238E27FC236}">
                <a16:creationId xmlns:a16="http://schemas.microsoft.com/office/drawing/2014/main" id="{BBB01A7A-EC87-D1E3-1DFC-91288E0B73F6}"/>
              </a:ext>
            </a:extLst>
          </p:cNvPr>
          <p:cNvSpPr/>
          <p:nvPr/>
        </p:nvSpPr>
        <p:spPr>
          <a:xfrm rot="10800000">
            <a:off x="9314710" y="3897092"/>
            <a:ext cx="340232" cy="191939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B77C7107-EECC-2982-36F9-FE46B300FD17}"/>
              </a:ext>
            </a:extLst>
          </p:cNvPr>
          <p:cNvSpPr txBox="1"/>
          <p:nvPr/>
        </p:nvSpPr>
        <p:spPr>
          <a:xfrm>
            <a:off x="9675343" y="3838425"/>
            <a:ext cx="20697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solidFill>
                  <a:schemeClr val="bg1">
                    <a:lumMod val="50000"/>
                  </a:schemeClr>
                </a:solidFill>
              </a:rPr>
              <a:t>Under consideration</a:t>
            </a:r>
            <a:endParaRPr kumimoji="1" lang="ja-JP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EFAEA9E0-5C66-4C02-91E3-4708A66466E4}"/>
              </a:ext>
            </a:extLst>
          </p:cNvPr>
          <p:cNvSpPr txBox="1"/>
          <p:nvPr/>
        </p:nvSpPr>
        <p:spPr>
          <a:xfrm>
            <a:off x="9796502" y="3648041"/>
            <a:ext cx="22365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</a:rPr>
              <a:t>(It was found that it is not easy.)</a:t>
            </a:r>
            <a:endParaRPr kumimoji="1" lang="ja-JP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8" name="四角形: 角を丸くする 37">
            <a:extLst>
              <a:ext uri="{FF2B5EF4-FFF2-40B4-BE49-F238E27FC236}">
                <a16:creationId xmlns:a16="http://schemas.microsoft.com/office/drawing/2014/main" id="{23932E88-394A-7154-DFC2-1CF9634AF193}"/>
              </a:ext>
            </a:extLst>
          </p:cNvPr>
          <p:cNvSpPr/>
          <p:nvPr/>
        </p:nvSpPr>
        <p:spPr>
          <a:xfrm>
            <a:off x="2669413" y="4790516"/>
            <a:ext cx="6152827" cy="217701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矢印: 右 39">
            <a:extLst>
              <a:ext uri="{FF2B5EF4-FFF2-40B4-BE49-F238E27FC236}">
                <a16:creationId xmlns:a16="http://schemas.microsoft.com/office/drawing/2014/main" id="{7221292C-7E90-8B6B-EFF5-5887A868AEF3}"/>
              </a:ext>
            </a:extLst>
          </p:cNvPr>
          <p:cNvSpPr/>
          <p:nvPr/>
        </p:nvSpPr>
        <p:spPr>
          <a:xfrm rot="10800000">
            <a:off x="9314710" y="4825864"/>
            <a:ext cx="340232" cy="191939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595BFE97-B364-677A-57DE-9EB12561EE35}"/>
              </a:ext>
            </a:extLst>
          </p:cNvPr>
          <p:cNvSpPr txBox="1"/>
          <p:nvPr/>
        </p:nvSpPr>
        <p:spPr>
          <a:xfrm>
            <a:off x="9705573" y="4767945"/>
            <a:ext cx="20697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solidFill>
                  <a:schemeClr val="bg1">
                    <a:lumMod val="50000"/>
                  </a:schemeClr>
                </a:solidFill>
              </a:rPr>
              <a:t>Under consideration</a:t>
            </a:r>
            <a:endParaRPr kumimoji="1" lang="ja-JP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矢印: 右 48">
            <a:extLst>
              <a:ext uri="{FF2B5EF4-FFF2-40B4-BE49-F238E27FC236}">
                <a16:creationId xmlns:a16="http://schemas.microsoft.com/office/drawing/2014/main" id="{C15D732F-7B23-AFCC-C72C-9D6234E65525}"/>
              </a:ext>
            </a:extLst>
          </p:cNvPr>
          <p:cNvSpPr/>
          <p:nvPr/>
        </p:nvSpPr>
        <p:spPr>
          <a:xfrm rot="10800000">
            <a:off x="9314710" y="5550513"/>
            <a:ext cx="340232" cy="191939"/>
          </a:xfrm>
          <a:prstGeom prst="rightArrow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矢印: 右 49">
            <a:extLst>
              <a:ext uri="{FF2B5EF4-FFF2-40B4-BE49-F238E27FC236}">
                <a16:creationId xmlns:a16="http://schemas.microsoft.com/office/drawing/2014/main" id="{5DE24614-79A1-D80B-7EE7-5D6C1D5651D7}"/>
              </a:ext>
            </a:extLst>
          </p:cNvPr>
          <p:cNvSpPr/>
          <p:nvPr/>
        </p:nvSpPr>
        <p:spPr>
          <a:xfrm rot="10800000">
            <a:off x="9314710" y="5779892"/>
            <a:ext cx="340232" cy="191939"/>
          </a:xfrm>
          <a:prstGeom prst="rightArrow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B99CB9A8-1185-DE0B-D23D-C6CFE6E98713}"/>
              </a:ext>
            </a:extLst>
          </p:cNvPr>
          <p:cNvSpPr txBox="1"/>
          <p:nvPr/>
        </p:nvSpPr>
        <p:spPr>
          <a:xfrm>
            <a:off x="9705572" y="5710158"/>
            <a:ext cx="19311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solidFill>
                  <a:schemeClr val="accent2"/>
                </a:solidFill>
              </a:rPr>
              <a:t>During LS1 (Partially) </a:t>
            </a:r>
            <a:endParaRPr kumimoji="1" lang="ja-JP" altLang="en-US" sz="1400" dirty="0">
              <a:solidFill>
                <a:schemeClr val="accent2"/>
              </a:solidFill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C94D5482-6FF8-7B20-17FE-2DFB88B1C2FE}"/>
              </a:ext>
            </a:extLst>
          </p:cNvPr>
          <p:cNvSpPr txBox="1"/>
          <p:nvPr/>
        </p:nvSpPr>
        <p:spPr>
          <a:xfrm>
            <a:off x="9705571" y="5492594"/>
            <a:ext cx="19311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solidFill>
                  <a:schemeClr val="accent2"/>
                </a:solidFill>
              </a:rPr>
              <a:t>During LS1 (Partially) </a:t>
            </a:r>
            <a:endParaRPr kumimoji="1" lang="ja-JP" altLang="en-US" sz="1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168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F701E36-050C-457E-2E66-A6180090C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3575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5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A77FE2BB-5013-A3A5-2727-7D67D48B4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3575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14th Dec. 2022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901F97E4-697B-171F-82DE-D588EFD73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3575"/>
            <a:ext cx="4114800" cy="365125"/>
          </a:xfrm>
        </p:spPr>
        <p:txBody>
          <a:bodyPr/>
          <a:lstStyle/>
          <a:p>
            <a:r>
              <a:rPr kumimoji="1" lang="en-US" altLang="ja-JP">
                <a:solidFill>
                  <a:srgbClr val="FFFF00"/>
                </a:solidFill>
              </a:rPr>
              <a:t>The 26th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1105BB1C-B990-D354-8599-0ACE9C5C6C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15" name="タイトル 1">
            <a:extLst>
              <a:ext uri="{FF2B5EF4-FFF2-40B4-BE49-F238E27FC236}">
                <a16:creationId xmlns:a16="http://schemas.microsoft.com/office/drawing/2014/main" id="{3A4A521B-871B-9717-5321-DD995190F29B}"/>
              </a:ext>
            </a:extLst>
          </p:cNvPr>
          <p:cNvSpPr txBox="1">
            <a:spLocks/>
          </p:cNvSpPr>
          <p:nvPr/>
        </p:nvSpPr>
        <p:spPr>
          <a:xfrm>
            <a:off x="1785678" y="0"/>
            <a:ext cx="8360404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002060"/>
                </a:solidFill>
                <a:latin typeface="+mn-lt"/>
              </a:rPr>
              <a:t>Schedule </a:t>
            </a:r>
            <a:endParaRPr lang="ja-JP" altLang="en-US" sz="4000" b="1" dirty="0">
              <a:solidFill>
                <a:srgbClr val="002060"/>
              </a:solidFill>
              <a:latin typeface="+mn-lt"/>
            </a:endParaRPr>
          </a:p>
        </p:txBody>
      </p:sp>
      <p:graphicFrame>
        <p:nvGraphicFramePr>
          <p:cNvPr id="2" name="表 16">
            <a:extLst>
              <a:ext uri="{FF2B5EF4-FFF2-40B4-BE49-F238E27FC236}">
                <a16:creationId xmlns:a16="http://schemas.microsoft.com/office/drawing/2014/main" id="{206DE6C8-0351-4822-8FFC-7E49A0E5D7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9319880"/>
              </p:ext>
            </p:extLst>
          </p:nvPr>
        </p:nvGraphicFramePr>
        <p:xfrm>
          <a:off x="150786" y="3812175"/>
          <a:ext cx="11890429" cy="2614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6813">
                  <a:extLst>
                    <a:ext uri="{9D8B030D-6E8A-4147-A177-3AD203B41FA5}">
                      <a16:colId xmlns:a16="http://schemas.microsoft.com/office/drawing/2014/main" val="1491577852"/>
                    </a:ext>
                  </a:extLst>
                </a:gridCol>
                <a:gridCol w="884468">
                  <a:extLst>
                    <a:ext uri="{9D8B030D-6E8A-4147-A177-3AD203B41FA5}">
                      <a16:colId xmlns:a16="http://schemas.microsoft.com/office/drawing/2014/main" val="4137037123"/>
                    </a:ext>
                  </a:extLst>
                </a:gridCol>
                <a:gridCol w="884468">
                  <a:extLst>
                    <a:ext uri="{9D8B030D-6E8A-4147-A177-3AD203B41FA5}">
                      <a16:colId xmlns:a16="http://schemas.microsoft.com/office/drawing/2014/main" val="3939418061"/>
                    </a:ext>
                  </a:extLst>
                </a:gridCol>
                <a:gridCol w="884468">
                  <a:extLst>
                    <a:ext uri="{9D8B030D-6E8A-4147-A177-3AD203B41FA5}">
                      <a16:colId xmlns:a16="http://schemas.microsoft.com/office/drawing/2014/main" val="2191546132"/>
                    </a:ext>
                  </a:extLst>
                </a:gridCol>
                <a:gridCol w="884468">
                  <a:extLst>
                    <a:ext uri="{9D8B030D-6E8A-4147-A177-3AD203B41FA5}">
                      <a16:colId xmlns:a16="http://schemas.microsoft.com/office/drawing/2014/main" val="1380159802"/>
                    </a:ext>
                  </a:extLst>
                </a:gridCol>
                <a:gridCol w="884468">
                  <a:extLst>
                    <a:ext uri="{9D8B030D-6E8A-4147-A177-3AD203B41FA5}">
                      <a16:colId xmlns:a16="http://schemas.microsoft.com/office/drawing/2014/main" val="3962283134"/>
                    </a:ext>
                  </a:extLst>
                </a:gridCol>
                <a:gridCol w="884468">
                  <a:extLst>
                    <a:ext uri="{9D8B030D-6E8A-4147-A177-3AD203B41FA5}">
                      <a16:colId xmlns:a16="http://schemas.microsoft.com/office/drawing/2014/main" val="281674558"/>
                    </a:ext>
                  </a:extLst>
                </a:gridCol>
                <a:gridCol w="884468">
                  <a:extLst>
                    <a:ext uri="{9D8B030D-6E8A-4147-A177-3AD203B41FA5}">
                      <a16:colId xmlns:a16="http://schemas.microsoft.com/office/drawing/2014/main" val="2558719685"/>
                    </a:ext>
                  </a:extLst>
                </a:gridCol>
                <a:gridCol w="884468">
                  <a:extLst>
                    <a:ext uri="{9D8B030D-6E8A-4147-A177-3AD203B41FA5}">
                      <a16:colId xmlns:a16="http://schemas.microsoft.com/office/drawing/2014/main" val="2516690667"/>
                    </a:ext>
                  </a:extLst>
                </a:gridCol>
                <a:gridCol w="884468">
                  <a:extLst>
                    <a:ext uri="{9D8B030D-6E8A-4147-A177-3AD203B41FA5}">
                      <a16:colId xmlns:a16="http://schemas.microsoft.com/office/drawing/2014/main" val="1192038224"/>
                    </a:ext>
                  </a:extLst>
                </a:gridCol>
                <a:gridCol w="884468">
                  <a:extLst>
                    <a:ext uri="{9D8B030D-6E8A-4147-A177-3AD203B41FA5}">
                      <a16:colId xmlns:a16="http://schemas.microsoft.com/office/drawing/2014/main" val="195034983"/>
                    </a:ext>
                  </a:extLst>
                </a:gridCol>
                <a:gridCol w="884468">
                  <a:extLst>
                    <a:ext uri="{9D8B030D-6E8A-4147-A177-3AD203B41FA5}">
                      <a16:colId xmlns:a16="http://schemas.microsoft.com/office/drawing/2014/main" val="3415565505"/>
                    </a:ext>
                  </a:extLst>
                </a:gridCol>
                <a:gridCol w="884468">
                  <a:extLst>
                    <a:ext uri="{9D8B030D-6E8A-4147-A177-3AD203B41FA5}">
                      <a16:colId xmlns:a16="http://schemas.microsoft.com/office/drawing/2014/main" val="1710981720"/>
                    </a:ext>
                  </a:extLst>
                </a:gridCol>
              </a:tblGrid>
              <a:tr h="327321">
                <a:tc gridSpan="13"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LS1 schedule</a:t>
                      </a:r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6378700"/>
                  </a:ext>
                </a:extLst>
              </a:tr>
              <a:tr h="245491">
                <a:tc rowSpan="3"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JFY2022</a:t>
                      </a:r>
                      <a:endParaRPr kumimoji="1" lang="ja-JP" altLang="en-US" sz="1400" dirty="0"/>
                    </a:p>
                  </a:txBody>
                  <a:tcPr anchor="ctr"/>
                </a:tc>
                <a:tc gridSpan="9"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2022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2023</a:t>
                      </a:r>
                      <a:endParaRPr kumimoji="1" lang="ja-JP" altLang="en-US" sz="12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6965893"/>
                  </a:ext>
                </a:extLst>
              </a:tr>
              <a:tr h="252066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4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5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6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7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8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9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10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11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12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1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3</a:t>
                      </a:r>
                      <a:endParaRPr kumimoji="1" lang="ja-JP" altLang="en-US" sz="105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9702909"/>
                  </a:ext>
                </a:extLst>
              </a:tr>
              <a:tr h="597824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1216040"/>
                  </a:ext>
                </a:extLst>
              </a:tr>
              <a:tr h="245491">
                <a:tc rowSpan="3"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JFY2023</a:t>
                      </a:r>
                      <a:endParaRPr kumimoji="1" lang="ja-JP" altLang="en-US" sz="1400" dirty="0"/>
                    </a:p>
                  </a:txBody>
                  <a:tcPr anchor="ctr"/>
                </a:tc>
                <a:tc gridSpan="9"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2023</a:t>
                      </a:r>
                      <a:endParaRPr kumimoji="1" lang="ja-JP" altLang="en-US" sz="12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2024</a:t>
                      </a:r>
                      <a:endParaRPr kumimoji="1" lang="ja-JP" altLang="en-US" sz="12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0137591"/>
                  </a:ext>
                </a:extLst>
              </a:tr>
              <a:tr h="252066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4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5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6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7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8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9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10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11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12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1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3</a:t>
                      </a:r>
                      <a:endParaRPr kumimoji="1" lang="ja-JP" altLang="en-US" sz="105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16932324"/>
                  </a:ext>
                </a:extLst>
              </a:tr>
              <a:tr h="597824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1414995"/>
                  </a:ext>
                </a:extLst>
              </a:tr>
            </a:tbl>
          </a:graphicData>
        </a:graphic>
      </p:graphicFrame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32BD2F6A-E15C-92E8-0781-C69F62D3AF37}"/>
              </a:ext>
            </a:extLst>
          </p:cNvPr>
          <p:cNvGrpSpPr>
            <a:grpSpLocks noChangeAspect="1"/>
          </p:cNvGrpSpPr>
          <p:nvPr/>
        </p:nvGrpSpPr>
        <p:grpSpPr>
          <a:xfrm>
            <a:off x="8584233" y="1174417"/>
            <a:ext cx="3534987" cy="2610493"/>
            <a:chOff x="8791172" y="1062153"/>
            <a:chExt cx="3366654" cy="2486184"/>
          </a:xfrm>
        </p:grpSpPr>
        <p:pic>
          <p:nvPicPr>
            <p:cNvPr id="47" name="図 46" descr="屋内, テーブル, 座る, 建物 が含まれている画像&#10;&#10;自動的に生成された説明">
              <a:extLst>
                <a:ext uri="{FF2B5EF4-FFF2-40B4-BE49-F238E27FC236}">
                  <a16:creationId xmlns:a16="http://schemas.microsoft.com/office/drawing/2014/main" id="{1BE6D949-EEC0-9281-A369-C47304EE4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4993" y="1062153"/>
              <a:ext cx="1842790" cy="2457054"/>
            </a:xfrm>
            <a:prstGeom prst="rect">
              <a:avLst/>
            </a:prstGeom>
          </p:spPr>
        </p:pic>
        <p:pic>
          <p:nvPicPr>
            <p:cNvPr id="53" name="図 52">
              <a:extLst>
                <a:ext uri="{FF2B5EF4-FFF2-40B4-BE49-F238E27FC236}">
                  <a16:creationId xmlns:a16="http://schemas.microsoft.com/office/drawing/2014/main" id="{62753FAA-761F-E62C-E2F4-E64EF0874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91176" y="1065225"/>
              <a:ext cx="1393408" cy="1196514"/>
            </a:xfrm>
            <a:prstGeom prst="rect">
              <a:avLst/>
            </a:prstGeom>
          </p:spPr>
        </p:pic>
        <p:pic>
          <p:nvPicPr>
            <p:cNvPr id="55" name="図 54">
              <a:extLst>
                <a:ext uri="{FF2B5EF4-FFF2-40B4-BE49-F238E27FC236}">
                  <a16:creationId xmlns:a16="http://schemas.microsoft.com/office/drawing/2014/main" id="{A877CA08-D549-9B1E-F5EC-CC97E73ED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791172" y="2310492"/>
              <a:ext cx="1388711" cy="1194367"/>
            </a:xfrm>
            <a:prstGeom prst="rect">
              <a:avLst/>
            </a:prstGeom>
          </p:spPr>
        </p:pic>
        <p:sp>
          <p:nvSpPr>
            <p:cNvPr id="56" name="矢印: 下 55">
              <a:extLst>
                <a:ext uri="{FF2B5EF4-FFF2-40B4-BE49-F238E27FC236}">
                  <a16:creationId xmlns:a16="http://schemas.microsoft.com/office/drawing/2014/main" id="{B4584D6F-4308-994E-FA01-B4E3B5558D6A}"/>
                </a:ext>
              </a:extLst>
            </p:cNvPr>
            <p:cNvSpPr/>
            <p:nvPr/>
          </p:nvSpPr>
          <p:spPr>
            <a:xfrm>
              <a:off x="9381545" y="2157056"/>
              <a:ext cx="276572" cy="245764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4485AB02-C243-27D0-8542-9895AB4DC995}"/>
                </a:ext>
              </a:extLst>
            </p:cNvPr>
            <p:cNvSpPr txBox="1"/>
            <p:nvPr/>
          </p:nvSpPr>
          <p:spPr>
            <a:xfrm>
              <a:off x="11180514" y="3284528"/>
              <a:ext cx="977312" cy="26380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>
                  <a:solidFill>
                    <a:srgbClr val="00B050"/>
                  </a:solidFill>
                </a:rPr>
                <a:t>S</a:t>
              </a:r>
              <a:r>
                <a:rPr kumimoji="1" lang="en-US" altLang="ja-JP" sz="1200" dirty="0">
                  <a:solidFill>
                    <a:srgbClr val="00B050"/>
                  </a:solidFill>
                </a:rPr>
                <a:t>. Nakamura</a:t>
              </a:r>
            </a:p>
          </p:txBody>
        </p:sp>
      </p:grpSp>
      <p:cxnSp>
        <p:nvCxnSpPr>
          <p:cNvPr id="4" name="直線矢印コネクタ 3">
            <a:extLst>
              <a:ext uri="{FF2B5EF4-FFF2-40B4-BE49-F238E27FC236}">
                <a16:creationId xmlns:a16="http://schemas.microsoft.com/office/drawing/2014/main" id="{E5AEF531-2A46-38EC-69D3-89E1EC6CB777}"/>
              </a:ext>
            </a:extLst>
          </p:cNvPr>
          <p:cNvCxnSpPr>
            <a:cxnSpLocks/>
          </p:cNvCxnSpPr>
          <p:nvPr/>
        </p:nvCxnSpPr>
        <p:spPr>
          <a:xfrm>
            <a:off x="1430524" y="4835841"/>
            <a:ext cx="234011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EA09459-02E9-72E4-22B5-27DE0A6C172F}"/>
              </a:ext>
            </a:extLst>
          </p:cNvPr>
          <p:cNvSpPr txBox="1"/>
          <p:nvPr/>
        </p:nvSpPr>
        <p:spPr>
          <a:xfrm>
            <a:off x="2337515" y="4720131"/>
            <a:ext cx="830689" cy="247623"/>
          </a:xfrm>
          <a:prstGeom prst="rect">
            <a:avLst/>
          </a:prstGeom>
          <a:solidFill>
            <a:srgbClr val="D2DEEF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0070C0"/>
                </a:solidFill>
              </a:rPr>
              <a:t>2022b run</a:t>
            </a:r>
            <a:endParaRPr kumimoji="1" lang="ja-JP" altLang="en-US" sz="1200" dirty="0">
              <a:solidFill>
                <a:srgbClr val="0070C0"/>
              </a:solidFill>
            </a:endParaRPr>
          </a:p>
        </p:txBody>
      </p: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A9964ED3-14DB-994E-3EE2-33D8537BC552}"/>
              </a:ext>
            </a:extLst>
          </p:cNvPr>
          <p:cNvCxnSpPr>
            <a:cxnSpLocks/>
          </p:cNvCxnSpPr>
          <p:nvPr/>
        </p:nvCxnSpPr>
        <p:spPr>
          <a:xfrm flipH="1">
            <a:off x="4430332" y="4829698"/>
            <a:ext cx="7610882" cy="232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C909E296-4723-7FEA-D9CF-8C274221D897}"/>
              </a:ext>
            </a:extLst>
          </p:cNvPr>
          <p:cNvCxnSpPr>
            <a:cxnSpLocks/>
          </p:cNvCxnSpPr>
          <p:nvPr/>
        </p:nvCxnSpPr>
        <p:spPr>
          <a:xfrm>
            <a:off x="1430524" y="5980148"/>
            <a:ext cx="5248862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36F1048-ECC0-2A49-53EA-B27BA7593649}"/>
              </a:ext>
            </a:extLst>
          </p:cNvPr>
          <p:cNvSpPr txBox="1"/>
          <p:nvPr/>
        </p:nvSpPr>
        <p:spPr>
          <a:xfrm>
            <a:off x="2672366" y="5841451"/>
            <a:ext cx="2736761" cy="247623"/>
          </a:xfrm>
          <a:prstGeom prst="rect">
            <a:avLst/>
          </a:prstGeom>
          <a:solidFill>
            <a:srgbClr val="EAE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FF0000"/>
                </a:solidFill>
              </a:rPr>
              <a:t>Long Shutdown 1 (Accelerator upgrade)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AA44DC29-475E-2861-CB3C-1ACB58B2D1BF}"/>
              </a:ext>
            </a:extLst>
          </p:cNvPr>
          <p:cNvCxnSpPr>
            <a:cxnSpLocks/>
          </p:cNvCxnSpPr>
          <p:nvPr/>
        </p:nvCxnSpPr>
        <p:spPr>
          <a:xfrm flipV="1">
            <a:off x="6735868" y="5980148"/>
            <a:ext cx="2473552" cy="1505"/>
          </a:xfrm>
          <a:prstGeom prst="straightConnector1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AC4606DC-3655-D121-490A-D891731211FC}"/>
              </a:ext>
            </a:extLst>
          </p:cNvPr>
          <p:cNvCxnSpPr>
            <a:cxnSpLocks/>
          </p:cNvCxnSpPr>
          <p:nvPr/>
        </p:nvCxnSpPr>
        <p:spPr>
          <a:xfrm>
            <a:off x="10233644" y="5978642"/>
            <a:ext cx="1807570" cy="0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BF2D4C55-3CE6-57CB-A951-215F74AD9692}"/>
              </a:ext>
            </a:extLst>
          </p:cNvPr>
          <p:cNvCxnSpPr>
            <a:cxnSpLocks/>
          </p:cNvCxnSpPr>
          <p:nvPr/>
        </p:nvCxnSpPr>
        <p:spPr>
          <a:xfrm>
            <a:off x="9609613" y="5978642"/>
            <a:ext cx="624031" cy="0"/>
          </a:xfrm>
          <a:prstGeom prst="straightConnector1">
            <a:avLst/>
          </a:prstGeom>
          <a:ln w="28575"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01B7574-96EF-4FE5-77C2-B8685CF43C00}"/>
              </a:ext>
            </a:extLst>
          </p:cNvPr>
          <p:cNvSpPr txBox="1"/>
          <p:nvPr/>
        </p:nvSpPr>
        <p:spPr>
          <a:xfrm>
            <a:off x="7672837" y="5850007"/>
            <a:ext cx="838075" cy="247623"/>
          </a:xfrm>
          <a:prstGeom prst="rect">
            <a:avLst/>
          </a:prstGeom>
          <a:solidFill>
            <a:srgbClr val="EAEFF7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0070C0"/>
                </a:solidFill>
              </a:rPr>
              <a:t>2023c run</a:t>
            </a:r>
            <a:endParaRPr kumimoji="1" lang="ja-JP" altLang="en-US" sz="1200" dirty="0">
              <a:solidFill>
                <a:srgbClr val="0070C0"/>
              </a:solidFill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336D62B5-C13B-678B-0A13-E2DDCD92BDC9}"/>
              </a:ext>
            </a:extLst>
          </p:cNvPr>
          <p:cNvSpPr txBox="1"/>
          <p:nvPr/>
        </p:nvSpPr>
        <p:spPr>
          <a:xfrm>
            <a:off x="10342438" y="5848330"/>
            <a:ext cx="838076" cy="276999"/>
          </a:xfrm>
          <a:prstGeom prst="rect">
            <a:avLst/>
          </a:prstGeom>
          <a:solidFill>
            <a:srgbClr val="EAEFF7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70C0"/>
                </a:solidFill>
              </a:rPr>
              <a:t>2024a run</a:t>
            </a:r>
            <a:endParaRPr kumimoji="1" lang="ja-JP" altLang="en-US" sz="1200" dirty="0">
              <a:solidFill>
                <a:srgbClr val="0070C0"/>
              </a:solidFill>
            </a:endParaRPr>
          </a:p>
        </p:txBody>
      </p: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D8B2B447-0035-BB1A-26AE-31103B27B22E}"/>
              </a:ext>
            </a:extLst>
          </p:cNvPr>
          <p:cNvCxnSpPr>
            <a:cxnSpLocks/>
          </p:cNvCxnSpPr>
          <p:nvPr/>
        </p:nvCxnSpPr>
        <p:spPr>
          <a:xfrm>
            <a:off x="1430524" y="6155291"/>
            <a:ext cx="2608076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8DA43237-9CCC-DEDB-5BDB-4A9941C62D89}"/>
              </a:ext>
            </a:extLst>
          </p:cNvPr>
          <p:cNvSpPr txBox="1"/>
          <p:nvPr/>
        </p:nvSpPr>
        <p:spPr>
          <a:xfrm>
            <a:off x="2451658" y="6034321"/>
            <a:ext cx="602401" cy="247623"/>
          </a:xfrm>
          <a:prstGeom prst="rect">
            <a:avLst/>
          </a:prstGeom>
          <a:solidFill>
            <a:srgbClr val="EAEFF7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00B050"/>
                </a:solidFill>
              </a:rPr>
              <a:t>Belle II </a:t>
            </a:r>
          </a:p>
        </p:txBody>
      </p:sp>
      <p:cxnSp>
        <p:nvCxnSpPr>
          <p:cNvPr id="44" name="直線矢印コネクタ 43">
            <a:extLst>
              <a:ext uri="{FF2B5EF4-FFF2-40B4-BE49-F238E27FC236}">
                <a16:creationId xmlns:a16="http://schemas.microsoft.com/office/drawing/2014/main" id="{6443DAA7-479D-E961-4694-714867F5C2CC}"/>
              </a:ext>
            </a:extLst>
          </p:cNvPr>
          <p:cNvCxnSpPr>
            <a:cxnSpLocks/>
          </p:cNvCxnSpPr>
          <p:nvPr/>
        </p:nvCxnSpPr>
        <p:spPr>
          <a:xfrm flipH="1" flipV="1">
            <a:off x="4430332" y="5188188"/>
            <a:ext cx="4520485" cy="13176"/>
          </a:xfrm>
          <a:prstGeom prst="straightConnector1">
            <a:avLst/>
          </a:prstGeom>
          <a:ln w="28575">
            <a:solidFill>
              <a:srgbClr val="7030A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5A202E19-ED3A-5C94-A79A-AA0BCDFFC534}"/>
              </a:ext>
            </a:extLst>
          </p:cNvPr>
          <p:cNvSpPr txBox="1"/>
          <p:nvPr/>
        </p:nvSpPr>
        <p:spPr>
          <a:xfrm>
            <a:off x="5410440" y="5040638"/>
            <a:ext cx="2292124" cy="247623"/>
          </a:xfrm>
          <a:prstGeom prst="rect">
            <a:avLst/>
          </a:prstGeom>
          <a:solidFill>
            <a:srgbClr val="D2DEEF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7030A0"/>
                </a:solidFill>
              </a:rPr>
              <a:t>Ceiling aseismic reinforcing work</a:t>
            </a:r>
            <a:endParaRPr kumimoji="1" lang="ja-JP" altLang="en-US" sz="1200" dirty="0">
              <a:solidFill>
                <a:srgbClr val="7030A0"/>
              </a:solidFill>
            </a:endParaRPr>
          </a:p>
        </p:txBody>
      </p: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19AF5524-C323-9DE5-7791-2D394B586A80}"/>
              </a:ext>
            </a:extLst>
          </p:cNvPr>
          <p:cNvCxnSpPr>
            <a:cxnSpLocks/>
          </p:cNvCxnSpPr>
          <p:nvPr/>
        </p:nvCxnSpPr>
        <p:spPr>
          <a:xfrm>
            <a:off x="8840236" y="4130019"/>
            <a:ext cx="0" cy="261756"/>
          </a:xfrm>
          <a:prstGeom prst="line">
            <a:avLst/>
          </a:prstGeom>
          <a:ln w="19050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96C7FA59-CD9F-E7FB-4D02-82589D8C1D13}"/>
              </a:ext>
            </a:extLst>
          </p:cNvPr>
          <p:cNvSpPr txBox="1"/>
          <p:nvPr/>
        </p:nvSpPr>
        <p:spPr>
          <a:xfrm>
            <a:off x="8242811" y="3887239"/>
            <a:ext cx="1416012" cy="2476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FFFF00"/>
                </a:solidFill>
              </a:rPr>
              <a:t>We are here now!!</a:t>
            </a:r>
            <a:endParaRPr kumimoji="1" lang="ja-JP" altLang="en-US" sz="1200" dirty="0">
              <a:solidFill>
                <a:srgbClr val="FFFF00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60B65B3-2C92-872D-00A2-67E88AAD377C}"/>
              </a:ext>
            </a:extLst>
          </p:cNvPr>
          <p:cNvSpPr txBox="1"/>
          <p:nvPr/>
        </p:nvSpPr>
        <p:spPr>
          <a:xfrm>
            <a:off x="1785678" y="6166315"/>
            <a:ext cx="2071654" cy="247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00B050"/>
                </a:solidFill>
              </a:rPr>
              <a:t>maintenance &amp; reinforcement</a:t>
            </a:r>
            <a:endParaRPr kumimoji="1" lang="ja-JP" altLang="en-US" sz="1200" dirty="0">
              <a:solidFill>
                <a:srgbClr val="00B050"/>
              </a:solidFill>
            </a:endParaRPr>
          </a:p>
        </p:txBody>
      </p: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50EFE39B-750C-C507-B53E-836A5B9D520A}"/>
              </a:ext>
            </a:extLst>
          </p:cNvPr>
          <p:cNvCxnSpPr>
            <a:cxnSpLocks/>
          </p:cNvCxnSpPr>
          <p:nvPr/>
        </p:nvCxnSpPr>
        <p:spPr>
          <a:xfrm flipH="1">
            <a:off x="6096000" y="5039288"/>
            <a:ext cx="5945214" cy="14861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B2AC4AE8-9353-8669-190D-E8A47CA6DA09}"/>
              </a:ext>
            </a:extLst>
          </p:cNvPr>
          <p:cNvSpPr txBox="1"/>
          <p:nvPr/>
        </p:nvSpPr>
        <p:spPr>
          <a:xfrm>
            <a:off x="8977252" y="4917897"/>
            <a:ext cx="2552249" cy="247623"/>
          </a:xfrm>
          <a:prstGeom prst="rect">
            <a:avLst/>
          </a:prstGeom>
          <a:solidFill>
            <a:srgbClr val="D2DEE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00B050"/>
                </a:solidFill>
              </a:rPr>
              <a:t>Belle II maintenance &amp; reinforcement</a:t>
            </a:r>
            <a:endParaRPr kumimoji="1" lang="ja-JP" altLang="en-US" sz="1200" dirty="0">
              <a:solidFill>
                <a:srgbClr val="00B050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E7EA261-1318-040F-D232-FB94218A7A5F}"/>
              </a:ext>
            </a:extLst>
          </p:cNvPr>
          <p:cNvSpPr txBox="1"/>
          <p:nvPr/>
        </p:nvSpPr>
        <p:spPr>
          <a:xfrm>
            <a:off x="7812068" y="4718326"/>
            <a:ext cx="2712861" cy="276999"/>
          </a:xfrm>
          <a:prstGeom prst="rect">
            <a:avLst/>
          </a:prstGeom>
          <a:solidFill>
            <a:srgbClr val="D2DEEF"/>
          </a:solidFill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rgbClr val="FF0000"/>
                </a:solidFill>
              </a:rPr>
              <a:t>Long Shutdown 1 (Accelerator upgrade)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35" name="コンテンツ プレースホルダー 2">
            <a:extLst>
              <a:ext uri="{FF2B5EF4-FFF2-40B4-BE49-F238E27FC236}">
                <a16:creationId xmlns:a16="http://schemas.microsoft.com/office/drawing/2014/main" id="{7A107CC7-D407-A04E-5B5C-E71DAF800F63}"/>
              </a:ext>
            </a:extLst>
          </p:cNvPr>
          <p:cNvSpPr txBox="1">
            <a:spLocks/>
          </p:cNvSpPr>
          <p:nvPr/>
        </p:nvSpPr>
        <p:spPr>
          <a:xfrm>
            <a:off x="114218" y="1006318"/>
            <a:ext cx="8511450" cy="294714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ja-JP" dirty="0">
                <a:solidFill>
                  <a:srgbClr val="002060"/>
                </a:solidFill>
                <a:sym typeface="Symbol" panose="05050102010706020507" pitchFamily="18" charset="2"/>
              </a:rPr>
              <a:t>LS1 : 15 months from July 2022 to September 2023</a:t>
            </a:r>
          </a:p>
          <a:p>
            <a:pPr lvl="1">
              <a:lnSpc>
                <a:spcPct val="100000"/>
              </a:lnSpc>
            </a:pPr>
            <a:r>
              <a:rPr lang="en-US" altLang="ja-JP" dirty="0">
                <a:sym typeface="Symbol" panose="05050102010706020507" pitchFamily="18" charset="2"/>
              </a:rPr>
              <a:t>2022b run stopped earlier than planned due to high electricity costs (22nd June), but LS1 major works began on 11th July as scheduled. </a:t>
            </a:r>
          </a:p>
          <a:p>
            <a:pPr lvl="1">
              <a:lnSpc>
                <a:spcPct val="100000"/>
              </a:lnSpc>
            </a:pPr>
            <a:r>
              <a:rPr lang="en-US" altLang="ja-JP" dirty="0">
                <a:solidFill>
                  <a:srgbClr val="FF0000"/>
                </a:solidFill>
                <a:sym typeface="Symbol" panose="05050102010706020507" pitchFamily="18" charset="2"/>
              </a:rPr>
              <a:t>Beam operation will restart from October 2023.</a:t>
            </a:r>
          </a:p>
          <a:p>
            <a:pPr>
              <a:lnSpc>
                <a:spcPct val="100000"/>
              </a:lnSpc>
            </a:pPr>
            <a:r>
              <a:rPr lang="en-US" altLang="ja-JP" dirty="0">
                <a:solidFill>
                  <a:srgbClr val="002060"/>
                </a:solidFill>
                <a:sym typeface="Symbol" panose="05050102010706020507" pitchFamily="18" charset="2"/>
              </a:rPr>
              <a:t>Major works during LS1 other than accelerator upgrade:</a:t>
            </a:r>
          </a:p>
          <a:p>
            <a:pPr lvl="1">
              <a:lnSpc>
                <a:spcPct val="100000"/>
              </a:lnSpc>
            </a:pPr>
            <a:r>
              <a:rPr lang="en-US" altLang="ja-JP" dirty="0">
                <a:sym typeface="Symbol" panose="05050102010706020507" pitchFamily="18" charset="2"/>
              </a:rPr>
              <a:t>Belle II maintenance and reinforcement</a:t>
            </a:r>
          </a:p>
          <a:p>
            <a:pPr lvl="2">
              <a:lnSpc>
                <a:spcPct val="100000"/>
              </a:lnSpc>
            </a:pPr>
            <a:r>
              <a:rPr lang="en-US" altLang="ja-JP" dirty="0">
                <a:solidFill>
                  <a:srgbClr val="0070C0"/>
                </a:solidFill>
                <a:sym typeface="Symbol" panose="05050102010706020507" pitchFamily="18" charset="2"/>
              </a:rPr>
              <a:t>Replacement of PXD and TOP MCP-PMTs, new IP beam pipes, and so on.</a:t>
            </a:r>
          </a:p>
          <a:p>
            <a:pPr lvl="2">
              <a:lnSpc>
                <a:spcPct val="100000"/>
              </a:lnSpc>
            </a:pPr>
            <a:r>
              <a:rPr lang="en-US" altLang="ja-JP" dirty="0">
                <a:solidFill>
                  <a:srgbClr val="0070C0"/>
                </a:solidFill>
                <a:sym typeface="Symbol" panose="05050102010706020507" pitchFamily="18" charset="2"/>
              </a:rPr>
              <a:t>IR works are required, including QCS extraction &amp; reinstallation, disassembly &amp; reinstallation of magnets, beam pipes, radiation shields, etc.</a:t>
            </a:r>
          </a:p>
          <a:p>
            <a:pPr lvl="1">
              <a:lnSpc>
                <a:spcPct val="100000"/>
              </a:lnSpc>
            </a:pPr>
            <a:r>
              <a:rPr lang="en-US" altLang="ja-JP" dirty="0">
                <a:sym typeface="Symbol" panose="05050102010706020507" pitchFamily="18" charset="2"/>
              </a:rPr>
              <a:t>Aseismic reinforcing work of the ceiling of the laboratory building (Oho Lab. &amp; Fuji Lab.) </a:t>
            </a:r>
          </a:p>
          <a:p>
            <a:pPr lvl="2">
              <a:lnSpc>
                <a:spcPct val="100000"/>
              </a:lnSpc>
            </a:pPr>
            <a:r>
              <a:rPr lang="en-US" altLang="ja-JP" dirty="0">
                <a:sym typeface="Symbol" panose="05050102010706020507" pitchFamily="18" charset="2"/>
              </a:rPr>
              <a:t>It takes about 5 months and it can be done only during long shutdown.</a:t>
            </a:r>
          </a:p>
          <a:p>
            <a:pPr lvl="2">
              <a:lnSpc>
                <a:spcPct val="100000"/>
              </a:lnSpc>
            </a:pPr>
            <a:r>
              <a:rPr lang="en-US" altLang="ja-JP" dirty="0">
                <a:solidFill>
                  <a:srgbClr val="FF0000"/>
                </a:solidFill>
                <a:sym typeface="Symbol" panose="05050102010706020507" pitchFamily="18" charset="2"/>
              </a:rPr>
              <a:t>During this work, we can not use ceiling crane required for NLC construction at Oho Lab.!!</a:t>
            </a:r>
          </a:p>
        </p:txBody>
      </p: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0B79F664-2A5B-2140-4B65-70F62C60B69D}"/>
              </a:ext>
            </a:extLst>
          </p:cNvPr>
          <p:cNvCxnSpPr/>
          <p:nvPr/>
        </p:nvCxnSpPr>
        <p:spPr>
          <a:xfrm>
            <a:off x="8840236" y="4391774"/>
            <a:ext cx="0" cy="842135"/>
          </a:xfrm>
          <a:prstGeom prst="line">
            <a:avLst/>
          </a:prstGeom>
          <a:ln w="127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2295D0C-D732-7E44-6E23-7676817228BE}"/>
              </a:ext>
            </a:extLst>
          </p:cNvPr>
          <p:cNvSpPr txBox="1"/>
          <p:nvPr/>
        </p:nvSpPr>
        <p:spPr>
          <a:xfrm>
            <a:off x="9010522" y="927772"/>
            <a:ext cx="250169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00B050"/>
                </a:solidFill>
              </a:rPr>
              <a:t>Ceiling aseismic reinforcing work</a:t>
            </a:r>
            <a:endParaRPr kumimoji="1" lang="ja-JP" altLang="en-US" sz="1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119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F701E36-050C-457E-2E66-A6180090C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3575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6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A77FE2BB-5013-A3A5-2727-7D67D48B4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3575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14th Dec. 2022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901F97E4-697B-171F-82DE-D588EFD73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3575"/>
            <a:ext cx="4114800" cy="365125"/>
          </a:xfrm>
        </p:spPr>
        <p:txBody>
          <a:bodyPr/>
          <a:lstStyle/>
          <a:p>
            <a:r>
              <a:rPr kumimoji="1" lang="en-US" altLang="ja-JP">
                <a:solidFill>
                  <a:srgbClr val="FFFF00"/>
                </a:solidFill>
              </a:rPr>
              <a:t>The 26th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1105BB1C-B990-D354-8599-0ACE9C5C6C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15" name="タイトル 1">
            <a:extLst>
              <a:ext uri="{FF2B5EF4-FFF2-40B4-BE49-F238E27FC236}">
                <a16:creationId xmlns:a16="http://schemas.microsoft.com/office/drawing/2014/main" id="{3A4A521B-871B-9717-5321-DD995190F29B}"/>
              </a:ext>
            </a:extLst>
          </p:cNvPr>
          <p:cNvSpPr txBox="1">
            <a:spLocks/>
          </p:cNvSpPr>
          <p:nvPr/>
        </p:nvSpPr>
        <p:spPr>
          <a:xfrm>
            <a:off x="1785678" y="0"/>
            <a:ext cx="8360404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002060"/>
                </a:solidFill>
                <a:latin typeface="+mn-lt"/>
              </a:rPr>
              <a:t>IR (Tsukuba straight section) #1 </a:t>
            </a:r>
            <a:endParaRPr lang="ja-JP" altLang="en-US" sz="4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6" name="コンテンツ プレースホルダー 2">
            <a:extLst>
              <a:ext uri="{FF2B5EF4-FFF2-40B4-BE49-F238E27FC236}">
                <a16:creationId xmlns:a16="http://schemas.microsoft.com/office/drawing/2014/main" id="{D8E997C0-5F8B-55B3-9F8E-D7CCCDBEF6D0}"/>
              </a:ext>
            </a:extLst>
          </p:cNvPr>
          <p:cNvSpPr txBox="1">
            <a:spLocks/>
          </p:cNvSpPr>
          <p:nvPr/>
        </p:nvSpPr>
        <p:spPr>
          <a:xfrm>
            <a:off x="65317" y="1103833"/>
            <a:ext cx="4855210" cy="244666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dirty="0">
                <a:solidFill>
                  <a:srgbClr val="002060"/>
                </a:solidFill>
                <a:sym typeface="Symbol" panose="05050102010706020507" pitchFamily="18" charset="2"/>
              </a:rPr>
              <a:t>Major work items in accelerator tunnel:</a:t>
            </a:r>
          </a:p>
          <a:p>
            <a:pPr lvl="1"/>
            <a:r>
              <a:rPr lang="en-US" altLang="ja-JP" sz="1800" dirty="0">
                <a:sym typeface="Symbol" panose="05050102010706020507" pitchFamily="18" charset="2"/>
              </a:rPr>
              <a:t>Disassembly and reinstallation of  concrete radiation shields</a:t>
            </a:r>
          </a:p>
          <a:p>
            <a:pPr lvl="1"/>
            <a:r>
              <a:rPr lang="en-US" altLang="ja-JP" sz="1800" dirty="0">
                <a:sym typeface="Symbol" panose="05050102010706020507" pitchFamily="18" charset="2"/>
              </a:rPr>
              <a:t>Belle II maintenance &amp; reinforcement work</a:t>
            </a:r>
          </a:p>
          <a:p>
            <a:pPr lvl="1"/>
            <a:r>
              <a:rPr lang="en-US" altLang="ja-JP" sz="1800" dirty="0">
                <a:sym typeface="Symbol" panose="05050102010706020507" pitchFamily="18" charset="2"/>
              </a:rPr>
              <a:t>Disassembly and reinstallation of magnets, beam pipes for QCS work</a:t>
            </a:r>
          </a:p>
          <a:p>
            <a:pPr lvl="1"/>
            <a:r>
              <a:rPr lang="en-US" altLang="ja-JP" sz="1800" dirty="0">
                <a:sym typeface="Symbol" panose="05050102010706020507" pitchFamily="18" charset="2"/>
              </a:rPr>
              <a:t>QCS extraction &amp; reinstallation</a:t>
            </a:r>
          </a:p>
          <a:p>
            <a:pPr lvl="1"/>
            <a:r>
              <a:rPr lang="en-US" altLang="ja-JP" sz="1800" dirty="0">
                <a:sym typeface="Symbol" panose="05050102010706020507" pitchFamily="18" charset="2"/>
              </a:rPr>
              <a:t>QCSR cryostat leak test</a:t>
            </a:r>
          </a:p>
          <a:p>
            <a:pPr lvl="1"/>
            <a:r>
              <a:rPr lang="en-US" altLang="ja-JP" sz="1800" dirty="0">
                <a:sym typeface="Symbol" panose="05050102010706020507" pitchFamily="18" charset="2"/>
              </a:rPr>
              <a:t>QCS cryostat modification</a:t>
            </a:r>
          </a:p>
          <a:p>
            <a:pPr marL="457200" lvl="1" indent="0">
              <a:buNone/>
            </a:pPr>
            <a:endParaRPr lang="en-US" altLang="ja-JP" sz="1800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pPr marL="457200" lvl="1" indent="0">
              <a:buNone/>
            </a:pPr>
            <a:r>
              <a:rPr lang="en-US" altLang="ja-JP" sz="1800" dirty="0">
                <a:solidFill>
                  <a:srgbClr val="002060"/>
                </a:solidFill>
                <a:sym typeface="Symbol" panose="05050102010706020507" pitchFamily="18" charset="2"/>
              </a:rPr>
              <a:t>	</a:t>
            </a:r>
          </a:p>
          <a:p>
            <a:endParaRPr lang="en-US" altLang="ja-JP" dirty="0">
              <a:solidFill>
                <a:srgbClr val="002060"/>
              </a:solidFill>
            </a:endParaRPr>
          </a:p>
        </p:txBody>
      </p:sp>
      <p:pic>
        <p:nvPicPr>
          <p:cNvPr id="2" name="図 1" descr="スポーツゲーム が含まれている画像&#10;&#10;自動的に生成された説明">
            <a:extLst>
              <a:ext uri="{FF2B5EF4-FFF2-40B4-BE49-F238E27FC236}">
                <a16:creationId xmlns:a16="http://schemas.microsoft.com/office/drawing/2014/main" id="{F535A15F-08B1-9C84-778D-CFF75ED177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2" r="5654"/>
          <a:stretch/>
        </p:blipFill>
        <p:spPr>
          <a:xfrm>
            <a:off x="9584575" y="997326"/>
            <a:ext cx="2363558" cy="2260023"/>
          </a:xfrm>
          <a:prstGeom prst="rect">
            <a:avLst/>
          </a:prstGeom>
        </p:spPr>
      </p:pic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2E43B5C4-5F10-D039-E444-0D1CB76BE273}"/>
              </a:ext>
            </a:extLst>
          </p:cNvPr>
          <p:cNvSpPr/>
          <p:nvPr/>
        </p:nvSpPr>
        <p:spPr>
          <a:xfrm>
            <a:off x="10713359" y="1061984"/>
            <a:ext cx="150952" cy="222373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20" name="表 16">
            <a:extLst>
              <a:ext uri="{FF2B5EF4-FFF2-40B4-BE49-F238E27FC236}">
                <a16:creationId xmlns:a16="http://schemas.microsoft.com/office/drawing/2014/main" id="{8F4B9AD9-381A-F1A8-EB6F-1CE86688A2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5844234"/>
              </p:ext>
            </p:extLst>
          </p:nvPr>
        </p:nvGraphicFramePr>
        <p:xfrm>
          <a:off x="150786" y="3087759"/>
          <a:ext cx="11890429" cy="32463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6813">
                  <a:extLst>
                    <a:ext uri="{9D8B030D-6E8A-4147-A177-3AD203B41FA5}">
                      <a16:colId xmlns:a16="http://schemas.microsoft.com/office/drawing/2014/main" val="1491577852"/>
                    </a:ext>
                  </a:extLst>
                </a:gridCol>
                <a:gridCol w="884468">
                  <a:extLst>
                    <a:ext uri="{9D8B030D-6E8A-4147-A177-3AD203B41FA5}">
                      <a16:colId xmlns:a16="http://schemas.microsoft.com/office/drawing/2014/main" val="4137037123"/>
                    </a:ext>
                  </a:extLst>
                </a:gridCol>
                <a:gridCol w="884468">
                  <a:extLst>
                    <a:ext uri="{9D8B030D-6E8A-4147-A177-3AD203B41FA5}">
                      <a16:colId xmlns:a16="http://schemas.microsoft.com/office/drawing/2014/main" val="3939418061"/>
                    </a:ext>
                  </a:extLst>
                </a:gridCol>
                <a:gridCol w="884468">
                  <a:extLst>
                    <a:ext uri="{9D8B030D-6E8A-4147-A177-3AD203B41FA5}">
                      <a16:colId xmlns:a16="http://schemas.microsoft.com/office/drawing/2014/main" val="2191546132"/>
                    </a:ext>
                  </a:extLst>
                </a:gridCol>
                <a:gridCol w="884468">
                  <a:extLst>
                    <a:ext uri="{9D8B030D-6E8A-4147-A177-3AD203B41FA5}">
                      <a16:colId xmlns:a16="http://schemas.microsoft.com/office/drawing/2014/main" val="1380159802"/>
                    </a:ext>
                  </a:extLst>
                </a:gridCol>
                <a:gridCol w="884468">
                  <a:extLst>
                    <a:ext uri="{9D8B030D-6E8A-4147-A177-3AD203B41FA5}">
                      <a16:colId xmlns:a16="http://schemas.microsoft.com/office/drawing/2014/main" val="3962283134"/>
                    </a:ext>
                  </a:extLst>
                </a:gridCol>
                <a:gridCol w="884468">
                  <a:extLst>
                    <a:ext uri="{9D8B030D-6E8A-4147-A177-3AD203B41FA5}">
                      <a16:colId xmlns:a16="http://schemas.microsoft.com/office/drawing/2014/main" val="281674558"/>
                    </a:ext>
                  </a:extLst>
                </a:gridCol>
                <a:gridCol w="884468">
                  <a:extLst>
                    <a:ext uri="{9D8B030D-6E8A-4147-A177-3AD203B41FA5}">
                      <a16:colId xmlns:a16="http://schemas.microsoft.com/office/drawing/2014/main" val="2558719685"/>
                    </a:ext>
                  </a:extLst>
                </a:gridCol>
                <a:gridCol w="884468">
                  <a:extLst>
                    <a:ext uri="{9D8B030D-6E8A-4147-A177-3AD203B41FA5}">
                      <a16:colId xmlns:a16="http://schemas.microsoft.com/office/drawing/2014/main" val="2516690667"/>
                    </a:ext>
                  </a:extLst>
                </a:gridCol>
                <a:gridCol w="884468">
                  <a:extLst>
                    <a:ext uri="{9D8B030D-6E8A-4147-A177-3AD203B41FA5}">
                      <a16:colId xmlns:a16="http://schemas.microsoft.com/office/drawing/2014/main" val="1192038224"/>
                    </a:ext>
                  </a:extLst>
                </a:gridCol>
                <a:gridCol w="884468">
                  <a:extLst>
                    <a:ext uri="{9D8B030D-6E8A-4147-A177-3AD203B41FA5}">
                      <a16:colId xmlns:a16="http://schemas.microsoft.com/office/drawing/2014/main" val="195034983"/>
                    </a:ext>
                  </a:extLst>
                </a:gridCol>
                <a:gridCol w="884468">
                  <a:extLst>
                    <a:ext uri="{9D8B030D-6E8A-4147-A177-3AD203B41FA5}">
                      <a16:colId xmlns:a16="http://schemas.microsoft.com/office/drawing/2014/main" val="3415565505"/>
                    </a:ext>
                  </a:extLst>
                </a:gridCol>
                <a:gridCol w="884468">
                  <a:extLst>
                    <a:ext uri="{9D8B030D-6E8A-4147-A177-3AD203B41FA5}">
                      <a16:colId xmlns:a16="http://schemas.microsoft.com/office/drawing/2014/main" val="1710981720"/>
                    </a:ext>
                  </a:extLst>
                </a:gridCol>
              </a:tblGrid>
              <a:tr h="372999">
                <a:tc gridSpan="13"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IR (Tsukuba straight section)</a:t>
                      </a:r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6378700"/>
                  </a:ext>
                </a:extLst>
              </a:tr>
              <a:tr h="279749">
                <a:tc rowSpan="3"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JFY2022</a:t>
                      </a:r>
                      <a:endParaRPr kumimoji="1" lang="ja-JP" altLang="en-US" sz="1400" dirty="0"/>
                    </a:p>
                  </a:txBody>
                  <a:tcPr anchor="ctr"/>
                </a:tc>
                <a:tc gridSpan="9"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2022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2023</a:t>
                      </a:r>
                      <a:endParaRPr kumimoji="1" lang="ja-JP" altLang="en-US" sz="12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6965893"/>
                  </a:ext>
                </a:extLst>
              </a:tr>
              <a:tr h="287242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4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5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6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7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8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9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10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11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12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1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3</a:t>
                      </a:r>
                      <a:endParaRPr kumimoji="1" lang="ja-JP" altLang="en-US" sz="105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9702909"/>
                  </a:ext>
                </a:extLst>
              </a:tr>
              <a:tr h="928529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1216040"/>
                  </a:ext>
                </a:extLst>
              </a:tr>
              <a:tr h="279749">
                <a:tc rowSpan="3"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JFY2023</a:t>
                      </a:r>
                      <a:endParaRPr kumimoji="1" lang="ja-JP" altLang="en-US" sz="1400" dirty="0"/>
                    </a:p>
                  </a:txBody>
                  <a:tcPr anchor="ctr"/>
                </a:tc>
                <a:tc gridSpan="9"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2023</a:t>
                      </a:r>
                      <a:endParaRPr kumimoji="1" lang="ja-JP" altLang="en-US" sz="12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2024</a:t>
                      </a:r>
                      <a:endParaRPr kumimoji="1" lang="ja-JP" altLang="en-US" sz="12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0137591"/>
                  </a:ext>
                </a:extLst>
              </a:tr>
              <a:tr h="287242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4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5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6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7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8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9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10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11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12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1</a:t>
                      </a:r>
                      <a:endParaRPr kumimoji="1" lang="ja-JP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3</a:t>
                      </a:r>
                      <a:endParaRPr kumimoji="1" lang="ja-JP" altLang="en-US" sz="105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16932324"/>
                  </a:ext>
                </a:extLst>
              </a:tr>
              <a:tr h="810881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1414995"/>
                  </a:ext>
                </a:extLst>
              </a:tr>
            </a:tbl>
          </a:graphicData>
        </a:graphic>
      </p:graphicFrame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53694D10-4EE6-FFB9-3B56-4019DEFC3343}"/>
              </a:ext>
            </a:extLst>
          </p:cNvPr>
          <p:cNvCxnSpPr>
            <a:cxnSpLocks/>
          </p:cNvCxnSpPr>
          <p:nvPr/>
        </p:nvCxnSpPr>
        <p:spPr>
          <a:xfrm>
            <a:off x="1441457" y="4467023"/>
            <a:ext cx="234011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99BC8E0-A97F-D80A-0842-505D9A5CFE60}"/>
              </a:ext>
            </a:extLst>
          </p:cNvPr>
          <p:cNvSpPr txBox="1"/>
          <p:nvPr/>
        </p:nvSpPr>
        <p:spPr>
          <a:xfrm>
            <a:off x="2348448" y="4323671"/>
            <a:ext cx="830689" cy="276999"/>
          </a:xfrm>
          <a:prstGeom prst="rect">
            <a:avLst/>
          </a:prstGeom>
          <a:solidFill>
            <a:srgbClr val="D2DEEF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0070C0"/>
                </a:solidFill>
              </a:rPr>
              <a:t>2022b run</a:t>
            </a:r>
            <a:endParaRPr kumimoji="1" lang="ja-JP" altLang="en-US" sz="1200" dirty="0">
              <a:solidFill>
                <a:srgbClr val="0070C0"/>
              </a:solidFill>
            </a:endParaRPr>
          </a:p>
        </p:txBody>
      </p: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19FE1413-5930-4D02-5B37-1C55B5CA91E1}"/>
              </a:ext>
            </a:extLst>
          </p:cNvPr>
          <p:cNvCxnSpPr>
            <a:cxnSpLocks/>
          </p:cNvCxnSpPr>
          <p:nvPr/>
        </p:nvCxnSpPr>
        <p:spPr>
          <a:xfrm flipV="1">
            <a:off x="6743986" y="5982199"/>
            <a:ext cx="2473552" cy="1684"/>
          </a:xfrm>
          <a:prstGeom prst="straightConnector1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B93083DF-C702-A8AD-B1AF-60BBDF98E4C4}"/>
              </a:ext>
            </a:extLst>
          </p:cNvPr>
          <p:cNvCxnSpPr>
            <a:cxnSpLocks/>
          </p:cNvCxnSpPr>
          <p:nvPr/>
        </p:nvCxnSpPr>
        <p:spPr>
          <a:xfrm>
            <a:off x="10241762" y="5980515"/>
            <a:ext cx="1807570" cy="0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161F0EA8-36F1-C3CC-AAEF-D2A8E68F58A2}"/>
              </a:ext>
            </a:extLst>
          </p:cNvPr>
          <p:cNvCxnSpPr>
            <a:cxnSpLocks/>
          </p:cNvCxnSpPr>
          <p:nvPr/>
        </p:nvCxnSpPr>
        <p:spPr>
          <a:xfrm>
            <a:off x="9617731" y="5980515"/>
            <a:ext cx="624031" cy="0"/>
          </a:xfrm>
          <a:prstGeom prst="straightConnector1">
            <a:avLst/>
          </a:prstGeom>
          <a:ln w="28575"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0E006027-D5DA-19BB-2B7E-1C53543AD974}"/>
              </a:ext>
            </a:extLst>
          </p:cNvPr>
          <p:cNvSpPr txBox="1"/>
          <p:nvPr/>
        </p:nvSpPr>
        <p:spPr>
          <a:xfrm>
            <a:off x="7670862" y="5842015"/>
            <a:ext cx="838075" cy="276999"/>
          </a:xfrm>
          <a:prstGeom prst="rect">
            <a:avLst/>
          </a:prstGeom>
          <a:solidFill>
            <a:srgbClr val="EAEFF7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0070C0"/>
                </a:solidFill>
              </a:rPr>
              <a:t>2023c run</a:t>
            </a:r>
            <a:endParaRPr kumimoji="1" lang="ja-JP" altLang="en-US" sz="1200" dirty="0">
              <a:solidFill>
                <a:srgbClr val="0070C0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BA57262E-2F27-313D-4FE0-03E60ED3B55C}"/>
              </a:ext>
            </a:extLst>
          </p:cNvPr>
          <p:cNvSpPr txBox="1"/>
          <p:nvPr/>
        </p:nvSpPr>
        <p:spPr>
          <a:xfrm>
            <a:off x="10350556" y="5799954"/>
            <a:ext cx="838076" cy="276999"/>
          </a:xfrm>
          <a:prstGeom prst="rect">
            <a:avLst/>
          </a:prstGeom>
          <a:solidFill>
            <a:srgbClr val="EAEFF7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70C0"/>
                </a:solidFill>
              </a:rPr>
              <a:t>2024a run</a:t>
            </a:r>
            <a:endParaRPr kumimoji="1" lang="ja-JP" altLang="en-US" sz="1200" dirty="0">
              <a:solidFill>
                <a:srgbClr val="0070C0"/>
              </a:solidFill>
            </a:endParaRPr>
          </a:p>
        </p:txBody>
      </p: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1E9D8C2A-97A1-3338-303D-4BD823E78B20}"/>
              </a:ext>
            </a:extLst>
          </p:cNvPr>
          <p:cNvCxnSpPr>
            <a:cxnSpLocks/>
          </p:cNvCxnSpPr>
          <p:nvPr/>
        </p:nvCxnSpPr>
        <p:spPr>
          <a:xfrm flipH="1">
            <a:off x="6132888" y="4384402"/>
            <a:ext cx="262045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2A00F69B-6A3F-FCAE-AD1D-2295B37166B0}"/>
              </a:ext>
            </a:extLst>
          </p:cNvPr>
          <p:cNvSpPr txBox="1"/>
          <p:nvPr/>
        </p:nvSpPr>
        <p:spPr>
          <a:xfrm>
            <a:off x="6303047" y="4238243"/>
            <a:ext cx="1229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</a:rPr>
              <a:t>QCS extraction</a:t>
            </a:r>
            <a:endParaRPr kumimoji="1" lang="ja-JP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B6359327-19A1-BE98-7A0F-2A3236DD7DD2}"/>
              </a:ext>
            </a:extLst>
          </p:cNvPr>
          <p:cNvCxnSpPr>
            <a:cxnSpLocks/>
          </p:cNvCxnSpPr>
          <p:nvPr/>
        </p:nvCxnSpPr>
        <p:spPr>
          <a:xfrm flipH="1">
            <a:off x="4507283" y="4169080"/>
            <a:ext cx="293427" cy="0"/>
          </a:xfrm>
          <a:prstGeom prst="straightConnector1">
            <a:avLst/>
          </a:prstGeom>
          <a:ln w="28575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34FD841C-436C-A326-589A-1D3F482344E9}"/>
              </a:ext>
            </a:extLst>
          </p:cNvPr>
          <p:cNvSpPr txBox="1"/>
          <p:nvPr/>
        </p:nvSpPr>
        <p:spPr>
          <a:xfrm>
            <a:off x="3614059" y="4173547"/>
            <a:ext cx="209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00B050"/>
                </a:solidFill>
              </a:rPr>
              <a:t>Concrete shield disassembly</a:t>
            </a:r>
            <a:endParaRPr kumimoji="1" lang="ja-JP" altLang="en-US" sz="1200" dirty="0">
              <a:solidFill>
                <a:srgbClr val="00B050"/>
              </a:solidFill>
            </a:endParaRPr>
          </a:p>
        </p:txBody>
      </p:sp>
      <p:cxnSp>
        <p:nvCxnSpPr>
          <p:cNvPr id="71" name="直線矢印コネクタ 70">
            <a:extLst>
              <a:ext uri="{FF2B5EF4-FFF2-40B4-BE49-F238E27FC236}">
                <a16:creationId xmlns:a16="http://schemas.microsoft.com/office/drawing/2014/main" id="{AC9F7CAD-8FCC-395A-519A-DF4BDEE44D3A}"/>
              </a:ext>
            </a:extLst>
          </p:cNvPr>
          <p:cNvCxnSpPr>
            <a:cxnSpLocks/>
          </p:cNvCxnSpPr>
          <p:nvPr/>
        </p:nvCxnSpPr>
        <p:spPr>
          <a:xfrm flipH="1">
            <a:off x="5572809" y="4179647"/>
            <a:ext cx="560079" cy="0"/>
          </a:xfrm>
          <a:prstGeom prst="straightConnector1">
            <a:avLst/>
          </a:prstGeom>
          <a:ln w="28575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B89BF795-EEF5-B3A0-7714-2B8733BCD5D2}"/>
              </a:ext>
            </a:extLst>
          </p:cNvPr>
          <p:cNvSpPr txBox="1"/>
          <p:nvPr/>
        </p:nvSpPr>
        <p:spPr>
          <a:xfrm>
            <a:off x="2053727" y="5722882"/>
            <a:ext cx="26229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C00000"/>
                </a:solidFill>
              </a:rPr>
              <a:t>Magnet &amp; beam pipe disassembly</a:t>
            </a:r>
            <a:endParaRPr kumimoji="1" lang="ja-JP" altLang="en-US" sz="1200" dirty="0">
              <a:solidFill>
                <a:srgbClr val="C00000"/>
              </a:solidFill>
            </a:endParaRPr>
          </a:p>
        </p:txBody>
      </p:sp>
      <p:cxnSp>
        <p:nvCxnSpPr>
          <p:cNvPr id="74" name="直線矢印コネクタ 73">
            <a:extLst>
              <a:ext uri="{FF2B5EF4-FFF2-40B4-BE49-F238E27FC236}">
                <a16:creationId xmlns:a16="http://schemas.microsoft.com/office/drawing/2014/main" id="{81745EC5-5993-662F-500B-C0492642AD07}"/>
              </a:ext>
            </a:extLst>
          </p:cNvPr>
          <p:cNvCxnSpPr>
            <a:cxnSpLocks/>
          </p:cNvCxnSpPr>
          <p:nvPr/>
        </p:nvCxnSpPr>
        <p:spPr>
          <a:xfrm flipH="1" flipV="1">
            <a:off x="6786591" y="4816700"/>
            <a:ext cx="5262741" cy="7878"/>
          </a:xfrm>
          <a:prstGeom prst="straightConnector1">
            <a:avLst/>
          </a:prstGeom>
          <a:ln w="28575">
            <a:solidFill>
              <a:schemeClr val="accent2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BED22E6D-68DC-E7B6-4BD3-B45F112963F9}"/>
              </a:ext>
            </a:extLst>
          </p:cNvPr>
          <p:cNvSpPr txBox="1"/>
          <p:nvPr/>
        </p:nvSpPr>
        <p:spPr>
          <a:xfrm>
            <a:off x="8962842" y="4670584"/>
            <a:ext cx="2514780" cy="276999"/>
          </a:xfrm>
          <a:prstGeom prst="rect">
            <a:avLst/>
          </a:prstGeom>
          <a:solidFill>
            <a:srgbClr val="D2DEEF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chemeClr val="accent2"/>
                </a:solidFill>
              </a:rPr>
              <a:t>Belle II maintenance &amp; reinforcement</a:t>
            </a:r>
            <a:endParaRPr kumimoji="1" lang="ja-JP" altLang="en-US" sz="1200" dirty="0">
              <a:solidFill>
                <a:schemeClr val="accent2"/>
              </a:solidFill>
            </a:endParaRPr>
          </a:p>
        </p:txBody>
      </p:sp>
      <p:cxnSp>
        <p:nvCxnSpPr>
          <p:cNvPr id="78" name="直線矢印コネクタ 77">
            <a:extLst>
              <a:ext uri="{FF2B5EF4-FFF2-40B4-BE49-F238E27FC236}">
                <a16:creationId xmlns:a16="http://schemas.microsoft.com/office/drawing/2014/main" id="{F5D14A99-5FE9-55DF-222B-7A52C5C0FFBC}"/>
              </a:ext>
            </a:extLst>
          </p:cNvPr>
          <p:cNvCxnSpPr>
            <a:cxnSpLocks/>
          </p:cNvCxnSpPr>
          <p:nvPr/>
        </p:nvCxnSpPr>
        <p:spPr>
          <a:xfrm flipH="1">
            <a:off x="1474448" y="6074406"/>
            <a:ext cx="2618229" cy="15702"/>
          </a:xfrm>
          <a:prstGeom prst="straightConnector1">
            <a:avLst/>
          </a:prstGeom>
          <a:ln w="28575">
            <a:solidFill>
              <a:schemeClr val="accent2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9D062D2A-4B10-01D5-C34A-7DFA30C03D7B}"/>
              </a:ext>
            </a:extLst>
          </p:cNvPr>
          <p:cNvSpPr txBox="1"/>
          <p:nvPr/>
        </p:nvSpPr>
        <p:spPr>
          <a:xfrm>
            <a:off x="4471166" y="4519561"/>
            <a:ext cx="1229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accent2"/>
                </a:solidFill>
              </a:rPr>
              <a:t>Belle II work</a:t>
            </a:r>
            <a:endParaRPr kumimoji="1" lang="ja-JP" altLang="en-US" sz="1200" dirty="0">
              <a:solidFill>
                <a:schemeClr val="accent2"/>
              </a:solidFill>
            </a:endParaRPr>
          </a:p>
        </p:txBody>
      </p:sp>
      <p:cxnSp>
        <p:nvCxnSpPr>
          <p:cNvPr id="77" name="直線矢印コネクタ 76">
            <a:extLst>
              <a:ext uri="{FF2B5EF4-FFF2-40B4-BE49-F238E27FC236}">
                <a16:creationId xmlns:a16="http://schemas.microsoft.com/office/drawing/2014/main" id="{D038A6B0-E92C-E038-F88B-6CD72B2E817C}"/>
              </a:ext>
            </a:extLst>
          </p:cNvPr>
          <p:cNvCxnSpPr>
            <a:cxnSpLocks/>
          </p:cNvCxnSpPr>
          <p:nvPr/>
        </p:nvCxnSpPr>
        <p:spPr>
          <a:xfrm flipH="1">
            <a:off x="4832688" y="4808958"/>
            <a:ext cx="590175" cy="0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矢印コネクタ 83">
            <a:extLst>
              <a:ext uri="{FF2B5EF4-FFF2-40B4-BE49-F238E27FC236}">
                <a16:creationId xmlns:a16="http://schemas.microsoft.com/office/drawing/2014/main" id="{F2DA54B7-E49E-731E-AEFF-C0231530807B}"/>
              </a:ext>
            </a:extLst>
          </p:cNvPr>
          <p:cNvCxnSpPr>
            <a:cxnSpLocks/>
          </p:cNvCxnSpPr>
          <p:nvPr/>
        </p:nvCxnSpPr>
        <p:spPr>
          <a:xfrm flipH="1">
            <a:off x="6598179" y="4576523"/>
            <a:ext cx="483338" cy="0"/>
          </a:xfrm>
          <a:prstGeom prst="straightConnector1">
            <a:avLst/>
          </a:prstGeom>
          <a:ln w="28575">
            <a:solidFill>
              <a:srgbClr val="7030A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CC15A9F7-A642-A957-BBFC-5B0C5A8EDEDA}"/>
              </a:ext>
            </a:extLst>
          </p:cNvPr>
          <p:cNvSpPr txBox="1"/>
          <p:nvPr/>
        </p:nvSpPr>
        <p:spPr>
          <a:xfrm>
            <a:off x="7008348" y="4462171"/>
            <a:ext cx="17298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7030A0"/>
                </a:solidFill>
              </a:rPr>
              <a:t>QCSR cryostat leak test</a:t>
            </a:r>
            <a:endParaRPr kumimoji="1" lang="ja-JP" altLang="en-US" sz="1200" dirty="0">
              <a:solidFill>
                <a:srgbClr val="7030A0"/>
              </a:solidFill>
            </a:endParaRPr>
          </a:p>
        </p:txBody>
      </p:sp>
      <p:cxnSp>
        <p:nvCxnSpPr>
          <p:cNvPr id="92" name="直線矢印コネクタ 91">
            <a:extLst>
              <a:ext uri="{FF2B5EF4-FFF2-40B4-BE49-F238E27FC236}">
                <a16:creationId xmlns:a16="http://schemas.microsoft.com/office/drawing/2014/main" id="{9D9053D8-3DBC-96F4-5E4B-7D6C0001B618}"/>
              </a:ext>
            </a:extLst>
          </p:cNvPr>
          <p:cNvCxnSpPr>
            <a:cxnSpLocks/>
          </p:cNvCxnSpPr>
          <p:nvPr/>
        </p:nvCxnSpPr>
        <p:spPr>
          <a:xfrm flipH="1">
            <a:off x="4092677" y="5656006"/>
            <a:ext cx="272846" cy="4746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線コネクタ 95">
            <a:extLst>
              <a:ext uri="{FF2B5EF4-FFF2-40B4-BE49-F238E27FC236}">
                <a16:creationId xmlns:a16="http://schemas.microsoft.com/office/drawing/2014/main" id="{8ADBC804-0841-E5E0-3447-8A09B7BAD284}"/>
              </a:ext>
            </a:extLst>
          </p:cNvPr>
          <p:cNvCxnSpPr>
            <a:cxnSpLocks/>
          </p:cNvCxnSpPr>
          <p:nvPr/>
        </p:nvCxnSpPr>
        <p:spPr>
          <a:xfrm>
            <a:off x="8852261" y="3476989"/>
            <a:ext cx="0" cy="292808"/>
          </a:xfrm>
          <a:prstGeom prst="line">
            <a:avLst/>
          </a:prstGeom>
          <a:ln w="19050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テキスト ボックス 96">
            <a:extLst>
              <a:ext uri="{FF2B5EF4-FFF2-40B4-BE49-F238E27FC236}">
                <a16:creationId xmlns:a16="http://schemas.microsoft.com/office/drawing/2014/main" id="{7412B751-2DED-2347-7771-171E3DCE3F03}"/>
              </a:ext>
            </a:extLst>
          </p:cNvPr>
          <p:cNvSpPr txBox="1"/>
          <p:nvPr/>
        </p:nvSpPr>
        <p:spPr>
          <a:xfrm>
            <a:off x="8254836" y="3205408"/>
            <a:ext cx="141601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FFFF00"/>
                </a:solidFill>
              </a:rPr>
              <a:t>We are here now!!</a:t>
            </a:r>
            <a:endParaRPr kumimoji="1" lang="ja-JP" altLang="en-US" sz="1200" dirty="0">
              <a:solidFill>
                <a:srgbClr val="FFFF00"/>
              </a:solidFill>
            </a:endParaRPr>
          </a:p>
        </p:txBody>
      </p:sp>
      <p:cxnSp>
        <p:nvCxnSpPr>
          <p:cNvPr id="98" name="直線コネクタ 97">
            <a:extLst>
              <a:ext uri="{FF2B5EF4-FFF2-40B4-BE49-F238E27FC236}">
                <a16:creationId xmlns:a16="http://schemas.microsoft.com/office/drawing/2014/main" id="{29BF5F35-2D7A-0029-E48B-7070571C06AE}"/>
              </a:ext>
            </a:extLst>
          </p:cNvPr>
          <p:cNvCxnSpPr>
            <a:cxnSpLocks/>
          </p:cNvCxnSpPr>
          <p:nvPr/>
        </p:nvCxnSpPr>
        <p:spPr>
          <a:xfrm>
            <a:off x="8852261" y="3769797"/>
            <a:ext cx="0" cy="1157235"/>
          </a:xfrm>
          <a:prstGeom prst="line">
            <a:avLst/>
          </a:prstGeom>
          <a:ln w="127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テキスト ボックス 105">
            <a:extLst>
              <a:ext uri="{FF2B5EF4-FFF2-40B4-BE49-F238E27FC236}">
                <a16:creationId xmlns:a16="http://schemas.microsoft.com/office/drawing/2014/main" id="{2E4FEBC0-0934-9621-9948-FA0234152F50}"/>
              </a:ext>
            </a:extLst>
          </p:cNvPr>
          <p:cNvSpPr txBox="1"/>
          <p:nvPr/>
        </p:nvSpPr>
        <p:spPr>
          <a:xfrm>
            <a:off x="10352735" y="911219"/>
            <a:ext cx="5143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FF0000"/>
                </a:solidFill>
              </a:rPr>
              <a:t>IR</a:t>
            </a:r>
          </a:p>
        </p:txBody>
      </p:sp>
      <p:sp>
        <p:nvSpPr>
          <p:cNvPr id="109" name="円弧 108">
            <a:extLst>
              <a:ext uri="{FF2B5EF4-FFF2-40B4-BE49-F238E27FC236}">
                <a16:creationId xmlns:a16="http://schemas.microsoft.com/office/drawing/2014/main" id="{D5C018D8-F5F9-E761-88D4-284ECD803AA7}"/>
              </a:ext>
            </a:extLst>
          </p:cNvPr>
          <p:cNvSpPr/>
          <p:nvPr/>
        </p:nvSpPr>
        <p:spPr>
          <a:xfrm>
            <a:off x="11083986" y="2210996"/>
            <a:ext cx="648750" cy="649763"/>
          </a:xfrm>
          <a:prstGeom prst="arc">
            <a:avLst>
              <a:gd name="adj1" fmla="val 324949"/>
              <a:gd name="adj2" fmla="val 4035329"/>
            </a:avLst>
          </a:prstGeom>
          <a:ln w="28575"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" name="テキスト ボックス 109">
            <a:extLst>
              <a:ext uri="{FF2B5EF4-FFF2-40B4-BE49-F238E27FC236}">
                <a16:creationId xmlns:a16="http://schemas.microsoft.com/office/drawing/2014/main" id="{38ED1E76-D419-7339-6F02-FB8B7EF15B06}"/>
              </a:ext>
            </a:extLst>
          </p:cNvPr>
          <p:cNvSpPr txBox="1"/>
          <p:nvPr/>
        </p:nvSpPr>
        <p:spPr>
          <a:xfrm>
            <a:off x="11056098" y="2310978"/>
            <a:ext cx="723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chemeClr val="accent2"/>
                </a:solidFill>
              </a:rPr>
              <a:t>Positron beam</a:t>
            </a:r>
            <a:endParaRPr kumimoji="1" lang="ja-JP" altLang="en-US" sz="1200" dirty="0">
              <a:solidFill>
                <a:schemeClr val="accent2"/>
              </a:solidFill>
            </a:endParaRPr>
          </a:p>
        </p:txBody>
      </p:sp>
      <p:sp>
        <p:nvSpPr>
          <p:cNvPr id="112" name="テキスト ボックス 111">
            <a:extLst>
              <a:ext uri="{FF2B5EF4-FFF2-40B4-BE49-F238E27FC236}">
                <a16:creationId xmlns:a16="http://schemas.microsoft.com/office/drawing/2014/main" id="{40274FC6-72DF-BDAE-BEC1-FAE3A76D72B0}"/>
              </a:ext>
            </a:extLst>
          </p:cNvPr>
          <p:cNvSpPr txBox="1"/>
          <p:nvPr/>
        </p:nvSpPr>
        <p:spPr>
          <a:xfrm>
            <a:off x="11100704" y="916121"/>
            <a:ext cx="10599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FF0000"/>
                </a:solidFill>
              </a:rPr>
              <a:t>Tsukuba</a:t>
            </a:r>
            <a:r>
              <a:rPr lang="ja-JP" altLang="en-US" sz="1200" dirty="0">
                <a:solidFill>
                  <a:srgbClr val="FF0000"/>
                </a:solidFill>
              </a:rPr>
              <a:t> </a:t>
            </a:r>
            <a:r>
              <a:rPr lang="en-US" altLang="ja-JP" sz="1200" dirty="0">
                <a:solidFill>
                  <a:srgbClr val="FF0000"/>
                </a:solidFill>
              </a:rPr>
              <a:t>lab.</a:t>
            </a:r>
          </a:p>
        </p:txBody>
      </p:sp>
      <p:cxnSp>
        <p:nvCxnSpPr>
          <p:cNvPr id="114" name="直線矢印コネクタ 113">
            <a:extLst>
              <a:ext uri="{FF2B5EF4-FFF2-40B4-BE49-F238E27FC236}">
                <a16:creationId xmlns:a16="http://schemas.microsoft.com/office/drawing/2014/main" id="{C0B6E53D-D4C7-BC8F-8C02-759E59EABD2E}"/>
              </a:ext>
            </a:extLst>
          </p:cNvPr>
          <p:cNvCxnSpPr>
            <a:cxnSpLocks/>
          </p:cNvCxnSpPr>
          <p:nvPr/>
        </p:nvCxnSpPr>
        <p:spPr>
          <a:xfrm flipH="1">
            <a:off x="10808637" y="1065815"/>
            <a:ext cx="416298" cy="9560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1727610-01B7-48D0-8A9A-C27861F6F8E2}"/>
              </a:ext>
            </a:extLst>
          </p:cNvPr>
          <p:cNvSpPr/>
          <p:nvPr/>
        </p:nvSpPr>
        <p:spPr>
          <a:xfrm>
            <a:off x="10762918" y="1124258"/>
            <a:ext cx="45719" cy="9194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弧 17">
            <a:extLst>
              <a:ext uri="{FF2B5EF4-FFF2-40B4-BE49-F238E27FC236}">
                <a16:creationId xmlns:a16="http://schemas.microsoft.com/office/drawing/2014/main" id="{AA414207-F2DB-2DB6-5655-822871E5F2E9}"/>
              </a:ext>
            </a:extLst>
          </p:cNvPr>
          <p:cNvSpPr/>
          <p:nvPr/>
        </p:nvSpPr>
        <p:spPr>
          <a:xfrm flipH="1">
            <a:off x="9854797" y="2220232"/>
            <a:ext cx="648750" cy="649763"/>
          </a:xfrm>
          <a:prstGeom prst="arc">
            <a:avLst>
              <a:gd name="adj1" fmla="val 324949"/>
              <a:gd name="adj2" fmla="val 4035329"/>
            </a:avLst>
          </a:prstGeom>
          <a:ln w="28575">
            <a:solidFill>
              <a:srgbClr val="00B0F0"/>
            </a:solidFill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941D4ED-9B3B-4751-E771-723A855BCAFF}"/>
              </a:ext>
            </a:extLst>
          </p:cNvPr>
          <p:cNvSpPr txBox="1"/>
          <p:nvPr/>
        </p:nvSpPr>
        <p:spPr>
          <a:xfrm>
            <a:off x="10035509" y="2314280"/>
            <a:ext cx="723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rgbClr val="00B0F0"/>
                </a:solidFill>
              </a:rPr>
              <a:t>Electron beam</a:t>
            </a:r>
            <a:endParaRPr kumimoji="1" lang="ja-JP" altLang="en-US" sz="1200" dirty="0">
              <a:solidFill>
                <a:srgbClr val="00B0F0"/>
              </a:solidFill>
            </a:endParaRPr>
          </a:p>
        </p:txBody>
      </p:sp>
      <p:pic>
        <p:nvPicPr>
          <p:cNvPr id="25" name="図 24" descr="屋内, キッチン, いっぱい, カウンター が含まれている画像&#10;&#10;自動的に生成された説明">
            <a:extLst>
              <a:ext uri="{FF2B5EF4-FFF2-40B4-BE49-F238E27FC236}">
                <a16:creationId xmlns:a16="http://schemas.microsoft.com/office/drawing/2014/main" id="{3CBF9AC7-81E5-F584-C73E-913D2A3DD02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303" y="1099842"/>
            <a:ext cx="2332025" cy="1749019"/>
          </a:xfrm>
          <a:prstGeom prst="rect">
            <a:avLst/>
          </a:prstGeom>
        </p:spPr>
      </p:pic>
      <p:pic>
        <p:nvPicPr>
          <p:cNvPr id="37" name="図 36" descr="屋内, テーブル, 男, 女性 が含まれている画像&#10;&#10;自動的に生成された説明">
            <a:extLst>
              <a:ext uri="{FF2B5EF4-FFF2-40B4-BE49-F238E27FC236}">
                <a16:creationId xmlns:a16="http://schemas.microsoft.com/office/drawing/2014/main" id="{C0D6C676-FE8D-2819-793C-6DDF903DA57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105" y="1099970"/>
            <a:ext cx="2332025" cy="1749019"/>
          </a:xfrm>
          <a:prstGeom prst="rect">
            <a:avLst/>
          </a:prstGeom>
        </p:spPr>
      </p:pic>
      <p:cxnSp>
        <p:nvCxnSpPr>
          <p:cNvPr id="47" name="直線矢印コネクタ 46">
            <a:extLst>
              <a:ext uri="{FF2B5EF4-FFF2-40B4-BE49-F238E27FC236}">
                <a16:creationId xmlns:a16="http://schemas.microsoft.com/office/drawing/2014/main" id="{14443D92-450A-6112-7242-484AFCAF0808}"/>
              </a:ext>
            </a:extLst>
          </p:cNvPr>
          <p:cNvCxnSpPr>
            <a:cxnSpLocks/>
          </p:cNvCxnSpPr>
          <p:nvPr/>
        </p:nvCxnSpPr>
        <p:spPr>
          <a:xfrm flipH="1">
            <a:off x="11188632" y="4600670"/>
            <a:ext cx="749470" cy="0"/>
          </a:xfrm>
          <a:prstGeom prst="straightConnector1">
            <a:avLst/>
          </a:prstGeom>
          <a:ln w="28575">
            <a:solidFill>
              <a:srgbClr val="7030A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057BB7B6-88C5-8214-F4A3-3BE301A6EB76}"/>
              </a:ext>
            </a:extLst>
          </p:cNvPr>
          <p:cNvSpPr txBox="1"/>
          <p:nvPr/>
        </p:nvSpPr>
        <p:spPr>
          <a:xfrm>
            <a:off x="10917932" y="4119475"/>
            <a:ext cx="1234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7030A0"/>
                </a:solidFill>
              </a:rPr>
              <a:t>QCS cryostat modification</a:t>
            </a:r>
            <a:endParaRPr kumimoji="1" lang="ja-JP" altLang="en-US" sz="1200" dirty="0">
              <a:solidFill>
                <a:srgbClr val="7030A0"/>
              </a:solidFill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7A652232-C2CF-52E6-C013-F4AF421F59D4}"/>
              </a:ext>
            </a:extLst>
          </p:cNvPr>
          <p:cNvSpPr txBox="1"/>
          <p:nvPr/>
        </p:nvSpPr>
        <p:spPr>
          <a:xfrm>
            <a:off x="2439706" y="5936416"/>
            <a:ext cx="598869" cy="276999"/>
          </a:xfrm>
          <a:prstGeom prst="rect">
            <a:avLst/>
          </a:prstGeom>
          <a:solidFill>
            <a:srgbClr val="EAEFF7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chemeClr val="accent2"/>
                </a:solidFill>
              </a:rPr>
              <a:t>Belle II</a:t>
            </a:r>
            <a:endParaRPr kumimoji="1" lang="ja-JP" altLang="en-US" sz="1200" dirty="0">
              <a:solidFill>
                <a:schemeClr val="accent2"/>
              </a:solidFill>
            </a:endParaRP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3B4D8485-F2EE-A20E-C5D0-64454A4F19FD}"/>
              </a:ext>
            </a:extLst>
          </p:cNvPr>
          <p:cNvSpPr txBox="1"/>
          <p:nvPr/>
        </p:nvSpPr>
        <p:spPr>
          <a:xfrm>
            <a:off x="4229100" y="5517506"/>
            <a:ext cx="15661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</a:rPr>
              <a:t>QCS reinstallation</a:t>
            </a:r>
            <a:endParaRPr kumimoji="1" lang="ja-JP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56" name="直線矢印コネクタ 55">
            <a:extLst>
              <a:ext uri="{FF2B5EF4-FFF2-40B4-BE49-F238E27FC236}">
                <a16:creationId xmlns:a16="http://schemas.microsoft.com/office/drawing/2014/main" id="{99348604-9C8F-EB8E-482C-E7CF0D08E4DC}"/>
              </a:ext>
            </a:extLst>
          </p:cNvPr>
          <p:cNvCxnSpPr>
            <a:cxnSpLocks/>
          </p:cNvCxnSpPr>
          <p:nvPr/>
        </p:nvCxnSpPr>
        <p:spPr>
          <a:xfrm flipH="1">
            <a:off x="4471166" y="5857711"/>
            <a:ext cx="808757" cy="0"/>
          </a:xfrm>
          <a:prstGeom prst="straightConnector1">
            <a:avLst/>
          </a:prstGeom>
          <a:ln w="28575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矢印コネクタ 57">
            <a:extLst>
              <a:ext uri="{FF2B5EF4-FFF2-40B4-BE49-F238E27FC236}">
                <a16:creationId xmlns:a16="http://schemas.microsoft.com/office/drawing/2014/main" id="{21C709ED-C20B-BDDD-E822-BDEEDA9755AF}"/>
              </a:ext>
            </a:extLst>
          </p:cNvPr>
          <p:cNvCxnSpPr>
            <a:cxnSpLocks/>
          </p:cNvCxnSpPr>
          <p:nvPr/>
        </p:nvCxnSpPr>
        <p:spPr>
          <a:xfrm flipH="1">
            <a:off x="5386072" y="6197753"/>
            <a:ext cx="590175" cy="0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A8939537-1785-D668-C197-B890F3819DED}"/>
              </a:ext>
            </a:extLst>
          </p:cNvPr>
          <p:cNvSpPr txBox="1"/>
          <p:nvPr/>
        </p:nvSpPr>
        <p:spPr>
          <a:xfrm>
            <a:off x="5062310" y="5932224"/>
            <a:ext cx="1229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accent2"/>
                </a:solidFill>
              </a:rPr>
              <a:t>Belle II work</a:t>
            </a:r>
            <a:endParaRPr kumimoji="1" lang="ja-JP" altLang="en-US" sz="1200" dirty="0">
              <a:solidFill>
                <a:schemeClr val="accent2"/>
              </a:solidFill>
            </a:endParaRP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2E535859-2030-3D08-2028-70F5F34D837A}"/>
              </a:ext>
            </a:extLst>
          </p:cNvPr>
          <p:cNvSpPr txBox="1"/>
          <p:nvPr/>
        </p:nvSpPr>
        <p:spPr>
          <a:xfrm>
            <a:off x="6327357" y="5506971"/>
            <a:ext cx="2145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00B050"/>
                </a:solidFill>
              </a:rPr>
              <a:t>Concrete shield reinstallation</a:t>
            </a:r>
            <a:endParaRPr kumimoji="1" lang="ja-JP" altLang="en-US" sz="1200" dirty="0">
              <a:solidFill>
                <a:srgbClr val="00B050"/>
              </a:solidFill>
            </a:endParaRPr>
          </a:p>
        </p:txBody>
      </p:sp>
      <p:cxnSp>
        <p:nvCxnSpPr>
          <p:cNvPr id="62" name="直線矢印コネクタ 61">
            <a:extLst>
              <a:ext uri="{FF2B5EF4-FFF2-40B4-BE49-F238E27FC236}">
                <a16:creationId xmlns:a16="http://schemas.microsoft.com/office/drawing/2014/main" id="{2DAE402F-B84E-E40A-916A-23D3C27B52D2}"/>
              </a:ext>
            </a:extLst>
          </p:cNvPr>
          <p:cNvCxnSpPr>
            <a:cxnSpLocks/>
          </p:cNvCxnSpPr>
          <p:nvPr/>
        </p:nvCxnSpPr>
        <p:spPr>
          <a:xfrm flipH="1">
            <a:off x="6144842" y="5647228"/>
            <a:ext cx="293427" cy="0"/>
          </a:xfrm>
          <a:prstGeom prst="straightConnector1">
            <a:avLst/>
          </a:prstGeom>
          <a:ln w="28575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A64E876-1793-9B82-829F-5299F6E5B817}"/>
              </a:ext>
            </a:extLst>
          </p:cNvPr>
          <p:cNvSpPr txBox="1"/>
          <p:nvPr/>
        </p:nvSpPr>
        <p:spPr>
          <a:xfrm>
            <a:off x="1696713" y="6115196"/>
            <a:ext cx="20848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accent2"/>
                </a:solidFill>
              </a:rPr>
              <a:t>maintenance &amp; reinforcement</a:t>
            </a:r>
            <a:endParaRPr kumimoji="1" lang="ja-JP" altLang="en-US" sz="1200" dirty="0">
              <a:solidFill>
                <a:schemeClr val="accent2"/>
              </a:solidFill>
            </a:endParaRPr>
          </a:p>
        </p:txBody>
      </p: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D6F27CAF-EFC1-BF72-3C35-FD725B220DDF}"/>
              </a:ext>
            </a:extLst>
          </p:cNvPr>
          <p:cNvCxnSpPr>
            <a:cxnSpLocks/>
          </p:cNvCxnSpPr>
          <p:nvPr/>
        </p:nvCxnSpPr>
        <p:spPr>
          <a:xfrm>
            <a:off x="6298341" y="1047396"/>
            <a:ext cx="167745" cy="824271"/>
          </a:xfrm>
          <a:prstGeom prst="straightConnector1">
            <a:avLst/>
          </a:prstGeom>
          <a:ln w="12700">
            <a:solidFill>
              <a:schemeClr val="bg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1E5BE1F-7388-4C06-E18B-97299444816A}"/>
              </a:ext>
            </a:extLst>
          </p:cNvPr>
          <p:cNvSpPr txBox="1"/>
          <p:nvPr/>
        </p:nvSpPr>
        <p:spPr>
          <a:xfrm>
            <a:off x="6061166" y="899345"/>
            <a:ext cx="6369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chemeClr val="accent2">
                    <a:lumMod val="75000"/>
                  </a:schemeClr>
                </a:solidFill>
              </a:rPr>
              <a:t>Belle II</a:t>
            </a:r>
            <a:endParaRPr kumimoji="1" lang="ja-JP" altLang="en-US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BD6B9A6-34A1-B364-397C-5B4BAF789DAB}"/>
              </a:ext>
            </a:extLst>
          </p:cNvPr>
          <p:cNvSpPr txBox="1"/>
          <p:nvPr/>
        </p:nvSpPr>
        <p:spPr>
          <a:xfrm>
            <a:off x="4816368" y="2822326"/>
            <a:ext cx="21355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chemeClr val="accent2">
                    <a:lumMod val="75000"/>
                  </a:schemeClr>
                </a:solidFill>
              </a:rPr>
              <a:t>Concrete radiation shield</a:t>
            </a:r>
            <a:endParaRPr kumimoji="1" lang="ja-JP" altLang="en-US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9456CBE5-D3B9-2348-5654-39BBC1D6B263}"/>
              </a:ext>
            </a:extLst>
          </p:cNvPr>
          <p:cNvCxnSpPr>
            <a:cxnSpLocks/>
          </p:cNvCxnSpPr>
          <p:nvPr/>
        </p:nvCxnSpPr>
        <p:spPr>
          <a:xfrm flipV="1">
            <a:off x="5795266" y="2495521"/>
            <a:ext cx="64106" cy="422294"/>
          </a:xfrm>
          <a:prstGeom prst="straightConnector1">
            <a:avLst/>
          </a:prstGeom>
          <a:ln w="12700">
            <a:solidFill>
              <a:schemeClr val="bg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F44DA042-FC2A-8908-CD7B-E305EEE1F33C}"/>
              </a:ext>
            </a:extLst>
          </p:cNvPr>
          <p:cNvSpPr txBox="1"/>
          <p:nvPr/>
        </p:nvSpPr>
        <p:spPr>
          <a:xfrm>
            <a:off x="8678184" y="2821182"/>
            <a:ext cx="9853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chemeClr val="accent2">
                    <a:lumMod val="75000"/>
                  </a:schemeClr>
                </a:solidFill>
              </a:rPr>
              <a:t>QCS cryostat</a:t>
            </a:r>
            <a:endParaRPr kumimoji="1" lang="ja-JP" altLang="en-US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B06A94EF-885C-ABBD-CC75-489F7B2EE0F5}"/>
              </a:ext>
            </a:extLst>
          </p:cNvPr>
          <p:cNvCxnSpPr>
            <a:cxnSpLocks/>
          </p:cNvCxnSpPr>
          <p:nvPr/>
        </p:nvCxnSpPr>
        <p:spPr>
          <a:xfrm flipH="1" flipV="1">
            <a:off x="8994895" y="1701192"/>
            <a:ext cx="334352" cy="1224862"/>
          </a:xfrm>
          <a:prstGeom prst="straightConnector1">
            <a:avLst/>
          </a:prstGeom>
          <a:ln w="12700">
            <a:solidFill>
              <a:schemeClr val="bg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63E8BE2E-404C-9E04-0511-85F0992D8E2F}"/>
              </a:ext>
            </a:extLst>
          </p:cNvPr>
          <p:cNvSpPr txBox="1"/>
          <p:nvPr/>
        </p:nvSpPr>
        <p:spPr>
          <a:xfrm>
            <a:off x="7549935" y="883012"/>
            <a:ext cx="17637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chemeClr val="accent2">
                    <a:lumMod val="75000"/>
                  </a:schemeClr>
                </a:solidFill>
              </a:rPr>
              <a:t>QCS m</a:t>
            </a:r>
            <a:r>
              <a:rPr kumimoji="1" lang="en-US" altLang="ja-JP" sz="1200" dirty="0">
                <a:solidFill>
                  <a:schemeClr val="accent2">
                    <a:lumMod val="75000"/>
                  </a:schemeClr>
                </a:solidFill>
              </a:rPr>
              <a:t>ovable platform</a:t>
            </a:r>
            <a:endParaRPr kumimoji="1" lang="ja-JP" altLang="en-US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41" name="直線矢印コネクタ 40">
            <a:extLst>
              <a:ext uri="{FF2B5EF4-FFF2-40B4-BE49-F238E27FC236}">
                <a16:creationId xmlns:a16="http://schemas.microsoft.com/office/drawing/2014/main" id="{14FF6D38-D599-0AE5-EC28-A5F8A6B65098}"/>
              </a:ext>
            </a:extLst>
          </p:cNvPr>
          <p:cNvCxnSpPr>
            <a:cxnSpLocks/>
          </p:cNvCxnSpPr>
          <p:nvPr/>
        </p:nvCxnSpPr>
        <p:spPr>
          <a:xfrm>
            <a:off x="8290024" y="1071138"/>
            <a:ext cx="448197" cy="611239"/>
          </a:xfrm>
          <a:prstGeom prst="straightConnector1">
            <a:avLst/>
          </a:prstGeom>
          <a:ln w="12700">
            <a:solidFill>
              <a:schemeClr val="bg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4020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F701E36-050C-457E-2E66-A6180090C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3575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7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A77FE2BB-5013-A3A5-2727-7D67D48B4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3575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14th Dec. 2022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901F97E4-697B-171F-82DE-D588EFD73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3575"/>
            <a:ext cx="4114800" cy="365125"/>
          </a:xfrm>
        </p:spPr>
        <p:txBody>
          <a:bodyPr/>
          <a:lstStyle/>
          <a:p>
            <a:r>
              <a:rPr kumimoji="1" lang="en-US" altLang="ja-JP">
                <a:solidFill>
                  <a:srgbClr val="FFFF00"/>
                </a:solidFill>
              </a:rPr>
              <a:t>The 26th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1105BB1C-B990-D354-8599-0ACE9C5C6C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15" name="タイトル 1">
            <a:extLst>
              <a:ext uri="{FF2B5EF4-FFF2-40B4-BE49-F238E27FC236}">
                <a16:creationId xmlns:a16="http://schemas.microsoft.com/office/drawing/2014/main" id="{3A4A521B-871B-9717-5321-DD995190F29B}"/>
              </a:ext>
            </a:extLst>
          </p:cNvPr>
          <p:cNvSpPr txBox="1">
            <a:spLocks/>
          </p:cNvSpPr>
          <p:nvPr/>
        </p:nvSpPr>
        <p:spPr>
          <a:xfrm>
            <a:off x="1785678" y="0"/>
            <a:ext cx="8360404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002060"/>
                </a:solidFill>
                <a:latin typeface="+mn-lt"/>
              </a:rPr>
              <a:t>IR (Tsukuba straight section) #2</a:t>
            </a:r>
            <a:endParaRPr lang="ja-JP" altLang="en-US" sz="40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3" name="図 2" descr="スポーツゲーム が含まれている画像&#10;&#10;自動的に生成された説明">
            <a:extLst>
              <a:ext uri="{FF2B5EF4-FFF2-40B4-BE49-F238E27FC236}">
                <a16:creationId xmlns:a16="http://schemas.microsoft.com/office/drawing/2014/main" id="{5CD11C11-C96F-BF4D-DEF7-EBB69509F15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2" r="5654"/>
          <a:stretch/>
        </p:blipFill>
        <p:spPr>
          <a:xfrm>
            <a:off x="9584575" y="997326"/>
            <a:ext cx="2363558" cy="2260023"/>
          </a:xfrm>
          <a:prstGeom prst="rect">
            <a:avLst/>
          </a:prstGeom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E2DC1DFF-B029-9BB6-A695-0BAC2ED2CAB3}"/>
              </a:ext>
            </a:extLst>
          </p:cNvPr>
          <p:cNvSpPr/>
          <p:nvPr/>
        </p:nvSpPr>
        <p:spPr>
          <a:xfrm>
            <a:off x="10713359" y="1061984"/>
            <a:ext cx="150952" cy="222373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6EDB761-5A3E-D5C1-8485-D3C63F92242B}"/>
              </a:ext>
            </a:extLst>
          </p:cNvPr>
          <p:cNvSpPr txBox="1"/>
          <p:nvPr/>
        </p:nvSpPr>
        <p:spPr>
          <a:xfrm>
            <a:off x="10352735" y="911219"/>
            <a:ext cx="5143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FF0000"/>
                </a:solidFill>
              </a:rPr>
              <a:t>IR</a:t>
            </a:r>
          </a:p>
        </p:txBody>
      </p:sp>
      <p:sp>
        <p:nvSpPr>
          <p:cNvPr id="20" name="円弧 19">
            <a:extLst>
              <a:ext uri="{FF2B5EF4-FFF2-40B4-BE49-F238E27FC236}">
                <a16:creationId xmlns:a16="http://schemas.microsoft.com/office/drawing/2014/main" id="{183B683D-C8B0-D460-28FF-1C912A02FC1F}"/>
              </a:ext>
            </a:extLst>
          </p:cNvPr>
          <p:cNvSpPr/>
          <p:nvPr/>
        </p:nvSpPr>
        <p:spPr>
          <a:xfrm>
            <a:off x="11083986" y="2210996"/>
            <a:ext cx="648750" cy="649763"/>
          </a:xfrm>
          <a:prstGeom prst="arc">
            <a:avLst>
              <a:gd name="adj1" fmla="val 324949"/>
              <a:gd name="adj2" fmla="val 4035329"/>
            </a:avLst>
          </a:prstGeom>
          <a:ln w="28575"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535C2D6C-35E6-E699-F519-ACA174C0BE37}"/>
              </a:ext>
            </a:extLst>
          </p:cNvPr>
          <p:cNvSpPr txBox="1"/>
          <p:nvPr/>
        </p:nvSpPr>
        <p:spPr>
          <a:xfrm>
            <a:off x="11056098" y="2310978"/>
            <a:ext cx="723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chemeClr val="accent2"/>
                </a:solidFill>
              </a:rPr>
              <a:t>Positron beam</a:t>
            </a:r>
            <a:endParaRPr kumimoji="1" lang="ja-JP" altLang="en-US" sz="1200" dirty="0">
              <a:solidFill>
                <a:schemeClr val="accent2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A861233-EAED-D883-0321-02E897B444C5}"/>
              </a:ext>
            </a:extLst>
          </p:cNvPr>
          <p:cNvSpPr txBox="1"/>
          <p:nvPr/>
        </p:nvSpPr>
        <p:spPr>
          <a:xfrm>
            <a:off x="11100704" y="916121"/>
            <a:ext cx="10599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FF0000"/>
                </a:solidFill>
              </a:rPr>
              <a:t>Tsukuba</a:t>
            </a:r>
            <a:r>
              <a:rPr lang="ja-JP" altLang="en-US" sz="1200" dirty="0">
                <a:solidFill>
                  <a:srgbClr val="FF0000"/>
                </a:solidFill>
              </a:rPr>
              <a:t> </a:t>
            </a:r>
            <a:r>
              <a:rPr lang="en-US" altLang="ja-JP" sz="1200" dirty="0">
                <a:solidFill>
                  <a:srgbClr val="FF0000"/>
                </a:solidFill>
              </a:rPr>
              <a:t>lab.</a:t>
            </a:r>
          </a:p>
        </p:txBody>
      </p: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143FA28F-96EA-265C-E154-5A5C592D0452}"/>
              </a:ext>
            </a:extLst>
          </p:cNvPr>
          <p:cNvCxnSpPr>
            <a:cxnSpLocks/>
          </p:cNvCxnSpPr>
          <p:nvPr/>
        </p:nvCxnSpPr>
        <p:spPr>
          <a:xfrm flipH="1">
            <a:off x="10808637" y="1065815"/>
            <a:ext cx="416298" cy="9560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C11655C5-C2E4-BFDF-6B55-30B0F564216C}"/>
              </a:ext>
            </a:extLst>
          </p:cNvPr>
          <p:cNvSpPr/>
          <p:nvPr/>
        </p:nvSpPr>
        <p:spPr>
          <a:xfrm>
            <a:off x="10762918" y="1124258"/>
            <a:ext cx="45719" cy="9194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円弧 31">
            <a:extLst>
              <a:ext uri="{FF2B5EF4-FFF2-40B4-BE49-F238E27FC236}">
                <a16:creationId xmlns:a16="http://schemas.microsoft.com/office/drawing/2014/main" id="{954C8DDF-11A7-E55D-5E64-29017D661D93}"/>
              </a:ext>
            </a:extLst>
          </p:cNvPr>
          <p:cNvSpPr/>
          <p:nvPr/>
        </p:nvSpPr>
        <p:spPr>
          <a:xfrm flipH="1">
            <a:off x="9854797" y="2220232"/>
            <a:ext cx="648750" cy="649763"/>
          </a:xfrm>
          <a:prstGeom prst="arc">
            <a:avLst>
              <a:gd name="adj1" fmla="val 324949"/>
              <a:gd name="adj2" fmla="val 4035329"/>
            </a:avLst>
          </a:prstGeom>
          <a:ln w="28575">
            <a:solidFill>
              <a:srgbClr val="00B0F0"/>
            </a:solidFill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1E62B8FF-79B8-A9F8-E7FF-75C9218B24BA}"/>
              </a:ext>
            </a:extLst>
          </p:cNvPr>
          <p:cNvSpPr txBox="1"/>
          <p:nvPr/>
        </p:nvSpPr>
        <p:spPr>
          <a:xfrm>
            <a:off x="10035509" y="2314280"/>
            <a:ext cx="723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rgbClr val="00B0F0"/>
                </a:solidFill>
              </a:rPr>
              <a:t>Electron beam</a:t>
            </a:r>
            <a:endParaRPr kumimoji="1" lang="ja-JP" altLang="en-US" sz="1200" dirty="0">
              <a:solidFill>
                <a:srgbClr val="00B0F0"/>
              </a:solidFill>
            </a:endParaRPr>
          </a:p>
        </p:txBody>
      </p:sp>
      <p:sp>
        <p:nvSpPr>
          <p:cNvPr id="34" name="コンテンツ プレースホルダー 2">
            <a:extLst>
              <a:ext uri="{FF2B5EF4-FFF2-40B4-BE49-F238E27FC236}">
                <a16:creationId xmlns:a16="http://schemas.microsoft.com/office/drawing/2014/main" id="{DA2A40B8-FCBD-0C56-4281-26A3C817A9F6}"/>
              </a:ext>
            </a:extLst>
          </p:cNvPr>
          <p:cNvSpPr txBox="1">
            <a:spLocks/>
          </p:cNvSpPr>
          <p:nvPr/>
        </p:nvSpPr>
        <p:spPr>
          <a:xfrm>
            <a:off x="65316" y="1049718"/>
            <a:ext cx="8663134" cy="2673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dirty="0">
                <a:solidFill>
                  <a:srgbClr val="002060"/>
                </a:solidFill>
                <a:sym typeface="Symbol" panose="05050102010706020507" pitchFamily="18" charset="2"/>
              </a:rPr>
              <a:t>Concrete radiation shields disassembly (already done)</a:t>
            </a:r>
          </a:p>
          <a:p>
            <a:pPr lvl="1"/>
            <a:r>
              <a:rPr lang="en-US" altLang="ja-JP" sz="1800" dirty="0">
                <a:sym typeface="Symbol" panose="05050102010706020507" pitchFamily="18" charset="2"/>
              </a:rPr>
              <a:t>Concrete radiation shields were temporarily removed for IR works.</a:t>
            </a:r>
            <a:endParaRPr lang="en-US" altLang="ja-JP" sz="1400" dirty="0">
              <a:sym typeface="Symbol" panose="05050102010706020507" pitchFamily="18" charset="2"/>
            </a:endParaRPr>
          </a:p>
          <a:p>
            <a:pPr lvl="1"/>
            <a:r>
              <a:rPr lang="en-US" altLang="ja-JP" sz="1800" dirty="0">
                <a:sym typeface="Symbol" panose="05050102010706020507" pitchFamily="18" charset="2"/>
              </a:rPr>
              <a:t>They will be reinstalled in mid September 2023.</a:t>
            </a:r>
          </a:p>
          <a:p>
            <a:pPr lvl="2"/>
            <a:r>
              <a:rPr lang="en-US" altLang="ja-JP" sz="1400" dirty="0">
                <a:solidFill>
                  <a:srgbClr val="0070C0"/>
                </a:solidFill>
                <a:sym typeface="Symbol" panose="05050102010706020507" pitchFamily="18" charset="2"/>
              </a:rPr>
              <a:t>To suppress background noise of Belle II, 2 concrete shields will be replaced with new ones.</a:t>
            </a:r>
          </a:p>
          <a:p>
            <a:pPr lvl="2"/>
            <a:r>
              <a:rPr lang="en-US" altLang="ja-JP" sz="1400" dirty="0">
                <a:solidFill>
                  <a:srgbClr val="0070C0"/>
                </a:solidFill>
                <a:sym typeface="Symbol" panose="05050102010706020507" pitchFamily="18" charset="2"/>
              </a:rPr>
              <a:t>New shields will be delivered in February 2023.</a:t>
            </a:r>
          </a:p>
          <a:p>
            <a:pPr lvl="2"/>
            <a:endParaRPr lang="en-US" altLang="ja-JP" sz="1400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endParaRPr lang="en-US" altLang="ja-JP" dirty="0">
              <a:solidFill>
                <a:srgbClr val="002060"/>
              </a:solidFill>
            </a:endParaRPr>
          </a:p>
        </p:txBody>
      </p:sp>
      <p:pic>
        <p:nvPicPr>
          <p:cNvPr id="42" name="図 41" descr="屋内, 座る, テーブル, 小さい が含まれている画像&#10;&#10;自動的に生成された説明">
            <a:extLst>
              <a:ext uri="{FF2B5EF4-FFF2-40B4-BE49-F238E27FC236}">
                <a16:creationId xmlns:a16="http://schemas.microsoft.com/office/drawing/2014/main" id="{DE50CD17-1ED4-381F-788D-CB167B61EF7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2"/>
          <a:stretch/>
        </p:blipFill>
        <p:spPr>
          <a:xfrm>
            <a:off x="106649" y="3265300"/>
            <a:ext cx="3306963" cy="2735499"/>
          </a:xfrm>
          <a:prstGeom prst="rect">
            <a:avLst/>
          </a:prstGeom>
        </p:spPr>
      </p:pic>
      <p:pic>
        <p:nvPicPr>
          <p:cNvPr id="47" name="図 46" descr="建物, 食品, テーブル, いっぱい が含まれている画像&#10;&#10;自動的に生成された説明">
            <a:extLst>
              <a:ext uri="{FF2B5EF4-FFF2-40B4-BE49-F238E27FC236}">
                <a16:creationId xmlns:a16="http://schemas.microsoft.com/office/drawing/2014/main" id="{197D21D1-A7EB-53BD-F601-27DD62A7A0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874" y="3346520"/>
            <a:ext cx="3803847" cy="2852885"/>
          </a:xfrm>
          <a:prstGeom prst="rect">
            <a:avLst/>
          </a:prstGeom>
        </p:spPr>
      </p:pic>
      <p:pic>
        <p:nvPicPr>
          <p:cNvPr id="38" name="図 37" descr="屋内, 建物, キッチン, 金属 が含まれている画像&#10;&#10;自動的に生成された説明">
            <a:extLst>
              <a:ext uri="{FF2B5EF4-FFF2-40B4-BE49-F238E27FC236}">
                <a16:creationId xmlns:a16="http://schemas.microsoft.com/office/drawing/2014/main" id="{1975BF2E-720D-ED53-D385-E91D808C195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875" y="2671809"/>
            <a:ext cx="2160077" cy="1620058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45" name="図 44" descr="屋内, 大きい, 建物, 座る が含まれている画像&#10;&#10;自動的に生成された説明">
            <a:extLst>
              <a:ext uri="{FF2B5EF4-FFF2-40B4-BE49-F238E27FC236}">
                <a16:creationId xmlns:a16="http://schemas.microsoft.com/office/drawing/2014/main" id="{CC2E2B80-D5B2-E225-B360-7E3E5472262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668" y="4679471"/>
            <a:ext cx="1980387" cy="148529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48" name="図 47">
            <a:extLst>
              <a:ext uri="{FF2B5EF4-FFF2-40B4-BE49-F238E27FC236}">
                <a16:creationId xmlns:a16="http://schemas.microsoft.com/office/drawing/2014/main" id="{5641F7A9-16ED-3E41-CC78-0B3CD939A914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AFBFB"/>
              </a:clrFrom>
              <a:clrTo>
                <a:srgbClr val="FAFB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51867" y="3442047"/>
            <a:ext cx="3060666" cy="3098296"/>
          </a:xfrm>
          <a:prstGeom prst="rect">
            <a:avLst/>
          </a:prstGeom>
        </p:spPr>
      </p:pic>
      <p:pic>
        <p:nvPicPr>
          <p:cNvPr id="49" name="図 48" descr="屋内, 天井, キッチン, いっぱい が含まれている画像&#10;&#10;自動的に生成された説明">
            <a:extLst>
              <a:ext uri="{FF2B5EF4-FFF2-40B4-BE49-F238E27FC236}">
                <a16:creationId xmlns:a16="http://schemas.microsoft.com/office/drawing/2014/main" id="{6F2199A1-2D7D-D028-5DD2-6336560C5A2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0" t="14546" r="17586" b="12571"/>
          <a:stretch/>
        </p:blipFill>
        <p:spPr>
          <a:xfrm>
            <a:off x="10536741" y="3072920"/>
            <a:ext cx="1548240" cy="1260237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43D3C37-F7A2-D381-DBA6-B9B49DE0898B}"/>
              </a:ext>
            </a:extLst>
          </p:cNvPr>
          <p:cNvSpPr txBox="1"/>
          <p:nvPr/>
        </p:nvSpPr>
        <p:spPr>
          <a:xfrm>
            <a:off x="10919406" y="6026262"/>
            <a:ext cx="1026178" cy="276999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00B050"/>
                </a:solidFill>
              </a:rPr>
              <a:t>H. Yamaoka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809FD54-522F-4549-56AA-3990DCD1FD2B}"/>
              </a:ext>
            </a:extLst>
          </p:cNvPr>
          <p:cNvSpPr txBox="1"/>
          <p:nvPr/>
        </p:nvSpPr>
        <p:spPr>
          <a:xfrm>
            <a:off x="5113205" y="2703386"/>
            <a:ext cx="28790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7030A0"/>
                </a:solidFill>
              </a:rPr>
              <a:t>This shield will be replace</a:t>
            </a:r>
            <a:r>
              <a:rPr lang="en-US" altLang="ja-JP" sz="1200" dirty="0">
                <a:solidFill>
                  <a:srgbClr val="7030A0"/>
                </a:solidFill>
              </a:rPr>
              <a:t>d with new one.</a:t>
            </a:r>
            <a:endParaRPr kumimoji="1" lang="ja-JP" altLang="en-US" sz="1200" dirty="0">
              <a:solidFill>
                <a:srgbClr val="7030A0"/>
              </a:solidFill>
            </a:endParaRPr>
          </a:p>
        </p:txBody>
      </p: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1500373F-84D1-0A72-D3DD-5F909E91528D}"/>
              </a:ext>
            </a:extLst>
          </p:cNvPr>
          <p:cNvCxnSpPr>
            <a:cxnSpLocks/>
          </p:cNvCxnSpPr>
          <p:nvPr/>
        </p:nvCxnSpPr>
        <p:spPr>
          <a:xfrm flipH="1">
            <a:off x="3983459" y="2810614"/>
            <a:ext cx="1207849" cy="616655"/>
          </a:xfrm>
          <a:prstGeom prst="straightConnector1">
            <a:avLst/>
          </a:prstGeom>
          <a:ln w="12700">
            <a:solidFill>
              <a:schemeClr val="bg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矢印: 下 17">
            <a:extLst>
              <a:ext uri="{FF2B5EF4-FFF2-40B4-BE49-F238E27FC236}">
                <a16:creationId xmlns:a16="http://schemas.microsoft.com/office/drawing/2014/main" id="{23504680-9E03-160C-4399-25520F18B437}"/>
              </a:ext>
            </a:extLst>
          </p:cNvPr>
          <p:cNvSpPr/>
          <p:nvPr/>
        </p:nvSpPr>
        <p:spPr>
          <a:xfrm rot="16200000">
            <a:off x="4134517" y="3931993"/>
            <a:ext cx="290401" cy="1088268"/>
          </a:xfrm>
          <a:prstGeom prst="downArrow">
            <a:avLst>
              <a:gd name="adj1" fmla="val 50000"/>
              <a:gd name="adj2" fmla="val 123175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5DEAD03-915B-6A57-6758-EF60A9D81C45}"/>
              </a:ext>
            </a:extLst>
          </p:cNvPr>
          <p:cNvSpPr txBox="1"/>
          <p:nvPr/>
        </p:nvSpPr>
        <p:spPr>
          <a:xfrm>
            <a:off x="9067657" y="6158138"/>
            <a:ext cx="14894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rgbClr val="7030A0"/>
                </a:solidFill>
              </a:rPr>
              <a:t>New concrete shield</a:t>
            </a:r>
            <a:endParaRPr kumimoji="1" lang="ja-JP" altLang="en-US" sz="1200" dirty="0">
              <a:solidFill>
                <a:srgbClr val="7030A0"/>
              </a:solidFill>
            </a:endParaRPr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76741ED2-6F9D-FE7E-7A75-6DFAEC75DC76}"/>
              </a:ext>
            </a:extLst>
          </p:cNvPr>
          <p:cNvCxnSpPr>
            <a:cxnSpLocks/>
            <a:stCxn id="48" idx="0"/>
          </p:cNvCxnSpPr>
          <p:nvPr/>
        </p:nvCxnSpPr>
        <p:spPr>
          <a:xfrm flipH="1">
            <a:off x="9727741" y="3442047"/>
            <a:ext cx="254459" cy="1172721"/>
          </a:xfrm>
          <a:prstGeom prst="straightConnector1">
            <a:avLst/>
          </a:prstGeom>
          <a:ln w="12700">
            <a:solidFill>
              <a:schemeClr val="bg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1BEF59A8-2D07-4C37-6F3D-BE8AAB7ECD93}"/>
              </a:ext>
            </a:extLst>
          </p:cNvPr>
          <p:cNvCxnSpPr>
            <a:cxnSpLocks/>
          </p:cNvCxnSpPr>
          <p:nvPr/>
        </p:nvCxnSpPr>
        <p:spPr>
          <a:xfrm>
            <a:off x="9742933" y="3265300"/>
            <a:ext cx="1314964" cy="305385"/>
          </a:xfrm>
          <a:prstGeom prst="straightConnector1">
            <a:avLst/>
          </a:prstGeom>
          <a:ln w="12700">
            <a:solidFill>
              <a:schemeClr val="bg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7A3B67BD-725F-07DB-839E-751D40EF43EF}"/>
              </a:ext>
            </a:extLst>
          </p:cNvPr>
          <p:cNvSpPr txBox="1"/>
          <p:nvPr/>
        </p:nvSpPr>
        <p:spPr>
          <a:xfrm>
            <a:off x="9067658" y="3090636"/>
            <a:ext cx="1489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7030A0"/>
                </a:solidFill>
              </a:rPr>
              <a:t>This space will be filled with concrete.</a:t>
            </a:r>
            <a:endParaRPr kumimoji="1" lang="ja-JP" altLang="en-US" sz="1200" dirty="0">
              <a:solidFill>
                <a:srgbClr val="7030A0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D960486C-04F7-F56F-F73B-DC41DEFF4D4D}"/>
              </a:ext>
            </a:extLst>
          </p:cNvPr>
          <p:cNvSpPr txBox="1"/>
          <p:nvPr/>
        </p:nvSpPr>
        <p:spPr>
          <a:xfrm>
            <a:off x="223922" y="6025493"/>
            <a:ext cx="3220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solidFill>
                  <a:srgbClr val="00B050"/>
                </a:solidFill>
              </a:rPr>
              <a:t>Concrete shield disassembly work</a:t>
            </a:r>
            <a:endParaRPr kumimoji="1" lang="ja-JP" altLang="en-US" sz="1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754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F701E36-050C-457E-2E66-A6180090C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3575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8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A77FE2BB-5013-A3A5-2727-7D67D48B4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3575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14th Dec. 2022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901F97E4-697B-171F-82DE-D588EFD73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3575"/>
            <a:ext cx="4114800" cy="365125"/>
          </a:xfrm>
        </p:spPr>
        <p:txBody>
          <a:bodyPr/>
          <a:lstStyle/>
          <a:p>
            <a:r>
              <a:rPr kumimoji="1" lang="en-US" altLang="ja-JP">
                <a:solidFill>
                  <a:srgbClr val="FFFF00"/>
                </a:solidFill>
              </a:rPr>
              <a:t>The 26th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1105BB1C-B990-D354-8599-0ACE9C5C6C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15" name="タイトル 1">
            <a:extLst>
              <a:ext uri="{FF2B5EF4-FFF2-40B4-BE49-F238E27FC236}">
                <a16:creationId xmlns:a16="http://schemas.microsoft.com/office/drawing/2014/main" id="{3A4A521B-871B-9717-5321-DD995190F29B}"/>
              </a:ext>
            </a:extLst>
          </p:cNvPr>
          <p:cNvSpPr txBox="1">
            <a:spLocks/>
          </p:cNvSpPr>
          <p:nvPr/>
        </p:nvSpPr>
        <p:spPr>
          <a:xfrm>
            <a:off x="1785678" y="0"/>
            <a:ext cx="8360404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002060"/>
                </a:solidFill>
                <a:latin typeface="+mn-lt"/>
              </a:rPr>
              <a:t>IR (Tsukuba straight section) #3</a:t>
            </a:r>
            <a:endParaRPr lang="ja-JP" altLang="en-US" sz="40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3" name="図 2" descr="スポーツゲーム が含まれている画像&#10;&#10;自動的に生成された説明">
            <a:extLst>
              <a:ext uri="{FF2B5EF4-FFF2-40B4-BE49-F238E27FC236}">
                <a16:creationId xmlns:a16="http://schemas.microsoft.com/office/drawing/2014/main" id="{5CD11C11-C96F-BF4D-DEF7-EBB69509F15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2" r="5654"/>
          <a:stretch/>
        </p:blipFill>
        <p:spPr>
          <a:xfrm>
            <a:off x="9584575" y="997326"/>
            <a:ext cx="2363558" cy="2260023"/>
          </a:xfrm>
          <a:prstGeom prst="rect">
            <a:avLst/>
          </a:prstGeom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E2DC1DFF-B029-9BB6-A695-0BAC2ED2CAB3}"/>
              </a:ext>
            </a:extLst>
          </p:cNvPr>
          <p:cNvSpPr/>
          <p:nvPr/>
        </p:nvSpPr>
        <p:spPr>
          <a:xfrm>
            <a:off x="10713359" y="1061984"/>
            <a:ext cx="150952" cy="222373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6EDB761-5A3E-D5C1-8485-D3C63F92242B}"/>
              </a:ext>
            </a:extLst>
          </p:cNvPr>
          <p:cNvSpPr txBox="1"/>
          <p:nvPr/>
        </p:nvSpPr>
        <p:spPr>
          <a:xfrm>
            <a:off x="10352735" y="911219"/>
            <a:ext cx="5143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FF0000"/>
                </a:solidFill>
              </a:rPr>
              <a:t>IR</a:t>
            </a:r>
          </a:p>
        </p:txBody>
      </p:sp>
      <p:sp>
        <p:nvSpPr>
          <p:cNvPr id="20" name="円弧 19">
            <a:extLst>
              <a:ext uri="{FF2B5EF4-FFF2-40B4-BE49-F238E27FC236}">
                <a16:creationId xmlns:a16="http://schemas.microsoft.com/office/drawing/2014/main" id="{183B683D-C8B0-D460-28FF-1C912A02FC1F}"/>
              </a:ext>
            </a:extLst>
          </p:cNvPr>
          <p:cNvSpPr/>
          <p:nvPr/>
        </p:nvSpPr>
        <p:spPr>
          <a:xfrm>
            <a:off x="11083986" y="2210996"/>
            <a:ext cx="648750" cy="649763"/>
          </a:xfrm>
          <a:prstGeom prst="arc">
            <a:avLst>
              <a:gd name="adj1" fmla="val 324949"/>
              <a:gd name="adj2" fmla="val 4035329"/>
            </a:avLst>
          </a:prstGeom>
          <a:ln w="28575"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535C2D6C-35E6-E699-F519-ACA174C0BE37}"/>
              </a:ext>
            </a:extLst>
          </p:cNvPr>
          <p:cNvSpPr txBox="1"/>
          <p:nvPr/>
        </p:nvSpPr>
        <p:spPr>
          <a:xfrm>
            <a:off x="11056098" y="2310978"/>
            <a:ext cx="723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chemeClr val="accent2"/>
                </a:solidFill>
              </a:rPr>
              <a:t>Positron beam</a:t>
            </a:r>
            <a:endParaRPr kumimoji="1" lang="ja-JP" altLang="en-US" sz="1200" dirty="0">
              <a:solidFill>
                <a:schemeClr val="accent2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A861233-EAED-D883-0321-02E897B444C5}"/>
              </a:ext>
            </a:extLst>
          </p:cNvPr>
          <p:cNvSpPr txBox="1"/>
          <p:nvPr/>
        </p:nvSpPr>
        <p:spPr>
          <a:xfrm>
            <a:off x="11100704" y="916121"/>
            <a:ext cx="10599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FF0000"/>
                </a:solidFill>
              </a:rPr>
              <a:t>Tsukuba</a:t>
            </a:r>
            <a:r>
              <a:rPr lang="ja-JP" altLang="en-US" sz="1200" dirty="0">
                <a:solidFill>
                  <a:srgbClr val="FF0000"/>
                </a:solidFill>
              </a:rPr>
              <a:t> </a:t>
            </a:r>
            <a:r>
              <a:rPr lang="en-US" altLang="ja-JP" sz="1200" dirty="0">
                <a:solidFill>
                  <a:srgbClr val="FF0000"/>
                </a:solidFill>
              </a:rPr>
              <a:t>lab.</a:t>
            </a:r>
          </a:p>
        </p:txBody>
      </p: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143FA28F-96EA-265C-E154-5A5C592D0452}"/>
              </a:ext>
            </a:extLst>
          </p:cNvPr>
          <p:cNvCxnSpPr>
            <a:cxnSpLocks/>
          </p:cNvCxnSpPr>
          <p:nvPr/>
        </p:nvCxnSpPr>
        <p:spPr>
          <a:xfrm flipH="1">
            <a:off x="10808637" y="1065815"/>
            <a:ext cx="416298" cy="9560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C11655C5-C2E4-BFDF-6B55-30B0F564216C}"/>
              </a:ext>
            </a:extLst>
          </p:cNvPr>
          <p:cNvSpPr/>
          <p:nvPr/>
        </p:nvSpPr>
        <p:spPr>
          <a:xfrm>
            <a:off x="10762918" y="1124258"/>
            <a:ext cx="45719" cy="9194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円弧 31">
            <a:extLst>
              <a:ext uri="{FF2B5EF4-FFF2-40B4-BE49-F238E27FC236}">
                <a16:creationId xmlns:a16="http://schemas.microsoft.com/office/drawing/2014/main" id="{954C8DDF-11A7-E55D-5E64-29017D661D93}"/>
              </a:ext>
            </a:extLst>
          </p:cNvPr>
          <p:cNvSpPr/>
          <p:nvPr/>
        </p:nvSpPr>
        <p:spPr>
          <a:xfrm flipH="1">
            <a:off x="9854797" y="2220232"/>
            <a:ext cx="648750" cy="649763"/>
          </a:xfrm>
          <a:prstGeom prst="arc">
            <a:avLst>
              <a:gd name="adj1" fmla="val 324949"/>
              <a:gd name="adj2" fmla="val 4035329"/>
            </a:avLst>
          </a:prstGeom>
          <a:ln w="28575">
            <a:solidFill>
              <a:srgbClr val="00B0F0"/>
            </a:solidFill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1E62B8FF-79B8-A9F8-E7FF-75C9218B24BA}"/>
              </a:ext>
            </a:extLst>
          </p:cNvPr>
          <p:cNvSpPr txBox="1"/>
          <p:nvPr/>
        </p:nvSpPr>
        <p:spPr>
          <a:xfrm>
            <a:off x="10035509" y="2314280"/>
            <a:ext cx="723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rgbClr val="00B0F0"/>
                </a:solidFill>
              </a:rPr>
              <a:t>Electron beam</a:t>
            </a:r>
            <a:endParaRPr kumimoji="1" lang="ja-JP" altLang="en-US" sz="1200" dirty="0">
              <a:solidFill>
                <a:srgbClr val="00B0F0"/>
              </a:solidFill>
            </a:endParaRPr>
          </a:p>
        </p:txBody>
      </p:sp>
      <p:sp>
        <p:nvSpPr>
          <p:cNvPr id="34" name="コンテンツ プレースホルダー 2">
            <a:extLst>
              <a:ext uri="{FF2B5EF4-FFF2-40B4-BE49-F238E27FC236}">
                <a16:creationId xmlns:a16="http://schemas.microsoft.com/office/drawing/2014/main" id="{DA2A40B8-FCBD-0C56-4281-26A3C817A9F6}"/>
              </a:ext>
            </a:extLst>
          </p:cNvPr>
          <p:cNvSpPr txBox="1">
            <a:spLocks/>
          </p:cNvSpPr>
          <p:nvPr/>
        </p:nvSpPr>
        <p:spPr>
          <a:xfrm>
            <a:off x="65316" y="1103833"/>
            <a:ext cx="8663134" cy="2673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dirty="0">
                <a:solidFill>
                  <a:srgbClr val="002060"/>
                </a:solidFill>
                <a:sym typeface="Symbol" panose="05050102010706020507" pitchFamily="18" charset="2"/>
              </a:rPr>
              <a:t>Disassembly of magnets &amp; beam pipes for QCS extraction (already done)</a:t>
            </a:r>
          </a:p>
          <a:p>
            <a:pPr lvl="1"/>
            <a:r>
              <a:rPr lang="en-US" altLang="ja-JP" sz="1800" dirty="0">
                <a:sym typeface="Symbol" panose="05050102010706020507" pitchFamily="18" charset="2"/>
              </a:rPr>
              <a:t>To make space for QCS extraction, magnets and beam pipes were removed.</a:t>
            </a:r>
            <a:endParaRPr lang="en-US" altLang="ja-JP" sz="1400" dirty="0">
              <a:sym typeface="Symbol" panose="05050102010706020507" pitchFamily="18" charset="2"/>
            </a:endParaRPr>
          </a:p>
          <a:p>
            <a:pPr lvl="1"/>
            <a:r>
              <a:rPr lang="en-US" altLang="ja-JP" sz="1800" dirty="0">
                <a:sym typeface="Symbol" panose="05050102010706020507" pitchFamily="18" charset="2"/>
              </a:rPr>
              <a:t>For QCS cryostat work, some magnets and beam pipes on QCS movable platform were also removed.</a:t>
            </a:r>
          </a:p>
          <a:p>
            <a:pPr lvl="2"/>
            <a:endParaRPr lang="en-US" altLang="ja-JP" sz="1400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endParaRPr lang="en-US" altLang="ja-JP" dirty="0">
              <a:solidFill>
                <a:srgbClr val="002060"/>
              </a:solidFill>
            </a:endParaRPr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D73200E-F07D-2004-A53F-8312D9AEE788}"/>
              </a:ext>
            </a:extLst>
          </p:cNvPr>
          <p:cNvGrpSpPr/>
          <p:nvPr/>
        </p:nvGrpSpPr>
        <p:grpSpPr>
          <a:xfrm>
            <a:off x="237923" y="2993240"/>
            <a:ext cx="4206278" cy="3121564"/>
            <a:chOff x="468023" y="3209020"/>
            <a:chExt cx="4206278" cy="3121564"/>
          </a:xfrm>
        </p:grpSpPr>
        <p:pic>
          <p:nvPicPr>
            <p:cNvPr id="28" name="図 27">
              <a:extLst>
                <a:ext uri="{FF2B5EF4-FFF2-40B4-BE49-F238E27FC236}">
                  <a16:creationId xmlns:a16="http://schemas.microsoft.com/office/drawing/2014/main" id="{42F614C4-15D1-1EE4-9834-ED36BFC568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77651"/>
            <a:stretch/>
          </p:blipFill>
          <p:spPr>
            <a:xfrm>
              <a:off x="468023" y="3209020"/>
              <a:ext cx="4206278" cy="936591"/>
            </a:xfrm>
            <a:prstGeom prst="rect">
              <a:avLst/>
            </a:prstGeom>
          </p:spPr>
        </p:pic>
        <p:pic>
          <p:nvPicPr>
            <p:cNvPr id="29" name="図 28">
              <a:extLst>
                <a:ext uri="{FF2B5EF4-FFF2-40B4-BE49-F238E27FC236}">
                  <a16:creationId xmlns:a16="http://schemas.microsoft.com/office/drawing/2014/main" id="{E3AA671C-38B6-32EB-5310-0211F6DA03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45196" b="32455"/>
            <a:stretch/>
          </p:blipFill>
          <p:spPr>
            <a:xfrm>
              <a:off x="468023" y="4298861"/>
              <a:ext cx="4206278" cy="936591"/>
            </a:xfrm>
            <a:prstGeom prst="rect">
              <a:avLst/>
            </a:prstGeom>
          </p:spPr>
        </p:pic>
        <p:pic>
          <p:nvPicPr>
            <p:cNvPr id="35" name="図 34">
              <a:extLst>
                <a:ext uri="{FF2B5EF4-FFF2-40B4-BE49-F238E27FC236}">
                  <a16:creationId xmlns:a16="http://schemas.microsoft.com/office/drawing/2014/main" id="{45C04EA3-4478-8410-4BF1-2BFF33BEC8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05" t="77746" r="-105" b="-95"/>
            <a:stretch/>
          </p:blipFill>
          <p:spPr>
            <a:xfrm>
              <a:off x="468023" y="5393993"/>
              <a:ext cx="4206278" cy="936591"/>
            </a:xfrm>
            <a:prstGeom prst="rect">
              <a:avLst/>
            </a:prstGeom>
          </p:spPr>
        </p:pic>
      </p:grpSp>
      <p:pic>
        <p:nvPicPr>
          <p:cNvPr id="36" name="図 35" descr="冷蔵庫, 立つ が含まれている画像&#10;&#10;自動的に生成された説明">
            <a:extLst>
              <a:ext uri="{FF2B5EF4-FFF2-40B4-BE49-F238E27FC236}">
                <a16:creationId xmlns:a16="http://schemas.microsoft.com/office/drawing/2014/main" id="{B2DA07E6-3ED8-360B-BBB7-333F387CD3A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46"/>
          <a:stretch/>
        </p:blipFill>
        <p:spPr>
          <a:xfrm>
            <a:off x="6400025" y="2973123"/>
            <a:ext cx="3592284" cy="3390924"/>
          </a:xfrm>
          <a:prstGeom prst="rect">
            <a:avLst/>
          </a:prstGeom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F7514071-5267-E804-45A8-E8CEF207E4B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776" y="4541199"/>
            <a:ext cx="2052350" cy="1542802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EAED8EE8-B22E-1602-455A-91E2FF68BF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816" y="4161888"/>
            <a:ext cx="1674237" cy="2230878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50" name="図 49">
            <a:extLst>
              <a:ext uri="{FF2B5EF4-FFF2-40B4-BE49-F238E27FC236}">
                <a16:creationId xmlns:a16="http://schemas.microsoft.com/office/drawing/2014/main" id="{FC2C9DDF-C9F5-4B4F-751F-17B9A513BA2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806" y="2985173"/>
            <a:ext cx="1580692" cy="211030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51" name="図 50">
            <a:extLst>
              <a:ext uri="{FF2B5EF4-FFF2-40B4-BE49-F238E27FC236}">
                <a16:creationId xmlns:a16="http://schemas.microsoft.com/office/drawing/2014/main" id="{A7E8CD2C-DA71-26CE-1562-196C14EEA58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930" y="2689540"/>
            <a:ext cx="2056196" cy="1543990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sp>
        <p:nvSpPr>
          <p:cNvPr id="2" name="矢印: 下 1">
            <a:extLst>
              <a:ext uri="{FF2B5EF4-FFF2-40B4-BE49-F238E27FC236}">
                <a16:creationId xmlns:a16="http://schemas.microsoft.com/office/drawing/2014/main" id="{9FFF4EA7-32A2-977B-A684-2E13DD2ECBD5}"/>
              </a:ext>
            </a:extLst>
          </p:cNvPr>
          <p:cNvSpPr/>
          <p:nvPr/>
        </p:nvSpPr>
        <p:spPr>
          <a:xfrm>
            <a:off x="2155299" y="3912748"/>
            <a:ext cx="463241" cy="296214"/>
          </a:xfrm>
          <a:prstGeom prst="downArrow">
            <a:avLst>
              <a:gd name="adj1" fmla="val 50000"/>
              <a:gd name="adj2" fmla="val 60464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矢印: 下 4">
            <a:extLst>
              <a:ext uri="{FF2B5EF4-FFF2-40B4-BE49-F238E27FC236}">
                <a16:creationId xmlns:a16="http://schemas.microsoft.com/office/drawing/2014/main" id="{9B89A794-0A76-DBC9-0C20-4C3B99676BE1}"/>
              </a:ext>
            </a:extLst>
          </p:cNvPr>
          <p:cNvSpPr/>
          <p:nvPr/>
        </p:nvSpPr>
        <p:spPr>
          <a:xfrm>
            <a:off x="2155299" y="5093137"/>
            <a:ext cx="463241" cy="296214"/>
          </a:xfrm>
          <a:prstGeom prst="downArrow">
            <a:avLst>
              <a:gd name="adj1" fmla="val 50000"/>
              <a:gd name="adj2" fmla="val 60464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75494327-0772-6D2E-8F43-47975D743594}"/>
              </a:ext>
            </a:extLst>
          </p:cNvPr>
          <p:cNvSpPr/>
          <p:nvPr/>
        </p:nvSpPr>
        <p:spPr>
          <a:xfrm>
            <a:off x="767372" y="3269489"/>
            <a:ext cx="629986" cy="35784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5CC5F129-A176-25C6-DF3A-FA8E635DB240}"/>
              </a:ext>
            </a:extLst>
          </p:cNvPr>
          <p:cNvSpPr/>
          <p:nvPr/>
        </p:nvSpPr>
        <p:spPr>
          <a:xfrm>
            <a:off x="3390574" y="3262044"/>
            <a:ext cx="629986" cy="35784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1D6902B-6A82-A0BE-BE9A-F2EF3B13EC43}"/>
              </a:ext>
            </a:extLst>
          </p:cNvPr>
          <p:cNvSpPr txBox="1"/>
          <p:nvPr/>
        </p:nvSpPr>
        <p:spPr>
          <a:xfrm>
            <a:off x="4639361" y="6064553"/>
            <a:ext cx="18753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solidFill>
                  <a:srgbClr val="00B050"/>
                </a:solidFill>
              </a:rPr>
              <a:t>Disassembly work</a:t>
            </a:r>
            <a:endParaRPr kumimoji="1" lang="ja-JP" altLang="en-US" sz="1600" dirty="0">
              <a:solidFill>
                <a:srgbClr val="00B050"/>
              </a:solidFill>
            </a:endParaRPr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A7FEF0FF-3E63-D161-FFEC-31286546B945}"/>
              </a:ext>
            </a:extLst>
          </p:cNvPr>
          <p:cNvCxnSpPr>
            <a:cxnSpLocks/>
          </p:cNvCxnSpPr>
          <p:nvPr/>
        </p:nvCxnSpPr>
        <p:spPr>
          <a:xfrm>
            <a:off x="7243327" y="2917851"/>
            <a:ext cx="256283" cy="1087594"/>
          </a:xfrm>
          <a:prstGeom prst="straightConnector1">
            <a:avLst/>
          </a:prstGeom>
          <a:ln w="12700">
            <a:solidFill>
              <a:schemeClr val="bg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3669F1F-F660-27BA-A1B0-1C262DF8F54C}"/>
              </a:ext>
            </a:extLst>
          </p:cNvPr>
          <p:cNvSpPr txBox="1"/>
          <p:nvPr/>
        </p:nvSpPr>
        <p:spPr>
          <a:xfrm>
            <a:off x="6530099" y="2640852"/>
            <a:ext cx="1880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7030A0"/>
                </a:solidFill>
              </a:rPr>
              <a:t>QCS movable platform</a:t>
            </a:r>
            <a:endParaRPr kumimoji="1" lang="ja-JP" altLang="en-US" sz="1200" dirty="0">
              <a:solidFill>
                <a:srgbClr val="7030A0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A314816-D251-DC32-B4F7-0EFDEEE88B16}"/>
              </a:ext>
            </a:extLst>
          </p:cNvPr>
          <p:cNvSpPr txBox="1"/>
          <p:nvPr/>
        </p:nvSpPr>
        <p:spPr>
          <a:xfrm>
            <a:off x="671385" y="2592996"/>
            <a:ext cx="33491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7030A0"/>
                </a:solidFill>
              </a:rPr>
              <a:t>Magnets &amp; beam pipes should be disassembled</a:t>
            </a:r>
            <a:endParaRPr kumimoji="1" lang="ja-JP" altLang="en-US" sz="1200" dirty="0">
              <a:solidFill>
                <a:srgbClr val="7030A0"/>
              </a:solidFill>
            </a:endParaRPr>
          </a:p>
        </p:txBody>
      </p: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F329D719-AFEB-2C7C-E068-609962B32D1A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1229932" y="2869995"/>
            <a:ext cx="1116041" cy="435844"/>
          </a:xfrm>
          <a:prstGeom prst="straightConnector1">
            <a:avLst/>
          </a:prstGeom>
          <a:ln w="12700">
            <a:solidFill>
              <a:srgbClr val="7030A0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351F6779-26FF-EB30-D288-AE645ECF3F3D}"/>
              </a:ext>
            </a:extLst>
          </p:cNvPr>
          <p:cNvCxnSpPr>
            <a:cxnSpLocks/>
            <a:stCxn id="26" idx="2"/>
          </p:cNvCxnSpPr>
          <p:nvPr/>
        </p:nvCxnSpPr>
        <p:spPr>
          <a:xfrm>
            <a:off x="2345973" y="2869995"/>
            <a:ext cx="1325836" cy="482504"/>
          </a:xfrm>
          <a:prstGeom prst="straightConnector1">
            <a:avLst/>
          </a:prstGeom>
          <a:ln w="12700">
            <a:solidFill>
              <a:srgbClr val="7030A0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CF7C5EA5-C639-FC34-FE4A-1899B4481103}"/>
              </a:ext>
            </a:extLst>
          </p:cNvPr>
          <p:cNvCxnSpPr>
            <a:cxnSpLocks/>
          </p:cNvCxnSpPr>
          <p:nvPr/>
        </p:nvCxnSpPr>
        <p:spPr>
          <a:xfrm flipH="1" flipV="1">
            <a:off x="1501838" y="5692830"/>
            <a:ext cx="839224" cy="541000"/>
          </a:xfrm>
          <a:prstGeom prst="straightConnector1">
            <a:avLst/>
          </a:prstGeom>
          <a:ln w="12700">
            <a:solidFill>
              <a:srgbClr val="7030A0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矢印コネクタ 48">
            <a:extLst>
              <a:ext uri="{FF2B5EF4-FFF2-40B4-BE49-F238E27FC236}">
                <a16:creationId xmlns:a16="http://schemas.microsoft.com/office/drawing/2014/main" id="{39E63727-1F29-6C5D-D935-5B341D5797CC}"/>
              </a:ext>
            </a:extLst>
          </p:cNvPr>
          <p:cNvCxnSpPr>
            <a:cxnSpLocks/>
          </p:cNvCxnSpPr>
          <p:nvPr/>
        </p:nvCxnSpPr>
        <p:spPr>
          <a:xfrm flipV="1">
            <a:off x="2496580" y="5692830"/>
            <a:ext cx="769588" cy="541000"/>
          </a:xfrm>
          <a:prstGeom prst="straightConnector1">
            <a:avLst/>
          </a:prstGeom>
          <a:ln w="12700">
            <a:solidFill>
              <a:srgbClr val="7030A0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BC3E223E-F073-10AA-02AC-16C1B32A4B9C}"/>
              </a:ext>
            </a:extLst>
          </p:cNvPr>
          <p:cNvSpPr txBox="1"/>
          <p:nvPr/>
        </p:nvSpPr>
        <p:spPr>
          <a:xfrm>
            <a:off x="1568630" y="6191390"/>
            <a:ext cx="1880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7030A0"/>
                </a:solidFill>
              </a:rPr>
              <a:t>QCS movable platform</a:t>
            </a:r>
            <a:endParaRPr kumimoji="1" lang="ja-JP" altLang="en-US" sz="1200" dirty="0">
              <a:solidFill>
                <a:srgbClr val="7030A0"/>
              </a:solidFill>
            </a:endParaRPr>
          </a:p>
        </p:txBody>
      </p:sp>
      <p:cxnSp>
        <p:nvCxnSpPr>
          <p:cNvPr id="58" name="直線矢印コネクタ 57">
            <a:extLst>
              <a:ext uri="{FF2B5EF4-FFF2-40B4-BE49-F238E27FC236}">
                <a16:creationId xmlns:a16="http://schemas.microsoft.com/office/drawing/2014/main" id="{1552530C-0E96-CE47-2D5B-EE7835FA28C2}"/>
              </a:ext>
            </a:extLst>
          </p:cNvPr>
          <p:cNvCxnSpPr>
            <a:cxnSpLocks/>
          </p:cNvCxnSpPr>
          <p:nvPr/>
        </p:nvCxnSpPr>
        <p:spPr>
          <a:xfrm flipH="1">
            <a:off x="1011532" y="4577134"/>
            <a:ext cx="314992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矢印コネクタ 61">
            <a:extLst>
              <a:ext uri="{FF2B5EF4-FFF2-40B4-BE49-F238E27FC236}">
                <a16:creationId xmlns:a16="http://schemas.microsoft.com/office/drawing/2014/main" id="{9099E524-510B-275C-0EEB-F9402BBD5BAB}"/>
              </a:ext>
            </a:extLst>
          </p:cNvPr>
          <p:cNvCxnSpPr>
            <a:cxnSpLocks/>
          </p:cNvCxnSpPr>
          <p:nvPr/>
        </p:nvCxnSpPr>
        <p:spPr>
          <a:xfrm>
            <a:off x="3448742" y="4567243"/>
            <a:ext cx="306754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DCD82C26-AAED-762D-75C8-99D94701F430}"/>
              </a:ext>
            </a:extLst>
          </p:cNvPr>
          <p:cNvSpPr txBox="1"/>
          <p:nvPr/>
        </p:nvSpPr>
        <p:spPr>
          <a:xfrm>
            <a:off x="671385" y="4618684"/>
            <a:ext cx="1256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7030A0"/>
                </a:solidFill>
              </a:rPr>
              <a:t>QCS extraction</a:t>
            </a:r>
            <a:endParaRPr kumimoji="1" lang="ja-JP" altLang="en-US" sz="1200" dirty="0">
              <a:solidFill>
                <a:srgbClr val="7030A0"/>
              </a:solidFill>
            </a:endParaRP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65707E13-8053-08E5-78C0-85B191A1F34A}"/>
              </a:ext>
            </a:extLst>
          </p:cNvPr>
          <p:cNvSpPr txBox="1"/>
          <p:nvPr/>
        </p:nvSpPr>
        <p:spPr>
          <a:xfrm>
            <a:off x="2881374" y="4623952"/>
            <a:ext cx="1256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7030A0"/>
                </a:solidFill>
              </a:rPr>
              <a:t>QCS extraction</a:t>
            </a:r>
            <a:endParaRPr kumimoji="1" lang="ja-JP" altLang="en-US" sz="1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747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F701E36-050C-457E-2E66-A6180090C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3575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9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A77FE2BB-5013-A3A5-2727-7D67D48B4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3575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14th Dec. 2022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901F97E4-697B-171F-82DE-D588EFD73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3575"/>
            <a:ext cx="4114800" cy="365125"/>
          </a:xfrm>
        </p:spPr>
        <p:txBody>
          <a:bodyPr/>
          <a:lstStyle/>
          <a:p>
            <a:r>
              <a:rPr kumimoji="1" lang="en-US" altLang="ja-JP">
                <a:solidFill>
                  <a:srgbClr val="FFFF00"/>
                </a:solidFill>
              </a:rPr>
              <a:t>The 26th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1105BB1C-B990-D354-8599-0ACE9C5C6C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15" name="タイトル 1">
            <a:extLst>
              <a:ext uri="{FF2B5EF4-FFF2-40B4-BE49-F238E27FC236}">
                <a16:creationId xmlns:a16="http://schemas.microsoft.com/office/drawing/2014/main" id="{3A4A521B-871B-9717-5321-DD995190F29B}"/>
              </a:ext>
            </a:extLst>
          </p:cNvPr>
          <p:cNvSpPr txBox="1">
            <a:spLocks/>
          </p:cNvSpPr>
          <p:nvPr/>
        </p:nvSpPr>
        <p:spPr>
          <a:xfrm>
            <a:off x="1785678" y="0"/>
            <a:ext cx="8360404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002060"/>
                </a:solidFill>
                <a:latin typeface="+mn-lt"/>
              </a:rPr>
              <a:t>IR (Tsukuba straight section) #4</a:t>
            </a:r>
            <a:endParaRPr lang="ja-JP" altLang="en-US" sz="40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3" name="図 2" descr="スポーツゲーム が含まれている画像&#10;&#10;自動的に生成された説明">
            <a:extLst>
              <a:ext uri="{FF2B5EF4-FFF2-40B4-BE49-F238E27FC236}">
                <a16:creationId xmlns:a16="http://schemas.microsoft.com/office/drawing/2014/main" id="{5CD11C11-C96F-BF4D-DEF7-EBB69509F15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2" r="5654"/>
          <a:stretch/>
        </p:blipFill>
        <p:spPr>
          <a:xfrm>
            <a:off x="9584575" y="997326"/>
            <a:ext cx="2363558" cy="2260023"/>
          </a:xfrm>
          <a:prstGeom prst="rect">
            <a:avLst/>
          </a:prstGeom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E2DC1DFF-B029-9BB6-A695-0BAC2ED2CAB3}"/>
              </a:ext>
            </a:extLst>
          </p:cNvPr>
          <p:cNvSpPr/>
          <p:nvPr/>
        </p:nvSpPr>
        <p:spPr>
          <a:xfrm>
            <a:off x="10713359" y="1061984"/>
            <a:ext cx="150952" cy="222373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6EDB761-5A3E-D5C1-8485-D3C63F92242B}"/>
              </a:ext>
            </a:extLst>
          </p:cNvPr>
          <p:cNvSpPr txBox="1"/>
          <p:nvPr/>
        </p:nvSpPr>
        <p:spPr>
          <a:xfrm>
            <a:off x="10352735" y="911219"/>
            <a:ext cx="5143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FF0000"/>
                </a:solidFill>
              </a:rPr>
              <a:t>IR</a:t>
            </a:r>
          </a:p>
        </p:txBody>
      </p:sp>
      <p:sp>
        <p:nvSpPr>
          <p:cNvPr id="20" name="円弧 19">
            <a:extLst>
              <a:ext uri="{FF2B5EF4-FFF2-40B4-BE49-F238E27FC236}">
                <a16:creationId xmlns:a16="http://schemas.microsoft.com/office/drawing/2014/main" id="{183B683D-C8B0-D460-28FF-1C912A02FC1F}"/>
              </a:ext>
            </a:extLst>
          </p:cNvPr>
          <p:cNvSpPr/>
          <p:nvPr/>
        </p:nvSpPr>
        <p:spPr>
          <a:xfrm>
            <a:off x="11083986" y="2210996"/>
            <a:ext cx="648750" cy="649763"/>
          </a:xfrm>
          <a:prstGeom prst="arc">
            <a:avLst>
              <a:gd name="adj1" fmla="val 324949"/>
              <a:gd name="adj2" fmla="val 4035329"/>
            </a:avLst>
          </a:prstGeom>
          <a:ln w="28575"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535C2D6C-35E6-E699-F519-ACA174C0BE37}"/>
              </a:ext>
            </a:extLst>
          </p:cNvPr>
          <p:cNvSpPr txBox="1"/>
          <p:nvPr/>
        </p:nvSpPr>
        <p:spPr>
          <a:xfrm>
            <a:off x="11056098" y="2310978"/>
            <a:ext cx="723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chemeClr val="accent2"/>
                </a:solidFill>
              </a:rPr>
              <a:t>Positron beam</a:t>
            </a:r>
            <a:endParaRPr kumimoji="1" lang="ja-JP" altLang="en-US" sz="1200" dirty="0">
              <a:solidFill>
                <a:schemeClr val="accent2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A861233-EAED-D883-0321-02E897B444C5}"/>
              </a:ext>
            </a:extLst>
          </p:cNvPr>
          <p:cNvSpPr txBox="1"/>
          <p:nvPr/>
        </p:nvSpPr>
        <p:spPr>
          <a:xfrm>
            <a:off x="11100704" y="916121"/>
            <a:ext cx="10599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FF0000"/>
                </a:solidFill>
              </a:rPr>
              <a:t>Tsukuba</a:t>
            </a:r>
            <a:r>
              <a:rPr lang="ja-JP" altLang="en-US" sz="1200" dirty="0">
                <a:solidFill>
                  <a:srgbClr val="FF0000"/>
                </a:solidFill>
              </a:rPr>
              <a:t> </a:t>
            </a:r>
            <a:r>
              <a:rPr lang="en-US" altLang="ja-JP" sz="1200" dirty="0">
                <a:solidFill>
                  <a:srgbClr val="FF0000"/>
                </a:solidFill>
              </a:rPr>
              <a:t>lab.</a:t>
            </a:r>
          </a:p>
        </p:txBody>
      </p: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143FA28F-96EA-265C-E154-5A5C592D0452}"/>
              </a:ext>
            </a:extLst>
          </p:cNvPr>
          <p:cNvCxnSpPr>
            <a:cxnSpLocks/>
          </p:cNvCxnSpPr>
          <p:nvPr/>
        </p:nvCxnSpPr>
        <p:spPr>
          <a:xfrm flipH="1">
            <a:off x="10808637" y="1065815"/>
            <a:ext cx="416298" cy="9560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C11655C5-C2E4-BFDF-6B55-30B0F564216C}"/>
              </a:ext>
            </a:extLst>
          </p:cNvPr>
          <p:cNvSpPr/>
          <p:nvPr/>
        </p:nvSpPr>
        <p:spPr>
          <a:xfrm>
            <a:off x="10762918" y="1124258"/>
            <a:ext cx="45719" cy="9194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円弧 31">
            <a:extLst>
              <a:ext uri="{FF2B5EF4-FFF2-40B4-BE49-F238E27FC236}">
                <a16:creationId xmlns:a16="http://schemas.microsoft.com/office/drawing/2014/main" id="{954C8DDF-11A7-E55D-5E64-29017D661D93}"/>
              </a:ext>
            </a:extLst>
          </p:cNvPr>
          <p:cNvSpPr/>
          <p:nvPr/>
        </p:nvSpPr>
        <p:spPr>
          <a:xfrm flipH="1">
            <a:off x="9854797" y="2220232"/>
            <a:ext cx="648750" cy="649763"/>
          </a:xfrm>
          <a:prstGeom prst="arc">
            <a:avLst>
              <a:gd name="adj1" fmla="val 324949"/>
              <a:gd name="adj2" fmla="val 4035329"/>
            </a:avLst>
          </a:prstGeom>
          <a:ln w="28575">
            <a:solidFill>
              <a:srgbClr val="00B0F0"/>
            </a:solidFill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1E62B8FF-79B8-A9F8-E7FF-75C9218B24BA}"/>
              </a:ext>
            </a:extLst>
          </p:cNvPr>
          <p:cNvSpPr txBox="1"/>
          <p:nvPr/>
        </p:nvSpPr>
        <p:spPr>
          <a:xfrm>
            <a:off x="10035509" y="2314280"/>
            <a:ext cx="723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rgbClr val="00B0F0"/>
                </a:solidFill>
              </a:rPr>
              <a:t>Electron beam</a:t>
            </a:r>
            <a:endParaRPr kumimoji="1" lang="ja-JP" altLang="en-US" sz="1200" dirty="0">
              <a:solidFill>
                <a:srgbClr val="00B0F0"/>
              </a:solidFill>
            </a:endParaRPr>
          </a:p>
        </p:txBody>
      </p:sp>
      <p:sp>
        <p:nvSpPr>
          <p:cNvPr id="34" name="コンテンツ プレースホルダー 2">
            <a:extLst>
              <a:ext uri="{FF2B5EF4-FFF2-40B4-BE49-F238E27FC236}">
                <a16:creationId xmlns:a16="http://schemas.microsoft.com/office/drawing/2014/main" id="{DA2A40B8-FCBD-0C56-4281-26A3C817A9F6}"/>
              </a:ext>
            </a:extLst>
          </p:cNvPr>
          <p:cNvSpPr txBox="1">
            <a:spLocks/>
          </p:cNvSpPr>
          <p:nvPr/>
        </p:nvSpPr>
        <p:spPr>
          <a:xfrm>
            <a:off x="85374" y="1037429"/>
            <a:ext cx="9350590" cy="2673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dirty="0">
                <a:solidFill>
                  <a:srgbClr val="002060"/>
                </a:solidFill>
                <a:sym typeface="Symbol" panose="05050102010706020507" pitchFamily="18" charset="2"/>
              </a:rPr>
              <a:t>QCS extraction (already done)</a:t>
            </a:r>
          </a:p>
          <a:p>
            <a:pPr lvl="1"/>
            <a:r>
              <a:rPr lang="en-US" altLang="ja-JP" sz="1800" dirty="0">
                <a:sym typeface="Symbol" panose="05050102010706020507" pitchFamily="18" charset="2"/>
              </a:rPr>
              <a:t>RVC disassembly was performed by  Belle II and </a:t>
            </a:r>
            <a:r>
              <a:rPr lang="en-US" altLang="ja-JP" sz="1800" dirty="0" err="1">
                <a:sym typeface="Symbol" panose="05050102010706020507" pitchFamily="18" charset="2"/>
              </a:rPr>
              <a:t>SuperKEKB</a:t>
            </a:r>
            <a:r>
              <a:rPr lang="en-US" altLang="ja-JP" sz="1800" dirty="0">
                <a:sym typeface="Symbol" panose="05050102010706020507" pitchFamily="18" charset="2"/>
              </a:rPr>
              <a:t> for the first time. </a:t>
            </a:r>
          </a:p>
          <a:p>
            <a:pPr lvl="2"/>
            <a:r>
              <a:rPr lang="en-US" altLang="ja-JP" sz="1600" dirty="0">
                <a:solidFill>
                  <a:srgbClr val="0070C0"/>
                </a:solidFill>
                <a:sym typeface="Symbol" panose="05050102010706020507" pitchFamily="18" charset="2"/>
              </a:rPr>
              <a:t>RVC : Remote Vacuum Connection between IP bellows chambers and QCS beam pipes</a:t>
            </a:r>
          </a:p>
          <a:p>
            <a:pPr lvl="2"/>
            <a:r>
              <a:rPr lang="en-US" altLang="ja-JP" sz="1600" dirty="0">
                <a:solidFill>
                  <a:srgbClr val="0070C0"/>
                </a:solidFill>
                <a:sym typeface="Symbol" panose="05050102010706020507" pitchFamily="18" charset="2"/>
              </a:rPr>
              <a:t>DESY, who is RVC developer and has been in charge of RVC disassembly so far, also joined the work online. </a:t>
            </a:r>
            <a:r>
              <a:rPr lang="en-US" altLang="ja-JP" sz="1600" dirty="0">
                <a:solidFill>
                  <a:srgbClr val="FF0000"/>
                </a:solidFill>
                <a:sym typeface="Symbol" panose="05050102010706020507" pitchFamily="18" charset="2"/>
              </a:rPr>
              <a:t>Thank you very much for the kind work manual and cooperation!!</a:t>
            </a:r>
          </a:p>
          <a:p>
            <a:pPr lvl="2"/>
            <a:r>
              <a:rPr lang="en-US" altLang="ja-JP" sz="1600" dirty="0">
                <a:solidFill>
                  <a:srgbClr val="0070C0"/>
                </a:solidFill>
                <a:sym typeface="Symbol" panose="05050102010706020507" pitchFamily="18" charset="2"/>
              </a:rPr>
              <a:t>Although camera for monitoring the RVC movement did not work, disassembly work went well.</a:t>
            </a:r>
          </a:p>
          <a:p>
            <a:pPr lvl="1"/>
            <a:r>
              <a:rPr lang="en-US" altLang="ja-JP" sz="2000" dirty="0">
                <a:sym typeface="Symbol" panose="05050102010706020507" pitchFamily="18" charset="2"/>
              </a:rPr>
              <a:t>QCS extraction of both sides was completed successfully in one day!!</a:t>
            </a:r>
          </a:p>
          <a:p>
            <a:pPr lvl="2"/>
            <a:endParaRPr lang="en-US" altLang="ja-JP" sz="1400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endParaRPr lang="en-US" altLang="ja-JP" dirty="0">
              <a:solidFill>
                <a:srgbClr val="002060"/>
              </a:solidFill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DB67B5E8-2708-E4AD-C08C-8D1ED678F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7475" y="3804912"/>
            <a:ext cx="4814214" cy="2559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図 15" descr="屋内, エンジン, 男, 大きい が含まれている画像&#10;&#10;自動的に生成された説明">
            <a:extLst>
              <a:ext uri="{FF2B5EF4-FFF2-40B4-BE49-F238E27FC236}">
                <a16:creationId xmlns:a16="http://schemas.microsoft.com/office/drawing/2014/main" id="{E7B6FEB1-914A-2EF2-2362-6A40F127C2A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3" y="4849841"/>
            <a:ext cx="1999298" cy="1499474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7" name="楕円 16">
            <a:extLst>
              <a:ext uri="{FF2B5EF4-FFF2-40B4-BE49-F238E27FC236}">
                <a16:creationId xmlns:a16="http://schemas.microsoft.com/office/drawing/2014/main" id="{3CF02D35-AE63-8D8D-4E5B-EECF72CE9813}"/>
              </a:ext>
            </a:extLst>
          </p:cNvPr>
          <p:cNvSpPr/>
          <p:nvPr/>
        </p:nvSpPr>
        <p:spPr>
          <a:xfrm>
            <a:off x="2149877" y="4724944"/>
            <a:ext cx="1184744" cy="1275945"/>
          </a:xfrm>
          <a:prstGeom prst="ellipse">
            <a:avLst/>
          </a:pr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2C88B87C-0757-F62F-8C64-452952A76CCD}"/>
              </a:ext>
            </a:extLst>
          </p:cNvPr>
          <p:cNvSpPr/>
          <p:nvPr/>
        </p:nvSpPr>
        <p:spPr>
          <a:xfrm>
            <a:off x="5282691" y="4781922"/>
            <a:ext cx="1033669" cy="726622"/>
          </a:xfrm>
          <a:prstGeom prst="ellipse">
            <a:avLst/>
          </a:pr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4689886-E336-4BC7-A3F0-37490B51AF4D}"/>
              </a:ext>
            </a:extLst>
          </p:cNvPr>
          <p:cNvSpPr txBox="1"/>
          <p:nvPr/>
        </p:nvSpPr>
        <p:spPr>
          <a:xfrm>
            <a:off x="5236393" y="5451239"/>
            <a:ext cx="11685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solidFill>
                  <a:schemeClr val="bg1"/>
                </a:solidFill>
              </a:rPr>
              <a:t>Remote manipulation</a:t>
            </a:r>
            <a:r>
              <a:rPr lang="en-US" altLang="ja-JP" sz="1400" dirty="0">
                <a:solidFill>
                  <a:schemeClr val="bg1"/>
                </a:solidFill>
              </a:rPr>
              <a:t> wheel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pic>
        <p:nvPicPr>
          <p:cNvPr id="37" name="図 36" descr="バイクのエンジン&#10;&#10;中程度の精度で自動的に生成された説明">
            <a:extLst>
              <a:ext uri="{FF2B5EF4-FFF2-40B4-BE49-F238E27FC236}">
                <a16:creationId xmlns:a16="http://schemas.microsoft.com/office/drawing/2014/main" id="{08AC001C-1C18-F355-27E6-8C11284D1B8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4" y="3307768"/>
            <a:ext cx="1999297" cy="1499473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44" name="図 43" descr="屋内, テーブル, 座る, 項目 が含まれている画像&#10;&#10;自動的に生成された説明">
            <a:extLst>
              <a:ext uri="{FF2B5EF4-FFF2-40B4-BE49-F238E27FC236}">
                <a16:creationId xmlns:a16="http://schemas.microsoft.com/office/drawing/2014/main" id="{3C5B8895-81B6-E533-9822-54936F6C677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993" y="3304395"/>
            <a:ext cx="3088643" cy="2316483"/>
          </a:xfrm>
          <a:prstGeom prst="rect">
            <a:avLst/>
          </a:prstGeom>
        </p:spPr>
      </p:pic>
      <p:pic>
        <p:nvPicPr>
          <p:cNvPr id="46" name="図 45" descr="屋内, テーブル, 座る, いっぱい が含まれている画像&#10;&#10;自動的に生成された説明">
            <a:extLst>
              <a:ext uri="{FF2B5EF4-FFF2-40B4-BE49-F238E27FC236}">
                <a16:creationId xmlns:a16="http://schemas.microsoft.com/office/drawing/2014/main" id="{2BB94B87-730A-5A2D-7956-BF3A74D3104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258" y="4060544"/>
            <a:ext cx="3090411" cy="2317809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1DB98C3B-319C-FF12-066B-E0983861ECA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00" r="13420" b="30310"/>
          <a:stretch/>
        </p:blipFill>
        <p:spPr>
          <a:xfrm>
            <a:off x="4734647" y="3186581"/>
            <a:ext cx="2053659" cy="1524873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68DC431-F6E2-7140-615B-295633A08C48}"/>
              </a:ext>
            </a:extLst>
          </p:cNvPr>
          <p:cNvSpPr txBox="1"/>
          <p:nvPr/>
        </p:nvSpPr>
        <p:spPr>
          <a:xfrm>
            <a:off x="2209801" y="5992380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solidFill>
                  <a:schemeClr val="bg1"/>
                </a:solidFill>
              </a:rPr>
              <a:t>RVC mechanism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7842CAE2-018C-2047-C267-C905D571F23D}"/>
              </a:ext>
            </a:extLst>
          </p:cNvPr>
          <p:cNvCxnSpPr>
            <a:cxnSpLocks/>
          </p:cNvCxnSpPr>
          <p:nvPr/>
        </p:nvCxnSpPr>
        <p:spPr>
          <a:xfrm flipH="1">
            <a:off x="1438864" y="3492407"/>
            <a:ext cx="645807" cy="516816"/>
          </a:xfrm>
          <a:prstGeom prst="straightConnector1">
            <a:avLst/>
          </a:prstGeom>
          <a:ln w="12700">
            <a:solidFill>
              <a:schemeClr val="bg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8EDAB47-68A3-467E-A685-905BCBCD6BF4}"/>
              </a:ext>
            </a:extLst>
          </p:cNvPr>
          <p:cNvSpPr txBox="1"/>
          <p:nvPr/>
        </p:nvSpPr>
        <p:spPr>
          <a:xfrm>
            <a:off x="2042565" y="3354207"/>
            <a:ext cx="26067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7030A0"/>
                </a:solidFill>
              </a:rPr>
              <a:t>RVC lock flange of IP bellows chamber</a:t>
            </a:r>
            <a:endParaRPr kumimoji="1" lang="ja-JP" altLang="en-US" sz="1200" dirty="0">
              <a:solidFill>
                <a:srgbClr val="7030A0"/>
              </a:solidFill>
            </a:endParaRPr>
          </a:p>
        </p:txBody>
      </p:sp>
      <p:sp>
        <p:nvSpPr>
          <p:cNvPr id="35" name="楕円 34">
            <a:extLst>
              <a:ext uri="{FF2B5EF4-FFF2-40B4-BE49-F238E27FC236}">
                <a16:creationId xmlns:a16="http://schemas.microsoft.com/office/drawing/2014/main" id="{CD04B5FB-C40F-6A3C-87C2-15861FD2A993}"/>
              </a:ext>
            </a:extLst>
          </p:cNvPr>
          <p:cNvSpPr/>
          <p:nvPr/>
        </p:nvSpPr>
        <p:spPr>
          <a:xfrm>
            <a:off x="5486400" y="3685952"/>
            <a:ext cx="829960" cy="596274"/>
          </a:xfrm>
          <a:prstGeom prst="ellipse">
            <a:avLst/>
          </a:pr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F95D91F6-2150-FFCE-4F5C-1E72063B17A4}"/>
              </a:ext>
            </a:extLst>
          </p:cNvPr>
          <p:cNvSpPr txBox="1"/>
          <p:nvPr/>
        </p:nvSpPr>
        <p:spPr>
          <a:xfrm>
            <a:off x="7584981" y="5801189"/>
            <a:ext cx="15806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solidFill>
                  <a:srgbClr val="00B050"/>
                </a:solidFill>
              </a:rPr>
              <a:t>QCS extraction</a:t>
            </a:r>
            <a:endParaRPr kumimoji="1" lang="ja-JP" altLang="en-US" sz="1600" dirty="0">
              <a:solidFill>
                <a:srgbClr val="00B050"/>
              </a:solidFill>
            </a:endParaRPr>
          </a:p>
        </p:txBody>
      </p:sp>
      <p:sp>
        <p:nvSpPr>
          <p:cNvPr id="38" name="矢印: 下 37">
            <a:extLst>
              <a:ext uri="{FF2B5EF4-FFF2-40B4-BE49-F238E27FC236}">
                <a16:creationId xmlns:a16="http://schemas.microsoft.com/office/drawing/2014/main" id="{4ECD86C9-C678-BFA8-B0B4-6766EE52A695}"/>
              </a:ext>
            </a:extLst>
          </p:cNvPr>
          <p:cNvSpPr/>
          <p:nvPr/>
        </p:nvSpPr>
        <p:spPr>
          <a:xfrm rot="17913048">
            <a:off x="9132440" y="4685476"/>
            <a:ext cx="290401" cy="746111"/>
          </a:xfrm>
          <a:prstGeom prst="downArrow">
            <a:avLst>
              <a:gd name="adj1" fmla="val 50000"/>
              <a:gd name="adj2" fmla="val 96566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BE3EB341-6915-4AF5-6F6D-2247C0DEC63C}"/>
              </a:ext>
            </a:extLst>
          </p:cNvPr>
          <p:cNvSpPr txBox="1"/>
          <p:nvPr/>
        </p:nvSpPr>
        <p:spPr>
          <a:xfrm>
            <a:off x="2112926" y="3843600"/>
            <a:ext cx="1295574" cy="276999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00B050"/>
                </a:solidFill>
              </a:rPr>
              <a:t>K</a:t>
            </a:r>
            <a:r>
              <a:rPr kumimoji="1" lang="en-US" altLang="ja-JP" sz="1200" dirty="0">
                <a:solidFill>
                  <a:srgbClr val="00B050"/>
                </a:solidFill>
              </a:rPr>
              <a:t>. </a:t>
            </a:r>
            <a:r>
              <a:rPr kumimoji="1" lang="en-US" altLang="ja-JP" sz="1200" dirty="0" err="1">
                <a:solidFill>
                  <a:srgbClr val="00B050"/>
                </a:solidFill>
              </a:rPr>
              <a:t>Gadow</a:t>
            </a:r>
            <a:r>
              <a:rPr kumimoji="1" lang="en-US" altLang="ja-JP" sz="1200" dirty="0">
                <a:solidFill>
                  <a:srgbClr val="00B050"/>
                </a:solidFill>
              </a:rPr>
              <a:t> (DESY)</a:t>
            </a:r>
          </a:p>
        </p:txBody>
      </p:sp>
    </p:spTree>
    <p:extLst>
      <p:ext uri="{BB962C8B-B14F-4D97-AF65-F5344CB8AC3E}">
        <p14:creationId xmlns:p14="http://schemas.microsoft.com/office/powerpoint/2010/main" val="1765824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47885</TotalTime>
  <Words>2500</Words>
  <Application>Microsoft Office PowerPoint</Application>
  <PresentationFormat>ワイド画面</PresentationFormat>
  <Paragraphs>621</Paragraphs>
  <Slides>20</Slides>
  <Notes>20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テーマ</vt:lpstr>
      <vt:lpstr>LS1 Status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Fin.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ARC2022_LS1status</dc:title>
  <dc:creator>shibata kyo</dc:creator>
  <cp:lastModifiedBy>shibata kyo</cp:lastModifiedBy>
  <cp:revision>833</cp:revision>
  <cp:lastPrinted>2022-02-03T01:11:45Z</cp:lastPrinted>
  <dcterms:created xsi:type="dcterms:W3CDTF">2018-08-10T01:02:51Z</dcterms:created>
  <dcterms:modified xsi:type="dcterms:W3CDTF">2022-12-13T08:37:46Z</dcterms:modified>
</cp:coreProperties>
</file>