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328" r:id="rId3"/>
    <p:sldId id="347" r:id="rId4"/>
    <p:sldId id="381" r:id="rId5"/>
    <p:sldId id="349" r:id="rId6"/>
    <p:sldId id="350" r:id="rId7"/>
    <p:sldId id="382" r:id="rId8"/>
    <p:sldId id="352" r:id="rId9"/>
    <p:sldId id="383" r:id="rId10"/>
    <p:sldId id="353" r:id="rId11"/>
    <p:sldId id="384" r:id="rId12"/>
    <p:sldId id="355" r:id="rId13"/>
    <p:sldId id="358" r:id="rId14"/>
    <p:sldId id="359" r:id="rId15"/>
    <p:sldId id="361" r:id="rId16"/>
    <p:sldId id="362" r:id="rId17"/>
    <p:sldId id="387" r:id="rId18"/>
    <p:sldId id="363" r:id="rId19"/>
    <p:sldId id="364" r:id="rId20"/>
    <p:sldId id="365" r:id="rId21"/>
    <p:sldId id="366" r:id="rId22"/>
    <p:sldId id="374" r:id="rId23"/>
    <p:sldId id="375" r:id="rId24"/>
    <p:sldId id="377" r:id="rId25"/>
    <p:sldId id="376" r:id="rId26"/>
    <p:sldId id="367" r:id="rId27"/>
    <p:sldId id="326" r:id="rId28"/>
    <p:sldId id="369" r:id="rId2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6CB"/>
    <a:srgbClr val="7EFF1F"/>
    <a:srgbClr val="0000FF"/>
    <a:srgbClr val="07601A"/>
    <a:srgbClr val="E2F0D9"/>
    <a:srgbClr val="FF66FF"/>
    <a:srgbClr val="03C7FF"/>
    <a:srgbClr val="FF00FF"/>
    <a:srgbClr val="FF7F7F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1" autoAdjust="0"/>
    <p:restoredTop sz="92857" autoAdjust="0"/>
  </p:normalViewPr>
  <p:slideViewPr>
    <p:cSldViewPr snapToGrid="0">
      <p:cViewPr varScale="1">
        <p:scale>
          <a:sx n="143" d="100"/>
          <a:sy n="143" d="100"/>
        </p:scale>
        <p:origin x="10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CA681-C444-4628-8B03-FCA1C73E7478}" type="datetimeFigureOut">
              <a:rPr kumimoji="1" lang="ja-JP" altLang="en-US" smtClean="0"/>
              <a:t>2022/12/13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1CE86-5D1F-4D08-B260-42410BE524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925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263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2629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743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276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171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586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3789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873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2942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1272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8789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5713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241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1967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0108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769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439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980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7052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475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991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2562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1141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64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3986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3250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026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934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13th Dec. 2022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7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13th Dec. 2022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484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13th Dec. 2022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0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13th Dec. 2022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89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13th Dec. 2022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938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13th Dec. 2022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91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13th Dec. 2022</a:t>
            </a:r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11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13th Dec. 2022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11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13th Dec. 2022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56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13th Dec. 2022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751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13th Dec. 2022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220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13th Dec. 2022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7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gif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image" Target="../media/image3.gif"/><Relationship Id="rId10" Type="http://schemas.openxmlformats.org/officeDocument/2006/relationships/image" Target="../media/image26.png"/><Relationship Id="rId4" Type="http://schemas.openxmlformats.org/officeDocument/2006/relationships/image" Target="../media/image2.gif"/><Relationship Id="rId9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g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4.png"/><Relationship Id="rId10" Type="http://schemas.openxmlformats.org/officeDocument/2006/relationships/image" Target="../media/image32.jpeg"/><Relationship Id="rId4" Type="http://schemas.openxmlformats.org/officeDocument/2006/relationships/image" Target="../media/image3.gif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gif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gif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43.png"/><Relationship Id="rId4" Type="http://schemas.openxmlformats.org/officeDocument/2006/relationships/image" Target="../media/image3.gif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gif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gi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gi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t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gif"/><Relationship Id="rId7" Type="http://schemas.openxmlformats.org/officeDocument/2006/relationships/image" Target="../media/image58.JP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4.png"/><Relationship Id="rId10" Type="http://schemas.openxmlformats.org/officeDocument/2006/relationships/image" Target="../media/image61.png"/><Relationship Id="rId4" Type="http://schemas.openxmlformats.org/officeDocument/2006/relationships/image" Target="../media/image3.gif"/><Relationship Id="rId9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.gif"/><Relationship Id="rId7" Type="http://schemas.openxmlformats.org/officeDocument/2006/relationships/image" Target="../media/image65.jpeg"/><Relationship Id="rId12" Type="http://schemas.openxmlformats.org/officeDocument/2006/relationships/image" Target="../media/image7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jpg"/><Relationship Id="rId5" Type="http://schemas.openxmlformats.org/officeDocument/2006/relationships/image" Target="../media/image4.png"/><Relationship Id="rId10" Type="http://schemas.openxmlformats.org/officeDocument/2006/relationships/image" Target="../media/image68.JPG"/><Relationship Id="rId4" Type="http://schemas.openxmlformats.org/officeDocument/2006/relationships/image" Target="../media/image3.gif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gi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75.png"/><Relationship Id="rId4" Type="http://schemas.openxmlformats.org/officeDocument/2006/relationships/image" Target="../media/image3.gif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03702" y="3937398"/>
            <a:ext cx="9144000" cy="2092811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The 26</a:t>
            </a:r>
            <a:r>
              <a:rPr lang="en-US" altLang="ja-JP" baseline="30000" dirty="0"/>
              <a:t>th</a:t>
            </a:r>
            <a:r>
              <a:rPr lang="en-US" altLang="ja-JP" dirty="0"/>
              <a:t> KEKB Accelerator Review Committee</a:t>
            </a:r>
          </a:p>
          <a:p>
            <a:r>
              <a:rPr lang="en-US" altLang="ja-JP" dirty="0"/>
              <a:t>13th Dec. 2022</a:t>
            </a:r>
          </a:p>
          <a:p>
            <a:endParaRPr lang="en-US" altLang="ja-JP" dirty="0"/>
          </a:p>
          <a:p>
            <a:r>
              <a:rPr lang="en-US" altLang="ja-JP" dirty="0"/>
              <a:t>Kyo Shibata</a:t>
            </a:r>
          </a:p>
          <a:p>
            <a:r>
              <a:rPr lang="en-US" altLang="ja-JP" dirty="0"/>
              <a:t>On behalf of KEKB Vacuum Group</a:t>
            </a:r>
          </a:p>
          <a:p>
            <a:endParaRPr lang="en-US" altLang="ja-JP" dirty="0"/>
          </a:p>
        </p:txBody>
      </p:sp>
      <p:pic>
        <p:nvPicPr>
          <p:cNvPr id="4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グループ化 48"/>
          <p:cNvGrpSpPr/>
          <p:nvPr/>
        </p:nvGrpSpPr>
        <p:grpSpPr>
          <a:xfrm>
            <a:off x="102389" y="229418"/>
            <a:ext cx="12045409" cy="372572"/>
            <a:chOff x="102389" y="229418"/>
            <a:chExt cx="12045409" cy="372572"/>
          </a:xfrm>
        </p:grpSpPr>
        <p:sp>
          <p:nvSpPr>
            <p:cNvPr id="9" name="正方形/長方形 8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" name="円弧 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弧 1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" name="円弧 11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円弧 13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5" name="円弧 14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円弧 15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 rot="10800000">
              <a:off x="1503702" y="461377"/>
              <a:ext cx="10644096" cy="65945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8" name="円弧 17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9" name="円弧 18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0" name="円弧 1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円弧 20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2" name="円弧 21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円弧 22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25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9" t="-3299" r="25912" b="26170"/>
          <a:stretch/>
        </p:blipFill>
        <p:spPr bwMode="auto">
          <a:xfrm>
            <a:off x="10718514" y="2599162"/>
            <a:ext cx="1470919" cy="13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87689" y="6434516"/>
            <a:ext cx="5745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FFFF00"/>
                </a:solidFill>
              </a:rPr>
              <a:t>Inter-University Research Institute Corporation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100" b="1" dirty="0">
                <a:solidFill>
                  <a:srgbClr val="FFFF00"/>
                </a:solidFill>
              </a:rPr>
              <a:t>High Energy Accelerator Research Organization (KEK)</a:t>
            </a:r>
            <a:endParaRPr lang="en-US" altLang="ja-JP" sz="1000" b="1" dirty="0">
              <a:solidFill>
                <a:srgbClr val="FFFF00"/>
              </a:solidFill>
            </a:endParaRPr>
          </a:p>
          <a:p>
            <a:pPr algn="ctr"/>
            <a:r>
              <a:rPr lang="ja-JP" altLang="en-US" sz="800" dirty="0">
                <a:solidFill>
                  <a:srgbClr val="FFFF00"/>
                </a:solidFill>
              </a:rPr>
              <a:t>大学共同利用機関法人</a:t>
            </a:r>
            <a:r>
              <a:rPr lang="ja-JP" altLang="en-US" sz="1000" dirty="0">
                <a:solidFill>
                  <a:srgbClr val="FFFF00"/>
                </a:solidFill>
              </a:rPr>
              <a:t> </a:t>
            </a:r>
            <a:r>
              <a:rPr lang="ja-JP" altLang="en-US" sz="1100" b="1" dirty="0">
                <a:solidFill>
                  <a:srgbClr val="FFFF00"/>
                </a:solidFill>
              </a:rPr>
              <a:t>高エネルギー加速器研究機構 </a:t>
            </a:r>
            <a:r>
              <a:rPr lang="en-US" altLang="ja-JP" sz="1100" b="1" dirty="0">
                <a:solidFill>
                  <a:srgbClr val="FFFF00"/>
                </a:solidFill>
              </a:rPr>
              <a:t>(KEK)</a:t>
            </a:r>
            <a:endParaRPr lang="ja-JP" altLang="en-US" sz="1000" b="1" dirty="0">
              <a:solidFill>
                <a:srgbClr val="FFFF00"/>
              </a:solidFill>
            </a:endParaRPr>
          </a:p>
        </p:txBody>
      </p:sp>
      <p:pic>
        <p:nvPicPr>
          <p:cNvPr id="47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48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grpSp>
        <p:nvGrpSpPr>
          <p:cNvPr id="50" name="グループ化 49"/>
          <p:cNvGrpSpPr/>
          <p:nvPr/>
        </p:nvGrpSpPr>
        <p:grpSpPr>
          <a:xfrm rot="10800000">
            <a:off x="53784" y="3347435"/>
            <a:ext cx="12045409" cy="372572"/>
            <a:chOff x="102389" y="229418"/>
            <a:chExt cx="12045409" cy="372572"/>
          </a:xfrm>
        </p:grpSpPr>
        <p:sp>
          <p:nvSpPr>
            <p:cNvPr id="51" name="正方形/長方形 50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2" name="円弧 5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3" name="円弧 52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4" name="円弧 53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5" name="正方形/長方形 54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6" name="円弧 55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7" name="円弧 56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弧 57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 rot="10800000">
              <a:off x="1503702" y="460118"/>
              <a:ext cx="10644096" cy="67318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弧 59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円弧 6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円弧 6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円弧 62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4" name="円弧 63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円弧 64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二等辺三角形 65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7" name="二等辺三角形 66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71" name="タイトル 1"/>
          <p:cNvSpPr>
            <a:spLocks noGrp="1"/>
          </p:cNvSpPr>
          <p:nvPr>
            <p:ph type="ctrTitle"/>
          </p:nvPr>
        </p:nvSpPr>
        <p:spPr>
          <a:xfrm>
            <a:off x="1172164" y="1002003"/>
            <a:ext cx="9847671" cy="1481445"/>
          </a:xfrm>
        </p:spPr>
        <p:txBody>
          <a:bodyPr>
            <a:noAutofit/>
          </a:bodyPr>
          <a:lstStyle/>
          <a:p>
            <a:r>
              <a:rPr lang="en-US" altLang="ja-JP" sz="8800" b="1" dirty="0">
                <a:solidFill>
                  <a:srgbClr val="002060"/>
                </a:solidFill>
              </a:rPr>
              <a:t>Vacuum</a:t>
            </a:r>
            <a:endParaRPr lang="ja-JP" altLang="en-US" sz="8800" b="1" dirty="0">
              <a:solidFill>
                <a:srgbClr val="00206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CE8E6C-6368-E8DB-E07F-2C14D585C788}"/>
              </a:ext>
            </a:extLst>
          </p:cNvPr>
          <p:cNvSpPr txBox="1"/>
          <p:nvPr/>
        </p:nvSpPr>
        <p:spPr>
          <a:xfrm>
            <a:off x="5335451" y="2954581"/>
            <a:ext cx="6097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800" dirty="0">
                <a:solidFill>
                  <a:srgbClr val="002060"/>
                </a:solidFill>
              </a:rPr>
              <a:t>Collimator will be presented by </a:t>
            </a:r>
            <a:r>
              <a:rPr lang="en-US" altLang="ja-JP" sz="1800" dirty="0" err="1">
                <a:solidFill>
                  <a:srgbClr val="002060"/>
                </a:solidFill>
              </a:rPr>
              <a:t>Ishibashi_san</a:t>
            </a:r>
            <a:r>
              <a:rPr lang="en-US" altLang="ja-JP" sz="1800" dirty="0">
                <a:solidFill>
                  <a:srgbClr val="002060"/>
                </a:solidFill>
              </a:rPr>
              <a:t> (14</a:t>
            </a:r>
            <a:r>
              <a:rPr lang="en-US" altLang="ja-JP" sz="1800" baseline="30000" dirty="0">
                <a:solidFill>
                  <a:srgbClr val="002060"/>
                </a:solidFill>
              </a:rPr>
              <a:t>th</a:t>
            </a:r>
            <a:r>
              <a:rPr lang="en-US" altLang="ja-JP" sz="1800" dirty="0">
                <a:solidFill>
                  <a:srgbClr val="002060"/>
                </a:solidFill>
              </a:rPr>
              <a:t> Dec.)</a:t>
            </a:r>
          </a:p>
        </p:txBody>
      </p:sp>
    </p:spTree>
    <p:extLst>
      <p:ext uri="{BB962C8B-B14F-4D97-AF65-F5344CB8AC3E}">
        <p14:creationId xmlns:p14="http://schemas.microsoft.com/office/powerpoint/2010/main" val="3556977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4FC1C7F-617A-EDD2-EC28-5CA51CB78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51079A6B-7D52-030A-E12B-381C30F37B9E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beam current dependence of pressure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587E0FE2-F21F-146A-A934-FD49FA0781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0874" y="1034741"/>
                <a:ext cx="11730251" cy="29547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3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LER Pressure rise is not in proportional to the total beam current (</a:t>
                </a:r>
                <a:r>
                  <a:rPr lang="en-US" altLang="ja-JP" sz="3600" i="1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I)</a:t>
                </a:r>
                <a:r>
                  <a:rPr lang="en-US" altLang="ja-JP" sz="3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recently.</a:t>
                </a:r>
              </a:p>
              <a:p>
                <a:pPr lvl="1"/>
                <a:r>
                  <a:rPr lang="en-US" altLang="ja-JP" sz="3200" dirty="0">
                    <a:sym typeface="Symbol" panose="05050102010706020507" pitchFamily="18" charset="2"/>
                  </a:rPr>
                  <a:t>Pressure rise rate becomes larger at higher beam currents.</a:t>
                </a:r>
              </a:p>
              <a:p>
                <a:pPr lvl="1"/>
                <a:r>
                  <a:rPr lang="en-US" altLang="ja-JP" sz="3200" dirty="0">
                    <a:sym typeface="Symbol" panose="05050102010706020507" pitchFamily="18" charset="2"/>
                  </a:rPr>
                  <a:t>Pressure depends on the number of bunches (</a:t>
                </a:r>
                <a:r>
                  <a:rPr lang="en-US" altLang="ja-JP" sz="3200" i="1" dirty="0">
                    <a:sym typeface="Symbol" panose="05050102010706020507" pitchFamily="18" charset="2"/>
                  </a:rPr>
                  <a:t>N</a:t>
                </a:r>
                <a:r>
                  <a:rPr lang="en-US" altLang="ja-JP" sz="3200" baseline="-25000" dirty="0">
                    <a:sym typeface="Symbol" panose="05050102010706020507" pitchFamily="18" charset="2"/>
                  </a:rPr>
                  <a:t>b</a:t>
                </a:r>
                <a:r>
                  <a:rPr lang="en-US" altLang="ja-JP" sz="3200" dirty="0">
                    <a:sym typeface="Symbol" panose="05050102010706020507" pitchFamily="18" charset="2"/>
                  </a:rPr>
                  <a:t>).</a:t>
                </a:r>
              </a:p>
              <a:p>
                <a:r>
                  <a:rPr lang="en-US" altLang="ja-JP" sz="3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It seems that pressure is determined by thermal desorption (TD) and photon-stimulated desorption (PSD).</a:t>
                </a:r>
              </a:p>
              <a:p>
                <a:pPr lvl="1"/>
                <a:r>
                  <a:rPr lang="en-US" altLang="ja-JP" sz="32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Measured pressures are well reproduced by the regression curve with following assumption and experimental result.</a:t>
                </a:r>
              </a:p>
              <a:p>
                <a:pPr lvl="2"/>
                <a:r>
                  <a:rPr lang="en-US" altLang="ja-JP" sz="2800" b="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Regression curve :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𝑝</m:t>
                    </m:r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sSub>
                      <m:sSubPr>
                        <m:ctrlP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∆</m:t>
                    </m:r>
                    <m:sSub>
                      <m:sSubPr>
                        <m:ctrlP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p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+</m:t>
                    </m:r>
                    <m:sSub>
                      <m:sSubPr>
                        <m:ctrlP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t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a:rPr lang="en-US" altLang="ja-JP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p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𝐼</m:t>
                    </m:r>
                    <m:r>
                      <a:rPr lang="en-US" altLang="ja-JP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t</m:t>
                        </m:r>
                      </m:sub>
                    </m:sSub>
                    <m:sSup>
                      <m:sSupPr>
                        <m:ctrlP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altLang="ja-JP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ja-JP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𝐼</m:t>
                                    </m:r>
                                  </m:e>
                                  <m:sup>
                                    <m:r>
                                      <a:rPr lang="en-US" altLang="ja-JP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28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b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=2.42</m:t>
                    </m:r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−8</m:t>
                        </m:r>
                      </m:sup>
                    </m:sSup>
                    <m:r>
                      <a:rPr lang="en-US" altLang="ja-JP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7.64</m:t>
                    </m:r>
                    <m:r>
                      <a:rPr lang="en-US" altLang="ja-JP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sSup>
                      <m:sSupPr>
                        <m:ctrlP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11</m:t>
                        </m:r>
                      </m:sup>
                    </m:sSup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𝐼</m:t>
                    </m:r>
                    <m:r>
                      <a:rPr lang="en-US" altLang="ja-JP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altLang="ja-JP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7.64</m:t>
                    </m:r>
                    <m:r>
                      <a:rPr lang="en-US" altLang="ja-JP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sSup>
                      <m:sSupPr>
                        <m:ctrlP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−11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altLang="ja-JP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ja-JP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𝐼</m:t>
                                    </m:r>
                                  </m:e>
                                  <m:sup>
                                    <m:r>
                                      <a:rPr lang="en-US" altLang="ja-JP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28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b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</m:oMath>
                </a14:m>
                <a:endParaRPr lang="en-US" altLang="ja-JP" sz="2800" dirty="0">
                  <a:solidFill>
                    <a:srgbClr val="0070C0"/>
                  </a:solidFill>
                  <a:sym typeface="Symbol" panose="05050102010706020507" pitchFamily="18" charset="2"/>
                </a:endParaRPr>
              </a:p>
              <a:p>
                <a:pPr lvl="3"/>
                <a:r>
                  <a:rPr lang="en-US" altLang="ja-JP" sz="2600" dirty="0">
                    <a:solidFill>
                      <a:srgbClr val="C00000"/>
                    </a:solidFill>
                    <a:sym typeface="Symbol" panose="05050102010706020507" pitchFamily="18" charset="2"/>
                  </a:rPr>
                  <a:t>Assumption (PSD): </a:t>
                </a:r>
                <a14:m>
                  <m:oMath xmlns:m="http://schemas.openxmlformats.org/officeDocument/2006/math">
                    <m:r>
                      <a:rPr lang="en-US" altLang="ja-JP" sz="2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∆</m:t>
                    </m:r>
                    <m:sSub>
                      <m:sSubPr>
                        <m:ctrlPr>
                          <a:rPr lang="en-US" altLang="ja-JP" sz="2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ja-JP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p</m:t>
                        </m:r>
                      </m:sub>
                    </m:sSub>
                    <m:r>
                      <a:rPr lang="en-US" altLang="ja-JP" sz="2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∝</m:t>
                    </m:r>
                    <m:r>
                      <a:rPr lang="en-US" altLang="ja-JP" sz="2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𝐼</m:t>
                    </m:r>
                  </m:oMath>
                </a14:m>
                <a:endParaRPr lang="en-US" altLang="ja-JP" sz="2600" i="1" dirty="0">
                  <a:solidFill>
                    <a:srgbClr val="C00000"/>
                  </a:solidFill>
                  <a:sym typeface="Symbol" panose="05050102010706020507" pitchFamily="18" charset="2"/>
                </a:endParaRPr>
              </a:p>
              <a:p>
                <a:pPr lvl="3"/>
                <a:r>
                  <a:rPr lang="en-US" altLang="ja-JP" sz="2600" dirty="0">
                    <a:solidFill>
                      <a:srgbClr val="00B050"/>
                    </a:solidFill>
                    <a:sym typeface="Symbol" panose="05050102010706020507" pitchFamily="18" charset="2"/>
                  </a:rPr>
                  <a:t>Experimental result (TD): </a:t>
                </a:r>
                <a14:m>
                  <m:oMath xmlns:m="http://schemas.openxmlformats.org/officeDocument/2006/math">
                    <m:r>
                      <a:rPr lang="en-US" altLang="ja-JP" sz="26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∆</m:t>
                    </m:r>
                    <m:sSub>
                      <m:sSubPr>
                        <m:ctrlPr>
                          <a:rPr lang="en-US" altLang="ja-JP" sz="26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ja-JP" sz="2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t</m:t>
                        </m:r>
                      </m:sub>
                    </m:sSub>
                    <m:r>
                      <a:rPr lang="en-US" altLang="ja-JP" sz="2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∝</m:t>
                    </m:r>
                    <m:sSup>
                      <m:sSupPr>
                        <m:ctrlPr>
                          <a:rPr lang="en-US" altLang="ja-JP" sz="2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lang="en-US" altLang="ja-JP" sz="2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∆</m:t>
                            </m:r>
                            <m:r>
                              <a:rPr lang="en-US" altLang="ja-JP" sz="2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en-US" altLang="ja-JP" sz="2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  <m:r>
                      <a:rPr lang="en-US" altLang="ja-JP" sz="26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→</m:t>
                    </m:r>
                  </m:oMath>
                </a14:m>
                <a:r>
                  <a:rPr lang="en-US" altLang="ja-JP" sz="2600" dirty="0">
                    <a:solidFill>
                      <a:srgbClr val="00B050"/>
                    </a:solidFill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∆</m:t>
                    </m:r>
                    <m:sSub>
                      <m:sSubPr>
                        <m:ctrlPr>
                          <a:rPr lang="en-US" altLang="ja-JP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ja-JP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6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t</m:t>
                        </m:r>
                      </m:sub>
                    </m:sSub>
                    <m:r>
                      <a:rPr lang="en-US" altLang="ja-JP" sz="2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∝</m:t>
                    </m:r>
                    <m:sSup>
                      <m:sSupPr>
                        <m:ctrlPr>
                          <a:rPr lang="en-US" altLang="ja-JP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altLang="ja-JP" sz="26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ja-JP" sz="26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6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𝐼</m:t>
                                    </m:r>
                                  </m:e>
                                  <m:sup>
                                    <m:r>
                                      <a:rPr lang="en-US" altLang="ja-JP" sz="26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26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6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2600" b="0" i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b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</m:oMath>
                </a14:m>
                <a:endParaRPr lang="en-US" altLang="ja-JP" sz="2600" i="1" dirty="0">
                  <a:solidFill>
                    <a:srgbClr val="0070C0"/>
                  </a:solidFill>
                  <a:sym typeface="Symbol" panose="05050102010706020507" pitchFamily="18" charset="2"/>
                </a:endParaRPr>
              </a:p>
              <a:p>
                <a:pPr lvl="3"/>
                <a:r>
                  <a:rPr lang="en-US" altLang="ja-JP" sz="2600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Constants (</a:t>
                </a:r>
                <a:r>
                  <a:rPr lang="en-US" altLang="ja-JP" sz="2600" i="1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p</a:t>
                </a:r>
                <a:r>
                  <a:rPr lang="en-US" altLang="ja-JP" sz="2600" baseline="-25000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0</a:t>
                </a:r>
                <a:r>
                  <a:rPr lang="en-US" altLang="ja-JP" sz="2600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, </a:t>
                </a:r>
                <a:r>
                  <a:rPr lang="en-US" altLang="ja-JP" sz="2600" i="1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C</a:t>
                </a:r>
                <a:r>
                  <a:rPr lang="en-US" altLang="ja-JP" sz="2600" baseline="-25000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p</a:t>
                </a:r>
                <a:r>
                  <a:rPr lang="en-US" altLang="ja-JP" sz="2600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, </a:t>
                </a:r>
                <a:r>
                  <a:rPr lang="en-US" altLang="ja-JP" sz="2600" i="1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C</a:t>
                </a:r>
                <a:r>
                  <a:rPr lang="en-US" altLang="ja-JP" sz="2600" baseline="-25000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t</a:t>
                </a:r>
                <a:r>
                  <a:rPr lang="en-US" altLang="ja-JP" sz="2600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) were determined by multi regression analysis using data for LER.</a:t>
                </a:r>
              </a:p>
              <a:p>
                <a:pPr lvl="1"/>
                <a:r>
                  <a:rPr lang="en-US" altLang="ja-JP" sz="32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There may be some vacuum components heated by HOM?</a:t>
                </a:r>
              </a:p>
              <a:p>
                <a:pPr lvl="1"/>
                <a:endParaRPr lang="en-US" altLang="ja-JP" sz="3200" i="1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lvl="2"/>
                <a:endParaRPr lang="en-US" altLang="ja-JP" sz="2800" i="1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lvl="2"/>
                <a:endParaRPr lang="en-US" altLang="ja-JP" sz="2800" i="1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lvl="1"/>
                <a:endParaRPr lang="en-US" altLang="ja-JP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587E0FE2-F21F-146A-A934-FD49FA078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74" y="1034741"/>
                <a:ext cx="11730251" cy="2954740"/>
              </a:xfrm>
              <a:prstGeom prst="rect">
                <a:avLst/>
              </a:prstGeom>
              <a:blipFill>
                <a:blip r:embed="rId6"/>
                <a:stretch>
                  <a:fillRect l="-468" t="-3926" r="-4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図 1">
            <a:extLst>
              <a:ext uri="{FF2B5EF4-FFF2-40B4-BE49-F238E27FC236}">
                <a16:creationId xmlns:a16="http://schemas.microsoft.com/office/drawing/2014/main" id="{DF5FE194-96EA-7D44-8334-AF64DBDF37E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95" r="13045"/>
          <a:stretch/>
        </p:blipFill>
        <p:spPr bwMode="auto">
          <a:xfrm>
            <a:off x="2333242" y="3771642"/>
            <a:ext cx="3096812" cy="2662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1A7023E-D87C-404A-B18B-F3ED876C8306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60" r="13045"/>
          <a:stretch/>
        </p:blipFill>
        <p:spPr bwMode="auto">
          <a:xfrm>
            <a:off x="6871609" y="3786775"/>
            <a:ext cx="3028007" cy="264774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3779780-ECE1-FDB1-CE20-86F4B3BBC170}"/>
              </a:ext>
            </a:extLst>
          </p:cNvPr>
          <p:cNvSpPr txBox="1"/>
          <p:nvPr/>
        </p:nvSpPr>
        <p:spPr>
          <a:xfrm>
            <a:off x="5000095" y="3771642"/>
            <a:ext cx="144794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kumimoji="1" lang="ja-JP" alt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CA5BC6-6CC9-0724-A499-B3FFE46E78CD}"/>
              </a:ext>
            </a:extLst>
          </p:cNvPr>
          <p:cNvSpPr txBox="1"/>
          <p:nvPr/>
        </p:nvSpPr>
        <p:spPr>
          <a:xfrm>
            <a:off x="9588959" y="3697093"/>
            <a:ext cx="18640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by regression curve</a:t>
            </a:r>
            <a:endParaRPr kumimoji="1" lang="ja-JP" alt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2ECCF65F-3BD9-4EC0-5C50-789002DCE532}"/>
              </a:ext>
            </a:extLst>
          </p:cNvPr>
          <p:cNvSpPr/>
          <p:nvPr/>
        </p:nvSpPr>
        <p:spPr>
          <a:xfrm>
            <a:off x="5125616" y="2413518"/>
            <a:ext cx="348343" cy="28613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440C1E4-5998-64C5-A5A5-501BA48279C6}"/>
              </a:ext>
            </a:extLst>
          </p:cNvPr>
          <p:cNvSpPr/>
          <p:nvPr/>
        </p:nvSpPr>
        <p:spPr>
          <a:xfrm>
            <a:off x="5641910" y="2413518"/>
            <a:ext cx="964163" cy="286139"/>
          </a:xfrm>
          <a:prstGeom prst="round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上向き折線 18">
            <a:extLst>
              <a:ext uri="{FF2B5EF4-FFF2-40B4-BE49-F238E27FC236}">
                <a16:creationId xmlns:a16="http://schemas.microsoft.com/office/drawing/2014/main" id="{02392E2F-F4DC-BC3A-438B-AEEDD911968D}"/>
              </a:ext>
            </a:extLst>
          </p:cNvPr>
          <p:cNvSpPr/>
          <p:nvPr/>
        </p:nvSpPr>
        <p:spPr>
          <a:xfrm>
            <a:off x="3942067" y="2699657"/>
            <a:ext cx="1356049" cy="78985"/>
          </a:xfrm>
          <a:prstGeom prst="bentUpArrow">
            <a:avLst>
              <a:gd name="adj1" fmla="val 7721"/>
              <a:gd name="adj2" fmla="val 25000"/>
              <a:gd name="adj3" fmla="val 25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上向き折線 19">
            <a:extLst>
              <a:ext uri="{FF2B5EF4-FFF2-40B4-BE49-F238E27FC236}">
                <a16:creationId xmlns:a16="http://schemas.microsoft.com/office/drawing/2014/main" id="{366CB500-80A6-37C1-3917-9F740586E492}"/>
              </a:ext>
            </a:extLst>
          </p:cNvPr>
          <p:cNvSpPr/>
          <p:nvPr/>
        </p:nvSpPr>
        <p:spPr>
          <a:xfrm>
            <a:off x="6101518" y="2731392"/>
            <a:ext cx="235592" cy="286139"/>
          </a:xfrm>
          <a:prstGeom prst="bentUpArrow">
            <a:avLst>
              <a:gd name="adj1" fmla="val 2951"/>
              <a:gd name="adj2" fmla="val 9896"/>
              <a:gd name="adj3" fmla="val 13871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41DA23DD-D4B5-96AB-67C5-BCA400B03BC9}"/>
              </a:ext>
            </a:extLst>
          </p:cNvPr>
          <p:cNvSpPr/>
          <p:nvPr/>
        </p:nvSpPr>
        <p:spPr>
          <a:xfrm>
            <a:off x="6781800" y="2403312"/>
            <a:ext cx="4476750" cy="286139"/>
          </a:xfrm>
          <a:prstGeom prst="round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上向き折線 21">
            <a:extLst>
              <a:ext uri="{FF2B5EF4-FFF2-40B4-BE49-F238E27FC236}">
                <a16:creationId xmlns:a16="http://schemas.microsoft.com/office/drawing/2014/main" id="{7443A037-C5DB-FAE1-6AC8-DE611A999EBE}"/>
              </a:ext>
            </a:extLst>
          </p:cNvPr>
          <p:cNvSpPr/>
          <p:nvPr/>
        </p:nvSpPr>
        <p:spPr>
          <a:xfrm>
            <a:off x="8129548" y="2728511"/>
            <a:ext cx="952540" cy="467885"/>
          </a:xfrm>
          <a:prstGeom prst="bentUpArrow">
            <a:avLst>
              <a:gd name="adj1" fmla="val 2951"/>
              <a:gd name="adj2" fmla="val 7351"/>
              <a:gd name="adj3" fmla="val 1081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6B3FFED-E628-B81D-4BDE-78142E8B8D40}"/>
              </a:ext>
            </a:extLst>
          </p:cNvPr>
          <p:cNvSpPr txBox="1"/>
          <p:nvPr/>
        </p:nvSpPr>
        <p:spPr>
          <a:xfrm>
            <a:off x="10239729" y="5865129"/>
            <a:ext cx="91731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</a:rPr>
              <a:t>Y. </a:t>
            </a:r>
            <a:r>
              <a:rPr kumimoji="1" lang="en-US" altLang="ja-JP" sz="1200" dirty="0" err="1">
                <a:solidFill>
                  <a:srgbClr val="00B050"/>
                </a:solidFill>
              </a:rPr>
              <a:t>Suetsugu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40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4FC1C7F-617A-EDD2-EC28-5CA51CB78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51079A6B-7D52-030A-E12B-381C30F37B9E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contribution to beam</a:t>
            </a:r>
            <a:r>
              <a:rPr lang="ja-JP" altLang="en-US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lifetime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587E0FE2-F21F-146A-A934-FD49FA0781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0874" y="991200"/>
                <a:ext cx="11908810" cy="31043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3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Recent single beam lifetime is not limited by only pressures but also the </a:t>
                </a:r>
                <a:r>
                  <a:rPr lang="en-US" altLang="ja-JP" sz="3600" dirty="0" err="1">
                    <a:solidFill>
                      <a:srgbClr val="FF0000"/>
                    </a:solidFill>
                    <a:sym typeface="Symbol" panose="05050102010706020507" pitchFamily="18" charset="2"/>
                  </a:rPr>
                  <a:t>Touschek</a:t>
                </a:r>
                <a:r>
                  <a:rPr lang="en-US" altLang="ja-JP" sz="36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 effect (</a:t>
                </a:r>
                <a:r>
                  <a:rPr lang="en-US" altLang="ja-JP" sz="3600" dirty="0" err="1">
                    <a:solidFill>
                      <a:srgbClr val="FF0000"/>
                    </a:solidFill>
                    <a:sym typeface="Symbol" panose="05050102010706020507" pitchFamily="18" charset="2"/>
                  </a:rPr>
                  <a:t>Touschek</a:t>
                </a:r>
                <a:r>
                  <a:rPr lang="en-US" altLang="ja-JP" sz="36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 lifetime)</a:t>
                </a:r>
                <a:r>
                  <a:rPr lang="en-US" altLang="ja-JP" sz="3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.</a:t>
                </a:r>
              </a:p>
              <a:p>
                <a:pPr lvl="1"/>
                <a:r>
                  <a:rPr lang="en-US" altLang="ja-JP" sz="3200" dirty="0">
                    <a:sym typeface="Symbol" panose="05050102010706020507" pitchFamily="18" charset="2"/>
                  </a:rPr>
                  <a:t>Pressures have been decreasing steadily though the apertures are strongly restricted by beam collimators.</a:t>
                </a:r>
              </a:p>
              <a:p>
                <a:pPr lvl="1"/>
                <a:r>
                  <a:rPr lang="en-US" altLang="ja-JP" sz="3200" dirty="0">
                    <a:sym typeface="Symbol" panose="05050102010706020507" pitchFamily="18" charset="2"/>
                  </a:rPr>
                  <a:t>Beam emittance is small (</a:t>
                </a:r>
                <a:r>
                  <a:rPr lang="en-US" altLang="ja-JP" sz="3200" i="1" dirty="0">
                    <a:sym typeface="Symbol" panose="05050102010706020507" pitchFamily="18" charset="2"/>
                  </a:rPr>
                  <a:t></a:t>
                </a:r>
                <a:r>
                  <a:rPr lang="en-US" altLang="ja-JP" sz="3200" baseline="-25000" dirty="0">
                    <a:sym typeface="Symbol" panose="05050102010706020507" pitchFamily="18" charset="2"/>
                  </a:rPr>
                  <a:t>y</a:t>
                </a:r>
                <a:r>
                  <a:rPr lang="en-US" altLang="ja-JP" sz="3200" dirty="0">
                    <a:sym typeface="Symbol" panose="05050102010706020507" pitchFamily="18" charset="2"/>
                  </a:rPr>
                  <a:t> = 20 pm) and bunch length is short (</a:t>
                </a:r>
                <a:r>
                  <a:rPr lang="en-US" altLang="ja-JP" sz="3200" i="1" dirty="0">
                    <a:sym typeface="Symbol" panose="05050102010706020507" pitchFamily="18" charset="2"/>
                  </a:rPr>
                  <a:t></a:t>
                </a:r>
                <a:r>
                  <a:rPr lang="en-US" altLang="ja-JP" sz="3200" baseline="-25000" dirty="0">
                    <a:sym typeface="Symbol" panose="05050102010706020507" pitchFamily="18" charset="2"/>
                  </a:rPr>
                  <a:t>z</a:t>
                </a:r>
                <a:r>
                  <a:rPr lang="en-US" altLang="ja-JP" sz="3200" dirty="0">
                    <a:sym typeface="Symbol" panose="05050102010706020507" pitchFamily="18" charset="2"/>
                  </a:rPr>
                  <a:t> = 6 mm).</a:t>
                </a:r>
              </a:p>
              <a:p>
                <a:r>
                  <a:rPr lang="en-US" altLang="ja-JP" sz="3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Contribution of the pressure to beam lifetime (</a:t>
                </a:r>
                <a:r>
                  <a:rPr lang="en-US" altLang="ja-JP" sz="3600" i="1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</a:t>
                </a:r>
                <a:r>
                  <a:rPr lang="en-US" altLang="ja-JP" sz="3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 was estimated by multi regression analysis for </a:t>
                </a:r>
                <a:r>
                  <a:rPr lang="en-US" altLang="ja-JP" sz="36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LER</a:t>
                </a:r>
                <a:r>
                  <a:rPr lang="en-US" altLang="ja-JP" sz="3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.</a:t>
                </a:r>
              </a:p>
              <a:p>
                <a:pPr lvl="1"/>
                <a:r>
                  <a:rPr lang="en-US" altLang="ja-JP" sz="32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Measured lifetime are well reproduced by the regression curve with following assumption.</a:t>
                </a:r>
              </a:p>
              <a:p>
                <a:pPr lvl="2"/>
                <a:r>
                  <a:rPr lang="en-US" altLang="ja-JP" sz="2800" b="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Regression curve 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ja-JP" sz="28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altLang="ja-JP" sz="2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</m:t>
                        </m:r>
                      </m:num>
                      <m:den>
                        <m:r>
                          <a:rPr lang="ja-JP" altLang="en-US" sz="28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𝜏</m:t>
                        </m:r>
                      </m:den>
                    </m:f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ja-JP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altLang="ja-JP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ja-JP" sz="28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ja-JP" alt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𝜏</m:t>
                            </m:r>
                          </m:e>
                          <m:sub>
                            <m:r>
                              <a:rPr lang="en-US" altLang="ja-JP" sz="28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US" altLang="ja-JP" sz="28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f>
                      <m:fPr>
                        <m:type m:val="lin"/>
                        <m:ctrlPr>
                          <a:rPr lang="en-US" altLang="ja-JP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altLang="ja-JP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ja-JP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ja-JP" alt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𝜏</m:t>
                            </m:r>
                          </m:e>
                          <m:sub>
                            <m:r>
                              <a:rPr lang="en-US" altLang="ja-JP" sz="28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p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𝑝</m:t>
                    </m:r>
                    <m:r>
                      <a:rPr lang="en-US" altLang="ja-JP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f>
                      <m:fPr>
                        <m:type m:val="lin"/>
                        <m:ctrlP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t</m:t>
                            </m:r>
                          </m:sub>
                        </m:sSub>
                        <m: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𝐼</m:t>
                        </m:r>
                      </m:num>
                      <m:den>
                        <m:d>
                          <m:dPr>
                            <m:ctrlPr>
                              <a:rPr lang="en-US" altLang="ja-JP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=2.61</m:t>
                    </m:r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5</m:t>
                        </m:r>
                      </m:sup>
                    </m:sSup>
                    <m:r>
                      <a:rPr lang="en-US" altLang="ja-JP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𝑝</m:t>
                    </m:r>
                    <m:r>
                      <a:rPr lang="en-US" altLang="ja-JP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f>
                      <m:fPr>
                        <m:type m:val="lin"/>
                        <m:ctrlP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0.979</m:t>
                        </m:r>
                        <m:r>
                          <a:rPr lang="en-US" altLang="ja-JP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𝐼</m:t>
                        </m:r>
                      </m:num>
                      <m:den>
                        <m:d>
                          <m:dPr>
                            <m:ctrlPr>
                              <a:rPr lang="en-US" altLang="ja-JP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altLang="ja-JP" sz="2800" dirty="0">
                  <a:solidFill>
                    <a:srgbClr val="0070C0"/>
                  </a:solidFill>
                  <a:sym typeface="Symbol" panose="05050102010706020507" pitchFamily="18" charset="2"/>
                </a:endParaRPr>
              </a:p>
              <a:p>
                <a:pPr lvl="3"/>
                <a:r>
                  <a:rPr lang="en-US" altLang="ja-JP" sz="2600" dirty="0">
                    <a:solidFill>
                      <a:srgbClr val="C00000"/>
                    </a:solidFill>
                    <a:sym typeface="Symbol" panose="05050102010706020507" pitchFamily="18" charset="2"/>
                  </a:rPr>
                  <a:t>Assumption1 (beam lifetime due to pressure):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ja-JP" alt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𝜏</m:t>
                        </m:r>
                      </m:e>
                      <m:sub>
                        <m:r>
                          <a:rPr lang="en-US" altLang="ja-JP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sub>
                    </m:sSub>
                    <m:r>
                      <a:rPr lang="en-US" altLang="ja-JP" sz="2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∝</m:t>
                    </m:r>
                  </m:oMath>
                </a14:m>
                <a:r>
                  <a:rPr lang="en-US" altLang="ja-JP" sz="2600" i="1" dirty="0">
                    <a:solidFill>
                      <a:srgbClr val="C00000"/>
                    </a:solidFill>
                    <a:sym typeface="Symbol" panose="05050102010706020507" pitchFamily="18" charset="2"/>
                  </a:rPr>
                  <a:t>p</a:t>
                </a:r>
              </a:p>
              <a:p>
                <a:pPr lvl="3"/>
                <a:r>
                  <a:rPr lang="en-US" altLang="ja-JP" sz="2600" dirty="0">
                    <a:solidFill>
                      <a:srgbClr val="00B050"/>
                    </a:solidFill>
                    <a:sym typeface="Symbol" panose="05050102010706020507" pitchFamily="18" charset="2"/>
                  </a:rPr>
                  <a:t>Assumption2 (</a:t>
                </a:r>
                <a:r>
                  <a:rPr lang="en-US" altLang="ja-JP" sz="2600" dirty="0" err="1">
                    <a:solidFill>
                      <a:srgbClr val="00B050"/>
                    </a:solidFill>
                    <a:sym typeface="Symbol" panose="05050102010706020507" pitchFamily="18" charset="2"/>
                  </a:rPr>
                  <a:t>Touschek</a:t>
                </a:r>
                <a:r>
                  <a:rPr lang="en-US" altLang="ja-JP" sz="2600" dirty="0">
                    <a:solidFill>
                      <a:srgbClr val="00B050"/>
                    </a:solidFill>
                    <a:sym typeface="Symbol" panose="05050102010706020507" pitchFamily="18" charset="2"/>
                  </a:rPr>
                  <a:t> lifetime)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ja-JP" altLang="en-US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𝜏</m:t>
                        </m:r>
                      </m:e>
                      <m:sub>
                        <m:r>
                          <a:rPr lang="en-US" altLang="ja-JP" sz="2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𝑡</m:t>
                        </m:r>
                      </m:sub>
                    </m:sSub>
                    <m:r>
                      <a:rPr lang="en-US" altLang="ja-JP" sz="2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∝</m:t>
                    </m:r>
                    <m:f>
                      <m:fPr>
                        <m:type m:val="lin"/>
                        <m:ctrlPr>
                          <a:rPr lang="en-US" altLang="ja-JP" sz="26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altLang="ja-JP" sz="2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𝐼</m:t>
                        </m:r>
                      </m:num>
                      <m:den>
                        <m:d>
                          <m:dPr>
                            <m:ctrlPr>
                              <a:rPr lang="en-US" altLang="ja-JP" sz="26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2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sz="2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sz="2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6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ja-JP" sz="26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en-US" altLang="ja-JP" sz="2600" dirty="0">
                    <a:solidFill>
                      <a:srgbClr val="00B050"/>
                    </a:solidFill>
                    <a:sym typeface="Symbol" panose="05050102010706020507" pitchFamily="18" charset="2"/>
                  </a:rPr>
                  <a:t> </a:t>
                </a:r>
              </a:p>
              <a:p>
                <a:pPr lvl="4"/>
                <a:r>
                  <a:rPr lang="en-US" altLang="ja-JP" sz="2600" dirty="0">
                    <a:sym typeface="Symbol" panose="05050102010706020507" pitchFamily="18" charset="2"/>
                  </a:rPr>
                  <a:t>Dependence on the emittances was not included in the Touschek effect here, since the measured emittances were scattered.</a:t>
                </a:r>
              </a:p>
              <a:p>
                <a:pPr lvl="3"/>
                <a:r>
                  <a:rPr lang="en-US" altLang="ja-JP" sz="2600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Constants (</a:t>
                </a:r>
                <a:r>
                  <a:rPr lang="en-US" altLang="ja-JP" sz="2600" i="1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C</a:t>
                </a:r>
                <a:r>
                  <a:rPr lang="en-US" altLang="ja-JP" sz="2600" baseline="-25000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p</a:t>
                </a:r>
                <a:r>
                  <a:rPr lang="en-US" altLang="ja-JP" sz="2600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, </a:t>
                </a:r>
                <a:r>
                  <a:rPr lang="en-US" altLang="ja-JP" sz="2600" i="1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C</a:t>
                </a:r>
                <a:r>
                  <a:rPr lang="en-US" altLang="ja-JP" sz="2600" baseline="-25000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t</a:t>
                </a:r>
                <a:r>
                  <a:rPr lang="en-US" altLang="ja-JP" sz="2600" dirty="0">
                    <a:solidFill>
                      <a:srgbClr val="7030A0"/>
                    </a:solidFill>
                    <a:sym typeface="Symbol" panose="05050102010706020507" pitchFamily="18" charset="2"/>
                  </a:rPr>
                  <a:t>) were determined by multi regression analysis using data for LER.</a:t>
                </a:r>
              </a:p>
              <a:p>
                <a:pPr lvl="1"/>
                <a:r>
                  <a:rPr lang="en-US" altLang="ja-JP" sz="3200" dirty="0">
                    <a:sym typeface="Symbol" panose="05050102010706020507" pitchFamily="18" charset="2"/>
                  </a:rPr>
                  <a:t>For </a:t>
                </a:r>
                <a:r>
                  <a:rPr lang="en-US" altLang="ja-JP" sz="32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LER single beam</a:t>
                </a:r>
                <a:r>
                  <a:rPr lang="en-US" altLang="ja-JP" sz="3200" dirty="0">
                    <a:sym typeface="Symbol" panose="05050102010706020507" pitchFamily="18" charset="2"/>
                  </a:rPr>
                  <a:t>, approximately 60-80% of the total lifetime is determined by </a:t>
                </a:r>
                <a:r>
                  <a:rPr lang="en-US" altLang="ja-JP" sz="3200" dirty="0" err="1">
                    <a:sym typeface="Symbol" panose="05050102010706020507" pitchFamily="18" charset="2"/>
                  </a:rPr>
                  <a:t>Touschek</a:t>
                </a:r>
                <a:r>
                  <a:rPr lang="en-US" altLang="ja-JP" sz="3200" dirty="0">
                    <a:sym typeface="Symbol" panose="05050102010706020507" pitchFamily="18" charset="2"/>
                  </a:rPr>
                  <a:t> lifetime at present.</a:t>
                </a:r>
              </a:p>
              <a:p>
                <a:pPr lvl="2"/>
                <a:r>
                  <a:rPr lang="en-US" altLang="ja-JP" sz="2800" dirty="0">
                    <a:sym typeface="Symbol" panose="05050102010706020507" pitchFamily="18" charset="2"/>
                  </a:rPr>
                  <a:t>For </a:t>
                </a:r>
                <a:r>
                  <a:rPr lang="en-US" altLang="ja-JP" sz="2800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HER single beam</a:t>
                </a:r>
                <a:r>
                  <a:rPr lang="en-US" altLang="ja-JP" sz="2800" dirty="0">
                    <a:sym typeface="Symbol" panose="05050102010706020507" pitchFamily="18" charset="2"/>
                  </a:rPr>
                  <a:t>, approximately 100% of the total lifetime is determined by </a:t>
                </a:r>
                <a:r>
                  <a:rPr lang="en-US" altLang="ja-JP" sz="2800" dirty="0" err="1">
                    <a:sym typeface="Symbol" panose="05050102010706020507" pitchFamily="18" charset="2"/>
                  </a:rPr>
                  <a:t>Touschek</a:t>
                </a:r>
                <a:r>
                  <a:rPr lang="en-US" altLang="ja-JP" sz="2800" dirty="0">
                    <a:sym typeface="Symbol" panose="05050102010706020507" pitchFamily="18" charset="2"/>
                  </a:rPr>
                  <a:t> effect. </a:t>
                </a:r>
              </a:p>
              <a:p>
                <a:pPr lvl="1"/>
                <a:endParaRPr lang="en-US" altLang="ja-JP" sz="3200" i="1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lvl="2"/>
                <a:endParaRPr lang="en-US" altLang="ja-JP" sz="2800" i="1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lvl="2"/>
                <a:endParaRPr lang="en-US" altLang="ja-JP" sz="2800" i="1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lvl="1"/>
                <a:endParaRPr lang="en-US" altLang="ja-JP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587E0FE2-F21F-146A-A934-FD49FA078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74" y="991200"/>
                <a:ext cx="11908810" cy="3104365"/>
              </a:xfrm>
              <a:prstGeom prst="rect">
                <a:avLst/>
              </a:prstGeom>
              <a:blipFill>
                <a:blip r:embed="rId6"/>
                <a:stretch>
                  <a:fillRect l="-461" t="-37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C36B6B12-D7B8-B014-4DBE-2A81BE1C75A7}"/>
              </a:ext>
            </a:extLst>
          </p:cNvPr>
          <p:cNvSpPr/>
          <p:nvPr/>
        </p:nvSpPr>
        <p:spPr>
          <a:xfrm>
            <a:off x="4675334" y="2350154"/>
            <a:ext cx="348343" cy="28613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B367F91-075A-2E2C-9E12-2CEC29C4FDF9}"/>
              </a:ext>
            </a:extLst>
          </p:cNvPr>
          <p:cNvSpPr/>
          <p:nvPr/>
        </p:nvSpPr>
        <p:spPr>
          <a:xfrm>
            <a:off x="5209936" y="2341440"/>
            <a:ext cx="964163" cy="286139"/>
          </a:xfrm>
          <a:prstGeom prst="round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上向き折線 4">
            <a:extLst>
              <a:ext uri="{FF2B5EF4-FFF2-40B4-BE49-F238E27FC236}">
                <a16:creationId xmlns:a16="http://schemas.microsoft.com/office/drawing/2014/main" id="{D3E7659E-4255-9417-14CA-AE7A4CFBD9E0}"/>
              </a:ext>
            </a:extLst>
          </p:cNvPr>
          <p:cNvSpPr/>
          <p:nvPr/>
        </p:nvSpPr>
        <p:spPr>
          <a:xfrm>
            <a:off x="5500241" y="2636293"/>
            <a:ext cx="511598" cy="318447"/>
          </a:xfrm>
          <a:prstGeom prst="bentUpArrow">
            <a:avLst>
              <a:gd name="adj1" fmla="val 2951"/>
              <a:gd name="adj2" fmla="val 9896"/>
              <a:gd name="adj3" fmla="val 13871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D33D382F-92F7-A953-51A5-B27F2406CA8D}"/>
              </a:ext>
            </a:extLst>
          </p:cNvPr>
          <p:cNvSpPr/>
          <p:nvPr/>
        </p:nvSpPr>
        <p:spPr>
          <a:xfrm>
            <a:off x="6343305" y="2339515"/>
            <a:ext cx="2584251" cy="286139"/>
          </a:xfrm>
          <a:prstGeom prst="round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U ターン 25">
            <a:extLst>
              <a:ext uri="{FF2B5EF4-FFF2-40B4-BE49-F238E27FC236}">
                <a16:creationId xmlns:a16="http://schemas.microsoft.com/office/drawing/2014/main" id="{748279E6-124B-7FEE-154F-00CD9735FAE2}"/>
              </a:ext>
            </a:extLst>
          </p:cNvPr>
          <p:cNvSpPr/>
          <p:nvPr/>
        </p:nvSpPr>
        <p:spPr>
          <a:xfrm rot="5400000" flipH="1">
            <a:off x="9395799" y="983917"/>
            <a:ext cx="923782" cy="3882788"/>
          </a:xfrm>
          <a:prstGeom prst="uturnArrow">
            <a:avLst>
              <a:gd name="adj1" fmla="val 2317"/>
              <a:gd name="adj2" fmla="val 3905"/>
              <a:gd name="adj3" fmla="val 6939"/>
              <a:gd name="adj4" fmla="val 29131"/>
              <a:gd name="adj5" fmla="val 73242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3BBF8D5E-000A-9CDF-16ED-2E52B0547F5C}"/>
              </a:ext>
            </a:extLst>
          </p:cNvPr>
          <p:cNvSpPr/>
          <p:nvPr/>
        </p:nvSpPr>
        <p:spPr>
          <a:xfrm rot="12600000">
            <a:off x="5060983" y="2595150"/>
            <a:ext cx="215612" cy="81404"/>
          </a:xfrm>
          <a:prstGeom prst="rightArrow">
            <a:avLst>
              <a:gd name="adj1" fmla="val 17637"/>
              <a:gd name="adj2" fmla="val 351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1A3A636A-D869-EA0A-A5AF-5429F24D5764}"/>
              </a:ext>
            </a:extLst>
          </p:cNvPr>
          <p:cNvGrpSpPr>
            <a:grpSpLocks noChangeAspect="1"/>
          </p:cNvGrpSpPr>
          <p:nvPr/>
        </p:nvGrpSpPr>
        <p:grpSpPr>
          <a:xfrm>
            <a:off x="407385" y="3929515"/>
            <a:ext cx="11732299" cy="2485470"/>
            <a:chOff x="186482" y="3898321"/>
            <a:chExt cx="11971734" cy="2536194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AEDCB2D-16C9-4FAA-9CD3-7A0ABACB7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39"/>
            <a:stretch/>
          </p:blipFill>
          <p:spPr>
            <a:xfrm>
              <a:off x="186482" y="4079595"/>
              <a:ext cx="3071261" cy="2342917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7686DB0-ED0F-FEE5-E610-621CD4F03EAA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5" t="14150" r="14066"/>
            <a:stretch/>
          </p:blipFill>
          <p:spPr bwMode="auto">
            <a:xfrm>
              <a:off x="3403222" y="4064237"/>
              <a:ext cx="2642987" cy="23051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F94204A9-203B-7774-0ECD-87445E6ABC8C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5" t="14664" r="14066"/>
            <a:stretch/>
          </p:blipFill>
          <p:spPr bwMode="auto">
            <a:xfrm>
              <a:off x="5999252" y="4088215"/>
              <a:ext cx="2584251" cy="226114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A24EE561-894C-9562-521D-22675B6E8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1"/>
            <a:stretch/>
          </p:blipFill>
          <p:spPr bwMode="auto">
            <a:xfrm>
              <a:off x="8662662" y="4066556"/>
              <a:ext cx="2598344" cy="236795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5D995FA8-C733-2CF7-BCBD-8B32AC4C26FD}"/>
                </a:ext>
              </a:extLst>
            </p:cNvPr>
            <p:cNvSpPr txBox="1"/>
            <p:nvPr/>
          </p:nvSpPr>
          <p:spPr>
            <a:xfrm>
              <a:off x="742199" y="3925479"/>
              <a:ext cx="22077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27"/>
              <a:r>
                <a:rPr lang="en-US" altLang="ja-JP" sz="1200" b="1" dirty="0">
                  <a:solidFill>
                    <a:schemeClr val="accent2">
                      <a:lumMod val="50000"/>
                    </a:schemeClr>
                  </a:solidFill>
                  <a:latin typeface="Symbol" panose="05050102010706020507" pitchFamily="18" charset="2"/>
                </a:rPr>
                <a:t>D</a:t>
              </a:r>
              <a:r>
                <a:rPr lang="en-US" altLang="ja-JP" sz="1200" b="1" i="1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P</a:t>
              </a:r>
              <a:r>
                <a:rPr lang="en-US" altLang="ja-JP" sz="1200" b="1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/</a:t>
              </a:r>
              <a:r>
                <a:rPr lang="en-US" altLang="ja-JP" sz="1200" b="1" dirty="0">
                  <a:solidFill>
                    <a:schemeClr val="accent2">
                      <a:lumMod val="50000"/>
                    </a:schemeClr>
                  </a:solidFill>
                  <a:latin typeface="Symbol" panose="05050102010706020507" pitchFamily="18" charset="2"/>
                </a:rPr>
                <a:t>D</a:t>
              </a:r>
              <a:r>
                <a:rPr lang="en-US" altLang="ja-JP" sz="1200" b="1" i="1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I</a:t>
              </a:r>
              <a:r>
                <a:rPr lang="en-US" altLang="ja-JP" sz="1200" b="1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 and </a:t>
              </a:r>
              <a:r>
                <a:rPr lang="en-US" altLang="ja-JP" sz="1200" b="1" i="1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I</a:t>
              </a:r>
              <a:r>
                <a:rPr lang="en-US" altLang="ja-JP" sz="1200" b="1" i="1" dirty="0">
                  <a:solidFill>
                    <a:schemeClr val="accent2">
                      <a:lumMod val="50000"/>
                    </a:schemeClr>
                  </a:solidFill>
                  <a:latin typeface="Symbol" panose="05050102010706020507" pitchFamily="18" charset="2"/>
                </a:rPr>
                <a:t>t</a:t>
              </a:r>
              <a:r>
                <a:rPr lang="en-US" altLang="ja-JP" sz="1200" b="1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 vs. beam dose</a:t>
              </a:r>
              <a:endParaRPr lang="ja-JP" altLang="en-US" sz="1200" b="1" dirty="0">
                <a:solidFill>
                  <a:schemeClr val="accent2">
                    <a:lumMod val="50000"/>
                  </a:schemeClr>
                </a:solidFill>
                <a:latin typeface="Arial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4D834D9-9E16-A49B-DC12-F85BB9B23344}"/>
                </a:ext>
              </a:extLst>
            </p:cNvPr>
            <p:cNvSpPr txBox="1"/>
            <p:nvPr/>
          </p:nvSpPr>
          <p:spPr>
            <a:xfrm>
              <a:off x="5277325" y="3905009"/>
              <a:ext cx="1936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27"/>
              <a:r>
                <a:rPr lang="en-US" altLang="ja-JP" sz="1200" b="1" i="1" dirty="0">
                  <a:solidFill>
                    <a:schemeClr val="accent2">
                      <a:lumMod val="50000"/>
                    </a:schemeClr>
                  </a:solidFill>
                  <a:latin typeface="Symbol" panose="05050102010706020507" pitchFamily="18" charset="2"/>
                </a:rPr>
                <a:t>t</a:t>
              </a:r>
              <a:r>
                <a:rPr lang="en-US" altLang="ja-JP" sz="1200" b="1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 vs. </a:t>
              </a:r>
              <a:r>
                <a:rPr lang="en-US" altLang="ja-JP" sz="1200" b="1" i="1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I</a:t>
              </a:r>
              <a:r>
                <a:rPr lang="en-US" altLang="ja-JP" sz="1200" b="1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 for different </a:t>
              </a:r>
              <a:r>
                <a:rPr lang="en-US" altLang="ja-JP" sz="1200" b="1" i="1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N</a:t>
              </a:r>
              <a:r>
                <a:rPr lang="en-US" altLang="ja-JP" sz="1200" b="1" i="1" baseline="-25000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b</a:t>
              </a:r>
              <a:endParaRPr lang="ja-JP" altLang="en-US" sz="1200" b="1" i="1" baseline="-25000" dirty="0">
                <a:solidFill>
                  <a:schemeClr val="accent2">
                    <a:lumMod val="50000"/>
                  </a:schemeClr>
                </a:solidFill>
                <a:latin typeface="Arial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12FF8D74-35BC-C92E-D38C-7FB0654B7A54}"/>
                </a:ext>
              </a:extLst>
            </p:cNvPr>
            <p:cNvSpPr txBox="1"/>
            <p:nvPr/>
          </p:nvSpPr>
          <p:spPr>
            <a:xfrm>
              <a:off x="8763569" y="3898321"/>
              <a:ext cx="28957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27"/>
              <a:r>
                <a:rPr lang="en-US" altLang="ja-JP" sz="1200" b="1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Ratio of 1/</a:t>
              </a:r>
              <a:r>
                <a:rPr lang="en-US" altLang="ja-JP" sz="1200" b="1" i="1" dirty="0" err="1">
                  <a:solidFill>
                    <a:schemeClr val="accent2">
                      <a:lumMod val="50000"/>
                    </a:schemeClr>
                  </a:solidFill>
                  <a:latin typeface="Symbol" panose="05050102010706020507" pitchFamily="18" charset="2"/>
                </a:rPr>
                <a:t>t</a:t>
              </a:r>
              <a:r>
                <a:rPr lang="en-US" altLang="ja-JP" sz="1200" b="1" i="1" baseline="-25000" dirty="0" err="1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p</a:t>
              </a:r>
              <a:r>
                <a:rPr lang="en-US" altLang="ja-JP" sz="1200" b="1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 to 1/</a:t>
              </a:r>
              <a:r>
                <a:rPr lang="en-US" altLang="ja-JP" sz="1200" b="1" i="1" dirty="0" err="1">
                  <a:solidFill>
                    <a:schemeClr val="accent2">
                      <a:lumMod val="50000"/>
                    </a:schemeClr>
                  </a:solidFill>
                  <a:latin typeface="Symbol" panose="05050102010706020507" pitchFamily="18" charset="2"/>
                </a:rPr>
                <a:t>t</a:t>
              </a:r>
              <a:r>
                <a:rPr lang="en-US" altLang="ja-JP" sz="1100" b="1" i="1" baseline="-25000" dirty="0" err="1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t</a:t>
              </a:r>
              <a:r>
                <a:rPr lang="en-US" altLang="ja-JP" sz="1200" b="1" dirty="0">
                  <a:solidFill>
                    <a:schemeClr val="accent2">
                      <a:lumMod val="50000"/>
                    </a:schemeClr>
                  </a:solidFill>
                  <a:latin typeface="Arial"/>
                </a:rPr>
                <a:t> vs. bunch current</a:t>
              </a:r>
              <a:endParaRPr lang="ja-JP" altLang="en-US" sz="1200" b="1" dirty="0">
                <a:solidFill>
                  <a:schemeClr val="accent2">
                    <a:lumMod val="50000"/>
                  </a:schemeClr>
                </a:solidFill>
                <a:latin typeface="Arial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322B3B0E-0198-AE6A-BE0A-AC0C18A850C8}"/>
                </a:ext>
              </a:extLst>
            </p:cNvPr>
            <p:cNvSpPr txBox="1"/>
            <p:nvPr/>
          </p:nvSpPr>
          <p:spPr>
            <a:xfrm>
              <a:off x="4278218" y="5671555"/>
              <a:ext cx="112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Measurement</a:t>
              </a:r>
              <a:endPara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E15C32AA-14D4-2630-9E61-0AF989B907E6}"/>
                </a:ext>
              </a:extLst>
            </p:cNvPr>
            <p:cNvSpPr txBox="1"/>
            <p:nvPr/>
          </p:nvSpPr>
          <p:spPr>
            <a:xfrm>
              <a:off x="6763305" y="5628291"/>
              <a:ext cx="1356148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kumimoji="1" lang="en-US" altLang="ja-JP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Calculation by regression curve</a:t>
              </a:r>
              <a:endPara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2B841390-D729-DAA6-43A2-4AB7438DDB81}"/>
                </a:ext>
              </a:extLst>
            </p:cNvPr>
            <p:cNvSpPr txBox="1"/>
            <p:nvPr/>
          </p:nvSpPr>
          <p:spPr>
            <a:xfrm>
              <a:off x="11240900" y="4356235"/>
              <a:ext cx="91731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rgbClr val="00B050"/>
                  </a:solidFill>
                </a:rPr>
                <a:t>Y. </a:t>
              </a:r>
              <a:r>
                <a:rPr kumimoji="1" lang="en-US" altLang="ja-JP" sz="1200" dirty="0" err="1">
                  <a:solidFill>
                    <a:srgbClr val="00B050"/>
                  </a:solidFill>
                </a:rPr>
                <a:t>Suetsugu</a:t>
              </a:r>
              <a:endParaRPr lang="en-US" altLang="ja-JP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876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3106BD0F-814D-C14D-3BCA-00298CA7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615" y="4493965"/>
            <a:ext cx="2936990" cy="1725028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07F8E7C-B59E-A217-1C00-14B8F63E2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51A0EF3B-6691-7CD6-B0A0-C39713D9B8E9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electron cloud effect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2A16EC6D-1A8E-7058-A0CB-3AA06812864B}"/>
              </a:ext>
            </a:extLst>
          </p:cNvPr>
          <p:cNvSpPr txBox="1">
            <a:spLocks/>
          </p:cNvSpPr>
          <p:nvPr/>
        </p:nvSpPr>
        <p:spPr>
          <a:xfrm>
            <a:off x="130562" y="1097148"/>
            <a:ext cx="11811639" cy="5120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At present, any obvious signs of electron cloud effect are not observed in usual collision experiments.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Current linear density is now over </a:t>
            </a:r>
            <a:r>
              <a:rPr lang="en-US" altLang="ja-JP" sz="2000" dirty="0">
                <a:solidFill>
                  <a:srgbClr val="FF0000"/>
                </a:solidFill>
                <a:sym typeface="Symbol" panose="05050102010706020507" pitchFamily="18" charset="2"/>
              </a:rPr>
              <a:t>0.53 mA/bunch/RF-bucket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1E61A56-6888-411C-BAB8-6EFA9CA381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991"/>
          <a:stretch/>
        </p:blipFill>
        <p:spPr>
          <a:xfrm>
            <a:off x="3143697" y="2640106"/>
            <a:ext cx="2224309" cy="1939592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83C3AF5B-23BE-6A62-33E7-0F335C6E5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1497" y="3387695"/>
            <a:ext cx="1475026" cy="110627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ADB75D-9535-90DE-6C70-9926C66DABF9}"/>
              </a:ext>
            </a:extLst>
          </p:cNvPr>
          <p:cNvSpPr txBox="1"/>
          <p:nvPr/>
        </p:nvSpPr>
        <p:spPr>
          <a:xfrm>
            <a:off x="3235786" y="2351016"/>
            <a:ext cx="3148809" cy="29915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r>
              <a:rPr kumimoji="1" lang="en-US" altLang="ja-JP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units attached to beam pipes</a:t>
            </a:r>
            <a:endParaRPr kumimoji="1" lang="ja-JP" altLang="en-US" sz="1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FA69688-5D5F-AE32-29A1-192C081AFA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7"/>
          <a:stretch/>
        </p:blipFill>
        <p:spPr>
          <a:xfrm>
            <a:off x="41729" y="3271552"/>
            <a:ext cx="2805097" cy="2387025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6DB277E-760D-D1AD-B062-9C967F36A71F}"/>
              </a:ext>
            </a:extLst>
          </p:cNvPr>
          <p:cNvSpPr txBox="1"/>
          <p:nvPr/>
        </p:nvSpPr>
        <p:spPr>
          <a:xfrm>
            <a:off x="442209" y="2858641"/>
            <a:ext cx="2457079" cy="45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beam size vs. current density in Phase-1</a:t>
            </a:r>
            <a:endParaRPr kumimoji="1" lang="ja-JP" altLang="en-US" sz="1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FDF2EABA-1A6D-3739-00E6-17025E8DD98E}"/>
              </a:ext>
            </a:extLst>
          </p:cNvPr>
          <p:cNvCxnSpPr>
            <a:cxnSpLocks/>
          </p:cNvCxnSpPr>
          <p:nvPr/>
        </p:nvCxnSpPr>
        <p:spPr>
          <a:xfrm flipV="1">
            <a:off x="1606144" y="4838054"/>
            <a:ext cx="0" cy="497990"/>
          </a:xfrm>
          <a:prstGeom prst="line">
            <a:avLst/>
          </a:prstGeom>
          <a:ln w="28575">
            <a:solidFill>
              <a:srgbClr val="FF66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42A5084-593F-C830-F550-C23D5C072419}"/>
              </a:ext>
            </a:extLst>
          </p:cNvPr>
          <p:cNvSpPr txBox="1"/>
          <p:nvPr/>
        </p:nvSpPr>
        <p:spPr>
          <a:xfrm>
            <a:off x="1652503" y="4965443"/>
            <a:ext cx="526645" cy="2991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~0.2</a:t>
            </a:r>
            <a:endParaRPr kumimoji="1" lang="ja-JP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0B6ECB0A-0972-CB11-3CEB-4BB8DE57FD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1"/>
          <a:stretch/>
        </p:blipFill>
        <p:spPr bwMode="auto">
          <a:xfrm>
            <a:off x="6384595" y="3311701"/>
            <a:ext cx="2649765" cy="23970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4087D65-F56C-AA96-8959-F9A6CCC3F0BE}"/>
              </a:ext>
            </a:extLst>
          </p:cNvPr>
          <p:cNvSpPr txBox="1"/>
          <p:nvPr/>
        </p:nvSpPr>
        <p:spPr>
          <a:xfrm>
            <a:off x="6741876" y="2871081"/>
            <a:ext cx="2457079" cy="45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beam size vs. current density in Phase-3</a:t>
            </a:r>
            <a:endParaRPr kumimoji="1" lang="ja-JP" altLang="en-US" sz="1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7E6F0A5E-3959-6F9F-D009-E49D64545454}"/>
              </a:ext>
            </a:extLst>
          </p:cNvPr>
          <p:cNvCxnSpPr>
            <a:cxnSpLocks/>
          </p:cNvCxnSpPr>
          <p:nvPr/>
        </p:nvCxnSpPr>
        <p:spPr>
          <a:xfrm flipV="1">
            <a:off x="8703168" y="4642979"/>
            <a:ext cx="0" cy="342098"/>
          </a:xfrm>
          <a:prstGeom prst="line">
            <a:avLst/>
          </a:prstGeom>
          <a:ln w="28575">
            <a:solidFill>
              <a:srgbClr val="FF66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CED1BFE-9DB6-25EE-55E5-6BB0479CB7C9}"/>
              </a:ext>
            </a:extLst>
          </p:cNvPr>
          <p:cNvSpPr txBox="1"/>
          <p:nvPr/>
        </p:nvSpPr>
        <p:spPr>
          <a:xfrm>
            <a:off x="8426861" y="4438479"/>
            <a:ext cx="618400" cy="2991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&gt;0.53</a:t>
            </a:r>
            <a:endParaRPr kumimoji="1" lang="ja-JP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矢印: 上カーブ 40">
            <a:extLst>
              <a:ext uri="{FF2B5EF4-FFF2-40B4-BE49-F238E27FC236}">
                <a16:creationId xmlns:a16="http://schemas.microsoft.com/office/drawing/2014/main" id="{84F57B8A-2F0F-894C-AF06-73DACB618C0F}"/>
              </a:ext>
            </a:extLst>
          </p:cNvPr>
          <p:cNvSpPr/>
          <p:nvPr/>
        </p:nvSpPr>
        <p:spPr>
          <a:xfrm>
            <a:off x="2627744" y="5635864"/>
            <a:ext cx="4460033" cy="583129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CECA7D5-7A09-194F-8AF0-E345382B8560}"/>
              </a:ext>
            </a:extLst>
          </p:cNvPr>
          <p:cNvSpPr txBox="1"/>
          <p:nvPr/>
        </p:nvSpPr>
        <p:spPr>
          <a:xfrm>
            <a:off x="554264" y="3673623"/>
            <a:ext cx="980544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Phase-1</a:t>
            </a:r>
            <a:endParaRPr kumimoji="1" lang="ja-JP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B758904-DD94-739E-1211-8F7BD9246A78}"/>
              </a:ext>
            </a:extLst>
          </p:cNvPr>
          <p:cNvSpPr txBox="1"/>
          <p:nvPr/>
        </p:nvSpPr>
        <p:spPr>
          <a:xfrm>
            <a:off x="6927723" y="3655100"/>
            <a:ext cx="980544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Phase-3</a:t>
            </a:r>
            <a:endParaRPr kumimoji="1" lang="ja-JP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5E5A978-86DA-56D2-B1F9-D2A7D3A6F804}"/>
              </a:ext>
            </a:extLst>
          </p:cNvPr>
          <p:cNvSpPr txBox="1"/>
          <p:nvPr/>
        </p:nvSpPr>
        <p:spPr>
          <a:xfrm>
            <a:off x="9421115" y="2144975"/>
            <a:ext cx="274207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 by bunch luminosity along a train by ADLM (S. Uehara)</a:t>
            </a:r>
            <a:endParaRPr kumimoji="1" lang="ja-JP" altLang="en-US" sz="1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図 45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5BC9F8F6-41CE-17D9-4BE8-7E326C9862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2569707"/>
            <a:ext cx="2936435" cy="3756208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6A608D2-DA15-FC40-2DFF-48F48C9EC607}"/>
              </a:ext>
            </a:extLst>
          </p:cNvPr>
          <p:cNvSpPr txBox="1"/>
          <p:nvPr/>
        </p:nvSpPr>
        <p:spPr>
          <a:xfrm>
            <a:off x="8135562" y="2340594"/>
            <a:ext cx="898970" cy="27145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</a:rPr>
              <a:t>Y. </a:t>
            </a:r>
            <a:r>
              <a:rPr kumimoji="1" lang="en-US" altLang="ja-JP" sz="1200" dirty="0" err="1">
                <a:solidFill>
                  <a:srgbClr val="00B050"/>
                </a:solidFill>
              </a:rPr>
              <a:t>Suetsugu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96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BB7ACF8-6123-705A-D6D6-78D44AAC4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5D7E5B8D-DDBC-6A82-21B3-7C143B106085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major troubles #1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CC235DA1-E333-83F5-7EBD-D02824D51597}"/>
              </a:ext>
            </a:extLst>
          </p:cNvPr>
          <p:cNvSpPr txBox="1">
            <a:spLocks/>
          </p:cNvSpPr>
          <p:nvPr/>
        </p:nvSpPr>
        <p:spPr>
          <a:xfrm>
            <a:off x="0" y="1151878"/>
            <a:ext cx="5574081" cy="5332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dirty="0">
                <a:solidFill>
                  <a:srgbClr val="002060"/>
                </a:solidFill>
                <a:sym typeface="Symbol" panose="05050102010706020507" pitchFamily="18" charset="2"/>
              </a:rPr>
              <a:t>Vacuum leak (from 2019c) #1&amp;2:</a:t>
            </a:r>
          </a:p>
          <a:p>
            <a:pPr lvl="1"/>
            <a:r>
              <a:rPr lang="en-US" altLang="ja-JP" sz="3200" dirty="0">
                <a:sym typeface="Symbol" panose="05050102010706020507" pitchFamily="18" charset="2"/>
              </a:rPr>
              <a:t>Vacuum leaks at LER D04 wiggler sections (2020ab, 2022ab)</a:t>
            </a:r>
          </a:p>
          <a:p>
            <a:pPr lvl="2"/>
            <a:r>
              <a:rPr lang="en-US" altLang="ja-JP" sz="2800" dirty="0">
                <a:sym typeface="Symbol" panose="05050102010706020507" pitchFamily="18" charset="2"/>
              </a:rPr>
              <a:t>Abnormal pressure rises due to vacuum leak were observed immediately after beam abort.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Possible cause was thermal expansion due to strong SR irradiation. 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Pressure was still low enough to continue beam operation.</a:t>
            </a:r>
          </a:p>
          <a:p>
            <a:pPr lvl="2"/>
            <a:r>
              <a:rPr lang="en-US" altLang="ja-JP" sz="2800" dirty="0">
                <a:sym typeface="Symbol" panose="05050102010706020507" pitchFamily="18" charset="2"/>
              </a:rPr>
              <a:t>Vacuum leak was stopped by “flange refastening” and “Vac seal injection”.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We tried refastening the suspect flanges without identifying the leak location on maintenance day.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It was confirmed that vacuum leakage had occurred at flange connection.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Vac seal was injected into the flange connection.</a:t>
            </a:r>
          </a:p>
          <a:p>
            <a:pPr lvl="2"/>
            <a:r>
              <a:rPr lang="en-US" altLang="ja-JP" sz="2800" dirty="0">
                <a:sym typeface="Symbol" panose="05050102010706020507" pitchFamily="18" charset="2"/>
              </a:rPr>
              <a:t>Countermeasure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Bellows chambers were replaced to new ones with SR masks.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Air</a:t>
            </a:r>
            <a:r>
              <a:rPr lang="ja-JP" altLang="en-US" sz="26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and</a:t>
            </a:r>
            <a:r>
              <a:rPr lang="ja-JP" altLang="en-US" sz="26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water</a:t>
            </a:r>
            <a:r>
              <a:rPr lang="ja-JP" altLang="en-US" sz="26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cooling</a:t>
            </a:r>
            <a:r>
              <a:rPr lang="ja-JP" altLang="en-US" sz="26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were reinforced.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See page 24.</a:t>
            </a:r>
          </a:p>
          <a:p>
            <a:pPr marL="1371600" lvl="3" indent="0">
              <a:buNone/>
            </a:pPr>
            <a:endParaRPr lang="en-US" altLang="ja-JP" sz="2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3"/>
            <a:endParaRPr lang="en-US" altLang="ja-JP" sz="2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sz="3200" dirty="0">
              <a:solidFill>
                <a:srgbClr val="002060"/>
              </a:solidFill>
            </a:endParaRPr>
          </a:p>
        </p:txBody>
      </p:sp>
      <p:pic>
        <p:nvPicPr>
          <p:cNvPr id="19" name="図 18" descr="屋内, テーブル, 椅子, 座る が含まれている画像&#10;&#10;自動的に生成された説明">
            <a:extLst>
              <a:ext uri="{FF2B5EF4-FFF2-40B4-BE49-F238E27FC236}">
                <a16:creationId xmlns:a16="http://schemas.microsoft.com/office/drawing/2014/main" id="{55DC2B71-C442-FF5C-7CF4-C8EB7AD93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93" y="4451977"/>
            <a:ext cx="2543408" cy="190755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5C9758E-3050-5146-5966-5AC6DD84E7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1553" y="4252056"/>
            <a:ext cx="2697059" cy="1938007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6F5DFEE-BE12-538B-EAC5-FEAF48A87DD2}"/>
              </a:ext>
            </a:extLst>
          </p:cNvPr>
          <p:cNvGrpSpPr/>
          <p:nvPr/>
        </p:nvGrpSpPr>
        <p:grpSpPr>
          <a:xfrm>
            <a:off x="5638777" y="1138369"/>
            <a:ext cx="3276385" cy="2063313"/>
            <a:chOff x="5533865" y="1238080"/>
            <a:chExt cx="3171852" cy="1961689"/>
          </a:xfrm>
        </p:grpSpPr>
        <p:pic>
          <p:nvPicPr>
            <p:cNvPr id="18" name="図 17" descr="文字と写真のスクリーンショット&#10;&#10;自動的に生成された説明">
              <a:extLst>
                <a:ext uri="{FF2B5EF4-FFF2-40B4-BE49-F238E27FC236}">
                  <a16:creationId xmlns:a16="http://schemas.microsoft.com/office/drawing/2014/main" id="{D6DF3CB3-1303-C638-1B07-9BBACA7D4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8" t="14270" r="52545" b="34295"/>
            <a:stretch/>
          </p:blipFill>
          <p:spPr>
            <a:xfrm>
              <a:off x="5810864" y="1238080"/>
              <a:ext cx="2807674" cy="1961689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7AF077C3-8DE8-718B-82AF-19786684D9AD}"/>
                </a:ext>
              </a:extLst>
            </p:cNvPr>
            <p:cNvSpPr txBox="1"/>
            <p:nvPr/>
          </p:nvSpPr>
          <p:spPr>
            <a:xfrm rot="16200000">
              <a:off x="4940775" y="1869935"/>
              <a:ext cx="146317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/>
                <a:t>Pressure [</a:t>
              </a:r>
              <a:r>
                <a:rPr kumimoji="1" lang="en-US" altLang="ja-JP" sz="1200" dirty="0">
                  <a:sym typeface="Symbol" panose="05050102010706020507" pitchFamily="18" charset="2"/>
                </a:rPr>
                <a:t>10</a:t>
              </a:r>
              <a:r>
                <a:rPr kumimoji="1" lang="en-US" altLang="ja-JP" sz="1200" baseline="30000" dirty="0">
                  <a:sym typeface="Symbol" panose="05050102010706020507" pitchFamily="18" charset="2"/>
                </a:rPr>
                <a:t>-7</a:t>
              </a:r>
              <a:r>
                <a:rPr kumimoji="1" lang="en-US" altLang="ja-JP" sz="1200" dirty="0">
                  <a:sym typeface="Symbol" panose="05050102010706020507" pitchFamily="18" charset="2"/>
                </a:rPr>
                <a:t> </a:t>
              </a:r>
              <a:r>
                <a:rPr kumimoji="1" lang="en-US" altLang="ja-JP" sz="1200" dirty="0"/>
                <a:t>Pa]</a:t>
              </a:r>
              <a:endParaRPr kumimoji="1" lang="ja-JP" altLang="en-US" sz="1200" dirty="0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3235BF8-BC96-3215-44C2-CCFCB01D4995}"/>
                </a:ext>
              </a:extLst>
            </p:cNvPr>
            <p:cNvSpPr txBox="1"/>
            <p:nvPr/>
          </p:nvSpPr>
          <p:spPr>
            <a:xfrm rot="5400000">
              <a:off x="7835628" y="1869935"/>
              <a:ext cx="146317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/>
                <a:t>Beam current [mA]</a:t>
              </a:r>
              <a:endParaRPr kumimoji="1" lang="ja-JP" altLang="en-US" sz="12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CCDB48A-04A9-1A17-3610-452D2D74672B}"/>
              </a:ext>
            </a:extLst>
          </p:cNvPr>
          <p:cNvGrpSpPr/>
          <p:nvPr/>
        </p:nvGrpSpPr>
        <p:grpSpPr>
          <a:xfrm>
            <a:off x="8856065" y="1135552"/>
            <a:ext cx="3258043" cy="2043467"/>
            <a:chOff x="8954508" y="1228840"/>
            <a:chExt cx="3167073" cy="1936852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7E28007B-19BC-24F0-5D9E-F185E0D5E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428" t="20749" b="1"/>
            <a:stretch/>
          </p:blipFill>
          <p:spPr>
            <a:xfrm>
              <a:off x="9130055" y="1228840"/>
              <a:ext cx="2807674" cy="1936852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1CFD51D-7F36-CCE5-45E1-6BC640F84268}"/>
                </a:ext>
              </a:extLst>
            </p:cNvPr>
            <p:cNvSpPr txBox="1"/>
            <p:nvPr/>
          </p:nvSpPr>
          <p:spPr>
            <a:xfrm rot="5400000">
              <a:off x="11251492" y="1932827"/>
              <a:ext cx="146317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/>
                <a:t>Beam current [mA]</a:t>
              </a:r>
              <a:endParaRPr kumimoji="1" lang="ja-JP" altLang="en-US" sz="1200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1B06A54-9240-6E65-4D8C-73DE0769EE64}"/>
                </a:ext>
              </a:extLst>
            </p:cNvPr>
            <p:cNvSpPr txBox="1"/>
            <p:nvPr/>
          </p:nvSpPr>
          <p:spPr>
            <a:xfrm rot="16200000">
              <a:off x="8361418" y="1874851"/>
              <a:ext cx="146317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/>
                <a:t>Pressure [</a:t>
              </a:r>
              <a:r>
                <a:rPr kumimoji="1" lang="en-US" altLang="ja-JP" sz="1200" dirty="0">
                  <a:sym typeface="Symbol" panose="05050102010706020507" pitchFamily="18" charset="2"/>
                </a:rPr>
                <a:t>10</a:t>
              </a:r>
              <a:r>
                <a:rPr kumimoji="1" lang="en-US" altLang="ja-JP" sz="1200" baseline="30000" dirty="0">
                  <a:sym typeface="Symbol" panose="05050102010706020507" pitchFamily="18" charset="2"/>
                </a:rPr>
                <a:t>-7</a:t>
              </a:r>
              <a:r>
                <a:rPr kumimoji="1" lang="en-US" altLang="ja-JP" sz="1200" dirty="0">
                  <a:sym typeface="Symbol" panose="05050102010706020507" pitchFamily="18" charset="2"/>
                </a:rPr>
                <a:t> </a:t>
              </a:r>
              <a:r>
                <a:rPr kumimoji="1" lang="en-US" altLang="ja-JP" sz="1200" dirty="0"/>
                <a:t>Pa]</a:t>
              </a:r>
              <a:endParaRPr kumimoji="1" lang="ja-JP" altLang="en-US" sz="1200" dirty="0"/>
            </a:p>
          </p:txBody>
        </p:sp>
      </p:grpSp>
      <p:pic>
        <p:nvPicPr>
          <p:cNvPr id="22" name="図 21" descr="テーブル, ヘルメット, 座る, 木製 が含まれている画像&#10;&#10;自動的に生成された説明">
            <a:extLst>
              <a:ext uri="{FF2B5EF4-FFF2-40B4-BE49-F238E27FC236}">
                <a16:creationId xmlns:a16="http://schemas.microsoft.com/office/drawing/2014/main" id="{C3E54516-5736-67F4-4742-B39E61BC5A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85" y="3472965"/>
            <a:ext cx="2354137" cy="176560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2887635-99B6-C86A-E157-4F7404A69595}"/>
              </a:ext>
            </a:extLst>
          </p:cNvPr>
          <p:cNvSpPr txBox="1"/>
          <p:nvPr/>
        </p:nvSpPr>
        <p:spPr>
          <a:xfrm>
            <a:off x="5968916" y="3056471"/>
            <a:ext cx="26601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C00000"/>
                </a:solidFill>
              </a:rPr>
              <a:t>Vacuum leak during 2020ab</a:t>
            </a:r>
            <a:endParaRPr kumimoji="1" lang="ja-JP" altLang="en-US" sz="1400" dirty="0">
              <a:solidFill>
                <a:srgbClr val="C0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53F9D1C-B3C1-21DF-47AC-2E7F3EBA2766}"/>
              </a:ext>
            </a:extLst>
          </p:cNvPr>
          <p:cNvSpPr txBox="1"/>
          <p:nvPr/>
        </p:nvSpPr>
        <p:spPr>
          <a:xfrm>
            <a:off x="9141021" y="3029053"/>
            <a:ext cx="26601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accent6">
                    <a:lumMod val="50000"/>
                  </a:schemeClr>
                </a:solidFill>
              </a:rPr>
              <a:t>Vacuum leak during 2022ab</a:t>
            </a:r>
            <a:endParaRPr kumimoji="1" lang="ja-JP" alt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6068B24-6C34-2F19-9C4A-CFF552BB8736}"/>
              </a:ext>
            </a:extLst>
          </p:cNvPr>
          <p:cNvSpPr txBox="1"/>
          <p:nvPr/>
        </p:nvSpPr>
        <p:spPr>
          <a:xfrm>
            <a:off x="5322619" y="1045396"/>
            <a:ext cx="850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>
                <a:solidFill>
                  <a:srgbClr val="7030A0"/>
                </a:solidFill>
              </a:rPr>
              <a:t>pressure</a:t>
            </a:r>
            <a:endParaRPr kumimoji="1" lang="ja-JP" altLang="en-US" sz="1000" dirty="0">
              <a:solidFill>
                <a:srgbClr val="7030A0"/>
              </a:solidFill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22D6F81D-7FE7-85F5-C64C-A596AEBED96F}"/>
              </a:ext>
            </a:extLst>
          </p:cNvPr>
          <p:cNvCxnSpPr>
            <a:cxnSpLocks/>
          </p:cNvCxnSpPr>
          <p:nvPr/>
        </p:nvCxnSpPr>
        <p:spPr>
          <a:xfrm>
            <a:off x="6781684" y="943126"/>
            <a:ext cx="0" cy="2411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FCA6704F-6B21-58BA-1174-06A7E8A529FD}"/>
              </a:ext>
            </a:extLst>
          </p:cNvPr>
          <p:cNvCxnSpPr>
            <a:cxnSpLocks/>
          </p:cNvCxnSpPr>
          <p:nvPr/>
        </p:nvCxnSpPr>
        <p:spPr>
          <a:xfrm>
            <a:off x="7512817" y="943126"/>
            <a:ext cx="0" cy="2411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B9DDC3FC-5666-04FE-4493-C313413EE313}"/>
              </a:ext>
            </a:extLst>
          </p:cNvPr>
          <p:cNvCxnSpPr>
            <a:cxnSpLocks/>
          </p:cNvCxnSpPr>
          <p:nvPr/>
        </p:nvCxnSpPr>
        <p:spPr>
          <a:xfrm>
            <a:off x="7776767" y="943126"/>
            <a:ext cx="0" cy="2411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40268A55-54F7-40E1-F2FF-512EF1577E2A}"/>
              </a:ext>
            </a:extLst>
          </p:cNvPr>
          <p:cNvCxnSpPr>
            <a:cxnSpLocks/>
          </p:cNvCxnSpPr>
          <p:nvPr/>
        </p:nvCxnSpPr>
        <p:spPr>
          <a:xfrm>
            <a:off x="7920202" y="943126"/>
            <a:ext cx="0" cy="2411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4AA9E973-5566-FF3F-5AB6-405BF3A7B2D0}"/>
              </a:ext>
            </a:extLst>
          </p:cNvPr>
          <p:cNvCxnSpPr>
            <a:cxnSpLocks/>
          </p:cNvCxnSpPr>
          <p:nvPr/>
        </p:nvCxnSpPr>
        <p:spPr>
          <a:xfrm>
            <a:off x="7997896" y="943126"/>
            <a:ext cx="0" cy="2411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F9DDB87A-7DAA-F18D-B28B-FA04997016F1}"/>
              </a:ext>
            </a:extLst>
          </p:cNvPr>
          <p:cNvCxnSpPr>
            <a:cxnSpLocks/>
          </p:cNvCxnSpPr>
          <p:nvPr/>
        </p:nvCxnSpPr>
        <p:spPr>
          <a:xfrm>
            <a:off x="8326601" y="943126"/>
            <a:ext cx="0" cy="2411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D8561710-5845-9F8E-E0FC-CA9DB5B693B6}"/>
              </a:ext>
            </a:extLst>
          </p:cNvPr>
          <p:cNvCxnSpPr>
            <a:cxnSpLocks/>
          </p:cNvCxnSpPr>
          <p:nvPr/>
        </p:nvCxnSpPr>
        <p:spPr>
          <a:xfrm>
            <a:off x="9524884" y="964066"/>
            <a:ext cx="0" cy="2411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87BC81C-E62A-E24B-5F9E-235A740C5A8C}"/>
              </a:ext>
            </a:extLst>
          </p:cNvPr>
          <p:cNvCxnSpPr>
            <a:cxnSpLocks/>
          </p:cNvCxnSpPr>
          <p:nvPr/>
        </p:nvCxnSpPr>
        <p:spPr>
          <a:xfrm>
            <a:off x="11488155" y="943126"/>
            <a:ext cx="0" cy="2411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FAAC29B-7E85-764F-DC13-2B1D41A4DB6C}"/>
              </a:ext>
            </a:extLst>
          </p:cNvPr>
          <p:cNvSpPr txBox="1"/>
          <p:nvPr/>
        </p:nvSpPr>
        <p:spPr>
          <a:xfrm>
            <a:off x="9743307" y="962234"/>
            <a:ext cx="1043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FF86CB"/>
                </a:solidFill>
              </a:rPr>
              <a:t>Beam current</a:t>
            </a:r>
            <a:endParaRPr kumimoji="1" lang="ja-JP" altLang="en-US" sz="1000" dirty="0">
              <a:solidFill>
                <a:srgbClr val="FF86CB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687486B9-49D4-F3AF-E793-EF990A9EFFC5}"/>
              </a:ext>
            </a:extLst>
          </p:cNvPr>
          <p:cNvCxnSpPr>
            <a:cxnSpLocks/>
          </p:cNvCxnSpPr>
          <p:nvPr/>
        </p:nvCxnSpPr>
        <p:spPr>
          <a:xfrm>
            <a:off x="6227337" y="1084646"/>
            <a:ext cx="335925" cy="350414"/>
          </a:xfrm>
          <a:prstGeom prst="straightConnector1">
            <a:avLst/>
          </a:prstGeom>
          <a:ln>
            <a:solidFill>
              <a:srgbClr val="7EFF1F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F5533FD8-530E-E9D9-44FC-619C6A04FA85}"/>
              </a:ext>
            </a:extLst>
          </p:cNvPr>
          <p:cNvCxnSpPr>
            <a:cxnSpLocks/>
          </p:cNvCxnSpPr>
          <p:nvPr/>
        </p:nvCxnSpPr>
        <p:spPr>
          <a:xfrm>
            <a:off x="10261134" y="1123836"/>
            <a:ext cx="335925" cy="350414"/>
          </a:xfrm>
          <a:prstGeom prst="straightConnector1">
            <a:avLst/>
          </a:prstGeom>
          <a:ln>
            <a:solidFill>
              <a:srgbClr val="FF86CB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6FB1981-B064-4709-8CFA-6403A61DCD0A}"/>
              </a:ext>
            </a:extLst>
          </p:cNvPr>
          <p:cNvSpPr txBox="1"/>
          <p:nvPr/>
        </p:nvSpPr>
        <p:spPr>
          <a:xfrm>
            <a:off x="5765619" y="884289"/>
            <a:ext cx="1043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00B050"/>
                </a:solidFill>
              </a:rPr>
              <a:t>Beam current</a:t>
            </a:r>
            <a:endParaRPr kumimoji="1" lang="ja-JP" altLang="en-US" sz="1000" dirty="0">
              <a:solidFill>
                <a:srgbClr val="00B050"/>
              </a:solidFill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9F953A55-BF91-B59F-B41F-3FA6CB417CD9}"/>
              </a:ext>
            </a:extLst>
          </p:cNvPr>
          <p:cNvCxnSpPr>
            <a:cxnSpLocks/>
          </p:cNvCxnSpPr>
          <p:nvPr/>
        </p:nvCxnSpPr>
        <p:spPr>
          <a:xfrm>
            <a:off x="5981074" y="1195873"/>
            <a:ext cx="403433" cy="953896"/>
          </a:xfrm>
          <a:prstGeom prst="straightConnector1">
            <a:avLst/>
          </a:prstGeom>
          <a:ln>
            <a:solidFill>
              <a:srgbClr val="7030A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4E6E6E7F-DDF4-C88B-767D-ADA7F848C34B}"/>
              </a:ext>
            </a:extLst>
          </p:cNvPr>
          <p:cNvCxnSpPr>
            <a:cxnSpLocks/>
          </p:cNvCxnSpPr>
          <p:nvPr/>
        </p:nvCxnSpPr>
        <p:spPr>
          <a:xfrm>
            <a:off x="5989601" y="1205227"/>
            <a:ext cx="329427" cy="1421490"/>
          </a:xfrm>
          <a:prstGeom prst="straightConnector1">
            <a:avLst/>
          </a:prstGeom>
          <a:ln>
            <a:solidFill>
              <a:srgbClr val="7030A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10CFE8B-EDA8-B121-3938-F6CD8D93FBB9}"/>
              </a:ext>
            </a:extLst>
          </p:cNvPr>
          <p:cNvSpPr txBox="1"/>
          <p:nvPr/>
        </p:nvSpPr>
        <p:spPr>
          <a:xfrm>
            <a:off x="9567835" y="1320548"/>
            <a:ext cx="850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>
                <a:solidFill>
                  <a:srgbClr val="7030A0"/>
                </a:solidFill>
              </a:rPr>
              <a:t>pressure</a:t>
            </a:r>
            <a:endParaRPr kumimoji="1" lang="ja-JP" altLang="en-US" sz="1000" dirty="0">
              <a:solidFill>
                <a:srgbClr val="7030A0"/>
              </a:solidFill>
            </a:endParaRP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61C1DD35-2EC4-2F9D-6D36-D8746F36960E}"/>
              </a:ext>
            </a:extLst>
          </p:cNvPr>
          <p:cNvCxnSpPr>
            <a:cxnSpLocks/>
          </p:cNvCxnSpPr>
          <p:nvPr/>
        </p:nvCxnSpPr>
        <p:spPr>
          <a:xfrm flipH="1">
            <a:off x="9888584" y="1551925"/>
            <a:ext cx="90253" cy="999897"/>
          </a:xfrm>
          <a:prstGeom prst="straightConnector1">
            <a:avLst/>
          </a:prstGeom>
          <a:ln>
            <a:solidFill>
              <a:srgbClr val="7030A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6D6F4CE8-74C1-9079-406C-AE95662FDD19}"/>
              </a:ext>
            </a:extLst>
          </p:cNvPr>
          <p:cNvCxnSpPr>
            <a:cxnSpLocks/>
          </p:cNvCxnSpPr>
          <p:nvPr/>
        </p:nvCxnSpPr>
        <p:spPr>
          <a:xfrm>
            <a:off x="9976382" y="1583369"/>
            <a:ext cx="22108" cy="895929"/>
          </a:xfrm>
          <a:prstGeom prst="straightConnector1">
            <a:avLst/>
          </a:prstGeom>
          <a:ln>
            <a:solidFill>
              <a:srgbClr val="7030A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506D8131-D6BE-5561-EB2D-A39341650406}"/>
              </a:ext>
            </a:extLst>
          </p:cNvPr>
          <p:cNvCxnSpPr>
            <a:cxnSpLocks/>
          </p:cNvCxnSpPr>
          <p:nvPr/>
        </p:nvCxnSpPr>
        <p:spPr>
          <a:xfrm flipH="1">
            <a:off x="9755955" y="1529462"/>
            <a:ext cx="222488" cy="1062500"/>
          </a:xfrm>
          <a:prstGeom prst="straightConnector1">
            <a:avLst/>
          </a:prstGeom>
          <a:ln>
            <a:solidFill>
              <a:srgbClr val="7030A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5479EB48-F9E1-0A6D-1BD1-74C555F8D684}"/>
              </a:ext>
            </a:extLst>
          </p:cNvPr>
          <p:cNvCxnSpPr>
            <a:cxnSpLocks/>
          </p:cNvCxnSpPr>
          <p:nvPr/>
        </p:nvCxnSpPr>
        <p:spPr>
          <a:xfrm flipH="1">
            <a:off x="9658655" y="1559743"/>
            <a:ext cx="317333" cy="1056382"/>
          </a:xfrm>
          <a:prstGeom prst="straightConnector1">
            <a:avLst/>
          </a:prstGeom>
          <a:ln>
            <a:solidFill>
              <a:srgbClr val="7030A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8F2AAA12-BE8D-9929-4F63-F0F30A076CBB}"/>
              </a:ext>
            </a:extLst>
          </p:cNvPr>
          <p:cNvCxnSpPr>
            <a:cxnSpLocks/>
          </p:cNvCxnSpPr>
          <p:nvPr/>
        </p:nvCxnSpPr>
        <p:spPr>
          <a:xfrm flipH="1">
            <a:off x="9560556" y="1559743"/>
            <a:ext cx="410533" cy="1090674"/>
          </a:xfrm>
          <a:prstGeom prst="straightConnector1">
            <a:avLst/>
          </a:prstGeom>
          <a:ln>
            <a:solidFill>
              <a:srgbClr val="7030A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7227007-540D-3C44-2373-172D7F792AC6}"/>
              </a:ext>
            </a:extLst>
          </p:cNvPr>
          <p:cNvSpPr txBox="1"/>
          <p:nvPr/>
        </p:nvSpPr>
        <p:spPr>
          <a:xfrm>
            <a:off x="6023781" y="4189371"/>
            <a:ext cx="16799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00B050"/>
                </a:solidFill>
              </a:rPr>
              <a:t>Vac seal injection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0C72868B-C5D6-858B-F76A-F1C6F4615ED9}"/>
              </a:ext>
            </a:extLst>
          </p:cNvPr>
          <p:cNvSpPr txBox="1"/>
          <p:nvPr/>
        </p:nvSpPr>
        <p:spPr>
          <a:xfrm>
            <a:off x="9629027" y="6143473"/>
            <a:ext cx="23152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solidFill>
                  <a:srgbClr val="00B050"/>
                </a:solidFill>
              </a:rPr>
              <a:t>Air cooling reinforcement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AA2F1A84-958F-F62E-8286-78DF02D490AF}"/>
              </a:ext>
            </a:extLst>
          </p:cNvPr>
          <p:cNvCxnSpPr>
            <a:cxnSpLocks/>
          </p:cNvCxnSpPr>
          <p:nvPr/>
        </p:nvCxnSpPr>
        <p:spPr>
          <a:xfrm>
            <a:off x="11432495" y="4150184"/>
            <a:ext cx="69879" cy="588982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DB674386-A615-53E8-A0E5-154F4CE1339E}"/>
              </a:ext>
            </a:extLst>
          </p:cNvPr>
          <p:cNvCxnSpPr>
            <a:cxnSpLocks/>
          </p:cNvCxnSpPr>
          <p:nvPr/>
        </p:nvCxnSpPr>
        <p:spPr>
          <a:xfrm flipH="1">
            <a:off x="11415169" y="4158028"/>
            <a:ext cx="17326" cy="1486043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77207807-E47C-4897-4057-2E840E9B63C6}"/>
              </a:ext>
            </a:extLst>
          </p:cNvPr>
          <p:cNvSpPr txBox="1"/>
          <p:nvPr/>
        </p:nvSpPr>
        <p:spPr>
          <a:xfrm>
            <a:off x="10786661" y="4004140"/>
            <a:ext cx="12770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/>
              <a:t>Air cooling fan</a:t>
            </a:r>
            <a:endParaRPr kumimoji="1" lang="ja-JP" altLang="en-US" sz="1400" dirty="0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9312267E-2BC9-162A-4D18-D3D415A1A29A}"/>
              </a:ext>
            </a:extLst>
          </p:cNvPr>
          <p:cNvSpPr txBox="1"/>
          <p:nvPr/>
        </p:nvSpPr>
        <p:spPr>
          <a:xfrm>
            <a:off x="7765058" y="4962737"/>
            <a:ext cx="242376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>
                <a:solidFill>
                  <a:schemeClr val="bg1"/>
                </a:solidFill>
              </a:rPr>
              <a:t>Bellows chamber w</a:t>
            </a:r>
            <a:r>
              <a:rPr lang="en-US" altLang="ja-JP" sz="1400" dirty="0">
                <a:solidFill>
                  <a:schemeClr val="bg1"/>
                </a:solidFill>
              </a:rPr>
              <a:t>/ SR masks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5" name="楕円 84">
            <a:extLst>
              <a:ext uri="{FF2B5EF4-FFF2-40B4-BE49-F238E27FC236}">
                <a16:creationId xmlns:a16="http://schemas.microsoft.com/office/drawing/2014/main" id="{75B35D27-5140-16E5-EE06-343B8F2CE56F}"/>
              </a:ext>
            </a:extLst>
          </p:cNvPr>
          <p:cNvSpPr/>
          <p:nvPr/>
        </p:nvSpPr>
        <p:spPr>
          <a:xfrm>
            <a:off x="8890250" y="4343020"/>
            <a:ext cx="250771" cy="23685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楕円 85">
            <a:extLst>
              <a:ext uri="{FF2B5EF4-FFF2-40B4-BE49-F238E27FC236}">
                <a16:creationId xmlns:a16="http://schemas.microsoft.com/office/drawing/2014/main" id="{FAA1D9C6-F03F-27AE-6DE9-21A7980E0DDC}"/>
              </a:ext>
            </a:extLst>
          </p:cNvPr>
          <p:cNvSpPr/>
          <p:nvPr/>
        </p:nvSpPr>
        <p:spPr>
          <a:xfrm>
            <a:off x="8890250" y="4057832"/>
            <a:ext cx="250771" cy="23685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94A0F425-CD90-FA62-82A1-E9720C0E0892}"/>
              </a:ext>
            </a:extLst>
          </p:cNvPr>
          <p:cNvCxnSpPr>
            <a:cxnSpLocks/>
            <a:endCxn id="86" idx="7"/>
          </p:cNvCxnSpPr>
          <p:nvPr/>
        </p:nvCxnSpPr>
        <p:spPr>
          <a:xfrm flipH="1">
            <a:off x="9104296" y="3625441"/>
            <a:ext cx="1084524" cy="467077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6C5626DB-3A87-3614-B27D-A472D47494EE}"/>
              </a:ext>
            </a:extLst>
          </p:cNvPr>
          <p:cNvCxnSpPr>
            <a:cxnSpLocks/>
          </p:cNvCxnSpPr>
          <p:nvPr/>
        </p:nvCxnSpPr>
        <p:spPr>
          <a:xfrm flipH="1">
            <a:off x="9085934" y="3640012"/>
            <a:ext cx="1125272" cy="800778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楕円 92">
            <a:extLst>
              <a:ext uri="{FF2B5EF4-FFF2-40B4-BE49-F238E27FC236}">
                <a16:creationId xmlns:a16="http://schemas.microsoft.com/office/drawing/2014/main" id="{51FC4FBF-844E-A535-91FE-75B5FB66E9F0}"/>
              </a:ext>
            </a:extLst>
          </p:cNvPr>
          <p:cNvSpPr/>
          <p:nvPr/>
        </p:nvSpPr>
        <p:spPr>
          <a:xfrm>
            <a:off x="11105754" y="4575663"/>
            <a:ext cx="622696" cy="59272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楕円 93">
            <a:extLst>
              <a:ext uri="{FF2B5EF4-FFF2-40B4-BE49-F238E27FC236}">
                <a16:creationId xmlns:a16="http://schemas.microsoft.com/office/drawing/2014/main" id="{17254758-8147-8E17-A7D4-A13CBDB89560}"/>
              </a:ext>
            </a:extLst>
          </p:cNvPr>
          <p:cNvSpPr/>
          <p:nvPr/>
        </p:nvSpPr>
        <p:spPr>
          <a:xfrm>
            <a:off x="11121147" y="5420429"/>
            <a:ext cx="622696" cy="59272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99E2215A-3BEB-47B4-9203-968C5D5938C5}"/>
              </a:ext>
            </a:extLst>
          </p:cNvPr>
          <p:cNvSpPr txBox="1"/>
          <p:nvPr/>
        </p:nvSpPr>
        <p:spPr>
          <a:xfrm>
            <a:off x="9646558" y="3477563"/>
            <a:ext cx="12770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/>
              <a:t>SR mask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31025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5BC6CF6-5BEC-90ED-CAD7-6B2044A0B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F73ABF61-103E-EB10-12B0-BD84222223D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major troubles #2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7A6B9D1F-AD7B-E0BF-1078-23FCDF937C3A}"/>
              </a:ext>
            </a:extLst>
          </p:cNvPr>
          <p:cNvSpPr txBox="1">
            <a:spLocks/>
          </p:cNvSpPr>
          <p:nvPr/>
        </p:nvSpPr>
        <p:spPr>
          <a:xfrm>
            <a:off x="0" y="1069647"/>
            <a:ext cx="5747723" cy="550813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dirty="0">
                <a:solidFill>
                  <a:srgbClr val="002060"/>
                </a:solidFill>
                <a:sym typeface="Symbol" panose="05050102010706020507" pitchFamily="18" charset="2"/>
              </a:rPr>
              <a:t>Vacuum leak (from 2019c) #3:</a:t>
            </a:r>
          </a:p>
          <a:p>
            <a:pPr lvl="1"/>
            <a:r>
              <a:rPr lang="en-US" altLang="ja-JP" sz="3200" dirty="0">
                <a:sym typeface="Symbol" panose="05050102010706020507" pitchFamily="18" charset="2"/>
              </a:rPr>
              <a:t>Vacuum leaks at LER D10 wiggler section (2020c)</a:t>
            </a:r>
          </a:p>
          <a:p>
            <a:pPr lvl="2"/>
            <a:r>
              <a:rPr lang="en-US" altLang="ja-JP" sz="2800" dirty="0">
                <a:sym typeface="Symbol" panose="05050102010706020507" pitchFamily="18" charset="2"/>
              </a:rPr>
              <a:t>Cooling water stopped due to pump failure, but beam operation was continued for a few minutes.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“Low water flow” alarm did not issue beam abort request because flow meters often failed.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At final, beam abort was requested by “high temperature &amp; low water flow” alarm. </a:t>
            </a:r>
          </a:p>
          <a:p>
            <a:pPr lvl="2"/>
            <a:r>
              <a:rPr lang="en-US" altLang="ja-JP" sz="2800" dirty="0">
                <a:sym typeface="Symbol" panose="05050102010706020507" pitchFamily="18" charset="2"/>
              </a:rPr>
              <a:t>After cooling water flow was made by sub pump, beam operation was resumed.</a:t>
            </a:r>
          </a:p>
          <a:p>
            <a:pPr lvl="2"/>
            <a:r>
              <a:rPr lang="en-US" altLang="ja-JP" sz="2800" dirty="0">
                <a:sym typeface="Symbol" panose="05050102010706020507" pitchFamily="18" charset="2"/>
              </a:rPr>
              <a:t>Some vacuum gauges at D10 wiggler section showed higher pressures than usual.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Pressures were still low enough to continue beam operation.</a:t>
            </a:r>
          </a:p>
          <a:p>
            <a:pPr lvl="2"/>
            <a:r>
              <a:rPr lang="en-US" altLang="ja-JP" sz="2800" dirty="0">
                <a:sym typeface="Symbol" panose="05050102010706020507" pitchFamily="18" charset="2"/>
              </a:rPr>
              <a:t>Leak test was performed on the next maintenance day.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 It was found that vacuum leaks occurred at 9 flange connections.</a:t>
            </a:r>
          </a:p>
          <a:p>
            <a:pPr lvl="2"/>
            <a:r>
              <a:rPr lang="en-US" altLang="ja-JP" sz="2800" dirty="0">
                <a:sym typeface="Symbol" panose="05050102010706020507" pitchFamily="18" charset="2"/>
              </a:rPr>
              <a:t>Vacuum leaks were stopped by “flange refastening” and “Vac seal injection”.</a:t>
            </a:r>
          </a:p>
          <a:p>
            <a:pPr lvl="1"/>
            <a:r>
              <a:rPr lang="en-US" altLang="ja-JP" sz="3200" dirty="0">
                <a:sym typeface="Symbol" panose="05050102010706020507" pitchFamily="18" charset="2"/>
              </a:rPr>
              <a:t>Countermeasure</a:t>
            </a:r>
          </a:p>
          <a:p>
            <a:pPr lvl="2"/>
            <a:r>
              <a:rPr lang="en-US" altLang="ja-JP" sz="2800" dirty="0">
                <a:sym typeface="Symbol" panose="05050102010706020507" pitchFamily="18" charset="2"/>
              </a:rPr>
              <a:t>Interlock modification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When several “Low water flow” alarms are issued simultaneously, beam abort is requested.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Water flow rate of main pipe was newly monitored by vacuum group.</a:t>
            </a:r>
          </a:p>
          <a:p>
            <a:pPr lvl="3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When cooling water flow rate of main pipe drops, beam abort is requested.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D7C2C4D-D166-F4B6-1C94-BBB426F6C4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635"/>
          <a:stretch/>
        </p:blipFill>
        <p:spPr>
          <a:xfrm>
            <a:off x="5861467" y="3681198"/>
            <a:ext cx="6216788" cy="259866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8598DE2-BE2C-7844-FC1F-599A1B189B09}"/>
              </a:ext>
            </a:extLst>
          </p:cNvPr>
          <p:cNvGrpSpPr/>
          <p:nvPr/>
        </p:nvGrpSpPr>
        <p:grpSpPr>
          <a:xfrm>
            <a:off x="6708522" y="988180"/>
            <a:ext cx="3978785" cy="2445478"/>
            <a:chOff x="5800021" y="1069647"/>
            <a:chExt cx="3978785" cy="2445478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ACCEDE01-09C4-AFB4-46A1-8AFA7A460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318" t="33082" r="43538" b="10470"/>
            <a:stretch/>
          </p:blipFill>
          <p:spPr>
            <a:xfrm>
              <a:off x="5965880" y="1069647"/>
              <a:ext cx="3614672" cy="22693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D3319F41-84FC-24FF-757B-361AD3E7C772}"/>
                </a:ext>
              </a:extLst>
            </p:cNvPr>
            <p:cNvSpPr txBox="1"/>
            <p:nvPr/>
          </p:nvSpPr>
          <p:spPr>
            <a:xfrm>
              <a:off x="6486233" y="3207348"/>
              <a:ext cx="105008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/>
                <a:t>Pump failed</a:t>
              </a:r>
              <a:endParaRPr kumimoji="1" lang="ja-JP" altLang="en-US" sz="1400" dirty="0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5647F7C-28A3-0946-1DFB-8ED29FCEFB3C}"/>
                </a:ext>
              </a:extLst>
            </p:cNvPr>
            <p:cNvSpPr txBox="1"/>
            <p:nvPr/>
          </p:nvSpPr>
          <p:spPr>
            <a:xfrm rot="16200000">
              <a:off x="5150324" y="1934745"/>
              <a:ext cx="160717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/>
                <a:t>Pressure [Pa]</a:t>
              </a:r>
              <a:endParaRPr kumimoji="1" lang="ja-JP" altLang="en-US" sz="1400" dirty="0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7D2DB85-0D42-59B8-8260-82719F90F4A8}"/>
                </a:ext>
              </a:extLst>
            </p:cNvPr>
            <p:cNvSpPr txBox="1"/>
            <p:nvPr/>
          </p:nvSpPr>
          <p:spPr>
            <a:xfrm rot="5400000">
              <a:off x="8821332" y="1900397"/>
              <a:ext cx="160717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/>
                <a:t>Beam current [mA]</a:t>
              </a:r>
              <a:endParaRPr kumimoji="1" lang="ja-JP" altLang="en-US" sz="1400" dirty="0"/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7B22C5A-4481-2F1E-CE82-21E927CD6D13}"/>
              </a:ext>
            </a:extLst>
          </p:cNvPr>
          <p:cNvSpPr txBox="1"/>
          <p:nvPr/>
        </p:nvSpPr>
        <p:spPr>
          <a:xfrm>
            <a:off x="7592961" y="6082335"/>
            <a:ext cx="266011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rgbClr val="00B0F0"/>
                </a:solidFill>
              </a:rPr>
              <a:t>Cooling water stopped</a:t>
            </a:r>
            <a:endParaRPr kumimoji="1" lang="ja-JP" altLang="en-US" sz="1400" dirty="0">
              <a:solidFill>
                <a:srgbClr val="00B0F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D95B202-E5BF-5C5A-62D9-8BBAA09D4C7D}"/>
              </a:ext>
            </a:extLst>
          </p:cNvPr>
          <p:cNvSpPr txBox="1"/>
          <p:nvPr/>
        </p:nvSpPr>
        <p:spPr>
          <a:xfrm>
            <a:off x="7307856" y="3516973"/>
            <a:ext cx="1158550" cy="52322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D10 wiggler section</a:t>
            </a:r>
            <a:endParaRPr kumimoji="1" lang="ja-JP" altLang="en-US" sz="1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FC31BEE-FA14-BCF3-534A-901B774E84D1}"/>
              </a:ext>
            </a:extLst>
          </p:cNvPr>
          <p:cNvSpPr txBox="1"/>
          <p:nvPr/>
        </p:nvSpPr>
        <p:spPr>
          <a:xfrm>
            <a:off x="10961002" y="3516973"/>
            <a:ext cx="1158550" cy="52322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D11 </a:t>
            </a:r>
            <a:r>
              <a:rPr kumimoji="1" lang="en-US" altLang="ja-JP" sz="1400" dirty="0"/>
              <a:t>wiggler section</a:t>
            </a:r>
            <a:endParaRPr kumimoji="1" lang="ja-JP" altLang="en-US" sz="14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416A766-448B-2898-AB0A-E3A54CD12535}"/>
              </a:ext>
            </a:extLst>
          </p:cNvPr>
          <p:cNvSpPr txBox="1"/>
          <p:nvPr/>
        </p:nvSpPr>
        <p:spPr>
          <a:xfrm>
            <a:off x="9826820" y="5408855"/>
            <a:ext cx="85251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rgbClr val="FF0000"/>
                </a:solidFill>
              </a:rPr>
              <a:t>Leak rate</a:t>
            </a:r>
          </a:p>
          <a:p>
            <a:pPr algn="ctr"/>
            <a:r>
              <a:rPr kumimoji="1" lang="en-US" altLang="ja-JP" sz="1400" dirty="0">
                <a:solidFill>
                  <a:srgbClr val="FF0000"/>
                </a:solidFill>
              </a:rPr>
              <a:t>[Pam</a:t>
            </a:r>
            <a:r>
              <a:rPr kumimoji="1" lang="en-US" altLang="ja-JP" sz="1400" baseline="30000" dirty="0">
                <a:solidFill>
                  <a:srgbClr val="FF0000"/>
                </a:solidFill>
              </a:rPr>
              <a:t>3</a:t>
            </a:r>
            <a:r>
              <a:rPr kumimoji="1" lang="en-US" altLang="ja-JP" sz="1400" dirty="0">
                <a:solidFill>
                  <a:srgbClr val="FF0000"/>
                </a:solidFill>
              </a:rPr>
              <a:t>s</a:t>
            </a:r>
            <a:r>
              <a:rPr kumimoji="1" lang="en-US" altLang="ja-JP" sz="1400" baseline="30000" dirty="0">
                <a:solidFill>
                  <a:srgbClr val="FF0000"/>
                </a:solidFill>
              </a:rPr>
              <a:t>-1</a:t>
            </a:r>
            <a:r>
              <a:rPr kumimoji="1" lang="en-US" altLang="ja-JP" sz="1400" dirty="0">
                <a:solidFill>
                  <a:srgbClr val="FF0000"/>
                </a:solidFill>
              </a:rPr>
              <a:t>]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EAF3FD0D-BA1E-A85D-20F6-F0574C01C3CA}"/>
              </a:ext>
            </a:extLst>
          </p:cNvPr>
          <p:cNvSpPr/>
          <p:nvPr/>
        </p:nvSpPr>
        <p:spPr>
          <a:xfrm rot="10800000">
            <a:off x="6257951" y="3955634"/>
            <a:ext cx="261610" cy="169118"/>
          </a:xfrm>
          <a:prstGeom prst="right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CE52F57-195C-7FA7-FEC5-25A85CA86598}"/>
              </a:ext>
            </a:extLst>
          </p:cNvPr>
          <p:cNvSpPr txBox="1"/>
          <p:nvPr/>
        </p:nvSpPr>
        <p:spPr>
          <a:xfrm>
            <a:off x="6371905" y="3722826"/>
            <a:ext cx="623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66FF"/>
                </a:solidFill>
              </a:rPr>
              <a:t>beam </a:t>
            </a:r>
            <a:endParaRPr kumimoji="1" lang="ja-JP" altLang="en-US" sz="1200" dirty="0">
              <a:solidFill>
                <a:srgbClr val="FF66FF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2DC5070-EE5E-C7DB-B7EF-8D7F6F8CB597}"/>
              </a:ext>
            </a:extLst>
          </p:cNvPr>
          <p:cNvSpPr txBox="1"/>
          <p:nvPr/>
        </p:nvSpPr>
        <p:spPr>
          <a:xfrm>
            <a:off x="9826820" y="3681198"/>
            <a:ext cx="932487" cy="30777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Nikko Lab.</a:t>
            </a:r>
            <a:endParaRPr kumimoji="1" lang="ja-JP" altLang="en-US" sz="14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710BF4-050E-411F-007A-C9C4A18ECCD6}"/>
              </a:ext>
            </a:extLst>
          </p:cNvPr>
          <p:cNvSpPr txBox="1"/>
          <p:nvPr/>
        </p:nvSpPr>
        <p:spPr>
          <a:xfrm>
            <a:off x="11220582" y="6118653"/>
            <a:ext cx="898970" cy="27145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</a:rPr>
              <a:t>Y. </a:t>
            </a:r>
            <a:r>
              <a:rPr kumimoji="1" lang="en-US" altLang="ja-JP" sz="1200" dirty="0" err="1">
                <a:solidFill>
                  <a:srgbClr val="00B050"/>
                </a:solidFill>
              </a:rPr>
              <a:t>Suetsugu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936E4FC5-15F4-6D6D-C6FF-90FCB6DD12DA}"/>
              </a:ext>
            </a:extLst>
          </p:cNvPr>
          <p:cNvSpPr/>
          <p:nvPr/>
        </p:nvSpPr>
        <p:spPr>
          <a:xfrm>
            <a:off x="7646670" y="4807711"/>
            <a:ext cx="232410" cy="11390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60962981-F711-9BED-4385-0D79513A34A9}"/>
              </a:ext>
            </a:extLst>
          </p:cNvPr>
          <p:cNvSpPr/>
          <p:nvPr/>
        </p:nvSpPr>
        <p:spPr>
          <a:xfrm>
            <a:off x="8376550" y="4807711"/>
            <a:ext cx="264529" cy="137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2257324-2F29-CAAA-895C-E19631150D36}"/>
              </a:ext>
            </a:extLst>
          </p:cNvPr>
          <p:cNvSpPr txBox="1"/>
          <p:nvPr/>
        </p:nvSpPr>
        <p:spPr>
          <a:xfrm>
            <a:off x="7252841" y="4798507"/>
            <a:ext cx="133386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>
                <a:solidFill>
                  <a:schemeClr val="accent2"/>
                </a:solidFill>
              </a:rPr>
              <a:t>Suspected leak point</a:t>
            </a:r>
            <a:endParaRPr kumimoji="1" lang="ja-JP" altLang="en-US" sz="1000" dirty="0">
              <a:solidFill>
                <a:schemeClr val="accent2"/>
              </a:solidFill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AEE3E2EE-2653-7344-0E79-46A865D8B30A}"/>
              </a:ext>
            </a:extLst>
          </p:cNvPr>
          <p:cNvCxnSpPr>
            <a:cxnSpLocks/>
          </p:cNvCxnSpPr>
          <p:nvPr/>
        </p:nvCxnSpPr>
        <p:spPr>
          <a:xfrm flipH="1">
            <a:off x="9982200" y="1121341"/>
            <a:ext cx="636272" cy="404991"/>
          </a:xfrm>
          <a:prstGeom prst="straightConnector1">
            <a:avLst/>
          </a:prstGeom>
          <a:ln>
            <a:solidFill>
              <a:schemeClr val="accent2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CC993C5-30A2-D125-0BAD-40073057204A}"/>
              </a:ext>
            </a:extLst>
          </p:cNvPr>
          <p:cNvSpPr txBox="1"/>
          <p:nvPr/>
        </p:nvSpPr>
        <p:spPr>
          <a:xfrm>
            <a:off x="10489053" y="962197"/>
            <a:ext cx="1043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chemeClr val="accent2"/>
                </a:solidFill>
              </a:rPr>
              <a:t>Beam current</a:t>
            </a:r>
            <a:endParaRPr kumimoji="1" lang="ja-JP" altLang="en-US" sz="1000" dirty="0">
              <a:solidFill>
                <a:schemeClr val="accent2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4684906A-5E93-17CF-FFF6-AA15131D372C}"/>
              </a:ext>
            </a:extLst>
          </p:cNvPr>
          <p:cNvCxnSpPr>
            <a:cxnSpLocks/>
          </p:cNvCxnSpPr>
          <p:nvPr/>
        </p:nvCxnSpPr>
        <p:spPr>
          <a:xfrm flipH="1" flipV="1">
            <a:off x="7394434" y="2702251"/>
            <a:ext cx="179332" cy="4163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92392CB5-D72C-180F-0E60-6E8365A7ABDB}"/>
              </a:ext>
            </a:extLst>
          </p:cNvPr>
          <p:cNvCxnSpPr>
            <a:cxnSpLocks/>
          </p:cNvCxnSpPr>
          <p:nvPr/>
        </p:nvCxnSpPr>
        <p:spPr>
          <a:xfrm flipH="1">
            <a:off x="8153400" y="1329526"/>
            <a:ext cx="496936" cy="57053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9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1C6CA7A-8987-670E-4BD6-2529D75F0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A439C729-0B02-79ED-7C08-F554CAA89A0A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major troubles #3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67653402-1B6C-84D9-DDB9-2DA72AC5E63B}"/>
              </a:ext>
            </a:extLst>
          </p:cNvPr>
          <p:cNvSpPr txBox="1">
            <a:spLocks/>
          </p:cNvSpPr>
          <p:nvPr/>
        </p:nvSpPr>
        <p:spPr>
          <a:xfrm>
            <a:off x="18958" y="1161712"/>
            <a:ext cx="5398111" cy="4872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dirty="0">
                <a:solidFill>
                  <a:srgbClr val="002060"/>
                </a:solidFill>
                <a:sym typeface="Symbol" panose="05050102010706020507" pitchFamily="18" charset="2"/>
              </a:rPr>
              <a:t>Vacuum leak (from 2019c) #4:</a:t>
            </a:r>
          </a:p>
          <a:p>
            <a:pPr lvl="1"/>
            <a:r>
              <a:rPr lang="en-US" altLang="ja-JP" sz="3200" dirty="0">
                <a:sym typeface="Symbol" panose="05050102010706020507" pitchFamily="18" charset="2"/>
              </a:rPr>
              <a:t>Gradual pressure increase at LER D04 weak bend section</a:t>
            </a:r>
          </a:p>
          <a:p>
            <a:pPr lvl="2"/>
            <a:r>
              <a:rPr lang="en-US" altLang="ja-JP" sz="2800" dirty="0">
                <a:solidFill>
                  <a:srgbClr val="0070C0"/>
                </a:solidFill>
                <a:sym typeface="Symbol" panose="05050102010706020507" pitchFamily="18" charset="2"/>
              </a:rPr>
              <a:t>Pressure increase had been observed since the start of 2021 run. </a:t>
            </a:r>
          </a:p>
          <a:p>
            <a:pPr lvl="2"/>
            <a:r>
              <a:rPr lang="en-US" altLang="ja-JP" sz="2800" dirty="0">
                <a:solidFill>
                  <a:srgbClr val="0070C0"/>
                </a:solidFill>
                <a:sym typeface="Symbol" panose="05050102010706020507" pitchFamily="18" charset="2"/>
              </a:rPr>
              <a:t>NEG pump conditioning was effective to temporarily reduce pressure, but pressure gradually increased again.</a:t>
            </a:r>
          </a:p>
          <a:p>
            <a:pPr lvl="2"/>
            <a:r>
              <a:rPr lang="en-US" altLang="ja-JP" sz="2800" dirty="0">
                <a:solidFill>
                  <a:srgbClr val="0070C0"/>
                </a:solidFill>
                <a:sym typeface="Symbol" panose="05050102010706020507" pitchFamily="18" charset="2"/>
              </a:rPr>
              <a:t>Vacuum leak test had been carried out several times, but </a:t>
            </a:r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no vacuum leak had been detected.</a:t>
            </a:r>
          </a:p>
          <a:p>
            <a:pPr lvl="2"/>
            <a:r>
              <a:rPr lang="en-US" altLang="ja-JP" sz="2800" dirty="0">
                <a:solidFill>
                  <a:srgbClr val="C00000"/>
                </a:solidFill>
                <a:sym typeface="Symbol" panose="05050102010706020507" pitchFamily="18" charset="2"/>
              </a:rPr>
              <a:t>Pressure dropped when cooling water was drained from cooling channel for leak test. </a:t>
            </a:r>
          </a:p>
          <a:p>
            <a:pPr lvl="3"/>
            <a:r>
              <a:rPr lang="en-US" altLang="ja-JP" sz="2600" dirty="0">
                <a:sym typeface="Symbol" panose="05050102010706020507" pitchFamily="18" charset="2"/>
              </a:rPr>
              <a:t>Leak test showed no vacuum leaks from the cooling channel.</a:t>
            </a:r>
          </a:p>
          <a:p>
            <a:pPr lvl="3"/>
            <a:r>
              <a:rPr lang="en-US" altLang="ja-JP" sz="2600" dirty="0">
                <a:sym typeface="Symbol" panose="05050102010706020507" pitchFamily="18" charset="2"/>
              </a:rPr>
              <a:t>Abnormal pressure increase stopped after that.</a:t>
            </a:r>
          </a:p>
          <a:p>
            <a:pPr lvl="2"/>
            <a:r>
              <a:rPr lang="en-US" altLang="ja-JP" sz="28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Abnormal pressure re-increased during 2022ab.</a:t>
            </a:r>
          </a:p>
          <a:p>
            <a:pPr lvl="1"/>
            <a:r>
              <a:rPr lang="en-US" altLang="ja-JP" sz="3300" dirty="0">
                <a:sym typeface="Symbol" panose="05050102010706020507" pitchFamily="18" charset="2"/>
              </a:rPr>
              <a:t>Vacuum leak from cooling channel at LER D04 weak bend section</a:t>
            </a:r>
            <a:endParaRPr lang="en-US" altLang="ja-JP" sz="2600" dirty="0">
              <a:sym typeface="Symbol" panose="05050102010706020507" pitchFamily="18" charset="2"/>
            </a:endParaRPr>
          </a:p>
          <a:p>
            <a:pPr lvl="2"/>
            <a:r>
              <a:rPr lang="en-US" altLang="ja-JP" sz="2800" dirty="0">
                <a:solidFill>
                  <a:srgbClr val="7030A0"/>
                </a:solidFill>
                <a:sym typeface="Symbol" panose="05050102010706020507" pitchFamily="18" charset="2"/>
              </a:rPr>
              <a:t>Large pressure increase was observed with low beam current during 2022ab.</a:t>
            </a:r>
          </a:p>
          <a:p>
            <a:pPr lvl="2"/>
            <a:r>
              <a:rPr lang="en-US" altLang="ja-JP" sz="2800" dirty="0">
                <a:solidFill>
                  <a:srgbClr val="7030A0"/>
                </a:solidFill>
                <a:sym typeface="Symbol" panose="05050102010706020507" pitchFamily="18" charset="2"/>
              </a:rPr>
              <a:t>At final, vacuum leak from the cooling channel was detected.</a:t>
            </a:r>
          </a:p>
          <a:p>
            <a:pPr lvl="2"/>
            <a:r>
              <a:rPr lang="en-US" altLang="ja-JP" sz="2800" dirty="0">
                <a:solidFill>
                  <a:srgbClr val="7030A0"/>
                </a:solidFill>
                <a:sym typeface="Symbol" panose="05050102010706020507" pitchFamily="18" charset="2"/>
              </a:rPr>
              <a:t>“Vac seal” was injected into the cooling channel by an injector.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F0BC407-F611-4463-7840-66C893DF3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22563" r="44349" b="8255"/>
          <a:stretch/>
        </p:blipFill>
        <p:spPr bwMode="auto">
          <a:xfrm>
            <a:off x="5589849" y="3938575"/>
            <a:ext cx="3649401" cy="24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図 17" descr="エンジン, 回路 が含まれている画像&#10;&#10;自動的に生成された説明">
            <a:extLst>
              <a:ext uri="{FF2B5EF4-FFF2-40B4-BE49-F238E27FC236}">
                <a16:creationId xmlns:a16="http://schemas.microsoft.com/office/drawing/2014/main" id="{68AC7BAD-AA11-839B-7E00-45C88266FD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78" y="1334035"/>
            <a:ext cx="2715385" cy="2036539"/>
          </a:xfrm>
          <a:prstGeom prst="rect">
            <a:avLst/>
          </a:prstGeom>
        </p:spPr>
      </p:pic>
      <p:pic>
        <p:nvPicPr>
          <p:cNvPr id="19" name="図 18" descr="回路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7C0E2590-4CE5-DA0D-A01D-D308072EA0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4"/>
          <a:stretch/>
        </p:blipFill>
        <p:spPr>
          <a:xfrm>
            <a:off x="9696451" y="3938575"/>
            <a:ext cx="2413000" cy="211974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D49A381-C21B-83B0-022A-0F9B8B2004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68"/>
          <a:stretch/>
        </p:blipFill>
        <p:spPr>
          <a:xfrm>
            <a:off x="8285532" y="1236657"/>
            <a:ext cx="3899352" cy="256286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CA6FC2-EAE2-7379-7069-1264A1D4AD9D}"/>
              </a:ext>
            </a:extLst>
          </p:cNvPr>
          <p:cNvSpPr txBox="1"/>
          <p:nvPr/>
        </p:nvSpPr>
        <p:spPr>
          <a:xfrm>
            <a:off x="10504966" y="3963623"/>
            <a:ext cx="16799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</a:rPr>
              <a:t>Vac seal injection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B45408-C74E-5AB6-56FE-BC0D45E614BE}"/>
              </a:ext>
            </a:extLst>
          </p:cNvPr>
          <p:cNvSpPr txBox="1"/>
          <p:nvPr/>
        </p:nvSpPr>
        <p:spPr>
          <a:xfrm rot="5400000">
            <a:off x="8609868" y="4840967"/>
            <a:ext cx="1543720" cy="284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Beam current [mA]</a:t>
            </a:r>
            <a:endParaRPr kumimoji="1" lang="ja-JP" altLang="en-US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405444-ADD2-028B-6C82-8FF638FF8A07}"/>
              </a:ext>
            </a:extLst>
          </p:cNvPr>
          <p:cNvSpPr txBox="1"/>
          <p:nvPr/>
        </p:nvSpPr>
        <p:spPr>
          <a:xfrm rot="16200000">
            <a:off x="4737846" y="4779403"/>
            <a:ext cx="1704005" cy="284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Pressure </a:t>
            </a:r>
            <a:r>
              <a:rPr lang="en-US" altLang="ja-JP" sz="1200" dirty="0"/>
              <a:t>[</a:t>
            </a:r>
            <a:r>
              <a:rPr kumimoji="1" lang="en-US" altLang="ja-JP" sz="1200" dirty="0"/>
              <a:t>Pa]</a:t>
            </a:r>
            <a:endParaRPr kumimoji="1" lang="ja-JP" altLang="en-US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30BE13B-3246-5AFC-65B2-C856A21449E5}"/>
              </a:ext>
            </a:extLst>
          </p:cNvPr>
          <p:cNvSpPr txBox="1"/>
          <p:nvPr/>
        </p:nvSpPr>
        <p:spPr>
          <a:xfrm>
            <a:off x="10571603" y="2610796"/>
            <a:ext cx="1043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00B050"/>
                </a:solidFill>
              </a:rPr>
              <a:t>Beam current</a:t>
            </a:r>
            <a:endParaRPr kumimoji="1" lang="ja-JP" altLang="en-US" sz="1000" dirty="0">
              <a:solidFill>
                <a:srgbClr val="00B05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792FF5-1033-FA0A-BDC2-28FC74398A8F}"/>
              </a:ext>
            </a:extLst>
          </p:cNvPr>
          <p:cNvSpPr txBox="1"/>
          <p:nvPr/>
        </p:nvSpPr>
        <p:spPr>
          <a:xfrm>
            <a:off x="8578361" y="990583"/>
            <a:ext cx="13217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>
                <a:solidFill>
                  <a:srgbClr val="00B0F0"/>
                </a:solidFill>
              </a:rPr>
              <a:t>NEG conditioning</a:t>
            </a:r>
            <a:endParaRPr kumimoji="1" lang="ja-JP" altLang="en-US" sz="1000" dirty="0">
              <a:solidFill>
                <a:srgbClr val="00B0F0"/>
              </a:solidFill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15F3691-1BA6-355E-7E0C-DCB851C336D3}"/>
              </a:ext>
            </a:extLst>
          </p:cNvPr>
          <p:cNvCxnSpPr>
            <a:cxnSpLocks/>
          </p:cNvCxnSpPr>
          <p:nvPr/>
        </p:nvCxnSpPr>
        <p:spPr>
          <a:xfrm>
            <a:off x="8908934" y="1179802"/>
            <a:ext cx="0" cy="24116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D673F914-0B85-DDE8-F079-A7A7C8E8C67F}"/>
              </a:ext>
            </a:extLst>
          </p:cNvPr>
          <p:cNvCxnSpPr>
            <a:cxnSpLocks/>
          </p:cNvCxnSpPr>
          <p:nvPr/>
        </p:nvCxnSpPr>
        <p:spPr>
          <a:xfrm>
            <a:off x="9131184" y="1179802"/>
            <a:ext cx="0" cy="24116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C2938E39-B2FD-2E8F-9460-C68889F53BDB}"/>
              </a:ext>
            </a:extLst>
          </p:cNvPr>
          <p:cNvCxnSpPr>
            <a:cxnSpLocks/>
          </p:cNvCxnSpPr>
          <p:nvPr/>
        </p:nvCxnSpPr>
        <p:spPr>
          <a:xfrm>
            <a:off x="9359784" y="1179802"/>
            <a:ext cx="0" cy="24116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FE807768-5062-7126-C7A4-5CE87D6AFF26}"/>
              </a:ext>
            </a:extLst>
          </p:cNvPr>
          <p:cNvCxnSpPr>
            <a:cxnSpLocks/>
          </p:cNvCxnSpPr>
          <p:nvPr/>
        </p:nvCxnSpPr>
        <p:spPr>
          <a:xfrm>
            <a:off x="9607434" y="1179802"/>
            <a:ext cx="0" cy="24116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A939AE40-FABB-775C-95A8-6514D4D59FDA}"/>
              </a:ext>
            </a:extLst>
          </p:cNvPr>
          <p:cNvCxnSpPr>
            <a:cxnSpLocks/>
          </p:cNvCxnSpPr>
          <p:nvPr/>
        </p:nvCxnSpPr>
        <p:spPr>
          <a:xfrm>
            <a:off x="10479450" y="1236657"/>
            <a:ext cx="0" cy="24116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EF407E2-068F-737A-EA37-57B61871D67B}"/>
              </a:ext>
            </a:extLst>
          </p:cNvPr>
          <p:cNvSpPr txBox="1"/>
          <p:nvPr/>
        </p:nvSpPr>
        <p:spPr>
          <a:xfrm>
            <a:off x="9976710" y="990582"/>
            <a:ext cx="97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C00000"/>
                </a:solidFill>
              </a:rPr>
              <a:t>Water drain</a:t>
            </a:r>
            <a:endParaRPr kumimoji="1" lang="ja-JP" altLang="en-US" sz="1000" dirty="0">
              <a:solidFill>
                <a:srgbClr val="C00000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4687377F-0872-CDEC-43A6-2F438D100E0D}"/>
              </a:ext>
            </a:extLst>
          </p:cNvPr>
          <p:cNvCxnSpPr>
            <a:cxnSpLocks/>
          </p:cNvCxnSpPr>
          <p:nvPr/>
        </p:nvCxnSpPr>
        <p:spPr>
          <a:xfrm>
            <a:off x="11093280" y="1101023"/>
            <a:ext cx="0" cy="31993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CA7B528-59A8-CA6D-B17C-D92DC64EB387}"/>
              </a:ext>
            </a:extLst>
          </p:cNvPr>
          <p:cNvSpPr txBox="1"/>
          <p:nvPr/>
        </p:nvSpPr>
        <p:spPr>
          <a:xfrm>
            <a:off x="10694102" y="881044"/>
            <a:ext cx="863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chemeClr val="accent6">
                    <a:lumMod val="75000"/>
                  </a:schemeClr>
                </a:solidFill>
              </a:rPr>
              <a:t>Re-increase</a:t>
            </a:r>
            <a:endParaRPr kumimoji="1" lang="ja-JP" alt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C0E36CE-711F-073D-7A44-96D82A2EC760}"/>
              </a:ext>
            </a:extLst>
          </p:cNvPr>
          <p:cNvSpPr txBox="1"/>
          <p:nvPr/>
        </p:nvSpPr>
        <p:spPr>
          <a:xfrm>
            <a:off x="10969269" y="1013114"/>
            <a:ext cx="863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>
                <a:solidFill>
                  <a:srgbClr val="7030A0"/>
                </a:solidFill>
              </a:rPr>
              <a:t>Vac seal</a:t>
            </a:r>
            <a:endParaRPr kumimoji="1" lang="ja-JP" altLang="en-US" sz="1000" dirty="0">
              <a:solidFill>
                <a:srgbClr val="7030A0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4A46575-13A1-2EDB-CDAF-C20F1DE48B8E}"/>
              </a:ext>
            </a:extLst>
          </p:cNvPr>
          <p:cNvCxnSpPr>
            <a:cxnSpLocks/>
          </p:cNvCxnSpPr>
          <p:nvPr/>
        </p:nvCxnSpPr>
        <p:spPr>
          <a:xfrm>
            <a:off x="11344925" y="1173157"/>
            <a:ext cx="0" cy="18430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7A393B7-5821-720C-6505-22753A82F2C3}"/>
              </a:ext>
            </a:extLst>
          </p:cNvPr>
          <p:cNvSpPr txBox="1"/>
          <p:nvPr/>
        </p:nvSpPr>
        <p:spPr>
          <a:xfrm>
            <a:off x="6257027" y="3723786"/>
            <a:ext cx="1043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FF0000"/>
                </a:solidFill>
              </a:rPr>
              <a:t>Beam current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DC28CF4-967F-F822-2CBD-6B167F18E09A}"/>
              </a:ext>
            </a:extLst>
          </p:cNvPr>
          <p:cNvSpPr txBox="1"/>
          <p:nvPr/>
        </p:nvSpPr>
        <p:spPr>
          <a:xfrm>
            <a:off x="7253187" y="3713862"/>
            <a:ext cx="1043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/>
              <a:t>pressure</a:t>
            </a:r>
            <a:endParaRPr kumimoji="1" lang="ja-JP" altLang="en-US" sz="1000" dirty="0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C0747FC9-F9EF-01EF-8EC8-45A6C7BF860B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6388315" y="3970007"/>
            <a:ext cx="390389" cy="358124"/>
          </a:xfrm>
          <a:prstGeom prst="straightConnector1">
            <a:avLst/>
          </a:prstGeom>
          <a:ln>
            <a:solidFill>
              <a:srgbClr val="FF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B8812832-7691-DA5A-AFE2-2728990A7BC4}"/>
              </a:ext>
            </a:extLst>
          </p:cNvPr>
          <p:cNvCxnSpPr>
            <a:cxnSpLocks/>
          </p:cNvCxnSpPr>
          <p:nvPr/>
        </p:nvCxnSpPr>
        <p:spPr>
          <a:xfrm>
            <a:off x="7774864" y="3960083"/>
            <a:ext cx="299757" cy="568001"/>
          </a:xfrm>
          <a:prstGeom prst="straightConnector1">
            <a:avLst/>
          </a:prstGeom>
          <a:ln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00F5BDCE-E952-6A8E-D018-64B853388786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7774864" y="3960083"/>
            <a:ext cx="298888" cy="792714"/>
          </a:xfrm>
          <a:prstGeom prst="straightConnector1">
            <a:avLst/>
          </a:prstGeom>
          <a:ln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FD891F3F-43C2-D9FA-E742-529791A18F2A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7774864" y="3960083"/>
            <a:ext cx="785990" cy="1136002"/>
          </a:xfrm>
          <a:prstGeom prst="straightConnector1">
            <a:avLst/>
          </a:prstGeom>
          <a:ln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130EA8C6-3FDB-5AAA-BE3B-7355B315CF4F}"/>
              </a:ext>
            </a:extLst>
          </p:cNvPr>
          <p:cNvCxnSpPr>
            <a:cxnSpLocks/>
          </p:cNvCxnSpPr>
          <p:nvPr/>
        </p:nvCxnSpPr>
        <p:spPr>
          <a:xfrm>
            <a:off x="7774864" y="3989427"/>
            <a:ext cx="448557" cy="1577021"/>
          </a:xfrm>
          <a:prstGeom prst="straightConnector1">
            <a:avLst/>
          </a:prstGeom>
          <a:ln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14B3A9D8-894B-B7D8-4069-AE3159420388}"/>
              </a:ext>
            </a:extLst>
          </p:cNvPr>
          <p:cNvCxnSpPr>
            <a:cxnSpLocks/>
          </p:cNvCxnSpPr>
          <p:nvPr/>
        </p:nvCxnSpPr>
        <p:spPr>
          <a:xfrm>
            <a:off x="7773995" y="3989427"/>
            <a:ext cx="552381" cy="1177528"/>
          </a:xfrm>
          <a:prstGeom prst="straightConnector1">
            <a:avLst/>
          </a:prstGeom>
          <a:ln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627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40406B7-8CE9-CA96-BB41-D74BECADD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23" name="タイトル 1">
            <a:extLst>
              <a:ext uri="{FF2B5EF4-FFF2-40B4-BE49-F238E27FC236}">
                <a16:creationId xmlns:a16="http://schemas.microsoft.com/office/drawing/2014/main" id="{35024BCE-63CA-0922-603E-FB72FBC40074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major troubles #4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4" name="コンテンツ プレースホルダー 2">
            <a:extLst>
              <a:ext uri="{FF2B5EF4-FFF2-40B4-BE49-F238E27FC236}">
                <a16:creationId xmlns:a16="http://schemas.microsoft.com/office/drawing/2014/main" id="{D69622A0-6C0A-B5DA-7766-439169387D0E}"/>
              </a:ext>
            </a:extLst>
          </p:cNvPr>
          <p:cNvSpPr txBox="1">
            <a:spLocks/>
          </p:cNvSpPr>
          <p:nvPr/>
        </p:nvSpPr>
        <p:spPr>
          <a:xfrm>
            <a:off x="0" y="1069647"/>
            <a:ext cx="5848066" cy="5487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dirty="0">
                <a:solidFill>
                  <a:srgbClr val="002060"/>
                </a:solidFill>
                <a:sym typeface="Symbol" panose="05050102010706020507" pitchFamily="18" charset="2"/>
              </a:rPr>
              <a:t>Abnormal pressure rise #1</a:t>
            </a:r>
          </a:p>
          <a:p>
            <a:pPr lvl="1"/>
            <a:r>
              <a:rPr lang="en-US" altLang="ja-JP" sz="3200" dirty="0">
                <a:sym typeface="Symbol" panose="05050102010706020507" pitchFamily="18" charset="2"/>
              </a:rPr>
              <a:t>Abnormal pressure rise near gate valve was observed at HER inj. section (2020ab)</a:t>
            </a:r>
            <a:r>
              <a:rPr lang="en-US" altLang="ja-JP" sz="2800" dirty="0">
                <a:sym typeface="Symbol" panose="05050102010706020507" pitchFamily="18" charset="2"/>
              </a:rPr>
              <a:t>.</a:t>
            </a:r>
          </a:p>
          <a:p>
            <a:pPr lvl="2"/>
            <a:r>
              <a:rPr lang="en-US" altLang="ja-JP" sz="2800" dirty="0">
                <a:solidFill>
                  <a:srgbClr val="0070C0"/>
                </a:solidFill>
                <a:sym typeface="Symbol" panose="05050102010706020507" pitchFamily="18" charset="2"/>
              </a:rPr>
              <a:t>Pressure did not depend on beam current.</a:t>
            </a:r>
          </a:p>
          <a:p>
            <a:pPr lvl="2"/>
            <a:r>
              <a:rPr lang="en-US" altLang="ja-JP" sz="2800" dirty="0">
                <a:solidFill>
                  <a:srgbClr val="0070C0"/>
                </a:solidFill>
                <a:sym typeface="Symbol" panose="05050102010706020507" pitchFamily="18" charset="2"/>
              </a:rPr>
              <a:t>Abnormal pressure rise seemed to have improved.</a:t>
            </a:r>
          </a:p>
          <a:p>
            <a:pPr lvl="3"/>
            <a:r>
              <a:rPr lang="en-US" altLang="ja-JP" sz="2600" dirty="0">
                <a:sym typeface="Symbol" panose="05050102010706020507" pitchFamily="18" charset="2"/>
              </a:rPr>
              <a:t>Cause of improvement is still unknown.</a:t>
            </a:r>
          </a:p>
          <a:p>
            <a:pPr lvl="3"/>
            <a:r>
              <a:rPr lang="en-US" altLang="ja-JP" sz="2600" dirty="0">
                <a:sym typeface="Symbol" panose="05050102010706020507" pitchFamily="18" charset="2"/>
              </a:rPr>
              <a:t>Countermeasures were taken, but their effects were not clear.</a:t>
            </a:r>
          </a:p>
          <a:p>
            <a:pPr lvl="4"/>
            <a:r>
              <a:rPr lang="en-US" altLang="ja-JP" sz="2300" dirty="0">
                <a:solidFill>
                  <a:srgbClr val="7030A0"/>
                </a:solidFill>
                <a:sym typeface="Symbol" panose="05050102010706020507" pitchFamily="18" charset="2"/>
              </a:rPr>
              <a:t>Permanent magnets to suppress </a:t>
            </a:r>
            <a:r>
              <a:rPr lang="en-US" altLang="ja-JP" sz="2300" dirty="0" err="1">
                <a:solidFill>
                  <a:srgbClr val="7030A0"/>
                </a:solidFill>
                <a:sym typeface="Symbol" panose="05050102010706020507" pitchFamily="18" charset="2"/>
              </a:rPr>
              <a:t>multipactor</a:t>
            </a:r>
            <a:r>
              <a:rPr lang="en-US" altLang="ja-JP" sz="2300" dirty="0">
                <a:solidFill>
                  <a:srgbClr val="7030A0"/>
                </a:solidFill>
                <a:sym typeface="Symbol" panose="05050102010706020507" pitchFamily="18" charset="2"/>
              </a:rPr>
              <a:t> effect.</a:t>
            </a:r>
          </a:p>
          <a:p>
            <a:pPr lvl="4"/>
            <a:r>
              <a:rPr lang="en-US" altLang="ja-JP" sz="23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Air cooling reinforcement</a:t>
            </a:r>
            <a:endParaRPr lang="en-US" altLang="ja-JP" sz="2600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3200" dirty="0">
                <a:sym typeface="Symbol" panose="05050102010706020507" pitchFamily="18" charset="2"/>
              </a:rPr>
              <a:t>Possible cause of abnormal pressure rise is abnormal heating of gate valve.</a:t>
            </a:r>
          </a:p>
          <a:p>
            <a:pPr lvl="2"/>
            <a:r>
              <a:rPr lang="en-US" altLang="ja-JP" sz="2800" dirty="0">
                <a:solidFill>
                  <a:srgbClr val="0070C0"/>
                </a:solidFill>
                <a:sym typeface="Symbol" panose="05050102010706020507" pitchFamily="18" charset="2"/>
              </a:rPr>
              <a:t>During summer shutdown after 2020ab run, the suspected gate valve was replacement with dummy pipe.</a:t>
            </a:r>
          </a:p>
          <a:p>
            <a:pPr lvl="2"/>
            <a:r>
              <a:rPr lang="en-US" altLang="ja-JP" sz="2800" dirty="0">
                <a:solidFill>
                  <a:srgbClr val="0070C0"/>
                </a:solidFill>
                <a:sym typeface="Symbol" panose="05050102010706020507" pitchFamily="18" charset="2"/>
              </a:rPr>
              <a:t>No abnormal pressure rise has been observed after that.</a:t>
            </a:r>
          </a:p>
          <a:p>
            <a:pPr lvl="2"/>
            <a:r>
              <a:rPr lang="en-US" altLang="ja-JP" sz="2800" dirty="0">
                <a:solidFill>
                  <a:srgbClr val="0070C0"/>
                </a:solidFill>
                <a:sym typeface="Symbol" panose="05050102010706020507" pitchFamily="18" charset="2"/>
              </a:rPr>
              <a:t>Removed gate valve was disassembled and checked, but no obvious abnormality was found.</a:t>
            </a:r>
          </a:p>
          <a:p>
            <a:pPr lvl="3"/>
            <a:r>
              <a:rPr lang="en-US" altLang="ja-JP" sz="2600" dirty="0">
                <a:sym typeface="Symbol" panose="05050102010706020507" pitchFamily="18" charset="2"/>
              </a:rPr>
              <a:t>Is there small gap at opening and closing mechanism of gate valve? (See next slide)</a:t>
            </a:r>
          </a:p>
          <a:p>
            <a:pPr lvl="3"/>
            <a:endParaRPr lang="en-US" altLang="ja-JP" sz="2600" dirty="0">
              <a:sym typeface="Symbol" panose="05050102010706020507" pitchFamily="18" charset="2"/>
            </a:endParaRPr>
          </a:p>
          <a:p>
            <a:pPr marL="1371600" lvl="3" indent="0">
              <a:buNone/>
            </a:pPr>
            <a:endParaRPr lang="en-US" altLang="ja-JP" sz="2600" dirty="0">
              <a:sym typeface="Symbol" panose="05050102010706020507" pitchFamily="18" charset="2"/>
            </a:endParaRPr>
          </a:p>
          <a:p>
            <a:pPr lvl="3"/>
            <a:endParaRPr lang="en-US" altLang="ja-JP" sz="2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sz="3200" dirty="0">
              <a:solidFill>
                <a:srgbClr val="002060"/>
              </a:solidFill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4DFF3544-B701-3AA6-BC17-A7D1AE0340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59" t="23774" r="7621" b="23821"/>
          <a:stretch/>
        </p:blipFill>
        <p:spPr>
          <a:xfrm>
            <a:off x="9982200" y="1382265"/>
            <a:ext cx="2076892" cy="1574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図 26" descr="屋内, 建物, テーブル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A6E85292-1799-527C-F227-393745EA79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8" b="9574"/>
          <a:stretch/>
        </p:blipFill>
        <p:spPr>
          <a:xfrm>
            <a:off x="7565733" y="3346137"/>
            <a:ext cx="1840511" cy="1591468"/>
          </a:xfrm>
          <a:prstGeom prst="rect">
            <a:avLst/>
          </a:prstGeom>
        </p:spPr>
      </p:pic>
      <p:pic>
        <p:nvPicPr>
          <p:cNvPr id="28" name="図 27" descr="建物, テーブル, エンジン, 荷物 が含まれている画像&#10;&#10;自動的に生成された説明">
            <a:extLst>
              <a:ext uri="{FF2B5EF4-FFF2-40B4-BE49-F238E27FC236}">
                <a16:creationId xmlns:a16="http://schemas.microsoft.com/office/drawing/2014/main" id="{A17E1A22-DBAA-7833-8753-49576659B2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12701" r="16716" b="13147"/>
          <a:stretch/>
        </p:blipFill>
        <p:spPr>
          <a:xfrm>
            <a:off x="7565733" y="4947052"/>
            <a:ext cx="1830899" cy="142164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9" name="図 28" descr="人, 屋内, テーブル, 男 が含まれている画像&#10;&#10;自動的に生成された説明">
            <a:extLst>
              <a:ext uri="{FF2B5EF4-FFF2-40B4-BE49-F238E27FC236}">
                <a16:creationId xmlns:a16="http://schemas.microsoft.com/office/drawing/2014/main" id="{99E4CD4A-A6D8-6A25-15A5-78D2AAC282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66" y="4025211"/>
            <a:ext cx="1918000" cy="14385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0" name="矢印: 右 29">
            <a:extLst>
              <a:ext uri="{FF2B5EF4-FFF2-40B4-BE49-F238E27FC236}">
                <a16:creationId xmlns:a16="http://schemas.microsoft.com/office/drawing/2014/main" id="{7EA51380-A2A1-498E-69CE-90C6ADAAEDD1}"/>
              </a:ext>
            </a:extLst>
          </p:cNvPr>
          <p:cNvSpPr/>
          <p:nvPr/>
        </p:nvSpPr>
        <p:spPr>
          <a:xfrm rot="5400000">
            <a:off x="8272115" y="4850170"/>
            <a:ext cx="424550" cy="30649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27732D-2362-D17F-D1BE-ABCC1B4AB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20993" r="44349" b="9180"/>
          <a:stretch/>
        </p:blipFill>
        <p:spPr bwMode="auto">
          <a:xfrm>
            <a:off x="5990615" y="942530"/>
            <a:ext cx="3623364" cy="250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73BC1D-5E66-45C4-EDC7-5A5EC263EF10}"/>
              </a:ext>
            </a:extLst>
          </p:cNvPr>
          <p:cNvSpPr txBox="1"/>
          <p:nvPr/>
        </p:nvSpPr>
        <p:spPr>
          <a:xfrm rot="5400000">
            <a:off x="9011174" y="1968421"/>
            <a:ext cx="1543720" cy="284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Beam current [mA]</a:t>
            </a:r>
            <a:endParaRPr kumimoji="1" lang="ja-JP" altLang="en-US" sz="1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C08303-3FE2-8415-0E38-0399BBC6117E}"/>
              </a:ext>
            </a:extLst>
          </p:cNvPr>
          <p:cNvSpPr txBox="1"/>
          <p:nvPr/>
        </p:nvSpPr>
        <p:spPr>
          <a:xfrm rot="16200000">
            <a:off x="4996135" y="1992892"/>
            <a:ext cx="1704005" cy="284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Pressure </a:t>
            </a:r>
            <a:r>
              <a:rPr lang="en-US" altLang="ja-JP" sz="1200" dirty="0"/>
              <a:t>[</a:t>
            </a:r>
            <a:r>
              <a:rPr kumimoji="1" lang="en-US" altLang="ja-JP" sz="1200" dirty="0"/>
              <a:t>Pa]</a:t>
            </a:r>
            <a:endParaRPr kumimoji="1" lang="ja-JP" altLang="en-US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EED68B-D129-C8D0-E9C4-B0BC988D2AF5}"/>
              </a:ext>
            </a:extLst>
          </p:cNvPr>
          <p:cNvSpPr txBox="1"/>
          <p:nvPr/>
        </p:nvSpPr>
        <p:spPr>
          <a:xfrm>
            <a:off x="7536252" y="2227975"/>
            <a:ext cx="1043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FF0000"/>
                </a:solidFill>
              </a:rPr>
              <a:t>Beam current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F80690C-8D7F-2A69-9931-4C87195BD7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9350473" y="3668561"/>
            <a:ext cx="3006739" cy="2194630"/>
          </a:xfrm>
          <a:prstGeom prst="rect">
            <a:avLst/>
          </a:prstGeom>
        </p:spPr>
      </p:pic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79D1D98-A303-B8C7-2024-907087B27822}"/>
              </a:ext>
            </a:extLst>
          </p:cNvPr>
          <p:cNvCxnSpPr>
            <a:cxnSpLocks/>
          </p:cNvCxnSpPr>
          <p:nvPr/>
        </p:nvCxnSpPr>
        <p:spPr>
          <a:xfrm>
            <a:off x="11020646" y="1325230"/>
            <a:ext cx="501902" cy="135600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F11CFEB8-1612-E753-59C0-8FDF4D9C8BEF}"/>
              </a:ext>
            </a:extLst>
          </p:cNvPr>
          <p:cNvCxnSpPr>
            <a:cxnSpLocks/>
          </p:cNvCxnSpPr>
          <p:nvPr/>
        </p:nvCxnSpPr>
        <p:spPr>
          <a:xfrm flipH="1" flipV="1">
            <a:off x="11098476" y="2392174"/>
            <a:ext cx="385695" cy="595198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2AD2189-5E8A-5A0E-8AE3-6AC8F1E8196A}"/>
              </a:ext>
            </a:extLst>
          </p:cNvPr>
          <p:cNvSpPr txBox="1"/>
          <p:nvPr/>
        </p:nvSpPr>
        <p:spPr>
          <a:xfrm>
            <a:off x="10013917" y="1098570"/>
            <a:ext cx="12770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solidFill>
                  <a:schemeClr val="accent6">
                    <a:lumMod val="75000"/>
                  </a:schemeClr>
                </a:solidFill>
              </a:rPr>
              <a:t>Air cooling fan</a:t>
            </a:r>
            <a:endParaRPr kumimoji="1" lang="ja-JP" alt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FD1614E-374A-C95A-2E1A-324E191965BC}"/>
              </a:ext>
            </a:extLst>
          </p:cNvPr>
          <p:cNvSpPr txBox="1"/>
          <p:nvPr/>
        </p:nvSpPr>
        <p:spPr>
          <a:xfrm>
            <a:off x="10516356" y="2899297"/>
            <a:ext cx="167564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>
                <a:solidFill>
                  <a:srgbClr val="7030A0"/>
                </a:solidFill>
              </a:rPr>
              <a:t>Permanent magnet</a:t>
            </a:r>
            <a:endParaRPr kumimoji="1" lang="ja-JP" altLang="en-US" sz="1400" dirty="0">
              <a:solidFill>
                <a:srgbClr val="7030A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7243869-F5ED-23C4-E77C-5A037B57E700}"/>
              </a:ext>
            </a:extLst>
          </p:cNvPr>
          <p:cNvSpPr txBox="1"/>
          <p:nvPr/>
        </p:nvSpPr>
        <p:spPr>
          <a:xfrm>
            <a:off x="9717790" y="3238424"/>
            <a:ext cx="20301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solidFill>
                  <a:schemeClr val="bg1"/>
                </a:solidFill>
              </a:rPr>
              <a:t>Disassembled gate valve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83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40406B7-8CE9-CA96-BB41-D74BECADD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23" name="タイトル 1">
            <a:extLst>
              <a:ext uri="{FF2B5EF4-FFF2-40B4-BE49-F238E27FC236}">
                <a16:creationId xmlns:a16="http://schemas.microsoft.com/office/drawing/2014/main" id="{35024BCE-63CA-0922-603E-FB72FBC40074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major troubles #5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4" name="コンテンツ プレースホルダー 2">
            <a:extLst>
              <a:ext uri="{FF2B5EF4-FFF2-40B4-BE49-F238E27FC236}">
                <a16:creationId xmlns:a16="http://schemas.microsoft.com/office/drawing/2014/main" id="{D69622A0-6C0A-B5DA-7766-439169387D0E}"/>
              </a:ext>
            </a:extLst>
          </p:cNvPr>
          <p:cNvSpPr txBox="1">
            <a:spLocks/>
          </p:cNvSpPr>
          <p:nvPr/>
        </p:nvSpPr>
        <p:spPr>
          <a:xfrm>
            <a:off x="0" y="1034853"/>
            <a:ext cx="5717038" cy="560724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dirty="0">
                <a:solidFill>
                  <a:srgbClr val="002060"/>
                </a:solidFill>
                <a:sym typeface="Symbol" panose="05050102010706020507" pitchFamily="18" charset="2"/>
              </a:rPr>
              <a:t>Abnormal pressure rise #2:</a:t>
            </a:r>
          </a:p>
          <a:p>
            <a:pPr lvl="1"/>
            <a:r>
              <a:rPr lang="en-US" altLang="ja-JP" sz="3200" dirty="0">
                <a:sym typeface="Symbol" panose="05050102010706020507" pitchFamily="18" charset="2"/>
              </a:rPr>
              <a:t>Abnormal pressure rise near gate valve was observed at HER D12 arc section (2022ab)</a:t>
            </a:r>
            <a:r>
              <a:rPr lang="en-US" altLang="ja-JP" sz="2800" dirty="0">
                <a:sym typeface="Symbol" panose="05050102010706020507" pitchFamily="18" charset="2"/>
              </a:rPr>
              <a:t>.</a:t>
            </a:r>
          </a:p>
          <a:p>
            <a:pPr lvl="2"/>
            <a:r>
              <a:rPr lang="en-US" altLang="ja-JP" sz="2800" dirty="0">
                <a:solidFill>
                  <a:srgbClr val="0070C0"/>
                </a:solidFill>
                <a:sym typeface="Symbol" panose="05050102010706020507" pitchFamily="18" charset="2"/>
              </a:rPr>
              <a:t>Abnormal temperature rise of gate valve was also observed.</a:t>
            </a:r>
            <a:endParaRPr lang="en-US" altLang="ja-JP" sz="26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3000" dirty="0">
                <a:sym typeface="Symbol" panose="05050102010706020507" pitchFamily="18" charset="2"/>
              </a:rPr>
              <a:t>During LS1, bellows chambers connected to the gate valve were disassembled for internal check.</a:t>
            </a:r>
          </a:p>
          <a:p>
            <a:pPr lvl="2"/>
            <a:r>
              <a:rPr lang="en-US" altLang="ja-JP" sz="2800" dirty="0">
                <a:solidFill>
                  <a:srgbClr val="0070C0"/>
                </a:solidFill>
                <a:sym typeface="Symbol" panose="05050102010706020507" pitchFamily="18" charset="2"/>
              </a:rPr>
              <a:t>It was found that some parts were discolored probably due to heating and/or discharge.</a:t>
            </a:r>
          </a:p>
          <a:p>
            <a:pPr lvl="3"/>
            <a:r>
              <a:rPr lang="en-US" altLang="ja-JP" sz="2600" dirty="0">
                <a:sym typeface="Symbol" panose="05050102010706020507" pitchFamily="18" charset="2"/>
              </a:rPr>
              <a:t>RF shield of the gate valve</a:t>
            </a:r>
          </a:p>
          <a:p>
            <a:pPr lvl="3"/>
            <a:r>
              <a:rPr lang="en-US" altLang="ja-JP" sz="2600" dirty="0">
                <a:sym typeface="Symbol" panose="05050102010706020507" pitchFamily="18" charset="2"/>
              </a:rPr>
              <a:t>RF contact installed between the gate valve and bellows chamber</a:t>
            </a:r>
          </a:p>
          <a:p>
            <a:pPr lvl="2"/>
            <a:r>
              <a:rPr lang="en-US" altLang="ja-JP" sz="2800" dirty="0">
                <a:solidFill>
                  <a:srgbClr val="0070C0"/>
                </a:solidFill>
                <a:sym typeface="Symbol" panose="05050102010706020507" pitchFamily="18" charset="2"/>
              </a:rPr>
              <a:t>It was also found that groove for the RF contact on the bellows chamber was </a:t>
            </a:r>
            <a:r>
              <a:rPr lang="en-US" altLang="ja-JP" sz="2800" dirty="0">
                <a:solidFill>
                  <a:srgbClr val="FF0000"/>
                </a:solidFill>
                <a:sym typeface="Symbol" panose="05050102010706020507" pitchFamily="18" charset="2"/>
              </a:rPr>
              <a:t>1 mm deeper than design</a:t>
            </a:r>
            <a:r>
              <a:rPr lang="en-US" altLang="ja-JP" sz="2800" dirty="0">
                <a:solidFill>
                  <a:srgbClr val="0070C0"/>
                </a:solidFill>
                <a:sym typeface="Symbol" panose="05050102010706020507" pitchFamily="18" charset="2"/>
              </a:rPr>
              <a:t>.</a:t>
            </a:r>
            <a:endParaRPr lang="en-US" altLang="ja-JP" sz="2600" dirty="0">
              <a:sym typeface="Symbol" panose="05050102010706020507" pitchFamily="18" charset="2"/>
            </a:endParaRPr>
          </a:p>
          <a:p>
            <a:pPr lvl="2"/>
            <a:r>
              <a:rPr lang="en-US" altLang="ja-JP" sz="2800" dirty="0">
                <a:solidFill>
                  <a:srgbClr val="0070C0"/>
                </a:solidFill>
                <a:sym typeface="Symbol" panose="05050102010706020507" pitchFamily="18" charset="2"/>
              </a:rPr>
              <a:t>Possible cause is small gap due to poor contact between gate valve and bellows chamber.</a:t>
            </a:r>
          </a:p>
          <a:p>
            <a:pPr lvl="1"/>
            <a:r>
              <a:rPr lang="en-US" altLang="ja-JP" sz="3000" dirty="0">
                <a:sym typeface="Symbol" panose="05050102010706020507" pitchFamily="18" charset="2"/>
              </a:rPr>
              <a:t>Gate valve and bellows chamber were replaced with new ones.</a:t>
            </a:r>
          </a:p>
          <a:p>
            <a:pPr lvl="2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It was confirmed that the groove for the RF contact on the bellows chamber is correct.</a:t>
            </a:r>
          </a:p>
          <a:p>
            <a:pPr lvl="2"/>
            <a:r>
              <a:rPr lang="en-US" altLang="ja-JP" sz="2600" dirty="0">
                <a:solidFill>
                  <a:srgbClr val="0070C0"/>
                </a:solidFill>
                <a:sym typeface="Symbol" panose="05050102010706020507" pitchFamily="18" charset="2"/>
              </a:rPr>
              <a:t>It was confirmed that the pressure and temperature of other HER gate valves are normal.</a:t>
            </a:r>
          </a:p>
          <a:p>
            <a:pPr lvl="3"/>
            <a:r>
              <a:rPr lang="en-US" altLang="ja-JP" sz="2400" dirty="0">
                <a:sym typeface="Symbol" panose="05050102010706020507" pitchFamily="18" charset="2"/>
              </a:rPr>
              <a:t>Pressure at this gate valve was a little similar to pressure at the gate valve at HER inj. section. (see previous page)</a:t>
            </a:r>
          </a:p>
          <a:p>
            <a:pPr lvl="3"/>
            <a:r>
              <a:rPr lang="en-US" altLang="ja-JP" sz="2400" dirty="0">
                <a:sym typeface="Symbol" panose="05050102010706020507" pitchFamily="18" charset="2"/>
              </a:rPr>
              <a:t>Gate valve at HER inj. Section had a similar problem?</a:t>
            </a:r>
            <a:endParaRPr lang="en-US" altLang="ja-JP" sz="2600" dirty="0">
              <a:sym typeface="Symbol" panose="05050102010706020507" pitchFamily="18" charset="2"/>
            </a:endParaRPr>
          </a:p>
          <a:p>
            <a:pPr marL="1371600" lvl="3" indent="0">
              <a:buNone/>
            </a:pPr>
            <a:endParaRPr lang="en-US" altLang="ja-JP" sz="2600" dirty="0">
              <a:sym typeface="Symbol" panose="05050102010706020507" pitchFamily="18" charset="2"/>
            </a:endParaRPr>
          </a:p>
          <a:p>
            <a:pPr lvl="3"/>
            <a:endParaRPr lang="en-US" altLang="ja-JP" sz="2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sz="3200" dirty="0">
              <a:solidFill>
                <a:srgbClr val="002060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29B26CE-8073-49AF-4522-C9F852A24E26}"/>
              </a:ext>
            </a:extLst>
          </p:cNvPr>
          <p:cNvGrpSpPr/>
          <p:nvPr/>
        </p:nvGrpSpPr>
        <p:grpSpPr>
          <a:xfrm>
            <a:off x="5561524" y="1033235"/>
            <a:ext cx="4313125" cy="2693425"/>
            <a:chOff x="6556427" y="1161712"/>
            <a:chExt cx="4429349" cy="264383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48F074E-0764-A187-5B6A-66B2D145E7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1" t="22706" r="44307" b="9058"/>
            <a:stretch/>
          </p:blipFill>
          <p:spPr bwMode="auto">
            <a:xfrm>
              <a:off x="6765925" y="1161712"/>
              <a:ext cx="3930650" cy="2643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68A8600F-6D4C-08E9-23CA-520CE390DD40}"/>
                </a:ext>
              </a:extLst>
            </p:cNvPr>
            <p:cNvSpPr txBox="1"/>
            <p:nvPr/>
          </p:nvSpPr>
          <p:spPr>
            <a:xfrm rot="5400000">
              <a:off x="10071439" y="2012244"/>
              <a:ext cx="1543720" cy="284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/>
                <a:t>Beam current [mA]</a:t>
              </a:r>
              <a:endParaRPr kumimoji="1" lang="ja-JP" altLang="en-US" sz="1200" dirty="0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0B427C64-6601-6033-7D4A-6FAF4515EB1D}"/>
                </a:ext>
              </a:extLst>
            </p:cNvPr>
            <p:cNvSpPr txBox="1"/>
            <p:nvPr/>
          </p:nvSpPr>
          <p:spPr>
            <a:xfrm rot="16200000">
              <a:off x="5846902" y="2012243"/>
              <a:ext cx="1704005" cy="284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/>
                <a:t>Pressure </a:t>
              </a:r>
              <a:r>
                <a:rPr lang="en-US" altLang="ja-JP" sz="1200" dirty="0"/>
                <a:t>[</a:t>
              </a:r>
              <a:r>
                <a:rPr kumimoji="1" lang="en-US" altLang="ja-JP" sz="1200" dirty="0"/>
                <a:t>Pa]</a:t>
              </a:r>
              <a:endParaRPr kumimoji="1" lang="ja-JP" altLang="en-US" sz="1200" dirty="0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5319DB00-C4A0-4F19-EC14-9F4E3977EE22}"/>
                </a:ext>
              </a:extLst>
            </p:cNvPr>
            <p:cNvSpPr txBox="1"/>
            <p:nvPr/>
          </p:nvSpPr>
          <p:spPr>
            <a:xfrm>
              <a:off x="8672717" y="2405148"/>
              <a:ext cx="10433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00" dirty="0">
                  <a:solidFill>
                    <a:srgbClr val="FF0000"/>
                  </a:solidFill>
                </a:rPr>
                <a:t>Beam current</a:t>
              </a:r>
              <a:endParaRPr kumimoji="1" lang="ja-JP" altLang="en-US" sz="1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6E0DE1D3-51D4-46C9-7C80-7FDF39A2D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993" y="978525"/>
            <a:ext cx="1985312" cy="264708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850760D-084A-E08B-087E-3EDAD51367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6145" y="3807879"/>
            <a:ext cx="4313125" cy="22268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図 15" descr="屋内, 戸棚, 金属, シルバー が含まれている画像&#10;&#10;自動的に生成された説明">
            <a:extLst>
              <a:ext uri="{FF2B5EF4-FFF2-40B4-BE49-F238E27FC236}">
                <a16:creationId xmlns:a16="http://schemas.microsoft.com/office/drawing/2014/main" id="{1F63427C-FB14-8528-401B-AA78A05421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21" y="3923260"/>
            <a:ext cx="2616147" cy="1962111"/>
          </a:xfrm>
          <a:prstGeom prst="rect">
            <a:avLst/>
          </a:prstGeom>
        </p:spPr>
      </p:pic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850A4FC5-F720-95A8-0E41-38C8703D22D3}"/>
              </a:ext>
            </a:extLst>
          </p:cNvPr>
          <p:cNvCxnSpPr>
            <a:cxnSpLocks/>
          </p:cNvCxnSpPr>
          <p:nvPr/>
        </p:nvCxnSpPr>
        <p:spPr>
          <a:xfrm flipH="1" flipV="1">
            <a:off x="11276676" y="2031016"/>
            <a:ext cx="98650" cy="1151050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F5CDB2E0-C731-B32F-4885-4CAB6169842F}"/>
              </a:ext>
            </a:extLst>
          </p:cNvPr>
          <p:cNvCxnSpPr>
            <a:cxnSpLocks/>
          </p:cNvCxnSpPr>
          <p:nvPr/>
        </p:nvCxnSpPr>
        <p:spPr>
          <a:xfrm flipH="1">
            <a:off x="11055823" y="1232922"/>
            <a:ext cx="518321" cy="343967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4B8823A-8D3D-051C-FA9F-8C5F80D99300}"/>
              </a:ext>
            </a:extLst>
          </p:cNvPr>
          <p:cNvSpPr txBox="1"/>
          <p:nvPr/>
        </p:nvSpPr>
        <p:spPr>
          <a:xfrm>
            <a:off x="10528418" y="3272989"/>
            <a:ext cx="14513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solidFill>
                  <a:schemeClr val="bg1"/>
                </a:solidFill>
              </a:rPr>
              <a:t>Bellows chamber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83C5CA9-2536-821E-7CAE-B3E90F7B2D71}"/>
              </a:ext>
            </a:extLst>
          </p:cNvPr>
          <p:cNvSpPr txBox="1"/>
          <p:nvPr/>
        </p:nvSpPr>
        <p:spPr>
          <a:xfrm>
            <a:off x="10735965" y="998077"/>
            <a:ext cx="13930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solidFill>
                  <a:schemeClr val="bg1"/>
                </a:solidFill>
              </a:rPr>
              <a:t>Gate valve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D8919E49-B554-5084-8964-93542CCC4650}"/>
              </a:ext>
            </a:extLst>
          </p:cNvPr>
          <p:cNvCxnSpPr>
            <a:cxnSpLocks/>
          </p:cNvCxnSpPr>
          <p:nvPr/>
        </p:nvCxnSpPr>
        <p:spPr>
          <a:xfrm flipH="1" flipV="1">
            <a:off x="10584707" y="1929005"/>
            <a:ext cx="754540" cy="1259653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07ED932F-7151-16F7-DE02-23B34818CEA3}"/>
              </a:ext>
            </a:extLst>
          </p:cNvPr>
          <p:cNvCxnSpPr>
            <a:cxnSpLocks/>
          </p:cNvCxnSpPr>
          <p:nvPr/>
        </p:nvCxnSpPr>
        <p:spPr>
          <a:xfrm flipV="1">
            <a:off x="10499562" y="5305512"/>
            <a:ext cx="163087" cy="346184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5D1448D-41DE-6F08-421C-C5BAA73E33A0}"/>
              </a:ext>
            </a:extLst>
          </p:cNvPr>
          <p:cNvSpPr txBox="1"/>
          <p:nvPr/>
        </p:nvSpPr>
        <p:spPr>
          <a:xfrm>
            <a:off x="9403996" y="5585426"/>
            <a:ext cx="14513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>
                <a:solidFill>
                  <a:schemeClr val="bg1"/>
                </a:solidFill>
              </a:rPr>
              <a:t>RF contact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A2190C35-3BB8-A41F-E479-D1F085AE588D}"/>
              </a:ext>
            </a:extLst>
          </p:cNvPr>
          <p:cNvCxnSpPr>
            <a:cxnSpLocks/>
          </p:cNvCxnSpPr>
          <p:nvPr/>
        </p:nvCxnSpPr>
        <p:spPr>
          <a:xfrm flipH="1" flipV="1">
            <a:off x="11265060" y="5274207"/>
            <a:ext cx="278279" cy="377489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BAF0826-3F1B-6321-8DB4-42B4FCC91C24}"/>
              </a:ext>
            </a:extLst>
          </p:cNvPr>
          <p:cNvSpPr txBox="1"/>
          <p:nvPr/>
        </p:nvSpPr>
        <p:spPr>
          <a:xfrm>
            <a:off x="10695551" y="5609265"/>
            <a:ext cx="14513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solidFill>
                  <a:schemeClr val="bg1"/>
                </a:solidFill>
              </a:rPr>
              <a:t>Vacuum seal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62BFDEC-22C2-FA89-CFEC-E31DE065E458}"/>
              </a:ext>
            </a:extLst>
          </p:cNvPr>
          <p:cNvSpPr txBox="1"/>
          <p:nvPr/>
        </p:nvSpPr>
        <p:spPr>
          <a:xfrm>
            <a:off x="5971269" y="5945527"/>
            <a:ext cx="898970" cy="27145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</a:rPr>
              <a:t>Y. </a:t>
            </a:r>
            <a:r>
              <a:rPr kumimoji="1" lang="en-US" altLang="ja-JP" sz="1200" dirty="0" err="1">
                <a:solidFill>
                  <a:srgbClr val="00B050"/>
                </a:solidFill>
              </a:rPr>
              <a:t>Suetsugu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AB566F5-AD0B-CBF2-BE5D-551B559E68E9}"/>
              </a:ext>
            </a:extLst>
          </p:cNvPr>
          <p:cNvSpPr txBox="1"/>
          <p:nvPr/>
        </p:nvSpPr>
        <p:spPr>
          <a:xfrm>
            <a:off x="9661913" y="978525"/>
            <a:ext cx="837649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M</a:t>
            </a:r>
            <a:r>
              <a:rPr kumimoji="1" lang="en-US" altLang="ja-JP" sz="1200" dirty="0">
                <a:solidFill>
                  <a:srgbClr val="00B050"/>
                </a:solidFill>
              </a:rPr>
              <a:t>. Shirai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98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369447C-95E2-563E-7CBE-3545E63DF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D1B5CF20-3417-6B3C-96AB-D2A044B77337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major troubles #6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DC29AFF4-B543-BE7D-54C4-F5C0C6EC7C40}"/>
              </a:ext>
            </a:extLst>
          </p:cNvPr>
          <p:cNvSpPr txBox="1">
            <a:spLocks/>
          </p:cNvSpPr>
          <p:nvPr/>
        </p:nvSpPr>
        <p:spPr>
          <a:xfrm>
            <a:off x="494321" y="1069647"/>
            <a:ext cx="11050716" cy="5487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Troubles of vacuum system are decreasing: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The ratio of troubles of vacuum system was less than 4%.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Main troubles are repairs of vacuum leaks and exchanges of damaged vacuum components.</a:t>
            </a:r>
            <a:endParaRPr lang="en-US" altLang="ja-JP" sz="1800" dirty="0">
              <a:sym typeface="Symbol" panose="05050102010706020507" pitchFamily="18" charset="2"/>
            </a:endParaRPr>
          </a:p>
          <a:p>
            <a:pPr lvl="1"/>
            <a:endParaRPr lang="en-US" altLang="ja-JP" sz="2000" dirty="0">
              <a:sym typeface="Symbol" panose="05050102010706020507" pitchFamily="18" charset="2"/>
            </a:endParaRPr>
          </a:p>
          <a:p>
            <a:pPr marL="1371600" lvl="3" indent="0">
              <a:buNone/>
            </a:pPr>
            <a:endParaRPr lang="en-US" altLang="ja-JP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3"/>
            <a:endParaRPr lang="en-US" altLang="ja-JP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sz="2000" dirty="0">
              <a:solidFill>
                <a:srgbClr val="002060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B71200E-530F-A32D-B0E6-E71AD35C02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79"/>
          <a:stretch/>
        </p:blipFill>
        <p:spPr>
          <a:xfrm>
            <a:off x="3305744" y="2844314"/>
            <a:ext cx="5089528" cy="354754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C8AF664-6EC7-E28E-8C1F-3A7B5CF8E7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2" t="94121" r="68604" b="-130"/>
          <a:stretch/>
        </p:blipFill>
        <p:spPr>
          <a:xfrm>
            <a:off x="8760542" y="3542006"/>
            <a:ext cx="1663618" cy="27137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9DB9C2F-BCA4-E8AE-C95F-CA861BFD26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25" t="94149" r="32457" b="-158"/>
          <a:stretch/>
        </p:blipFill>
        <p:spPr>
          <a:xfrm>
            <a:off x="8919824" y="3962336"/>
            <a:ext cx="2147365" cy="27137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B3DFE8C-D3AF-0559-D814-E882CB6B2D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20" t="94177" r="-3438" b="-186"/>
          <a:stretch/>
        </p:blipFill>
        <p:spPr>
          <a:xfrm>
            <a:off x="8873120" y="4346713"/>
            <a:ext cx="2147365" cy="27137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BB792E-594F-498D-AAD4-65F42F75B8F5}"/>
              </a:ext>
            </a:extLst>
          </p:cNvPr>
          <p:cNvSpPr txBox="1"/>
          <p:nvPr/>
        </p:nvSpPr>
        <p:spPr>
          <a:xfrm>
            <a:off x="3078637" y="2321094"/>
            <a:ext cx="550246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rgbClr val="0070C0"/>
                </a:solidFill>
              </a:rPr>
              <a:t>Total operation time, the ratio of no-operation time resulted from troubles to the total operation time, and those related to vacuum system 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B821D0-F34B-93F4-ACE4-31F0C83888FD}"/>
              </a:ext>
            </a:extLst>
          </p:cNvPr>
          <p:cNvSpPr txBox="1"/>
          <p:nvPr/>
        </p:nvSpPr>
        <p:spPr>
          <a:xfrm>
            <a:off x="8622379" y="5742726"/>
            <a:ext cx="898970" cy="27145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</a:rPr>
              <a:t>Y. </a:t>
            </a:r>
            <a:r>
              <a:rPr kumimoji="1" lang="en-US" altLang="ja-JP" sz="1200" dirty="0" err="1">
                <a:solidFill>
                  <a:srgbClr val="00B050"/>
                </a:solidFill>
              </a:rPr>
              <a:t>Suetsugu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66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F5C07CE-196C-98F9-63B5-4ECC68363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0155B02C-7DBA-7D51-949E-CC5B92D12015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DR : vacuum status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7019533-DE57-EBBE-0B1A-BB335F8446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93" r="8024"/>
          <a:stretch/>
        </p:blipFill>
        <p:spPr>
          <a:xfrm>
            <a:off x="9465799" y="4370942"/>
            <a:ext cx="2253881" cy="13079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B8EE076-B03B-733F-B1E3-6257CCD65B54}"/>
              </a:ext>
            </a:extLst>
          </p:cNvPr>
          <p:cNvSpPr txBox="1"/>
          <p:nvPr/>
        </p:nvSpPr>
        <p:spPr>
          <a:xfrm>
            <a:off x="9919961" y="4550420"/>
            <a:ext cx="1764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East arc section</a:t>
            </a:r>
          </a:p>
          <a:p>
            <a:r>
              <a:rPr lang="en-US" altLang="ja-JP" sz="1200" dirty="0">
                <a:solidFill>
                  <a:srgbClr val="03C7FF"/>
                </a:solidFill>
              </a:rPr>
              <a:t>West arc section 1 *</a:t>
            </a:r>
          </a:p>
          <a:p>
            <a:r>
              <a:rPr kumimoji="1" lang="en-US" altLang="ja-JP" sz="1200" dirty="0">
                <a:solidFill>
                  <a:srgbClr val="0000D4"/>
                </a:solidFill>
              </a:rPr>
              <a:t>West arc section 2 **</a:t>
            </a:r>
          </a:p>
          <a:p>
            <a:r>
              <a:rPr lang="en-US" altLang="ja-JP" sz="1200" dirty="0">
                <a:solidFill>
                  <a:srgbClr val="27FC20"/>
                </a:solidFill>
              </a:rPr>
              <a:t>North straight section</a:t>
            </a:r>
          </a:p>
          <a:p>
            <a:r>
              <a:rPr kumimoji="1" lang="en-US" altLang="ja-JP" sz="1200" dirty="0">
                <a:solidFill>
                  <a:srgbClr val="A4A4A4"/>
                </a:solidFill>
              </a:rPr>
              <a:t>Sough straight section </a:t>
            </a:r>
            <a:endParaRPr kumimoji="1" lang="ja-JP" altLang="en-US" sz="1200" dirty="0">
              <a:solidFill>
                <a:srgbClr val="A4A4A4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4EFA940-446C-CD0A-6B0D-BD05A8C33A5B}"/>
              </a:ext>
            </a:extLst>
          </p:cNvPr>
          <p:cNvSpPr txBox="1"/>
          <p:nvPr/>
        </p:nvSpPr>
        <p:spPr>
          <a:xfrm>
            <a:off x="9786099" y="5720012"/>
            <a:ext cx="234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3C7FF"/>
                </a:solidFill>
              </a:rPr>
              <a:t>*   Average over all IPs </a:t>
            </a:r>
          </a:p>
          <a:p>
            <a:r>
              <a:rPr kumimoji="1" lang="en-US" altLang="ja-JP" sz="1200" dirty="0">
                <a:solidFill>
                  <a:srgbClr val="0000D4"/>
                </a:solidFill>
              </a:rPr>
              <a:t>** A</a:t>
            </a:r>
            <a:r>
              <a:rPr lang="en-US" altLang="ja-JP" sz="1200" dirty="0">
                <a:solidFill>
                  <a:srgbClr val="0000D4"/>
                </a:solidFill>
              </a:rPr>
              <a:t>verage over IPs excluding one </a:t>
            </a:r>
          </a:p>
          <a:p>
            <a:r>
              <a:rPr lang="en-US" altLang="ja-JP" sz="1200" dirty="0">
                <a:solidFill>
                  <a:srgbClr val="0000D4"/>
                </a:solidFill>
              </a:rPr>
              <a:t>      near RF sect.</a:t>
            </a:r>
            <a:endParaRPr kumimoji="1" lang="en-US" altLang="ja-JP" sz="1200" dirty="0">
              <a:solidFill>
                <a:srgbClr val="0000D4"/>
              </a:solidFill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4C1D4BC-D5E7-8487-0C4B-AAAF395371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64"/>
          <a:stretch/>
        </p:blipFill>
        <p:spPr>
          <a:xfrm>
            <a:off x="466343" y="2248422"/>
            <a:ext cx="8282933" cy="396713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39C7049-F22E-54E9-6009-ABB1D32ECAB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8673" y="1828866"/>
            <a:ext cx="3613327" cy="2559439"/>
          </a:xfrm>
          <a:prstGeom prst="rect">
            <a:avLst/>
          </a:prstGeom>
        </p:spPr>
      </p:pic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A667230F-C1FF-5AD4-C3F6-A0A0AA2A0FB9}"/>
              </a:ext>
            </a:extLst>
          </p:cNvPr>
          <p:cNvCxnSpPr>
            <a:cxnSpLocks/>
          </p:cNvCxnSpPr>
          <p:nvPr/>
        </p:nvCxnSpPr>
        <p:spPr>
          <a:xfrm>
            <a:off x="7477122" y="2638567"/>
            <a:ext cx="2505078" cy="976769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C537453-604D-0EA9-F488-572BF87A8E07}"/>
              </a:ext>
            </a:extLst>
          </p:cNvPr>
          <p:cNvSpPr txBox="1"/>
          <p:nvPr/>
        </p:nvSpPr>
        <p:spPr>
          <a:xfrm>
            <a:off x="4714016" y="5044768"/>
            <a:ext cx="10914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7030A0"/>
                </a:solidFill>
              </a:rPr>
              <a:t>Beam current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71F1D49-6459-97BE-39A0-A3356137CE42}"/>
              </a:ext>
            </a:extLst>
          </p:cNvPr>
          <p:cNvSpPr txBox="1"/>
          <p:nvPr/>
        </p:nvSpPr>
        <p:spPr>
          <a:xfrm>
            <a:off x="1243426" y="6097393"/>
            <a:ext cx="669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Phase2</a:t>
            </a:r>
            <a:r>
              <a:rPr kumimoji="1" lang="en-US" altLang="ja-JP" sz="1200" dirty="0"/>
              <a:t> </a:t>
            </a:r>
            <a:endParaRPr kumimoji="1" lang="ja-JP" altLang="en-US" sz="12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9119FB7-6811-5A33-4815-83248AD97B3C}"/>
              </a:ext>
            </a:extLst>
          </p:cNvPr>
          <p:cNvSpPr txBox="1"/>
          <p:nvPr/>
        </p:nvSpPr>
        <p:spPr>
          <a:xfrm>
            <a:off x="2629279" y="6094308"/>
            <a:ext cx="67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2019ab</a:t>
            </a:r>
            <a:r>
              <a:rPr kumimoji="1" lang="en-US" altLang="ja-JP" sz="1200" dirty="0"/>
              <a:t> </a:t>
            </a:r>
            <a:endParaRPr kumimoji="1" lang="ja-JP" altLang="en-US" sz="12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A8B0883-B056-2653-5283-59DFA88BBFBD}"/>
              </a:ext>
            </a:extLst>
          </p:cNvPr>
          <p:cNvSpPr txBox="1"/>
          <p:nvPr/>
        </p:nvSpPr>
        <p:spPr>
          <a:xfrm>
            <a:off x="3327956" y="6094308"/>
            <a:ext cx="67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2019c</a:t>
            </a:r>
            <a:r>
              <a:rPr kumimoji="1" lang="en-US" altLang="ja-JP" sz="1200" dirty="0"/>
              <a:t> </a:t>
            </a:r>
            <a:endParaRPr kumimoji="1" lang="ja-JP" altLang="en-US" sz="12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E6D7F93-5AAF-0E31-AAC5-B0A2F03564F2}"/>
              </a:ext>
            </a:extLst>
          </p:cNvPr>
          <p:cNvSpPr txBox="1"/>
          <p:nvPr/>
        </p:nvSpPr>
        <p:spPr>
          <a:xfrm>
            <a:off x="5439110" y="6094308"/>
            <a:ext cx="732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2021ab</a:t>
            </a:r>
            <a:r>
              <a:rPr kumimoji="1" lang="en-US" altLang="ja-JP" sz="1200" dirty="0"/>
              <a:t> </a:t>
            </a:r>
            <a:endParaRPr kumimoji="1" lang="ja-JP" altLang="en-US" sz="12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0B52FCE-F94A-C0FF-411C-CFF67E3911AB}"/>
              </a:ext>
            </a:extLst>
          </p:cNvPr>
          <p:cNvSpPr txBox="1"/>
          <p:nvPr/>
        </p:nvSpPr>
        <p:spPr>
          <a:xfrm>
            <a:off x="4771617" y="6094308"/>
            <a:ext cx="780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2020c</a:t>
            </a:r>
            <a:r>
              <a:rPr kumimoji="1" lang="en-US" altLang="ja-JP" sz="1200" dirty="0"/>
              <a:t> </a:t>
            </a:r>
            <a:endParaRPr kumimoji="1" lang="ja-JP" altLang="en-US" sz="12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1739C53-484C-CF9B-04A0-D754EFF1A97F}"/>
              </a:ext>
            </a:extLst>
          </p:cNvPr>
          <p:cNvSpPr txBox="1"/>
          <p:nvPr/>
        </p:nvSpPr>
        <p:spPr>
          <a:xfrm>
            <a:off x="3902794" y="6094308"/>
            <a:ext cx="657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2020ab</a:t>
            </a:r>
            <a:r>
              <a:rPr kumimoji="1" lang="en-US" altLang="ja-JP" sz="1200" dirty="0"/>
              <a:t> </a:t>
            </a:r>
            <a:endParaRPr kumimoji="1" lang="ja-JP" altLang="en-US" sz="12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3040F1C-CC1D-1D06-486D-785AB8EF649F}"/>
              </a:ext>
            </a:extLst>
          </p:cNvPr>
          <p:cNvSpPr txBox="1"/>
          <p:nvPr/>
        </p:nvSpPr>
        <p:spPr>
          <a:xfrm>
            <a:off x="6138008" y="6094308"/>
            <a:ext cx="732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2021c</a:t>
            </a:r>
            <a:r>
              <a:rPr kumimoji="1" lang="en-US" altLang="ja-JP" sz="1200" dirty="0"/>
              <a:t> </a:t>
            </a:r>
            <a:endParaRPr kumimoji="1" lang="ja-JP" altLang="en-US" sz="12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A123E2E-569F-72C6-CC51-BF736A7313B0}"/>
              </a:ext>
            </a:extLst>
          </p:cNvPr>
          <p:cNvSpPr txBox="1"/>
          <p:nvPr/>
        </p:nvSpPr>
        <p:spPr>
          <a:xfrm>
            <a:off x="6744502" y="6094308"/>
            <a:ext cx="732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2022ab</a:t>
            </a:r>
            <a:r>
              <a:rPr kumimoji="1" lang="en-US" altLang="ja-JP" sz="1200" dirty="0"/>
              <a:t> </a:t>
            </a:r>
            <a:endParaRPr kumimoji="1" lang="ja-JP" altLang="en-US" sz="1200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DCF1A4CD-DC01-8934-5122-A79C3A413607}"/>
              </a:ext>
            </a:extLst>
          </p:cNvPr>
          <p:cNvCxnSpPr>
            <a:cxnSpLocks/>
          </p:cNvCxnSpPr>
          <p:nvPr/>
        </p:nvCxnSpPr>
        <p:spPr>
          <a:xfrm flipV="1">
            <a:off x="7443959" y="3351161"/>
            <a:ext cx="1296196" cy="427608"/>
          </a:xfrm>
          <a:prstGeom prst="straightConnector1">
            <a:avLst/>
          </a:prstGeom>
          <a:ln w="12700">
            <a:solidFill>
              <a:srgbClr val="03C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569569C-8C44-353E-5FF3-D38963468EE9}"/>
              </a:ext>
            </a:extLst>
          </p:cNvPr>
          <p:cNvCxnSpPr>
            <a:cxnSpLocks/>
          </p:cNvCxnSpPr>
          <p:nvPr/>
        </p:nvCxnSpPr>
        <p:spPr>
          <a:xfrm>
            <a:off x="7461256" y="3056182"/>
            <a:ext cx="1241844" cy="239013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DA77F12-8C25-62A2-28CC-8062666F2E1B}"/>
              </a:ext>
            </a:extLst>
          </p:cNvPr>
          <p:cNvCxnSpPr>
            <a:cxnSpLocks/>
          </p:cNvCxnSpPr>
          <p:nvPr/>
        </p:nvCxnSpPr>
        <p:spPr>
          <a:xfrm flipV="1">
            <a:off x="7354761" y="2412380"/>
            <a:ext cx="2431338" cy="1326085"/>
          </a:xfrm>
          <a:prstGeom prst="straightConnector1">
            <a:avLst/>
          </a:prstGeom>
          <a:ln w="12700">
            <a:solidFill>
              <a:srgbClr val="27FC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A346EE03-128D-0934-34D9-13B09DA58672}"/>
              </a:ext>
            </a:extLst>
          </p:cNvPr>
          <p:cNvCxnSpPr>
            <a:cxnSpLocks/>
          </p:cNvCxnSpPr>
          <p:nvPr/>
        </p:nvCxnSpPr>
        <p:spPr>
          <a:xfrm flipV="1">
            <a:off x="7439867" y="2921858"/>
            <a:ext cx="3362351" cy="118315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FC677356-3DA3-C78E-CFD8-164E9B17176B}"/>
              </a:ext>
            </a:extLst>
          </p:cNvPr>
          <p:cNvSpPr txBox="1">
            <a:spLocks/>
          </p:cNvSpPr>
          <p:nvPr/>
        </p:nvSpPr>
        <p:spPr>
          <a:xfrm>
            <a:off x="-1" y="966859"/>
            <a:ext cx="10648951" cy="1407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800" dirty="0">
                <a:solidFill>
                  <a:srgbClr val="002060"/>
                </a:solidFill>
                <a:sym typeface="Symbol" panose="05050102010706020507" pitchFamily="18" charset="2"/>
              </a:rPr>
              <a:t>Average pressure of the two arc sections and two straight sections since Phase2(excluding RF section).</a:t>
            </a:r>
          </a:p>
          <a:p>
            <a:pPr lvl="1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The pressures in the arc sections are sufficiently low.</a:t>
            </a:r>
          </a:p>
          <a:p>
            <a:pPr lvl="2">
              <a:lnSpc>
                <a:spcPct val="80000"/>
              </a:lnSpc>
            </a:pPr>
            <a:r>
              <a:rPr lang="en-US" altLang="ja-JP" sz="1200" dirty="0">
                <a:solidFill>
                  <a:srgbClr val="0070C0"/>
                </a:solidFill>
                <a:sym typeface="Symbol" panose="05050102010706020507" pitchFamily="18" charset="2"/>
              </a:rPr>
              <a:t>In the west arc section, 2 beam pipes are temporarily disassembled for Ext. kicker works during LS1.</a:t>
            </a:r>
          </a:p>
          <a:p>
            <a:pPr lvl="1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High pressures near the RF section indicate higher pressure in the RF section, but it is still acceptable.</a:t>
            </a:r>
          </a:p>
          <a:p>
            <a:pPr lvl="2">
              <a:lnSpc>
                <a:spcPct val="80000"/>
              </a:lnSpc>
            </a:pPr>
            <a:r>
              <a:rPr lang="en-US" altLang="ja-JP" sz="1200" dirty="0">
                <a:solidFill>
                  <a:srgbClr val="0070C0"/>
                </a:solidFill>
                <a:sym typeface="Symbol" panose="05050102010706020507" pitchFamily="18" charset="2"/>
              </a:rPr>
              <a:t>Elastomer gaskets in the RF section were replaced with metal gaskets during LS1 by RF group. 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altLang="ja-JP" sz="1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>
              <a:lnSpc>
                <a:spcPct val="80000"/>
              </a:lnSpc>
            </a:pPr>
            <a:endParaRPr lang="en-US" altLang="ja-JP" sz="1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>
              <a:lnSpc>
                <a:spcPct val="80000"/>
              </a:lnSpc>
            </a:pPr>
            <a:endParaRPr lang="en-US" altLang="ja-JP" sz="12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3">
              <a:lnSpc>
                <a:spcPct val="80000"/>
              </a:lnSpc>
            </a:pPr>
            <a:endParaRPr lang="en-US" altLang="ja-JP" sz="12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>
              <a:lnSpc>
                <a:spcPct val="80000"/>
              </a:lnSpc>
            </a:pPr>
            <a:endParaRPr lang="en-US" altLang="ja-JP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3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Contents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EACB2A-6462-ABFB-DA10-FC6C8E621FE4}"/>
              </a:ext>
            </a:extLst>
          </p:cNvPr>
          <p:cNvSpPr txBox="1">
            <a:spLocks/>
          </p:cNvSpPr>
          <p:nvPr/>
        </p:nvSpPr>
        <p:spPr>
          <a:xfrm>
            <a:off x="3224330" y="1163755"/>
            <a:ext cx="7591895" cy="4114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dirty="0">
                <a:solidFill>
                  <a:srgbClr val="002060"/>
                </a:solidFill>
              </a:rPr>
              <a:t>MR</a:t>
            </a:r>
          </a:p>
          <a:p>
            <a:pPr lvl="1"/>
            <a:r>
              <a:rPr lang="en-US" altLang="ja-JP" sz="3200" dirty="0">
                <a:solidFill>
                  <a:srgbClr val="002060"/>
                </a:solidFill>
              </a:rPr>
              <a:t>Vacuum System Status</a:t>
            </a:r>
          </a:p>
          <a:p>
            <a:pPr lvl="1"/>
            <a:r>
              <a:rPr lang="en-US" altLang="ja-JP" sz="3200" dirty="0">
                <a:solidFill>
                  <a:srgbClr val="002060"/>
                </a:solidFill>
              </a:rPr>
              <a:t>Major troubles (</a:t>
            </a:r>
            <a:r>
              <a:rPr lang="en-US" altLang="ja-JP" sz="3200" u="sng" dirty="0">
                <a:solidFill>
                  <a:srgbClr val="002060"/>
                </a:solidFill>
              </a:rPr>
              <a:t>from 2019c to 2022ab*</a:t>
            </a:r>
            <a:r>
              <a:rPr lang="en-US" altLang="ja-JP" sz="3200" dirty="0">
                <a:solidFill>
                  <a:srgbClr val="002060"/>
                </a:solidFill>
              </a:rPr>
              <a:t>)</a:t>
            </a:r>
          </a:p>
          <a:p>
            <a:r>
              <a:rPr lang="en-US" altLang="ja-JP" sz="3600" dirty="0">
                <a:solidFill>
                  <a:srgbClr val="002060"/>
                </a:solidFill>
              </a:rPr>
              <a:t>DR</a:t>
            </a:r>
          </a:p>
          <a:p>
            <a:pPr lvl="1"/>
            <a:r>
              <a:rPr lang="en-US" altLang="ja-JP" sz="3200" dirty="0">
                <a:solidFill>
                  <a:srgbClr val="002060"/>
                </a:solidFill>
              </a:rPr>
              <a:t>DR Vacuum System Status</a:t>
            </a:r>
          </a:p>
          <a:p>
            <a:r>
              <a:rPr lang="en-US" altLang="ja-JP" sz="3600" dirty="0">
                <a:solidFill>
                  <a:srgbClr val="002060"/>
                </a:solidFill>
              </a:rPr>
              <a:t>Vacuum works during LS1</a:t>
            </a:r>
          </a:p>
          <a:p>
            <a:r>
              <a:rPr lang="en-US" altLang="ja-JP" sz="3600" dirty="0">
                <a:solidFill>
                  <a:srgbClr val="002060"/>
                </a:solidFill>
              </a:rPr>
              <a:t>Summary</a:t>
            </a:r>
            <a:endParaRPr lang="en-US" altLang="ja-JP" sz="3200" dirty="0">
              <a:solidFill>
                <a:srgbClr val="002060"/>
              </a:solidFill>
            </a:endParaRPr>
          </a:p>
          <a:p>
            <a:endParaRPr lang="en-US" altLang="ja-JP" sz="3600" dirty="0">
              <a:solidFill>
                <a:srgbClr val="002060"/>
              </a:solidFill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2B2D941-86A9-5F27-95BA-6833E7E4336B}"/>
              </a:ext>
            </a:extLst>
          </p:cNvPr>
          <p:cNvGrpSpPr/>
          <p:nvPr/>
        </p:nvGrpSpPr>
        <p:grpSpPr>
          <a:xfrm>
            <a:off x="5455085" y="5656291"/>
            <a:ext cx="6594984" cy="810039"/>
            <a:chOff x="5127211" y="5512898"/>
            <a:chExt cx="6594984" cy="810039"/>
          </a:xfrm>
        </p:grpSpPr>
        <p:sp>
          <p:nvSpPr>
            <p:cNvPr id="4" name="コンテンツ プレースホルダー 2">
              <a:extLst>
                <a:ext uri="{FF2B5EF4-FFF2-40B4-BE49-F238E27FC236}">
                  <a16:creationId xmlns:a16="http://schemas.microsoft.com/office/drawing/2014/main" id="{ACC616ED-2A88-2180-840E-8762A8928E60}"/>
                </a:ext>
              </a:extLst>
            </p:cNvPr>
            <p:cNvSpPr txBox="1">
              <a:spLocks/>
            </p:cNvSpPr>
            <p:nvPr/>
          </p:nvSpPr>
          <p:spPr>
            <a:xfrm>
              <a:off x="5327626" y="5512898"/>
              <a:ext cx="6394569" cy="8100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600" dirty="0">
                  <a:solidFill>
                    <a:srgbClr val="002060"/>
                  </a:solidFill>
                </a:rPr>
                <a:t>Last vacuum status report was made by </a:t>
              </a:r>
              <a:r>
                <a:rPr lang="en-US" altLang="ja-JP" sz="1600" dirty="0" err="1">
                  <a:solidFill>
                    <a:srgbClr val="002060"/>
                  </a:solidFill>
                </a:rPr>
                <a:t>Ishibashi_san</a:t>
              </a:r>
              <a:r>
                <a:rPr lang="en-US" altLang="ja-JP" sz="1600" dirty="0">
                  <a:solidFill>
                    <a:srgbClr val="002060"/>
                  </a:solidFill>
                </a:rPr>
                <a:t> at 23</a:t>
              </a:r>
              <a:r>
                <a:rPr lang="en-US" altLang="ja-JP" sz="1600" baseline="30000" dirty="0">
                  <a:solidFill>
                    <a:srgbClr val="002060"/>
                  </a:solidFill>
                </a:rPr>
                <a:t>rd</a:t>
              </a:r>
              <a:r>
                <a:rPr lang="en-US" altLang="ja-JP" sz="1600" dirty="0">
                  <a:solidFill>
                    <a:srgbClr val="002060"/>
                  </a:solidFill>
                </a:rPr>
                <a:t> KEKB Review (immediately after 2019ab run). </a:t>
              </a:r>
            </a:p>
          </p:txBody>
        </p:sp>
        <p:sp>
          <p:nvSpPr>
            <p:cNvPr id="2" name="コンテンツ プレースホルダー 2">
              <a:extLst>
                <a:ext uri="{FF2B5EF4-FFF2-40B4-BE49-F238E27FC236}">
                  <a16:creationId xmlns:a16="http://schemas.microsoft.com/office/drawing/2014/main" id="{AA056BD5-64D9-C2D9-279C-BB6D18F31141}"/>
                </a:ext>
              </a:extLst>
            </p:cNvPr>
            <p:cNvSpPr txBox="1">
              <a:spLocks/>
            </p:cNvSpPr>
            <p:nvPr/>
          </p:nvSpPr>
          <p:spPr>
            <a:xfrm>
              <a:off x="5127211" y="5512898"/>
              <a:ext cx="393565" cy="8100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2400" dirty="0">
                  <a:solidFill>
                    <a:srgbClr val="002060"/>
                  </a:solidFill>
                </a:rPr>
                <a:t>* </a:t>
              </a:r>
            </a:p>
            <a:p>
              <a:pPr marL="0" indent="0">
                <a:buNone/>
              </a:pPr>
              <a:endParaRPr lang="en-US" altLang="ja-JP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41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B0880EF-C291-673C-4D00-2D49D672C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F142B11F-CB44-25AF-7466-F4985108065F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DR : vacuum scrubbing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61D94E7-D67B-1095-B2E0-6D409ABE0B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925"/>
          <a:stretch/>
        </p:blipFill>
        <p:spPr>
          <a:xfrm>
            <a:off x="1459593" y="2926136"/>
            <a:ext cx="4631317" cy="3612290"/>
          </a:xfrm>
          <a:prstGeom prst="rect">
            <a:avLst/>
          </a:prstGeom>
        </p:spPr>
      </p:pic>
      <p:sp>
        <p:nvSpPr>
          <p:cNvPr id="18" name="テキスト ボックス 5">
            <a:extLst>
              <a:ext uri="{FF2B5EF4-FFF2-40B4-BE49-F238E27FC236}">
                <a16:creationId xmlns:a16="http://schemas.microsoft.com/office/drawing/2014/main" id="{382CA01E-24E6-CD99-9592-F4C6CD2BD814}"/>
              </a:ext>
            </a:extLst>
          </p:cNvPr>
          <p:cNvSpPr txBox="1"/>
          <p:nvPr/>
        </p:nvSpPr>
        <p:spPr>
          <a:xfrm>
            <a:off x="5870778" y="3413198"/>
            <a:ext cx="8053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200" dirty="0">
                <a:solidFill>
                  <a:srgbClr val="FF0000"/>
                </a:solidFill>
              </a:rPr>
              <a:t>67.6 Ah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C8A9FE5A-565B-093F-441C-1A302711581B}"/>
              </a:ext>
            </a:extLst>
          </p:cNvPr>
          <p:cNvCxnSpPr>
            <a:cxnSpLocks/>
          </p:cNvCxnSpPr>
          <p:nvPr/>
        </p:nvCxnSpPr>
        <p:spPr>
          <a:xfrm flipH="1">
            <a:off x="5241539" y="3689216"/>
            <a:ext cx="676986" cy="3008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3010C5D-75F6-DBAD-9B01-CDC6759A6C35}"/>
              </a:ext>
            </a:extLst>
          </p:cNvPr>
          <p:cNvSpPr txBox="1"/>
          <p:nvPr/>
        </p:nvSpPr>
        <p:spPr>
          <a:xfrm>
            <a:off x="7719900" y="1263815"/>
            <a:ext cx="3387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DR Vacuum scrubbing status </a:t>
            </a:r>
            <a:r>
              <a:rPr kumimoji="1" lang="en-US" altLang="ja-JP" sz="2000" dirty="0">
                <a:solidFill>
                  <a:srgbClr val="0070C0"/>
                </a:solidFill>
              </a:rPr>
              <a:t> 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B7DF3259-932E-4A03-ECCA-E5F2B19F854D}"/>
              </a:ext>
            </a:extLst>
          </p:cNvPr>
          <p:cNvSpPr txBox="1">
            <a:spLocks/>
          </p:cNvSpPr>
          <p:nvPr/>
        </p:nvSpPr>
        <p:spPr>
          <a:xfrm>
            <a:off x="50019" y="968377"/>
            <a:ext cx="7625693" cy="5698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2400" i="1" dirty="0">
                <a:solidFill>
                  <a:srgbClr val="002060"/>
                </a:solidFill>
                <a:sym typeface="Symbol" panose="05050102010706020507" pitchFamily="18" charset="2"/>
              </a:rPr>
              <a:t>p</a:t>
            </a:r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2400" i="1" dirty="0">
                <a:solidFill>
                  <a:srgbClr val="002060"/>
                </a:solidFill>
                <a:sym typeface="Symbol" panose="05050102010706020507" pitchFamily="18" charset="2"/>
              </a:rPr>
              <a:t>I</a:t>
            </a:r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 and </a:t>
            </a:r>
            <a:r>
              <a:rPr lang="en-US" altLang="ja-JP" sz="2400" i="1" dirty="0">
                <a:solidFill>
                  <a:srgbClr val="002060"/>
                </a:solidFill>
                <a:sym typeface="Symbol" panose="05050102010706020507" pitchFamily="18" charset="2"/>
              </a:rPr>
              <a:t></a:t>
            </a:r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  for arc sections show the vacuum scrubbing is progressing steadily.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At the end of 2022ab:</a:t>
            </a:r>
          </a:p>
          <a:p>
            <a:pPr lvl="2"/>
            <a:r>
              <a:rPr lang="en-US" altLang="ja-JP" sz="1600" dirty="0">
                <a:sym typeface="Symbol" panose="05050102010706020507" pitchFamily="18" charset="2"/>
              </a:rPr>
              <a:t>Total beam dose : 67.6 Ah (photon dose : 3.510</a:t>
            </a:r>
            <a:r>
              <a:rPr lang="en-US" altLang="ja-JP" sz="1600" baseline="30000" dirty="0">
                <a:sym typeface="Symbol" panose="05050102010706020507" pitchFamily="18" charset="2"/>
              </a:rPr>
              <a:t>24</a:t>
            </a:r>
            <a:r>
              <a:rPr lang="en-US" altLang="ja-JP" sz="1600" dirty="0">
                <a:sym typeface="Symbol" panose="05050102010706020507" pitchFamily="18" charset="2"/>
              </a:rPr>
              <a:t> photons/m )</a:t>
            </a:r>
          </a:p>
          <a:p>
            <a:pPr lvl="2"/>
            <a:r>
              <a:rPr lang="en-US" altLang="ja-JP" sz="1600" i="1" dirty="0">
                <a:sym typeface="Symbol" panose="05050102010706020507" pitchFamily="18" charset="2"/>
              </a:rPr>
              <a:t></a:t>
            </a:r>
            <a:r>
              <a:rPr lang="en-US" altLang="ja-JP" sz="1600" dirty="0">
                <a:sym typeface="Symbol" panose="05050102010706020507" pitchFamily="18" charset="2"/>
              </a:rPr>
              <a:t> : 210</a:t>
            </a:r>
            <a:r>
              <a:rPr lang="en-US" altLang="ja-JP" sz="1600" baseline="30000" dirty="0">
                <a:sym typeface="Symbol" panose="05050102010706020507" pitchFamily="18" charset="2"/>
              </a:rPr>
              <a:t>-6</a:t>
            </a:r>
            <a:r>
              <a:rPr lang="en-US" altLang="ja-JP" sz="1600" dirty="0">
                <a:sym typeface="Symbol" panose="05050102010706020507" pitchFamily="18" charset="2"/>
              </a:rPr>
              <a:t> </a:t>
            </a:r>
            <a:r>
              <a:rPr lang="en-US" altLang="ja-JP" sz="1600" dirty="0" err="1">
                <a:sym typeface="Symbol" panose="05050102010706020507" pitchFamily="18" charset="2"/>
              </a:rPr>
              <a:t>molec</a:t>
            </a:r>
            <a:r>
              <a:rPr lang="en-US" altLang="ja-JP" sz="1600" dirty="0">
                <a:sym typeface="Symbol" panose="05050102010706020507" pitchFamily="18" charset="2"/>
              </a:rPr>
              <a:t>./photon</a:t>
            </a:r>
          </a:p>
          <a:p>
            <a:pPr marL="0" indent="0">
              <a:buNone/>
            </a:pPr>
            <a:endParaRPr lang="en-US" altLang="ja-JP" sz="3200" dirty="0">
              <a:solidFill>
                <a:srgbClr val="00206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FDC3E78-6BF7-13C9-ABF8-3672F5D60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925" y="1572293"/>
            <a:ext cx="5222936" cy="4645376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84067EF4-D9C9-B2F6-6C73-9BCE2E28B7E1}"/>
              </a:ext>
            </a:extLst>
          </p:cNvPr>
          <p:cNvCxnSpPr>
            <a:cxnSpLocks/>
          </p:cNvCxnSpPr>
          <p:nvPr/>
        </p:nvCxnSpPr>
        <p:spPr>
          <a:xfrm flipH="1">
            <a:off x="10981831" y="5149299"/>
            <a:ext cx="45066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5">
            <a:extLst>
              <a:ext uri="{FF2B5EF4-FFF2-40B4-BE49-F238E27FC236}">
                <a16:creationId xmlns:a16="http://schemas.microsoft.com/office/drawing/2014/main" id="{3E6320A1-D089-8B6F-BABC-57260EFACF63}"/>
              </a:ext>
            </a:extLst>
          </p:cNvPr>
          <p:cNvSpPr txBox="1"/>
          <p:nvPr/>
        </p:nvSpPr>
        <p:spPr>
          <a:xfrm>
            <a:off x="3096707" y="4324189"/>
            <a:ext cx="9193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Beam dose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EEC229D6-CCD7-E6C5-F6DE-209F9E31A6A2}"/>
              </a:ext>
            </a:extLst>
          </p:cNvPr>
          <p:cNvCxnSpPr>
            <a:cxnSpLocks/>
          </p:cNvCxnSpPr>
          <p:nvPr/>
        </p:nvCxnSpPr>
        <p:spPr>
          <a:xfrm>
            <a:off x="3581400" y="4572000"/>
            <a:ext cx="1204261" cy="5057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1CFA03E-FAFA-B206-EEEE-6D227898C35A}"/>
              </a:ext>
            </a:extLst>
          </p:cNvPr>
          <p:cNvSpPr txBox="1"/>
          <p:nvPr/>
        </p:nvSpPr>
        <p:spPr>
          <a:xfrm>
            <a:off x="2579639" y="4935298"/>
            <a:ext cx="10914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7030A0"/>
                </a:solidFill>
              </a:rPr>
              <a:t>Beam current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EF874D07-2987-4835-2888-8863CB7187F9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3125341" y="5212297"/>
            <a:ext cx="315821" cy="42890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5">
            <a:extLst>
              <a:ext uri="{FF2B5EF4-FFF2-40B4-BE49-F238E27FC236}">
                <a16:creationId xmlns:a16="http://schemas.microsoft.com/office/drawing/2014/main" id="{18211048-84AF-052A-4AB9-DFE3ED264791}"/>
              </a:ext>
            </a:extLst>
          </p:cNvPr>
          <p:cNvSpPr txBox="1"/>
          <p:nvPr/>
        </p:nvSpPr>
        <p:spPr>
          <a:xfrm>
            <a:off x="4048501" y="2797652"/>
            <a:ext cx="72469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200" dirty="0">
                <a:solidFill>
                  <a:srgbClr val="7030A0"/>
                </a:solidFill>
                <a:sym typeface="Symbol" panose="05050102010706020507" pitchFamily="18" charset="2"/>
              </a:rPr>
              <a:t></a:t>
            </a:r>
            <a:r>
              <a:rPr lang="en-US" altLang="ja-JP" sz="1200" dirty="0">
                <a:solidFill>
                  <a:srgbClr val="7030A0"/>
                </a:solidFill>
              </a:rPr>
              <a:t>28 mA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024884DA-B812-EE3F-5769-ABCAAEEE91B6}"/>
              </a:ext>
            </a:extLst>
          </p:cNvPr>
          <p:cNvCxnSpPr>
            <a:cxnSpLocks/>
          </p:cNvCxnSpPr>
          <p:nvPr/>
        </p:nvCxnSpPr>
        <p:spPr>
          <a:xfrm>
            <a:off x="4507149" y="3045465"/>
            <a:ext cx="384149" cy="25605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0AAEFC24-5530-38E8-67D9-89A8ED62EE27}"/>
              </a:ext>
            </a:extLst>
          </p:cNvPr>
          <p:cNvSpPr/>
          <p:nvPr/>
        </p:nvSpPr>
        <p:spPr>
          <a:xfrm>
            <a:off x="9982200" y="2211420"/>
            <a:ext cx="999631" cy="391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5">
            <a:extLst>
              <a:ext uri="{FF2B5EF4-FFF2-40B4-BE49-F238E27FC236}">
                <a16:creationId xmlns:a16="http://schemas.microsoft.com/office/drawing/2014/main" id="{56161899-F489-F290-12E1-A24341669E16}"/>
              </a:ext>
            </a:extLst>
          </p:cNvPr>
          <p:cNvSpPr txBox="1"/>
          <p:nvPr/>
        </p:nvSpPr>
        <p:spPr>
          <a:xfrm>
            <a:off x="10146083" y="2211420"/>
            <a:ext cx="730398" cy="391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200" dirty="0">
                <a:solidFill>
                  <a:srgbClr val="FF0000"/>
                </a:solidFill>
              </a:rPr>
              <a:t>East arc</a:t>
            </a:r>
          </a:p>
          <a:p>
            <a:pPr>
              <a:lnSpc>
                <a:spcPct val="80000"/>
              </a:lnSpc>
            </a:pPr>
            <a:r>
              <a:rPr lang="en-US" altLang="ja-JP" sz="1200" dirty="0">
                <a:solidFill>
                  <a:srgbClr val="0000FF"/>
                </a:solidFill>
              </a:rPr>
              <a:t>west</a:t>
            </a:r>
            <a:r>
              <a:rPr kumimoji="1" lang="en-US" altLang="ja-JP" sz="1200" dirty="0">
                <a:solidFill>
                  <a:srgbClr val="0000FF"/>
                </a:solidFill>
              </a:rPr>
              <a:t> arc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8B736654-9903-6DC7-C8F8-9B96E6B31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10055356" y="2232165"/>
            <a:ext cx="154109" cy="32222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109362-6968-3898-664A-BAE4567EEA6B}"/>
              </a:ext>
            </a:extLst>
          </p:cNvPr>
          <p:cNvSpPr txBox="1"/>
          <p:nvPr/>
        </p:nvSpPr>
        <p:spPr>
          <a:xfrm>
            <a:off x="11151450" y="4903078"/>
            <a:ext cx="742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210</a:t>
            </a:r>
            <a:r>
              <a:rPr lang="en-US" altLang="ja-JP" sz="12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-6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03009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7C2EC42-9E18-8451-298E-0A898839C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2CE4BB8A-2301-0B84-F7BB-A0A0953E5281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Vacuum works during LS1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図 15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E6E2ACF6-D4E0-BAAB-EB2C-8F2FA11FF2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"/>
          <a:stretch/>
        </p:blipFill>
        <p:spPr>
          <a:xfrm>
            <a:off x="6814980" y="1495464"/>
            <a:ext cx="5061596" cy="4566239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F4CBEA91-A8AD-F0AC-B542-5482B51397DC}"/>
              </a:ext>
            </a:extLst>
          </p:cNvPr>
          <p:cNvSpPr/>
          <p:nvPr/>
        </p:nvSpPr>
        <p:spPr>
          <a:xfrm>
            <a:off x="6800806" y="1288931"/>
            <a:ext cx="4920072" cy="4955665"/>
          </a:xfrm>
          <a:prstGeom prst="roundRect">
            <a:avLst>
              <a:gd name="adj" fmla="val 4280"/>
            </a:avLst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561BBCA-0565-25A1-F4D8-2B383A32C379}"/>
              </a:ext>
            </a:extLst>
          </p:cNvPr>
          <p:cNvSpPr txBox="1"/>
          <p:nvPr/>
        </p:nvSpPr>
        <p:spPr>
          <a:xfrm>
            <a:off x="7162110" y="1083714"/>
            <a:ext cx="612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HER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BD774F2-0FEC-EA97-D4EF-9A8CB9DD3F1F}"/>
              </a:ext>
            </a:extLst>
          </p:cNvPr>
          <p:cNvGrpSpPr/>
          <p:nvPr/>
        </p:nvGrpSpPr>
        <p:grpSpPr>
          <a:xfrm>
            <a:off x="641947" y="1142134"/>
            <a:ext cx="6113606" cy="5267280"/>
            <a:chOff x="212042" y="1142134"/>
            <a:chExt cx="6113606" cy="5267280"/>
          </a:xfrm>
        </p:grpSpPr>
        <p:pic>
          <p:nvPicPr>
            <p:cNvPr id="20" name="図 19" descr="スポーツゲーム が含まれている画像&#10;&#10;自動的に生成された説明">
              <a:extLst>
                <a:ext uri="{FF2B5EF4-FFF2-40B4-BE49-F238E27FC236}">
                  <a16:creationId xmlns:a16="http://schemas.microsoft.com/office/drawing/2014/main" id="{F862876A-4D22-3BE3-0EB6-A38C025D8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"/>
            <a:stretch/>
          </p:blipFill>
          <p:spPr>
            <a:xfrm>
              <a:off x="520720" y="1495464"/>
              <a:ext cx="5061596" cy="4566239"/>
            </a:xfrm>
            <a:prstGeom prst="rect">
              <a:avLst/>
            </a:prstGeom>
          </p:spPr>
        </p:pic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6CF2C93C-ADC5-3195-38DE-CC286A25F4A0}"/>
                </a:ext>
              </a:extLst>
            </p:cNvPr>
            <p:cNvSpPr/>
            <p:nvPr/>
          </p:nvSpPr>
          <p:spPr>
            <a:xfrm>
              <a:off x="212042" y="1310798"/>
              <a:ext cx="5370274" cy="4955665"/>
            </a:xfrm>
            <a:prstGeom prst="roundRect">
              <a:avLst>
                <a:gd name="adj" fmla="val 4280"/>
              </a:avLst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171230FE-8552-15F6-A317-5A85302F0C11}"/>
                </a:ext>
              </a:extLst>
            </p:cNvPr>
            <p:cNvSpPr txBox="1"/>
            <p:nvPr/>
          </p:nvSpPr>
          <p:spPr>
            <a:xfrm>
              <a:off x="3997350" y="5455307"/>
              <a:ext cx="2328298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solidFill>
                    <a:srgbClr val="FF0000"/>
                  </a:solidFill>
                </a:rPr>
                <a:t>Collimator</a:t>
              </a:r>
              <a:r>
                <a:rPr kumimoji="1" lang="en-US" altLang="ja-JP" sz="1400" dirty="0">
                  <a:solidFill>
                    <a:srgbClr val="FF0000"/>
                  </a:solidFill>
                </a:rPr>
                <a:t> head replacement</a:t>
              </a:r>
            </a:p>
            <a:p>
              <a:r>
                <a:rPr kumimoji="1" lang="en-US" altLang="ja-JP" sz="1400" dirty="0">
                  <a:solidFill>
                    <a:srgbClr val="FF0000"/>
                  </a:solidFill>
                </a:rPr>
                <a:t>(D06V1, D06H3)</a:t>
              </a:r>
            </a:p>
            <a:p>
              <a:r>
                <a:rPr lang="en-US" altLang="ja-JP" sz="1400" dirty="0">
                  <a:solidFill>
                    <a:srgbClr val="FF0000"/>
                  </a:solidFill>
                </a:rPr>
                <a:t>Collimator relocation</a:t>
              </a:r>
            </a:p>
            <a:p>
              <a:r>
                <a:rPr kumimoji="1" lang="en-US" altLang="ja-JP" sz="1400" dirty="0">
                  <a:solidFill>
                    <a:srgbClr val="FF0000"/>
                  </a:solidFill>
                </a:rPr>
                <a:t>(D06H1 -&gt; D06H4) 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30A12C59-2650-8DF3-E1B7-551FE6D554CE}"/>
                </a:ext>
              </a:extLst>
            </p:cNvPr>
            <p:cNvSpPr txBox="1"/>
            <p:nvPr/>
          </p:nvSpPr>
          <p:spPr>
            <a:xfrm>
              <a:off x="461121" y="1142134"/>
              <a:ext cx="6125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FF0000"/>
                  </a:solidFill>
                </a:rPr>
                <a:t>LER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758728D8-BDA0-B211-AF05-FCE9D81400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97829" y="5230448"/>
              <a:ext cx="199053" cy="19975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30B30FC-495B-2702-AC75-0E4DCC7851DB}"/>
              </a:ext>
            </a:extLst>
          </p:cNvPr>
          <p:cNvSpPr txBox="1"/>
          <p:nvPr/>
        </p:nvSpPr>
        <p:spPr>
          <a:xfrm>
            <a:off x="6958495" y="5852018"/>
            <a:ext cx="2474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rgbClr val="FF0000"/>
                </a:solidFill>
              </a:rPr>
              <a:t>Injection chamber replacement</a:t>
            </a:r>
            <a:endParaRPr kumimoji="1" lang="en-US" altLang="ja-JP" sz="1400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A3ED4EF1-D64B-C773-8F48-5733C6651D4C}"/>
              </a:ext>
            </a:extLst>
          </p:cNvPr>
          <p:cNvCxnSpPr>
            <a:cxnSpLocks/>
          </p:cNvCxnSpPr>
          <p:nvPr/>
        </p:nvCxnSpPr>
        <p:spPr>
          <a:xfrm flipV="1">
            <a:off x="8815015" y="5577874"/>
            <a:ext cx="79957" cy="304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弧 26">
            <a:extLst>
              <a:ext uri="{FF2B5EF4-FFF2-40B4-BE49-F238E27FC236}">
                <a16:creationId xmlns:a16="http://schemas.microsoft.com/office/drawing/2014/main" id="{0A6F2C2D-FE9C-BA72-7E4B-F22D84D17F52}"/>
              </a:ext>
            </a:extLst>
          </p:cNvPr>
          <p:cNvSpPr/>
          <p:nvPr/>
        </p:nvSpPr>
        <p:spPr>
          <a:xfrm>
            <a:off x="6829547" y="2107075"/>
            <a:ext cx="4196576" cy="3431850"/>
          </a:xfrm>
          <a:prstGeom prst="arc">
            <a:avLst>
              <a:gd name="adj1" fmla="val 4896656"/>
              <a:gd name="adj2" fmla="val 576006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C507B8AC-D8C2-BEA0-EF96-6C9E9C079D59}"/>
              </a:ext>
            </a:extLst>
          </p:cNvPr>
          <p:cNvCxnSpPr/>
          <p:nvPr/>
        </p:nvCxnSpPr>
        <p:spPr>
          <a:xfrm>
            <a:off x="3258830" y="1778794"/>
            <a:ext cx="3429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円弧 28">
            <a:extLst>
              <a:ext uri="{FF2B5EF4-FFF2-40B4-BE49-F238E27FC236}">
                <a16:creationId xmlns:a16="http://schemas.microsoft.com/office/drawing/2014/main" id="{E8596023-2BCB-1EE2-B4A5-C6EEDD4C1133}"/>
              </a:ext>
            </a:extLst>
          </p:cNvPr>
          <p:cNvSpPr/>
          <p:nvPr/>
        </p:nvSpPr>
        <p:spPr>
          <a:xfrm>
            <a:off x="1330933" y="1577670"/>
            <a:ext cx="4073235" cy="4103299"/>
          </a:xfrm>
          <a:prstGeom prst="arc">
            <a:avLst>
              <a:gd name="adj1" fmla="val 18300279"/>
              <a:gd name="adj2" fmla="val 20088918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DD6CCFBD-3D74-49F1-7A75-5209D03BE47F}"/>
              </a:ext>
            </a:extLst>
          </p:cNvPr>
          <p:cNvCxnSpPr>
            <a:cxnSpLocks/>
          </p:cNvCxnSpPr>
          <p:nvPr/>
        </p:nvCxnSpPr>
        <p:spPr>
          <a:xfrm>
            <a:off x="5299650" y="3643170"/>
            <a:ext cx="0" cy="2099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弧 30">
            <a:extLst>
              <a:ext uri="{FF2B5EF4-FFF2-40B4-BE49-F238E27FC236}">
                <a16:creationId xmlns:a16="http://schemas.microsoft.com/office/drawing/2014/main" id="{72162B8F-E8D6-29D3-7833-5F5E614806FC}"/>
              </a:ext>
            </a:extLst>
          </p:cNvPr>
          <p:cNvSpPr/>
          <p:nvPr/>
        </p:nvSpPr>
        <p:spPr>
          <a:xfrm>
            <a:off x="1887230" y="1714500"/>
            <a:ext cx="3531112" cy="3863374"/>
          </a:xfrm>
          <a:prstGeom prst="arc">
            <a:avLst>
              <a:gd name="adj1" fmla="val 1967139"/>
              <a:gd name="adj2" fmla="val 4667054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78D510D2-DAE2-7E68-D9A8-BB8BD551903A}"/>
              </a:ext>
            </a:extLst>
          </p:cNvPr>
          <p:cNvCxnSpPr/>
          <p:nvPr/>
        </p:nvCxnSpPr>
        <p:spPr>
          <a:xfrm>
            <a:off x="9115344" y="1778794"/>
            <a:ext cx="3429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0873242-A13B-D305-5B1D-AA5541D24A70}"/>
              </a:ext>
            </a:extLst>
          </p:cNvPr>
          <p:cNvSpPr txBox="1"/>
          <p:nvPr/>
        </p:nvSpPr>
        <p:spPr>
          <a:xfrm>
            <a:off x="5330279" y="4002551"/>
            <a:ext cx="11644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NLC (D05V1)</a:t>
            </a: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83B2D769-9E34-371B-D1F7-3E1B8FF576FA}"/>
              </a:ext>
            </a:extLst>
          </p:cNvPr>
          <p:cNvCxnSpPr>
            <a:cxnSpLocks/>
          </p:cNvCxnSpPr>
          <p:nvPr/>
        </p:nvCxnSpPr>
        <p:spPr>
          <a:xfrm flipH="1" flipV="1">
            <a:off x="5366225" y="3788630"/>
            <a:ext cx="199053" cy="1997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3C96979-A505-9C6E-3681-AFB190B63B12}"/>
              </a:ext>
            </a:extLst>
          </p:cNvPr>
          <p:cNvSpPr txBox="1"/>
          <p:nvPr/>
        </p:nvSpPr>
        <p:spPr>
          <a:xfrm>
            <a:off x="4867168" y="1507436"/>
            <a:ext cx="18346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Collimator</a:t>
            </a:r>
            <a:r>
              <a:rPr kumimoji="1" lang="en-US" altLang="ja-JP" sz="1400" dirty="0">
                <a:solidFill>
                  <a:srgbClr val="FF0000"/>
                </a:solidFill>
              </a:rPr>
              <a:t> relocation</a:t>
            </a:r>
          </a:p>
          <a:p>
            <a:r>
              <a:rPr kumimoji="1" lang="en-US" altLang="ja-JP" sz="1400" dirty="0">
                <a:solidFill>
                  <a:srgbClr val="FF0000"/>
                </a:solidFill>
              </a:rPr>
              <a:t>(D03V1 -&gt; D05V1) </a:t>
            </a: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EE8F4ACD-5752-8D94-15C2-D3AE4DBFB6B5}"/>
              </a:ext>
            </a:extLst>
          </p:cNvPr>
          <p:cNvCxnSpPr>
            <a:cxnSpLocks/>
          </p:cNvCxnSpPr>
          <p:nvPr/>
        </p:nvCxnSpPr>
        <p:spPr>
          <a:xfrm flipH="1">
            <a:off x="5011082" y="2008720"/>
            <a:ext cx="590499" cy="2589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円弧 36">
            <a:extLst>
              <a:ext uri="{FF2B5EF4-FFF2-40B4-BE49-F238E27FC236}">
                <a16:creationId xmlns:a16="http://schemas.microsoft.com/office/drawing/2014/main" id="{327AE611-3B97-3C84-5FF0-73DACD5EFD0D}"/>
              </a:ext>
            </a:extLst>
          </p:cNvPr>
          <p:cNvSpPr/>
          <p:nvPr/>
        </p:nvSpPr>
        <p:spPr>
          <a:xfrm>
            <a:off x="2003668" y="1778794"/>
            <a:ext cx="3575784" cy="4103299"/>
          </a:xfrm>
          <a:prstGeom prst="arc">
            <a:avLst>
              <a:gd name="adj1" fmla="val 16144859"/>
              <a:gd name="adj2" fmla="val 1673455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3B05E38-BE38-010C-8D7E-DF3EDEE0C384}"/>
              </a:ext>
            </a:extLst>
          </p:cNvPr>
          <p:cNvSpPr txBox="1"/>
          <p:nvPr/>
        </p:nvSpPr>
        <p:spPr>
          <a:xfrm>
            <a:off x="3090044" y="966258"/>
            <a:ext cx="2328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Collimator</a:t>
            </a:r>
            <a:r>
              <a:rPr kumimoji="1" lang="en-US" altLang="ja-JP" sz="1400" dirty="0">
                <a:solidFill>
                  <a:srgbClr val="FF0000"/>
                </a:solidFill>
              </a:rPr>
              <a:t> head replacement</a:t>
            </a:r>
          </a:p>
          <a:p>
            <a:r>
              <a:rPr kumimoji="1" lang="en-US" altLang="ja-JP" sz="1400" dirty="0">
                <a:solidFill>
                  <a:srgbClr val="FF0000"/>
                </a:solidFill>
              </a:rPr>
              <a:t>(D02V1)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FDA4036C-84CF-2540-AE22-EB32053B06E7}"/>
              </a:ext>
            </a:extLst>
          </p:cNvPr>
          <p:cNvCxnSpPr>
            <a:cxnSpLocks/>
          </p:cNvCxnSpPr>
          <p:nvPr/>
        </p:nvCxnSpPr>
        <p:spPr>
          <a:xfrm flipH="1">
            <a:off x="3939200" y="1271670"/>
            <a:ext cx="224466" cy="4328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弧 39">
            <a:extLst>
              <a:ext uri="{FF2B5EF4-FFF2-40B4-BE49-F238E27FC236}">
                <a16:creationId xmlns:a16="http://schemas.microsoft.com/office/drawing/2014/main" id="{13EB850D-F2CA-4D9E-6A03-C61DAD21DD71}"/>
              </a:ext>
            </a:extLst>
          </p:cNvPr>
          <p:cNvSpPr/>
          <p:nvPr/>
        </p:nvSpPr>
        <p:spPr>
          <a:xfrm flipH="1">
            <a:off x="7267381" y="1577669"/>
            <a:ext cx="2945533" cy="3915403"/>
          </a:xfrm>
          <a:prstGeom prst="arc">
            <a:avLst>
              <a:gd name="adj1" fmla="val 2748195"/>
              <a:gd name="adj2" fmla="val 4476135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4D4C02A-6ECF-D9F0-78AA-C2E4B222500F}"/>
              </a:ext>
            </a:extLst>
          </p:cNvPr>
          <p:cNvSpPr txBox="1"/>
          <p:nvPr/>
        </p:nvSpPr>
        <p:spPr>
          <a:xfrm>
            <a:off x="7763686" y="3853144"/>
            <a:ext cx="2328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Collimator</a:t>
            </a:r>
            <a:r>
              <a:rPr kumimoji="1" lang="en-US" altLang="ja-JP" sz="1400" dirty="0">
                <a:solidFill>
                  <a:srgbClr val="FF0000"/>
                </a:solidFill>
              </a:rPr>
              <a:t> head replacement</a:t>
            </a:r>
          </a:p>
          <a:p>
            <a:r>
              <a:rPr kumimoji="1" lang="en-US" altLang="ja-JP" sz="1400" dirty="0">
                <a:solidFill>
                  <a:srgbClr val="FF0000"/>
                </a:solidFill>
              </a:rPr>
              <a:t>(D09V1)</a:t>
            </a: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714FAD87-DEE4-788C-50FB-9C3DD2555561}"/>
              </a:ext>
            </a:extLst>
          </p:cNvPr>
          <p:cNvCxnSpPr>
            <a:cxnSpLocks/>
          </p:cNvCxnSpPr>
          <p:nvPr/>
        </p:nvCxnSpPr>
        <p:spPr>
          <a:xfrm flipH="1">
            <a:off x="7892269" y="4488239"/>
            <a:ext cx="224466" cy="4328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70B59CD1-1D1B-80F5-4C82-FDEAFFA3FCBB}"/>
              </a:ext>
            </a:extLst>
          </p:cNvPr>
          <p:cNvCxnSpPr>
            <a:cxnSpLocks/>
          </p:cNvCxnSpPr>
          <p:nvPr/>
        </p:nvCxnSpPr>
        <p:spPr>
          <a:xfrm flipH="1">
            <a:off x="3652786" y="5529943"/>
            <a:ext cx="378735" cy="89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AC3F936-2424-4E81-6B7C-AF4C4ADF2063}"/>
              </a:ext>
            </a:extLst>
          </p:cNvPr>
          <p:cNvSpPr txBox="1"/>
          <p:nvPr/>
        </p:nvSpPr>
        <p:spPr>
          <a:xfrm>
            <a:off x="671780" y="5635731"/>
            <a:ext cx="24634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Magnetic field measurement in K1 and K2 </a:t>
            </a:r>
            <a:r>
              <a:rPr lang="en-US" altLang="ja-JP" sz="1400" dirty="0">
                <a:solidFill>
                  <a:srgbClr val="FF0000"/>
                </a:solidFill>
              </a:rPr>
              <a:t>ceramic chambers</a:t>
            </a:r>
            <a:r>
              <a:rPr kumimoji="1" lang="en-US" altLang="ja-JP" sz="14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6385A128-7D8D-C82C-87E4-CAC2C2260494}"/>
              </a:ext>
            </a:extLst>
          </p:cNvPr>
          <p:cNvCxnSpPr>
            <a:cxnSpLocks/>
          </p:cNvCxnSpPr>
          <p:nvPr/>
        </p:nvCxnSpPr>
        <p:spPr>
          <a:xfrm flipV="1">
            <a:off x="3003519" y="5600268"/>
            <a:ext cx="715875" cy="3461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1F66039F-AAEC-B3D7-20FC-3D8B231D39AB}"/>
              </a:ext>
            </a:extLst>
          </p:cNvPr>
          <p:cNvCxnSpPr>
            <a:cxnSpLocks/>
          </p:cNvCxnSpPr>
          <p:nvPr/>
        </p:nvCxnSpPr>
        <p:spPr>
          <a:xfrm flipH="1">
            <a:off x="1569857" y="3663696"/>
            <a:ext cx="6096" cy="3352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8091BFB8-2D57-0A59-04ED-5184BA51185A}"/>
              </a:ext>
            </a:extLst>
          </p:cNvPr>
          <p:cNvCxnSpPr>
            <a:cxnSpLocks/>
          </p:cNvCxnSpPr>
          <p:nvPr/>
        </p:nvCxnSpPr>
        <p:spPr>
          <a:xfrm flipH="1">
            <a:off x="5299650" y="3289124"/>
            <a:ext cx="6096" cy="3352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035C4DA0-804C-2276-FEC9-CD374DC0F077}"/>
              </a:ext>
            </a:extLst>
          </p:cNvPr>
          <p:cNvSpPr txBox="1"/>
          <p:nvPr/>
        </p:nvSpPr>
        <p:spPr>
          <a:xfrm>
            <a:off x="1897657" y="3027514"/>
            <a:ext cx="264339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Installation of new bellows</a:t>
            </a:r>
            <a:r>
              <a:rPr lang="en-US" altLang="ja-JP" sz="14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to suppress temperature rise</a:t>
            </a:r>
            <a:endParaRPr kumimoji="1" lang="en-US" altLang="ja-JP" sz="1400" dirty="0">
              <a:solidFill>
                <a:srgbClr val="FF0000"/>
              </a:solidFill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597924F6-3BB5-996B-89FD-4D007F651130}"/>
              </a:ext>
            </a:extLst>
          </p:cNvPr>
          <p:cNvCxnSpPr>
            <a:cxnSpLocks/>
          </p:cNvCxnSpPr>
          <p:nvPr/>
        </p:nvCxnSpPr>
        <p:spPr>
          <a:xfrm flipH="1">
            <a:off x="1660628" y="3289124"/>
            <a:ext cx="221366" cy="553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34528568-4DF6-8281-908B-F8895D99C3F0}"/>
              </a:ext>
            </a:extLst>
          </p:cNvPr>
          <p:cNvCxnSpPr>
            <a:cxnSpLocks/>
          </p:cNvCxnSpPr>
          <p:nvPr/>
        </p:nvCxnSpPr>
        <p:spPr>
          <a:xfrm>
            <a:off x="4147506" y="3323786"/>
            <a:ext cx="1053598" cy="957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52E3806-DF95-04D3-029B-65915D587B66}"/>
              </a:ext>
            </a:extLst>
          </p:cNvPr>
          <p:cNvCxnSpPr>
            <a:cxnSpLocks/>
          </p:cNvCxnSpPr>
          <p:nvPr/>
        </p:nvCxnSpPr>
        <p:spPr>
          <a:xfrm>
            <a:off x="8880953" y="1791222"/>
            <a:ext cx="203002" cy="21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円弧 3">
            <a:extLst>
              <a:ext uri="{FF2B5EF4-FFF2-40B4-BE49-F238E27FC236}">
                <a16:creationId xmlns:a16="http://schemas.microsoft.com/office/drawing/2014/main" id="{BC131388-C7D0-5C78-8DEF-ED54B54610BD}"/>
              </a:ext>
            </a:extLst>
          </p:cNvPr>
          <p:cNvSpPr/>
          <p:nvPr/>
        </p:nvSpPr>
        <p:spPr>
          <a:xfrm>
            <a:off x="6903785" y="1791222"/>
            <a:ext cx="4073235" cy="4033653"/>
          </a:xfrm>
          <a:prstGeom prst="arc">
            <a:avLst>
              <a:gd name="adj1" fmla="val 14994584"/>
              <a:gd name="adj2" fmla="val 1602568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C94E2296-B6E7-4D40-5FE5-F77A0C26178B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9000796" y="1251977"/>
            <a:ext cx="469633" cy="4588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FC311EC-6603-4ECF-C462-D208EDA06697}"/>
              </a:ext>
            </a:extLst>
          </p:cNvPr>
          <p:cNvSpPr txBox="1"/>
          <p:nvPr/>
        </p:nvSpPr>
        <p:spPr>
          <a:xfrm>
            <a:off x="9470429" y="990367"/>
            <a:ext cx="2328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Collimator</a:t>
            </a:r>
            <a:r>
              <a:rPr kumimoji="1" lang="en-US" altLang="ja-JP" sz="1400" dirty="0">
                <a:solidFill>
                  <a:srgbClr val="FF0000"/>
                </a:solidFill>
              </a:rPr>
              <a:t> head replacement</a:t>
            </a:r>
          </a:p>
          <a:p>
            <a:r>
              <a:rPr kumimoji="1" lang="en-US" altLang="ja-JP" sz="1400" dirty="0">
                <a:solidFill>
                  <a:srgbClr val="FF0000"/>
                </a:solidFill>
              </a:rPr>
              <a:t>(D01V1)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EC1323F0-23EC-38B5-D557-C07AD5B57A31}"/>
              </a:ext>
            </a:extLst>
          </p:cNvPr>
          <p:cNvSpPr txBox="1"/>
          <p:nvPr/>
        </p:nvSpPr>
        <p:spPr>
          <a:xfrm>
            <a:off x="7949682" y="2291106"/>
            <a:ext cx="24327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Gate valve &amp; bellows chamber </a:t>
            </a:r>
            <a:r>
              <a:rPr lang="en-US" altLang="ja-JP" sz="1400" dirty="0">
                <a:solidFill>
                  <a:srgbClr val="FF0000"/>
                </a:solidFill>
              </a:rPr>
              <a:t>replacement</a:t>
            </a:r>
            <a:r>
              <a:rPr kumimoji="1" lang="en-US" altLang="ja-JP" sz="1400" dirty="0">
                <a:solidFill>
                  <a:srgbClr val="FF0000"/>
                </a:solidFill>
              </a:rPr>
              <a:t> </a:t>
            </a:r>
            <a:r>
              <a:rPr lang="en-US" altLang="ja-JP" sz="1400" dirty="0">
                <a:solidFill>
                  <a:srgbClr val="FF0000"/>
                </a:solidFill>
              </a:rPr>
              <a:t>(GV_D01H3)</a:t>
            </a:r>
            <a:endParaRPr kumimoji="1" lang="en-US" altLang="ja-JP" sz="1400" dirty="0">
              <a:solidFill>
                <a:srgbClr val="FF0000"/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79E91664-D822-9154-3445-ADE8BB955B2B}"/>
              </a:ext>
            </a:extLst>
          </p:cNvPr>
          <p:cNvCxnSpPr>
            <a:cxnSpLocks/>
          </p:cNvCxnSpPr>
          <p:nvPr/>
        </p:nvCxnSpPr>
        <p:spPr>
          <a:xfrm flipH="1" flipV="1">
            <a:off x="8559390" y="1849763"/>
            <a:ext cx="203002" cy="404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90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7C2EC42-9E18-8451-298E-0A898839C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2CE4BB8A-2301-0B84-F7BB-A0A0953E5281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Major vacuum works during LS1   #1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1B20F2B-34EC-F3BB-5276-BD0D024714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4" t="60070" r="25009" b="14546"/>
          <a:stretch/>
        </p:blipFill>
        <p:spPr>
          <a:xfrm>
            <a:off x="4762597" y="1054153"/>
            <a:ext cx="7365548" cy="1211477"/>
          </a:xfrm>
          <a:prstGeom prst="rect">
            <a:avLst/>
          </a:prstGeom>
        </p:spPr>
      </p:pic>
      <p:pic>
        <p:nvPicPr>
          <p:cNvPr id="5" name="図 4" descr="バイクのエンジン&#10;&#10;低い精度で自動的に生成された説明">
            <a:extLst>
              <a:ext uri="{FF2B5EF4-FFF2-40B4-BE49-F238E27FC236}">
                <a16:creationId xmlns:a16="http://schemas.microsoft.com/office/drawing/2014/main" id="{0C92252A-B1AA-21E8-2B33-9260B2D89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9759" r="10148" b="17295"/>
          <a:stretch/>
        </p:blipFill>
        <p:spPr>
          <a:xfrm>
            <a:off x="8313880" y="2209204"/>
            <a:ext cx="2505190" cy="1746572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1B9FD5C5-B65D-3082-882A-6A8D33B807E3}"/>
              </a:ext>
            </a:extLst>
          </p:cNvPr>
          <p:cNvCxnSpPr>
            <a:cxnSpLocks/>
          </p:cNvCxnSpPr>
          <p:nvPr/>
        </p:nvCxnSpPr>
        <p:spPr>
          <a:xfrm flipH="1" flipV="1">
            <a:off x="8342334" y="1706324"/>
            <a:ext cx="2374102" cy="7033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CF8D5C6-07DA-CF2A-2328-CECB7196F4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9883" y="2077739"/>
            <a:ext cx="1432117" cy="183039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CE7187BF-6DF6-F535-D8C8-5DA712FDD65F}"/>
              </a:ext>
            </a:extLst>
          </p:cNvPr>
          <p:cNvCxnSpPr>
            <a:cxnSpLocks/>
          </p:cNvCxnSpPr>
          <p:nvPr/>
        </p:nvCxnSpPr>
        <p:spPr>
          <a:xfrm flipH="1" flipV="1">
            <a:off x="9716760" y="1686195"/>
            <a:ext cx="999676" cy="7234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 descr="エンジン, 座る, 金属, 大きい が含まれている画像&#10;&#10;自動的に生成された説明">
            <a:extLst>
              <a:ext uri="{FF2B5EF4-FFF2-40B4-BE49-F238E27FC236}">
                <a16:creationId xmlns:a16="http://schemas.microsoft.com/office/drawing/2014/main" id="{745A8BC0-0E75-748A-A6F4-CF2FB2110F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658" y="3345425"/>
            <a:ext cx="1200340" cy="900255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A13C16D5-DD8A-8088-A284-37BF603D0A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1309" y="2345949"/>
            <a:ext cx="3242103" cy="1625176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0FAD124-7892-B7A3-215E-DEEAEA78DAD9}"/>
              </a:ext>
            </a:extLst>
          </p:cNvPr>
          <p:cNvSpPr txBox="1"/>
          <p:nvPr/>
        </p:nvSpPr>
        <p:spPr>
          <a:xfrm>
            <a:off x="5074631" y="3631887"/>
            <a:ext cx="84856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50"/>
                </a:solidFill>
              </a:rPr>
              <a:t>Y. Arimoto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568503CC-E6B2-43F4-E8F9-85ACBC401288}"/>
              </a:ext>
            </a:extLst>
          </p:cNvPr>
          <p:cNvGrpSpPr/>
          <p:nvPr/>
        </p:nvGrpSpPr>
        <p:grpSpPr>
          <a:xfrm>
            <a:off x="5484599" y="4148415"/>
            <a:ext cx="2589857" cy="2148209"/>
            <a:chOff x="6318473" y="4198522"/>
            <a:chExt cx="2455479" cy="2056653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BB7A498B-AE4C-4B30-4D20-EA46D732A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3682" r="56392"/>
            <a:stretch/>
          </p:blipFill>
          <p:spPr>
            <a:xfrm>
              <a:off x="6318473" y="4217015"/>
              <a:ext cx="2083880" cy="2038160"/>
            </a:xfrm>
            <a:prstGeom prst="rect">
              <a:avLst/>
            </a:prstGeom>
          </p:spPr>
        </p:pic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9CCCCBB0-A188-7F05-9EF1-98BA885CA6CE}"/>
                </a:ext>
              </a:extLst>
            </p:cNvPr>
            <p:cNvCxnSpPr>
              <a:cxnSpLocks/>
            </p:cNvCxnSpPr>
            <p:nvPr/>
          </p:nvCxnSpPr>
          <p:spPr>
            <a:xfrm>
              <a:off x="7244320" y="4519330"/>
              <a:ext cx="209359" cy="162897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36E0B9E4-B094-C36B-09C3-6C399150AB63}"/>
                </a:ext>
              </a:extLst>
            </p:cNvPr>
            <p:cNvSpPr txBox="1"/>
            <p:nvPr/>
          </p:nvSpPr>
          <p:spPr>
            <a:xfrm>
              <a:off x="6501179" y="4198522"/>
              <a:ext cx="1905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solidFill>
                    <a:srgbClr val="0000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Current</a:t>
              </a:r>
              <a:r>
                <a:rPr lang="ja-JP" altLang="en-US" sz="1400" dirty="0">
                  <a:solidFill>
                    <a:srgbClr val="0000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1400" dirty="0">
                  <a:solidFill>
                    <a:srgbClr val="0000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front cap</a:t>
              </a:r>
              <a:endParaRPr kumimoji="1" lang="ja-JP" altLang="en-US" sz="14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DE9B3DCB-9B66-6806-1665-4048136F14E6}"/>
                </a:ext>
              </a:extLst>
            </p:cNvPr>
            <p:cNvSpPr txBox="1"/>
            <p:nvPr/>
          </p:nvSpPr>
          <p:spPr>
            <a:xfrm>
              <a:off x="7464354" y="4877655"/>
              <a:ext cx="130959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New</a:t>
              </a:r>
              <a:r>
                <a:rPr kumimoji="1" lang="ja-JP" altLang="en-US" sz="14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14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front cap</a:t>
              </a:r>
              <a:endPara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A6BE5F05-EA7B-EBBC-8972-F732A5E9F5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24261" y="4702887"/>
              <a:ext cx="242674" cy="2334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E67720CD-C538-6008-5FED-EF129E993CF6}"/>
              </a:ext>
            </a:extLst>
          </p:cNvPr>
          <p:cNvSpPr txBox="1">
            <a:spLocks/>
          </p:cNvSpPr>
          <p:nvPr/>
        </p:nvSpPr>
        <p:spPr>
          <a:xfrm>
            <a:off x="0" y="1061996"/>
            <a:ext cx="4954163" cy="54810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Vacuum work at IR: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IP bellows chambers will be replaced with new ones of the same design.</a:t>
            </a:r>
          </a:p>
          <a:p>
            <a:pPr lvl="2"/>
            <a:r>
              <a:rPr lang="en-US" altLang="ja-JP" sz="1800" dirty="0">
                <a:solidFill>
                  <a:srgbClr val="0070C0"/>
                </a:solidFill>
                <a:sym typeface="Symbol" panose="05050102010706020507" pitchFamily="18" charset="2"/>
              </a:rPr>
              <a:t>Fiberscope observations show that RF shield fingers are discolored but appear to be healthy.</a:t>
            </a:r>
          </a:p>
          <a:p>
            <a:pPr lvl="2"/>
            <a:r>
              <a:rPr lang="en-US" altLang="ja-JP" sz="1800" dirty="0">
                <a:solidFill>
                  <a:srgbClr val="0070C0"/>
                </a:solidFill>
                <a:sym typeface="Symbol" panose="05050102010706020507" pitchFamily="18" charset="2"/>
              </a:rPr>
              <a:t>More detailed check will be done after removing IP chamber. (March 2023?)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Front cap (R-side) and front plate (L-side) of QCS cryostat will be replaced with new one with a different material.</a:t>
            </a:r>
          </a:p>
          <a:p>
            <a:pPr lvl="2"/>
            <a:r>
              <a:rPr lang="en-US" altLang="ja-JP" sz="1800" dirty="0">
                <a:solidFill>
                  <a:srgbClr val="0070C0"/>
                </a:solidFill>
                <a:sym typeface="Symbol" panose="05050102010706020507" pitchFamily="18" charset="2"/>
              </a:rPr>
              <a:t>For background noise reduction, material will be changed from W to SUS.</a:t>
            </a:r>
          </a:p>
          <a:p>
            <a:pPr lvl="2"/>
            <a:r>
              <a:rPr lang="en-US" altLang="ja-JP" sz="1800" dirty="0">
                <a:solidFill>
                  <a:srgbClr val="0070C0"/>
                </a:solidFill>
                <a:sym typeface="Symbol" panose="05050102010706020507" pitchFamily="18" charset="2"/>
              </a:rPr>
              <a:t>Tip of QCS-R cryostat will be smaller to allow more space for Belle II cables.</a:t>
            </a:r>
          </a:p>
          <a:p>
            <a:pPr lvl="2"/>
            <a:r>
              <a:rPr lang="en-US" altLang="ja-JP" sz="1800" dirty="0">
                <a:solidFill>
                  <a:srgbClr val="0070C0"/>
                </a:solidFill>
                <a:sym typeface="Symbol" panose="05050102010706020507" pitchFamily="18" charset="2"/>
              </a:rPr>
              <a:t>For this work, it is necessary to disassemble QCS cryostat and QCS beam pipes. </a:t>
            </a:r>
          </a:p>
          <a:p>
            <a:pPr marL="1371600" lvl="3" indent="0">
              <a:buNone/>
            </a:pPr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3"/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dirty="0">
              <a:solidFill>
                <a:srgbClr val="002060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1A1AE9B-B9F8-122A-2971-EF8B7AB0E2D8}"/>
              </a:ext>
            </a:extLst>
          </p:cNvPr>
          <p:cNvSpPr txBox="1"/>
          <p:nvPr/>
        </p:nvSpPr>
        <p:spPr>
          <a:xfrm>
            <a:off x="5846459" y="2348869"/>
            <a:ext cx="13095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QCS cryostat</a:t>
            </a:r>
            <a:endParaRPr kumimoji="1" lang="ja-JP" altLang="en-US" sz="1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46" name="コンテンツ プレースホルダー 3">
            <a:extLst>
              <a:ext uri="{FF2B5EF4-FFF2-40B4-BE49-F238E27FC236}">
                <a16:creationId xmlns:a16="http://schemas.microsoft.com/office/drawing/2014/main" id="{CC7E86E9-ACE7-6C84-A7A1-C17F95FD8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/>
          <a:stretch/>
        </p:blipFill>
        <p:spPr>
          <a:xfrm>
            <a:off x="7961422" y="4318704"/>
            <a:ext cx="4049846" cy="1945666"/>
          </a:xfrm>
        </p:spPr>
      </p:pic>
    </p:spTree>
    <p:extLst>
      <p:ext uri="{BB962C8B-B14F-4D97-AF65-F5344CB8AC3E}">
        <p14:creationId xmlns:p14="http://schemas.microsoft.com/office/powerpoint/2010/main" val="4084690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7C2EC42-9E18-8451-298E-0A898839C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2CE4BB8A-2301-0B84-F7BB-A0A0953E5281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Major vacuum works during LS1   #2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E67720CD-C538-6008-5FED-EF129E993CF6}"/>
              </a:ext>
            </a:extLst>
          </p:cNvPr>
          <p:cNvSpPr txBox="1">
            <a:spLocks/>
          </p:cNvSpPr>
          <p:nvPr/>
        </p:nvSpPr>
        <p:spPr>
          <a:xfrm>
            <a:off x="65314" y="1023212"/>
            <a:ext cx="5898171" cy="5636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dirty="0">
                <a:solidFill>
                  <a:srgbClr val="002060"/>
                </a:solidFill>
                <a:sym typeface="Symbol" panose="05050102010706020507" pitchFamily="18" charset="2"/>
              </a:rPr>
              <a:t>Vacuum works for NLC:</a:t>
            </a:r>
          </a:p>
          <a:p>
            <a:pPr lvl="1"/>
            <a:r>
              <a:rPr lang="en-US" altLang="ja-JP" sz="3200" dirty="0">
                <a:sym typeface="Symbol" panose="05050102010706020507" pitchFamily="18" charset="2"/>
              </a:rPr>
              <a:t>Beam pipe replacement are required within a range of 50 m.</a:t>
            </a:r>
          </a:p>
          <a:p>
            <a:pPr lvl="2"/>
            <a:r>
              <a:rPr lang="en-US" altLang="ja-JP" sz="2400" dirty="0">
                <a:solidFill>
                  <a:srgbClr val="0070C0"/>
                </a:solidFill>
                <a:sym typeface="Symbol" panose="05050102010706020507" pitchFamily="18" charset="2"/>
              </a:rPr>
              <a:t>Removal : 16 beam pipes &amp; 18 bellows chambers </a:t>
            </a:r>
          </a:p>
          <a:p>
            <a:pPr lvl="3"/>
            <a:r>
              <a:rPr lang="en-US" altLang="ja-JP" sz="2200" dirty="0">
                <a:solidFill>
                  <a:srgbClr val="0070C0"/>
                </a:solidFill>
                <a:sym typeface="Symbol" panose="05050102010706020507" pitchFamily="18" charset="2"/>
              </a:rPr>
              <a:t>10 Wiggler-mag. beam pipes with electron clearing electrode, </a:t>
            </a:r>
            <a:r>
              <a:rPr lang="en-US" altLang="ja-JP" sz="2400" dirty="0">
                <a:solidFill>
                  <a:srgbClr val="0070C0"/>
                </a:solidFill>
                <a:sym typeface="Symbol" panose="05050102010706020507" pitchFamily="18" charset="2"/>
              </a:rPr>
              <a:t>5 Q-mag. beam pipes, 1 taper pipe, 1 straight pipe, 18 bellows chambers</a:t>
            </a:r>
          </a:p>
          <a:p>
            <a:pPr lvl="2"/>
            <a:r>
              <a:rPr lang="en-US" altLang="ja-JP" sz="2400" dirty="0">
                <a:solidFill>
                  <a:srgbClr val="7030A0"/>
                </a:solidFill>
                <a:sym typeface="Symbol" panose="05050102010706020507" pitchFamily="18" charset="2"/>
              </a:rPr>
              <a:t>Installation : 1 collimator, 13 beam pipes, 22 bellows chambers</a:t>
            </a:r>
          </a:p>
          <a:p>
            <a:pPr lvl="3"/>
            <a:r>
              <a:rPr lang="en-US" altLang="ja-JP" sz="2200" dirty="0">
                <a:solidFill>
                  <a:srgbClr val="7030A0"/>
                </a:solidFill>
                <a:sym typeface="Symbol" panose="05050102010706020507" pitchFamily="18" charset="2"/>
              </a:rPr>
              <a:t>1 Collimator (relocation from D03V1), 2 new beam pipes, 2 modified beam pipes, 4 reused beam pipes, </a:t>
            </a:r>
            <a:r>
              <a:rPr lang="en-US" altLang="ja-JP" sz="2400" dirty="0">
                <a:solidFill>
                  <a:srgbClr val="7030A0"/>
                </a:solidFill>
                <a:sym typeface="Symbol" panose="05050102010706020507" pitchFamily="18" charset="2"/>
              </a:rPr>
              <a:t>15 spare beam pipes, 22 bellows chambers</a:t>
            </a:r>
          </a:p>
          <a:p>
            <a:pPr lvl="2"/>
            <a:r>
              <a:rPr lang="en-US" altLang="ja-JP" sz="2400" dirty="0" err="1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TiN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 coating &amp; baking at laboratory: </a:t>
            </a:r>
          </a:p>
          <a:p>
            <a:pPr lvl="3"/>
            <a:r>
              <a:rPr lang="en-US" altLang="ja-JP" sz="2200" dirty="0" err="1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TiN</a:t>
            </a:r>
            <a:r>
              <a:rPr lang="en-US" altLang="ja-JP" sz="2200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 coating: 2 new beam pipes, 2 modified beam pipes </a:t>
            </a:r>
          </a:p>
          <a:p>
            <a:pPr lvl="3"/>
            <a:r>
              <a:rPr lang="en-US" altLang="ja-JP" sz="2200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Baking : 19 beam pipes excluding 4 reused beam pipes</a:t>
            </a:r>
          </a:p>
          <a:p>
            <a:pPr lvl="2"/>
            <a:r>
              <a:rPr lang="en-US" altLang="ja-JP" sz="2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Others:</a:t>
            </a:r>
          </a:p>
          <a:p>
            <a:pPr lvl="3"/>
            <a:r>
              <a:rPr lang="en-US" altLang="ja-JP" sz="2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New chamber support, Cooling water piping, Pb radiation shield, concrete shield removal and installation, etc.</a:t>
            </a:r>
            <a:endParaRPr lang="en-US" altLang="ja-JP" sz="2400" dirty="0">
              <a:solidFill>
                <a:schemeClr val="accent6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2800" dirty="0">
                <a:sym typeface="Symbol" panose="05050102010706020507" pitchFamily="18" charset="2"/>
              </a:rPr>
              <a:t>Schedule</a:t>
            </a:r>
          </a:p>
          <a:p>
            <a:pPr lvl="2"/>
            <a:r>
              <a:rPr lang="en-US" altLang="ja-JP" sz="2200" dirty="0">
                <a:sym typeface="Symbol" panose="05050102010706020507" pitchFamily="18" charset="2"/>
              </a:rPr>
              <a:t>Production &amp; modification :  March/2023</a:t>
            </a:r>
          </a:p>
          <a:p>
            <a:pPr lvl="2"/>
            <a:r>
              <a:rPr lang="en-US" altLang="ja-JP" sz="2200" dirty="0">
                <a:sym typeface="Symbol" panose="05050102010706020507" pitchFamily="18" charset="2"/>
              </a:rPr>
              <a:t>Wiggler-Mag beam pipes removal : done</a:t>
            </a:r>
          </a:p>
          <a:p>
            <a:pPr lvl="2"/>
            <a:r>
              <a:rPr lang="en-US" altLang="ja-JP" sz="2200" dirty="0">
                <a:sym typeface="Symbol" panose="05050102010706020507" pitchFamily="18" charset="2"/>
              </a:rPr>
              <a:t>Collimator installation :  March/2023</a:t>
            </a:r>
          </a:p>
          <a:p>
            <a:pPr lvl="2"/>
            <a:r>
              <a:rPr lang="en-US" altLang="ja-JP" sz="2200" dirty="0">
                <a:sym typeface="Symbol" panose="05050102010706020507" pitchFamily="18" charset="2"/>
              </a:rPr>
              <a:t>Beam pipe baking and </a:t>
            </a:r>
            <a:r>
              <a:rPr lang="en-US" altLang="ja-JP" sz="2200" dirty="0" err="1">
                <a:sym typeface="Symbol" panose="05050102010706020507" pitchFamily="18" charset="2"/>
              </a:rPr>
              <a:t>TiN</a:t>
            </a:r>
            <a:r>
              <a:rPr lang="en-US" altLang="ja-JP" sz="2200" dirty="0">
                <a:sym typeface="Symbol" panose="05050102010706020507" pitchFamily="18" charset="2"/>
              </a:rPr>
              <a:t> coating at laboratory : Nov./2022 May/2023 </a:t>
            </a:r>
          </a:p>
          <a:p>
            <a:pPr lvl="2"/>
            <a:r>
              <a:rPr lang="en-US" altLang="ja-JP" sz="2200" dirty="0">
                <a:sym typeface="Symbol" panose="05050102010706020507" pitchFamily="18" charset="2"/>
              </a:rPr>
              <a:t>Beam pipe installation : May/2023  July/2023?</a:t>
            </a:r>
          </a:p>
          <a:p>
            <a:pPr marL="457200" lvl="1" indent="0">
              <a:buNone/>
            </a:pPr>
            <a:endParaRPr lang="en-US" altLang="ja-JP" sz="3200" dirty="0">
              <a:solidFill>
                <a:srgbClr val="00206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04060A4-3AA6-2A52-1A04-45C50BECD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868" y="1169602"/>
            <a:ext cx="6480132" cy="1318284"/>
          </a:xfrm>
          <a:prstGeom prst="rect">
            <a:avLst/>
          </a:prstGeom>
        </p:spPr>
      </p:pic>
      <p:pic>
        <p:nvPicPr>
          <p:cNvPr id="5" name="コンテンツ プレースホルダー 4" descr="駅の構内&#10;&#10;低い精度で自動的に生成された説明">
            <a:extLst>
              <a:ext uri="{FF2B5EF4-FFF2-40B4-BE49-F238E27FC236}">
                <a16:creationId xmlns:a16="http://schemas.microsoft.com/office/drawing/2014/main" id="{06E479A1-5010-FEFC-1662-7BBB1F9C0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9" r="18245"/>
          <a:stretch/>
        </p:blipFill>
        <p:spPr>
          <a:xfrm>
            <a:off x="9930443" y="2676091"/>
            <a:ext cx="2238553" cy="1694024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2377E2A-5EB7-1A1E-6C03-93F0C120A9C5}"/>
              </a:ext>
            </a:extLst>
          </p:cNvPr>
          <p:cNvSpPr txBox="1"/>
          <p:nvPr/>
        </p:nvSpPr>
        <p:spPr>
          <a:xfrm>
            <a:off x="11088838" y="1023212"/>
            <a:ext cx="97395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50"/>
                </a:solidFill>
              </a:rPr>
              <a:t>S. Nakamura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BBFB3E70-479E-82E8-9CEB-B5BEBDDCB110}"/>
              </a:ext>
            </a:extLst>
          </p:cNvPr>
          <p:cNvSpPr/>
          <p:nvPr/>
        </p:nvSpPr>
        <p:spPr>
          <a:xfrm rot="5400000">
            <a:off x="8891875" y="-422674"/>
            <a:ext cx="149312" cy="58822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1756210-FF81-05CC-12BD-A97BDE48F94D}"/>
              </a:ext>
            </a:extLst>
          </p:cNvPr>
          <p:cNvSpPr txBox="1"/>
          <p:nvPr/>
        </p:nvSpPr>
        <p:spPr>
          <a:xfrm>
            <a:off x="8642683" y="2526946"/>
            <a:ext cx="87011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accent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  <a:sym typeface="Symbol" panose="05050102010706020507" pitchFamily="18" charset="2"/>
              </a:rPr>
              <a:t> 50 m</a:t>
            </a:r>
            <a:endParaRPr kumimoji="1" lang="ja-JP" altLang="en-US" sz="1400" dirty="0">
              <a:solidFill>
                <a:schemeClr val="accent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0" name="図 19" descr="屋内, 座る, テーブル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717536B5-E90F-9C83-6A02-9668733843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00" y="2968040"/>
            <a:ext cx="1947846" cy="1460884"/>
          </a:xfrm>
          <a:prstGeom prst="rect">
            <a:avLst/>
          </a:prstGeom>
        </p:spPr>
      </p:pic>
      <p:pic>
        <p:nvPicPr>
          <p:cNvPr id="22" name="図 21" descr="屋外, 草, ボート, 水 が含まれている画像&#10;&#10;自動的に生成された説明">
            <a:extLst>
              <a:ext uri="{FF2B5EF4-FFF2-40B4-BE49-F238E27FC236}">
                <a16:creationId xmlns:a16="http://schemas.microsoft.com/office/drawing/2014/main" id="{B8852F5F-3E33-5410-DF66-D9EF3C0082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44" y="2960786"/>
            <a:ext cx="1947846" cy="1460884"/>
          </a:xfrm>
          <a:prstGeom prst="rect">
            <a:avLst/>
          </a:prstGeom>
        </p:spPr>
      </p:pic>
      <p:pic>
        <p:nvPicPr>
          <p:cNvPr id="24" name="図 23" descr="人, 屋内, テーブル, 食品 が含まれている画像&#10;&#10;自動的に生成された説明">
            <a:extLst>
              <a:ext uri="{FF2B5EF4-FFF2-40B4-BE49-F238E27FC236}">
                <a16:creationId xmlns:a16="http://schemas.microsoft.com/office/drawing/2014/main" id="{A71DC902-2E52-1FAC-0C6A-763D40CB52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878" y="4534159"/>
            <a:ext cx="2428379" cy="182128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3B8F4A96-4A10-9D8F-4490-680A597315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12168" r="16078" b="43159"/>
          <a:stretch/>
        </p:blipFill>
        <p:spPr>
          <a:xfrm>
            <a:off x="9771104" y="4544977"/>
            <a:ext cx="2398713" cy="1844894"/>
          </a:xfrm>
          <a:prstGeom prst="rect">
            <a:avLst/>
          </a:prstGeom>
        </p:spPr>
      </p:pic>
      <p:pic>
        <p:nvPicPr>
          <p:cNvPr id="27" name="図 26" descr="屋内, 車, 電車, トラック が含まれている画像&#10;&#10;自動的に生成された説明">
            <a:extLst>
              <a:ext uri="{FF2B5EF4-FFF2-40B4-BE49-F238E27FC236}">
                <a16:creationId xmlns:a16="http://schemas.microsoft.com/office/drawing/2014/main" id="{D063F2DE-9856-C852-284A-B2B902B719B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r="-172"/>
          <a:stretch/>
        </p:blipFill>
        <p:spPr>
          <a:xfrm>
            <a:off x="8366381" y="4537693"/>
            <a:ext cx="1846978" cy="18250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37870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7C2EC42-9E18-8451-298E-0A898839C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2CE4BB8A-2301-0B84-F7BB-A0A0953E5281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Major vacuum works during LS1   #3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E67720CD-C538-6008-5FED-EF129E993CF6}"/>
              </a:ext>
            </a:extLst>
          </p:cNvPr>
          <p:cNvSpPr txBox="1">
            <a:spLocks/>
          </p:cNvSpPr>
          <p:nvPr/>
        </p:nvSpPr>
        <p:spPr>
          <a:xfrm>
            <a:off x="200297" y="1073913"/>
            <a:ext cx="5745548" cy="5360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Vacuum work at LER wiggler sections: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Replacement of bellows chambers</a:t>
            </a:r>
          </a:p>
          <a:p>
            <a:pPr lvl="2"/>
            <a:r>
              <a:rPr lang="en-US" altLang="ja-JP" dirty="0">
                <a:solidFill>
                  <a:schemeClr val="accent2"/>
                </a:solidFill>
                <a:sym typeface="Symbol" panose="05050102010706020507" pitchFamily="18" charset="2"/>
              </a:rPr>
              <a:t>From bellows chamber w/o SR masks to w/ SR masks :  9 chambers</a:t>
            </a:r>
          </a:p>
          <a:p>
            <a:pPr lvl="2"/>
            <a:r>
              <a:rPr lang="en-US" altLang="ja-JP" dirty="0">
                <a:solidFill>
                  <a:srgbClr val="00B0F0"/>
                </a:solidFill>
                <a:sym typeface="Symbol" panose="05050102010706020507" pitchFamily="18" charset="2"/>
              </a:rPr>
              <a:t>From bellows chamber w/ SR masks to w/o SR masks :  8 chambers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As a countermeasure against temperature rise of beam pipes downstream of the wiggler sections</a:t>
            </a:r>
          </a:p>
          <a:p>
            <a:pPr lvl="2"/>
            <a:r>
              <a:rPr lang="en-US" altLang="ja-JP" dirty="0">
                <a:solidFill>
                  <a:srgbClr val="0070C0"/>
                </a:solidFill>
                <a:sym typeface="Symbol" panose="05050102010706020507" pitchFamily="18" charset="2"/>
              </a:rPr>
              <a:t>Beam current will be increased after LS1.</a:t>
            </a:r>
          </a:p>
          <a:p>
            <a:pPr lvl="2"/>
            <a:r>
              <a:rPr lang="en-US" altLang="ja-JP" dirty="0">
                <a:solidFill>
                  <a:srgbClr val="0070C0"/>
                </a:solidFill>
                <a:sym typeface="Symbol" panose="05050102010706020507" pitchFamily="18" charset="2"/>
              </a:rPr>
              <a:t>Magnetic field of wiggler magnets will be increased by the amount of decreased wiggler magnets.</a:t>
            </a:r>
          </a:p>
          <a:p>
            <a:pPr lvl="2"/>
            <a:r>
              <a:rPr lang="en-US" altLang="ja-JP" dirty="0">
                <a:solidFill>
                  <a:srgbClr val="0070C0"/>
                </a:solidFill>
                <a:sym typeface="Symbol" panose="05050102010706020507" pitchFamily="18" charset="2"/>
              </a:rPr>
              <a:t>Strong SR should be absorbed by SR masks in the bellows chambers. </a:t>
            </a:r>
          </a:p>
          <a:p>
            <a:pPr lvl="2"/>
            <a:r>
              <a:rPr lang="en-US" altLang="ja-JP" dirty="0">
                <a:solidFill>
                  <a:srgbClr val="0070C0"/>
                </a:solidFill>
                <a:sym typeface="Symbol" panose="05050102010706020507" pitchFamily="18" charset="2"/>
              </a:rPr>
              <a:t>Bellows chambers w/ SR masks installed in locations where strong SR would not be irradiated were replaced with bellows chambers w/o SR masks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Air and water cooling of the bellows chamber with SR masks were also enforced.</a:t>
            </a:r>
          </a:p>
          <a:p>
            <a:pPr lvl="3"/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3" name="図 2" descr="テーブル, ヘルメット, 座る, 木製 が含まれている画像&#10;&#10;自動的に生成された説明">
            <a:extLst>
              <a:ext uri="{FF2B5EF4-FFF2-40B4-BE49-F238E27FC236}">
                <a16:creationId xmlns:a16="http://schemas.microsoft.com/office/drawing/2014/main" id="{500AFB46-3E9E-AD0D-51D3-966E9E0461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36" y="4800917"/>
            <a:ext cx="2082305" cy="156172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D16CC50-F9FC-3064-1FCA-5134B9C00D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236" y="2938726"/>
            <a:ext cx="1537764" cy="204924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20C76DD-2CC4-8B20-2BAA-2CEC284F6A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7353" y="4782586"/>
            <a:ext cx="2004501" cy="1502858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F2A496CC-4E3E-6146-60E1-CB53F72BD3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77"/>
          <a:stretch/>
        </p:blipFill>
        <p:spPr>
          <a:xfrm>
            <a:off x="6339385" y="1046769"/>
            <a:ext cx="4185813" cy="1605215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121C8229-1E05-85B3-7CF9-9A9BD8EADBD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169"/>
          <a:stretch/>
        </p:blipFill>
        <p:spPr>
          <a:xfrm>
            <a:off x="6288227" y="2866184"/>
            <a:ext cx="4264182" cy="153321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3B542706-F67A-D6E3-861B-7A8C49542C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9477" y="5054050"/>
            <a:ext cx="1772523" cy="1273669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E742B6D-F4D3-DB8D-EA5A-8E5F8D10C269}"/>
              </a:ext>
            </a:extLst>
          </p:cNvPr>
          <p:cNvSpPr txBox="1"/>
          <p:nvPr/>
        </p:nvSpPr>
        <p:spPr>
          <a:xfrm>
            <a:off x="6373505" y="1019625"/>
            <a:ext cx="21631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70C0"/>
                </a:solidFill>
              </a:rPr>
              <a:t>Oho wiggler section (D04, D05) 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32B753F-C2A2-94A8-4B45-4E9D48D75407}"/>
              </a:ext>
            </a:extLst>
          </p:cNvPr>
          <p:cNvSpPr txBox="1"/>
          <p:nvPr/>
        </p:nvSpPr>
        <p:spPr>
          <a:xfrm>
            <a:off x="6373504" y="2839040"/>
            <a:ext cx="24293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</a:rPr>
              <a:t>Nikko</a:t>
            </a:r>
            <a:r>
              <a:rPr kumimoji="1" lang="en-US" altLang="ja-JP" sz="1200" dirty="0">
                <a:solidFill>
                  <a:srgbClr val="0070C0"/>
                </a:solidFill>
              </a:rPr>
              <a:t> wiggler section (D10, D11) 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5376825-49D7-D19F-E795-0CF0D53F48AD}"/>
              </a:ext>
            </a:extLst>
          </p:cNvPr>
          <p:cNvSpPr/>
          <p:nvPr/>
        </p:nvSpPr>
        <p:spPr>
          <a:xfrm>
            <a:off x="6612340" y="1296624"/>
            <a:ext cx="1146412" cy="11592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2E302A2-4EE1-9DAD-C136-53E48BB7732A}"/>
              </a:ext>
            </a:extLst>
          </p:cNvPr>
          <p:cNvSpPr txBox="1"/>
          <p:nvPr/>
        </p:nvSpPr>
        <p:spPr>
          <a:xfrm>
            <a:off x="6578996" y="1288804"/>
            <a:ext cx="124997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Wiggler removal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0CDD81A-8BEF-D007-9C48-90114DECD925}"/>
              </a:ext>
            </a:extLst>
          </p:cNvPr>
          <p:cNvSpPr txBox="1"/>
          <p:nvPr/>
        </p:nvSpPr>
        <p:spPr>
          <a:xfrm rot="16200000">
            <a:off x="5575748" y="1420917"/>
            <a:ext cx="875498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/>
              <a:t>Temp [</a:t>
            </a:r>
            <a:r>
              <a:rPr lang="en-US" altLang="ja-JP" sz="1100" dirty="0">
                <a:sym typeface="Symbol" panose="05050102010706020507" pitchFamily="18" charset="2"/>
              </a:rPr>
              <a:t></a:t>
            </a:r>
            <a:r>
              <a:rPr lang="en-US" altLang="ja-JP" sz="1100" dirty="0"/>
              <a:t>C]</a:t>
            </a:r>
            <a:endParaRPr kumimoji="1" lang="ja-JP" altLang="en-US" sz="11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08C9B43-F020-8219-45A5-BE91609D5AEC}"/>
              </a:ext>
            </a:extLst>
          </p:cNvPr>
          <p:cNvSpPr txBox="1"/>
          <p:nvPr/>
        </p:nvSpPr>
        <p:spPr>
          <a:xfrm rot="16200000">
            <a:off x="5556392" y="3202967"/>
            <a:ext cx="875498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/>
              <a:t>Temp [</a:t>
            </a:r>
            <a:r>
              <a:rPr lang="en-US" altLang="ja-JP" sz="1100" dirty="0">
                <a:sym typeface="Symbol" panose="05050102010706020507" pitchFamily="18" charset="2"/>
              </a:rPr>
              <a:t></a:t>
            </a:r>
            <a:r>
              <a:rPr lang="en-US" altLang="ja-JP" sz="1100" dirty="0"/>
              <a:t>C]</a:t>
            </a:r>
            <a:endParaRPr kumimoji="1" lang="ja-JP" altLang="en-US" sz="1100" dirty="0"/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4BD016F6-CB77-FF3A-4438-ECE93D7E7409}"/>
              </a:ext>
            </a:extLst>
          </p:cNvPr>
          <p:cNvCxnSpPr>
            <a:cxnSpLocks/>
          </p:cNvCxnSpPr>
          <p:nvPr/>
        </p:nvCxnSpPr>
        <p:spPr>
          <a:xfrm>
            <a:off x="9553433" y="1335684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3D5FE816-EF5B-3B0B-5C10-171E2D215E79}"/>
              </a:ext>
            </a:extLst>
          </p:cNvPr>
          <p:cNvCxnSpPr>
            <a:cxnSpLocks/>
          </p:cNvCxnSpPr>
          <p:nvPr/>
        </p:nvCxnSpPr>
        <p:spPr>
          <a:xfrm>
            <a:off x="9350991" y="1335684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C875B193-27BD-3FC0-5FA8-D4EA416A3368}"/>
              </a:ext>
            </a:extLst>
          </p:cNvPr>
          <p:cNvCxnSpPr>
            <a:cxnSpLocks/>
          </p:cNvCxnSpPr>
          <p:nvPr/>
        </p:nvCxnSpPr>
        <p:spPr>
          <a:xfrm>
            <a:off x="8332374" y="1335684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29B6B4AF-509E-389F-24E8-DE03D53D07C1}"/>
              </a:ext>
            </a:extLst>
          </p:cNvPr>
          <p:cNvCxnSpPr>
            <a:cxnSpLocks/>
          </p:cNvCxnSpPr>
          <p:nvPr/>
        </p:nvCxnSpPr>
        <p:spPr>
          <a:xfrm>
            <a:off x="8573484" y="1335684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945808B-FA10-2BDA-5FC8-5CE03948BD41}"/>
              </a:ext>
            </a:extLst>
          </p:cNvPr>
          <p:cNvCxnSpPr>
            <a:cxnSpLocks/>
          </p:cNvCxnSpPr>
          <p:nvPr/>
        </p:nvCxnSpPr>
        <p:spPr>
          <a:xfrm>
            <a:off x="9101198" y="1335684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DD9D6F35-6175-B845-60F9-047595750F9B}"/>
              </a:ext>
            </a:extLst>
          </p:cNvPr>
          <p:cNvCxnSpPr>
            <a:cxnSpLocks/>
          </p:cNvCxnSpPr>
          <p:nvPr/>
        </p:nvCxnSpPr>
        <p:spPr>
          <a:xfrm>
            <a:off x="9239950" y="1335684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7E3DDCDC-5799-34EC-0C1D-A85603592A48}"/>
              </a:ext>
            </a:extLst>
          </p:cNvPr>
          <p:cNvCxnSpPr>
            <a:cxnSpLocks/>
          </p:cNvCxnSpPr>
          <p:nvPr/>
        </p:nvCxnSpPr>
        <p:spPr>
          <a:xfrm>
            <a:off x="9467412" y="1335684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288A8137-74E1-BAA4-541E-31C5AB2BD1BF}"/>
              </a:ext>
            </a:extLst>
          </p:cNvPr>
          <p:cNvCxnSpPr>
            <a:cxnSpLocks/>
          </p:cNvCxnSpPr>
          <p:nvPr/>
        </p:nvCxnSpPr>
        <p:spPr>
          <a:xfrm>
            <a:off x="9606165" y="1335684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460BB75-B153-E37A-95EA-F66747E1E330}"/>
              </a:ext>
            </a:extLst>
          </p:cNvPr>
          <p:cNvCxnSpPr>
            <a:cxnSpLocks/>
          </p:cNvCxnSpPr>
          <p:nvPr/>
        </p:nvCxnSpPr>
        <p:spPr>
          <a:xfrm>
            <a:off x="8316451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BB314A89-1DB5-86A9-EABE-4BDA9E1C7EDD}"/>
              </a:ext>
            </a:extLst>
          </p:cNvPr>
          <p:cNvCxnSpPr>
            <a:cxnSpLocks/>
          </p:cNvCxnSpPr>
          <p:nvPr/>
        </p:nvCxnSpPr>
        <p:spPr>
          <a:xfrm>
            <a:off x="8462028" y="3082588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74422C66-7B05-58FC-5175-F8F43FAE9129}"/>
              </a:ext>
            </a:extLst>
          </p:cNvPr>
          <p:cNvCxnSpPr>
            <a:cxnSpLocks/>
          </p:cNvCxnSpPr>
          <p:nvPr/>
        </p:nvCxnSpPr>
        <p:spPr>
          <a:xfrm>
            <a:off x="8537091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B5D727F8-6BFD-DDDF-A368-07AE96786750}"/>
              </a:ext>
            </a:extLst>
          </p:cNvPr>
          <p:cNvCxnSpPr>
            <a:cxnSpLocks/>
          </p:cNvCxnSpPr>
          <p:nvPr/>
        </p:nvCxnSpPr>
        <p:spPr>
          <a:xfrm>
            <a:off x="8744082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BA23CCEF-3E4C-4DE0-89DF-FEA4CC7B4369}"/>
              </a:ext>
            </a:extLst>
          </p:cNvPr>
          <p:cNvCxnSpPr>
            <a:cxnSpLocks/>
          </p:cNvCxnSpPr>
          <p:nvPr/>
        </p:nvCxnSpPr>
        <p:spPr>
          <a:xfrm>
            <a:off x="8951073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994B134E-A861-E7F7-8A12-7B383E801FCE}"/>
              </a:ext>
            </a:extLst>
          </p:cNvPr>
          <p:cNvCxnSpPr>
            <a:cxnSpLocks/>
          </p:cNvCxnSpPr>
          <p:nvPr/>
        </p:nvCxnSpPr>
        <p:spPr>
          <a:xfrm>
            <a:off x="9158064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304119C-B3E5-484D-34F6-BB39F043554A}"/>
              </a:ext>
            </a:extLst>
          </p:cNvPr>
          <p:cNvCxnSpPr>
            <a:cxnSpLocks/>
          </p:cNvCxnSpPr>
          <p:nvPr/>
        </p:nvCxnSpPr>
        <p:spPr>
          <a:xfrm>
            <a:off x="9405998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897C3F35-951B-A742-A610-9BE1399954B6}"/>
              </a:ext>
            </a:extLst>
          </p:cNvPr>
          <p:cNvCxnSpPr>
            <a:cxnSpLocks/>
          </p:cNvCxnSpPr>
          <p:nvPr/>
        </p:nvCxnSpPr>
        <p:spPr>
          <a:xfrm>
            <a:off x="9617954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DC548ADA-298C-9717-6015-E1833B9DFFEC}"/>
              </a:ext>
            </a:extLst>
          </p:cNvPr>
          <p:cNvCxnSpPr>
            <a:cxnSpLocks/>
          </p:cNvCxnSpPr>
          <p:nvPr/>
        </p:nvCxnSpPr>
        <p:spPr>
          <a:xfrm>
            <a:off x="9112571" y="3082588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矢印: 右 62">
            <a:extLst>
              <a:ext uri="{FF2B5EF4-FFF2-40B4-BE49-F238E27FC236}">
                <a16:creationId xmlns:a16="http://schemas.microsoft.com/office/drawing/2014/main" id="{D78319FE-0A9B-8C3B-15F3-6F8541682028}"/>
              </a:ext>
            </a:extLst>
          </p:cNvPr>
          <p:cNvSpPr/>
          <p:nvPr/>
        </p:nvSpPr>
        <p:spPr>
          <a:xfrm>
            <a:off x="6188260" y="2309996"/>
            <a:ext cx="261610" cy="169118"/>
          </a:xfrm>
          <a:prstGeom prst="right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矢印: 右 63">
            <a:extLst>
              <a:ext uri="{FF2B5EF4-FFF2-40B4-BE49-F238E27FC236}">
                <a16:creationId xmlns:a16="http://schemas.microsoft.com/office/drawing/2014/main" id="{5E2FC544-38EA-5A7B-06BE-339D5DDAD5DC}"/>
              </a:ext>
            </a:extLst>
          </p:cNvPr>
          <p:cNvSpPr/>
          <p:nvPr/>
        </p:nvSpPr>
        <p:spPr>
          <a:xfrm>
            <a:off x="6169880" y="4053528"/>
            <a:ext cx="261610" cy="169118"/>
          </a:xfrm>
          <a:prstGeom prst="right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3F2303FB-3472-CC74-12CE-4EF2B626362A}"/>
              </a:ext>
            </a:extLst>
          </p:cNvPr>
          <p:cNvSpPr txBox="1"/>
          <p:nvPr/>
        </p:nvSpPr>
        <p:spPr>
          <a:xfrm>
            <a:off x="6004567" y="2070563"/>
            <a:ext cx="623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66FF"/>
                </a:solidFill>
              </a:rPr>
              <a:t>beam </a:t>
            </a:r>
            <a:endParaRPr kumimoji="1" lang="ja-JP" altLang="en-US" sz="1200" dirty="0">
              <a:solidFill>
                <a:srgbClr val="FF66FF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A07A97F1-8C4E-091F-2458-BDF05448FF6E}"/>
              </a:ext>
            </a:extLst>
          </p:cNvPr>
          <p:cNvSpPr txBox="1"/>
          <p:nvPr/>
        </p:nvSpPr>
        <p:spPr>
          <a:xfrm>
            <a:off x="5992613" y="3824849"/>
            <a:ext cx="623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66FF"/>
                </a:solidFill>
              </a:rPr>
              <a:t>beam </a:t>
            </a:r>
            <a:endParaRPr kumimoji="1" lang="ja-JP" altLang="en-US" sz="1200" dirty="0">
              <a:solidFill>
                <a:srgbClr val="FF66FF"/>
              </a:solidFill>
            </a:endParaRPr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161668B7-3092-5C44-8960-9F9746C18CCB}"/>
              </a:ext>
            </a:extLst>
          </p:cNvPr>
          <p:cNvGrpSpPr/>
          <p:nvPr/>
        </p:nvGrpSpPr>
        <p:grpSpPr>
          <a:xfrm>
            <a:off x="10636238" y="1431166"/>
            <a:ext cx="1480667" cy="878830"/>
            <a:chOff x="10683099" y="3333771"/>
            <a:chExt cx="1480667" cy="878830"/>
          </a:xfrm>
        </p:grpSpPr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887523AD-D153-5AE9-3B58-16D82CC78A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19614" y="3811085"/>
              <a:ext cx="0" cy="401516"/>
            </a:xfrm>
            <a:prstGeom prst="line">
              <a:avLst/>
            </a:prstGeom>
            <a:ln w="28575">
              <a:solidFill>
                <a:srgbClr val="00B0F0">
                  <a:alpha val="50000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0DD32D25-6BF7-763F-C106-FDB747546C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9614" y="3333771"/>
              <a:ext cx="0" cy="401516"/>
            </a:xfrm>
            <a:prstGeom prst="line">
              <a:avLst/>
            </a:prstGeom>
            <a:ln w="28575">
              <a:solidFill>
                <a:schemeClr val="accent2">
                  <a:alpha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78410595-1A8D-EAC5-2968-0C9B1B251C78}"/>
                </a:ext>
              </a:extLst>
            </p:cNvPr>
            <p:cNvSpPr txBox="1"/>
            <p:nvPr/>
          </p:nvSpPr>
          <p:spPr>
            <a:xfrm>
              <a:off x="10701224" y="3386172"/>
              <a:ext cx="1462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200" dirty="0">
                  <a:solidFill>
                    <a:schemeClr val="accent2"/>
                  </a:solidFill>
                </a:rPr>
                <a:t>w/o </a:t>
              </a:r>
              <a:r>
                <a:rPr kumimoji="1" lang="en-US" altLang="ja-JP" sz="1200" dirty="0">
                  <a:solidFill>
                    <a:schemeClr val="accent2"/>
                  </a:solidFill>
                  <a:sym typeface="Symbol" panose="05050102010706020507" pitchFamily="18" charset="2"/>
                </a:rPr>
                <a:t></a:t>
              </a:r>
              <a:r>
                <a:rPr kumimoji="1" lang="en-US" altLang="ja-JP" sz="1200" dirty="0">
                  <a:solidFill>
                    <a:schemeClr val="accent2"/>
                  </a:solidFill>
                </a:rPr>
                <a:t> w/ SR masks </a:t>
              </a:r>
              <a:endParaRPr kumimoji="1" lang="ja-JP" alt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300C5EE9-A987-D6F4-B647-12347D7E0E9B}"/>
                </a:ext>
              </a:extLst>
            </p:cNvPr>
            <p:cNvSpPr txBox="1"/>
            <p:nvPr/>
          </p:nvSpPr>
          <p:spPr>
            <a:xfrm>
              <a:off x="10683099" y="3859500"/>
              <a:ext cx="1462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200" dirty="0">
                  <a:solidFill>
                    <a:srgbClr val="00B0F0"/>
                  </a:solidFill>
                </a:rPr>
                <a:t>w/ </a:t>
              </a:r>
              <a:r>
                <a:rPr kumimoji="1" lang="en-US" altLang="ja-JP" sz="1200" dirty="0">
                  <a:solidFill>
                    <a:srgbClr val="00B0F0"/>
                  </a:solidFill>
                  <a:sym typeface="Symbol" panose="05050102010706020507" pitchFamily="18" charset="2"/>
                </a:rPr>
                <a:t></a:t>
              </a:r>
              <a:r>
                <a:rPr kumimoji="1" lang="en-US" altLang="ja-JP" sz="1200" dirty="0">
                  <a:solidFill>
                    <a:srgbClr val="00B0F0"/>
                  </a:solidFill>
                </a:rPr>
                <a:t> w/o SR masks </a:t>
              </a:r>
              <a:endParaRPr kumimoji="1" lang="ja-JP" altLang="en-US" sz="1200" dirty="0">
                <a:solidFill>
                  <a:srgbClr val="00B0F0"/>
                </a:solidFill>
              </a:endParaRPr>
            </a:p>
          </p:txBody>
        </p:sp>
      </p:grp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8A4FA220-7396-C138-8229-D3E7F7F44EDF}"/>
              </a:ext>
            </a:extLst>
          </p:cNvPr>
          <p:cNvSpPr txBox="1"/>
          <p:nvPr/>
        </p:nvSpPr>
        <p:spPr>
          <a:xfrm>
            <a:off x="10653040" y="955011"/>
            <a:ext cx="124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Bellows chamber replacement</a:t>
            </a:r>
            <a:r>
              <a:rPr kumimoji="1" lang="en-US" altLang="ja-JP" sz="1200" dirty="0"/>
              <a:t> </a:t>
            </a:r>
            <a:endParaRPr kumimoji="1" lang="ja-JP" altLang="en-US" sz="1200" dirty="0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0C57EA35-4B42-3A50-6F66-EED8484C9DB8}"/>
              </a:ext>
            </a:extLst>
          </p:cNvPr>
          <p:cNvSpPr txBox="1"/>
          <p:nvPr/>
        </p:nvSpPr>
        <p:spPr>
          <a:xfrm>
            <a:off x="9405998" y="964974"/>
            <a:ext cx="9717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/>
              <a:t>@1400 mA</a:t>
            </a:r>
            <a:endParaRPr kumimoji="1" lang="ja-JP" altLang="en-US" sz="1200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53678DD8-6173-CAAE-226C-4E33165032B0}"/>
              </a:ext>
            </a:extLst>
          </p:cNvPr>
          <p:cNvSpPr txBox="1"/>
          <p:nvPr/>
        </p:nvSpPr>
        <p:spPr>
          <a:xfrm>
            <a:off x="9438258" y="2742987"/>
            <a:ext cx="9717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/>
              <a:t>@1400 mA</a:t>
            </a:r>
            <a:endParaRPr kumimoji="1" lang="ja-JP" altLang="en-US" sz="1200" dirty="0"/>
          </a:p>
        </p:txBody>
      </p: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D43F201F-57F8-6A71-8B77-A41E36069A36}"/>
              </a:ext>
            </a:extLst>
          </p:cNvPr>
          <p:cNvGrpSpPr/>
          <p:nvPr/>
        </p:nvGrpSpPr>
        <p:grpSpPr>
          <a:xfrm>
            <a:off x="6116645" y="999153"/>
            <a:ext cx="289399" cy="1139703"/>
            <a:chOff x="6089349" y="1013207"/>
            <a:chExt cx="289399" cy="1146121"/>
          </a:xfrm>
        </p:grpSpPr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C1D7955E-4098-8CA2-CF40-1A7AA2A6AD20}"/>
                </a:ext>
              </a:extLst>
            </p:cNvPr>
            <p:cNvSpPr txBox="1"/>
            <p:nvPr/>
          </p:nvSpPr>
          <p:spPr>
            <a:xfrm>
              <a:off x="6089349" y="1013207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/>
                <a:t>70</a:t>
              </a:r>
              <a:endParaRPr kumimoji="1" lang="ja-JP" altLang="en-US" sz="800" dirty="0"/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492A7439-B945-F95C-A190-E52B064B9757}"/>
                </a:ext>
              </a:extLst>
            </p:cNvPr>
            <p:cNvSpPr txBox="1"/>
            <p:nvPr/>
          </p:nvSpPr>
          <p:spPr>
            <a:xfrm>
              <a:off x="6089349" y="1943884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/>
                <a:t>2</a:t>
              </a:r>
              <a:r>
                <a:rPr kumimoji="1" lang="en-US" altLang="ja-JP" sz="800" dirty="0"/>
                <a:t>0</a:t>
              </a:r>
              <a:endParaRPr kumimoji="1" lang="ja-JP" altLang="en-US" sz="800" dirty="0"/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9A5324DA-2142-67AE-7FB6-02AA610877B0}"/>
                </a:ext>
              </a:extLst>
            </p:cNvPr>
            <p:cNvSpPr txBox="1"/>
            <p:nvPr/>
          </p:nvSpPr>
          <p:spPr>
            <a:xfrm>
              <a:off x="6089349" y="1757747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/>
                <a:t>30</a:t>
              </a:r>
              <a:endParaRPr kumimoji="1" lang="ja-JP" altLang="en-US" sz="800" dirty="0"/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D69748BE-C8BC-15D3-44C5-91823026EA23}"/>
                </a:ext>
              </a:extLst>
            </p:cNvPr>
            <p:cNvSpPr txBox="1"/>
            <p:nvPr/>
          </p:nvSpPr>
          <p:spPr>
            <a:xfrm>
              <a:off x="6089349" y="1571612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/>
                <a:t>4</a:t>
              </a:r>
              <a:r>
                <a:rPr kumimoji="1" lang="en-US" altLang="ja-JP" sz="800" dirty="0"/>
                <a:t>0</a:t>
              </a:r>
              <a:endParaRPr kumimoji="1" lang="ja-JP" altLang="en-US" sz="800" dirty="0"/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1B0A5F29-4FB9-D32B-11C6-91D85C4F8ADE}"/>
                </a:ext>
              </a:extLst>
            </p:cNvPr>
            <p:cNvSpPr txBox="1"/>
            <p:nvPr/>
          </p:nvSpPr>
          <p:spPr>
            <a:xfrm>
              <a:off x="6089349" y="1385477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/>
                <a:t>50</a:t>
              </a:r>
              <a:endParaRPr kumimoji="1" lang="ja-JP" altLang="en-US" sz="800" dirty="0"/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C205CA4D-CAA6-A591-4DC7-6988040E9041}"/>
                </a:ext>
              </a:extLst>
            </p:cNvPr>
            <p:cNvSpPr txBox="1"/>
            <p:nvPr/>
          </p:nvSpPr>
          <p:spPr>
            <a:xfrm>
              <a:off x="6089349" y="1199342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/>
                <a:t>6</a:t>
              </a:r>
              <a:r>
                <a:rPr kumimoji="1" lang="en-US" altLang="ja-JP" sz="800" dirty="0"/>
                <a:t>0</a:t>
              </a:r>
              <a:endParaRPr kumimoji="1" lang="ja-JP" altLang="en-US" sz="800" dirty="0"/>
            </a:p>
          </p:txBody>
        </p: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1FFF3022-C1F1-87E1-A284-DE5E45B70947}"/>
              </a:ext>
            </a:extLst>
          </p:cNvPr>
          <p:cNvGrpSpPr/>
          <p:nvPr/>
        </p:nvGrpSpPr>
        <p:grpSpPr>
          <a:xfrm>
            <a:off x="6043132" y="2834549"/>
            <a:ext cx="289399" cy="1081694"/>
            <a:chOff x="6089349" y="1013207"/>
            <a:chExt cx="289399" cy="1146121"/>
          </a:xfrm>
        </p:grpSpPr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0F5498A7-012C-E54B-7767-B21C48EA54D0}"/>
                </a:ext>
              </a:extLst>
            </p:cNvPr>
            <p:cNvSpPr txBox="1"/>
            <p:nvPr/>
          </p:nvSpPr>
          <p:spPr>
            <a:xfrm>
              <a:off x="6089349" y="1013207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/>
                <a:t>70</a:t>
              </a:r>
              <a:endParaRPr kumimoji="1" lang="ja-JP" altLang="en-US" sz="800" dirty="0"/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39020624-5EB1-BDC2-FE8B-8021B6FBA7EC}"/>
                </a:ext>
              </a:extLst>
            </p:cNvPr>
            <p:cNvSpPr txBox="1"/>
            <p:nvPr/>
          </p:nvSpPr>
          <p:spPr>
            <a:xfrm>
              <a:off x="6089349" y="1943884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/>
                <a:t>2</a:t>
              </a:r>
              <a:r>
                <a:rPr kumimoji="1" lang="en-US" altLang="ja-JP" sz="800" dirty="0"/>
                <a:t>0</a:t>
              </a:r>
              <a:endParaRPr kumimoji="1" lang="ja-JP" altLang="en-US" sz="800" dirty="0"/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5B74CDF5-26EB-92CE-DF91-1C5995AA5BA2}"/>
                </a:ext>
              </a:extLst>
            </p:cNvPr>
            <p:cNvSpPr txBox="1"/>
            <p:nvPr/>
          </p:nvSpPr>
          <p:spPr>
            <a:xfrm>
              <a:off x="6089349" y="1757747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/>
                <a:t>30</a:t>
              </a:r>
              <a:endParaRPr kumimoji="1" lang="ja-JP" altLang="en-US" sz="800" dirty="0"/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1FF7089D-20F9-71B4-951E-597798B89DF7}"/>
                </a:ext>
              </a:extLst>
            </p:cNvPr>
            <p:cNvSpPr txBox="1"/>
            <p:nvPr/>
          </p:nvSpPr>
          <p:spPr>
            <a:xfrm>
              <a:off x="6089349" y="1571612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/>
                <a:t>4</a:t>
              </a:r>
              <a:r>
                <a:rPr kumimoji="1" lang="en-US" altLang="ja-JP" sz="800" dirty="0"/>
                <a:t>0</a:t>
              </a:r>
              <a:endParaRPr kumimoji="1" lang="ja-JP" altLang="en-US" sz="800" dirty="0"/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90C5F0C9-4195-5A4B-87AC-63027C618925}"/>
                </a:ext>
              </a:extLst>
            </p:cNvPr>
            <p:cNvSpPr txBox="1"/>
            <p:nvPr/>
          </p:nvSpPr>
          <p:spPr>
            <a:xfrm>
              <a:off x="6089349" y="1385477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/>
                <a:t>50</a:t>
              </a:r>
              <a:endParaRPr kumimoji="1" lang="ja-JP" altLang="en-US" sz="800" dirty="0"/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22BABB5A-C226-EC2D-7F31-BB81ADE94708}"/>
                </a:ext>
              </a:extLst>
            </p:cNvPr>
            <p:cNvSpPr txBox="1"/>
            <p:nvPr/>
          </p:nvSpPr>
          <p:spPr>
            <a:xfrm>
              <a:off x="6089349" y="1199342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/>
                <a:t>6</a:t>
              </a:r>
              <a:r>
                <a:rPr kumimoji="1" lang="en-US" altLang="ja-JP" sz="800" dirty="0"/>
                <a:t>0</a:t>
              </a:r>
              <a:endParaRPr kumimoji="1" lang="ja-JP" altLang="en-US" sz="800" dirty="0"/>
            </a:p>
          </p:txBody>
        </p:sp>
      </p:grp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9A472DF1-A47C-ED9E-5841-53D3790AB886}"/>
              </a:ext>
            </a:extLst>
          </p:cNvPr>
          <p:cNvCxnSpPr>
            <a:cxnSpLocks/>
          </p:cNvCxnSpPr>
          <p:nvPr/>
        </p:nvCxnSpPr>
        <p:spPr>
          <a:xfrm>
            <a:off x="6365100" y="1496929"/>
            <a:ext cx="4003980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44E2D401-3E36-1F9A-BDA9-1B5315B1AD18}"/>
              </a:ext>
            </a:extLst>
          </p:cNvPr>
          <p:cNvCxnSpPr>
            <a:cxnSpLocks/>
          </p:cNvCxnSpPr>
          <p:nvPr/>
        </p:nvCxnSpPr>
        <p:spPr>
          <a:xfrm>
            <a:off x="6333256" y="3307532"/>
            <a:ext cx="4141401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E3EEB77A-C142-A168-24A5-5144265402D6}"/>
              </a:ext>
            </a:extLst>
          </p:cNvPr>
          <p:cNvCxnSpPr>
            <a:cxnSpLocks/>
          </p:cNvCxnSpPr>
          <p:nvPr/>
        </p:nvCxnSpPr>
        <p:spPr>
          <a:xfrm>
            <a:off x="8449134" y="4808527"/>
            <a:ext cx="547812" cy="498256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D7AD283E-B393-4729-D516-358E39E56375}"/>
              </a:ext>
            </a:extLst>
          </p:cNvPr>
          <p:cNvCxnSpPr>
            <a:cxnSpLocks/>
          </p:cNvCxnSpPr>
          <p:nvPr/>
        </p:nvCxnSpPr>
        <p:spPr>
          <a:xfrm>
            <a:off x="8431911" y="4811254"/>
            <a:ext cx="592247" cy="967779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楕円 15">
            <a:extLst>
              <a:ext uri="{FF2B5EF4-FFF2-40B4-BE49-F238E27FC236}">
                <a16:creationId xmlns:a16="http://schemas.microsoft.com/office/drawing/2014/main" id="{F8E466AD-52D9-BF6B-19D8-A7C13B078289}"/>
              </a:ext>
            </a:extLst>
          </p:cNvPr>
          <p:cNvSpPr/>
          <p:nvPr/>
        </p:nvSpPr>
        <p:spPr>
          <a:xfrm>
            <a:off x="7132498" y="5585830"/>
            <a:ext cx="211233" cy="20779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7CF3DF05-951D-42F8-6A66-9C5C1A79F6E3}"/>
              </a:ext>
            </a:extLst>
          </p:cNvPr>
          <p:cNvCxnSpPr>
            <a:cxnSpLocks/>
          </p:cNvCxnSpPr>
          <p:nvPr/>
        </p:nvCxnSpPr>
        <p:spPr>
          <a:xfrm flipH="1">
            <a:off x="7293733" y="4826481"/>
            <a:ext cx="831813" cy="518122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E24B3CE4-C721-B2DF-85F8-27DE6B162F43}"/>
              </a:ext>
            </a:extLst>
          </p:cNvPr>
          <p:cNvCxnSpPr>
            <a:cxnSpLocks/>
          </p:cNvCxnSpPr>
          <p:nvPr/>
        </p:nvCxnSpPr>
        <p:spPr>
          <a:xfrm flipH="1">
            <a:off x="7382506" y="4850295"/>
            <a:ext cx="724246" cy="748589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19">
            <a:extLst>
              <a:ext uri="{FF2B5EF4-FFF2-40B4-BE49-F238E27FC236}">
                <a16:creationId xmlns:a16="http://schemas.microsoft.com/office/drawing/2014/main" id="{A7A52170-50D2-E196-816E-10C23BDFA235}"/>
              </a:ext>
            </a:extLst>
          </p:cNvPr>
          <p:cNvSpPr/>
          <p:nvPr/>
        </p:nvSpPr>
        <p:spPr>
          <a:xfrm>
            <a:off x="8757588" y="5064709"/>
            <a:ext cx="752348" cy="45469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C5567D31-9AF1-8DBE-833B-BCD0570A9A5B}"/>
              </a:ext>
            </a:extLst>
          </p:cNvPr>
          <p:cNvSpPr/>
          <p:nvPr/>
        </p:nvSpPr>
        <p:spPr>
          <a:xfrm>
            <a:off x="8822046" y="5630561"/>
            <a:ext cx="687890" cy="54405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2639640-B2F1-4DE5-2958-F22C2960A75F}"/>
              </a:ext>
            </a:extLst>
          </p:cNvPr>
          <p:cNvSpPr txBox="1"/>
          <p:nvPr/>
        </p:nvSpPr>
        <p:spPr>
          <a:xfrm>
            <a:off x="7487038" y="4523537"/>
            <a:ext cx="12770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/>
              <a:t>SR mask</a:t>
            </a:r>
            <a:endParaRPr kumimoji="1" lang="ja-JP" altLang="en-US" sz="1400" dirty="0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75F8875C-B494-4468-7619-51E3826CA6E2}"/>
              </a:ext>
            </a:extLst>
          </p:cNvPr>
          <p:cNvSpPr/>
          <p:nvPr/>
        </p:nvSpPr>
        <p:spPr>
          <a:xfrm>
            <a:off x="7124732" y="5339191"/>
            <a:ext cx="211233" cy="20779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929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図 47">
            <a:extLst>
              <a:ext uri="{FF2B5EF4-FFF2-40B4-BE49-F238E27FC236}">
                <a16:creationId xmlns:a16="http://schemas.microsoft.com/office/drawing/2014/main" id="{FA41F702-565D-424A-C89C-7B021C87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732" y="3871558"/>
            <a:ext cx="6577656" cy="25375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7C2EC42-9E18-8451-298E-0A898839C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2CE4BB8A-2301-0B84-F7BB-A0A0953E5281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Major vacuum works during LS1   #4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E67720CD-C538-6008-5FED-EF129E993CF6}"/>
              </a:ext>
            </a:extLst>
          </p:cNvPr>
          <p:cNvSpPr txBox="1">
            <a:spLocks/>
          </p:cNvSpPr>
          <p:nvPr/>
        </p:nvSpPr>
        <p:spPr>
          <a:xfrm>
            <a:off x="91114" y="998849"/>
            <a:ext cx="5034312" cy="5487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Vacuum work at HER injection section: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3 beam pipes are replaced with new ones to increase injection rate.</a:t>
            </a:r>
          </a:p>
          <a:p>
            <a:pPr lvl="2"/>
            <a:r>
              <a:rPr lang="en-US" altLang="ja-JP" sz="1800" dirty="0">
                <a:solidFill>
                  <a:srgbClr val="0070C0"/>
                </a:solidFill>
                <a:sym typeface="Symbol" panose="05050102010706020507" pitchFamily="18" charset="2"/>
              </a:rPr>
              <a:t>Orbit clearance from chamber wall is enlarged by changing wall position along beam axis.</a:t>
            </a:r>
          </a:p>
          <a:p>
            <a:pPr lvl="2"/>
            <a:r>
              <a:rPr lang="en-US" altLang="ja-JP" sz="1800" dirty="0">
                <a:solidFill>
                  <a:srgbClr val="0070C0"/>
                </a:solidFill>
                <a:sym typeface="Symbol" panose="05050102010706020507" pitchFamily="18" charset="2"/>
              </a:rPr>
              <a:t>Wall length along the beam axis is shorten as much as possible. 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Pumping port will be removed to shorten wall length if possible.</a:t>
            </a:r>
          </a:p>
          <a:p>
            <a:pPr lvl="2"/>
            <a:r>
              <a:rPr lang="en-US" altLang="ja-JP" sz="1800" dirty="0">
                <a:solidFill>
                  <a:srgbClr val="0070C0"/>
                </a:solidFill>
                <a:sym typeface="Symbol" panose="05050102010706020507" pitchFamily="18" charset="2"/>
              </a:rPr>
              <a:t>New BPM for injected beam is installed for precise injection tuning.</a:t>
            </a:r>
            <a:endParaRPr lang="en-US" altLang="ja-JP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Schedule</a:t>
            </a:r>
          </a:p>
          <a:p>
            <a:pPr lvl="2"/>
            <a:r>
              <a:rPr lang="en-US" altLang="ja-JP" sz="1600" dirty="0">
                <a:sym typeface="Symbol" panose="05050102010706020507" pitchFamily="18" charset="2"/>
              </a:rPr>
              <a:t>Production : JFY2022 ( March/2023)</a:t>
            </a:r>
          </a:p>
          <a:p>
            <a:pPr lvl="2"/>
            <a:r>
              <a:rPr lang="en-US" altLang="ja-JP" sz="1600" dirty="0">
                <a:sym typeface="Symbol" panose="05050102010706020507" pitchFamily="18" charset="2"/>
              </a:rPr>
              <a:t>Beam pipe replacement : JFY2023 (April/2023 )</a:t>
            </a:r>
          </a:p>
          <a:p>
            <a:pPr marL="1371600" lvl="3" indent="0">
              <a:buNone/>
            </a:pPr>
            <a:endParaRPr lang="en-US" altLang="ja-JP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3"/>
            <a:endParaRPr lang="en-US" altLang="ja-JP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dirty="0">
              <a:solidFill>
                <a:srgbClr val="002060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7339664-FED6-1CDA-9264-4A85F5F4093B}"/>
              </a:ext>
            </a:extLst>
          </p:cNvPr>
          <p:cNvGrpSpPr/>
          <p:nvPr/>
        </p:nvGrpSpPr>
        <p:grpSpPr>
          <a:xfrm>
            <a:off x="6500732" y="1023212"/>
            <a:ext cx="5557528" cy="2791810"/>
            <a:chOff x="6031065" y="1023212"/>
            <a:chExt cx="5557528" cy="279181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FA45392E-7352-18F5-F370-3D0E2587C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1065" y="1023212"/>
              <a:ext cx="5557528" cy="2791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274A64A-A0C0-32E2-6DD6-EB161EE0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6946" y="1327251"/>
              <a:ext cx="1802833" cy="478718"/>
            </a:xfrm>
            <a:prstGeom prst="rect">
              <a:avLst/>
            </a:prstGeom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E50C51-984C-4131-CAE7-656D7D50D1E2}"/>
              </a:ext>
            </a:extLst>
          </p:cNvPr>
          <p:cNvSpPr txBox="1"/>
          <p:nvPr/>
        </p:nvSpPr>
        <p:spPr>
          <a:xfrm>
            <a:off x="11281267" y="995553"/>
            <a:ext cx="843863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M. Kikuchi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BCAEAC4D-4446-D12E-2B1F-8B54EDFF39F5}"/>
              </a:ext>
            </a:extLst>
          </p:cNvPr>
          <p:cNvGrpSpPr/>
          <p:nvPr/>
        </p:nvGrpSpPr>
        <p:grpSpPr>
          <a:xfrm>
            <a:off x="7416881" y="3008098"/>
            <a:ext cx="3269125" cy="56265"/>
            <a:chOff x="6943060" y="3008098"/>
            <a:chExt cx="3269125" cy="56265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6266DEB2-D727-E1F3-F7A0-203B7C3A78AD}"/>
                </a:ext>
              </a:extLst>
            </p:cNvPr>
            <p:cNvSpPr/>
            <p:nvPr/>
          </p:nvSpPr>
          <p:spPr>
            <a:xfrm>
              <a:off x="6943060" y="3008098"/>
              <a:ext cx="2870115" cy="56265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47DF8AC0-637D-7A1B-4FF1-ECEBB7020A47}"/>
                </a:ext>
              </a:extLst>
            </p:cNvPr>
            <p:cNvSpPr/>
            <p:nvPr/>
          </p:nvSpPr>
          <p:spPr>
            <a:xfrm>
              <a:off x="9813175" y="3008099"/>
              <a:ext cx="399010" cy="28133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309236AF-A327-2B01-AB75-730873EEA7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1711" y="1130346"/>
            <a:ext cx="1624391" cy="1201373"/>
          </a:xfrm>
          <a:prstGeom prst="rect">
            <a:avLst/>
          </a:prstGeom>
        </p:spPr>
      </p:pic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CD542ADD-2276-BA54-ECC5-E84CB23D5F17}"/>
              </a:ext>
            </a:extLst>
          </p:cNvPr>
          <p:cNvCxnSpPr>
            <a:cxnSpLocks/>
          </p:cNvCxnSpPr>
          <p:nvPr/>
        </p:nvCxnSpPr>
        <p:spPr>
          <a:xfrm>
            <a:off x="6069874" y="2825509"/>
            <a:ext cx="1502377" cy="1825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AE033865-02D5-8E6D-0156-502EBFF12B7E}"/>
              </a:ext>
            </a:extLst>
          </p:cNvPr>
          <p:cNvCxnSpPr>
            <a:cxnSpLocks/>
          </p:cNvCxnSpPr>
          <p:nvPr/>
        </p:nvCxnSpPr>
        <p:spPr>
          <a:xfrm flipV="1">
            <a:off x="5965371" y="1846217"/>
            <a:ext cx="209006" cy="59218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955C5AB-6255-F60E-12E0-0BFCCE81F68F}"/>
              </a:ext>
            </a:extLst>
          </p:cNvPr>
          <p:cNvSpPr txBox="1"/>
          <p:nvPr/>
        </p:nvSpPr>
        <p:spPr>
          <a:xfrm>
            <a:off x="5383971" y="2656232"/>
            <a:ext cx="96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rgbClr val="00B050"/>
                </a:solidFill>
              </a:rPr>
              <a:t>wall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E680F5E6-D34E-CEC2-A157-EC8CACCFA9C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5867671" y="2331719"/>
            <a:ext cx="126966" cy="32451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8BC85E9-4C6A-F8E7-9E8A-4A038AA8BA6B}"/>
              </a:ext>
            </a:extLst>
          </p:cNvPr>
          <p:cNvSpPr txBox="1"/>
          <p:nvPr/>
        </p:nvSpPr>
        <p:spPr>
          <a:xfrm>
            <a:off x="5334732" y="3064105"/>
            <a:ext cx="1069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B050"/>
                </a:solidFill>
              </a:rPr>
              <a:t>too small clearance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A4195C4A-DDBB-354B-2D30-9E793CDF9850}"/>
              </a:ext>
            </a:extLst>
          </p:cNvPr>
          <p:cNvCxnSpPr>
            <a:cxnSpLocks/>
          </p:cNvCxnSpPr>
          <p:nvPr/>
        </p:nvCxnSpPr>
        <p:spPr>
          <a:xfrm flipV="1">
            <a:off x="6282460" y="3085879"/>
            <a:ext cx="4204041" cy="3173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76B48785-C264-BABE-8638-369474BDEAFE}"/>
              </a:ext>
            </a:extLst>
          </p:cNvPr>
          <p:cNvCxnSpPr>
            <a:cxnSpLocks/>
          </p:cNvCxnSpPr>
          <p:nvPr/>
        </p:nvCxnSpPr>
        <p:spPr>
          <a:xfrm flipV="1">
            <a:off x="6282460" y="2943862"/>
            <a:ext cx="2458317" cy="4203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楕円 39">
            <a:extLst>
              <a:ext uri="{FF2B5EF4-FFF2-40B4-BE49-F238E27FC236}">
                <a16:creationId xmlns:a16="http://schemas.microsoft.com/office/drawing/2014/main" id="{788A6CA3-219A-838E-ED71-70697AEA053E}"/>
              </a:ext>
            </a:extLst>
          </p:cNvPr>
          <p:cNvSpPr/>
          <p:nvPr/>
        </p:nvSpPr>
        <p:spPr>
          <a:xfrm>
            <a:off x="8464731" y="2771300"/>
            <a:ext cx="602401" cy="357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71337531-8CAC-0505-F2AA-1AD7F8FC3F10}"/>
              </a:ext>
            </a:extLst>
          </p:cNvPr>
          <p:cNvSpPr/>
          <p:nvPr/>
        </p:nvSpPr>
        <p:spPr>
          <a:xfrm>
            <a:off x="10233133" y="2862101"/>
            <a:ext cx="602401" cy="357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352630E-98EF-FF13-57E0-4025C4690DC0}"/>
              </a:ext>
            </a:extLst>
          </p:cNvPr>
          <p:cNvSpPr txBox="1"/>
          <p:nvPr/>
        </p:nvSpPr>
        <p:spPr>
          <a:xfrm>
            <a:off x="11059887" y="4019621"/>
            <a:ext cx="929559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Y. </a:t>
            </a:r>
            <a:r>
              <a:rPr lang="en-US" altLang="ja-JP" sz="1200" dirty="0" err="1">
                <a:solidFill>
                  <a:srgbClr val="00B050"/>
                </a:solidFill>
              </a:rPr>
              <a:t>Suetsugu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2B692D11-264F-3E3E-D287-436B731106B8}"/>
              </a:ext>
            </a:extLst>
          </p:cNvPr>
          <p:cNvSpPr/>
          <p:nvPr/>
        </p:nvSpPr>
        <p:spPr>
          <a:xfrm>
            <a:off x="7011844" y="4791265"/>
            <a:ext cx="463701" cy="2141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2EDCE150-F4C9-3952-1AED-5310656A9260}"/>
              </a:ext>
            </a:extLst>
          </p:cNvPr>
          <p:cNvSpPr/>
          <p:nvPr/>
        </p:nvSpPr>
        <p:spPr>
          <a:xfrm>
            <a:off x="7470437" y="4896507"/>
            <a:ext cx="1370207" cy="9585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45D2F9A3-CA78-AFF1-1C63-56FA1C8C6F99}"/>
              </a:ext>
            </a:extLst>
          </p:cNvPr>
          <p:cNvSpPr/>
          <p:nvPr/>
        </p:nvSpPr>
        <p:spPr>
          <a:xfrm>
            <a:off x="8572722" y="4800649"/>
            <a:ext cx="833215" cy="9585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CF60B65A-9419-384F-B59F-018AF8F2E880}"/>
              </a:ext>
            </a:extLst>
          </p:cNvPr>
          <p:cNvSpPr/>
          <p:nvPr/>
        </p:nvSpPr>
        <p:spPr>
          <a:xfrm>
            <a:off x="8840644" y="4896507"/>
            <a:ext cx="562912" cy="4571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20F0B262-4CD9-9C4E-AF54-86F2077808D7}"/>
              </a:ext>
            </a:extLst>
          </p:cNvPr>
          <p:cNvSpPr/>
          <p:nvPr/>
        </p:nvSpPr>
        <p:spPr>
          <a:xfrm>
            <a:off x="9431508" y="4697364"/>
            <a:ext cx="386386" cy="14332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8" name="フリーフォーム: 図形 57">
            <a:extLst>
              <a:ext uri="{FF2B5EF4-FFF2-40B4-BE49-F238E27FC236}">
                <a16:creationId xmlns:a16="http://schemas.microsoft.com/office/drawing/2014/main" id="{03512569-BA65-75BB-F9D5-1A533587FD22}"/>
              </a:ext>
            </a:extLst>
          </p:cNvPr>
          <p:cNvSpPr/>
          <p:nvPr/>
        </p:nvSpPr>
        <p:spPr>
          <a:xfrm>
            <a:off x="9403555" y="4694983"/>
            <a:ext cx="32713" cy="247244"/>
          </a:xfrm>
          <a:custGeom>
            <a:avLst/>
            <a:gdLst>
              <a:gd name="connsiteX0" fmla="*/ 0 w 97631"/>
              <a:gd name="connsiteY0" fmla="*/ 95250 h 288131"/>
              <a:gd name="connsiteX1" fmla="*/ 2381 w 97631"/>
              <a:gd name="connsiteY1" fmla="*/ 288131 h 288131"/>
              <a:gd name="connsiteX2" fmla="*/ 95250 w 97631"/>
              <a:gd name="connsiteY2" fmla="*/ 209550 h 288131"/>
              <a:gd name="connsiteX3" fmla="*/ 97631 w 97631"/>
              <a:gd name="connsiteY3" fmla="*/ 0 h 288131"/>
              <a:gd name="connsiteX4" fmla="*/ 0 w 97631"/>
              <a:gd name="connsiteY4" fmla="*/ 95250 h 288131"/>
              <a:gd name="connsiteX0" fmla="*/ 0 w 95267"/>
              <a:gd name="connsiteY0" fmla="*/ 92448 h 285329"/>
              <a:gd name="connsiteX1" fmla="*/ 2381 w 95267"/>
              <a:gd name="connsiteY1" fmla="*/ 285329 h 285329"/>
              <a:gd name="connsiteX2" fmla="*/ 95250 w 95267"/>
              <a:gd name="connsiteY2" fmla="*/ 206748 h 285329"/>
              <a:gd name="connsiteX3" fmla="*/ 72206 w 95267"/>
              <a:gd name="connsiteY3" fmla="*/ 0 h 285329"/>
              <a:gd name="connsiteX4" fmla="*/ 0 w 95267"/>
              <a:gd name="connsiteY4" fmla="*/ 92448 h 285329"/>
              <a:gd name="connsiteX0" fmla="*/ 0 w 72206"/>
              <a:gd name="connsiteY0" fmla="*/ 92448 h 285329"/>
              <a:gd name="connsiteX1" fmla="*/ 2381 w 72206"/>
              <a:gd name="connsiteY1" fmla="*/ 285329 h 285329"/>
              <a:gd name="connsiteX2" fmla="*/ 69825 w 72206"/>
              <a:gd name="connsiteY2" fmla="*/ 156311 h 285329"/>
              <a:gd name="connsiteX3" fmla="*/ 72206 w 72206"/>
              <a:gd name="connsiteY3" fmla="*/ 0 h 285329"/>
              <a:gd name="connsiteX4" fmla="*/ 0 w 72206"/>
              <a:gd name="connsiteY4" fmla="*/ 92448 h 285329"/>
              <a:gd name="connsiteX0" fmla="*/ 0 w 69857"/>
              <a:gd name="connsiteY0" fmla="*/ 98053 h 290934"/>
              <a:gd name="connsiteX1" fmla="*/ 2381 w 69857"/>
              <a:gd name="connsiteY1" fmla="*/ 290934 h 290934"/>
              <a:gd name="connsiteX2" fmla="*/ 69825 w 69857"/>
              <a:gd name="connsiteY2" fmla="*/ 161916 h 290934"/>
              <a:gd name="connsiteX3" fmla="*/ 56950 w 69857"/>
              <a:gd name="connsiteY3" fmla="*/ 0 h 290934"/>
              <a:gd name="connsiteX4" fmla="*/ 0 w 69857"/>
              <a:gd name="connsiteY4" fmla="*/ 98053 h 29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57" h="290934">
                <a:moveTo>
                  <a:pt x="0" y="98053"/>
                </a:moveTo>
                <a:cubicBezTo>
                  <a:pt x="794" y="162347"/>
                  <a:pt x="1587" y="226640"/>
                  <a:pt x="2381" y="290934"/>
                </a:cubicBezTo>
                <a:lnTo>
                  <a:pt x="69825" y="161916"/>
                </a:lnTo>
                <a:cubicBezTo>
                  <a:pt x="70619" y="92066"/>
                  <a:pt x="56156" y="69850"/>
                  <a:pt x="56950" y="0"/>
                </a:cubicBezTo>
                <a:cubicBezTo>
                  <a:pt x="24406" y="31750"/>
                  <a:pt x="32544" y="66303"/>
                  <a:pt x="0" y="98053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9D0D52CA-A1A5-9F09-4134-B4F31B3C2BA7}"/>
              </a:ext>
            </a:extLst>
          </p:cNvPr>
          <p:cNvSpPr/>
          <p:nvPr/>
        </p:nvSpPr>
        <p:spPr>
          <a:xfrm>
            <a:off x="7636057" y="5748338"/>
            <a:ext cx="207782" cy="2045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17450F75-D7CA-9A2B-88DE-53CE1B9CA0CE}"/>
              </a:ext>
            </a:extLst>
          </p:cNvPr>
          <p:cNvCxnSpPr>
            <a:cxnSpLocks/>
            <a:stCxn id="65" idx="2"/>
          </p:cNvCxnSpPr>
          <p:nvPr/>
        </p:nvCxnSpPr>
        <p:spPr>
          <a:xfrm>
            <a:off x="5515411" y="4229622"/>
            <a:ext cx="1699021" cy="6438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1EE5EA5-E1E7-6A95-AF78-83EC9D743822}"/>
              </a:ext>
            </a:extLst>
          </p:cNvPr>
          <p:cNvSpPr txBox="1"/>
          <p:nvPr/>
        </p:nvSpPr>
        <p:spPr>
          <a:xfrm>
            <a:off x="5031711" y="3891068"/>
            <a:ext cx="967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rgbClr val="00B050"/>
                </a:solidFill>
              </a:rPr>
              <a:t>New wall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E372F69D-F20D-0CDD-0BCD-CD89F4D7C403}"/>
              </a:ext>
            </a:extLst>
          </p:cNvPr>
          <p:cNvCxnSpPr/>
          <p:nvPr/>
        </p:nvCxnSpPr>
        <p:spPr>
          <a:xfrm>
            <a:off x="8089789" y="4610899"/>
            <a:ext cx="0" cy="28560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74D81C28-995B-6981-2DDF-9AB52991E122}"/>
              </a:ext>
            </a:extLst>
          </p:cNvPr>
          <p:cNvCxnSpPr>
            <a:cxnSpLocks/>
          </p:cNvCxnSpPr>
          <p:nvPr/>
        </p:nvCxnSpPr>
        <p:spPr>
          <a:xfrm>
            <a:off x="9689326" y="4849561"/>
            <a:ext cx="0" cy="29074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358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6DDFABA-4DA3-7B47-4D4A-5E56D6957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B2983EAA-7737-EE66-6081-FB3D4CBE2A3A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Summary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1269C9DB-F795-E40F-BBB2-97F94FC2842B}"/>
              </a:ext>
            </a:extLst>
          </p:cNvPr>
          <p:cNvSpPr txBox="1">
            <a:spLocks/>
          </p:cNvSpPr>
          <p:nvPr/>
        </p:nvSpPr>
        <p:spPr>
          <a:xfrm>
            <a:off x="767372" y="1069647"/>
            <a:ext cx="10990174" cy="5371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MR and DR vacuum systems have been working mostly well.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Vacuum scrubbing progressed steadily.</a:t>
            </a:r>
          </a:p>
          <a:p>
            <a:pPr lvl="1"/>
            <a:r>
              <a:rPr lang="en-US" altLang="ja-JP" sz="2400" dirty="0">
                <a:sym typeface="Symbol" panose="05050102010706020507" pitchFamily="18" charset="2"/>
              </a:rPr>
              <a:t>Troubles of vacuum system are decreasing.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No clear indication of ECE has been observed.</a:t>
            </a:r>
          </a:p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Recent behaviors of pressure against beam current are explained including thermal desorption (heating by wall current and HOM) as well as PSD.</a:t>
            </a:r>
          </a:p>
          <a:p>
            <a:r>
              <a:rPr lang="en-US" altLang="ja-JP">
                <a:solidFill>
                  <a:srgbClr val="002060"/>
                </a:solidFill>
                <a:sym typeface="Symbol" panose="05050102010706020507" pitchFamily="18" charset="2"/>
              </a:rPr>
              <a:t>Recent single beam </a:t>
            </a:r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lifetime is mostly limited by the </a:t>
            </a:r>
            <a:r>
              <a:rPr lang="en-US" altLang="ja-JP" dirty="0" err="1">
                <a:solidFill>
                  <a:srgbClr val="002060"/>
                </a:solidFill>
                <a:sym typeface="Symbol" panose="05050102010706020507" pitchFamily="18" charset="2"/>
              </a:rPr>
              <a:t>Touschek</a:t>
            </a:r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 effect rather than pressure (the Rutherford scattering).</a:t>
            </a:r>
          </a:p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Large vacuum works are ongoing during LS1.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NLC construction at LER D05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IR vacuum works for modification of Belle II detector and QCS cryostat.  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Installation of bellows with SR masks at LER D04 and D10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Replacement of HER injection chambers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Many collimator works (not mentioned in this talk)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Etc.</a:t>
            </a:r>
          </a:p>
          <a:p>
            <a:pPr lvl="1"/>
            <a:endParaRPr lang="en-US" altLang="ja-JP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endParaRPr lang="en-US" altLang="ja-JP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endParaRPr lang="en-US" altLang="ja-JP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3"/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91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グループ化 48"/>
          <p:cNvGrpSpPr/>
          <p:nvPr/>
        </p:nvGrpSpPr>
        <p:grpSpPr>
          <a:xfrm>
            <a:off x="102389" y="229418"/>
            <a:ext cx="12045409" cy="372572"/>
            <a:chOff x="102389" y="229418"/>
            <a:chExt cx="12045409" cy="372572"/>
          </a:xfrm>
        </p:grpSpPr>
        <p:sp>
          <p:nvSpPr>
            <p:cNvPr id="9" name="正方形/長方形 8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" name="円弧 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弧 1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" name="円弧 11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円弧 13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5" name="円弧 14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円弧 15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 rot="10800000">
              <a:off x="1503702" y="461377"/>
              <a:ext cx="10644096" cy="65945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8" name="円弧 17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9" name="円弧 18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0" name="円弧 1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円弧 20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2" name="円弧 21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円弧 22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25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9" t="-3299" r="25912" b="26170"/>
          <a:stretch/>
        </p:blipFill>
        <p:spPr bwMode="auto">
          <a:xfrm>
            <a:off x="10718514" y="2599162"/>
            <a:ext cx="1470919" cy="13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87689" y="6434516"/>
            <a:ext cx="5745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FFFF00"/>
                </a:solidFill>
              </a:rPr>
              <a:t>Inter-University Research Institute Corporation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100" b="1" dirty="0">
                <a:solidFill>
                  <a:srgbClr val="FFFF00"/>
                </a:solidFill>
              </a:rPr>
              <a:t>High Energy Accelerator Research Organization (KEK)</a:t>
            </a:r>
            <a:endParaRPr lang="en-US" altLang="ja-JP" sz="1000" b="1" dirty="0">
              <a:solidFill>
                <a:srgbClr val="FFFF00"/>
              </a:solidFill>
            </a:endParaRPr>
          </a:p>
          <a:p>
            <a:pPr algn="ctr"/>
            <a:r>
              <a:rPr lang="ja-JP" altLang="en-US" sz="800" dirty="0">
                <a:solidFill>
                  <a:srgbClr val="FFFF00"/>
                </a:solidFill>
              </a:rPr>
              <a:t>大学共同利用機関法人</a:t>
            </a:r>
            <a:r>
              <a:rPr lang="ja-JP" altLang="en-US" sz="1000" dirty="0">
                <a:solidFill>
                  <a:srgbClr val="FFFF00"/>
                </a:solidFill>
              </a:rPr>
              <a:t> </a:t>
            </a:r>
            <a:r>
              <a:rPr lang="ja-JP" altLang="en-US" sz="1100" b="1" dirty="0">
                <a:solidFill>
                  <a:srgbClr val="FFFF00"/>
                </a:solidFill>
              </a:rPr>
              <a:t>高エネルギー加速器研究機構 </a:t>
            </a:r>
            <a:r>
              <a:rPr lang="en-US" altLang="ja-JP" sz="1100" b="1" dirty="0">
                <a:solidFill>
                  <a:srgbClr val="FFFF00"/>
                </a:solidFill>
              </a:rPr>
              <a:t>(KEK)</a:t>
            </a:r>
            <a:endParaRPr lang="ja-JP" altLang="en-US" sz="1000" b="1" dirty="0">
              <a:solidFill>
                <a:srgbClr val="FFFF00"/>
              </a:solidFill>
            </a:endParaRPr>
          </a:p>
        </p:txBody>
      </p:sp>
      <p:pic>
        <p:nvPicPr>
          <p:cNvPr id="47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48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grpSp>
        <p:nvGrpSpPr>
          <p:cNvPr id="50" name="グループ化 49"/>
          <p:cNvGrpSpPr/>
          <p:nvPr/>
        </p:nvGrpSpPr>
        <p:grpSpPr>
          <a:xfrm rot="10800000">
            <a:off x="53784" y="3347435"/>
            <a:ext cx="12045409" cy="372572"/>
            <a:chOff x="102389" y="229418"/>
            <a:chExt cx="12045409" cy="372572"/>
          </a:xfrm>
        </p:grpSpPr>
        <p:sp>
          <p:nvSpPr>
            <p:cNvPr id="51" name="正方形/長方形 50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2" name="円弧 5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3" name="円弧 52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4" name="円弧 53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5" name="正方形/長方形 54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6" name="円弧 55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7" name="円弧 56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弧 57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 rot="10800000">
              <a:off x="1503702" y="460118"/>
              <a:ext cx="10644096" cy="67318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弧 59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円弧 6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円弧 6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円弧 62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4" name="円弧 63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円弧 64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二等辺三角形 65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7" name="二等辺三角形 66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71" name="タイトル 1"/>
          <p:cNvSpPr>
            <a:spLocks noGrp="1"/>
          </p:cNvSpPr>
          <p:nvPr>
            <p:ph type="ctrTitle"/>
          </p:nvPr>
        </p:nvSpPr>
        <p:spPr>
          <a:xfrm>
            <a:off x="1699648" y="1195199"/>
            <a:ext cx="8792704" cy="1135128"/>
          </a:xfrm>
        </p:spPr>
        <p:txBody>
          <a:bodyPr>
            <a:noAutofit/>
          </a:bodyPr>
          <a:lstStyle/>
          <a:p>
            <a:r>
              <a:rPr lang="en-US" altLang="ja-JP" sz="6000" b="1" dirty="0">
                <a:solidFill>
                  <a:srgbClr val="002060"/>
                </a:solidFill>
              </a:rPr>
              <a:t>Fin.</a:t>
            </a:r>
            <a:endParaRPr lang="ja-JP" altLang="en-US" sz="6000" b="1" dirty="0">
              <a:solidFill>
                <a:srgbClr val="002060"/>
              </a:solidFill>
            </a:endParaRPr>
          </a:p>
        </p:txBody>
      </p:sp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219FC572-AFD9-C10E-7C89-FD2BB9EAD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3702" y="4432169"/>
            <a:ext cx="9144000" cy="1598040"/>
          </a:xfrm>
        </p:spPr>
        <p:txBody>
          <a:bodyPr>
            <a:normAutofit/>
          </a:bodyPr>
          <a:lstStyle/>
          <a:p>
            <a:r>
              <a:rPr lang="en-US" altLang="ja-JP" dirty="0"/>
              <a:t>Thank you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2672633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Backup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99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111D1A64-6F1B-6715-6278-DA08674EC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99"/>
          <a:stretch/>
        </p:blipFill>
        <p:spPr>
          <a:xfrm>
            <a:off x="4776247" y="1553265"/>
            <a:ext cx="7415753" cy="3863637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HER pressure and beam current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D8E997C0-5F8B-55B3-9F8E-D7CCCDBEF6D0}"/>
              </a:ext>
            </a:extLst>
          </p:cNvPr>
          <p:cNvSpPr txBox="1">
            <a:spLocks/>
          </p:cNvSpPr>
          <p:nvPr/>
        </p:nvSpPr>
        <p:spPr>
          <a:xfrm>
            <a:off x="59898" y="1096910"/>
            <a:ext cx="4916117" cy="52303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HER pressure is decreasing steadily although beam current is increasing gradually.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Maximum beam current : </a:t>
            </a:r>
            <a:r>
              <a:rPr lang="en-US" altLang="ja-JP" sz="1800" dirty="0">
                <a:solidFill>
                  <a:srgbClr val="07601A"/>
                </a:solidFill>
                <a:sym typeface="Symbol" panose="05050102010706020507" pitchFamily="18" charset="2"/>
              </a:rPr>
              <a:t>1145 mA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Pressures with beam at the end of 2022ab:</a:t>
            </a:r>
          </a:p>
          <a:p>
            <a:pPr marL="457200" lvl="1" indent="0">
              <a:buNone/>
            </a:pPr>
            <a:r>
              <a:rPr lang="en-US" altLang="ja-JP" sz="1800" dirty="0">
                <a:sym typeface="Symbol" panose="05050102010706020507" pitchFamily="18" charset="2"/>
              </a:rPr>
              <a:t>	</a:t>
            </a:r>
            <a:r>
              <a:rPr lang="en-US" altLang="ja-JP" sz="1800" dirty="0">
                <a:solidFill>
                  <a:srgbClr val="C00000"/>
                </a:solidFill>
                <a:sym typeface="Symbol" panose="05050102010706020507" pitchFamily="18" charset="2"/>
              </a:rPr>
              <a:t>510</a:t>
            </a:r>
            <a:r>
              <a:rPr lang="en-US" altLang="ja-JP" sz="1800" baseline="30000" dirty="0">
                <a:solidFill>
                  <a:srgbClr val="C00000"/>
                </a:solidFill>
                <a:sym typeface="Symbol" panose="05050102010706020507" pitchFamily="18" charset="2"/>
              </a:rPr>
              <a:t>-8</a:t>
            </a:r>
            <a:r>
              <a:rPr lang="en-US" altLang="ja-JP" sz="1800" dirty="0">
                <a:solidFill>
                  <a:srgbClr val="C00000"/>
                </a:solidFill>
                <a:sym typeface="Symbol" panose="05050102010706020507" pitchFamily="18" charset="2"/>
              </a:rPr>
              <a:t> Pa (1145 mA, 2249 bunches)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Base pressure without beam:</a:t>
            </a:r>
            <a:r>
              <a:rPr lang="en-US" altLang="ja-JP" sz="1800" dirty="0">
                <a:solidFill>
                  <a:srgbClr val="7030A0"/>
                </a:solidFill>
                <a:sym typeface="Symbol" panose="05050102010706020507" pitchFamily="18" charset="2"/>
              </a:rPr>
              <a:t> 310</a:t>
            </a:r>
            <a:r>
              <a:rPr lang="en-US" altLang="ja-JP" sz="1800" baseline="30000" dirty="0">
                <a:solidFill>
                  <a:srgbClr val="7030A0"/>
                </a:solidFill>
                <a:sym typeface="Symbol" panose="05050102010706020507" pitchFamily="18" charset="2"/>
              </a:rPr>
              <a:t>-8</a:t>
            </a:r>
            <a:r>
              <a:rPr lang="en-US" altLang="ja-JP" sz="1800" dirty="0">
                <a:solidFill>
                  <a:srgbClr val="7030A0"/>
                </a:solidFill>
                <a:sym typeface="Symbol" panose="05050102010706020507" pitchFamily="18" charset="2"/>
              </a:rPr>
              <a:t> Pa </a:t>
            </a:r>
            <a:r>
              <a:rPr lang="en-US" altLang="ja-JP" sz="1700" dirty="0">
                <a:solidFill>
                  <a:srgbClr val="7030A0"/>
                </a:solidFill>
                <a:sym typeface="Symbol" panose="05050102010706020507" pitchFamily="18" charset="2"/>
              </a:rPr>
              <a:t>(Measurement limit in cold cathode gauges)</a:t>
            </a:r>
          </a:p>
          <a:p>
            <a:pPr marL="457200" lvl="1" indent="0">
              <a:buNone/>
            </a:pPr>
            <a:endParaRPr lang="en-US" altLang="ja-JP" sz="18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Pressure is approaching measurement limit.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Accurate pressure measurement is difficult.</a:t>
            </a:r>
          </a:p>
          <a:p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HER pressure is lower than LER pressure due to </a:t>
            </a:r>
            <a:r>
              <a:rPr lang="en-US" altLang="ja-JP" sz="2000" dirty="0">
                <a:solidFill>
                  <a:srgbClr val="FF0000"/>
                </a:solidFill>
                <a:sym typeface="Symbol" panose="05050102010706020507" pitchFamily="18" charset="2"/>
              </a:rPr>
              <a:t>memory effect</a:t>
            </a:r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See following slides.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82% of beam pipes, bellows chambers, and pumps were reused.</a:t>
            </a:r>
            <a:endParaRPr lang="en-US" altLang="ja-JP" sz="1800" dirty="0"/>
          </a:p>
          <a:p>
            <a:endParaRPr lang="en-US" altLang="ja-JP" dirty="0">
              <a:solidFill>
                <a:srgbClr val="00206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73EF6C7-9681-1FBF-8717-7CB15E37900B}"/>
              </a:ext>
            </a:extLst>
          </p:cNvPr>
          <p:cNvSpPr txBox="1"/>
          <p:nvPr/>
        </p:nvSpPr>
        <p:spPr>
          <a:xfrm>
            <a:off x="10390616" y="1040668"/>
            <a:ext cx="92459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00FF"/>
                </a:solidFill>
              </a:rPr>
              <a:t>HER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C40F5AA4-4D69-7B0A-7560-6DA0BD14F9C7}"/>
              </a:ext>
            </a:extLst>
          </p:cNvPr>
          <p:cNvCxnSpPr/>
          <p:nvPr/>
        </p:nvCxnSpPr>
        <p:spPr>
          <a:xfrm>
            <a:off x="5656997" y="3889612"/>
            <a:ext cx="5696803" cy="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F669370-5C79-67BC-F512-FB93ECFFDEC5}"/>
              </a:ext>
            </a:extLst>
          </p:cNvPr>
          <p:cNvSpPr txBox="1"/>
          <p:nvPr/>
        </p:nvSpPr>
        <p:spPr>
          <a:xfrm>
            <a:off x="6005569" y="2040246"/>
            <a:ext cx="9245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Whole ring</a:t>
            </a:r>
            <a:r>
              <a:rPr kumimoji="1" lang="en-US" altLang="ja-JP" sz="1200" dirty="0">
                <a:solidFill>
                  <a:srgbClr val="FF0000"/>
                </a:solidFill>
              </a:rPr>
              <a:t> 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CC95C7-AC90-E3A6-DD4D-EA27BD974965}"/>
              </a:ext>
            </a:extLst>
          </p:cNvPr>
          <p:cNvSpPr txBox="1"/>
          <p:nvPr/>
        </p:nvSpPr>
        <p:spPr>
          <a:xfrm>
            <a:off x="6213074" y="2684589"/>
            <a:ext cx="105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00FF"/>
                </a:solidFill>
              </a:rPr>
              <a:t>Arc sections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49506299-78BA-E29F-342B-69DF366A75CC}"/>
              </a:ext>
            </a:extLst>
          </p:cNvPr>
          <p:cNvCxnSpPr/>
          <p:nvPr/>
        </p:nvCxnSpPr>
        <p:spPr>
          <a:xfrm flipH="1">
            <a:off x="5831160" y="2957420"/>
            <a:ext cx="636707" cy="471580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3004D96D-4874-82E8-4843-7F73CCABF207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5892154" y="2317245"/>
            <a:ext cx="575713" cy="63998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CDA4F86-F277-E1F1-1A2E-C32810851FB4}"/>
              </a:ext>
            </a:extLst>
          </p:cNvPr>
          <p:cNvSpPr txBox="1"/>
          <p:nvPr/>
        </p:nvSpPr>
        <p:spPr>
          <a:xfrm>
            <a:off x="5748627" y="3961817"/>
            <a:ext cx="105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7601A"/>
                </a:solidFill>
              </a:rPr>
              <a:t>Beam current</a:t>
            </a:r>
            <a:endParaRPr kumimoji="1" lang="ja-JP" altLang="en-US" sz="1200" dirty="0">
              <a:solidFill>
                <a:srgbClr val="07601A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CC3119E1-57B5-C9AB-9A44-640E1EF62A53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6054359" y="4238816"/>
            <a:ext cx="220312" cy="177125"/>
          </a:xfrm>
          <a:prstGeom prst="straightConnector1">
            <a:avLst/>
          </a:prstGeom>
          <a:ln>
            <a:solidFill>
              <a:srgbClr val="07601A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A866769-0F65-E813-DAF6-5E10A9D6B7A3}"/>
              </a:ext>
            </a:extLst>
          </p:cNvPr>
          <p:cNvSpPr txBox="1"/>
          <p:nvPr/>
        </p:nvSpPr>
        <p:spPr>
          <a:xfrm>
            <a:off x="6725470" y="3900462"/>
            <a:ext cx="20998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Pressure m</a:t>
            </a:r>
            <a:r>
              <a:rPr kumimoji="1" lang="en-US" altLang="ja-JP" sz="1200" dirty="0">
                <a:solidFill>
                  <a:srgbClr val="7030A0"/>
                </a:solidFill>
              </a:rPr>
              <a:t>easurement limit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2DA81E91-7C41-96FB-C692-88D635FC82D3}"/>
              </a:ext>
            </a:extLst>
          </p:cNvPr>
          <p:cNvGrpSpPr/>
          <p:nvPr/>
        </p:nvGrpSpPr>
        <p:grpSpPr>
          <a:xfrm>
            <a:off x="7999345" y="1065409"/>
            <a:ext cx="1982132" cy="1806591"/>
            <a:chOff x="7901626" y="1008796"/>
            <a:chExt cx="2125419" cy="1898176"/>
          </a:xfrm>
        </p:grpSpPr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051C820D-067E-22FF-9069-C57BE2449126}"/>
                </a:ext>
              </a:extLst>
            </p:cNvPr>
            <p:cNvSpPr/>
            <p:nvPr/>
          </p:nvSpPr>
          <p:spPr>
            <a:xfrm>
              <a:off x="8022057" y="1075520"/>
              <a:ext cx="1858921" cy="1768116"/>
            </a:xfrm>
            <a:prstGeom prst="roundRect">
              <a:avLst>
                <a:gd name="adj" fmla="val 33862"/>
              </a:avLst>
            </a:prstGeom>
            <a:solidFill>
              <a:schemeClr val="bg1"/>
            </a:solidFill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120AEF30-6E1A-DBB6-84E3-4F9816F0DA70}"/>
                </a:ext>
              </a:extLst>
            </p:cNvPr>
            <p:cNvSpPr/>
            <p:nvPr/>
          </p:nvSpPr>
          <p:spPr>
            <a:xfrm>
              <a:off x="8638777" y="1008796"/>
              <a:ext cx="673180" cy="1898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33C0B784-3916-03B7-5BBE-27C9A9E27D89}"/>
                </a:ext>
              </a:extLst>
            </p:cNvPr>
            <p:cNvSpPr/>
            <p:nvPr/>
          </p:nvSpPr>
          <p:spPr>
            <a:xfrm>
              <a:off x="7901626" y="1637319"/>
              <a:ext cx="2125419" cy="640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4EDAFD6-0592-9A37-14E1-AC3D57AD5EF1}"/>
              </a:ext>
            </a:extLst>
          </p:cNvPr>
          <p:cNvGrpSpPr/>
          <p:nvPr/>
        </p:nvGrpSpPr>
        <p:grpSpPr>
          <a:xfrm>
            <a:off x="7964651" y="1004110"/>
            <a:ext cx="2303698" cy="1932717"/>
            <a:chOff x="7877078" y="993220"/>
            <a:chExt cx="2303698" cy="1932717"/>
          </a:xfrm>
        </p:grpSpPr>
        <p:pic>
          <p:nvPicPr>
            <p:cNvPr id="6" name="Picture 1" descr="page4image34810640">
              <a:extLst>
                <a:ext uri="{FF2B5EF4-FFF2-40B4-BE49-F238E27FC236}">
                  <a16:creationId xmlns:a16="http://schemas.microsoft.com/office/drawing/2014/main" id="{7E8A2595-C0FB-4B96-1DD0-F77399EB4E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874"/>
            <a:stretch/>
          </p:blipFill>
          <p:spPr bwMode="auto">
            <a:xfrm>
              <a:off x="7877078" y="993220"/>
              <a:ext cx="2269004" cy="1932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60CEF396-38A0-2898-AA30-09B92A7C78F3}"/>
                </a:ext>
              </a:extLst>
            </p:cNvPr>
            <p:cNvSpPr/>
            <p:nvPr/>
          </p:nvSpPr>
          <p:spPr>
            <a:xfrm>
              <a:off x="9880705" y="1503315"/>
              <a:ext cx="300071" cy="803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A651618-90A8-7395-B42D-A459357AF359}"/>
              </a:ext>
            </a:extLst>
          </p:cNvPr>
          <p:cNvSpPr txBox="1"/>
          <p:nvPr/>
        </p:nvSpPr>
        <p:spPr>
          <a:xfrm>
            <a:off x="7791981" y="1243802"/>
            <a:ext cx="52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00FF"/>
                </a:solidFill>
              </a:rPr>
              <a:t>Arc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CCD2344-EB61-726B-C1B2-91E8C45C919B}"/>
              </a:ext>
            </a:extLst>
          </p:cNvPr>
          <p:cNvSpPr txBox="1"/>
          <p:nvPr/>
        </p:nvSpPr>
        <p:spPr>
          <a:xfrm>
            <a:off x="7825141" y="2510063"/>
            <a:ext cx="52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00FF"/>
                </a:solidFill>
              </a:rPr>
              <a:t>Arc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5A89B4C-CEA4-2E31-F797-10974F1BF6C8}"/>
              </a:ext>
            </a:extLst>
          </p:cNvPr>
          <p:cNvSpPr txBox="1"/>
          <p:nvPr/>
        </p:nvSpPr>
        <p:spPr>
          <a:xfrm>
            <a:off x="9637294" y="2503164"/>
            <a:ext cx="52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00FF"/>
                </a:solidFill>
              </a:rPr>
              <a:t>Arc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DF5D3BF-4B7E-A723-22EA-0BD11FD2EAC5}"/>
              </a:ext>
            </a:extLst>
          </p:cNvPr>
          <p:cNvSpPr txBox="1"/>
          <p:nvPr/>
        </p:nvSpPr>
        <p:spPr>
          <a:xfrm>
            <a:off x="9652419" y="1300052"/>
            <a:ext cx="52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00FF"/>
                </a:solidFill>
              </a:rPr>
              <a:t>Arc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45" name="右中かっこ 44">
            <a:extLst>
              <a:ext uri="{FF2B5EF4-FFF2-40B4-BE49-F238E27FC236}">
                <a16:creationId xmlns:a16="http://schemas.microsoft.com/office/drawing/2014/main" id="{8BEE1D14-A643-69F4-BB2C-A24CBC2534DA}"/>
              </a:ext>
            </a:extLst>
          </p:cNvPr>
          <p:cNvSpPr/>
          <p:nvPr/>
        </p:nvSpPr>
        <p:spPr>
          <a:xfrm rot="5400000">
            <a:off x="7500471" y="5439334"/>
            <a:ext cx="138095" cy="31391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右中かっこ 45">
            <a:extLst>
              <a:ext uri="{FF2B5EF4-FFF2-40B4-BE49-F238E27FC236}">
                <a16:creationId xmlns:a16="http://schemas.microsoft.com/office/drawing/2014/main" id="{E91E2F80-8651-FA9E-D4E8-62BE857A9CA0}"/>
              </a:ext>
            </a:extLst>
          </p:cNvPr>
          <p:cNvSpPr/>
          <p:nvPr/>
        </p:nvSpPr>
        <p:spPr>
          <a:xfrm rot="5400000">
            <a:off x="8283133" y="5439334"/>
            <a:ext cx="138095" cy="31391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右中かっこ 46">
            <a:extLst>
              <a:ext uri="{FF2B5EF4-FFF2-40B4-BE49-F238E27FC236}">
                <a16:creationId xmlns:a16="http://schemas.microsoft.com/office/drawing/2014/main" id="{C6A793AB-C6F3-F006-C65F-8337B59208AA}"/>
              </a:ext>
            </a:extLst>
          </p:cNvPr>
          <p:cNvSpPr/>
          <p:nvPr/>
        </p:nvSpPr>
        <p:spPr>
          <a:xfrm rot="5400000">
            <a:off x="9088607" y="5439334"/>
            <a:ext cx="138095" cy="31391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右中かっこ 47">
            <a:extLst>
              <a:ext uri="{FF2B5EF4-FFF2-40B4-BE49-F238E27FC236}">
                <a16:creationId xmlns:a16="http://schemas.microsoft.com/office/drawing/2014/main" id="{DD56DF05-B51F-35DC-52B7-D453ED66079B}"/>
              </a:ext>
            </a:extLst>
          </p:cNvPr>
          <p:cNvSpPr/>
          <p:nvPr/>
        </p:nvSpPr>
        <p:spPr>
          <a:xfrm rot="5400000">
            <a:off x="9920078" y="5439334"/>
            <a:ext cx="138095" cy="31391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右中かっこ 48">
            <a:extLst>
              <a:ext uri="{FF2B5EF4-FFF2-40B4-BE49-F238E27FC236}">
                <a16:creationId xmlns:a16="http://schemas.microsoft.com/office/drawing/2014/main" id="{AF478C99-DDDB-6F44-8809-EF3FEEDCE2E1}"/>
              </a:ext>
            </a:extLst>
          </p:cNvPr>
          <p:cNvSpPr/>
          <p:nvPr/>
        </p:nvSpPr>
        <p:spPr>
          <a:xfrm rot="5400000">
            <a:off x="10743732" y="5439334"/>
            <a:ext cx="138095" cy="31391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右中かっこ 49">
            <a:extLst>
              <a:ext uri="{FF2B5EF4-FFF2-40B4-BE49-F238E27FC236}">
                <a16:creationId xmlns:a16="http://schemas.microsoft.com/office/drawing/2014/main" id="{882936C8-129E-59AA-169D-389EB71F64C6}"/>
              </a:ext>
            </a:extLst>
          </p:cNvPr>
          <p:cNvSpPr/>
          <p:nvPr/>
        </p:nvSpPr>
        <p:spPr>
          <a:xfrm rot="5400000">
            <a:off x="5808907" y="5423065"/>
            <a:ext cx="138095" cy="35280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BF4966A-8706-DA8D-8E05-2AF9A7E01DE7}"/>
              </a:ext>
            </a:extLst>
          </p:cNvPr>
          <p:cNvSpPr txBox="1"/>
          <p:nvPr/>
        </p:nvSpPr>
        <p:spPr>
          <a:xfrm>
            <a:off x="5514150" y="5677967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Phase1</a:t>
            </a:r>
            <a:endParaRPr kumimoji="1" lang="ja-JP" altLang="en-US" sz="1050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4AA01D9-7343-0714-CE0E-7AF635E38D73}"/>
              </a:ext>
            </a:extLst>
          </p:cNvPr>
          <p:cNvSpPr txBox="1"/>
          <p:nvPr/>
        </p:nvSpPr>
        <p:spPr>
          <a:xfrm>
            <a:off x="7210570" y="5677967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</a:t>
            </a:r>
            <a:r>
              <a:rPr lang="en-US" altLang="ja-JP" sz="1050" dirty="0"/>
              <a:t>2</a:t>
            </a:r>
            <a:endParaRPr kumimoji="1" lang="ja-JP" altLang="en-US" sz="105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3B8185A-D1E7-4E54-7F2B-55D15B6E8468}"/>
              </a:ext>
            </a:extLst>
          </p:cNvPr>
          <p:cNvSpPr txBox="1"/>
          <p:nvPr/>
        </p:nvSpPr>
        <p:spPr>
          <a:xfrm>
            <a:off x="8004487" y="5677967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2019ab</a:t>
            </a:r>
            <a:endParaRPr kumimoji="1" lang="ja-JP" altLang="en-US" sz="105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2E122A4-3C48-0480-3C55-F424869D7053}"/>
              </a:ext>
            </a:extLst>
          </p:cNvPr>
          <p:cNvSpPr txBox="1"/>
          <p:nvPr/>
        </p:nvSpPr>
        <p:spPr>
          <a:xfrm>
            <a:off x="8825289" y="5677967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2020ab</a:t>
            </a:r>
            <a:endParaRPr kumimoji="1" lang="ja-JP" altLang="en-US" sz="105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492F0A2-1E72-A66A-092C-000AA02EF6BB}"/>
              </a:ext>
            </a:extLst>
          </p:cNvPr>
          <p:cNvSpPr txBox="1"/>
          <p:nvPr/>
        </p:nvSpPr>
        <p:spPr>
          <a:xfrm>
            <a:off x="9652869" y="5677967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2021ab</a:t>
            </a:r>
            <a:endParaRPr kumimoji="1" lang="ja-JP" altLang="en-US" sz="1050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130376F8-3288-B54A-3199-00692DBEFDC4}"/>
              </a:ext>
            </a:extLst>
          </p:cNvPr>
          <p:cNvSpPr txBox="1"/>
          <p:nvPr/>
        </p:nvSpPr>
        <p:spPr>
          <a:xfrm>
            <a:off x="10480449" y="5672382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2022ab</a:t>
            </a:r>
            <a:endParaRPr kumimoji="1" lang="ja-JP" altLang="en-US" sz="1050" dirty="0"/>
          </a:p>
        </p:txBody>
      </p:sp>
      <p:sp>
        <p:nvSpPr>
          <p:cNvPr id="58" name="右中かっこ 57">
            <a:extLst>
              <a:ext uri="{FF2B5EF4-FFF2-40B4-BE49-F238E27FC236}">
                <a16:creationId xmlns:a16="http://schemas.microsoft.com/office/drawing/2014/main" id="{9C69CA63-C4C4-6440-24A0-130B7D3019C5}"/>
              </a:ext>
            </a:extLst>
          </p:cNvPr>
          <p:cNvSpPr/>
          <p:nvPr/>
        </p:nvSpPr>
        <p:spPr>
          <a:xfrm rot="5400000">
            <a:off x="8718725" y="5527687"/>
            <a:ext cx="138095" cy="20194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582E68D-CE6E-7153-79C8-15C4533BC643}"/>
              </a:ext>
            </a:extLst>
          </p:cNvPr>
          <p:cNvSpPr txBox="1"/>
          <p:nvPr/>
        </p:nvSpPr>
        <p:spPr>
          <a:xfrm>
            <a:off x="8443516" y="5754770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2019c</a:t>
            </a:r>
            <a:endParaRPr kumimoji="1" lang="ja-JP" altLang="en-US" sz="1050" dirty="0"/>
          </a:p>
        </p:txBody>
      </p:sp>
      <p:sp>
        <p:nvSpPr>
          <p:cNvPr id="60" name="右中かっこ 59">
            <a:extLst>
              <a:ext uri="{FF2B5EF4-FFF2-40B4-BE49-F238E27FC236}">
                <a16:creationId xmlns:a16="http://schemas.microsoft.com/office/drawing/2014/main" id="{E17A67D9-AE3C-7F2C-2E2E-8519DB56B9FB}"/>
              </a:ext>
            </a:extLst>
          </p:cNvPr>
          <p:cNvSpPr/>
          <p:nvPr/>
        </p:nvSpPr>
        <p:spPr>
          <a:xfrm rot="5400000">
            <a:off x="9543495" y="5527687"/>
            <a:ext cx="138095" cy="20194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31936E8A-7B7B-91ED-40C1-A8231D3FEB78}"/>
              </a:ext>
            </a:extLst>
          </p:cNvPr>
          <p:cNvSpPr txBox="1"/>
          <p:nvPr/>
        </p:nvSpPr>
        <p:spPr>
          <a:xfrm>
            <a:off x="9268286" y="5754770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2020c</a:t>
            </a:r>
            <a:endParaRPr kumimoji="1" lang="ja-JP" altLang="en-US" sz="1050" dirty="0"/>
          </a:p>
        </p:txBody>
      </p:sp>
      <p:sp>
        <p:nvSpPr>
          <p:cNvPr id="62" name="右中かっこ 61">
            <a:extLst>
              <a:ext uri="{FF2B5EF4-FFF2-40B4-BE49-F238E27FC236}">
                <a16:creationId xmlns:a16="http://schemas.microsoft.com/office/drawing/2014/main" id="{8429DBCA-EEB7-F0E7-E5A5-E1FE8EB0828C}"/>
              </a:ext>
            </a:extLst>
          </p:cNvPr>
          <p:cNvSpPr/>
          <p:nvPr/>
        </p:nvSpPr>
        <p:spPr>
          <a:xfrm rot="5400000">
            <a:off x="10341868" y="5528385"/>
            <a:ext cx="138095" cy="20194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F8DD97CF-A8F2-1B16-0C9A-BCCCEA0A020A}"/>
              </a:ext>
            </a:extLst>
          </p:cNvPr>
          <p:cNvSpPr txBox="1"/>
          <p:nvPr/>
        </p:nvSpPr>
        <p:spPr>
          <a:xfrm>
            <a:off x="10066659" y="5755468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2021c</a:t>
            </a:r>
            <a:endParaRPr kumimoji="1" lang="ja-JP" altLang="en-US" sz="1050" dirty="0"/>
          </a:p>
        </p:txBody>
      </p:sp>
      <p:sp>
        <p:nvSpPr>
          <p:cNvPr id="64" name="右中かっこ 63">
            <a:extLst>
              <a:ext uri="{FF2B5EF4-FFF2-40B4-BE49-F238E27FC236}">
                <a16:creationId xmlns:a16="http://schemas.microsoft.com/office/drawing/2014/main" id="{C4E7F932-DBB5-EED7-874C-BA1BAE7BA82E}"/>
              </a:ext>
            </a:extLst>
          </p:cNvPr>
          <p:cNvSpPr/>
          <p:nvPr/>
        </p:nvSpPr>
        <p:spPr>
          <a:xfrm rot="5400000">
            <a:off x="9760092" y="4511598"/>
            <a:ext cx="153130" cy="3191675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499B7EB-8C88-1649-FC7E-2387CE07BDED}"/>
              </a:ext>
            </a:extLst>
          </p:cNvPr>
          <p:cNvSpPr txBox="1"/>
          <p:nvPr/>
        </p:nvSpPr>
        <p:spPr>
          <a:xfrm>
            <a:off x="9513811" y="6172905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Phase3</a:t>
            </a:r>
            <a:endParaRPr kumimoji="1" lang="ja-JP" altLang="en-US" sz="1050" dirty="0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D34D316F-A310-E865-4600-9712B33B864E}"/>
              </a:ext>
            </a:extLst>
          </p:cNvPr>
          <p:cNvSpPr/>
          <p:nvPr/>
        </p:nvSpPr>
        <p:spPr>
          <a:xfrm>
            <a:off x="11351525" y="5841253"/>
            <a:ext cx="300071" cy="48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002E16-6AB3-4115-B446-978B682A22A2}"/>
              </a:ext>
            </a:extLst>
          </p:cNvPr>
          <p:cNvSpPr txBox="1"/>
          <p:nvPr/>
        </p:nvSpPr>
        <p:spPr>
          <a:xfrm>
            <a:off x="10428480" y="3940730"/>
            <a:ext cx="802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7601A"/>
                </a:solidFill>
              </a:rPr>
              <a:t>1145 mA</a:t>
            </a:r>
            <a:endParaRPr kumimoji="1" lang="ja-JP" altLang="en-US" sz="1200" dirty="0">
              <a:solidFill>
                <a:srgbClr val="07601A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B75A795-86F9-E785-5D95-36E50A860C35}"/>
              </a:ext>
            </a:extLst>
          </p:cNvPr>
          <p:cNvSpPr txBox="1"/>
          <p:nvPr/>
        </p:nvSpPr>
        <p:spPr>
          <a:xfrm>
            <a:off x="10041096" y="3061502"/>
            <a:ext cx="1703749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rgbClr val="C00000"/>
                </a:solidFill>
                <a:sym typeface="Symbol" panose="05050102010706020507" pitchFamily="18" charset="2"/>
              </a:rPr>
              <a:t>(1145 mA, 2249 bunches)</a:t>
            </a: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D855973-F582-F9A2-1F8F-A72383E8326F}"/>
              </a:ext>
            </a:extLst>
          </p:cNvPr>
          <p:cNvCxnSpPr>
            <a:cxnSpLocks/>
          </p:cNvCxnSpPr>
          <p:nvPr/>
        </p:nvCxnSpPr>
        <p:spPr>
          <a:xfrm>
            <a:off x="10865355" y="3356620"/>
            <a:ext cx="0" cy="256925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E2BAE72-8AE3-A98B-4BC4-22EFFEA6B75E}"/>
              </a:ext>
            </a:extLst>
          </p:cNvPr>
          <p:cNvSpPr txBox="1"/>
          <p:nvPr/>
        </p:nvSpPr>
        <p:spPr>
          <a:xfrm>
            <a:off x="10118313" y="2902655"/>
            <a:ext cx="16112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rgbClr val="C00000"/>
                </a:solidFill>
                <a:sym typeface="Symbol" panose="05050102010706020507" pitchFamily="18" charset="2"/>
              </a:rPr>
              <a:t>510</a:t>
            </a:r>
            <a:r>
              <a:rPr lang="en-US" altLang="ja-JP" sz="1100" baseline="30000" dirty="0">
                <a:solidFill>
                  <a:srgbClr val="C00000"/>
                </a:solidFill>
                <a:sym typeface="Symbol" panose="05050102010706020507" pitchFamily="18" charset="2"/>
              </a:rPr>
              <a:t>-8</a:t>
            </a:r>
            <a:r>
              <a:rPr lang="en-US" altLang="ja-JP" sz="1100" dirty="0">
                <a:solidFill>
                  <a:srgbClr val="C00000"/>
                </a:solidFill>
                <a:sym typeface="Symbol" panose="05050102010706020507" pitchFamily="18" charset="2"/>
              </a:rPr>
              <a:t> Pa </a:t>
            </a:r>
          </a:p>
        </p:txBody>
      </p:sp>
    </p:spTree>
    <p:extLst>
      <p:ext uri="{BB962C8B-B14F-4D97-AF65-F5344CB8AC3E}">
        <p14:creationId xmlns:p14="http://schemas.microsoft.com/office/powerpoint/2010/main" val="2351034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6FE8241-A769-A05C-3064-F3A94625C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75"/>
          <a:stretch/>
        </p:blipFill>
        <p:spPr>
          <a:xfrm>
            <a:off x="4872251" y="1635790"/>
            <a:ext cx="7319749" cy="3842013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LER pressure and beam current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C40F5AA4-4D69-7B0A-7560-6DA0BD14F9C7}"/>
              </a:ext>
            </a:extLst>
          </p:cNvPr>
          <p:cNvCxnSpPr>
            <a:cxnSpLocks/>
          </p:cNvCxnSpPr>
          <p:nvPr/>
        </p:nvCxnSpPr>
        <p:spPr>
          <a:xfrm>
            <a:off x="5756143" y="3937379"/>
            <a:ext cx="5570361" cy="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F669370-5C79-67BC-F512-FB93ECFFDEC5}"/>
              </a:ext>
            </a:extLst>
          </p:cNvPr>
          <p:cNvSpPr txBox="1"/>
          <p:nvPr/>
        </p:nvSpPr>
        <p:spPr>
          <a:xfrm>
            <a:off x="6711029" y="2198295"/>
            <a:ext cx="9245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Whole ring</a:t>
            </a:r>
            <a:r>
              <a:rPr kumimoji="1" lang="en-US" altLang="ja-JP" sz="1200" dirty="0">
                <a:solidFill>
                  <a:schemeClr val="accent2"/>
                </a:solidFill>
              </a:rPr>
              <a:t> 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CC95C7-AC90-E3A6-DD4D-EA27BD974965}"/>
              </a:ext>
            </a:extLst>
          </p:cNvPr>
          <p:cNvSpPr txBox="1"/>
          <p:nvPr/>
        </p:nvSpPr>
        <p:spPr>
          <a:xfrm>
            <a:off x="6309381" y="2876614"/>
            <a:ext cx="105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F0"/>
                </a:solidFill>
              </a:rPr>
              <a:t>Arc sections</a:t>
            </a:r>
            <a:endParaRPr kumimoji="1" lang="ja-JP" altLang="en-US" sz="1200" dirty="0">
              <a:solidFill>
                <a:srgbClr val="00B0F0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49506299-78BA-E29F-342B-69DF366A75CC}"/>
              </a:ext>
            </a:extLst>
          </p:cNvPr>
          <p:cNvCxnSpPr>
            <a:cxnSpLocks/>
          </p:cNvCxnSpPr>
          <p:nvPr/>
        </p:nvCxnSpPr>
        <p:spPr>
          <a:xfrm>
            <a:off x="7101770" y="3197167"/>
            <a:ext cx="320823" cy="365023"/>
          </a:xfrm>
          <a:prstGeom prst="straightConnector1">
            <a:avLst/>
          </a:prstGeom>
          <a:ln>
            <a:solidFill>
              <a:srgbClr val="03C7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3004D96D-4874-82E8-4843-7F73CCABF207}"/>
              </a:ext>
            </a:extLst>
          </p:cNvPr>
          <p:cNvCxnSpPr>
            <a:cxnSpLocks/>
          </p:cNvCxnSpPr>
          <p:nvPr/>
        </p:nvCxnSpPr>
        <p:spPr>
          <a:xfrm>
            <a:off x="7168654" y="2502800"/>
            <a:ext cx="302813" cy="329575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CDA4F86-F277-E1F1-1A2E-C32810851FB4}"/>
              </a:ext>
            </a:extLst>
          </p:cNvPr>
          <p:cNvSpPr txBox="1"/>
          <p:nvPr/>
        </p:nvSpPr>
        <p:spPr>
          <a:xfrm>
            <a:off x="5925028" y="4023010"/>
            <a:ext cx="105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7601A"/>
                </a:solidFill>
              </a:rPr>
              <a:t>Beam current</a:t>
            </a:r>
            <a:endParaRPr kumimoji="1" lang="ja-JP" altLang="en-US" sz="1200" dirty="0">
              <a:solidFill>
                <a:srgbClr val="07601A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CC3119E1-57B5-C9AB-9A44-640E1EF62A53}"/>
              </a:ext>
            </a:extLst>
          </p:cNvPr>
          <p:cNvCxnSpPr>
            <a:cxnSpLocks/>
          </p:cNvCxnSpPr>
          <p:nvPr/>
        </p:nvCxnSpPr>
        <p:spPr>
          <a:xfrm flipH="1">
            <a:off x="6135309" y="4307487"/>
            <a:ext cx="220312" cy="177125"/>
          </a:xfrm>
          <a:prstGeom prst="straightConnector1">
            <a:avLst/>
          </a:prstGeom>
          <a:ln>
            <a:solidFill>
              <a:srgbClr val="07601A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A866769-0F65-E813-DAF6-5E10A9D6B7A3}"/>
              </a:ext>
            </a:extLst>
          </p:cNvPr>
          <p:cNvSpPr txBox="1"/>
          <p:nvPr/>
        </p:nvSpPr>
        <p:spPr>
          <a:xfrm>
            <a:off x="7052107" y="3945817"/>
            <a:ext cx="20998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Pressure m</a:t>
            </a:r>
            <a:r>
              <a:rPr kumimoji="1" lang="en-US" altLang="ja-JP" sz="1200" dirty="0">
                <a:solidFill>
                  <a:srgbClr val="7030A0"/>
                </a:solidFill>
              </a:rPr>
              <a:t>easurement limit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2DA81E91-7C41-96FB-C692-88D635FC82D3}"/>
              </a:ext>
            </a:extLst>
          </p:cNvPr>
          <p:cNvGrpSpPr/>
          <p:nvPr/>
        </p:nvGrpSpPr>
        <p:grpSpPr>
          <a:xfrm>
            <a:off x="8161666" y="995310"/>
            <a:ext cx="1982132" cy="1806591"/>
            <a:chOff x="7901626" y="1008796"/>
            <a:chExt cx="2125419" cy="1898176"/>
          </a:xfrm>
        </p:grpSpPr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051C820D-067E-22FF-9069-C57BE2449126}"/>
                </a:ext>
              </a:extLst>
            </p:cNvPr>
            <p:cNvSpPr/>
            <p:nvPr/>
          </p:nvSpPr>
          <p:spPr>
            <a:xfrm>
              <a:off x="8022057" y="1075520"/>
              <a:ext cx="1858921" cy="1768116"/>
            </a:xfrm>
            <a:prstGeom prst="roundRect">
              <a:avLst>
                <a:gd name="adj" fmla="val 33862"/>
              </a:avLst>
            </a:prstGeom>
            <a:solidFill>
              <a:schemeClr val="bg1"/>
            </a:solidFill>
            <a:ln>
              <a:solidFill>
                <a:srgbClr val="03C7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3C7FF"/>
                </a:solidFill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120AEF30-6E1A-DBB6-84E3-4F9816F0DA70}"/>
                </a:ext>
              </a:extLst>
            </p:cNvPr>
            <p:cNvSpPr/>
            <p:nvPr/>
          </p:nvSpPr>
          <p:spPr>
            <a:xfrm>
              <a:off x="8638777" y="1008796"/>
              <a:ext cx="673180" cy="1898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33C0B784-3916-03B7-5BBE-27C9A9E27D89}"/>
                </a:ext>
              </a:extLst>
            </p:cNvPr>
            <p:cNvSpPr/>
            <p:nvPr/>
          </p:nvSpPr>
          <p:spPr>
            <a:xfrm>
              <a:off x="7901626" y="1637319"/>
              <a:ext cx="2125419" cy="640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4EDAFD6-0592-9A37-14E1-AC3D57AD5EF1}"/>
              </a:ext>
            </a:extLst>
          </p:cNvPr>
          <p:cNvGrpSpPr/>
          <p:nvPr/>
        </p:nvGrpSpPr>
        <p:grpSpPr>
          <a:xfrm>
            <a:off x="8131726" y="951933"/>
            <a:ext cx="3307628" cy="1932717"/>
            <a:chOff x="6873148" y="953076"/>
            <a:chExt cx="3307628" cy="1932717"/>
          </a:xfrm>
        </p:grpSpPr>
        <p:pic>
          <p:nvPicPr>
            <p:cNvPr id="6" name="Picture 1" descr="page4image34810640">
              <a:extLst>
                <a:ext uri="{FF2B5EF4-FFF2-40B4-BE49-F238E27FC236}">
                  <a16:creationId xmlns:a16="http://schemas.microsoft.com/office/drawing/2014/main" id="{7E8A2595-C0FB-4B96-1DD0-F77399EB4E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72" t="-585" r="48802" b="585"/>
            <a:stretch/>
          </p:blipFill>
          <p:spPr bwMode="auto">
            <a:xfrm>
              <a:off x="6873148" y="953076"/>
              <a:ext cx="2269004" cy="1932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60CEF396-38A0-2898-AA30-09B92A7C78F3}"/>
                </a:ext>
              </a:extLst>
            </p:cNvPr>
            <p:cNvSpPr/>
            <p:nvPr/>
          </p:nvSpPr>
          <p:spPr>
            <a:xfrm>
              <a:off x="9880705" y="1503315"/>
              <a:ext cx="300071" cy="803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A651618-90A8-7395-B42D-A459357AF359}"/>
              </a:ext>
            </a:extLst>
          </p:cNvPr>
          <p:cNvSpPr txBox="1"/>
          <p:nvPr/>
        </p:nvSpPr>
        <p:spPr>
          <a:xfrm>
            <a:off x="7954302" y="1173703"/>
            <a:ext cx="52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3C7FF"/>
                </a:solidFill>
              </a:rPr>
              <a:t>Arc</a:t>
            </a:r>
            <a:endParaRPr kumimoji="1" lang="ja-JP" altLang="en-US" sz="1200" dirty="0">
              <a:solidFill>
                <a:srgbClr val="03C7FF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CCD2344-EB61-726B-C1B2-91E8C45C919B}"/>
              </a:ext>
            </a:extLst>
          </p:cNvPr>
          <p:cNvSpPr txBox="1"/>
          <p:nvPr/>
        </p:nvSpPr>
        <p:spPr>
          <a:xfrm>
            <a:off x="7952547" y="2345440"/>
            <a:ext cx="52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3C7FF"/>
                </a:solidFill>
              </a:rPr>
              <a:t>Arc</a:t>
            </a:r>
            <a:endParaRPr kumimoji="1" lang="ja-JP" altLang="en-US" sz="1200" dirty="0">
              <a:solidFill>
                <a:srgbClr val="03C7FF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5A89B4C-CEA4-2E31-F797-10974F1BF6C8}"/>
              </a:ext>
            </a:extLst>
          </p:cNvPr>
          <p:cNvSpPr txBox="1"/>
          <p:nvPr/>
        </p:nvSpPr>
        <p:spPr>
          <a:xfrm>
            <a:off x="9831295" y="2393377"/>
            <a:ext cx="52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3C7FF"/>
                </a:solidFill>
              </a:rPr>
              <a:t>Arc</a:t>
            </a:r>
            <a:endParaRPr kumimoji="1" lang="ja-JP" altLang="en-US" sz="1200" dirty="0">
              <a:solidFill>
                <a:srgbClr val="03C7FF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DF5D3BF-4B7E-A723-22EA-0BD11FD2EAC5}"/>
              </a:ext>
            </a:extLst>
          </p:cNvPr>
          <p:cNvSpPr txBox="1"/>
          <p:nvPr/>
        </p:nvSpPr>
        <p:spPr>
          <a:xfrm>
            <a:off x="9814740" y="1229953"/>
            <a:ext cx="52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3C7FF"/>
                </a:solidFill>
              </a:rPr>
              <a:t>Arc</a:t>
            </a:r>
            <a:endParaRPr kumimoji="1" lang="ja-JP" altLang="en-US" sz="1200" dirty="0">
              <a:solidFill>
                <a:srgbClr val="03C7FF"/>
              </a:solidFill>
            </a:endParaRPr>
          </a:p>
        </p:txBody>
      </p:sp>
      <p:sp>
        <p:nvSpPr>
          <p:cNvPr id="45" name="右中かっこ 44">
            <a:extLst>
              <a:ext uri="{FF2B5EF4-FFF2-40B4-BE49-F238E27FC236}">
                <a16:creationId xmlns:a16="http://schemas.microsoft.com/office/drawing/2014/main" id="{8BEE1D14-A643-69F4-BB2C-A24CBC2534DA}"/>
              </a:ext>
            </a:extLst>
          </p:cNvPr>
          <p:cNvSpPr/>
          <p:nvPr/>
        </p:nvSpPr>
        <p:spPr>
          <a:xfrm rot="5400000">
            <a:off x="7561887" y="5500750"/>
            <a:ext cx="138095" cy="31391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右中かっこ 45">
            <a:extLst>
              <a:ext uri="{FF2B5EF4-FFF2-40B4-BE49-F238E27FC236}">
                <a16:creationId xmlns:a16="http://schemas.microsoft.com/office/drawing/2014/main" id="{E91E2F80-8651-FA9E-D4E8-62BE857A9CA0}"/>
              </a:ext>
            </a:extLst>
          </p:cNvPr>
          <p:cNvSpPr/>
          <p:nvPr/>
        </p:nvSpPr>
        <p:spPr>
          <a:xfrm rot="5400000">
            <a:off x="8344549" y="5500750"/>
            <a:ext cx="138095" cy="31391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右中かっこ 46">
            <a:extLst>
              <a:ext uri="{FF2B5EF4-FFF2-40B4-BE49-F238E27FC236}">
                <a16:creationId xmlns:a16="http://schemas.microsoft.com/office/drawing/2014/main" id="{C6A793AB-C6F3-F006-C65F-8337B59208AA}"/>
              </a:ext>
            </a:extLst>
          </p:cNvPr>
          <p:cNvSpPr/>
          <p:nvPr/>
        </p:nvSpPr>
        <p:spPr>
          <a:xfrm rot="5400000">
            <a:off x="9150023" y="5500750"/>
            <a:ext cx="138095" cy="31391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右中かっこ 47">
            <a:extLst>
              <a:ext uri="{FF2B5EF4-FFF2-40B4-BE49-F238E27FC236}">
                <a16:creationId xmlns:a16="http://schemas.microsoft.com/office/drawing/2014/main" id="{DD56DF05-B51F-35DC-52B7-D453ED66079B}"/>
              </a:ext>
            </a:extLst>
          </p:cNvPr>
          <p:cNvSpPr/>
          <p:nvPr/>
        </p:nvSpPr>
        <p:spPr>
          <a:xfrm rot="5400000">
            <a:off x="9981494" y="5500750"/>
            <a:ext cx="138095" cy="31391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右中かっこ 48">
            <a:extLst>
              <a:ext uri="{FF2B5EF4-FFF2-40B4-BE49-F238E27FC236}">
                <a16:creationId xmlns:a16="http://schemas.microsoft.com/office/drawing/2014/main" id="{AF478C99-DDDB-6F44-8809-EF3FEEDCE2E1}"/>
              </a:ext>
            </a:extLst>
          </p:cNvPr>
          <p:cNvSpPr/>
          <p:nvPr/>
        </p:nvSpPr>
        <p:spPr>
          <a:xfrm rot="5400000">
            <a:off x="10805148" y="5500750"/>
            <a:ext cx="138095" cy="31391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右中かっこ 49">
            <a:extLst>
              <a:ext uri="{FF2B5EF4-FFF2-40B4-BE49-F238E27FC236}">
                <a16:creationId xmlns:a16="http://schemas.microsoft.com/office/drawing/2014/main" id="{882936C8-129E-59AA-169D-389EB71F64C6}"/>
              </a:ext>
            </a:extLst>
          </p:cNvPr>
          <p:cNvSpPr/>
          <p:nvPr/>
        </p:nvSpPr>
        <p:spPr>
          <a:xfrm rot="5400000">
            <a:off x="5870323" y="5484481"/>
            <a:ext cx="138095" cy="35280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BF4966A-8706-DA8D-8E05-2AF9A7E01DE7}"/>
              </a:ext>
            </a:extLst>
          </p:cNvPr>
          <p:cNvSpPr txBox="1"/>
          <p:nvPr/>
        </p:nvSpPr>
        <p:spPr>
          <a:xfrm>
            <a:off x="5575566" y="5739383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Phase1</a:t>
            </a:r>
            <a:endParaRPr kumimoji="1" lang="ja-JP" altLang="en-US" sz="1050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4AA01D9-7343-0714-CE0E-7AF635E38D73}"/>
              </a:ext>
            </a:extLst>
          </p:cNvPr>
          <p:cNvSpPr txBox="1"/>
          <p:nvPr/>
        </p:nvSpPr>
        <p:spPr>
          <a:xfrm>
            <a:off x="7271986" y="5739383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</a:t>
            </a:r>
            <a:r>
              <a:rPr lang="en-US" altLang="ja-JP" sz="1050" dirty="0"/>
              <a:t>2</a:t>
            </a:r>
            <a:endParaRPr kumimoji="1" lang="ja-JP" altLang="en-US" sz="105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3B8185A-D1E7-4E54-7F2B-55D15B6E8468}"/>
              </a:ext>
            </a:extLst>
          </p:cNvPr>
          <p:cNvSpPr txBox="1"/>
          <p:nvPr/>
        </p:nvSpPr>
        <p:spPr>
          <a:xfrm>
            <a:off x="8065903" y="5739383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2019ab</a:t>
            </a:r>
            <a:endParaRPr kumimoji="1" lang="ja-JP" altLang="en-US" sz="105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2E122A4-3C48-0480-3C55-F424869D7053}"/>
              </a:ext>
            </a:extLst>
          </p:cNvPr>
          <p:cNvSpPr txBox="1"/>
          <p:nvPr/>
        </p:nvSpPr>
        <p:spPr>
          <a:xfrm>
            <a:off x="8886705" y="5739383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2020ab</a:t>
            </a:r>
            <a:endParaRPr kumimoji="1" lang="ja-JP" altLang="en-US" sz="105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492F0A2-1E72-A66A-092C-000AA02EF6BB}"/>
              </a:ext>
            </a:extLst>
          </p:cNvPr>
          <p:cNvSpPr txBox="1"/>
          <p:nvPr/>
        </p:nvSpPr>
        <p:spPr>
          <a:xfrm>
            <a:off x="9714285" y="5739383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2021ab</a:t>
            </a:r>
            <a:endParaRPr kumimoji="1" lang="ja-JP" altLang="en-US" sz="1050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130376F8-3288-B54A-3199-00692DBEFDC4}"/>
              </a:ext>
            </a:extLst>
          </p:cNvPr>
          <p:cNvSpPr txBox="1"/>
          <p:nvPr/>
        </p:nvSpPr>
        <p:spPr>
          <a:xfrm>
            <a:off x="10541865" y="5733798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2022ab</a:t>
            </a:r>
            <a:endParaRPr kumimoji="1" lang="ja-JP" altLang="en-US" sz="1050" dirty="0"/>
          </a:p>
        </p:txBody>
      </p:sp>
      <p:sp>
        <p:nvSpPr>
          <p:cNvPr id="58" name="右中かっこ 57">
            <a:extLst>
              <a:ext uri="{FF2B5EF4-FFF2-40B4-BE49-F238E27FC236}">
                <a16:creationId xmlns:a16="http://schemas.microsoft.com/office/drawing/2014/main" id="{9C69CA63-C4C4-6440-24A0-130B7D3019C5}"/>
              </a:ext>
            </a:extLst>
          </p:cNvPr>
          <p:cNvSpPr/>
          <p:nvPr/>
        </p:nvSpPr>
        <p:spPr>
          <a:xfrm rot="5400000">
            <a:off x="8780141" y="5589103"/>
            <a:ext cx="138095" cy="20194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582E68D-CE6E-7153-79C8-15C4533BC643}"/>
              </a:ext>
            </a:extLst>
          </p:cNvPr>
          <p:cNvSpPr txBox="1"/>
          <p:nvPr/>
        </p:nvSpPr>
        <p:spPr>
          <a:xfrm>
            <a:off x="8504932" y="5816186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2019c</a:t>
            </a:r>
            <a:endParaRPr kumimoji="1" lang="ja-JP" altLang="en-US" sz="1050" dirty="0"/>
          </a:p>
        </p:txBody>
      </p:sp>
      <p:sp>
        <p:nvSpPr>
          <p:cNvPr id="60" name="右中かっこ 59">
            <a:extLst>
              <a:ext uri="{FF2B5EF4-FFF2-40B4-BE49-F238E27FC236}">
                <a16:creationId xmlns:a16="http://schemas.microsoft.com/office/drawing/2014/main" id="{E17A67D9-AE3C-7F2C-2E2E-8519DB56B9FB}"/>
              </a:ext>
            </a:extLst>
          </p:cNvPr>
          <p:cNvSpPr/>
          <p:nvPr/>
        </p:nvSpPr>
        <p:spPr>
          <a:xfrm rot="5400000">
            <a:off x="9604911" y="5589103"/>
            <a:ext cx="138095" cy="20194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31936E8A-7B7B-91ED-40C1-A8231D3FEB78}"/>
              </a:ext>
            </a:extLst>
          </p:cNvPr>
          <p:cNvSpPr txBox="1"/>
          <p:nvPr/>
        </p:nvSpPr>
        <p:spPr>
          <a:xfrm>
            <a:off x="9329702" y="5816186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2020c</a:t>
            </a:r>
            <a:endParaRPr kumimoji="1" lang="ja-JP" altLang="en-US" sz="1050" dirty="0"/>
          </a:p>
        </p:txBody>
      </p:sp>
      <p:sp>
        <p:nvSpPr>
          <p:cNvPr id="62" name="右中かっこ 61">
            <a:extLst>
              <a:ext uri="{FF2B5EF4-FFF2-40B4-BE49-F238E27FC236}">
                <a16:creationId xmlns:a16="http://schemas.microsoft.com/office/drawing/2014/main" id="{8429DBCA-EEB7-F0E7-E5A5-E1FE8EB0828C}"/>
              </a:ext>
            </a:extLst>
          </p:cNvPr>
          <p:cNvSpPr/>
          <p:nvPr/>
        </p:nvSpPr>
        <p:spPr>
          <a:xfrm rot="5400000">
            <a:off x="10403284" y="5589801"/>
            <a:ext cx="138095" cy="20194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F8DD97CF-A8F2-1B16-0C9A-BCCCEA0A020A}"/>
              </a:ext>
            </a:extLst>
          </p:cNvPr>
          <p:cNvSpPr txBox="1"/>
          <p:nvPr/>
        </p:nvSpPr>
        <p:spPr>
          <a:xfrm>
            <a:off x="10128075" y="5816884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2021c</a:t>
            </a:r>
            <a:endParaRPr kumimoji="1" lang="ja-JP" altLang="en-US" sz="1050" dirty="0"/>
          </a:p>
        </p:txBody>
      </p:sp>
      <p:sp>
        <p:nvSpPr>
          <p:cNvPr id="64" name="右中かっこ 63">
            <a:extLst>
              <a:ext uri="{FF2B5EF4-FFF2-40B4-BE49-F238E27FC236}">
                <a16:creationId xmlns:a16="http://schemas.microsoft.com/office/drawing/2014/main" id="{C4E7F932-DBB5-EED7-874C-BA1BAE7BA82E}"/>
              </a:ext>
            </a:extLst>
          </p:cNvPr>
          <p:cNvSpPr/>
          <p:nvPr/>
        </p:nvSpPr>
        <p:spPr>
          <a:xfrm rot="5400000">
            <a:off x="9821508" y="4573014"/>
            <a:ext cx="153130" cy="3191675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499B7EB-8C88-1649-FC7E-2387CE07BDED}"/>
              </a:ext>
            </a:extLst>
          </p:cNvPr>
          <p:cNvSpPr txBox="1"/>
          <p:nvPr/>
        </p:nvSpPr>
        <p:spPr>
          <a:xfrm>
            <a:off x="9575227" y="6234321"/>
            <a:ext cx="69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Phase3</a:t>
            </a:r>
            <a:endParaRPr kumimoji="1" lang="ja-JP" altLang="en-US" sz="1050" dirty="0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D34D316F-A310-E865-4600-9712B33B864E}"/>
              </a:ext>
            </a:extLst>
          </p:cNvPr>
          <p:cNvSpPr/>
          <p:nvPr/>
        </p:nvSpPr>
        <p:spPr>
          <a:xfrm>
            <a:off x="11412941" y="5902669"/>
            <a:ext cx="300071" cy="48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859ED7D-37D9-4038-ABBB-ED18C1CA817D}"/>
              </a:ext>
            </a:extLst>
          </p:cNvPr>
          <p:cNvSpPr txBox="1"/>
          <p:nvPr/>
        </p:nvSpPr>
        <p:spPr>
          <a:xfrm>
            <a:off x="10507438" y="1055587"/>
            <a:ext cx="92459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LER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0" name="コンテンツ プレースホルダー 2">
            <a:extLst>
              <a:ext uri="{FF2B5EF4-FFF2-40B4-BE49-F238E27FC236}">
                <a16:creationId xmlns:a16="http://schemas.microsoft.com/office/drawing/2014/main" id="{E2671A5C-61FE-A21F-7B6A-E6A5E606EB46}"/>
              </a:ext>
            </a:extLst>
          </p:cNvPr>
          <p:cNvSpPr txBox="1">
            <a:spLocks/>
          </p:cNvSpPr>
          <p:nvPr/>
        </p:nvSpPr>
        <p:spPr>
          <a:xfrm>
            <a:off x="38020" y="1122652"/>
            <a:ext cx="4978932" cy="5230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LER pressure is decreasing steadily although beam current is increasing gradually.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Maximum beam current : </a:t>
            </a:r>
            <a:r>
              <a:rPr lang="en-US" altLang="ja-JP" sz="1800" dirty="0">
                <a:solidFill>
                  <a:srgbClr val="07601A"/>
                </a:solidFill>
                <a:sym typeface="Symbol" panose="05050102010706020507" pitchFamily="18" charset="2"/>
              </a:rPr>
              <a:t>1455 mA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Pressures with beam at the end of 2022ab:</a:t>
            </a:r>
          </a:p>
          <a:p>
            <a:pPr marL="457200" lvl="1" indent="0">
              <a:buNone/>
            </a:pPr>
            <a:r>
              <a:rPr lang="en-US" altLang="ja-JP" sz="1800" dirty="0">
                <a:sym typeface="Symbol" panose="05050102010706020507" pitchFamily="18" charset="2"/>
              </a:rPr>
              <a:t>	</a:t>
            </a:r>
            <a:r>
              <a:rPr lang="en-US" altLang="ja-JP" sz="1800" dirty="0">
                <a:solidFill>
                  <a:srgbClr val="C00000"/>
                </a:solidFill>
                <a:sym typeface="Symbol" panose="05050102010706020507" pitchFamily="18" charset="2"/>
              </a:rPr>
              <a:t>210</a:t>
            </a:r>
            <a:r>
              <a:rPr lang="en-US" altLang="ja-JP" sz="1800" baseline="30000" dirty="0">
                <a:solidFill>
                  <a:srgbClr val="C00000"/>
                </a:solidFill>
                <a:sym typeface="Symbol" panose="05050102010706020507" pitchFamily="18" charset="2"/>
              </a:rPr>
              <a:t>-7</a:t>
            </a:r>
            <a:r>
              <a:rPr lang="en-US" altLang="ja-JP" sz="1800" dirty="0">
                <a:solidFill>
                  <a:srgbClr val="C00000"/>
                </a:solidFill>
                <a:sym typeface="Symbol" panose="05050102010706020507" pitchFamily="18" charset="2"/>
              </a:rPr>
              <a:t> Pa (1.455 mA, 2249 bunches)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Base pressure without beam: </a:t>
            </a:r>
            <a:r>
              <a:rPr lang="en-US" altLang="ja-JP" sz="1800" dirty="0">
                <a:solidFill>
                  <a:srgbClr val="7030A0"/>
                </a:solidFill>
                <a:sym typeface="Symbol" panose="05050102010706020507" pitchFamily="18" charset="2"/>
              </a:rPr>
              <a:t>310</a:t>
            </a:r>
            <a:r>
              <a:rPr lang="en-US" altLang="ja-JP" sz="1800" baseline="30000" dirty="0">
                <a:solidFill>
                  <a:srgbClr val="7030A0"/>
                </a:solidFill>
                <a:sym typeface="Symbol" panose="05050102010706020507" pitchFamily="18" charset="2"/>
              </a:rPr>
              <a:t>-8</a:t>
            </a:r>
            <a:r>
              <a:rPr lang="en-US" altLang="ja-JP" sz="1800" dirty="0">
                <a:solidFill>
                  <a:srgbClr val="7030A0"/>
                </a:solidFill>
                <a:sym typeface="Symbol" panose="05050102010706020507" pitchFamily="18" charset="2"/>
              </a:rPr>
              <a:t> Pa </a:t>
            </a:r>
            <a:r>
              <a:rPr lang="en-US" altLang="ja-JP" sz="1700" dirty="0">
                <a:solidFill>
                  <a:srgbClr val="7030A0"/>
                </a:solidFill>
                <a:sym typeface="Symbol" panose="05050102010706020507" pitchFamily="18" charset="2"/>
              </a:rPr>
              <a:t>(Measurement limit in cold cathode gauges)</a:t>
            </a:r>
          </a:p>
          <a:p>
            <a:pPr marL="457200" lvl="1" indent="0">
              <a:buNone/>
            </a:pPr>
            <a:endParaRPr lang="en-US" altLang="ja-JP" sz="18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LER pressure is higher than HER pressure.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 93% of beam pipes and bellows chambers, and pumps were renewed. (no memory effect)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More vacuum works have been done in LER than HER.</a:t>
            </a:r>
          </a:p>
          <a:p>
            <a:pPr marL="457200" lvl="1" indent="0">
              <a:buNone/>
            </a:pPr>
            <a:endParaRPr lang="en-US" altLang="ja-JP" sz="18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endParaRPr lang="en-US" altLang="ja-JP" dirty="0">
              <a:solidFill>
                <a:srgbClr val="00206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C9F976C-A86E-DE67-DC1D-CE14C6FA1A7D}"/>
              </a:ext>
            </a:extLst>
          </p:cNvPr>
          <p:cNvSpPr txBox="1"/>
          <p:nvPr/>
        </p:nvSpPr>
        <p:spPr>
          <a:xfrm>
            <a:off x="10106007" y="3884510"/>
            <a:ext cx="802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7601A"/>
                </a:solidFill>
              </a:rPr>
              <a:t>1455 mA</a:t>
            </a:r>
            <a:endParaRPr kumimoji="1" lang="ja-JP" altLang="en-US" sz="1200" dirty="0">
              <a:solidFill>
                <a:srgbClr val="07601A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6A44CB3-F1C2-9659-566B-DA65FDCCE124}"/>
              </a:ext>
            </a:extLst>
          </p:cNvPr>
          <p:cNvSpPr txBox="1"/>
          <p:nvPr/>
        </p:nvSpPr>
        <p:spPr>
          <a:xfrm>
            <a:off x="10084935" y="2712135"/>
            <a:ext cx="1733599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rgbClr val="C00000"/>
                </a:solidFill>
                <a:sym typeface="Symbol" panose="05050102010706020507" pitchFamily="18" charset="2"/>
              </a:rPr>
              <a:t>(1455 mA, 2249 bunches)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20072394-E71C-DA94-FAD7-E664B1E69EEF}"/>
              </a:ext>
            </a:extLst>
          </p:cNvPr>
          <p:cNvCxnSpPr>
            <a:cxnSpLocks/>
          </p:cNvCxnSpPr>
          <p:nvPr/>
        </p:nvCxnSpPr>
        <p:spPr>
          <a:xfrm>
            <a:off x="10890540" y="2977493"/>
            <a:ext cx="0" cy="256925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0AA39BB-C5FB-68D2-11DD-92BC6B90CD96}"/>
              </a:ext>
            </a:extLst>
          </p:cNvPr>
          <p:cNvSpPr txBox="1"/>
          <p:nvPr/>
        </p:nvSpPr>
        <p:spPr>
          <a:xfrm>
            <a:off x="10143498" y="2560848"/>
            <a:ext cx="16112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rgbClr val="C00000"/>
                </a:solidFill>
                <a:sym typeface="Symbol" panose="05050102010706020507" pitchFamily="18" charset="2"/>
              </a:rPr>
              <a:t>210</a:t>
            </a:r>
            <a:r>
              <a:rPr lang="en-US" altLang="ja-JP" sz="1100" baseline="30000" dirty="0">
                <a:solidFill>
                  <a:srgbClr val="C00000"/>
                </a:solidFill>
                <a:sym typeface="Symbol" panose="05050102010706020507" pitchFamily="18" charset="2"/>
              </a:rPr>
              <a:t>-7</a:t>
            </a:r>
            <a:r>
              <a:rPr lang="en-US" altLang="ja-JP" sz="1100" dirty="0">
                <a:solidFill>
                  <a:srgbClr val="C00000"/>
                </a:solidFill>
                <a:sym typeface="Symbol" panose="05050102010706020507" pitchFamily="18" charset="2"/>
              </a:rPr>
              <a:t> Pa </a:t>
            </a:r>
          </a:p>
        </p:txBody>
      </p:sp>
    </p:spTree>
    <p:extLst>
      <p:ext uri="{BB962C8B-B14F-4D97-AF65-F5344CB8AC3E}">
        <p14:creationId xmlns:p14="http://schemas.microsoft.com/office/powerpoint/2010/main" val="3704233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B6E210-DCB0-922C-0731-51E5F5656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4560E143-66CE-E623-0E6A-726E1AD55DE7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pressure and beam current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4D22DB28-D837-5372-2C6F-73723C1246DD}"/>
              </a:ext>
            </a:extLst>
          </p:cNvPr>
          <p:cNvSpPr txBox="1">
            <a:spLocks/>
          </p:cNvSpPr>
          <p:nvPr/>
        </p:nvSpPr>
        <p:spPr>
          <a:xfrm>
            <a:off x="130563" y="1097148"/>
            <a:ext cx="8360404" cy="5120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Comparison between LER and HER</a:t>
            </a:r>
            <a:endParaRPr lang="en-US" altLang="ja-JP" sz="2400" dirty="0">
              <a:solidFill>
                <a:srgbClr val="002060"/>
              </a:solidFill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A4773EBA-D57A-DC79-EFD2-FA8EB4E8FCB7}"/>
              </a:ext>
            </a:extLst>
          </p:cNvPr>
          <p:cNvGrpSpPr/>
          <p:nvPr/>
        </p:nvGrpSpPr>
        <p:grpSpPr>
          <a:xfrm>
            <a:off x="948517" y="1900971"/>
            <a:ext cx="10307909" cy="3648994"/>
            <a:chOff x="695979" y="1832730"/>
            <a:chExt cx="10710575" cy="4069553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AA258A5F-682D-1AED-693D-AB5E254545FA}"/>
                </a:ext>
              </a:extLst>
            </p:cNvPr>
            <p:cNvGrpSpPr/>
            <p:nvPr/>
          </p:nvGrpSpPr>
          <p:grpSpPr>
            <a:xfrm>
              <a:off x="695979" y="1832730"/>
              <a:ext cx="10710575" cy="4069553"/>
              <a:chOff x="416344" y="1509722"/>
              <a:chExt cx="11511139" cy="4553636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36556E67-A842-C900-459B-5A305F5F99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49907"/>
              <a:stretch/>
            </p:blipFill>
            <p:spPr>
              <a:xfrm>
                <a:off x="416344" y="1517155"/>
                <a:ext cx="5771325" cy="4530290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51E1467D-2B68-79FA-566F-E0ED4B597F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0000" r="-93"/>
              <a:stretch/>
            </p:blipFill>
            <p:spPr>
              <a:xfrm>
                <a:off x="6156158" y="1509722"/>
                <a:ext cx="5771325" cy="4553636"/>
              </a:xfrm>
              <a:prstGeom prst="rect">
                <a:avLst/>
              </a:prstGeom>
            </p:spPr>
          </p:pic>
        </p:grpSp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id="{AC3DE925-8981-154A-A9B9-66D3C9F91958}"/>
                </a:ext>
              </a:extLst>
            </p:cNvPr>
            <p:cNvCxnSpPr>
              <a:cxnSpLocks/>
            </p:cNvCxnSpPr>
            <p:nvPr/>
          </p:nvCxnSpPr>
          <p:spPr>
            <a:xfrm>
              <a:off x="763164" y="4401403"/>
              <a:ext cx="10509887" cy="0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2171C60-EAB9-D196-4344-3C0FBC53AF6F}"/>
                </a:ext>
              </a:extLst>
            </p:cNvPr>
            <p:cNvSpPr txBox="1"/>
            <p:nvPr/>
          </p:nvSpPr>
          <p:spPr>
            <a:xfrm>
              <a:off x="2344820" y="4440070"/>
              <a:ext cx="2099819" cy="3089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srgbClr val="7030A0"/>
                  </a:solidFill>
                </a:rPr>
                <a:t>Pressure m</a:t>
              </a:r>
              <a:r>
                <a:rPr kumimoji="1" lang="en-US" altLang="ja-JP" sz="1200" dirty="0">
                  <a:solidFill>
                    <a:srgbClr val="7030A0"/>
                  </a:solidFill>
                </a:rPr>
                <a:t>easurement limit</a:t>
              </a:r>
              <a:endParaRPr kumimoji="1" lang="ja-JP" altLang="en-US" sz="1200" dirty="0">
                <a:solidFill>
                  <a:srgbClr val="7030A0"/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B1792BD-712A-6C92-23BA-8891265A2185}"/>
                </a:ext>
              </a:extLst>
            </p:cNvPr>
            <p:cNvSpPr txBox="1"/>
            <p:nvPr/>
          </p:nvSpPr>
          <p:spPr>
            <a:xfrm>
              <a:off x="10213195" y="2036954"/>
              <a:ext cx="92459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rgbClr val="0000FF"/>
                  </a:solidFill>
                </a:rPr>
                <a:t>HER</a:t>
              </a:r>
              <a:endParaRPr kumimoji="1" lang="ja-JP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B2888C23-04AF-FE59-74C6-A40B48EE9A93}"/>
                </a:ext>
              </a:extLst>
            </p:cNvPr>
            <p:cNvSpPr txBox="1"/>
            <p:nvPr/>
          </p:nvSpPr>
          <p:spPr>
            <a:xfrm>
              <a:off x="4858114" y="2036954"/>
              <a:ext cx="92459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rgbClr val="FF0000"/>
                  </a:solidFill>
                </a:rPr>
                <a:t>LER</a:t>
              </a:r>
              <a:endParaRPr kumimoji="1" lang="ja-JP" altLang="en-US" sz="2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CF8F6FF3-22C9-F903-078B-899A190312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80" r="89186" b="13490"/>
          <a:stretch/>
        </p:blipFill>
        <p:spPr>
          <a:xfrm>
            <a:off x="156947" y="1926483"/>
            <a:ext cx="791570" cy="362348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371833CD-6C38-6290-166A-B106D3B247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883" t="-15" r="303" b="13225"/>
          <a:stretch/>
        </p:blipFill>
        <p:spPr>
          <a:xfrm>
            <a:off x="11160370" y="1940056"/>
            <a:ext cx="791570" cy="3623481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8317B00-E221-1C69-81F6-91153ABEA631}"/>
              </a:ext>
            </a:extLst>
          </p:cNvPr>
          <p:cNvSpPr txBox="1"/>
          <p:nvPr/>
        </p:nvSpPr>
        <p:spPr>
          <a:xfrm>
            <a:off x="1673412" y="2363207"/>
            <a:ext cx="9245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Whole ring</a:t>
            </a:r>
            <a:r>
              <a:rPr kumimoji="1" lang="en-US" altLang="ja-JP" sz="1200" dirty="0">
                <a:solidFill>
                  <a:schemeClr val="accent2"/>
                </a:solidFill>
              </a:rPr>
              <a:t> 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E5D9328-F6D4-99E9-E2AA-4DF69C786387}"/>
              </a:ext>
            </a:extLst>
          </p:cNvPr>
          <p:cNvSpPr txBox="1"/>
          <p:nvPr/>
        </p:nvSpPr>
        <p:spPr>
          <a:xfrm>
            <a:off x="1527701" y="3166396"/>
            <a:ext cx="9844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F0"/>
                </a:solidFill>
              </a:rPr>
              <a:t>Arc sections</a:t>
            </a:r>
            <a:endParaRPr kumimoji="1" lang="ja-JP" altLang="en-US" sz="1200" dirty="0">
              <a:solidFill>
                <a:srgbClr val="00B0F0"/>
              </a:solidFill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35B2B25A-B413-A028-4E2C-270A3D1F962E}"/>
              </a:ext>
            </a:extLst>
          </p:cNvPr>
          <p:cNvCxnSpPr>
            <a:cxnSpLocks/>
          </p:cNvCxnSpPr>
          <p:nvPr/>
        </p:nvCxnSpPr>
        <p:spPr>
          <a:xfrm>
            <a:off x="2326943" y="3504535"/>
            <a:ext cx="252846" cy="354434"/>
          </a:xfrm>
          <a:prstGeom prst="straightConnector1">
            <a:avLst/>
          </a:prstGeom>
          <a:ln>
            <a:solidFill>
              <a:srgbClr val="03C7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DC1830BA-97F3-9A12-D21E-87CD876C2FA4}"/>
              </a:ext>
            </a:extLst>
          </p:cNvPr>
          <p:cNvCxnSpPr>
            <a:cxnSpLocks/>
          </p:cNvCxnSpPr>
          <p:nvPr/>
        </p:nvCxnSpPr>
        <p:spPr>
          <a:xfrm>
            <a:off x="2248721" y="2715521"/>
            <a:ext cx="263395" cy="304210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2191FB7-CE2C-FB20-F2CD-DF721BECD2BE}"/>
              </a:ext>
            </a:extLst>
          </p:cNvPr>
          <p:cNvSpPr txBox="1"/>
          <p:nvPr/>
        </p:nvSpPr>
        <p:spPr>
          <a:xfrm>
            <a:off x="1130479" y="4291157"/>
            <a:ext cx="105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7601A"/>
                </a:solidFill>
              </a:rPr>
              <a:t>Beam current</a:t>
            </a:r>
            <a:endParaRPr kumimoji="1" lang="ja-JP" altLang="en-US" sz="1200" dirty="0">
              <a:solidFill>
                <a:srgbClr val="07601A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BC84D77-CEBE-0433-6F79-213234CF8844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1436211" y="4568156"/>
            <a:ext cx="220312" cy="177125"/>
          </a:xfrm>
          <a:prstGeom prst="straightConnector1">
            <a:avLst/>
          </a:prstGeom>
          <a:ln>
            <a:solidFill>
              <a:srgbClr val="07601A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978F37A-A09A-0A84-BA29-CDD76FA8E3E7}"/>
              </a:ext>
            </a:extLst>
          </p:cNvPr>
          <p:cNvSpPr txBox="1"/>
          <p:nvPr/>
        </p:nvSpPr>
        <p:spPr>
          <a:xfrm>
            <a:off x="6298542" y="4310804"/>
            <a:ext cx="105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7601A"/>
                </a:solidFill>
              </a:rPr>
              <a:t>Beam current</a:t>
            </a:r>
            <a:endParaRPr kumimoji="1" lang="ja-JP" altLang="en-US" sz="1200" dirty="0">
              <a:solidFill>
                <a:srgbClr val="07601A"/>
              </a:solidFill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1DD64A25-7823-A558-E0CA-E8F797BDD18E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6604274" y="4587803"/>
            <a:ext cx="220312" cy="177125"/>
          </a:xfrm>
          <a:prstGeom prst="straightConnector1">
            <a:avLst/>
          </a:prstGeom>
          <a:ln>
            <a:solidFill>
              <a:srgbClr val="07601A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9A896113-51CA-EDCC-C1BD-AF155C8BEAAE}"/>
              </a:ext>
            </a:extLst>
          </p:cNvPr>
          <p:cNvGrpSpPr/>
          <p:nvPr/>
        </p:nvGrpSpPr>
        <p:grpSpPr>
          <a:xfrm>
            <a:off x="948516" y="5594182"/>
            <a:ext cx="5350025" cy="907272"/>
            <a:chOff x="854730" y="5684287"/>
            <a:chExt cx="6137446" cy="907272"/>
          </a:xfrm>
        </p:grpSpPr>
        <p:sp>
          <p:nvSpPr>
            <p:cNvPr id="35" name="右中かっこ 34">
              <a:extLst>
                <a:ext uri="{FF2B5EF4-FFF2-40B4-BE49-F238E27FC236}">
                  <a16:creationId xmlns:a16="http://schemas.microsoft.com/office/drawing/2014/main" id="{0E880B86-9F9E-5130-851F-1DD0272C7F99}"/>
                </a:ext>
              </a:extLst>
            </p:cNvPr>
            <p:cNvSpPr/>
            <p:nvPr/>
          </p:nvSpPr>
          <p:spPr>
            <a:xfrm rot="5400000">
              <a:off x="2841051" y="5596378"/>
              <a:ext cx="138095" cy="31391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右中かっこ 35">
              <a:extLst>
                <a:ext uri="{FF2B5EF4-FFF2-40B4-BE49-F238E27FC236}">
                  <a16:creationId xmlns:a16="http://schemas.microsoft.com/office/drawing/2014/main" id="{C7D144CA-4F9D-9206-B1DC-793CA3029317}"/>
                </a:ext>
              </a:extLst>
            </p:cNvPr>
            <p:cNvSpPr/>
            <p:nvPr/>
          </p:nvSpPr>
          <p:spPr>
            <a:xfrm rot="5400000">
              <a:off x="3623713" y="5596378"/>
              <a:ext cx="138095" cy="31391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右中かっこ 36">
              <a:extLst>
                <a:ext uri="{FF2B5EF4-FFF2-40B4-BE49-F238E27FC236}">
                  <a16:creationId xmlns:a16="http://schemas.microsoft.com/office/drawing/2014/main" id="{711B3518-481B-A014-C741-6E7E32883473}"/>
                </a:ext>
              </a:extLst>
            </p:cNvPr>
            <p:cNvSpPr/>
            <p:nvPr/>
          </p:nvSpPr>
          <p:spPr>
            <a:xfrm rot="5400000">
              <a:off x="4429187" y="5596378"/>
              <a:ext cx="138095" cy="31391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右中かっこ 37">
              <a:extLst>
                <a:ext uri="{FF2B5EF4-FFF2-40B4-BE49-F238E27FC236}">
                  <a16:creationId xmlns:a16="http://schemas.microsoft.com/office/drawing/2014/main" id="{849D34FB-9F39-B6A2-1D4E-BFA545F0C528}"/>
                </a:ext>
              </a:extLst>
            </p:cNvPr>
            <p:cNvSpPr/>
            <p:nvPr/>
          </p:nvSpPr>
          <p:spPr>
            <a:xfrm rot="5400000">
              <a:off x="5260658" y="5596378"/>
              <a:ext cx="138095" cy="31391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右中かっこ 38">
              <a:extLst>
                <a:ext uri="{FF2B5EF4-FFF2-40B4-BE49-F238E27FC236}">
                  <a16:creationId xmlns:a16="http://schemas.microsoft.com/office/drawing/2014/main" id="{89DD303D-7562-F8BF-13B9-0D93C74259ED}"/>
                </a:ext>
              </a:extLst>
            </p:cNvPr>
            <p:cNvSpPr/>
            <p:nvPr/>
          </p:nvSpPr>
          <p:spPr>
            <a:xfrm rot="5400000">
              <a:off x="6084312" y="5596378"/>
              <a:ext cx="138095" cy="31391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右中かっこ 39">
              <a:extLst>
                <a:ext uri="{FF2B5EF4-FFF2-40B4-BE49-F238E27FC236}">
                  <a16:creationId xmlns:a16="http://schemas.microsoft.com/office/drawing/2014/main" id="{EDC59114-76FB-BA68-FEAB-6B2DA4FEF69E}"/>
                </a:ext>
              </a:extLst>
            </p:cNvPr>
            <p:cNvSpPr/>
            <p:nvPr/>
          </p:nvSpPr>
          <p:spPr>
            <a:xfrm rot="5400000">
              <a:off x="1149487" y="5580109"/>
              <a:ext cx="138095" cy="352807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5ACDA19E-5BEE-8928-9AAF-6A9D07CD82A6}"/>
                </a:ext>
              </a:extLst>
            </p:cNvPr>
            <p:cNvSpPr txBox="1"/>
            <p:nvPr/>
          </p:nvSpPr>
          <p:spPr>
            <a:xfrm>
              <a:off x="854730" y="5835011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/>
                <a:t>Phase1</a:t>
              </a:r>
              <a:endParaRPr kumimoji="1" lang="ja-JP" altLang="en-US" sz="1050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9A462C78-B6FB-E47E-5FE9-13544C106CFB}"/>
                </a:ext>
              </a:extLst>
            </p:cNvPr>
            <p:cNvSpPr txBox="1"/>
            <p:nvPr/>
          </p:nvSpPr>
          <p:spPr>
            <a:xfrm>
              <a:off x="2551150" y="5835011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/>
                <a:t>Phase</a:t>
              </a:r>
              <a:r>
                <a:rPr lang="en-US" altLang="ja-JP" sz="1050" dirty="0"/>
                <a:t>2</a:t>
              </a:r>
              <a:endParaRPr kumimoji="1" lang="ja-JP" altLang="en-US" sz="1050" dirty="0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135142C6-FA89-92E8-DB52-40C13A0ABF77}"/>
                </a:ext>
              </a:extLst>
            </p:cNvPr>
            <p:cNvSpPr txBox="1"/>
            <p:nvPr/>
          </p:nvSpPr>
          <p:spPr>
            <a:xfrm>
              <a:off x="3345067" y="5835011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2019ab</a:t>
              </a:r>
              <a:endParaRPr kumimoji="1" lang="ja-JP" altLang="en-US" sz="1050" dirty="0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A33791DF-F14F-ACBE-35FC-16F0F2990298}"/>
                </a:ext>
              </a:extLst>
            </p:cNvPr>
            <p:cNvSpPr txBox="1"/>
            <p:nvPr/>
          </p:nvSpPr>
          <p:spPr>
            <a:xfrm>
              <a:off x="4165869" y="5835011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2020ab</a:t>
              </a:r>
              <a:endParaRPr kumimoji="1" lang="ja-JP" altLang="en-US" sz="1050" dirty="0"/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F072803F-6D9A-E405-556C-34589C234236}"/>
                </a:ext>
              </a:extLst>
            </p:cNvPr>
            <p:cNvSpPr txBox="1"/>
            <p:nvPr/>
          </p:nvSpPr>
          <p:spPr>
            <a:xfrm>
              <a:off x="4993449" y="5835011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2021ab</a:t>
              </a:r>
              <a:endParaRPr kumimoji="1" lang="ja-JP" altLang="en-US" sz="1050" dirty="0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4E40053F-A87C-5C8F-D340-27F095A7B99B}"/>
                </a:ext>
              </a:extLst>
            </p:cNvPr>
            <p:cNvSpPr txBox="1"/>
            <p:nvPr/>
          </p:nvSpPr>
          <p:spPr>
            <a:xfrm>
              <a:off x="5821029" y="5829426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2022ab</a:t>
              </a:r>
              <a:endParaRPr kumimoji="1" lang="ja-JP" altLang="en-US" sz="1050" dirty="0"/>
            </a:p>
          </p:txBody>
        </p:sp>
        <p:sp>
          <p:nvSpPr>
            <p:cNvPr id="47" name="右中かっこ 46">
              <a:extLst>
                <a:ext uri="{FF2B5EF4-FFF2-40B4-BE49-F238E27FC236}">
                  <a16:creationId xmlns:a16="http://schemas.microsoft.com/office/drawing/2014/main" id="{36890ED9-BA11-AB27-94F0-B404C3746C3A}"/>
                </a:ext>
              </a:extLst>
            </p:cNvPr>
            <p:cNvSpPr/>
            <p:nvPr/>
          </p:nvSpPr>
          <p:spPr>
            <a:xfrm rot="5400000">
              <a:off x="4059305" y="5684731"/>
              <a:ext cx="138095" cy="201947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AF45AF6E-FBC6-CB6A-1F77-03BE263EAC89}"/>
                </a:ext>
              </a:extLst>
            </p:cNvPr>
            <p:cNvSpPr txBox="1"/>
            <p:nvPr/>
          </p:nvSpPr>
          <p:spPr>
            <a:xfrm>
              <a:off x="3784096" y="5911814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2019c</a:t>
              </a:r>
              <a:endParaRPr kumimoji="1" lang="ja-JP" altLang="en-US" sz="1050" dirty="0"/>
            </a:p>
          </p:txBody>
        </p:sp>
        <p:sp>
          <p:nvSpPr>
            <p:cNvPr id="49" name="右中かっこ 48">
              <a:extLst>
                <a:ext uri="{FF2B5EF4-FFF2-40B4-BE49-F238E27FC236}">
                  <a16:creationId xmlns:a16="http://schemas.microsoft.com/office/drawing/2014/main" id="{DE7973F5-B44D-8356-336C-C1FA869F3DD5}"/>
                </a:ext>
              </a:extLst>
            </p:cNvPr>
            <p:cNvSpPr/>
            <p:nvPr/>
          </p:nvSpPr>
          <p:spPr>
            <a:xfrm rot="5400000">
              <a:off x="4884075" y="5684731"/>
              <a:ext cx="138095" cy="201947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A50694A0-D0E1-D052-3063-312BC18240D0}"/>
                </a:ext>
              </a:extLst>
            </p:cNvPr>
            <p:cNvSpPr txBox="1"/>
            <p:nvPr/>
          </p:nvSpPr>
          <p:spPr>
            <a:xfrm>
              <a:off x="4608866" y="5911814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2020c</a:t>
              </a:r>
              <a:endParaRPr kumimoji="1" lang="ja-JP" altLang="en-US" sz="1050" dirty="0"/>
            </a:p>
          </p:txBody>
        </p:sp>
        <p:sp>
          <p:nvSpPr>
            <p:cNvPr id="51" name="右中かっこ 50">
              <a:extLst>
                <a:ext uri="{FF2B5EF4-FFF2-40B4-BE49-F238E27FC236}">
                  <a16:creationId xmlns:a16="http://schemas.microsoft.com/office/drawing/2014/main" id="{684D2242-AA6B-231E-D8B6-692AC516317A}"/>
                </a:ext>
              </a:extLst>
            </p:cNvPr>
            <p:cNvSpPr/>
            <p:nvPr/>
          </p:nvSpPr>
          <p:spPr>
            <a:xfrm rot="5400000">
              <a:off x="5682448" y="5685429"/>
              <a:ext cx="138095" cy="201947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AACF1F10-520B-7A91-5220-72932FA636B9}"/>
                </a:ext>
              </a:extLst>
            </p:cNvPr>
            <p:cNvSpPr txBox="1"/>
            <p:nvPr/>
          </p:nvSpPr>
          <p:spPr>
            <a:xfrm>
              <a:off x="5407239" y="5912512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2021c</a:t>
              </a:r>
              <a:endParaRPr kumimoji="1" lang="ja-JP" altLang="en-US" sz="1050" dirty="0"/>
            </a:p>
          </p:txBody>
        </p:sp>
        <p:sp>
          <p:nvSpPr>
            <p:cNvPr id="53" name="右中かっこ 52">
              <a:extLst>
                <a:ext uri="{FF2B5EF4-FFF2-40B4-BE49-F238E27FC236}">
                  <a16:creationId xmlns:a16="http://schemas.microsoft.com/office/drawing/2014/main" id="{2CB87173-18AD-70A6-ADA7-18F99F6B4D68}"/>
                </a:ext>
              </a:extLst>
            </p:cNvPr>
            <p:cNvSpPr/>
            <p:nvPr/>
          </p:nvSpPr>
          <p:spPr>
            <a:xfrm rot="5400000">
              <a:off x="5100672" y="4668642"/>
              <a:ext cx="153130" cy="3191675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758A7E49-9295-5730-6B13-ACCFDDBFEF5F}"/>
                </a:ext>
              </a:extLst>
            </p:cNvPr>
            <p:cNvSpPr txBox="1"/>
            <p:nvPr/>
          </p:nvSpPr>
          <p:spPr>
            <a:xfrm>
              <a:off x="4854391" y="6329949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/>
                <a:t>Phase3</a:t>
              </a:r>
              <a:endParaRPr kumimoji="1" lang="ja-JP" altLang="en-US" sz="1050" dirty="0"/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370B891-4A51-57DB-202F-64D9D5EC3F45}"/>
                </a:ext>
              </a:extLst>
            </p:cNvPr>
            <p:cNvSpPr/>
            <p:nvPr/>
          </p:nvSpPr>
          <p:spPr>
            <a:xfrm>
              <a:off x="6692105" y="5998297"/>
              <a:ext cx="300071" cy="485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DDC952E6-BDB0-9019-6358-61DB967D4A3B}"/>
              </a:ext>
            </a:extLst>
          </p:cNvPr>
          <p:cNvGrpSpPr/>
          <p:nvPr/>
        </p:nvGrpSpPr>
        <p:grpSpPr>
          <a:xfrm>
            <a:off x="6045646" y="5597360"/>
            <a:ext cx="5350025" cy="907272"/>
            <a:chOff x="854730" y="5684287"/>
            <a:chExt cx="6137446" cy="907272"/>
          </a:xfrm>
        </p:grpSpPr>
        <p:sp>
          <p:nvSpPr>
            <p:cNvPr id="58" name="右中かっこ 57">
              <a:extLst>
                <a:ext uri="{FF2B5EF4-FFF2-40B4-BE49-F238E27FC236}">
                  <a16:creationId xmlns:a16="http://schemas.microsoft.com/office/drawing/2014/main" id="{A306B38A-E0C8-7A4F-2098-37E341D8794F}"/>
                </a:ext>
              </a:extLst>
            </p:cNvPr>
            <p:cNvSpPr/>
            <p:nvPr/>
          </p:nvSpPr>
          <p:spPr>
            <a:xfrm rot="5400000">
              <a:off x="2841051" y="5596378"/>
              <a:ext cx="138095" cy="31391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右中かっこ 58">
              <a:extLst>
                <a:ext uri="{FF2B5EF4-FFF2-40B4-BE49-F238E27FC236}">
                  <a16:creationId xmlns:a16="http://schemas.microsoft.com/office/drawing/2014/main" id="{23B32965-444E-ABAA-D6FF-853EAF9B1A6F}"/>
                </a:ext>
              </a:extLst>
            </p:cNvPr>
            <p:cNvSpPr/>
            <p:nvPr/>
          </p:nvSpPr>
          <p:spPr>
            <a:xfrm rot="5400000">
              <a:off x="3623713" y="5596378"/>
              <a:ext cx="138095" cy="31391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右中かっこ 59">
              <a:extLst>
                <a:ext uri="{FF2B5EF4-FFF2-40B4-BE49-F238E27FC236}">
                  <a16:creationId xmlns:a16="http://schemas.microsoft.com/office/drawing/2014/main" id="{4BE6B385-C81D-CE93-24BE-580F905711F7}"/>
                </a:ext>
              </a:extLst>
            </p:cNvPr>
            <p:cNvSpPr/>
            <p:nvPr/>
          </p:nvSpPr>
          <p:spPr>
            <a:xfrm rot="5400000">
              <a:off x="4429187" y="5596378"/>
              <a:ext cx="138095" cy="31391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右中かっこ 60">
              <a:extLst>
                <a:ext uri="{FF2B5EF4-FFF2-40B4-BE49-F238E27FC236}">
                  <a16:creationId xmlns:a16="http://schemas.microsoft.com/office/drawing/2014/main" id="{F7FD0120-BEF2-C846-FE3D-58343DF36037}"/>
                </a:ext>
              </a:extLst>
            </p:cNvPr>
            <p:cNvSpPr/>
            <p:nvPr/>
          </p:nvSpPr>
          <p:spPr>
            <a:xfrm rot="5400000">
              <a:off x="5260658" y="5596378"/>
              <a:ext cx="138095" cy="31391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右中かっこ 61">
              <a:extLst>
                <a:ext uri="{FF2B5EF4-FFF2-40B4-BE49-F238E27FC236}">
                  <a16:creationId xmlns:a16="http://schemas.microsoft.com/office/drawing/2014/main" id="{9C240D10-51C7-FDE1-1130-A66024B0F09E}"/>
                </a:ext>
              </a:extLst>
            </p:cNvPr>
            <p:cNvSpPr/>
            <p:nvPr/>
          </p:nvSpPr>
          <p:spPr>
            <a:xfrm rot="5400000">
              <a:off x="6084312" y="5596378"/>
              <a:ext cx="138095" cy="31391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右中かっこ 62">
              <a:extLst>
                <a:ext uri="{FF2B5EF4-FFF2-40B4-BE49-F238E27FC236}">
                  <a16:creationId xmlns:a16="http://schemas.microsoft.com/office/drawing/2014/main" id="{9007A8C1-5B26-0E27-F3E1-4C3DC6460D94}"/>
                </a:ext>
              </a:extLst>
            </p:cNvPr>
            <p:cNvSpPr/>
            <p:nvPr/>
          </p:nvSpPr>
          <p:spPr>
            <a:xfrm rot="5400000">
              <a:off x="1149487" y="5580109"/>
              <a:ext cx="138095" cy="352807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6091D03A-6A2D-B063-885A-8934918C95D6}"/>
                </a:ext>
              </a:extLst>
            </p:cNvPr>
            <p:cNvSpPr txBox="1"/>
            <p:nvPr/>
          </p:nvSpPr>
          <p:spPr>
            <a:xfrm>
              <a:off x="854730" y="5835011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/>
                <a:t>Phase1</a:t>
              </a:r>
              <a:endParaRPr kumimoji="1" lang="ja-JP" altLang="en-US" sz="1050" dirty="0"/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B2BDB01F-51FF-59EF-3F11-EF5927E9C771}"/>
                </a:ext>
              </a:extLst>
            </p:cNvPr>
            <p:cNvSpPr txBox="1"/>
            <p:nvPr/>
          </p:nvSpPr>
          <p:spPr>
            <a:xfrm>
              <a:off x="2551150" y="5835011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/>
                <a:t>Phase</a:t>
              </a:r>
              <a:r>
                <a:rPr lang="en-US" altLang="ja-JP" sz="1050" dirty="0"/>
                <a:t>2</a:t>
              </a:r>
              <a:endParaRPr kumimoji="1" lang="ja-JP" altLang="en-US" sz="1050" dirty="0"/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790E47DD-395A-DA89-417E-315D3FDE667F}"/>
                </a:ext>
              </a:extLst>
            </p:cNvPr>
            <p:cNvSpPr txBox="1"/>
            <p:nvPr/>
          </p:nvSpPr>
          <p:spPr>
            <a:xfrm>
              <a:off x="3345067" y="5835011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2019ab</a:t>
              </a:r>
              <a:endParaRPr kumimoji="1" lang="ja-JP" altLang="en-US" sz="1050" dirty="0"/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47830AE6-3677-F485-C33D-1050CAB9FA94}"/>
                </a:ext>
              </a:extLst>
            </p:cNvPr>
            <p:cNvSpPr txBox="1"/>
            <p:nvPr/>
          </p:nvSpPr>
          <p:spPr>
            <a:xfrm>
              <a:off x="4165869" y="5835011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2020ab</a:t>
              </a:r>
              <a:endParaRPr kumimoji="1" lang="ja-JP" altLang="en-US" sz="105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0E83A1EB-906B-D849-2C2E-5CBB67ADA00E}"/>
                </a:ext>
              </a:extLst>
            </p:cNvPr>
            <p:cNvSpPr txBox="1"/>
            <p:nvPr/>
          </p:nvSpPr>
          <p:spPr>
            <a:xfrm>
              <a:off x="4993449" y="5835011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2021ab</a:t>
              </a:r>
              <a:endParaRPr kumimoji="1" lang="ja-JP" altLang="en-US" sz="1050" dirty="0"/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B63EE7A8-3184-5391-8FF9-5B32BC4478A2}"/>
                </a:ext>
              </a:extLst>
            </p:cNvPr>
            <p:cNvSpPr txBox="1"/>
            <p:nvPr/>
          </p:nvSpPr>
          <p:spPr>
            <a:xfrm>
              <a:off x="5821029" y="5829426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2022ab</a:t>
              </a:r>
              <a:endParaRPr kumimoji="1" lang="ja-JP" altLang="en-US" sz="1050" dirty="0"/>
            </a:p>
          </p:txBody>
        </p:sp>
        <p:sp>
          <p:nvSpPr>
            <p:cNvPr id="70" name="右中かっこ 69">
              <a:extLst>
                <a:ext uri="{FF2B5EF4-FFF2-40B4-BE49-F238E27FC236}">
                  <a16:creationId xmlns:a16="http://schemas.microsoft.com/office/drawing/2014/main" id="{33B1FFBA-295C-9E4C-291C-B35B75F70BF2}"/>
                </a:ext>
              </a:extLst>
            </p:cNvPr>
            <p:cNvSpPr/>
            <p:nvPr/>
          </p:nvSpPr>
          <p:spPr>
            <a:xfrm rot="5400000">
              <a:off x="4059305" y="5684731"/>
              <a:ext cx="138095" cy="201947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60993EA5-AF2D-66AF-9F4A-651F5E49E73E}"/>
                </a:ext>
              </a:extLst>
            </p:cNvPr>
            <p:cNvSpPr txBox="1"/>
            <p:nvPr/>
          </p:nvSpPr>
          <p:spPr>
            <a:xfrm>
              <a:off x="3784096" y="5911814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2019c</a:t>
              </a:r>
              <a:endParaRPr kumimoji="1" lang="ja-JP" altLang="en-US" sz="1050" dirty="0"/>
            </a:p>
          </p:txBody>
        </p:sp>
        <p:sp>
          <p:nvSpPr>
            <p:cNvPr id="72" name="右中かっこ 71">
              <a:extLst>
                <a:ext uri="{FF2B5EF4-FFF2-40B4-BE49-F238E27FC236}">
                  <a16:creationId xmlns:a16="http://schemas.microsoft.com/office/drawing/2014/main" id="{73DFCF73-3CCB-A22B-5734-E3493DCCCC92}"/>
                </a:ext>
              </a:extLst>
            </p:cNvPr>
            <p:cNvSpPr/>
            <p:nvPr/>
          </p:nvSpPr>
          <p:spPr>
            <a:xfrm rot="5400000">
              <a:off x="4884075" y="5684731"/>
              <a:ext cx="138095" cy="201947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37F1B5FC-203A-AD0B-2BD9-D59BA7E8D1BA}"/>
                </a:ext>
              </a:extLst>
            </p:cNvPr>
            <p:cNvSpPr txBox="1"/>
            <p:nvPr/>
          </p:nvSpPr>
          <p:spPr>
            <a:xfrm>
              <a:off x="4608866" y="5911814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2020c</a:t>
              </a:r>
              <a:endParaRPr kumimoji="1" lang="ja-JP" altLang="en-US" sz="1050" dirty="0"/>
            </a:p>
          </p:txBody>
        </p:sp>
        <p:sp>
          <p:nvSpPr>
            <p:cNvPr id="74" name="右中かっこ 73">
              <a:extLst>
                <a:ext uri="{FF2B5EF4-FFF2-40B4-BE49-F238E27FC236}">
                  <a16:creationId xmlns:a16="http://schemas.microsoft.com/office/drawing/2014/main" id="{1F4176D3-0C1B-F942-B9A2-67130D7DDB0E}"/>
                </a:ext>
              </a:extLst>
            </p:cNvPr>
            <p:cNvSpPr/>
            <p:nvPr/>
          </p:nvSpPr>
          <p:spPr>
            <a:xfrm rot="5400000">
              <a:off x="5682448" y="5685429"/>
              <a:ext cx="138095" cy="201947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1754125A-A9D8-049A-E213-B5270BA81050}"/>
                </a:ext>
              </a:extLst>
            </p:cNvPr>
            <p:cNvSpPr txBox="1"/>
            <p:nvPr/>
          </p:nvSpPr>
          <p:spPr>
            <a:xfrm>
              <a:off x="5407239" y="5912512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2021c</a:t>
              </a:r>
              <a:endParaRPr kumimoji="1" lang="ja-JP" altLang="en-US" sz="1050" dirty="0"/>
            </a:p>
          </p:txBody>
        </p:sp>
        <p:sp>
          <p:nvSpPr>
            <p:cNvPr id="76" name="右中かっこ 75">
              <a:extLst>
                <a:ext uri="{FF2B5EF4-FFF2-40B4-BE49-F238E27FC236}">
                  <a16:creationId xmlns:a16="http://schemas.microsoft.com/office/drawing/2014/main" id="{12FB71FB-42B7-45E1-15D6-EC921A5D37AD}"/>
                </a:ext>
              </a:extLst>
            </p:cNvPr>
            <p:cNvSpPr/>
            <p:nvPr/>
          </p:nvSpPr>
          <p:spPr>
            <a:xfrm rot="5400000">
              <a:off x="5100672" y="4668642"/>
              <a:ext cx="153130" cy="3191675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6FB43EB2-8538-8E1D-9F07-AE5709BD0086}"/>
                </a:ext>
              </a:extLst>
            </p:cNvPr>
            <p:cNvSpPr txBox="1"/>
            <p:nvPr/>
          </p:nvSpPr>
          <p:spPr>
            <a:xfrm>
              <a:off x="4854391" y="6329949"/>
              <a:ext cx="698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/>
                <a:t>Phase3</a:t>
              </a:r>
              <a:endParaRPr kumimoji="1" lang="ja-JP" altLang="en-US" sz="1050" dirty="0"/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B922FAAE-1BF2-3D44-1B34-981600AD82F3}"/>
                </a:ext>
              </a:extLst>
            </p:cNvPr>
            <p:cNvSpPr/>
            <p:nvPr/>
          </p:nvSpPr>
          <p:spPr>
            <a:xfrm>
              <a:off x="6692105" y="5998297"/>
              <a:ext cx="300071" cy="485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EEC9B78A-3AA3-9722-CA19-8C0396DA4CF8}"/>
              </a:ext>
            </a:extLst>
          </p:cNvPr>
          <p:cNvSpPr txBox="1"/>
          <p:nvPr/>
        </p:nvSpPr>
        <p:spPr>
          <a:xfrm>
            <a:off x="6535340" y="2338264"/>
            <a:ext cx="9245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Whole ring</a:t>
            </a:r>
            <a:r>
              <a:rPr kumimoji="1" lang="en-US" altLang="ja-JP" sz="1200" dirty="0">
                <a:solidFill>
                  <a:srgbClr val="FF0000"/>
                </a:solidFill>
              </a:rPr>
              <a:t> 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D2730A47-2A4D-6AFE-052A-C44AFABA22A2}"/>
              </a:ext>
            </a:extLst>
          </p:cNvPr>
          <p:cNvSpPr txBox="1"/>
          <p:nvPr/>
        </p:nvSpPr>
        <p:spPr>
          <a:xfrm>
            <a:off x="6742845" y="2982607"/>
            <a:ext cx="105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00FF"/>
                </a:solidFill>
              </a:rPr>
              <a:t>Arc sections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14ED4C29-C692-C181-2F25-8B14E3ACA31F}"/>
              </a:ext>
            </a:extLst>
          </p:cNvPr>
          <p:cNvCxnSpPr/>
          <p:nvPr/>
        </p:nvCxnSpPr>
        <p:spPr>
          <a:xfrm flipH="1">
            <a:off x="6360931" y="3255438"/>
            <a:ext cx="636707" cy="471580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8479DACA-64B3-1B51-F117-737152C68612}"/>
              </a:ext>
            </a:extLst>
          </p:cNvPr>
          <p:cNvCxnSpPr>
            <a:cxnSpLocks/>
            <a:stCxn id="79" idx="2"/>
          </p:cNvCxnSpPr>
          <p:nvPr/>
        </p:nvCxnSpPr>
        <p:spPr>
          <a:xfrm flipH="1">
            <a:off x="6421925" y="2615263"/>
            <a:ext cx="575713" cy="63998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704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112CBEE-07F3-3D25-C6E1-A0C5E0D60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DF69E143-5457-CFAE-4DEE-F1F08D1D3C51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HER vacuum scrubbing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8" name="コンテンツ プレースホルダー 2">
            <a:extLst>
              <a:ext uri="{FF2B5EF4-FFF2-40B4-BE49-F238E27FC236}">
                <a16:creationId xmlns:a16="http://schemas.microsoft.com/office/drawing/2014/main" id="{C424DDEE-2346-42C6-0214-79D2FC98E20D}"/>
              </a:ext>
            </a:extLst>
          </p:cNvPr>
          <p:cNvSpPr txBox="1">
            <a:spLocks/>
          </p:cNvSpPr>
          <p:nvPr/>
        </p:nvSpPr>
        <p:spPr>
          <a:xfrm>
            <a:off x="94030" y="1037658"/>
            <a:ext cx="5282000" cy="5313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For HER, </a:t>
            </a:r>
            <a:r>
              <a:rPr lang="en-US" altLang="ja-JP" sz="2400" i="1" dirty="0">
                <a:solidFill>
                  <a:srgbClr val="002060"/>
                </a:solidFill>
                <a:sym typeface="Symbol" panose="05050102010706020507" pitchFamily="18" charset="2"/>
              </a:rPr>
              <a:t>p</a:t>
            </a:r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2400" i="1" dirty="0">
                <a:solidFill>
                  <a:srgbClr val="002060"/>
                </a:solidFill>
                <a:sym typeface="Symbol" panose="05050102010706020507" pitchFamily="18" charset="2"/>
              </a:rPr>
              <a:t>I</a:t>
            </a:r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 and </a:t>
            </a:r>
            <a:r>
              <a:rPr lang="en-US" altLang="ja-JP" sz="2400" i="1" dirty="0">
                <a:solidFill>
                  <a:srgbClr val="002060"/>
                </a:solidFill>
                <a:sym typeface="Symbol" panose="05050102010706020507" pitchFamily="18" charset="2"/>
              </a:rPr>
              <a:t></a:t>
            </a:r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 show the vacuum scrubbing is progressing steadily.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</a:t>
            </a:r>
            <a:r>
              <a:rPr lang="en-US" altLang="ja-JP" sz="1800" i="1" dirty="0">
                <a:sym typeface="Symbol" panose="05050102010706020507" pitchFamily="18" charset="2"/>
              </a:rPr>
              <a:t>p</a:t>
            </a:r>
            <a:r>
              <a:rPr lang="en-US" altLang="ja-JP" sz="1800" dirty="0">
                <a:sym typeface="Symbol" panose="05050102010706020507" pitchFamily="18" charset="2"/>
              </a:rPr>
              <a:t>/</a:t>
            </a:r>
            <a:r>
              <a:rPr lang="en-US" altLang="ja-JP" sz="1800" i="1" dirty="0">
                <a:sym typeface="Symbol" panose="05050102010706020507" pitchFamily="18" charset="2"/>
              </a:rPr>
              <a:t>I</a:t>
            </a:r>
            <a:r>
              <a:rPr lang="en-US" altLang="ja-JP" sz="1800" dirty="0">
                <a:sym typeface="Symbol" panose="05050102010706020507" pitchFamily="18" charset="2"/>
              </a:rPr>
              <a:t>  [Pa/A]: pressure rise per unit beam current as function of the beam dose</a:t>
            </a:r>
          </a:p>
          <a:p>
            <a:pPr lvl="2"/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1400" i="1" dirty="0">
                <a:solidFill>
                  <a:srgbClr val="0070C0"/>
                </a:solidFill>
                <a:sym typeface="Symbol" panose="05050102010706020507" pitchFamily="18" charset="2"/>
              </a:rPr>
              <a:t>p</a:t>
            </a: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1400" i="1" dirty="0">
                <a:solidFill>
                  <a:srgbClr val="0070C0"/>
                </a:solidFill>
                <a:sym typeface="Symbol" panose="05050102010706020507" pitchFamily="18" charset="2"/>
              </a:rPr>
              <a:t>I = </a:t>
            </a: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(3  </a:t>
            </a:r>
            <a:r>
              <a:rPr lang="en-US" altLang="ja-JP" sz="1400" i="1" dirty="0" err="1">
                <a:solidFill>
                  <a:srgbClr val="0070C0"/>
                </a:solidFill>
                <a:sym typeface="Symbol" panose="05050102010706020507" pitchFamily="18" charset="2"/>
              </a:rPr>
              <a:t>p</a:t>
            </a:r>
            <a:r>
              <a:rPr lang="en-US" altLang="ja-JP" sz="1400" baseline="-25000" dirty="0" err="1">
                <a:solidFill>
                  <a:srgbClr val="0070C0"/>
                </a:solidFill>
                <a:sym typeface="Symbol" panose="05050102010706020507" pitchFamily="18" charset="2"/>
              </a:rPr>
              <a:t>measure</a:t>
            </a: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 – </a:t>
            </a:r>
            <a:r>
              <a:rPr lang="en-US" altLang="ja-JP" sz="1400" i="1" dirty="0" err="1">
                <a:solidFill>
                  <a:srgbClr val="0070C0"/>
                </a:solidFill>
                <a:sym typeface="Symbol" panose="05050102010706020507" pitchFamily="18" charset="2"/>
              </a:rPr>
              <a:t>p</a:t>
            </a:r>
            <a:r>
              <a:rPr lang="en-US" altLang="ja-JP" sz="1400" baseline="-25000" dirty="0" err="1">
                <a:solidFill>
                  <a:srgbClr val="0070C0"/>
                </a:solidFill>
                <a:sym typeface="Symbol" panose="05050102010706020507" pitchFamily="18" charset="2"/>
              </a:rPr>
              <a:t>base</a:t>
            </a: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) / beam current</a:t>
            </a:r>
          </a:p>
          <a:p>
            <a:pPr marL="1371600" lvl="3" indent="0">
              <a:buNone/>
            </a:pPr>
            <a:r>
              <a:rPr lang="en-US" altLang="ja-JP" sz="1200" i="1" dirty="0" err="1">
                <a:solidFill>
                  <a:srgbClr val="0070C0"/>
                </a:solidFill>
                <a:sym typeface="Symbol" panose="05050102010706020507" pitchFamily="18" charset="2"/>
              </a:rPr>
              <a:t>p</a:t>
            </a:r>
            <a:r>
              <a:rPr lang="en-US" altLang="ja-JP" sz="1200" baseline="-25000" dirty="0" err="1">
                <a:solidFill>
                  <a:srgbClr val="0070C0"/>
                </a:solidFill>
                <a:sym typeface="Symbol" panose="05050102010706020507" pitchFamily="18" charset="2"/>
              </a:rPr>
              <a:t>measure</a:t>
            </a:r>
            <a:r>
              <a:rPr lang="en-US" altLang="ja-JP" sz="1200" dirty="0">
                <a:solidFill>
                  <a:srgbClr val="0070C0"/>
                </a:solidFill>
                <a:sym typeface="Symbol" panose="05050102010706020507" pitchFamily="18" charset="2"/>
              </a:rPr>
              <a:t> : pressure measured by CCG at pumping port</a:t>
            </a:r>
          </a:p>
          <a:p>
            <a:pPr marL="1371600" lvl="3" indent="0">
              <a:buNone/>
            </a:pPr>
            <a:r>
              <a:rPr lang="en-US" altLang="ja-JP" sz="1200" dirty="0">
                <a:solidFill>
                  <a:srgbClr val="0070C0"/>
                </a:solidFill>
                <a:sym typeface="Symbol" panose="05050102010706020507" pitchFamily="18" charset="2"/>
              </a:rPr>
              <a:t>3  </a:t>
            </a:r>
            <a:r>
              <a:rPr lang="en-US" altLang="ja-JP" sz="1200" i="1" dirty="0" err="1">
                <a:solidFill>
                  <a:srgbClr val="0070C0"/>
                </a:solidFill>
                <a:sym typeface="Symbol" panose="05050102010706020507" pitchFamily="18" charset="2"/>
              </a:rPr>
              <a:t>p</a:t>
            </a:r>
            <a:r>
              <a:rPr lang="en-US" altLang="ja-JP" sz="1200" baseline="-25000" dirty="0" err="1">
                <a:solidFill>
                  <a:srgbClr val="0070C0"/>
                </a:solidFill>
                <a:sym typeface="Symbol" panose="05050102010706020507" pitchFamily="18" charset="2"/>
              </a:rPr>
              <a:t>measure</a:t>
            </a:r>
            <a:r>
              <a:rPr lang="en-US" altLang="ja-JP" sz="1200" dirty="0">
                <a:solidFill>
                  <a:srgbClr val="0070C0"/>
                </a:solidFill>
                <a:sym typeface="Symbol" panose="05050102010706020507" pitchFamily="18" charset="2"/>
              </a:rPr>
              <a:t> : estimated pressure in beam channel </a:t>
            </a:r>
          </a:p>
          <a:p>
            <a:pPr marL="1371600" lvl="3" indent="0">
              <a:buNone/>
            </a:pPr>
            <a:r>
              <a:rPr lang="en-US" altLang="ja-JP" sz="1200" dirty="0">
                <a:solidFill>
                  <a:srgbClr val="0070C0"/>
                </a:solidFill>
                <a:sym typeface="Symbol" panose="05050102010706020507" pitchFamily="18" charset="2"/>
              </a:rPr>
              <a:t>                     (3 is conversion factor from pressure at CCG </a:t>
            </a:r>
          </a:p>
          <a:p>
            <a:pPr marL="1371600" lvl="3" indent="0">
              <a:buNone/>
            </a:pPr>
            <a:r>
              <a:rPr lang="en-US" altLang="ja-JP" sz="1200" dirty="0">
                <a:solidFill>
                  <a:srgbClr val="0070C0"/>
                </a:solidFill>
                <a:sym typeface="Symbol" panose="05050102010706020507" pitchFamily="18" charset="2"/>
              </a:rPr>
              <a:t>                      to pressure in the beam channel)</a:t>
            </a:r>
          </a:p>
          <a:p>
            <a:pPr marL="1371600" lvl="3" indent="0">
              <a:buNone/>
            </a:pPr>
            <a:r>
              <a:rPr lang="en-US" altLang="ja-JP" sz="1200" i="1" dirty="0" err="1">
                <a:solidFill>
                  <a:srgbClr val="0070C0"/>
                </a:solidFill>
                <a:sym typeface="Symbol" panose="05050102010706020507" pitchFamily="18" charset="2"/>
              </a:rPr>
              <a:t>p</a:t>
            </a:r>
            <a:r>
              <a:rPr lang="en-US" altLang="ja-JP" sz="1200" baseline="-25000" dirty="0" err="1">
                <a:solidFill>
                  <a:srgbClr val="0070C0"/>
                </a:solidFill>
                <a:sym typeface="Symbol" panose="05050102010706020507" pitchFamily="18" charset="2"/>
              </a:rPr>
              <a:t>base</a:t>
            </a:r>
            <a:r>
              <a:rPr lang="en-US" altLang="ja-JP" sz="1200" dirty="0">
                <a:solidFill>
                  <a:srgbClr val="0070C0"/>
                </a:solidFill>
                <a:sym typeface="Symbol" panose="05050102010706020507" pitchFamily="18" charset="2"/>
              </a:rPr>
              <a:t> : base pressure (3.010</a:t>
            </a:r>
            <a:r>
              <a:rPr lang="en-US" altLang="ja-JP" sz="1200" baseline="30000" dirty="0">
                <a:solidFill>
                  <a:srgbClr val="0070C0"/>
                </a:solidFill>
                <a:sym typeface="Symbol" panose="05050102010706020507" pitchFamily="18" charset="2"/>
              </a:rPr>
              <a:t>-8</a:t>
            </a:r>
            <a:r>
              <a:rPr lang="en-US" altLang="ja-JP" sz="1200" dirty="0">
                <a:solidFill>
                  <a:srgbClr val="0070C0"/>
                </a:solidFill>
                <a:sym typeface="Symbol" panose="05050102010706020507" pitchFamily="18" charset="2"/>
              </a:rPr>
              <a:t> Pa) </a:t>
            </a:r>
          </a:p>
          <a:p>
            <a:pPr lvl="1"/>
            <a:r>
              <a:rPr lang="en-US" altLang="ja-JP" sz="1800" i="1" dirty="0">
                <a:sym typeface="Symbol" panose="05050102010706020507" pitchFamily="18" charset="2"/>
              </a:rPr>
              <a:t></a:t>
            </a:r>
            <a:r>
              <a:rPr lang="en-US" altLang="ja-JP" sz="1800" dirty="0">
                <a:sym typeface="Symbol" panose="05050102010706020507" pitchFamily="18" charset="2"/>
              </a:rPr>
              <a:t> [</a:t>
            </a:r>
            <a:r>
              <a:rPr lang="en-US" altLang="ja-JP" sz="1800" dirty="0" err="1">
                <a:sym typeface="Symbol" panose="05050102010706020507" pitchFamily="18" charset="2"/>
              </a:rPr>
              <a:t>molec</a:t>
            </a:r>
            <a:r>
              <a:rPr lang="en-US" altLang="ja-JP" sz="1800" dirty="0">
                <a:sym typeface="Symbol" panose="05050102010706020507" pitchFamily="18" charset="2"/>
              </a:rPr>
              <a:t>./photon]: photon-stimulated gas desorption rate at arc sections as a function of photon dose</a:t>
            </a:r>
          </a:p>
          <a:p>
            <a:pPr lvl="2"/>
            <a:r>
              <a:rPr lang="en-US" altLang="ja-JP" sz="1400" i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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[</a:t>
            </a:r>
            <a:r>
              <a:rPr lang="en-US" altLang="ja-JP" sz="1400" dirty="0" err="1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molec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./photon]= 94.7  </a:t>
            </a:r>
            <a:r>
              <a:rPr lang="en-US" altLang="ja-JP" sz="1400" i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p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/</a:t>
            </a:r>
            <a:r>
              <a:rPr lang="en-US" altLang="ja-JP" sz="1400" i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I 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[Pa/A]</a:t>
            </a:r>
            <a:r>
              <a:rPr lang="en-US" altLang="ja-JP" sz="1400" i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 </a:t>
            </a:r>
            <a:r>
              <a:rPr lang="en-US" altLang="ja-JP" sz="1400" i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[m</a:t>
            </a:r>
            <a:r>
              <a:rPr lang="en-US" altLang="ja-JP" sz="14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altLang="ja-JP" sz="14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-1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m</a:t>
            </a:r>
            <a:r>
              <a:rPr lang="en-US" altLang="ja-JP" sz="14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-1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]</a:t>
            </a:r>
          </a:p>
          <a:p>
            <a:pPr marL="1371600" lvl="3" indent="0">
              <a:buNone/>
            </a:pPr>
            <a:r>
              <a:rPr lang="en-US" altLang="ja-JP" sz="1200" i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[m</a:t>
            </a:r>
            <a:r>
              <a:rPr lang="en-US" altLang="ja-JP" sz="12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altLang="ja-JP" sz="12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-1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m</a:t>
            </a:r>
            <a:r>
              <a:rPr lang="en-US" altLang="ja-JP" sz="12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-1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] : Pumping speed per unit length </a:t>
            </a:r>
          </a:p>
          <a:p>
            <a:pPr marL="1371600" lvl="3" indent="0">
              <a:buNone/>
            </a:pP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                      (0.03 m</a:t>
            </a:r>
            <a:r>
              <a:rPr lang="en-US" altLang="ja-JP" sz="12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altLang="ja-JP" sz="12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-1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m</a:t>
            </a:r>
            <a:r>
              <a:rPr lang="en-US" altLang="ja-JP" sz="12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-1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for HER)</a:t>
            </a:r>
          </a:p>
          <a:p>
            <a:pPr lvl="2"/>
            <a:r>
              <a:rPr lang="en-US" altLang="ja-JP" sz="1400" dirty="0">
                <a:sym typeface="Symbol" panose="05050102010706020507" pitchFamily="18" charset="2"/>
              </a:rPr>
              <a:t>At the end of 2022ab (at 5.710</a:t>
            </a:r>
            <a:r>
              <a:rPr lang="en-US" altLang="ja-JP" sz="1400" baseline="30000" dirty="0">
                <a:sym typeface="Symbol" panose="05050102010706020507" pitchFamily="18" charset="2"/>
              </a:rPr>
              <a:t>25</a:t>
            </a:r>
            <a:r>
              <a:rPr lang="en-US" altLang="ja-JP" sz="1400" dirty="0">
                <a:sym typeface="Symbol" panose="05050102010706020507" pitchFamily="18" charset="2"/>
              </a:rPr>
              <a:t> photons/m), </a:t>
            </a:r>
            <a:r>
              <a:rPr lang="en-US" altLang="ja-JP" sz="1400" i="1" dirty="0">
                <a:sym typeface="Symbol" panose="05050102010706020507" pitchFamily="18" charset="2"/>
              </a:rPr>
              <a:t></a:t>
            </a:r>
            <a:r>
              <a:rPr lang="en-US" altLang="ja-JP" sz="1400" dirty="0">
                <a:sym typeface="Symbol" panose="05050102010706020507" pitchFamily="18" charset="2"/>
              </a:rPr>
              <a:t> reached </a:t>
            </a:r>
            <a:r>
              <a:rPr lang="en-US" altLang="ja-JP" sz="1400" dirty="0">
                <a:solidFill>
                  <a:srgbClr val="FF0000"/>
                </a:solidFill>
                <a:sym typeface="Symbol" panose="05050102010706020507" pitchFamily="18" charset="2"/>
              </a:rPr>
              <a:t>210</a:t>
            </a:r>
            <a:r>
              <a:rPr lang="en-US" altLang="ja-JP" sz="14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-8</a:t>
            </a:r>
            <a:r>
              <a:rPr lang="en-US" altLang="ja-JP" sz="1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1400" dirty="0" err="1">
                <a:solidFill>
                  <a:srgbClr val="FF0000"/>
                </a:solidFill>
                <a:sym typeface="Symbol" panose="05050102010706020507" pitchFamily="18" charset="2"/>
              </a:rPr>
              <a:t>molec</a:t>
            </a:r>
            <a:r>
              <a:rPr lang="en-US" altLang="ja-JP" sz="1400" dirty="0">
                <a:solidFill>
                  <a:srgbClr val="FF0000"/>
                </a:solidFill>
                <a:sym typeface="Symbol" panose="05050102010706020507" pitchFamily="18" charset="2"/>
              </a:rPr>
              <a:t>./photon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02C9554D-A7AC-90CB-B3E7-919B0DBCDE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4735" y="1629196"/>
            <a:ext cx="5422207" cy="3896431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5C2351A-253B-3E8C-2351-08B299011C10}"/>
              </a:ext>
            </a:extLst>
          </p:cNvPr>
          <p:cNvSpPr txBox="1"/>
          <p:nvPr/>
        </p:nvSpPr>
        <p:spPr>
          <a:xfrm>
            <a:off x="7753251" y="5734337"/>
            <a:ext cx="1659499" cy="313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Beam dose [Ah]</a:t>
            </a:r>
            <a:endParaRPr kumimoji="1" lang="ja-JP" altLang="en-US" dirty="0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6F7993F8-02EB-BC38-7784-716B9DF3EC9C}"/>
              </a:ext>
            </a:extLst>
          </p:cNvPr>
          <p:cNvGrpSpPr/>
          <p:nvPr/>
        </p:nvGrpSpPr>
        <p:grpSpPr>
          <a:xfrm>
            <a:off x="5779122" y="5447594"/>
            <a:ext cx="5848366" cy="313108"/>
            <a:chOff x="5171491" y="5855388"/>
            <a:chExt cx="6617040" cy="369332"/>
          </a:xfrm>
        </p:grpSpPr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B4E2727-308E-D5D8-7A6A-A83149EA103E}"/>
                </a:ext>
              </a:extLst>
            </p:cNvPr>
            <p:cNvSpPr txBox="1"/>
            <p:nvPr/>
          </p:nvSpPr>
          <p:spPr>
            <a:xfrm>
              <a:off x="5171491" y="5855388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1</a:t>
              </a:r>
              <a:endParaRPr kumimoji="1" lang="ja-JP" altLang="en-US" baseline="30000" dirty="0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D2B86A50-B19F-C582-202F-FE1576464ACA}"/>
                </a:ext>
              </a:extLst>
            </p:cNvPr>
            <p:cNvSpPr txBox="1"/>
            <p:nvPr/>
          </p:nvSpPr>
          <p:spPr>
            <a:xfrm>
              <a:off x="7194062" y="5855388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2</a:t>
              </a:r>
              <a:endParaRPr kumimoji="1" lang="ja-JP" altLang="en-US" baseline="30000" dirty="0"/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DA0A12AC-4AAA-D3A9-2F72-364833708C5C}"/>
                </a:ext>
              </a:extLst>
            </p:cNvPr>
            <p:cNvSpPr txBox="1"/>
            <p:nvPr/>
          </p:nvSpPr>
          <p:spPr>
            <a:xfrm>
              <a:off x="9222496" y="5855388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3</a:t>
              </a:r>
              <a:endParaRPr kumimoji="1" lang="ja-JP" altLang="en-US" baseline="30000" dirty="0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228AC26D-A3E9-AA94-DBCF-9DB70D550A18}"/>
                </a:ext>
              </a:extLst>
            </p:cNvPr>
            <p:cNvSpPr txBox="1"/>
            <p:nvPr/>
          </p:nvSpPr>
          <p:spPr>
            <a:xfrm>
              <a:off x="11216053" y="5855388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4</a:t>
              </a:r>
              <a:endParaRPr kumimoji="1" lang="ja-JP" altLang="en-US" baseline="30000" dirty="0"/>
            </a:p>
          </p:txBody>
        </p:sp>
      </p:grp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EC65C03-A494-9CD9-235E-CD3B46F0A092}"/>
              </a:ext>
            </a:extLst>
          </p:cNvPr>
          <p:cNvSpPr txBox="1"/>
          <p:nvPr/>
        </p:nvSpPr>
        <p:spPr>
          <a:xfrm>
            <a:off x="7296797" y="1096476"/>
            <a:ext cx="274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Photon</a:t>
            </a:r>
            <a:r>
              <a:rPr kumimoji="1" lang="en-US" altLang="ja-JP" dirty="0"/>
              <a:t> dose [photons/m]</a:t>
            </a:r>
            <a:endParaRPr kumimoji="1" lang="ja-JP" altLang="en-US" dirty="0"/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F45C814B-F083-D46F-75D8-49CC142F78BB}"/>
              </a:ext>
            </a:extLst>
          </p:cNvPr>
          <p:cNvGrpSpPr/>
          <p:nvPr/>
        </p:nvGrpSpPr>
        <p:grpSpPr>
          <a:xfrm>
            <a:off x="5963468" y="1403499"/>
            <a:ext cx="4028766" cy="313108"/>
            <a:chOff x="5171490" y="5855388"/>
            <a:chExt cx="4623484" cy="369332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C396C340-B8E0-6672-960A-43E5AD3FB310}"/>
                </a:ext>
              </a:extLst>
            </p:cNvPr>
            <p:cNvSpPr txBox="1"/>
            <p:nvPr/>
          </p:nvSpPr>
          <p:spPr>
            <a:xfrm>
              <a:off x="5171490" y="5855388"/>
              <a:ext cx="756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23</a:t>
              </a:r>
              <a:endParaRPr kumimoji="1" lang="ja-JP" altLang="en-US" baseline="30000" dirty="0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1A6F1047-900C-0BF3-3845-6EA478405F1A}"/>
                </a:ext>
              </a:extLst>
            </p:cNvPr>
            <p:cNvSpPr txBox="1"/>
            <p:nvPr/>
          </p:nvSpPr>
          <p:spPr>
            <a:xfrm>
              <a:off x="7194061" y="5855388"/>
              <a:ext cx="756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24</a:t>
              </a:r>
              <a:endParaRPr kumimoji="1" lang="ja-JP" altLang="en-US" baseline="30000" dirty="0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5BBF8CDA-8D34-98A7-DF82-94DD01E682E5}"/>
                </a:ext>
              </a:extLst>
            </p:cNvPr>
            <p:cNvSpPr txBox="1"/>
            <p:nvPr/>
          </p:nvSpPr>
          <p:spPr>
            <a:xfrm>
              <a:off x="9121112" y="5855388"/>
              <a:ext cx="673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25</a:t>
              </a:r>
              <a:endParaRPr kumimoji="1" lang="ja-JP" altLang="en-US" baseline="30000" dirty="0"/>
            </a:p>
          </p:txBody>
        </p:sp>
      </p:grp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43B5EC75-3D53-1A19-9D40-4F7D930C083C}"/>
              </a:ext>
            </a:extLst>
          </p:cNvPr>
          <p:cNvSpPr txBox="1"/>
          <p:nvPr/>
        </p:nvSpPr>
        <p:spPr>
          <a:xfrm rot="5400000">
            <a:off x="10302158" y="3402207"/>
            <a:ext cx="3336148" cy="35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i="1" dirty="0">
                <a:sym typeface="Symbol" panose="05050102010706020507" pitchFamily="18" charset="2"/>
              </a:rPr>
              <a:t></a:t>
            </a:r>
            <a:r>
              <a:rPr lang="en-US" altLang="ja-JP" dirty="0">
                <a:sym typeface="Symbol" panose="05050102010706020507" pitchFamily="18" charset="2"/>
              </a:rPr>
              <a:t> @Arc sect. [</a:t>
            </a:r>
            <a:r>
              <a:rPr lang="en-US" altLang="ja-JP" dirty="0" err="1">
                <a:sym typeface="Symbol" panose="05050102010706020507" pitchFamily="18" charset="2"/>
              </a:rPr>
              <a:t>molec</a:t>
            </a:r>
            <a:r>
              <a:rPr lang="en-US" altLang="ja-JP" dirty="0">
                <a:sym typeface="Symbol" panose="05050102010706020507" pitchFamily="18" charset="2"/>
              </a:rPr>
              <a:t>./photon]</a:t>
            </a:r>
            <a:endParaRPr kumimoji="1" lang="ja-JP" altLang="en-US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C2471F0-8A2C-DD48-707A-1160580AAB40}"/>
              </a:ext>
            </a:extLst>
          </p:cNvPr>
          <p:cNvSpPr txBox="1"/>
          <p:nvPr/>
        </p:nvSpPr>
        <p:spPr>
          <a:xfrm rot="16200000">
            <a:off x="4285224" y="3422931"/>
            <a:ext cx="2232509" cy="33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ym typeface="Symbol" panose="05050102010706020507" pitchFamily="18" charset="2"/>
              </a:rPr>
              <a:t></a:t>
            </a:r>
            <a:r>
              <a:rPr lang="en-US" altLang="ja-JP" i="1" dirty="0">
                <a:sym typeface="Symbol" panose="05050102010706020507" pitchFamily="18" charset="2"/>
              </a:rPr>
              <a:t>p/</a:t>
            </a:r>
            <a:r>
              <a:rPr lang="en-US" altLang="ja-JP" dirty="0">
                <a:sym typeface="Symbol" panose="05050102010706020507" pitchFamily="18" charset="2"/>
              </a:rPr>
              <a:t></a:t>
            </a:r>
            <a:r>
              <a:rPr lang="en-US" altLang="ja-JP" i="1" dirty="0">
                <a:sym typeface="Symbol" panose="05050102010706020507" pitchFamily="18" charset="2"/>
              </a:rPr>
              <a:t>I</a:t>
            </a:r>
            <a:r>
              <a:rPr lang="en-US" altLang="ja-JP" dirty="0">
                <a:sym typeface="Symbol" panose="05050102010706020507" pitchFamily="18" charset="2"/>
              </a:rPr>
              <a:t> [Pa/A]</a:t>
            </a:r>
            <a:endParaRPr kumimoji="1" lang="ja-JP" altLang="en-US" dirty="0"/>
          </a:p>
        </p:txBody>
      </p: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3DFF843B-E13D-288E-43D2-E43588C25A53}"/>
              </a:ext>
            </a:extLst>
          </p:cNvPr>
          <p:cNvGrpSpPr/>
          <p:nvPr/>
        </p:nvGrpSpPr>
        <p:grpSpPr>
          <a:xfrm>
            <a:off x="5517327" y="1569037"/>
            <a:ext cx="615994" cy="4067273"/>
            <a:chOff x="5006213" y="1356473"/>
            <a:chExt cx="572478" cy="4797622"/>
          </a:xfrm>
        </p:grpSpPr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777032DB-BE59-54C5-31EE-530397D6CD9A}"/>
                </a:ext>
              </a:extLst>
            </p:cNvPr>
            <p:cNvSpPr txBox="1"/>
            <p:nvPr/>
          </p:nvSpPr>
          <p:spPr>
            <a:xfrm>
              <a:off x="5006213" y="5784763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-9</a:t>
              </a:r>
              <a:endParaRPr kumimoji="1" lang="ja-JP" altLang="en-US" baseline="30000" dirty="0"/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B6545FA-952C-E846-C5D2-62FF33A02B67}"/>
                </a:ext>
              </a:extLst>
            </p:cNvPr>
            <p:cNvSpPr txBox="1"/>
            <p:nvPr/>
          </p:nvSpPr>
          <p:spPr>
            <a:xfrm>
              <a:off x="5006213" y="4899105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-8</a:t>
              </a:r>
              <a:endParaRPr kumimoji="1" lang="ja-JP" altLang="en-US" baseline="30000" dirty="0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C21A66A-C9C4-7AB9-134B-CE3A02ABC7CD}"/>
                </a:ext>
              </a:extLst>
            </p:cNvPr>
            <p:cNvSpPr txBox="1"/>
            <p:nvPr/>
          </p:nvSpPr>
          <p:spPr>
            <a:xfrm>
              <a:off x="5006213" y="4013447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-7</a:t>
              </a:r>
              <a:endParaRPr kumimoji="1" lang="ja-JP" altLang="en-US" baseline="30000" dirty="0"/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E42A16AF-08C9-0683-CFA6-9B9068066F21}"/>
                </a:ext>
              </a:extLst>
            </p:cNvPr>
            <p:cNvSpPr txBox="1"/>
            <p:nvPr/>
          </p:nvSpPr>
          <p:spPr>
            <a:xfrm>
              <a:off x="5006213" y="3127789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-6</a:t>
              </a:r>
              <a:endParaRPr kumimoji="1" lang="ja-JP" altLang="en-US" baseline="30000" dirty="0"/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D9F80473-0BF7-E439-5DAE-1761D175F248}"/>
                </a:ext>
              </a:extLst>
            </p:cNvPr>
            <p:cNvSpPr txBox="1"/>
            <p:nvPr/>
          </p:nvSpPr>
          <p:spPr>
            <a:xfrm>
              <a:off x="5006213" y="2242131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-5</a:t>
              </a:r>
              <a:endParaRPr kumimoji="1" lang="ja-JP" altLang="en-US" baseline="30000" dirty="0"/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E674550C-71FF-8B67-5A22-35A1F55062DB}"/>
                </a:ext>
              </a:extLst>
            </p:cNvPr>
            <p:cNvSpPr txBox="1"/>
            <p:nvPr/>
          </p:nvSpPr>
          <p:spPr>
            <a:xfrm>
              <a:off x="5006213" y="1356473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-4</a:t>
              </a:r>
              <a:endParaRPr kumimoji="1" lang="ja-JP" altLang="en-US" baseline="30000" dirty="0"/>
            </a:p>
          </p:txBody>
        </p:sp>
      </p:grp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C4671456-8C94-A03E-B4D6-3B11C84E2D63}"/>
              </a:ext>
            </a:extLst>
          </p:cNvPr>
          <p:cNvGrpSpPr/>
          <p:nvPr/>
        </p:nvGrpSpPr>
        <p:grpSpPr>
          <a:xfrm>
            <a:off x="11300363" y="1885534"/>
            <a:ext cx="644822" cy="3316440"/>
            <a:chOff x="5006213" y="1356473"/>
            <a:chExt cx="572478" cy="3911964"/>
          </a:xfrm>
        </p:grpSpPr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05DF2C02-D491-1C58-9BB1-A58A5D26A6E0}"/>
                </a:ext>
              </a:extLst>
            </p:cNvPr>
            <p:cNvSpPr txBox="1"/>
            <p:nvPr/>
          </p:nvSpPr>
          <p:spPr>
            <a:xfrm>
              <a:off x="5006213" y="4899105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-8</a:t>
              </a:r>
              <a:endParaRPr kumimoji="1" lang="ja-JP" altLang="en-US" baseline="30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3933020D-8E67-A67A-C2BD-AF00CF38C7F1}"/>
                </a:ext>
              </a:extLst>
            </p:cNvPr>
            <p:cNvSpPr txBox="1"/>
            <p:nvPr/>
          </p:nvSpPr>
          <p:spPr>
            <a:xfrm>
              <a:off x="5006213" y="4013447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-7</a:t>
              </a:r>
              <a:endParaRPr kumimoji="1" lang="ja-JP" altLang="en-US" baseline="30000" dirty="0"/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4331A2BD-F83F-2275-FE29-53F9F2BBA7EC}"/>
                </a:ext>
              </a:extLst>
            </p:cNvPr>
            <p:cNvSpPr txBox="1"/>
            <p:nvPr/>
          </p:nvSpPr>
          <p:spPr>
            <a:xfrm>
              <a:off x="5006213" y="3127789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-6</a:t>
              </a:r>
              <a:endParaRPr kumimoji="1" lang="ja-JP" altLang="en-US" baseline="30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B62328BD-4DA7-84D2-53C9-4C430DC365BC}"/>
                </a:ext>
              </a:extLst>
            </p:cNvPr>
            <p:cNvSpPr txBox="1"/>
            <p:nvPr/>
          </p:nvSpPr>
          <p:spPr>
            <a:xfrm>
              <a:off x="5006213" y="2242131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-5</a:t>
              </a:r>
              <a:endParaRPr kumimoji="1" lang="ja-JP" altLang="en-US" baseline="30000" dirty="0"/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CF349B9-B704-D74C-3757-152FBF763C08}"/>
                </a:ext>
              </a:extLst>
            </p:cNvPr>
            <p:cNvSpPr txBox="1"/>
            <p:nvPr/>
          </p:nvSpPr>
          <p:spPr>
            <a:xfrm>
              <a:off x="5006213" y="1356473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-4</a:t>
              </a:r>
              <a:endParaRPr kumimoji="1" lang="ja-JP" altLang="en-US" baseline="30000" dirty="0"/>
            </a:p>
          </p:txBody>
        </p: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BC94FB2C-7F23-95E8-AEFB-008FBB948ABF}"/>
              </a:ext>
            </a:extLst>
          </p:cNvPr>
          <p:cNvSpPr txBox="1"/>
          <p:nvPr/>
        </p:nvSpPr>
        <p:spPr>
          <a:xfrm>
            <a:off x="10450464" y="1114566"/>
            <a:ext cx="849898" cy="44356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00FF"/>
                </a:solidFill>
              </a:rPr>
              <a:t>HER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87C9B7-A506-062A-2827-3442866A5280}"/>
              </a:ext>
            </a:extLst>
          </p:cNvPr>
          <p:cNvSpPr txBox="1"/>
          <p:nvPr/>
        </p:nvSpPr>
        <p:spPr>
          <a:xfrm>
            <a:off x="7420145" y="2176189"/>
            <a:ext cx="11280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1200" i="1" dirty="0">
                <a:solidFill>
                  <a:srgbClr val="FF0000"/>
                </a:solidFill>
                <a:sym typeface="Symbol" panose="05050102010706020507" pitchFamily="18" charset="2"/>
              </a:rPr>
              <a:t>p</a:t>
            </a:r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1200" i="1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endParaRPr lang="en-US" altLang="ja-JP" sz="12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for whole ring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7CBA25F-186D-BB84-667E-BD9C7077C876}"/>
              </a:ext>
            </a:extLst>
          </p:cNvPr>
          <p:cNvSpPr txBox="1"/>
          <p:nvPr/>
        </p:nvSpPr>
        <p:spPr>
          <a:xfrm>
            <a:off x="6370582" y="4399348"/>
            <a:ext cx="11961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1200" i="1" dirty="0">
                <a:solidFill>
                  <a:srgbClr val="0000FF"/>
                </a:solidFill>
                <a:sym typeface="Symbol" panose="05050102010706020507" pitchFamily="18" charset="2"/>
              </a:rPr>
              <a:t>p</a:t>
            </a:r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1200" i="1" dirty="0">
                <a:solidFill>
                  <a:srgbClr val="0000FF"/>
                </a:solidFill>
                <a:sym typeface="Symbol" panose="05050102010706020507" pitchFamily="18" charset="2"/>
              </a:rPr>
              <a:t>I &amp; </a:t>
            </a:r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</a:p>
          <a:p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for arc sections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D3399ECB-AF9A-1A14-42AE-6FDB25FEA7A2}"/>
              </a:ext>
            </a:extLst>
          </p:cNvPr>
          <p:cNvCxnSpPr>
            <a:cxnSpLocks/>
          </p:cNvCxnSpPr>
          <p:nvPr/>
        </p:nvCxnSpPr>
        <p:spPr>
          <a:xfrm flipV="1">
            <a:off x="6777781" y="3814274"/>
            <a:ext cx="220237" cy="574914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E8B0AD1-1525-0C49-0A40-CBD4A7BEFB3F}"/>
              </a:ext>
            </a:extLst>
          </p:cNvPr>
          <p:cNvCxnSpPr>
            <a:cxnSpLocks/>
          </p:cNvCxnSpPr>
          <p:nvPr/>
        </p:nvCxnSpPr>
        <p:spPr>
          <a:xfrm flipH="1">
            <a:off x="7384030" y="2624185"/>
            <a:ext cx="182709" cy="56429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593CAE2B-F3A1-8CBA-A25A-5C139EF270F6}"/>
              </a:ext>
            </a:extLst>
          </p:cNvPr>
          <p:cNvCxnSpPr>
            <a:cxnSpLocks/>
          </p:cNvCxnSpPr>
          <p:nvPr/>
        </p:nvCxnSpPr>
        <p:spPr>
          <a:xfrm flipH="1">
            <a:off x="10974391" y="4861013"/>
            <a:ext cx="5238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1F9EABA-EC68-FB62-34FE-5B86BD13F965}"/>
              </a:ext>
            </a:extLst>
          </p:cNvPr>
          <p:cNvSpPr txBox="1"/>
          <p:nvPr/>
        </p:nvSpPr>
        <p:spPr>
          <a:xfrm>
            <a:off x="7243223" y="4023035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Phase1</a:t>
            </a:r>
            <a:endParaRPr kumimoji="1" lang="ja-JP" altLang="en-US" sz="105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F22A81D-B446-0945-FB87-831201826208}"/>
              </a:ext>
            </a:extLst>
          </p:cNvPr>
          <p:cNvSpPr txBox="1"/>
          <p:nvPr/>
        </p:nvSpPr>
        <p:spPr>
          <a:xfrm>
            <a:off x="9036022" y="2991844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</a:t>
            </a:r>
            <a:r>
              <a:rPr lang="en-US" altLang="ja-JP" sz="1050" dirty="0"/>
              <a:t>2</a:t>
            </a:r>
            <a:endParaRPr kumimoji="1" lang="ja-JP" altLang="en-US" sz="105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BAF3910-280D-0B4E-E285-9C473F53E945}"/>
              </a:ext>
            </a:extLst>
          </p:cNvPr>
          <p:cNvSpPr txBox="1"/>
          <p:nvPr/>
        </p:nvSpPr>
        <p:spPr>
          <a:xfrm>
            <a:off x="8869644" y="4829821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2019ab</a:t>
            </a:r>
            <a:endParaRPr kumimoji="1" lang="ja-JP" altLang="en-US" sz="105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4DCBD58-5493-E373-1AEE-8F9928E5B8F1}"/>
              </a:ext>
            </a:extLst>
          </p:cNvPr>
          <p:cNvSpPr txBox="1"/>
          <p:nvPr/>
        </p:nvSpPr>
        <p:spPr>
          <a:xfrm>
            <a:off x="9435050" y="4955633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2020ab</a:t>
            </a:r>
            <a:endParaRPr kumimoji="1" lang="ja-JP" altLang="en-US" sz="105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D4831A-C177-D8E7-BC1D-9CA9CB0C5275}"/>
              </a:ext>
            </a:extLst>
          </p:cNvPr>
          <p:cNvSpPr txBox="1"/>
          <p:nvPr/>
        </p:nvSpPr>
        <p:spPr>
          <a:xfrm>
            <a:off x="9947124" y="5083713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2021ab</a:t>
            </a:r>
            <a:endParaRPr kumimoji="1" lang="ja-JP" altLang="en-US" sz="105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2E221DC-46A0-1CB1-96EC-46A01A1CC940}"/>
              </a:ext>
            </a:extLst>
          </p:cNvPr>
          <p:cNvSpPr txBox="1"/>
          <p:nvPr/>
        </p:nvSpPr>
        <p:spPr>
          <a:xfrm>
            <a:off x="10401697" y="5212601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2022ab</a:t>
            </a:r>
            <a:endParaRPr kumimoji="1" lang="ja-JP" altLang="en-US" sz="105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64813CB-8084-82DB-C7E0-62748532CCB2}"/>
              </a:ext>
            </a:extLst>
          </p:cNvPr>
          <p:cNvSpPr txBox="1"/>
          <p:nvPr/>
        </p:nvSpPr>
        <p:spPr>
          <a:xfrm>
            <a:off x="9622176" y="3215776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2019c</a:t>
            </a:r>
            <a:endParaRPr kumimoji="1" lang="ja-JP" altLang="en-US" sz="105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69E7E01-702B-58E7-C8AB-5B594FA138FB}"/>
              </a:ext>
            </a:extLst>
          </p:cNvPr>
          <p:cNvSpPr txBox="1"/>
          <p:nvPr/>
        </p:nvSpPr>
        <p:spPr>
          <a:xfrm>
            <a:off x="9988421" y="3215776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2020c</a:t>
            </a:r>
            <a:endParaRPr kumimoji="1" lang="ja-JP" altLang="en-US" sz="105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A0AF13A-3D80-0DCF-D6C6-2CEA2F909354}"/>
              </a:ext>
            </a:extLst>
          </p:cNvPr>
          <p:cNvSpPr txBox="1"/>
          <p:nvPr/>
        </p:nvSpPr>
        <p:spPr>
          <a:xfrm>
            <a:off x="10361782" y="3215776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2021c</a:t>
            </a:r>
            <a:endParaRPr kumimoji="1" lang="ja-JP" altLang="en-US" sz="1050" dirty="0"/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A727B880-2EB7-3899-5B3F-AE4D407867C6}"/>
              </a:ext>
            </a:extLst>
          </p:cNvPr>
          <p:cNvCxnSpPr>
            <a:cxnSpLocks/>
          </p:cNvCxnSpPr>
          <p:nvPr/>
        </p:nvCxnSpPr>
        <p:spPr>
          <a:xfrm flipH="1">
            <a:off x="9378138" y="3194322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1FDF9C58-1834-5B27-6418-86875752BB04}"/>
              </a:ext>
            </a:extLst>
          </p:cNvPr>
          <p:cNvCxnSpPr>
            <a:cxnSpLocks/>
          </p:cNvCxnSpPr>
          <p:nvPr/>
        </p:nvCxnSpPr>
        <p:spPr>
          <a:xfrm flipH="1">
            <a:off x="9921847" y="3420396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F216199D-8CB0-B2E9-F90A-28B237D6760F}"/>
              </a:ext>
            </a:extLst>
          </p:cNvPr>
          <p:cNvCxnSpPr>
            <a:cxnSpLocks/>
          </p:cNvCxnSpPr>
          <p:nvPr/>
        </p:nvCxnSpPr>
        <p:spPr>
          <a:xfrm flipH="1">
            <a:off x="10313181" y="3421667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82880F50-CDC5-1B1F-145E-A6EFB5DB89E9}"/>
              </a:ext>
            </a:extLst>
          </p:cNvPr>
          <p:cNvCxnSpPr>
            <a:cxnSpLocks/>
          </p:cNvCxnSpPr>
          <p:nvPr/>
        </p:nvCxnSpPr>
        <p:spPr>
          <a:xfrm flipH="1">
            <a:off x="10696153" y="3421667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F27F2AD3-B955-BC0A-927D-B93D252B90AC}"/>
              </a:ext>
            </a:extLst>
          </p:cNvPr>
          <p:cNvCxnSpPr>
            <a:cxnSpLocks/>
          </p:cNvCxnSpPr>
          <p:nvPr/>
        </p:nvCxnSpPr>
        <p:spPr>
          <a:xfrm flipV="1">
            <a:off x="9424342" y="4607840"/>
            <a:ext cx="265825" cy="34526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5A1DF412-74C0-6C51-BC10-4ADE0EBFE59F}"/>
              </a:ext>
            </a:extLst>
          </p:cNvPr>
          <p:cNvCxnSpPr>
            <a:cxnSpLocks/>
          </p:cNvCxnSpPr>
          <p:nvPr/>
        </p:nvCxnSpPr>
        <p:spPr>
          <a:xfrm flipV="1">
            <a:off x="9960950" y="4768652"/>
            <a:ext cx="160384" cy="27549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2B09F63F-F368-0434-9046-676D9B255740}"/>
              </a:ext>
            </a:extLst>
          </p:cNvPr>
          <p:cNvCxnSpPr>
            <a:cxnSpLocks/>
          </p:cNvCxnSpPr>
          <p:nvPr/>
        </p:nvCxnSpPr>
        <p:spPr>
          <a:xfrm flipV="1">
            <a:off x="10347379" y="4888866"/>
            <a:ext cx="160384" cy="27549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A573DF19-C087-EEB9-8FB1-7312B542357F}"/>
              </a:ext>
            </a:extLst>
          </p:cNvPr>
          <p:cNvCxnSpPr>
            <a:cxnSpLocks/>
          </p:cNvCxnSpPr>
          <p:nvPr/>
        </p:nvCxnSpPr>
        <p:spPr>
          <a:xfrm flipV="1">
            <a:off x="10712991" y="5091377"/>
            <a:ext cx="129044" cy="19235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大かっこ 7">
            <a:extLst>
              <a:ext uri="{FF2B5EF4-FFF2-40B4-BE49-F238E27FC236}">
                <a16:creationId xmlns:a16="http://schemas.microsoft.com/office/drawing/2014/main" id="{50F60564-023E-C116-DB40-1D6D383F81A0}"/>
              </a:ext>
            </a:extLst>
          </p:cNvPr>
          <p:cNvSpPr/>
          <p:nvPr/>
        </p:nvSpPr>
        <p:spPr>
          <a:xfrm>
            <a:off x="1441527" y="2939443"/>
            <a:ext cx="3662366" cy="1122652"/>
          </a:xfrm>
          <a:prstGeom prst="bracketPair">
            <a:avLst>
              <a:gd name="adj" fmla="val 8910"/>
            </a:avLst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大かっこ 15">
            <a:extLst>
              <a:ext uri="{FF2B5EF4-FFF2-40B4-BE49-F238E27FC236}">
                <a16:creationId xmlns:a16="http://schemas.microsoft.com/office/drawing/2014/main" id="{41417A93-918E-ABB5-FACF-B34EB8824022}"/>
              </a:ext>
            </a:extLst>
          </p:cNvPr>
          <p:cNvSpPr/>
          <p:nvPr/>
        </p:nvSpPr>
        <p:spPr>
          <a:xfrm>
            <a:off x="1501858" y="5118328"/>
            <a:ext cx="2945734" cy="431329"/>
          </a:xfrm>
          <a:prstGeom prst="bracketPair">
            <a:avLst>
              <a:gd name="adj" fmla="val 891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968358E-E470-1F6E-EE85-410B4016216D}"/>
              </a:ext>
            </a:extLst>
          </p:cNvPr>
          <p:cNvSpPr txBox="1"/>
          <p:nvPr/>
        </p:nvSpPr>
        <p:spPr>
          <a:xfrm>
            <a:off x="11266725" y="4652907"/>
            <a:ext cx="5620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  <a:sym typeface="Symbol" panose="05050102010706020507" pitchFamily="18" charset="2"/>
              </a:rPr>
              <a:t>210</a:t>
            </a:r>
            <a:r>
              <a:rPr lang="en-US" altLang="ja-JP" sz="10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-8</a:t>
            </a:r>
            <a:endParaRPr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900136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51ABC96-C2E4-1C75-96DE-5C53CACCDA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4735" y="1644469"/>
            <a:ext cx="5456076" cy="3881158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112CBEE-07F3-3D25-C6E1-A0C5E0D60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DF69E143-5457-CFAE-4DEE-F1F08D1D3C51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LER vacuum scrubbing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8" name="コンテンツ プレースホルダー 2">
            <a:extLst>
              <a:ext uri="{FF2B5EF4-FFF2-40B4-BE49-F238E27FC236}">
                <a16:creationId xmlns:a16="http://schemas.microsoft.com/office/drawing/2014/main" id="{C424DDEE-2346-42C6-0214-79D2FC98E20D}"/>
              </a:ext>
            </a:extLst>
          </p:cNvPr>
          <p:cNvSpPr txBox="1">
            <a:spLocks/>
          </p:cNvSpPr>
          <p:nvPr/>
        </p:nvSpPr>
        <p:spPr>
          <a:xfrm>
            <a:off x="94030" y="1037658"/>
            <a:ext cx="5325798" cy="5698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For LER, </a:t>
            </a:r>
            <a:r>
              <a:rPr lang="en-US" altLang="ja-JP" sz="2400" i="1" dirty="0">
                <a:solidFill>
                  <a:srgbClr val="002060"/>
                </a:solidFill>
                <a:sym typeface="Symbol" panose="05050102010706020507" pitchFamily="18" charset="2"/>
              </a:rPr>
              <a:t>p</a:t>
            </a:r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2400" i="1" dirty="0">
                <a:solidFill>
                  <a:srgbClr val="002060"/>
                </a:solidFill>
                <a:sym typeface="Symbol" panose="05050102010706020507" pitchFamily="18" charset="2"/>
              </a:rPr>
              <a:t>I</a:t>
            </a:r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 and </a:t>
            </a:r>
            <a:r>
              <a:rPr lang="en-US" altLang="ja-JP" sz="2400" i="1" dirty="0">
                <a:solidFill>
                  <a:srgbClr val="002060"/>
                </a:solidFill>
                <a:sym typeface="Symbol" panose="05050102010706020507" pitchFamily="18" charset="2"/>
              </a:rPr>
              <a:t></a:t>
            </a:r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 show the vacuum scrubbing is progressing steadily, but still much larger than those for HER.</a:t>
            </a:r>
          </a:p>
          <a:p>
            <a:pPr lvl="1"/>
            <a:r>
              <a:rPr lang="en-US" altLang="ja-JP" sz="1800" i="1" dirty="0">
                <a:sym typeface="Symbol" panose="05050102010706020507" pitchFamily="18" charset="2"/>
              </a:rPr>
              <a:t></a:t>
            </a:r>
            <a:r>
              <a:rPr lang="en-US" altLang="ja-JP" sz="1800" dirty="0">
                <a:sym typeface="Symbol" panose="05050102010706020507" pitchFamily="18" charset="2"/>
              </a:rPr>
              <a:t> [</a:t>
            </a:r>
            <a:r>
              <a:rPr lang="en-US" altLang="ja-JP" sz="1800" dirty="0" err="1">
                <a:sym typeface="Symbol" panose="05050102010706020507" pitchFamily="18" charset="2"/>
              </a:rPr>
              <a:t>molec</a:t>
            </a:r>
            <a:r>
              <a:rPr lang="en-US" altLang="ja-JP" sz="1800" dirty="0">
                <a:sym typeface="Symbol" panose="05050102010706020507" pitchFamily="18" charset="2"/>
              </a:rPr>
              <a:t>./photon]: photon-stimulated gas desorption rate at arc sections as a function of photon dose</a:t>
            </a:r>
          </a:p>
          <a:p>
            <a:pPr lvl="2"/>
            <a:r>
              <a:rPr lang="en-US" altLang="ja-JP" sz="1400" i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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[</a:t>
            </a:r>
            <a:r>
              <a:rPr lang="en-US" altLang="ja-JP" sz="1400" dirty="0" err="1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molec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./photon]= 166  </a:t>
            </a:r>
            <a:r>
              <a:rPr lang="en-US" altLang="ja-JP" sz="1400" i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p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/</a:t>
            </a:r>
            <a:r>
              <a:rPr lang="en-US" altLang="ja-JP" sz="1400" i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I 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[Pa/A]</a:t>
            </a:r>
            <a:r>
              <a:rPr lang="en-US" altLang="ja-JP" sz="1400" i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 </a:t>
            </a:r>
            <a:r>
              <a:rPr lang="en-US" altLang="ja-JP" sz="1400" i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[m</a:t>
            </a:r>
            <a:r>
              <a:rPr lang="en-US" altLang="ja-JP" sz="14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altLang="ja-JP" sz="14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-1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m</a:t>
            </a:r>
            <a:r>
              <a:rPr lang="en-US" altLang="ja-JP" sz="14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-1</a:t>
            </a:r>
            <a:r>
              <a:rPr lang="en-US" altLang="ja-JP" sz="14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]</a:t>
            </a:r>
          </a:p>
          <a:p>
            <a:pPr marL="1371600" lvl="3" indent="0">
              <a:buNone/>
            </a:pPr>
            <a:r>
              <a:rPr lang="en-US" altLang="ja-JP" sz="1200" i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[m</a:t>
            </a:r>
            <a:r>
              <a:rPr lang="en-US" altLang="ja-JP" sz="12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altLang="ja-JP" sz="12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-1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m</a:t>
            </a:r>
            <a:r>
              <a:rPr lang="en-US" altLang="ja-JP" sz="12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-1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] : Pumping speed per unit length </a:t>
            </a:r>
          </a:p>
          <a:p>
            <a:pPr marL="1371600" lvl="3" indent="0">
              <a:buNone/>
            </a:pP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                      (0.06 m</a:t>
            </a:r>
            <a:r>
              <a:rPr lang="en-US" altLang="ja-JP" sz="12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altLang="ja-JP" sz="12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-1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m</a:t>
            </a:r>
            <a:r>
              <a:rPr lang="en-US" altLang="ja-JP" sz="1200" baseline="300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-1</a:t>
            </a:r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for LER)</a:t>
            </a:r>
          </a:p>
          <a:p>
            <a:pPr lvl="2"/>
            <a:r>
              <a:rPr lang="en-US" altLang="ja-JP" sz="1400" dirty="0">
                <a:sym typeface="Symbol" panose="05050102010706020507" pitchFamily="18" charset="2"/>
              </a:rPr>
              <a:t>At the end of 2022ab (at 3.910</a:t>
            </a:r>
            <a:r>
              <a:rPr lang="en-US" altLang="ja-JP" sz="1400" baseline="30000" dirty="0">
                <a:sym typeface="Symbol" panose="05050102010706020507" pitchFamily="18" charset="2"/>
              </a:rPr>
              <a:t>25</a:t>
            </a:r>
            <a:r>
              <a:rPr lang="en-US" altLang="ja-JP" sz="1400" dirty="0">
                <a:sym typeface="Symbol" panose="05050102010706020507" pitchFamily="18" charset="2"/>
              </a:rPr>
              <a:t> photons/m), </a:t>
            </a:r>
            <a:r>
              <a:rPr lang="en-US" altLang="ja-JP" sz="1400" i="1" dirty="0">
                <a:sym typeface="Symbol" panose="05050102010706020507" pitchFamily="18" charset="2"/>
              </a:rPr>
              <a:t></a:t>
            </a:r>
            <a:r>
              <a:rPr lang="en-US" altLang="ja-JP" sz="1400" dirty="0">
                <a:sym typeface="Symbol" panose="05050102010706020507" pitchFamily="18" charset="2"/>
              </a:rPr>
              <a:t> reached </a:t>
            </a:r>
            <a:r>
              <a:rPr lang="en-US" altLang="ja-JP" sz="1400" dirty="0">
                <a:solidFill>
                  <a:srgbClr val="FF0000"/>
                </a:solidFill>
                <a:sym typeface="Symbol" panose="05050102010706020507" pitchFamily="18" charset="2"/>
              </a:rPr>
              <a:t>410</a:t>
            </a:r>
            <a:r>
              <a:rPr lang="en-US" altLang="ja-JP" sz="14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-7</a:t>
            </a:r>
            <a:r>
              <a:rPr lang="en-US" altLang="ja-JP" sz="1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1400" dirty="0" err="1">
                <a:solidFill>
                  <a:srgbClr val="FF0000"/>
                </a:solidFill>
                <a:sym typeface="Symbol" panose="05050102010706020507" pitchFamily="18" charset="2"/>
              </a:rPr>
              <a:t>molec</a:t>
            </a:r>
            <a:r>
              <a:rPr lang="en-US" altLang="ja-JP" sz="1400" dirty="0">
                <a:solidFill>
                  <a:srgbClr val="FF0000"/>
                </a:solidFill>
                <a:sym typeface="Symbol" panose="05050102010706020507" pitchFamily="18" charset="2"/>
              </a:rPr>
              <a:t>./photon</a:t>
            </a:r>
            <a:endParaRPr lang="en-US" altLang="ja-JP" sz="18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 lvl="1"/>
            <a:endParaRPr lang="en-US" altLang="ja-JP" sz="1800" dirty="0">
              <a:sym typeface="Symbol" panose="05050102010706020507" pitchFamily="18" charset="2"/>
            </a:endParaRP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</a:t>
            </a:r>
            <a:r>
              <a:rPr lang="en-US" altLang="ja-JP" sz="1800" i="1" dirty="0">
                <a:sym typeface="Symbol" panose="05050102010706020507" pitchFamily="18" charset="2"/>
              </a:rPr>
              <a:t>p</a:t>
            </a:r>
            <a:r>
              <a:rPr lang="en-US" altLang="ja-JP" sz="1800" dirty="0">
                <a:sym typeface="Symbol" panose="05050102010706020507" pitchFamily="18" charset="2"/>
              </a:rPr>
              <a:t>/</a:t>
            </a:r>
            <a:r>
              <a:rPr lang="en-US" altLang="ja-JP" sz="1800" i="1" dirty="0">
                <a:sym typeface="Symbol" panose="05050102010706020507" pitchFamily="18" charset="2"/>
              </a:rPr>
              <a:t>I</a:t>
            </a:r>
            <a:r>
              <a:rPr lang="en-US" altLang="ja-JP" sz="1800" dirty="0">
                <a:sym typeface="Symbol" panose="05050102010706020507" pitchFamily="18" charset="2"/>
              </a:rPr>
              <a:t> evaluation by fitting curve:</a:t>
            </a:r>
          </a:p>
          <a:p>
            <a:pPr lvl="2"/>
            <a:r>
              <a:rPr lang="en-US" altLang="ja-JP" sz="1400" dirty="0">
                <a:sym typeface="Symbol" panose="05050102010706020507" pitchFamily="18" charset="2"/>
              </a:rPr>
              <a:t> </a:t>
            </a:r>
            <a:r>
              <a:rPr lang="en-US" altLang="ja-JP" sz="1400" dirty="0">
                <a:solidFill>
                  <a:srgbClr val="7030A0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1400" i="1" dirty="0">
                <a:solidFill>
                  <a:srgbClr val="7030A0"/>
                </a:solidFill>
                <a:sym typeface="Symbol" panose="05050102010706020507" pitchFamily="18" charset="2"/>
              </a:rPr>
              <a:t>p</a:t>
            </a:r>
            <a:r>
              <a:rPr lang="en-US" altLang="ja-JP" sz="1400" dirty="0">
                <a:solidFill>
                  <a:srgbClr val="7030A0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1400" i="1" dirty="0">
                <a:solidFill>
                  <a:srgbClr val="7030A0"/>
                </a:solidFill>
                <a:sym typeface="Symbol" panose="05050102010706020507" pitchFamily="18" charset="2"/>
              </a:rPr>
              <a:t>I </a:t>
            </a:r>
            <a:r>
              <a:rPr lang="en-US" altLang="ja-JP" sz="1400" dirty="0">
                <a:solidFill>
                  <a:srgbClr val="7030A0"/>
                </a:solidFill>
                <a:sym typeface="Symbol" panose="05050102010706020507" pitchFamily="18" charset="2"/>
              </a:rPr>
              <a:t>[Pa/A]</a:t>
            </a:r>
            <a:r>
              <a:rPr lang="en-US" altLang="ja-JP" sz="1400" i="1" dirty="0">
                <a:solidFill>
                  <a:srgbClr val="7030A0"/>
                </a:solidFill>
                <a:sym typeface="Symbol" panose="05050102010706020507" pitchFamily="18" charset="2"/>
              </a:rPr>
              <a:t> </a:t>
            </a:r>
            <a:r>
              <a:rPr lang="en-US" altLang="ja-JP" sz="1400" dirty="0">
                <a:solidFill>
                  <a:srgbClr val="7030A0"/>
                </a:solidFill>
                <a:sym typeface="Symbol" panose="05050102010706020507" pitchFamily="18" charset="2"/>
              </a:rPr>
              <a:t>= 5.310</a:t>
            </a:r>
            <a:r>
              <a:rPr lang="en-US" altLang="ja-JP" sz="1400" baseline="30000" dirty="0">
                <a:solidFill>
                  <a:srgbClr val="7030A0"/>
                </a:solidFill>
                <a:sym typeface="Symbol" panose="05050102010706020507" pitchFamily="18" charset="2"/>
              </a:rPr>
              <a:t>-5</a:t>
            </a:r>
            <a:r>
              <a:rPr lang="en-US" altLang="ja-JP" sz="1400" dirty="0">
                <a:solidFill>
                  <a:srgbClr val="7030A0"/>
                </a:solidFill>
                <a:sym typeface="Symbol" panose="05050102010706020507" pitchFamily="18" charset="2"/>
              </a:rPr>
              <a:t>(beam dose)</a:t>
            </a:r>
            <a:r>
              <a:rPr lang="en-US" altLang="ja-JP" sz="1400" baseline="30000" dirty="0">
                <a:solidFill>
                  <a:srgbClr val="7030A0"/>
                </a:solidFill>
                <a:sym typeface="Symbol" panose="05050102010706020507" pitchFamily="18" charset="2"/>
              </a:rPr>
              <a:t>-0.8</a:t>
            </a:r>
          </a:p>
          <a:p>
            <a:pPr lvl="2"/>
            <a:r>
              <a:rPr lang="en-US" altLang="ja-JP" sz="1400" dirty="0">
                <a:sym typeface="Symbol" panose="05050102010706020507" pitchFamily="18" charset="2"/>
              </a:rPr>
              <a:t>At 110</a:t>
            </a:r>
            <a:r>
              <a:rPr lang="en-US" altLang="ja-JP" sz="1400" baseline="30000" dirty="0">
                <a:sym typeface="Symbol" panose="05050102010706020507" pitchFamily="18" charset="2"/>
              </a:rPr>
              <a:t>4</a:t>
            </a:r>
            <a:r>
              <a:rPr lang="en-US" altLang="ja-JP" sz="1400" dirty="0">
                <a:sym typeface="Symbol" panose="05050102010706020507" pitchFamily="18" charset="2"/>
              </a:rPr>
              <a:t> Ah, </a:t>
            </a:r>
            <a:r>
              <a:rPr lang="en-US" altLang="ja-JP" sz="1400" i="1" dirty="0">
                <a:sym typeface="Symbol" panose="05050102010706020507" pitchFamily="18" charset="2"/>
              </a:rPr>
              <a:t>p</a:t>
            </a:r>
            <a:r>
              <a:rPr lang="en-US" altLang="ja-JP" sz="1400" dirty="0">
                <a:sym typeface="Symbol" panose="05050102010706020507" pitchFamily="18" charset="2"/>
              </a:rPr>
              <a:t>/</a:t>
            </a:r>
            <a:r>
              <a:rPr lang="en-US" altLang="ja-JP" sz="1400" i="1" dirty="0">
                <a:sym typeface="Symbol" panose="05050102010706020507" pitchFamily="18" charset="2"/>
              </a:rPr>
              <a:t>I </a:t>
            </a:r>
            <a:r>
              <a:rPr lang="en-US" altLang="ja-JP" sz="1400" dirty="0">
                <a:sym typeface="Symbol" panose="05050102010706020507" pitchFamily="18" charset="2"/>
              </a:rPr>
              <a:t>[Pa/A] will reach 3.310</a:t>
            </a:r>
            <a:r>
              <a:rPr lang="en-US" altLang="ja-JP" sz="1400" baseline="30000" dirty="0">
                <a:sym typeface="Symbol" panose="05050102010706020507" pitchFamily="18" charset="2"/>
              </a:rPr>
              <a:t>-7</a:t>
            </a:r>
            <a:r>
              <a:rPr lang="en-US" altLang="ja-JP" sz="1400" dirty="0">
                <a:sym typeface="Symbol" panose="05050102010706020507" pitchFamily="18" charset="2"/>
              </a:rPr>
              <a:t> Pa/A.</a:t>
            </a:r>
          </a:p>
          <a:p>
            <a:pPr marL="0" indent="0">
              <a:buNone/>
            </a:pPr>
            <a:endParaRPr lang="en-US" altLang="ja-JP" sz="3200" dirty="0">
              <a:solidFill>
                <a:srgbClr val="00206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5C2351A-253B-3E8C-2351-08B299011C10}"/>
              </a:ext>
            </a:extLst>
          </p:cNvPr>
          <p:cNvSpPr txBox="1"/>
          <p:nvPr/>
        </p:nvSpPr>
        <p:spPr>
          <a:xfrm>
            <a:off x="7753251" y="5734337"/>
            <a:ext cx="1659499" cy="313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Beam dose [Ah]</a:t>
            </a:r>
            <a:endParaRPr kumimoji="1" lang="ja-JP" altLang="en-US" dirty="0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6F7993F8-02EB-BC38-7784-716B9DF3EC9C}"/>
              </a:ext>
            </a:extLst>
          </p:cNvPr>
          <p:cNvGrpSpPr/>
          <p:nvPr/>
        </p:nvGrpSpPr>
        <p:grpSpPr>
          <a:xfrm>
            <a:off x="5779122" y="5447594"/>
            <a:ext cx="5848366" cy="313108"/>
            <a:chOff x="5171491" y="5855388"/>
            <a:chExt cx="6617040" cy="369332"/>
          </a:xfrm>
        </p:grpSpPr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B4E2727-308E-D5D8-7A6A-A83149EA103E}"/>
                </a:ext>
              </a:extLst>
            </p:cNvPr>
            <p:cNvSpPr txBox="1"/>
            <p:nvPr/>
          </p:nvSpPr>
          <p:spPr>
            <a:xfrm>
              <a:off x="5171491" y="5855388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1</a:t>
              </a:r>
              <a:endParaRPr kumimoji="1" lang="ja-JP" altLang="en-US" baseline="30000" dirty="0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D2B86A50-B19F-C582-202F-FE1576464ACA}"/>
                </a:ext>
              </a:extLst>
            </p:cNvPr>
            <p:cNvSpPr txBox="1"/>
            <p:nvPr/>
          </p:nvSpPr>
          <p:spPr>
            <a:xfrm>
              <a:off x="7194062" y="5855388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2</a:t>
              </a:r>
              <a:endParaRPr kumimoji="1" lang="ja-JP" altLang="en-US" baseline="30000" dirty="0"/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DA0A12AC-4AAA-D3A9-2F72-364833708C5C}"/>
                </a:ext>
              </a:extLst>
            </p:cNvPr>
            <p:cNvSpPr txBox="1"/>
            <p:nvPr/>
          </p:nvSpPr>
          <p:spPr>
            <a:xfrm>
              <a:off x="9222496" y="5855388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3</a:t>
              </a:r>
              <a:endParaRPr kumimoji="1" lang="ja-JP" altLang="en-US" baseline="30000" dirty="0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228AC26D-A3E9-AA94-DBCF-9DB70D550A18}"/>
                </a:ext>
              </a:extLst>
            </p:cNvPr>
            <p:cNvSpPr txBox="1"/>
            <p:nvPr/>
          </p:nvSpPr>
          <p:spPr>
            <a:xfrm>
              <a:off x="11216053" y="5855388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4</a:t>
              </a:r>
              <a:endParaRPr kumimoji="1" lang="ja-JP" altLang="en-US" baseline="30000" dirty="0"/>
            </a:p>
          </p:txBody>
        </p:sp>
      </p:grp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EC65C03-A494-9CD9-235E-CD3B46F0A092}"/>
              </a:ext>
            </a:extLst>
          </p:cNvPr>
          <p:cNvSpPr txBox="1"/>
          <p:nvPr/>
        </p:nvSpPr>
        <p:spPr>
          <a:xfrm>
            <a:off x="7296797" y="1096476"/>
            <a:ext cx="274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Photon</a:t>
            </a:r>
            <a:r>
              <a:rPr kumimoji="1" lang="en-US" altLang="ja-JP" dirty="0"/>
              <a:t> dose [photons/m]</a:t>
            </a:r>
            <a:endParaRPr kumimoji="1" lang="ja-JP" altLang="en-US" dirty="0"/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F45C814B-F083-D46F-75D8-49CC142F78BB}"/>
              </a:ext>
            </a:extLst>
          </p:cNvPr>
          <p:cNvGrpSpPr/>
          <p:nvPr/>
        </p:nvGrpSpPr>
        <p:grpSpPr>
          <a:xfrm>
            <a:off x="6304668" y="1403499"/>
            <a:ext cx="4028766" cy="313108"/>
            <a:chOff x="5171490" y="5855388"/>
            <a:chExt cx="4623484" cy="369332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C396C340-B8E0-6672-960A-43E5AD3FB310}"/>
                </a:ext>
              </a:extLst>
            </p:cNvPr>
            <p:cNvSpPr txBox="1"/>
            <p:nvPr/>
          </p:nvSpPr>
          <p:spPr>
            <a:xfrm>
              <a:off x="5171490" y="5855388"/>
              <a:ext cx="756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23</a:t>
              </a:r>
              <a:endParaRPr kumimoji="1" lang="ja-JP" altLang="en-US" baseline="30000" dirty="0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1A6F1047-900C-0BF3-3845-6EA478405F1A}"/>
                </a:ext>
              </a:extLst>
            </p:cNvPr>
            <p:cNvSpPr txBox="1"/>
            <p:nvPr/>
          </p:nvSpPr>
          <p:spPr>
            <a:xfrm>
              <a:off x="7194061" y="5855388"/>
              <a:ext cx="756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24</a:t>
              </a:r>
              <a:endParaRPr kumimoji="1" lang="ja-JP" altLang="en-US" baseline="30000" dirty="0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5BBF8CDA-8D34-98A7-DF82-94DD01E682E5}"/>
                </a:ext>
              </a:extLst>
            </p:cNvPr>
            <p:cNvSpPr txBox="1"/>
            <p:nvPr/>
          </p:nvSpPr>
          <p:spPr>
            <a:xfrm>
              <a:off x="9121112" y="5855388"/>
              <a:ext cx="673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25</a:t>
              </a:r>
              <a:endParaRPr kumimoji="1" lang="ja-JP" altLang="en-US" baseline="30000" dirty="0"/>
            </a:p>
          </p:txBody>
        </p:sp>
      </p:grp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43B5EC75-3D53-1A19-9D40-4F7D930C083C}"/>
              </a:ext>
            </a:extLst>
          </p:cNvPr>
          <p:cNvSpPr txBox="1"/>
          <p:nvPr/>
        </p:nvSpPr>
        <p:spPr>
          <a:xfrm rot="5400000">
            <a:off x="10302158" y="3402207"/>
            <a:ext cx="3336148" cy="35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i="1" dirty="0">
                <a:sym typeface="Symbol" panose="05050102010706020507" pitchFamily="18" charset="2"/>
              </a:rPr>
              <a:t></a:t>
            </a:r>
            <a:r>
              <a:rPr lang="en-US" altLang="ja-JP" dirty="0">
                <a:sym typeface="Symbol" panose="05050102010706020507" pitchFamily="18" charset="2"/>
              </a:rPr>
              <a:t> @Arc sect. [</a:t>
            </a:r>
            <a:r>
              <a:rPr lang="en-US" altLang="ja-JP" dirty="0" err="1">
                <a:sym typeface="Symbol" panose="05050102010706020507" pitchFamily="18" charset="2"/>
              </a:rPr>
              <a:t>molec</a:t>
            </a:r>
            <a:r>
              <a:rPr lang="en-US" altLang="ja-JP" dirty="0">
                <a:sym typeface="Symbol" panose="05050102010706020507" pitchFamily="18" charset="2"/>
              </a:rPr>
              <a:t>./photon]</a:t>
            </a:r>
            <a:endParaRPr kumimoji="1" lang="ja-JP" altLang="en-US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C2471F0-8A2C-DD48-707A-1160580AAB40}"/>
              </a:ext>
            </a:extLst>
          </p:cNvPr>
          <p:cNvSpPr txBox="1"/>
          <p:nvPr/>
        </p:nvSpPr>
        <p:spPr>
          <a:xfrm rot="16200000">
            <a:off x="4285224" y="3422931"/>
            <a:ext cx="2232509" cy="33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ym typeface="Symbol" panose="05050102010706020507" pitchFamily="18" charset="2"/>
              </a:rPr>
              <a:t></a:t>
            </a:r>
            <a:r>
              <a:rPr lang="en-US" altLang="ja-JP" i="1" dirty="0">
                <a:sym typeface="Symbol" panose="05050102010706020507" pitchFamily="18" charset="2"/>
              </a:rPr>
              <a:t>p/</a:t>
            </a:r>
            <a:r>
              <a:rPr lang="en-US" altLang="ja-JP" dirty="0">
                <a:sym typeface="Symbol" panose="05050102010706020507" pitchFamily="18" charset="2"/>
              </a:rPr>
              <a:t></a:t>
            </a:r>
            <a:r>
              <a:rPr lang="en-US" altLang="ja-JP" i="1" dirty="0">
                <a:sym typeface="Symbol" panose="05050102010706020507" pitchFamily="18" charset="2"/>
              </a:rPr>
              <a:t>I</a:t>
            </a:r>
            <a:r>
              <a:rPr lang="en-US" altLang="ja-JP" dirty="0">
                <a:sym typeface="Symbol" panose="05050102010706020507" pitchFamily="18" charset="2"/>
              </a:rPr>
              <a:t> [Pa/A]</a:t>
            </a:r>
            <a:endParaRPr kumimoji="1" lang="ja-JP" altLang="en-US" dirty="0"/>
          </a:p>
        </p:txBody>
      </p: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3DFF843B-E13D-288E-43D2-E43588C25A53}"/>
              </a:ext>
            </a:extLst>
          </p:cNvPr>
          <p:cNvGrpSpPr/>
          <p:nvPr/>
        </p:nvGrpSpPr>
        <p:grpSpPr>
          <a:xfrm>
            <a:off x="5517327" y="1569037"/>
            <a:ext cx="615994" cy="4067273"/>
            <a:chOff x="5006213" y="1356473"/>
            <a:chExt cx="572478" cy="4797622"/>
          </a:xfrm>
        </p:grpSpPr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777032DB-BE59-54C5-31EE-530397D6CD9A}"/>
                </a:ext>
              </a:extLst>
            </p:cNvPr>
            <p:cNvSpPr txBox="1"/>
            <p:nvPr/>
          </p:nvSpPr>
          <p:spPr>
            <a:xfrm>
              <a:off x="5006213" y="5784763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-9</a:t>
              </a:r>
              <a:endParaRPr kumimoji="1" lang="ja-JP" altLang="en-US" baseline="30000" dirty="0"/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B6545FA-952C-E846-C5D2-62FF33A02B67}"/>
                </a:ext>
              </a:extLst>
            </p:cNvPr>
            <p:cNvSpPr txBox="1"/>
            <p:nvPr/>
          </p:nvSpPr>
          <p:spPr>
            <a:xfrm>
              <a:off x="5006213" y="4899105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-8</a:t>
              </a:r>
              <a:endParaRPr kumimoji="1" lang="ja-JP" altLang="en-US" baseline="30000" dirty="0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C21A66A-C9C4-7AB9-134B-CE3A02ABC7CD}"/>
                </a:ext>
              </a:extLst>
            </p:cNvPr>
            <p:cNvSpPr txBox="1"/>
            <p:nvPr/>
          </p:nvSpPr>
          <p:spPr>
            <a:xfrm>
              <a:off x="5006213" y="4013447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-7</a:t>
              </a:r>
              <a:endParaRPr kumimoji="1" lang="ja-JP" altLang="en-US" baseline="30000" dirty="0"/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E42A16AF-08C9-0683-CFA6-9B9068066F21}"/>
                </a:ext>
              </a:extLst>
            </p:cNvPr>
            <p:cNvSpPr txBox="1"/>
            <p:nvPr/>
          </p:nvSpPr>
          <p:spPr>
            <a:xfrm>
              <a:off x="5006213" y="3127789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-6</a:t>
              </a:r>
              <a:endParaRPr kumimoji="1" lang="ja-JP" altLang="en-US" baseline="30000" dirty="0"/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D9F80473-0BF7-E439-5DAE-1761D175F248}"/>
                </a:ext>
              </a:extLst>
            </p:cNvPr>
            <p:cNvSpPr txBox="1"/>
            <p:nvPr/>
          </p:nvSpPr>
          <p:spPr>
            <a:xfrm>
              <a:off x="5006213" y="2242131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-5</a:t>
              </a:r>
              <a:endParaRPr kumimoji="1" lang="ja-JP" altLang="en-US" baseline="30000" dirty="0"/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E674550C-71FF-8B67-5A22-35A1F55062DB}"/>
                </a:ext>
              </a:extLst>
            </p:cNvPr>
            <p:cNvSpPr txBox="1"/>
            <p:nvPr/>
          </p:nvSpPr>
          <p:spPr>
            <a:xfrm>
              <a:off x="5006213" y="1356473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-4</a:t>
              </a:r>
              <a:endParaRPr kumimoji="1" lang="ja-JP" altLang="en-US" baseline="30000" dirty="0"/>
            </a:p>
          </p:txBody>
        </p:sp>
      </p:grp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C4671456-8C94-A03E-B4D6-3B11C84E2D63}"/>
              </a:ext>
            </a:extLst>
          </p:cNvPr>
          <p:cNvGrpSpPr/>
          <p:nvPr/>
        </p:nvGrpSpPr>
        <p:grpSpPr>
          <a:xfrm>
            <a:off x="11289311" y="2248247"/>
            <a:ext cx="644822" cy="3316440"/>
            <a:chOff x="5006213" y="1356473"/>
            <a:chExt cx="572478" cy="3911964"/>
          </a:xfrm>
        </p:grpSpPr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05DF2C02-D491-1C58-9BB1-A58A5D26A6E0}"/>
                </a:ext>
              </a:extLst>
            </p:cNvPr>
            <p:cNvSpPr txBox="1"/>
            <p:nvPr/>
          </p:nvSpPr>
          <p:spPr>
            <a:xfrm>
              <a:off x="5006213" y="4899105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-8</a:t>
              </a:r>
              <a:endParaRPr kumimoji="1" lang="ja-JP" altLang="en-US" baseline="30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3933020D-8E67-A67A-C2BD-AF00CF38C7F1}"/>
                </a:ext>
              </a:extLst>
            </p:cNvPr>
            <p:cNvSpPr txBox="1"/>
            <p:nvPr/>
          </p:nvSpPr>
          <p:spPr>
            <a:xfrm>
              <a:off x="5006213" y="4013447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-7</a:t>
              </a:r>
              <a:endParaRPr kumimoji="1" lang="ja-JP" altLang="en-US" baseline="30000" dirty="0"/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4331A2BD-F83F-2275-FE29-53F9F2BBA7EC}"/>
                </a:ext>
              </a:extLst>
            </p:cNvPr>
            <p:cNvSpPr txBox="1"/>
            <p:nvPr/>
          </p:nvSpPr>
          <p:spPr>
            <a:xfrm>
              <a:off x="5006213" y="3127789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-6</a:t>
              </a:r>
              <a:endParaRPr kumimoji="1" lang="ja-JP" altLang="en-US" baseline="30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B62328BD-4DA7-84D2-53C9-4C430DC365BC}"/>
                </a:ext>
              </a:extLst>
            </p:cNvPr>
            <p:cNvSpPr txBox="1"/>
            <p:nvPr/>
          </p:nvSpPr>
          <p:spPr>
            <a:xfrm>
              <a:off x="5006213" y="2242131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-5</a:t>
              </a:r>
              <a:endParaRPr kumimoji="1" lang="ja-JP" altLang="en-US" baseline="30000" dirty="0"/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CF349B9-B704-D74C-3757-152FBF763C08}"/>
                </a:ext>
              </a:extLst>
            </p:cNvPr>
            <p:cNvSpPr txBox="1"/>
            <p:nvPr/>
          </p:nvSpPr>
          <p:spPr>
            <a:xfrm>
              <a:off x="5006213" y="1356473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-4</a:t>
              </a:r>
              <a:endParaRPr kumimoji="1" lang="ja-JP" altLang="en-US" baseline="30000" dirty="0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87C9B7-A506-062A-2827-3442866A5280}"/>
              </a:ext>
            </a:extLst>
          </p:cNvPr>
          <p:cNvSpPr txBox="1"/>
          <p:nvPr/>
        </p:nvSpPr>
        <p:spPr>
          <a:xfrm>
            <a:off x="7588837" y="1916669"/>
            <a:ext cx="11280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1200" i="1" dirty="0">
                <a:solidFill>
                  <a:srgbClr val="FF0000"/>
                </a:solidFill>
                <a:sym typeface="Symbol" panose="05050102010706020507" pitchFamily="18" charset="2"/>
              </a:rPr>
              <a:t>p</a:t>
            </a:r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1200" i="1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endParaRPr lang="en-US" altLang="ja-JP" sz="12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for whole ring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7CBA25F-186D-BB84-667E-BD9C7077C876}"/>
              </a:ext>
            </a:extLst>
          </p:cNvPr>
          <p:cNvSpPr txBox="1"/>
          <p:nvPr/>
        </p:nvSpPr>
        <p:spPr>
          <a:xfrm>
            <a:off x="6392680" y="3390284"/>
            <a:ext cx="11961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1200" i="1" dirty="0">
                <a:solidFill>
                  <a:srgbClr val="0000FF"/>
                </a:solidFill>
                <a:sym typeface="Symbol" panose="05050102010706020507" pitchFamily="18" charset="2"/>
              </a:rPr>
              <a:t>p</a:t>
            </a:r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1200" i="1" dirty="0">
                <a:solidFill>
                  <a:srgbClr val="0000FF"/>
                </a:solidFill>
                <a:sym typeface="Symbol" panose="05050102010706020507" pitchFamily="18" charset="2"/>
              </a:rPr>
              <a:t>I &amp; </a:t>
            </a:r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</a:p>
          <a:p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for arc sections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D3399ECB-AF9A-1A14-42AE-6FDB25FEA7A2}"/>
              </a:ext>
            </a:extLst>
          </p:cNvPr>
          <p:cNvCxnSpPr>
            <a:cxnSpLocks/>
          </p:cNvCxnSpPr>
          <p:nvPr/>
        </p:nvCxnSpPr>
        <p:spPr>
          <a:xfrm flipV="1">
            <a:off x="7022986" y="2783246"/>
            <a:ext cx="220237" cy="574914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E8B0AD1-1525-0C49-0A40-CBD4A7BEFB3F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154253" y="2147502"/>
            <a:ext cx="434584" cy="22719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593CAE2B-F3A1-8CBA-A25A-5C139EF270F6}"/>
              </a:ext>
            </a:extLst>
          </p:cNvPr>
          <p:cNvCxnSpPr>
            <a:cxnSpLocks/>
          </p:cNvCxnSpPr>
          <p:nvPr/>
        </p:nvCxnSpPr>
        <p:spPr>
          <a:xfrm flipH="1">
            <a:off x="11102166" y="4215443"/>
            <a:ext cx="45066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1F9EABA-EC68-FB62-34FE-5B86BD13F965}"/>
              </a:ext>
            </a:extLst>
          </p:cNvPr>
          <p:cNvSpPr txBox="1"/>
          <p:nvPr/>
        </p:nvSpPr>
        <p:spPr>
          <a:xfrm>
            <a:off x="7556870" y="3540242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Phase1</a:t>
            </a:r>
            <a:endParaRPr kumimoji="1" lang="ja-JP" altLang="en-US" sz="105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F22A81D-B446-0945-FB87-831201826208}"/>
              </a:ext>
            </a:extLst>
          </p:cNvPr>
          <p:cNvSpPr txBox="1"/>
          <p:nvPr/>
        </p:nvSpPr>
        <p:spPr>
          <a:xfrm>
            <a:off x="9111086" y="1968258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</a:t>
            </a:r>
            <a:r>
              <a:rPr lang="en-US" altLang="ja-JP" sz="1050" dirty="0"/>
              <a:t>2</a:t>
            </a:r>
            <a:endParaRPr kumimoji="1" lang="ja-JP" altLang="en-US" sz="105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BAF3910-280D-0B4E-E285-9C473F53E945}"/>
              </a:ext>
            </a:extLst>
          </p:cNvPr>
          <p:cNvSpPr txBox="1"/>
          <p:nvPr/>
        </p:nvSpPr>
        <p:spPr>
          <a:xfrm>
            <a:off x="8929518" y="4351863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2019ab</a:t>
            </a:r>
            <a:endParaRPr kumimoji="1" lang="ja-JP" altLang="en-US" sz="105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4DCBD58-5493-E373-1AEE-8F9928E5B8F1}"/>
              </a:ext>
            </a:extLst>
          </p:cNvPr>
          <p:cNvSpPr txBox="1"/>
          <p:nvPr/>
        </p:nvSpPr>
        <p:spPr>
          <a:xfrm>
            <a:off x="9502573" y="4560573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2020ab</a:t>
            </a:r>
            <a:endParaRPr kumimoji="1" lang="ja-JP" altLang="en-US" sz="105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D4831A-C177-D8E7-BC1D-9CA9CB0C5275}"/>
              </a:ext>
            </a:extLst>
          </p:cNvPr>
          <p:cNvSpPr txBox="1"/>
          <p:nvPr/>
        </p:nvSpPr>
        <p:spPr>
          <a:xfrm>
            <a:off x="10014647" y="4688653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2021ab</a:t>
            </a:r>
            <a:endParaRPr kumimoji="1" lang="ja-JP" altLang="en-US" sz="105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2E221DC-46A0-1CB1-96EC-46A01A1CC940}"/>
              </a:ext>
            </a:extLst>
          </p:cNvPr>
          <p:cNvSpPr txBox="1"/>
          <p:nvPr/>
        </p:nvSpPr>
        <p:spPr>
          <a:xfrm>
            <a:off x="10469220" y="4817541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2022ab</a:t>
            </a:r>
            <a:endParaRPr kumimoji="1" lang="ja-JP" altLang="en-US" sz="105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64813CB-8084-82DB-C7E0-62748532CCB2}"/>
              </a:ext>
            </a:extLst>
          </p:cNvPr>
          <p:cNvSpPr txBox="1"/>
          <p:nvPr/>
        </p:nvSpPr>
        <p:spPr>
          <a:xfrm>
            <a:off x="9697240" y="2192190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2019c</a:t>
            </a:r>
            <a:endParaRPr kumimoji="1" lang="ja-JP" altLang="en-US" sz="105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69E7E01-702B-58E7-C8AB-5B594FA138FB}"/>
              </a:ext>
            </a:extLst>
          </p:cNvPr>
          <p:cNvSpPr txBox="1"/>
          <p:nvPr/>
        </p:nvSpPr>
        <p:spPr>
          <a:xfrm>
            <a:off x="10063485" y="2192190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2020c</a:t>
            </a:r>
            <a:endParaRPr kumimoji="1" lang="ja-JP" altLang="en-US" sz="105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A0AF13A-3D80-0DCF-D6C6-2CEA2F909354}"/>
              </a:ext>
            </a:extLst>
          </p:cNvPr>
          <p:cNvSpPr txBox="1"/>
          <p:nvPr/>
        </p:nvSpPr>
        <p:spPr>
          <a:xfrm>
            <a:off x="10477790" y="2192190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2021c</a:t>
            </a:r>
            <a:endParaRPr kumimoji="1" lang="ja-JP" altLang="en-US" sz="1050" dirty="0"/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A727B880-2EB7-3899-5B3F-AE4D407867C6}"/>
              </a:ext>
            </a:extLst>
          </p:cNvPr>
          <p:cNvCxnSpPr>
            <a:cxnSpLocks/>
          </p:cNvCxnSpPr>
          <p:nvPr/>
        </p:nvCxnSpPr>
        <p:spPr>
          <a:xfrm flipH="1">
            <a:off x="9453202" y="2170736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1FDF9C58-1834-5B27-6418-86875752BB04}"/>
              </a:ext>
            </a:extLst>
          </p:cNvPr>
          <p:cNvCxnSpPr>
            <a:cxnSpLocks/>
          </p:cNvCxnSpPr>
          <p:nvPr/>
        </p:nvCxnSpPr>
        <p:spPr>
          <a:xfrm flipH="1">
            <a:off x="9996911" y="2396810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F216199D-8CB0-B2E9-F90A-28B237D6760F}"/>
              </a:ext>
            </a:extLst>
          </p:cNvPr>
          <p:cNvCxnSpPr>
            <a:cxnSpLocks/>
          </p:cNvCxnSpPr>
          <p:nvPr/>
        </p:nvCxnSpPr>
        <p:spPr>
          <a:xfrm flipH="1">
            <a:off x="10388245" y="2398081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82880F50-CDC5-1B1F-145E-A6EFB5DB89E9}"/>
              </a:ext>
            </a:extLst>
          </p:cNvPr>
          <p:cNvCxnSpPr>
            <a:cxnSpLocks/>
          </p:cNvCxnSpPr>
          <p:nvPr/>
        </p:nvCxnSpPr>
        <p:spPr>
          <a:xfrm flipH="1">
            <a:off x="10812161" y="2398081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F27F2AD3-B955-BC0A-927D-B93D252B90AC}"/>
              </a:ext>
            </a:extLst>
          </p:cNvPr>
          <p:cNvCxnSpPr>
            <a:cxnSpLocks/>
          </p:cNvCxnSpPr>
          <p:nvPr/>
        </p:nvCxnSpPr>
        <p:spPr>
          <a:xfrm flipV="1">
            <a:off x="9491613" y="4097852"/>
            <a:ext cx="265825" cy="34526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5A1DF412-74C0-6C51-BC10-4ADE0EBFE59F}"/>
              </a:ext>
            </a:extLst>
          </p:cNvPr>
          <p:cNvCxnSpPr>
            <a:cxnSpLocks/>
          </p:cNvCxnSpPr>
          <p:nvPr/>
        </p:nvCxnSpPr>
        <p:spPr>
          <a:xfrm flipV="1">
            <a:off x="10041677" y="4305372"/>
            <a:ext cx="160384" cy="27549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2B09F63F-F368-0434-9046-676D9B255740}"/>
              </a:ext>
            </a:extLst>
          </p:cNvPr>
          <p:cNvCxnSpPr>
            <a:cxnSpLocks/>
          </p:cNvCxnSpPr>
          <p:nvPr/>
        </p:nvCxnSpPr>
        <p:spPr>
          <a:xfrm flipV="1">
            <a:off x="10414902" y="4493806"/>
            <a:ext cx="160384" cy="27549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A573DF19-C087-EEB9-8FB1-7312B542357F}"/>
              </a:ext>
            </a:extLst>
          </p:cNvPr>
          <p:cNvCxnSpPr>
            <a:cxnSpLocks/>
          </p:cNvCxnSpPr>
          <p:nvPr/>
        </p:nvCxnSpPr>
        <p:spPr>
          <a:xfrm flipV="1">
            <a:off x="10780514" y="4696317"/>
            <a:ext cx="129044" cy="19235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31798CC-B642-FAF4-1D9C-881A93C5F974}"/>
              </a:ext>
            </a:extLst>
          </p:cNvPr>
          <p:cNvSpPr txBox="1"/>
          <p:nvPr/>
        </p:nvSpPr>
        <p:spPr>
          <a:xfrm>
            <a:off x="10507763" y="1106420"/>
            <a:ext cx="924596" cy="4577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LER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1F673B0A-73F1-A437-F384-F42A39E21A95}"/>
              </a:ext>
            </a:extLst>
          </p:cNvPr>
          <p:cNvCxnSpPr>
            <a:cxnSpLocks/>
          </p:cNvCxnSpPr>
          <p:nvPr/>
        </p:nvCxnSpPr>
        <p:spPr>
          <a:xfrm>
            <a:off x="10357674" y="4061040"/>
            <a:ext cx="953397" cy="249162"/>
          </a:xfrm>
          <a:prstGeom prst="line">
            <a:avLst/>
          </a:prstGeom>
          <a:ln w="28575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D8FACEEF-6360-C7FB-0690-574AEF27AFF4}"/>
              </a:ext>
            </a:extLst>
          </p:cNvPr>
          <p:cNvCxnSpPr>
            <a:cxnSpLocks/>
          </p:cNvCxnSpPr>
          <p:nvPr/>
        </p:nvCxnSpPr>
        <p:spPr>
          <a:xfrm flipV="1">
            <a:off x="10777237" y="4298398"/>
            <a:ext cx="417020" cy="1658319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56B412CB-2CB2-D6CE-7E20-FE3DB208DA70}"/>
                  </a:ext>
                </a:extLst>
              </p:cNvPr>
              <p:cNvSpPr txBox="1"/>
              <p:nvPr/>
            </p:nvSpPr>
            <p:spPr>
              <a:xfrm>
                <a:off x="9713536" y="5948961"/>
                <a:ext cx="2384434" cy="3456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1" lang="en-US" altLang="ja-JP" sz="1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kumimoji="1" lang="en-US" altLang="ja-JP" sz="1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1" lang="en-US" altLang="ja-JP" sz="1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kumimoji="1" lang="en-US" altLang="ja-JP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=5.3</m:t>
                      </m:r>
                      <m:r>
                        <a:rPr kumimoji="1" lang="en-US" altLang="ja-JP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1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kumimoji="1" lang="en-US" altLang="ja-JP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1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1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Beam</m:t>
                              </m:r>
                              <m:r>
                                <a:rPr kumimoji="1" lang="en-US" altLang="ja-JP" sz="1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1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dose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JP" sz="1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−0.8</m:t>
                          </m:r>
                        </m:sup>
                      </m:sSup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56B412CB-2CB2-D6CE-7E20-FE3DB208D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536" y="5948961"/>
                <a:ext cx="2384434" cy="345672"/>
              </a:xfrm>
              <a:prstGeom prst="rect">
                <a:avLst/>
              </a:prstGeom>
              <a:blipFill>
                <a:blip r:embed="rId7"/>
                <a:stretch>
                  <a:fillRect l="-1020" t="-3509" b="-140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大かっこ 7">
            <a:extLst>
              <a:ext uri="{FF2B5EF4-FFF2-40B4-BE49-F238E27FC236}">
                <a16:creationId xmlns:a16="http://schemas.microsoft.com/office/drawing/2014/main" id="{D3A10B4B-9C3F-8804-F281-54FF85C1712C}"/>
              </a:ext>
            </a:extLst>
          </p:cNvPr>
          <p:cNvSpPr/>
          <p:nvPr/>
        </p:nvSpPr>
        <p:spPr>
          <a:xfrm>
            <a:off x="1508614" y="3168146"/>
            <a:ext cx="2914096" cy="431329"/>
          </a:xfrm>
          <a:prstGeom prst="bracketPair">
            <a:avLst>
              <a:gd name="adj" fmla="val 891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98D09A-0180-2B79-9EC5-E9DF057E4882}"/>
              </a:ext>
            </a:extLst>
          </p:cNvPr>
          <p:cNvSpPr txBox="1"/>
          <p:nvPr/>
        </p:nvSpPr>
        <p:spPr>
          <a:xfrm>
            <a:off x="11271785" y="4006025"/>
            <a:ext cx="5620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  <a:sym typeface="Symbol" panose="05050102010706020507" pitchFamily="18" charset="2"/>
              </a:rPr>
              <a:t>410</a:t>
            </a:r>
            <a:r>
              <a:rPr lang="en-US" altLang="ja-JP" sz="10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-7</a:t>
            </a:r>
            <a:endParaRPr lang="ja-JP" altLang="en-US" sz="1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D1A8B49-AA6A-0750-4EDE-88CBA2203FEB}"/>
              </a:ext>
            </a:extLst>
          </p:cNvPr>
          <p:cNvSpPr txBox="1"/>
          <p:nvPr/>
        </p:nvSpPr>
        <p:spPr>
          <a:xfrm>
            <a:off x="11259317" y="4257836"/>
            <a:ext cx="6144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7030A0"/>
                </a:solidFill>
                <a:sym typeface="Symbol" panose="05050102010706020507" pitchFamily="18" charset="2"/>
              </a:rPr>
              <a:t>3.310</a:t>
            </a:r>
            <a:r>
              <a:rPr lang="en-US" altLang="ja-JP" sz="1000" baseline="30000" dirty="0">
                <a:solidFill>
                  <a:srgbClr val="7030A0"/>
                </a:solidFill>
                <a:sym typeface="Symbol" panose="05050102010706020507" pitchFamily="18" charset="2"/>
              </a:rPr>
              <a:t>-7</a:t>
            </a:r>
            <a:endParaRPr lang="ja-JP" altLang="en-US" sz="1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6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9F60533-7F39-1267-806C-EF2609CD2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AC2751D4-2213-A225-DB79-CE29F184F16A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vacuum scrubbing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569DC5C6-AA92-A0EB-F1EE-A106307167EA}"/>
              </a:ext>
            </a:extLst>
          </p:cNvPr>
          <p:cNvSpPr txBox="1">
            <a:spLocks/>
          </p:cNvSpPr>
          <p:nvPr/>
        </p:nvSpPr>
        <p:spPr>
          <a:xfrm>
            <a:off x="130562" y="1097148"/>
            <a:ext cx="11811639" cy="5120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Comparison between LER and HER</a:t>
            </a:r>
            <a:endParaRPr lang="en-US" altLang="ja-JP" sz="2400" dirty="0">
              <a:solidFill>
                <a:srgbClr val="002060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CBC098D-8911-54E5-B134-25CFD1E2E8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0402" y="2091238"/>
            <a:ext cx="4564575" cy="390465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BDAFB21-D11E-0579-0853-7CD6B1E7AB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4530" y="2070891"/>
            <a:ext cx="4590960" cy="3919131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B36C1AE-54A5-2FAC-F2F1-FB153424F06D}"/>
              </a:ext>
            </a:extLst>
          </p:cNvPr>
          <p:cNvSpPr txBox="1"/>
          <p:nvPr/>
        </p:nvSpPr>
        <p:spPr>
          <a:xfrm>
            <a:off x="4953036" y="2214929"/>
            <a:ext cx="92459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LER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4BE90D-80C4-FA48-34ED-6A5E8F482501}"/>
              </a:ext>
            </a:extLst>
          </p:cNvPr>
          <p:cNvSpPr txBox="1"/>
          <p:nvPr/>
        </p:nvSpPr>
        <p:spPr>
          <a:xfrm>
            <a:off x="10932689" y="2201497"/>
            <a:ext cx="92459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00FF"/>
                </a:solidFill>
              </a:rPr>
              <a:t>HER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D21F6C-8EF3-38E2-393F-84254ED436D8}"/>
              </a:ext>
            </a:extLst>
          </p:cNvPr>
          <p:cNvSpPr txBox="1"/>
          <p:nvPr/>
        </p:nvSpPr>
        <p:spPr>
          <a:xfrm rot="16200000">
            <a:off x="-560829" y="3835042"/>
            <a:ext cx="2232509" cy="33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ym typeface="Symbol" panose="05050102010706020507" pitchFamily="18" charset="2"/>
              </a:rPr>
              <a:t></a:t>
            </a:r>
            <a:r>
              <a:rPr lang="en-US" altLang="ja-JP" i="1" dirty="0">
                <a:sym typeface="Symbol" panose="05050102010706020507" pitchFamily="18" charset="2"/>
              </a:rPr>
              <a:t>p/</a:t>
            </a:r>
            <a:r>
              <a:rPr lang="en-US" altLang="ja-JP" dirty="0">
                <a:sym typeface="Symbol" panose="05050102010706020507" pitchFamily="18" charset="2"/>
              </a:rPr>
              <a:t></a:t>
            </a:r>
            <a:r>
              <a:rPr lang="en-US" altLang="ja-JP" i="1" dirty="0">
                <a:sym typeface="Symbol" panose="05050102010706020507" pitchFamily="18" charset="2"/>
              </a:rPr>
              <a:t>I</a:t>
            </a:r>
            <a:r>
              <a:rPr lang="en-US" altLang="ja-JP" dirty="0">
                <a:sym typeface="Symbol" panose="05050102010706020507" pitchFamily="18" charset="2"/>
              </a:rPr>
              <a:t> [Pa/A]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B24A0C9-FE83-5B91-529A-2404DA9789D8}"/>
              </a:ext>
            </a:extLst>
          </p:cNvPr>
          <p:cNvGrpSpPr/>
          <p:nvPr/>
        </p:nvGrpSpPr>
        <p:grpSpPr>
          <a:xfrm>
            <a:off x="671274" y="1981148"/>
            <a:ext cx="615994" cy="4067273"/>
            <a:chOff x="5006213" y="1356473"/>
            <a:chExt cx="572478" cy="4797622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2B3A3FE-1571-76A3-BDB7-8C89500F1C5B}"/>
                </a:ext>
              </a:extLst>
            </p:cNvPr>
            <p:cNvSpPr txBox="1"/>
            <p:nvPr/>
          </p:nvSpPr>
          <p:spPr>
            <a:xfrm>
              <a:off x="5006213" y="5784763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-9</a:t>
              </a:r>
              <a:endParaRPr kumimoji="1" lang="ja-JP" altLang="en-US" baseline="30000" dirty="0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DCC0328-67C6-6FD2-519C-A4089BD554D4}"/>
                </a:ext>
              </a:extLst>
            </p:cNvPr>
            <p:cNvSpPr txBox="1"/>
            <p:nvPr/>
          </p:nvSpPr>
          <p:spPr>
            <a:xfrm>
              <a:off x="5006213" y="4899105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-8</a:t>
              </a:r>
              <a:endParaRPr kumimoji="1" lang="ja-JP" altLang="en-US" baseline="30000" dirty="0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297F6F1-90B4-C8C1-0110-C100C7CBF3B7}"/>
                </a:ext>
              </a:extLst>
            </p:cNvPr>
            <p:cNvSpPr txBox="1"/>
            <p:nvPr/>
          </p:nvSpPr>
          <p:spPr>
            <a:xfrm>
              <a:off x="5006213" y="4013447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-7</a:t>
              </a:r>
              <a:endParaRPr kumimoji="1" lang="ja-JP" altLang="en-US" baseline="30000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5B56FEA-6F86-414A-4D65-6B262CFE0570}"/>
                </a:ext>
              </a:extLst>
            </p:cNvPr>
            <p:cNvSpPr txBox="1"/>
            <p:nvPr/>
          </p:nvSpPr>
          <p:spPr>
            <a:xfrm>
              <a:off x="5006213" y="3127789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-6</a:t>
              </a:r>
              <a:endParaRPr kumimoji="1" lang="ja-JP" altLang="en-US" baseline="30000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45A4E835-CAB6-7F00-FB7E-4931714CDEBA}"/>
                </a:ext>
              </a:extLst>
            </p:cNvPr>
            <p:cNvSpPr txBox="1"/>
            <p:nvPr/>
          </p:nvSpPr>
          <p:spPr>
            <a:xfrm>
              <a:off x="5006213" y="2242131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-5</a:t>
              </a:r>
              <a:endParaRPr kumimoji="1" lang="ja-JP" altLang="en-US" baseline="30000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D4105A41-935C-9FBC-4138-2AB5076FB971}"/>
                </a:ext>
              </a:extLst>
            </p:cNvPr>
            <p:cNvSpPr txBox="1"/>
            <p:nvPr/>
          </p:nvSpPr>
          <p:spPr>
            <a:xfrm>
              <a:off x="5006213" y="1356473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-4</a:t>
              </a:r>
              <a:endParaRPr kumimoji="1" lang="ja-JP" altLang="en-US" baseline="30000" dirty="0"/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70F891C-B238-E2B8-8840-EC4C9A3346D8}"/>
              </a:ext>
            </a:extLst>
          </p:cNvPr>
          <p:cNvSpPr txBox="1"/>
          <p:nvPr/>
        </p:nvSpPr>
        <p:spPr>
          <a:xfrm rot="16200000">
            <a:off x="5407994" y="3835042"/>
            <a:ext cx="2232509" cy="33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ym typeface="Symbol" panose="05050102010706020507" pitchFamily="18" charset="2"/>
              </a:rPr>
              <a:t></a:t>
            </a:r>
            <a:r>
              <a:rPr lang="en-US" altLang="ja-JP" i="1" dirty="0">
                <a:sym typeface="Symbol" panose="05050102010706020507" pitchFamily="18" charset="2"/>
              </a:rPr>
              <a:t>p/</a:t>
            </a:r>
            <a:r>
              <a:rPr lang="en-US" altLang="ja-JP" dirty="0">
                <a:sym typeface="Symbol" panose="05050102010706020507" pitchFamily="18" charset="2"/>
              </a:rPr>
              <a:t></a:t>
            </a:r>
            <a:r>
              <a:rPr lang="en-US" altLang="ja-JP" i="1" dirty="0">
                <a:sym typeface="Symbol" panose="05050102010706020507" pitchFamily="18" charset="2"/>
              </a:rPr>
              <a:t>I</a:t>
            </a:r>
            <a:r>
              <a:rPr lang="en-US" altLang="ja-JP" dirty="0">
                <a:sym typeface="Symbol" panose="05050102010706020507" pitchFamily="18" charset="2"/>
              </a:rPr>
              <a:t> [Pa/A]</a:t>
            </a:r>
            <a:endParaRPr kumimoji="1" lang="ja-JP" altLang="en-US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070C81B-B2E4-7C26-3F3E-97315AAD248A}"/>
              </a:ext>
            </a:extLst>
          </p:cNvPr>
          <p:cNvGrpSpPr/>
          <p:nvPr/>
        </p:nvGrpSpPr>
        <p:grpSpPr>
          <a:xfrm>
            <a:off x="6640097" y="1981148"/>
            <a:ext cx="615994" cy="4067273"/>
            <a:chOff x="5006213" y="1356473"/>
            <a:chExt cx="572478" cy="4797622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3D3E57E-DCB4-4756-6595-C62408768E44}"/>
                </a:ext>
              </a:extLst>
            </p:cNvPr>
            <p:cNvSpPr txBox="1"/>
            <p:nvPr/>
          </p:nvSpPr>
          <p:spPr>
            <a:xfrm>
              <a:off x="5006213" y="5784763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-9</a:t>
              </a:r>
              <a:endParaRPr kumimoji="1" lang="ja-JP" altLang="en-US" baseline="30000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E80C58BC-35A0-F15A-5DF6-0AC7217222EF}"/>
                </a:ext>
              </a:extLst>
            </p:cNvPr>
            <p:cNvSpPr txBox="1"/>
            <p:nvPr/>
          </p:nvSpPr>
          <p:spPr>
            <a:xfrm>
              <a:off x="5006213" y="4899105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-8</a:t>
              </a:r>
              <a:endParaRPr kumimoji="1" lang="ja-JP" altLang="en-US" baseline="30000" dirty="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DA390360-85F0-FFDF-79A1-BCE0EE73B68E}"/>
                </a:ext>
              </a:extLst>
            </p:cNvPr>
            <p:cNvSpPr txBox="1"/>
            <p:nvPr/>
          </p:nvSpPr>
          <p:spPr>
            <a:xfrm>
              <a:off x="5006213" y="4013447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-7</a:t>
              </a:r>
              <a:endParaRPr kumimoji="1" lang="ja-JP" altLang="en-US" baseline="30000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3156DE92-2A5B-2A56-1FA6-3B054E5683BC}"/>
                </a:ext>
              </a:extLst>
            </p:cNvPr>
            <p:cNvSpPr txBox="1"/>
            <p:nvPr/>
          </p:nvSpPr>
          <p:spPr>
            <a:xfrm>
              <a:off x="5006213" y="3127789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-6</a:t>
              </a:r>
              <a:endParaRPr kumimoji="1" lang="ja-JP" altLang="en-US" baseline="30000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07708AD9-C0CF-C934-1262-1C149C606C6E}"/>
                </a:ext>
              </a:extLst>
            </p:cNvPr>
            <p:cNvSpPr txBox="1"/>
            <p:nvPr/>
          </p:nvSpPr>
          <p:spPr>
            <a:xfrm>
              <a:off x="5006213" y="2242131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-5</a:t>
              </a:r>
              <a:endParaRPr kumimoji="1" lang="ja-JP" altLang="en-US" baseline="30000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74DB5BB-3854-18DE-BB3D-C32241868A25}"/>
                </a:ext>
              </a:extLst>
            </p:cNvPr>
            <p:cNvSpPr txBox="1"/>
            <p:nvPr/>
          </p:nvSpPr>
          <p:spPr>
            <a:xfrm>
              <a:off x="5006213" y="1356473"/>
              <a:ext cx="57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10</a:t>
              </a:r>
              <a:r>
                <a:rPr lang="en-US" altLang="ja-JP" baseline="30000" dirty="0"/>
                <a:t>-4</a:t>
              </a:r>
              <a:endParaRPr kumimoji="1" lang="ja-JP" alt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4381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MR : maximum beam current and beam dose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85EC5628-691F-69C3-0AD3-A69FDAE48161}"/>
              </a:ext>
            </a:extLst>
          </p:cNvPr>
          <p:cNvSpPr txBox="1">
            <a:spLocks/>
          </p:cNvSpPr>
          <p:nvPr/>
        </p:nvSpPr>
        <p:spPr>
          <a:xfrm>
            <a:off x="130561" y="1097148"/>
            <a:ext cx="3875348" cy="5120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Beam dose during Phase3 2022ab</a:t>
            </a:r>
          </a:p>
          <a:p>
            <a:pPr lvl="1"/>
            <a:r>
              <a:rPr lang="en-US" altLang="ja-JP" sz="2000" dirty="0">
                <a:solidFill>
                  <a:srgbClr val="0000FF"/>
                </a:solidFill>
                <a:sym typeface="Symbol" panose="05050102010706020507" pitchFamily="18" charset="2"/>
              </a:rPr>
              <a:t>HER : 1450 Ah</a:t>
            </a:r>
          </a:p>
          <a:p>
            <a:pPr lvl="1"/>
            <a:r>
              <a:rPr lang="en-US" altLang="ja-JP" sz="2000" dirty="0">
                <a:solidFill>
                  <a:srgbClr val="FF0000"/>
                </a:solidFill>
                <a:sym typeface="Symbol" panose="05050102010706020507" pitchFamily="18" charset="2"/>
              </a:rPr>
              <a:t>LER : 1800 Ah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122 days</a:t>
            </a:r>
          </a:p>
          <a:p>
            <a:pPr marL="457200" lvl="1" indent="0">
              <a:buNone/>
            </a:pPr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457200" lvl="1" indent="0">
              <a:buNone/>
            </a:pPr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2000" dirty="0">
                <a:solidFill>
                  <a:srgbClr val="FF0000"/>
                </a:solidFill>
                <a:sym typeface="Symbol" panose="05050102010706020507" pitchFamily="18" charset="2"/>
              </a:rPr>
              <a:t> 2.310</a:t>
            </a:r>
            <a:r>
              <a:rPr lang="en-US" altLang="ja-JP" sz="20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3</a:t>
            </a:r>
            <a:r>
              <a:rPr lang="en-US" altLang="ja-JP" sz="2000" dirty="0">
                <a:solidFill>
                  <a:srgbClr val="FF0000"/>
                </a:solidFill>
                <a:sym typeface="Symbol" panose="05050102010706020507" pitchFamily="18" charset="2"/>
              </a:rPr>
              <a:t> months/Ah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It will take 2.3 months to accumulate 1000 Ah more.</a:t>
            </a:r>
          </a:p>
          <a:p>
            <a:pPr lvl="1"/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It will take 6.2 months more to accumulate 10</a:t>
            </a:r>
            <a:r>
              <a:rPr lang="en-US" altLang="ja-JP" sz="2000" baseline="30000" dirty="0">
                <a:sym typeface="Symbol" panose="05050102010706020507" pitchFamily="18" charset="2"/>
              </a:rPr>
              <a:t>4</a:t>
            </a:r>
            <a:r>
              <a:rPr lang="en-US" altLang="ja-JP" sz="2000" dirty="0">
                <a:sym typeface="Symbol" panose="05050102010706020507" pitchFamily="18" charset="2"/>
              </a:rPr>
              <a:t> Ah in total and reach 3.310</a:t>
            </a:r>
            <a:r>
              <a:rPr lang="en-US" altLang="ja-JP" sz="2000" baseline="30000" dirty="0">
                <a:sym typeface="Symbol" panose="05050102010706020507" pitchFamily="18" charset="2"/>
              </a:rPr>
              <a:t>-7</a:t>
            </a:r>
            <a:r>
              <a:rPr lang="en-US" altLang="ja-JP" sz="2000" dirty="0">
                <a:sym typeface="Symbol" panose="05050102010706020507" pitchFamily="18" charset="2"/>
              </a:rPr>
              <a:t> Pa/A.</a:t>
            </a:r>
            <a:endParaRPr lang="en-US" altLang="ja-JP" sz="2000" dirty="0"/>
          </a:p>
          <a:p>
            <a:pPr lvl="1"/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208072-7C7E-BC92-CDDE-EC1D0A88E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9567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9</a:t>
            </a:fld>
            <a:endParaRPr kumimoji="1" lang="ja-JP" altLang="en-US">
              <a:solidFill>
                <a:srgbClr val="FFFF00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CE34478-C650-C4E5-B69E-8E0E4E2CD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9567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13th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C238F9D-8EFD-8B6E-ED7A-48E9D214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9567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47167807-AA38-A30B-ACB6-2EFD4E19149B}"/>
              </a:ext>
            </a:extLst>
          </p:cNvPr>
          <p:cNvSpPr/>
          <p:nvPr/>
        </p:nvSpPr>
        <p:spPr>
          <a:xfrm>
            <a:off x="1410405" y="3051075"/>
            <a:ext cx="270532" cy="3436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25F7BF-CACC-C4C0-3DAD-3ABA76A8AFF6}"/>
              </a:ext>
            </a:extLst>
          </p:cNvPr>
          <p:cNvSpPr txBox="1"/>
          <p:nvPr/>
        </p:nvSpPr>
        <p:spPr>
          <a:xfrm>
            <a:off x="1687820" y="3025301"/>
            <a:ext cx="8196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For LER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F3B02F33-63B3-BF42-DE51-C61D526C35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56"/>
          <a:stretch/>
        </p:blipFill>
        <p:spPr>
          <a:xfrm>
            <a:off x="3454238" y="909303"/>
            <a:ext cx="6436613" cy="3389329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A4B331C-73BD-81CD-80BB-E88366C83DFC}"/>
              </a:ext>
            </a:extLst>
          </p:cNvPr>
          <p:cNvSpPr txBox="1"/>
          <p:nvPr/>
        </p:nvSpPr>
        <p:spPr>
          <a:xfrm>
            <a:off x="9873342" y="1691593"/>
            <a:ext cx="2170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LER total beam dose : </a:t>
            </a:r>
            <a:r>
              <a:rPr kumimoji="1"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</a:t>
            </a:r>
            <a:r>
              <a:rPr kumimoji="1" lang="en-US" altLang="ja-JP" sz="1200" dirty="0">
                <a:solidFill>
                  <a:srgbClr val="FF0000"/>
                </a:solidFill>
              </a:rPr>
              <a:t>7300 Ah 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6B60FAE-4FBF-D99E-E063-350AF1B3B369}"/>
              </a:ext>
            </a:extLst>
          </p:cNvPr>
          <p:cNvSpPr txBox="1"/>
          <p:nvPr/>
        </p:nvSpPr>
        <p:spPr>
          <a:xfrm>
            <a:off x="5674003" y="2281069"/>
            <a:ext cx="5876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rgbClr val="00B050"/>
                </a:solidFill>
              </a:rPr>
              <a:t>Phase2</a:t>
            </a:r>
            <a:r>
              <a:rPr kumimoji="1" lang="en-US" altLang="ja-JP" sz="1000" dirty="0">
                <a:solidFill>
                  <a:srgbClr val="00B050"/>
                </a:solidFill>
              </a:rPr>
              <a:t> </a:t>
            </a:r>
            <a:endParaRPr kumimoji="1" lang="ja-JP" altLang="en-US" sz="1000" dirty="0">
              <a:solidFill>
                <a:srgbClr val="00B05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CC38552-6F08-1AB8-02B8-2509158BADE3}"/>
              </a:ext>
            </a:extLst>
          </p:cNvPr>
          <p:cNvSpPr txBox="1"/>
          <p:nvPr/>
        </p:nvSpPr>
        <p:spPr>
          <a:xfrm>
            <a:off x="6186021" y="2007878"/>
            <a:ext cx="696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00B050"/>
                </a:solidFill>
              </a:rPr>
              <a:t>Phase3 2019ab</a:t>
            </a:r>
            <a:r>
              <a:rPr kumimoji="1" lang="en-US" altLang="ja-JP" sz="1000" dirty="0">
                <a:solidFill>
                  <a:srgbClr val="00B050"/>
                </a:solidFill>
              </a:rPr>
              <a:t> </a:t>
            </a:r>
            <a:endParaRPr kumimoji="1" lang="ja-JP" altLang="en-US" sz="1000" dirty="0">
              <a:solidFill>
                <a:srgbClr val="00B05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6B6628E-00D5-743C-71B0-420530A15789}"/>
              </a:ext>
            </a:extLst>
          </p:cNvPr>
          <p:cNvSpPr txBox="1"/>
          <p:nvPr/>
        </p:nvSpPr>
        <p:spPr>
          <a:xfrm>
            <a:off x="6728921" y="2131081"/>
            <a:ext cx="629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00B050"/>
                </a:solidFill>
              </a:rPr>
              <a:t>2019c</a:t>
            </a:r>
            <a:r>
              <a:rPr kumimoji="1" lang="en-US" altLang="ja-JP" sz="1000" dirty="0">
                <a:solidFill>
                  <a:srgbClr val="00B050"/>
                </a:solidFill>
              </a:rPr>
              <a:t> </a:t>
            </a:r>
            <a:endParaRPr kumimoji="1" lang="ja-JP" altLang="en-US" sz="1000" dirty="0">
              <a:solidFill>
                <a:srgbClr val="00B05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F1510B4-F03E-2AAD-D5BB-BD95727A8A7B}"/>
              </a:ext>
            </a:extLst>
          </p:cNvPr>
          <p:cNvSpPr txBox="1"/>
          <p:nvPr/>
        </p:nvSpPr>
        <p:spPr>
          <a:xfrm>
            <a:off x="7019768" y="2356193"/>
            <a:ext cx="7446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00B050"/>
                </a:solidFill>
              </a:rPr>
              <a:t>2020ab</a:t>
            </a:r>
            <a:r>
              <a:rPr kumimoji="1" lang="en-US" altLang="ja-JP" sz="1000" dirty="0">
                <a:solidFill>
                  <a:srgbClr val="00B050"/>
                </a:solidFill>
              </a:rPr>
              <a:t> </a:t>
            </a:r>
            <a:endParaRPr kumimoji="1" lang="ja-JP" altLang="en-US" sz="1000" dirty="0">
              <a:solidFill>
                <a:srgbClr val="00B05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C9F498F-9221-590D-5BD8-ACE0AAF88F15}"/>
              </a:ext>
            </a:extLst>
          </p:cNvPr>
          <p:cNvSpPr txBox="1"/>
          <p:nvPr/>
        </p:nvSpPr>
        <p:spPr>
          <a:xfrm>
            <a:off x="9883928" y="2040824"/>
            <a:ext cx="2216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</a:rPr>
              <a:t>HER total beam dose : </a:t>
            </a:r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</a:t>
            </a:r>
            <a:r>
              <a:rPr lang="en-US" altLang="ja-JP" sz="1200" dirty="0">
                <a:solidFill>
                  <a:srgbClr val="0000FF"/>
                </a:solidFill>
              </a:rPr>
              <a:t>6200 Ah</a:t>
            </a:r>
            <a:r>
              <a:rPr kumimoji="1" lang="en-US" altLang="ja-JP" sz="1200" dirty="0">
                <a:solidFill>
                  <a:srgbClr val="0000FF"/>
                </a:solidFill>
              </a:rPr>
              <a:t> 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A83602E-5567-9295-2F3A-620D5ADE7D48}"/>
              </a:ext>
            </a:extLst>
          </p:cNvPr>
          <p:cNvSpPr txBox="1"/>
          <p:nvPr/>
        </p:nvSpPr>
        <p:spPr>
          <a:xfrm>
            <a:off x="7429616" y="2550946"/>
            <a:ext cx="6499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00B050"/>
                </a:solidFill>
              </a:rPr>
              <a:t>2020c</a:t>
            </a:r>
            <a:r>
              <a:rPr kumimoji="1" lang="en-US" altLang="ja-JP" sz="1000" dirty="0">
                <a:solidFill>
                  <a:srgbClr val="00B050"/>
                </a:solidFill>
              </a:rPr>
              <a:t> </a:t>
            </a:r>
            <a:endParaRPr kumimoji="1" lang="ja-JP" altLang="en-US" sz="1000" dirty="0">
              <a:solidFill>
                <a:srgbClr val="00B05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239636D-C7FC-100B-DC56-B564F2B749FB}"/>
              </a:ext>
            </a:extLst>
          </p:cNvPr>
          <p:cNvSpPr txBox="1"/>
          <p:nvPr/>
        </p:nvSpPr>
        <p:spPr>
          <a:xfrm>
            <a:off x="4172202" y="1972216"/>
            <a:ext cx="6966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rgbClr val="00B050"/>
                </a:solidFill>
              </a:rPr>
              <a:t>Phase1</a:t>
            </a:r>
            <a:r>
              <a:rPr kumimoji="1" lang="en-US" altLang="ja-JP" sz="1000" dirty="0">
                <a:solidFill>
                  <a:srgbClr val="00B050"/>
                </a:solidFill>
              </a:rPr>
              <a:t> </a:t>
            </a:r>
            <a:endParaRPr kumimoji="1" lang="ja-JP" altLang="en-US" sz="1000" dirty="0">
              <a:solidFill>
                <a:srgbClr val="00B05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EDA2E2C-B8AC-CC99-98D2-C23C9C37558F}"/>
              </a:ext>
            </a:extLst>
          </p:cNvPr>
          <p:cNvSpPr txBox="1"/>
          <p:nvPr/>
        </p:nvSpPr>
        <p:spPr>
          <a:xfrm>
            <a:off x="7730422" y="1978447"/>
            <a:ext cx="6982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00B050"/>
                </a:solidFill>
              </a:rPr>
              <a:t>2021ab</a:t>
            </a:r>
            <a:r>
              <a:rPr kumimoji="1" lang="en-US" altLang="ja-JP" sz="1000" dirty="0">
                <a:solidFill>
                  <a:srgbClr val="00B050"/>
                </a:solidFill>
              </a:rPr>
              <a:t> </a:t>
            </a:r>
            <a:endParaRPr kumimoji="1" lang="ja-JP" altLang="en-US" sz="1000" dirty="0">
              <a:solidFill>
                <a:srgbClr val="00B050"/>
              </a:solidFill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688107C2-565B-2489-0E0D-4A395AB9376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0759" y="1458475"/>
            <a:ext cx="921381" cy="252558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0C6CE12-8123-F161-F492-B84CD35025F1}"/>
              </a:ext>
            </a:extLst>
          </p:cNvPr>
          <p:cNvSpPr txBox="1"/>
          <p:nvPr/>
        </p:nvSpPr>
        <p:spPr>
          <a:xfrm>
            <a:off x="8168005" y="1971317"/>
            <a:ext cx="6248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00B050"/>
                </a:solidFill>
              </a:rPr>
              <a:t>2021c</a:t>
            </a:r>
            <a:endParaRPr kumimoji="1" lang="ja-JP" altLang="en-US" sz="1050" dirty="0">
              <a:solidFill>
                <a:srgbClr val="00B050"/>
              </a:solidFill>
            </a:endParaRP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315E00C8-FA5D-0488-EA77-57522EE9FD1F}"/>
              </a:ext>
            </a:extLst>
          </p:cNvPr>
          <p:cNvCxnSpPr>
            <a:cxnSpLocks/>
          </p:cNvCxnSpPr>
          <p:nvPr/>
        </p:nvCxnSpPr>
        <p:spPr>
          <a:xfrm flipH="1">
            <a:off x="9092246" y="1840910"/>
            <a:ext cx="773343" cy="172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056FDFAD-31E1-64A7-AC45-13E32ADDB398}"/>
              </a:ext>
            </a:extLst>
          </p:cNvPr>
          <p:cNvCxnSpPr>
            <a:cxnSpLocks/>
          </p:cNvCxnSpPr>
          <p:nvPr/>
        </p:nvCxnSpPr>
        <p:spPr>
          <a:xfrm flipH="1">
            <a:off x="9180606" y="2175880"/>
            <a:ext cx="675255" cy="488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5CA14E4-B499-CF45-0EA7-63659A2C0DC5}"/>
              </a:ext>
            </a:extLst>
          </p:cNvPr>
          <p:cNvSpPr txBox="1"/>
          <p:nvPr/>
        </p:nvSpPr>
        <p:spPr>
          <a:xfrm>
            <a:off x="7135641" y="1105120"/>
            <a:ext cx="12930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accent2"/>
                </a:solidFill>
              </a:rPr>
              <a:t>LER </a:t>
            </a:r>
            <a:r>
              <a:rPr lang="en-US" altLang="ja-JP" sz="1200" dirty="0">
                <a:solidFill>
                  <a:schemeClr val="accent2"/>
                </a:solidFill>
              </a:rPr>
              <a:t>I</a:t>
            </a:r>
            <a:r>
              <a:rPr lang="en-US" altLang="ja-JP" sz="1200" baseline="-25000" dirty="0">
                <a:solidFill>
                  <a:schemeClr val="accent2"/>
                </a:solidFill>
              </a:rPr>
              <a:t>max</a:t>
            </a:r>
            <a:r>
              <a:rPr kumimoji="1" lang="en-US" altLang="ja-JP" sz="1200" baseline="-25000" dirty="0">
                <a:solidFill>
                  <a:schemeClr val="accent2"/>
                </a:solidFill>
              </a:rPr>
              <a:t> </a:t>
            </a:r>
            <a:r>
              <a:rPr kumimoji="1" lang="en-US" altLang="ja-JP" sz="1200" dirty="0">
                <a:solidFill>
                  <a:schemeClr val="accent2"/>
                </a:solidFill>
              </a:rPr>
              <a:t>: 1455 A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C5F90E3-81EE-2599-12E5-B713FFBA1071}"/>
              </a:ext>
            </a:extLst>
          </p:cNvPr>
          <p:cNvSpPr txBox="1"/>
          <p:nvPr/>
        </p:nvSpPr>
        <p:spPr>
          <a:xfrm>
            <a:off x="7116990" y="1347041"/>
            <a:ext cx="12930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F0"/>
                </a:solidFill>
              </a:rPr>
              <a:t>H</a:t>
            </a:r>
            <a:r>
              <a:rPr kumimoji="1" lang="en-US" altLang="ja-JP" sz="1200" dirty="0">
                <a:solidFill>
                  <a:srgbClr val="00B0F0"/>
                </a:solidFill>
              </a:rPr>
              <a:t>ER </a:t>
            </a:r>
            <a:r>
              <a:rPr lang="en-US" altLang="ja-JP" sz="1200" dirty="0">
                <a:solidFill>
                  <a:srgbClr val="00B0F0"/>
                </a:solidFill>
              </a:rPr>
              <a:t>I</a:t>
            </a:r>
            <a:r>
              <a:rPr lang="en-US" altLang="ja-JP" sz="1200" baseline="-25000" dirty="0">
                <a:solidFill>
                  <a:srgbClr val="00B0F0"/>
                </a:solidFill>
              </a:rPr>
              <a:t>max</a:t>
            </a:r>
            <a:r>
              <a:rPr kumimoji="1" lang="en-US" altLang="ja-JP" sz="1200" dirty="0">
                <a:solidFill>
                  <a:srgbClr val="00B0F0"/>
                </a:solidFill>
              </a:rPr>
              <a:t> : 1145 A</a:t>
            </a:r>
            <a:endParaRPr kumimoji="1" lang="ja-JP" altLang="en-US" sz="1200" dirty="0">
              <a:solidFill>
                <a:srgbClr val="00B0F0"/>
              </a:solidFill>
            </a:endParaRP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65BE1C1F-65FB-9B51-DEFC-BE8C7E7CD4E9}"/>
              </a:ext>
            </a:extLst>
          </p:cNvPr>
          <p:cNvCxnSpPr>
            <a:cxnSpLocks/>
          </p:cNvCxnSpPr>
          <p:nvPr/>
        </p:nvCxnSpPr>
        <p:spPr>
          <a:xfrm>
            <a:off x="8285394" y="1221833"/>
            <a:ext cx="605556" cy="13813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07111B49-B751-FB0E-0D05-7A9C7507B0F9}"/>
              </a:ext>
            </a:extLst>
          </p:cNvPr>
          <p:cNvCxnSpPr>
            <a:cxnSpLocks/>
          </p:cNvCxnSpPr>
          <p:nvPr/>
        </p:nvCxnSpPr>
        <p:spPr>
          <a:xfrm>
            <a:off x="8285394" y="1494959"/>
            <a:ext cx="647794" cy="378000"/>
          </a:xfrm>
          <a:prstGeom prst="straightConnector1">
            <a:avLst/>
          </a:prstGeom>
          <a:ln>
            <a:solidFill>
              <a:srgbClr val="03C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DFAE66CB-BC71-1A8A-5AD9-E8E0B083FE07}"/>
              </a:ext>
            </a:extLst>
          </p:cNvPr>
          <p:cNvCxnSpPr>
            <a:cxnSpLocks/>
          </p:cNvCxnSpPr>
          <p:nvPr/>
        </p:nvCxnSpPr>
        <p:spPr>
          <a:xfrm>
            <a:off x="8749389" y="2630042"/>
            <a:ext cx="43596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380EFFF1-6E0B-D8AE-7CCF-A4E879EF5210}"/>
              </a:ext>
            </a:extLst>
          </p:cNvPr>
          <p:cNvCxnSpPr>
            <a:cxnSpLocks/>
          </p:cNvCxnSpPr>
          <p:nvPr/>
        </p:nvCxnSpPr>
        <p:spPr>
          <a:xfrm>
            <a:off x="9151846" y="2204827"/>
            <a:ext cx="3307" cy="409304"/>
          </a:xfrm>
          <a:prstGeom prst="straightConnector1">
            <a:avLst/>
          </a:prstGeom>
          <a:ln w="1905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923C94E-5016-A127-B72E-406872EA98DA}"/>
              </a:ext>
            </a:extLst>
          </p:cNvPr>
          <p:cNvCxnSpPr>
            <a:cxnSpLocks/>
          </p:cNvCxnSpPr>
          <p:nvPr/>
        </p:nvCxnSpPr>
        <p:spPr>
          <a:xfrm>
            <a:off x="8923150" y="2176106"/>
            <a:ext cx="21798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F43F7EB-BAB7-3953-B41F-92C1275601B3}"/>
              </a:ext>
            </a:extLst>
          </p:cNvPr>
          <p:cNvSpPr txBox="1"/>
          <p:nvPr/>
        </p:nvSpPr>
        <p:spPr>
          <a:xfrm>
            <a:off x="9924288" y="1336970"/>
            <a:ext cx="175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145</a:t>
            </a:r>
            <a:r>
              <a:rPr lang="en-US" altLang="ja-JP" sz="1200" dirty="0">
                <a:solidFill>
                  <a:srgbClr val="0000FF"/>
                </a:solidFill>
              </a:rPr>
              <a:t>0 Ah during 2022ab</a:t>
            </a:r>
            <a:r>
              <a:rPr kumimoji="1" lang="en-US" altLang="ja-JP" sz="1200" dirty="0">
                <a:solidFill>
                  <a:srgbClr val="0000FF"/>
                </a:solidFill>
              </a:rPr>
              <a:t> 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7A8B0364-1980-DF41-FF9D-4CAED2A662E6}"/>
              </a:ext>
            </a:extLst>
          </p:cNvPr>
          <p:cNvCxnSpPr>
            <a:cxnSpLocks/>
            <a:endCxn id="65" idx="1"/>
          </p:cNvCxnSpPr>
          <p:nvPr/>
        </p:nvCxnSpPr>
        <p:spPr>
          <a:xfrm flipV="1">
            <a:off x="9162995" y="1475470"/>
            <a:ext cx="761293" cy="95912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000001C6-20F8-6549-9581-48F1332BCE50}"/>
              </a:ext>
            </a:extLst>
          </p:cNvPr>
          <p:cNvCxnSpPr>
            <a:cxnSpLocks/>
          </p:cNvCxnSpPr>
          <p:nvPr/>
        </p:nvCxnSpPr>
        <p:spPr>
          <a:xfrm>
            <a:off x="8968226" y="1846263"/>
            <a:ext cx="115132" cy="7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C54A51DF-E054-AC94-2B0E-8A70999240E1}"/>
              </a:ext>
            </a:extLst>
          </p:cNvPr>
          <p:cNvCxnSpPr>
            <a:cxnSpLocks/>
          </p:cNvCxnSpPr>
          <p:nvPr/>
        </p:nvCxnSpPr>
        <p:spPr>
          <a:xfrm>
            <a:off x="8729234" y="2418882"/>
            <a:ext cx="3099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3E99CA51-75F4-6D90-C5EF-4CF0979CE4DE}"/>
              </a:ext>
            </a:extLst>
          </p:cNvPr>
          <p:cNvCxnSpPr>
            <a:cxnSpLocks/>
          </p:cNvCxnSpPr>
          <p:nvPr/>
        </p:nvCxnSpPr>
        <p:spPr>
          <a:xfrm>
            <a:off x="9005764" y="1872959"/>
            <a:ext cx="0" cy="509267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419BD71A-6FBB-A6D5-1787-39205EE4C3C4}"/>
              </a:ext>
            </a:extLst>
          </p:cNvPr>
          <p:cNvCxnSpPr>
            <a:cxnSpLocks/>
          </p:cNvCxnSpPr>
          <p:nvPr/>
        </p:nvCxnSpPr>
        <p:spPr>
          <a:xfrm flipV="1">
            <a:off x="9020775" y="1261375"/>
            <a:ext cx="889649" cy="7695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48B08646-4863-F1EC-B00C-F100505014FD}"/>
              </a:ext>
            </a:extLst>
          </p:cNvPr>
          <p:cNvSpPr txBox="1"/>
          <p:nvPr/>
        </p:nvSpPr>
        <p:spPr>
          <a:xfrm>
            <a:off x="9924288" y="1127421"/>
            <a:ext cx="185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180</a:t>
            </a:r>
            <a:r>
              <a:rPr lang="en-US" altLang="ja-JP" sz="1200" dirty="0">
                <a:solidFill>
                  <a:srgbClr val="FF0000"/>
                </a:solidFill>
              </a:rPr>
              <a:t>0 Ah during 2022ab</a:t>
            </a:r>
            <a:r>
              <a:rPr kumimoji="1" lang="en-US" altLang="ja-JP" sz="1200" dirty="0">
                <a:solidFill>
                  <a:srgbClr val="FF0000"/>
                </a:solidFill>
              </a:rPr>
              <a:t> 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815D3307-4DA3-1EF5-0BC6-9DA883C61CFE}"/>
              </a:ext>
            </a:extLst>
          </p:cNvPr>
          <p:cNvGrpSpPr>
            <a:grpSpLocks noChangeAspect="1"/>
          </p:cNvGrpSpPr>
          <p:nvPr/>
        </p:nvGrpSpPr>
        <p:grpSpPr>
          <a:xfrm>
            <a:off x="8019973" y="4339479"/>
            <a:ext cx="3437613" cy="1956966"/>
            <a:chOff x="344129" y="1981148"/>
            <a:chExt cx="5411361" cy="4352829"/>
          </a:xfrm>
        </p:grpSpPr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057965ED-7FF0-FF50-2072-1B4D11CE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4530" y="2070891"/>
              <a:ext cx="4590960" cy="3919131"/>
            </a:xfrm>
            <a:prstGeom prst="rect">
              <a:avLst/>
            </a:prstGeom>
          </p:spPr>
        </p:pic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8C9B5A63-2E90-B86B-0288-2EA2FF433DB1}"/>
                </a:ext>
              </a:extLst>
            </p:cNvPr>
            <p:cNvSpPr txBox="1"/>
            <p:nvPr/>
          </p:nvSpPr>
          <p:spPr>
            <a:xfrm>
              <a:off x="4497221" y="2001600"/>
              <a:ext cx="924595" cy="61612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srgbClr val="FF0000"/>
                  </a:solidFill>
                </a:rPr>
                <a:t>LER</a:t>
              </a: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EF0823B7-6FC5-1897-121B-7740F4ABDB48}"/>
                </a:ext>
              </a:extLst>
            </p:cNvPr>
            <p:cNvSpPr txBox="1"/>
            <p:nvPr/>
          </p:nvSpPr>
          <p:spPr>
            <a:xfrm rot="16200000">
              <a:off x="-560831" y="3793493"/>
              <a:ext cx="2232507" cy="422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00" dirty="0">
                  <a:sym typeface="Symbol" panose="05050102010706020507" pitchFamily="18" charset="2"/>
                </a:rPr>
                <a:t></a:t>
              </a:r>
              <a:r>
                <a:rPr lang="en-US" altLang="ja-JP" sz="1000" i="1" dirty="0">
                  <a:sym typeface="Symbol" panose="05050102010706020507" pitchFamily="18" charset="2"/>
                </a:rPr>
                <a:t>p/</a:t>
              </a:r>
              <a:r>
                <a:rPr lang="en-US" altLang="ja-JP" sz="1000" dirty="0">
                  <a:sym typeface="Symbol" panose="05050102010706020507" pitchFamily="18" charset="2"/>
                </a:rPr>
                <a:t></a:t>
              </a:r>
              <a:r>
                <a:rPr lang="en-US" altLang="ja-JP" sz="1000" i="1" dirty="0">
                  <a:sym typeface="Symbol" panose="05050102010706020507" pitchFamily="18" charset="2"/>
                </a:rPr>
                <a:t>I</a:t>
              </a:r>
              <a:r>
                <a:rPr lang="en-US" altLang="ja-JP" sz="1000" dirty="0">
                  <a:sym typeface="Symbol" panose="05050102010706020507" pitchFamily="18" charset="2"/>
                </a:rPr>
                <a:t> [Pa/A]</a:t>
              </a:r>
              <a:endParaRPr kumimoji="1" lang="ja-JP" altLang="en-US" sz="1000" dirty="0"/>
            </a:p>
          </p:txBody>
        </p:sp>
        <p:grpSp>
          <p:nvGrpSpPr>
            <p:cNvPr id="80" name="グループ化 79">
              <a:extLst>
                <a:ext uri="{FF2B5EF4-FFF2-40B4-BE49-F238E27FC236}">
                  <a16:creationId xmlns:a16="http://schemas.microsoft.com/office/drawing/2014/main" id="{A8816C0D-C07E-EE8C-6670-8C9584CAEA28}"/>
                </a:ext>
              </a:extLst>
            </p:cNvPr>
            <p:cNvGrpSpPr/>
            <p:nvPr/>
          </p:nvGrpSpPr>
          <p:grpSpPr>
            <a:xfrm>
              <a:off x="671274" y="1981148"/>
              <a:ext cx="615994" cy="4352829"/>
              <a:chOff x="5006213" y="1356473"/>
              <a:chExt cx="572478" cy="5134456"/>
            </a:xfrm>
          </p:grpSpPr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430761D0-FDFA-B32A-02E2-6FA2E98FB114}"/>
                  </a:ext>
                </a:extLst>
              </p:cNvPr>
              <p:cNvSpPr txBox="1"/>
              <p:nvPr/>
            </p:nvSpPr>
            <p:spPr>
              <a:xfrm>
                <a:off x="5006213" y="5784762"/>
                <a:ext cx="572478" cy="706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00" dirty="0"/>
                  <a:t>10</a:t>
                </a:r>
                <a:r>
                  <a:rPr lang="en-US" altLang="ja-JP" sz="1000" baseline="30000" dirty="0"/>
                  <a:t>-9</a:t>
                </a:r>
                <a:endParaRPr kumimoji="1" lang="ja-JP" altLang="en-US" sz="1000" baseline="30000" dirty="0"/>
              </a:p>
            </p:txBody>
          </p:sp>
          <p:sp>
            <p:nvSpPr>
              <p:cNvPr id="82" name="テキスト ボックス 81">
                <a:extLst>
                  <a:ext uri="{FF2B5EF4-FFF2-40B4-BE49-F238E27FC236}">
                    <a16:creationId xmlns:a16="http://schemas.microsoft.com/office/drawing/2014/main" id="{28C3D084-FA2D-2068-18F0-7CBA11718361}"/>
                  </a:ext>
                </a:extLst>
              </p:cNvPr>
              <p:cNvSpPr txBox="1"/>
              <p:nvPr/>
            </p:nvSpPr>
            <p:spPr>
              <a:xfrm>
                <a:off x="5006213" y="4899105"/>
                <a:ext cx="572478" cy="706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00" dirty="0"/>
                  <a:t>10</a:t>
                </a:r>
                <a:r>
                  <a:rPr lang="en-US" altLang="ja-JP" sz="1000" baseline="30000" dirty="0"/>
                  <a:t>-8</a:t>
                </a:r>
                <a:endParaRPr kumimoji="1" lang="ja-JP" altLang="en-US" sz="1000" baseline="30000" dirty="0"/>
              </a:p>
            </p:txBody>
          </p:sp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795DCCE8-CB97-7D1C-BF70-19E7DDD2872A}"/>
                  </a:ext>
                </a:extLst>
              </p:cNvPr>
              <p:cNvSpPr txBox="1"/>
              <p:nvPr/>
            </p:nvSpPr>
            <p:spPr>
              <a:xfrm>
                <a:off x="5006213" y="4013447"/>
                <a:ext cx="572478" cy="706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00" dirty="0"/>
                  <a:t>10</a:t>
                </a:r>
                <a:r>
                  <a:rPr lang="en-US" altLang="ja-JP" sz="1000" baseline="30000" dirty="0"/>
                  <a:t>-7</a:t>
                </a:r>
                <a:endParaRPr kumimoji="1" lang="ja-JP" altLang="en-US" sz="1000" baseline="30000" dirty="0"/>
              </a:p>
            </p:txBody>
          </p:sp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787AC0B3-FA4B-C2D6-F3F6-934B07B7D531}"/>
                  </a:ext>
                </a:extLst>
              </p:cNvPr>
              <p:cNvSpPr txBox="1"/>
              <p:nvPr/>
            </p:nvSpPr>
            <p:spPr>
              <a:xfrm>
                <a:off x="5006213" y="3127790"/>
                <a:ext cx="572478" cy="706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00" dirty="0"/>
                  <a:t>10</a:t>
                </a:r>
                <a:r>
                  <a:rPr lang="en-US" altLang="ja-JP" sz="1000" baseline="30000" dirty="0"/>
                  <a:t>-6</a:t>
                </a:r>
                <a:endParaRPr kumimoji="1" lang="ja-JP" altLang="en-US" sz="1000" baseline="30000" dirty="0"/>
              </a:p>
            </p:txBody>
          </p:sp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39A456A0-A9DC-0638-B53E-EE6DCC5DBF8D}"/>
                  </a:ext>
                </a:extLst>
              </p:cNvPr>
              <p:cNvSpPr txBox="1"/>
              <p:nvPr/>
            </p:nvSpPr>
            <p:spPr>
              <a:xfrm>
                <a:off x="5006213" y="2242130"/>
                <a:ext cx="572478" cy="706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00" dirty="0"/>
                  <a:t>10</a:t>
                </a:r>
                <a:r>
                  <a:rPr lang="en-US" altLang="ja-JP" sz="1000" baseline="30000" dirty="0"/>
                  <a:t>-5</a:t>
                </a:r>
                <a:endParaRPr kumimoji="1" lang="ja-JP" altLang="en-US" sz="1000" baseline="30000" dirty="0"/>
              </a:p>
            </p:txBody>
          </p:sp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C5D70BD6-1AC7-8A4A-001B-90A5CCAF9DBE}"/>
                  </a:ext>
                </a:extLst>
              </p:cNvPr>
              <p:cNvSpPr txBox="1"/>
              <p:nvPr/>
            </p:nvSpPr>
            <p:spPr>
              <a:xfrm>
                <a:off x="5006213" y="1356473"/>
                <a:ext cx="572478" cy="706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00" dirty="0"/>
                  <a:t>10</a:t>
                </a:r>
                <a:r>
                  <a:rPr lang="en-US" altLang="ja-JP" sz="1000" baseline="30000" dirty="0"/>
                  <a:t>-4</a:t>
                </a:r>
                <a:endParaRPr kumimoji="1" lang="ja-JP" altLang="en-US" sz="1000" baseline="30000" dirty="0"/>
              </a:p>
            </p:txBody>
          </p:sp>
        </p:grpSp>
      </p:grp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64873A2A-9D6A-B8DF-0001-50F850910DEB}"/>
              </a:ext>
            </a:extLst>
          </p:cNvPr>
          <p:cNvCxnSpPr>
            <a:cxnSpLocks/>
          </p:cNvCxnSpPr>
          <p:nvPr/>
        </p:nvCxnSpPr>
        <p:spPr>
          <a:xfrm>
            <a:off x="10838629" y="5429976"/>
            <a:ext cx="572103" cy="156115"/>
          </a:xfrm>
          <a:prstGeom prst="line">
            <a:avLst/>
          </a:prstGeom>
          <a:ln w="28575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2B2DCE72-4E56-ECED-F9C9-3ECA13CE0640}"/>
              </a:ext>
            </a:extLst>
          </p:cNvPr>
          <p:cNvSpPr txBox="1"/>
          <p:nvPr/>
        </p:nvSpPr>
        <p:spPr>
          <a:xfrm>
            <a:off x="9576235" y="6235725"/>
            <a:ext cx="1123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Beam dose [Ah]</a:t>
            </a:r>
            <a:endParaRPr kumimoji="1" lang="ja-JP" altLang="en-US" sz="1050" dirty="0"/>
          </a:p>
        </p:txBody>
      </p: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D2741D33-073C-FD79-3FC6-A46237C3A78C}"/>
              </a:ext>
            </a:extLst>
          </p:cNvPr>
          <p:cNvGrpSpPr/>
          <p:nvPr/>
        </p:nvGrpSpPr>
        <p:grpSpPr>
          <a:xfrm>
            <a:off x="8404285" y="6091326"/>
            <a:ext cx="3402346" cy="246221"/>
            <a:chOff x="5171489" y="5855388"/>
            <a:chExt cx="7192206" cy="290434"/>
          </a:xfrm>
        </p:grpSpPr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8D3C568B-396C-CF3D-0898-0BD7562964BC}"/>
                </a:ext>
              </a:extLst>
            </p:cNvPr>
            <p:cNvSpPr txBox="1"/>
            <p:nvPr/>
          </p:nvSpPr>
          <p:spPr>
            <a:xfrm>
              <a:off x="5171489" y="5855388"/>
              <a:ext cx="1322609" cy="29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dirty="0"/>
                <a:t>10</a:t>
              </a:r>
              <a:r>
                <a:rPr lang="en-US" altLang="ja-JP" sz="1000" baseline="30000" dirty="0"/>
                <a:t>1</a:t>
              </a:r>
              <a:endParaRPr kumimoji="1" lang="ja-JP" altLang="en-US" sz="1000" baseline="30000" dirty="0"/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2C4CDEE4-136C-FFF9-A0A5-3940AEB8FE8F}"/>
                </a:ext>
              </a:extLst>
            </p:cNvPr>
            <p:cNvSpPr txBox="1"/>
            <p:nvPr/>
          </p:nvSpPr>
          <p:spPr>
            <a:xfrm>
              <a:off x="7194060" y="5855388"/>
              <a:ext cx="1159485" cy="29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dirty="0"/>
                <a:t>10</a:t>
              </a:r>
              <a:r>
                <a:rPr lang="en-US" altLang="ja-JP" sz="1000" baseline="30000" dirty="0"/>
                <a:t>2</a:t>
              </a:r>
              <a:endParaRPr kumimoji="1" lang="ja-JP" altLang="en-US" sz="1000" baseline="30000" dirty="0"/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EE714075-8F72-E00C-EDD5-F3AB3D9D8CEE}"/>
                </a:ext>
              </a:extLst>
            </p:cNvPr>
            <p:cNvSpPr txBox="1"/>
            <p:nvPr/>
          </p:nvSpPr>
          <p:spPr>
            <a:xfrm>
              <a:off x="9222496" y="5855388"/>
              <a:ext cx="1147646" cy="29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dirty="0"/>
                <a:t>10</a:t>
              </a:r>
              <a:r>
                <a:rPr lang="en-US" altLang="ja-JP" sz="1000" baseline="30000" dirty="0"/>
                <a:t>3</a:t>
              </a:r>
              <a:endParaRPr kumimoji="1" lang="ja-JP" altLang="en-US" sz="1000" baseline="30000" dirty="0"/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BD6C0EC4-D55E-CCB2-1DA2-48FF851592C7}"/>
                </a:ext>
              </a:extLst>
            </p:cNvPr>
            <p:cNvSpPr txBox="1"/>
            <p:nvPr/>
          </p:nvSpPr>
          <p:spPr>
            <a:xfrm>
              <a:off x="11216051" y="5855388"/>
              <a:ext cx="1147644" cy="29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dirty="0"/>
                <a:t>10</a:t>
              </a:r>
              <a:r>
                <a:rPr lang="en-US" altLang="ja-JP" sz="1000" baseline="30000" dirty="0"/>
                <a:t>4</a:t>
              </a:r>
              <a:endParaRPr kumimoji="1" lang="ja-JP" altLang="en-US" sz="1000" baseline="30000" dirty="0"/>
            </a:p>
          </p:txBody>
        </p:sp>
      </p:grp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7A63E47F-5FD5-AF1A-8A57-EFABE7984D97}"/>
              </a:ext>
            </a:extLst>
          </p:cNvPr>
          <p:cNvCxnSpPr>
            <a:cxnSpLocks/>
          </p:cNvCxnSpPr>
          <p:nvPr/>
        </p:nvCxnSpPr>
        <p:spPr>
          <a:xfrm flipH="1">
            <a:off x="11353800" y="4236403"/>
            <a:ext cx="310352" cy="127163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1A65DB22-071F-28F6-7FB9-610C5CF00DDF}"/>
              </a:ext>
            </a:extLst>
          </p:cNvPr>
          <p:cNvSpPr txBox="1"/>
          <p:nvPr/>
        </p:nvSpPr>
        <p:spPr>
          <a:xfrm>
            <a:off x="10048423" y="3677770"/>
            <a:ext cx="207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7030A0"/>
                </a:solidFill>
                <a:sym typeface="Symbol" panose="05050102010706020507" pitchFamily="18" charset="2"/>
              </a:rPr>
              <a:t>More 6.2 months are re</a:t>
            </a:r>
            <a:r>
              <a:rPr lang="en-US" altLang="ja-JP" sz="1200" dirty="0">
                <a:solidFill>
                  <a:srgbClr val="7030A0"/>
                </a:solidFill>
                <a:sym typeface="Symbol" panose="05050102010706020507" pitchFamily="18" charset="2"/>
              </a:rPr>
              <a:t>quired to accumulate 10</a:t>
            </a:r>
            <a:r>
              <a:rPr lang="en-US" altLang="ja-JP" sz="1200" baseline="30000" dirty="0">
                <a:solidFill>
                  <a:srgbClr val="7030A0"/>
                </a:solidFill>
                <a:sym typeface="Symbol" panose="05050102010706020507" pitchFamily="18" charset="2"/>
              </a:rPr>
              <a:t>4</a:t>
            </a:r>
            <a:r>
              <a:rPr lang="en-US" altLang="ja-JP" sz="1200" dirty="0">
                <a:solidFill>
                  <a:srgbClr val="7030A0"/>
                </a:solidFill>
                <a:sym typeface="Symbol" panose="05050102010706020507" pitchFamily="18" charset="2"/>
              </a:rPr>
              <a:t> Ah in total.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693DAC-B5D0-0816-9B61-52571F2768FA}"/>
              </a:ext>
            </a:extLst>
          </p:cNvPr>
          <p:cNvSpPr txBox="1"/>
          <p:nvPr/>
        </p:nvSpPr>
        <p:spPr>
          <a:xfrm>
            <a:off x="11413038" y="5484358"/>
            <a:ext cx="6144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7030A0"/>
                </a:solidFill>
                <a:sym typeface="Symbol" panose="05050102010706020507" pitchFamily="18" charset="2"/>
              </a:rPr>
              <a:t>3.310</a:t>
            </a:r>
            <a:r>
              <a:rPr lang="en-US" altLang="ja-JP" sz="1000" baseline="30000" dirty="0">
                <a:solidFill>
                  <a:srgbClr val="7030A0"/>
                </a:solidFill>
                <a:sym typeface="Symbol" panose="05050102010706020507" pitchFamily="18" charset="2"/>
              </a:rPr>
              <a:t>-7</a:t>
            </a:r>
            <a:endParaRPr lang="ja-JP" altLang="en-US" sz="1000" dirty="0">
              <a:solidFill>
                <a:srgbClr val="7030A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B066642-B222-BB63-0960-6BC6B7B93031}"/>
              </a:ext>
            </a:extLst>
          </p:cNvPr>
          <p:cNvSpPr txBox="1"/>
          <p:nvPr/>
        </p:nvSpPr>
        <p:spPr>
          <a:xfrm rot="5400000">
            <a:off x="11274540" y="4760695"/>
            <a:ext cx="1271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i="1" dirty="0">
                <a:sym typeface="Symbol" panose="05050102010706020507" pitchFamily="18" charset="2"/>
              </a:rPr>
              <a:t></a:t>
            </a:r>
            <a:r>
              <a:rPr lang="en-US" altLang="ja-JP" sz="1000" dirty="0">
                <a:sym typeface="Symbol" panose="05050102010706020507" pitchFamily="18" charset="2"/>
              </a:rPr>
              <a:t> @Arc sect. [</a:t>
            </a:r>
            <a:r>
              <a:rPr lang="en-US" altLang="ja-JP" sz="1000" dirty="0" err="1">
                <a:sym typeface="Symbol" panose="05050102010706020507" pitchFamily="18" charset="2"/>
              </a:rPr>
              <a:t>molec</a:t>
            </a:r>
            <a:r>
              <a:rPr lang="en-US" altLang="ja-JP" sz="1000" dirty="0">
                <a:sym typeface="Symbol" panose="05050102010706020507" pitchFamily="18" charset="2"/>
              </a:rPr>
              <a:t>./photon]</a:t>
            </a:r>
            <a:endParaRPr kumimoji="1" lang="ja-JP" altLang="en-US" sz="10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7133281-6A92-BC6F-90AC-F446FEA07974}"/>
              </a:ext>
            </a:extLst>
          </p:cNvPr>
          <p:cNvGrpSpPr/>
          <p:nvPr/>
        </p:nvGrpSpPr>
        <p:grpSpPr>
          <a:xfrm>
            <a:off x="11360676" y="4253062"/>
            <a:ext cx="644822" cy="1545557"/>
            <a:chOff x="5006213" y="1356473"/>
            <a:chExt cx="572478" cy="3833066"/>
          </a:xfrm>
        </p:grpSpPr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0AA84EAF-C73C-DD88-8267-0CF7D6877756}"/>
                </a:ext>
              </a:extLst>
            </p:cNvPr>
            <p:cNvSpPr txBox="1"/>
            <p:nvPr/>
          </p:nvSpPr>
          <p:spPr>
            <a:xfrm>
              <a:off x="5006213" y="4899105"/>
              <a:ext cx="572478" cy="29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dirty="0"/>
                <a:t>10</a:t>
              </a:r>
              <a:r>
                <a:rPr lang="en-US" altLang="ja-JP" sz="1000" baseline="30000" dirty="0"/>
                <a:t>-8</a:t>
              </a:r>
              <a:endParaRPr kumimoji="1" lang="ja-JP" altLang="en-US" sz="1000" baseline="30000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A177DD19-4CD1-9FFD-A3D2-3B935FEBF9AD}"/>
                </a:ext>
              </a:extLst>
            </p:cNvPr>
            <p:cNvSpPr txBox="1"/>
            <p:nvPr/>
          </p:nvSpPr>
          <p:spPr>
            <a:xfrm>
              <a:off x="5006213" y="4013446"/>
              <a:ext cx="572478" cy="29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dirty="0"/>
                <a:t>10</a:t>
              </a:r>
              <a:r>
                <a:rPr lang="en-US" altLang="ja-JP" sz="1000" baseline="30000" dirty="0"/>
                <a:t>-7</a:t>
              </a:r>
              <a:endParaRPr kumimoji="1" lang="ja-JP" altLang="en-US" sz="1000" baseline="30000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FFC3F16-4094-03CA-D5D8-7B539BD5FFD3}"/>
                </a:ext>
              </a:extLst>
            </p:cNvPr>
            <p:cNvSpPr txBox="1"/>
            <p:nvPr/>
          </p:nvSpPr>
          <p:spPr>
            <a:xfrm>
              <a:off x="5006213" y="3127789"/>
              <a:ext cx="572478" cy="29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dirty="0"/>
                <a:t>10</a:t>
              </a:r>
              <a:r>
                <a:rPr lang="en-US" altLang="ja-JP" sz="1000" baseline="30000" dirty="0"/>
                <a:t>-6</a:t>
              </a:r>
              <a:endParaRPr kumimoji="1" lang="ja-JP" altLang="en-US" sz="1000" baseline="30000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E1468E3F-D135-D6F4-B145-2C2FAFB87D95}"/>
                </a:ext>
              </a:extLst>
            </p:cNvPr>
            <p:cNvSpPr txBox="1"/>
            <p:nvPr/>
          </p:nvSpPr>
          <p:spPr>
            <a:xfrm>
              <a:off x="5006213" y="2242131"/>
              <a:ext cx="572478" cy="29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dirty="0"/>
                <a:t>10</a:t>
              </a:r>
              <a:r>
                <a:rPr lang="en-US" altLang="ja-JP" sz="1000" baseline="30000" dirty="0"/>
                <a:t>-5</a:t>
              </a:r>
              <a:endParaRPr kumimoji="1" lang="ja-JP" altLang="en-US" sz="1000" baseline="30000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EBC9713A-EB1C-DAF2-603F-98CB3ECB9E99}"/>
                </a:ext>
              </a:extLst>
            </p:cNvPr>
            <p:cNvSpPr txBox="1"/>
            <p:nvPr/>
          </p:nvSpPr>
          <p:spPr>
            <a:xfrm>
              <a:off x="5006213" y="1356473"/>
              <a:ext cx="572478" cy="29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dirty="0"/>
                <a:t>10</a:t>
              </a:r>
              <a:r>
                <a:rPr lang="en-US" altLang="ja-JP" sz="1000" baseline="30000" dirty="0"/>
                <a:t>-4</a:t>
              </a:r>
              <a:endParaRPr kumimoji="1" lang="ja-JP" altLang="en-US" sz="1000" baseline="30000" dirty="0"/>
            </a:p>
          </p:txBody>
        </p:sp>
      </p:grp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73B9203-9D70-FD1E-7CD5-CC0F6C094BE9}"/>
              </a:ext>
            </a:extLst>
          </p:cNvPr>
          <p:cNvSpPr/>
          <p:nvPr/>
        </p:nvSpPr>
        <p:spPr>
          <a:xfrm>
            <a:off x="8696811" y="1028288"/>
            <a:ext cx="280327" cy="3058829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303ADFC-89C7-0DF2-97EA-ABE261DB2DED}"/>
              </a:ext>
            </a:extLst>
          </p:cNvPr>
          <p:cNvSpPr txBox="1"/>
          <p:nvPr/>
        </p:nvSpPr>
        <p:spPr>
          <a:xfrm>
            <a:off x="8461897" y="946741"/>
            <a:ext cx="69823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00B050"/>
                </a:solidFill>
              </a:rPr>
              <a:t>2022ab</a:t>
            </a:r>
            <a:endParaRPr kumimoji="1" lang="ja-JP" altLang="en-US" sz="1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90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47361</TotalTime>
  <Words>4190</Words>
  <Application>Microsoft Office PowerPoint</Application>
  <PresentationFormat>ワイド画面</PresentationFormat>
  <Paragraphs>747</Paragraphs>
  <Slides>28</Slides>
  <Notes>28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Cambria Math</vt:lpstr>
      <vt:lpstr>Symbol</vt:lpstr>
      <vt:lpstr>Office テーマ</vt:lpstr>
      <vt:lpstr>Vacuum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Fin.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ARC2022_vacuum</dc:title>
  <dc:creator>shibata kyo</dc:creator>
  <cp:lastModifiedBy>SHIBATA Kyo</cp:lastModifiedBy>
  <cp:revision>779</cp:revision>
  <cp:lastPrinted>2022-02-03T01:11:45Z</cp:lastPrinted>
  <dcterms:created xsi:type="dcterms:W3CDTF">2018-08-10T01:02:51Z</dcterms:created>
  <dcterms:modified xsi:type="dcterms:W3CDTF">2022-12-13T01:13:42Z</dcterms:modified>
</cp:coreProperties>
</file>