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71" r:id="rId2"/>
    <p:sldId id="270" r:id="rId3"/>
    <p:sldId id="300" r:id="rId4"/>
    <p:sldId id="266" r:id="rId5"/>
    <p:sldId id="268" r:id="rId6"/>
    <p:sldId id="263" r:id="rId7"/>
    <p:sldId id="306" r:id="rId8"/>
    <p:sldId id="273" r:id="rId9"/>
    <p:sldId id="277" r:id="rId10"/>
    <p:sldId id="256" r:id="rId11"/>
    <p:sldId id="258" r:id="rId12"/>
    <p:sldId id="262" r:id="rId13"/>
    <p:sldId id="295" r:id="rId14"/>
    <p:sldId id="257" r:id="rId15"/>
    <p:sldId id="303" r:id="rId16"/>
    <p:sldId id="264" r:id="rId17"/>
    <p:sldId id="299" r:id="rId18"/>
    <p:sldId id="261" r:id="rId19"/>
    <p:sldId id="301" r:id="rId20"/>
    <p:sldId id="272" r:id="rId21"/>
    <p:sldId id="274" r:id="rId22"/>
    <p:sldId id="265" r:id="rId23"/>
    <p:sldId id="275" r:id="rId24"/>
    <p:sldId id="276" r:id="rId25"/>
    <p:sldId id="298" r:id="rId26"/>
    <p:sldId id="302" r:id="rId27"/>
    <p:sldId id="267" r:id="rId28"/>
    <p:sldId id="305" r:id="rId29"/>
    <p:sldId id="304" r:id="rId30"/>
    <p:sldId id="297" r:id="rId31"/>
    <p:sldId id="260" r:id="rId3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3482"/>
    <a:srgbClr val="90368F"/>
    <a:srgbClr val="9800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20"/>
    <p:restoredTop sz="96405"/>
  </p:normalViewPr>
  <p:slideViewPr>
    <p:cSldViewPr snapToGrid="0">
      <p:cViewPr varScale="1">
        <p:scale>
          <a:sx n="145" d="100"/>
          <a:sy n="145" d="100"/>
        </p:scale>
        <p:origin x="192" y="52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C0F84A-9590-E849-8BD4-D85E0466C71C}" type="datetimeFigureOut">
              <a:rPr kumimoji="1" lang="ja-JP" altLang="en-US" smtClean="0"/>
              <a:t>2022/12/12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04CCBC-56AB-1742-A153-22F4EBCB0E7A}" type="slidenum">
              <a:rPr kumimoji="1" lang="ja-JP" altLang="en-US" smtClean="0"/>
              <a:t>‹#›</a:t>
            </a:fld>
            <a:endParaRPr kumimoji="1" lang="ja-JP" altLang="en-US"/>
          </a:p>
        </p:txBody>
      </p:sp>
    </p:spTree>
    <p:extLst>
      <p:ext uri="{BB962C8B-B14F-4D97-AF65-F5344CB8AC3E}">
        <p14:creationId xmlns:p14="http://schemas.microsoft.com/office/powerpoint/2010/main" val="129017449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2F9EB8-3A43-95D2-E594-D5858AFB4E1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80F6EDA-6453-4456-B657-87A10A083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7" name="日付プレースホルダー 6">
            <a:extLst>
              <a:ext uri="{FF2B5EF4-FFF2-40B4-BE49-F238E27FC236}">
                <a16:creationId xmlns:a16="http://schemas.microsoft.com/office/drawing/2014/main" id="{891FB5DF-E97A-B61B-C462-58981AC58B65}"/>
              </a:ext>
            </a:extLst>
          </p:cNvPr>
          <p:cNvSpPr>
            <a:spLocks noGrp="1"/>
          </p:cNvSpPr>
          <p:nvPr>
            <p:ph type="dt" sz="half" idx="10"/>
          </p:nvPr>
        </p:nvSpPr>
        <p:spPr/>
        <p:txBody>
          <a:bodyPr/>
          <a:lstStyle/>
          <a:p>
            <a:fld id="{D1664CE3-884F-F64F-BB2C-8A85B367E9D1}" type="datetime1">
              <a:rPr kumimoji="1" lang="ja-JP" altLang="en-US" smtClean="0"/>
              <a:t>2022/12/12</a:t>
            </a:fld>
            <a:endParaRPr kumimoji="1" lang="ja-JP" altLang="en-US"/>
          </a:p>
        </p:txBody>
      </p:sp>
      <p:sp>
        <p:nvSpPr>
          <p:cNvPr id="8" name="フッター プレースホルダー 7">
            <a:extLst>
              <a:ext uri="{FF2B5EF4-FFF2-40B4-BE49-F238E27FC236}">
                <a16:creationId xmlns:a16="http://schemas.microsoft.com/office/drawing/2014/main" id="{710B3D74-17EA-D738-E9E8-93972F30E3E4}"/>
              </a:ext>
            </a:extLst>
          </p:cNvPr>
          <p:cNvSpPr>
            <a:spLocks noGrp="1"/>
          </p:cNvSpPr>
          <p:nvPr>
            <p:ph type="ftr" sz="quarter" idx="11"/>
          </p:nvPr>
        </p:nvSpPr>
        <p:spPr/>
        <p:txBody>
          <a:bodyPr/>
          <a:lstStyle/>
          <a:p>
            <a:r>
              <a:rPr kumimoji="1" lang="en-US" altLang="ja-JP"/>
              <a:t>The 26th KEKB Acclerator Review Committee</a:t>
            </a:r>
            <a:endParaRPr kumimoji="1" lang="ja-JP" altLang="en-US"/>
          </a:p>
        </p:txBody>
      </p:sp>
      <p:sp>
        <p:nvSpPr>
          <p:cNvPr id="9" name="スライド番号プレースホルダー 8">
            <a:extLst>
              <a:ext uri="{FF2B5EF4-FFF2-40B4-BE49-F238E27FC236}">
                <a16:creationId xmlns:a16="http://schemas.microsoft.com/office/drawing/2014/main" id="{E9D6522A-822F-E23D-0165-9141489FFE7C}"/>
              </a:ext>
            </a:extLst>
          </p:cNvPr>
          <p:cNvSpPr>
            <a:spLocks noGrp="1"/>
          </p:cNvSpPr>
          <p:nvPr>
            <p:ph type="sldNum" sz="quarter" idx="12"/>
          </p:nvPr>
        </p:nvSpPr>
        <p:spPr/>
        <p:txBody>
          <a:bodyPr/>
          <a:lstStyle/>
          <a:p>
            <a:fld id="{F495176A-387F-8645-862E-987C27A6E32D}" type="slidenum">
              <a:rPr kumimoji="1" lang="ja-JP" altLang="en-US" smtClean="0"/>
              <a:t>‹#›</a:t>
            </a:fld>
            <a:endParaRPr kumimoji="1" lang="ja-JP" altLang="en-US"/>
          </a:p>
        </p:txBody>
      </p:sp>
    </p:spTree>
    <p:extLst>
      <p:ext uri="{BB962C8B-B14F-4D97-AF65-F5344CB8AC3E}">
        <p14:creationId xmlns:p14="http://schemas.microsoft.com/office/powerpoint/2010/main" val="2616178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3E37D7-E12C-AD5D-DE5D-BFA290513418}"/>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F22F54F-6C6D-6EB7-3854-C3F7F055FD7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3DF2F1D-EE9B-7FFC-75E5-297B2D0605DF}"/>
              </a:ext>
            </a:extLst>
          </p:cNvPr>
          <p:cNvSpPr>
            <a:spLocks noGrp="1"/>
          </p:cNvSpPr>
          <p:nvPr>
            <p:ph type="dt" sz="half" idx="10"/>
          </p:nvPr>
        </p:nvSpPr>
        <p:spPr/>
        <p:txBody>
          <a:bodyPr/>
          <a:lstStyle/>
          <a:p>
            <a:fld id="{C0E5C04E-5190-864D-B18C-38960DFF1654}" type="datetime1">
              <a:rPr kumimoji="1" lang="ja-JP" altLang="en-US" smtClean="0"/>
              <a:t>2022/12/12</a:t>
            </a:fld>
            <a:endParaRPr kumimoji="1" lang="ja-JP" altLang="en-US"/>
          </a:p>
        </p:txBody>
      </p:sp>
      <p:sp>
        <p:nvSpPr>
          <p:cNvPr id="5" name="フッター プレースホルダー 4">
            <a:extLst>
              <a:ext uri="{FF2B5EF4-FFF2-40B4-BE49-F238E27FC236}">
                <a16:creationId xmlns:a16="http://schemas.microsoft.com/office/drawing/2014/main" id="{1942D395-E4C3-6FD7-9C19-E45B09C1A6C9}"/>
              </a:ext>
            </a:extLst>
          </p:cNvPr>
          <p:cNvSpPr>
            <a:spLocks noGrp="1"/>
          </p:cNvSpPr>
          <p:nvPr>
            <p:ph type="ftr" sz="quarter" idx="11"/>
          </p:nvPr>
        </p:nvSpPr>
        <p:spPr/>
        <p:txBody>
          <a:bodyPr/>
          <a:lstStyle/>
          <a:p>
            <a:r>
              <a:rPr kumimoji="1" lang="en-US" altLang="ja-JP"/>
              <a:t>The 26th KEKB Acclerator Review Committee</a:t>
            </a:r>
            <a:endParaRPr kumimoji="1" lang="ja-JP" altLang="en-US"/>
          </a:p>
        </p:txBody>
      </p:sp>
      <p:sp>
        <p:nvSpPr>
          <p:cNvPr id="6" name="スライド番号プレースホルダー 5">
            <a:extLst>
              <a:ext uri="{FF2B5EF4-FFF2-40B4-BE49-F238E27FC236}">
                <a16:creationId xmlns:a16="http://schemas.microsoft.com/office/drawing/2014/main" id="{1BACFDB2-F319-21C3-CFC2-7C78315B17A6}"/>
              </a:ext>
            </a:extLst>
          </p:cNvPr>
          <p:cNvSpPr>
            <a:spLocks noGrp="1"/>
          </p:cNvSpPr>
          <p:nvPr>
            <p:ph type="sldNum" sz="quarter" idx="12"/>
          </p:nvPr>
        </p:nvSpPr>
        <p:spPr/>
        <p:txBody>
          <a:bodyPr/>
          <a:lstStyle/>
          <a:p>
            <a:fld id="{F495176A-387F-8645-862E-987C27A6E32D}" type="slidenum">
              <a:rPr kumimoji="1" lang="ja-JP" altLang="en-US" smtClean="0"/>
              <a:t>‹#›</a:t>
            </a:fld>
            <a:endParaRPr kumimoji="1" lang="ja-JP" altLang="en-US"/>
          </a:p>
        </p:txBody>
      </p:sp>
    </p:spTree>
    <p:extLst>
      <p:ext uri="{BB962C8B-B14F-4D97-AF65-F5344CB8AC3E}">
        <p14:creationId xmlns:p14="http://schemas.microsoft.com/office/powerpoint/2010/main" val="677161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BC8798CC-3F0F-8546-CE66-DBAC9A20753F}"/>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E9D52CB-831D-E8BF-4B90-792CB20FD484}"/>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58D9208-AB3C-0635-78EA-13529DE573AC}"/>
              </a:ext>
            </a:extLst>
          </p:cNvPr>
          <p:cNvSpPr>
            <a:spLocks noGrp="1"/>
          </p:cNvSpPr>
          <p:nvPr>
            <p:ph type="dt" sz="half" idx="10"/>
          </p:nvPr>
        </p:nvSpPr>
        <p:spPr/>
        <p:txBody>
          <a:bodyPr/>
          <a:lstStyle/>
          <a:p>
            <a:fld id="{4EA37D8E-9E60-0640-8B17-0E5BE3A6AED0}" type="datetime1">
              <a:rPr kumimoji="1" lang="ja-JP" altLang="en-US" smtClean="0"/>
              <a:t>2022/12/12</a:t>
            </a:fld>
            <a:endParaRPr kumimoji="1" lang="ja-JP" altLang="en-US"/>
          </a:p>
        </p:txBody>
      </p:sp>
      <p:sp>
        <p:nvSpPr>
          <p:cNvPr id="5" name="フッター プレースホルダー 4">
            <a:extLst>
              <a:ext uri="{FF2B5EF4-FFF2-40B4-BE49-F238E27FC236}">
                <a16:creationId xmlns:a16="http://schemas.microsoft.com/office/drawing/2014/main" id="{E67C16A3-B06A-33F9-99C7-96CE7279544C}"/>
              </a:ext>
            </a:extLst>
          </p:cNvPr>
          <p:cNvSpPr>
            <a:spLocks noGrp="1"/>
          </p:cNvSpPr>
          <p:nvPr>
            <p:ph type="ftr" sz="quarter" idx="11"/>
          </p:nvPr>
        </p:nvSpPr>
        <p:spPr/>
        <p:txBody>
          <a:bodyPr/>
          <a:lstStyle/>
          <a:p>
            <a:r>
              <a:rPr kumimoji="1" lang="en-US" altLang="ja-JP"/>
              <a:t>The 26th KEKB Acclerator Review Committee</a:t>
            </a:r>
            <a:endParaRPr kumimoji="1" lang="ja-JP" altLang="en-US"/>
          </a:p>
        </p:txBody>
      </p:sp>
      <p:sp>
        <p:nvSpPr>
          <p:cNvPr id="6" name="スライド番号プレースホルダー 5">
            <a:extLst>
              <a:ext uri="{FF2B5EF4-FFF2-40B4-BE49-F238E27FC236}">
                <a16:creationId xmlns:a16="http://schemas.microsoft.com/office/drawing/2014/main" id="{93469DEA-A0A8-452D-C394-89E8F55A8AFE}"/>
              </a:ext>
            </a:extLst>
          </p:cNvPr>
          <p:cNvSpPr>
            <a:spLocks noGrp="1"/>
          </p:cNvSpPr>
          <p:nvPr>
            <p:ph type="sldNum" sz="quarter" idx="12"/>
          </p:nvPr>
        </p:nvSpPr>
        <p:spPr/>
        <p:txBody>
          <a:bodyPr/>
          <a:lstStyle/>
          <a:p>
            <a:fld id="{F495176A-387F-8645-862E-987C27A6E32D}" type="slidenum">
              <a:rPr kumimoji="1" lang="ja-JP" altLang="en-US" smtClean="0"/>
              <a:t>‹#›</a:t>
            </a:fld>
            <a:endParaRPr kumimoji="1" lang="ja-JP" altLang="en-US"/>
          </a:p>
        </p:txBody>
      </p:sp>
    </p:spTree>
    <p:extLst>
      <p:ext uri="{BB962C8B-B14F-4D97-AF65-F5344CB8AC3E}">
        <p14:creationId xmlns:p14="http://schemas.microsoft.com/office/powerpoint/2010/main" val="3549791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42"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279128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342CDA-33C1-6EA4-5A4A-1C466E67F34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53A89E5-154F-CC26-878B-11D6BA4D154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D4361E5-328F-18FD-A977-71B9B5F23DD1}"/>
              </a:ext>
            </a:extLst>
          </p:cNvPr>
          <p:cNvSpPr>
            <a:spLocks noGrp="1"/>
          </p:cNvSpPr>
          <p:nvPr>
            <p:ph type="dt" sz="half" idx="10"/>
          </p:nvPr>
        </p:nvSpPr>
        <p:spPr/>
        <p:txBody>
          <a:bodyPr/>
          <a:lstStyle/>
          <a:p>
            <a:fld id="{E0623389-8BB2-FD47-8637-41282248D906}" type="datetime1">
              <a:rPr kumimoji="1" lang="ja-JP" altLang="en-US" smtClean="0"/>
              <a:t>2022/12/12</a:t>
            </a:fld>
            <a:endParaRPr kumimoji="1" lang="ja-JP" altLang="en-US"/>
          </a:p>
        </p:txBody>
      </p:sp>
      <p:sp>
        <p:nvSpPr>
          <p:cNvPr id="5" name="フッター プレースホルダー 4">
            <a:extLst>
              <a:ext uri="{FF2B5EF4-FFF2-40B4-BE49-F238E27FC236}">
                <a16:creationId xmlns:a16="http://schemas.microsoft.com/office/drawing/2014/main" id="{59DF9646-6476-B0D0-FC12-17C5D4EC017C}"/>
              </a:ext>
            </a:extLst>
          </p:cNvPr>
          <p:cNvSpPr>
            <a:spLocks noGrp="1"/>
          </p:cNvSpPr>
          <p:nvPr>
            <p:ph type="ftr" sz="quarter" idx="11"/>
          </p:nvPr>
        </p:nvSpPr>
        <p:spPr/>
        <p:txBody>
          <a:bodyPr/>
          <a:lstStyle/>
          <a:p>
            <a:r>
              <a:rPr kumimoji="1" lang="en-US" altLang="ja-JP"/>
              <a:t>The 26th KEKB Acclerator Review Committee</a:t>
            </a:r>
            <a:endParaRPr kumimoji="1" lang="ja-JP" altLang="en-US"/>
          </a:p>
        </p:txBody>
      </p:sp>
      <p:sp>
        <p:nvSpPr>
          <p:cNvPr id="6" name="スライド番号プレースホルダー 5">
            <a:extLst>
              <a:ext uri="{FF2B5EF4-FFF2-40B4-BE49-F238E27FC236}">
                <a16:creationId xmlns:a16="http://schemas.microsoft.com/office/drawing/2014/main" id="{3B99B312-F346-E45A-4EE7-A7997A79DFE9}"/>
              </a:ext>
            </a:extLst>
          </p:cNvPr>
          <p:cNvSpPr>
            <a:spLocks noGrp="1"/>
          </p:cNvSpPr>
          <p:nvPr>
            <p:ph type="sldNum" sz="quarter" idx="12"/>
          </p:nvPr>
        </p:nvSpPr>
        <p:spPr/>
        <p:txBody>
          <a:bodyPr/>
          <a:lstStyle/>
          <a:p>
            <a:fld id="{F495176A-387F-8645-862E-987C27A6E32D}" type="slidenum">
              <a:rPr kumimoji="1" lang="ja-JP" altLang="en-US" smtClean="0"/>
              <a:t>‹#›</a:t>
            </a:fld>
            <a:endParaRPr kumimoji="1" lang="ja-JP" altLang="en-US"/>
          </a:p>
        </p:txBody>
      </p:sp>
    </p:spTree>
    <p:extLst>
      <p:ext uri="{BB962C8B-B14F-4D97-AF65-F5344CB8AC3E}">
        <p14:creationId xmlns:p14="http://schemas.microsoft.com/office/powerpoint/2010/main" val="2986339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CBF613-C294-CD78-9989-7949493182C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119C0C7-4367-158E-0635-4BAA77B501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422A385-018E-2719-9497-DD4342082B09}"/>
              </a:ext>
            </a:extLst>
          </p:cNvPr>
          <p:cNvSpPr>
            <a:spLocks noGrp="1"/>
          </p:cNvSpPr>
          <p:nvPr>
            <p:ph type="dt" sz="half" idx="10"/>
          </p:nvPr>
        </p:nvSpPr>
        <p:spPr/>
        <p:txBody>
          <a:bodyPr/>
          <a:lstStyle/>
          <a:p>
            <a:fld id="{D348882D-B0F1-7A46-A1AE-3D5BF5BF68E6}" type="datetime1">
              <a:rPr kumimoji="1" lang="ja-JP" altLang="en-US" smtClean="0"/>
              <a:t>2022/12/12</a:t>
            </a:fld>
            <a:endParaRPr kumimoji="1" lang="ja-JP" altLang="en-US"/>
          </a:p>
        </p:txBody>
      </p:sp>
      <p:sp>
        <p:nvSpPr>
          <p:cNvPr id="5" name="フッター プレースホルダー 4">
            <a:extLst>
              <a:ext uri="{FF2B5EF4-FFF2-40B4-BE49-F238E27FC236}">
                <a16:creationId xmlns:a16="http://schemas.microsoft.com/office/drawing/2014/main" id="{50459CB5-4AE6-2C43-3D02-11841CB5D2CA}"/>
              </a:ext>
            </a:extLst>
          </p:cNvPr>
          <p:cNvSpPr>
            <a:spLocks noGrp="1"/>
          </p:cNvSpPr>
          <p:nvPr>
            <p:ph type="ftr" sz="quarter" idx="11"/>
          </p:nvPr>
        </p:nvSpPr>
        <p:spPr/>
        <p:txBody>
          <a:bodyPr/>
          <a:lstStyle/>
          <a:p>
            <a:r>
              <a:rPr kumimoji="1" lang="en-US" altLang="ja-JP"/>
              <a:t>The 26th KEKB Acclerator Review Committee</a:t>
            </a:r>
            <a:endParaRPr kumimoji="1" lang="ja-JP" altLang="en-US"/>
          </a:p>
        </p:txBody>
      </p:sp>
      <p:sp>
        <p:nvSpPr>
          <p:cNvPr id="6" name="スライド番号プレースホルダー 5">
            <a:extLst>
              <a:ext uri="{FF2B5EF4-FFF2-40B4-BE49-F238E27FC236}">
                <a16:creationId xmlns:a16="http://schemas.microsoft.com/office/drawing/2014/main" id="{7658C784-198F-6149-483A-1F9A6B93AC11}"/>
              </a:ext>
            </a:extLst>
          </p:cNvPr>
          <p:cNvSpPr>
            <a:spLocks noGrp="1"/>
          </p:cNvSpPr>
          <p:nvPr>
            <p:ph type="sldNum" sz="quarter" idx="12"/>
          </p:nvPr>
        </p:nvSpPr>
        <p:spPr/>
        <p:txBody>
          <a:bodyPr/>
          <a:lstStyle/>
          <a:p>
            <a:fld id="{F495176A-387F-8645-862E-987C27A6E32D}" type="slidenum">
              <a:rPr kumimoji="1" lang="ja-JP" altLang="en-US" smtClean="0"/>
              <a:t>‹#›</a:t>
            </a:fld>
            <a:endParaRPr kumimoji="1" lang="ja-JP" altLang="en-US"/>
          </a:p>
        </p:txBody>
      </p:sp>
    </p:spTree>
    <p:extLst>
      <p:ext uri="{BB962C8B-B14F-4D97-AF65-F5344CB8AC3E}">
        <p14:creationId xmlns:p14="http://schemas.microsoft.com/office/powerpoint/2010/main" val="1258629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8AC777-7074-9B36-78D2-A5F26E8A472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5B5FB20-7136-E621-FD9D-F765B552AAD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DAE0ACD-E8FC-9086-BB4B-386691E33C38}"/>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D6DAB46-4E18-381B-065C-F3CB78FAA7E5}"/>
              </a:ext>
            </a:extLst>
          </p:cNvPr>
          <p:cNvSpPr>
            <a:spLocks noGrp="1"/>
          </p:cNvSpPr>
          <p:nvPr>
            <p:ph type="dt" sz="half" idx="10"/>
          </p:nvPr>
        </p:nvSpPr>
        <p:spPr/>
        <p:txBody>
          <a:bodyPr/>
          <a:lstStyle/>
          <a:p>
            <a:fld id="{94BF6CF6-7052-7C4F-A27C-60A56C6084B8}" type="datetime1">
              <a:rPr kumimoji="1" lang="ja-JP" altLang="en-US" smtClean="0"/>
              <a:t>2022/12/12</a:t>
            </a:fld>
            <a:endParaRPr kumimoji="1" lang="ja-JP" altLang="en-US"/>
          </a:p>
        </p:txBody>
      </p:sp>
      <p:sp>
        <p:nvSpPr>
          <p:cNvPr id="6" name="フッター プレースホルダー 5">
            <a:extLst>
              <a:ext uri="{FF2B5EF4-FFF2-40B4-BE49-F238E27FC236}">
                <a16:creationId xmlns:a16="http://schemas.microsoft.com/office/drawing/2014/main" id="{5947CAF3-28A9-B20D-8AEA-DFFE7E0CA850}"/>
              </a:ext>
            </a:extLst>
          </p:cNvPr>
          <p:cNvSpPr>
            <a:spLocks noGrp="1"/>
          </p:cNvSpPr>
          <p:nvPr>
            <p:ph type="ftr" sz="quarter" idx="11"/>
          </p:nvPr>
        </p:nvSpPr>
        <p:spPr/>
        <p:txBody>
          <a:bodyPr/>
          <a:lstStyle/>
          <a:p>
            <a:r>
              <a:rPr kumimoji="1" lang="en-US" altLang="ja-JP"/>
              <a:t>The 26th KEKB Acclerator Review Committee</a:t>
            </a:r>
            <a:endParaRPr kumimoji="1" lang="ja-JP" altLang="en-US"/>
          </a:p>
        </p:txBody>
      </p:sp>
      <p:sp>
        <p:nvSpPr>
          <p:cNvPr id="7" name="スライド番号プレースホルダー 6">
            <a:extLst>
              <a:ext uri="{FF2B5EF4-FFF2-40B4-BE49-F238E27FC236}">
                <a16:creationId xmlns:a16="http://schemas.microsoft.com/office/drawing/2014/main" id="{0CD418A4-3AFD-4E10-C319-D7A68510B977}"/>
              </a:ext>
            </a:extLst>
          </p:cNvPr>
          <p:cNvSpPr>
            <a:spLocks noGrp="1"/>
          </p:cNvSpPr>
          <p:nvPr>
            <p:ph type="sldNum" sz="quarter" idx="12"/>
          </p:nvPr>
        </p:nvSpPr>
        <p:spPr/>
        <p:txBody>
          <a:bodyPr/>
          <a:lstStyle/>
          <a:p>
            <a:fld id="{F495176A-387F-8645-862E-987C27A6E32D}" type="slidenum">
              <a:rPr kumimoji="1" lang="ja-JP" altLang="en-US" smtClean="0"/>
              <a:t>‹#›</a:t>
            </a:fld>
            <a:endParaRPr kumimoji="1" lang="ja-JP" altLang="en-US"/>
          </a:p>
        </p:txBody>
      </p:sp>
    </p:spTree>
    <p:extLst>
      <p:ext uri="{BB962C8B-B14F-4D97-AF65-F5344CB8AC3E}">
        <p14:creationId xmlns:p14="http://schemas.microsoft.com/office/powerpoint/2010/main" val="1112143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129340-74CB-9A70-45EF-D533481CA0E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11E7DB4-2570-2962-C9DB-E3CFFE9F0F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3C9238FF-9C4B-8BE1-B11F-918DAB2B5304}"/>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F0A3137A-2663-EC30-00C2-B56031ECBF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D32AB07-DEBA-277C-7094-299C2F94A0F4}"/>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7140DDE3-4308-F17C-71EA-462B268DD87D}"/>
              </a:ext>
            </a:extLst>
          </p:cNvPr>
          <p:cNvSpPr>
            <a:spLocks noGrp="1"/>
          </p:cNvSpPr>
          <p:nvPr>
            <p:ph type="dt" sz="half" idx="10"/>
          </p:nvPr>
        </p:nvSpPr>
        <p:spPr/>
        <p:txBody>
          <a:bodyPr/>
          <a:lstStyle/>
          <a:p>
            <a:fld id="{5EB3C304-2317-8E41-898E-0FFA725C63A2}" type="datetime1">
              <a:rPr kumimoji="1" lang="ja-JP" altLang="en-US" smtClean="0"/>
              <a:t>2022/12/12</a:t>
            </a:fld>
            <a:endParaRPr kumimoji="1" lang="ja-JP" altLang="en-US"/>
          </a:p>
        </p:txBody>
      </p:sp>
      <p:sp>
        <p:nvSpPr>
          <p:cNvPr id="8" name="フッター プレースホルダー 7">
            <a:extLst>
              <a:ext uri="{FF2B5EF4-FFF2-40B4-BE49-F238E27FC236}">
                <a16:creationId xmlns:a16="http://schemas.microsoft.com/office/drawing/2014/main" id="{4C01A36D-933D-7708-C273-80E28FB85C32}"/>
              </a:ext>
            </a:extLst>
          </p:cNvPr>
          <p:cNvSpPr>
            <a:spLocks noGrp="1"/>
          </p:cNvSpPr>
          <p:nvPr>
            <p:ph type="ftr" sz="quarter" idx="11"/>
          </p:nvPr>
        </p:nvSpPr>
        <p:spPr/>
        <p:txBody>
          <a:bodyPr/>
          <a:lstStyle/>
          <a:p>
            <a:r>
              <a:rPr kumimoji="1" lang="en-US" altLang="ja-JP"/>
              <a:t>The 26th KEKB Acclerator Review Committee</a:t>
            </a:r>
            <a:endParaRPr kumimoji="1" lang="ja-JP" altLang="en-US"/>
          </a:p>
        </p:txBody>
      </p:sp>
      <p:sp>
        <p:nvSpPr>
          <p:cNvPr id="9" name="スライド番号プレースホルダー 8">
            <a:extLst>
              <a:ext uri="{FF2B5EF4-FFF2-40B4-BE49-F238E27FC236}">
                <a16:creationId xmlns:a16="http://schemas.microsoft.com/office/drawing/2014/main" id="{DD49044A-594D-3382-A77D-1C30A5C1CC55}"/>
              </a:ext>
            </a:extLst>
          </p:cNvPr>
          <p:cNvSpPr>
            <a:spLocks noGrp="1"/>
          </p:cNvSpPr>
          <p:nvPr>
            <p:ph type="sldNum" sz="quarter" idx="12"/>
          </p:nvPr>
        </p:nvSpPr>
        <p:spPr/>
        <p:txBody>
          <a:bodyPr/>
          <a:lstStyle/>
          <a:p>
            <a:fld id="{F495176A-387F-8645-862E-987C27A6E32D}" type="slidenum">
              <a:rPr kumimoji="1" lang="ja-JP" altLang="en-US" smtClean="0"/>
              <a:t>‹#›</a:t>
            </a:fld>
            <a:endParaRPr kumimoji="1" lang="ja-JP" altLang="en-US"/>
          </a:p>
        </p:txBody>
      </p:sp>
    </p:spTree>
    <p:extLst>
      <p:ext uri="{BB962C8B-B14F-4D97-AF65-F5344CB8AC3E}">
        <p14:creationId xmlns:p14="http://schemas.microsoft.com/office/powerpoint/2010/main" val="3061228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C1C56E-6952-2448-3404-28AB6F4A799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31D4704-EA5B-20BD-44C3-3F274F49699F}"/>
              </a:ext>
            </a:extLst>
          </p:cNvPr>
          <p:cNvSpPr>
            <a:spLocks noGrp="1"/>
          </p:cNvSpPr>
          <p:nvPr>
            <p:ph type="dt" sz="half" idx="10"/>
          </p:nvPr>
        </p:nvSpPr>
        <p:spPr/>
        <p:txBody>
          <a:bodyPr/>
          <a:lstStyle/>
          <a:p>
            <a:fld id="{5BA56252-F263-A84B-AAFC-CA37A94C0CB8}" type="datetime1">
              <a:rPr kumimoji="1" lang="ja-JP" altLang="en-US" smtClean="0"/>
              <a:t>2022/12/12</a:t>
            </a:fld>
            <a:endParaRPr kumimoji="1" lang="ja-JP" altLang="en-US"/>
          </a:p>
        </p:txBody>
      </p:sp>
      <p:sp>
        <p:nvSpPr>
          <p:cNvPr id="4" name="フッター プレースホルダー 3">
            <a:extLst>
              <a:ext uri="{FF2B5EF4-FFF2-40B4-BE49-F238E27FC236}">
                <a16:creationId xmlns:a16="http://schemas.microsoft.com/office/drawing/2014/main" id="{E946377B-D4B2-E2AC-044F-30C8A1BDB2CC}"/>
              </a:ext>
            </a:extLst>
          </p:cNvPr>
          <p:cNvSpPr>
            <a:spLocks noGrp="1"/>
          </p:cNvSpPr>
          <p:nvPr>
            <p:ph type="ftr" sz="quarter" idx="11"/>
          </p:nvPr>
        </p:nvSpPr>
        <p:spPr/>
        <p:txBody>
          <a:bodyPr/>
          <a:lstStyle/>
          <a:p>
            <a:r>
              <a:rPr kumimoji="1" lang="en-US" altLang="ja-JP"/>
              <a:t>The 26th KEKB Acclerator Review Committee</a:t>
            </a:r>
            <a:endParaRPr kumimoji="1" lang="ja-JP" altLang="en-US"/>
          </a:p>
        </p:txBody>
      </p:sp>
      <p:sp>
        <p:nvSpPr>
          <p:cNvPr id="5" name="スライド番号プレースホルダー 4">
            <a:extLst>
              <a:ext uri="{FF2B5EF4-FFF2-40B4-BE49-F238E27FC236}">
                <a16:creationId xmlns:a16="http://schemas.microsoft.com/office/drawing/2014/main" id="{C86E7914-AC23-D4DD-EDB2-0E4A8A652A90}"/>
              </a:ext>
            </a:extLst>
          </p:cNvPr>
          <p:cNvSpPr>
            <a:spLocks noGrp="1"/>
          </p:cNvSpPr>
          <p:nvPr>
            <p:ph type="sldNum" sz="quarter" idx="12"/>
          </p:nvPr>
        </p:nvSpPr>
        <p:spPr/>
        <p:txBody>
          <a:bodyPr/>
          <a:lstStyle/>
          <a:p>
            <a:fld id="{F495176A-387F-8645-862E-987C27A6E32D}" type="slidenum">
              <a:rPr kumimoji="1" lang="ja-JP" altLang="en-US" smtClean="0"/>
              <a:t>‹#›</a:t>
            </a:fld>
            <a:endParaRPr kumimoji="1" lang="ja-JP" altLang="en-US"/>
          </a:p>
        </p:txBody>
      </p:sp>
    </p:spTree>
    <p:extLst>
      <p:ext uri="{BB962C8B-B14F-4D97-AF65-F5344CB8AC3E}">
        <p14:creationId xmlns:p14="http://schemas.microsoft.com/office/powerpoint/2010/main" val="922658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567CC7C-065D-C43A-48B3-723B03F4039A}"/>
              </a:ext>
            </a:extLst>
          </p:cNvPr>
          <p:cNvSpPr>
            <a:spLocks noGrp="1"/>
          </p:cNvSpPr>
          <p:nvPr>
            <p:ph type="dt" sz="half" idx="10"/>
          </p:nvPr>
        </p:nvSpPr>
        <p:spPr/>
        <p:txBody>
          <a:bodyPr/>
          <a:lstStyle/>
          <a:p>
            <a:fld id="{B9237BC5-3407-7748-A299-8453C915B6FB}" type="datetime1">
              <a:rPr kumimoji="1" lang="ja-JP" altLang="en-US" smtClean="0"/>
              <a:t>2022/12/12</a:t>
            </a:fld>
            <a:endParaRPr kumimoji="1" lang="ja-JP" altLang="en-US"/>
          </a:p>
        </p:txBody>
      </p:sp>
      <p:sp>
        <p:nvSpPr>
          <p:cNvPr id="3" name="フッター プレースホルダー 2">
            <a:extLst>
              <a:ext uri="{FF2B5EF4-FFF2-40B4-BE49-F238E27FC236}">
                <a16:creationId xmlns:a16="http://schemas.microsoft.com/office/drawing/2014/main" id="{71B39D41-6856-99CA-ED79-95F21B0F7B3F}"/>
              </a:ext>
            </a:extLst>
          </p:cNvPr>
          <p:cNvSpPr>
            <a:spLocks noGrp="1"/>
          </p:cNvSpPr>
          <p:nvPr>
            <p:ph type="ftr" sz="quarter" idx="11"/>
          </p:nvPr>
        </p:nvSpPr>
        <p:spPr/>
        <p:txBody>
          <a:bodyPr/>
          <a:lstStyle/>
          <a:p>
            <a:r>
              <a:rPr kumimoji="1" lang="en-US" altLang="ja-JP"/>
              <a:t>The 26th KEKB Acclerator Review Committee</a:t>
            </a:r>
            <a:endParaRPr kumimoji="1" lang="ja-JP" altLang="en-US"/>
          </a:p>
        </p:txBody>
      </p:sp>
      <p:sp>
        <p:nvSpPr>
          <p:cNvPr id="4" name="スライド番号プレースホルダー 3">
            <a:extLst>
              <a:ext uri="{FF2B5EF4-FFF2-40B4-BE49-F238E27FC236}">
                <a16:creationId xmlns:a16="http://schemas.microsoft.com/office/drawing/2014/main" id="{970791EB-0ED8-BD94-634C-15EBC4ED3D18}"/>
              </a:ext>
            </a:extLst>
          </p:cNvPr>
          <p:cNvSpPr>
            <a:spLocks noGrp="1"/>
          </p:cNvSpPr>
          <p:nvPr>
            <p:ph type="sldNum" sz="quarter" idx="12"/>
          </p:nvPr>
        </p:nvSpPr>
        <p:spPr/>
        <p:txBody>
          <a:bodyPr/>
          <a:lstStyle/>
          <a:p>
            <a:fld id="{F495176A-387F-8645-862E-987C27A6E32D}" type="slidenum">
              <a:rPr kumimoji="1" lang="ja-JP" altLang="en-US" smtClean="0"/>
              <a:t>‹#›</a:t>
            </a:fld>
            <a:endParaRPr kumimoji="1" lang="ja-JP" altLang="en-US"/>
          </a:p>
        </p:txBody>
      </p:sp>
    </p:spTree>
    <p:extLst>
      <p:ext uri="{BB962C8B-B14F-4D97-AF65-F5344CB8AC3E}">
        <p14:creationId xmlns:p14="http://schemas.microsoft.com/office/powerpoint/2010/main" val="3160471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E671DC-9B92-1FE5-891D-3C9EE15D1B6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25B8027-A11A-8FF5-AFB1-37D7854219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491AE1B9-CF1E-1D21-C8B1-78EBC08372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C67517C-537C-0F43-1EA2-3ADFD32BD784}"/>
              </a:ext>
            </a:extLst>
          </p:cNvPr>
          <p:cNvSpPr>
            <a:spLocks noGrp="1"/>
          </p:cNvSpPr>
          <p:nvPr>
            <p:ph type="dt" sz="half" idx="10"/>
          </p:nvPr>
        </p:nvSpPr>
        <p:spPr/>
        <p:txBody>
          <a:bodyPr/>
          <a:lstStyle/>
          <a:p>
            <a:fld id="{4A737482-5C01-7F4D-8376-ECEC111A7678}" type="datetime1">
              <a:rPr kumimoji="1" lang="ja-JP" altLang="en-US" smtClean="0"/>
              <a:t>2022/12/12</a:t>
            </a:fld>
            <a:endParaRPr kumimoji="1" lang="ja-JP" altLang="en-US"/>
          </a:p>
        </p:txBody>
      </p:sp>
      <p:sp>
        <p:nvSpPr>
          <p:cNvPr id="6" name="フッター プレースホルダー 5">
            <a:extLst>
              <a:ext uri="{FF2B5EF4-FFF2-40B4-BE49-F238E27FC236}">
                <a16:creationId xmlns:a16="http://schemas.microsoft.com/office/drawing/2014/main" id="{9C89ECC3-9014-4C7D-B5A9-29684426DC49}"/>
              </a:ext>
            </a:extLst>
          </p:cNvPr>
          <p:cNvSpPr>
            <a:spLocks noGrp="1"/>
          </p:cNvSpPr>
          <p:nvPr>
            <p:ph type="ftr" sz="quarter" idx="11"/>
          </p:nvPr>
        </p:nvSpPr>
        <p:spPr/>
        <p:txBody>
          <a:bodyPr/>
          <a:lstStyle/>
          <a:p>
            <a:r>
              <a:rPr kumimoji="1" lang="en-US" altLang="ja-JP"/>
              <a:t>The 26th KEKB Acclerator Review Committee</a:t>
            </a:r>
            <a:endParaRPr kumimoji="1" lang="ja-JP" altLang="en-US"/>
          </a:p>
        </p:txBody>
      </p:sp>
      <p:sp>
        <p:nvSpPr>
          <p:cNvPr id="7" name="スライド番号プレースホルダー 6">
            <a:extLst>
              <a:ext uri="{FF2B5EF4-FFF2-40B4-BE49-F238E27FC236}">
                <a16:creationId xmlns:a16="http://schemas.microsoft.com/office/drawing/2014/main" id="{ED9DD509-1975-28AE-221F-16F58716389A}"/>
              </a:ext>
            </a:extLst>
          </p:cNvPr>
          <p:cNvSpPr>
            <a:spLocks noGrp="1"/>
          </p:cNvSpPr>
          <p:nvPr>
            <p:ph type="sldNum" sz="quarter" idx="12"/>
          </p:nvPr>
        </p:nvSpPr>
        <p:spPr/>
        <p:txBody>
          <a:bodyPr/>
          <a:lstStyle/>
          <a:p>
            <a:fld id="{F495176A-387F-8645-862E-987C27A6E32D}" type="slidenum">
              <a:rPr kumimoji="1" lang="ja-JP" altLang="en-US" smtClean="0"/>
              <a:t>‹#›</a:t>
            </a:fld>
            <a:endParaRPr kumimoji="1" lang="ja-JP" altLang="en-US"/>
          </a:p>
        </p:txBody>
      </p:sp>
    </p:spTree>
    <p:extLst>
      <p:ext uri="{BB962C8B-B14F-4D97-AF65-F5344CB8AC3E}">
        <p14:creationId xmlns:p14="http://schemas.microsoft.com/office/powerpoint/2010/main" val="2756613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17984A-8E11-53FF-49A5-D5B2892F750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A2F20DF-4850-E17A-7C4F-7003872761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1829857-CA17-2882-4062-F519A93F59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5866ADD-8D9C-7E97-08ED-91EB6146E48E}"/>
              </a:ext>
            </a:extLst>
          </p:cNvPr>
          <p:cNvSpPr>
            <a:spLocks noGrp="1"/>
          </p:cNvSpPr>
          <p:nvPr>
            <p:ph type="dt" sz="half" idx="10"/>
          </p:nvPr>
        </p:nvSpPr>
        <p:spPr/>
        <p:txBody>
          <a:bodyPr/>
          <a:lstStyle/>
          <a:p>
            <a:fld id="{9CE548F3-B172-6145-8AB3-8A7DD291D2DE}" type="datetime1">
              <a:rPr kumimoji="1" lang="ja-JP" altLang="en-US" smtClean="0"/>
              <a:t>2022/12/12</a:t>
            </a:fld>
            <a:endParaRPr kumimoji="1" lang="ja-JP" altLang="en-US"/>
          </a:p>
        </p:txBody>
      </p:sp>
      <p:sp>
        <p:nvSpPr>
          <p:cNvPr id="6" name="フッター プレースホルダー 5">
            <a:extLst>
              <a:ext uri="{FF2B5EF4-FFF2-40B4-BE49-F238E27FC236}">
                <a16:creationId xmlns:a16="http://schemas.microsoft.com/office/drawing/2014/main" id="{856075E2-2C6C-CD71-FD37-BD0FAF97BB39}"/>
              </a:ext>
            </a:extLst>
          </p:cNvPr>
          <p:cNvSpPr>
            <a:spLocks noGrp="1"/>
          </p:cNvSpPr>
          <p:nvPr>
            <p:ph type="ftr" sz="quarter" idx="11"/>
          </p:nvPr>
        </p:nvSpPr>
        <p:spPr/>
        <p:txBody>
          <a:bodyPr/>
          <a:lstStyle/>
          <a:p>
            <a:r>
              <a:rPr kumimoji="1" lang="en-US" altLang="ja-JP"/>
              <a:t>The 26th KEKB Acclerator Review Committee</a:t>
            </a:r>
            <a:endParaRPr kumimoji="1" lang="ja-JP" altLang="en-US"/>
          </a:p>
        </p:txBody>
      </p:sp>
      <p:sp>
        <p:nvSpPr>
          <p:cNvPr id="7" name="スライド番号プレースホルダー 6">
            <a:extLst>
              <a:ext uri="{FF2B5EF4-FFF2-40B4-BE49-F238E27FC236}">
                <a16:creationId xmlns:a16="http://schemas.microsoft.com/office/drawing/2014/main" id="{13254656-7ABC-4ACC-1612-E134890F705E}"/>
              </a:ext>
            </a:extLst>
          </p:cNvPr>
          <p:cNvSpPr>
            <a:spLocks noGrp="1"/>
          </p:cNvSpPr>
          <p:nvPr>
            <p:ph type="sldNum" sz="quarter" idx="12"/>
          </p:nvPr>
        </p:nvSpPr>
        <p:spPr/>
        <p:txBody>
          <a:bodyPr/>
          <a:lstStyle/>
          <a:p>
            <a:fld id="{F495176A-387F-8645-862E-987C27A6E32D}" type="slidenum">
              <a:rPr kumimoji="1" lang="ja-JP" altLang="en-US" smtClean="0"/>
              <a:t>‹#›</a:t>
            </a:fld>
            <a:endParaRPr kumimoji="1" lang="ja-JP" altLang="en-US"/>
          </a:p>
        </p:txBody>
      </p:sp>
    </p:spTree>
    <p:extLst>
      <p:ext uri="{BB962C8B-B14F-4D97-AF65-F5344CB8AC3E}">
        <p14:creationId xmlns:p14="http://schemas.microsoft.com/office/powerpoint/2010/main" val="854970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2F822A54-12C3-8FEE-81E0-513B7DD65F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EF13703-0F11-7CE0-7523-B5E6CD61AA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FA8C69A-ECD9-4C6B-2FC7-D5CBB3136F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0216CD-6C06-D04D-B0B8-739BEE638A1D}" type="datetime1">
              <a:rPr kumimoji="1" lang="ja-JP" altLang="en-US" smtClean="0"/>
              <a:t>2022/12/12</a:t>
            </a:fld>
            <a:endParaRPr kumimoji="1" lang="ja-JP" altLang="en-US"/>
          </a:p>
        </p:txBody>
      </p:sp>
      <p:sp>
        <p:nvSpPr>
          <p:cNvPr id="5" name="フッター プレースホルダー 4">
            <a:extLst>
              <a:ext uri="{FF2B5EF4-FFF2-40B4-BE49-F238E27FC236}">
                <a16:creationId xmlns:a16="http://schemas.microsoft.com/office/drawing/2014/main" id="{3BD74B6A-E73E-E956-C9F0-DCE295E239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ja-JP"/>
              <a:t>The 26th KEKB Acclerator Review Committee</a:t>
            </a:r>
            <a:endParaRPr kumimoji="1" lang="ja-JP" altLang="en-US"/>
          </a:p>
        </p:txBody>
      </p:sp>
      <p:sp>
        <p:nvSpPr>
          <p:cNvPr id="6" name="スライド番号プレースホルダー 5">
            <a:extLst>
              <a:ext uri="{FF2B5EF4-FFF2-40B4-BE49-F238E27FC236}">
                <a16:creationId xmlns:a16="http://schemas.microsoft.com/office/drawing/2014/main" id="{906D9CFD-F3D4-5B7D-FAB9-2DCF6AF174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95176A-387F-8645-862E-987C27A6E32D}" type="slidenum">
              <a:rPr kumimoji="1" lang="ja-JP" altLang="en-US" smtClean="0"/>
              <a:t>‹#›</a:t>
            </a:fld>
            <a:endParaRPr kumimoji="1" lang="ja-JP" altLang="en-US"/>
          </a:p>
        </p:txBody>
      </p:sp>
    </p:spTree>
    <p:extLst>
      <p:ext uri="{BB962C8B-B14F-4D97-AF65-F5344CB8AC3E}">
        <p14:creationId xmlns:p14="http://schemas.microsoft.com/office/powerpoint/2010/main" val="3556735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12.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2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xml"/><Relationship Id="rId5" Type="http://schemas.openxmlformats.org/officeDocument/2006/relationships/image" Target="../media/image65.jpg"/><Relationship Id="rId4" Type="http://schemas.openxmlformats.org/officeDocument/2006/relationships/image" Target="../media/image64.jpg"/></Relationships>
</file>

<file path=ppt/slides/_rels/slide2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66.png"/><Relationship Id="rId1" Type="http://schemas.openxmlformats.org/officeDocument/2006/relationships/slideLayout" Target="../slideLayouts/slideLayout12.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247A5F-894A-997A-C030-514CA4449DCE}"/>
              </a:ext>
            </a:extLst>
          </p:cNvPr>
          <p:cNvSpPr>
            <a:spLocks noGrp="1"/>
          </p:cNvSpPr>
          <p:nvPr>
            <p:ph type="ctrTitle"/>
          </p:nvPr>
        </p:nvSpPr>
        <p:spPr/>
        <p:txBody>
          <a:bodyPr>
            <a:normAutofit/>
          </a:bodyPr>
          <a:lstStyle/>
          <a:p>
            <a:r>
              <a:rPr kumimoji="1" lang="en-US" altLang="ja-JP" sz="5400" dirty="0"/>
              <a:t>BT</a:t>
            </a:r>
            <a:endParaRPr kumimoji="1" lang="ja-JP" altLang="en-US" sz="5400"/>
          </a:p>
        </p:txBody>
      </p:sp>
      <p:sp>
        <p:nvSpPr>
          <p:cNvPr id="3" name="字幕 2">
            <a:extLst>
              <a:ext uri="{FF2B5EF4-FFF2-40B4-BE49-F238E27FC236}">
                <a16:creationId xmlns:a16="http://schemas.microsoft.com/office/drawing/2014/main" id="{5C6FCB86-9D0A-C07E-7F34-7644D6E7A3BF}"/>
              </a:ext>
            </a:extLst>
          </p:cNvPr>
          <p:cNvSpPr>
            <a:spLocks noGrp="1"/>
          </p:cNvSpPr>
          <p:nvPr>
            <p:ph type="subTitle" idx="1"/>
          </p:nvPr>
        </p:nvSpPr>
        <p:spPr/>
        <p:txBody>
          <a:bodyPr>
            <a:normAutofit/>
          </a:bodyPr>
          <a:lstStyle/>
          <a:p>
            <a:r>
              <a:rPr lang="en-US" altLang="ja-JP" dirty="0"/>
              <a:t>M. </a:t>
            </a:r>
            <a:r>
              <a:rPr lang="en-US" altLang="ja-JP" dirty="0" err="1"/>
              <a:t>Tawada</a:t>
            </a:r>
            <a:r>
              <a:rPr lang="en-US" altLang="ja-JP" dirty="0"/>
              <a:t>, </a:t>
            </a:r>
            <a:r>
              <a:rPr kumimoji="1" lang="en-US" altLang="ja-JP" dirty="0"/>
              <a:t>K. Kikuchi, K. Kodama, T. </a:t>
            </a:r>
            <a:r>
              <a:rPr kumimoji="1" lang="en-US" altLang="ja-JP" dirty="0" err="1"/>
              <a:t>Mimashi</a:t>
            </a:r>
            <a:r>
              <a:rPr kumimoji="1" lang="en-US" altLang="ja-JP" dirty="0"/>
              <a:t>, T. Mori, </a:t>
            </a:r>
          </a:p>
          <a:p>
            <a:r>
              <a:rPr kumimoji="1" lang="en-US" altLang="ja-JP" dirty="0"/>
              <a:t>T. Naito, T. Takasaki, S. Terui and T. Ueda</a:t>
            </a:r>
          </a:p>
          <a:p>
            <a:r>
              <a:rPr lang="en-US" altLang="ja-JP" dirty="0"/>
              <a:t>(BT group)</a:t>
            </a:r>
            <a:endParaRPr kumimoji="1" lang="ja-JP" altLang="en-US"/>
          </a:p>
        </p:txBody>
      </p:sp>
      <p:sp>
        <p:nvSpPr>
          <p:cNvPr id="5" name="スライド番号プレースホルダー 4">
            <a:extLst>
              <a:ext uri="{FF2B5EF4-FFF2-40B4-BE49-F238E27FC236}">
                <a16:creationId xmlns:a16="http://schemas.microsoft.com/office/drawing/2014/main" id="{7ED27706-DD16-2776-C032-5D61FEA85861}"/>
              </a:ext>
            </a:extLst>
          </p:cNvPr>
          <p:cNvSpPr>
            <a:spLocks noGrp="1"/>
          </p:cNvSpPr>
          <p:nvPr>
            <p:ph type="sldNum" sz="quarter" idx="12"/>
          </p:nvPr>
        </p:nvSpPr>
        <p:spPr/>
        <p:txBody>
          <a:bodyPr/>
          <a:lstStyle/>
          <a:p>
            <a:fld id="{F495176A-387F-8645-862E-987C27A6E32D}" type="slidenum">
              <a:rPr kumimoji="1" lang="ja-JP" altLang="en-US" smtClean="0"/>
              <a:t>1</a:t>
            </a:fld>
            <a:endParaRPr kumimoji="1" lang="ja-JP" altLang="en-US"/>
          </a:p>
        </p:txBody>
      </p:sp>
      <p:sp>
        <p:nvSpPr>
          <p:cNvPr id="6" name="フッター プレースホルダー 5">
            <a:extLst>
              <a:ext uri="{FF2B5EF4-FFF2-40B4-BE49-F238E27FC236}">
                <a16:creationId xmlns:a16="http://schemas.microsoft.com/office/drawing/2014/main" id="{941D3B36-0BD7-3476-B6C9-CD04BF989568}"/>
              </a:ext>
            </a:extLst>
          </p:cNvPr>
          <p:cNvSpPr>
            <a:spLocks noGrp="1"/>
          </p:cNvSpPr>
          <p:nvPr>
            <p:ph type="ftr" sz="quarter" idx="11"/>
          </p:nvPr>
        </p:nvSpPr>
        <p:spPr/>
        <p:txBody>
          <a:bodyPr/>
          <a:lstStyle/>
          <a:p>
            <a:r>
              <a:rPr kumimoji="1" lang="en-US" altLang="ja-JP"/>
              <a:t>The 26th KEKB Acclerator Review Committee</a:t>
            </a:r>
            <a:endParaRPr kumimoji="1" lang="ja-JP" altLang="en-US"/>
          </a:p>
        </p:txBody>
      </p:sp>
    </p:spTree>
    <p:extLst>
      <p:ext uri="{BB962C8B-B14F-4D97-AF65-F5344CB8AC3E}">
        <p14:creationId xmlns:p14="http://schemas.microsoft.com/office/powerpoint/2010/main" val="379568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11AAFB7-B854-833B-FEC9-71885CD2337A}"/>
              </a:ext>
            </a:extLst>
          </p:cNvPr>
          <p:cNvSpPr txBox="1"/>
          <p:nvPr/>
        </p:nvSpPr>
        <p:spPr>
          <a:xfrm>
            <a:off x="0" y="30922"/>
            <a:ext cx="10202921" cy="523220"/>
          </a:xfrm>
          <a:prstGeom prst="rect">
            <a:avLst/>
          </a:prstGeom>
          <a:noFill/>
        </p:spPr>
        <p:txBody>
          <a:bodyPr wrap="none" rtlCol="0">
            <a:spAutoFit/>
          </a:bodyPr>
          <a:lstStyle/>
          <a:p>
            <a:r>
              <a:rPr lang="en-US" altLang="ja-JP" sz="2800" b="1" u="sng" dirty="0">
                <a:solidFill>
                  <a:srgbClr val="FF0000"/>
                </a:solidFill>
                <a:uFill>
                  <a:solidFill>
                    <a:srgbClr val="FF0000"/>
                  </a:solidFill>
                </a:uFill>
              </a:rPr>
              <a:t>LER Kicker: Leakage</a:t>
            </a:r>
            <a:r>
              <a:rPr lang="en-US" altLang="ja-JP" sz="2800" b="1" u="sng" dirty="0">
                <a:uFill>
                  <a:solidFill>
                    <a:srgbClr val="FF0000"/>
                  </a:solidFill>
                </a:uFill>
              </a:rPr>
              <a:t> </a:t>
            </a:r>
            <a:r>
              <a:rPr lang="en-US" altLang="ja-JP" sz="2800" b="1" u="sng" dirty="0">
                <a:solidFill>
                  <a:srgbClr val="FF0000"/>
                </a:solidFill>
                <a:uFill>
                  <a:solidFill>
                    <a:srgbClr val="FF0000"/>
                  </a:solidFill>
                </a:uFill>
              </a:rPr>
              <a:t>of</a:t>
            </a:r>
            <a:r>
              <a:rPr lang="en-US" altLang="ja-JP" sz="2800" b="1" u="sng" dirty="0">
                <a:uFill>
                  <a:solidFill>
                    <a:srgbClr val="FF0000"/>
                  </a:solidFill>
                </a:uFill>
              </a:rPr>
              <a:t> </a:t>
            </a:r>
            <a:r>
              <a:rPr lang="en-US" altLang="ja-JP" sz="2800" b="1" u="sng" dirty="0">
                <a:solidFill>
                  <a:srgbClr val="FF0000"/>
                </a:solidFill>
                <a:uFill>
                  <a:solidFill>
                    <a:srgbClr val="FF0000"/>
                  </a:solidFill>
                </a:uFill>
              </a:rPr>
              <a:t>LER injection orbit bump </a:t>
            </a:r>
            <a:r>
              <a:rPr lang="en-US" altLang="ja-JP" sz="2400" b="1" u="sng" dirty="0">
                <a:uFill>
                  <a:solidFill>
                    <a:srgbClr val="FF0000"/>
                  </a:solidFill>
                </a:uFill>
              </a:rPr>
              <a:t>(Kodama and </a:t>
            </a:r>
            <a:r>
              <a:rPr lang="en-US" altLang="ja-JP" sz="2400" b="1" u="sng" dirty="0" err="1">
                <a:uFill>
                  <a:solidFill>
                    <a:srgbClr val="FF0000"/>
                  </a:solidFill>
                </a:uFill>
              </a:rPr>
              <a:t>Mimashi</a:t>
            </a:r>
            <a:r>
              <a:rPr lang="en-US" altLang="ja-JP" sz="2400" b="1" u="sng" dirty="0">
                <a:uFill>
                  <a:solidFill>
                    <a:srgbClr val="FF0000"/>
                  </a:solidFill>
                </a:uFill>
              </a:rPr>
              <a:t>)</a:t>
            </a:r>
            <a:endParaRPr kumimoji="1" lang="ja-JP" altLang="en-US" sz="2400" b="1" u="sng">
              <a:uFill>
                <a:solidFill>
                  <a:srgbClr val="FF0000"/>
                </a:solidFill>
              </a:uFill>
            </a:endParaRPr>
          </a:p>
        </p:txBody>
      </p:sp>
      <p:pic>
        <p:nvPicPr>
          <p:cNvPr id="5" name="図 4">
            <a:extLst>
              <a:ext uri="{FF2B5EF4-FFF2-40B4-BE49-F238E27FC236}">
                <a16:creationId xmlns:a16="http://schemas.microsoft.com/office/drawing/2014/main" id="{FA090B76-BC05-B780-E825-B89F6AC0A18F}"/>
              </a:ext>
            </a:extLst>
          </p:cNvPr>
          <p:cNvPicPr>
            <a:picLocks noChangeAspect="1"/>
          </p:cNvPicPr>
          <p:nvPr/>
        </p:nvPicPr>
        <p:blipFill>
          <a:blip r:embed="rId2"/>
          <a:stretch>
            <a:fillRect/>
          </a:stretch>
        </p:blipFill>
        <p:spPr>
          <a:xfrm>
            <a:off x="8086216" y="826196"/>
            <a:ext cx="3809436" cy="2321859"/>
          </a:xfrm>
          <a:prstGeom prst="rect">
            <a:avLst/>
          </a:prstGeom>
        </p:spPr>
      </p:pic>
      <p:sp>
        <p:nvSpPr>
          <p:cNvPr id="9" name="テキスト ボックス 8">
            <a:extLst>
              <a:ext uri="{FF2B5EF4-FFF2-40B4-BE49-F238E27FC236}">
                <a16:creationId xmlns:a16="http://schemas.microsoft.com/office/drawing/2014/main" id="{43D74E4A-1933-A429-0C20-C1D0BCEAF04C}"/>
              </a:ext>
            </a:extLst>
          </p:cNvPr>
          <p:cNvSpPr txBox="1"/>
          <p:nvPr/>
        </p:nvSpPr>
        <p:spPr>
          <a:xfrm>
            <a:off x="813097" y="3168943"/>
            <a:ext cx="2954463" cy="307777"/>
          </a:xfrm>
          <a:prstGeom prst="rect">
            <a:avLst/>
          </a:prstGeom>
          <a:noFill/>
        </p:spPr>
        <p:txBody>
          <a:bodyPr wrap="square" rtlCol="0">
            <a:spAutoFit/>
          </a:bodyPr>
          <a:lstStyle/>
          <a:p>
            <a:r>
              <a:rPr kumimoji="1" lang="en-US" altLang="ja-JP" sz="1400" b="1" u="sng" dirty="0"/>
              <a:t>K1(left) and K2(right) duct shape</a:t>
            </a:r>
            <a:endParaRPr kumimoji="1" lang="ja-JP" altLang="en-US" sz="1400" b="1" u="sng"/>
          </a:p>
        </p:txBody>
      </p:sp>
      <p:sp>
        <p:nvSpPr>
          <p:cNvPr id="8" name="正方形/長方形 7">
            <a:extLst>
              <a:ext uri="{FF2B5EF4-FFF2-40B4-BE49-F238E27FC236}">
                <a16:creationId xmlns:a16="http://schemas.microsoft.com/office/drawing/2014/main" id="{615DF6C6-113B-7619-7942-1DCA4541F438}"/>
              </a:ext>
            </a:extLst>
          </p:cNvPr>
          <p:cNvSpPr/>
          <p:nvPr/>
        </p:nvSpPr>
        <p:spPr>
          <a:xfrm>
            <a:off x="524596" y="1042499"/>
            <a:ext cx="3658297" cy="18892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69F02397-B680-1AE2-3E1A-AF599A5A2B8C}"/>
              </a:ext>
            </a:extLst>
          </p:cNvPr>
          <p:cNvPicPr>
            <a:picLocks noChangeAspect="1"/>
          </p:cNvPicPr>
          <p:nvPr/>
        </p:nvPicPr>
        <p:blipFill rotWithShape="1">
          <a:blip r:embed="rId3"/>
          <a:srcRect r="5282"/>
          <a:stretch/>
        </p:blipFill>
        <p:spPr>
          <a:xfrm>
            <a:off x="682798" y="1247907"/>
            <a:ext cx="2913875" cy="959594"/>
          </a:xfrm>
          <a:prstGeom prst="rect">
            <a:avLst/>
          </a:prstGeom>
        </p:spPr>
      </p:pic>
      <p:sp>
        <p:nvSpPr>
          <p:cNvPr id="13" name="テキスト ボックス 12">
            <a:extLst>
              <a:ext uri="{FF2B5EF4-FFF2-40B4-BE49-F238E27FC236}">
                <a16:creationId xmlns:a16="http://schemas.microsoft.com/office/drawing/2014/main" id="{BD9B4BC5-1022-B1F4-4A7B-29E7CC7FBEA5}"/>
              </a:ext>
            </a:extLst>
          </p:cNvPr>
          <p:cNvSpPr txBox="1"/>
          <p:nvPr/>
        </p:nvSpPr>
        <p:spPr>
          <a:xfrm>
            <a:off x="435935" y="3908217"/>
            <a:ext cx="11459717" cy="2492990"/>
          </a:xfrm>
          <a:prstGeom prst="rect">
            <a:avLst/>
          </a:prstGeom>
          <a:noFill/>
        </p:spPr>
        <p:txBody>
          <a:bodyPr wrap="square" rtlCol="0">
            <a:spAutoFit/>
          </a:bodyPr>
          <a:lstStyle/>
          <a:p>
            <a:pPr marL="285750" indent="-285750">
              <a:spcBef>
                <a:spcPts val="600"/>
              </a:spcBef>
              <a:spcAft>
                <a:spcPts val="600"/>
              </a:spcAft>
              <a:buFont typeface="Wingdings" pitchFamily="2" charset="2"/>
              <a:buChar char="l"/>
            </a:pPr>
            <a:r>
              <a:rPr kumimoji="1" lang="en-US" altLang="ja-JP" dirty="0"/>
              <a:t>Leakage of LER injection orbit bump was observed by BOR while kicker’s current waveforms are almos</a:t>
            </a:r>
            <a:r>
              <a:rPr lang="en-US" altLang="ja-JP" dirty="0"/>
              <a:t>t same between K1 and K2</a:t>
            </a:r>
            <a:r>
              <a:rPr kumimoji="1" lang="en-US" altLang="ja-JP" dirty="0"/>
              <a:t>.</a:t>
            </a:r>
            <a:r>
              <a:rPr lang="en-US" altLang="ja-JP" dirty="0"/>
              <a:t> The horizontal oscillation is coupled to the vertical. This may cause the luminosity degradation.</a:t>
            </a:r>
            <a:endParaRPr kumimoji="1" lang="en-US" altLang="ja-JP" dirty="0"/>
          </a:p>
          <a:p>
            <a:pPr marL="285750" indent="-285750">
              <a:spcBef>
                <a:spcPts val="600"/>
              </a:spcBef>
              <a:spcAft>
                <a:spcPts val="600"/>
              </a:spcAft>
              <a:buFont typeface="Wingdings" pitchFamily="2" charset="2"/>
              <a:buChar char="l"/>
            </a:pPr>
            <a:r>
              <a:rPr lang="en-US" altLang="ja-JP" dirty="0"/>
              <a:t>Leakage kick might comes from the differences of ceramic duct shape and </a:t>
            </a:r>
            <a:r>
              <a:rPr lang="en-US" altLang="ja-JP" dirty="0" err="1"/>
              <a:t>Ti</a:t>
            </a:r>
            <a:r>
              <a:rPr lang="en-US" altLang="ja-JP" dirty="0"/>
              <a:t> coating thickness.</a:t>
            </a:r>
          </a:p>
          <a:p>
            <a:pPr marL="285750" indent="-285750">
              <a:spcBef>
                <a:spcPts val="600"/>
              </a:spcBef>
              <a:spcAft>
                <a:spcPts val="600"/>
              </a:spcAft>
              <a:buFont typeface="Wingdings" pitchFamily="2" charset="2"/>
              <a:buChar char="l"/>
            </a:pPr>
            <a:r>
              <a:rPr kumimoji="1" lang="en-US" altLang="ja-JP" dirty="0"/>
              <a:t>We have tried to expand K1 current waveform with additional inductance of 550 </a:t>
            </a:r>
            <a:r>
              <a:rPr kumimoji="1" lang="en-US" altLang="ja-JP" dirty="0" err="1"/>
              <a:t>nH</a:t>
            </a:r>
            <a:r>
              <a:rPr kumimoji="1" lang="en-US" altLang="ja-JP" dirty="0"/>
              <a:t> in series.  But the leakage couldn’t  be reduced as we expected.</a:t>
            </a:r>
          </a:p>
          <a:p>
            <a:pPr marL="285750" indent="-285750">
              <a:spcBef>
                <a:spcPts val="600"/>
              </a:spcBef>
              <a:spcAft>
                <a:spcPts val="600"/>
              </a:spcAft>
              <a:buFont typeface="Wingdings" pitchFamily="2" charset="2"/>
              <a:buChar char="l"/>
            </a:pPr>
            <a:r>
              <a:rPr lang="en-US" altLang="ja-JP" dirty="0"/>
              <a:t>N</a:t>
            </a:r>
            <a:r>
              <a:rPr kumimoji="1" lang="en-US" altLang="ja-JP" dirty="0"/>
              <a:t>eed to manufacture new K2-type ceramic ducts and replace K1 ducts  to new one in 2024.</a:t>
            </a:r>
            <a:r>
              <a:rPr lang="en-US" altLang="ja-JP" dirty="0"/>
              <a:t> (The budget was not allowed in 2022.)</a:t>
            </a:r>
            <a:endParaRPr kumimoji="1" lang="en-US" altLang="ja-JP" dirty="0"/>
          </a:p>
        </p:txBody>
      </p:sp>
      <p:sp>
        <p:nvSpPr>
          <p:cNvPr id="14" name="テキスト ボックス 13">
            <a:extLst>
              <a:ext uri="{FF2B5EF4-FFF2-40B4-BE49-F238E27FC236}">
                <a16:creationId xmlns:a16="http://schemas.microsoft.com/office/drawing/2014/main" id="{7C7A4BBB-AE93-9C83-3D11-9F4AC12E5CD9}"/>
              </a:ext>
            </a:extLst>
          </p:cNvPr>
          <p:cNvSpPr txBox="1"/>
          <p:nvPr/>
        </p:nvSpPr>
        <p:spPr>
          <a:xfrm>
            <a:off x="974863" y="2205368"/>
            <a:ext cx="1288627" cy="276999"/>
          </a:xfrm>
          <a:prstGeom prst="rect">
            <a:avLst/>
          </a:prstGeom>
          <a:noFill/>
        </p:spPr>
        <p:txBody>
          <a:bodyPr wrap="square" rtlCol="0">
            <a:spAutoFit/>
          </a:bodyPr>
          <a:lstStyle/>
          <a:p>
            <a:r>
              <a:rPr kumimoji="1" lang="en-US" altLang="ja-JP" sz="1200" dirty="0" err="1"/>
              <a:t>Ti</a:t>
            </a:r>
            <a:r>
              <a:rPr kumimoji="1" lang="en-US" altLang="ja-JP" sz="1200" dirty="0"/>
              <a:t> coating</a:t>
            </a:r>
            <a:r>
              <a:rPr lang="en-US" altLang="ja-JP" sz="1200" dirty="0"/>
              <a:t>: 1.5 um</a:t>
            </a:r>
            <a:endParaRPr kumimoji="1" lang="ja-JP" altLang="en-US" sz="1200"/>
          </a:p>
        </p:txBody>
      </p:sp>
      <p:sp>
        <p:nvSpPr>
          <p:cNvPr id="15" name="テキスト ボックス 14">
            <a:extLst>
              <a:ext uri="{FF2B5EF4-FFF2-40B4-BE49-F238E27FC236}">
                <a16:creationId xmlns:a16="http://schemas.microsoft.com/office/drawing/2014/main" id="{9365B717-7B9F-164F-CF5C-0F8A7F3D141B}"/>
              </a:ext>
            </a:extLst>
          </p:cNvPr>
          <p:cNvSpPr txBox="1"/>
          <p:nvPr/>
        </p:nvSpPr>
        <p:spPr>
          <a:xfrm>
            <a:off x="2539394" y="2205367"/>
            <a:ext cx="1288626" cy="277000"/>
          </a:xfrm>
          <a:prstGeom prst="rect">
            <a:avLst/>
          </a:prstGeom>
          <a:noFill/>
        </p:spPr>
        <p:txBody>
          <a:bodyPr wrap="square" rtlCol="0">
            <a:spAutoFit/>
          </a:bodyPr>
          <a:lstStyle/>
          <a:p>
            <a:r>
              <a:rPr kumimoji="1" lang="en-US" altLang="ja-JP" sz="1200" dirty="0" err="1"/>
              <a:t>Ti</a:t>
            </a:r>
            <a:r>
              <a:rPr kumimoji="1" lang="en-US" altLang="ja-JP" sz="1200" dirty="0"/>
              <a:t> coating</a:t>
            </a:r>
            <a:r>
              <a:rPr lang="en-US" altLang="ja-JP" sz="1200" dirty="0"/>
              <a:t>: 5.0 um</a:t>
            </a:r>
            <a:endParaRPr kumimoji="1" lang="ja-JP" altLang="en-US" sz="1200"/>
          </a:p>
        </p:txBody>
      </p:sp>
      <p:grpSp>
        <p:nvGrpSpPr>
          <p:cNvPr id="16" name="グループ化 15">
            <a:extLst>
              <a:ext uri="{FF2B5EF4-FFF2-40B4-BE49-F238E27FC236}">
                <a16:creationId xmlns:a16="http://schemas.microsoft.com/office/drawing/2014/main" id="{393615DC-30D6-FDC0-B2D5-DB1A7DC09755}"/>
              </a:ext>
            </a:extLst>
          </p:cNvPr>
          <p:cNvGrpSpPr/>
          <p:nvPr/>
        </p:nvGrpSpPr>
        <p:grpSpPr>
          <a:xfrm>
            <a:off x="4458797" y="826196"/>
            <a:ext cx="3503827" cy="2321859"/>
            <a:chOff x="499997" y="3142178"/>
            <a:chExt cx="4320000" cy="2631953"/>
          </a:xfrm>
        </p:grpSpPr>
        <p:pic>
          <p:nvPicPr>
            <p:cNvPr id="17" name="図 16">
              <a:extLst>
                <a:ext uri="{FF2B5EF4-FFF2-40B4-BE49-F238E27FC236}">
                  <a16:creationId xmlns:a16="http://schemas.microsoft.com/office/drawing/2014/main" id="{15586F0E-C38A-B193-292D-2A618417AF72}"/>
                </a:ext>
              </a:extLst>
            </p:cNvPr>
            <p:cNvPicPr>
              <a:picLocks noChangeAspect="1"/>
            </p:cNvPicPr>
            <p:nvPr/>
          </p:nvPicPr>
          <p:blipFill>
            <a:blip r:embed="rId4"/>
            <a:stretch>
              <a:fillRect/>
            </a:stretch>
          </p:blipFill>
          <p:spPr>
            <a:xfrm>
              <a:off x="499997" y="3142178"/>
              <a:ext cx="4320000" cy="2631953"/>
            </a:xfrm>
            <a:prstGeom prst="rect">
              <a:avLst/>
            </a:prstGeom>
          </p:spPr>
        </p:pic>
        <p:cxnSp>
          <p:nvCxnSpPr>
            <p:cNvPr id="18" name="直線矢印コネクタ 17">
              <a:extLst>
                <a:ext uri="{FF2B5EF4-FFF2-40B4-BE49-F238E27FC236}">
                  <a16:creationId xmlns:a16="http://schemas.microsoft.com/office/drawing/2014/main" id="{AD53EB83-F2BA-4B4B-EC85-213B1EF1933E}"/>
                </a:ext>
              </a:extLst>
            </p:cNvPr>
            <p:cNvCxnSpPr>
              <a:cxnSpLocks/>
            </p:cNvCxnSpPr>
            <p:nvPr/>
          </p:nvCxnSpPr>
          <p:spPr>
            <a:xfrm>
              <a:off x="2774514" y="4595816"/>
              <a:ext cx="306888" cy="0"/>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8222F856-7430-A045-BC1F-2F53D4CA1D78}"/>
                </a:ext>
              </a:extLst>
            </p:cNvPr>
            <p:cNvSpPr txBox="1"/>
            <p:nvPr/>
          </p:nvSpPr>
          <p:spPr>
            <a:xfrm>
              <a:off x="3081402" y="4595816"/>
              <a:ext cx="1584088" cy="369332"/>
            </a:xfrm>
            <a:prstGeom prst="rect">
              <a:avLst/>
            </a:prstGeom>
            <a:noFill/>
          </p:spPr>
          <p:txBody>
            <a:bodyPr wrap="none" rtlCol="0">
              <a:spAutoFit/>
            </a:bodyPr>
            <a:lstStyle/>
            <a:p>
              <a:r>
                <a:rPr kumimoji="1" lang="en-US" altLang="ja-JP" dirty="0"/>
                <a:t>Expand wave</a:t>
              </a:r>
              <a:endParaRPr kumimoji="1" lang="ja-JP" altLang="en-US"/>
            </a:p>
          </p:txBody>
        </p:sp>
      </p:grpSp>
      <p:sp>
        <p:nvSpPr>
          <p:cNvPr id="20" name="テキスト ボックス 19">
            <a:extLst>
              <a:ext uri="{FF2B5EF4-FFF2-40B4-BE49-F238E27FC236}">
                <a16:creationId xmlns:a16="http://schemas.microsoft.com/office/drawing/2014/main" id="{3458F754-4ABF-8CD1-BD36-033BDFEF5979}"/>
              </a:ext>
            </a:extLst>
          </p:cNvPr>
          <p:cNvSpPr txBox="1"/>
          <p:nvPr/>
        </p:nvSpPr>
        <p:spPr>
          <a:xfrm>
            <a:off x="4502165" y="3168943"/>
            <a:ext cx="3809436" cy="307777"/>
          </a:xfrm>
          <a:prstGeom prst="rect">
            <a:avLst/>
          </a:prstGeom>
          <a:noFill/>
        </p:spPr>
        <p:txBody>
          <a:bodyPr wrap="square" rtlCol="0">
            <a:spAutoFit/>
          </a:bodyPr>
          <a:lstStyle/>
          <a:p>
            <a:r>
              <a:rPr lang="en-US" altLang="ja-JP" sz="1400" b="1" u="sng" dirty="0"/>
              <a:t>Additional inductance effect for K1 CT wave</a:t>
            </a:r>
          </a:p>
        </p:txBody>
      </p:sp>
      <p:sp>
        <p:nvSpPr>
          <p:cNvPr id="21" name="テキスト ボックス 20">
            <a:extLst>
              <a:ext uri="{FF2B5EF4-FFF2-40B4-BE49-F238E27FC236}">
                <a16:creationId xmlns:a16="http://schemas.microsoft.com/office/drawing/2014/main" id="{1E1105DF-36BD-9E65-E4A9-7C5E34A6ED3A}"/>
              </a:ext>
            </a:extLst>
          </p:cNvPr>
          <p:cNvSpPr txBox="1"/>
          <p:nvPr/>
        </p:nvSpPr>
        <p:spPr>
          <a:xfrm>
            <a:off x="8729056" y="3168943"/>
            <a:ext cx="4465528" cy="307777"/>
          </a:xfrm>
          <a:prstGeom prst="rect">
            <a:avLst/>
          </a:prstGeom>
          <a:noFill/>
        </p:spPr>
        <p:txBody>
          <a:bodyPr wrap="square" rtlCol="0">
            <a:spAutoFit/>
          </a:bodyPr>
          <a:lstStyle/>
          <a:p>
            <a:r>
              <a:rPr lang="en-US" altLang="ja-JP" sz="1400" b="1" u="sng" dirty="0"/>
              <a:t>Additional inductance effect for BOR</a:t>
            </a:r>
          </a:p>
        </p:txBody>
      </p:sp>
      <p:sp>
        <p:nvSpPr>
          <p:cNvPr id="23" name="スライド番号プレースホルダー 22">
            <a:extLst>
              <a:ext uri="{FF2B5EF4-FFF2-40B4-BE49-F238E27FC236}">
                <a16:creationId xmlns:a16="http://schemas.microsoft.com/office/drawing/2014/main" id="{957B0C1C-47A1-6996-0951-F62772658661}"/>
              </a:ext>
            </a:extLst>
          </p:cNvPr>
          <p:cNvSpPr>
            <a:spLocks noGrp="1"/>
          </p:cNvSpPr>
          <p:nvPr>
            <p:ph type="sldNum" sz="quarter" idx="12"/>
          </p:nvPr>
        </p:nvSpPr>
        <p:spPr/>
        <p:txBody>
          <a:bodyPr/>
          <a:lstStyle/>
          <a:p>
            <a:fld id="{F495176A-387F-8645-862E-987C27A6E32D}" type="slidenum">
              <a:rPr kumimoji="1" lang="ja-JP" altLang="en-US" smtClean="0"/>
              <a:t>10</a:t>
            </a:fld>
            <a:endParaRPr kumimoji="1" lang="ja-JP" altLang="en-US"/>
          </a:p>
        </p:txBody>
      </p:sp>
      <p:sp>
        <p:nvSpPr>
          <p:cNvPr id="24" name="フッター プレースホルダー 23">
            <a:extLst>
              <a:ext uri="{FF2B5EF4-FFF2-40B4-BE49-F238E27FC236}">
                <a16:creationId xmlns:a16="http://schemas.microsoft.com/office/drawing/2014/main" id="{E249011E-CF6B-FE69-D212-E6D5B6A28520}"/>
              </a:ext>
            </a:extLst>
          </p:cNvPr>
          <p:cNvSpPr>
            <a:spLocks noGrp="1"/>
          </p:cNvSpPr>
          <p:nvPr>
            <p:ph type="ftr" sz="quarter" idx="11"/>
          </p:nvPr>
        </p:nvSpPr>
        <p:spPr/>
        <p:txBody>
          <a:bodyPr/>
          <a:lstStyle/>
          <a:p>
            <a:r>
              <a:rPr kumimoji="1" lang="en-US" altLang="ja-JP"/>
              <a:t>The 26th KEKB Acclerator Review Committee</a:t>
            </a:r>
            <a:endParaRPr kumimoji="1" lang="ja-JP" altLang="en-US"/>
          </a:p>
        </p:txBody>
      </p:sp>
    </p:spTree>
    <p:extLst>
      <p:ext uri="{BB962C8B-B14F-4D97-AF65-F5344CB8AC3E}">
        <p14:creationId xmlns:p14="http://schemas.microsoft.com/office/powerpoint/2010/main" val="4224132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D06ED41-5B34-7703-5070-607988ADFC3F}"/>
              </a:ext>
            </a:extLst>
          </p:cNvPr>
          <p:cNvSpPr txBox="1"/>
          <p:nvPr/>
        </p:nvSpPr>
        <p:spPr>
          <a:xfrm>
            <a:off x="0" y="0"/>
            <a:ext cx="11640238" cy="523220"/>
          </a:xfrm>
          <a:prstGeom prst="rect">
            <a:avLst/>
          </a:prstGeom>
          <a:noFill/>
        </p:spPr>
        <p:txBody>
          <a:bodyPr wrap="none" rtlCol="0">
            <a:spAutoFit/>
          </a:bodyPr>
          <a:lstStyle/>
          <a:p>
            <a:r>
              <a:rPr kumimoji="1" lang="en-US" altLang="ja-JP" sz="2800" b="1" u="sng" dirty="0">
                <a:solidFill>
                  <a:srgbClr val="FF0000"/>
                </a:solidFill>
                <a:uFill>
                  <a:solidFill>
                    <a:srgbClr val="FF0000"/>
                  </a:solidFill>
                </a:uFill>
              </a:rPr>
              <a:t>LER kicker: Self-firing troubles and </a:t>
            </a:r>
            <a:r>
              <a:rPr kumimoji="1" lang="en-US" altLang="ja-JP" sz="2800" b="1" u="sng" dirty="0" err="1">
                <a:solidFill>
                  <a:srgbClr val="FF0000"/>
                </a:solidFill>
                <a:uFill>
                  <a:solidFill>
                    <a:srgbClr val="FF0000"/>
                  </a:solidFill>
                </a:uFill>
              </a:rPr>
              <a:t>coutermeasure</a:t>
            </a:r>
            <a:r>
              <a:rPr kumimoji="1" lang="en-US" altLang="ja-JP" sz="2800" b="1" u="sng" dirty="0">
                <a:uFill>
                  <a:solidFill>
                    <a:srgbClr val="FF0000"/>
                  </a:solidFill>
                </a:uFill>
              </a:rPr>
              <a:t> </a:t>
            </a:r>
            <a:r>
              <a:rPr kumimoji="1" lang="en-US" altLang="ja-JP" sz="2400" b="1" u="sng" dirty="0">
                <a:uFill>
                  <a:solidFill>
                    <a:srgbClr val="FF0000"/>
                  </a:solidFill>
                </a:uFill>
              </a:rPr>
              <a:t>(Kodama, Naito and </a:t>
            </a:r>
            <a:r>
              <a:rPr kumimoji="1" lang="en-US" altLang="ja-JP" sz="2400" b="1" u="sng" dirty="0" err="1">
                <a:uFill>
                  <a:solidFill>
                    <a:srgbClr val="FF0000"/>
                  </a:solidFill>
                </a:uFill>
              </a:rPr>
              <a:t>Mimashi</a:t>
            </a:r>
            <a:r>
              <a:rPr kumimoji="1" lang="en-US" altLang="ja-JP" sz="2400" b="1" u="sng" dirty="0">
                <a:uFill>
                  <a:solidFill>
                    <a:srgbClr val="FF0000"/>
                  </a:solidFill>
                </a:uFill>
              </a:rPr>
              <a:t>)</a:t>
            </a:r>
            <a:endParaRPr kumimoji="1" lang="ja-JP" altLang="en-US" sz="2400" b="1" u="sng">
              <a:uFill>
                <a:solidFill>
                  <a:srgbClr val="FF0000"/>
                </a:solidFill>
              </a:uFill>
            </a:endParaRPr>
          </a:p>
        </p:txBody>
      </p:sp>
      <p:sp>
        <p:nvSpPr>
          <p:cNvPr id="3" name="テキスト ボックス 2">
            <a:extLst>
              <a:ext uri="{FF2B5EF4-FFF2-40B4-BE49-F238E27FC236}">
                <a16:creationId xmlns:a16="http://schemas.microsoft.com/office/drawing/2014/main" id="{71E64DCC-5F08-9CC0-5F34-EAB9320157C6}"/>
              </a:ext>
            </a:extLst>
          </p:cNvPr>
          <p:cNvSpPr txBox="1"/>
          <p:nvPr/>
        </p:nvSpPr>
        <p:spPr>
          <a:xfrm>
            <a:off x="85060" y="465760"/>
            <a:ext cx="11814253" cy="3323987"/>
          </a:xfrm>
          <a:prstGeom prst="rect">
            <a:avLst/>
          </a:prstGeom>
          <a:noFill/>
        </p:spPr>
        <p:txBody>
          <a:bodyPr wrap="square" rtlCol="0">
            <a:spAutoFit/>
          </a:bodyPr>
          <a:lstStyle/>
          <a:p>
            <a:pPr marL="285750" indent="-285750">
              <a:spcBef>
                <a:spcPts val="600"/>
              </a:spcBef>
              <a:buFont typeface="Wingdings" pitchFamily="2" charset="2"/>
              <a:buChar char="l"/>
            </a:pPr>
            <a:r>
              <a:rPr lang="en-US" altLang="ja-JP" dirty="0"/>
              <a:t>Self-firing troubles in 2021-2022</a:t>
            </a:r>
          </a:p>
          <a:p>
            <a:pPr marL="742950" lvl="1" indent="-285750">
              <a:spcBef>
                <a:spcPts val="600"/>
              </a:spcBef>
              <a:buFont typeface="Arial" panose="020B0604020202020204" pitchFamily="34" charset="0"/>
              <a:buChar char="•"/>
            </a:pPr>
            <a:r>
              <a:rPr lang="en-US" altLang="ja-JP" dirty="0"/>
              <a:t>By using the thyratron which had been stocked for a long time but new one, self-firing had been occurred several times.</a:t>
            </a:r>
          </a:p>
          <a:p>
            <a:pPr marL="742950" lvl="1" indent="-285750">
              <a:spcBef>
                <a:spcPts val="600"/>
              </a:spcBef>
              <a:buFont typeface="Arial" panose="020B0604020202020204" pitchFamily="34" charset="0"/>
              <a:buChar char="•"/>
            </a:pPr>
            <a:r>
              <a:rPr lang="en-US" altLang="ja-JP" dirty="0"/>
              <a:t>Self-firing of new thyratrons recently purchased had also occurred. </a:t>
            </a:r>
            <a:endParaRPr kumimoji="1" lang="en-US" altLang="ja-JP" dirty="0"/>
          </a:p>
          <a:p>
            <a:pPr marL="285750" indent="-285750">
              <a:spcBef>
                <a:spcPts val="600"/>
              </a:spcBef>
              <a:buFont typeface="Wingdings" pitchFamily="2" charset="2"/>
              <a:buChar char="l"/>
            </a:pPr>
            <a:r>
              <a:rPr kumimoji="1" lang="en-US" altLang="ja-JP" dirty="0"/>
              <a:t> Countermeasure for self-firing</a:t>
            </a:r>
          </a:p>
          <a:p>
            <a:pPr marL="742950" lvl="1" indent="-285750">
              <a:spcBef>
                <a:spcPts val="600"/>
              </a:spcBef>
              <a:buFont typeface="Arial" panose="020B0604020202020204" pitchFamily="34" charset="0"/>
              <a:buChar char="•"/>
            </a:pPr>
            <a:r>
              <a:rPr kumimoji="1" lang="en-US" altLang="ja-JP" dirty="0"/>
              <a:t>Prepare test stand for incoming inspection and aging of thyratrons.</a:t>
            </a:r>
          </a:p>
          <a:p>
            <a:pPr marL="742950" lvl="1" indent="-285750">
              <a:spcBef>
                <a:spcPts val="600"/>
              </a:spcBef>
              <a:buFont typeface="Arial" panose="020B0604020202020204" pitchFamily="34" charset="0"/>
              <a:buChar char="•"/>
            </a:pPr>
            <a:r>
              <a:rPr lang="en-US" altLang="ja-JP" dirty="0"/>
              <a:t>R&amp;D of the double kicker driven by one thyratron unit.</a:t>
            </a:r>
          </a:p>
          <a:p>
            <a:pPr marL="1200150" lvl="2" indent="-285750">
              <a:spcBef>
                <a:spcPts val="600"/>
              </a:spcBef>
              <a:buFont typeface="Arial" panose="020B0604020202020204" pitchFamily="34" charset="0"/>
              <a:buChar char="•"/>
            </a:pPr>
            <a:r>
              <a:rPr kumimoji="1" lang="en-US" altLang="ja-JP" dirty="0"/>
              <a:t>Double kicker has different output between K1 and K2</a:t>
            </a:r>
            <a:r>
              <a:rPr lang="en-US" altLang="ja-JP" dirty="0"/>
              <a:t> due to different cable length to make the time delay.  K1:K2 ratio will be fixed for the double kicker. If optics accepted this condition, we will continue to design double kicker system.</a:t>
            </a:r>
          </a:p>
        </p:txBody>
      </p:sp>
      <p:grpSp>
        <p:nvGrpSpPr>
          <p:cNvPr id="43" name="グループ化 42">
            <a:extLst>
              <a:ext uri="{FF2B5EF4-FFF2-40B4-BE49-F238E27FC236}">
                <a16:creationId xmlns:a16="http://schemas.microsoft.com/office/drawing/2014/main" id="{F36DCE36-EDC0-EFFB-29A7-CBBCD91CC783}"/>
              </a:ext>
            </a:extLst>
          </p:cNvPr>
          <p:cNvGrpSpPr/>
          <p:nvPr/>
        </p:nvGrpSpPr>
        <p:grpSpPr>
          <a:xfrm>
            <a:off x="390451" y="3850415"/>
            <a:ext cx="5015885" cy="2895887"/>
            <a:chOff x="390451" y="3850415"/>
            <a:chExt cx="5015885" cy="2895887"/>
          </a:xfrm>
        </p:grpSpPr>
        <p:sp>
          <p:nvSpPr>
            <p:cNvPr id="31" name="テキスト ボックス 30">
              <a:extLst>
                <a:ext uri="{FF2B5EF4-FFF2-40B4-BE49-F238E27FC236}">
                  <a16:creationId xmlns:a16="http://schemas.microsoft.com/office/drawing/2014/main" id="{C4C3935A-DF9E-6D82-7D25-A9E31489D024}"/>
                </a:ext>
              </a:extLst>
            </p:cNvPr>
            <p:cNvSpPr txBox="1"/>
            <p:nvPr/>
          </p:nvSpPr>
          <p:spPr>
            <a:xfrm>
              <a:off x="390451" y="6376970"/>
              <a:ext cx="4849404" cy="369332"/>
            </a:xfrm>
            <a:prstGeom prst="rect">
              <a:avLst/>
            </a:prstGeom>
            <a:noFill/>
          </p:spPr>
          <p:txBody>
            <a:bodyPr wrap="none" rtlCol="0">
              <a:spAutoFit/>
            </a:bodyPr>
            <a:lstStyle/>
            <a:p>
              <a:r>
                <a:rPr kumimoji="1" lang="en-US" altLang="ja-JP" b="1" u="sng" dirty="0"/>
                <a:t>Schematic image of double kicker system</a:t>
              </a:r>
              <a:endParaRPr kumimoji="1" lang="ja-JP" altLang="en-US" b="1" u="sng"/>
            </a:p>
          </p:txBody>
        </p:sp>
        <p:sp>
          <p:nvSpPr>
            <p:cNvPr id="32" name="円柱 31">
              <a:extLst>
                <a:ext uri="{FF2B5EF4-FFF2-40B4-BE49-F238E27FC236}">
                  <a16:creationId xmlns:a16="http://schemas.microsoft.com/office/drawing/2014/main" id="{72DD3A06-8574-F95E-5DD8-CED7BCCA22CC}"/>
                </a:ext>
              </a:extLst>
            </p:cNvPr>
            <p:cNvSpPr/>
            <p:nvPr/>
          </p:nvSpPr>
          <p:spPr>
            <a:xfrm rot="3592741" flipH="1">
              <a:off x="2347208" y="3789182"/>
              <a:ext cx="116754" cy="2580421"/>
            </a:xfrm>
            <a:prstGeom prst="can">
              <a:avLst>
                <a:gd name="adj" fmla="val 692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E3EAFC25-700E-8B9B-81A3-7F12FD48F7BB}"/>
                </a:ext>
              </a:extLst>
            </p:cNvPr>
            <p:cNvSpPr txBox="1"/>
            <p:nvPr/>
          </p:nvSpPr>
          <p:spPr>
            <a:xfrm>
              <a:off x="771077" y="5777769"/>
              <a:ext cx="986167"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en-US" altLang="ja-JP" dirty="0"/>
                <a:t>Kicker1</a:t>
              </a:r>
              <a:endParaRPr kumimoji="1" lang="ja-JP" altLang="en-US"/>
            </a:p>
          </p:txBody>
        </p:sp>
        <p:sp>
          <p:nvSpPr>
            <p:cNvPr id="34" name="テキスト ボックス 33">
              <a:extLst>
                <a:ext uri="{FF2B5EF4-FFF2-40B4-BE49-F238E27FC236}">
                  <a16:creationId xmlns:a16="http://schemas.microsoft.com/office/drawing/2014/main" id="{2B558D2D-4B66-9979-9C95-6E2CF0F4CA7A}"/>
                </a:ext>
              </a:extLst>
            </p:cNvPr>
            <p:cNvSpPr txBox="1"/>
            <p:nvPr/>
          </p:nvSpPr>
          <p:spPr>
            <a:xfrm>
              <a:off x="3945888" y="5773846"/>
              <a:ext cx="986167"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en-US" altLang="ja-JP" dirty="0"/>
                <a:t>Kicker2</a:t>
              </a:r>
              <a:endParaRPr kumimoji="1" lang="ja-JP" altLang="en-US"/>
            </a:p>
          </p:txBody>
        </p:sp>
        <p:sp>
          <p:nvSpPr>
            <p:cNvPr id="35" name="円柱 34">
              <a:extLst>
                <a:ext uri="{FF2B5EF4-FFF2-40B4-BE49-F238E27FC236}">
                  <a16:creationId xmlns:a16="http://schemas.microsoft.com/office/drawing/2014/main" id="{1774ADEA-136E-E767-D739-25BB8447628C}"/>
                </a:ext>
              </a:extLst>
            </p:cNvPr>
            <p:cNvSpPr/>
            <p:nvPr/>
          </p:nvSpPr>
          <p:spPr>
            <a:xfrm rot="19729245" flipH="1">
              <a:off x="4073324" y="4276321"/>
              <a:ext cx="101455" cy="1485297"/>
            </a:xfrm>
            <a:prstGeom prst="can">
              <a:avLst>
                <a:gd name="adj" fmla="val 692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EF14CF1D-D9E7-5FB6-4494-1A24EE91A681}"/>
                </a:ext>
              </a:extLst>
            </p:cNvPr>
            <p:cNvSpPr txBox="1"/>
            <p:nvPr/>
          </p:nvSpPr>
          <p:spPr>
            <a:xfrm>
              <a:off x="4263233" y="4778980"/>
              <a:ext cx="577402" cy="369332"/>
            </a:xfrm>
            <a:prstGeom prst="rect">
              <a:avLst/>
            </a:prstGeom>
            <a:noFill/>
          </p:spPr>
          <p:txBody>
            <a:bodyPr wrap="none" rtlCol="0">
              <a:spAutoFit/>
            </a:bodyPr>
            <a:lstStyle/>
            <a:p>
              <a:r>
                <a:rPr kumimoji="1" lang="en-US" altLang="ja-JP" dirty="0"/>
                <a:t>7 m</a:t>
              </a:r>
              <a:endParaRPr kumimoji="1" lang="ja-JP" altLang="en-US"/>
            </a:p>
          </p:txBody>
        </p:sp>
        <p:sp>
          <p:nvSpPr>
            <p:cNvPr id="37" name="テキスト ボックス 36">
              <a:extLst>
                <a:ext uri="{FF2B5EF4-FFF2-40B4-BE49-F238E27FC236}">
                  <a16:creationId xmlns:a16="http://schemas.microsoft.com/office/drawing/2014/main" id="{69A7430C-A118-20E4-79DB-5F1F21BA1514}"/>
                </a:ext>
              </a:extLst>
            </p:cNvPr>
            <p:cNvSpPr txBox="1"/>
            <p:nvPr/>
          </p:nvSpPr>
          <p:spPr>
            <a:xfrm>
              <a:off x="2385084" y="5163531"/>
              <a:ext cx="1975326" cy="646331"/>
            </a:xfrm>
            <a:prstGeom prst="rect">
              <a:avLst/>
            </a:prstGeom>
            <a:noFill/>
          </p:spPr>
          <p:txBody>
            <a:bodyPr wrap="square" rtlCol="0">
              <a:spAutoFit/>
            </a:bodyPr>
            <a:lstStyle/>
            <a:p>
              <a:r>
                <a:rPr kumimoji="1" lang="en-US" altLang="ja-JP" dirty="0" err="1"/>
                <a:t>T</a:t>
              </a:r>
              <a:r>
                <a:rPr kumimoji="1" lang="en-US" altLang="ja-JP" baseline="-25000" dirty="0" err="1"/>
                <a:t>delay</a:t>
              </a:r>
              <a:r>
                <a:rPr kumimoji="1" lang="en-US" altLang="ja-JP" dirty="0"/>
                <a:t> = 80 </a:t>
              </a:r>
              <a:r>
                <a:rPr kumimoji="1" lang="en-US" altLang="ja-JP" dirty="0" err="1"/>
                <a:t>nsec</a:t>
              </a:r>
              <a:endParaRPr kumimoji="1" lang="en-US" altLang="ja-JP" dirty="0"/>
            </a:p>
            <a:p>
              <a:r>
                <a:rPr lang="en-US" altLang="ja-JP" dirty="0"/>
                <a:t>(5 </a:t>
              </a:r>
              <a:r>
                <a:rPr lang="en-US" altLang="ja-JP" dirty="0" err="1"/>
                <a:t>nsec</a:t>
              </a:r>
              <a:r>
                <a:rPr lang="en-US" altLang="ja-JP" dirty="0"/>
                <a:t>/m)</a:t>
              </a:r>
              <a:endParaRPr kumimoji="1" lang="ja-JP" altLang="en-US"/>
            </a:p>
          </p:txBody>
        </p:sp>
        <p:sp>
          <p:nvSpPr>
            <p:cNvPr id="38" name="テキスト ボックス 37">
              <a:extLst>
                <a:ext uri="{FF2B5EF4-FFF2-40B4-BE49-F238E27FC236}">
                  <a16:creationId xmlns:a16="http://schemas.microsoft.com/office/drawing/2014/main" id="{11534A8B-1A34-0536-F27C-4411DD6157FA}"/>
                </a:ext>
              </a:extLst>
            </p:cNvPr>
            <p:cNvSpPr txBox="1"/>
            <p:nvPr/>
          </p:nvSpPr>
          <p:spPr>
            <a:xfrm>
              <a:off x="554106" y="4585911"/>
              <a:ext cx="2063385" cy="646331"/>
            </a:xfrm>
            <a:prstGeom prst="rect">
              <a:avLst/>
            </a:prstGeom>
            <a:noFill/>
          </p:spPr>
          <p:txBody>
            <a:bodyPr wrap="none" rtlCol="0">
              <a:spAutoFit/>
            </a:bodyPr>
            <a:lstStyle/>
            <a:p>
              <a:pPr algn="r"/>
              <a:r>
                <a:rPr kumimoji="1" lang="en-US" altLang="ja-JP" dirty="0"/>
                <a:t>Transmission line</a:t>
              </a:r>
            </a:p>
            <a:p>
              <a:r>
                <a:rPr lang="en-US" altLang="ja-JP" dirty="0"/>
                <a:t>               23 m</a:t>
              </a:r>
              <a:endParaRPr kumimoji="1" lang="ja-JP" altLang="en-US"/>
            </a:p>
          </p:txBody>
        </p:sp>
        <p:sp>
          <p:nvSpPr>
            <p:cNvPr id="39" name="テキスト ボックス 38">
              <a:extLst>
                <a:ext uri="{FF2B5EF4-FFF2-40B4-BE49-F238E27FC236}">
                  <a16:creationId xmlns:a16="http://schemas.microsoft.com/office/drawing/2014/main" id="{1E92B9CD-EF99-12B0-7FC5-0BCE7C4CB4E5}"/>
                </a:ext>
              </a:extLst>
            </p:cNvPr>
            <p:cNvSpPr txBox="1"/>
            <p:nvPr/>
          </p:nvSpPr>
          <p:spPr>
            <a:xfrm>
              <a:off x="2735441" y="4058703"/>
              <a:ext cx="1697901" cy="369332"/>
            </a:xfrm>
            <a:prstGeom prst="rect">
              <a:avLst/>
            </a:prstGeom>
            <a:noFill/>
          </p:spPr>
          <p:style>
            <a:lnRef idx="2">
              <a:schemeClr val="dk1"/>
            </a:lnRef>
            <a:fillRef idx="1">
              <a:schemeClr val="lt1"/>
            </a:fillRef>
            <a:effectRef idx="0">
              <a:schemeClr val="dk1"/>
            </a:effectRef>
            <a:fontRef idx="minor">
              <a:schemeClr val="dk1"/>
            </a:fontRef>
          </p:style>
          <p:txBody>
            <a:bodyPr wrap="none" rtlCol="0">
              <a:spAutoFit/>
            </a:bodyPr>
            <a:lstStyle/>
            <a:p>
              <a:r>
                <a:rPr kumimoji="1" lang="en-US" altLang="ja-JP" dirty="0"/>
                <a:t>Thyratron unit</a:t>
              </a:r>
              <a:endParaRPr kumimoji="1" lang="ja-JP" altLang="en-US"/>
            </a:p>
          </p:txBody>
        </p:sp>
        <p:sp>
          <p:nvSpPr>
            <p:cNvPr id="40" name="正方形/長方形 39">
              <a:extLst>
                <a:ext uri="{FF2B5EF4-FFF2-40B4-BE49-F238E27FC236}">
                  <a16:creationId xmlns:a16="http://schemas.microsoft.com/office/drawing/2014/main" id="{9DE8432F-08CD-368D-F37C-37CC6EF43021}"/>
                </a:ext>
              </a:extLst>
            </p:cNvPr>
            <p:cNvSpPr/>
            <p:nvPr/>
          </p:nvSpPr>
          <p:spPr>
            <a:xfrm>
              <a:off x="601477" y="3850415"/>
              <a:ext cx="4804859" cy="24251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41" name="図 40">
            <a:extLst>
              <a:ext uri="{FF2B5EF4-FFF2-40B4-BE49-F238E27FC236}">
                <a16:creationId xmlns:a16="http://schemas.microsoft.com/office/drawing/2014/main" id="{F531250A-0141-C32A-90CD-FCA7C11BE6A4}"/>
              </a:ext>
            </a:extLst>
          </p:cNvPr>
          <p:cNvPicPr>
            <a:picLocks noChangeAspect="1"/>
          </p:cNvPicPr>
          <p:nvPr/>
        </p:nvPicPr>
        <p:blipFill>
          <a:blip r:embed="rId2"/>
          <a:stretch>
            <a:fillRect/>
          </a:stretch>
        </p:blipFill>
        <p:spPr>
          <a:xfrm>
            <a:off x="6257976" y="3520670"/>
            <a:ext cx="4642883" cy="2622508"/>
          </a:xfrm>
          <a:prstGeom prst="rect">
            <a:avLst/>
          </a:prstGeom>
        </p:spPr>
      </p:pic>
      <p:sp>
        <p:nvSpPr>
          <p:cNvPr id="42" name="テキスト ボックス 41">
            <a:extLst>
              <a:ext uri="{FF2B5EF4-FFF2-40B4-BE49-F238E27FC236}">
                <a16:creationId xmlns:a16="http://schemas.microsoft.com/office/drawing/2014/main" id="{4015A920-6A14-5556-CB69-DACDC883D6F9}"/>
              </a:ext>
            </a:extLst>
          </p:cNvPr>
          <p:cNvSpPr txBox="1"/>
          <p:nvPr/>
        </p:nvSpPr>
        <p:spPr>
          <a:xfrm>
            <a:off x="6203041" y="6131291"/>
            <a:ext cx="5897768" cy="369332"/>
          </a:xfrm>
          <a:prstGeom prst="rect">
            <a:avLst/>
          </a:prstGeom>
          <a:noFill/>
        </p:spPr>
        <p:txBody>
          <a:bodyPr wrap="none" rtlCol="0">
            <a:spAutoFit/>
          </a:bodyPr>
          <a:lstStyle/>
          <a:p>
            <a:r>
              <a:rPr lang="en-US" altLang="ja-JP" b="1" u="sng" dirty="0"/>
              <a:t>Simulated Kicker waves for double kicker system</a:t>
            </a:r>
            <a:r>
              <a:rPr lang="en-US" altLang="ja-JP" b="1" u="sng" baseline="30000" dirty="0"/>
              <a:t>(1)</a:t>
            </a:r>
            <a:endParaRPr kumimoji="1" lang="ja-JP" altLang="en-US" b="1" u="sng" baseline="30000"/>
          </a:p>
        </p:txBody>
      </p:sp>
      <p:sp>
        <p:nvSpPr>
          <p:cNvPr id="45" name="スライド番号プレースホルダー 44">
            <a:extLst>
              <a:ext uri="{FF2B5EF4-FFF2-40B4-BE49-F238E27FC236}">
                <a16:creationId xmlns:a16="http://schemas.microsoft.com/office/drawing/2014/main" id="{9F05CF37-0481-5289-CEC0-8756E6F9B30A}"/>
              </a:ext>
            </a:extLst>
          </p:cNvPr>
          <p:cNvSpPr>
            <a:spLocks noGrp="1"/>
          </p:cNvSpPr>
          <p:nvPr>
            <p:ph type="sldNum" sz="quarter" idx="12"/>
          </p:nvPr>
        </p:nvSpPr>
        <p:spPr/>
        <p:txBody>
          <a:bodyPr/>
          <a:lstStyle/>
          <a:p>
            <a:fld id="{F495176A-387F-8645-862E-987C27A6E32D}" type="slidenum">
              <a:rPr kumimoji="1" lang="ja-JP" altLang="en-US" smtClean="0"/>
              <a:t>11</a:t>
            </a:fld>
            <a:endParaRPr kumimoji="1" lang="ja-JP" altLang="en-US"/>
          </a:p>
        </p:txBody>
      </p:sp>
      <p:sp>
        <p:nvSpPr>
          <p:cNvPr id="46" name="フッター プレースホルダー 45">
            <a:extLst>
              <a:ext uri="{FF2B5EF4-FFF2-40B4-BE49-F238E27FC236}">
                <a16:creationId xmlns:a16="http://schemas.microsoft.com/office/drawing/2014/main" id="{1597E2CD-9E43-1C60-79FE-469FFCB238B2}"/>
              </a:ext>
            </a:extLst>
          </p:cNvPr>
          <p:cNvSpPr>
            <a:spLocks noGrp="1"/>
          </p:cNvSpPr>
          <p:nvPr>
            <p:ph type="ftr" sz="quarter" idx="11"/>
          </p:nvPr>
        </p:nvSpPr>
        <p:spPr/>
        <p:txBody>
          <a:bodyPr/>
          <a:lstStyle/>
          <a:p>
            <a:r>
              <a:rPr kumimoji="1" lang="en-US" altLang="ja-JP"/>
              <a:t>The 26th KEKB Acclerator Review Committee</a:t>
            </a:r>
            <a:endParaRPr kumimoji="1" lang="ja-JP" altLang="en-US"/>
          </a:p>
        </p:txBody>
      </p:sp>
    </p:spTree>
    <p:extLst>
      <p:ext uri="{BB962C8B-B14F-4D97-AF65-F5344CB8AC3E}">
        <p14:creationId xmlns:p14="http://schemas.microsoft.com/office/powerpoint/2010/main" val="250355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40EC5D4A-DB87-2ABB-801E-074121D194CB}"/>
              </a:ext>
            </a:extLst>
          </p:cNvPr>
          <p:cNvPicPr>
            <a:picLocks noChangeAspect="1"/>
          </p:cNvPicPr>
          <p:nvPr/>
        </p:nvPicPr>
        <p:blipFill>
          <a:blip r:embed="rId2"/>
          <a:stretch>
            <a:fillRect/>
          </a:stretch>
        </p:blipFill>
        <p:spPr>
          <a:xfrm>
            <a:off x="250371" y="955067"/>
            <a:ext cx="6686285" cy="2681828"/>
          </a:xfrm>
          <a:prstGeom prst="rect">
            <a:avLst/>
          </a:prstGeom>
        </p:spPr>
      </p:pic>
      <p:sp>
        <p:nvSpPr>
          <p:cNvPr id="2" name="テキスト ボックス 1">
            <a:extLst>
              <a:ext uri="{FF2B5EF4-FFF2-40B4-BE49-F238E27FC236}">
                <a16:creationId xmlns:a16="http://schemas.microsoft.com/office/drawing/2014/main" id="{60B7644E-8E1F-9AA3-FE9D-B1B4B5161BAD}"/>
              </a:ext>
            </a:extLst>
          </p:cNvPr>
          <p:cNvSpPr txBox="1"/>
          <p:nvPr/>
        </p:nvSpPr>
        <p:spPr>
          <a:xfrm>
            <a:off x="0" y="0"/>
            <a:ext cx="4938403" cy="523220"/>
          </a:xfrm>
          <a:prstGeom prst="rect">
            <a:avLst/>
          </a:prstGeom>
          <a:noFill/>
        </p:spPr>
        <p:txBody>
          <a:bodyPr wrap="none" rtlCol="0">
            <a:spAutoFit/>
          </a:bodyPr>
          <a:lstStyle/>
          <a:p>
            <a:r>
              <a:rPr kumimoji="1" lang="en-US" altLang="ja-JP" sz="2800" b="1" u="sng" dirty="0">
                <a:solidFill>
                  <a:srgbClr val="FF0000"/>
                </a:solidFill>
                <a:uFill>
                  <a:solidFill>
                    <a:srgbClr val="FF0000"/>
                  </a:solidFill>
                </a:uFill>
              </a:rPr>
              <a:t>DR ext. </a:t>
            </a:r>
            <a:r>
              <a:rPr lang="en-US" altLang="ja-JP" sz="2800" b="1" u="sng" dirty="0">
                <a:solidFill>
                  <a:srgbClr val="FF0000"/>
                </a:solidFill>
                <a:uFill>
                  <a:solidFill>
                    <a:srgbClr val="FF0000"/>
                  </a:solidFill>
                </a:uFill>
              </a:rPr>
              <a:t>k</a:t>
            </a:r>
            <a:r>
              <a:rPr kumimoji="1" lang="en-US" altLang="ja-JP" sz="2800" b="1" u="sng" dirty="0">
                <a:solidFill>
                  <a:srgbClr val="FF0000"/>
                </a:solidFill>
                <a:uFill>
                  <a:solidFill>
                    <a:srgbClr val="FF0000"/>
                  </a:solidFill>
                </a:uFill>
              </a:rPr>
              <a:t>icker </a:t>
            </a:r>
            <a:r>
              <a:rPr lang="en-US" altLang="ja-JP" sz="2800" b="1" u="sng" dirty="0">
                <a:solidFill>
                  <a:srgbClr val="FF0000"/>
                </a:solidFill>
                <a:uFill>
                  <a:solidFill>
                    <a:srgbClr val="FF0000"/>
                  </a:solidFill>
                </a:uFill>
              </a:rPr>
              <a:t>stability </a:t>
            </a:r>
            <a:r>
              <a:rPr lang="en-US" altLang="ja-JP" sz="2800" b="1" u="sng" dirty="0">
                <a:uFill>
                  <a:solidFill>
                    <a:srgbClr val="FF0000"/>
                  </a:solidFill>
                </a:uFill>
              </a:rPr>
              <a:t>(</a:t>
            </a:r>
            <a:r>
              <a:rPr lang="en-US" altLang="ja-JP" sz="2800" b="1" u="sng" dirty="0" err="1">
                <a:uFill>
                  <a:solidFill>
                    <a:srgbClr val="FF0000"/>
                  </a:solidFill>
                </a:uFill>
              </a:rPr>
              <a:t>Tawada</a:t>
            </a:r>
            <a:r>
              <a:rPr lang="en-US" altLang="ja-JP" sz="2800" b="1" u="sng" dirty="0">
                <a:uFill>
                  <a:solidFill>
                    <a:srgbClr val="FF0000"/>
                  </a:solidFill>
                </a:uFill>
              </a:rPr>
              <a:t>)</a:t>
            </a:r>
            <a:endParaRPr kumimoji="1" lang="en-US" altLang="ja-JP" sz="2400" b="1" u="sng" dirty="0">
              <a:uFill>
                <a:solidFill>
                  <a:srgbClr val="FF0000"/>
                </a:solidFill>
              </a:uFill>
            </a:endParaRPr>
          </a:p>
        </p:txBody>
      </p:sp>
      <p:cxnSp>
        <p:nvCxnSpPr>
          <p:cNvPr id="7" name="直線矢印コネクタ 6">
            <a:extLst>
              <a:ext uri="{FF2B5EF4-FFF2-40B4-BE49-F238E27FC236}">
                <a16:creationId xmlns:a16="http://schemas.microsoft.com/office/drawing/2014/main" id="{90D852C8-ED42-5182-E15A-853711C55D0D}"/>
              </a:ext>
            </a:extLst>
          </p:cNvPr>
          <p:cNvCxnSpPr>
            <a:cxnSpLocks/>
          </p:cNvCxnSpPr>
          <p:nvPr/>
        </p:nvCxnSpPr>
        <p:spPr>
          <a:xfrm>
            <a:off x="3289748" y="3243038"/>
            <a:ext cx="1497703" cy="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1CEC9857-3D10-C9BE-FC00-81EFF71AD715}"/>
              </a:ext>
            </a:extLst>
          </p:cNvPr>
          <p:cNvSpPr txBox="1"/>
          <p:nvPr/>
        </p:nvSpPr>
        <p:spPr>
          <a:xfrm>
            <a:off x="3638489" y="3209766"/>
            <a:ext cx="593432" cy="276999"/>
          </a:xfrm>
          <a:prstGeom prst="rect">
            <a:avLst/>
          </a:prstGeom>
          <a:noFill/>
        </p:spPr>
        <p:txBody>
          <a:bodyPr wrap="none" rtlCol="0">
            <a:spAutoFit/>
          </a:bodyPr>
          <a:lstStyle/>
          <a:p>
            <a:r>
              <a:rPr kumimoji="1" lang="en-US" altLang="ja-JP" sz="1200" dirty="0"/>
              <a:t>1 hour</a:t>
            </a:r>
            <a:endParaRPr kumimoji="1" lang="ja-JP" altLang="en-US" sz="1200"/>
          </a:p>
        </p:txBody>
      </p:sp>
      <p:sp>
        <p:nvSpPr>
          <p:cNvPr id="9" name="テキスト ボックス 8">
            <a:extLst>
              <a:ext uri="{FF2B5EF4-FFF2-40B4-BE49-F238E27FC236}">
                <a16:creationId xmlns:a16="http://schemas.microsoft.com/office/drawing/2014/main" id="{68FD869F-1317-5949-9B8E-1B0E3C22EE75}"/>
              </a:ext>
            </a:extLst>
          </p:cNvPr>
          <p:cNvSpPr txBox="1"/>
          <p:nvPr/>
        </p:nvSpPr>
        <p:spPr>
          <a:xfrm>
            <a:off x="97586" y="3681503"/>
            <a:ext cx="8637036" cy="2893100"/>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kumimoji="1" lang="en-US" altLang="ja-JP" dirty="0"/>
              <a:t>Slow orbit drift was observed at the </a:t>
            </a:r>
            <a:r>
              <a:rPr kumimoji="1" lang="en-US" altLang="ja-JP" dirty="0" err="1"/>
              <a:t>Linac</a:t>
            </a:r>
            <a:r>
              <a:rPr lang="en-US" altLang="ja-JP" dirty="0"/>
              <a:t> BPM. These orbit drift changes when the repetition changed, which is more prominent in the 2</a:t>
            </a:r>
            <a:r>
              <a:rPr lang="en-US" altLang="ja-JP" baseline="30000" dirty="0"/>
              <a:t>nd</a:t>
            </a:r>
            <a:r>
              <a:rPr lang="en-US" altLang="ja-JP" dirty="0"/>
              <a:t> bunch.</a:t>
            </a:r>
          </a:p>
          <a:p>
            <a:pPr marL="285750" indent="-285750">
              <a:spcBef>
                <a:spcPts val="600"/>
              </a:spcBef>
              <a:spcAft>
                <a:spcPts val="600"/>
              </a:spcAft>
              <a:buFont typeface="Arial" panose="020B0604020202020204" pitchFamily="34" charset="0"/>
              <a:buChar char="•"/>
            </a:pPr>
            <a:r>
              <a:rPr lang="en-US" altLang="ja-JP" dirty="0"/>
              <a:t>It takes long time to reach the equilibrium for the high repetition rate (&gt; 2 hour for 12.5Hz).</a:t>
            </a:r>
          </a:p>
          <a:p>
            <a:pPr marL="285750" indent="-285750">
              <a:spcBef>
                <a:spcPts val="600"/>
              </a:spcBef>
              <a:spcAft>
                <a:spcPts val="600"/>
              </a:spcAft>
              <a:buFont typeface="Arial" panose="020B0604020202020204" pitchFamily="34" charset="0"/>
              <a:buChar char="•"/>
            </a:pPr>
            <a:r>
              <a:rPr lang="en-US" altLang="ja-JP" dirty="0"/>
              <a:t>This may be due to the temperature dependence both of capacitance and FINEMET core, which is used as a saturable inductance in the magnetics switch and thus determines the fire timing. We will replace the capacitor from a ceramic to a mica type, which is less temperature dependent.  And cooling system of FINEMET will be improved by using a water-cooled forced circulating oil. </a:t>
            </a:r>
          </a:p>
        </p:txBody>
      </p:sp>
      <p:sp>
        <p:nvSpPr>
          <p:cNvPr id="10" name="スライド番号プレースホルダー 9">
            <a:extLst>
              <a:ext uri="{FF2B5EF4-FFF2-40B4-BE49-F238E27FC236}">
                <a16:creationId xmlns:a16="http://schemas.microsoft.com/office/drawing/2014/main" id="{23F1DE63-28E8-DE61-64D0-92BE0EF5F297}"/>
              </a:ext>
            </a:extLst>
          </p:cNvPr>
          <p:cNvSpPr>
            <a:spLocks noGrp="1"/>
          </p:cNvSpPr>
          <p:nvPr>
            <p:ph type="sldNum" sz="quarter" idx="12"/>
          </p:nvPr>
        </p:nvSpPr>
        <p:spPr/>
        <p:txBody>
          <a:bodyPr/>
          <a:lstStyle/>
          <a:p>
            <a:fld id="{F495176A-387F-8645-862E-987C27A6E32D}" type="slidenum">
              <a:rPr kumimoji="1" lang="ja-JP" altLang="en-US" smtClean="0"/>
              <a:t>12</a:t>
            </a:fld>
            <a:endParaRPr kumimoji="1" lang="ja-JP" altLang="en-US"/>
          </a:p>
        </p:txBody>
      </p:sp>
      <p:sp>
        <p:nvSpPr>
          <p:cNvPr id="11" name="フッター プレースホルダー 10">
            <a:extLst>
              <a:ext uri="{FF2B5EF4-FFF2-40B4-BE49-F238E27FC236}">
                <a16:creationId xmlns:a16="http://schemas.microsoft.com/office/drawing/2014/main" id="{8A4F49C4-1E4B-FAB5-14C0-D30759971C59}"/>
              </a:ext>
            </a:extLst>
          </p:cNvPr>
          <p:cNvSpPr>
            <a:spLocks noGrp="1"/>
          </p:cNvSpPr>
          <p:nvPr>
            <p:ph type="ftr" sz="quarter" idx="11"/>
          </p:nvPr>
        </p:nvSpPr>
        <p:spPr/>
        <p:txBody>
          <a:bodyPr/>
          <a:lstStyle/>
          <a:p>
            <a:r>
              <a:rPr kumimoji="1" lang="en-US" altLang="ja-JP"/>
              <a:t>The 26th KEKB Acclerator Review Committee</a:t>
            </a:r>
            <a:endParaRPr kumimoji="1" lang="ja-JP" altLang="en-US"/>
          </a:p>
        </p:txBody>
      </p:sp>
      <p:pic>
        <p:nvPicPr>
          <p:cNvPr id="14" name="図 13">
            <a:extLst>
              <a:ext uri="{FF2B5EF4-FFF2-40B4-BE49-F238E27FC236}">
                <a16:creationId xmlns:a16="http://schemas.microsoft.com/office/drawing/2014/main" id="{37D50320-89AE-795D-D5DC-809F57692075}"/>
              </a:ext>
            </a:extLst>
          </p:cNvPr>
          <p:cNvPicPr>
            <a:picLocks noChangeAspect="1"/>
          </p:cNvPicPr>
          <p:nvPr/>
        </p:nvPicPr>
        <p:blipFill>
          <a:blip r:embed="rId3"/>
          <a:stretch>
            <a:fillRect/>
          </a:stretch>
        </p:blipFill>
        <p:spPr>
          <a:xfrm>
            <a:off x="7334841" y="460860"/>
            <a:ext cx="1688171" cy="1670019"/>
          </a:xfrm>
          <a:prstGeom prst="rect">
            <a:avLst/>
          </a:prstGeom>
        </p:spPr>
      </p:pic>
      <p:sp>
        <p:nvSpPr>
          <p:cNvPr id="16" name="テキスト ボックス 15">
            <a:extLst>
              <a:ext uri="{FF2B5EF4-FFF2-40B4-BE49-F238E27FC236}">
                <a16:creationId xmlns:a16="http://schemas.microsoft.com/office/drawing/2014/main" id="{F74EDB29-2A1C-AAEA-BD59-A6CDCFBE78AF}"/>
              </a:ext>
            </a:extLst>
          </p:cNvPr>
          <p:cNvSpPr txBox="1"/>
          <p:nvPr/>
        </p:nvSpPr>
        <p:spPr>
          <a:xfrm>
            <a:off x="8178926" y="523220"/>
            <a:ext cx="1558345" cy="461665"/>
          </a:xfrm>
          <a:prstGeom prst="rect">
            <a:avLst/>
          </a:prstGeom>
          <a:noFill/>
        </p:spPr>
        <p:txBody>
          <a:bodyPr wrap="square" rtlCol="0">
            <a:spAutoFit/>
          </a:bodyPr>
          <a:lstStyle/>
          <a:p>
            <a:r>
              <a:rPr kumimoji="1" lang="en-US" altLang="ja-JP" sz="1200" dirty="0"/>
              <a:t>Ceramic capacitance</a:t>
            </a:r>
          </a:p>
          <a:p>
            <a:r>
              <a:rPr kumimoji="1" lang="en-US" altLang="ja-JP" sz="1200" dirty="0"/>
              <a:t>〜0.8%/</a:t>
            </a:r>
            <a:r>
              <a:rPr kumimoji="1" lang="ja-JP" altLang="en-US" sz="1200"/>
              <a:t>℃</a:t>
            </a:r>
          </a:p>
        </p:txBody>
      </p:sp>
      <p:pic>
        <p:nvPicPr>
          <p:cNvPr id="19" name="図 18">
            <a:extLst>
              <a:ext uri="{FF2B5EF4-FFF2-40B4-BE49-F238E27FC236}">
                <a16:creationId xmlns:a16="http://schemas.microsoft.com/office/drawing/2014/main" id="{2F736783-C3F7-131F-DAAB-6157DBAA5B9B}"/>
              </a:ext>
            </a:extLst>
          </p:cNvPr>
          <p:cNvPicPr>
            <a:picLocks noChangeAspect="1"/>
          </p:cNvPicPr>
          <p:nvPr/>
        </p:nvPicPr>
        <p:blipFill>
          <a:blip r:embed="rId4"/>
          <a:stretch>
            <a:fillRect/>
          </a:stretch>
        </p:blipFill>
        <p:spPr>
          <a:xfrm>
            <a:off x="7502868" y="2175487"/>
            <a:ext cx="3551573" cy="1569817"/>
          </a:xfrm>
          <a:prstGeom prst="rect">
            <a:avLst/>
          </a:prstGeom>
        </p:spPr>
      </p:pic>
      <p:pic>
        <p:nvPicPr>
          <p:cNvPr id="20" name="図 19">
            <a:extLst>
              <a:ext uri="{FF2B5EF4-FFF2-40B4-BE49-F238E27FC236}">
                <a16:creationId xmlns:a16="http://schemas.microsoft.com/office/drawing/2014/main" id="{368B58F8-27CA-687D-6964-BE9EB3447285}"/>
              </a:ext>
            </a:extLst>
          </p:cNvPr>
          <p:cNvPicPr>
            <a:picLocks noChangeAspect="1"/>
          </p:cNvPicPr>
          <p:nvPr/>
        </p:nvPicPr>
        <p:blipFill>
          <a:blip r:embed="rId5"/>
          <a:stretch>
            <a:fillRect/>
          </a:stretch>
        </p:blipFill>
        <p:spPr>
          <a:xfrm>
            <a:off x="9129651" y="3725278"/>
            <a:ext cx="2381990" cy="3061192"/>
          </a:xfrm>
          <a:prstGeom prst="rect">
            <a:avLst/>
          </a:prstGeom>
        </p:spPr>
      </p:pic>
      <p:sp>
        <p:nvSpPr>
          <p:cNvPr id="21" name="テキスト ボックス 20">
            <a:extLst>
              <a:ext uri="{FF2B5EF4-FFF2-40B4-BE49-F238E27FC236}">
                <a16:creationId xmlns:a16="http://schemas.microsoft.com/office/drawing/2014/main" id="{EC4CC7D4-B9DE-4FB1-1602-3E2414E1B4B1}"/>
              </a:ext>
            </a:extLst>
          </p:cNvPr>
          <p:cNvSpPr txBox="1"/>
          <p:nvPr/>
        </p:nvSpPr>
        <p:spPr>
          <a:xfrm>
            <a:off x="10690940" y="531230"/>
            <a:ext cx="1325719" cy="461665"/>
          </a:xfrm>
          <a:prstGeom prst="rect">
            <a:avLst/>
          </a:prstGeom>
          <a:noFill/>
        </p:spPr>
        <p:txBody>
          <a:bodyPr wrap="square" rtlCol="0">
            <a:spAutoFit/>
          </a:bodyPr>
          <a:lstStyle/>
          <a:p>
            <a:r>
              <a:rPr kumimoji="1" lang="en-US" altLang="ja-JP" sz="1200" dirty="0"/>
              <a:t>Mica capacitance</a:t>
            </a:r>
          </a:p>
          <a:p>
            <a:r>
              <a:rPr kumimoji="1" lang="en-US" altLang="ja-JP" sz="1200" dirty="0"/>
              <a:t>〜100ppm/</a:t>
            </a:r>
            <a:r>
              <a:rPr kumimoji="1" lang="ja-JP" altLang="en-US" sz="1200"/>
              <a:t>℃</a:t>
            </a:r>
          </a:p>
        </p:txBody>
      </p:sp>
      <p:sp>
        <p:nvSpPr>
          <p:cNvPr id="22" name="右矢印 21">
            <a:extLst>
              <a:ext uri="{FF2B5EF4-FFF2-40B4-BE49-F238E27FC236}">
                <a16:creationId xmlns:a16="http://schemas.microsoft.com/office/drawing/2014/main" id="{57B9B7DC-D396-A42C-B91F-7F4CFF5DA0B4}"/>
              </a:ext>
            </a:extLst>
          </p:cNvPr>
          <p:cNvSpPr/>
          <p:nvPr/>
        </p:nvSpPr>
        <p:spPr>
          <a:xfrm>
            <a:off x="9916007" y="747747"/>
            <a:ext cx="329293" cy="1196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E90EE387-A85F-63C9-15BF-9D2E0C3D27B3}"/>
              </a:ext>
            </a:extLst>
          </p:cNvPr>
          <p:cNvPicPr>
            <a:picLocks noChangeAspect="1"/>
          </p:cNvPicPr>
          <p:nvPr/>
        </p:nvPicPr>
        <p:blipFill>
          <a:blip r:embed="rId6"/>
          <a:stretch>
            <a:fillRect/>
          </a:stretch>
        </p:blipFill>
        <p:spPr>
          <a:xfrm>
            <a:off x="9694076" y="1093843"/>
            <a:ext cx="1993727" cy="931136"/>
          </a:xfrm>
          <a:prstGeom prst="rect">
            <a:avLst/>
          </a:prstGeom>
        </p:spPr>
      </p:pic>
    </p:spTree>
    <p:extLst>
      <p:ext uri="{BB962C8B-B14F-4D97-AF65-F5344CB8AC3E}">
        <p14:creationId xmlns:p14="http://schemas.microsoft.com/office/powerpoint/2010/main" val="2972682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0" y="59801"/>
            <a:ext cx="7847383" cy="400110"/>
          </a:xfrm>
          <a:prstGeom prst="rect">
            <a:avLst/>
          </a:prstGeom>
          <a:noFill/>
        </p:spPr>
        <p:txBody>
          <a:bodyPr wrap="none" rtlCol="0">
            <a:spAutoFit/>
          </a:bodyPr>
          <a:lstStyle/>
          <a:p>
            <a:r>
              <a:rPr lang="en-US" altLang="ja-JP" sz="2000" b="1" i="1" u="sng" dirty="0">
                <a:solidFill>
                  <a:srgbClr val="FF0000"/>
                </a:solidFill>
              </a:rPr>
              <a:t>Temperature stability improvements of facility cooling water  </a:t>
            </a:r>
            <a:r>
              <a:rPr lang="en-US" altLang="ja-JP" sz="2000" b="1" i="1" u="sng" dirty="0"/>
              <a:t>(T. Naito)</a:t>
            </a:r>
            <a:endParaRPr lang="ja-JP" altLang="en-US" sz="2000" b="1" i="1" u="sng" dirty="0"/>
          </a:p>
        </p:txBody>
      </p:sp>
      <p:sp>
        <p:nvSpPr>
          <p:cNvPr id="7" name="テキスト ボックス 6"/>
          <p:cNvSpPr txBox="1"/>
          <p:nvPr/>
        </p:nvSpPr>
        <p:spPr>
          <a:xfrm>
            <a:off x="1335340" y="790066"/>
            <a:ext cx="9330032" cy="923330"/>
          </a:xfrm>
          <a:prstGeom prst="rect">
            <a:avLst/>
          </a:prstGeom>
          <a:noFill/>
        </p:spPr>
        <p:txBody>
          <a:bodyPr wrap="square" rtlCol="0">
            <a:spAutoFit/>
          </a:bodyPr>
          <a:lstStyle/>
          <a:p>
            <a:r>
              <a:rPr lang="en-US" altLang="ja-JP" dirty="0"/>
              <a:t>The temperature control parameters of the facility cooling water were optimized. In order to minimize the temperature change, the on/off temperatures of the cooling towers  are set to different value and the PID parameters of the three-directional valve are set to the long interval. </a:t>
            </a:r>
            <a:endParaRPr lang="ja-JP" altLang="en-US" dirty="0"/>
          </a:p>
        </p:txBody>
      </p:sp>
      <p:pic>
        <p:nvPicPr>
          <p:cNvPr id="8" name="図 7" descr="20220707_Temp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974" y="2107850"/>
            <a:ext cx="4900621" cy="2087208"/>
          </a:xfrm>
          <a:prstGeom prst="rect">
            <a:avLst/>
          </a:prstGeom>
        </p:spPr>
      </p:pic>
      <p:pic>
        <p:nvPicPr>
          <p:cNvPr id="9" name="図 8" descr="20220707_Temp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3711" y="2128870"/>
            <a:ext cx="4928241" cy="2066188"/>
          </a:xfrm>
          <a:prstGeom prst="rect">
            <a:avLst/>
          </a:prstGeom>
        </p:spPr>
      </p:pic>
      <p:sp>
        <p:nvSpPr>
          <p:cNvPr id="10" name="テキスト ボックス 9"/>
          <p:cNvSpPr txBox="1"/>
          <p:nvPr/>
        </p:nvSpPr>
        <p:spPr>
          <a:xfrm>
            <a:off x="1314320" y="4196033"/>
            <a:ext cx="2236510" cy="369332"/>
          </a:xfrm>
          <a:prstGeom prst="rect">
            <a:avLst/>
          </a:prstGeom>
          <a:noFill/>
        </p:spPr>
        <p:txBody>
          <a:bodyPr wrap="none" rtlCol="0">
            <a:spAutoFit/>
          </a:bodyPr>
          <a:lstStyle/>
          <a:p>
            <a:r>
              <a:rPr lang="en-US" altLang="ja-JP" dirty="0"/>
              <a:t>Before improvements</a:t>
            </a:r>
            <a:endParaRPr lang="ja-JP" altLang="en-US" dirty="0"/>
          </a:p>
        </p:txBody>
      </p:sp>
      <p:sp>
        <p:nvSpPr>
          <p:cNvPr id="11" name="テキスト ボックス 10"/>
          <p:cNvSpPr txBox="1"/>
          <p:nvPr/>
        </p:nvSpPr>
        <p:spPr>
          <a:xfrm>
            <a:off x="6325205" y="4215048"/>
            <a:ext cx="2075959" cy="369332"/>
          </a:xfrm>
          <a:prstGeom prst="rect">
            <a:avLst/>
          </a:prstGeom>
          <a:noFill/>
        </p:spPr>
        <p:txBody>
          <a:bodyPr wrap="none" rtlCol="0">
            <a:spAutoFit/>
          </a:bodyPr>
          <a:lstStyle/>
          <a:p>
            <a:r>
              <a:rPr lang="en-US" altLang="ja-JP" dirty="0"/>
              <a:t>After improvements</a:t>
            </a:r>
            <a:endParaRPr lang="ja-JP" altLang="en-US" dirty="0"/>
          </a:p>
        </p:txBody>
      </p:sp>
      <p:sp>
        <p:nvSpPr>
          <p:cNvPr id="12" name="テキスト ボックス 11"/>
          <p:cNvSpPr txBox="1"/>
          <p:nvPr/>
        </p:nvSpPr>
        <p:spPr>
          <a:xfrm>
            <a:off x="1376683" y="1808869"/>
            <a:ext cx="3365921" cy="369332"/>
          </a:xfrm>
          <a:prstGeom prst="rect">
            <a:avLst/>
          </a:prstGeom>
          <a:noFill/>
        </p:spPr>
        <p:txBody>
          <a:bodyPr wrap="none" rtlCol="0">
            <a:spAutoFit/>
          </a:bodyPr>
          <a:lstStyle/>
          <a:p>
            <a:r>
              <a:rPr lang="en-US" altLang="ja-JP" dirty="0"/>
              <a:t>DR magnet (</a:t>
            </a:r>
            <a:r>
              <a:rPr lang="is-IS" altLang="ja-JP" dirty="0"/>
              <a:t>M22-B cooling water</a:t>
            </a:r>
            <a:r>
              <a:rPr lang="en-US" altLang="ja-JP" dirty="0"/>
              <a:t>)</a:t>
            </a:r>
            <a:endParaRPr lang="ja-JP" altLang="en-US" dirty="0"/>
          </a:p>
        </p:txBody>
      </p:sp>
      <p:sp>
        <p:nvSpPr>
          <p:cNvPr id="2" name="テキスト ボックス 1"/>
          <p:cNvSpPr txBox="1"/>
          <p:nvPr/>
        </p:nvSpPr>
        <p:spPr>
          <a:xfrm>
            <a:off x="1285242" y="4695612"/>
            <a:ext cx="8444710" cy="2031325"/>
          </a:xfrm>
          <a:prstGeom prst="rect">
            <a:avLst/>
          </a:prstGeom>
          <a:noFill/>
        </p:spPr>
        <p:txBody>
          <a:bodyPr wrap="square" rtlCol="0">
            <a:spAutoFit/>
          </a:bodyPr>
          <a:lstStyle/>
          <a:p>
            <a:r>
              <a:rPr lang="en-US" altLang="ja-JP" dirty="0"/>
              <a:t>The temperature change was reduced from 2deg to less than 0.5deg. The most of time, the temperature kept to 0.1 or 0.2 deg. </a:t>
            </a:r>
          </a:p>
          <a:p>
            <a:endParaRPr lang="en-US" altLang="ja-JP" dirty="0"/>
          </a:p>
          <a:p>
            <a:r>
              <a:rPr lang="en-US" altLang="ja-JP" dirty="0"/>
              <a:t>The other region of the the facility cooling water in BT, KEKB-BT magnet (</a:t>
            </a:r>
            <a:r>
              <a:rPr lang="is-IS" altLang="ja-JP" dirty="0"/>
              <a:t>AS-PWP-5 cooling water</a:t>
            </a:r>
            <a:r>
              <a:rPr lang="en-US" altLang="ja-JP" dirty="0"/>
              <a:t>) and Septum magnet (FM-PWP-3 </a:t>
            </a:r>
            <a:r>
              <a:rPr lang="is-IS" altLang="ja-JP" dirty="0"/>
              <a:t>cooling water</a:t>
            </a:r>
            <a:r>
              <a:rPr lang="en-US" altLang="ja-JP" dirty="0"/>
              <a:t>) can be stabilized by using same method.  </a:t>
            </a:r>
          </a:p>
          <a:p>
            <a:endParaRPr lang="ja-JP" altLang="en-US" dirty="0"/>
          </a:p>
        </p:txBody>
      </p:sp>
      <p:cxnSp>
        <p:nvCxnSpPr>
          <p:cNvPr id="4" name="直線矢印コネクタ 3">
            <a:extLst>
              <a:ext uri="{FF2B5EF4-FFF2-40B4-BE49-F238E27FC236}">
                <a16:creationId xmlns:a16="http://schemas.microsoft.com/office/drawing/2014/main" id="{BA7D0E34-EB0C-00A0-26A3-1808E682FA02}"/>
              </a:ext>
            </a:extLst>
          </p:cNvPr>
          <p:cNvCxnSpPr/>
          <p:nvPr/>
        </p:nvCxnSpPr>
        <p:spPr>
          <a:xfrm>
            <a:off x="4495800" y="2438401"/>
            <a:ext cx="0" cy="89337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5" name="テキスト ボックス 4">
            <a:extLst>
              <a:ext uri="{FF2B5EF4-FFF2-40B4-BE49-F238E27FC236}">
                <a16:creationId xmlns:a16="http://schemas.microsoft.com/office/drawing/2014/main" id="{5D122EE2-F8C4-4B9E-DDB9-0FA06927BF56}"/>
              </a:ext>
            </a:extLst>
          </p:cNvPr>
          <p:cNvSpPr txBox="1"/>
          <p:nvPr/>
        </p:nvSpPr>
        <p:spPr>
          <a:xfrm>
            <a:off x="4698857" y="3201188"/>
            <a:ext cx="510076" cy="369332"/>
          </a:xfrm>
          <a:prstGeom prst="rect">
            <a:avLst/>
          </a:prstGeom>
          <a:noFill/>
        </p:spPr>
        <p:txBody>
          <a:bodyPr wrap="none" rtlCol="0">
            <a:spAutoFit/>
          </a:bodyPr>
          <a:lstStyle/>
          <a:p>
            <a:r>
              <a:rPr lang="en-US" altLang="ja-JP" dirty="0"/>
              <a:t>2</a:t>
            </a:r>
            <a:r>
              <a:rPr lang="ja-JP" altLang="en-US"/>
              <a:t>℃</a:t>
            </a:r>
            <a:endParaRPr lang="ja-JP" altLang="en-US" dirty="0"/>
          </a:p>
        </p:txBody>
      </p:sp>
      <p:cxnSp>
        <p:nvCxnSpPr>
          <p:cNvPr id="13" name="直線矢印コネクタ 12">
            <a:extLst>
              <a:ext uri="{FF2B5EF4-FFF2-40B4-BE49-F238E27FC236}">
                <a16:creationId xmlns:a16="http://schemas.microsoft.com/office/drawing/2014/main" id="{78BC276B-0CE0-4959-BECD-DDC3BACDD157}"/>
              </a:ext>
            </a:extLst>
          </p:cNvPr>
          <p:cNvCxnSpPr>
            <a:cxnSpLocks/>
          </p:cNvCxnSpPr>
          <p:nvPr/>
        </p:nvCxnSpPr>
        <p:spPr>
          <a:xfrm>
            <a:off x="7044558" y="2761594"/>
            <a:ext cx="0" cy="22334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5" name="テキスト ボックス 14">
            <a:extLst>
              <a:ext uri="{FF2B5EF4-FFF2-40B4-BE49-F238E27FC236}">
                <a16:creationId xmlns:a16="http://schemas.microsoft.com/office/drawing/2014/main" id="{4831E445-ADDA-4D97-B74A-DC1C4BBEA95A}"/>
              </a:ext>
            </a:extLst>
          </p:cNvPr>
          <p:cNvSpPr txBox="1"/>
          <p:nvPr/>
        </p:nvSpPr>
        <p:spPr>
          <a:xfrm>
            <a:off x="7028356" y="2920961"/>
            <a:ext cx="1614545" cy="369332"/>
          </a:xfrm>
          <a:prstGeom prst="rect">
            <a:avLst/>
          </a:prstGeom>
          <a:noFill/>
        </p:spPr>
        <p:txBody>
          <a:bodyPr wrap="none" rtlCol="0">
            <a:spAutoFit/>
          </a:bodyPr>
          <a:lstStyle/>
          <a:p>
            <a:r>
              <a:rPr lang="en-US" altLang="ja-JP" dirty="0"/>
              <a:t>Less than 0.5</a:t>
            </a:r>
            <a:r>
              <a:rPr lang="ja-JP" altLang="en-US"/>
              <a:t>℃</a:t>
            </a:r>
            <a:endParaRPr lang="ja-JP" altLang="en-US" dirty="0"/>
          </a:p>
        </p:txBody>
      </p:sp>
    </p:spTree>
    <p:extLst>
      <p:ext uri="{BB962C8B-B14F-4D97-AF65-F5344CB8AC3E}">
        <p14:creationId xmlns:p14="http://schemas.microsoft.com/office/powerpoint/2010/main" val="3512455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730FE19-7D5E-A590-BA31-BFA4E3E98CC4}"/>
              </a:ext>
            </a:extLst>
          </p:cNvPr>
          <p:cNvSpPr txBox="1"/>
          <p:nvPr/>
        </p:nvSpPr>
        <p:spPr>
          <a:xfrm>
            <a:off x="0" y="0"/>
            <a:ext cx="5633402" cy="523220"/>
          </a:xfrm>
          <a:prstGeom prst="rect">
            <a:avLst/>
          </a:prstGeom>
          <a:noFill/>
        </p:spPr>
        <p:txBody>
          <a:bodyPr wrap="none" rtlCol="0">
            <a:spAutoFit/>
          </a:bodyPr>
          <a:lstStyle/>
          <a:p>
            <a:r>
              <a:rPr kumimoji="1" lang="en-US" altLang="ja-JP" sz="2800" b="1" u="sng" dirty="0">
                <a:solidFill>
                  <a:srgbClr val="FF0000"/>
                </a:solidFill>
                <a:uFill>
                  <a:solidFill>
                    <a:srgbClr val="FF0000"/>
                  </a:solidFill>
                </a:uFill>
              </a:rPr>
              <a:t>DR-RTL: Fast Kicker</a:t>
            </a:r>
            <a:r>
              <a:rPr kumimoji="1" lang="en-US" altLang="ja-JP" sz="2800" b="1" u="sng" dirty="0">
                <a:uFill>
                  <a:solidFill>
                    <a:srgbClr val="FF0000"/>
                  </a:solidFill>
                </a:uFill>
              </a:rPr>
              <a:t> </a:t>
            </a:r>
            <a:r>
              <a:rPr kumimoji="1" lang="en-US" altLang="ja-JP" sz="2400" b="1" u="sng" dirty="0">
                <a:uFill>
                  <a:solidFill>
                    <a:srgbClr val="FF0000"/>
                  </a:solidFill>
                </a:uFill>
              </a:rPr>
              <a:t>(Naito and Kodama)</a:t>
            </a:r>
          </a:p>
        </p:txBody>
      </p:sp>
      <p:pic>
        <p:nvPicPr>
          <p:cNvPr id="3" name="図 2">
            <a:extLst>
              <a:ext uri="{FF2B5EF4-FFF2-40B4-BE49-F238E27FC236}">
                <a16:creationId xmlns:a16="http://schemas.microsoft.com/office/drawing/2014/main" id="{A383CA4E-C220-7851-4401-907BE8EDB64F}"/>
              </a:ext>
            </a:extLst>
          </p:cNvPr>
          <p:cNvPicPr>
            <a:picLocks noChangeAspect="1"/>
          </p:cNvPicPr>
          <p:nvPr/>
        </p:nvPicPr>
        <p:blipFill rotWithShape="1">
          <a:blip r:embed="rId2"/>
          <a:srcRect b="5691"/>
          <a:stretch/>
        </p:blipFill>
        <p:spPr>
          <a:xfrm>
            <a:off x="5778169" y="262188"/>
            <a:ext cx="6321565" cy="3461162"/>
          </a:xfrm>
          <a:prstGeom prst="rect">
            <a:avLst/>
          </a:prstGeom>
        </p:spPr>
      </p:pic>
      <p:sp>
        <p:nvSpPr>
          <p:cNvPr id="8" name="テキスト ボックス 7">
            <a:extLst>
              <a:ext uri="{FF2B5EF4-FFF2-40B4-BE49-F238E27FC236}">
                <a16:creationId xmlns:a16="http://schemas.microsoft.com/office/drawing/2014/main" id="{458A93CA-AA99-125D-3AF7-4A982B62D80A}"/>
              </a:ext>
            </a:extLst>
          </p:cNvPr>
          <p:cNvSpPr txBox="1"/>
          <p:nvPr/>
        </p:nvSpPr>
        <p:spPr>
          <a:xfrm>
            <a:off x="3322058" y="2349773"/>
            <a:ext cx="3095695" cy="338554"/>
          </a:xfrm>
          <a:prstGeom prst="rect">
            <a:avLst/>
          </a:prstGeom>
          <a:noFill/>
        </p:spPr>
        <p:txBody>
          <a:bodyPr wrap="square" rtlCol="0">
            <a:spAutoFit/>
          </a:bodyPr>
          <a:lstStyle/>
          <a:p>
            <a:r>
              <a:rPr kumimoji="1" lang="en-US" altLang="ja-JP" sz="1600" dirty="0"/>
              <a:t>DR-RTL fast kicker</a:t>
            </a:r>
            <a:endParaRPr kumimoji="1" lang="ja-JP" altLang="en-US" sz="1600"/>
          </a:p>
        </p:txBody>
      </p:sp>
      <p:sp>
        <p:nvSpPr>
          <p:cNvPr id="9" name="テキスト ボックス 8">
            <a:extLst>
              <a:ext uri="{FF2B5EF4-FFF2-40B4-BE49-F238E27FC236}">
                <a16:creationId xmlns:a16="http://schemas.microsoft.com/office/drawing/2014/main" id="{4B94EB0E-0626-BA77-28F3-08E73C3F1F52}"/>
              </a:ext>
            </a:extLst>
          </p:cNvPr>
          <p:cNvSpPr txBox="1"/>
          <p:nvPr/>
        </p:nvSpPr>
        <p:spPr>
          <a:xfrm>
            <a:off x="133466" y="4179202"/>
            <a:ext cx="7753512" cy="2339102"/>
          </a:xfrm>
          <a:prstGeom prst="rect">
            <a:avLst/>
          </a:prstGeom>
          <a:noFill/>
        </p:spPr>
        <p:txBody>
          <a:bodyPr wrap="square" rtlCol="0">
            <a:spAutoFit/>
          </a:bodyPr>
          <a:lstStyle/>
          <a:p>
            <a:pPr marL="285750" indent="-285750">
              <a:spcAft>
                <a:spcPts val="600"/>
              </a:spcAft>
              <a:buFont typeface="Wingdings" pitchFamily="2" charset="2"/>
              <a:buChar char="Ø"/>
            </a:pPr>
            <a:r>
              <a:rPr lang="en-US" altLang="ja-JP" dirty="0"/>
              <a:t>It takes time</a:t>
            </a:r>
            <a:r>
              <a:rPr kumimoji="1" lang="en-US" altLang="ja-JP" dirty="0"/>
              <a:t> to adjust </a:t>
            </a:r>
            <a:r>
              <a:rPr lang="en-US" altLang="ja-JP" dirty="0"/>
              <a:t>k</a:t>
            </a:r>
            <a:r>
              <a:rPr kumimoji="1" lang="en-US" altLang="ja-JP" dirty="0"/>
              <a:t>ick angles (〜5mrad) of two bunches extracted from DR, because two successive kicker pulses are overlapped each other and they are interrelated in the fire-timing as well as in the pulse height.</a:t>
            </a:r>
          </a:p>
          <a:p>
            <a:pPr marL="285750" indent="-285750">
              <a:spcAft>
                <a:spcPts val="600"/>
              </a:spcAft>
              <a:buFont typeface="Wingdings" pitchFamily="2" charset="2"/>
              <a:buChar char="Ø"/>
            </a:pPr>
            <a:r>
              <a:rPr lang="en-US" altLang="ja-JP" dirty="0"/>
              <a:t>Installed a fast kicker system to kick  2</a:t>
            </a:r>
            <a:r>
              <a:rPr lang="en-US" altLang="ja-JP" baseline="30000" dirty="0"/>
              <a:t>nd</a:t>
            </a:r>
            <a:r>
              <a:rPr lang="en-US" altLang="ja-JP" dirty="0"/>
              <a:t> bunch only to RTL. </a:t>
            </a:r>
          </a:p>
          <a:p>
            <a:pPr marL="742950" lvl="1" indent="-285750">
              <a:spcAft>
                <a:spcPts val="600"/>
              </a:spcAft>
              <a:buFont typeface="Arial" panose="020B0604020202020204" pitchFamily="34" charset="0"/>
              <a:buChar char="•"/>
            </a:pPr>
            <a:r>
              <a:rPr lang="en-US" altLang="ja-JP" dirty="0" err="1"/>
              <a:t>Stripline</a:t>
            </a:r>
            <a:r>
              <a:rPr lang="en-US" altLang="ja-JP" dirty="0"/>
              <a:t> k</a:t>
            </a:r>
            <a:r>
              <a:rPr kumimoji="1" lang="en-US" altLang="ja-JP" dirty="0"/>
              <a:t>icker for ATF (L=0.33m) are reused and </a:t>
            </a:r>
            <a:r>
              <a:rPr lang="en-US" altLang="ja-JP" dirty="0"/>
              <a:t>PS are newly built.</a:t>
            </a:r>
            <a:endParaRPr kumimoji="1" lang="en-US" altLang="ja-JP" dirty="0"/>
          </a:p>
          <a:p>
            <a:pPr marL="742950" lvl="1" indent="-285750">
              <a:spcAft>
                <a:spcPts val="600"/>
              </a:spcAft>
              <a:buFont typeface="Arial" panose="020B0604020202020204" pitchFamily="34" charset="0"/>
              <a:buChar char="•"/>
            </a:pPr>
            <a:r>
              <a:rPr kumimoji="1" lang="en-US" altLang="ja-JP" dirty="0"/>
              <a:t>Kick angle: 0.14 </a:t>
            </a:r>
            <a:r>
              <a:rPr kumimoji="1" lang="en-US" altLang="ja-JP" dirty="0" err="1"/>
              <a:t>mrad</a:t>
            </a:r>
            <a:r>
              <a:rPr kumimoji="1" lang="en-US" altLang="ja-JP" dirty="0"/>
              <a:t> with ±8kV, pulse width:20ns, </a:t>
            </a:r>
            <a:r>
              <a:rPr kumimoji="1" lang="en-US" altLang="ja-JP" dirty="0" err="1"/>
              <a:t>Horz</a:t>
            </a:r>
            <a:r>
              <a:rPr kumimoji="1" lang="en-US" altLang="ja-JP" dirty="0"/>
              <a:t>./Vert.</a:t>
            </a:r>
          </a:p>
          <a:p>
            <a:pPr marL="742950" lvl="1" indent="-285750">
              <a:spcAft>
                <a:spcPts val="600"/>
              </a:spcAft>
              <a:buFont typeface="Arial" panose="020B0604020202020204" pitchFamily="34" charset="0"/>
              <a:buChar char="•"/>
            </a:pPr>
            <a:r>
              <a:rPr lang="en-US" altLang="ja-JP" dirty="0"/>
              <a:t>Kick angle could be larger if longer kicker is used.</a:t>
            </a:r>
            <a:endParaRPr kumimoji="1" lang="ja-JP" altLang="en-US"/>
          </a:p>
        </p:txBody>
      </p:sp>
      <p:grpSp>
        <p:nvGrpSpPr>
          <p:cNvPr id="18" name="グループ化 17">
            <a:extLst>
              <a:ext uri="{FF2B5EF4-FFF2-40B4-BE49-F238E27FC236}">
                <a16:creationId xmlns:a16="http://schemas.microsoft.com/office/drawing/2014/main" id="{EEE4554D-AA1B-643D-387C-3A41358E4AA9}"/>
              </a:ext>
            </a:extLst>
          </p:cNvPr>
          <p:cNvGrpSpPr/>
          <p:nvPr/>
        </p:nvGrpSpPr>
        <p:grpSpPr>
          <a:xfrm>
            <a:off x="7913583" y="4029990"/>
            <a:ext cx="4217607" cy="2152038"/>
            <a:chOff x="-187412" y="2899500"/>
            <a:chExt cx="5547547" cy="3296798"/>
          </a:xfrm>
        </p:grpSpPr>
        <p:pic>
          <p:nvPicPr>
            <p:cNvPr id="19" name="図 18">
              <a:extLst>
                <a:ext uri="{FF2B5EF4-FFF2-40B4-BE49-F238E27FC236}">
                  <a16:creationId xmlns:a16="http://schemas.microsoft.com/office/drawing/2014/main" id="{7BE54745-EE38-6580-D7CB-B23C052FE932}"/>
                </a:ext>
              </a:extLst>
            </p:cNvPr>
            <p:cNvPicPr>
              <a:picLocks noChangeAspect="1"/>
            </p:cNvPicPr>
            <p:nvPr/>
          </p:nvPicPr>
          <p:blipFill rotWithShape="1">
            <a:blip r:embed="rId3"/>
            <a:srcRect b="6560"/>
            <a:stretch/>
          </p:blipFill>
          <p:spPr>
            <a:xfrm>
              <a:off x="0" y="3501331"/>
              <a:ext cx="5231574" cy="2694967"/>
            </a:xfrm>
            <a:prstGeom prst="rect">
              <a:avLst/>
            </a:prstGeom>
          </p:spPr>
        </p:pic>
        <p:sp>
          <p:nvSpPr>
            <p:cNvPr id="20" name="テキスト ボックス 19">
              <a:extLst>
                <a:ext uri="{FF2B5EF4-FFF2-40B4-BE49-F238E27FC236}">
                  <a16:creationId xmlns:a16="http://schemas.microsoft.com/office/drawing/2014/main" id="{E9114CBA-00F7-F7A8-DE68-EDE04F445FBB}"/>
                </a:ext>
              </a:extLst>
            </p:cNvPr>
            <p:cNvSpPr txBox="1"/>
            <p:nvPr/>
          </p:nvSpPr>
          <p:spPr>
            <a:xfrm>
              <a:off x="-187412" y="2899500"/>
              <a:ext cx="2310135" cy="518645"/>
            </a:xfrm>
            <a:prstGeom prst="rect">
              <a:avLst/>
            </a:prstGeom>
            <a:noFill/>
          </p:spPr>
          <p:txBody>
            <a:bodyPr wrap="none" rtlCol="0">
              <a:spAutoFit/>
            </a:bodyPr>
            <a:lstStyle/>
            <a:p>
              <a:r>
                <a:rPr kumimoji="1" lang="en-US" altLang="ja-JP" sz="1600" dirty="0">
                  <a:solidFill>
                    <a:srgbClr val="FF0000"/>
                  </a:solidFill>
                </a:rPr>
                <a:t>Before</a:t>
              </a:r>
              <a:r>
                <a:rPr kumimoji="1" lang="en-US" altLang="ja-JP" sz="1600" dirty="0"/>
                <a:t> </a:t>
              </a:r>
              <a:r>
                <a:rPr lang="en-US" altLang="ja-JP" sz="1600" dirty="0"/>
                <a:t>EVR</a:t>
              </a:r>
              <a:r>
                <a:rPr kumimoji="1" lang="en-US" altLang="ja-JP" sz="1600" dirty="0"/>
                <a:t> change</a:t>
              </a:r>
              <a:endParaRPr kumimoji="1" lang="ja-JP" altLang="en-US" sz="1600"/>
            </a:p>
          </p:txBody>
        </p:sp>
        <p:cxnSp>
          <p:nvCxnSpPr>
            <p:cNvPr id="21" name="直線矢印コネクタ 20">
              <a:extLst>
                <a:ext uri="{FF2B5EF4-FFF2-40B4-BE49-F238E27FC236}">
                  <a16:creationId xmlns:a16="http://schemas.microsoft.com/office/drawing/2014/main" id="{F62E1AF7-EDCC-8801-2F2E-A4CF3B379B91}"/>
                </a:ext>
              </a:extLst>
            </p:cNvPr>
            <p:cNvCxnSpPr>
              <a:cxnSpLocks/>
            </p:cNvCxnSpPr>
            <p:nvPr/>
          </p:nvCxnSpPr>
          <p:spPr>
            <a:xfrm>
              <a:off x="791223" y="3500519"/>
              <a:ext cx="587712"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143541E9-883F-A19D-D4E7-763443591334}"/>
                </a:ext>
              </a:extLst>
            </p:cNvPr>
            <p:cNvCxnSpPr>
              <a:cxnSpLocks/>
            </p:cNvCxnSpPr>
            <p:nvPr/>
          </p:nvCxnSpPr>
          <p:spPr>
            <a:xfrm>
              <a:off x="2839843" y="3489978"/>
              <a:ext cx="2020943"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EEA1CA8F-5EEA-373A-E4B5-38823B50609A}"/>
                </a:ext>
              </a:extLst>
            </p:cNvPr>
            <p:cNvSpPr txBox="1"/>
            <p:nvPr/>
          </p:nvSpPr>
          <p:spPr>
            <a:xfrm>
              <a:off x="2322786" y="3942751"/>
              <a:ext cx="1494321" cy="338555"/>
            </a:xfrm>
            <a:prstGeom prst="rect">
              <a:avLst/>
            </a:prstGeom>
            <a:noFill/>
          </p:spPr>
          <p:txBody>
            <a:bodyPr wrap="none" rtlCol="0">
              <a:spAutoFit/>
            </a:bodyPr>
            <a:lstStyle/>
            <a:p>
              <a:pPr algn="ctr"/>
              <a:r>
                <a:rPr lang="en-US" altLang="ja-JP" sz="1600" dirty="0"/>
                <a:t>w/o SL kicker</a:t>
              </a:r>
              <a:endParaRPr kumimoji="1" lang="ja-JP" altLang="en-US" sz="1600"/>
            </a:p>
          </p:txBody>
        </p:sp>
        <p:sp>
          <p:nvSpPr>
            <p:cNvPr id="24" name="テキスト ボックス 23">
              <a:extLst>
                <a:ext uri="{FF2B5EF4-FFF2-40B4-BE49-F238E27FC236}">
                  <a16:creationId xmlns:a16="http://schemas.microsoft.com/office/drawing/2014/main" id="{6B7F8B0B-C1EA-40CF-05B4-6D36875DC1A3}"/>
                </a:ext>
              </a:extLst>
            </p:cNvPr>
            <p:cNvSpPr txBox="1"/>
            <p:nvPr/>
          </p:nvSpPr>
          <p:spPr>
            <a:xfrm>
              <a:off x="3835359" y="3417443"/>
              <a:ext cx="1524776" cy="584775"/>
            </a:xfrm>
            <a:prstGeom prst="rect">
              <a:avLst/>
            </a:prstGeom>
            <a:noFill/>
          </p:spPr>
          <p:txBody>
            <a:bodyPr wrap="none" rtlCol="0">
              <a:spAutoFit/>
            </a:bodyPr>
            <a:lstStyle/>
            <a:p>
              <a:r>
                <a:rPr kumimoji="1" lang="en-US" altLang="ja-JP" sz="1600" dirty="0"/>
                <a:t> </a:t>
              </a:r>
            </a:p>
            <a:p>
              <a:r>
                <a:rPr lang="en-US" altLang="ja-JP" sz="1600" dirty="0"/>
                <a:t>with SL kicker</a:t>
              </a:r>
              <a:endParaRPr kumimoji="1" lang="ja-JP" altLang="en-US" sz="1600"/>
            </a:p>
          </p:txBody>
        </p:sp>
        <p:sp>
          <p:nvSpPr>
            <p:cNvPr id="25" name="テキスト ボックス 24">
              <a:extLst>
                <a:ext uri="{FF2B5EF4-FFF2-40B4-BE49-F238E27FC236}">
                  <a16:creationId xmlns:a16="http://schemas.microsoft.com/office/drawing/2014/main" id="{26655735-0956-7C0C-16AA-ACA5C8409502}"/>
                </a:ext>
              </a:extLst>
            </p:cNvPr>
            <p:cNvSpPr txBox="1"/>
            <p:nvPr/>
          </p:nvSpPr>
          <p:spPr>
            <a:xfrm>
              <a:off x="2795059" y="2940202"/>
              <a:ext cx="2200746" cy="518645"/>
            </a:xfrm>
            <a:prstGeom prst="rect">
              <a:avLst/>
            </a:prstGeom>
            <a:noFill/>
          </p:spPr>
          <p:txBody>
            <a:bodyPr wrap="none" rtlCol="0">
              <a:spAutoFit/>
            </a:bodyPr>
            <a:lstStyle/>
            <a:p>
              <a:pPr algn="ctr"/>
              <a:r>
                <a:rPr kumimoji="1" lang="en-US" altLang="ja-JP" sz="1600" dirty="0">
                  <a:solidFill>
                    <a:srgbClr val="FF0000"/>
                  </a:solidFill>
                </a:rPr>
                <a:t>After</a:t>
              </a:r>
              <a:r>
                <a:rPr kumimoji="1" lang="en-US" altLang="ja-JP" sz="1600" dirty="0"/>
                <a:t> </a:t>
              </a:r>
              <a:r>
                <a:rPr lang="en-US" altLang="ja-JP" sz="1600" dirty="0"/>
                <a:t>EVR</a:t>
              </a:r>
              <a:r>
                <a:rPr kumimoji="1" lang="en-US" altLang="ja-JP" sz="1600" dirty="0"/>
                <a:t> change </a:t>
              </a:r>
            </a:p>
          </p:txBody>
        </p:sp>
      </p:grpSp>
      <p:sp>
        <p:nvSpPr>
          <p:cNvPr id="26" name="テキスト ボックス 25">
            <a:extLst>
              <a:ext uri="{FF2B5EF4-FFF2-40B4-BE49-F238E27FC236}">
                <a16:creationId xmlns:a16="http://schemas.microsoft.com/office/drawing/2014/main" id="{B8AFA9C1-4A2D-1CA3-5024-DCDB5D8A7592}"/>
              </a:ext>
            </a:extLst>
          </p:cNvPr>
          <p:cNvSpPr txBox="1"/>
          <p:nvPr/>
        </p:nvSpPr>
        <p:spPr>
          <a:xfrm>
            <a:off x="8791740" y="6194072"/>
            <a:ext cx="3077480" cy="369332"/>
          </a:xfrm>
          <a:prstGeom prst="rect">
            <a:avLst/>
          </a:prstGeom>
          <a:noFill/>
        </p:spPr>
        <p:txBody>
          <a:bodyPr wrap="square" rtlCol="0">
            <a:spAutoFit/>
          </a:bodyPr>
          <a:lstStyle/>
          <a:p>
            <a:r>
              <a:rPr kumimoji="1" lang="en-US" altLang="ja-JP" b="1" u="sng" dirty="0" err="1"/>
              <a:t>Stripline</a:t>
            </a:r>
            <a:r>
              <a:rPr lang="en-US" altLang="ja-JP" b="1" u="sng" dirty="0"/>
              <a:t> kicker test with beam</a:t>
            </a:r>
            <a:endParaRPr kumimoji="1" lang="en-US" altLang="ja-JP" b="1" u="sng" dirty="0"/>
          </a:p>
        </p:txBody>
      </p:sp>
      <p:sp>
        <p:nvSpPr>
          <p:cNvPr id="5" name="テキスト ボックス 4">
            <a:extLst>
              <a:ext uri="{FF2B5EF4-FFF2-40B4-BE49-F238E27FC236}">
                <a16:creationId xmlns:a16="http://schemas.microsoft.com/office/drawing/2014/main" id="{CB852FBC-2DBA-E382-7298-04C5C25DD8AB}"/>
              </a:ext>
            </a:extLst>
          </p:cNvPr>
          <p:cNvSpPr txBox="1"/>
          <p:nvPr/>
        </p:nvSpPr>
        <p:spPr>
          <a:xfrm>
            <a:off x="476071" y="2334003"/>
            <a:ext cx="2752928" cy="338554"/>
          </a:xfrm>
          <a:prstGeom prst="rect">
            <a:avLst/>
          </a:prstGeom>
          <a:noFill/>
        </p:spPr>
        <p:txBody>
          <a:bodyPr wrap="square" rtlCol="0">
            <a:spAutoFit/>
          </a:bodyPr>
          <a:lstStyle/>
          <a:p>
            <a:r>
              <a:rPr kumimoji="1" lang="en-US" altLang="ja-JP" sz="1600" dirty="0"/>
              <a:t>DR extraction kicker</a:t>
            </a:r>
            <a:endParaRPr kumimoji="1" lang="ja-JP" altLang="en-US" sz="1600"/>
          </a:p>
        </p:txBody>
      </p:sp>
      <p:pic>
        <p:nvPicPr>
          <p:cNvPr id="6" name="図 5">
            <a:extLst>
              <a:ext uri="{FF2B5EF4-FFF2-40B4-BE49-F238E27FC236}">
                <a16:creationId xmlns:a16="http://schemas.microsoft.com/office/drawing/2014/main" id="{10450658-E272-D2AC-83F4-4D7525B538E1}"/>
              </a:ext>
            </a:extLst>
          </p:cNvPr>
          <p:cNvPicPr>
            <a:picLocks noChangeAspect="1"/>
          </p:cNvPicPr>
          <p:nvPr/>
        </p:nvPicPr>
        <p:blipFill>
          <a:blip r:embed="rId4"/>
          <a:stretch>
            <a:fillRect/>
          </a:stretch>
        </p:blipFill>
        <p:spPr>
          <a:xfrm>
            <a:off x="3141013" y="430208"/>
            <a:ext cx="2544097" cy="1929854"/>
          </a:xfrm>
          <a:prstGeom prst="rect">
            <a:avLst/>
          </a:prstGeom>
        </p:spPr>
      </p:pic>
      <p:pic>
        <p:nvPicPr>
          <p:cNvPr id="11" name="図 10">
            <a:extLst>
              <a:ext uri="{FF2B5EF4-FFF2-40B4-BE49-F238E27FC236}">
                <a16:creationId xmlns:a16="http://schemas.microsoft.com/office/drawing/2014/main" id="{6C509410-65F2-9093-E3BD-40D6EDC7B165}"/>
              </a:ext>
            </a:extLst>
          </p:cNvPr>
          <p:cNvPicPr>
            <a:picLocks noChangeAspect="1"/>
          </p:cNvPicPr>
          <p:nvPr/>
        </p:nvPicPr>
        <p:blipFill>
          <a:blip r:embed="rId5"/>
          <a:stretch>
            <a:fillRect/>
          </a:stretch>
        </p:blipFill>
        <p:spPr>
          <a:xfrm>
            <a:off x="411147" y="805739"/>
            <a:ext cx="2636807" cy="1480916"/>
          </a:xfrm>
          <a:prstGeom prst="rect">
            <a:avLst/>
          </a:prstGeom>
        </p:spPr>
      </p:pic>
      <p:cxnSp>
        <p:nvCxnSpPr>
          <p:cNvPr id="13" name="直線矢印コネクタ 12">
            <a:extLst>
              <a:ext uri="{FF2B5EF4-FFF2-40B4-BE49-F238E27FC236}">
                <a16:creationId xmlns:a16="http://schemas.microsoft.com/office/drawing/2014/main" id="{6C787CED-A605-8F4C-138E-CD362F5F79B0}"/>
              </a:ext>
            </a:extLst>
          </p:cNvPr>
          <p:cNvCxnSpPr>
            <a:cxnSpLocks/>
          </p:cNvCxnSpPr>
          <p:nvPr/>
        </p:nvCxnSpPr>
        <p:spPr>
          <a:xfrm>
            <a:off x="3865086" y="1722286"/>
            <a:ext cx="40856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1AD31DEE-DBF3-9ED4-DE83-B29172577988}"/>
              </a:ext>
            </a:extLst>
          </p:cNvPr>
          <p:cNvSpPr txBox="1"/>
          <p:nvPr/>
        </p:nvSpPr>
        <p:spPr>
          <a:xfrm>
            <a:off x="3738160" y="1308530"/>
            <a:ext cx="749029" cy="369332"/>
          </a:xfrm>
          <a:prstGeom prst="rect">
            <a:avLst/>
          </a:prstGeom>
          <a:noFill/>
        </p:spPr>
        <p:txBody>
          <a:bodyPr wrap="square" rtlCol="0">
            <a:spAutoFit/>
          </a:bodyPr>
          <a:lstStyle/>
          <a:p>
            <a:r>
              <a:rPr kumimoji="1" lang="en-US" altLang="ja-JP" dirty="0"/>
              <a:t>20ns</a:t>
            </a:r>
            <a:endParaRPr kumimoji="1" lang="ja-JP" altLang="en-US"/>
          </a:p>
        </p:txBody>
      </p:sp>
      <p:cxnSp>
        <p:nvCxnSpPr>
          <p:cNvPr id="16" name="直線矢印コネクタ 15">
            <a:extLst>
              <a:ext uri="{FF2B5EF4-FFF2-40B4-BE49-F238E27FC236}">
                <a16:creationId xmlns:a16="http://schemas.microsoft.com/office/drawing/2014/main" id="{3E197E2E-724C-4BD4-0910-3013118730E6}"/>
              </a:ext>
            </a:extLst>
          </p:cNvPr>
          <p:cNvCxnSpPr>
            <a:cxnSpLocks/>
          </p:cNvCxnSpPr>
          <p:nvPr/>
        </p:nvCxnSpPr>
        <p:spPr>
          <a:xfrm>
            <a:off x="1003586" y="1170676"/>
            <a:ext cx="686673" cy="0"/>
          </a:xfrm>
          <a:prstGeom prst="straightConnector1">
            <a:avLst/>
          </a:prstGeom>
          <a:ln w="190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72A30682-DF3D-CB31-40F4-B7A3A6813AD3}"/>
              </a:ext>
            </a:extLst>
          </p:cNvPr>
          <p:cNvSpPr txBox="1"/>
          <p:nvPr/>
        </p:nvSpPr>
        <p:spPr>
          <a:xfrm>
            <a:off x="1071119" y="832848"/>
            <a:ext cx="749029" cy="369332"/>
          </a:xfrm>
          <a:prstGeom prst="rect">
            <a:avLst/>
          </a:prstGeom>
          <a:noFill/>
        </p:spPr>
        <p:txBody>
          <a:bodyPr wrap="square" rtlCol="0">
            <a:spAutoFit/>
          </a:bodyPr>
          <a:lstStyle/>
          <a:p>
            <a:r>
              <a:rPr kumimoji="1" lang="en-US" altLang="ja-JP" dirty="0">
                <a:solidFill>
                  <a:schemeClr val="bg1"/>
                </a:solidFill>
              </a:rPr>
              <a:t>96ns</a:t>
            </a:r>
            <a:endParaRPr kumimoji="1" lang="ja-JP" altLang="en-US">
              <a:solidFill>
                <a:schemeClr val="bg1"/>
              </a:solidFill>
            </a:endParaRPr>
          </a:p>
        </p:txBody>
      </p:sp>
      <p:pic>
        <p:nvPicPr>
          <p:cNvPr id="27" name="図 26">
            <a:extLst>
              <a:ext uri="{FF2B5EF4-FFF2-40B4-BE49-F238E27FC236}">
                <a16:creationId xmlns:a16="http://schemas.microsoft.com/office/drawing/2014/main" id="{5AA9A816-B324-C52D-938D-F030E4A23C89}"/>
              </a:ext>
            </a:extLst>
          </p:cNvPr>
          <p:cNvPicPr>
            <a:picLocks noChangeAspect="1"/>
          </p:cNvPicPr>
          <p:nvPr/>
        </p:nvPicPr>
        <p:blipFill>
          <a:blip r:embed="rId6"/>
          <a:stretch>
            <a:fillRect/>
          </a:stretch>
        </p:blipFill>
        <p:spPr>
          <a:xfrm>
            <a:off x="1233702" y="2596918"/>
            <a:ext cx="3628503" cy="1570085"/>
          </a:xfrm>
          <a:prstGeom prst="rect">
            <a:avLst/>
          </a:prstGeom>
        </p:spPr>
      </p:pic>
      <p:sp>
        <p:nvSpPr>
          <p:cNvPr id="29" name="スライド番号プレースホルダー 28">
            <a:extLst>
              <a:ext uri="{FF2B5EF4-FFF2-40B4-BE49-F238E27FC236}">
                <a16:creationId xmlns:a16="http://schemas.microsoft.com/office/drawing/2014/main" id="{6797E2FA-27D8-D296-13CB-1F2A7D0013E1}"/>
              </a:ext>
            </a:extLst>
          </p:cNvPr>
          <p:cNvSpPr>
            <a:spLocks noGrp="1"/>
          </p:cNvSpPr>
          <p:nvPr>
            <p:ph type="sldNum" sz="quarter" idx="12"/>
          </p:nvPr>
        </p:nvSpPr>
        <p:spPr/>
        <p:txBody>
          <a:bodyPr/>
          <a:lstStyle/>
          <a:p>
            <a:fld id="{F495176A-387F-8645-862E-987C27A6E32D}" type="slidenum">
              <a:rPr kumimoji="1" lang="ja-JP" altLang="en-US" smtClean="0"/>
              <a:t>14</a:t>
            </a:fld>
            <a:endParaRPr kumimoji="1" lang="ja-JP" altLang="en-US"/>
          </a:p>
        </p:txBody>
      </p:sp>
      <p:sp>
        <p:nvSpPr>
          <p:cNvPr id="30" name="フッター プレースホルダー 29">
            <a:extLst>
              <a:ext uri="{FF2B5EF4-FFF2-40B4-BE49-F238E27FC236}">
                <a16:creationId xmlns:a16="http://schemas.microsoft.com/office/drawing/2014/main" id="{1EB13A88-5D60-81AF-3AC5-5F6265280F44}"/>
              </a:ext>
            </a:extLst>
          </p:cNvPr>
          <p:cNvSpPr>
            <a:spLocks noGrp="1"/>
          </p:cNvSpPr>
          <p:nvPr>
            <p:ph type="ftr" sz="quarter" idx="11"/>
          </p:nvPr>
        </p:nvSpPr>
        <p:spPr/>
        <p:txBody>
          <a:bodyPr/>
          <a:lstStyle/>
          <a:p>
            <a:r>
              <a:rPr kumimoji="1" lang="en-US" altLang="ja-JP"/>
              <a:t>The 26th KEKB Acclerator Review Committee</a:t>
            </a:r>
            <a:endParaRPr kumimoji="1" lang="ja-JP" altLang="en-US"/>
          </a:p>
        </p:txBody>
      </p:sp>
    </p:spTree>
    <p:extLst>
      <p:ext uri="{BB962C8B-B14F-4D97-AF65-F5344CB8AC3E}">
        <p14:creationId xmlns:p14="http://schemas.microsoft.com/office/powerpoint/2010/main" val="3359437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CC2ECDE0-7C31-3CB1-CC98-3047A2E024CB}"/>
              </a:ext>
            </a:extLst>
          </p:cNvPr>
          <p:cNvSpPr>
            <a:spLocks noGrp="1"/>
          </p:cNvSpPr>
          <p:nvPr>
            <p:ph idx="1"/>
          </p:nvPr>
        </p:nvSpPr>
        <p:spPr>
          <a:xfrm>
            <a:off x="838200" y="849086"/>
            <a:ext cx="10515600" cy="5327877"/>
          </a:xfrm>
        </p:spPr>
        <p:txBody>
          <a:bodyPr>
            <a:normAutofit/>
          </a:bodyPr>
          <a:lstStyle/>
          <a:p>
            <a:pPr>
              <a:spcBef>
                <a:spcPts val="600"/>
              </a:spcBef>
              <a:spcAft>
                <a:spcPts val="600"/>
              </a:spcAft>
            </a:pPr>
            <a:r>
              <a:rPr lang="en-US" altLang="ja-JP" sz="2400" dirty="0"/>
              <a:t>Old BT-BPM Oscilloscopes</a:t>
            </a:r>
          </a:p>
          <a:p>
            <a:pPr lvl="1">
              <a:spcBef>
                <a:spcPts val="600"/>
              </a:spcBef>
              <a:spcAft>
                <a:spcPts val="600"/>
              </a:spcAft>
            </a:pPr>
            <a:r>
              <a:rPr lang="en-US" altLang="ja-JP" sz="2000" dirty="0"/>
              <a:t>Eight old oscilloscopes (Tektronix DPO7104, 4-ch, 1 GHz, 8-bit) have been used for BT-BPMs since 2007 and hardware troubles have occurred several times.</a:t>
            </a:r>
          </a:p>
          <a:p>
            <a:pPr lvl="1">
              <a:spcBef>
                <a:spcPts val="600"/>
              </a:spcBef>
              <a:spcAft>
                <a:spcPts val="600"/>
              </a:spcAft>
            </a:pPr>
            <a:r>
              <a:rPr lang="en-US" altLang="ja-JP" sz="2000" dirty="0"/>
              <a:t>Those should be updated and Rhode &amp; Schwarz RTO2014 (4-ch, 2 GHz, 10-bit), which was only one candidate and can work at 50Hz repetition rate but it was sold out last year.  We are looking for  a oscilloscope or digitizer which meets the required specifications.</a:t>
            </a:r>
          </a:p>
          <a:p>
            <a:pPr lvl="1">
              <a:spcBef>
                <a:spcPts val="600"/>
              </a:spcBef>
              <a:spcAft>
                <a:spcPts val="600"/>
              </a:spcAft>
            </a:pPr>
            <a:r>
              <a:rPr lang="en-US" altLang="ja-JP" sz="2000" dirty="0"/>
              <a:t>Some BPM must be re-cabled not to make the 2</a:t>
            </a:r>
            <a:r>
              <a:rPr lang="en-US" altLang="ja-JP" sz="2000" baseline="30000" dirty="0"/>
              <a:t>nd</a:t>
            </a:r>
            <a:r>
              <a:rPr lang="en-US" altLang="ja-JP" sz="2000" dirty="0"/>
              <a:t> bunch signals overlapped each other.</a:t>
            </a:r>
          </a:p>
          <a:p>
            <a:pPr>
              <a:spcBef>
                <a:spcPts val="600"/>
              </a:spcBef>
              <a:spcAft>
                <a:spcPts val="600"/>
              </a:spcAft>
            </a:pPr>
            <a:r>
              <a:rPr lang="en-US" altLang="ja-JP" sz="2400" dirty="0"/>
              <a:t>Libera SPE</a:t>
            </a:r>
          </a:p>
          <a:p>
            <a:pPr lvl="1">
              <a:spcBef>
                <a:spcPts val="600"/>
              </a:spcBef>
              <a:spcAft>
                <a:spcPts val="600"/>
              </a:spcAft>
            </a:pPr>
            <a:r>
              <a:rPr lang="en-US" altLang="ja-JP" sz="2000" dirty="0"/>
              <a:t>Libera SPE will be ready for BPMs at BT end of e-/e+ lines, which have direct cables , during next run. </a:t>
            </a:r>
          </a:p>
          <a:p>
            <a:pPr lvl="1">
              <a:spcBef>
                <a:spcPts val="600"/>
              </a:spcBef>
              <a:spcAft>
                <a:spcPts val="600"/>
              </a:spcAft>
            </a:pPr>
            <a:r>
              <a:rPr lang="en-US" altLang="ja-JP" sz="2000" dirty="0"/>
              <a:t>It can receive EVR data buffers and change parameters by event code (31=e-/41=e+) and mark it by </a:t>
            </a:r>
            <a:r>
              <a:rPr lang="en-US" altLang="ja-JP" sz="2000" dirty="0" err="1"/>
              <a:t>ShotID</a:t>
            </a:r>
            <a:r>
              <a:rPr lang="en-US" altLang="ja-JP" sz="2000" dirty="0"/>
              <a:t>.</a:t>
            </a:r>
          </a:p>
          <a:p>
            <a:pPr lvl="1">
              <a:spcBef>
                <a:spcPts val="600"/>
              </a:spcBef>
              <a:spcAft>
                <a:spcPts val="600"/>
              </a:spcAft>
            </a:pPr>
            <a:r>
              <a:rPr lang="en-US" altLang="ja-JP" sz="2000" dirty="0"/>
              <a:t>Switching of e-/e+ is performed by RF switch, which is prior to Libera SPE. </a:t>
            </a:r>
          </a:p>
        </p:txBody>
      </p:sp>
      <p:sp>
        <p:nvSpPr>
          <p:cNvPr id="2" name="フッター プレースホルダー 1">
            <a:extLst>
              <a:ext uri="{FF2B5EF4-FFF2-40B4-BE49-F238E27FC236}">
                <a16:creationId xmlns:a16="http://schemas.microsoft.com/office/drawing/2014/main" id="{7886CF1C-3120-1A80-A8AE-6F0E6D3DFF8D}"/>
              </a:ext>
            </a:extLst>
          </p:cNvPr>
          <p:cNvSpPr>
            <a:spLocks noGrp="1"/>
          </p:cNvSpPr>
          <p:nvPr>
            <p:ph type="ftr" sz="quarter" idx="11"/>
          </p:nvPr>
        </p:nvSpPr>
        <p:spPr/>
        <p:txBody>
          <a:bodyPr/>
          <a:lstStyle/>
          <a:p>
            <a:r>
              <a:rPr kumimoji="1" lang="en-US" altLang="ja-JP" dirty="0"/>
              <a:t>The 26th KEKB </a:t>
            </a:r>
            <a:r>
              <a:rPr kumimoji="1" lang="en-US" altLang="ja-JP" dirty="0" err="1"/>
              <a:t>Acclerator</a:t>
            </a:r>
            <a:r>
              <a:rPr kumimoji="1" lang="en-US" altLang="ja-JP" dirty="0"/>
              <a:t> Review Committee</a:t>
            </a:r>
            <a:endParaRPr kumimoji="1" lang="ja-JP" altLang="en-US"/>
          </a:p>
        </p:txBody>
      </p:sp>
      <p:sp>
        <p:nvSpPr>
          <p:cNvPr id="3" name="スライド番号プレースホルダー 2">
            <a:extLst>
              <a:ext uri="{FF2B5EF4-FFF2-40B4-BE49-F238E27FC236}">
                <a16:creationId xmlns:a16="http://schemas.microsoft.com/office/drawing/2014/main" id="{813CBF05-76AD-0CE7-F4D5-267AD2F32EC4}"/>
              </a:ext>
            </a:extLst>
          </p:cNvPr>
          <p:cNvSpPr>
            <a:spLocks noGrp="1"/>
          </p:cNvSpPr>
          <p:nvPr>
            <p:ph type="sldNum" sz="quarter" idx="12"/>
          </p:nvPr>
        </p:nvSpPr>
        <p:spPr/>
        <p:txBody>
          <a:bodyPr/>
          <a:lstStyle/>
          <a:p>
            <a:fld id="{F495176A-387F-8645-862E-987C27A6E32D}" type="slidenum">
              <a:rPr kumimoji="1" lang="ja-JP" altLang="en-US" smtClean="0"/>
              <a:t>15</a:t>
            </a:fld>
            <a:endParaRPr kumimoji="1" lang="ja-JP" altLang="en-US"/>
          </a:p>
        </p:txBody>
      </p:sp>
      <p:sp>
        <p:nvSpPr>
          <p:cNvPr id="6" name="テキスト ボックス 5">
            <a:extLst>
              <a:ext uri="{FF2B5EF4-FFF2-40B4-BE49-F238E27FC236}">
                <a16:creationId xmlns:a16="http://schemas.microsoft.com/office/drawing/2014/main" id="{385F8D36-05AF-7DD5-54AF-85D09EBE0D51}"/>
              </a:ext>
            </a:extLst>
          </p:cNvPr>
          <p:cNvSpPr txBox="1"/>
          <p:nvPr/>
        </p:nvSpPr>
        <p:spPr>
          <a:xfrm>
            <a:off x="0" y="0"/>
            <a:ext cx="3454728" cy="523220"/>
          </a:xfrm>
          <a:prstGeom prst="rect">
            <a:avLst/>
          </a:prstGeom>
          <a:noFill/>
        </p:spPr>
        <p:txBody>
          <a:bodyPr wrap="none" rtlCol="0">
            <a:spAutoFit/>
          </a:bodyPr>
          <a:lstStyle/>
          <a:p>
            <a:r>
              <a:rPr kumimoji="1" lang="en-US" altLang="ja-JP" sz="2800" b="1" u="sng" dirty="0">
                <a:solidFill>
                  <a:srgbClr val="FF0000"/>
                </a:solidFill>
                <a:uFill>
                  <a:solidFill>
                    <a:srgbClr val="FF0000"/>
                  </a:solidFill>
                </a:uFill>
              </a:rPr>
              <a:t>BT-BPM status:</a:t>
            </a:r>
            <a:r>
              <a:rPr lang="en-US" altLang="ja-JP" sz="2800" b="1" u="sng" dirty="0">
                <a:solidFill>
                  <a:srgbClr val="FF0000"/>
                </a:solidFill>
                <a:uFill>
                  <a:solidFill>
                    <a:srgbClr val="FF0000"/>
                  </a:solidFill>
                </a:uFill>
              </a:rPr>
              <a:t> </a:t>
            </a:r>
            <a:r>
              <a:rPr lang="en-US" altLang="ja-JP" sz="2800" b="1" u="sng" dirty="0">
                <a:uFill>
                  <a:solidFill>
                    <a:srgbClr val="FF0000"/>
                  </a:solidFill>
                </a:uFill>
              </a:rPr>
              <a:t>(Mori)</a:t>
            </a:r>
            <a:endParaRPr kumimoji="1" lang="en-US" altLang="ja-JP" sz="2400" b="1" u="sng" dirty="0">
              <a:uFill>
                <a:solidFill>
                  <a:srgbClr val="FF0000"/>
                </a:solidFill>
              </a:uFill>
            </a:endParaRPr>
          </a:p>
        </p:txBody>
      </p:sp>
    </p:spTree>
    <p:extLst>
      <p:ext uri="{BB962C8B-B14F-4D97-AF65-F5344CB8AC3E}">
        <p14:creationId xmlns:p14="http://schemas.microsoft.com/office/powerpoint/2010/main" val="899714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D08AEF-2779-44E7-FBFD-01E2051682D5}"/>
              </a:ext>
            </a:extLst>
          </p:cNvPr>
          <p:cNvSpPr txBox="1"/>
          <p:nvPr/>
        </p:nvSpPr>
        <p:spPr>
          <a:xfrm>
            <a:off x="0" y="0"/>
            <a:ext cx="7409208" cy="523220"/>
          </a:xfrm>
          <a:prstGeom prst="rect">
            <a:avLst/>
          </a:prstGeom>
          <a:noFill/>
        </p:spPr>
        <p:txBody>
          <a:bodyPr wrap="none" rtlCol="0">
            <a:spAutoFit/>
          </a:bodyPr>
          <a:lstStyle/>
          <a:p>
            <a:r>
              <a:rPr kumimoji="1" lang="en-US" altLang="ja-JP" sz="2800" b="1" u="sng" dirty="0">
                <a:solidFill>
                  <a:srgbClr val="FF0000"/>
                </a:solidFill>
                <a:uFill>
                  <a:solidFill>
                    <a:srgbClr val="FF0000"/>
                  </a:solidFill>
                </a:uFill>
              </a:rPr>
              <a:t>BT-SRM (Synchrotron Radiation Monitor):</a:t>
            </a:r>
            <a:r>
              <a:rPr lang="en-US" altLang="ja-JP" sz="2800" b="1" u="sng" dirty="0">
                <a:solidFill>
                  <a:srgbClr val="FF0000"/>
                </a:solidFill>
                <a:uFill>
                  <a:solidFill>
                    <a:srgbClr val="FF0000"/>
                  </a:solidFill>
                </a:uFill>
              </a:rPr>
              <a:t> </a:t>
            </a:r>
            <a:r>
              <a:rPr lang="en-US" altLang="ja-JP" sz="2800" b="1" u="sng" dirty="0">
                <a:uFill>
                  <a:solidFill>
                    <a:srgbClr val="FF0000"/>
                  </a:solidFill>
                </a:uFill>
              </a:rPr>
              <a:t>(Mori)</a:t>
            </a:r>
            <a:endParaRPr kumimoji="1" lang="en-US" altLang="ja-JP" sz="2400" b="1" u="sng" dirty="0">
              <a:uFill>
                <a:solidFill>
                  <a:srgbClr val="FF0000"/>
                </a:solidFill>
              </a:uFill>
            </a:endParaRPr>
          </a:p>
        </p:txBody>
      </p:sp>
      <p:pic>
        <p:nvPicPr>
          <p:cNvPr id="3" name="図 2">
            <a:extLst>
              <a:ext uri="{FF2B5EF4-FFF2-40B4-BE49-F238E27FC236}">
                <a16:creationId xmlns:a16="http://schemas.microsoft.com/office/drawing/2014/main" id="{2C1D1EA8-9E79-EB87-D419-6CCB128A1ED7}"/>
              </a:ext>
            </a:extLst>
          </p:cNvPr>
          <p:cNvPicPr>
            <a:picLocks noChangeAspect="1"/>
          </p:cNvPicPr>
          <p:nvPr/>
        </p:nvPicPr>
        <p:blipFill>
          <a:blip r:embed="rId2"/>
          <a:stretch>
            <a:fillRect/>
          </a:stretch>
        </p:blipFill>
        <p:spPr>
          <a:xfrm>
            <a:off x="39131" y="2694491"/>
            <a:ext cx="4403124" cy="3605057"/>
          </a:xfrm>
          <a:prstGeom prst="rect">
            <a:avLst/>
          </a:prstGeom>
        </p:spPr>
      </p:pic>
      <p:pic>
        <p:nvPicPr>
          <p:cNvPr id="4" name="図 3">
            <a:extLst>
              <a:ext uri="{FF2B5EF4-FFF2-40B4-BE49-F238E27FC236}">
                <a16:creationId xmlns:a16="http://schemas.microsoft.com/office/drawing/2014/main" id="{3FF952F3-D6A3-FB7A-7F26-AB76C827003E}"/>
              </a:ext>
            </a:extLst>
          </p:cNvPr>
          <p:cNvPicPr>
            <a:picLocks noChangeAspect="1"/>
          </p:cNvPicPr>
          <p:nvPr/>
        </p:nvPicPr>
        <p:blipFill>
          <a:blip r:embed="rId3"/>
          <a:stretch>
            <a:fillRect/>
          </a:stretch>
        </p:blipFill>
        <p:spPr>
          <a:xfrm>
            <a:off x="7655011" y="202683"/>
            <a:ext cx="4536989" cy="2858924"/>
          </a:xfrm>
          <a:prstGeom prst="rect">
            <a:avLst/>
          </a:prstGeom>
        </p:spPr>
      </p:pic>
      <p:pic>
        <p:nvPicPr>
          <p:cNvPr id="5" name="図 4">
            <a:extLst>
              <a:ext uri="{FF2B5EF4-FFF2-40B4-BE49-F238E27FC236}">
                <a16:creationId xmlns:a16="http://schemas.microsoft.com/office/drawing/2014/main" id="{00955F17-E2CB-0CF3-4A67-22BDCDCE8C81}"/>
              </a:ext>
            </a:extLst>
          </p:cNvPr>
          <p:cNvPicPr>
            <a:picLocks noChangeAspect="1"/>
          </p:cNvPicPr>
          <p:nvPr/>
        </p:nvPicPr>
        <p:blipFill>
          <a:blip r:embed="rId4"/>
          <a:stretch>
            <a:fillRect/>
          </a:stretch>
        </p:blipFill>
        <p:spPr>
          <a:xfrm>
            <a:off x="4442255" y="3098678"/>
            <a:ext cx="3212756" cy="2224216"/>
          </a:xfrm>
          <a:prstGeom prst="rect">
            <a:avLst/>
          </a:prstGeom>
        </p:spPr>
      </p:pic>
      <p:pic>
        <p:nvPicPr>
          <p:cNvPr id="6" name="図 5">
            <a:extLst>
              <a:ext uri="{FF2B5EF4-FFF2-40B4-BE49-F238E27FC236}">
                <a16:creationId xmlns:a16="http://schemas.microsoft.com/office/drawing/2014/main" id="{14232B2F-D11D-F382-6765-DA137F8E52E8}"/>
              </a:ext>
            </a:extLst>
          </p:cNvPr>
          <p:cNvPicPr>
            <a:picLocks noChangeAspect="1"/>
          </p:cNvPicPr>
          <p:nvPr/>
        </p:nvPicPr>
        <p:blipFill>
          <a:blip r:embed="rId5"/>
          <a:stretch>
            <a:fillRect/>
          </a:stretch>
        </p:blipFill>
        <p:spPr>
          <a:xfrm>
            <a:off x="7506729" y="3108650"/>
            <a:ext cx="4646140" cy="2254638"/>
          </a:xfrm>
          <a:prstGeom prst="rect">
            <a:avLst/>
          </a:prstGeom>
        </p:spPr>
      </p:pic>
      <p:sp>
        <p:nvSpPr>
          <p:cNvPr id="7" name="テキスト ボックス 6">
            <a:extLst>
              <a:ext uri="{FF2B5EF4-FFF2-40B4-BE49-F238E27FC236}">
                <a16:creationId xmlns:a16="http://schemas.microsoft.com/office/drawing/2014/main" id="{DADFFC68-9FCA-9A6C-442D-153AEC2AF78A}"/>
              </a:ext>
            </a:extLst>
          </p:cNvPr>
          <p:cNvSpPr txBox="1"/>
          <p:nvPr/>
        </p:nvSpPr>
        <p:spPr>
          <a:xfrm>
            <a:off x="308918" y="815546"/>
            <a:ext cx="7197811" cy="1631216"/>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kumimoji="1" lang="en-US" altLang="ja-JP" dirty="0"/>
              <a:t>SRM for e-  was installed at the beginning of  ARC3 (BH3E.1) and second one will be installed at ARC1 (BH1AE).</a:t>
            </a:r>
          </a:p>
          <a:p>
            <a:pPr marL="342900" indent="-342900">
              <a:spcBef>
                <a:spcPts val="600"/>
              </a:spcBef>
              <a:spcAft>
                <a:spcPts val="600"/>
              </a:spcAft>
              <a:buFont typeface="Arial" panose="020B0604020202020204" pitchFamily="34" charset="0"/>
              <a:buChar char="•"/>
            </a:pPr>
            <a:r>
              <a:rPr kumimoji="1" lang="en-US" altLang="ja-JP" dirty="0"/>
              <a:t>We have </a:t>
            </a:r>
            <a:r>
              <a:rPr lang="en-US" altLang="ja-JP" dirty="0"/>
              <a:t>just started to measure the beam profile. The measured beam sizes are good agreement with the rough calculation. But it is still preliminary and  the further check is needed.</a:t>
            </a:r>
            <a:endParaRPr kumimoji="1" lang="en-US" altLang="ja-JP" dirty="0"/>
          </a:p>
        </p:txBody>
      </p:sp>
      <p:pic>
        <p:nvPicPr>
          <p:cNvPr id="9" name="図 8">
            <a:extLst>
              <a:ext uri="{FF2B5EF4-FFF2-40B4-BE49-F238E27FC236}">
                <a16:creationId xmlns:a16="http://schemas.microsoft.com/office/drawing/2014/main" id="{33FDCAAD-1389-9BB2-DAAB-520B73286F65}"/>
              </a:ext>
            </a:extLst>
          </p:cNvPr>
          <p:cNvPicPr>
            <a:picLocks noChangeAspect="1"/>
          </p:cNvPicPr>
          <p:nvPr/>
        </p:nvPicPr>
        <p:blipFill>
          <a:blip r:embed="rId6"/>
          <a:stretch>
            <a:fillRect/>
          </a:stretch>
        </p:blipFill>
        <p:spPr>
          <a:xfrm>
            <a:off x="9205470" y="5293921"/>
            <a:ext cx="2863678" cy="232819"/>
          </a:xfrm>
          <a:prstGeom prst="rect">
            <a:avLst/>
          </a:prstGeom>
          <a:ln>
            <a:solidFill>
              <a:schemeClr val="tx1"/>
            </a:solidFill>
          </a:ln>
        </p:spPr>
      </p:pic>
      <p:sp>
        <p:nvSpPr>
          <p:cNvPr id="10" name="テキスト ボックス 9">
            <a:extLst>
              <a:ext uri="{FF2B5EF4-FFF2-40B4-BE49-F238E27FC236}">
                <a16:creationId xmlns:a16="http://schemas.microsoft.com/office/drawing/2014/main" id="{3AED934C-F1CE-7BBF-B1A5-DAC1E465E005}"/>
              </a:ext>
            </a:extLst>
          </p:cNvPr>
          <p:cNvSpPr txBox="1"/>
          <p:nvPr/>
        </p:nvSpPr>
        <p:spPr>
          <a:xfrm>
            <a:off x="7884935" y="1220875"/>
            <a:ext cx="1742303" cy="369332"/>
          </a:xfrm>
          <a:prstGeom prst="rect">
            <a:avLst/>
          </a:prstGeom>
          <a:noFill/>
        </p:spPr>
        <p:txBody>
          <a:bodyPr wrap="square" rtlCol="0">
            <a:spAutoFit/>
          </a:bodyPr>
          <a:lstStyle/>
          <a:p>
            <a:r>
              <a:rPr kumimoji="1" lang="en-US" altLang="ja-JP" dirty="0"/>
              <a:t>SRM@BH3E.1</a:t>
            </a:r>
            <a:endParaRPr kumimoji="1" lang="ja-JP" altLang="en-US"/>
          </a:p>
        </p:txBody>
      </p:sp>
      <p:sp>
        <p:nvSpPr>
          <p:cNvPr id="11" name="スライド番号プレースホルダー 10">
            <a:extLst>
              <a:ext uri="{FF2B5EF4-FFF2-40B4-BE49-F238E27FC236}">
                <a16:creationId xmlns:a16="http://schemas.microsoft.com/office/drawing/2014/main" id="{2EAACF51-B0C0-9C3B-50DD-7D96FBEF91C2}"/>
              </a:ext>
            </a:extLst>
          </p:cNvPr>
          <p:cNvSpPr>
            <a:spLocks noGrp="1"/>
          </p:cNvSpPr>
          <p:nvPr>
            <p:ph type="sldNum" sz="quarter" idx="12"/>
          </p:nvPr>
        </p:nvSpPr>
        <p:spPr/>
        <p:txBody>
          <a:bodyPr/>
          <a:lstStyle/>
          <a:p>
            <a:fld id="{F495176A-387F-8645-862E-987C27A6E32D}" type="slidenum">
              <a:rPr kumimoji="1" lang="ja-JP" altLang="en-US" smtClean="0"/>
              <a:t>16</a:t>
            </a:fld>
            <a:endParaRPr kumimoji="1" lang="ja-JP" altLang="en-US"/>
          </a:p>
        </p:txBody>
      </p:sp>
      <p:sp>
        <p:nvSpPr>
          <p:cNvPr id="12" name="フッター プレースホルダー 11">
            <a:extLst>
              <a:ext uri="{FF2B5EF4-FFF2-40B4-BE49-F238E27FC236}">
                <a16:creationId xmlns:a16="http://schemas.microsoft.com/office/drawing/2014/main" id="{A2EC2309-AD83-5928-903B-7461CBE3E26E}"/>
              </a:ext>
            </a:extLst>
          </p:cNvPr>
          <p:cNvSpPr>
            <a:spLocks noGrp="1"/>
          </p:cNvSpPr>
          <p:nvPr>
            <p:ph type="ftr" sz="quarter" idx="11"/>
          </p:nvPr>
        </p:nvSpPr>
        <p:spPr/>
        <p:txBody>
          <a:bodyPr/>
          <a:lstStyle/>
          <a:p>
            <a:r>
              <a:rPr kumimoji="1" lang="en-US" altLang="ja-JP"/>
              <a:t>The 26th KEKB Acclerator Review Committee</a:t>
            </a:r>
            <a:endParaRPr kumimoji="1" lang="ja-JP" altLang="en-US"/>
          </a:p>
        </p:txBody>
      </p:sp>
      <p:pic>
        <p:nvPicPr>
          <p:cNvPr id="13" name="図 12">
            <a:extLst>
              <a:ext uri="{FF2B5EF4-FFF2-40B4-BE49-F238E27FC236}">
                <a16:creationId xmlns:a16="http://schemas.microsoft.com/office/drawing/2014/main" id="{C5301512-190C-7AA9-E695-EE290EA95ED2}"/>
              </a:ext>
            </a:extLst>
          </p:cNvPr>
          <p:cNvPicPr>
            <a:picLocks noChangeAspect="1"/>
          </p:cNvPicPr>
          <p:nvPr/>
        </p:nvPicPr>
        <p:blipFill>
          <a:blip r:embed="rId7"/>
          <a:stretch>
            <a:fillRect/>
          </a:stretch>
        </p:blipFill>
        <p:spPr>
          <a:xfrm>
            <a:off x="4560446" y="5301873"/>
            <a:ext cx="1414045" cy="1145215"/>
          </a:xfrm>
          <a:prstGeom prst="rect">
            <a:avLst/>
          </a:prstGeom>
        </p:spPr>
      </p:pic>
      <p:pic>
        <p:nvPicPr>
          <p:cNvPr id="15" name="図 14">
            <a:extLst>
              <a:ext uri="{FF2B5EF4-FFF2-40B4-BE49-F238E27FC236}">
                <a16:creationId xmlns:a16="http://schemas.microsoft.com/office/drawing/2014/main" id="{F9F5397B-84D7-B13E-0615-6F5C6E958EA9}"/>
              </a:ext>
            </a:extLst>
          </p:cNvPr>
          <p:cNvPicPr>
            <a:picLocks noChangeAspect="1"/>
          </p:cNvPicPr>
          <p:nvPr/>
        </p:nvPicPr>
        <p:blipFill>
          <a:blip r:embed="rId8"/>
          <a:stretch>
            <a:fillRect/>
          </a:stretch>
        </p:blipFill>
        <p:spPr>
          <a:xfrm>
            <a:off x="6032412" y="5288443"/>
            <a:ext cx="1474318" cy="1032023"/>
          </a:xfrm>
          <a:prstGeom prst="rect">
            <a:avLst/>
          </a:prstGeom>
        </p:spPr>
      </p:pic>
      <p:pic>
        <p:nvPicPr>
          <p:cNvPr id="16" name="図 15">
            <a:extLst>
              <a:ext uri="{FF2B5EF4-FFF2-40B4-BE49-F238E27FC236}">
                <a16:creationId xmlns:a16="http://schemas.microsoft.com/office/drawing/2014/main" id="{FB14393D-4989-D112-A2BE-0103325D9977}"/>
              </a:ext>
            </a:extLst>
          </p:cNvPr>
          <p:cNvPicPr>
            <a:picLocks noChangeAspect="1"/>
          </p:cNvPicPr>
          <p:nvPr/>
        </p:nvPicPr>
        <p:blipFill>
          <a:blip r:embed="rId9"/>
          <a:stretch>
            <a:fillRect/>
          </a:stretch>
        </p:blipFill>
        <p:spPr>
          <a:xfrm>
            <a:off x="7564648" y="5282291"/>
            <a:ext cx="1557101" cy="1074059"/>
          </a:xfrm>
          <a:prstGeom prst="rect">
            <a:avLst/>
          </a:prstGeom>
        </p:spPr>
      </p:pic>
    </p:spTree>
    <p:extLst>
      <p:ext uri="{BB962C8B-B14F-4D97-AF65-F5344CB8AC3E}">
        <p14:creationId xmlns:p14="http://schemas.microsoft.com/office/powerpoint/2010/main" val="1120538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4AC1FCB5-A4A2-2DC9-90B1-B37194CB26AB}"/>
              </a:ext>
            </a:extLst>
          </p:cNvPr>
          <p:cNvSpPr>
            <a:spLocks noGrp="1"/>
          </p:cNvSpPr>
          <p:nvPr>
            <p:ph type="ftr" sz="quarter" idx="11"/>
          </p:nvPr>
        </p:nvSpPr>
        <p:spPr/>
        <p:txBody>
          <a:bodyPr/>
          <a:lstStyle/>
          <a:p>
            <a:r>
              <a:rPr kumimoji="1" lang="en-US" altLang="ja-JP"/>
              <a:t>The 26th KEKB Acclerator Review Committee</a:t>
            </a:r>
            <a:endParaRPr kumimoji="1" lang="ja-JP" altLang="en-US"/>
          </a:p>
        </p:txBody>
      </p:sp>
      <p:sp>
        <p:nvSpPr>
          <p:cNvPr id="3" name="スライド番号プレースホルダー 2">
            <a:extLst>
              <a:ext uri="{FF2B5EF4-FFF2-40B4-BE49-F238E27FC236}">
                <a16:creationId xmlns:a16="http://schemas.microsoft.com/office/drawing/2014/main" id="{2CDA2C3B-852C-4D7F-FD93-AE6887FF4C78}"/>
              </a:ext>
            </a:extLst>
          </p:cNvPr>
          <p:cNvSpPr>
            <a:spLocks noGrp="1"/>
          </p:cNvSpPr>
          <p:nvPr>
            <p:ph type="sldNum" sz="quarter" idx="12"/>
          </p:nvPr>
        </p:nvSpPr>
        <p:spPr/>
        <p:txBody>
          <a:bodyPr/>
          <a:lstStyle/>
          <a:p>
            <a:fld id="{F495176A-387F-8645-862E-987C27A6E32D}" type="slidenum">
              <a:rPr kumimoji="1" lang="ja-JP" altLang="en-US" smtClean="0"/>
              <a:t>17</a:t>
            </a:fld>
            <a:endParaRPr kumimoji="1" lang="ja-JP" altLang="en-US"/>
          </a:p>
        </p:txBody>
      </p:sp>
      <p:sp>
        <p:nvSpPr>
          <p:cNvPr id="4" name="テキスト ボックス 3">
            <a:extLst>
              <a:ext uri="{FF2B5EF4-FFF2-40B4-BE49-F238E27FC236}">
                <a16:creationId xmlns:a16="http://schemas.microsoft.com/office/drawing/2014/main" id="{F283D22F-007D-D0EF-F7F5-4830D08A6C18}"/>
              </a:ext>
            </a:extLst>
          </p:cNvPr>
          <p:cNvSpPr txBox="1"/>
          <p:nvPr/>
        </p:nvSpPr>
        <p:spPr>
          <a:xfrm>
            <a:off x="0" y="0"/>
            <a:ext cx="3893886" cy="523220"/>
          </a:xfrm>
          <a:prstGeom prst="rect">
            <a:avLst/>
          </a:prstGeom>
          <a:noFill/>
        </p:spPr>
        <p:txBody>
          <a:bodyPr wrap="none" rtlCol="0">
            <a:spAutoFit/>
          </a:bodyPr>
          <a:lstStyle/>
          <a:p>
            <a:r>
              <a:rPr kumimoji="1" lang="en-US" altLang="ja-JP" sz="2800" b="1" u="sng" dirty="0">
                <a:solidFill>
                  <a:srgbClr val="FF0000"/>
                </a:solidFill>
                <a:uFill>
                  <a:solidFill>
                    <a:srgbClr val="FF0000"/>
                  </a:solidFill>
                </a:uFill>
              </a:rPr>
              <a:t>BT-</a:t>
            </a:r>
            <a:r>
              <a:rPr lang="en-US" altLang="ja-JP" sz="2800" b="1" u="sng" dirty="0">
                <a:solidFill>
                  <a:srgbClr val="FF0000"/>
                </a:solidFill>
                <a:uFill>
                  <a:solidFill>
                    <a:srgbClr val="FF0000"/>
                  </a:solidFill>
                </a:uFill>
              </a:rPr>
              <a:t>OTR </a:t>
            </a:r>
            <a:r>
              <a:rPr kumimoji="1" lang="en-US" altLang="ja-JP" sz="2800" b="1" u="sng" dirty="0">
                <a:solidFill>
                  <a:srgbClr val="FF0000"/>
                </a:solidFill>
                <a:uFill>
                  <a:solidFill>
                    <a:srgbClr val="FF0000"/>
                  </a:solidFill>
                </a:uFill>
              </a:rPr>
              <a:t>monitors :</a:t>
            </a:r>
            <a:r>
              <a:rPr lang="en-US" altLang="ja-JP" sz="2800" b="1" u="sng" dirty="0">
                <a:solidFill>
                  <a:srgbClr val="FF0000"/>
                </a:solidFill>
                <a:uFill>
                  <a:solidFill>
                    <a:srgbClr val="FF0000"/>
                  </a:solidFill>
                </a:uFill>
              </a:rPr>
              <a:t> </a:t>
            </a:r>
            <a:r>
              <a:rPr lang="en-US" altLang="ja-JP" sz="2800" b="1" u="sng" dirty="0">
                <a:uFill>
                  <a:solidFill>
                    <a:srgbClr val="FF0000"/>
                  </a:solidFill>
                </a:uFill>
              </a:rPr>
              <a:t>(Mori)</a:t>
            </a:r>
            <a:endParaRPr kumimoji="1" lang="en-US" altLang="ja-JP" sz="2400" b="1" u="sng" dirty="0">
              <a:uFill>
                <a:solidFill>
                  <a:srgbClr val="FF0000"/>
                </a:solidFill>
              </a:uFill>
            </a:endParaRPr>
          </a:p>
        </p:txBody>
      </p:sp>
      <p:sp>
        <p:nvSpPr>
          <p:cNvPr id="6" name="テキスト ボックス 5">
            <a:extLst>
              <a:ext uri="{FF2B5EF4-FFF2-40B4-BE49-F238E27FC236}">
                <a16:creationId xmlns:a16="http://schemas.microsoft.com/office/drawing/2014/main" id="{046BF4DB-FED2-C4DB-CC61-DE526359628A}"/>
              </a:ext>
            </a:extLst>
          </p:cNvPr>
          <p:cNvSpPr txBox="1"/>
          <p:nvPr/>
        </p:nvSpPr>
        <p:spPr>
          <a:xfrm>
            <a:off x="783770" y="950229"/>
            <a:ext cx="10101944" cy="2369880"/>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altLang="ja-JP" dirty="0"/>
              <a:t>Changing fluorescent screen monitors to </a:t>
            </a:r>
            <a:r>
              <a:rPr kumimoji="1" lang="en-US" altLang="ja-JP" dirty="0"/>
              <a:t>OTR monitors in BT e±-lines.</a:t>
            </a:r>
          </a:p>
          <a:p>
            <a:pPr marL="285750" indent="-285750">
              <a:spcBef>
                <a:spcPts val="600"/>
              </a:spcBef>
              <a:spcAft>
                <a:spcPts val="600"/>
              </a:spcAft>
              <a:buFont typeface="Arial" panose="020B0604020202020204" pitchFamily="34" charset="0"/>
              <a:buChar char="•"/>
            </a:pPr>
            <a:r>
              <a:rPr lang="en-US" altLang="ja-JP" dirty="0"/>
              <a:t>Will measure the bunch-by-bunch beam profiles by using an imaging intensifier (</a:t>
            </a:r>
            <a:r>
              <a:rPr kumimoji="1" lang="en-US" altLang="ja-JP" dirty="0"/>
              <a:t>Hamamatsu C14245)</a:t>
            </a:r>
            <a:r>
              <a:rPr lang="en-US" altLang="ja-JP" dirty="0"/>
              <a:t>, which can control gate width with accuracy of a few ns.</a:t>
            </a:r>
          </a:p>
          <a:p>
            <a:pPr marL="285750" indent="-285750">
              <a:spcBef>
                <a:spcPts val="600"/>
              </a:spcBef>
              <a:spcAft>
                <a:spcPts val="600"/>
              </a:spcAft>
              <a:buFont typeface="Arial" panose="020B0604020202020204" pitchFamily="34" charset="0"/>
              <a:buChar char="•"/>
            </a:pPr>
            <a:r>
              <a:rPr lang="en-US" altLang="ja-JP" dirty="0"/>
              <a:t>The beam profile data can be related to  BPM’s position data by using </a:t>
            </a:r>
            <a:r>
              <a:rPr lang="en-US" altLang="ja-JP" dirty="0" err="1"/>
              <a:t>ShotID</a:t>
            </a:r>
            <a:r>
              <a:rPr lang="en-US" altLang="ja-JP" dirty="0"/>
              <a:t> or event timing.</a:t>
            </a:r>
          </a:p>
          <a:p>
            <a:pPr>
              <a:spcBef>
                <a:spcPts val="600"/>
              </a:spcBef>
              <a:spcAft>
                <a:spcPts val="600"/>
              </a:spcAft>
            </a:pPr>
            <a:endParaRPr kumimoji="1" lang="en-US" altLang="ja-JP" dirty="0"/>
          </a:p>
          <a:p>
            <a:pPr>
              <a:spcBef>
                <a:spcPts val="600"/>
              </a:spcBef>
              <a:spcAft>
                <a:spcPts val="600"/>
              </a:spcAft>
            </a:pPr>
            <a:endParaRPr kumimoji="1" lang="ja-JP" altLang="en-US"/>
          </a:p>
        </p:txBody>
      </p:sp>
      <p:sp>
        <p:nvSpPr>
          <p:cNvPr id="7" name="テキスト ボックス 6">
            <a:extLst>
              <a:ext uri="{FF2B5EF4-FFF2-40B4-BE49-F238E27FC236}">
                <a16:creationId xmlns:a16="http://schemas.microsoft.com/office/drawing/2014/main" id="{83C76293-C581-CA2D-AB9C-16EE1760CE03}"/>
              </a:ext>
            </a:extLst>
          </p:cNvPr>
          <p:cNvSpPr txBox="1"/>
          <p:nvPr/>
        </p:nvSpPr>
        <p:spPr>
          <a:xfrm>
            <a:off x="1306285" y="2704555"/>
            <a:ext cx="3744179" cy="369332"/>
          </a:xfrm>
          <a:prstGeom prst="rect">
            <a:avLst/>
          </a:prstGeom>
          <a:noFill/>
        </p:spPr>
        <p:txBody>
          <a:bodyPr wrap="square" rtlCol="0">
            <a:spAutoFit/>
          </a:bodyPr>
          <a:lstStyle/>
          <a:p>
            <a:r>
              <a:rPr kumimoji="1" lang="en-US" altLang="ja-JP" dirty="0"/>
              <a:t>Locations of OTR monitor at BT line</a:t>
            </a:r>
            <a:endParaRPr kumimoji="1" lang="ja-JP" altLang="en-US"/>
          </a:p>
        </p:txBody>
      </p:sp>
      <p:pic>
        <p:nvPicPr>
          <p:cNvPr id="13" name="図 12">
            <a:extLst>
              <a:ext uri="{FF2B5EF4-FFF2-40B4-BE49-F238E27FC236}">
                <a16:creationId xmlns:a16="http://schemas.microsoft.com/office/drawing/2014/main" id="{DFC4A0D2-5202-76CF-D47C-4BD42C3026F0}"/>
              </a:ext>
            </a:extLst>
          </p:cNvPr>
          <p:cNvPicPr>
            <a:picLocks noChangeAspect="1"/>
          </p:cNvPicPr>
          <p:nvPr/>
        </p:nvPicPr>
        <p:blipFill>
          <a:blip r:embed="rId2"/>
          <a:stretch>
            <a:fillRect/>
          </a:stretch>
        </p:blipFill>
        <p:spPr>
          <a:xfrm>
            <a:off x="838200" y="4434594"/>
            <a:ext cx="8560981" cy="2101173"/>
          </a:xfrm>
          <a:prstGeom prst="rect">
            <a:avLst/>
          </a:prstGeom>
        </p:spPr>
      </p:pic>
      <p:sp>
        <p:nvSpPr>
          <p:cNvPr id="14" name="テキスト ボックス 13">
            <a:extLst>
              <a:ext uri="{FF2B5EF4-FFF2-40B4-BE49-F238E27FC236}">
                <a16:creationId xmlns:a16="http://schemas.microsoft.com/office/drawing/2014/main" id="{1CBC9694-F69F-63B4-5AB2-F4C236757A6D}"/>
              </a:ext>
            </a:extLst>
          </p:cNvPr>
          <p:cNvSpPr txBox="1"/>
          <p:nvPr/>
        </p:nvSpPr>
        <p:spPr>
          <a:xfrm>
            <a:off x="1105786" y="4167963"/>
            <a:ext cx="346570" cy="369332"/>
          </a:xfrm>
          <a:prstGeom prst="rect">
            <a:avLst/>
          </a:prstGeom>
          <a:noFill/>
        </p:spPr>
        <p:txBody>
          <a:bodyPr wrap="none" rtlCol="0">
            <a:spAutoFit/>
          </a:bodyPr>
          <a:lstStyle/>
          <a:p>
            <a:r>
              <a:rPr kumimoji="1" lang="en-US" altLang="ja-JP" dirty="0"/>
              <a:t>e</a:t>
            </a:r>
            <a:r>
              <a:rPr lang="en-US" altLang="ja-JP" baseline="30000" dirty="0"/>
              <a:t>-</a:t>
            </a:r>
            <a:endParaRPr kumimoji="1" lang="ja-JP" altLang="en-US"/>
          </a:p>
        </p:txBody>
      </p:sp>
      <p:sp>
        <p:nvSpPr>
          <p:cNvPr id="15" name="テキスト ボックス 14">
            <a:extLst>
              <a:ext uri="{FF2B5EF4-FFF2-40B4-BE49-F238E27FC236}">
                <a16:creationId xmlns:a16="http://schemas.microsoft.com/office/drawing/2014/main" id="{3EAA07A6-2689-311F-25E2-CE7C816BD120}"/>
              </a:ext>
            </a:extLst>
          </p:cNvPr>
          <p:cNvSpPr txBox="1"/>
          <p:nvPr/>
        </p:nvSpPr>
        <p:spPr>
          <a:xfrm>
            <a:off x="408974" y="3575076"/>
            <a:ext cx="1583619" cy="369332"/>
          </a:xfrm>
          <a:prstGeom prst="rect">
            <a:avLst/>
          </a:prstGeom>
          <a:noFill/>
        </p:spPr>
        <p:txBody>
          <a:bodyPr wrap="square" rtlCol="0">
            <a:spAutoFit/>
          </a:bodyPr>
          <a:lstStyle/>
          <a:p>
            <a:r>
              <a:rPr kumimoji="1" lang="en-US" altLang="ja-JP" dirty="0" err="1"/>
              <a:t>Linac</a:t>
            </a:r>
            <a:r>
              <a:rPr kumimoji="1" lang="en-US" altLang="ja-JP" dirty="0"/>
              <a:t> END</a:t>
            </a:r>
            <a:endParaRPr kumimoji="1" lang="ja-JP" altLang="en-US"/>
          </a:p>
        </p:txBody>
      </p:sp>
      <p:sp>
        <p:nvSpPr>
          <p:cNvPr id="16" name="テキスト ボックス 15">
            <a:extLst>
              <a:ext uri="{FF2B5EF4-FFF2-40B4-BE49-F238E27FC236}">
                <a16:creationId xmlns:a16="http://schemas.microsoft.com/office/drawing/2014/main" id="{A1B5A436-DCAB-2BA1-7C62-E69D2B237C4A}"/>
              </a:ext>
            </a:extLst>
          </p:cNvPr>
          <p:cNvSpPr txBox="1"/>
          <p:nvPr/>
        </p:nvSpPr>
        <p:spPr>
          <a:xfrm>
            <a:off x="9399181" y="3537892"/>
            <a:ext cx="1073889" cy="369332"/>
          </a:xfrm>
          <a:prstGeom prst="rect">
            <a:avLst/>
          </a:prstGeom>
          <a:noFill/>
        </p:spPr>
        <p:txBody>
          <a:bodyPr wrap="square" rtlCol="0">
            <a:spAutoFit/>
          </a:bodyPr>
          <a:lstStyle/>
          <a:p>
            <a:r>
              <a:rPr kumimoji="1" lang="en-US" altLang="ja-JP" dirty="0"/>
              <a:t>BT End</a:t>
            </a:r>
            <a:endParaRPr kumimoji="1" lang="ja-JP" altLang="en-US"/>
          </a:p>
        </p:txBody>
      </p:sp>
      <p:pic>
        <p:nvPicPr>
          <p:cNvPr id="18" name="図 17">
            <a:extLst>
              <a:ext uri="{FF2B5EF4-FFF2-40B4-BE49-F238E27FC236}">
                <a16:creationId xmlns:a16="http://schemas.microsoft.com/office/drawing/2014/main" id="{691B919C-6D5E-BB9E-A2DE-F2F174FDF4D5}"/>
              </a:ext>
            </a:extLst>
          </p:cNvPr>
          <p:cNvPicPr>
            <a:picLocks noChangeAspect="1"/>
          </p:cNvPicPr>
          <p:nvPr/>
        </p:nvPicPr>
        <p:blipFill>
          <a:blip r:embed="rId3"/>
          <a:stretch>
            <a:fillRect/>
          </a:stretch>
        </p:blipFill>
        <p:spPr>
          <a:xfrm>
            <a:off x="1503180" y="3137163"/>
            <a:ext cx="7772400" cy="1293902"/>
          </a:xfrm>
          <a:prstGeom prst="rect">
            <a:avLst/>
          </a:prstGeom>
        </p:spPr>
      </p:pic>
    </p:spTree>
    <p:extLst>
      <p:ext uri="{BB962C8B-B14F-4D97-AF65-F5344CB8AC3E}">
        <p14:creationId xmlns:p14="http://schemas.microsoft.com/office/powerpoint/2010/main" val="2179664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3A398BC-D19A-20D0-016A-3780987DB5A1}"/>
              </a:ext>
            </a:extLst>
          </p:cNvPr>
          <p:cNvSpPr txBox="1"/>
          <p:nvPr/>
        </p:nvSpPr>
        <p:spPr>
          <a:xfrm>
            <a:off x="0" y="0"/>
            <a:ext cx="6136745" cy="523220"/>
          </a:xfrm>
          <a:prstGeom prst="rect">
            <a:avLst/>
          </a:prstGeom>
          <a:noFill/>
        </p:spPr>
        <p:txBody>
          <a:bodyPr wrap="none" rtlCol="0">
            <a:spAutoFit/>
          </a:bodyPr>
          <a:lstStyle/>
          <a:p>
            <a:r>
              <a:rPr kumimoji="1" lang="en-US" altLang="ja-JP" sz="2800" b="1" u="sng" dirty="0">
                <a:solidFill>
                  <a:srgbClr val="FF0000"/>
                </a:solidFill>
                <a:uFill>
                  <a:solidFill>
                    <a:srgbClr val="FF0000"/>
                  </a:solidFill>
                </a:uFill>
              </a:rPr>
              <a:t>Emittance growth: </a:t>
            </a:r>
            <a:r>
              <a:rPr lang="en-US" altLang="ja-JP" sz="2800" b="1" u="sng" dirty="0">
                <a:solidFill>
                  <a:srgbClr val="FF0000"/>
                </a:solidFill>
                <a:uFill>
                  <a:solidFill>
                    <a:srgbClr val="FF0000"/>
                  </a:solidFill>
                </a:uFill>
              </a:rPr>
              <a:t>CSR monitor </a:t>
            </a:r>
            <a:r>
              <a:rPr lang="en-US" altLang="ja-JP" sz="2800" b="1" u="sng" dirty="0">
                <a:uFill>
                  <a:solidFill>
                    <a:srgbClr val="FF0000"/>
                  </a:solidFill>
                </a:uFill>
              </a:rPr>
              <a:t>(Terui)</a:t>
            </a:r>
            <a:endParaRPr kumimoji="1" lang="en-US" altLang="ja-JP" sz="2400" b="1" u="sng" dirty="0">
              <a:uFill>
                <a:solidFill>
                  <a:srgbClr val="FF0000"/>
                </a:solidFill>
              </a:uFill>
            </a:endParaRPr>
          </a:p>
        </p:txBody>
      </p:sp>
      <p:pic>
        <p:nvPicPr>
          <p:cNvPr id="4" name="図 3">
            <a:extLst>
              <a:ext uri="{FF2B5EF4-FFF2-40B4-BE49-F238E27FC236}">
                <a16:creationId xmlns:a16="http://schemas.microsoft.com/office/drawing/2014/main" id="{2E53E83F-9217-FB07-CF4E-0536966209D6}"/>
              </a:ext>
            </a:extLst>
          </p:cNvPr>
          <p:cNvPicPr>
            <a:picLocks noChangeAspect="1"/>
          </p:cNvPicPr>
          <p:nvPr/>
        </p:nvPicPr>
        <p:blipFill>
          <a:blip r:embed="rId2"/>
          <a:stretch>
            <a:fillRect/>
          </a:stretch>
        </p:blipFill>
        <p:spPr>
          <a:xfrm>
            <a:off x="0" y="3070880"/>
            <a:ext cx="5746994" cy="3379970"/>
          </a:xfrm>
          <a:prstGeom prst="rect">
            <a:avLst/>
          </a:prstGeom>
        </p:spPr>
      </p:pic>
      <p:pic>
        <p:nvPicPr>
          <p:cNvPr id="5" name="図 4">
            <a:extLst>
              <a:ext uri="{FF2B5EF4-FFF2-40B4-BE49-F238E27FC236}">
                <a16:creationId xmlns:a16="http://schemas.microsoft.com/office/drawing/2014/main" id="{6973E6F2-260A-299D-2C31-161049184148}"/>
              </a:ext>
            </a:extLst>
          </p:cNvPr>
          <p:cNvPicPr>
            <a:picLocks noChangeAspect="1"/>
          </p:cNvPicPr>
          <p:nvPr/>
        </p:nvPicPr>
        <p:blipFill>
          <a:blip r:embed="rId3"/>
          <a:stretch>
            <a:fillRect/>
          </a:stretch>
        </p:blipFill>
        <p:spPr>
          <a:xfrm>
            <a:off x="7331225" y="289273"/>
            <a:ext cx="3668423" cy="2752423"/>
          </a:xfrm>
          <a:prstGeom prst="rect">
            <a:avLst/>
          </a:prstGeom>
        </p:spPr>
      </p:pic>
      <p:sp>
        <p:nvSpPr>
          <p:cNvPr id="6" name="テキスト ボックス 5">
            <a:extLst>
              <a:ext uri="{FF2B5EF4-FFF2-40B4-BE49-F238E27FC236}">
                <a16:creationId xmlns:a16="http://schemas.microsoft.com/office/drawing/2014/main" id="{5A931E92-B737-E279-F84C-CDAF92DFF3E3}"/>
              </a:ext>
            </a:extLst>
          </p:cNvPr>
          <p:cNvSpPr txBox="1"/>
          <p:nvPr/>
        </p:nvSpPr>
        <p:spPr>
          <a:xfrm>
            <a:off x="5879805" y="3108061"/>
            <a:ext cx="6422065" cy="1908215"/>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dirty="0"/>
              <a:t>Plan to </a:t>
            </a:r>
            <a:r>
              <a:rPr lang="en-US" altLang="ja-JP" dirty="0"/>
              <a:t>replace  one vac. chamber of </a:t>
            </a:r>
            <a:r>
              <a:rPr lang="en-US" altLang="ja-JP" dirty="0" err="1"/>
              <a:t>BTp</a:t>
            </a:r>
            <a:r>
              <a:rPr lang="en-US" altLang="ja-JP" dirty="0"/>
              <a:t> 1</a:t>
            </a:r>
            <a:r>
              <a:rPr lang="en-US" altLang="ja-JP" baseline="30000" dirty="0"/>
              <a:t>st</a:t>
            </a:r>
            <a:r>
              <a:rPr lang="en-US" altLang="ja-JP" dirty="0"/>
              <a:t> arc bending magnet with a branch pipe to monitor CSR.  (No space for </a:t>
            </a:r>
            <a:r>
              <a:rPr lang="en-US" altLang="ja-JP" dirty="0" err="1"/>
              <a:t>BTe</a:t>
            </a:r>
            <a:r>
              <a:rPr lang="en-US" altLang="ja-JP" dirty="0"/>
              <a:t>.)</a:t>
            </a:r>
          </a:p>
          <a:p>
            <a:pPr marL="285750" indent="-285750">
              <a:spcBef>
                <a:spcPts val="600"/>
              </a:spcBef>
              <a:buFont typeface="Arial" panose="020B0604020202020204" pitchFamily="34" charset="0"/>
              <a:buChar char="•"/>
            </a:pPr>
            <a:r>
              <a:rPr kumimoji="1" lang="en-US" altLang="ja-JP" dirty="0"/>
              <a:t>Gap h</a:t>
            </a:r>
            <a:r>
              <a:rPr lang="en-US" altLang="ja-JP" dirty="0"/>
              <a:t>eight of vac. chamber can be changed. </a:t>
            </a:r>
          </a:p>
          <a:p>
            <a:pPr marL="285750" indent="-285750">
              <a:spcBef>
                <a:spcPts val="600"/>
              </a:spcBef>
              <a:buFont typeface="Arial" panose="020B0604020202020204" pitchFamily="34" charset="0"/>
              <a:buChar char="•"/>
            </a:pPr>
            <a:r>
              <a:rPr lang="en-US" altLang="ja-JP" dirty="0"/>
              <a:t>Simulations for infinite parallel plates with various gap height are also on-going by Fujita-</a:t>
            </a:r>
            <a:r>
              <a:rPr lang="en-US" altLang="ja-JP" dirty="0" err="1"/>
              <a:t>san</a:t>
            </a:r>
            <a:r>
              <a:rPr lang="en-US" altLang="ja-JP" dirty="0"/>
              <a:t>. Smaller gap height is preferable to reduce CSR effect.</a:t>
            </a:r>
            <a:endParaRPr kumimoji="1" lang="ja-JP" altLang="en-US"/>
          </a:p>
        </p:txBody>
      </p:sp>
      <p:sp>
        <p:nvSpPr>
          <p:cNvPr id="7" name="角丸四角形 6">
            <a:extLst>
              <a:ext uri="{FF2B5EF4-FFF2-40B4-BE49-F238E27FC236}">
                <a16:creationId xmlns:a16="http://schemas.microsoft.com/office/drawing/2014/main" id="{4B156722-732E-7D09-2965-52C7131C137E}"/>
              </a:ext>
            </a:extLst>
          </p:cNvPr>
          <p:cNvSpPr/>
          <p:nvPr/>
        </p:nvSpPr>
        <p:spPr>
          <a:xfrm>
            <a:off x="9103986" y="676486"/>
            <a:ext cx="1895662" cy="64078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3C387B26-350E-24A2-65CA-58FE2C5F1BF7}"/>
              </a:ext>
            </a:extLst>
          </p:cNvPr>
          <p:cNvPicPr>
            <a:picLocks noChangeAspect="1"/>
          </p:cNvPicPr>
          <p:nvPr/>
        </p:nvPicPr>
        <p:blipFill>
          <a:blip r:embed="rId4"/>
          <a:stretch>
            <a:fillRect/>
          </a:stretch>
        </p:blipFill>
        <p:spPr>
          <a:xfrm>
            <a:off x="8063077" y="4892682"/>
            <a:ext cx="4128923" cy="1848586"/>
          </a:xfrm>
          <a:prstGeom prst="rect">
            <a:avLst/>
          </a:prstGeom>
        </p:spPr>
      </p:pic>
      <p:pic>
        <p:nvPicPr>
          <p:cNvPr id="9" name="図 8">
            <a:extLst>
              <a:ext uri="{FF2B5EF4-FFF2-40B4-BE49-F238E27FC236}">
                <a16:creationId xmlns:a16="http://schemas.microsoft.com/office/drawing/2014/main" id="{52DFC5F6-891A-6C1A-9115-CE88096A454F}"/>
              </a:ext>
            </a:extLst>
          </p:cNvPr>
          <p:cNvPicPr>
            <a:picLocks noChangeAspect="1"/>
          </p:cNvPicPr>
          <p:nvPr/>
        </p:nvPicPr>
        <p:blipFill>
          <a:blip r:embed="rId5"/>
          <a:stretch>
            <a:fillRect/>
          </a:stretch>
        </p:blipFill>
        <p:spPr>
          <a:xfrm>
            <a:off x="6187366" y="5171919"/>
            <a:ext cx="1913086" cy="1143974"/>
          </a:xfrm>
          <a:prstGeom prst="rect">
            <a:avLst/>
          </a:prstGeom>
        </p:spPr>
      </p:pic>
      <p:sp>
        <p:nvSpPr>
          <p:cNvPr id="10" name="テキスト ボックス 9">
            <a:extLst>
              <a:ext uri="{FF2B5EF4-FFF2-40B4-BE49-F238E27FC236}">
                <a16:creationId xmlns:a16="http://schemas.microsoft.com/office/drawing/2014/main" id="{814C25C4-792B-8BDB-C657-D643393B8FEE}"/>
              </a:ext>
            </a:extLst>
          </p:cNvPr>
          <p:cNvSpPr txBox="1"/>
          <p:nvPr/>
        </p:nvSpPr>
        <p:spPr>
          <a:xfrm>
            <a:off x="10999648" y="627547"/>
            <a:ext cx="995609" cy="646331"/>
          </a:xfrm>
          <a:prstGeom prst="rect">
            <a:avLst/>
          </a:prstGeom>
          <a:noFill/>
        </p:spPr>
        <p:txBody>
          <a:bodyPr wrap="square" rtlCol="0">
            <a:spAutoFit/>
          </a:bodyPr>
          <a:lstStyle/>
          <a:p>
            <a:r>
              <a:rPr kumimoji="1" lang="en-US" altLang="ja-JP" dirty="0" err="1"/>
              <a:t>BTp</a:t>
            </a:r>
            <a:r>
              <a:rPr kumimoji="1" lang="en-US" altLang="ja-JP" dirty="0"/>
              <a:t>: BH1P.9</a:t>
            </a:r>
            <a:endParaRPr kumimoji="1" lang="ja-JP" altLang="en-US"/>
          </a:p>
        </p:txBody>
      </p:sp>
      <p:pic>
        <p:nvPicPr>
          <p:cNvPr id="3" name="図 2">
            <a:extLst>
              <a:ext uri="{FF2B5EF4-FFF2-40B4-BE49-F238E27FC236}">
                <a16:creationId xmlns:a16="http://schemas.microsoft.com/office/drawing/2014/main" id="{D82B0530-A284-4069-733C-1C65B4B19374}"/>
              </a:ext>
            </a:extLst>
          </p:cNvPr>
          <p:cNvPicPr>
            <a:picLocks noChangeAspect="1"/>
          </p:cNvPicPr>
          <p:nvPr/>
        </p:nvPicPr>
        <p:blipFill>
          <a:blip r:embed="rId6"/>
          <a:stretch>
            <a:fillRect/>
          </a:stretch>
        </p:blipFill>
        <p:spPr>
          <a:xfrm>
            <a:off x="37241" y="563630"/>
            <a:ext cx="6150125" cy="2633709"/>
          </a:xfrm>
          <a:prstGeom prst="rect">
            <a:avLst/>
          </a:prstGeom>
        </p:spPr>
      </p:pic>
      <p:sp>
        <p:nvSpPr>
          <p:cNvPr id="11" name="スライド番号プレースホルダー 10">
            <a:extLst>
              <a:ext uri="{FF2B5EF4-FFF2-40B4-BE49-F238E27FC236}">
                <a16:creationId xmlns:a16="http://schemas.microsoft.com/office/drawing/2014/main" id="{A9C98FE8-932A-2D0C-6DC7-C11B3717C56E}"/>
              </a:ext>
            </a:extLst>
          </p:cNvPr>
          <p:cNvSpPr>
            <a:spLocks noGrp="1"/>
          </p:cNvSpPr>
          <p:nvPr>
            <p:ph type="sldNum" sz="quarter" idx="12"/>
          </p:nvPr>
        </p:nvSpPr>
        <p:spPr/>
        <p:txBody>
          <a:bodyPr/>
          <a:lstStyle/>
          <a:p>
            <a:fld id="{F495176A-387F-8645-862E-987C27A6E32D}" type="slidenum">
              <a:rPr kumimoji="1" lang="ja-JP" altLang="en-US" smtClean="0"/>
              <a:t>18</a:t>
            </a:fld>
            <a:endParaRPr kumimoji="1" lang="ja-JP" altLang="en-US"/>
          </a:p>
        </p:txBody>
      </p:sp>
      <p:sp>
        <p:nvSpPr>
          <p:cNvPr id="12" name="フッター プレースホルダー 11">
            <a:extLst>
              <a:ext uri="{FF2B5EF4-FFF2-40B4-BE49-F238E27FC236}">
                <a16:creationId xmlns:a16="http://schemas.microsoft.com/office/drawing/2014/main" id="{85D2EF57-A114-73C6-A87A-C0A143A437FF}"/>
              </a:ext>
            </a:extLst>
          </p:cNvPr>
          <p:cNvSpPr>
            <a:spLocks noGrp="1"/>
          </p:cNvSpPr>
          <p:nvPr>
            <p:ph type="ftr" sz="quarter" idx="11"/>
          </p:nvPr>
        </p:nvSpPr>
        <p:spPr/>
        <p:txBody>
          <a:bodyPr/>
          <a:lstStyle/>
          <a:p>
            <a:r>
              <a:rPr kumimoji="1" lang="en-US" altLang="ja-JP"/>
              <a:t>The 26th KEKB Acclerator Review Committee</a:t>
            </a:r>
            <a:endParaRPr kumimoji="1" lang="ja-JP" altLang="en-US"/>
          </a:p>
        </p:txBody>
      </p:sp>
    </p:spTree>
    <p:extLst>
      <p:ext uri="{BB962C8B-B14F-4D97-AF65-F5344CB8AC3E}">
        <p14:creationId xmlns:p14="http://schemas.microsoft.com/office/powerpoint/2010/main" val="3484363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498CD5-8223-24F2-EA1E-E99D31A3FF33}"/>
              </a:ext>
            </a:extLst>
          </p:cNvPr>
          <p:cNvSpPr>
            <a:spLocks noGrp="1"/>
          </p:cNvSpPr>
          <p:nvPr>
            <p:ph type="title"/>
          </p:nvPr>
        </p:nvSpPr>
        <p:spPr/>
        <p:txBody>
          <a:bodyPr/>
          <a:lstStyle/>
          <a:p>
            <a:r>
              <a:rPr kumimoji="1" lang="en-US" altLang="ja-JP" dirty="0"/>
              <a:t>Upgrade plans in BT</a:t>
            </a:r>
            <a:endParaRPr kumimoji="1" lang="ja-JP" altLang="en-US"/>
          </a:p>
        </p:txBody>
      </p:sp>
      <p:sp>
        <p:nvSpPr>
          <p:cNvPr id="3" name="コンテンツ プレースホルダー 2">
            <a:extLst>
              <a:ext uri="{FF2B5EF4-FFF2-40B4-BE49-F238E27FC236}">
                <a16:creationId xmlns:a16="http://schemas.microsoft.com/office/drawing/2014/main" id="{2033AF3D-FC63-F10A-E87F-5E388AFC6BED}"/>
              </a:ext>
            </a:extLst>
          </p:cNvPr>
          <p:cNvSpPr>
            <a:spLocks noGrp="1"/>
          </p:cNvSpPr>
          <p:nvPr>
            <p:ph idx="1"/>
          </p:nvPr>
        </p:nvSpPr>
        <p:spPr/>
        <p:txBody>
          <a:bodyPr/>
          <a:lstStyle/>
          <a:p>
            <a:pPr lvl="1">
              <a:spcBef>
                <a:spcPts val="600"/>
              </a:spcBef>
              <a:spcAft>
                <a:spcPts val="600"/>
              </a:spcAft>
            </a:pPr>
            <a:r>
              <a:rPr lang="en-US" altLang="ja-JP" sz="2800" dirty="0"/>
              <a:t>BT e- ECS by </a:t>
            </a:r>
            <a:r>
              <a:rPr lang="en-US" altLang="ja-JP" sz="2800" dirty="0" err="1"/>
              <a:t>Linac</a:t>
            </a:r>
            <a:r>
              <a:rPr lang="en-US" altLang="ja-JP" sz="2800" dirty="0"/>
              <a:t> group</a:t>
            </a:r>
          </a:p>
          <a:p>
            <a:pPr lvl="1">
              <a:spcBef>
                <a:spcPts val="600"/>
              </a:spcBef>
              <a:spcAft>
                <a:spcPts val="600"/>
              </a:spcAft>
            </a:pPr>
            <a:r>
              <a:rPr kumimoji="1" lang="en-US" altLang="ja-JP" sz="2800" dirty="0"/>
              <a:t>New BT e- Line for HER</a:t>
            </a:r>
            <a:endParaRPr lang="en-US" altLang="ja-JP" sz="2800" dirty="0"/>
          </a:p>
          <a:p>
            <a:endParaRPr kumimoji="1" lang="ja-JP" altLang="en-US"/>
          </a:p>
        </p:txBody>
      </p:sp>
      <p:sp>
        <p:nvSpPr>
          <p:cNvPr id="4" name="フッター プレースホルダー 3">
            <a:extLst>
              <a:ext uri="{FF2B5EF4-FFF2-40B4-BE49-F238E27FC236}">
                <a16:creationId xmlns:a16="http://schemas.microsoft.com/office/drawing/2014/main" id="{4B09715E-D4A7-443D-82C6-8F3AB243D09B}"/>
              </a:ext>
            </a:extLst>
          </p:cNvPr>
          <p:cNvSpPr>
            <a:spLocks noGrp="1"/>
          </p:cNvSpPr>
          <p:nvPr>
            <p:ph type="ftr" sz="quarter" idx="11"/>
          </p:nvPr>
        </p:nvSpPr>
        <p:spPr/>
        <p:txBody>
          <a:bodyPr/>
          <a:lstStyle/>
          <a:p>
            <a:r>
              <a:rPr kumimoji="1" lang="en-US" altLang="ja-JP"/>
              <a:t>The 26th KEKB Acclerator Review Committee</a:t>
            </a:r>
            <a:endParaRPr kumimoji="1" lang="ja-JP" altLang="en-US"/>
          </a:p>
        </p:txBody>
      </p:sp>
      <p:sp>
        <p:nvSpPr>
          <p:cNvPr id="5" name="スライド番号プレースホルダー 4">
            <a:extLst>
              <a:ext uri="{FF2B5EF4-FFF2-40B4-BE49-F238E27FC236}">
                <a16:creationId xmlns:a16="http://schemas.microsoft.com/office/drawing/2014/main" id="{21756762-DDBD-E67B-F580-0211CDF2A087}"/>
              </a:ext>
            </a:extLst>
          </p:cNvPr>
          <p:cNvSpPr>
            <a:spLocks noGrp="1"/>
          </p:cNvSpPr>
          <p:nvPr>
            <p:ph type="sldNum" sz="quarter" idx="12"/>
          </p:nvPr>
        </p:nvSpPr>
        <p:spPr/>
        <p:txBody>
          <a:bodyPr/>
          <a:lstStyle/>
          <a:p>
            <a:fld id="{F495176A-387F-8645-862E-987C27A6E32D}" type="slidenum">
              <a:rPr kumimoji="1" lang="ja-JP" altLang="en-US" smtClean="0"/>
              <a:t>19</a:t>
            </a:fld>
            <a:endParaRPr kumimoji="1" lang="ja-JP" altLang="en-US"/>
          </a:p>
        </p:txBody>
      </p:sp>
    </p:spTree>
    <p:extLst>
      <p:ext uri="{BB962C8B-B14F-4D97-AF65-F5344CB8AC3E}">
        <p14:creationId xmlns:p14="http://schemas.microsoft.com/office/powerpoint/2010/main" val="2265545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05A43F-3696-8171-4374-F387CF8514C4}"/>
              </a:ext>
            </a:extLst>
          </p:cNvPr>
          <p:cNvSpPr>
            <a:spLocks noGrp="1"/>
          </p:cNvSpPr>
          <p:nvPr>
            <p:ph type="title"/>
          </p:nvPr>
        </p:nvSpPr>
        <p:spPr/>
        <p:txBody>
          <a:bodyPr>
            <a:normAutofit/>
          </a:bodyPr>
          <a:lstStyle/>
          <a:p>
            <a:r>
              <a:rPr kumimoji="1" lang="en-US" altLang="ja-JP" sz="3200" dirty="0"/>
              <a:t>Contents</a:t>
            </a:r>
            <a:endParaRPr kumimoji="1" lang="ja-JP" altLang="en-US" sz="3200"/>
          </a:p>
        </p:txBody>
      </p:sp>
      <p:sp>
        <p:nvSpPr>
          <p:cNvPr id="3" name="コンテンツ プレースホルダー 2">
            <a:extLst>
              <a:ext uri="{FF2B5EF4-FFF2-40B4-BE49-F238E27FC236}">
                <a16:creationId xmlns:a16="http://schemas.microsoft.com/office/drawing/2014/main" id="{A4B5864C-3116-404F-47AD-0556CA6AF4DB}"/>
              </a:ext>
            </a:extLst>
          </p:cNvPr>
          <p:cNvSpPr>
            <a:spLocks noGrp="1"/>
          </p:cNvSpPr>
          <p:nvPr>
            <p:ph idx="1"/>
          </p:nvPr>
        </p:nvSpPr>
        <p:spPr/>
        <p:txBody>
          <a:bodyPr>
            <a:normAutofit/>
          </a:bodyPr>
          <a:lstStyle/>
          <a:p>
            <a:pPr marL="514350" indent="-514350">
              <a:spcBef>
                <a:spcPts val="600"/>
              </a:spcBef>
              <a:spcAft>
                <a:spcPts val="600"/>
              </a:spcAft>
              <a:buFont typeface="+mj-lt"/>
              <a:buAutoNum type="arabicPeriod"/>
            </a:pPr>
            <a:r>
              <a:rPr lang="en-US" altLang="ja-JP" sz="2400" dirty="0"/>
              <a:t>To improve injection efficiency</a:t>
            </a:r>
          </a:p>
          <a:p>
            <a:pPr marL="514350" indent="-514350">
              <a:spcBef>
                <a:spcPts val="600"/>
              </a:spcBef>
              <a:spcAft>
                <a:spcPts val="600"/>
              </a:spcAft>
              <a:buFont typeface="+mj-lt"/>
              <a:buAutoNum type="arabicPeriod"/>
            </a:pPr>
            <a:r>
              <a:rPr lang="en-US" altLang="ja-JP" sz="2400" dirty="0"/>
              <a:t>BT hardware issues and updates</a:t>
            </a:r>
          </a:p>
          <a:p>
            <a:pPr marL="514350" indent="-514350">
              <a:spcBef>
                <a:spcPts val="600"/>
              </a:spcBef>
              <a:spcAft>
                <a:spcPts val="600"/>
              </a:spcAft>
              <a:buFont typeface="+mj-lt"/>
              <a:buAutoNum type="arabicPeriod"/>
            </a:pPr>
            <a:r>
              <a:rPr lang="en-US" altLang="ja-JP" sz="2400" dirty="0"/>
              <a:t>Upgrade plans in </a:t>
            </a:r>
            <a:r>
              <a:rPr kumimoji="1" lang="en-US" altLang="ja-JP" sz="2400" dirty="0"/>
              <a:t>BT </a:t>
            </a:r>
          </a:p>
          <a:p>
            <a:pPr marL="514350" indent="-514350">
              <a:spcBef>
                <a:spcPts val="600"/>
              </a:spcBef>
              <a:spcAft>
                <a:spcPts val="600"/>
              </a:spcAft>
              <a:buFont typeface="+mj-lt"/>
              <a:buAutoNum type="arabicPeriod"/>
            </a:pPr>
            <a:r>
              <a:rPr kumimoji="1" lang="en-US" altLang="ja-JP" sz="2400" dirty="0"/>
              <a:t>Summary</a:t>
            </a:r>
            <a:endParaRPr kumimoji="1" lang="ja-JP" altLang="en-US" sz="2400"/>
          </a:p>
        </p:txBody>
      </p:sp>
      <p:sp>
        <p:nvSpPr>
          <p:cNvPr id="6" name="フッター プレースホルダー 5">
            <a:extLst>
              <a:ext uri="{FF2B5EF4-FFF2-40B4-BE49-F238E27FC236}">
                <a16:creationId xmlns:a16="http://schemas.microsoft.com/office/drawing/2014/main" id="{1F2E4924-8555-4748-6427-DC4EACC6B5B2}"/>
              </a:ext>
            </a:extLst>
          </p:cNvPr>
          <p:cNvSpPr>
            <a:spLocks noGrp="1"/>
          </p:cNvSpPr>
          <p:nvPr>
            <p:ph type="ftr" sz="quarter" idx="11"/>
          </p:nvPr>
        </p:nvSpPr>
        <p:spPr/>
        <p:txBody>
          <a:bodyPr/>
          <a:lstStyle/>
          <a:p>
            <a:r>
              <a:rPr kumimoji="1" lang="en-US" altLang="ja-JP"/>
              <a:t>The 26th KEKB Acclerator Review Committee</a:t>
            </a:r>
            <a:endParaRPr kumimoji="1" lang="ja-JP" altLang="en-US"/>
          </a:p>
        </p:txBody>
      </p:sp>
      <p:sp>
        <p:nvSpPr>
          <p:cNvPr id="4" name="スライド番号プレースホルダー 3">
            <a:extLst>
              <a:ext uri="{FF2B5EF4-FFF2-40B4-BE49-F238E27FC236}">
                <a16:creationId xmlns:a16="http://schemas.microsoft.com/office/drawing/2014/main" id="{4303AE88-6382-14E9-8AB9-EBAB867F3BBD}"/>
              </a:ext>
            </a:extLst>
          </p:cNvPr>
          <p:cNvSpPr>
            <a:spLocks noGrp="1"/>
          </p:cNvSpPr>
          <p:nvPr>
            <p:ph type="sldNum" sz="quarter" idx="12"/>
          </p:nvPr>
        </p:nvSpPr>
        <p:spPr/>
        <p:txBody>
          <a:bodyPr/>
          <a:lstStyle/>
          <a:p>
            <a:fld id="{F495176A-387F-8645-862E-987C27A6E32D}" type="slidenum">
              <a:rPr kumimoji="1" lang="ja-JP" altLang="en-US" smtClean="0"/>
              <a:t>2</a:t>
            </a:fld>
            <a:endParaRPr kumimoji="1" lang="ja-JP" altLang="en-US"/>
          </a:p>
        </p:txBody>
      </p:sp>
    </p:spTree>
    <p:extLst>
      <p:ext uri="{BB962C8B-B14F-4D97-AF65-F5344CB8AC3E}">
        <p14:creationId xmlns:p14="http://schemas.microsoft.com/office/powerpoint/2010/main" val="3651704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F4892C5-CF88-D39B-F36A-AED1DB2B725D}"/>
              </a:ext>
            </a:extLst>
          </p:cNvPr>
          <p:cNvSpPr txBox="1"/>
          <p:nvPr/>
        </p:nvSpPr>
        <p:spPr>
          <a:xfrm>
            <a:off x="0" y="0"/>
            <a:ext cx="1542089" cy="523220"/>
          </a:xfrm>
          <a:prstGeom prst="rect">
            <a:avLst/>
          </a:prstGeom>
          <a:noFill/>
        </p:spPr>
        <p:txBody>
          <a:bodyPr wrap="none" rtlCol="0">
            <a:spAutoFit/>
          </a:bodyPr>
          <a:lstStyle/>
          <a:p>
            <a:r>
              <a:rPr kumimoji="1" lang="en-US" altLang="ja-JP" sz="2800" b="1" u="sng" dirty="0">
                <a:solidFill>
                  <a:srgbClr val="FF0000"/>
                </a:solidFill>
                <a:uFill>
                  <a:solidFill>
                    <a:srgbClr val="FF0000"/>
                  </a:solidFill>
                </a:uFill>
              </a:rPr>
              <a:t>BT e- ECS</a:t>
            </a:r>
            <a:endParaRPr kumimoji="1" lang="en-US" altLang="ja-JP" sz="2400" b="1" u="sng" dirty="0">
              <a:uFill>
                <a:solidFill>
                  <a:srgbClr val="FF0000"/>
                </a:solidFill>
              </a:uFill>
            </a:endParaRPr>
          </a:p>
        </p:txBody>
      </p:sp>
      <p:pic>
        <p:nvPicPr>
          <p:cNvPr id="3" name="図 2">
            <a:extLst>
              <a:ext uri="{FF2B5EF4-FFF2-40B4-BE49-F238E27FC236}">
                <a16:creationId xmlns:a16="http://schemas.microsoft.com/office/drawing/2014/main" id="{9DDD7A1D-A942-7B50-1EEF-12E4A69F1546}"/>
              </a:ext>
            </a:extLst>
          </p:cNvPr>
          <p:cNvPicPr>
            <a:picLocks noChangeAspect="1"/>
          </p:cNvPicPr>
          <p:nvPr/>
        </p:nvPicPr>
        <p:blipFill>
          <a:blip r:embed="rId2"/>
          <a:stretch>
            <a:fillRect/>
          </a:stretch>
        </p:blipFill>
        <p:spPr>
          <a:xfrm>
            <a:off x="969129" y="2906686"/>
            <a:ext cx="4941914" cy="3482488"/>
          </a:xfrm>
          <a:prstGeom prst="rect">
            <a:avLst/>
          </a:prstGeom>
        </p:spPr>
      </p:pic>
      <p:sp>
        <p:nvSpPr>
          <p:cNvPr id="6" name="テキスト ボックス 5">
            <a:extLst>
              <a:ext uri="{FF2B5EF4-FFF2-40B4-BE49-F238E27FC236}">
                <a16:creationId xmlns:a16="http://schemas.microsoft.com/office/drawing/2014/main" id="{AE61434F-CD9C-79C8-CC26-6105E0BD5413}"/>
              </a:ext>
            </a:extLst>
          </p:cNvPr>
          <p:cNvSpPr txBox="1"/>
          <p:nvPr/>
        </p:nvSpPr>
        <p:spPr>
          <a:xfrm>
            <a:off x="474393" y="585447"/>
            <a:ext cx="11125728" cy="1631216"/>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altLang="ja-JP" dirty="0"/>
              <a:t>Because the budget of 1.7 </a:t>
            </a:r>
            <a:r>
              <a:rPr lang="en-US" altLang="ja-JP" dirty="0" err="1"/>
              <a:t>oku</a:t>
            </a:r>
            <a:r>
              <a:rPr lang="en-US" altLang="ja-JP" dirty="0"/>
              <a:t>-yen (1.25M$) for  e- ECS fabrication had been already approved,  the e- ECS components and the facility cooling water system must be fabricated in three years. </a:t>
            </a:r>
          </a:p>
          <a:p>
            <a:pPr marL="285750" indent="-285750">
              <a:spcBef>
                <a:spcPts val="600"/>
              </a:spcBef>
              <a:buFont typeface="Arial" panose="020B0604020202020204" pitchFamily="34" charset="0"/>
              <a:buChar char="•"/>
            </a:pPr>
            <a:r>
              <a:rPr lang="en-US" altLang="ja-JP" dirty="0" err="1"/>
              <a:t>Linac</a:t>
            </a:r>
            <a:r>
              <a:rPr lang="en-US" altLang="ja-JP" dirty="0"/>
              <a:t> group has just started the study of the effectiveness and feasibility of e- ECS, including beam loss rates.</a:t>
            </a:r>
          </a:p>
          <a:p>
            <a:pPr marL="285750" indent="-285750">
              <a:spcBef>
                <a:spcPts val="600"/>
              </a:spcBef>
              <a:buFont typeface="Arial" panose="020B0604020202020204" pitchFamily="34" charset="0"/>
              <a:buChar char="•"/>
            </a:pPr>
            <a:r>
              <a:rPr lang="en-US" altLang="ja-JP" dirty="0"/>
              <a:t>Because BT tunnel has poor radiation shields (0.4 m of concrete + 1.1 m of soil) for public area, additional radiation shields might be needed to incorporate e- ECS but it will be  problems with maintainability.</a:t>
            </a:r>
          </a:p>
        </p:txBody>
      </p:sp>
      <p:sp>
        <p:nvSpPr>
          <p:cNvPr id="8" name="スライド番号プレースホルダー 7">
            <a:extLst>
              <a:ext uri="{FF2B5EF4-FFF2-40B4-BE49-F238E27FC236}">
                <a16:creationId xmlns:a16="http://schemas.microsoft.com/office/drawing/2014/main" id="{4DC9CEED-B07B-4CBF-6998-DD798F1CA4C1}"/>
              </a:ext>
            </a:extLst>
          </p:cNvPr>
          <p:cNvSpPr>
            <a:spLocks noGrp="1"/>
          </p:cNvSpPr>
          <p:nvPr>
            <p:ph type="sldNum" sz="quarter" idx="12"/>
          </p:nvPr>
        </p:nvSpPr>
        <p:spPr/>
        <p:txBody>
          <a:bodyPr/>
          <a:lstStyle/>
          <a:p>
            <a:fld id="{F495176A-387F-8645-862E-987C27A6E32D}" type="slidenum">
              <a:rPr kumimoji="1" lang="ja-JP" altLang="en-US" smtClean="0"/>
              <a:t>20</a:t>
            </a:fld>
            <a:endParaRPr kumimoji="1" lang="ja-JP" altLang="en-US"/>
          </a:p>
        </p:txBody>
      </p:sp>
      <p:sp>
        <p:nvSpPr>
          <p:cNvPr id="9" name="フッター プレースホルダー 8">
            <a:extLst>
              <a:ext uri="{FF2B5EF4-FFF2-40B4-BE49-F238E27FC236}">
                <a16:creationId xmlns:a16="http://schemas.microsoft.com/office/drawing/2014/main" id="{189E0477-F757-9D38-AFBF-0DD029EE0164}"/>
              </a:ext>
            </a:extLst>
          </p:cNvPr>
          <p:cNvSpPr>
            <a:spLocks noGrp="1"/>
          </p:cNvSpPr>
          <p:nvPr>
            <p:ph type="ftr" sz="quarter" idx="11"/>
          </p:nvPr>
        </p:nvSpPr>
        <p:spPr/>
        <p:txBody>
          <a:bodyPr/>
          <a:lstStyle/>
          <a:p>
            <a:r>
              <a:rPr kumimoji="1" lang="en-US" altLang="ja-JP"/>
              <a:t>The 26th KEKB Acclerator Review Committee</a:t>
            </a:r>
            <a:endParaRPr kumimoji="1" lang="ja-JP" altLang="en-US"/>
          </a:p>
        </p:txBody>
      </p:sp>
      <p:sp>
        <p:nvSpPr>
          <p:cNvPr id="13" name="テキスト ボックス 12">
            <a:extLst>
              <a:ext uri="{FF2B5EF4-FFF2-40B4-BE49-F238E27FC236}">
                <a16:creationId xmlns:a16="http://schemas.microsoft.com/office/drawing/2014/main" id="{41E787D0-B4B3-D71E-8619-38B94567D78F}"/>
              </a:ext>
            </a:extLst>
          </p:cNvPr>
          <p:cNvSpPr txBox="1"/>
          <p:nvPr/>
        </p:nvSpPr>
        <p:spPr>
          <a:xfrm>
            <a:off x="633881" y="2570177"/>
            <a:ext cx="5908158" cy="369332"/>
          </a:xfrm>
          <a:prstGeom prst="rect">
            <a:avLst/>
          </a:prstGeom>
          <a:noFill/>
        </p:spPr>
        <p:txBody>
          <a:bodyPr wrap="square" rtlCol="0">
            <a:spAutoFit/>
          </a:bodyPr>
          <a:lstStyle/>
          <a:p>
            <a:r>
              <a:rPr kumimoji="1" lang="en-US" altLang="ja-JP" dirty="0"/>
              <a:t>The Twenty-Fifth KEKB Accelerator Review Committee</a:t>
            </a:r>
            <a:endParaRPr kumimoji="1" lang="ja-JP" altLang="en-US"/>
          </a:p>
        </p:txBody>
      </p:sp>
    </p:spTree>
    <p:extLst>
      <p:ext uri="{BB962C8B-B14F-4D97-AF65-F5344CB8AC3E}">
        <p14:creationId xmlns:p14="http://schemas.microsoft.com/office/powerpoint/2010/main" val="35071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イメージ" descr="イメージ"/>
          <p:cNvPicPr>
            <a:picLocks noChangeAspect="1"/>
          </p:cNvPicPr>
          <p:nvPr/>
        </p:nvPicPr>
        <p:blipFill>
          <a:blip r:embed="rId2"/>
          <a:stretch>
            <a:fillRect/>
          </a:stretch>
        </p:blipFill>
        <p:spPr>
          <a:xfrm>
            <a:off x="1774031" y="2290059"/>
            <a:ext cx="7571001" cy="4473774"/>
          </a:xfrm>
          <a:prstGeom prst="rect">
            <a:avLst/>
          </a:prstGeom>
          <a:ln w="12700">
            <a:miter lim="400000"/>
          </a:ln>
        </p:spPr>
      </p:pic>
      <p:sp>
        <p:nvSpPr>
          <p:cNvPr id="259" name="Current HER transport line"/>
          <p:cNvSpPr txBox="1"/>
          <p:nvPr/>
        </p:nvSpPr>
        <p:spPr>
          <a:xfrm>
            <a:off x="6353425" y="1965011"/>
            <a:ext cx="1804469"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a:solidFill>
                  <a:schemeClr val="accent1"/>
                </a:solidFill>
                <a:latin typeface="+mn-lt"/>
                <a:ea typeface="+mn-ea"/>
                <a:cs typeface="+mn-cs"/>
                <a:sym typeface="ヒラギノ角ゴ ProN W6"/>
              </a:defRPr>
            </a:lvl1pPr>
          </a:lstStyle>
          <a:p>
            <a:r>
              <a:rPr sz="1266"/>
              <a:t>Current HER transport line</a:t>
            </a:r>
          </a:p>
        </p:txBody>
      </p:sp>
      <p:sp>
        <p:nvSpPr>
          <p:cNvPr id="260" name="線"/>
          <p:cNvSpPr/>
          <p:nvPr/>
        </p:nvSpPr>
        <p:spPr>
          <a:xfrm flipH="1">
            <a:off x="6096000" y="2165028"/>
            <a:ext cx="363228" cy="754980"/>
          </a:xfrm>
          <a:prstGeom prst="line">
            <a:avLst/>
          </a:prstGeom>
          <a:ln w="25400">
            <a:solidFill>
              <a:schemeClr val="accent1"/>
            </a:solidFill>
            <a:miter lim="400000"/>
            <a:tailEnd type="triangle"/>
          </a:ln>
        </p:spPr>
        <p:txBody>
          <a:bodyPr lIns="35719" tIns="35719" rIns="35719" bIns="35719" anchor="ctr"/>
          <a:lstStyle/>
          <a:p>
            <a:endParaRPr sz="1266"/>
          </a:p>
        </p:txBody>
      </p:sp>
      <p:sp>
        <p:nvSpPr>
          <p:cNvPr id="261" name="New HER transport line"/>
          <p:cNvSpPr txBox="1"/>
          <p:nvPr/>
        </p:nvSpPr>
        <p:spPr>
          <a:xfrm>
            <a:off x="6854274" y="4634987"/>
            <a:ext cx="1603709"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a:solidFill>
                  <a:schemeClr val="accent1"/>
                </a:solidFill>
                <a:latin typeface="+mn-lt"/>
                <a:ea typeface="+mn-ea"/>
                <a:cs typeface="+mn-cs"/>
                <a:sym typeface="ヒラギノ角ゴ ProN W6"/>
              </a:defRPr>
            </a:lvl1pPr>
          </a:lstStyle>
          <a:p>
            <a:r>
              <a:rPr sz="1266"/>
              <a:t>New HER transport line</a:t>
            </a:r>
          </a:p>
        </p:txBody>
      </p:sp>
      <p:sp>
        <p:nvSpPr>
          <p:cNvPr id="262" name="線"/>
          <p:cNvSpPr/>
          <p:nvPr/>
        </p:nvSpPr>
        <p:spPr>
          <a:xfrm flipH="1" flipV="1">
            <a:off x="5658446" y="3795117"/>
            <a:ext cx="1240669" cy="987217"/>
          </a:xfrm>
          <a:prstGeom prst="line">
            <a:avLst/>
          </a:prstGeom>
          <a:ln w="25400">
            <a:solidFill>
              <a:schemeClr val="accent1"/>
            </a:solidFill>
            <a:miter lim="400000"/>
            <a:tailEnd type="triangle"/>
          </a:ln>
        </p:spPr>
        <p:txBody>
          <a:bodyPr lIns="35719" tIns="35719" rIns="35719" bIns="35719" anchor="ctr"/>
          <a:lstStyle/>
          <a:p>
            <a:endParaRPr sz="1266"/>
          </a:p>
        </p:txBody>
      </p:sp>
      <p:sp>
        <p:nvSpPr>
          <p:cNvPr id="263" name="Linac"/>
          <p:cNvSpPr txBox="1"/>
          <p:nvPr/>
        </p:nvSpPr>
        <p:spPr>
          <a:xfrm>
            <a:off x="8780371" y="2759753"/>
            <a:ext cx="410370"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1266"/>
              <a:t>Linac</a:t>
            </a:r>
          </a:p>
        </p:txBody>
      </p:sp>
      <p:sp>
        <p:nvSpPr>
          <p:cNvPr id="264" name="線"/>
          <p:cNvSpPr/>
          <p:nvPr/>
        </p:nvSpPr>
        <p:spPr>
          <a:xfrm flipH="1" flipV="1">
            <a:off x="6265663" y="3116461"/>
            <a:ext cx="344495" cy="140977"/>
          </a:xfrm>
          <a:prstGeom prst="line">
            <a:avLst/>
          </a:prstGeom>
          <a:ln w="12700">
            <a:solidFill>
              <a:srgbClr val="000000"/>
            </a:solidFill>
            <a:miter lim="400000"/>
            <a:tailEnd type="triangle"/>
          </a:ln>
        </p:spPr>
        <p:txBody>
          <a:bodyPr lIns="35719" tIns="35719" rIns="35719" bIns="35719" anchor="ctr"/>
          <a:lstStyle/>
          <a:p>
            <a:endParaRPr sz="1266"/>
          </a:p>
        </p:txBody>
      </p:sp>
      <p:sp>
        <p:nvSpPr>
          <p:cNvPr id="265" name="線"/>
          <p:cNvSpPr/>
          <p:nvPr/>
        </p:nvSpPr>
        <p:spPr>
          <a:xfrm flipH="1">
            <a:off x="4979788" y="3668203"/>
            <a:ext cx="344495" cy="19759"/>
          </a:xfrm>
          <a:prstGeom prst="line">
            <a:avLst/>
          </a:prstGeom>
          <a:ln w="12700">
            <a:solidFill>
              <a:srgbClr val="000000"/>
            </a:solidFill>
            <a:miter lim="400000"/>
            <a:tailEnd type="triangle"/>
          </a:ln>
        </p:spPr>
        <p:txBody>
          <a:bodyPr lIns="35719" tIns="35719" rIns="35719" bIns="35719" anchor="ctr"/>
          <a:lstStyle/>
          <a:p>
            <a:endParaRPr sz="1266"/>
          </a:p>
        </p:txBody>
      </p:sp>
      <p:sp>
        <p:nvSpPr>
          <p:cNvPr id="266" name="線"/>
          <p:cNvSpPr/>
          <p:nvPr/>
        </p:nvSpPr>
        <p:spPr>
          <a:xfrm>
            <a:off x="3827859" y="4959570"/>
            <a:ext cx="53579" cy="401311"/>
          </a:xfrm>
          <a:prstGeom prst="line">
            <a:avLst/>
          </a:prstGeom>
          <a:ln w="12700">
            <a:solidFill>
              <a:srgbClr val="000000"/>
            </a:solidFill>
            <a:miter lim="400000"/>
            <a:tailEnd type="triangle"/>
          </a:ln>
        </p:spPr>
        <p:txBody>
          <a:bodyPr lIns="35719" tIns="35719" rIns="35719" bIns="35719" anchor="ctr"/>
          <a:lstStyle/>
          <a:p>
            <a:endParaRPr sz="1266"/>
          </a:p>
        </p:txBody>
      </p:sp>
      <p:sp>
        <p:nvSpPr>
          <p:cNvPr id="267" name="New BT line for the HER has been proposed, that envisages ease of the CSR/ISR emittance growth…"/>
          <p:cNvSpPr txBox="1"/>
          <p:nvPr/>
        </p:nvSpPr>
        <p:spPr>
          <a:xfrm>
            <a:off x="298114" y="521601"/>
            <a:ext cx="8820443" cy="2195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p>
            <a:pPr marL="142870" indent="-142870">
              <a:spcBef>
                <a:spcPts val="600"/>
              </a:spcBef>
              <a:spcAft>
                <a:spcPts val="600"/>
              </a:spcAft>
              <a:buSzPct val="123000"/>
              <a:buChar char="•"/>
            </a:pPr>
            <a:r>
              <a:rPr dirty="0"/>
              <a:t>New BT line for the HER has been proposed, that envisages ease of the CSR/ISR emittance growth</a:t>
            </a:r>
            <a:r>
              <a:rPr lang="en-US" dirty="0"/>
              <a:t>.</a:t>
            </a:r>
            <a:endParaRPr dirty="0"/>
          </a:p>
          <a:p>
            <a:pPr marL="142870" indent="-142870">
              <a:spcBef>
                <a:spcPts val="600"/>
              </a:spcBef>
              <a:spcAft>
                <a:spcPts val="600"/>
              </a:spcAft>
              <a:buSzPct val="123000"/>
              <a:buChar char="•"/>
            </a:pPr>
            <a:r>
              <a:rPr dirty="0"/>
              <a:t>New line share the tunnel in part with PF-AR transport line. </a:t>
            </a:r>
            <a:endParaRPr lang="en-US" dirty="0"/>
          </a:p>
          <a:p>
            <a:pPr marL="142870" indent="-142870">
              <a:spcBef>
                <a:spcPts val="600"/>
              </a:spcBef>
              <a:spcAft>
                <a:spcPts val="600"/>
              </a:spcAft>
              <a:buSzPct val="123000"/>
              <a:buFontTx/>
              <a:buChar char="•"/>
            </a:pPr>
            <a:r>
              <a:rPr lang="en-US" altLang="ja-JP" sz="1800" dirty="0"/>
              <a:t>If we preserve the current BT e- line and can switch the beam </a:t>
            </a:r>
            <a:r>
              <a:rPr lang="en-US" altLang="ja-JP" dirty="0"/>
              <a:t>pulse-by-pulse</a:t>
            </a:r>
            <a:r>
              <a:rPr lang="en-US" altLang="ja-JP" sz="1800" dirty="0"/>
              <a:t>, the current line could be used for beam diagnosis.</a:t>
            </a:r>
          </a:p>
          <a:p>
            <a:pPr marL="142870" indent="-142870">
              <a:spcBef>
                <a:spcPts val="600"/>
              </a:spcBef>
              <a:spcAft>
                <a:spcPts val="600"/>
              </a:spcAft>
              <a:buSzPct val="123000"/>
              <a:buChar char="•"/>
            </a:pPr>
            <a:endParaRPr dirty="0"/>
          </a:p>
        </p:txBody>
      </p:sp>
      <p:sp>
        <p:nvSpPr>
          <p:cNvPr id="2" name="テキスト ボックス 1">
            <a:extLst>
              <a:ext uri="{FF2B5EF4-FFF2-40B4-BE49-F238E27FC236}">
                <a16:creationId xmlns:a16="http://schemas.microsoft.com/office/drawing/2014/main" id="{E5CA8874-3D85-25E3-BA29-998D4C7EBFD0}"/>
              </a:ext>
            </a:extLst>
          </p:cNvPr>
          <p:cNvSpPr txBox="1"/>
          <p:nvPr/>
        </p:nvSpPr>
        <p:spPr>
          <a:xfrm>
            <a:off x="0" y="0"/>
            <a:ext cx="4533421" cy="523220"/>
          </a:xfrm>
          <a:prstGeom prst="rect">
            <a:avLst/>
          </a:prstGeom>
          <a:noFill/>
        </p:spPr>
        <p:txBody>
          <a:bodyPr wrap="none" rtlCol="0">
            <a:spAutoFit/>
          </a:bodyPr>
          <a:lstStyle/>
          <a:p>
            <a:r>
              <a:rPr lang="en-US" altLang="ja-JP" sz="2800" b="1" u="sng" dirty="0">
                <a:solidFill>
                  <a:srgbClr val="FF0000"/>
                </a:solidFill>
                <a:uFill>
                  <a:solidFill>
                    <a:srgbClr val="FF0000"/>
                  </a:solidFill>
                </a:uFill>
              </a:rPr>
              <a:t>New BT line for HER</a:t>
            </a:r>
            <a:r>
              <a:rPr kumimoji="1" lang="en-US" altLang="ja-JP" sz="2800" b="1" u="sng" dirty="0">
                <a:solidFill>
                  <a:srgbClr val="FF0000"/>
                </a:solidFill>
                <a:uFill>
                  <a:solidFill>
                    <a:srgbClr val="FF0000"/>
                  </a:solidFill>
                </a:uFill>
              </a:rPr>
              <a:t> </a:t>
            </a:r>
            <a:r>
              <a:rPr kumimoji="1" lang="en-US" altLang="ja-JP" sz="2800" b="1" u="sng" dirty="0">
                <a:uFill>
                  <a:solidFill>
                    <a:srgbClr val="FF0000"/>
                  </a:solidFill>
                </a:uFill>
              </a:rPr>
              <a:t>(Kikuchi)</a:t>
            </a:r>
            <a:endParaRPr kumimoji="1" lang="en-US" altLang="ja-JP" sz="2400" b="1" u="sng" dirty="0">
              <a:uFill>
                <a:solidFill>
                  <a:srgbClr val="FF0000"/>
                </a:solidFill>
              </a:uFill>
            </a:endParaRPr>
          </a:p>
        </p:txBody>
      </p:sp>
      <p:sp>
        <p:nvSpPr>
          <p:cNvPr id="3" name="スライド番号プレースホルダー 2">
            <a:extLst>
              <a:ext uri="{FF2B5EF4-FFF2-40B4-BE49-F238E27FC236}">
                <a16:creationId xmlns:a16="http://schemas.microsoft.com/office/drawing/2014/main" id="{7BCDAA99-B3FA-CF03-6F1C-E303165FCE9F}"/>
              </a:ext>
            </a:extLst>
          </p:cNvPr>
          <p:cNvSpPr>
            <a:spLocks noGrp="1"/>
          </p:cNvSpPr>
          <p:nvPr>
            <p:ph type="sldNum" sz="quarter" idx="2"/>
          </p:nvPr>
        </p:nvSpPr>
        <p:spPr/>
        <p:txBody>
          <a:bodyPr/>
          <a:lstStyle/>
          <a:p>
            <a:fld id="{86CB4B4D-7CA3-9044-876B-883B54F8677D}" type="slidenum">
              <a:rPr lang="en-US" altLang="ja-JP" smtClean="0"/>
              <a:t>21</a:t>
            </a:fld>
            <a:endParaRPr lang="en-US" altLang="ja-JP"/>
          </a:p>
        </p:txBody>
      </p:sp>
      <p:pic>
        <p:nvPicPr>
          <p:cNvPr id="5" name="図 4">
            <a:extLst>
              <a:ext uri="{FF2B5EF4-FFF2-40B4-BE49-F238E27FC236}">
                <a16:creationId xmlns:a16="http://schemas.microsoft.com/office/drawing/2014/main" id="{CB19F9C6-BA51-35A3-8BC3-CDD07394BFFD}"/>
              </a:ext>
            </a:extLst>
          </p:cNvPr>
          <p:cNvPicPr>
            <a:picLocks noChangeAspect="1"/>
          </p:cNvPicPr>
          <p:nvPr/>
        </p:nvPicPr>
        <p:blipFill>
          <a:blip r:embed="rId3"/>
          <a:stretch>
            <a:fillRect/>
          </a:stretch>
        </p:blipFill>
        <p:spPr>
          <a:xfrm>
            <a:off x="9378792" y="4874807"/>
            <a:ext cx="2832892" cy="1889026"/>
          </a:xfrm>
          <a:prstGeom prst="rect">
            <a:avLst/>
          </a:prstGeom>
        </p:spPr>
      </p:pic>
      <p:pic>
        <p:nvPicPr>
          <p:cNvPr id="7" name="図 6">
            <a:extLst>
              <a:ext uri="{FF2B5EF4-FFF2-40B4-BE49-F238E27FC236}">
                <a16:creationId xmlns:a16="http://schemas.microsoft.com/office/drawing/2014/main" id="{FBE09F13-7006-449E-F6BE-303E0B24B09F}"/>
              </a:ext>
            </a:extLst>
          </p:cNvPr>
          <p:cNvPicPr>
            <a:picLocks noChangeAspect="1"/>
          </p:cNvPicPr>
          <p:nvPr/>
        </p:nvPicPr>
        <p:blipFill>
          <a:blip r:embed="rId4"/>
          <a:stretch>
            <a:fillRect/>
          </a:stretch>
        </p:blipFill>
        <p:spPr>
          <a:xfrm>
            <a:off x="9301901" y="2544109"/>
            <a:ext cx="2887357" cy="1925345"/>
          </a:xfrm>
          <a:prstGeom prst="rect">
            <a:avLst/>
          </a:prstGeom>
        </p:spPr>
      </p:pic>
      <p:pic>
        <p:nvPicPr>
          <p:cNvPr id="11" name="図 10">
            <a:extLst>
              <a:ext uri="{FF2B5EF4-FFF2-40B4-BE49-F238E27FC236}">
                <a16:creationId xmlns:a16="http://schemas.microsoft.com/office/drawing/2014/main" id="{6D9B4F2D-66B5-CFDB-F173-052E405BFCE9}"/>
              </a:ext>
            </a:extLst>
          </p:cNvPr>
          <p:cNvPicPr>
            <a:picLocks noChangeAspect="1"/>
          </p:cNvPicPr>
          <p:nvPr/>
        </p:nvPicPr>
        <p:blipFill>
          <a:blip r:embed="rId5"/>
          <a:stretch>
            <a:fillRect/>
          </a:stretch>
        </p:blipFill>
        <p:spPr>
          <a:xfrm>
            <a:off x="9304642" y="323107"/>
            <a:ext cx="2887358" cy="1925345"/>
          </a:xfrm>
          <a:prstGeom prst="rect">
            <a:avLst/>
          </a:prstGeom>
        </p:spPr>
      </p:pic>
      <p:pic>
        <p:nvPicPr>
          <p:cNvPr id="13" name="図 12">
            <a:extLst>
              <a:ext uri="{FF2B5EF4-FFF2-40B4-BE49-F238E27FC236}">
                <a16:creationId xmlns:a16="http://schemas.microsoft.com/office/drawing/2014/main" id="{DA6B1D2B-6274-E660-CD4F-BDC6BD8FDC1A}"/>
              </a:ext>
            </a:extLst>
          </p:cNvPr>
          <p:cNvPicPr>
            <a:picLocks noChangeAspect="1"/>
          </p:cNvPicPr>
          <p:nvPr/>
        </p:nvPicPr>
        <p:blipFill>
          <a:blip r:embed="rId6"/>
          <a:stretch>
            <a:fillRect/>
          </a:stretch>
        </p:blipFill>
        <p:spPr>
          <a:xfrm>
            <a:off x="61042" y="4874807"/>
            <a:ext cx="2832892" cy="1889026"/>
          </a:xfrm>
          <a:prstGeom prst="rect">
            <a:avLst/>
          </a:prstGeom>
        </p:spPr>
      </p:pic>
      <p:sp>
        <p:nvSpPr>
          <p:cNvPr id="16" name="テキスト ボックス 15">
            <a:extLst>
              <a:ext uri="{FF2B5EF4-FFF2-40B4-BE49-F238E27FC236}">
                <a16:creationId xmlns:a16="http://schemas.microsoft.com/office/drawing/2014/main" id="{25003830-A02C-0D06-1D10-49010BC56F13}"/>
              </a:ext>
            </a:extLst>
          </p:cNvPr>
          <p:cNvSpPr txBox="1"/>
          <p:nvPr/>
        </p:nvSpPr>
        <p:spPr>
          <a:xfrm>
            <a:off x="9378792" y="414813"/>
            <a:ext cx="333125" cy="369332"/>
          </a:xfrm>
          <a:prstGeom prst="rect">
            <a:avLst/>
          </a:prstGeom>
          <a:noFill/>
        </p:spPr>
        <p:txBody>
          <a:bodyPr wrap="square" rtlCol="0">
            <a:spAutoFit/>
          </a:bodyPr>
          <a:lstStyle/>
          <a:p>
            <a:r>
              <a:rPr kumimoji="1" lang="ja-JP" altLang="en-US"/>
              <a:t>①</a:t>
            </a:r>
          </a:p>
        </p:txBody>
      </p:sp>
      <p:sp>
        <p:nvSpPr>
          <p:cNvPr id="17" name="テキスト ボックス 16">
            <a:extLst>
              <a:ext uri="{FF2B5EF4-FFF2-40B4-BE49-F238E27FC236}">
                <a16:creationId xmlns:a16="http://schemas.microsoft.com/office/drawing/2014/main" id="{034AF960-4A6C-E11E-5988-E2E30FB52D70}"/>
              </a:ext>
            </a:extLst>
          </p:cNvPr>
          <p:cNvSpPr txBox="1"/>
          <p:nvPr/>
        </p:nvSpPr>
        <p:spPr>
          <a:xfrm>
            <a:off x="8518265" y="3084801"/>
            <a:ext cx="333125" cy="369332"/>
          </a:xfrm>
          <a:prstGeom prst="rect">
            <a:avLst/>
          </a:prstGeom>
          <a:noFill/>
        </p:spPr>
        <p:txBody>
          <a:bodyPr wrap="square" rtlCol="0">
            <a:spAutoFit/>
          </a:bodyPr>
          <a:lstStyle/>
          <a:p>
            <a:r>
              <a:rPr kumimoji="1" lang="ja-JP" altLang="en-US"/>
              <a:t>①</a:t>
            </a:r>
          </a:p>
        </p:txBody>
      </p:sp>
      <p:sp>
        <p:nvSpPr>
          <p:cNvPr id="18" name="テキスト ボックス 17">
            <a:extLst>
              <a:ext uri="{FF2B5EF4-FFF2-40B4-BE49-F238E27FC236}">
                <a16:creationId xmlns:a16="http://schemas.microsoft.com/office/drawing/2014/main" id="{A1E8861C-BED6-40E2-52D8-A701152EBE5C}"/>
              </a:ext>
            </a:extLst>
          </p:cNvPr>
          <p:cNvSpPr txBox="1"/>
          <p:nvPr/>
        </p:nvSpPr>
        <p:spPr>
          <a:xfrm>
            <a:off x="9345032" y="2611273"/>
            <a:ext cx="333125" cy="369332"/>
          </a:xfrm>
          <a:prstGeom prst="rect">
            <a:avLst/>
          </a:prstGeom>
          <a:noFill/>
        </p:spPr>
        <p:txBody>
          <a:bodyPr wrap="square" rtlCol="0">
            <a:spAutoFit/>
          </a:bodyPr>
          <a:lstStyle/>
          <a:p>
            <a:r>
              <a:rPr lang="ja-JP" altLang="en-US"/>
              <a:t>②</a:t>
            </a:r>
            <a:endParaRPr kumimoji="1" lang="ja-JP" altLang="en-US"/>
          </a:p>
        </p:txBody>
      </p:sp>
      <p:sp>
        <p:nvSpPr>
          <p:cNvPr id="19" name="テキスト ボックス 18">
            <a:extLst>
              <a:ext uri="{FF2B5EF4-FFF2-40B4-BE49-F238E27FC236}">
                <a16:creationId xmlns:a16="http://schemas.microsoft.com/office/drawing/2014/main" id="{79B40494-A2DA-9A51-864C-BDF6E0922698}"/>
              </a:ext>
            </a:extLst>
          </p:cNvPr>
          <p:cNvSpPr txBox="1"/>
          <p:nvPr/>
        </p:nvSpPr>
        <p:spPr>
          <a:xfrm>
            <a:off x="8196915" y="3286246"/>
            <a:ext cx="333125" cy="369332"/>
          </a:xfrm>
          <a:prstGeom prst="rect">
            <a:avLst/>
          </a:prstGeom>
          <a:noFill/>
        </p:spPr>
        <p:txBody>
          <a:bodyPr wrap="square" rtlCol="0">
            <a:spAutoFit/>
          </a:bodyPr>
          <a:lstStyle/>
          <a:p>
            <a:r>
              <a:rPr lang="ja-JP" altLang="en-US"/>
              <a:t>②</a:t>
            </a:r>
            <a:endParaRPr kumimoji="1" lang="ja-JP" altLang="en-US"/>
          </a:p>
        </p:txBody>
      </p:sp>
      <p:sp>
        <p:nvSpPr>
          <p:cNvPr id="20" name="テキスト ボックス 19">
            <a:extLst>
              <a:ext uri="{FF2B5EF4-FFF2-40B4-BE49-F238E27FC236}">
                <a16:creationId xmlns:a16="http://schemas.microsoft.com/office/drawing/2014/main" id="{80F70737-B66E-F600-1BF7-F78B99E0779D}"/>
              </a:ext>
            </a:extLst>
          </p:cNvPr>
          <p:cNvSpPr txBox="1"/>
          <p:nvPr/>
        </p:nvSpPr>
        <p:spPr>
          <a:xfrm>
            <a:off x="9378792" y="4959570"/>
            <a:ext cx="333125" cy="369332"/>
          </a:xfrm>
          <a:prstGeom prst="rect">
            <a:avLst/>
          </a:prstGeom>
          <a:noFill/>
        </p:spPr>
        <p:txBody>
          <a:bodyPr wrap="square" rtlCol="0">
            <a:spAutoFit/>
          </a:bodyPr>
          <a:lstStyle/>
          <a:p>
            <a:r>
              <a:rPr kumimoji="1" lang="ja-JP" altLang="en-US"/>
              <a:t>③</a:t>
            </a:r>
          </a:p>
        </p:txBody>
      </p:sp>
      <p:sp>
        <p:nvSpPr>
          <p:cNvPr id="21" name="テキスト ボックス 20">
            <a:extLst>
              <a:ext uri="{FF2B5EF4-FFF2-40B4-BE49-F238E27FC236}">
                <a16:creationId xmlns:a16="http://schemas.microsoft.com/office/drawing/2014/main" id="{80E73F87-523D-71E5-341D-49603DFDB3D8}"/>
              </a:ext>
            </a:extLst>
          </p:cNvPr>
          <p:cNvSpPr txBox="1"/>
          <p:nvPr/>
        </p:nvSpPr>
        <p:spPr>
          <a:xfrm>
            <a:off x="7714002" y="3558629"/>
            <a:ext cx="333125" cy="369332"/>
          </a:xfrm>
          <a:prstGeom prst="rect">
            <a:avLst/>
          </a:prstGeom>
          <a:noFill/>
        </p:spPr>
        <p:txBody>
          <a:bodyPr wrap="square" rtlCol="0">
            <a:spAutoFit/>
          </a:bodyPr>
          <a:lstStyle/>
          <a:p>
            <a:r>
              <a:rPr kumimoji="1" lang="ja-JP" altLang="en-US"/>
              <a:t>③</a:t>
            </a:r>
          </a:p>
        </p:txBody>
      </p:sp>
      <p:sp>
        <p:nvSpPr>
          <p:cNvPr id="22" name="テキスト ボックス 21">
            <a:extLst>
              <a:ext uri="{FF2B5EF4-FFF2-40B4-BE49-F238E27FC236}">
                <a16:creationId xmlns:a16="http://schemas.microsoft.com/office/drawing/2014/main" id="{3E86E1B7-D30D-ADAD-9E6D-56F0C26FF0FE}"/>
              </a:ext>
            </a:extLst>
          </p:cNvPr>
          <p:cNvSpPr txBox="1"/>
          <p:nvPr/>
        </p:nvSpPr>
        <p:spPr>
          <a:xfrm>
            <a:off x="3521523" y="4104059"/>
            <a:ext cx="333125" cy="369332"/>
          </a:xfrm>
          <a:prstGeom prst="rect">
            <a:avLst/>
          </a:prstGeom>
          <a:noFill/>
        </p:spPr>
        <p:txBody>
          <a:bodyPr wrap="square" rtlCol="0">
            <a:spAutoFit/>
          </a:bodyPr>
          <a:lstStyle/>
          <a:p>
            <a:r>
              <a:rPr kumimoji="1" lang="ja-JP" altLang="en-US"/>
              <a:t>④</a:t>
            </a:r>
          </a:p>
        </p:txBody>
      </p:sp>
      <p:sp>
        <p:nvSpPr>
          <p:cNvPr id="24" name="テキスト ボックス 23">
            <a:extLst>
              <a:ext uri="{FF2B5EF4-FFF2-40B4-BE49-F238E27FC236}">
                <a16:creationId xmlns:a16="http://schemas.microsoft.com/office/drawing/2014/main" id="{3F077A8D-B2D7-4C97-B0E2-FA3CD506D7DE}"/>
              </a:ext>
            </a:extLst>
          </p:cNvPr>
          <p:cNvSpPr txBox="1"/>
          <p:nvPr/>
        </p:nvSpPr>
        <p:spPr>
          <a:xfrm>
            <a:off x="71161" y="4991549"/>
            <a:ext cx="333125" cy="369332"/>
          </a:xfrm>
          <a:prstGeom prst="rect">
            <a:avLst/>
          </a:prstGeom>
          <a:noFill/>
        </p:spPr>
        <p:txBody>
          <a:bodyPr wrap="square" rtlCol="0">
            <a:spAutoFit/>
          </a:bodyPr>
          <a:lstStyle/>
          <a:p>
            <a:r>
              <a:rPr kumimoji="1" lang="ja-JP" altLang="en-US"/>
              <a:t>④</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28F65C38-90F6-8AE6-0570-2E72F59A4B5F}"/>
              </a:ext>
            </a:extLst>
          </p:cNvPr>
          <p:cNvPicPr>
            <a:picLocks noChangeAspect="1"/>
          </p:cNvPicPr>
          <p:nvPr/>
        </p:nvPicPr>
        <p:blipFill>
          <a:blip r:embed="rId2"/>
          <a:stretch>
            <a:fillRect/>
          </a:stretch>
        </p:blipFill>
        <p:spPr>
          <a:xfrm>
            <a:off x="9187314" y="4653843"/>
            <a:ext cx="3035928" cy="2024414"/>
          </a:xfrm>
          <a:prstGeom prst="rect">
            <a:avLst/>
          </a:prstGeom>
        </p:spPr>
      </p:pic>
      <p:sp>
        <p:nvSpPr>
          <p:cNvPr id="281" name="The tunnel of PF-AR BT has two independent tunnels. They are loosely connected to the utility tunnel via bellows pipes which are embedded in soil. Beam pipes pass through the bellows pipes.…"/>
          <p:cNvSpPr txBox="1"/>
          <p:nvPr/>
        </p:nvSpPr>
        <p:spPr>
          <a:xfrm>
            <a:off x="3349320" y="3607176"/>
            <a:ext cx="5857575" cy="314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p>
            <a:pPr marL="142870" indent="-142870">
              <a:spcBef>
                <a:spcPts val="600"/>
              </a:spcBef>
              <a:spcAft>
                <a:spcPts val="600"/>
              </a:spcAft>
              <a:buSzPct val="123000"/>
              <a:buChar char="•"/>
            </a:pPr>
            <a:r>
              <a:rPr dirty="0"/>
              <a:t>The tunnel of PF-AR BT has two independent tunnels. They are loosely connected to the utility tunnel via bellows pipes which are embedded in soil. Beam pipes pass through the bellows pipes.</a:t>
            </a:r>
          </a:p>
          <a:p>
            <a:pPr marL="142870" indent="-142870">
              <a:spcBef>
                <a:spcPts val="600"/>
              </a:spcBef>
              <a:spcAft>
                <a:spcPts val="600"/>
              </a:spcAft>
              <a:buSzPct val="123000"/>
              <a:buChar char="•"/>
            </a:pPr>
            <a:r>
              <a:rPr dirty="0"/>
              <a:t>The junction part has to be excavated to construct the new HER BT line.</a:t>
            </a:r>
          </a:p>
          <a:p>
            <a:pPr marL="142870" indent="-142870">
              <a:spcBef>
                <a:spcPts val="600"/>
              </a:spcBef>
              <a:spcAft>
                <a:spcPts val="600"/>
              </a:spcAft>
              <a:buSzPct val="123000"/>
              <a:buChar char="•"/>
            </a:pPr>
            <a:r>
              <a:rPr dirty="0"/>
              <a:t>The utility tunnel houses many cable-ladders inside, and the BT line has to avoid collision with them; the beam pipe should pass in between the cable ladders,  adjusting beam height with vertical translation.</a:t>
            </a:r>
          </a:p>
        </p:txBody>
      </p:sp>
      <p:pic>
        <p:nvPicPr>
          <p:cNvPr id="5" name="図 4">
            <a:extLst>
              <a:ext uri="{FF2B5EF4-FFF2-40B4-BE49-F238E27FC236}">
                <a16:creationId xmlns:a16="http://schemas.microsoft.com/office/drawing/2014/main" id="{C649F6F6-8059-6AEA-2977-BAED74721BB6}"/>
              </a:ext>
            </a:extLst>
          </p:cNvPr>
          <p:cNvPicPr>
            <a:picLocks noChangeAspect="1"/>
          </p:cNvPicPr>
          <p:nvPr/>
        </p:nvPicPr>
        <p:blipFill>
          <a:blip r:embed="rId3"/>
          <a:stretch>
            <a:fillRect/>
          </a:stretch>
        </p:blipFill>
        <p:spPr>
          <a:xfrm>
            <a:off x="9167602" y="2454670"/>
            <a:ext cx="3035926" cy="2024413"/>
          </a:xfrm>
          <a:prstGeom prst="rect">
            <a:avLst/>
          </a:prstGeom>
        </p:spPr>
      </p:pic>
      <p:sp>
        <p:nvSpPr>
          <p:cNvPr id="6" name="テキスト ボックス 5">
            <a:extLst>
              <a:ext uri="{FF2B5EF4-FFF2-40B4-BE49-F238E27FC236}">
                <a16:creationId xmlns:a16="http://schemas.microsoft.com/office/drawing/2014/main" id="{08153777-016E-79A8-B042-F6D3C8512B2E}"/>
              </a:ext>
            </a:extLst>
          </p:cNvPr>
          <p:cNvSpPr txBox="1"/>
          <p:nvPr/>
        </p:nvSpPr>
        <p:spPr>
          <a:xfrm>
            <a:off x="97153" y="-72027"/>
            <a:ext cx="4533421" cy="523220"/>
          </a:xfrm>
          <a:prstGeom prst="rect">
            <a:avLst/>
          </a:prstGeom>
          <a:noFill/>
        </p:spPr>
        <p:txBody>
          <a:bodyPr wrap="none" rtlCol="0">
            <a:spAutoFit/>
          </a:bodyPr>
          <a:lstStyle/>
          <a:p>
            <a:r>
              <a:rPr lang="en-US" altLang="ja-JP" sz="2800" b="1" u="sng" dirty="0">
                <a:solidFill>
                  <a:srgbClr val="FF0000"/>
                </a:solidFill>
                <a:uFill>
                  <a:solidFill>
                    <a:srgbClr val="FF0000"/>
                  </a:solidFill>
                </a:uFill>
              </a:rPr>
              <a:t>New BT line for HER</a:t>
            </a:r>
            <a:r>
              <a:rPr kumimoji="1" lang="en-US" altLang="ja-JP" sz="2800" b="1" u="sng" dirty="0">
                <a:solidFill>
                  <a:srgbClr val="FF0000"/>
                </a:solidFill>
                <a:uFill>
                  <a:solidFill>
                    <a:srgbClr val="FF0000"/>
                  </a:solidFill>
                </a:uFill>
              </a:rPr>
              <a:t> </a:t>
            </a:r>
            <a:r>
              <a:rPr kumimoji="1" lang="en-US" altLang="ja-JP" sz="2800" b="1" u="sng" dirty="0">
                <a:uFill>
                  <a:solidFill>
                    <a:srgbClr val="FF0000"/>
                  </a:solidFill>
                </a:uFill>
              </a:rPr>
              <a:t>(Kikuchi)</a:t>
            </a:r>
            <a:endParaRPr kumimoji="1" lang="en-US" altLang="ja-JP" sz="2400" b="1" u="sng" dirty="0">
              <a:uFill>
                <a:solidFill>
                  <a:srgbClr val="FF0000"/>
                </a:solidFill>
              </a:uFill>
            </a:endParaRPr>
          </a:p>
        </p:txBody>
      </p:sp>
      <p:sp>
        <p:nvSpPr>
          <p:cNvPr id="10" name="スライド番号プレースホルダー 9">
            <a:extLst>
              <a:ext uri="{FF2B5EF4-FFF2-40B4-BE49-F238E27FC236}">
                <a16:creationId xmlns:a16="http://schemas.microsoft.com/office/drawing/2014/main" id="{C60E65D6-DF43-9DF3-517B-8A548DC7D1D5}"/>
              </a:ext>
            </a:extLst>
          </p:cNvPr>
          <p:cNvSpPr>
            <a:spLocks noGrp="1"/>
          </p:cNvSpPr>
          <p:nvPr>
            <p:ph type="sldNum" sz="quarter" idx="2"/>
          </p:nvPr>
        </p:nvSpPr>
        <p:spPr>
          <a:xfrm>
            <a:off x="8611547" y="6111802"/>
            <a:ext cx="2743200" cy="365125"/>
          </a:xfrm>
        </p:spPr>
        <p:txBody>
          <a:bodyPr/>
          <a:lstStyle/>
          <a:p>
            <a:fld id="{86CB4B4D-7CA3-9044-876B-883B54F8677D}" type="slidenum">
              <a:rPr lang="en-US" altLang="ja-JP" smtClean="0"/>
              <a:t>22</a:t>
            </a:fld>
            <a:endParaRPr lang="en-US" altLang="ja-JP"/>
          </a:p>
        </p:txBody>
      </p:sp>
      <p:pic>
        <p:nvPicPr>
          <p:cNvPr id="12" name="図 11">
            <a:extLst>
              <a:ext uri="{FF2B5EF4-FFF2-40B4-BE49-F238E27FC236}">
                <a16:creationId xmlns:a16="http://schemas.microsoft.com/office/drawing/2014/main" id="{B9C263B2-1EA0-0457-B4FE-6E9C2609D49B}"/>
              </a:ext>
            </a:extLst>
          </p:cNvPr>
          <p:cNvPicPr>
            <a:picLocks noChangeAspect="1"/>
          </p:cNvPicPr>
          <p:nvPr/>
        </p:nvPicPr>
        <p:blipFill>
          <a:blip r:embed="rId4"/>
          <a:stretch>
            <a:fillRect/>
          </a:stretch>
        </p:blipFill>
        <p:spPr>
          <a:xfrm>
            <a:off x="9167602" y="210916"/>
            <a:ext cx="3044316" cy="2030007"/>
          </a:xfrm>
          <a:prstGeom prst="rect">
            <a:avLst/>
          </a:prstGeom>
        </p:spPr>
      </p:pic>
      <p:sp>
        <p:nvSpPr>
          <p:cNvPr id="13" name="テキスト ボックス 12">
            <a:extLst>
              <a:ext uri="{FF2B5EF4-FFF2-40B4-BE49-F238E27FC236}">
                <a16:creationId xmlns:a16="http://schemas.microsoft.com/office/drawing/2014/main" id="{6B3BE758-C560-5CB0-220D-DD0277EB4D86}"/>
              </a:ext>
            </a:extLst>
          </p:cNvPr>
          <p:cNvSpPr txBox="1"/>
          <p:nvPr/>
        </p:nvSpPr>
        <p:spPr>
          <a:xfrm>
            <a:off x="9202526" y="261127"/>
            <a:ext cx="415498" cy="369332"/>
          </a:xfrm>
          <a:prstGeom prst="rect">
            <a:avLst/>
          </a:prstGeom>
          <a:noFill/>
        </p:spPr>
        <p:txBody>
          <a:bodyPr wrap="none" rtlCol="0">
            <a:spAutoFit/>
          </a:bodyPr>
          <a:lstStyle/>
          <a:p>
            <a:r>
              <a:rPr lang="ja-JP" altLang="en-US"/>
              <a:t>①</a:t>
            </a:r>
            <a:endParaRPr kumimoji="1" lang="ja-JP" altLang="en-US"/>
          </a:p>
        </p:txBody>
      </p:sp>
      <p:sp>
        <p:nvSpPr>
          <p:cNvPr id="14" name="テキスト ボックス 13">
            <a:extLst>
              <a:ext uri="{FF2B5EF4-FFF2-40B4-BE49-F238E27FC236}">
                <a16:creationId xmlns:a16="http://schemas.microsoft.com/office/drawing/2014/main" id="{5DD0D802-9B35-1D43-5361-800BFFFB742F}"/>
              </a:ext>
            </a:extLst>
          </p:cNvPr>
          <p:cNvSpPr txBox="1"/>
          <p:nvPr/>
        </p:nvSpPr>
        <p:spPr>
          <a:xfrm>
            <a:off x="9167602" y="2490874"/>
            <a:ext cx="415498" cy="369332"/>
          </a:xfrm>
          <a:prstGeom prst="rect">
            <a:avLst/>
          </a:prstGeom>
          <a:noFill/>
        </p:spPr>
        <p:txBody>
          <a:bodyPr wrap="none" rtlCol="0">
            <a:spAutoFit/>
          </a:bodyPr>
          <a:lstStyle/>
          <a:p>
            <a:r>
              <a:rPr kumimoji="1" lang="ja-JP" altLang="en-US"/>
              <a:t>②</a:t>
            </a:r>
          </a:p>
        </p:txBody>
      </p:sp>
      <p:sp>
        <p:nvSpPr>
          <p:cNvPr id="15" name="テキスト ボックス 14">
            <a:extLst>
              <a:ext uri="{FF2B5EF4-FFF2-40B4-BE49-F238E27FC236}">
                <a16:creationId xmlns:a16="http://schemas.microsoft.com/office/drawing/2014/main" id="{B94F7E2B-8495-9B2F-ADAA-7F5FC5104E2B}"/>
              </a:ext>
            </a:extLst>
          </p:cNvPr>
          <p:cNvSpPr txBox="1"/>
          <p:nvPr/>
        </p:nvSpPr>
        <p:spPr>
          <a:xfrm>
            <a:off x="9167602" y="4744127"/>
            <a:ext cx="415498" cy="369332"/>
          </a:xfrm>
          <a:prstGeom prst="rect">
            <a:avLst/>
          </a:prstGeom>
          <a:noFill/>
        </p:spPr>
        <p:txBody>
          <a:bodyPr wrap="none" rtlCol="0">
            <a:spAutoFit/>
          </a:bodyPr>
          <a:lstStyle/>
          <a:p>
            <a:r>
              <a:rPr lang="ja-JP" altLang="en-US"/>
              <a:t>③</a:t>
            </a:r>
            <a:endParaRPr kumimoji="1" lang="ja-JP" altLang="en-US"/>
          </a:p>
        </p:txBody>
      </p:sp>
      <p:pic>
        <p:nvPicPr>
          <p:cNvPr id="269" name="イメージ" descr="イメージ"/>
          <p:cNvPicPr>
            <a:picLocks noChangeAspect="1"/>
          </p:cNvPicPr>
          <p:nvPr/>
        </p:nvPicPr>
        <p:blipFill>
          <a:blip r:embed="rId5"/>
          <a:stretch>
            <a:fillRect/>
          </a:stretch>
        </p:blipFill>
        <p:spPr>
          <a:xfrm>
            <a:off x="12072" y="714445"/>
            <a:ext cx="9144000" cy="2903982"/>
          </a:xfrm>
          <a:prstGeom prst="rect">
            <a:avLst/>
          </a:prstGeom>
          <a:ln w="12700">
            <a:miter lim="400000"/>
          </a:ln>
        </p:spPr>
      </p:pic>
      <p:sp>
        <p:nvSpPr>
          <p:cNvPr id="270" name="Upstream tunnel"/>
          <p:cNvSpPr txBox="1"/>
          <p:nvPr/>
        </p:nvSpPr>
        <p:spPr>
          <a:xfrm>
            <a:off x="7059845" y="1434681"/>
            <a:ext cx="1183145"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a:solidFill>
                  <a:schemeClr val="accent1"/>
                </a:solidFill>
                <a:latin typeface="+mn-lt"/>
                <a:ea typeface="+mn-ea"/>
                <a:cs typeface="+mn-cs"/>
                <a:sym typeface="ヒラギノ角ゴ ProN W6"/>
              </a:defRPr>
            </a:lvl1pPr>
          </a:lstStyle>
          <a:p>
            <a:r>
              <a:rPr sz="1266"/>
              <a:t>Upstream tunnel</a:t>
            </a:r>
          </a:p>
        </p:txBody>
      </p:sp>
      <p:sp>
        <p:nvSpPr>
          <p:cNvPr id="271" name="Downstream tunnel"/>
          <p:cNvSpPr txBox="1"/>
          <p:nvPr/>
        </p:nvSpPr>
        <p:spPr>
          <a:xfrm>
            <a:off x="3053131" y="1738291"/>
            <a:ext cx="1378840"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a:solidFill>
                  <a:schemeClr val="accent1"/>
                </a:solidFill>
                <a:latin typeface="+mn-lt"/>
                <a:ea typeface="+mn-ea"/>
                <a:cs typeface="+mn-cs"/>
                <a:sym typeface="ヒラギノ角ゴ ProN W6"/>
              </a:defRPr>
            </a:lvl1pPr>
          </a:lstStyle>
          <a:p>
            <a:r>
              <a:rPr sz="1266"/>
              <a:t>Downstream tunnel</a:t>
            </a:r>
          </a:p>
        </p:txBody>
      </p:sp>
      <p:sp>
        <p:nvSpPr>
          <p:cNvPr id="272" name="Junction with the utility tunnel"/>
          <p:cNvSpPr txBox="1"/>
          <p:nvPr/>
        </p:nvSpPr>
        <p:spPr>
          <a:xfrm>
            <a:off x="4732626" y="576952"/>
            <a:ext cx="2228389"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spAutoFit/>
          </a:bodyPr>
          <a:lstStyle>
            <a:lvl1pPr algn="l">
              <a:defRPr>
                <a:solidFill>
                  <a:schemeClr val="accent1"/>
                </a:solidFill>
                <a:latin typeface="+mn-lt"/>
                <a:ea typeface="+mn-ea"/>
                <a:cs typeface="+mn-cs"/>
                <a:sym typeface="ヒラギノ角ゴ ProN W6"/>
              </a:defRPr>
            </a:lvl1pPr>
          </a:lstStyle>
          <a:p>
            <a:r>
              <a:rPr sz="1266"/>
              <a:t>Junction with the utility tunnel</a:t>
            </a:r>
          </a:p>
        </p:txBody>
      </p:sp>
      <p:sp>
        <p:nvSpPr>
          <p:cNvPr id="273" name="円形"/>
          <p:cNvSpPr/>
          <p:nvPr/>
        </p:nvSpPr>
        <p:spPr>
          <a:xfrm>
            <a:off x="5166002" y="1130593"/>
            <a:ext cx="657797" cy="657797"/>
          </a:xfrm>
          <a:prstGeom prst="ellipse">
            <a:avLst/>
          </a:prstGeom>
          <a:ln w="12700">
            <a:solidFill>
              <a:schemeClr val="accent5">
                <a:hueOff val="-82419"/>
                <a:satOff val="-9513"/>
                <a:lumOff val="-16343"/>
              </a:schemeClr>
            </a:solidFill>
            <a:miter lim="400000"/>
          </a:ln>
        </p:spPr>
        <p:txBody>
          <a:bodyPr lIns="35719" tIns="35719" rIns="35719" bIns="35719" anchor="ctr"/>
          <a:lstStyle/>
          <a:p>
            <a:pPr defTabSz="410751">
              <a:defRPr sz="2200">
                <a:solidFill>
                  <a:srgbClr val="FFFFFF"/>
                </a:solidFill>
              </a:defRPr>
            </a:pPr>
            <a:endParaRPr sz="1547"/>
          </a:p>
        </p:txBody>
      </p:sp>
      <p:grpSp>
        <p:nvGrpSpPr>
          <p:cNvPr id="28" name="グループ化 27">
            <a:extLst>
              <a:ext uri="{FF2B5EF4-FFF2-40B4-BE49-F238E27FC236}">
                <a16:creationId xmlns:a16="http://schemas.microsoft.com/office/drawing/2014/main" id="{4E1F3308-D6FE-5A72-B23A-7CAC4F81F21E}"/>
              </a:ext>
            </a:extLst>
          </p:cNvPr>
          <p:cNvGrpSpPr/>
          <p:nvPr/>
        </p:nvGrpSpPr>
        <p:grpSpPr>
          <a:xfrm>
            <a:off x="21608" y="3728025"/>
            <a:ext cx="3534443" cy="1764555"/>
            <a:chOff x="227192" y="4976849"/>
            <a:chExt cx="3534443" cy="1764555"/>
          </a:xfrm>
        </p:grpSpPr>
        <p:pic>
          <p:nvPicPr>
            <p:cNvPr id="274" name="イメージ" descr="イメージ"/>
            <p:cNvPicPr>
              <a:picLocks noChangeAspect="1"/>
            </p:cNvPicPr>
            <p:nvPr/>
          </p:nvPicPr>
          <p:blipFill>
            <a:blip r:embed="rId6"/>
            <a:stretch>
              <a:fillRect/>
            </a:stretch>
          </p:blipFill>
          <p:spPr>
            <a:xfrm>
              <a:off x="749205" y="4976849"/>
              <a:ext cx="2805699" cy="1764555"/>
            </a:xfrm>
            <a:prstGeom prst="rect">
              <a:avLst/>
            </a:prstGeom>
            <a:ln w="12700">
              <a:miter lim="400000"/>
            </a:ln>
          </p:spPr>
        </p:pic>
        <p:sp>
          <p:nvSpPr>
            <p:cNvPr id="275" name="Junction part"/>
            <p:cNvSpPr txBox="1"/>
            <p:nvPr/>
          </p:nvSpPr>
          <p:spPr>
            <a:xfrm>
              <a:off x="1536057" y="5035833"/>
              <a:ext cx="1231996"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spAutoFit/>
            </a:bodyPr>
            <a:lstStyle>
              <a:lvl1pPr algn="l">
                <a:defRPr>
                  <a:solidFill>
                    <a:schemeClr val="accent1"/>
                  </a:solidFill>
                  <a:latin typeface="+mn-lt"/>
                  <a:ea typeface="+mn-ea"/>
                  <a:cs typeface="+mn-cs"/>
                  <a:sym typeface="ヒラギノ角ゴ ProN W6"/>
                </a:defRPr>
              </a:lvl1pPr>
            </a:lstStyle>
            <a:p>
              <a:r>
                <a:rPr sz="1266"/>
                <a:t>Junction part</a:t>
              </a:r>
            </a:p>
          </p:txBody>
        </p:sp>
        <p:sp>
          <p:nvSpPr>
            <p:cNvPr id="276" name="SOIL"/>
            <p:cNvSpPr txBox="1"/>
            <p:nvPr/>
          </p:nvSpPr>
          <p:spPr>
            <a:xfrm>
              <a:off x="2351439" y="5156928"/>
              <a:ext cx="218009" cy="1695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900"/>
              </a:lvl1pPr>
            </a:lstStyle>
            <a:p>
              <a:r>
                <a:rPr sz="633"/>
                <a:t>SOIL</a:t>
              </a:r>
            </a:p>
          </p:txBody>
        </p:sp>
        <p:sp>
          <p:nvSpPr>
            <p:cNvPr id="277" name="SOIL"/>
            <p:cNvSpPr txBox="1"/>
            <p:nvPr/>
          </p:nvSpPr>
          <p:spPr>
            <a:xfrm>
              <a:off x="1235228" y="5228365"/>
              <a:ext cx="218009" cy="1695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900"/>
              </a:lvl1pPr>
            </a:lstStyle>
            <a:p>
              <a:r>
                <a:rPr sz="633"/>
                <a:t>SOIL</a:t>
              </a:r>
            </a:p>
          </p:txBody>
        </p:sp>
        <p:sp>
          <p:nvSpPr>
            <p:cNvPr id="278" name="Upstream tunnel"/>
            <p:cNvSpPr txBox="1"/>
            <p:nvPr/>
          </p:nvSpPr>
          <p:spPr>
            <a:xfrm>
              <a:off x="3130051" y="5156928"/>
              <a:ext cx="631584" cy="1695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900"/>
              </a:lvl1pPr>
            </a:lstStyle>
            <a:p>
              <a:r>
                <a:rPr sz="633" dirty="0"/>
                <a:t>Upstream tunnel</a:t>
              </a:r>
            </a:p>
          </p:txBody>
        </p:sp>
        <p:sp>
          <p:nvSpPr>
            <p:cNvPr id="279" name="Downstream tunnel"/>
            <p:cNvSpPr txBox="1"/>
            <p:nvPr/>
          </p:nvSpPr>
          <p:spPr>
            <a:xfrm>
              <a:off x="227192" y="5398029"/>
              <a:ext cx="730970" cy="1695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900"/>
              </a:lvl1pPr>
            </a:lstStyle>
            <a:p>
              <a:r>
                <a:rPr sz="633" dirty="0"/>
                <a:t>Downstream tunnel</a:t>
              </a:r>
            </a:p>
          </p:txBody>
        </p:sp>
      </p:grpSp>
      <p:sp>
        <p:nvSpPr>
          <p:cNvPr id="280" name="Tunnel structure"/>
          <p:cNvSpPr txBox="1"/>
          <p:nvPr/>
        </p:nvSpPr>
        <p:spPr>
          <a:xfrm>
            <a:off x="2145855" y="458751"/>
            <a:ext cx="1390253" cy="310214"/>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spAutoFit/>
          </a:bodyPr>
          <a:lstStyle>
            <a:lvl1pPr defTabSz="584200">
              <a:defRPr sz="2200">
                <a:solidFill>
                  <a:srgbClr val="000000"/>
                </a:solidFill>
              </a:defRPr>
            </a:lvl1pPr>
          </a:lstStyle>
          <a:p>
            <a:r>
              <a:rPr sz="1547" dirty="0"/>
              <a:t>Tunnel structure</a:t>
            </a:r>
          </a:p>
        </p:txBody>
      </p:sp>
      <p:sp>
        <p:nvSpPr>
          <p:cNvPr id="282" name="円形"/>
          <p:cNvSpPr/>
          <p:nvPr/>
        </p:nvSpPr>
        <p:spPr>
          <a:xfrm>
            <a:off x="6522314" y="1181171"/>
            <a:ext cx="419696" cy="419696"/>
          </a:xfrm>
          <a:prstGeom prst="ellipse">
            <a:avLst/>
          </a:prstGeom>
          <a:ln w="12700">
            <a:solidFill>
              <a:schemeClr val="accent5">
                <a:hueOff val="-82419"/>
                <a:satOff val="-9513"/>
                <a:lumOff val="-16343"/>
              </a:schemeClr>
            </a:solidFill>
            <a:miter lim="400000"/>
          </a:ln>
        </p:spPr>
        <p:txBody>
          <a:bodyPr lIns="35719" tIns="35719" rIns="35719" bIns="35719" anchor="ctr"/>
          <a:lstStyle/>
          <a:p>
            <a:pPr defTabSz="410751">
              <a:defRPr sz="2200">
                <a:solidFill>
                  <a:srgbClr val="FFFFFF"/>
                </a:solidFill>
              </a:defRPr>
            </a:pPr>
            <a:endParaRPr sz="1547"/>
          </a:p>
        </p:txBody>
      </p:sp>
      <p:sp>
        <p:nvSpPr>
          <p:cNvPr id="283" name="Above the MR tunnel,  floor level is elevated by 50 cm."/>
          <p:cNvSpPr txBox="1"/>
          <p:nvPr/>
        </p:nvSpPr>
        <p:spPr>
          <a:xfrm>
            <a:off x="6811050" y="1952124"/>
            <a:ext cx="1868263" cy="6565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spAutoFit/>
          </a:bodyPr>
          <a:lstStyle>
            <a:lvl1pPr algn="l"/>
          </a:lstStyle>
          <a:p>
            <a:r>
              <a:rPr sz="1266" dirty="0"/>
              <a:t>Above the MR tunnel,  floor level is elevated by 50 cm.</a:t>
            </a:r>
          </a:p>
        </p:txBody>
      </p:sp>
      <p:sp>
        <p:nvSpPr>
          <p:cNvPr id="284" name="線"/>
          <p:cNvSpPr/>
          <p:nvPr/>
        </p:nvSpPr>
        <p:spPr>
          <a:xfrm flipH="1" flipV="1">
            <a:off x="6891474" y="1550832"/>
            <a:ext cx="262732" cy="426106"/>
          </a:xfrm>
          <a:prstGeom prst="line">
            <a:avLst/>
          </a:prstGeom>
          <a:ln w="12700">
            <a:solidFill>
              <a:srgbClr val="000000"/>
            </a:solidFill>
            <a:miter lim="400000"/>
            <a:tailEnd type="triangle"/>
          </a:ln>
        </p:spPr>
        <p:txBody>
          <a:bodyPr lIns="35719" tIns="35719" rIns="35719" bIns="35719" anchor="ctr"/>
          <a:lstStyle/>
          <a:p>
            <a:endParaRPr sz="1266"/>
          </a:p>
        </p:txBody>
      </p:sp>
      <p:sp>
        <p:nvSpPr>
          <p:cNvPr id="17" name="テキスト ボックス 16">
            <a:extLst>
              <a:ext uri="{FF2B5EF4-FFF2-40B4-BE49-F238E27FC236}">
                <a16:creationId xmlns:a16="http://schemas.microsoft.com/office/drawing/2014/main" id="{6C4FE9D8-3D32-5A48-FBB4-14015F00EF43}"/>
              </a:ext>
            </a:extLst>
          </p:cNvPr>
          <p:cNvSpPr txBox="1"/>
          <p:nvPr/>
        </p:nvSpPr>
        <p:spPr>
          <a:xfrm>
            <a:off x="6291396" y="1250015"/>
            <a:ext cx="415498" cy="369332"/>
          </a:xfrm>
          <a:prstGeom prst="rect">
            <a:avLst/>
          </a:prstGeom>
          <a:noFill/>
        </p:spPr>
        <p:txBody>
          <a:bodyPr wrap="none" rtlCol="0">
            <a:spAutoFit/>
          </a:bodyPr>
          <a:lstStyle/>
          <a:p>
            <a:r>
              <a:rPr lang="ja-JP" altLang="en-US"/>
              <a:t>①</a:t>
            </a:r>
            <a:endParaRPr kumimoji="1" lang="ja-JP" altLang="en-US"/>
          </a:p>
        </p:txBody>
      </p:sp>
      <p:sp>
        <p:nvSpPr>
          <p:cNvPr id="19" name="テキスト ボックス 18">
            <a:extLst>
              <a:ext uri="{FF2B5EF4-FFF2-40B4-BE49-F238E27FC236}">
                <a16:creationId xmlns:a16="http://schemas.microsoft.com/office/drawing/2014/main" id="{B9AC48B0-6BD1-E931-05F6-461C0D483183}"/>
              </a:ext>
            </a:extLst>
          </p:cNvPr>
          <p:cNvSpPr txBox="1"/>
          <p:nvPr/>
        </p:nvSpPr>
        <p:spPr>
          <a:xfrm>
            <a:off x="5642869" y="1306195"/>
            <a:ext cx="415498" cy="369332"/>
          </a:xfrm>
          <a:prstGeom prst="rect">
            <a:avLst/>
          </a:prstGeom>
          <a:noFill/>
        </p:spPr>
        <p:txBody>
          <a:bodyPr wrap="none" rtlCol="0">
            <a:spAutoFit/>
          </a:bodyPr>
          <a:lstStyle/>
          <a:p>
            <a:r>
              <a:rPr kumimoji="1" lang="ja-JP" altLang="en-US"/>
              <a:t>②</a:t>
            </a:r>
          </a:p>
        </p:txBody>
      </p:sp>
      <p:sp>
        <p:nvSpPr>
          <p:cNvPr id="21" name="テキスト ボックス 20">
            <a:extLst>
              <a:ext uri="{FF2B5EF4-FFF2-40B4-BE49-F238E27FC236}">
                <a16:creationId xmlns:a16="http://schemas.microsoft.com/office/drawing/2014/main" id="{4E5CA17E-95F0-433C-E17E-6DEB1EDCAAC5}"/>
              </a:ext>
            </a:extLst>
          </p:cNvPr>
          <p:cNvSpPr txBox="1"/>
          <p:nvPr/>
        </p:nvSpPr>
        <p:spPr>
          <a:xfrm>
            <a:off x="5406646" y="1502425"/>
            <a:ext cx="415498" cy="369332"/>
          </a:xfrm>
          <a:prstGeom prst="rect">
            <a:avLst/>
          </a:prstGeom>
          <a:noFill/>
        </p:spPr>
        <p:txBody>
          <a:bodyPr wrap="none" rtlCol="0">
            <a:spAutoFit/>
          </a:bodyPr>
          <a:lstStyle/>
          <a:p>
            <a:r>
              <a:rPr lang="ja-JP" altLang="en-US"/>
              <a:t>③</a:t>
            </a:r>
            <a:endParaRPr kumimoji="1" lang="ja-JP" altLang="en-US"/>
          </a:p>
        </p:txBody>
      </p:sp>
      <p:cxnSp>
        <p:nvCxnSpPr>
          <p:cNvPr id="25" name="直線コネクタ 24">
            <a:extLst>
              <a:ext uri="{FF2B5EF4-FFF2-40B4-BE49-F238E27FC236}">
                <a16:creationId xmlns:a16="http://schemas.microsoft.com/office/drawing/2014/main" id="{6F9751C1-190A-6D50-4822-68870CF6397C}"/>
              </a:ext>
            </a:extLst>
          </p:cNvPr>
          <p:cNvCxnSpPr>
            <a:cxnSpLocks/>
          </p:cNvCxnSpPr>
          <p:nvPr/>
        </p:nvCxnSpPr>
        <p:spPr>
          <a:xfrm flipH="1">
            <a:off x="2608900" y="1738291"/>
            <a:ext cx="2557102" cy="1989734"/>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イメージ" descr="イメージ"/>
          <p:cNvPicPr>
            <a:picLocks noChangeAspect="1"/>
          </p:cNvPicPr>
          <p:nvPr/>
        </p:nvPicPr>
        <p:blipFill>
          <a:blip r:embed="rId2"/>
          <a:stretch>
            <a:fillRect/>
          </a:stretch>
        </p:blipFill>
        <p:spPr>
          <a:xfrm>
            <a:off x="5675961" y="4451952"/>
            <a:ext cx="2689800" cy="2264200"/>
          </a:xfrm>
          <a:prstGeom prst="rect">
            <a:avLst/>
          </a:prstGeom>
          <a:ln w="12700">
            <a:miter lim="400000"/>
          </a:ln>
        </p:spPr>
      </p:pic>
      <p:grpSp>
        <p:nvGrpSpPr>
          <p:cNvPr id="9" name="グループ化 8">
            <a:extLst>
              <a:ext uri="{FF2B5EF4-FFF2-40B4-BE49-F238E27FC236}">
                <a16:creationId xmlns:a16="http://schemas.microsoft.com/office/drawing/2014/main" id="{84D481F7-4D20-043B-F42F-890C5419CA1B}"/>
              </a:ext>
            </a:extLst>
          </p:cNvPr>
          <p:cNvGrpSpPr/>
          <p:nvPr/>
        </p:nvGrpSpPr>
        <p:grpSpPr>
          <a:xfrm>
            <a:off x="2784545" y="462417"/>
            <a:ext cx="9152930" cy="3394165"/>
            <a:chOff x="1515070" y="512053"/>
            <a:chExt cx="9152930" cy="3394165"/>
          </a:xfrm>
        </p:grpSpPr>
        <p:sp>
          <p:nvSpPr>
            <p:cNvPr id="286" name="Beam line"/>
            <p:cNvSpPr txBox="1"/>
            <p:nvPr/>
          </p:nvSpPr>
          <p:spPr>
            <a:xfrm>
              <a:off x="2519972" y="512053"/>
              <a:ext cx="870431" cy="310214"/>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spAutoFit/>
            </a:bodyPr>
            <a:lstStyle>
              <a:lvl1pPr defTabSz="584200">
                <a:defRPr sz="2200">
                  <a:solidFill>
                    <a:srgbClr val="000000"/>
                  </a:solidFill>
                </a:defRPr>
              </a:lvl1pPr>
            </a:lstStyle>
            <a:p>
              <a:r>
                <a:rPr sz="1547"/>
                <a:t>Beam line</a:t>
              </a:r>
            </a:p>
          </p:txBody>
        </p:sp>
        <p:pic>
          <p:nvPicPr>
            <p:cNvPr id="287" name="イメージ" descr="イメージ"/>
            <p:cNvPicPr>
              <a:picLocks noChangeAspect="1"/>
            </p:cNvPicPr>
            <p:nvPr/>
          </p:nvPicPr>
          <p:blipFill>
            <a:blip r:embed="rId3"/>
            <a:stretch>
              <a:fillRect/>
            </a:stretch>
          </p:blipFill>
          <p:spPr>
            <a:xfrm>
              <a:off x="1524000" y="939794"/>
              <a:ext cx="9144000" cy="2966424"/>
            </a:xfrm>
            <a:prstGeom prst="rect">
              <a:avLst/>
            </a:prstGeom>
            <a:ln w="12700">
              <a:miter lim="400000"/>
            </a:ln>
          </p:spPr>
        </p:pic>
        <p:sp>
          <p:nvSpPr>
            <p:cNvPr id="288" name="New ARC1"/>
            <p:cNvSpPr txBox="1"/>
            <p:nvPr/>
          </p:nvSpPr>
          <p:spPr>
            <a:xfrm>
              <a:off x="4155293" y="1351923"/>
              <a:ext cx="757644"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1266"/>
                <a:t>New ARC1</a:t>
              </a:r>
            </a:p>
          </p:txBody>
        </p:sp>
        <p:sp>
          <p:nvSpPr>
            <p:cNvPr id="289" name="線"/>
            <p:cNvSpPr/>
            <p:nvPr/>
          </p:nvSpPr>
          <p:spPr>
            <a:xfrm flipH="1">
              <a:off x="4340394" y="1583628"/>
              <a:ext cx="127461" cy="491665"/>
            </a:xfrm>
            <a:prstGeom prst="line">
              <a:avLst/>
            </a:prstGeom>
            <a:ln w="12700">
              <a:solidFill>
                <a:srgbClr val="000000"/>
              </a:solidFill>
              <a:miter lim="400000"/>
              <a:tailEnd type="triangle"/>
            </a:ln>
          </p:spPr>
          <p:txBody>
            <a:bodyPr lIns="35719" tIns="35719" rIns="35719" bIns="35719" anchor="ctr"/>
            <a:lstStyle/>
            <a:p>
              <a:endParaRPr sz="1266"/>
            </a:p>
          </p:txBody>
        </p:sp>
        <p:sp>
          <p:nvSpPr>
            <p:cNvPr id="290" name="線"/>
            <p:cNvSpPr/>
            <p:nvPr/>
          </p:nvSpPr>
          <p:spPr>
            <a:xfrm flipH="1" flipV="1">
              <a:off x="4429691" y="2164590"/>
              <a:ext cx="292740" cy="514466"/>
            </a:xfrm>
            <a:prstGeom prst="line">
              <a:avLst/>
            </a:prstGeom>
            <a:ln w="12700">
              <a:solidFill>
                <a:srgbClr val="000000"/>
              </a:solidFill>
              <a:miter lim="400000"/>
              <a:tailEnd type="triangle"/>
            </a:ln>
          </p:spPr>
          <p:txBody>
            <a:bodyPr lIns="35719" tIns="35719" rIns="35719" bIns="35719" anchor="ctr"/>
            <a:lstStyle/>
            <a:p>
              <a:endParaRPr sz="1266"/>
            </a:p>
          </p:txBody>
        </p:sp>
        <p:sp>
          <p:nvSpPr>
            <p:cNvPr id="291" name="PF-AR BT line"/>
            <p:cNvSpPr txBox="1"/>
            <p:nvPr/>
          </p:nvSpPr>
          <p:spPr>
            <a:xfrm>
              <a:off x="4176938" y="2664587"/>
              <a:ext cx="938783"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1266"/>
                <a:t>PF-AR BT line</a:t>
              </a:r>
            </a:p>
          </p:txBody>
        </p:sp>
        <p:sp>
          <p:nvSpPr>
            <p:cNvPr id="294" name="ARC2"/>
            <p:cNvSpPr txBox="1"/>
            <p:nvPr/>
          </p:nvSpPr>
          <p:spPr>
            <a:xfrm>
              <a:off x="3366980" y="1789478"/>
              <a:ext cx="421783"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1266"/>
                <a:t>ARC2</a:t>
              </a:r>
            </a:p>
          </p:txBody>
        </p:sp>
        <p:sp>
          <p:nvSpPr>
            <p:cNvPr id="295" name="線"/>
            <p:cNvSpPr/>
            <p:nvPr/>
          </p:nvSpPr>
          <p:spPr>
            <a:xfrm flipH="1">
              <a:off x="3063449" y="1958856"/>
              <a:ext cx="333227" cy="210480"/>
            </a:xfrm>
            <a:prstGeom prst="line">
              <a:avLst/>
            </a:prstGeom>
            <a:ln w="12700">
              <a:solidFill>
                <a:srgbClr val="000000"/>
              </a:solidFill>
              <a:miter lim="400000"/>
              <a:tailEnd type="triangle"/>
            </a:ln>
          </p:spPr>
          <p:txBody>
            <a:bodyPr lIns="35719" tIns="35719" rIns="35719" bIns="35719" anchor="ctr"/>
            <a:lstStyle/>
            <a:p>
              <a:endParaRPr sz="1266"/>
            </a:p>
          </p:txBody>
        </p:sp>
        <p:sp>
          <p:nvSpPr>
            <p:cNvPr id="296" name="四角形"/>
            <p:cNvSpPr/>
            <p:nvPr/>
          </p:nvSpPr>
          <p:spPr>
            <a:xfrm>
              <a:off x="1515070" y="806733"/>
              <a:ext cx="1293619" cy="1265295"/>
            </a:xfrm>
            <a:prstGeom prst="rect">
              <a:avLst/>
            </a:prstGeom>
            <a:solidFill>
              <a:srgbClr val="FFFFFF"/>
            </a:solidFill>
            <a:ln w="12700">
              <a:miter lim="400000"/>
            </a:ln>
          </p:spPr>
          <p:txBody>
            <a:bodyPr lIns="35719" tIns="35719" rIns="35719" bIns="35719" anchor="ctr"/>
            <a:lstStyle/>
            <a:p>
              <a:pPr defTabSz="410751">
                <a:defRPr sz="2200">
                  <a:solidFill>
                    <a:srgbClr val="FFFFFF"/>
                  </a:solidFill>
                </a:defRPr>
              </a:pPr>
              <a:endParaRPr sz="1547"/>
            </a:p>
          </p:txBody>
        </p:sp>
      </p:grpSp>
      <p:sp>
        <p:nvSpPr>
          <p:cNvPr id="297" name="New ARC1"/>
          <p:cNvSpPr txBox="1"/>
          <p:nvPr/>
        </p:nvSpPr>
        <p:spPr>
          <a:xfrm>
            <a:off x="6428537" y="4698521"/>
            <a:ext cx="757644"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1266"/>
              <a:t>New ARC1</a:t>
            </a:r>
          </a:p>
        </p:txBody>
      </p:sp>
      <p:sp>
        <p:nvSpPr>
          <p:cNvPr id="298" name="線"/>
          <p:cNvSpPr/>
          <p:nvPr/>
        </p:nvSpPr>
        <p:spPr>
          <a:xfrm flipH="1">
            <a:off x="6613637" y="4930227"/>
            <a:ext cx="127461" cy="491665"/>
          </a:xfrm>
          <a:prstGeom prst="line">
            <a:avLst/>
          </a:prstGeom>
          <a:ln w="12700">
            <a:solidFill>
              <a:srgbClr val="000000"/>
            </a:solidFill>
            <a:miter lim="400000"/>
            <a:tailEnd type="triangle"/>
          </a:ln>
        </p:spPr>
        <p:txBody>
          <a:bodyPr lIns="35719" tIns="35719" rIns="35719" bIns="35719" anchor="ctr"/>
          <a:lstStyle/>
          <a:p>
            <a:endParaRPr sz="1266"/>
          </a:p>
        </p:txBody>
      </p:sp>
      <p:sp>
        <p:nvSpPr>
          <p:cNvPr id="299" name="線"/>
          <p:cNvSpPr/>
          <p:nvPr/>
        </p:nvSpPr>
        <p:spPr>
          <a:xfrm flipH="1" flipV="1">
            <a:off x="7613763" y="5796938"/>
            <a:ext cx="292740" cy="514466"/>
          </a:xfrm>
          <a:prstGeom prst="line">
            <a:avLst/>
          </a:prstGeom>
          <a:ln w="12700">
            <a:solidFill>
              <a:srgbClr val="000000"/>
            </a:solidFill>
            <a:miter lim="400000"/>
            <a:tailEnd type="triangle"/>
          </a:ln>
        </p:spPr>
        <p:txBody>
          <a:bodyPr lIns="35719" tIns="35719" rIns="35719" bIns="35719" anchor="ctr"/>
          <a:lstStyle/>
          <a:p>
            <a:endParaRPr sz="1266"/>
          </a:p>
        </p:txBody>
      </p:sp>
      <p:sp>
        <p:nvSpPr>
          <p:cNvPr id="300" name="PF-AR BT line"/>
          <p:cNvSpPr txBox="1"/>
          <p:nvPr/>
        </p:nvSpPr>
        <p:spPr>
          <a:xfrm>
            <a:off x="7361010" y="6296935"/>
            <a:ext cx="938783"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1266"/>
              <a:t>PF-AR BT line</a:t>
            </a:r>
          </a:p>
        </p:txBody>
      </p:sp>
      <p:sp>
        <p:nvSpPr>
          <p:cNvPr id="7" name="テキスト ボックス 6">
            <a:extLst>
              <a:ext uri="{FF2B5EF4-FFF2-40B4-BE49-F238E27FC236}">
                <a16:creationId xmlns:a16="http://schemas.microsoft.com/office/drawing/2014/main" id="{5DA8A829-33E9-DEF5-3189-BC8883D4B7A1}"/>
              </a:ext>
            </a:extLst>
          </p:cNvPr>
          <p:cNvSpPr txBox="1"/>
          <p:nvPr/>
        </p:nvSpPr>
        <p:spPr>
          <a:xfrm>
            <a:off x="0" y="0"/>
            <a:ext cx="4533421" cy="523220"/>
          </a:xfrm>
          <a:prstGeom prst="rect">
            <a:avLst/>
          </a:prstGeom>
          <a:noFill/>
        </p:spPr>
        <p:txBody>
          <a:bodyPr wrap="none" rtlCol="0">
            <a:spAutoFit/>
          </a:bodyPr>
          <a:lstStyle/>
          <a:p>
            <a:r>
              <a:rPr lang="en-US" altLang="ja-JP" sz="2800" b="1" u="sng" dirty="0">
                <a:solidFill>
                  <a:srgbClr val="FF0000"/>
                </a:solidFill>
                <a:uFill>
                  <a:solidFill>
                    <a:srgbClr val="FF0000"/>
                  </a:solidFill>
                </a:uFill>
              </a:rPr>
              <a:t>New BT line for HER</a:t>
            </a:r>
            <a:r>
              <a:rPr kumimoji="1" lang="en-US" altLang="ja-JP" sz="2800" b="1" u="sng" dirty="0">
                <a:solidFill>
                  <a:srgbClr val="FF0000"/>
                </a:solidFill>
                <a:uFill>
                  <a:solidFill>
                    <a:srgbClr val="FF0000"/>
                  </a:solidFill>
                </a:uFill>
              </a:rPr>
              <a:t> </a:t>
            </a:r>
            <a:r>
              <a:rPr kumimoji="1" lang="en-US" altLang="ja-JP" sz="2800" b="1" u="sng" dirty="0">
                <a:uFill>
                  <a:solidFill>
                    <a:srgbClr val="FF0000"/>
                  </a:solidFill>
                </a:uFill>
              </a:rPr>
              <a:t>(Kikuchi)</a:t>
            </a:r>
            <a:endParaRPr kumimoji="1" lang="en-US" altLang="ja-JP" sz="2400" b="1" u="sng" dirty="0">
              <a:uFill>
                <a:solidFill>
                  <a:srgbClr val="FF0000"/>
                </a:solidFill>
              </a:uFill>
            </a:endParaRPr>
          </a:p>
        </p:txBody>
      </p:sp>
      <p:sp>
        <p:nvSpPr>
          <p:cNvPr id="8" name="スライド番号プレースホルダー 7">
            <a:extLst>
              <a:ext uri="{FF2B5EF4-FFF2-40B4-BE49-F238E27FC236}">
                <a16:creationId xmlns:a16="http://schemas.microsoft.com/office/drawing/2014/main" id="{9F4C062A-BC4C-ADC0-3F3A-2975FEA61163}"/>
              </a:ext>
            </a:extLst>
          </p:cNvPr>
          <p:cNvSpPr>
            <a:spLocks noGrp="1"/>
          </p:cNvSpPr>
          <p:nvPr>
            <p:ph type="sldNum" sz="quarter" idx="2"/>
          </p:nvPr>
        </p:nvSpPr>
        <p:spPr/>
        <p:txBody>
          <a:bodyPr/>
          <a:lstStyle/>
          <a:p>
            <a:fld id="{86CB4B4D-7CA3-9044-876B-883B54F8677D}" type="slidenum">
              <a:rPr lang="en-US" altLang="ja-JP" smtClean="0"/>
              <a:t>23</a:t>
            </a:fld>
            <a:endParaRPr lang="en-US" altLang="ja-JP"/>
          </a:p>
        </p:txBody>
      </p:sp>
      <p:pic>
        <p:nvPicPr>
          <p:cNvPr id="11" name="図 10">
            <a:extLst>
              <a:ext uri="{FF2B5EF4-FFF2-40B4-BE49-F238E27FC236}">
                <a16:creationId xmlns:a16="http://schemas.microsoft.com/office/drawing/2014/main" id="{87A46C09-DDEF-09E4-B42E-59543E818D5A}"/>
              </a:ext>
            </a:extLst>
          </p:cNvPr>
          <p:cNvPicPr>
            <a:picLocks noChangeAspect="1"/>
          </p:cNvPicPr>
          <p:nvPr/>
        </p:nvPicPr>
        <p:blipFill>
          <a:blip r:embed="rId4"/>
          <a:stretch>
            <a:fillRect/>
          </a:stretch>
        </p:blipFill>
        <p:spPr>
          <a:xfrm>
            <a:off x="8479670" y="4451952"/>
            <a:ext cx="3647786" cy="2051880"/>
          </a:xfrm>
          <a:prstGeom prst="rect">
            <a:avLst/>
          </a:prstGeom>
        </p:spPr>
      </p:pic>
      <p:pic>
        <p:nvPicPr>
          <p:cNvPr id="13" name="図 12">
            <a:extLst>
              <a:ext uri="{FF2B5EF4-FFF2-40B4-BE49-F238E27FC236}">
                <a16:creationId xmlns:a16="http://schemas.microsoft.com/office/drawing/2014/main" id="{147B8BD1-92A8-2B71-A9AA-202E4A5D3F36}"/>
              </a:ext>
            </a:extLst>
          </p:cNvPr>
          <p:cNvPicPr>
            <a:picLocks noChangeAspect="1"/>
          </p:cNvPicPr>
          <p:nvPr/>
        </p:nvPicPr>
        <p:blipFill>
          <a:blip r:embed="rId5"/>
          <a:stretch>
            <a:fillRect/>
          </a:stretch>
        </p:blipFill>
        <p:spPr>
          <a:xfrm>
            <a:off x="0" y="755789"/>
            <a:ext cx="3592649" cy="2020865"/>
          </a:xfrm>
          <a:prstGeom prst="rect">
            <a:avLst/>
          </a:prstGeom>
        </p:spPr>
      </p:pic>
      <p:sp>
        <p:nvSpPr>
          <p:cNvPr id="14" name="テキスト ボックス 13">
            <a:extLst>
              <a:ext uri="{FF2B5EF4-FFF2-40B4-BE49-F238E27FC236}">
                <a16:creationId xmlns:a16="http://schemas.microsoft.com/office/drawing/2014/main" id="{797DF73D-F452-337C-E544-2E2277D765DE}"/>
              </a:ext>
            </a:extLst>
          </p:cNvPr>
          <p:cNvSpPr txBox="1"/>
          <p:nvPr/>
        </p:nvSpPr>
        <p:spPr>
          <a:xfrm>
            <a:off x="0" y="808802"/>
            <a:ext cx="427582" cy="369332"/>
          </a:xfrm>
          <a:prstGeom prst="rect">
            <a:avLst/>
          </a:prstGeom>
          <a:noFill/>
        </p:spPr>
        <p:txBody>
          <a:bodyPr wrap="square" rtlCol="0">
            <a:spAutoFit/>
          </a:bodyPr>
          <a:lstStyle/>
          <a:p>
            <a:r>
              <a:rPr kumimoji="1" lang="ja-JP" altLang="en-US"/>
              <a:t>①</a:t>
            </a:r>
            <a:endParaRPr kumimoji="1" lang="en-US" altLang="ja-JP" dirty="0"/>
          </a:p>
        </p:txBody>
      </p:sp>
      <p:sp>
        <p:nvSpPr>
          <p:cNvPr id="15" name="テキスト ボックス 14">
            <a:extLst>
              <a:ext uri="{FF2B5EF4-FFF2-40B4-BE49-F238E27FC236}">
                <a16:creationId xmlns:a16="http://schemas.microsoft.com/office/drawing/2014/main" id="{D3A97660-6496-DE06-E231-FD2883E35E65}"/>
              </a:ext>
            </a:extLst>
          </p:cNvPr>
          <p:cNvSpPr txBox="1"/>
          <p:nvPr/>
        </p:nvSpPr>
        <p:spPr>
          <a:xfrm>
            <a:off x="4065437" y="2754821"/>
            <a:ext cx="427582" cy="369332"/>
          </a:xfrm>
          <a:prstGeom prst="rect">
            <a:avLst/>
          </a:prstGeom>
          <a:noFill/>
        </p:spPr>
        <p:txBody>
          <a:bodyPr wrap="square" rtlCol="0">
            <a:spAutoFit/>
          </a:bodyPr>
          <a:lstStyle/>
          <a:p>
            <a:r>
              <a:rPr kumimoji="1" lang="ja-JP" altLang="en-US"/>
              <a:t>①</a:t>
            </a:r>
            <a:endParaRPr kumimoji="1" lang="en-US" altLang="ja-JP" dirty="0"/>
          </a:p>
        </p:txBody>
      </p:sp>
      <p:sp>
        <p:nvSpPr>
          <p:cNvPr id="16" name="テキスト ボックス 15">
            <a:extLst>
              <a:ext uri="{FF2B5EF4-FFF2-40B4-BE49-F238E27FC236}">
                <a16:creationId xmlns:a16="http://schemas.microsoft.com/office/drawing/2014/main" id="{CE30EB42-EA64-8A17-E783-78028FC9CC8B}"/>
              </a:ext>
            </a:extLst>
          </p:cNvPr>
          <p:cNvSpPr txBox="1"/>
          <p:nvPr/>
        </p:nvSpPr>
        <p:spPr>
          <a:xfrm>
            <a:off x="8527969" y="4560895"/>
            <a:ext cx="427582" cy="369332"/>
          </a:xfrm>
          <a:prstGeom prst="rect">
            <a:avLst/>
          </a:prstGeom>
          <a:noFill/>
        </p:spPr>
        <p:txBody>
          <a:bodyPr wrap="square" rtlCol="0">
            <a:spAutoFit/>
          </a:bodyPr>
          <a:lstStyle/>
          <a:p>
            <a:r>
              <a:rPr lang="ja-JP" altLang="en-US"/>
              <a:t>②</a:t>
            </a:r>
            <a:endParaRPr kumimoji="1" lang="en-US" altLang="ja-JP" dirty="0"/>
          </a:p>
        </p:txBody>
      </p:sp>
      <p:sp>
        <p:nvSpPr>
          <p:cNvPr id="17" name="テキスト ボックス 16">
            <a:extLst>
              <a:ext uri="{FF2B5EF4-FFF2-40B4-BE49-F238E27FC236}">
                <a16:creationId xmlns:a16="http://schemas.microsoft.com/office/drawing/2014/main" id="{9E184551-FF93-CAA8-8837-D33820CD895F}"/>
              </a:ext>
            </a:extLst>
          </p:cNvPr>
          <p:cNvSpPr txBox="1"/>
          <p:nvPr/>
        </p:nvSpPr>
        <p:spPr>
          <a:xfrm>
            <a:off x="4678664" y="2372187"/>
            <a:ext cx="427582" cy="369332"/>
          </a:xfrm>
          <a:prstGeom prst="rect">
            <a:avLst/>
          </a:prstGeom>
          <a:noFill/>
        </p:spPr>
        <p:txBody>
          <a:bodyPr wrap="square" rtlCol="0">
            <a:spAutoFit/>
          </a:bodyPr>
          <a:lstStyle/>
          <a:p>
            <a:r>
              <a:rPr lang="ja-JP" altLang="en-US"/>
              <a:t>②</a:t>
            </a:r>
            <a:endParaRPr kumimoji="1" lang="en-US" altLang="ja-JP" dirty="0"/>
          </a:p>
        </p:txBody>
      </p:sp>
      <p:sp>
        <p:nvSpPr>
          <p:cNvPr id="292" name="ARC1 part is located side by side with the PF-AR line in the present plan .…"/>
          <p:cNvSpPr txBox="1"/>
          <p:nvPr/>
        </p:nvSpPr>
        <p:spPr>
          <a:xfrm>
            <a:off x="101301" y="3935583"/>
            <a:ext cx="5366488" cy="2288127"/>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p>
            <a:pPr marL="142870" indent="-142870">
              <a:buSzPct val="123000"/>
              <a:buChar char="•"/>
            </a:pPr>
            <a:r>
              <a:rPr sz="1600" dirty="0"/>
              <a:t>ARC1 part is located side by side with the PF-AR line in the present plan .</a:t>
            </a:r>
          </a:p>
          <a:p>
            <a:pPr marL="142870" indent="-142870">
              <a:buSzPct val="123000"/>
              <a:buChar char="•"/>
            </a:pPr>
            <a:r>
              <a:rPr sz="1600" dirty="0"/>
              <a:t>Beam level of the new line is 0.6 m lower than the PF-AR line.</a:t>
            </a:r>
          </a:p>
          <a:p>
            <a:pPr marL="142870" indent="-142870">
              <a:buSzPct val="123000"/>
              <a:buChar char="•"/>
            </a:pPr>
            <a:r>
              <a:rPr sz="1600" dirty="0"/>
              <a:t>Transverse free space between the magnets of two lines are 0.5 m at minimum, which will make the maintenance work difficult.</a:t>
            </a:r>
          </a:p>
          <a:p>
            <a:pPr marL="142870" indent="-142870">
              <a:buSzPct val="123000"/>
              <a:buChar char="•"/>
            </a:pPr>
            <a:r>
              <a:rPr sz="1600" dirty="0"/>
              <a:t>Bend angle is smaller than current ARC1. Since longer bend is preferable for the CSR we plan to reuse the bend in the ARC2, or to fabricate new bend that has smaller width.</a:t>
            </a:r>
            <a:endParaRPr lang="en-US" sz="1600" dirty="0"/>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Optics"/>
          <p:cNvSpPr txBox="1"/>
          <p:nvPr/>
        </p:nvSpPr>
        <p:spPr>
          <a:xfrm>
            <a:off x="1130937" y="599375"/>
            <a:ext cx="577787" cy="310214"/>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spAutoFit/>
          </a:bodyPr>
          <a:lstStyle>
            <a:lvl1pPr defTabSz="584200">
              <a:defRPr sz="2200">
                <a:solidFill>
                  <a:srgbClr val="000000"/>
                </a:solidFill>
              </a:defRPr>
            </a:lvl1pPr>
          </a:lstStyle>
          <a:p>
            <a:r>
              <a:rPr sz="1547" dirty="0"/>
              <a:t>Optics</a:t>
            </a:r>
          </a:p>
        </p:txBody>
      </p:sp>
      <p:pic>
        <p:nvPicPr>
          <p:cNvPr id="303" name="イメージ" descr="イメージ"/>
          <p:cNvPicPr>
            <a:picLocks noChangeAspect="1"/>
          </p:cNvPicPr>
          <p:nvPr/>
        </p:nvPicPr>
        <p:blipFill>
          <a:blip r:embed="rId2"/>
          <a:stretch>
            <a:fillRect/>
          </a:stretch>
        </p:blipFill>
        <p:spPr>
          <a:xfrm>
            <a:off x="591871" y="904833"/>
            <a:ext cx="3516954" cy="2734474"/>
          </a:xfrm>
          <a:prstGeom prst="rect">
            <a:avLst/>
          </a:prstGeom>
          <a:ln w="12700">
            <a:miter lim="400000"/>
          </a:ln>
        </p:spPr>
      </p:pic>
      <p:sp>
        <p:nvSpPr>
          <p:cNvPr id="304" name="New ARC1"/>
          <p:cNvSpPr txBox="1"/>
          <p:nvPr/>
        </p:nvSpPr>
        <p:spPr>
          <a:xfrm>
            <a:off x="2201901" y="3756504"/>
            <a:ext cx="532198" cy="2020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200"/>
            </a:lvl1pPr>
          </a:lstStyle>
          <a:p>
            <a:r>
              <a:rPr sz="844" dirty="0"/>
              <a:t>New ARC1</a:t>
            </a:r>
          </a:p>
        </p:txBody>
      </p:sp>
      <p:sp>
        <p:nvSpPr>
          <p:cNvPr id="305" name="図形"/>
          <p:cNvSpPr/>
          <p:nvPr/>
        </p:nvSpPr>
        <p:spPr>
          <a:xfrm>
            <a:off x="2599784" y="3676873"/>
            <a:ext cx="233363" cy="28608"/>
          </a:xfrm>
          <a:custGeom>
            <a:avLst/>
            <a:gdLst/>
            <a:ahLst/>
            <a:cxnLst>
              <a:cxn ang="0">
                <a:pos x="wd2" y="hd2"/>
              </a:cxn>
              <a:cxn ang="5400000">
                <a:pos x="wd2" y="hd2"/>
              </a:cxn>
              <a:cxn ang="10800000">
                <a:pos x="wd2" y="hd2"/>
              </a:cxn>
              <a:cxn ang="16200000">
                <a:pos x="wd2" y="hd2"/>
              </a:cxn>
            </a:cxnLst>
            <a:rect l="0" t="0" r="r" b="b"/>
            <a:pathLst>
              <a:path w="21397" h="21407" extrusionOk="0">
                <a:moveTo>
                  <a:pt x="127" y="22"/>
                </a:moveTo>
                <a:cubicBezTo>
                  <a:pt x="80" y="-93"/>
                  <a:pt x="32" y="257"/>
                  <a:pt x="22" y="818"/>
                </a:cubicBezTo>
                <a:cubicBezTo>
                  <a:pt x="-49" y="4615"/>
                  <a:pt x="-101" y="17739"/>
                  <a:pt x="2551" y="17739"/>
                </a:cubicBezTo>
                <a:cubicBezTo>
                  <a:pt x="5450" y="17739"/>
                  <a:pt x="7783" y="14753"/>
                  <a:pt x="8489" y="14753"/>
                </a:cubicBezTo>
                <a:cubicBezTo>
                  <a:pt x="9176" y="14753"/>
                  <a:pt x="9850" y="13902"/>
                  <a:pt x="10398" y="21024"/>
                </a:cubicBezTo>
                <a:cubicBezTo>
                  <a:pt x="10425" y="21380"/>
                  <a:pt x="10468" y="21507"/>
                  <a:pt x="10505" y="21322"/>
                </a:cubicBezTo>
                <a:cubicBezTo>
                  <a:pt x="10558" y="21061"/>
                  <a:pt x="10581" y="20322"/>
                  <a:pt x="10552" y="19730"/>
                </a:cubicBezTo>
                <a:cubicBezTo>
                  <a:pt x="10406" y="16761"/>
                  <a:pt x="9857" y="9109"/>
                  <a:pt x="8066" y="9816"/>
                </a:cubicBezTo>
                <a:cubicBezTo>
                  <a:pt x="6083" y="10599"/>
                  <a:pt x="4031" y="11246"/>
                  <a:pt x="2102" y="11647"/>
                </a:cubicBezTo>
                <a:cubicBezTo>
                  <a:pt x="1094" y="11858"/>
                  <a:pt x="161" y="11423"/>
                  <a:pt x="201" y="1097"/>
                </a:cubicBezTo>
                <a:cubicBezTo>
                  <a:pt x="203" y="581"/>
                  <a:pt x="172" y="124"/>
                  <a:pt x="129" y="22"/>
                </a:cubicBezTo>
                <a:cubicBezTo>
                  <a:pt x="128" y="22"/>
                  <a:pt x="128" y="22"/>
                  <a:pt x="127" y="22"/>
                </a:cubicBezTo>
                <a:close/>
                <a:moveTo>
                  <a:pt x="21269" y="22"/>
                </a:moveTo>
                <a:cubicBezTo>
                  <a:pt x="21226" y="124"/>
                  <a:pt x="21195" y="581"/>
                  <a:pt x="21197" y="1097"/>
                </a:cubicBezTo>
                <a:cubicBezTo>
                  <a:pt x="21237" y="11423"/>
                  <a:pt x="20304" y="11858"/>
                  <a:pt x="19296" y="11647"/>
                </a:cubicBezTo>
                <a:cubicBezTo>
                  <a:pt x="17367" y="11246"/>
                  <a:pt x="15315" y="10599"/>
                  <a:pt x="13332" y="9816"/>
                </a:cubicBezTo>
                <a:cubicBezTo>
                  <a:pt x="11541" y="9109"/>
                  <a:pt x="10992" y="16761"/>
                  <a:pt x="10846" y="19730"/>
                </a:cubicBezTo>
                <a:cubicBezTo>
                  <a:pt x="10817" y="20322"/>
                  <a:pt x="10840" y="21061"/>
                  <a:pt x="10893" y="21322"/>
                </a:cubicBezTo>
                <a:cubicBezTo>
                  <a:pt x="10930" y="21507"/>
                  <a:pt x="10973" y="21380"/>
                  <a:pt x="11000" y="21024"/>
                </a:cubicBezTo>
                <a:cubicBezTo>
                  <a:pt x="11548" y="13902"/>
                  <a:pt x="12222" y="14753"/>
                  <a:pt x="12909" y="14753"/>
                </a:cubicBezTo>
                <a:cubicBezTo>
                  <a:pt x="13615" y="14753"/>
                  <a:pt x="15948" y="17739"/>
                  <a:pt x="18847" y="17739"/>
                </a:cubicBezTo>
                <a:cubicBezTo>
                  <a:pt x="21499" y="17739"/>
                  <a:pt x="21447" y="4615"/>
                  <a:pt x="21376" y="818"/>
                </a:cubicBezTo>
                <a:cubicBezTo>
                  <a:pt x="21366" y="257"/>
                  <a:pt x="21318" y="-93"/>
                  <a:pt x="21271" y="22"/>
                </a:cubicBezTo>
                <a:cubicBezTo>
                  <a:pt x="21270" y="22"/>
                  <a:pt x="21270" y="22"/>
                  <a:pt x="21269" y="22"/>
                </a:cubicBezTo>
                <a:close/>
              </a:path>
            </a:pathLst>
          </a:custGeom>
          <a:solidFill>
            <a:srgbClr val="000000"/>
          </a:solidFill>
          <a:ln w="12700">
            <a:miter lim="400000"/>
          </a:ln>
        </p:spPr>
        <p:txBody>
          <a:bodyPr lIns="35719" tIns="35719" rIns="35719" bIns="35719" anchor="ctr"/>
          <a:lstStyle/>
          <a:p>
            <a:pPr defTabSz="410751">
              <a:defRPr sz="2200">
                <a:solidFill>
                  <a:srgbClr val="FFFFFF"/>
                </a:solidFill>
              </a:defRPr>
            </a:pPr>
            <a:endParaRPr sz="1547"/>
          </a:p>
        </p:txBody>
      </p:sp>
      <p:sp>
        <p:nvSpPr>
          <p:cNvPr id="306" name="図形"/>
          <p:cNvSpPr/>
          <p:nvPr/>
        </p:nvSpPr>
        <p:spPr>
          <a:xfrm>
            <a:off x="2939112" y="3676873"/>
            <a:ext cx="329439" cy="35930"/>
          </a:xfrm>
          <a:custGeom>
            <a:avLst/>
            <a:gdLst/>
            <a:ahLst/>
            <a:cxnLst>
              <a:cxn ang="0">
                <a:pos x="wd2" y="hd2"/>
              </a:cxn>
              <a:cxn ang="5400000">
                <a:pos x="wd2" y="hd2"/>
              </a:cxn>
              <a:cxn ang="10800000">
                <a:pos x="wd2" y="hd2"/>
              </a:cxn>
              <a:cxn ang="16200000">
                <a:pos x="wd2" y="hd2"/>
              </a:cxn>
            </a:cxnLst>
            <a:rect l="0" t="0" r="r" b="b"/>
            <a:pathLst>
              <a:path w="21397" h="21407" extrusionOk="0">
                <a:moveTo>
                  <a:pt x="127" y="22"/>
                </a:moveTo>
                <a:cubicBezTo>
                  <a:pt x="80" y="-93"/>
                  <a:pt x="32" y="257"/>
                  <a:pt x="22" y="818"/>
                </a:cubicBezTo>
                <a:cubicBezTo>
                  <a:pt x="-49" y="4615"/>
                  <a:pt x="-101" y="17739"/>
                  <a:pt x="2551" y="17739"/>
                </a:cubicBezTo>
                <a:cubicBezTo>
                  <a:pt x="5450" y="17739"/>
                  <a:pt x="7783" y="14753"/>
                  <a:pt x="8489" y="14753"/>
                </a:cubicBezTo>
                <a:cubicBezTo>
                  <a:pt x="9176" y="14753"/>
                  <a:pt x="9850" y="13902"/>
                  <a:pt x="10398" y="21024"/>
                </a:cubicBezTo>
                <a:cubicBezTo>
                  <a:pt x="10425" y="21380"/>
                  <a:pt x="10468" y="21507"/>
                  <a:pt x="10505" y="21322"/>
                </a:cubicBezTo>
                <a:cubicBezTo>
                  <a:pt x="10558" y="21061"/>
                  <a:pt x="10581" y="20322"/>
                  <a:pt x="10552" y="19730"/>
                </a:cubicBezTo>
                <a:cubicBezTo>
                  <a:pt x="10406" y="16761"/>
                  <a:pt x="9857" y="9109"/>
                  <a:pt x="8066" y="9816"/>
                </a:cubicBezTo>
                <a:cubicBezTo>
                  <a:pt x="6083" y="10599"/>
                  <a:pt x="4031" y="11246"/>
                  <a:pt x="2102" y="11647"/>
                </a:cubicBezTo>
                <a:cubicBezTo>
                  <a:pt x="1094" y="11858"/>
                  <a:pt x="161" y="11423"/>
                  <a:pt x="201" y="1097"/>
                </a:cubicBezTo>
                <a:cubicBezTo>
                  <a:pt x="203" y="581"/>
                  <a:pt x="172" y="124"/>
                  <a:pt x="129" y="22"/>
                </a:cubicBezTo>
                <a:cubicBezTo>
                  <a:pt x="128" y="22"/>
                  <a:pt x="128" y="22"/>
                  <a:pt x="127" y="22"/>
                </a:cubicBezTo>
                <a:close/>
                <a:moveTo>
                  <a:pt x="21269" y="22"/>
                </a:moveTo>
                <a:cubicBezTo>
                  <a:pt x="21226" y="124"/>
                  <a:pt x="21195" y="581"/>
                  <a:pt x="21197" y="1097"/>
                </a:cubicBezTo>
                <a:cubicBezTo>
                  <a:pt x="21237" y="11423"/>
                  <a:pt x="20304" y="11858"/>
                  <a:pt x="19296" y="11647"/>
                </a:cubicBezTo>
                <a:cubicBezTo>
                  <a:pt x="17367" y="11246"/>
                  <a:pt x="15315" y="10599"/>
                  <a:pt x="13332" y="9816"/>
                </a:cubicBezTo>
                <a:cubicBezTo>
                  <a:pt x="11541" y="9109"/>
                  <a:pt x="10992" y="16761"/>
                  <a:pt x="10846" y="19730"/>
                </a:cubicBezTo>
                <a:cubicBezTo>
                  <a:pt x="10817" y="20322"/>
                  <a:pt x="10840" y="21061"/>
                  <a:pt x="10893" y="21322"/>
                </a:cubicBezTo>
                <a:cubicBezTo>
                  <a:pt x="10930" y="21507"/>
                  <a:pt x="10973" y="21380"/>
                  <a:pt x="11000" y="21024"/>
                </a:cubicBezTo>
                <a:cubicBezTo>
                  <a:pt x="11548" y="13902"/>
                  <a:pt x="12222" y="14753"/>
                  <a:pt x="12909" y="14753"/>
                </a:cubicBezTo>
                <a:cubicBezTo>
                  <a:pt x="13615" y="14753"/>
                  <a:pt x="15948" y="17739"/>
                  <a:pt x="18847" y="17739"/>
                </a:cubicBezTo>
                <a:cubicBezTo>
                  <a:pt x="21499" y="17739"/>
                  <a:pt x="21447" y="4615"/>
                  <a:pt x="21376" y="818"/>
                </a:cubicBezTo>
                <a:cubicBezTo>
                  <a:pt x="21366" y="257"/>
                  <a:pt x="21318" y="-93"/>
                  <a:pt x="21271" y="22"/>
                </a:cubicBezTo>
                <a:cubicBezTo>
                  <a:pt x="21270" y="22"/>
                  <a:pt x="21270" y="22"/>
                  <a:pt x="21269" y="22"/>
                </a:cubicBezTo>
                <a:close/>
              </a:path>
            </a:pathLst>
          </a:custGeom>
          <a:solidFill>
            <a:srgbClr val="000000"/>
          </a:solidFill>
          <a:ln w="12700">
            <a:miter lim="400000"/>
          </a:ln>
        </p:spPr>
        <p:txBody>
          <a:bodyPr lIns="35719" tIns="35719" rIns="35719" bIns="35719" anchor="ctr"/>
          <a:lstStyle/>
          <a:p>
            <a:pPr defTabSz="410751">
              <a:defRPr sz="2200">
                <a:solidFill>
                  <a:srgbClr val="FFFFFF"/>
                </a:solidFill>
              </a:defRPr>
            </a:pPr>
            <a:endParaRPr sz="1547"/>
          </a:p>
        </p:txBody>
      </p:sp>
      <p:sp>
        <p:nvSpPr>
          <p:cNvPr id="307" name="ARC3"/>
          <p:cNvSpPr txBox="1"/>
          <p:nvPr/>
        </p:nvSpPr>
        <p:spPr>
          <a:xfrm>
            <a:off x="2908861" y="3756504"/>
            <a:ext cx="306174" cy="2020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200"/>
            </a:lvl1pPr>
          </a:lstStyle>
          <a:p>
            <a:r>
              <a:rPr sz="844"/>
              <a:t>ARC3</a:t>
            </a:r>
          </a:p>
        </p:txBody>
      </p:sp>
      <p:grpSp>
        <p:nvGrpSpPr>
          <p:cNvPr id="311" name="グループ"/>
          <p:cNvGrpSpPr/>
          <p:nvPr/>
        </p:nvGrpSpPr>
        <p:grpSpPr>
          <a:xfrm>
            <a:off x="569479" y="4188307"/>
            <a:ext cx="2756865" cy="2639784"/>
            <a:chOff x="-44025" y="0"/>
            <a:chExt cx="3920873" cy="3754358"/>
          </a:xfrm>
        </p:grpSpPr>
        <mc:AlternateContent xmlns:mc="http://schemas.openxmlformats.org/markup-compatibility/2006" xmlns:a14="http://schemas.microsoft.com/office/drawing/2010/main">
          <mc:Choice Requires="a14">
            <p:sp>
              <p:nvSpPr>
                <p:cNvPr id="308" name="方程式"/>
                <p:cNvSpPr txBox="1"/>
                <p:nvPr/>
              </p:nvSpPr>
              <p:spPr>
                <a:xfrm>
                  <a:off x="1821017" y="3431079"/>
                  <a:ext cx="861137" cy="323279"/>
                </a:xfrm>
                <a:prstGeom prst="rect">
                  <a:avLst/>
                </a:prstGeom>
                <a:noFill/>
                <a:ln w="12700" cap="flat">
                  <a:noFill/>
                  <a:miter lim="400000"/>
                </a:ln>
                <a:effectLst/>
              </p:spPr>
              <p:txBody>
                <a:bodyPr wrap="none" lIns="0" tIns="0" rIns="0" bIns="0">
                  <a:spAutoFit/>
                </a:bodyPr>
                <a:lstStyle/>
                <a:p>
                  <a:pPr defTabSz="642915"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1477" i="1">
                                <a:solidFill>
                                  <a:srgbClr val="5E5E5E"/>
                                </a:solidFill>
                                <a:latin typeface="Cambria Math" panose="02040503050406030204" pitchFamily="18" charset="0"/>
                              </a:rPr>
                            </m:ctrlPr>
                          </m:sSubPr>
                          <m:e>
                            <m:r>
                              <a:rPr sz="1477" i="1">
                                <a:solidFill>
                                  <a:srgbClr val="5E5E5E"/>
                                </a:solidFill>
                                <a:latin typeface="Cambria Math" panose="02040503050406030204" pitchFamily="18" charset="0"/>
                              </a:rPr>
                              <m:t>𝜀</m:t>
                            </m:r>
                          </m:e>
                          <m:sub>
                            <m:r>
                              <a:rPr sz="1477" i="1">
                                <a:solidFill>
                                  <a:srgbClr val="5E5E5E"/>
                                </a:solidFill>
                                <a:latin typeface="Cambria Math" panose="02040503050406030204" pitchFamily="18" charset="0"/>
                              </a:rPr>
                              <m:t>𝑖</m:t>
                            </m:r>
                          </m:sub>
                        </m:sSub>
                        <m:r>
                          <a:rPr sz="1477" i="1">
                            <a:solidFill>
                              <a:srgbClr val="5E5E5E"/>
                            </a:solidFill>
                            <a:latin typeface="Cambria Math" panose="02040503050406030204" pitchFamily="18" charset="0"/>
                          </a:rPr>
                          <m:t>(</m:t>
                        </m:r>
                        <m:r>
                          <a:rPr sz="1477" i="1">
                            <a:solidFill>
                              <a:srgbClr val="5E5E5E"/>
                            </a:solidFill>
                            <a:latin typeface="Cambria Math" panose="02040503050406030204" pitchFamily="18" charset="0"/>
                          </a:rPr>
                          <m:t>𝜇</m:t>
                        </m:r>
                        <m:r>
                          <m:rPr>
                            <m:sty m:val="p"/>
                          </m:rPr>
                          <a:rPr sz="1477" i="1">
                            <a:solidFill>
                              <a:srgbClr val="5E5E5E"/>
                            </a:solidFill>
                            <a:latin typeface="Cambria Math" panose="02040503050406030204" pitchFamily="18" charset="0"/>
                          </a:rPr>
                          <m:t>m</m:t>
                        </m:r>
                        <m:r>
                          <a:rPr sz="1477" i="1">
                            <a:solidFill>
                              <a:srgbClr val="5E5E5E"/>
                            </a:solidFill>
                            <a:latin typeface="Cambria Math" panose="02040503050406030204" pitchFamily="18" charset="0"/>
                          </a:rPr>
                          <m:t>)</m:t>
                        </m:r>
                      </m:oMath>
                    </m:oMathPara>
                  </a14:m>
                  <a:endParaRPr sz="1477">
                    <a:solidFill>
                      <a:srgbClr val="5E5E5E"/>
                    </a:solidFill>
                  </a:endParaRPr>
                </a:p>
              </p:txBody>
            </p:sp>
          </mc:Choice>
          <mc:Fallback xmlns="">
            <p:sp>
              <p:nvSpPr>
                <p:cNvPr id="308" name="方程式"/>
                <p:cNvSpPr txBox="1">
                  <a:spLocks noRot="1" noChangeAspect="1" noMove="1" noResize="1" noEditPoints="1" noAdjustHandles="1" noChangeArrowheads="1" noChangeShapeType="1" noTextEdit="1"/>
                </p:cNvSpPr>
                <p:nvPr/>
              </p:nvSpPr>
              <p:spPr>
                <a:xfrm>
                  <a:off x="1821017" y="3431079"/>
                  <a:ext cx="861137" cy="323279"/>
                </a:xfrm>
                <a:prstGeom prst="rect">
                  <a:avLst/>
                </a:prstGeom>
                <a:blipFill>
                  <a:blip r:embed="rId3"/>
                  <a:stretch>
                    <a:fillRect l="-4167" r="-10417" b="-31579"/>
                  </a:stretch>
                </a:blipFill>
                <a:ln w="12700" cap="flat">
                  <a:noFill/>
                  <a:miter lim="4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09" name="方程式"/>
                <p:cNvSpPr txBox="1"/>
                <p:nvPr/>
              </p:nvSpPr>
              <p:spPr>
                <a:xfrm rot="16200000">
                  <a:off x="-276521" y="1511714"/>
                  <a:ext cx="788272" cy="323280"/>
                </a:xfrm>
                <a:prstGeom prst="rect">
                  <a:avLst/>
                </a:prstGeom>
                <a:noFill/>
                <a:ln w="12700" cap="flat">
                  <a:noFill/>
                  <a:miter lim="400000"/>
                </a:ln>
                <a:effectLst/>
              </p:spPr>
              <p:txBody>
                <a:bodyPr wrap="none" lIns="0" tIns="0" rIns="0" bIns="0">
                  <a:spAutoFit/>
                </a:bodyPr>
                <a:lstStyle/>
                <a:p>
                  <a:pPr defTabSz="642915" latinLnBrk="1">
                    <a:defRPr sz="1800">
                      <a:solidFill>
                        <a:srgbClr val="000000"/>
                      </a:solidFill>
                    </a:defRPr>
                  </a:pPr>
                  <a14:m>
                    <m:oMathPara xmlns:m="http://schemas.openxmlformats.org/officeDocument/2006/math">
                      <m:oMathParaPr>
                        <m:jc m:val="centerGroup"/>
                      </m:oMathParaPr>
                      <m:oMath xmlns:m="http://schemas.openxmlformats.org/officeDocument/2006/math">
                        <m:r>
                          <a:rPr sz="1477" i="1">
                            <a:solidFill>
                              <a:srgbClr val="5E5E5E"/>
                            </a:solidFill>
                            <a:latin typeface="Cambria Math" panose="02040503050406030204" pitchFamily="18" charset="0"/>
                          </a:rPr>
                          <m:t>𝜀</m:t>
                        </m:r>
                        <m:r>
                          <a:rPr sz="1477" i="1">
                            <a:solidFill>
                              <a:srgbClr val="5E5E5E"/>
                            </a:solidFill>
                            <a:latin typeface="Cambria Math" panose="02040503050406030204" pitchFamily="18" charset="0"/>
                          </a:rPr>
                          <m:t>(</m:t>
                        </m:r>
                        <m:r>
                          <a:rPr sz="1477" i="1">
                            <a:solidFill>
                              <a:srgbClr val="5E5E5E"/>
                            </a:solidFill>
                            <a:latin typeface="Cambria Math" panose="02040503050406030204" pitchFamily="18" charset="0"/>
                          </a:rPr>
                          <m:t>𝜇</m:t>
                        </m:r>
                        <m:r>
                          <m:rPr>
                            <m:sty m:val="p"/>
                          </m:rPr>
                          <a:rPr sz="1477" i="1">
                            <a:solidFill>
                              <a:srgbClr val="5E5E5E"/>
                            </a:solidFill>
                            <a:latin typeface="Cambria Math" panose="02040503050406030204" pitchFamily="18" charset="0"/>
                          </a:rPr>
                          <m:t>m</m:t>
                        </m:r>
                        <m:r>
                          <a:rPr sz="1477" i="1">
                            <a:solidFill>
                              <a:srgbClr val="5E5E5E"/>
                            </a:solidFill>
                            <a:latin typeface="Cambria Math" panose="02040503050406030204" pitchFamily="18" charset="0"/>
                          </a:rPr>
                          <m:t>)</m:t>
                        </m:r>
                      </m:oMath>
                    </m:oMathPara>
                  </a14:m>
                  <a:endParaRPr sz="1477">
                    <a:solidFill>
                      <a:srgbClr val="5E5E5E"/>
                    </a:solidFill>
                  </a:endParaRPr>
                </a:p>
              </p:txBody>
            </p:sp>
          </mc:Choice>
          <mc:Fallback xmlns="">
            <p:sp>
              <p:nvSpPr>
                <p:cNvPr id="309" name="方程式"/>
                <p:cNvSpPr txBox="1">
                  <a:spLocks noRot="1" noChangeAspect="1" noMove="1" noResize="1" noEditPoints="1" noAdjustHandles="1" noChangeArrowheads="1" noChangeShapeType="1" noTextEdit="1"/>
                </p:cNvSpPr>
                <p:nvPr/>
              </p:nvSpPr>
              <p:spPr>
                <a:xfrm rot="16200000">
                  <a:off x="-276521" y="1511714"/>
                  <a:ext cx="788272" cy="323280"/>
                </a:xfrm>
                <a:prstGeom prst="rect">
                  <a:avLst/>
                </a:prstGeom>
                <a:blipFill>
                  <a:blip r:embed="rId4"/>
                  <a:stretch>
                    <a:fillRect t="-8889" r="-31579" b="-2222"/>
                  </a:stretch>
                </a:blipFill>
                <a:ln w="12700" cap="flat">
                  <a:noFill/>
                  <a:miter lim="400000"/>
                </a:ln>
                <a:effectLst/>
              </p:spPr>
              <p:txBody>
                <a:bodyPr/>
                <a:lstStyle/>
                <a:p>
                  <a:r>
                    <a:rPr lang="ja-JP" altLang="en-US">
                      <a:noFill/>
                    </a:rPr>
                    <a:t> </a:t>
                  </a:r>
                </a:p>
              </p:txBody>
            </p:sp>
          </mc:Fallback>
        </mc:AlternateContent>
        <p:pic>
          <p:nvPicPr>
            <p:cNvPr id="310" name="イメージ" descr="イメージ"/>
            <p:cNvPicPr>
              <a:picLocks noChangeAspect="1"/>
            </p:cNvPicPr>
            <p:nvPr/>
          </p:nvPicPr>
          <p:blipFill>
            <a:blip r:embed="rId5"/>
            <a:stretch>
              <a:fillRect/>
            </a:stretch>
          </p:blipFill>
          <p:spPr>
            <a:xfrm>
              <a:off x="384347" y="0"/>
              <a:ext cx="3492501" cy="3346704"/>
            </a:xfrm>
            <a:prstGeom prst="rect">
              <a:avLst/>
            </a:prstGeom>
            <a:ln w="12700" cap="flat">
              <a:noFill/>
              <a:miter lim="400000"/>
            </a:ln>
            <a:effectLst/>
          </p:spPr>
        </p:pic>
      </p:grpSp>
      <p:sp>
        <p:nvSpPr>
          <p:cNvPr id="312" name="Emittance at Injection"/>
          <p:cNvSpPr txBox="1"/>
          <p:nvPr/>
        </p:nvSpPr>
        <p:spPr>
          <a:xfrm>
            <a:off x="6882726" y="365310"/>
            <a:ext cx="2126994"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a:latin typeface="+mn-lt"/>
                <a:ea typeface="+mn-ea"/>
                <a:cs typeface="+mn-cs"/>
                <a:sym typeface="ヒラギノ角ゴ ProN W6"/>
              </a:defRPr>
            </a:lvl1pPr>
          </a:lstStyle>
          <a:p>
            <a:r>
              <a:rPr dirty="0"/>
              <a:t>Emittance at Injection</a:t>
            </a:r>
          </a:p>
        </p:txBody>
      </p:sp>
      <p:sp>
        <p:nvSpPr>
          <p:cNvPr id="313" name="New BT line"/>
          <p:cNvSpPr txBox="1"/>
          <p:nvPr/>
        </p:nvSpPr>
        <p:spPr>
          <a:xfrm>
            <a:off x="1363492" y="4655727"/>
            <a:ext cx="846643"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1266"/>
              <a:t>New BT line</a:t>
            </a:r>
          </a:p>
        </p:txBody>
      </p:sp>
      <p:grpSp>
        <p:nvGrpSpPr>
          <p:cNvPr id="317" name="グループ"/>
          <p:cNvGrpSpPr/>
          <p:nvPr/>
        </p:nvGrpSpPr>
        <p:grpSpPr>
          <a:xfrm>
            <a:off x="3433616" y="4185366"/>
            <a:ext cx="2725733" cy="2645665"/>
            <a:chOff x="-44025" y="0"/>
            <a:chExt cx="3876597" cy="3762722"/>
          </a:xfrm>
        </p:grpSpPr>
        <p:pic>
          <p:nvPicPr>
            <p:cNvPr id="314" name="イメージ" descr="イメージ"/>
            <p:cNvPicPr>
              <a:picLocks noChangeAspect="1"/>
            </p:cNvPicPr>
            <p:nvPr/>
          </p:nvPicPr>
          <p:blipFill>
            <a:blip r:embed="rId6"/>
            <a:stretch>
              <a:fillRect/>
            </a:stretch>
          </p:blipFill>
          <p:spPr>
            <a:xfrm>
              <a:off x="340071" y="0"/>
              <a:ext cx="3492501" cy="3363430"/>
            </a:xfrm>
            <a:prstGeom prst="rect">
              <a:avLst/>
            </a:prstGeom>
            <a:ln w="12700" cap="flat">
              <a:noFill/>
              <a:miter lim="400000"/>
            </a:ln>
            <a:effectLst/>
          </p:spPr>
        </p:pic>
        <mc:AlternateContent xmlns:mc="http://schemas.openxmlformats.org/markup-compatibility/2006" xmlns:a14="http://schemas.microsoft.com/office/drawing/2010/main">
          <mc:Choice Requires="a14">
            <p:sp>
              <p:nvSpPr>
                <p:cNvPr id="315" name="方程式"/>
                <p:cNvSpPr txBox="1"/>
                <p:nvPr/>
              </p:nvSpPr>
              <p:spPr>
                <a:xfrm>
                  <a:off x="1821015" y="3439442"/>
                  <a:ext cx="861137" cy="323280"/>
                </a:xfrm>
                <a:prstGeom prst="rect">
                  <a:avLst/>
                </a:prstGeom>
                <a:noFill/>
                <a:ln w="12700" cap="flat">
                  <a:noFill/>
                  <a:miter lim="400000"/>
                </a:ln>
                <a:effectLst/>
              </p:spPr>
              <p:txBody>
                <a:bodyPr wrap="none" lIns="0" tIns="0" rIns="0" bIns="0">
                  <a:spAutoFit/>
                </a:bodyPr>
                <a:lstStyle/>
                <a:p>
                  <a:pPr defTabSz="642915"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1477" i="1">
                                <a:solidFill>
                                  <a:srgbClr val="5E5E5E"/>
                                </a:solidFill>
                                <a:latin typeface="Cambria Math" panose="02040503050406030204" pitchFamily="18" charset="0"/>
                              </a:rPr>
                            </m:ctrlPr>
                          </m:sSubPr>
                          <m:e>
                            <m:r>
                              <a:rPr sz="1477" i="1">
                                <a:solidFill>
                                  <a:srgbClr val="5E5E5E"/>
                                </a:solidFill>
                                <a:latin typeface="Cambria Math" panose="02040503050406030204" pitchFamily="18" charset="0"/>
                              </a:rPr>
                              <m:t>𝜀</m:t>
                            </m:r>
                          </m:e>
                          <m:sub>
                            <m:r>
                              <a:rPr sz="1477" i="1">
                                <a:solidFill>
                                  <a:srgbClr val="5E5E5E"/>
                                </a:solidFill>
                                <a:latin typeface="Cambria Math" panose="02040503050406030204" pitchFamily="18" charset="0"/>
                              </a:rPr>
                              <m:t>𝑖</m:t>
                            </m:r>
                          </m:sub>
                        </m:sSub>
                        <m:r>
                          <a:rPr sz="1477" i="1">
                            <a:solidFill>
                              <a:srgbClr val="5E5E5E"/>
                            </a:solidFill>
                            <a:latin typeface="Cambria Math" panose="02040503050406030204" pitchFamily="18" charset="0"/>
                          </a:rPr>
                          <m:t>(</m:t>
                        </m:r>
                        <m:r>
                          <a:rPr sz="1477" i="1">
                            <a:solidFill>
                              <a:srgbClr val="5E5E5E"/>
                            </a:solidFill>
                            <a:latin typeface="Cambria Math" panose="02040503050406030204" pitchFamily="18" charset="0"/>
                          </a:rPr>
                          <m:t>𝜇</m:t>
                        </m:r>
                        <m:r>
                          <m:rPr>
                            <m:sty m:val="p"/>
                          </m:rPr>
                          <a:rPr sz="1477" i="1">
                            <a:solidFill>
                              <a:srgbClr val="5E5E5E"/>
                            </a:solidFill>
                            <a:latin typeface="Cambria Math" panose="02040503050406030204" pitchFamily="18" charset="0"/>
                          </a:rPr>
                          <m:t>m</m:t>
                        </m:r>
                        <m:r>
                          <a:rPr sz="1477" i="1">
                            <a:solidFill>
                              <a:srgbClr val="5E5E5E"/>
                            </a:solidFill>
                            <a:latin typeface="Cambria Math" panose="02040503050406030204" pitchFamily="18" charset="0"/>
                          </a:rPr>
                          <m:t>)</m:t>
                        </m:r>
                      </m:oMath>
                    </m:oMathPara>
                  </a14:m>
                  <a:endParaRPr sz="1477">
                    <a:solidFill>
                      <a:srgbClr val="5E5E5E"/>
                    </a:solidFill>
                  </a:endParaRPr>
                </a:p>
              </p:txBody>
            </p:sp>
          </mc:Choice>
          <mc:Fallback xmlns="">
            <p:sp>
              <p:nvSpPr>
                <p:cNvPr id="315" name="方程式"/>
                <p:cNvSpPr txBox="1">
                  <a:spLocks noRot="1" noChangeAspect="1" noMove="1" noResize="1" noEditPoints="1" noAdjustHandles="1" noChangeArrowheads="1" noChangeShapeType="1" noTextEdit="1"/>
                </p:cNvSpPr>
                <p:nvPr/>
              </p:nvSpPr>
              <p:spPr>
                <a:xfrm>
                  <a:off x="1821015" y="3439442"/>
                  <a:ext cx="861137" cy="323280"/>
                </a:xfrm>
                <a:prstGeom prst="rect">
                  <a:avLst/>
                </a:prstGeom>
                <a:blipFill>
                  <a:blip r:embed="rId7"/>
                  <a:stretch>
                    <a:fillRect l="-2041" r="-10204" b="-25000"/>
                  </a:stretch>
                </a:blipFill>
                <a:ln w="12700" cap="flat">
                  <a:noFill/>
                  <a:miter lim="4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6" name="方程式"/>
                <p:cNvSpPr txBox="1"/>
                <p:nvPr/>
              </p:nvSpPr>
              <p:spPr>
                <a:xfrm rot="16200000">
                  <a:off x="-276521" y="1520076"/>
                  <a:ext cx="788272" cy="323280"/>
                </a:xfrm>
                <a:prstGeom prst="rect">
                  <a:avLst/>
                </a:prstGeom>
                <a:noFill/>
                <a:ln w="12700" cap="flat">
                  <a:noFill/>
                  <a:miter lim="400000"/>
                </a:ln>
                <a:effectLst/>
              </p:spPr>
              <p:txBody>
                <a:bodyPr wrap="none" lIns="0" tIns="0" rIns="0" bIns="0">
                  <a:spAutoFit/>
                </a:bodyPr>
                <a:lstStyle/>
                <a:p>
                  <a:pPr defTabSz="642915" latinLnBrk="1">
                    <a:defRPr sz="1800">
                      <a:solidFill>
                        <a:srgbClr val="000000"/>
                      </a:solidFill>
                    </a:defRPr>
                  </a:pPr>
                  <a14:m>
                    <m:oMathPara xmlns:m="http://schemas.openxmlformats.org/officeDocument/2006/math">
                      <m:oMathParaPr>
                        <m:jc m:val="centerGroup"/>
                      </m:oMathParaPr>
                      <m:oMath xmlns:m="http://schemas.openxmlformats.org/officeDocument/2006/math">
                        <m:r>
                          <a:rPr sz="1477" i="1">
                            <a:solidFill>
                              <a:srgbClr val="5E5E5E"/>
                            </a:solidFill>
                            <a:latin typeface="Cambria Math" panose="02040503050406030204" pitchFamily="18" charset="0"/>
                          </a:rPr>
                          <m:t>𝜀</m:t>
                        </m:r>
                        <m:r>
                          <a:rPr sz="1477" i="1">
                            <a:solidFill>
                              <a:srgbClr val="5E5E5E"/>
                            </a:solidFill>
                            <a:latin typeface="Cambria Math" panose="02040503050406030204" pitchFamily="18" charset="0"/>
                          </a:rPr>
                          <m:t>(</m:t>
                        </m:r>
                        <m:r>
                          <a:rPr sz="1477" i="1">
                            <a:solidFill>
                              <a:srgbClr val="5E5E5E"/>
                            </a:solidFill>
                            <a:latin typeface="Cambria Math" panose="02040503050406030204" pitchFamily="18" charset="0"/>
                          </a:rPr>
                          <m:t>𝜇</m:t>
                        </m:r>
                        <m:r>
                          <m:rPr>
                            <m:sty m:val="p"/>
                          </m:rPr>
                          <a:rPr sz="1477" i="1">
                            <a:solidFill>
                              <a:srgbClr val="5E5E5E"/>
                            </a:solidFill>
                            <a:latin typeface="Cambria Math" panose="02040503050406030204" pitchFamily="18" charset="0"/>
                          </a:rPr>
                          <m:t>m</m:t>
                        </m:r>
                        <m:r>
                          <a:rPr sz="1477" i="1">
                            <a:solidFill>
                              <a:srgbClr val="5E5E5E"/>
                            </a:solidFill>
                            <a:latin typeface="Cambria Math" panose="02040503050406030204" pitchFamily="18" charset="0"/>
                          </a:rPr>
                          <m:t>)</m:t>
                        </m:r>
                      </m:oMath>
                    </m:oMathPara>
                  </a14:m>
                  <a:endParaRPr sz="1477">
                    <a:solidFill>
                      <a:srgbClr val="5E5E5E"/>
                    </a:solidFill>
                  </a:endParaRPr>
                </a:p>
              </p:txBody>
            </p:sp>
          </mc:Choice>
          <mc:Fallback xmlns="">
            <p:sp>
              <p:nvSpPr>
                <p:cNvPr id="316" name="方程式"/>
                <p:cNvSpPr txBox="1">
                  <a:spLocks noRot="1" noChangeAspect="1" noMove="1" noResize="1" noEditPoints="1" noAdjustHandles="1" noChangeArrowheads="1" noChangeShapeType="1" noTextEdit="1"/>
                </p:cNvSpPr>
                <p:nvPr/>
              </p:nvSpPr>
              <p:spPr>
                <a:xfrm rot="16200000">
                  <a:off x="-276521" y="1520076"/>
                  <a:ext cx="788272" cy="323280"/>
                </a:xfrm>
                <a:prstGeom prst="rect">
                  <a:avLst/>
                </a:prstGeom>
                <a:blipFill>
                  <a:blip r:embed="rId8"/>
                  <a:stretch>
                    <a:fillRect t="-8889" r="-31579" b="-4444"/>
                  </a:stretch>
                </a:blipFill>
                <a:ln w="12700" cap="flat">
                  <a:noFill/>
                  <a:miter lim="400000"/>
                </a:ln>
                <a:effectLst/>
              </p:spPr>
              <p:txBody>
                <a:bodyPr/>
                <a:lstStyle/>
                <a:p>
                  <a:r>
                    <a:rPr lang="ja-JP" altLang="en-US">
                      <a:noFill/>
                    </a:rPr>
                    <a:t> </a:t>
                  </a:r>
                </a:p>
              </p:txBody>
            </p:sp>
          </mc:Fallback>
        </mc:AlternateContent>
      </p:grpSp>
      <p:sp>
        <p:nvSpPr>
          <p:cNvPr id="318" name="Current BT line"/>
          <p:cNvSpPr txBox="1"/>
          <p:nvPr/>
        </p:nvSpPr>
        <p:spPr>
          <a:xfrm>
            <a:off x="4233493" y="4655727"/>
            <a:ext cx="1047403"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1266"/>
              <a:t>Current BT line</a:t>
            </a:r>
          </a:p>
        </p:txBody>
      </p:sp>
      <p:sp>
        <p:nvSpPr>
          <p:cNvPr id="319" name="Emittance growth due to ISR"/>
          <p:cNvSpPr txBox="1"/>
          <p:nvPr/>
        </p:nvSpPr>
        <p:spPr>
          <a:xfrm>
            <a:off x="6913390" y="747801"/>
            <a:ext cx="2946640"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spAutoFit/>
          </a:bodyPr>
          <a:lstStyle>
            <a:lvl1pPr marL="203200" indent="-203200" algn="l">
              <a:buSzPct val="123000"/>
              <a:buChar char="•"/>
            </a:lvl1pPr>
          </a:lstStyle>
          <a:p>
            <a:r>
              <a:rPr dirty="0"/>
              <a:t>Emittance growth due to ISR</a:t>
            </a:r>
          </a:p>
        </p:txBody>
      </p:sp>
      <p:sp>
        <p:nvSpPr>
          <p:cNvPr id="320" name="Results of tracking simulation are fitted to"/>
          <p:cNvSpPr txBox="1"/>
          <p:nvPr/>
        </p:nvSpPr>
        <p:spPr>
          <a:xfrm>
            <a:off x="7014526" y="1185635"/>
            <a:ext cx="3990388"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spAutoFit/>
          </a:bodyPr>
          <a:lstStyle>
            <a:lvl1pPr algn="l"/>
          </a:lstStyle>
          <a:p>
            <a:r>
              <a:rPr dirty="0"/>
              <a:t>Results of tracking simulation are fitted to</a:t>
            </a:r>
          </a:p>
        </p:txBody>
      </p:sp>
      <p:pic>
        <p:nvPicPr>
          <p:cNvPr id="321" name="varepsilon_=_sqr.pdf" descr="varepsilon_=_sqr.pdf"/>
          <p:cNvPicPr>
            <a:picLocks noChangeAspect="1"/>
          </p:cNvPicPr>
          <p:nvPr/>
        </p:nvPicPr>
        <p:blipFill>
          <a:blip r:embed="rId9"/>
          <a:stretch>
            <a:fillRect/>
          </a:stretch>
        </p:blipFill>
        <p:spPr>
          <a:xfrm>
            <a:off x="7114005" y="1733628"/>
            <a:ext cx="2169915" cy="303610"/>
          </a:xfrm>
          <a:prstGeom prst="rect">
            <a:avLst/>
          </a:prstGeom>
          <a:ln w="12700">
            <a:miter lim="400000"/>
          </a:ln>
        </p:spPr>
      </p:pic>
      <p:sp>
        <p:nvSpPr>
          <p:cNvPr id="322" name=", where,"/>
          <p:cNvSpPr txBox="1"/>
          <p:nvPr/>
        </p:nvSpPr>
        <p:spPr>
          <a:xfrm>
            <a:off x="7061553" y="2236096"/>
            <a:ext cx="835358"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spAutoFit/>
          </a:bodyPr>
          <a:lstStyle>
            <a:lvl1pPr algn="l"/>
          </a:lstStyle>
          <a:p>
            <a:r>
              <a:rPr dirty="0"/>
              <a:t>, where,</a:t>
            </a:r>
          </a:p>
        </p:txBody>
      </p:sp>
      <p:pic>
        <p:nvPicPr>
          <p:cNvPr id="323" name="varepsilon_q&amp;=16.pdf" descr="varepsilon_q&amp;=16.pdf"/>
          <p:cNvPicPr>
            <a:picLocks noChangeAspect="1"/>
          </p:cNvPicPr>
          <p:nvPr/>
        </p:nvPicPr>
        <p:blipFill>
          <a:blip r:embed="rId10"/>
          <a:stretch>
            <a:fillRect/>
          </a:stretch>
        </p:blipFill>
        <p:spPr>
          <a:xfrm>
            <a:off x="7269620" y="2806855"/>
            <a:ext cx="1044774" cy="401837"/>
          </a:xfrm>
          <a:prstGeom prst="rect">
            <a:avLst/>
          </a:prstGeom>
          <a:ln w="12700">
            <a:miter lim="400000"/>
          </a:ln>
        </p:spPr>
      </p:pic>
      <p:pic>
        <p:nvPicPr>
          <p:cNvPr id="324" name="varepsilon_q&amp;=46.pdf" descr="varepsilon_q&amp;=46.pdf"/>
          <p:cNvPicPr>
            <a:picLocks noChangeAspect="1"/>
          </p:cNvPicPr>
          <p:nvPr/>
        </p:nvPicPr>
        <p:blipFill>
          <a:blip r:embed="rId11"/>
          <a:stretch>
            <a:fillRect/>
          </a:stretch>
        </p:blipFill>
        <p:spPr>
          <a:xfrm>
            <a:off x="7269620" y="3361299"/>
            <a:ext cx="1044774" cy="401836"/>
          </a:xfrm>
          <a:prstGeom prst="rect">
            <a:avLst/>
          </a:prstGeom>
          <a:ln w="12700">
            <a:miter lim="400000"/>
          </a:ln>
        </p:spPr>
      </p:pic>
      <p:sp>
        <p:nvSpPr>
          <p:cNvPr id="325" name="(New BT line)"/>
          <p:cNvSpPr txBox="1"/>
          <p:nvPr/>
        </p:nvSpPr>
        <p:spPr>
          <a:xfrm>
            <a:off x="8394081" y="2918841"/>
            <a:ext cx="1322350"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dirty="0"/>
              <a:t>(New BT line)</a:t>
            </a:r>
          </a:p>
        </p:txBody>
      </p:sp>
      <p:sp>
        <p:nvSpPr>
          <p:cNvPr id="326" name="(Current BT line)"/>
          <p:cNvSpPr txBox="1"/>
          <p:nvPr/>
        </p:nvSpPr>
        <p:spPr>
          <a:xfrm>
            <a:off x="8460161" y="3481411"/>
            <a:ext cx="1608518"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t>(Current BT line)</a:t>
            </a:r>
          </a:p>
        </p:txBody>
      </p:sp>
      <p:sp>
        <p:nvSpPr>
          <p:cNvPr id="327" name="オーナメント15"/>
          <p:cNvSpPr/>
          <p:nvPr/>
        </p:nvSpPr>
        <p:spPr>
          <a:xfrm rot="5400000">
            <a:off x="7020767" y="3001411"/>
            <a:ext cx="345057" cy="28989"/>
          </a:xfrm>
          <a:custGeom>
            <a:avLst/>
            <a:gdLst/>
            <a:ahLst/>
            <a:cxnLst>
              <a:cxn ang="0">
                <a:pos x="wd2" y="hd2"/>
              </a:cxn>
              <a:cxn ang="5400000">
                <a:pos x="wd2" y="hd2"/>
              </a:cxn>
              <a:cxn ang="10800000">
                <a:pos x="wd2" y="hd2"/>
              </a:cxn>
              <a:cxn ang="16200000">
                <a:pos x="wd2" y="hd2"/>
              </a:cxn>
            </a:cxnLst>
            <a:rect l="0" t="0" r="r" b="b"/>
            <a:pathLst>
              <a:path w="21397" h="21407" extrusionOk="0">
                <a:moveTo>
                  <a:pt x="127" y="22"/>
                </a:moveTo>
                <a:cubicBezTo>
                  <a:pt x="80" y="-93"/>
                  <a:pt x="32" y="257"/>
                  <a:pt x="22" y="818"/>
                </a:cubicBezTo>
                <a:cubicBezTo>
                  <a:pt x="-49" y="4615"/>
                  <a:pt x="-101" y="17739"/>
                  <a:pt x="2551" y="17739"/>
                </a:cubicBezTo>
                <a:cubicBezTo>
                  <a:pt x="5450" y="17739"/>
                  <a:pt x="7783" y="14753"/>
                  <a:pt x="8489" y="14753"/>
                </a:cubicBezTo>
                <a:cubicBezTo>
                  <a:pt x="9176" y="14753"/>
                  <a:pt x="9850" y="13902"/>
                  <a:pt x="10398" y="21024"/>
                </a:cubicBezTo>
                <a:cubicBezTo>
                  <a:pt x="10425" y="21380"/>
                  <a:pt x="10468" y="21507"/>
                  <a:pt x="10505" y="21322"/>
                </a:cubicBezTo>
                <a:cubicBezTo>
                  <a:pt x="10558" y="21061"/>
                  <a:pt x="10581" y="20322"/>
                  <a:pt x="10552" y="19730"/>
                </a:cubicBezTo>
                <a:cubicBezTo>
                  <a:pt x="10406" y="16761"/>
                  <a:pt x="9857" y="9109"/>
                  <a:pt x="8066" y="9816"/>
                </a:cubicBezTo>
                <a:cubicBezTo>
                  <a:pt x="6083" y="10599"/>
                  <a:pt x="4031" y="11246"/>
                  <a:pt x="2102" y="11647"/>
                </a:cubicBezTo>
                <a:cubicBezTo>
                  <a:pt x="1094" y="11858"/>
                  <a:pt x="161" y="11423"/>
                  <a:pt x="201" y="1097"/>
                </a:cubicBezTo>
                <a:cubicBezTo>
                  <a:pt x="203" y="581"/>
                  <a:pt x="172" y="124"/>
                  <a:pt x="129" y="22"/>
                </a:cubicBezTo>
                <a:cubicBezTo>
                  <a:pt x="128" y="22"/>
                  <a:pt x="128" y="22"/>
                  <a:pt x="127" y="22"/>
                </a:cubicBezTo>
                <a:close/>
                <a:moveTo>
                  <a:pt x="21269" y="22"/>
                </a:moveTo>
                <a:cubicBezTo>
                  <a:pt x="21226" y="124"/>
                  <a:pt x="21195" y="581"/>
                  <a:pt x="21197" y="1097"/>
                </a:cubicBezTo>
                <a:cubicBezTo>
                  <a:pt x="21237" y="11423"/>
                  <a:pt x="20304" y="11858"/>
                  <a:pt x="19296" y="11647"/>
                </a:cubicBezTo>
                <a:cubicBezTo>
                  <a:pt x="17367" y="11246"/>
                  <a:pt x="15315" y="10599"/>
                  <a:pt x="13332" y="9816"/>
                </a:cubicBezTo>
                <a:cubicBezTo>
                  <a:pt x="11541" y="9109"/>
                  <a:pt x="10992" y="16761"/>
                  <a:pt x="10846" y="19730"/>
                </a:cubicBezTo>
                <a:cubicBezTo>
                  <a:pt x="10817" y="20322"/>
                  <a:pt x="10840" y="21061"/>
                  <a:pt x="10893" y="21322"/>
                </a:cubicBezTo>
                <a:cubicBezTo>
                  <a:pt x="10930" y="21507"/>
                  <a:pt x="10973" y="21380"/>
                  <a:pt x="11000" y="21024"/>
                </a:cubicBezTo>
                <a:cubicBezTo>
                  <a:pt x="11548" y="13902"/>
                  <a:pt x="12222" y="14753"/>
                  <a:pt x="12909" y="14753"/>
                </a:cubicBezTo>
                <a:cubicBezTo>
                  <a:pt x="13615" y="14753"/>
                  <a:pt x="15948" y="17739"/>
                  <a:pt x="18847" y="17739"/>
                </a:cubicBezTo>
                <a:cubicBezTo>
                  <a:pt x="21499" y="17739"/>
                  <a:pt x="21447" y="4615"/>
                  <a:pt x="21376" y="818"/>
                </a:cubicBezTo>
                <a:cubicBezTo>
                  <a:pt x="21366" y="257"/>
                  <a:pt x="21318" y="-93"/>
                  <a:pt x="21271" y="22"/>
                </a:cubicBezTo>
                <a:cubicBezTo>
                  <a:pt x="21270" y="22"/>
                  <a:pt x="21270" y="22"/>
                  <a:pt x="21269" y="22"/>
                </a:cubicBezTo>
                <a:close/>
              </a:path>
            </a:pathLst>
          </a:custGeom>
          <a:solidFill>
            <a:srgbClr val="000000"/>
          </a:solidFill>
          <a:ln w="12700">
            <a:miter lim="400000"/>
          </a:ln>
        </p:spPr>
        <p:txBody>
          <a:bodyPr lIns="35719" tIns="35719" rIns="35719" bIns="35719" anchor="ctr"/>
          <a:lstStyle/>
          <a:p>
            <a:pPr defTabSz="410751">
              <a:defRPr sz="2200">
                <a:solidFill>
                  <a:srgbClr val="FFFFFF"/>
                </a:solidFill>
              </a:defRPr>
            </a:pPr>
            <a:endParaRPr/>
          </a:p>
        </p:txBody>
      </p:sp>
      <p:sp>
        <p:nvSpPr>
          <p:cNvPr id="328" name="オーナメント15"/>
          <p:cNvSpPr/>
          <p:nvPr/>
        </p:nvSpPr>
        <p:spPr>
          <a:xfrm rot="5400000">
            <a:off x="7020767" y="3547722"/>
            <a:ext cx="345057" cy="28990"/>
          </a:xfrm>
          <a:custGeom>
            <a:avLst/>
            <a:gdLst/>
            <a:ahLst/>
            <a:cxnLst>
              <a:cxn ang="0">
                <a:pos x="wd2" y="hd2"/>
              </a:cxn>
              <a:cxn ang="5400000">
                <a:pos x="wd2" y="hd2"/>
              </a:cxn>
              <a:cxn ang="10800000">
                <a:pos x="wd2" y="hd2"/>
              </a:cxn>
              <a:cxn ang="16200000">
                <a:pos x="wd2" y="hd2"/>
              </a:cxn>
            </a:cxnLst>
            <a:rect l="0" t="0" r="r" b="b"/>
            <a:pathLst>
              <a:path w="21397" h="21407" extrusionOk="0">
                <a:moveTo>
                  <a:pt x="127" y="22"/>
                </a:moveTo>
                <a:cubicBezTo>
                  <a:pt x="80" y="-93"/>
                  <a:pt x="32" y="257"/>
                  <a:pt x="22" y="818"/>
                </a:cubicBezTo>
                <a:cubicBezTo>
                  <a:pt x="-49" y="4615"/>
                  <a:pt x="-101" y="17739"/>
                  <a:pt x="2551" y="17739"/>
                </a:cubicBezTo>
                <a:cubicBezTo>
                  <a:pt x="5450" y="17739"/>
                  <a:pt x="7783" y="14753"/>
                  <a:pt x="8489" y="14753"/>
                </a:cubicBezTo>
                <a:cubicBezTo>
                  <a:pt x="9176" y="14753"/>
                  <a:pt x="9850" y="13902"/>
                  <a:pt x="10398" y="21024"/>
                </a:cubicBezTo>
                <a:cubicBezTo>
                  <a:pt x="10425" y="21380"/>
                  <a:pt x="10468" y="21507"/>
                  <a:pt x="10505" y="21322"/>
                </a:cubicBezTo>
                <a:cubicBezTo>
                  <a:pt x="10558" y="21061"/>
                  <a:pt x="10581" y="20322"/>
                  <a:pt x="10552" y="19730"/>
                </a:cubicBezTo>
                <a:cubicBezTo>
                  <a:pt x="10406" y="16761"/>
                  <a:pt x="9857" y="9109"/>
                  <a:pt x="8066" y="9816"/>
                </a:cubicBezTo>
                <a:cubicBezTo>
                  <a:pt x="6083" y="10599"/>
                  <a:pt x="4031" y="11246"/>
                  <a:pt x="2102" y="11647"/>
                </a:cubicBezTo>
                <a:cubicBezTo>
                  <a:pt x="1094" y="11858"/>
                  <a:pt x="161" y="11423"/>
                  <a:pt x="201" y="1097"/>
                </a:cubicBezTo>
                <a:cubicBezTo>
                  <a:pt x="203" y="581"/>
                  <a:pt x="172" y="124"/>
                  <a:pt x="129" y="22"/>
                </a:cubicBezTo>
                <a:cubicBezTo>
                  <a:pt x="128" y="22"/>
                  <a:pt x="128" y="22"/>
                  <a:pt x="127" y="22"/>
                </a:cubicBezTo>
                <a:close/>
                <a:moveTo>
                  <a:pt x="21269" y="22"/>
                </a:moveTo>
                <a:cubicBezTo>
                  <a:pt x="21226" y="124"/>
                  <a:pt x="21195" y="581"/>
                  <a:pt x="21197" y="1097"/>
                </a:cubicBezTo>
                <a:cubicBezTo>
                  <a:pt x="21237" y="11423"/>
                  <a:pt x="20304" y="11858"/>
                  <a:pt x="19296" y="11647"/>
                </a:cubicBezTo>
                <a:cubicBezTo>
                  <a:pt x="17367" y="11246"/>
                  <a:pt x="15315" y="10599"/>
                  <a:pt x="13332" y="9816"/>
                </a:cubicBezTo>
                <a:cubicBezTo>
                  <a:pt x="11541" y="9109"/>
                  <a:pt x="10992" y="16761"/>
                  <a:pt x="10846" y="19730"/>
                </a:cubicBezTo>
                <a:cubicBezTo>
                  <a:pt x="10817" y="20322"/>
                  <a:pt x="10840" y="21061"/>
                  <a:pt x="10893" y="21322"/>
                </a:cubicBezTo>
                <a:cubicBezTo>
                  <a:pt x="10930" y="21507"/>
                  <a:pt x="10973" y="21380"/>
                  <a:pt x="11000" y="21024"/>
                </a:cubicBezTo>
                <a:cubicBezTo>
                  <a:pt x="11548" y="13902"/>
                  <a:pt x="12222" y="14753"/>
                  <a:pt x="12909" y="14753"/>
                </a:cubicBezTo>
                <a:cubicBezTo>
                  <a:pt x="13615" y="14753"/>
                  <a:pt x="15948" y="17739"/>
                  <a:pt x="18847" y="17739"/>
                </a:cubicBezTo>
                <a:cubicBezTo>
                  <a:pt x="21499" y="17739"/>
                  <a:pt x="21447" y="4615"/>
                  <a:pt x="21376" y="818"/>
                </a:cubicBezTo>
                <a:cubicBezTo>
                  <a:pt x="21366" y="257"/>
                  <a:pt x="21318" y="-93"/>
                  <a:pt x="21271" y="22"/>
                </a:cubicBezTo>
                <a:cubicBezTo>
                  <a:pt x="21270" y="22"/>
                  <a:pt x="21270" y="22"/>
                  <a:pt x="21269" y="22"/>
                </a:cubicBezTo>
                <a:close/>
              </a:path>
            </a:pathLst>
          </a:custGeom>
          <a:solidFill>
            <a:srgbClr val="000000"/>
          </a:solidFill>
          <a:ln w="12700">
            <a:miter lim="400000"/>
          </a:ln>
        </p:spPr>
        <p:txBody>
          <a:bodyPr lIns="35719" tIns="35719" rIns="35719" bIns="35719" anchor="ctr"/>
          <a:lstStyle/>
          <a:p>
            <a:pPr defTabSz="410751">
              <a:defRPr sz="2200">
                <a:solidFill>
                  <a:srgbClr val="FFFFFF"/>
                </a:solidFill>
              </a:defRPr>
            </a:pPr>
            <a:endParaRPr/>
          </a:p>
        </p:txBody>
      </p:sp>
      <mc:AlternateContent xmlns:mc="http://schemas.openxmlformats.org/markup-compatibility/2006" xmlns:a14="http://schemas.microsoft.com/office/drawing/2010/main">
        <mc:Choice Requires="a14">
          <p:sp>
            <p:nvSpPr>
              <p:cNvPr id="329" name="ISR induced emittance growth    of the new BT line decreases to 1/3 of that in current BT line"/>
              <p:cNvSpPr txBox="1"/>
              <p:nvPr/>
            </p:nvSpPr>
            <p:spPr>
              <a:xfrm>
                <a:off x="6928262" y="4064458"/>
                <a:ext cx="4649251" cy="924548"/>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square" lIns="35719" tIns="35719" rIns="35719" bIns="35719">
                <a:spAutoFit/>
              </a:bodyPr>
              <a:lstStyle/>
              <a:p>
                <a:pPr marL="142870" indent="-142870">
                  <a:buSzPct val="123000"/>
                  <a:buChar char="•"/>
                </a:pPr>
                <a:r>
                  <a:rPr dirty="0"/>
                  <a:t>ISR induced emittance growth </a:t>
                </a:r>
                <a14:m>
                  <m:oMath xmlns:m="http://schemas.openxmlformats.org/officeDocument/2006/math">
                    <m:sSub>
                      <m:sSubPr>
                        <m:ctrlPr>
                          <a:rPr i="1">
                            <a:solidFill>
                              <a:srgbClr val="5E5E5E"/>
                            </a:solidFill>
                            <a:latin typeface="Cambria Math" panose="02040503050406030204" pitchFamily="18" charset="0"/>
                          </a:rPr>
                        </m:ctrlPr>
                      </m:sSubPr>
                      <m:e>
                        <m:r>
                          <a:rPr i="1">
                            <a:solidFill>
                              <a:srgbClr val="5E5E5E"/>
                            </a:solidFill>
                            <a:latin typeface="Cambria Math" panose="02040503050406030204" pitchFamily="18" charset="0"/>
                          </a:rPr>
                          <m:t>𝜀</m:t>
                        </m:r>
                      </m:e>
                      <m:sub>
                        <m:r>
                          <a:rPr i="1">
                            <a:solidFill>
                              <a:srgbClr val="5E5E5E"/>
                            </a:solidFill>
                            <a:latin typeface="Cambria Math" panose="02040503050406030204" pitchFamily="18" charset="0"/>
                          </a:rPr>
                          <m:t>𝑞</m:t>
                        </m:r>
                      </m:sub>
                    </m:sSub>
                  </m:oMath>
                </a14:m>
                <a:r>
                  <a:rPr dirty="0"/>
                  <a:t>  of the new BT line decreases to 1/3 of that in current BT line</a:t>
                </a:r>
              </a:p>
            </p:txBody>
          </p:sp>
        </mc:Choice>
        <mc:Fallback xmlns="">
          <p:sp>
            <p:nvSpPr>
              <p:cNvPr id="329" name="ISR induced emittance growth    of the new BT line decreases to 1/3 of that in current BT line"/>
              <p:cNvSpPr txBox="1">
                <a:spLocks noRot="1" noChangeAspect="1" noMove="1" noResize="1" noEditPoints="1" noAdjustHandles="1" noChangeArrowheads="1" noChangeShapeType="1" noTextEdit="1"/>
              </p:cNvSpPr>
              <p:nvPr/>
            </p:nvSpPr>
            <p:spPr>
              <a:xfrm>
                <a:off x="6928262" y="4064458"/>
                <a:ext cx="4649251" cy="924548"/>
              </a:xfrm>
              <a:prstGeom prst="rect">
                <a:avLst/>
              </a:prstGeom>
              <a:blipFill>
                <a:blip r:embed="rId12"/>
                <a:stretch>
                  <a:fillRect l="-2997" t="-10959" b="-1232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ja-JP" altLang="en-US">
                    <a:noFill/>
                  </a:rPr>
                  <a:t> </a:t>
                </a:r>
              </a:p>
            </p:txBody>
          </p:sp>
        </mc:Fallback>
      </mc:AlternateContent>
      <p:sp>
        <p:nvSpPr>
          <p:cNvPr id="2" name="テキスト ボックス 1">
            <a:extLst>
              <a:ext uri="{FF2B5EF4-FFF2-40B4-BE49-F238E27FC236}">
                <a16:creationId xmlns:a16="http://schemas.microsoft.com/office/drawing/2014/main" id="{5E3DD06D-A9C1-F49D-7CF9-6916DEFD6927}"/>
              </a:ext>
            </a:extLst>
          </p:cNvPr>
          <p:cNvSpPr txBox="1"/>
          <p:nvPr/>
        </p:nvSpPr>
        <p:spPr>
          <a:xfrm>
            <a:off x="0" y="0"/>
            <a:ext cx="4533421" cy="523220"/>
          </a:xfrm>
          <a:prstGeom prst="rect">
            <a:avLst/>
          </a:prstGeom>
          <a:noFill/>
        </p:spPr>
        <p:txBody>
          <a:bodyPr wrap="none" rtlCol="0">
            <a:spAutoFit/>
          </a:bodyPr>
          <a:lstStyle/>
          <a:p>
            <a:r>
              <a:rPr lang="en-US" altLang="ja-JP" sz="2800" b="1" u="sng" dirty="0">
                <a:solidFill>
                  <a:srgbClr val="FF0000"/>
                </a:solidFill>
                <a:uFill>
                  <a:solidFill>
                    <a:srgbClr val="FF0000"/>
                  </a:solidFill>
                </a:uFill>
              </a:rPr>
              <a:t>New BT line for HER</a:t>
            </a:r>
            <a:r>
              <a:rPr kumimoji="1" lang="en-US" altLang="ja-JP" sz="2800" b="1" u="sng" dirty="0">
                <a:solidFill>
                  <a:srgbClr val="FF0000"/>
                </a:solidFill>
                <a:uFill>
                  <a:solidFill>
                    <a:srgbClr val="FF0000"/>
                  </a:solidFill>
                </a:uFill>
              </a:rPr>
              <a:t> </a:t>
            </a:r>
            <a:r>
              <a:rPr kumimoji="1" lang="en-US" altLang="ja-JP" sz="2800" b="1" u="sng" dirty="0">
                <a:uFill>
                  <a:solidFill>
                    <a:srgbClr val="FF0000"/>
                  </a:solidFill>
                </a:uFill>
              </a:rPr>
              <a:t>(Kikuchi)</a:t>
            </a:r>
            <a:endParaRPr kumimoji="1" lang="en-US" altLang="ja-JP" sz="2400" b="1" u="sng" dirty="0">
              <a:uFill>
                <a:solidFill>
                  <a:srgbClr val="FF0000"/>
                </a:solidFill>
              </a:uFill>
            </a:endParaRPr>
          </a:p>
        </p:txBody>
      </p:sp>
      <p:sp>
        <p:nvSpPr>
          <p:cNvPr id="3" name="スライド番号プレースホルダー 2">
            <a:extLst>
              <a:ext uri="{FF2B5EF4-FFF2-40B4-BE49-F238E27FC236}">
                <a16:creationId xmlns:a16="http://schemas.microsoft.com/office/drawing/2014/main" id="{902FC0C0-94F7-24AF-893C-F12F44647444}"/>
              </a:ext>
            </a:extLst>
          </p:cNvPr>
          <p:cNvSpPr>
            <a:spLocks noGrp="1"/>
          </p:cNvSpPr>
          <p:nvPr>
            <p:ph type="sldNum" sz="quarter" idx="2"/>
          </p:nvPr>
        </p:nvSpPr>
        <p:spPr/>
        <p:txBody>
          <a:bodyPr/>
          <a:lstStyle/>
          <a:p>
            <a:fld id="{86CB4B4D-7CA3-9044-876B-883B54F8677D}" type="slidenum">
              <a:rPr lang="en-US" altLang="ja-JP" smtClean="0"/>
              <a:t>24</a:t>
            </a:fld>
            <a:endParaRPr lang="en-US" altLang="ja-JP"/>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CE03CF-C4ED-5BE8-021F-5E3F80835730}"/>
              </a:ext>
            </a:extLst>
          </p:cNvPr>
          <p:cNvSpPr>
            <a:spLocks noGrp="1"/>
          </p:cNvSpPr>
          <p:nvPr>
            <p:ph type="title"/>
          </p:nvPr>
        </p:nvSpPr>
        <p:spPr/>
        <p:txBody>
          <a:bodyPr>
            <a:normAutofit/>
          </a:bodyPr>
          <a:lstStyle/>
          <a:p>
            <a:r>
              <a:rPr kumimoji="1" lang="en-US" altLang="ja-JP" sz="3600" dirty="0"/>
              <a:t>Summary</a:t>
            </a:r>
            <a:endParaRPr kumimoji="1" lang="ja-JP" altLang="en-US" sz="3600"/>
          </a:p>
        </p:txBody>
      </p:sp>
      <p:sp>
        <p:nvSpPr>
          <p:cNvPr id="3" name="コンテンツ プレースホルダー 2">
            <a:extLst>
              <a:ext uri="{FF2B5EF4-FFF2-40B4-BE49-F238E27FC236}">
                <a16:creationId xmlns:a16="http://schemas.microsoft.com/office/drawing/2014/main" id="{22461FF9-F4F2-B8CC-3983-4615C4009103}"/>
              </a:ext>
            </a:extLst>
          </p:cNvPr>
          <p:cNvSpPr>
            <a:spLocks noGrp="1"/>
          </p:cNvSpPr>
          <p:nvPr>
            <p:ph idx="1"/>
          </p:nvPr>
        </p:nvSpPr>
        <p:spPr>
          <a:xfrm>
            <a:off x="838200" y="1825625"/>
            <a:ext cx="10400413" cy="4351338"/>
          </a:xfrm>
        </p:spPr>
        <p:txBody>
          <a:bodyPr>
            <a:normAutofit/>
          </a:bodyPr>
          <a:lstStyle/>
          <a:p>
            <a:pPr>
              <a:spcAft>
                <a:spcPts val="600"/>
              </a:spcAft>
            </a:pPr>
            <a:r>
              <a:rPr lang="en-US" altLang="ja-JP" sz="2000" dirty="0"/>
              <a:t>For better injection efficiency, a few countermeasures will be performed.</a:t>
            </a:r>
            <a:endParaRPr kumimoji="1" lang="en-US" altLang="ja-JP" sz="2000" dirty="0"/>
          </a:p>
          <a:p>
            <a:pPr>
              <a:spcAft>
                <a:spcPts val="600"/>
              </a:spcAft>
            </a:pPr>
            <a:r>
              <a:rPr lang="en-US" altLang="ja-JP" sz="2000" dirty="0"/>
              <a:t>S</a:t>
            </a:r>
            <a:r>
              <a:rPr kumimoji="1" lang="en-US" altLang="ja-JP" sz="2000" dirty="0"/>
              <a:t>ome hardware have issues to be solved. The countermeasures are also in progress.</a:t>
            </a:r>
            <a:endParaRPr lang="en-US" altLang="ja-JP" sz="2000" dirty="0"/>
          </a:p>
          <a:p>
            <a:pPr>
              <a:spcAft>
                <a:spcPts val="600"/>
              </a:spcAft>
            </a:pPr>
            <a:r>
              <a:rPr lang="en-US" altLang="ja-JP" sz="2000" dirty="0"/>
              <a:t>The budget for e- ECS has already approved and the fabrication of ECS components are on-going. The effectiveness and feasibility study of e- ECS should be performed as soon as possible.</a:t>
            </a:r>
          </a:p>
          <a:p>
            <a:pPr>
              <a:spcAft>
                <a:spcPts val="600"/>
              </a:spcAft>
            </a:pPr>
            <a:r>
              <a:rPr kumimoji="1" lang="en-US" altLang="ja-JP" sz="2000" dirty="0"/>
              <a:t>New BT e- line for HER has just started to study. No apparent showstopper is found so far.</a:t>
            </a:r>
          </a:p>
          <a:p>
            <a:pPr>
              <a:spcAft>
                <a:spcPts val="600"/>
              </a:spcAft>
            </a:pPr>
            <a:r>
              <a:rPr lang="en-US" altLang="ja-JP" sz="2000" dirty="0"/>
              <a:t>N</a:t>
            </a:r>
            <a:r>
              <a:rPr kumimoji="1" lang="en-US" altLang="ja-JP" sz="2000" dirty="0"/>
              <a:t>eed to consider a consistent upgrade plan including e- ECS and New BT e- line for HER.</a:t>
            </a:r>
            <a:endParaRPr kumimoji="1" lang="ja-JP" altLang="en-US" sz="2000"/>
          </a:p>
        </p:txBody>
      </p:sp>
      <p:sp>
        <p:nvSpPr>
          <p:cNvPr id="4" name="フッター プレースホルダー 3">
            <a:extLst>
              <a:ext uri="{FF2B5EF4-FFF2-40B4-BE49-F238E27FC236}">
                <a16:creationId xmlns:a16="http://schemas.microsoft.com/office/drawing/2014/main" id="{8D7B3EF1-BC80-752A-0F35-85E3F0683238}"/>
              </a:ext>
            </a:extLst>
          </p:cNvPr>
          <p:cNvSpPr>
            <a:spLocks noGrp="1"/>
          </p:cNvSpPr>
          <p:nvPr>
            <p:ph type="ftr" sz="quarter" idx="11"/>
          </p:nvPr>
        </p:nvSpPr>
        <p:spPr/>
        <p:txBody>
          <a:bodyPr/>
          <a:lstStyle/>
          <a:p>
            <a:r>
              <a:rPr kumimoji="1" lang="en-US" altLang="ja-JP"/>
              <a:t>The 26th KEKB Acclerator Review Committee</a:t>
            </a:r>
            <a:endParaRPr kumimoji="1" lang="ja-JP" altLang="en-US"/>
          </a:p>
        </p:txBody>
      </p:sp>
      <p:sp>
        <p:nvSpPr>
          <p:cNvPr id="5" name="スライド番号プレースホルダー 4">
            <a:extLst>
              <a:ext uri="{FF2B5EF4-FFF2-40B4-BE49-F238E27FC236}">
                <a16:creationId xmlns:a16="http://schemas.microsoft.com/office/drawing/2014/main" id="{4696531C-57A3-3A8A-3823-BA0C9601042C}"/>
              </a:ext>
            </a:extLst>
          </p:cNvPr>
          <p:cNvSpPr>
            <a:spLocks noGrp="1"/>
          </p:cNvSpPr>
          <p:nvPr>
            <p:ph type="sldNum" sz="quarter" idx="12"/>
          </p:nvPr>
        </p:nvSpPr>
        <p:spPr/>
        <p:txBody>
          <a:bodyPr/>
          <a:lstStyle/>
          <a:p>
            <a:fld id="{F495176A-387F-8645-862E-987C27A6E32D}" type="slidenum">
              <a:rPr kumimoji="1" lang="ja-JP" altLang="en-US" smtClean="0"/>
              <a:t>25</a:t>
            </a:fld>
            <a:endParaRPr kumimoji="1" lang="ja-JP" altLang="en-US"/>
          </a:p>
        </p:txBody>
      </p:sp>
    </p:spTree>
    <p:extLst>
      <p:ext uri="{BB962C8B-B14F-4D97-AF65-F5344CB8AC3E}">
        <p14:creationId xmlns:p14="http://schemas.microsoft.com/office/powerpoint/2010/main" val="1962021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5D62AF-43DD-AF4E-CDDE-1086709BD3FA}"/>
              </a:ext>
            </a:extLst>
          </p:cNvPr>
          <p:cNvSpPr>
            <a:spLocks noGrp="1"/>
          </p:cNvSpPr>
          <p:nvPr>
            <p:ph type="ctrTitle"/>
          </p:nvPr>
        </p:nvSpPr>
        <p:spPr/>
        <p:txBody>
          <a:bodyPr/>
          <a:lstStyle/>
          <a:p>
            <a:r>
              <a:rPr kumimoji="1" lang="en-US" altLang="ja-JP" dirty="0"/>
              <a:t>backup</a:t>
            </a:r>
            <a:endParaRPr kumimoji="1" lang="ja-JP" altLang="en-US"/>
          </a:p>
        </p:txBody>
      </p:sp>
      <p:sp>
        <p:nvSpPr>
          <p:cNvPr id="4" name="フッター プレースホルダー 3">
            <a:extLst>
              <a:ext uri="{FF2B5EF4-FFF2-40B4-BE49-F238E27FC236}">
                <a16:creationId xmlns:a16="http://schemas.microsoft.com/office/drawing/2014/main" id="{F53E687F-51A7-B163-4849-213D06721FE9}"/>
              </a:ext>
            </a:extLst>
          </p:cNvPr>
          <p:cNvSpPr>
            <a:spLocks noGrp="1"/>
          </p:cNvSpPr>
          <p:nvPr>
            <p:ph type="ftr" sz="quarter" idx="11"/>
          </p:nvPr>
        </p:nvSpPr>
        <p:spPr/>
        <p:txBody>
          <a:bodyPr/>
          <a:lstStyle/>
          <a:p>
            <a:r>
              <a:rPr kumimoji="1" lang="en-US" altLang="ja-JP"/>
              <a:t>The 26th KEKB Acclerator Review Committee</a:t>
            </a:r>
            <a:endParaRPr kumimoji="1" lang="ja-JP" altLang="en-US"/>
          </a:p>
        </p:txBody>
      </p:sp>
      <p:sp>
        <p:nvSpPr>
          <p:cNvPr id="5" name="スライド番号プレースホルダー 4">
            <a:extLst>
              <a:ext uri="{FF2B5EF4-FFF2-40B4-BE49-F238E27FC236}">
                <a16:creationId xmlns:a16="http://schemas.microsoft.com/office/drawing/2014/main" id="{51891F36-84E5-D20A-61A6-DCA6A53069CE}"/>
              </a:ext>
            </a:extLst>
          </p:cNvPr>
          <p:cNvSpPr>
            <a:spLocks noGrp="1"/>
          </p:cNvSpPr>
          <p:nvPr>
            <p:ph type="sldNum" sz="quarter" idx="12"/>
          </p:nvPr>
        </p:nvSpPr>
        <p:spPr/>
        <p:txBody>
          <a:bodyPr/>
          <a:lstStyle/>
          <a:p>
            <a:fld id="{F495176A-387F-8645-862E-987C27A6E32D}" type="slidenum">
              <a:rPr kumimoji="1" lang="ja-JP" altLang="en-US" smtClean="0"/>
              <a:t>26</a:t>
            </a:fld>
            <a:endParaRPr kumimoji="1" lang="ja-JP" altLang="en-US"/>
          </a:p>
        </p:txBody>
      </p:sp>
    </p:spTree>
    <p:extLst>
      <p:ext uri="{BB962C8B-B14F-4D97-AF65-F5344CB8AC3E}">
        <p14:creationId xmlns:p14="http://schemas.microsoft.com/office/powerpoint/2010/main" val="37859751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HER入射セプタム座標(design).pdf" descr="HER入射セプタム座標(design).pdf"/>
          <p:cNvPicPr>
            <a:picLocks noChangeAspect="1"/>
          </p:cNvPicPr>
          <p:nvPr/>
        </p:nvPicPr>
        <p:blipFill>
          <a:blip r:embed="rId2"/>
          <a:srcRect t="21520"/>
          <a:stretch>
            <a:fillRect/>
          </a:stretch>
        </p:blipFill>
        <p:spPr>
          <a:xfrm>
            <a:off x="2000212" y="3145030"/>
            <a:ext cx="7305855" cy="4038054"/>
          </a:xfrm>
          <a:prstGeom prst="rect">
            <a:avLst/>
          </a:prstGeom>
          <a:ln w="12700">
            <a:miter lim="400000"/>
          </a:ln>
        </p:spPr>
      </p:pic>
      <p:sp>
        <p:nvSpPr>
          <p:cNvPr id="182" name="四角形"/>
          <p:cNvSpPr/>
          <p:nvPr/>
        </p:nvSpPr>
        <p:spPr>
          <a:xfrm>
            <a:off x="1872258" y="3107531"/>
            <a:ext cx="8447484" cy="3500438"/>
          </a:xfrm>
          <a:prstGeom prst="rect">
            <a:avLst/>
          </a:prstGeom>
          <a:ln w="12700">
            <a:solidFill>
              <a:srgbClr val="000000"/>
            </a:solidFill>
            <a:miter lim="400000"/>
          </a:ln>
        </p:spPr>
        <p:txBody>
          <a:bodyPr lIns="35719" tIns="35719" rIns="35719" bIns="35719" anchor="ctr"/>
          <a:lstStyle/>
          <a:p>
            <a:pPr defTabSz="410751">
              <a:defRPr sz="2200">
                <a:solidFill>
                  <a:srgbClr val="FFFFFF"/>
                </a:solidFill>
              </a:defRPr>
            </a:pPr>
            <a:endParaRPr sz="1547"/>
          </a:p>
        </p:txBody>
      </p:sp>
      <p:sp>
        <p:nvSpPr>
          <p:cNvPr id="183" name="Official Design of HER line in the KEKB era"/>
          <p:cNvSpPr txBox="1"/>
          <p:nvPr/>
        </p:nvSpPr>
        <p:spPr>
          <a:xfrm>
            <a:off x="3924764" y="2794078"/>
            <a:ext cx="3101235" cy="287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1400" dirty="0"/>
              <a:t>Official Design of HER line in the KEKB era</a:t>
            </a:r>
          </a:p>
        </p:txBody>
      </p:sp>
      <mc:AlternateContent xmlns:mc="http://schemas.openxmlformats.org/markup-compatibility/2006" xmlns:a14="http://schemas.microsoft.com/office/drawing/2010/main">
        <mc:Choice Requires="a14">
          <p:sp>
            <p:nvSpPr>
              <p:cNvPr id="184" name="We have also found some mysterious discrepancy in the design…"/>
              <p:cNvSpPr txBox="1"/>
              <p:nvPr/>
            </p:nvSpPr>
            <p:spPr>
              <a:xfrm>
                <a:off x="609195" y="560719"/>
                <a:ext cx="10043362" cy="2349682"/>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square" lIns="35719" tIns="35719" rIns="35719" bIns="35719">
                <a:spAutoFit/>
              </a:bodyPr>
              <a:lstStyle/>
              <a:p>
                <a:pPr marL="142870" indent="-142870">
                  <a:spcBef>
                    <a:spcPts val="600"/>
                  </a:spcBef>
                  <a:spcAft>
                    <a:spcPts val="600"/>
                  </a:spcAft>
                  <a:buSzPct val="123000"/>
                  <a:buChar char="•"/>
                </a:pPr>
                <a:r>
                  <a:rPr dirty="0"/>
                  <a:t>We have also found some mysterious discrepancy </a:t>
                </a:r>
                <a:r>
                  <a:rPr u="sng" dirty="0"/>
                  <a:t>in the design</a:t>
                </a:r>
              </a:p>
              <a:p>
                <a:pPr marL="410751" lvl="1" indent="-142870">
                  <a:spcBef>
                    <a:spcPts val="600"/>
                  </a:spcBef>
                  <a:spcAft>
                    <a:spcPts val="600"/>
                  </a:spcAft>
                  <a:buSzPct val="123000"/>
                  <a:buChar char="•"/>
                </a:pPr>
                <a:r>
                  <a:rPr dirty="0"/>
                  <a:t>In design of SKB, alignment of BT line in the KEKB era was preserved except for septum magnets.</a:t>
                </a:r>
              </a:p>
              <a:p>
                <a:pPr marL="410751" lvl="1" indent="-142870">
                  <a:spcBef>
                    <a:spcPts val="600"/>
                  </a:spcBef>
                  <a:spcAft>
                    <a:spcPts val="600"/>
                  </a:spcAft>
                  <a:buSzPct val="123000"/>
                  <a:buChar char="•"/>
                </a:pPr>
                <a:r>
                  <a:rPr dirty="0"/>
                  <a:t>But we have found discrepancy in the design between SKB and KEKB:</a:t>
                </a:r>
              </a:p>
              <a:p>
                <a:pPr marL="678632" lvl="2" indent="-142870">
                  <a:spcBef>
                    <a:spcPts val="600"/>
                  </a:spcBef>
                  <a:spcAft>
                    <a:spcPts val="600"/>
                  </a:spcAft>
                  <a:buSzPct val="123000"/>
                  <a:buChar char="•"/>
                </a:pPr>
                <a:r>
                  <a:rPr dirty="0"/>
                  <a:t>At the entrance ofSE4 SKB design has </a:t>
                </a:r>
                <a14:m>
                  <m:oMath xmlns:m="http://schemas.openxmlformats.org/officeDocument/2006/math">
                    <m:r>
                      <a:rPr i="1">
                        <a:solidFill>
                          <a:srgbClr val="5E5E5E"/>
                        </a:solidFill>
                        <a:latin typeface="Cambria Math" panose="02040503050406030204" pitchFamily="18" charset="0"/>
                      </a:rPr>
                      <m:t>(</m:t>
                    </m:r>
                    <m:r>
                      <m:rPr>
                        <m:sty m:val="p"/>
                      </m:rPr>
                      <a:rPr i="1">
                        <a:solidFill>
                          <a:srgbClr val="5E5E5E"/>
                        </a:solidFill>
                        <a:latin typeface="Cambria Math" panose="02040503050406030204" pitchFamily="18" charset="0"/>
                      </a:rPr>
                      <m:t>Δ</m:t>
                    </m:r>
                    <m:sSub>
                      <m:sSubPr>
                        <m:ctrlPr>
                          <a:rPr i="1">
                            <a:solidFill>
                              <a:srgbClr val="5E5E5E"/>
                            </a:solidFill>
                            <a:latin typeface="Cambria Math" panose="02040503050406030204" pitchFamily="18" charset="0"/>
                          </a:rPr>
                        </m:ctrlPr>
                      </m:sSubPr>
                      <m:e>
                        <m:r>
                          <a:rPr i="1">
                            <a:solidFill>
                              <a:srgbClr val="5E5E5E"/>
                            </a:solidFill>
                            <a:latin typeface="Cambria Math" panose="02040503050406030204" pitchFamily="18" charset="0"/>
                          </a:rPr>
                          <m:t>𝐺</m:t>
                        </m:r>
                      </m:e>
                      <m:sub>
                        <m:r>
                          <a:rPr i="1">
                            <a:solidFill>
                              <a:srgbClr val="5E5E5E"/>
                            </a:solidFill>
                            <a:latin typeface="Cambria Math" panose="02040503050406030204" pitchFamily="18" charset="0"/>
                          </a:rPr>
                          <m:t>𝑌</m:t>
                        </m:r>
                      </m:sub>
                    </m:sSub>
                    <m:r>
                      <a:rPr i="1">
                        <a:solidFill>
                          <a:srgbClr val="5E5E5E"/>
                        </a:solidFill>
                        <a:latin typeface="Cambria Math" panose="02040503050406030204" pitchFamily="18" charset="0"/>
                      </a:rPr>
                      <m:t>,</m:t>
                    </m:r>
                    <m:r>
                      <m:rPr>
                        <m:sty m:val="p"/>
                      </m:rPr>
                      <a:rPr i="1">
                        <a:solidFill>
                          <a:srgbClr val="5E5E5E"/>
                        </a:solidFill>
                        <a:latin typeface="Cambria Math" panose="02040503050406030204" pitchFamily="18" charset="0"/>
                      </a:rPr>
                      <m:t>Δ</m:t>
                    </m:r>
                    <m:sSub>
                      <m:sSubPr>
                        <m:ctrlPr>
                          <a:rPr i="1">
                            <a:solidFill>
                              <a:srgbClr val="5E5E5E"/>
                            </a:solidFill>
                            <a:latin typeface="Cambria Math" panose="02040503050406030204" pitchFamily="18" charset="0"/>
                          </a:rPr>
                        </m:ctrlPr>
                      </m:sSubPr>
                      <m:e>
                        <m:r>
                          <a:rPr i="1">
                            <a:solidFill>
                              <a:srgbClr val="5E5E5E"/>
                            </a:solidFill>
                            <a:latin typeface="Cambria Math" panose="02040503050406030204" pitchFamily="18" charset="0"/>
                          </a:rPr>
                          <m:t>𝜒</m:t>
                        </m:r>
                      </m:e>
                      <m:sub>
                        <m:r>
                          <a:rPr i="1">
                            <a:solidFill>
                              <a:srgbClr val="5E5E5E"/>
                            </a:solidFill>
                            <a:latin typeface="Cambria Math" panose="02040503050406030204" pitchFamily="18" charset="0"/>
                          </a:rPr>
                          <m:t>1</m:t>
                        </m:r>
                      </m:sub>
                    </m:sSub>
                    <m:r>
                      <a:rPr i="1">
                        <a:solidFill>
                          <a:srgbClr val="5E5E5E"/>
                        </a:solidFill>
                        <a:latin typeface="Cambria Math" panose="02040503050406030204" pitchFamily="18" charset="0"/>
                      </a:rPr>
                      <m:t>)=(−2.5</m:t>
                    </m:r>
                    <m:r>
                      <m:rPr>
                        <m:sty m:val="p"/>
                      </m:rPr>
                      <a:rPr i="1">
                        <a:solidFill>
                          <a:srgbClr val="5E5E5E"/>
                        </a:solidFill>
                        <a:latin typeface="Cambria Math" panose="02040503050406030204" pitchFamily="18" charset="0"/>
                      </a:rPr>
                      <m:t>mm</m:t>
                    </m:r>
                    <m:r>
                      <a:rPr i="1">
                        <a:solidFill>
                          <a:srgbClr val="5E5E5E"/>
                        </a:solidFill>
                        <a:latin typeface="Cambria Math" panose="02040503050406030204" pitchFamily="18" charset="0"/>
                      </a:rPr>
                      <m:t>,2.08</m:t>
                    </m:r>
                    <m:r>
                      <m:rPr>
                        <m:sty m:val="p"/>
                      </m:rPr>
                      <a:rPr i="1">
                        <a:solidFill>
                          <a:srgbClr val="5E5E5E"/>
                        </a:solidFill>
                        <a:latin typeface="Cambria Math" panose="02040503050406030204" pitchFamily="18" charset="0"/>
                      </a:rPr>
                      <m:t>mrad</m:t>
                    </m:r>
                    <m:r>
                      <a:rPr i="1">
                        <a:solidFill>
                          <a:srgbClr val="5E5E5E"/>
                        </a:solidFill>
                        <a:latin typeface="Cambria Math" panose="02040503050406030204" pitchFamily="18" charset="0"/>
                      </a:rPr>
                      <m:t>)</m:t>
                    </m:r>
                  </m:oMath>
                </a14:m>
                <a:r>
                  <a:rPr dirty="0"/>
                  <a:t> relative to KEKB design.</a:t>
                </a:r>
              </a:p>
              <a:p>
                <a:pPr marL="410751" lvl="1" indent="-142870">
                  <a:spcBef>
                    <a:spcPts val="600"/>
                  </a:spcBef>
                  <a:spcAft>
                    <a:spcPts val="600"/>
                  </a:spcAft>
                  <a:buSzPct val="123000"/>
                  <a:buChar char="•"/>
                </a:pPr>
                <a:r>
                  <a:rPr dirty="0"/>
                  <a:t>Considering misalignment of </a:t>
                </a:r>
                <a14:m>
                  <m:oMath xmlns:m="http://schemas.openxmlformats.org/officeDocument/2006/math">
                    <m:r>
                      <m:rPr>
                        <m:sty m:val="p"/>
                      </m:rPr>
                      <a:rPr i="1">
                        <a:solidFill>
                          <a:srgbClr val="5E5E5E"/>
                        </a:solidFill>
                        <a:latin typeface="Cambria Math" panose="02040503050406030204" pitchFamily="18" charset="0"/>
                      </a:rPr>
                      <m:t>Δ</m:t>
                    </m:r>
                    <m:sSub>
                      <m:sSubPr>
                        <m:ctrlPr>
                          <a:rPr i="1">
                            <a:solidFill>
                              <a:srgbClr val="5E5E5E"/>
                            </a:solidFill>
                            <a:latin typeface="Cambria Math" panose="02040503050406030204" pitchFamily="18" charset="0"/>
                          </a:rPr>
                        </m:ctrlPr>
                      </m:sSubPr>
                      <m:e>
                        <m:r>
                          <a:rPr i="1">
                            <a:solidFill>
                              <a:srgbClr val="5E5E5E"/>
                            </a:solidFill>
                            <a:latin typeface="Cambria Math" panose="02040503050406030204" pitchFamily="18" charset="0"/>
                          </a:rPr>
                          <m:t>𝐺</m:t>
                        </m:r>
                      </m:e>
                      <m:sub>
                        <m:r>
                          <a:rPr i="1">
                            <a:solidFill>
                              <a:srgbClr val="5E5E5E"/>
                            </a:solidFill>
                            <a:latin typeface="Cambria Math" panose="02040503050406030204" pitchFamily="18" charset="0"/>
                          </a:rPr>
                          <m:t>𝑌</m:t>
                        </m:r>
                      </m:sub>
                    </m:sSub>
                    <m:r>
                      <a:rPr i="1">
                        <a:solidFill>
                          <a:srgbClr val="5E5E5E"/>
                        </a:solidFill>
                        <a:latin typeface="Cambria Math" panose="02040503050406030204" pitchFamily="18" charset="0"/>
                      </a:rPr>
                      <m:t>=−2.73</m:t>
                    </m:r>
                    <m:r>
                      <m:rPr>
                        <m:sty m:val="p"/>
                      </m:rPr>
                      <a:rPr i="1">
                        <a:solidFill>
                          <a:srgbClr val="5E5E5E"/>
                        </a:solidFill>
                        <a:latin typeface="Cambria Math" panose="02040503050406030204" pitchFamily="18" charset="0"/>
                      </a:rPr>
                      <m:t>mm</m:t>
                    </m:r>
                  </m:oMath>
                </a14:m>
                <a:r>
                  <a:rPr dirty="0"/>
                  <a:t> for QI4E, net effect is a translation in </a:t>
                </a:r>
                <a14:m>
                  <m:oMath xmlns:m="http://schemas.openxmlformats.org/officeDocument/2006/math">
                    <m:sSub>
                      <m:sSubPr>
                        <m:ctrlPr>
                          <a:rPr i="1">
                            <a:solidFill>
                              <a:srgbClr val="5E5E5E"/>
                            </a:solidFill>
                            <a:latin typeface="Cambria Math" panose="02040503050406030204" pitchFamily="18" charset="0"/>
                          </a:rPr>
                        </m:ctrlPr>
                      </m:sSubPr>
                      <m:e>
                        <m:r>
                          <a:rPr i="1">
                            <a:solidFill>
                              <a:srgbClr val="5E5E5E"/>
                            </a:solidFill>
                            <a:latin typeface="Cambria Math" panose="02040503050406030204" pitchFamily="18" charset="0"/>
                          </a:rPr>
                          <m:t>𝐺</m:t>
                        </m:r>
                      </m:e>
                      <m:sub>
                        <m:r>
                          <a:rPr i="1">
                            <a:solidFill>
                              <a:srgbClr val="5E5E5E"/>
                            </a:solidFill>
                            <a:latin typeface="Cambria Math" panose="02040503050406030204" pitchFamily="18" charset="0"/>
                          </a:rPr>
                          <m:t>𝑌</m:t>
                        </m:r>
                      </m:sub>
                    </m:sSub>
                  </m:oMath>
                </a14:m>
                <a:r>
                  <a:rPr dirty="0"/>
                  <a:t> for both of BT and HER by </a:t>
                </a:r>
                <a14:m>
                  <m:oMath xmlns:m="http://schemas.openxmlformats.org/officeDocument/2006/math">
                    <m:r>
                      <m:rPr>
                        <m:sty m:val="p"/>
                      </m:rPr>
                      <a:rPr i="1">
                        <a:solidFill>
                          <a:srgbClr val="5E5E5E"/>
                        </a:solidFill>
                        <a:latin typeface="Cambria Math" panose="02040503050406030204" pitchFamily="18" charset="0"/>
                      </a:rPr>
                      <m:t>Δ</m:t>
                    </m:r>
                    <m:sSub>
                      <m:sSubPr>
                        <m:ctrlPr>
                          <a:rPr i="1">
                            <a:solidFill>
                              <a:srgbClr val="5E5E5E"/>
                            </a:solidFill>
                            <a:latin typeface="Cambria Math" panose="02040503050406030204" pitchFamily="18" charset="0"/>
                          </a:rPr>
                        </m:ctrlPr>
                      </m:sSubPr>
                      <m:e>
                        <m:r>
                          <a:rPr i="1">
                            <a:solidFill>
                              <a:srgbClr val="5E5E5E"/>
                            </a:solidFill>
                            <a:latin typeface="Cambria Math" panose="02040503050406030204" pitchFamily="18" charset="0"/>
                          </a:rPr>
                          <m:t>𝐺</m:t>
                        </m:r>
                      </m:e>
                      <m:sub>
                        <m:r>
                          <a:rPr i="1">
                            <a:solidFill>
                              <a:srgbClr val="5E5E5E"/>
                            </a:solidFill>
                            <a:latin typeface="Cambria Math" panose="02040503050406030204" pitchFamily="18" charset="0"/>
                          </a:rPr>
                          <m:t>𝑌</m:t>
                        </m:r>
                      </m:sub>
                    </m:sSub>
                    <m:r>
                      <a:rPr i="1">
                        <a:solidFill>
                          <a:srgbClr val="5E5E5E"/>
                        </a:solidFill>
                        <a:latin typeface="Cambria Math" panose="02040503050406030204" pitchFamily="18" charset="0"/>
                      </a:rPr>
                      <m:t>∼2.5</m:t>
                    </m:r>
                    <m:r>
                      <m:rPr>
                        <m:sty m:val="p"/>
                      </m:rPr>
                      <a:rPr i="1">
                        <a:solidFill>
                          <a:srgbClr val="5E5E5E"/>
                        </a:solidFill>
                        <a:latin typeface="Cambria Math" panose="02040503050406030204" pitchFamily="18" charset="0"/>
                      </a:rPr>
                      <m:t>mm</m:t>
                    </m:r>
                  </m:oMath>
                </a14:m>
                <a:endParaRPr dirty="0"/>
              </a:p>
            </p:txBody>
          </p:sp>
        </mc:Choice>
        <mc:Fallback xmlns="">
          <p:sp>
            <p:nvSpPr>
              <p:cNvPr id="184" name="We have also found some mysterious discrepancy in the design…"/>
              <p:cNvSpPr txBox="1">
                <a:spLocks noRot="1" noChangeAspect="1" noMove="1" noResize="1" noEditPoints="1" noAdjustHandles="1" noChangeArrowheads="1" noChangeShapeType="1" noTextEdit="1"/>
              </p:cNvSpPr>
              <p:nvPr/>
            </p:nvSpPr>
            <p:spPr>
              <a:xfrm>
                <a:off x="609195" y="560719"/>
                <a:ext cx="10043362" cy="2349682"/>
              </a:xfrm>
              <a:prstGeom prst="rect">
                <a:avLst/>
              </a:prstGeom>
              <a:blipFill>
                <a:blip r:embed="rId3"/>
                <a:stretch>
                  <a:fillRect l="-1517" t="-4324" r="-632" b="-4324"/>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ja-JP" altLang="en-US">
                    <a:noFill/>
                  </a:rPr>
                  <a:t> </a:t>
                </a:r>
              </a:p>
            </p:txBody>
          </p:sp>
        </mc:Fallback>
      </mc:AlternateContent>
      <p:sp>
        <p:nvSpPr>
          <p:cNvPr id="2" name="テキスト ボックス 1">
            <a:extLst>
              <a:ext uri="{FF2B5EF4-FFF2-40B4-BE49-F238E27FC236}">
                <a16:creationId xmlns:a16="http://schemas.microsoft.com/office/drawing/2014/main" id="{40D0883B-476A-AB64-5415-07D358788A71}"/>
              </a:ext>
            </a:extLst>
          </p:cNvPr>
          <p:cNvSpPr txBox="1"/>
          <p:nvPr/>
        </p:nvSpPr>
        <p:spPr>
          <a:xfrm>
            <a:off x="0" y="0"/>
            <a:ext cx="9647321" cy="523220"/>
          </a:xfrm>
          <a:prstGeom prst="rect">
            <a:avLst/>
          </a:prstGeom>
          <a:noFill/>
        </p:spPr>
        <p:txBody>
          <a:bodyPr wrap="none" rtlCol="0">
            <a:spAutoFit/>
          </a:bodyPr>
          <a:lstStyle/>
          <a:p>
            <a:r>
              <a:rPr lang="en-US" altLang="ja-JP" sz="2800" b="1" u="sng" dirty="0">
                <a:solidFill>
                  <a:srgbClr val="FF0000"/>
                </a:solidFill>
                <a:uFill>
                  <a:solidFill>
                    <a:srgbClr val="FF0000"/>
                  </a:solidFill>
                </a:uFill>
              </a:rPr>
              <a:t>Injection orbit changes and re-alignment of BT e ARC4</a:t>
            </a:r>
            <a:r>
              <a:rPr kumimoji="1" lang="en-US" altLang="ja-JP" sz="2800" b="1" u="sng" dirty="0">
                <a:uFill>
                  <a:solidFill>
                    <a:srgbClr val="FF0000"/>
                  </a:solidFill>
                </a:uFill>
              </a:rPr>
              <a:t> </a:t>
            </a:r>
            <a:r>
              <a:rPr kumimoji="1" lang="en-US" altLang="ja-JP" sz="2400" b="1" u="sng" dirty="0">
                <a:uFill>
                  <a:solidFill>
                    <a:srgbClr val="FF0000"/>
                  </a:solidFill>
                </a:uFill>
              </a:rPr>
              <a:t>(</a:t>
            </a:r>
            <a:r>
              <a:rPr lang="en-US" altLang="ja-JP" sz="2400" b="1" u="sng" dirty="0">
                <a:uFill>
                  <a:solidFill>
                    <a:srgbClr val="FF0000"/>
                  </a:solidFill>
                </a:uFill>
              </a:rPr>
              <a:t>Kikuchi</a:t>
            </a:r>
            <a:r>
              <a:rPr kumimoji="1" lang="en-US" altLang="ja-JP" sz="2400" b="1" u="sng" dirty="0">
                <a:uFill>
                  <a:solidFill>
                    <a:srgbClr val="FF0000"/>
                  </a:solidFill>
                </a:uFill>
              </a:rPr>
              <a:t>)</a:t>
            </a:r>
          </a:p>
        </p:txBody>
      </p:sp>
      <p:sp>
        <p:nvSpPr>
          <p:cNvPr id="11" name="スライド番号プレースホルダー 10">
            <a:extLst>
              <a:ext uri="{FF2B5EF4-FFF2-40B4-BE49-F238E27FC236}">
                <a16:creationId xmlns:a16="http://schemas.microsoft.com/office/drawing/2014/main" id="{B7D50C90-711C-DA1B-F2B6-AB849D32A5F9}"/>
              </a:ext>
            </a:extLst>
          </p:cNvPr>
          <p:cNvSpPr>
            <a:spLocks noGrp="1"/>
          </p:cNvSpPr>
          <p:nvPr>
            <p:ph type="sldNum" sz="quarter" idx="2"/>
          </p:nvPr>
        </p:nvSpPr>
        <p:spPr/>
        <p:txBody>
          <a:bodyPr/>
          <a:lstStyle/>
          <a:p>
            <a:fld id="{86CB4B4D-7CA3-9044-876B-883B54F8677D}" type="slidenum">
              <a:rPr lang="en-US" altLang="ja-JP" smtClean="0"/>
              <a:t>27</a:t>
            </a:fld>
            <a:endParaRPr lang="en-US" altLang="ja-JP"/>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0239818C-E925-EF70-E0FB-3F4B64007A3A}"/>
              </a:ext>
            </a:extLst>
          </p:cNvPr>
          <p:cNvSpPr>
            <a:spLocks noGrp="1"/>
          </p:cNvSpPr>
          <p:nvPr>
            <p:ph type="ftr" sz="quarter" idx="11"/>
          </p:nvPr>
        </p:nvSpPr>
        <p:spPr/>
        <p:txBody>
          <a:bodyPr/>
          <a:lstStyle/>
          <a:p>
            <a:r>
              <a:rPr kumimoji="1" lang="en-US" altLang="ja-JP"/>
              <a:t>The 26th KEKB Acclerator Review Committee</a:t>
            </a:r>
            <a:endParaRPr kumimoji="1" lang="ja-JP" altLang="en-US"/>
          </a:p>
        </p:txBody>
      </p:sp>
      <p:sp>
        <p:nvSpPr>
          <p:cNvPr id="3" name="スライド番号プレースホルダー 2">
            <a:extLst>
              <a:ext uri="{FF2B5EF4-FFF2-40B4-BE49-F238E27FC236}">
                <a16:creationId xmlns:a16="http://schemas.microsoft.com/office/drawing/2014/main" id="{F80495FA-B241-1B49-2D5B-F8F158D7CEAE}"/>
              </a:ext>
            </a:extLst>
          </p:cNvPr>
          <p:cNvSpPr>
            <a:spLocks noGrp="1"/>
          </p:cNvSpPr>
          <p:nvPr>
            <p:ph type="sldNum" sz="quarter" idx="12"/>
          </p:nvPr>
        </p:nvSpPr>
        <p:spPr/>
        <p:txBody>
          <a:bodyPr/>
          <a:lstStyle/>
          <a:p>
            <a:fld id="{F495176A-387F-8645-862E-987C27A6E32D}" type="slidenum">
              <a:rPr kumimoji="1" lang="ja-JP" altLang="en-US" smtClean="0"/>
              <a:t>28</a:t>
            </a:fld>
            <a:endParaRPr kumimoji="1" lang="ja-JP" altLang="en-US"/>
          </a:p>
        </p:txBody>
      </p:sp>
      <p:sp>
        <p:nvSpPr>
          <p:cNvPr id="4" name="テキスト ボックス 3">
            <a:extLst>
              <a:ext uri="{FF2B5EF4-FFF2-40B4-BE49-F238E27FC236}">
                <a16:creationId xmlns:a16="http://schemas.microsoft.com/office/drawing/2014/main" id="{A41E0CEC-6222-A589-89F6-A4FA1ECB8C04}"/>
              </a:ext>
            </a:extLst>
          </p:cNvPr>
          <p:cNvSpPr txBox="1"/>
          <p:nvPr/>
        </p:nvSpPr>
        <p:spPr>
          <a:xfrm>
            <a:off x="0" y="0"/>
            <a:ext cx="3756093" cy="523220"/>
          </a:xfrm>
          <a:prstGeom prst="rect">
            <a:avLst/>
          </a:prstGeom>
          <a:noFill/>
        </p:spPr>
        <p:txBody>
          <a:bodyPr wrap="none" rtlCol="0">
            <a:spAutoFit/>
          </a:bodyPr>
          <a:lstStyle/>
          <a:p>
            <a:r>
              <a:rPr kumimoji="1" lang="en-US" altLang="ja-JP" sz="2800" b="1" u="sng" dirty="0">
                <a:solidFill>
                  <a:srgbClr val="FF0000"/>
                </a:solidFill>
                <a:uFill>
                  <a:solidFill>
                    <a:srgbClr val="FF0000"/>
                  </a:solidFill>
                </a:uFill>
              </a:rPr>
              <a:t>BT-BPM updates:</a:t>
            </a:r>
            <a:r>
              <a:rPr lang="en-US" altLang="ja-JP" sz="2800" b="1" u="sng" dirty="0">
                <a:solidFill>
                  <a:srgbClr val="FF0000"/>
                </a:solidFill>
                <a:uFill>
                  <a:solidFill>
                    <a:srgbClr val="FF0000"/>
                  </a:solidFill>
                </a:uFill>
              </a:rPr>
              <a:t> </a:t>
            </a:r>
            <a:r>
              <a:rPr lang="en-US" altLang="ja-JP" sz="2800" b="1" u="sng" dirty="0">
                <a:uFill>
                  <a:solidFill>
                    <a:srgbClr val="FF0000"/>
                  </a:solidFill>
                </a:uFill>
              </a:rPr>
              <a:t>(Mori)</a:t>
            </a:r>
            <a:endParaRPr kumimoji="1" lang="en-US" altLang="ja-JP" sz="2400" b="1" u="sng" dirty="0">
              <a:uFill>
                <a:solidFill>
                  <a:srgbClr val="FF0000"/>
                </a:solidFill>
              </a:uFill>
            </a:endParaRPr>
          </a:p>
        </p:txBody>
      </p:sp>
      <p:pic>
        <p:nvPicPr>
          <p:cNvPr id="5" name="図 4">
            <a:extLst>
              <a:ext uri="{FF2B5EF4-FFF2-40B4-BE49-F238E27FC236}">
                <a16:creationId xmlns:a16="http://schemas.microsoft.com/office/drawing/2014/main" id="{1E943480-E042-561E-6EF0-95D83807B58B}"/>
              </a:ext>
            </a:extLst>
          </p:cNvPr>
          <p:cNvPicPr>
            <a:picLocks noChangeAspect="1"/>
          </p:cNvPicPr>
          <p:nvPr/>
        </p:nvPicPr>
        <p:blipFill>
          <a:blip r:embed="rId2"/>
          <a:stretch>
            <a:fillRect/>
          </a:stretch>
        </p:blipFill>
        <p:spPr>
          <a:xfrm>
            <a:off x="660869" y="859780"/>
            <a:ext cx="10870261" cy="5138439"/>
          </a:xfrm>
          <a:prstGeom prst="rect">
            <a:avLst/>
          </a:prstGeom>
        </p:spPr>
      </p:pic>
    </p:spTree>
    <p:extLst>
      <p:ext uri="{BB962C8B-B14F-4D97-AF65-F5344CB8AC3E}">
        <p14:creationId xmlns:p14="http://schemas.microsoft.com/office/powerpoint/2010/main" val="2933708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A8A3555C-2546-2C88-8FF4-9B5F6F2AEF40}"/>
              </a:ext>
            </a:extLst>
          </p:cNvPr>
          <p:cNvSpPr>
            <a:spLocks noGrp="1"/>
          </p:cNvSpPr>
          <p:nvPr>
            <p:ph type="ftr" sz="quarter" idx="11"/>
          </p:nvPr>
        </p:nvSpPr>
        <p:spPr/>
        <p:txBody>
          <a:bodyPr/>
          <a:lstStyle/>
          <a:p>
            <a:r>
              <a:rPr kumimoji="1" lang="en-US" altLang="ja-JP"/>
              <a:t>The 26th KEKB Acclerator Review Committee</a:t>
            </a:r>
            <a:endParaRPr kumimoji="1" lang="ja-JP" altLang="en-US"/>
          </a:p>
        </p:txBody>
      </p:sp>
      <p:sp>
        <p:nvSpPr>
          <p:cNvPr id="3" name="スライド番号プレースホルダー 2">
            <a:extLst>
              <a:ext uri="{FF2B5EF4-FFF2-40B4-BE49-F238E27FC236}">
                <a16:creationId xmlns:a16="http://schemas.microsoft.com/office/drawing/2014/main" id="{19E440DE-D15B-75AB-89C4-C5308150474D}"/>
              </a:ext>
            </a:extLst>
          </p:cNvPr>
          <p:cNvSpPr>
            <a:spLocks noGrp="1"/>
          </p:cNvSpPr>
          <p:nvPr>
            <p:ph type="sldNum" sz="quarter" idx="12"/>
          </p:nvPr>
        </p:nvSpPr>
        <p:spPr/>
        <p:txBody>
          <a:bodyPr/>
          <a:lstStyle/>
          <a:p>
            <a:fld id="{F495176A-387F-8645-862E-987C27A6E32D}" type="slidenum">
              <a:rPr kumimoji="1" lang="ja-JP" altLang="en-US" smtClean="0"/>
              <a:t>29</a:t>
            </a:fld>
            <a:endParaRPr kumimoji="1" lang="ja-JP" altLang="en-US"/>
          </a:p>
        </p:txBody>
      </p:sp>
      <p:sp>
        <p:nvSpPr>
          <p:cNvPr id="4" name="テキスト ボックス 3">
            <a:extLst>
              <a:ext uri="{FF2B5EF4-FFF2-40B4-BE49-F238E27FC236}">
                <a16:creationId xmlns:a16="http://schemas.microsoft.com/office/drawing/2014/main" id="{3B867517-1209-9FEA-A125-FFB313BA7758}"/>
              </a:ext>
            </a:extLst>
          </p:cNvPr>
          <p:cNvSpPr txBox="1"/>
          <p:nvPr/>
        </p:nvSpPr>
        <p:spPr>
          <a:xfrm>
            <a:off x="0" y="0"/>
            <a:ext cx="3756093" cy="523220"/>
          </a:xfrm>
          <a:prstGeom prst="rect">
            <a:avLst/>
          </a:prstGeom>
          <a:noFill/>
        </p:spPr>
        <p:txBody>
          <a:bodyPr wrap="none" rtlCol="0">
            <a:spAutoFit/>
          </a:bodyPr>
          <a:lstStyle/>
          <a:p>
            <a:r>
              <a:rPr kumimoji="1" lang="en-US" altLang="ja-JP" sz="2800" b="1" u="sng" dirty="0">
                <a:solidFill>
                  <a:srgbClr val="FF0000"/>
                </a:solidFill>
                <a:uFill>
                  <a:solidFill>
                    <a:srgbClr val="FF0000"/>
                  </a:solidFill>
                </a:uFill>
              </a:rPr>
              <a:t>BT-BPM updates:</a:t>
            </a:r>
            <a:r>
              <a:rPr lang="en-US" altLang="ja-JP" sz="2800" b="1" u="sng" dirty="0">
                <a:solidFill>
                  <a:srgbClr val="FF0000"/>
                </a:solidFill>
                <a:uFill>
                  <a:solidFill>
                    <a:srgbClr val="FF0000"/>
                  </a:solidFill>
                </a:uFill>
              </a:rPr>
              <a:t> </a:t>
            </a:r>
            <a:r>
              <a:rPr lang="en-US" altLang="ja-JP" sz="2800" b="1" u="sng" dirty="0">
                <a:uFill>
                  <a:solidFill>
                    <a:srgbClr val="FF0000"/>
                  </a:solidFill>
                </a:uFill>
              </a:rPr>
              <a:t>(Mori)</a:t>
            </a:r>
            <a:endParaRPr kumimoji="1" lang="en-US" altLang="ja-JP" sz="2400" b="1" u="sng" dirty="0">
              <a:uFill>
                <a:solidFill>
                  <a:srgbClr val="FF0000"/>
                </a:solidFill>
              </a:uFill>
            </a:endParaRPr>
          </a:p>
        </p:txBody>
      </p:sp>
      <p:pic>
        <p:nvPicPr>
          <p:cNvPr id="7" name="図 6">
            <a:extLst>
              <a:ext uri="{FF2B5EF4-FFF2-40B4-BE49-F238E27FC236}">
                <a16:creationId xmlns:a16="http://schemas.microsoft.com/office/drawing/2014/main" id="{571C72C7-AD40-58C6-9BDE-BDE65ACEBDE3}"/>
              </a:ext>
            </a:extLst>
          </p:cNvPr>
          <p:cNvPicPr>
            <a:picLocks noChangeAspect="1"/>
          </p:cNvPicPr>
          <p:nvPr/>
        </p:nvPicPr>
        <p:blipFill>
          <a:blip r:embed="rId2"/>
          <a:stretch>
            <a:fillRect/>
          </a:stretch>
        </p:blipFill>
        <p:spPr>
          <a:xfrm>
            <a:off x="848831" y="973576"/>
            <a:ext cx="10602434" cy="4900077"/>
          </a:xfrm>
          <a:prstGeom prst="rect">
            <a:avLst/>
          </a:prstGeom>
        </p:spPr>
      </p:pic>
    </p:spTree>
    <p:extLst>
      <p:ext uri="{BB962C8B-B14F-4D97-AF65-F5344CB8AC3E}">
        <p14:creationId xmlns:p14="http://schemas.microsoft.com/office/powerpoint/2010/main" val="546710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B7D555-C831-4275-CCAD-BDA167243A7D}"/>
              </a:ext>
            </a:extLst>
          </p:cNvPr>
          <p:cNvSpPr>
            <a:spLocks noGrp="1"/>
          </p:cNvSpPr>
          <p:nvPr>
            <p:ph type="title"/>
          </p:nvPr>
        </p:nvSpPr>
        <p:spPr/>
        <p:txBody>
          <a:bodyPr>
            <a:normAutofit/>
          </a:bodyPr>
          <a:lstStyle/>
          <a:p>
            <a:r>
              <a:rPr kumimoji="1" lang="en-US" altLang="ja-JP" sz="3200" dirty="0"/>
              <a:t>1. To improve injection efficiency</a:t>
            </a:r>
            <a:endParaRPr kumimoji="1" lang="ja-JP" altLang="en-US" sz="3200"/>
          </a:p>
        </p:txBody>
      </p:sp>
      <p:sp>
        <p:nvSpPr>
          <p:cNvPr id="3" name="コンテンツ プレースホルダー 2">
            <a:extLst>
              <a:ext uri="{FF2B5EF4-FFF2-40B4-BE49-F238E27FC236}">
                <a16:creationId xmlns:a16="http://schemas.microsoft.com/office/drawing/2014/main" id="{F244B774-5743-2254-4A89-C1BFCD72C04C}"/>
              </a:ext>
            </a:extLst>
          </p:cNvPr>
          <p:cNvSpPr>
            <a:spLocks noGrp="1"/>
          </p:cNvSpPr>
          <p:nvPr>
            <p:ph idx="1"/>
          </p:nvPr>
        </p:nvSpPr>
        <p:spPr/>
        <p:txBody>
          <a:bodyPr>
            <a:normAutofit/>
          </a:bodyPr>
          <a:lstStyle/>
          <a:p>
            <a:pPr lvl="1">
              <a:spcBef>
                <a:spcPts val="600"/>
              </a:spcBef>
              <a:spcAft>
                <a:spcPts val="600"/>
              </a:spcAft>
            </a:pPr>
            <a:r>
              <a:rPr lang="en-US" altLang="ja-JP" dirty="0"/>
              <a:t> Injection orbit changes and re-alignment at BT ARC4</a:t>
            </a:r>
          </a:p>
          <a:p>
            <a:pPr lvl="1">
              <a:spcBef>
                <a:spcPts val="600"/>
              </a:spcBef>
              <a:spcAft>
                <a:spcPts val="600"/>
              </a:spcAft>
            </a:pPr>
            <a:r>
              <a:rPr kumimoji="1" lang="en-US" altLang="ja-JP" dirty="0"/>
              <a:t>Field quality improvement of HER Septum 1</a:t>
            </a:r>
            <a:endParaRPr lang="en-US" altLang="ja-JP" dirty="0"/>
          </a:p>
          <a:p>
            <a:pPr lvl="1">
              <a:spcBef>
                <a:spcPts val="600"/>
              </a:spcBef>
              <a:spcAft>
                <a:spcPts val="600"/>
              </a:spcAft>
            </a:pPr>
            <a:r>
              <a:rPr lang="en-US" altLang="ja-JP" dirty="0"/>
              <a:t>Injection aperture improvement for HER</a:t>
            </a:r>
            <a:r>
              <a:rPr lang="ja-JP" altLang="en-US"/>
              <a:t>　</a:t>
            </a:r>
            <a:endParaRPr lang="en-US" altLang="ja-JP" dirty="0"/>
          </a:p>
          <a:p>
            <a:endParaRPr kumimoji="1" lang="ja-JP" altLang="en-US" sz="2400"/>
          </a:p>
        </p:txBody>
      </p:sp>
      <p:sp>
        <p:nvSpPr>
          <p:cNvPr id="4" name="フッター プレースホルダー 3">
            <a:extLst>
              <a:ext uri="{FF2B5EF4-FFF2-40B4-BE49-F238E27FC236}">
                <a16:creationId xmlns:a16="http://schemas.microsoft.com/office/drawing/2014/main" id="{F3325187-F67E-4301-CEF7-F6E38B21B7DA}"/>
              </a:ext>
            </a:extLst>
          </p:cNvPr>
          <p:cNvSpPr>
            <a:spLocks noGrp="1"/>
          </p:cNvSpPr>
          <p:nvPr>
            <p:ph type="ftr" sz="quarter" idx="11"/>
          </p:nvPr>
        </p:nvSpPr>
        <p:spPr/>
        <p:txBody>
          <a:bodyPr/>
          <a:lstStyle/>
          <a:p>
            <a:r>
              <a:rPr kumimoji="1" lang="en-US" altLang="ja-JP" dirty="0"/>
              <a:t>The 26th KEKB </a:t>
            </a:r>
            <a:r>
              <a:rPr kumimoji="1" lang="en-US" altLang="ja-JP" dirty="0" err="1"/>
              <a:t>Acclerator</a:t>
            </a:r>
            <a:r>
              <a:rPr kumimoji="1" lang="en-US" altLang="ja-JP" dirty="0"/>
              <a:t> Review Committee</a:t>
            </a:r>
            <a:endParaRPr kumimoji="1" lang="ja-JP" altLang="en-US"/>
          </a:p>
        </p:txBody>
      </p:sp>
      <p:sp>
        <p:nvSpPr>
          <p:cNvPr id="5" name="スライド番号プレースホルダー 4">
            <a:extLst>
              <a:ext uri="{FF2B5EF4-FFF2-40B4-BE49-F238E27FC236}">
                <a16:creationId xmlns:a16="http://schemas.microsoft.com/office/drawing/2014/main" id="{184979BB-3B5B-1261-6149-AF8395286E37}"/>
              </a:ext>
            </a:extLst>
          </p:cNvPr>
          <p:cNvSpPr>
            <a:spLocks noGrp="1"/>
          </p:cNvSpPr>
          <p:nvPr>
            <p:ph type="sldNum" sz="quarter" idx="12"/>
          </p:nvPr>
        </p:nvSpPr>
        <p:spPr/>
        <p:txBody>
          <a:bodyPr/>
          <a:lstStyle/>
          <a:p>
            <a:fld id="{F495176A-387F-8645-862E-987C27A6E32D}" type="slidenum">
              <a:rPr kumimoji="1" lang="ja-JP" altLang="en-US" smtClean="0"/>
              <a:t>3</a:t>
            </a:fld>
            <a:endParaRPr kumimoji="1" lang="ja-JP" altLang="en-US"/>
          </a:p>
        </p:txBody>
      </p:sp>
    </p:spTree>
    <p:extLst>
      <p:ext uri="{BB962C8B-B14F-4D97-AF65-F5344CB8AC3E}">
        <p14:creationId xmlns:p14="http://schemas.microsoft.com/office/powerpoint/2010/main" val="18688740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64E51A2-6089-BA84-C024-718F38928666}"/>
              </a:ext>
            </a:extLst>
          </p:cNvPr>
          <p:cNvPicPr>
            <a:picLocks noChangeAspect="1"/>
          </p:cNvPicPr>
          <p:nvPr/>
        </p:nvPicPr>
        <p:blipFill>
          <a:blip r:embed="rId2"/>
          <a:stretch>
            <a:fillRect/>
          </a:stretch>
        </p:blipFill>
        <p:spPr>
          <a:xfrm>
            <a:off x="1241425" y="697619"/>
            <a:ext cx="9709150" cy="5462762"/>
          </a:xfrm>
          <a:prstGeom prst="rect">
            <a:avLst/>
          </a:prstGeom>
          <a:noFill/>
        </p:spPr>
      </p:pic>
      <p:sp>
        <p:nvSpPr>
          <p:cNvPr id="6" name="テキスト ボックス 5">
            <a:extLst>
              <a:ext uri="{FF2B5EF4-FFF2-40B4-BE49-F238E27FC236}">
                <a16:creationId xmlns:a16="http://schemas.microsoft.com/office/drawing/2014/main" id="{03B0C42E-8181-F63F-A10E-6E052043B001}"/>
              </a:ext>
            </a:extLst>
          </p:cNvPr>
          <p:cNvSpPr txBox="1"/>
          <p:nvPr/>
        </p:nvSpPr>
        <p:spPr>
          <a:xfrm>
            <a:off x="8668408" y="244205"/>
            <a:ext cx="2095445" cy="369332"/>
          </a:xfrm>
          <a:prstGeom prst="rect">
            <a:avLst/>
          </a:prstGeom>
          <a:noFill/>
        </p:spPr>
        <p:txBody>
          <a:bodyPr wrap="none" rtlCol="0">
            <a:spAutoFit/>
          </a:bodyPr>
          <a:lstStyle/>
          <a:p>
            <a:r>
              <a:rPr lang="en-US" altLang="ja-JP" dirty="0"/>
              <a:t>BITF_20220603_Iida</a:t>
            </a:r>
            <a:endParaRPr lang="ja-JP" altLang="en-US"/>
          </a:p>
        </p:txBody>
      </p:sp>
      <p:sp>
        <p:nvSpPr>
          <p:cNvPr id="2" name="テキスト ボックス 1">
            <a:extLst>
              <a:ext uri="{FF2B5EF4-FFF2-40B4-BE49-F238E27FC236}">
                <a16:creationId xmlns:a16="http://schemas.microsoft.com/office/drawing/2014/main" id="{C7977CC2-5101-4E53-EF28-C11B34F5C8FB}"/>
              </a:ext>
            </a:extLst>
          </p:cNvPr>
          <p:cNvSpPr txBox="1"/>
          <p:nvPr/>
        </p:nvSpPr>
        <p:spPr>
          <a:xfrm>
            <a:off x="0" y="0"/>
            <a:ext cx="5633402" cy="523220"/>
          </a:xfrm>
          <a:prstGeom prst="rect">
            <a:avLst/>
          </a:prstGeom>
          <a:noFill/>
        </p:spPr>
        <p:txBody>
          <a:bodyPr wrap="none" rtlCol="0">
            <a:spAutoFit/>
          </a:bodyPr>
          <a:lstStyle/>
          <a:p>
            <a:r>
              <a:rPr kumimoji="1" lang="en-US" altLang="ja-JP" sz="2800" b="1" u="sng" dirty="0">
                <a:solidFill>
                  <a:srgbClr val="FF0000"/>
                </a:solidFill>
                <a:uFill>
                  <a:solidFill>
                    <a:srgbClr val="FF0000"/>
                  </a:solidFill>
                </a:uFill>
              </a:rPr>
              <a:t>DR-RTL: Fast Kicker</a:t>
            </a:r>
            <a:r>
              <a:rPr kumimoji="1" lang="en-US" altLang="ja-JP" sz="2800" b="1" u="sng" dirty="0">
                <a:uFill>
                  <a:solidFill>
                    <a:srgbClr val="FF0000"/>
                  </a:solidFill>
                </a:uFill>
              </a:rPr>
              <a:t> </a:t>
            </a:r>
            <a:r>
              <a:rPr kumimoji="1" lang="en-US" altLang="ja-JP" sz="2400" b="1" u="sng" dirty="0">
                <a:uFill>
                  <a:solidFill>
                    <a:srgbClr val="FF0000"/>
                  </a:solidFill>
                </a:uFill>
              </a:rPr>
              <a:t>(Naito and Kodama)</a:t>
            </a:r>
          </a:p>
        </p:txBody>
      </p:sp>
      <p:sp>
        <p:nvSpPr>
          <p:cNvPr id="3" name="テキスト ボックス 2">
            <a:extLst>
              <a:ext uri="{FF2B5EF4-FFF2-40B4-BE49-F238E27FC236}">
                <a16:creationId xmlns:a16="http://schemas.microsoft.com/office/drawing/2014/main" id="{C68696BA-A0D9-6063-70FC-7FEAB2CD71A1}"/>
              </a:ext>
            </a:extLst>
          </p:cNvPr>
          <p:cNvSpPr txBox="1"/>
          <p:nvPr/>
        </p:nvSpPr>
        <p:spPr>
          <a:xfrm>
            <a:off x="2594344" y="697619"/>
            <a:ext cx="5032147" cy="369332"/>
          </a:xfrm>
          <a:prstGeom prst="rect">
            <a:avLst/>
          </a:prstGeom>
          <a:noFill/>
          <a:ln>
            <a:noFill/>
          </a:ln>
        </p:spPr>
        <p:txBody>
          <a:bodyPr wrap="none" rtlCol="0">
            <a:spAutoFit/>
          </a:bodyPr>
          <a:lstStyle/>
          <a:p>
            <a:r>
              <a:rPr kumimoji="1" lang="ja-JP" altLang="en-US"/>
              <a:t>入射効率</a:t>
            </a:r>
            <a:r>
              <a:rPr lang="ja-JP" altLang="en-US"/>
              <a:t>に関しては、</a:t>
            </a:r>
            <a:r>
              <a:rPr kumimoji="1" lang="ja-JP" altLang="en-US"/>
              <a:t>小玉さんより物言い有り</a:t>
            </a:r>
          </a:p>
        </p:txBody>
      </p:sp>
    </p:spTree>
    <p:extLst>
      <p:ext uri="{BB962C8B-B14F-4D97-AF65-F5344CB8AC3E}">
        <p14:creationId xmlns:p14="http://schemas.microsoft.com/office/powerpoint/2010/main" val="18557491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4A9CD489-EDAF-77C6-640E-646D0573A753}"/>
              </a:ext>
            </a:extLst>
          </p:cNvPr>
          <p:cNvSpPr txBox="1"/>
          <p:nvPr/>
        </p:nvSpPr>
        <p:spPr>
          <a:xfrm>
            <a:off x="0" y="0"/>
            <a:ext cx="5892575" cy="523220"/>
          </a:xfrm>
          <a:prstGeom prst="rect">
            <a:avLst/>
          </a:prstGeom>
          <a:noFill/>
        </p:spPr>
        <p:txBody>
          <a:bodyPr wrap="none" rtlCol="0">
            <a:spAutoFit/>
          </a:bodyPr>
          <a:lstStyle/>
          <a:p>
            <a:r>
              <a:rPr kumimoji="1" lang="en-US" altLang="ja-JP" sz="2800" b="1" u="sng" dirty="0">
                <a:solidFill>
                  <a:srgbClr val="FF0000"/>
                </a:solidFill>
                <a:uFill>
                  <a:solidFill>
                    <a:srgbClr val="FF0000"/>
                  </a:solidFill>
                </a:uFill>
              </a:rPr>
              <a:t>HER/LER Abort Kicker : </a:t>
            </a:r>
            <a:r>
              <a:rPr lang="en-US" altLang="ja-JP" sz="2800" b="1" u="sng" dirty="0">
                <a:solidFill>
                  <a:srgbClr val="FF0000"/>
                </a:solidFill>
                <a:uFill>
                  <a:solidFill>
                    <a:srgbClr val="FF0000"/>
                  </a:solidFill>
                </a:uFill>
              </a:rPr>
              <a:t>Trigger system</a:t>
            </a:r>
            <a:endParaRPr kumimoji="1" lang="en-US" altLang="ja-JP" sz="2400" b="1" u="sng" dirty="0">
              <a:uFill>
                <a:solidFill>
                  <a:srgbClr val="FF0000"/>
                </a:solidFill>
              </a:uFill>
            </a:endParaRPr>
          </a:p>
        </p:txBody>
      </p:sp>
      <p:sp>
        <p:nvSpPr>
          <p:cNvPr id="8" name="テキスト ボックス 7">
            <a:extLst>
              <a:ext uri="{FF2B5EF4-FFF2-40B4-BE49-F238E27FC236}">
                <a16:creationId xmlns:a16="http://schemas.microsoft.com/office/drawing/2014/main" id="{7994579B-A15B-81CE-0641-374FA2081EDE}"/>
              </a:ext>
            </a:extLst>
          </p:cNvPr>
          <p:cNvSpPr txBox="1"/>
          <p:nvPr/>
        </p:nvSpPr>
        <p:spPr>
          <a:xfrm>
            <a:off x="389107" y="5034912"/>
            <a:ext cx="10710153" cy="1000274"/>
          </a:xfrm>
          <a:prstGeom prst="rect">
            <a:avLst/>
          </a:prstGeom>
          <a:noFill/>
        </p:spPr>
        <p:txBody>
          <a:bodyPr wrap="square" rtlCol="0">
            <a:spAutoFit/>
          </a:bodyPr>
          <a:lstStyle/>
          <a:p>
            <a:pPr marL="285750" indent="-285750">
              <a:buFont typeface="Wingdings" pitchFamily="2" charset="2"/>
              <a:buChar char="l"/>
            </a:pPr>
            <a:r>
              <a:rPr kumimoji="1" lang="en-US" altLang="ja-JP" dirty="0"/>
              <a:t>Rising time of abort kicker is less than 200 ns but It needs  about 1 </a:t>
            </a:r>
            <a:r>
              <a:rPr kumimoji="1" lang="en-US" altLang="ja-JP" dirty="0" err="1"/>
              <a:t>μs</a:t>
            </a:r>
            <a:r>
              <a:rPr kumimoji="1" lang="en-US" altLang="ja-JP" dirty="0"/>
              <a:t> before the fire the thyratron by using Teledyne E2V triggering system.</a:t>
            </a:r>
          </a:p>
          <a:p>
            <a:pPr marL="285750" indent="-285750">
              <a:spcBef>
                <a:spcPts val="600"/>
              </a:spcBef>
              <a:spcAft>
                <a:spcPts val="600"/>
              </a:spcAft>
              <a:buFont typeface="Wingdings" pitchFamily="2" charset="2"/>
              <a:buChar char="l"/>
            </a:pPr>
            <a:r>
              <a:rPr lang="en-US" altLang="ja-JP" dirty="0"/>
              <a:t>Will replace the trigger system to new one. (1 </a:t>
            </a:r>
            <a:r>
              <a:rPr kumimoji="1" lang="en-US" altLang="ja-JP" dirty="0" err="1"/>
              <a:t>μs</a:t>
            </a:r>
            <a:r>
              <a:rPr lang="en-US" altLang="ja-JP" dirty="0"/>
              <a:t> </a:t>
            </a:r>
            <a:r>
              <a:rPr lang="ja-JP" altLang="en-US"/>
              <a:t>→ </a:t>
            </a:r>
            <a:r>
              <a:rPr lang="en-US" altLang="ja-JP" dirty="0"/>
              <a:t>250 n</a:t>
            </a:r>
            <a:r>
              <a:rPr kumimoji="1" lang="en-US" altLang="ja-JP" dirty="0"/>
              <a:t>s)</a:t>
            </a:r>
            <a:endParaRPr lang="en-US" altLang="ja-JP" dirty="0"/>
          </a:p>
        </p:txBody>
      </p:sp>
      <p:pic>
        <p:nvPicPr>
          <p:cNvPr id="9" name="図 8">
            <a:extLst>
              <a:ext uri="{FF2B5EF4-FFF2-40B4-BE49-F238E27FC236}">
                <a16:creationId xmlns:a16="http://schemas.microsoft.com/office/drawing/2014/main" id="{54AF5A29-5663-6E00-60BE-BAAB083FF964}"/>
              </a:ext>
            </a:extLst>
          </p:cNvPr>
          <p:cNvPicPr>
            <a:picLocks noChangeAspect="1"/>
          </p:cNvPicPr>
          <p:nvPr/>
        </p:nvPicPr>
        <p:blipFill>
          <a:blip r:embed="rId2"/>
          <a:stretch>
            <a:fillRect/>
          </a:stretch>
        </p:blipFill>
        <p:spPr>
          <a:xfrm>
            <a:off x="7805704" y="30270"/>
            <a:ext cx="2300726" cy="1977484"/>
          </a:xfrm>
          <a:prstGeom prst="rect">
            <a:avLst/>
          </a:prstGeom>
        </p:spPr>
      </p:pic>
      <p:pic>
        <p:nvPicPr>
          <p:cNvPr id="10" name="図 9">
            <a:extLst>
              <a:ext uri="{FF2B5EF4-FFF2-40B4-BE49-F238E27FC236}">
                <a16:creationId xmlns:a16="http://schemas.microsoft.com/office/drawing/2014/main" id="{A86D3A78-E97E-FEB4-C942-3068969EC743}"/>
              </a:ext>
            </a:extLst>
          </p:cNvPr>
          <p:cNvPicPr>
            <a:picLocks noChangeAspect="1"/>
          </p:cNvPicPr>
          <p:nvPr/>
        </p:nvPicPr>
        <p:blipFill>
          <a:blip r:embed="rId3"/>
          <a:stretch>
            <a:fillRect/>
          </a:stretch>
        </p:blipFill>
        <p:spPr>
          <a:xfrm>
            <a:off x="43099" y="523220"/>
            <a:ext cx="2023352" cy="4003925"/>
          </a:xfrm>
          <a:prstGeom prst="rect">
            <a:avLst/>
          </a:prstGeom>
        </p:spPr>
      </p:pic>
      <p:pic>
        <p:nvPicPr>
          <p:cNvPr id="11" name="図 10">
            <a:extLst>
              <a:ext uri="{FF2B5EF4-FFF2-40B4-BE49-F238E27FC236}">
                <a16:creationId xmlns:a16="http://schemas.microsoft.com/office/drawing/2014/main" id="{98D81EBF-7035-3EB5-951C-8F8B1D1D9F8D}"/>
              </a:ext>
            </a:extLst>
          </p:cNvPr>
          <p:cNvPicPr>
            <a:picLocks noChangeAspect="1"/>
          </p:cNvPicPr>
          <p:nvPr/>
        </p:nvPicPr>
        <p:blipFill>
          <a:blip r:embed="rId4"/>
          <a:stretch>
            <a:fillRect/>
          </a:stretch>
        </p:blipFill>
        <p:spPr>
          <a:xfrm>
            <a:off x="2085570" y="1089815"/>
            <a:ext cx="5720134" cy="3142241"/>
          </a:xfrm>
          <a:prstGeom prst="rect">
            <a:avLst/>
          </a:prstGeom>
        </p:spPr>
      </p:pic>
      <p:pic>
        <p:nvPicPr>
          <p:cNvPr id="12" name="図 11">
            <a:extLst>
              <a:ext uri="{FF2B5EF4-FFF2-40B4-BE49-F238E27FC236}">
                <a16:creationId xmlns:a16="http://schemas.microsoft.com/office/drawing/2014/main" id="{D9DC4EEE-4F62-36C0-0F4C-11D04C3D971C}"/>
              </a:ext>
            </a:extLst>
          </p:cNvPr>
          <p:cNvPicPr>
            <a:picLocks noChangeAspect="1"/>
          </p:cNvPicPr>
          <p:nvPr/>
        </p:nvPicPr>
        <p:blipFill>
          <a:blip r:embed="rId5"/>
          <a:stretch>
            <a:fillRect/>
          </a:stretch>
        </p:blipFill>
        <p:spPr>
          <a:xfrm>
            <a:off x="7135025" y="2314499"/>
            <a:ext cx="5076430" cy="2039637"/>
          </a:xfrm>
          <a:prstGeom prst="rect">
            <a:avLst/>
          </a:prstGeom>
        </p:spPr>
      </p:pic>
      <p:sp>
        <p:nvSpPr>
          <p:cNvPr id="13" name="スライド番号プレースホルダー 12">
            <a:extLst>
              <a:ext uri="{FF2B5EF4-FFF2-40B4-BE49-F238E27FC236}">
                <a16:creationId xmlns:a16="http://schemas.microsoft.com/office/drawing/2014/main" id="{D264311A-86FF-D060-BF19-F6719998B32C}"/>
              </a:ext>
            </a:extLst>
          </p:cNvPr>
          <p:cNvSpPr>
            <a:spLocks noGrp="1"/>
          </p:cNvSpPr>
          <p:nvPr>
            <p:ph type="sldNum" sz="quarter" idx="12"/>
          </p:nvPr>
        </p:nvSpPr>
        <p:spPr/>
        <p:txBody>
          <a:bodyPr/>
          <a:lstStyle/>
          <a:p>
            <a:fld id="{F495176A-387F-8645-862E-987C27A6E32D}" type="slidenum">
              <a:rPr kumimoji="1" lang="ja-JP" altLang="en-US" smtClean="0"/>
              <a:t>31</a:t>
            </a:fld>
            <a:endParaRPr kumimoji="1" lang="ja-JP" altLang="en-US"/>
          </a:p>
        </p:txBody>
      </p:sp>
      <p:sp>
        <p:nvSpPr>
          <p:cNvPr id="14" name="フッター プレースホルダー 13">
            <a:extLst>
              <a:ext uri="{FF2B5EF4-FFF2-40B4-BE49-F238E27FC236}">
                <a16:creationId xmlns:a16="http://schemas.microsoft.com/office/drawing/2014/main" id="{74E5E610-2D4C-86D3-0211-3DAA26ED17F1}"/>
              </a:ext>
            </a:extLst>
          </p:cNvPr>
          <p:cNvSpPr>
            <a:spLocks noGrp="1"/>
          </p:cNvSpPr>
          <p:nvPr>
            <p:ph type="ftr" sz="quarter" idx="11"/>
          </p:nvPr>
        </p:nvSpPr>
        <p:spPr/>
        <p:txBody>
          <a:bodyPr/>
          <a:lstStyle/>
          <a:p>
            <a:r>
              <a:rPr kumimoji="1" lang="en-US" altLang="ja-JP"/>
              <a:t>The 26th KEKB Acclerator Review Committee</a:t>
            </a:r>
            <a:endParaRPr kumimoji="1" lang="ja-JP" altLang="en-US"/>
          </a:p>
        </p:txBody>
      </p:sp>
    </p:spTree>
    <p:extLst>
      <p:ext uri="{BB962C8B-B14F-4D97-AF65-F5344CB8AC3E}">
        <p14:creationId xmlns:p14="http://schemas.microsoft.com/office/powerpoint/2010/main" val="2814771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イメージ" descr="イメージ"/>
          <p:cNvPicPr>
            <a:picLocks noChangeAspect="1"/>
          </p:cNvPicPr>
          <p:nvPr/>
        </p:nvPicPr>
        <p:blipFill>
          <a:blip r:embed="rId2"/>
          <a:stretch>
            <a:fillRect/>
          </a:stretch>
        </p:blipFill>
        <p:spPr>
          <a:xfrm>
            <a:off x="2140149" y="1165384"/>
            <a:ext cx="4108646" cy="3266179"/>
          </a:xfrm>
          <a:prstGeom prst="rect">
            <a:avLst/>
          </a:prstGeom>
          <a:ln w="12700">
            <a:miter lim="400000"/>
          </a:ln>
        </p:spPr>
      </p:pic>
      <mc:AlternateContent xmlns:mc="http://schemas.openxmlformats.org/markup-compatibility/2006" xmlns:a14="http://schemas.microsoft.com/office/drawing/2010/main">
        <mc:Choice Requires="a14">
          <p:sp>
            <p:nvSpPr>
              <p:cNvPr id="154" name="方程式"/>
              <p:cNvSpPr txBox="1"/>
              <p:nvPr/>
            </p:nvSpPr>
            <p:spPr>
              <a:xfrm>
                <a:off x="3776668" y="4513054"/>
                <a:ext cx="906595" cy="281295"/>
              </a:xfrm>
              <a:prstGeom prst="rect">
                <a:avLst/>
              </a:prstGeom>
              <a:ln w="12700">
                <a:miter lim="400000"/>
              </a:ln>
            </p:spPr>
            <p:txBody>
              <a:bodyPr wrap="none" lIns="0" tIns="0" rIns="0" bIns="0">
                <a:spAutoFit/>
              </a:bodyPr>
              <a:lstStyle/>
              <a:p>
                <a:pPr defTabSz="642915"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1828" i="1">
                              <a:solidFill>
                                <a:srgbClr val="5E5E5E"/>
                              </a:solidFill>
                              <a:latin typeface="Cambria Math" panose="02040503050406030204" pitchFamily="18" charset="0"/>
                            </a:rPr>
                          </m:ctrlPr>
                        </m:sSubPr>
                        <m:e>
                          <m:r>
                            <a:rPr sz="1828" i="1">
                              <a:solidFill>
                                <a:srgbClr val="5E5E5E"/>
                              </a:solidFill>
                              <a:latin typeface="Cambria Math" panose="02040503050406030204" pitchFamily="18" charset="0"/>
                            </a:rPr>
                            <m:t>𝐺</m:t>
                          </m:r>
                        </m:e>
                        <m:sub>
                          <m:r>
                            <a:rPr sz="1828" i="1">
                              <a:solidFill>
                                <a:srgbClr val="5E5E5E"/>
                              </a:solidFill>
                              <a:latin typeface="Cambria Math" panose="02040503050406030204" pitchFamily="18" charset="0"/>
                            </a:rPr>
                            <m:t>𝑋</m:t>
                          </m:r>
                        </m:sub>
                      </m:sSub>
                      <m:r>
                        <a:rPr sz="1828" i="1">
                          <a:solidFill>
                            <a:srgbClr val="5E5E5E"/>
                          </a:solidFill>
                          <a:latin typeface="Cambria Math" panose="02040503050406030204" pitchFamily="18" charset="0"/>
                        </a:rPr>
                        <m:t>(</m:t>
                      </m:r>
                      <m:r>
                        <m:rPr>
                          <m:sty m:val="p"/>
                        </m:rPr>
                        <a:rPr sz="1828" i="1">
                          <a:solidFill>
                            <a:srgbClr val="5E5E5E"/>
                          </a:solidFill>
                          <a:latin typeface="Cambria Math" panose="02040503050406030204" pitchFamily="18" charset="0"/>
                        </a:rPr>
                        <m:t>mm</m:t>
                      </m:r>
                      <m:r>
                        <a:rPr sz="1828" i="1">
                          <a:solidFill>
                            <a:srgbClr val="5E5E5E"/>
                          </a:solidFill>
                          <a:latin typeface="Cambria Math" panose="02040503050406030204" pitchFamily="18" charset="0"/>
                        </a:rPr>
                        <m:t>)</m:t>
                      </m:r>
                    </m:oMath>
                  </m:oMathPara>
                </a14:m>
                <a:endParaRPr sz="1828">
                  <a:solidFill>
                    <a:srgbClr val="5E5E5E"/>
                  </a:solidFill>
                </a:endParaRPr>
              </a:p>
            </p:txBody>
          </p:sp>
        </mc:Choice>
        <mc:Fallback xmlns="">
          <p:sp>
            <p:nvSpPr>
              <p:cNvPr id="154" name="方程式"/>
              <p:cNvSpPr txBox="1">
                <a:spLocks noRot="1" noChangeAspect="1" noMove="1" noResize="1" noEditPoints="1" noAdjustHandles="1" noChangeArrowheads="1" noChangeShapeType="1" noTextEdit="1"/>
              </p:cNvSpPr>
              <p:nvPr/>
            </p:nvSpPr>
            <p:spPr>
              <a:xfrm>
                <a:off x="3776668" y="4513054"/>
                <a:ext cx="906595" cy="281295"/>
              </a:xfrm>
              <a:prstGeom prst="rect">
                <a:avLst/>
              </a:prstGeom>
              <a:blipFill>
                <a:blip r:embed="rId3"/>
                <a:stretch>
                  <a:fillRect l="-5556" t="-4348" r="-8333" b="-30435"/>
                </a:stretch>
              </a:blipFill>
              <a:ln w="12700">
                <a:miter lim="400000"/>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5" name="方程式"/>
              <p:cNvSpPr txBox="1"/>
              <p:nvPr/>
            </p:nvSpPr>
            <p:spPr>
              <a:xfrm rot="16200000">
                <a:off x="1552060" y="2657826"/>
                <a:ext cx="901144" cy="281295"/>
              </a:xfrm>
              <a:prstGeom prst="rect">
                <a:avLst/>
              </a:prstGeom>
              <a:ln w="12700">
                <a:miter lim="400000"/>
              </a:ln>
            </p:spPr>
            <p:txBody>
              <a:bodyPr wrap="none" lIns="0" tIns="0" rIns="0" bIns="0">
                <a:spAutoFit/>
              </a:bodyPr>
              <a:lstStyle/>
              <a:p>
                <a:pPr defTabSz="642915"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1828" i="1">
                              <a:solidFill>
                                <a:srgbClr val="5E5E5E"/>
                              </a:solidFill>
                              <a:latin typeface="Cambria Math" panose="02040503050406030204" pitchFamily="18" charset="0"/>
                            </a:rPr>
                          </m:ctrlPr>
                        </m:sSubPr>
                        <m:e>
                          <m:r>
                            <a:rPr sz="1828" i="1">
                              <a:solidFill>
                                <a:srgbClr val="5E5E5E"/>
                              </a:solidFill>
                              <a:latin typeface="Cambria Math" panose="02040503050406030204" pitchFamily="18" charset="0"/>
                            </a:rPr>
                            <m:t>𝐺</m:t>
                          </m:r>
                        </m:e>
                        <m:sub>
                          <m:r>
                            <a:rPr sz="1828" i="1">
                              <a:solidFill>
                                <a:srgbClr val="5E5E5E"/>
                              </a:solidFill>
                              <a:latin typeface="Cambria Math" panose="02040503050406030204" pitchFamily="18" charset="0"/>
                            </a:rPr>
                            <m:t>𝑌</m:t>
                          </m:r>
                        </m:sub>
                      </m:sSub>
                      <m:r>
                        <a:rPr sz="1828" i="1">
                          <a:solidFill>
                            <a:srgbClr val="5E5E5E"/>
                          </a:solidFill>
                          <a:latin typeface="Cambria Math" panose="02040503050406030204" pitchFamily="18" charset="0"/>
                        </a:rPr>
                        <m:t>(</m:t>
                      </m:r>
                      <m:r>
                        <m:rPr>
                          <m:sty m:val="p"/>
                        </m:rPr>
                        <a:rPr sz="1828" i="1">
                          <a:solidFill>
                            <a:srgbClr val="5E5E5E"/>
                          </a:solidFill>
                          <a:latin typeface="Cambria Math" panose="02040503050406030204" pitchFamily="18" charset="0"/>
                        </a:rPr>
                        <m:t>mm</m:t>
                      </m:r>
                      <m:r>
                        <a:rPr sz="1828" i="1">
                          <a:solidFill>
                            <a:srgbClr val="5E5E5E"/>
                          </a:solidFill>
                          <a:latin typeface="Cambria Math" panose="02040503050406030204" pitchFamily="18" charset="0"/>
                        </a:rPr>
                        <m:t>)</m:t>
                      </m:r>
                    </m:oMath>
                  </m:oMathPara>
                </a14:m>
                <a:endParaRPr sz="1828">
                  <a:solidFill>
                    <a:srgbClr val="5E5E5E"/>
                  </a:solidFill>
                </a:endParaRPr>
              </a:p>
            </p:txBody>
          </p:sp>
        </mc:Choice>
        <mc:Fallback xmlns="">
          <p:sp>
            <p:nvSpPr>
              <p:cNvPr id="155" name="方程式"/>
              <p:cNvSpPr txBox="1">
                <a:spLocks noRot="1" noChangeAspect="1" noMove="1" noResize="1" noEditPoints="1" noAdjustHandles="1" noChangeArrowheads="1" noChangeShapeType="1" noTextEdit="1"/>
              </p:cNvSpPr>
              <p:nvPr/>
            </p:nvSpPr>
            <p:spPr>
              <a:xfrm rot="16200000">
                <a:off x="1552060" y="2657826"/>
                <a:ext cx="901144" cy="281295"/>
              </a:xfrm>
              <a:prstGeom prst="rect">
                <a:avLst/>
              </a:prstGeom>
              <a:blipFill>
                <a:blip r:embed="rId4"/>
                <a:stretch>
                  <a:fillRect l="-4348" t="-8333" r="-34783" b="-5556"/>
                </a:stretch>
              </a:blipFill>
              <a:ln w="12700">
                <a:miter lim="400000"/>
              </a:ln>
            </p:spPr>
            <p:txBody>
              <a:bodyPr/>
              <a:lstStyle/>
              <a:p>
                <a:r>
                  <a:rPr lang="ja-JP" altLang="en-US">
                    <a:noFill/>
                  </a:rPr>
                  <a:t> </a:t>
                </a:r>
              </a:p>
            </p:txBody>
          </p:sp>
        </mc:Fallback>
      </mc:AlternateContent>
      <p:sp>
        <p:nvSpPr>
          <p:cNvPr id="156" name="Green: design…"/>
          <p:cNvSpPr txBox="1"/>
          <p:nvPr/>
        </p:nvSpPr>
        <p:spPr>
          <a:xfrm>
            <a:off x="6465654" y="1158401"/>
            <a:ext cx="1848456" cy="626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spAutoFit/>
          </a:bodyPr>
          <a:lstStyle/>
          <a:p>
            <a:pPr algn="l">
              <a:defRPr sz="1500">
                <a:latin typeface="+mn-lt"/>
                <a:ea typeface="+mn-ea"/>
                <a:cs typeface="+mn-cs"/>
                <a:sym typeface="ヒラギノ角ゴ ProN W6"/>
              </a:defRPr>
            </a:pPr>
            <a:r>
              <a:rPr sz="1200" dirty="0"/>
              <a:t>Green: design</a:t>
            </a:r>
          </a:p>
          <a:p>
            <a:pPr>
              <a:defRPr sz="1500">
                <a:latin typeface="+mn-lt"/>
                <a:ea typeface="+mn-ea"/>
                <a:cs typeface="+mn-cs"/>
                <a:sym typeface="ヒラギノ角ゴ ProN W6"/>
              </a:defRPr>
            </a:pPr>
            <a:r>
              <a:rPr sz="1200" dirty="0"/>
              <a:t>Red: misalignment of quads</a:t>
            </a:r>
          </a:p>
          <a:p>
            <a:pPr algn="l">
              <a:defRPr sz="1500">
                <a:latin typeface="+mn-lt"/>
                <a:ea typeface="+mn-ea"/>
                <a:cs typeface="+mn-cs"/>
                <a:sym typeface="ヒラギノ角ゴ ProN W6"/>
              </a:defRPr>
            </a:pPr>
            <a:r>
              <a:rPr sz="1200" dirty="0"/>
              <a:t>Blue: misalignment of bends</a:t>
            </a:r>
          </a:p>
        </p:txBody>
      </p:sp>
      <p:sp>
        <p:nvSpPr>
          <p:cNvPr id="157" name="線"/>
          <p:cNvSpPr/>
          <p:nvPr/>
        </p:nvSpPr>
        <p:spPr>
          <a:xfrm flipV="1">
            <a:off x="2641629" y="3768490"/>
            <a:ext cx="3356120" cy="380986"/>
          </a:xfrm>
          <a:prstGeom prst="line">
            <a:avLst/>
          </a:prstGeom>
          <a:ln w="12700">
            <a:solidFill>
              <a:schemeClr val="accent2"/>
            </a:solidFill>
            <a:miter lim="400000"/>
          </a:ln>
        </p:spPr>
        <p:txBody>
          <a:bodyPr lIns="35719" tIns="35719" rIns="35719" bIns="35719" anchor="ctr"/>
          <a:lstStyle/>
          <a:p>
            <a:endParaRPr sz="1266"/>
          </a:p>
        </p:txBody>
      </p:sp>
      <p:sp>
        <p:nvSpPr>
          <p:cNvPr id="158" name="0.046 mrad"/>
          <p:cNvSpPr txBox="1"/>
          <p:nvPr/>
        </p:nvSpPr>
        <p:spPr>
          <a:xfrm>
            <a:off x="4874454" y="3561752"/>
            <a:ext cx="823816"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1266"/>
              <a:t>0.046 mrad</a:t>
            </a:r>
          </a:p>
        </p:txBody>
      </p:sp>
      <p:sp>
        <p:nvSpPr>
          <p:cNvPr id="159" name="Survey results for magnets of the Electron BT and quadrupoles in the injection region (2018)"/>
          <p:cNvSpPr txBox="1"/>
          <p:nvPr/>
        </p:nvSpPr>
        <p:spPr>
          <a:xfrm>
            <a:off x="1459664" y="678428"/>
            <a:ext cx="9789582"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lgn="l">
              <a:defRPr sz="1900"/>
            </a:lvl1pPr>
          </a:lstStyle>
          <a:p>
            <a:r>
              <a:rPr sz="1800" dirty="0"/>
              <a:t>Survey results for magnets of the Electron BT and </a:t>
            </a:r>
            <a:r>
              <a:rPr lang="en-US" sz="1800" dirty="0"/>
              <a:t>HER </a:t>
            </a:r>
            <a:r>
              <a:rPr sz="1800" dirty="0"/>
              <a:t>quadrupoles in the injection region (2018)</a:t>
            </a:r>
          </a:p>
        </p:txBody>
      </p:sp>
      <p:sp>
        <p:nvSpPr>
          <p:cNvPr id="160" name="ARC4"/>
          <p:cNvSpPr txBox="1"/>
          <p:nvPr/>
        </p:nvSpPr>
        <p:spPr>
          <a:xfrm>
            <a:off x="2911281" y="2938347"/>
            <a:ext cx="421783"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1266"/>
              <a:t>ARC4</a:t>
            </a:r>
          </a:p>
        </p:txBody>
      </p:sp>
      <p:sp>
        <p:nvSpPr>
          <p:cNvPr id="161" name="線"/>
          <p:cNvSpPr/>
          <p:nvPr/>
        </p:nvSpPr>
        <p:spPr>
          <a:xfrm>
            <a:off x="4537787" y="1771897"/>
            <a:ext cx="406284" cy="406284"/>
          </a:xfrm>
          <a:prstGeom prst="line">
            <a:avLst/>
          </a:prstGeom>
          <a:ln w="12700">
            <a:solidFill>
              <a:srgbClr val="000000"/>
            </a:solidFill>
            <a:miter lim="400000"/>
            <a:tailEnd type="triangle"/>
          </a:ln>
        </p:spPr>
        <p:txBody>
          <a:bodyPr lIns="35719" tIns="35719" rIns="35719" bIns="35719" anchor="ctr"/>
          <a:lstStyle/>
          <a:p>
            <a:endParaRPr sz="1266"/>
          </a:p>
        </p:txBody>
      </p:sp>
      <p:sp>
        <p:nvSpPr>
          <p:cNvPr id="162" name="Slope"/>
          <p:cNvSpPr txBox="1"/>
          <p:nvPr/>
        </p:nvSpPr>
        <p:spPr>
          <a:xfrm>
            <a:off x="4225142" y="1464948"/>
            <a:ext cx="434414"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1266"/>
              <a:t>Slope</a:t>
            </a:r>
          </a:p>
        </p:txBody>
      </p:sp>
      <p:sp>
        <p:nvSpPr>
          <p:cNvPr id="163" name="線"/>
          <p:cNvSpPr/>
          <p:nvPr/>
        </p:nvSpPr>
        <p:spPr>
          <a:xfrm>
            <a:off x="3421576" y="3138140"/>
            <a:ext cx="406284" cy="406283"/>
          </a:xfrm>
          <a:prstGeom prst="line">
            <a:avLst/>
          </a:prstGeom>
          <a:ln w="12700">
            <a:solidFill>
              <a:srgbClr val="000000"/>
            </a:solidFill>
            <a:miter lim="400000"/>
            <a:tailEnd type="triangle"/>
          </a:ln>
        </p:spPr>
        <p:txBody>
          <a:bodyPr lIns="35719" tIns="35719" rIns="35719" bIns="35719" anchor="ctr"/>
          <a:lstStyle/>
          <a:p>
            <a:endParaRPr sz="1266"/>
          </a:p>
        </p:txBody>
      </p:sp>
      <p:sp>
        <p:nvSpPr>
          <p:cNvPr id="164" name="円形"/>
          <p:cNvSpPr/>
          <p:nvPr/>
        </p:nvSpPr>
        <p:spPr>
          <a:xfrm>
            <a:off x="3488531" y="3830836"/>
            <a:ext cx="93762" cy="93762"/>
          </a:xfrm>
          <a:prstGeom prst="ellipse">
            <a:avLst/>
          </a:prstGeom>
          <a:ln w="12700">
            <a:solidFill>
              <a:schemeClr val="accent1"/>
            </a:solidFill>
            <a:miter lim="400000"/>
          </a:ln>
        </p:spPr>
        <p:txBody>
          <a:bodyPr lIns="35719" tIns="35719" rIns="35719" bIns="35719" anchor="ctr"/>
          <a:lstStyle/>
          <a:p>
            <a:pPr defTabSz="410751">
              <a:defRPr sz="2200">
                <a:solidFill>
                  <a:srgbClr val="FFFFFF"/>
                </a:solidFill>
              </a:defRPr>
            </a:pPr>
            <a:endParaRPr sz="1547"/>
          </a:p>
        </p:txBody>
      </p:sp>
      <p:sp>
        <p:nvSpPr>
          <p:cNvPr id="165" name="円形"/>
          <p:cNvSpPr/>
          <p:nvPr/>
        </p:nvSpPr>
        <p:spPr>
          <a:xfrm>
            <a:off x="3024187" y="3839765"/>
            <a:ext cx="93762" cy="93762"/>
          </a:xfrm>
          <a:prstGeom prst="ellipse">
            <a:avLst/>
          </a:prstGeom>
          <a:ln w="12700">
            <a:solidFill>
              <a:schemeClr val="accent1"/>
            </a:solidFill>
            <a:miter lim="400000"/>
          </a:ln>
        </p:spPr>
        <p:txBody>
          <a:bodyPr lIns="35719" tIns="35719" rIns="35719" bIns="35719" anchor="ctr"/>
          <a:lstStyle/>
          <a:p>
            <a:pPr defTabSz="410751">
              <a:defRPr sz="2200">
                <a:solidFill>
                  <a:srgbClr val="FFFFFF"/>
                </a:solidFill>
              </a:defRPr>
            </a:pPr>
            <a:endParaRPr sz="1547"/>
          </a:p>
        </p:txBody>
      </p:sp>
      <p:sp>
        <p:nvSpPr>
          <p:cNvPr id="166" name="円形"/>
          <p:cNvSpPr/>
          <p:nvPr/>
        </p:nvSpPr>
        <p:spPr>
          <a:xfrm>
            <a:off x="2783086" y="3839765"/>
            <a:ext cx="93762" cy="93762"/>
          </a:xfrm>
          <a:prstGeom prst="ellipse">
            <a:avLst/>
          </a:prstGeom>
          <a:ln w="12700">
            <a:solidFill>
              <a:schemeClr val="accent1"/>
            </a:solidFill>
            <a:miter lim="400000"/>
          </a:ln>
        </p:spPr>
        <p:txBody>
          <a:bodyPr lIns="35719" tIns="35719" rIns="35719" bIns="35719" anchor="ctr"/>
          <a:lstStyle/>
          <a:p>
            <a:pPr defTabSz="410751">
              <a:defRPr sz="2200">
                <a:solidFill>
                  <a:srgbClr val="FFFFFF"/>
                </a:solidFill>
              </a:defRPr>
            </a:pPr>
            <a:endParaRPr sz="1547"/>
          </a:p>
        </p:txBody>
      </p:sp>
      <p:sp>
        <p:nvSpPr>
          <p:cNvPr id="167" name="HER"/>
          <p:cNvSpPr txBox="1"/>
          <p:nvPr/>
        </p:nvSpPr>
        <p:spPr>
          <a:xfrm>
            <a:off x="2636406" y="4487167"/>
            <a:ext cx="339838"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1266"/>
              <a:t>HER</a:t>
            </a:r>
          </a:p>
        </p:txBody>
      </p:sp>
      <p:sp>
        <p:nvSpPr>
          <p:cNvPr id="168" name="線"/>
          <p:cNvSpPr/>
          <p:nvPr/>
        </p:nvSpPr>
        <p:spPr>
          <a:xfrm flipV="1">
            <a:off x="2818805" y="3968103"/>
            <a:ext cx="1" cy="531317"/>
          </a:xfrm>
          <a:prstGeom prst="line">
            <a:avLst/>
          </a:prstGeom>
          <a:ln w="12700">
            <a:solidFill>
              <a:srgbClr val="000000"/>
            </a:solidFill>
            <a:miter lim="400000"/>
            <a:tailEnd type="triangle"/>
          </a:ln>
        </p:spPr>
        <p:txBody>
          <a:bodyPr lIns="35719" tIns="35719" rIns="35719" bIns="35719" anchor="ctr"/>
          <a:lstStyle/>
          <a:p>
            <a:endParaRPr sz="1266"/>
          </a:p>
        </p:txBody>
      </p:sp>
      <mc:AlternateContent xmlns:mc="http://schemas.openxmlformats.org/markup-compatibility/2006" xmlns:a14="http://schemas.microsoft.com/office/drawing/2010/main">
        <mc:Choice Requires="a14">
          <p:sp>
            <p:nvSpPr>
              <p:cNvPr id="169" name="HER line is inclined relatively to the BT design by  .…"/>
              <p:cNvSpPr txBox="1"/>
              <p:nvPr/>
            </p:nvSpPr>
            <p:spPr>
              <a:xfrm>
                <a:off x="6801444" y="2232208"/>
                <a:ext cx="4681719" cy="2011128"/>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square" lIns="35719" tIns="35719" rIns="35719" bIns="35719">
                <a:spAutoFit/>
              </a:bodyPr>
              <a:lstStyle/>
              <a:p>
                <a:pPr marL="160729" indent="-160729">
                  <a:buSzPct val="123000"/>
                  <a:buChar char="•"/>
                </a:pPr>
                <a:r>
                  <a:rPr dirty="0"/>
                  <a:t>HER line is inclined relatively to the BT design by </a:t>
                </a:r>
                <a14:m>
                  <m:oMath xmlns:m="http://schemas.openxmlformats.org/officeDocument/2006/math">
                    <m:r>
                      <a:rPr i="1">
                        <a:solidFill>
                          <a:srgbClr val="5E5E5E"/>
                        </a:solidFill>
                        <a:latin typeface="Cambria Math" panose="02040503050406030204" pitchFamily="18" charset="0"/>
                      </a:rPr>
                      <m:t>𝜃</m:t>
                    </m:r>
                    <m:r>
                      <a:rPr i="1">
                        <a:solidFill>
                          <a:srgbClr val="5E5E5E"/>
                        </a:solidFill>
                        <a:latin typeface="Cambria Math" panose="02040503050406030204" pitchFamily="18" charset="0"/>
                      </a:rPr>
                      <m:t>=.046</m:t>
                    </m:r>
                    <m:r>
                      <m:rPr>
                        <m:sty m:val="p"/>
                      </m:rPr>
                      <a:rPr i="1">
                        <a:solidFill>
                          <a:srgbClr val="5E5E5E"/>
                        </a:solidFill>
                        <a:latin typeface="Cambria Math" panose="02040503050406030204" pitchFamily="18" charset="0"/>
                      </a:rPr>
                      <m:t>mrad</m:t>
                    </m:r>
                  </m:oMath>
                </a14:m>
                <a:r>
                  <a:rPr dirty="0"/>
                  <a:t>.</a:t>
                </a:r>
              </a:p>
              <a:p>
                <a:pPr marL="160729" indent="-160729">
                  <a:buSzPct val="123000"/>
                  <a:buChar char="•"/>
                </a:pPr>
                <a:r>
                  <a:rPr dirty="0"/>
                  <a:t>Quadrupole of HER at the injection point (QI4E) has relative offset to the design by </a:t>
                </a:r>
                <a14:m>
                  <m:oMath xmlns:m="http://schemas.openxmlformats.org/officeDocument/2006/math">
                    <m:r>
                      <a:rPr i="1">
                        <a:solidFill>
                          <a:srgbClr val="5E5E5E"/>
                        </a:solidFill>
                        <a:latin typeface="Cambria Math" panose="02040503050406030204" pitchFamily="18" charset="0"/>
                      </a:rPr>
                      <m:t>(</m:t>
                    </m:r>
                    <m:r>
                      <m:rPr>
                        <m:sty m:val="p"/>
                      </m:rPr>
                      <a:rPr i="1">
                        <a:solidFill>
                          <a:srgbClr val="5E5E5E"/>
                        </a:solidFill>
                        <a:latin typeface="Cambria Math" panose="02040503050406030204" pitchFamily="18" charset="0"/>
                      </a:rPr>
                      <m:t>Δ</m:t>
                    </m:r>
                    <m:sSub>
                      <m:sSubPr>
                        <m:ctrlPr>
                          <a:rPr i="1">
                            <a:solidFill>
                              <a:srgbClr val="5E5E5E"/>
                            </a:solidFill>
                            <a:latin typeface="Cambria Math" panose="02040503050406030204" pitchFamily="18" charset="0"/>
                          </a:rPr>
                        </m:ctrlPr>
                      </m:sSubPr>
                      <m:e>
                        <m:r>
                          <a:rPr i="1">
                            <a:solidFill>
                              <a:srgbClr val="5E5E5E"/>
                            </a:solidFill>
                            <a:latin typeface="Cambria Math" panose="02040503050406030204" pitchFamily="18" charset="0"/>
                          </a:rPr>
                          <m:t>𝐺</m:t>
                        </m:r>
                      </m:e>
                      <m:sub>
                        <m:r>
                          <a:rPr i="1">
                            <a:solidFill>
                              <a:srgbClr val="5E5E5E"/>
                            </a:solidFill>
                            <a:latin typeface="Cambria Math" panose="02040503050406030204" pitchFamily="18" charset="0"/>
                          </a:rPr>
                          <m:t>𝑋</m:t>
                        </m:r>
                      </m:sub>
                    </m:sSub>
                    <m:r>
                      <a:rPr i="1">
                        <a:solidFill>
                          <a:srgbClr val="5E5E5E"/>
                        </a:solidFill>
                        <a:latin typeface="Cambria Math" panose="02040503050406030204" pitchFamily="18" charset="0"/>
                      </a:rPr>
                      <m:t>,</m:t>
                    </m:r>
                    <m:r>
                      <m:rPr>
                        <m:sty m:val="p"/>
                      </m:rPr>
                      <a:rPr i="1">
                        <a:solidFill>
                          <a:srgbClr val="5E5E5E"/>
                        </a:solidFill>
                        <a:latin typeface="Cambria Math" panose="02040503050406030204" pitchFamily="18" charset="0"/>
                      </a:rPr>
                      <m:t>Δ</m:t>
                    </m:r>
                    <m:sSub>
                      <m:sSubPr>
                        <m:ctrlPr>
                          <a:rPr i="1">
                            <a:solidFill>
                              <a:srgbClr val="5E5E5E"/>
                            </a:solidFill>
                            <a:latin typeface="Cambria Math" panose="02040503050406030204" pitchFamily="18" charset="0"/>
                          </a:rPr>
                        </m:ctrlPr>
                      </m:sSubPr>
                      <m:e>
                        <m:r>
                          <a:rPr i="1">
                            <a:solidFill>
                              <a:srgbClr val="5E5E5E"/>
                            </a:solidFill>
                            <a:latin typeface="Cambria Math" panose="02040503050406030204" pitchFamily="18" charset="0"/>
                          </a:rPr>
                          <m:t>𝐺</m:t>
                        </m:r>
                      </m:e>
                      <m:sub>
                        <m:r>
                          <a:rPr i="1">
                            <a:solidFill>
                              <a:srgbClr val="5E5E5E"/>
                            </a:solidFill>
                            <a:latin typeface="Cambria Math" panose="02040503050406030204" pitchFamily="18" charset="0"/>
                          </a:rPr>
                          <m:t>𝑌</m:t>
                        </m:r>
                      </m:sub>
                    </m:sSub>
                    <m:r>
                      <a:rPr i="1">
                        <a:solidFill>
                          <a:srgbClr val="5E5E5E"/>
                        </a:solidFill>
                        <a:latin typeface="Cambria Math" panose="02040503050406030204" pitchFamily="18" charset="0"/>
                      </a:rPr>
                      <m:t>)=(2.90,−2.73)(</m:t>
                    </m:r>
                    <m:r>
                      <m:rPr>
                        <m:sty m:val="p"/>
                      </m:rPr>
                      <a:rPr i="1">
                        <a:solidFill>
                          <a:srgbClr val="5E5E5E"/>
                        </a:solidFill>
                        <a:latin typeface="Cambria Math" panose="02040503050406030204" pitchFamily="18" charset="0"/>
                      </a:rPr>
                      <m:t>mm</m:t>
                    </m:r>
                    <m:r>
                      <a:rPr i="1">
                        <a:solidFill>
                          <a:srgbClr val="5E5E5E"/>
                        </a:solidFill>
                        <a:latin typeface="Cambria Math" panose="02040503050406030204" pitchFamily="18" charset="0"/>
                      </a:rPr>
                      <m:t>)</m:t>
                    </m:r>
                  </m:oMath>
                </a14:m>
                <a:endParaRPr dirty="0"/>
              </a:p>
              <a:p>
                <a:pPr marL="160729" indent="-160729">
                  <a:buSzPct val="123000"/>
                  <a:buChar char="•"/>
                </a:pPr>
                <a:r>
                  <a:rPr dirty="0"/>
                  <a:t>Final quadrupole in the BT has misalignment of </a:t>
                </a:r>
                <a14:m>
                  <m:oMath xmlns:m="http://schemas.openxmlformats.org/officeDocument/2006/math">
                    <m:r>
                      <a:rPr i="1">
                        <a:solidFill>
                          <a:srgbClr val="5E5E5E"/>
                        </a:solidFill>
                        <a:latin typeface="Cambria Math" panose="02040503050406030204" pitchFamily="18" charset="0"/>
                      </a:rPr>
                      <m:t>(−.18,−1.42)(</m:t>
                    </m:r>
                    <m:r>
                      <m:rPr>
                        <m:sty m:val="p"/>
                      </m:rPr>
                      <a:rPr i="1">
                        <a:solidFill>
                          <a:srgbClr val="5E5E5E"/>
                        </a:solidFill>
                        <a:latin typeface="Cambria Math" panose="02040503050406030204" pitchFamily="18" charset="0"/>
                      </a:rPr>
                      <m:t>mm</m:t>
                    </m:r>
                    <m:r>
                      <a:rPr i="1">
                        <a:solidFill>
                          <a:srgbClr val="5E5E5E"/>
                        </a:solidFill>
                        <a:latin typeface="Cambria Math" panose="02040503050406030204" pitchFamily="18" charset="0"/>
                      </a:rPr>
                      <m:t>)</m:t>
                    </m:r>
                  </m:oMath>
                </a14:m>
                <a:endParaRPr dirty="0"/>
              </a:p>
            </p:txBody>
          </p:sp>
        </mc:Choice>
        <mc:Fallback xmlns="">
          <p:sp>
            <p:nvSpPr>
              <p:cNvPr id="169" name="HER line is inclined relatively to the BT design by  .…"/>
              <p:cNvSpPr txBox="1">
                <a:spLocks noRot="1" noChangeAspect="1" noMove="1" noResize="1" noEditPoints="1" noAdjustHandles="1" noChangeArrowheads="1" noChangeShapeType="1" noTextEdit="1"/>
              </p:cNvSpPr>
              <p:nvPr/>
            </p:nvSpPr>
            <p:spPr>
              <a:xfrm>
                <a:off x="6801444" y="2232208"/>
                <a:ext cx="4681719" cy="2011128"/>
              </a:xfrm>
              <a:prstGeom prst="rect">
                <a:avLst/>
              </a:prstGeom>
              <a:blipFill>
                <a:blip r:embed="rId5"/>
                <a:stretch>
                  <a:fillRect l="-2973" t="-5000" r="-2703" b="-2500"/>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ja-JP" altLang="en-US">
                    <a:noFill/>
                  </a:rPr>
                  <a:t> </a:t>
                </a:r>
              </a:p>
            </p:txBody>
          </p:sp>
        </mc:Fallback>
      </mc:AlternateContent>
      <p:sp>
        <p:nvSpPr>
          <p:cNvPr id="170" name="Findings:"/>
          <p:cNvSpPr txBox="1"/>
          <p:nvPr/>
        </p:nvSpPr>
        <p:spPr>
          <a:xfrm>
            <a:off x="6582454" y="1870331"/>
            <a:ext cx="1037505"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r>
              <a:rPr dirty="0"/>
              <a:t>Findings:</a:t>
            </a:r>
          </a:p>
        </p:txBody>
      </p:sp>
      <p:sp>
        <p:nvSpPr>
          <p:cNvPr id="171" name="Countermeasure:"/>
          <p:cNvSpPr txBox="1"/>
          <p:nvPr/>
        </p:nvSpPr>
        <p:spPr>
          <a:xfrm>
            <a:off x="6594690" y="4405537"/>
            <a:ext cx="1838266"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lgn="l"/>
          </a:lstStyle>
          <a:p>
            <a:r>
              <a:rPr dirty="0"/>
              <a:t>Countermeasure:</a:t>
            </a:r>
          </a:p>
        </p:txBody>
      </p:sp>
      <p:sp>
        <p:nvSpPr>
          <p:cNvPr id="172" name="Septum angle was adjusted to absorb the relative misalignment to the current HER line.…"/>
          <p:cNvSpPr txBox="1"/>
          <p:nvPr/>
        </p:nvSpPr>
        <p:spPr>
          <a:xfrm>
            <a:off x="6813680" y="4732591"/>
            <a:ext cx="4681718" cy="1457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p>
            <a:pPr marL="160729" indent="-160729">
              <a:buSzPct val="123000"/>
              <a:buChar char="•"/>
            </a:pPr>
            <a:r>
              <a:rPr dirty="0"/>
              <a:t>Septum angle</a:t>
            </a:r>
            <a:r>
              <a:rPr lang="en-US" dirty="0"/>
              <a:t>s</a:t>
            </a:r>
            <a:r>
              <a:rPr dirty="0"/>
              <a:t> w</a:t>
            </a:r>
            <a:r>
              <a:rPr lang="en-US" dirty="0"/>
              <a:t>ere</a:t>
            </a:r>
            <a:r>
              <a:rPr dirty="0"/>
              <a:t> adjusted to absorb the relative misalignment to the current HER line.</a:t>
            </a:r>
          </a:p>
          <a:p>
            <a:pPr marL="160729" indent="-160729">
              <a:buSzPct val="123000"/>
              <a:buChar char="•"/>
            </a:pPr>
            <a:r>
              <a:rPr lang="en-US" dirty="0"/>
              <a:t>During LS1, r</a:t>
            </a:r>
            <a:r>
              <a:rPr dirty="0"/>
              <a:t>e-alignment </a:t>
            </a:r>
            <a:r>
              <a:rPr lang="en-US" dirty="0"/>
              <a:t>will be</a:t>
            </a:r>
            <a:r>
              <a:rPr dirty="0"/>
              <a:t> performed for the </a:t>
            </a:r>
            <a:r>
              <a:rPr lang="en-US" dirty="0"/>
              <a:t>four </a:t>
            </a:r>
            <a:r>
              <a:rPr dirty="0"/>
              <a:t>quadrupoles which have large misalignment greater than 1 mm. </a:t>
            </a:r>
          </a:p>
        </p:txBody>
      </p:sp>
      <p:graphicFrame>
        <p:nvGraphicFramePr>
          <p:cNvPr id="173" name="表1"/>
          <p:cNvGraphicFramePr/>
          <p:nvPr/>
        </p:nvGraphicFramePr>
        <p:xfrm>
          <a:off x="3292078" y="5493990"/>
          <a:ext cx="2549216" cy="1323263"/>
        </p:xfrm>
        <a:graphic>
          <a:graphicData uri="http://schemas.openxmlformats.org/drawingml/2006/table">
            <a:tbl>
              <a:tblPr firstRow="1" firstCol="1"/>
              <a:tblGrid>
                <a:gridCol w="417694">
                  <a:extLst>
                    <a:ext uri="{9D8B030D-6E8A-4147-A177-3AD203B41FA5}">
                      <a16:colId xmlns:a16="http://schemas.microsoft.com/office/drawing/2014/main" val="20000"/>
                    </a:ext>
                  </a:extLst>
                </a:gridCol>
                <a:gridCol w="676726">
                  <a:extLst>
                    <a:ext uri="{9D8B030D-6E8A-4147-A177-3AD203B41FA5}">
                      <a16:colId xmlns:a16="http://schemas.microsoft.com/office/drawing/2014/main" val="20001"/>
                    </a:ext>
                  </a:extLst>
                </a:gridCol>
                <a:gridCol w="609184">
                  <a:extLst>
                    <a:ext uri="{9D8B030D-6E8A-4147-A177-3AD203B41FA5}">
                      <a16:colId xmlns:a16="http://schemas.microsoft.com/office/drawing/2014/main" val="20002"/>
                    </a:ext>
                  </a:extLst>
                </a:gridCol>
                <a:gridCol w="845612">
                  <a:extLst>
                    <a:ext uri="{9D8B030D-6E8A-4147-A177-3AD203B41FA5}">
                      <a16:colId xmlns:a16="http://schemas.microsoft.com/office/drawing/2014/main" val="20003"/>
                    </a:ext>
                  </a:extLst>
                </a:gridCol>
              </a:tblGrid>
              <a:tr h="264319">
                <a:tc>
                  <a:txBody>
                    <a:bodyPr/>
                    <a:lstStyle/>
                    <a:p>
                      <a:pPr>
                        <a:defRPr b="0">
                          <a:latin typeface="ヒラギノ角ゴ ProN W3"/>
                          <a:ea typeface="ヒラギノ角ゴ ProN W3"/>
                          <a:cs typeface="ヒラギノ角ゴ ProN W3"/>
                        </a:defRPr>
                      </a:pPr>
                      <a:endParaRPr sz="1300"/>
                    </a:p>
                  </a:txBody>
                  <a:tcPr marL="35719" marR="35719" marT="35719" marB="35719" anchor="ctr" horzOverflow="overflow"/>
                </a:tc>
                <a:tc>
                  <a:txBody>
                    <a:bodyPr/>
                    <a:lstStyle/>
                    <a:p>
                      <a:pPr>
                        <a:defRPr sz="1800" b="0"/>
                      </a:pPr>
                      <a:r>
                        <a:rPr sz="900">
                          <a:latin typeface="ヒラギノ角ゴ ProN W3"/>
                          <a:ea typeface="ヒラギノ角ゴ ProN W3"/>
                          <a:cs typeface="ヒラギノ角ゴ ProN W3"/>
                        </a:rPr>
                        <a:t>mrad</a:t>
                      </a:r>
                    </a:p>
                  </a:txBody>
                  <a:tcPr marL="35719" marR="35719" marT="35719" marB="35719" anchor="ctr" horzOverflow="overflow"/>
                </a:tc>
                <a:tc>
                  <a:txBody>
                    <a:bodyPr/>
                    <a:lstStyle/>
                    <a:p>
                      <a:pPr>
                        <a:defRPr sz="1800" b="0"/>
                      </a:pPr>
                      <a:r>
                        <a:rPr sz="900">
                          <a:latin typeface="ヒラギノ角ゴ ProN W3"/>
                          <a:ea typeface="ヒラギノ角ゴ ProN W3"/>
                          <a:cs typeface="ヒラギノ角ゴ ProN W3"/>
                        </a:rPr>
                        <a:t>mrad</a:t>
                      </a:r>
                    </a:p>
                  </a:txBody>
                  <a:tcPr marL="35719" marR="35719" marT="35719" marB="35719" anchor="ctr" horzOverflow="overflow"/>
                </a:tc>
                <a:tc>
                  <a:txBody>
                    <a:bodyPr/>
                    <a:lstStyle/>
                    <a:p>
                      <a:pPr>
                        <a:defRPr sz="1800" b="0"/>
                      </a:pPr>
                      <a:r>
                        <a:rPr sz="900">
                          <a:latin typeface="ヒラギノ角ゴ ProN W3"/>
                          <a:ea typeface="ヒラギノ角ゴ ProN W3"/>
                          <a:cs typeface="ヒラギノ角ゴ ProN W3"/>
                        </a:rPr>
                        <a:t>SKB-design</a:t>
                      </a:r>
                    </a:p>
                  </a:txBody>
                  <a:tcPr marL="35719" marR="35719" marT="35719" marB="35719" anchor="ctr" horzOverflow="overflow"/>
                </a:tc>
                <a:extLst>
                  <a:ext uri="{0D108BD9-81ED-4DB2-BD59-A6C34878D82A}">
                    <a16:rowId xmlns:a16="http://schemas.microsoft.com/office/drawing/2014/main" val="10000"/>
                  </a:ext>
                </a:extLst>
              </a:tr>
              <a:tr h="210741">
                <a:tc>
                  <a:txBody>
                    <a:bodyPr/>
                    <a:lstStyle/>
                    <a:p>
                      <a:pPr>
                        <a:defRPr sz="1800" b="0"/>
                      </a:pPr>
                      <a:r>
                        <a:rPr sz="900">
                          <a:latin typeface="ヒラギノ角ゴ ProN W3"/>
                          <a:ea typeface="ヒラギノ角ゴ ProN W3"/>
                          <a:cs typeface="ヒラギノ角ゴ ProN W3"/>
                        </a:rPr>
                        <a:t>SE1</a:t>
                      </a:r>
                    </a:p>
                  </a:txBody>
                  <a:tcPr marL="35719" marR="35719" marT="35719" marB="35719" anchor="ctr" horzOverflow="overflow"/>
                </a:tc>
                <a:tc>
                  <a:txBody>
                    <a:bodyPr/>
                    <a:lstStyle/>
                    <a:p>
                      <a:pPr>
                        <a:defRPr sz="1800"/>
                      </a:pPr>
                      <a:r>
                        <a:rPr sz="900"/>
                        <a:t>38.60</a:t>
                      </a:r>
                    </a:p>
                  </a:txBody>
                  <a:tcPr marL="35719" marR="35719" marT="35719" marB="35719" anchor="ctr" horzOverflow="overflow"/>
                </a:tc>
                <a:tc>
                  <a:txBody>
                    <a:bodyPr/>
                    <a:lstStyle/>
                    <a:p>
                      <a:pPr>
                        <a:defRPr sz="1800"/>
                      </a:pPr>
                      <a:r>
                        <a:rPr sz="900"/>
                        <a:t>44.59</a:t>
                      </a:r>
                    </a:p>
                  </a:txBody>
                  <a:tcPr marL="35719" marR="35719" marT="35719" marB="35719" anchor="ctr" horzOverflow="overflow"/>
                </a:tc>
                <a:tc>
                  <a:txBody>
                    <a:bodyPr/>
                    <a:lstStyle/>
                    <a:p>
                      <a:pPr>
                        <a:defRPr sz="1800"/>
                      </a:pPr>
                      <a:r>
                        <a:rPr sz="900"/>
                        <a:t>39.49</a:t>
                      </a:r>
                    </a:p>
                  </a:txBody>
                  <a:tcPr marL="35719" marR="35719" marT="35719" marB="35719" anchor="ctr" horzOverflow="overflow"/>
                </a:tc>
                <a:extLst>
                  <a:ext uri="{0D108BD9-81ED-4DB2-BD59-A6C34878D82A}">
                    <a16:rowId xmlns:a16="http://schemas.microsoft.com/office/drawing/2014/main" val="10001"/>
                  </a:ext>
                </a:extLst>
              </a:tr>
              <a:tr h="210741">
                <a:tc>
                  <a:txBody>
                    <a:bodyPr/>
                    <a:lstStyle/>
                    <a:p>
                      <a:pPr>
                        <a:defRPr sz="1800" b="0"/>
                      </a:pPr>
                      <a:r>
                        <a:rPr sz="900">
                          <a:latin typeface="ヒラギノ角ゴ ProN W3"/>
                          <a:ea typeface="ヒラギノ角ゴ ProN W3"/>
                          <a:cs typeface="ヒラギノ角ゴ ProN W3"/>
                        </a:rPr>
                        <a:t>SE2</a:t>
                      </a:r>
                    </a:p>
                  </a:txBody>
                  <a:tcPr marL="35719" marR="35719" marT="35719" marB="35719" anchor="ctr" horzOverflow="overflow"/>
                </a:tc>
                <a:tc>
                  <a:txBody>
                    <a:bodyPr/>
                    <a:lstStyle/>
                    <a:p>
                      <a:pPr>
                        <a:defRPr sz="1800"/>
                      </a:pPr>
                      <a:r>
                        <a:rPr sz="900"/>
                        <a:t>37.82</a:t>
                      </a:r>
                    </a:p>
                  </a:txBody>
                  <a:tcPr marL="35719" marR="35719" marT="35719" marB="35719" anchor="ctr" horzOverflow="overflow"/>
                </a:tc>
                <a:tc>
                  <a:txBody>
                    <a:bodyPr/>
                    <a:lstStyle/>
                    <a:p>
                      <a:pPr>
                        <a:defRPr sz="1800"/>
                      </a:pPr>
                      <a:r>
                        <a:rPr sz="900"/>
                        <a:t>28.08</a:t>
                      </a:r>
                    </a:p>
                  </a:txBody>
                  <a:tcPr marL="35719" marR="35719" marT="35719" marB="35719" anchor="ctr" horzOverflow="overflow"/>
                </a:tc>
                <a:tc>
                  <a:txBody>
                    <a:bodyPr/>
                    <a:lstStyle/>
                    <a:p>
                      <a:pPr>
                        <a:defRPr sz="1800"/>
                      </a:pPr>
                      <a:r>
                        <a:rPr sz="900"/>
                        <a:t>35.35</a:t>
                      </a:r>
                    </a:p>
                  </a:txBody>
                  <a:tcPr marL="35719" marR="35719" marT="35719" marB="35719" anchor="ctr" horzOverflow="overflow"/>
                </a:tc>
                <a:extLst>
                  <a:ext uri="{0D108BD9-81ED-4DB2-BD59-A6C34878D82A}">
                    <a16:rowId xmlns:a16="http://schemas.microsoft.com/office/drawing/2014/main" val="10002"/>
                  </a:ext>
                </a:extLst>
              </a:tr>
              <a:tr h="210741">
                <a:tc>
                  <a:txBody>
                    <a:bodyPr/>
                    <a:lstStyle/>
                    <a:p>
                      <a:pPr>
                        <a:defRPr sz="1800" b="0"/>
                      </a:pPr>
                      <a:r>
                        <a:rPr sz="900">
                          <a:latin typeface="ヒラギノ角ゴ ProN W3"/>
                          <a:ea typeface="ヒラギノ角ゴ ProN W3"/>
                          <a:cs typeface="ヒラギノ角ゴ ProN W3"/>
                        </a:rPr>
                        <a:t>SE3</a:t>
                      </a:r>
                    </a:p>
                  </a:txBody>
                  <a:tcPr marL="35719" marR="35719" marT="35719" marB="35719" anchor="ctr" horzOverflow="overflow"/>
                </a:tc>
                <a:tc>
                  <a:txBody>
                    <a:bodyPr/>
                    <a:lstStyle/>
                    <a:p>
                      <a:pPr>
                        <a:defRPr sz="1800"/>
                      </a:pPr>
                      <a:r>
                        <a:rPr sz="900"/>
                        <a:t>36.01</a:t>
                      </a:r>
                    </a:p>
                  </a:txBody>
                  <a:tcPr marL="35719" marR="35719" marT="35719" marB="35719" anchor="ctr" horzOverflow="overflow"/>
                </a:tc>
                <a:tc>
                  <a:txBody>
                    <a:bodyPr/>
                    <a:lstStyle/>
                    <a:p>
                      <a:pPr>
                        <a:defRPr sz="1800"/>
                      </a:pPr>
                      <a:r>
                        <a:rPr sz="900"/>
                        <a:t>37.5</a:t>
                      </a:r>
                    </a:p>
                  </a:txBody>
                  <a:tcPr marL="35719" marR="35719" marT="35719" marB="35719" anchor="ctr" horzOverflow="overflow"/>
                </a:tc>
                <a:tc>
                  <a:txBody>
                    <a:bodyPr/>
                    <a:lstStyle/>
                    <a:p>
                      <a:pPr>
                        <a:defRPr sz="1800"/>
                      </a:pPr>
                      <a:r>
                        <a:rPr sz="900"/>
                        <a:t>37.5</a:t>
                      </a:r>
                    </a:p>
                  </a:txBody>
                  <a:tcPr marL="35719" marR="35719" marT="35719" marB="35719" anchor="ctr" horzOverflow="overflow"/>
                </a:tc>
                <a:extLst>
                  <a:ext uri="{0D108BD9-81ED-4DB2-BD59-A6C34878D82A}">
                    <a16:rowId xmlns:a16="http://schemas.microsoft.com/office/drawing/2014/main" val="10003"/>
                  </a:ext>
                </a:extLst>
              </a:tr>
              <a:tr h="210741">
                <a:tc>
                  <a:txBody>
                    <a:bodyPr/>
                    <a:lstStyle/>
                    <a:p>
                      <a:pPr>
                        <a:defRPr sz="1800" b="0"/>
                      </a:pPr>
                      <a:r>
                        <a:rPr sz="900">
                          <a:latin typeface="ヒラギノ角ゴ ProN W3"/>
                          <a:ea typeface="ヒラギノ角ゴ ProN W3"/>
                          <a:cs typeface="ヒラギノ角ゴ ProN W3"/>
                        </a:rPr>
                        <a:t>SE4</a:t>
                      </a:r>
                    </a:p>
                  </a:txBody>
                  <a:tcPr marL="35719" marR="35719" marT="35719" marB="35719" anchor="ctr" horzOverflow="overflow">
                    <a:lnB w="25400">
                      <a:solidFill>
                        <a:srgbClr val="000000"/>
                      </a:solidFill>
                      <a:miter lim="400000"/>
                    </a:lnB>
                  </a:tcPr>
                </a:tc>
                <a:tc>
                  <a:txBody>
                    <a:bodyPr/>
                    <a:lstStyle/>
                    <a:p>
                      <a:pPr>
                        <a:defRPr sz="1800"/>
                      </a:pPr>
                      <a:r>
                        <a:rPr sz="900"/>
                        <a:t>35.24</a:t>
                      </a:r>
                    </a:p>
                  </a:txBody>
                  <a:tcPr marL="35719" marR="35719" marT="35719" marB="35719" anchor="ctr" horzOverflow="overflow">
                    <a:lnB w="25400">
                      <a:solidFill>
                        <a:srgbClr val="000000"/>
                      </a:solidFill>
                      <a:miter lim="400000"/>
                    </a:lnB>
                  </a:tcPr>
                </a:tc>
                <a:tc>
                  <a:txBody>
                    <a:bodyPr/>
                    <a:lstStyle/>
                    <a:p>
                      <a:pPr>
                        <a:defRPr sz="1800"/>
                      </a:pPr>
                      <a:r>
                        <a:rPr sz="900"/>
                        <a:t>37.5</a:t>
                      </a:r>
                    </a:p>
                  </a:txBody>
                  <a:tcPr marL="35719" marR="35719" marT="35719" marB="35719" anchor="ctr" horzOverflow="overflow">
                    <a:lnB w="25400">
                      <a:solidFill>
                        <a:srgbClr val="000000"/>
                      </a:solidFill>
                      <a:miter lim="400000"/>
                    </a:lnB>
                  </a:tcPr>
                </a:tc>
                <a:tc>
                  <a:txBody>
                    <a:bodyPr/>
                    <a:lstStyle/>
                    <a:p>
                      <a:pPr>
                        <a:defRPr sz="1800"/>
                      </a:pPr>
                      <a:r>
                        <a:rPr sz="900"/>
                        <a:t>37.5</a:t>
                      </a:r>
                    </a:p>
                  </a:txBody>
                  <a:tcPr marL="35719" marR="35719" marT="35719" marB="35719" anchor="ctr" horzOverflow="overflow">
                    <a:lnB w="25400">
                      <a:solidFill>
                        <a:srgbClr val="000000"/>
                      </a:solidFill>
                      <a:miter lim="400000"/>
                    </a:lnB>
                  </a:tcPr>
                </a:tc>
                <a:extLst>
                  <a:ext uri="{0D108BD9-81ED-4DB2-BD59-A6C34878D82A}">
                    <a16:rowId xmlns:a16="http://schemas.microsoft.com/office/drawing/2014/main" val="10004"/>
                  </a:ext>
                </a:extLst>
              </a:tr>
              <a:tr h="210741">
                <a:tc>
                  <a:txBody>
                    <a:bodyPr/>
                    <a:lstStyle/>
                    <a:p>
                      <a:pPr>
                        <a:defRPr sz="1800" b="0"/>
                      </a:pPr>
                      <a:r>
                        <a:rPr sz="900">
                          <a:latin typeface="ヒラギノ角ゴ ProN W3"/>
                          <a:ea typeface="ヒラギノ角ゴ ProN W3"/>
                          <a:cs typeface="ヒラギノ角ゴ ProN W3"/>
                        </a:rPr>
                        <a:t>Sum</a:t>
                      </a:r>
                    </a:p>
                  </a:txBody>
                  <a:tcPr marL="35719" marR="35719" marT="35719" marB="35719" anchor="ctr" horzOverflow="overflow">
                    <a:lnT w="25400">
                      <a:solidFill>
                        <a:srgbClr val="000000"/>
                      </a:solidFill>
                      <a:miter lim="400000"/>
                    </a:lnT>
                  </a:tcPr>
                </a:tc>
                <a:tc>
                  <a:txBody>
                    <a:bodyPr/>
                    <a:lstStyle/>
                    <a:p>
                      <a:pPr>
                        <a:defRPr sz="1800"/>
                      </a:pPr>
                      <a:r>
                        <a:rPr sz="900"/>
                        <a:t>147.69</a:t>
                      </a:r>
                    </a:p>
                  </a:txBody>
                  <a:tcPr marL="35719" marR="35719" marT="35719" marB="35719" anchor="ctr" horzOverflow="overflow">
                    <a:lnT w="25400">
                      <a:solidFill>
                        <a:srgbClr val="000000"/>
                      </a:solidFill>
                      <a:miter lim="400000"/>
                    </a:lnT>
                  </a:tcPr>
                </a:tc>
                <a:tc>
                  <a:txBody>
                    <a:bodyPr/>
                    <a:lstStyle/>
                    <a:p>
                      <a:pPr>
                        <a:defRPr sz="1800"/>
                      </a:pPr>
                      <a:r>
                        <a:rPr sz="900"/>
                        <a:t>147.69</a:t>
                      </a:r>
                    </a:p>
                  </a:txBody>
                  <a:tcPr marL="35719" marR="35719" marT="35719" marB="35719" anchor="ctr" horzOverflow="overflow">
                    <a:lnT w="25400">
                      <a:solidFill>
                        <a:srgbClr val="000000"/>
                      </a:solidFill>
                      <a:miter lim="400000"/>
                    </a:lnT>
                  </a:tcPr>
                </a:tc>
                <a:tc>
                  <a:txBody>
                    <a:bodyPr/>
                    <a:lstStyle/>
                    <a:p>
                      <a:pPr>
                        <a:defRPr sz="1800"/>
                      </a:pPr>
                      <a:r>
                        <a:rPr sz="900"/>
                        <a:t>149.84</a:t>
                      </a:r>
                    </a:p>
                  </a:txBody>
                  <a:tcPr marL="35719" marR="35719" marT="35719" marB="35719" anchor="ctr" horzOverflow="overflow">
                    <a:lnT w="25400">
                      <a:solidFill>
                        <a:srgbClr val="000000"/>
                      </a:solidFill>
                      <a:miter lim="400000"/>
                    </a:lnT>
                  </a:tcPr>
                </a:tc>
                <a:extLst>
                  <a:ext uri="{0D108BD9-81ED-4DB2-BD59-A6C34878D82A}">
                    <a16:rowId xmlns:a16="http://schemas.microsoft.com/office/drawing/2014/main" val="10005"/>
                  </a:ext>
                </a:extLst>
              </a:tr>
            </a:tbl>
          </a:graphicData>
        </a:graphic>
      </p:graphicFrame>
      <p:sp>
        <p:nvSpPr>
          <p:cNvPr id="174" name="Example of septum angle adjustment"/>
          <p:cNvSpPr txBox="1"/>
          <p:nvPr/>
        </p:nvSpPr>
        <p:spPr>
          <a:xfrm>
            <a:off x="3032564" y="5086932"/>
            <a:ext cx="2722990"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spAutoFit/>
          </a:bodyPr>
          <a:lstStyle>
            <a:lvl1pPr marL="203200" indent="-203200" algn="l">
              <a:buSzPct val="123000"/>
              <a:buChar char="•"/>
            </a:lvl1pPr>
          </a:lstStyle>
          <a:p>
            <a:r>
              <a:rPr sz="1266"/>
              <a:t>Example of septum angle adjustment</a:t>
            </a:r>
          </a:p>
        </p:txBody>
      </p:sp>
      <p:sp>
        <p:nvSpPr>
          <p:cNvPr id="175" name="線"/>
          <p:cNvSpPr/>
          <p:nvPr/>
        </p:nvSpPr>
        <p:spPr>
          <a:xfrm flipV="1">
            <a:off x="2866531" y="3932383"/>
            <a:ext cx="202306" cy="601352"/>
          </a:xfrm>
          <a:prstGeom prst="line">
            <a:avLst/>
          </a:prstGeom>
          <a:ln w="12700">
            <a:solidFill>
              <a:srgbClr val="000000"/>
            </a:solidFill>
            <a:miter lim="400000"/>
            <a:tailEnd type="triangle"/>
          </a:ln>
        </p:spPr>
        <p:txBody>
          <a:bodyPr lIns="35719" tIns="35719" rIns="35719" bIns="35719" anchor="ctr"/>
          <a:lstStyle/>
          <a:p>
            <a:endParaRPr sz="1266"/>
          </a:p>
        </p:txBody>
      </p:sp>
      <p:sp>
        <p:nvSpPr>
          <p:cNvPr id="176" name="線"/>
          <p:cNvSpPr/>
          <p:nvPr/>
        </p:nvSpPr>
        <p:spPr>
          <a:xfrm flipV="1">
            <a:off x="2924653" y="3932383"/>
            <a:ext cx="599598" cy="599597"/>
          </a:xfrm>
          <a:prstGeom prst="line">
            <a:avLst/>
          </a:prstGeom>
          <a:ln w="12700">
            <a:solidFill>
              <a:srgbClr val="000000"/>
            </a:solidFill>
            <a:miter lim="400000"/>
            <a:tailEnd type="triangle"/>
          </a:ln>
        </p:spPr>
        <p:txBody>
          <a:bodyPr lIns="35719" tIns="35719" rIns="35719" bIns="35719" anchor="ctr"/>
          <a:lstStyle/>
          <a:p>
            <a:endParaRPr sz="1266"/>
          </a:p>
        </p:txBody>
      </p:sp>
      <p:sp>
        <p:nvSpPr>
          <p:cNvPr id="177" name="QI4E"/>
          <p:cNvSpPr txBox="1"/>
          <p:nvPr/>
        </p:nvSpPr>
        <p:spPr>
          <a:xfrm>
            <a:off x="2905083" y="3656704"/>
            <a:ext cx="278924" cy="2020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200"/>
            </a:lvl1pPr>
          </a:lstStyle>
          <a:p>
            <a:r>
              <a:rPr sz="844"/>
              <a:t>QI4E</a:t>
            </a:r>
          </a:p>
        </p:txBody>
      </p:sp>
      <mc:AlternateContent xmlns:mc="http://schemas.openxmlformats.org/markup-compatibility/2006" xmlns:a14="http://schemas.microsoft.com/office/drawing/2010/main">
        <mc:Choice Requires="a14">
          <p:sp>
            <p:nvSpPr>
              <p:cNvPr id="178" name="方程式"/>
              <p:cNvSpPr txBox="1"/>
              <p:nvPr/>
            </p:nvSpPr>
            <p:spPr>
              <a:xfrm>
                <a:off x="3977202" y="5298399"/>
                <a:ext cx="872034" cy="187039"/>
              </a:xfrm>
              <a:prstGeom prst="rect">
                <a:avLst/>
              </a:prstGeom>
              <a:ln w="12700">
                <a:miter lim="400000"/>
              </a:ln>
            </p:spPr>
            <p:txBody>
              <a:bodyPr wrap="none" lIns="0" tIns="0" rIns="0" bIns="0">
                <a:spAutoFit/>
              </a:bodyPr>
              <a:lstStyle/>
              <a:p>
                <a:pPr defTabSz="642915"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1125" i="1">
                              <a:solidFill>
                                <a:srgbClr val="5E5E5E"/>
                              </a:solidFill>
                              <a:latin typeface="Cambria Math" panose="02040503050406030204" pitchFamily="18" charset="0"/>
                            </a:rPr>
                          </m:ctrlPr>
                        </m:sSubPr>
                        <m:e>
                          <m:r>
                            <a:rPr sz="1125" i="1">
                              <a:solidFill>
                                <a:srgbClr val="5E5E5E"/>
                              </a:solidFill>
                              <a:latin typeface="Cambria Math" panose="02040503050406030204" pitchFamily="18" charset="0"/>
                            </a:rPr>
                            <m:t>𝑋</m:t>
                          </m:r>
                        </m:e>
                        <m:sub>
                          <m:r>
                            <a:rPr sz="1125" i="1">
                              <a:solidFill>
                                <a:srgbClr val="5E5E5E"/>
                              </a:solidFill>
                              <a:latin typeface="Cambria Math" panose="02040503050406030204" pitchFamily="18" charset="0"/>
                            </a:rPr>
                            <m:t>𝑖𝑛𝑗</m:t>
                          </m:r>
                        </m:sub>
                      </m:sSub>
                      <m:r>
                        <a:rPr sz="1125" i="1">
                          <a:solidFill>
                            <a:srgbClr val="5E5E5E"/>
                          </a:solidFill>
                          <a:latin typeface="Cambria Math" panose="02040503050406030204" pitchFamily="18" charset="0"/>
                        </a:rPr>
                        <m:t>=36</m:t>
                      </m:r>
                      <m:r>
                        <m:rPr>
                          <m:sty m:val="p"/>
                        </m:rPr>
                        <a:rPr sz="1125" i="1">
                          <a:solidFill>
                            <a:srgbClr val="5E5E5E"/>
                          </a:solidFill>
                          <a:latin typeface="Cambria Math" panose="02040503050406030204" pitchFamily="18" charset="0"/>
                        </a:rPr>
                        <m:t>mm</m:t>
                      </m:r>
                    </m:oMath>
                  </m:oMathPara>
                </a14:m>
                <a:endParaRPr sz="1125">
                  <a:solidFill>
                    <a:srgbClr val="5E5E5E"/>
                  </a:solidFill>
                </a:endParaRPr>
              </a:p>
            </p:txBody>
          </p:sp>
        </mc:Choice>
        <mc:Fallback xmlns="">
          <p:sp>
            <p:nvSpPr>
              <p:cNvPr id="178" name="方程式"/>
              <p:cNvSpPr txBox="1">
                <a:spLocks noRot="1" noChangeAspect="1" noMove="1" noResize="1" noEditPoints="1" noAdjustHandles="1" noChangeArrowheads="1" noChangeShapeType="1" noTextEdit="1"/>
              </p:cNvSpPr>
              <p:nvPr/>
            </p:nvSpPr>
            <p:spPr>
              <a:xfrm>
                <a:off x="3977202" y="5298399"/>
                <a:ext cx="872034" cy="187039"/>
              </a:xfrm>
              <a:prstGeom prst="rect">
                <a:avLst/>
              </a:prstGeom>
              <a:blipFill>
                <a:blip r:embed="rId6"/>
                <a:stretch>
                  <a:fillRect l="-2857" r="-4286" b="-18750"/>
                </a:stretch>
              </a:blipFill>
              <a:ln w="12700">
                <a:miter lim="400000"/>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9" name="方程式"/>
              <p:cNvSpPr txBox="1"/>
              <p:nvPr/>
            </p:nvSpPr>
            <p:spPr>
              <a:xfrm>
                <a:off x="4994683" y="5298470"/>
                <a:ext cx="1151405" cy="187039"/>
              </a:xfrm>
              <a:prstGeom prst="rect">
                <a:avLst/>
              </a:prstGeom>
              <a:ln w="12700">
                <a:miter lim="400000"/>
              </a:ln>
            </p:spPr>
            <p:txBody>
              <a:bodyPr wrap="none" lIns="0" tIns="0" rIns="0" bIns="0">
                <a:spAutoFit/>
              </a:bodyPr>
              <a:lstStyle/>
              <a:p>
                <a:pPr defTabSz="642915" latinLnBrk="1">
                  <a:defRPr sz="1800">
                    <a:solidFill>
                      <a:srgbClr val="000000"/>
                    </a:solidFill>
                  </a:defRPr>
                </a:pPr>
                <a14:m>
                  <m:oMathPara xmlns:m="http://schemas.openxmlformats.org/officeDocument/2006/math">
                    <m:oMathParaPr>
                      <m:jc m:val="centerGroup"/>
                    </m:oMathParaPr>
                    <m:oMath xmlns:m="http://schemas.openxmlformats.org/officeDocument/2006/math">
                      <m:r>
                        <a:rPr sz="1125" i="1">
                          <a:solidFill>
                            <a:srgbClr val="5E5E5E"/>
                          </a:solidFill>
                          <a:latin typeface="Cambria Math" panose="02040503050406030204" pitchFamily="18" charset="0"/>
                        </a:rPr>
                        <m:t>𝑃</m:t>
                      </m:r>
                      <m:sSub>
                        <m:sSubPr>
                          <m:ctrlPr>
                            <a:rPr sz="1125" i="1">
                              <a:solidFill>
                                <a:srgbClr val="5E5E5E"/>
                              </a:solidFill>
                              <a:latin typeface="Cambria Math" panose="02040503050406030204" pitchFamily="18" charset="0"/>
                            </a:rPr>
                          </m:ctrlPr>
                        </m:sSubPr>
                        <m:e>
                          <m:r>
                            <a:rPr sz="1125" i="1">
                              <a:solidFill>
                                <a:srgbClr val="5E5E5E"/>
                              </a:solidFill>
                              <a:latin typeface="Cambria Math" panose="02040503050406030204" pitchFamily="18" charset="0"/>
                            </a:rPr>
                            <m:t>𝑥</m:t>
                          </m:r>
                        </m:e>
                        <m:sub>
                          <m:r>
                            <a:rPr sz="1125" i="1">
                              <a:solidFill>
                                <a:srgbClr val="5E5E5E"/>
                              </a:solidFill>
                              <a:latin typeface="Cambria Math" panose="02040503050406030204" pitchFamily="18" charset="0"/>
                            </a:rPr>
                            <m:t>𝑖𝑛𝑗</m:t>
                          </m:r>
                        </m:sub>
                      </m:sSub>
                      <m:r>
                        <a:rPr sz="1125" i="1">
                          <a:solidFill>
                            <a:srgbClr val="5E5E5E"/>
                          </a:solidFill>
                          <a:latin typeface="Cambria Math" panose="02040503050406030204" pitchFamily="18" charset="0"/>
                        </a:rPr>
                        <m:t>=2.44</m:t>
                      </m:r>
                      <m:r>
                        <m:rPr>
                          <m:sty m:val="p"/>
                        </m:rPr>
                        <a:rPr sz="1125" i="1">
                          <a:solidFill>
                            <a:srgbClr val="5E5E5E"/>
                          </a:solidFill>
                          <a:latin typeface="Cambria Math" panose="02040503050406030204" pitchFamily="18" charset="0"/>
                        </a:rPr>
                        <m:t>mrad</m:t>
                      </m:r>
                    </m:oMath>
                  </m:oMathPara>
                </a14:m>
                <a:endParaRPr sz="1125">
                  <a:solidFill>
                    <a:srgbClr val="5E5E5E"/>
                  </a:solidFill>
                </a:endParaRPr>
              </a:p>
            </p:txBody>
          </p:sp>
        </mc:Choice>
        <mc:Fallback xmlns="">
          <p:sp>
            <p:nvSpPr>
              <p:cNvPr id="179" name="方程式"/>
              <p:cNvSpPr txBox="1">
                <a:spLocks noRot="1" noChangeAspect="1" noMove="1" noResize="1" noEditPoints="1" noAdjustHandles="1" noChangeArrowheads="1" noChangeShapeType="1" noTextEdit="1"/>
              </p:cNvSpPr>
              <p:nvPr/>
            </p:nvSpPr>
            <p:spPr>
              <a:xfrm>
                <a:off x="4994683" y="5298470"/>
                <a:ext cx="1151405" cy="187039"/>
              </a:xfrm>
              <a:prstGeom prst="rect">
                <a:avLst/>
              </a:prstGeom>
              <a:blipFill>
                <a:blip r:embed="rId7"/>
                <a:stretch>
                  <a:fillRect l="-3297" r="-3297" b="-18750"/>
                </a:stretch>
              </a:blipFill>
              <a:ln w="12700">
                <a:miter lim="400000"/>
              </a:ln>
            </p:spPr>
            <p:txBody>
              <a:bodyPr/>
              <a:lstStyle/>
              <a:p>
                <a:r>
                  <a:rPr lang="ja-JP" altLang="en-US">
                    <a:noFill/>
                  </a:rPr>
                  <a:t> </a:t>
                </a:r>
              </a:p>
            </p:txBody>
          </p:sp>
        </mc:Fallback>
      </mc:AlternateContent>
      <p:sp>
        <p:nvSpPr>
          <p:cNvPr id="2" name="テキスト ボックス 1">
            <a:extLst>
              <a:ext uri="{FF2B5EF4-FFF2-40B4-BE49-F238E27FC236}">
                <a16:creationId xmlns:a16="http://schemas.microsoft.com/office/drawing/2014/main" id="{D31C56E4-641A-C97C-EA3B-CF893BCAB8DC}"/>
              </a:ext>
            </a:extLst>
          </p:cNvPr>
          <p:cNvSpPr txBox="1"/>
          <p:nvPr/>
        </p:nvSpPr>
        <p:spPr>
          <a:xfrm>
            <a:off x="0" y="0"/>
            <a:ext cx="9405267" cy="523220"/>
          </a:xfrm>
          <a:prstGeom prst="rect">
            <a:avLst/>
          </a:prstGeom>
          <a:noFill/>
        </p:spPr>
        <p:txBody>
          <a:bodyPr wrap="none" rtlCol="0">
            <a:spAutoFit/>
          </a:bodyPr>
          <a:lstStyle/>
          <a:p>
            <a:r>
              <a:rPr lang="en-US" altLang="ja-JP" sz="2800" b="1" u="sng" dirty="0">
                <a:solidFill>
                  <a:srgbClr val="FF0000"/>
                </a:solidFill>
                <a:uFill>
                  <a:solidFill>
                    <a:srgbClr val="FF0000"/>
                  </a:solidFill>
                </a:uFill>
              </a:rPr>
              <a:t>Injection orbit changes and re-alignment of BT e ARC4</a:t>
            </a:r>
            <a:r>
              <a:rPr kumimoji="1" lang="en-US" altLang="ja-JP" sz="2800" b="1" u="sng" dirty="0">
                <a:uFill>
                  <a:solidFill>
                    <a:srgbClr val="FF0000"/>
                  </a:solidFill>
                </a:uFill>
              </a:rPr>
              <a:t> </a:t>
            </a:r>
            <a:r>
              <a:rPr kumimoji="1" lang="en-US" altLang="ja-JP" sz="2400" b="1" u="sng" dirty="0">
                <a:uFill>
                  <a:solidFill>
                    <a:srgbClr val="FF0000"/>
                  </a:solidFill>
                </a:uFill>
              </a:rPr>
              <a:t>(</a:t>
            </a:r>
            <a:r>
              <a:rPr lang="en-US" altLang="ja-JP" sz="2400" b="1" u="sng" dirty="0">
                <a:uFill>
                  <a:solidFill>
                    <a:srgbClr val="FF0000"/>
                  </a:solidFill>
                </a:uFill>
              </a:rPr>
              <a:t>Kikuchi</a:t>
            </a:r>
            <a:r>
              <a:rPr kumimoji="1" lang="en-US" altLang="ja-JP" sz="2400" b="1" u="sng" dirty="0">
                <a:uFill>
                  <a:solidFill>
                    <a:srgbClr val="FF0000"/>
                  </a:solidFill>
                </a:uFill>
              </a:rPr>
              <a:t>)</a:t>
            </a:r>
          </a:p>
        </p:txBody>
      </p:sp>
      <p:sp>
        <p:nvSpPr>
          <p:cNvPr id="3" name="スライド番号プレースホルダー 2">
            <a:extLst>
              <a:ext uri="{FF2B5EF4-FFF2-40B4-BE49-F238E27FC236}">
                <a16:creationId xmlns:a16="http://schemas.microsoft.com/office/drawing/2014/main" id="{54117281-E9D8-64B3-BC6B-C2C2CC026D1B}"/>
              </a:ext>
            </a:extLst>
          </p:cNvPr>
          <p:cNvSpPr>
            <a:spLocks noGrp="1"/>
          </p:cNvSpPr>
          <p:nvPr>
            <p:ph type="sldNum" sz="quarter" idx="2"/>
          </p:nvPr>
        </p:nvSpPr>
        <p:spPr/>
        <p:txBody>
          <a:bodyPr/>
          <a:lstStyle/>
          <a:p>
            <a:fld id="{86CB4B4D-7CA3-9044-876B-883B54F8677D}" type="slidenum">
              <a:rPr lang="en-US" altLang="ja-JP" smtClean="0"/>
              <a:t>4</a:t>
            </a:fld>
            <a:endParaRPr lang="en-US" altLang="ja-JP"/>
          </a:p>
        </p:txBody>
      </p:sp>
      <p:pic>
        <p:nvPicPr>
          <p:cNvPr id="4" name="図 3">
            <a:extLst>
              <a:ext uri="{FF2B5EF4-FFF2-40B4-BE49-F238E27FC236}">
                <a16:creationId xmlns:a16="http://schemas.microsoft.com/office/drawing/2014/main" id="{3A64D807-41CE-76E7-5866-90018047B694}"/>
              </a:ext>
            </a:extLst>
          </p:cNvPr>
          <p:cNvPicPr>
            <a:picLocks noChangeAspect="1"/>
          </p:cNvPicPr>
          <p:nvPr/>
        </p:nvPicPr>
        <p:blipFill>
          <a:blip r:embed="rId8"/>
          <a:stretch>
            <a:fillRect/>
          </a:stretch>
        </p:blipFill>
        <p:spPr>
          <a:xfrm rot="2650904">
            <a:off x="181677" y="4672298"/>
            <a:ext cx="2717714" cy="1617133"/>
          </a:xfrm>
          <a:prstGeom prst="rect">
            <a:avLst/>
          </a:prstGeom>
        </p:spPr>
      </p:pic>
      <p:sp>
        <p:nvSpPr>
          <p:cNvPr id="5" name="円/楕円 4">
            <a:extLst>
              <a:ext uri="{FF2B5EF4-FFF2-40B4-BE49-F238E27FC236}">
                <a16:creationId xmlns:a16="http://schemas.microsoft.com/office/drawing/2014/main" id="{05FCB3B7-C50B-8AED-83B4-971FCD5CDB14}"/>
              </a:ext>
            </a:extLst>
          </p:cNvPr>
          <p:cNvSpPr/>
          <p:nvPr/>
        </p:nvSpPr>
        <p:spPr>
          <a:xfrm>
            <a:off x="273856" y="4912141"/>
            <a:ext cx="816428" cy="776995"/>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D5F8D238-7182-76CD-3688-5AB7B1ADCB66}"/>
              </a:ext>
            </a:extLst>
          </p:cNvPr>
          <p:cNvCxnSpPr>
            <a:cxnSpLocks/>
            <a:stCxn id="5" idx="7"/>
          </p:cNvCxnSpPr>
          <p:nvPr/>
        </p:nvCxnSpPr>
        <p:spPr>
          <a:xfrm flipV="1">
            <a:off x="970721" y="4431563"/>
            <a:ext cx="1157830" cy="594366"/>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EBDD9950-89A0-9D01-3827-0CD78C326D0F}"/>
              </a:ext>
            </a:extLst>
          </p:cNvPr>
          <p:cNvCxnSpPr/>
          <p:nvPr/>
        </p:nvCxnSpPr>
        <p:spPr>
          <a:xfrm flipH="1">
            <a:off x="4994683" y="2232208"/>
            <a:ext cx="374759" cy="50035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D09F8527-815C-1998-CB92-FCB8D967131C}"/>
              </a:ext>
            </a:extLst>
          </p:cNvPr>
          <p:cNvSpPr txBox="1"/>
          <p:nvPr/>
        </p:nvSpPr>
        <p:spPr>
          <a:xfrm>
            <a:off x="5223811" y="2403981"/>
            <a:ext cx="370614" cy="369332"/>
          </a:xfrm>
          <a:prstGeom prst="rect">
            <a:avLst/>
          </a:prstGeom>
          <a:noFill/>
        </p:spPr>
        <p:txBody>
          <a:bodyPr wrap="none" rtlCol="0">
            <a:spAutoFit/>
          </a:bodyPr>
          <a:lstStyle/>
          <a:p>
            <a:r>
              <a:rPr kumimoji="1" lang="en-US" altLang="ja-JP" dirty="0"/>
              <a:t>e-</a:t>
            </a:r>
            <a:endParaRPr kumimoji="1" lang="ja-JP" altLang="en-US"/>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urvey results for magnets of the Positron BT and quadrupoles in the injection region (2018)"/>
          <p:cNvSpPr txBox="1"/>
          <p:nvPr/>
        </p:nvSpPr>
        <p:spPr>
          <a:xfrm>
            <a:off x="1447598" y="658245"/>
            <a:ext cx="9014839"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lgn="l">
              <a:defRPr sz="1900"/>
            </a:lvl1pPr>
          </a:lstStyle>
          <a:p>
            <a:r>
              <a:rPr sz="1800" dirty="0"/>
              <a:t>Survey results for magnets of the Positron BT and </a:t>
            </a:r>
            <a:r>
              <a:rPr lang="en-US" sz="1800" dirty="0"/>
              <a:t>LER </a:t>
            </a:r>
            <a:r>
              <a:rPr sz="1800" dirty="0"/>
              <a:t>quadrupoles in the injection region (2018)</a:t>
            </a:r>
          </a:p>
        </p:txBody>
      </p:sp>
      <p:pic>
        <p:nvPicPr>
          <p:cNvPr id="187" name="イメージ" descr="イメージ"/>
          <p:cNvPicPr>
            <a:picLocks noChangeAspect="1"/>
          </p:cNvPicPr>
          <p:nvPr/>
        </p:nvPicPr>
        <p:blipFill>
          <a:blip r:embed="rId2"/>
          <a:stretch>
            <a:fillRect/>
          </a:stretch>
        </p:blipFill>
        <p:spPr>
          <a:xfrm>
            <a:off x="2076091" y="1106439"/>
            <a:ext cx="4107656" cy="2912614"/>
          </a:xfrm>
          <a:prstGeom prst="rect">
            <a:avLst/>
          </a:prstGeom>
          <a:ln w="12700">
            <a:miter lim="400000"/>
          </a:ln>
        </p:spPr>
      </p:pic>
      <mc:AlternateContent xmlns:mc="http://schemas.openxmlformats.org/markup-compatibility/2006" xmlns:a14="http://schemas.microsoft.com/office/drawing/2010/main">
        <mc:Choice Requires="a14">
          <p:sp>
            <p:nvSpPr>
              <p:cNvPr id="188" name="方程式"/>
              <p:cNvSpPr txBox="1"/>
              <p:nvPr/>
            </p:nvSpPr>
            <p:spPr>
              <a:xfrm>
                <a:off x="3712115" y="4110002"/>
                <a:ext cx="906595" cy="281295"/>
              </a:xfrm>
              <a:prstGeom prst="rect">
                <a:avLst/>
              </a:prstGeom>
              <a:ln w="12700">
                <a:miter lim="400000"/>
              </a:ln>
            </p:spPr>
            <p:txBody>
              <a:bodyPr wrap="none" lIns="0" tIns="0" rIns="0" bIns="0">
                <a:spAutoFit/>
              </a:bodyPr>
              <a:lstStyle/>
              <a:p>
                <a:pPr defTabSz="642915"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1828" i="1">
                              <a:solidFill>
                                <a:srgbClr val="5E5E5E"/>
                              </a:solidFill>
                              <a:latin typeface="Cambria Math" panose="02040503050406030204" pitchFamily="18" charset="0"/>
                            </a:rPr>
                          </m:ctrlPr>
                        </m:sSubPr>
                        <m:e>
                          <m:r>
                            <a:rPr sz="1828" i="1">
                              <a:solidFill>
                                <a:srgbClr val="5E5E5E"/>
                              </a:solidFill>
                              <a:latin typeface="Cambria Math" panose="02040503050406030204" pitchFamily="18" charset="0"/>
                            </a:rPr>
                            <m:t>𝐺</m:t>
                          </m:r>
                        </m:e>
                        <m:sub>
                          <m:r>
                            <a:rPr sz="1828" i="1">
                              <a:solidFill>
                                <a:srgbClr val="5E5E5E"/>
                              </a:solidFill>
                              <a:latin typeface="Cambria Math" panose="02040503050406030204" pitchFamily="18" charset="0"/>
                            </a:rPr>
                            <m:t>𝑋</m:t>
                          </m:r>
                        </m:sub>
                      </m:sSub>
                      <m:r>
                        <a:rPr sz="1828" i="1">
                          <a:solidFill>
                            <a:srgbClr val="5E5E5E"/>
                          </a:solidFill>
                          <a:latin typeface="Cambria Math" panose="02040503050406030204" pitchFamily="18" charset="0"/>
                        </a:rPr>
                        <m:t>(</m:t>
                      </m:r>
                      <m:r>
                        <m:rPr>
                          <m:sty m:val="p"/>
                        </m:rPr>
                        <a:rPr sz="1828" i="1">
                          <a:solidFill>
                            <a:srgbClr val="5E5E5E"/>
                          </a:solidFill>
                          <a:latin typeface="Cambria Math" panose="02040503050406030204" pitchFamily="18" charset="0"/>
                        </a:rPr>
                        <m:t>mm</m:t>
                      </m:r>
                      <m:r>
                        <a:rPr sz="1828" i="1">
                          <a:solidFill>
                            <a:srgbClr val="5E5E5E"/>
                          </a:solidFill>
                          <a:latin typeface="Cambria Math" panose="02040503050406030204" pitchFamily="18" charset="0"/>
                        </a:rPr>
                        <m:t>)</m:t>
                      </m:r>
                    </m:oMath>
                  </m:oMathPara>
                </a14:m>
                <a:endParaRPr sz="1828">
                  <a:solidFill>
                    <a:srgbClr val="5E5E5E"/>
                  </a:solidFill>
                </a:endParaRPr>
              </a:p>
            </p:txBody>
          </p:sp>
        </mc:Choice>
        <mc:Fallback xmlns="">
          <p:sp>
            <p:nvSpPr>
              <p:cNvPr id="188" name="方程式"/>
              <p:cNvSpPr txBox="1">
                <a:spLocks noRot="1" noChangeAspect="1" noMove="1" noResize="1" noEditPoints="1" noAdjustHandles="1" noChangeArrowheads="1" noChangeShapeType="1" noTextEdit="1"/>
              </p:cNvSpPr>
              <p:nvPr/>
            </p:nvSpPr>
            <p:spPr>
              <a:xfrm>
                <a:off x="3712115" y="4110002"/>
                <a:ext cx="906595" cy="281295"/>
              </a:xfrm>
              <a:prstGeom prst="rect">
                <a:avLst/>
              </a:prstGeom>
              <a:blipFill>
                <a:blip r:embed="rId3"/>
                <a:stretch>
                  <a:fillRect l="-5556" r="-9722" b="-34783"/>
                </a:stretch>
              </a:blipFill>
              <a:ln w="12700">
                <a:miter lim="400000"/>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9" name="方程式"/>
              <p:cNvSpPr txBox="1"/>
              <p:nvPr/>
            </p:nvSpPr>
            <p:spPr>
              <a:xfrm rot="16200000">
                <a:off x="1474608" y="2495875"/>
                <a:ext cx="901144" cy="281295"/>
              </a:xfrm>
              <a:prstGeom prst="rect">
                <a:avLst/>
              </a:prstGeom>
              <a:ln w="12700">
                <a:miter lim="400000"/>
              </a:ln>
            </p:spPr>
            <p:txBody>
              <a:bodyPr wrap="none" lIns="0" tIns="0" rIns="0" bIns="0">
                <a:spAutoFit/>
              </a:bodyPr>
              <a:lstStyle/>
              <a:p>
                <a:pPr defTabSz="642915"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1828" i="1">
                              <a:solidFill>
                                <a:srgbClr val="5E5E5E"/>
                              </a:solidFill>
                              <a:latin typeface="Cambria Math" panose="02040503050406030204" pitchFamily="18" charset="0"/>
                            </a:rPr>
                          </m:ctrlPr>
                        </m:sSubPr>
                        <m:e>
                          <m:r>
                            <a:rPr sz="1828" i="1">
                              <a:solidFill>
                                <a:srgbClr val="5E5E5E"/>
                              </a:solidFill>
                              <a:latin typeface="Cambria Math" panose="02040503050406030204" pitchFamily="18" charset="0"/>
                            </a:rPr>
                            <m:t>𝐺</m:t>
                          </m:r>
                        </m:e>
                        <m:sub>
                          <m:r>
                            <a:rPr sz="1828" i="1">
                              <a:solidFill>
                                <a:srgbClr val="5E5E5E"/>
                              </a:solidFill>
                              <a:latin typeface="Cambria Math" panose="02040503050406030204" pitchFamily="18" charset="0"/>
                            </a:rPr>
                            <m:t>𝑌</m:t>
                          </m:r>
                        </m:sub>
                      </m:sSub>
                      <m:r>
                        <a:rPr sz="1828" i="1">
                          <a:solidFill>
                            <a:srgbClr val="5E5E5E"/>
                          </a:solidFill>
                          <a:latin typeface="Cambria Math" panose="02040503050406030204" pitchFamily="18" charset="0"/>
                        </a:rPr>
                        <m:t>(</m:t>
                      </m:r>
                      <m:r>
                        <m:rPr>
                          <m:sty m:val="p"/>
                        </m:rPr>
                        <a:rPr sz="1828" i="1">
                          <a:solidFill>
                            <a:srgbClr val="5E5E5E"/>
                          </a:solidFill>
                          <a:latin typeface="Cambria Math" panose="02040503050406030204" pitchFamily="18" charset="0"/>
                        </a:rPr>
                        <m:t>mm</m:t>
                      </m:r>
                      <m:r>
                        <a:rPr sz="1828" i="1">
                          <a:solidFill>
                            <a:srgbClr val="5E5E5E"/>
                          </a:solidFill>
                          <a:latin typeface="Cambria Math" panose="02040503050406030204" pitchFamily="18" charset="0"/>
                        </a:rPr>
                        <m:t>)</m:t>
                      </m:r>
                    </m:oMath>
                  </m:oMathPara>
                </a14:m>
                <a:endParaRPr sz="1828">
                  <a:solidFill>
                    <a:srgbClr val="5E5E5E"/>
                  </a:solidFill>
                </a:endParaRPr>
              </a:p>
            </p:txBody>
          </p:sp>
        </mc:Choice>
        <mc:Fallback xmlns="">
          <p:sp>
            <p:nvSpPr>
              <p:cNvPr id="189" name="方程式"/>
              <p:cNvSpPr txBox="1">
                <a:spLocks noRot="1" noChangeAspect="1" noMove="1" noResize="1" noEditPoints="1" noAdjustHandles="1" noChangeArrowheads="1" noChangeShapeType="1" noTextEdit="1"/>
              </p:cNvSpPr>
              <p:nvPr/>
            </p:nvSpPr>
            <p:spPr>
              <a:xfrm rot="16200000">
                <a:off x="1474608" y="2495875"/>
                <a:ext cx="901144" cy="281295"/>
              </a:xfrm>
              <a:prstGeom prst="rect">
                <a:avLst/>
              </a:prstGeom>
              <a:blipFill>
                <a:blip r:embed="rId4"/>
                <a:stretch>
                  <a:fillRect t="-9859" r="-34783" b="-5634"/>
                </a:stretch>
              </a:blipFill>
              <a:ln w="12700">
                <a:miter lim="400000"/>
              </a:ln>
            </p:spPr>
            <p:txBody>
              <a:bodyPr/>
              <a:lstStyle/>
              <a:p>
                <a:r>
                  <a:rPr lang="ja-JP" altLang="en-US">
                    <a:noFill/>
                  </a:rPr>
                  <a:t> </a:t>
                </a:r>
              </a:p>
            </p:txBody>
          </p:sp>
        </mc:Fallback>
      </mc:AlternateContent>
      <p:sp>
        <p:nvSpPr>
          <p:cNvPr id="190" name="ARC4"/>
          <p:cNvSpPr txBox="1"/>
          <p:nvPr/>
        </p:nvSpPr>
        <p:spPr>
          <a:xfrm>
            <a:off x="4415046" y="2579942"/>
            <a:ext cx="421783"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1266"/>
              <a:t>ARC4</a:t>
            </a:r>
          </a:p>
        </p:txBody>
      </p:sp>
      <p:sp>
        <p:nvSpPr>
          <p:cNvPr id="191" name="線"/>
          <p:cNvSpPr/>
          <p:nvPr/>
        </p:nvSpPr>
        <p:spPr>
          <a:xfrm flipH="1">
            <a:off x="3375360" y="1779377"/>
            <a:ext cx="584913" cy="380468"/>
          </a:xfrm>
          <a:prstGeom prst="line">
            <a:avLst/>
          </a:prstGeom>
          <a:ln w="12700">
            <a:solidFill>
              <a:srgbClr val="000000"/>
            </a:solidFill>
            <a:miter lim="400000"/>
            <a:tailEnd type="triangle"/>
          </a:ln>
        </p:spPr>
        <p:txBody>
          <a:bodyPr lIns="35719" tIns="35719" rIns="35719" bIns="35719" anchor="ctr"/>
          <a:lstStyle/>
          <a:p>
            <a:endParaRPr sz="1266"/>
          </a:p>
        </p:txBody>
      </p:sp>
      <p:sp>
        <p:nvSpPr>
          <p:cNvPr id="192" name="Slope"/>
          <p:cNvSpPr txBox="1"/>
          <p:nvPr/>
        </p:nvSpPr>
        <p:spPr>
          <a:xfrm>
            <a:off x="3892497" y="1536231"/>
            <a:ext cx="434414"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1266"/>
              <a:t>Slope</a:t>
            </a:r>
          </a:p>
        </p:txBody>
      </p:sp>
      <p:sp>
        <p:nvSpPr>
          <p:cNvPr id="193" name="線"/>
          <p:cNvSpPr/>
          <p:nvPr/>
        </p:nvSpPr>
        <p:spPr>
          <a:xfrm flipH="1">
            <a:off x="4536220" y="2835407"/>
            <a:ext cx="207420" cy="457168"/>
          </a:xfrm>
          <a:prstGeom prst="line">
            <a:avLst/>
          </a:prstGeom>
          <a:ln w="12700">
            <a:solidFill>
              <a:srgbClr val="000000"/>
            </a:solidFill>
            <a:miter lim="400000"/>
            <a:tailEnd type="triangle"/>
          </a:ln>
        </p:spPr>
        <p:txBody>
          <a:bodyPr lIns="35719" tIns="35719" rIns="35719" bIns="35719" anchor="ctr"/>
          <a:lstStyle/>
          <a:p>
            <a:endParaRPr sz="1266"/>
          </a:p>
        </p:txBody>
      </p:sp>
      <p:sp>
        <p:nvSpPr>
          <p:cNvPr id="194" name="LER"/>
          <p:cNvSpPr txBox="1"/>
          <p:nvPr/>
        </p:nvSpPr>
        <p:spPr>
          <a:xfrm>
            <a:off x="5454871" y="4084114"/>
            <a:ext cx="307778"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1266"/>
              <a:t>LER</a:t>
            </a:r>
          </a:p>
        </p:txBody>
      </p:sp>
      <p:sp>
        <p:nvSpPr>
          <p:cNvPr id="195" name="線"/>
          <p:cNvSpPr/>
          <p:nvPr/>
        </p:nvSpPr>
        <p:spPr>
          <a:xfrm flipH="1" flipV="1">
            <a:off x="5485711" y="3734714"/>
            <a:ext cx="208794" cy="370547"/>
          </a:xfrm>
          <a:prstGeom prst="line">
            <a:avLst/>
          </a:prstGeom>
          <a:ln w="12700">
            <a:solidFill>
              <a:srgbClr val="000000"/>
            </a:solidFill>
            <a:miter lim="400000"/>
            <a:tailEnd type="triangle"/>
          </a:ln>
        </p:spPr>
        <p:txBody>
          <a:bodyPr lIns="35719" tIns="35719" rIns="35719" bIns="35719" anchor="ctr"/>
          <a:lstStyle/>
          <a:p>
            <a:endParaRPr sz="1266"/>
          </a:p>
        </p:txBody>
      </p:sp>
      <p:sp>
        <p:nvSpPr>
          <p:cNvPr id="196" name="線"/>
          <p:cNvSpPr/>
          <p:nvPr/>
        </p:nvSpPr>
        <p:spPr>
          <a:xfrm flipV="1">
            <a:off x="5678405" y="3746801"/>
            <a:ext cx="211262" cy="367426"/>
          </a:xfrm>
          <a:prstGeom prst="line">
            <a:avLst/>
          </a:prstGeom>
          <a:ln w="12700">
            <a:solidFill>
              <a:srgbClr val="000000"/>
            </a:solidFill>
            <a:miter lim="400000"/>
            <a:tailEnd type="triangle"/>
          </a:ln>
        </p:spPr>
        <p:txBody>
          <a:bodyPr lIns="35719" tIns="35719" rIns="35719" bIns="35719" anchor="ctr"/>
          <a:lstStyle/>
          <a:p>
            <a:endParaRPr sz="1266"/>
          </a:p>
        </p:txBody>
      </p:sp>
      <p:sp>
        <p:nvSpPr>
          <p:cNvPr id="197" name="Green: design…"/>
          <p:cNvSpPr txBox="1"/>
          <p:nvPr/>
        </p:nvSpPr>
        <p:spPr>
          <a:xfrm>
            <a:off x="6388202" y="996450"/>
            <a:ext cx="1848456" cy="626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spAutoFit/>
          </a:bodyPr>
          <a:lstStyle/>
          <a:p>
            <a:pPr algn="l">
              <a:defRPr sz="1500">
                <a:latin typeface="+mn-lt"/>
                <a:ea typeface="+mn-ea"/>
                <a:cs typeface="+mn-cs"/>
                <a:sym typeface="ヒラギノ角ゴ ProN W6"/>
              </a:defRPr>
            </a:pPr>
            <a:r>
              <a:rPr sz="1200" dirty="0"/>
              <a:t>Green: design</a:t>
            </a:r>
          </a:p>
          <a:p>
            <a:pPr>
              <a:defRPr sz="1500">
                <a:latin typeface="+mn-lt"/>
                <a:ea typeface="+mn-ea"/>
                <a:cs typeface="+mn-cs"/>
                <a:sym typeface="ヒラギノ角ゴ ProN W6"/>
              </a:defRPr>
            </a:pPr>
            <a:r>
              <a:rPr sz="1200" dirty="0"/>
              <a:t>Red: misalignment of quads</a:t>
            </a:r>
          </a:p>
          <a:p>
            <a:pPr algn="l">
              <a:defRPr sz="1500">
                <a:latin typeface="+mn-lt"/>
                <a:ea typeface="+mn-ea"/>
                <a:cs typeface="+mn-cs"/>
                <a:sym typeface="ヒラギノ角ゴ ProN W6"/>
              </a:defRPr>
            </a:pPr>
            <a:r>
              <a:rPr sz="1200" dirty="0"/>
              <a:t>Blue: misalignment of bends</a:t>
            </a:r>
          </a:p>
        </p:txBody>
      </p:sp>
      <mc:AlternateContent xmlns:mc="http://schemas.openxmlformats.org/markup-compatibility/2006" xmlns:a14="http://schemas.microsoft.com/office/drawing/2010/main">
        <mc:Choice Requires="a14">
          <p:sp>
            <p:nvSpPr>
              <p:cNvPr id="198" name="Both of BT line and LER have misalignment by  .…"/>
              <p:cNvSpPr txBox="1"/>
              <p:nvPr/>
            </p:nvSpPr>
            <p:spPr>
              <a:xfrm>
                <a:off x="6723992" y="2070257"/>
                <a:ext cx="4300514" cy="1180131"/>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square" lIns="35719" tIns="35719" rIns="35719" bIns="35719">
                <a:spAutoFit/>
              </a:bodyPr>
              <a:lstStyle/>
              <a:p>
                <a:pPr marL="160729" indent="-160729">
                  <a:buSzPct val="123000"/>
                  <a:buChar char="•"/>
                </a:pPr>
                <a:r>
                  <a:rPr dirty="0"/>
                  <a:t>Both of BT line and LER have misalignment by </a:t>
                </a:r>
                <a14:m>
                  <m:oMath xmlns:m="http://schemas.openxmlformats.org/officeDocument/2006/math">
                    <m:r>
                      <m:rPr>
                        <m:sty m:val="p"/>
                      </m:rPr>
                      <a:rPr sz="1600" i="1">
                        <a:solidFill>
                          <a:srgbClr val="5E5E5E"/>
                        </a:solidFill>
                        <a:latin typeface="Cambria Math" panose="02040503050406030204" pitchFamily="18" charset="0"/>
                      </a:rPr>
                      <m:t>Δ</m:t>
                    </m:r>
                    <m:sSub>
                      <m:sSubPr>
                        <m:ctrlPr>
                          <a:rPr sz="1600" i="1">
                            <a:solidFill>
                              <a:srgbClr val="5E5E5E"/>
                            </a:solidFill>
                            <a:latin typeface="Cambria Math" panose="02040503050406030204" pitchFamily="18" charset="0"/>
                          </a:rPr>
                        </m:ctrlPr>
                      </m:sSubPr>
                      <m:e>
                        <m:r>
                          <a:rPr sz="1600" i="1">
                            <a:solidFill>
                              <a:srgbClr val="5E5E5E"/>
                            </a:solidFill>
                            <a:latin typeface="Cambria Math" panose="02040503050406030204" pitchFamily="18" charset="0"/>
                          </a:rPr>
                          <m:t>𝐺</m:t>
                        </m:r>
                      </m:e>
                      <m:sub>
                        <m:r>
                          <a:rPr sz="1600" i="1">
                            <a:solidFill>
                              <a:srgbClr val="5E5E5E"/>
                            </a:solidFill>
                            <a:latin typeface="Cambria Math" panose="02040503050406030204" pitchFamily="18" charset="0"/>
                          </a:rPr>
                          <m:t>𝑌</m:t>
                        </m:r>
                      </m:sub>
                    </m:sSub>
                    <m:r>
                      <a:rPr sz="1600" i="1">
                        <a:solidFill>
                          <a:srgbClr val="5E5E5E"/>
                        </a:solidFill>
                        <a:latin typeface="Cambria Math" panose="02040503050406030204" pitchFamily="18" charset="0"/>
                      </a:rPr>
                      <m:t>∼2.5</m:t>
                    </m:r>
                    <m:r>
                      <m:rPr>
                        <m:sty m:val="p"/>
                      </m:rPr>
                      <a:rPr sz="1600" i="1">
                        <a:solidFill>
                          <a:srgbClr val="5E5E5E"/>
                        </a:solidFill>
                        <a:latin typeface="Cambria Math" panose="02040503050406030204" pitchFamily="18" charset="0"/>
                      </a:rPr>
                      <m:t>mm</m:t>
                    </m:r>
                  </m:oMath>
                </a14:m>
                <a:r>
                  <a:rPr dirty="0"/>
                  <a:t>.</a:t>
                </a:r>
              </a:p>
              <a:p>
                <a:pPr marL="160729" indent="-160729">
                  <a:buSzPct val="123000"/>
                  <a:buChar char="•"/>
                </a:pPr>
                <a:r>
                  <a:rPr dirty="0"/>
                  <a:t>Relative positions between BT and LER are almost correct.</a:t>
                </a:r>
              </a:p>
            </p:txBody>
          </p:sp>
        </mc:Choice>
        <mc:Fallback xmlns="">
          <p:sp>
            <p:nvSpPr>
              <p:cNvPr id="198" name="Both of BT line and LER have misalignment by  .…"/>
              <p:cNvSpPr txBox="1">
                <a:spLocks noRot="1" noChangeAspect="1" noMove="1" noResize="1" noEditPoints="1" noAdjustHandles="1" noChangeArrowheads="1" noChangeShapeType="1" noTextEdit="1"/>
              </p:cNvSpPr>
              <p:nvPr/>
            </p:nvSpPr>
            <p:spPr>
              <a:xfrm>
                <a:off x="6723992" y="2070257"/>
                <a:ext cx="4300514" cy="1180131"/>
              </a:xfrm>
              <a:prstGeom prst="rect">
                <a:avLst/>
              </a:prstGeom>
              <a:blipFill>
                <a:blip r:embed="rId5"/>
                <a:stretch>
                  <a:fillRect l="-3245" t="-8602" r="-1180" b="-8602"/>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ja-JP" altLang="en-US">
                    <a:noFill/>
                  </a:rPr>
                  <a:t> </a:t>
                </a:r>
              </a:p>
            </p:txBody>
          </p:sp>
        </mc:Fallback>
      </mc:AlternateContent>
      <p:sp>
        <p:nvSpPr>
          <p:cNvPr id="199" name="Findings:"/>
          <p:cNvSpPr txBox="1"/>
          <p:nvPr/>
        </p:nvSpPr>
        <p:spPr>
          <a:xfrm>
            <a:off x="6505002" y="1708380"/>
            <a:ext cx="911039"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r>
              <a:rPr dirty="0"/>
              <a:t>Findings:</a:t>
            </a:r>
          </a:p>
        </p:txBody>
      </p:sp>
      <p:sp>
        <p:nvSpPr>
          <p:cNvPr id="200" name="Countermeasure:"/>
          <p:cNvSpPr txBox="1"/>
          <p:nvPr/>
        </p:nvSpPr>
        <p:spPr>
          <a:xfrm>
            <a:off x="6540720" y="3341378"/>
            <a:ext cx="1706644"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lgn="l"/>
          </a:lstStyle>
          <a:p>
            <a:r>
              <a:rPr dirty="0"/>
              <a:t>Countermeasure:</a:t>
            </a:r>
          </a:p>
        </p:txBody>
      </p:sp>
      <mc:AlternateContent xmlns:mc="http://schemas.openxmlformats.org/markup-compatibility/2006" xmlns:a14="http://schemas.microsoft.com/office/drawing/2010/main">
        <mc:Choice Requires="a14">
          <p:sp>
            <p:nvSpPr>
              <p:cNvPr id="201" name="Design of BT line was adjusted to match the misalignment of BT. Bend angle of ARC4 was adjusted by  .…"/>
              <p:cNvSpPr txBox="1"/>
              <p:nvPr/>
            </p:nvSpPr>
            <p:spPr>
              <a:xfrm>
                <a:off x="6723991" y="3677815"/>
                <a:ext cx="4300515" cy="2442015"/>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square" lIns="35719" tIns="35719" rIns="35719" bIns="35719">
                <a:spAutoFit/>
              </a:bodyPr>
              <a:lstStyle/>
              <a:p>
                <a:pPr marL="160729" indent="-160729">
                  <a:buSzPct val="123000"/>
                  <a:buChar char="•"/>
                </a:pPr>
                <a:r>
                  <a:rPr u="sng" dirty="0"/>
                  <a:t>Design</a:t>
                </a:r>
                <a:r>
                  <a:rPr dirty="0"/>
                  <a:t> of BT line was adjusted to match the misalignment of BT. Bend angle of ARC4 was adjusted by </a:t>
                </a:r>
                <a14:m>
                  <m:oMath xmlns:m="http://schemas.openxmlformats.org/officeDocument/2006/math">
                    <m:r>
                      <m:rPr>
                        <m:sty m:val="p"/>
                      </m:rPr>
                      <a:rPr sz="1600" i="1">
                        <a:solidFill>
                          <a:srgbClr val="5E5E5E"/>
                        </a:solidFill>
                        <a:latin typeface="Cambria Math" panose="02040503050406030204" pitchFamily="18" charset="0"/>
                      </a:rPr>
                      <m:t>Δ</m:t>
                    </m:r>
                    <m:r>
                      <a:rPr sz="1600" i="1">
                        <a:solidFill>
                          <a:srgbClr val="5E5E5E"/>
                        </a:solidFill>
                        <a:latin typeface="Cambria Math" panose="02040503050406030204" pitchFamily="18" charset="0"/>
                      </a:rPr>
                      <m:t>𝜃</m:t>
                    </m:r>
                    <m:r>
                      <a:rPr sz="1600" i="1">
                        <a:solidFill>
                          <a:srgbClr val="5E5E5E"/>
                        </a:solidFill>
                        <a:latin typeface="Cambria Math" panose="02040503050406030204" pitchFamily="18" charset="0"/>
                      </a:rPr>
                      <m:t>/</m:t>
                    </m:r>
                    <m:r>
                      <a:rPr sz="1600" i="1">
                        <a:solidFill>
                          <a:srgbClr val="5E5E5E"/>
                        </a:solidFill>
                        <a:latin typeface="Cambria Math" panose="02040503050406030204" pitchFamily="18" charset="0"/>
                      </a:rPr>
                      <m:t>𝜃</m:t>
                    </m:r>
                    <m:r>
                      <a:rPr sz="1600" i="1">
                        <a:solidFill>
                          <a:srgbClr val="5E5E5E"/>
                        </a:solidFill>
                        <a:latin typeface="Cambria Math" panose="02040503050406030204" pitchFamily="18" charset="0"/>
                      </a:rPr>
                      <m:t>=1.816×</m:t>
                    </m:r>
                    <m:sSup>
                      <m:sSupPr>
                        <m:ctrlPr>
                          <a:rPr sz="1600" i="1">
                            <a:solidFill>
                              <a:srgbClr val="5E5E5E"/>
                            </a:solidFill>
                            <a:latin typeface="Cambria Math" panose="02040503050406030204" pitchFamily="18" charset="0"/>
                          </a:rPr>
                        </m:ctrlPr>
                      </m:sSupPr>
                      <m:e>
                        <m:r>
                          <a:rPr sz="1600" i="1">
                            <a:solidFill>
                              <a:srgbClr val="5E5E5E"/>
                            </a:solidFill>
                            <a:latin typeface="Cambria Math" panose="02040503050406030204" pitchFamily="18" charset="0"/>
                          </a:rPr>
                          <m:t>10</m:t>
                        </m:r>
                      </m:e>
                      <m:sup>
                        <m:r>
                          <a:rPr sz="1600" i="1">
                            <a:solidFill>
                              <a:srgbClr val="5E5E5E"/>
                            </a:solidFill>
                            <a:latin typeface="Cambria Math" panose="02040503050406030204" pitchFamily="18" charset="0"/>
                          </a:rPr>
                          <m:t>−4</m:t>
                        </m:r>
                      </m:sup>
                    </m:sSup>
                  </m:oMath>
                </a14:m>
                <a:r>
                  <a:rPr dirty="0"/>
                  <a:t>.</a:t>
                </a:r>
              </a:p>
              <a:p>
                <a:pPr marL="160729" indent="-160729">
                  <a:spcBef>
                    <a:spcPts val="633"/>
                  </a:spcBef>
                  <a:buSzPct val="123000"/>
                  <a:buChar char="•"/>
                </a:pPr>
                <a:r>
                  <a:rPr dirty="0"/>
                  <a:t>Residual misalignment to the new design </a:t>
                </a:r>
                <a:r>
                  <a:rPr lang="en-US" dirty="0"/>
                  <a:t>will be</a:t>
                </a:r>
                <a:r>
                  <a:rPr dirty="0"/>
                  <a:t> corrected.</a:t>
                </a:r>
              </a:p>
              <a:p>
                <a:pPr marL="160729" indent="-160729">
                  <a:spcBef>
                    <a:spcPts val="633"/>
                  </a:spcBef>
                  <a:buSzPct val="123000"/>
                  <a:buChar char="•"/>
                </a:pPr>
                <a:r>
                  <a:rPr dirty="0"/>
                  <a:t>Septum angle </a:t>
                </a:r>
                <a:r>
                  <a:rPr lang="en-US" dirty="0"/>
                  <a:t>are</a:t>
                </a:r>
                <a:r>
                  <a:rPr dirty="0"/>
                  <a:t> adjusted to match the current position of the injection quad</a:t>
                </a:r>
                <a:r>
                  <a:rPr lang="en-US" dirty="0"/>
                  <a:t>rupole (</a:t>
                </a:r>
                <a:r>
                  <a:rPr dirty="0"/>
                  <a:t>QI6P</a:t>
                </a:r>
                <a:r>
                  <a:rPr lang="en-US" dirty="0"/>
                  <a:t>)</a:t>
                </a:r>
                <a:r>
                  <a:rPr dirty="0"/>
                  <a:t>.</a:t>
                </a:r>
              </a:p>
            </p:txBody>
          </p:sp>
        </mc:Choice>
        <mc:Fallback xmlns="">
          <p:sp>
            <p:nvSpPr>
              <p:cNvPr id="201" name="Design of BT line was adjusted to match the misalignment of BT. Bend angle of ARC4 was adjusted by  .…"/>
              <p:cNvSpPr txBox="1">
                <a:spLocks noRot="1" noChangeAspect="1" noMove="1" noResize="1" noEditPoints="1" noAdjustHandles="1" noChangeArrowheads="1" noChangeShapeType="1" noTextEdit="1"/>
              </p:cNvSpPr>
              <p:nvPr/>
            </p:nvSpPr>
            <p:spPr>
              <a:xfrm>
                <a:off x="6723991" y="3677815"/>
                <a:ext cx="4300515" cy="2442015"/>
              </a:xfrm>
              <a:prstGeom prst="rect">
                <a:avLst/>
              </a:prstGeom>
              <a:blipFill>
                <a:blip r:embed="rId6"/>
                <a:stretch>
                  <a:fillRect l="-3245" t="-4145" r="-3540" b="-3627"/>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ja-JP" altLang="en-US">
                    <a:noFill/>
                  </a:rPr>
                  <a:t> </a:t>
                </a:r>
              </a:p>
            </p:txBody>
          </p:sp>
        </mc:Fallback>
      </mc:AlternateContent>
      <p:sp>
        <p:nvSpPr>
          <p:cNvPr id="202" name="円形"/>
          <p:cNvSpPr/>
          <p:nvPr/>
        </p:nvSpPr>
        <p:spPr>
          <a:xfrm>
            <a:off x="5822095" y="3606377"/>
            <a:ext cx="93762" cy="93762"/>
          </a:xfrm>
          <a:prstGeom prst="ellipse">
            <a:avLst/>
          </a:prstGeom>
          <a:ln w="12700">
            <a:solidFill>
              <a:schemeClr val="accent1"/>
            </a:solidFill>
            <a:miter lim="400000"/>
          </a:ln>
        </p:spPr>
        <p:txBody>
          <a:bodyPr lIns="35719" tIns="35719" rIns="35719" bIns="35719" anchor="ctr"/>
          <a:lstStyle/>
          <a:p>
            <a:pPr defTabSz="410751">
              <a:defRPr sz="2200">
                <a:solidFill>
                  <a:srgbClr val="FFFFFF"/>
                </a:solidFill>
              </a:defRPr>
            </a:pPr>
            <a:endParaRPr sz="1547"/>
          </a:p>
        </p:txBody>
      </p:sp>
      <p:sp>
        <p:nvSpPr>
          <p:cNvPr id="203" name="円形"/>
          <p:cNvSpPr/>
          <p:nvPr/>
        </p:nvSpPr>
        <p:spPr>
          <a:xfrm>
            <a:off x="5438118" y="3615307"/>
            <a:ext cx="93762" cy="93762"/>
          </a:xfrm>
          <a:prstGeom prst="ellipse">
            <a:avLst/>
          </a:prstGeom>
          <a:ln w="12700">
            <a:solidFill>
              <a:schemeClr val="accent1"/>
            </a:solidFill>
            <a:miter lim="400000"/>
          </a:ln>
        </p:spPr>
        <p:txBody>
          <a:bodyPr lIns="35719" tIns="35719" rIns="35719" bIns="35719" anchor="ctr"/>
          <a:lstStyle/>
          <a:p>
            <a:pPr defTabSz="410751">
              <a:defRPr sz="2200">
                <a:solidFill>
                  <a:srgbClr val="FFFFFF"/>
                </a:solidFill>
              </a:defRPr>
            </a:pPr>
            <a:endParaRPr sz="1547"/>
          </a:p>
        </p:txBody>
      </p:sp>
      <p:sp>
        <p:nvSpPr>
          <p:cNvPr id="204" name="円形"/>
          <p:cNvSpPr/>
          <p:nvPr/>
        </p:nvSpPr>
        <p:spPr>
          <a:xfrm>
            <a:off x="5170228" y="3615307"/>
            <a:ext cx="93762" cy="93762"/>
          </a:xfrm>
          <a:prstGeom prst="ellipse">
            <a:avLst/>
          </a:prstGeom>
          <a:ln w="12700">
            <a:solidFill>
              <a:schemeClr val="accent1"/>
            </a:solidFill>
            <a:miter lim="400000"/>
          </a:ln>
        </p:spPr>
        <p:txBody>
          <a:bodyPr lIns="35719" tIns="35719" rIns="35719" bIns="35719" anchor="ctr"/>
          <a:lstStyle/>
          <a:p>
            <a:pPr defTabSz="410751">
              <a:defRPr sz="2200">
                <a:solidFill>
                  <a:srgbClr val="FFFFFF"/>
                </a:solidFill>
              </a:defRPr>
            </a:pPr>
            <a:endParaRPr sz="1547"/>
          </a:p>
        </p:txBody>
      </p:sp>
      <p:sp>
        <p:nvSpPr>
          <p:cNvPr id="205" name="線"/>
          <p:cNvSpPr/>
          <p:nvPr/>
        </p:nvSpPr>
        <p:spPr>
          <a:xfrm flipH="1" flipV="1">
            <a:off x="5226750" y="3690065"/>
            <a:ext cx="471689" cy="435970"/>
          </a:xfrm>
          <a:prstGeom prst="line">
            <a:avLst/>
          </a:prstGeom>
          <a:ln w="12700">
            <a:solidFill>
              <a:srgbClr val="000000"/>
            </a:solidFill>
            <a:miter lim="400000"/>
            <a:tailEnd type="triangle"/>
          </a:ln>
        </p:spPr>
        <p:txBody>
          <a:bodyPr lIns="35719" tIns="35719" rIns="35719" bIns="35719" anchor="ctr"/>
          <a:lstStyle/>
          <a:p>
            <a:endParaRPr sz="1266"/>
          </a:p>
        </p:txBody>
      </p:sp>
      <p:sp>
        <p:nvSpPr>
          <p:cNvPr id="206" name="QI6P"/>
          <p:cNvSpPr txBox="1"/>
          <p:nvPr/>
        </p:nvSpPr>
        <p:spPr>
          <a:xfrm>
            <a:off x="5425264" y="3217482"/>
            <a:ext cx="282130" cy="2020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200"/>
            </a:lvl1pPr>
          </a:lstStyle>
          <a:p>
            <a:r>
              <a:rPr sz="844"/>
              <a:t>QI6P</a:t>
            </a:r>
          </a:p>
        </p:txBody>
      </p:sp>
      <p:sp>
        <p:nvSpPr>
          <p:cNvPr id="2" name="テキスト ボックス 1">
            <a:extLst>
              <a:ext uri="{FF2B5EF4-FFF2-40B4-BE49-F238E27FC236}">
                <a16:creationId xmlns:a16="http://schemas.microsoft.com/office/drawing/2014/main" id="{ACFE3863-6EF7-D4F3-A771-A28E46B68544}"/>
              </a:ext>
            </a:extLst>
          </p:cNvPr>
          <p:cNvSpPr txBox="1"/>
          <p:nvPr/>
        </p:nvSpPr>
        <p:spPr>
          <a:xfrm>
            <a:off x="0" y="0"/>
            <a:ext cx="9432519" cy="523220"/>
          </a:xfrm>
          <a:prstGeom prst="rect">
            <a:avLst/>
          </a:prstGeom>
          <a:noFill/>
        </p:spPr>
        <p:txBody>
          <a:bodyPr wrap="none" rtlCol="0">
            <a:spAutoFit/>
          </a:bodyPr>
          <a:lstStyle/>
          <a:p>
            <a:r>
              <a:rPr lang="en-US" altLang="ja-JP" sz="2800" b="1" u="sng" dirty="0">
                <a:solidFill>
                  <a:srgbClr val="FF0000"/>
                </a:solidFill>
                <a:uFill>
                  <a:solidFill>
                    <a:srgbClr val="FF0000"/>
                  </a:solidFill>
                </a:uFill>
              </a:rPr>
              <a:t>Injection orbit changes and re-alignment of BT p ARC4</a:t>
            </a:r>
            <a:r>
              <a:rPr kumimoji="1" lang="en-US" altLang="ja-JP" sz="2800" b="1" u="sng" dirty="0">
                <a:uFill>
                  <a:solidFill>
                    <a:srgbClr val="FF0000"/>
                  </a:solidFill>
                </a:uFill>
              </a:rPr>
              <a:t> </a:t>
            </a:r>
            <a:r>
              <a:rPr kumimoji="1" lang="en-US" altLang="ja-JP" sz="2400" b="1" u="sng" dirty="0">
                <a:uFill>
                  <a:solidFill>
                    <a:srgbClr val="FF0000"/>
                  </a:solidFill>
                </a:uFill>
              </a:rPr>
              <a:t>(</a:t>
            </a:r>
            <a:r>
              <a:rPr lang="en-US" altLang="ja-JP" sz="2400" b="1" u="sng" dirty="0">
                <a:uFill>
                  <a:solidFill>
                    <a:srgbClr val="FF0000"/>
                  </a:solidFill>
                </a:uFill>
              </a:rPr>
              <a:t>Kikuchi</a:t>
            </a:r>
            <a:r>
              <a:rPr kumimoji="1" lang="en-US" altLang="ja-JP" sz="2400" b="1" u="sng" dirty="0">
                <a:uFill>
                  <a:solidFill>
                    <a:srgbClr val="FF0000"/>
                  </a:solidFill>
                </a:uFill>
              </a:rPr>
              <a:t>)</a:t>
            </a:r>
          </a:p>
        </p:txBody>
      </p:sp>
      <p:sp>
        <p:nvSpPr>
          <p:cNvPr id="3" name="スライド番号プレースホルダー 2">
            <a:extLst>
              <a:ext uri="{FF2B5EF4-FFF2-40B4-BE49-F238E27FC236}">
                <a16:creationId xmlns:a16="http://schemas.microsoft.com/office/drawing/2014/main" id="{4D9281D5-BAEF-8D65-2576-E613EA5DDA82}"/>
              </a:ext>
            </a:extLst>
          </p:cNvPr>
          <p:cNvSpPr>
            <a:spLocks noGrp="1"/>
          </p:cNvSpPr>
          <p:nvPr>
            <p:ph type="sldNum" sz="quarter" idx="2"/>
          </p:nvPr>
        </p:nvSpPr>
        <p:spPr/>
        <p:txBody>
          <a:bodyPr/>
          <a:lstStyle/>
          <a:p>
            <a:fld id="{86CB4B4D-7CA3-9044-876B-883B54F8677D}" type="slidenum">
              <a:rPr lang="en-US" altLang="ja-JP" smtClean="0"/>
              <a:t>5</a:t>
            </a:fld>
            <a:endParaRPr lang="en-US" altLang="ja-JP"/>
          </a:p>
        </p:txBody>
      </p:sp>
      <p:graphicFrame>
        <p:nvGraphicFramePr>
          <p:cNvPr id="4" name="表1">
            <a:extLst>
              <a:ext uri="{FF2B5EF4-FFF2-40B4-BE49-F238E27FC236}">
                <a16:creationId xmlns:a16="http://schemas.microsoft.com/office/drawing/2014/main" id="{28A907D7-7649-6BC2-5D6F-B2B2BA86C55F}"/>
              </a:ext>
            </a:extLst>
          </p:cNvPr>
          <p:cNvGraphicFramePr/>
          <p:nvPr>
            <p:extLst>
              <p:ext uri="{D42A27DB-BD31-4B8C-83A1-F6EECF244321}">
                <p14:modId xmlns:p14="http://schemas.microsoft.com/office/powerpoint/2010/main" val="2175030941"/>
              </p:ext>
            </p:extLst>
          </p:nvPr>
        </p:nvGraphicFramePr>
        <p:xfrm>
          <a:off x="3546785" y="5170744"/>
          <a:ext cx="2549215" cy="1431935"/>
        </p:xfrm>
        <a:graphic>
          <a:graphicData uri="http://schemas.openxmlformats.org/drawingml/2006/table">
            <a:tbl>
              <a:tblPr firstRow="1" firstCol="1"/>
              <a:tblGrid>
                <a:gridCol w="548852">
                  <a:extLst>
                    <a:ext uri="{9D8B030D-6E8A-4147-A177-3AD203B41FA5}">
                      <a16:colId xmlns:a16="http://schemas.microsoft.com/office/drawing/2014/main" val="20000"/>
                    </a:ext>
                  </a:extLst>
                </a:gridCol>
                <a:gridCol w="889223">
                  <a:extLst>
                    <a:ext uri="{9D8B030D-6E8A-4147-A177-3AD203B41FA5}">
                      <a16:colId xmlns:a16="http://schemas.microsoft.com/office/drawing/2014/main" val="20001"/>
                    </a:ext>
                  </a:extLst>
                </a:gridCol>
                <a:gridCol w="1111140">
                  <a:extLst>
                    <a:ext uri="{9D8B030D-6E8A-4147-A177-3AD203B41FA5}">
                      <a16:colId xmlns:a16="http://schemas.microsoft.com/office/drawing/2014/main" val="20002"/>
                    </a:ext>
                  </a:extLst>
                </a:gridCol>
              </a:tblGrid>
              <a:tr h="489347">
                <a:tc>
                  <a:txBody>
                    <a:bodyPr/>
                    <a:lstStyle/>
                    <a:p>
                      <a:pPr>
                        <a:defRPr b="0">
                          <a:latin typeface="ヒラギノ角ゴ ProN W3"/>
                          <a:ea typeface="ヒラギノ角ゴ ProN W3"/>
                          <a:cs typeface="ヒラギノ角ゴ ProN W3"/>
                        </a:defRPr>
                      </a:pPr>
                      <a:endParaRPr sz="1300"/>
                    </a:p>
                  </a:txBody>
                  <a:tcPr marL="35719" marR="35719" marT="35719" marB="35719" anchor="ctr" horzOverflow="overflow"/>
                </a:tc>
                <a:tc>
                  <a:txBody>
                    <a:bodyPr/>
                    <a:lstStyle/>
                    <a:p>
                      <a:pPr>
                        <a:defRPr sz="1800" b="0"/>
                      </a:pPr>
                      <a:r>
                        <a:rPr sz="900">
                          <a:latin typeface="ヒラギノ角ゴ ProN W3"/>
                          <a:ea typeface="ヒラギノ角ゴ ProN W3"/>
                          <a:cs typeface="ヒラギノ角ゴ ProN W3"/>
                        </a:rPr>
                        <a:t>mrad</a:t>
                      </a:r>
                    </a:p>
                  </a:txBody>
                  <a:tcPr marL="35719" marR="35719" marT="35719" marB="35719" anchor="ctr" horzOverflow="overflow"/>
                </a:tc>
                <a:tc>
                  <a:txBody>
                    <a:bodyPr/>
                    <a:lstStyle/>
                    <a:p>
                      <a:pPr>
                        <a:defRPr sz="1800" b="0"/>
                      </a:pPr>
                      <a:r>
                        <a:rPr sz="900">
                          <a:latin typeface="ヒラギノ角ゴ ProN W3"/>
                          <a:ea typeface="ヒラギノ角ゴ ProN W3"/>
                          <a:cs typeface="ヒラギノ角ゴ ProN W3"/>
                        </a:rPr>
                        <a:t>SKB-operation July 2021*)</a:t>
                      </a:r>
                    </a:p>
                  </a:txBody>
                  <a:tcPr marL="35719" marR="35719" marT="35719" marB="35719" anchor="ctr" horzOverflow="overflow"/>
                </a:tc>
                <a:extLst>
                  <a:ext uri="{0D108BD9-81ED-4DB2-BD59-A6C34878D82A}">
                    <a16:rowId xmlns:a16="http://schemas.microsoft.com/office/drawing/2014/main" val="10000"/>
                  </a:ext>
                </a:extLst>
              </a:tr>
              <a:tr h="314196">
                <a:tc>
                  <a:txBody>
                    <a:bodyPr/>
                    <a:lstStyle/>
                    <a:p>
                      <a:pPr>
                        <a:defRPr sz="1800" b="0"/>
                      </a:pPr>
                      <a:r>
                        <a:rPr sz="900">
                          <a:latin typeface="ヒラギノ角ゴ ProN W3"/>
                          <a:ea typeface="ヒラギノ角ゴ ProN W3"/>
                          <a:cs typeface="ヒラギノ角ゴ ProN W3"/>
                        </a:rPr>
                        <a:t>SP1</a:t>
                      </a:r>
                    </a:p>
                  </a:txBody>
                  <a:tcPr marL="35719" marR="35719" marT="35719" marB="35719" anchor="ctr" horzOverflow="overflow"/>
                </a:tc>
                <a:tc>
                  <a:txBody>
                    <a:bodyPr/>
                    <a:lstStyle/>
                    <a:p>
                      <a:pPr>
                        <a:defRPr sz="1800"/>
                      </a:pPr>
                      <a:r>
                        <a:rPr sz="900"/>
                        <a:t>53.105</a:t>
                      </a:r>
                    </a:p>
                  </a:txBody>
                  <a:tcPr marL="35719" marR="35719" marT="35719" marB="35719" anchor="ctr" horzOverflow="overflow"/>
                </a:tc>
                <a:tc>
                  <a:txBody>
                    <a:bodyPr/>
                    <a:lstStyle/>
                    <a:p>
                      <a:pPr>
                        <a:defRPr sz="1800"/>
                      </a:pPr>
                      <a:r>
                        <a:rPr sz="900"/>
                        <a:t>54.057</a:t>
                      </a:r>
                    </a:p>
                  </a:txBody>
                  <a:tcPr marL="35719" marR="35719" marT="35719" marB="35719" anchor="ctr" horzOverflow="overflow"/>
                </a:tc>
                <a:extLst>
                  <a:ext uri="{0D108BD9-81ED-4DB2-BD59-A6C34878D82A}">
                    <a16:rowId xmlns:a16="http://schemas.microsoft.com/office/drawing/2014/main" val="10001"/>
                  </a:ext>
                </a:extLst>
              </a:tr>
              <a:tr h="314196">
                <a:tc>
                  <a:txBody>
                    <a:bodyPr/>
                    <a:lstStyle/>
                    <a:p>
                      <a:pPr>
                        <a:defRPr sz="1800" b="0"/>
                      </a:pPr>
                      <a:r>
                        <a:rPr sz="900">
                          <a:latin typeface="ヒラギノ角ゴ ProN W3"/>
                          <a:ea typeface="ヒラギノ角ゴ ProN W3"/>
                          <a:cs typeface="ヒラギノ角ゴ ProN W3"/>
                        </a:rPr>
                        <a:t>SP2</a:t>
                      </a:r>
                    </a:p>
                  </a:txBody>
                  <a:tcPr marL="35719" marR="35719" marT="35719" marB="35719" anchor="ctr" horzOverflow="overflow">
                    <a:lnB w="25400">
                      <a:solidFill>
                        <a:srgbClr val="000000"/>
                      </a:solidFill>
                      <a:miter lim="400000"/>
                    </a:lnB>
                  </a:tcPr>
                </a:tc>
                <a:tc>
                  <a:txBody>
                    <a:bodyPr/>
                    <a:lstStyle/>
                    <a:p>
                      <a:pPr>
                        <a:defRPr sz="1800"/>
                      </a:pPr>
                      <a:r>
                        <a:rPr sz="900"/>
                        <a:t>44.129</a:t>
                      </a:r>
                    </a:p>
                  </a:txBody>
                  <a:tcPr marL="35719" marR="35719" marT="35719" marB="35719" anchor="ctr" horzOverflow="overflow">
                    <a:lnB w="25400">
                      <a:solidFill>
                        <a:srgbClr val="000000"/>
                      </a:solidFill>
                      <a:miter lim="400000"/>
                    </a:lnB>
                  </a:tcPr>
                </a:tc>
                <a:tc>
                  <a:txBody>
                    <a:bodyPr/>
                    <a:lstStyle/>
                    <a:p>
                      <a:pPr>
                        <a:defRPr sz="1800"/>
                      </a:pPr>
                      <a:r>
                        <a:rPr sz="900"/>
                        <a:t>44.090</a:t>
                      </a:r>
                    </a:p>
                  </a:txBody>
                  <a:tcPr marL="35719" marR="35719" marT="35719" marB="35719" anchor="ctr" horzOverflow="overflow">
                    <a:lnB w="25400">
                      <a:solidFill>
                        <a:srgbClr val="000000"/>
                      </a:solidFill>
                      <a:miter lim="400000"/>
                    </a:lnB>
                  </a:tcPr>
                </a:tc>
                <a:extLst>
                  <a:ext uri="{0D108BD9-81ED-4DB2-BD59-A6C34878D82A}">
                    <a16:rowId xmlns:a16="http://schemas.microsoft.com/office/drawing/2014/main" val="10002"/>
                  </a:ext>
                </a:extLst>
              </a:tr>
              <a:tr h="314196">
                <a:tc>
                  <a:txBody>
                    <a:bodyPr/>
                    <a:lstStyle/>
                    <a:p>
                      <a:pPr>
                        <a:defRPr sz="1800" b="0"/>
                      </a:pPr>
                      <a:r>
                        <a:rPr sz="900">
                          <a:latin typeface="ヒラギノ角ゴ ProN W3"/>
                          <a:ea typeface="ヒラギノ角ゴ ProN W3"/>
                          <a:cs typeface="ヒラギノ角ゴ ProN W3"/>
                        </a:rPr>
                        <a:t>Sum</a:t>
                      </a:r>
                    </a:p>
                  </a:txBody>
                  <a:tcPr marL="35719" marR="35719" marT="35719" marB="35719" anchor="ctr" horzOverflow="overflow">
                    <a:lnT w="25400">
                      <a:solidFill>
                        <a:srgbClr val="000000"/>
                      </a:solidFill>
                      <a:miter lim="400000"/>
                    </a:lnT>
                  </a:tcPr>
                </a:tc>
                <a:tc>
                  <a:txBody>
                    <a:bodyPr/>
                    <a:lstStyle/>
                    <a:p>
                      <a:pPr>
                        <a:defRPr sz="1800"/>
                      </a:pPr>
                      <a:r>
                        <a:rPr sz="900"/>
                        <a:t>97.234</a:t>
                      </a:r>
                    </a:p>
                  </a:txBody>
                  <a:tcPr marL="35719" marR="35719" marT="35719" marB="35719" anchor="ctr" horzOverflow="overflow">
                    <a:lnT w="25400">
                      <a:solidFill>
                        <a:srgbClr val="000000"/>
                      </a:solidFill>
                      <a:miter lim="400000"/>
                    </a:lnT>
                  </a:tcPr>
                </a:tc>
                <a:tc>
                  <a:txBody>
                    <a:bodyPr/>
                    <a:lstStyle/>
                    <a:p>
                      <a:pPr>
                        <a:defRPr sz="1800"/>
                      </a:pPr>
                      <a:r>
                        <a:rPr sz="900"/>
                        <a:t>98.147</a:t>
                      </a:r>
                    </a:p>
                  </a:txBody>
                  <a:tcPr marL="35719" marR="35719" marT="35719" marB="35719" anchor="ctr" horzOverflow="overflow">
                    <a:lnT w="25400">
                      <a:solidFill>
                        <a:srgbClr val="000000"/>
                      </a:solidFill>
                      <a:miter lim="400000"/>
                    </a:lnT>
                  </a:tcPr>
                </a:tc>
                <a:extLst>
                  <a:ext uri="{0D108BD9-81ED-4DB2-BD59-A6C34878D82A}">
                    <a16:rowId xmlns:a16="http://schemas.microsoft.com/office/drawing/2014/main" val="10003"/>
                  </a:ext>
                </a:extLst>
              </a:tr>
            </a:tbl>
          </a:graphicData>
        </a:graphic>
      </p:graphicFrame>
      <mc:AlternateContent xmlns:mc="http://schemas.openxmlformats.org/markup-compatibility/2006" xmlns:a14="http://schemas.microsoft.com/office/drawing/2010/main">
        <mc:Choice Requires="a14">
          <p:sp>
            <p:nvSpPr>
              <p:cNvPr id="5" name="方程式">
                <a:extLst>
                  <a:ext uri="{FF2B5EF4-FFF2-40B4-BE49-F238E27FC236}">
                    <a16:creationId xmlns:a16="http://schemas.microsoft.com/office/drawing/2014/main" id="{049C385C-172F-8C55-2C9D-727A7F50C840}"/>
                  </a:ext>
                </a:extLst>
              </p:cNvPr>
              <p:cNvSpPr txBox="1"/>
              <p:nvPr/>
            </p:nvSpPr>
            <p:spPr>
              <a:xfrm>
                <a:off x="3937228" y="4912641"/>
                <a:ext cx="981038" cy="187039"/>
              </a:xfrm>
              <a:prstGeom prst="rect">
                <a:avLst/>
              </a:prstGeom>
              <a:ln w="12700">
                <a:miter lim="400000"/>
              </a:ln>
            </p:spPr>
            <p:txBody>
              <a:bodyPr wrap="none" lIns="0" tIns="0" rIns="0" bIns="0">
                <a:spAutoFit/>
              </a:bodyPr>
              <a:lstStyle/>
              <a:p>
                <a:pPr defTabSz="642915"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1125" i="1">
                              <a:solidFill>
                                <a:srgbClr val="5E5E5E"/>
                              </a:solidFill>
                              <a:latin typeface="Cambria Math" panose="02040503050406030204" pitchFamily="18" charset="0"/>
                            </a:rPr>
                          </m:ctrlPr>
                        </m:sSubPr>
                        <m:e>
                          <m:r>
                            <a:rPr sz="1125" i="1">
                              <a:solidFill>
                                <a:srgbClr val="5E5E5E"/>
                              </a:solidFill>
                              <a:latin typeface="Cambria Math" panose="02040503050406030204" pitchFamily="18" charset="0"/>
                            </a:rPr>
                            <m:t>𝑋</m:t>
                          </m:r>
                        </m:e>
                        <m:sub>
                          <m:r>
                            <a:rPr sz="1125" i="1">
                              <a:solidFill>
                                <a:srgbClr val="5E5E5E"/>
                              </a:solidFill>
                              <a:latin typeface="Cambria Math" panose="02040503050406030204" pitchFamily="18" charset="0"/>
                            </a:rPr>
                            <m:t>𝑖𝑛𝑗</m:t>
                          </m:r>
                        </m:sub>
                      </m:sSub>
                      <m:r>
                        <a:rPr sz="1125" i="1">
                          <a:solidFill>
                            <a:srgbClr val="5E5E5E"/>
                          </a:solidFill>
                          <a:latin typeface="Cambria Math" panose="02040503050406030204" pitchFamily="18" charset="0"/>
                        </a:rPr>
                        <m:t>=34.1</m:t>
                      </m:r>
                      <m:r>
                        <m:rPr>
                          <m:sty m:val="p"/>
                        </m:rPr>
                        <a:rPr sz="1125" i="1">
                          <a:solidFill>
                            <a:srgbClr val="5E5E5E"/>
                          </a:solidFill>
                          <a:latin typeface="Cambria Math" panose="02040503050406030204" pitchFamily="18" charset="0"/>
                        </a:rPr>
                        <m:t>mm</m:t>
                      </m:r>
                    </m:oMath>
                  </m:oMathPara>
                </a14:m>
                <a:endParaRPr sz="1125">
                  <a:solidFill>
                    <a:srgbClr val="5E5E5E"/>
                  </a:solidFill>
                </a:endParaRPr>
              </a:p>
            </p:txBody>
          </p:sp>
        </mc:Choice>
        <mc:Fallback xmlns="">
          <p:sp>
            <p:nvSpPr>
              <p:cNvPr id="5" name="方程式">
                <a:extLst>
                  <a:ext uri="{FF2B5EF4-FFF2-40B4-BE49-F238E27FC236}">
                    <a16:creationId xmlns:a16="http://schemas.microsoft.com/office/drawing/2014/main" id="{049C385C-172F-8C55-2C9D-727A7F50C840}"/>
                  </a:ext>
                </a:extLst>
              </p:cNvPr>
              <p:cNvSpPr txBox="1">
                <a:spLocks noRot="1" noChangeAspect="1" noMove="1" noResize="1" noEditPoints="1" noAdjustHandles="1" noChangeArrowheads="1" noChangeShapeType="1" noTextEdit="1"/>
              </p:cNvSpPr>
              <p:nvPr/>
            </p:nvSpPr>
            <p:spPr>
              <a:xfrm>
                <a:off x="3937228" y="4912641"/>
                <a:ext cx="981038" cy="187039"/>
              </a:xfrm>
              <a:prstGeom prst="rect">
                <a:avLst/>
              </a:prstGeom>
              <a:blipFill>
                <a:blip r:embed="rId7"/>
                <a:stretch>
                  <a:fillRect l="-3846" r="-2564" b="-18750"/>
                </a:stretch>
              </a:blipFill>
              <a:ln w="12700">
                <a:miter lim="400000"/>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方程式">
                <a:extLst>
                  <a:ext uri="{FF2B5EF4-FFF2-40B4-BE49-F238E27FC236}">
                    <a16:creationId xmlns:a16="http://schemas.microsoft.com/office/drawing/2014/main" id="{91F8BEBC-6C86-0AF7-8D23-F1AC759FF8F2}"/>
                  </a:ext>
                </a:extLst>
              </p:cNvPr>
              <p:cNvSpPr txBox="1"/>
              <p:nvPr/>
            </p:nvSpPr>
            <p:spPr>
              <a:xfrm>
                <a:off x="5017219" y="4912141"/>
                <a:ext cx="1151405" cy="187039"/>
              </a:xfrm>
              <a:prstGeom prst="rect">
                <a:avLst/>
              </a:prstGeom>
              <a:ln w="12700">
                <a:miter lim="400000"/>
              </a:ln>
            </p:spPr>
            <p:txBody>
              <a:bodyPr wrap="none" lIns="0" tIns="0" rIns="0" bIns="0">
                <a:spAutoFit/>
              </a:bodyPr>
              <a:lstStyle/>
              <a:p>
                <a:pPr defTabSz="642915" latinLnBrk="1">
                  <a:defRPr sz="1800">
                    <a:solidFill>
                      <a:srgbClr val="000000"/>
                    </a:solidFill>
                  </a:defRPr>
                </a:pPr>
                <a14:m>
                  <m:oMathPara xmlns:m="http://schemas.openxmlformats.org/officeDocument/2006/math">
                    <m:oMathParaPr>
                      <m:jc m:val="centerGroup"/>
                    </m:oMathParaPr>
                    <m:oMath xmlns:m="http://schemas.openxmlformats.org/officeDocument/2006/math">
                      <m:r>
                        <a:rPr sz="1125" i="1">
                          <a:solidFill>
                            <a:srgbClr val="5E5E5E"/>
                          </a:solidFill>
                          <a:latin typeface="Cambria Math" panose="02040503050406030204" pitchFamily="18" charset="0"/>
                        </a:rPr>
                        <m:t>𝑃</m:t>
                      </m:r>
                      <m:sSub>
                        <m:sSubPr>
                          <m:ctrlPr>
                            <a:rPr sz="1125" i="1">
                              <a:solidFill>
                                <a:srgbClr val="5E5E5E"/>
                              </a:solidFill>
                              <a:latin typeface="Cambria Math" panose="02040503050406030204" pitchFamily="18" charset="0"/>
                            </a:rPr>
                          </m:ctrlPr>
                        </m:sSubPr>
                        <m:e>
                          <m:r>
                            <a:rPr sz="1125" i="1">
                              <a:solidFill>
                                <a:srgbClr val="5E5E5E"/>
                              </a:solidFill>
                              <a:latin typeface="Cambria Math" panose="02040503050406030204" pitchFamily="18" charset="0"/>
                            </a:rPr>
                            <m:t>𝑥</m:t>
                          </m:r>
                        </m:e>
                        <m:sub>
                          <m:r>
                            <a:rPr sz="1125" i="1">
                              <a:solidFill>
                                <a:srgbClr val="5E5E5E"/>
                              </a:solidFill>
                              <a:latin typeface="Cambria Math" panose="02040503050406030204" pitchFamily="18" charset="0"/>
                            </a:rPr>
                            <m:t>𝑖𝑛𝑗</m:t>
                          </m:r>
                        </m:sub>
                      </m:sSub>
                      <m:r>
                        <a:rPr sz="1125" i="1">
                          <a:solidFill>
                            <a:srgbClr val="5E5E5E"/>
                          </a:solidFill>
                          <a:latin typeface="Cambria Math" panose="02040503050406030204" pitchFamily="18" charset="0"/>
                        </a:rPr>
                        <m:t>=4.10</m:t>
                      </m:r>
                      <m:r>
                        <m:rPr>
                          <m:sty m:val="p"/>
                        </m:rPr>
                        <a:rPr sz="1125" i="1">
                          <a:solidFill>
                            <a:srgbClr val="5E5E5E"/>
                          </a:solidFill>
                          <a:latin typeface="Cambria Math" panose="02040503050406030204" pitchFamily="18" charset="0"/>
                        </a:rPr>
                        <m:t>mrad</m:t>
                      </m:r>
                    </m:oMath>
                  </m:oMathPara>
                </a14:m>
                <a:endParaRPr sz="1125">
                  <a:solidFill>
                    <a:srgbClr val="5E5E5E"/>
                  </a:solidFill>
                </a:endParaRPr>
              </a:p>
            </p:txBody>
          </p:sp>
        </mc:Choice>
        <mc:Fallback xmlns="">
          <p:sp>
            <p:nvSpPr>
              <p:cNvPr id="6" name="方程式">
                <a:extLst>
                  <a:ext uri="{FF2B5EF4-FFF2-40B4-BE49-F238E27FC236}">
                    <a16:creationId xmlns:a16="http://schemas.microsoft.com/office/drawing/2014/main" id="{91F8BEBC-6C86-0AF7-8D23-F1AC759FF8F2}"/>
                  </a:ext>
                </a:extLst>
              </p:cNvPr>
              <p:cNvSpPr txBox="1">
                <a:spLocks noRot="1" noChangeAspect="1" noMove="1" noResize="1" noEditPoints="1" noAdjustHandles="1" noChangeArrowheads="1" noChangeShapeType="1" noTextEdit="1"/>
              </p:cNvSpPr>
              <p:nvPr/>
            </p:nvSpPr>
            <p:spPr>
              <a:xfrm>
                <a:off x="5017219" y="4912141"/>
                <a:ext cx="1151405" cy="187039"/>
              </a:xfrm>
              <a:prstGeom prst="rect">
                <a:avLst/>
              </a:prstGeom>
              <a:blipFill>
                <a:blip r:embed="rId8"/>
                <a:stretch>
                  <a:fillRect l="-3297" r="-3297" b="-18750"/>
                </a:stretch>
              </a:blipFill>
              <a:ln w="12700">
                <a:miter lim="400000"/>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
                <a:extLst>
                  <a:ext uri="{FF2B5EF4-FFF2-40B4-BE49-F238E27FC236}">
                    <a16:creationId xmlns:a16="http://schemas.microsoft.com/office/drawing/2014/main" id="{E271C707-90B4-90BB-2E17-00B68A780D9B}"/>
                  </a:ext>
                </a:extLst>
              </p:cNvPr>
              <p:cNvSpPr txBox="1"/>
              <p:nvPr/>
            </p:nvSpPr>
            <p:spPr>
              <a:xfrm>
                <a:off x="3898693" y="6602009"/>
                <a:ext cx="2443682" cy="266933"/>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none" lIns="35719" tIns="35719" rIns="35719" bIns="35719">
                <a:spAutoFit/>
              </a:bodyPr>
              <a:lstStyle/>
              <a:p>
                <a:pPr algn="l"/>
                <a:r>
                  <a:rPr sz="1266"/>
                  <a:t>*) </a:t>
                </a:r>
                <a14:m>
                  <m:oMath xmlns:m="http://schemas.openxmlformats.org/officeDocument/2006/math">
                    <m:sSub>
                      <m:sSubPr>
                        <m:ctrlPr>
                          <a:rPr sz="1090" i="1">
                            <a:solidFill>
                              <a:srgbClr val="5E5E5E"/>
                            </a:solidFill>
                            <a:latin typeface="Cambria Math" panose="02040503050406030204" pitchFamily="18" charset="0"/>
                          </a:rPr>
                        </m:ctrlPr>
                      </m:sSubPr>
                      <m:e>
                        <m:r>
                          <a:rPr sz="1090" i="1">
                            <a:solidFill>
                              <a:srgbClr val="5E5E5E"/>
                            </a:solidFill>
                            <a:latin typeface="Cambria Math" panose="02040503050406030204" pitchFamily="18" charset="0"/>
                          </a:rPr>
                          <m:t>𝑋</m:t>
                        </m:r>
                      </m:e>
                      <m:sub>
                        <m:r>
                          <a:rPr sz="1090" i="1">
                            <a:solidFill>
                              <a:srgbClr val="5E5E5E"/>
                            </a:solidFill>
                            <a:latin typeface="Cambria Math" panose="02040503050406030204" pitchFamily="18" charset="0"/>
                          </a:rPr>
                          <m:t>𝑖𝑛𝑗</m:t>
                        </m:r>
                      </m:sub>
                    </m:sSub>
                    <m:r>
                      <a:rPr sz="1090" i="1">
                        <a:solidFill>
                          <a:srgbClr val="5E5E5E"/>
                        </a:solidFill>
                        <a:latin typeface="Cambria Math" panose="02040503050406030204" pitchFamily="18" charset="0"/>
                      </a:rPr>
                      <m:t>=32.76</m:t>
                    </m:r>
                    <m:r>
                      <m:rPr>
                        <m:sty m:val="p"/>
                      </m:rPr>
                      <a:rPr sz="1090" i="1">
                        <a:solidFill>
                          <a:srgbClr val="5E5E5E"/>
                        </a:solidFill>
                        <a:latin typeface="Cambria Math" panose="02040503050406030204" pitchFamily="18" charset="0"/>
                      </a:rPr>
                      <m:t>mm</m:t>
                    </m:r>
                    <m:r>
                      <a:rPr sz="1090" i="1">
                        <a:solidFill>
                          <a:srgbClr val="5E5E5E"/>
                        </a:solidFill>
                        <a:latin typeface="Cambria Math" panose="02040503050406030204" pitchFamily="18" charset="0"/>
                      </a:rPr>
                      <m:t>,</m:t>
                    </m:r>
                    <m:r>
                      <a:rPr sz="1090" i="1">
                        <a:solidFill>
                          <a:srgbClr val="5E5E5E"/>
                        </a:solidFill>
                        <a:latin typeface="Cambria Math" panose="02040503050406030204" pitchFamily="18" charset="0"/>
                      </a:rPr>
                      <m:t>𝑃</m:t>
                    </m:r>
                    <m:sSub>
                      <m:sSubPr>
                        <m:ctrlPr>
                          <a:rPr sz="1090" i="1">
                            <a:solidFill>
                              <a:srgbClr val="5E5E5E"/>
                            </a:solidFill>
                            <a:latin typeface="Cambria Math" panose="02040503050406030204" pitchFamily="18" charset="0"/>
                          </a:rPr>
                        </m:ctrlPr>
                      </m:sSubPr>
                      <m:e>
                        <m:r>
                          <a:rPr sz="1090" i="1">
                            <a:solidFill>
                              <a:srgbClr val="5E5E5E"/>
                            </a:solidFill>
                            <a:latin typeface="Cambria Math" panose="02040503050406030204" pitchFamily="18" charset="0"/>
                          </a:rPr>
                          <m:t>𝑥</m:t>
                        </m:r>
                      </m:e>
                      <m:sub>
                        <m:r>
                          <a:rPr sz="1090" i="1">
                            <a:solidFill>
                              <a:srgbClr val="5E5E5E"/>
                            </a:solidFill>
                            <a:latin typeface="Cambria Math" panose="02040503050406030204" pitchFamily="18" charset="0"/>
                          </a:rPr>
                          <m:t>𝑖𝑛𝑗</m:t>
                        </m:r>
                      </m:sub>
                    </m:sSub>
                    <m:r>
                      <a:rPr sz="1090" i="1">
                        <a:solidFill>
                          <a:srgbClr val="5E5E5E"/>
                        </a:solidFill>
                        <a:latin typeface="Cambria Math" panose="02040503050406030204" pitchFamily="18" charset="0"/>
                      </a:rPr>
                      <m:t>=5.535</m:t>
                    </m:r>
                    <m:r>
                      <m:rPr>
                        <m:sty m:val="p"/>
                      </m:rPr>
                      <a:rPr sz="1090" i="1">
                        <a:solidFill>
                          <a:srgbClr val="5E5E5E"/>
                        </a:solidFill>
                        <a:latin typeface="Cambria Math" panose="02040503050406030204" pitchFamily="18" charset="0"/>
                      </a:rPr>
                      <m:t>mrad</m:t>
                    </m:r>
                  </m:oMath>
                </a14:m>
                <a:endParaRPr sz="1266"/>
              </a:p>
            </p:txBody>
          </p:sp>
        </mc:Choice>
        <mc:Fallback xmlns="">
          <p:sp>
            <p:nvSpPr>
              <p:cNvPr id="7" name="*)">
                <a:extLst>
                  <a:ext uri="{FF2B5EF4-FFF2-40B4-BE49-F238E27FC236}">
                    <a16:creationId xmlns:a16="http://schemas.microsoft.com/office/drawing/2014/main" id="{E271C707-90B4-90BB-2E17-00B68A780D9B}"/>
                  </a:ext>
                </a:extLst>
              </p:cNvPr>
              <p:cNvSpPr txBox="1">
                <a:spLocks noRot="1" noChangeAspect="1" noMove="1" noResize="1" noEditPoints="1" noAdjustHandles="1" noChangeArrowheads="1" noChangeShapeType="1" noTextEdit="1"/>
              </p:cNvSpPr>
              <p:nvPr/>
            </p:nvSpPr>
            <p:spPr>
              <a:xfrm>
                <a:off x="3898693" y="6602009"/>
                <a:ext cx="2443682" cy="266933"/>
              </a:xfrm>
              <a:prstGeom prst="rect">
                <a:avLst/>
              </a:prstGeom>
              <a:blipFill>
                <a:blip r:embed="rId9"/>
                <a:stretch>
                  <a:fillRect l="-3109" t="-4545" b="-22727"/>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ja-JP" altLang="en-US">
                    <a:noFill/>
                  </a:rPr>
                  <a:t> </a:t>
                </a:r>
              </a:p>
            </p:txBody>
          </p:sp>
        </mc:Fallback>
      </mc:AlternateContent>
      <p:sp>
        <p:nvSpPr>
          <p:cNvPr id="8" name="Septum angle adjustment">
            <a:extLst>
              <a:ext uri="{FF2B5EF4-FFF2-40B4-BE49-F238E27FC236}">
                <a16:creationId xmlns:a16="http://schemas.microsoft.com/office/drawing/2014/main" id="{9C5B6E68-554B-7D42-4481-3D739F5B6362}"/>
              </a:ext>
            </a:extLst>
          </p:cNvPr>
          <p:cNvSpPr txBox="1"/>
          <p:nvPr/>
        </p:nvSpPr>
        <p:spPr>
          <a:xfrm>
            <a:off x="3545534" y="4597593"/>
            <a:ext cx="1969322"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spAutoFit/>
          </a:bodyPr>
          <a:lstStyle>
            <a:lvl1pPr marL="203200" indent="-203200" algn="l">
              <a:buSzPct val="123000"/>
              <a:buChar char="•"/>
            </a:lvl1pPr>
          </a:lstStyle>
          <a:p>
            <a:r>
              <a:rPr sz="1266"/>
              <a:t>Septum angle adjustment</a:t>
            </a:r>
          </a:p>
        </p:txBody>
      </p:sp>
      <p:pic>
        <p:nvPicPr>
          <p:cNvPr id="9" name="図 8">
            <a:extLst>
              <a:ext uri="{FF2B5EF4-FFF2-40B4-BE49-F238E27FC236}">
                <a16:creationId xmlns:a16="http://schemas.microsoft.com/office/drawing/2014/main" id="{12339173-7CB9-4838-1AC8-6324DEA03984}"/>
              </a:ext>
            </a:extLst>
          </p:cNvPr>
          <p:cNvPicPr>
            <a:picLocks noChangeAspect="1"/>
          </p:cNvPicPr>
          <p:nvPr/>
        </p:nvPicPr>
        <p:blipFill>
          <a:blip r:embed="rId10"/>
          <a:stretch>
            <a:fillRect/>
          </a:stretch>
        </p:blipFill>
        <p:spPr>
          <a:xfrm rot="2052458">
            <a:off x="280214" y="4519310"/>
            <a:ext cx="3034189" cy="1805446"/>
          </a:xfrm>
          <a:prstGeom prst="rect">
            <a:avLst/>
          </a:prstGeom>
        </p:spPr>
      </p:pic>
      <p:sp>
        <p:nvSpPr>
          <p:cNvPr id="10" name="円/楕円 9">
            <a:extLst>
              <a:ext uri="{FF2B5EF4-FFF2-40B4-BE49-F238E27FC236}">
                <a16:creationId xmlns:a16="http://schemas.microsoft.com/office/drawing/2014/main" id="{1CA14674-2E1D-4A19-E0C2-D97BB3FCC1FF}"/>
              </a:ext>
            </a:extLst>
          </p:cNvPr>
          <p:cNvSpPr/>
          <p:nvPr/>
        </p:nvSpPr>
        <p:spPr>
          <a:xfrm>
            <a:off x="1167493" y="4864526"/>
            <a:ext cx="816428" cy="776995"/>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コネクタ 11">
            <a:extLst>
              <a:ext uri="{FF2B5EF4-FFF2-40B4-BE49-F238E27FC236}">
                <a16:creationId xmlns:a16="http://schemas.microsoft.com/office/drawing/2014/main" id="{FD456937-D1AC-EFB7-20FD-96A984609E6A}"/>
              </a:ext>
            </a:extLst>
          </p:cNvPr>
          <p:cNvCxnSpPr>
            <a:cxnSpLocks/>
          </p:cNvCxnSpPr>
          <p:nvPr/>
        </p:nvCxnSpPr>
        <p:spPr>
          <a:xfrm flipV="1">
            <a:off x="1766440" y="4019053"/>
            <a:ext cx="328023" cy="89308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DF6A00EA-7C2E-9CCC-C9BC-3F984344CB93}"/>
              </a:ext>
            </a:extLst>
          </p:cNvPr>
          <p:cNvCxnSpPr/>
          <p:nvPr/>
        </p:nvCxnSpPr>
        <p:spPr>
          <a:xfrm>
            <a:off x="3068128" y="2197071"/>
            <a:ext cx="377032" cy="5040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1BF59DA5-774C-285C-52B5-438D8AD2EC9D}"/>
              </a:ext>
            </a:extLst>
          </p:cNvPr>
          <p:cNvSpPr txBox="1"/>
          <p:nvPr/>
        </p:nvSpPr>
        <p:spPr>
          <a:xfrm>
            <a:off x="2955550" y="2430885"/>
            <a:ext cx="415498" cy="369332"/>
          </a:xfrm>
          <a:prstGeom prst="rect">
            <a:avLst/>
          </a:prstGeom>
          <a:noFill/>
        </p:spPr>
        <p:txBody>
          <a:bodyPr wrap="none" rtlCol="0">
            <a:spAutoFit/>
          </a:bodyPr>
          <a:lstStyle/>
          <a:p>
            <a:r>
              <a:rPr kumimoji="1" lang="en-US" altLang="ja-JP" dirty="0"/>
              <a:t>e+</a:t>
            </a:r>
            <a:endParaRPr kumimoji="1" lang="ja-JP" altLang="en-US"/>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A2F078F-4B15-A33A-C017-91C3A25F1E82}"/>
              </a:ext>
            </a:extLst>
          </p:cNvPr>
          <p:cNvSpPr txBox="1"/>
          <p:nvPr/>
        </p:nvSpPr>
        <p:spPr>
          <a:xfrm>
            <a:off x="0" y="0"/>
            <a:ext cx="7918514" cy="523220"/>
          </a:xfrm>
          <a:prstGeom prst="rect">
            <a:avLst/>
          </a:prstGeom>
          <a:noFill/>
        </p:spPr>
        <p:txBody>
          <a:bodyPr wrap="none" rtlCol="0">
            <a:spAutoFit/>
          </a:bodyPr>
          <a:lstStyle/>
          <a:p>
            <a:r>
              <a:rPr kumimoji="1" lang="en-US" altLang="ja-JP" sz="2800" b="1" u="sng" dirty="0">
                <a:solidFill>
                  <a:srgbClr val="FF0000"/>
                </a:solidFill>
                <a:uFill>
                  <a:solidFill>
                    <a:srgbClr val="FF0000"/>
                  </a:solidFill>
                </a:uFill>
              </a:rPr>
              <a:t>HER Septum 1: </a:t>
            </a:r>
            <a:r>
              <a:rPr lang="en-US" altLang="ja-JP" sz="2800" b="1" u="sng" dirty="0">
                <a:solidFill>
                  <a:srgbClr val="FF0000"/>
                </a:solidFill>
                <a:uFill>
                  <a:solidFill>
                    <a:srgbClr val="FF0000"/>
                  </a:solidFill>
                </a:uFill>
              </a:rPr>
              <a:t>Field quality improvement (1) </a:t>
            </a:r>
            <a:r>
              <a:rPr lang="en-US" altLang="ja-JP" sz="2800" b="1" u="sng" dirty="0">
                <a:uFill>
                  <a:solidFill>
                    <a:srgbClr val="FF0000"/>
                  </a:solidFill>
                </a:uFill>
              </a:rPr>
              <a:t>(Mori)</a:t>
            </a:r>
            <a:endParaRPr kumimoji="1" lang="en-US" altLang="ja-JP" sz="2400" b="1" u="sng" dirty="0">
              <a:uFill>
                <a:solidFill>
                  <a:srgbClr val="FF0000"/>
                </a:solidFill>
              </a:uFill>
            </a:endParaRPr>
          </a:p>
        </p:txBody>
      </p:sp>
      <p:sp>
        <p:nvSpPr>
          <p:cNvPr id="6" name="コンテンツ プレースホルダー 2">
            <a:extLst>
              <a:ext uri="{FF2B5EF4-FFF2-40B4-BE49-F238E27FC236}">
                <a16:creationId xmlns:a16="http://schemas.microsoft.com/office/drawing/2014/main" id="{3AD9C9BA-56A0-7581-A955-CF93D98B7FA0}"/>
              </a:ext>
            </a:extLst>
          </p:cNvPr>
          <p:cNvSpPr txBox="1">
            <a:spLocks/>
          </p:cNvSpPr>
          <p:nvPr/>
        </p:nvSpPr>
        <p:spPr>
          <a:xfrm>
            <a:off x="217356" y="689091"/>
            <a:ext cx="11757288" cy="33725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spcBef>
                <a:spcPts val="600"/>
              </a:spcBef>
              <a:spcAft>
                <a:spcPts val="600"/>
              </a:spcAft>
            </a:pPr>
            <a:r>
              <a:rPr lang="en-US" altLang="ja-JP" sz="1800" dirty="0">
                <a:solidFill>
                  <a:srgbClr val="24292E"/>
                </a:solidFill>
              </a:rPr>
              <a:t>I</a:t>
            </a:r>
            <a:r>
              <a:rPr lang="en-US" altLang="ja-JP" sz="1800" b="0" i="0" dirty="0">
                <a:solidFill>
                  <a:srgbClr val="24292E"/>
                </a:solidFill>
                <a:effectLst/>
              </a:rPr>
              <a:t>t has been found that a fringe field near the septum plate has a sizable multipole component. A tracking simulation shows multipoles induces a vertical non-Gaussian tail, which could be a cause of a beam background as well as a bad injection efficiency</a:t>
            </a:r>
            <a:r>
              <a:rPr lang="en-US" altLang="ja-JP" sz="1800" dirty="0"/>
              <a:t>.</a:t>
            </a:r>
          </a:p>
          <a:p>
            <a:pPr>
              <a:spcBef>
                <a:spcPts val="600"/>
              </a:spcBef>
              <a:spcAft>
                <a:spcPts val="600"/>
              </a:spcAft>
            </a:pPr>
            <a:r>
              <a:rPr lang="en-US" altLang="ja-JP" sz="1800" dirty="0"/>
              <a:t>Adjustment of Q-magnets at upstream of the BT line for optics matching does not work completely for non-linear components. </a:t>
            </a:r>
          </a:p>
          <a:p>
            <a:pPr>
              <a:spcBef>
                <a:spcPts val="600"/>
              </a:spcBef>
              <a:spcAft>
                <a:spcPts val="600"/>
              </a:spcAft>
            </a:pPr>
            <a:r>
              <a:rPr lang="en-US" altLang="ja-JP" sz="1800" dirty="0"/>
              <a:t> Improving the field quality of HER septum 1, which is nearest one to the injection point is important for injection efficiencies and backgrounds.</a:t>
            </a:r>
          </a:p>
          <a:p>
            <a:pPr>
              <a:spcBef>
                <a:spcPts val="600"/>
              </a:spcBef>
              <a:spcAft>
                <a:spcPts val="600"/>
              </a:spcAft>
            </a:pPr>
            <a:r>
              <a:rPr lang="en-US" altLang="ja-JP" sz="1800" dirty="0"/>
              <a:t>Field quality would be improved by (1) reducing the pulse width of 300 </a:t>
            </a:r>
            <a:r>
              <a:rPr lang="ja-JP" altLang="en-US" sz="1800"/>
              <a:t>→ </a:t>
            </a:r>
            <a:r>
              <a:rPr lang="en-US" altLang="ja-JP" sz="1800" dirty="0"/>
              <a:t>257 </a:t>
            </a:r>
            <a:r>
              <a:rPr lang="en-US" altLang="ja-JP" sz="1800" dirty="0" err="1"/>
              <a:t>μs</a:t>
            </a:r>
            <a:r>
              <a:rPr lang="en-US" altLang="ja-JP" sz="1800" dirty="0"/>
              <a:t> by changing power supply’s main capacitor and (2)Fine tuning of shim shape for the reduced pulse width. </a:t>
            </a:r>
          </a:p>
          <a:p>
            <a:pPr>
              <a:spcBef>
                <a:spcPts val="600"/>
              </a:spcBef>
              <a:spcAft>
                <a:spcPts val="600"/>
              </a:spcAft>
            </a:pPr>
            <a:r>
              <a:rPr lang="en-US" altLang="ja-JP" sz="1800" dirty="0"/>
              <a:t>HER injection amplitude could be reduced from 11 to 8 mm in total.</a:t>
            </a:r>
          </a:p>
          <a:p>
            <a:pPr lvl="1">
              <a:spcBef>
                <a:spcPts val="600"/>
              </a:spcBef>
              <a:spcAft>
                <a:spcPts val="600"/>
              </a:spcAft>
            </a:pPr>
            <a:r>
              <a:rPr lang="en-US" altLang="ja-JP" sz="1800" dirty="0"/>
              <a:t>2mm (by field improvement of septum magnet) + 1mm (by injection aperture improvement) could be reduced.</a:t>
            </a:r>
          </a:p>
        </p:txBody>
      </p:sp>
      <p:sp>
        <p:nvSpPr>
          <p:cNvPr id="8" name="スライド番号プレースホルダー 7">
            <a:extLst>
              <a:ext uri="{FF2B5EF4-FFF2-40B4-BE49-F238E27FC236}">
                <a16:creationId xmlns:a16="http://schemas.microsoft.com/office/drawing/2014/main" id="{813DD6FE-F850-28BB-260C-748396815BD5}"/>
              </a:ext>
            </a:extLst>
          </p:cNvPr>
          <p:cNvSpPr>
            <a:spLocks noGrp="1"/>
          </p:cNvSpPr>
          <p:nvPr>
            <p:ph type="sldNum" sz="quarter" idx="12"/>
          </p:nvPr>
        </p:nvSpPr>
        <p:spPr/>
        <p:txBody>
          <a:bodyPr/>
          <a:lstStyle/>
          <a:p>
            <a:fld id="{F495176A-387F-8645-862E-987C27A6E32D}" type="slidenum">
              <a:rPr kumimoji="1" lang="ja-JP" altLang="en-US" smtClean="0"/>
              <a:t>6</a:t>
            </a:fld>
            <a:endParaRPr kumimoji="1" lang="ja-JP" altLang="en-US"/>
          </a:p>
        </p:txBody>
      </p:sp>
      <p:sp>
        <p:nvSpPr>
          <p:cNvPr id="9" name="フッター プレースホルダー 8">
            <a:extLst>
              <a:ext uri="{FF2B5EF4-FFF2-40B4-BE49-F238E27FC236}">
                <a16:creationId xmlns:a16="http://schemas.microsoft.com/office/drawing/2014/main" id="{AB3B3B75-7F46-EBE2-947D-A7F7FC2D1F9F}"/>
              </a:ext>
            </a:extLst>
          </p:cNvPr>
          <p:cNvSpPr>
            <a:spLocks noGrp="1"/>
          </p:cNvSpPr>
          <p:nvPr>
            <p:ph type="ftr" sz="quarter" idx="11"/>
          </p:nvPr>
        </p:nvSpPr>
        <p:spPr/>
        <p:txBody>
          <a:bodyPr/>
          <a:lstStyle/>
          <a:p>
            <a:r>
              <a:rPr kumimoji="1" lang="en-US" altLang="ja-JP"/>
              <a:t>The 26th KEKB Acclerator Review Committee</a:t>
            </a:r>
            <a:endParaRPr kumimoji="1" lang="ja-JP" altLang="en-US"/>
          </a:p>
        </p:txBody>
      </p:sp>
    </p:spTree>
    <p:extLst>
      <p:ext uri="{BB962C8B-B14F-4D97-AF65-F5344CB8AC3E}">
        <p14:creationId xmlns:p14="http://schemas.microsoft.com/office/powerpoint/2010/main" val="2632880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C3B2E0A2-D435-6121-E2B3-07E721AC2F10}"/>
              </a:ext>
            </a:extLst>
          </p:cNvPr>
          <p:cNvSpPr>
            <a:spLocks noGrp="1"/>
          </p:cNvSpPr>
          <p:nvPr>
            <p:ph type="ftr" sz="quarter" idx="11"/>
          </p:nvPr>
        </p:nvSpPr>
        <p:spPr/>
        <p:txBody>
          <a:bodyPr/>
          <a:lstStyle/>
          <a:p>
            <a:r>
              <a:rPr kumimoji="1" lang="en-US" altLang="ja-JP"/>
              <a:t>The 26th KEKB Acclerator Review Committee</a:t>
            </a:r>
            <a:endParaRPr kumimoji="1" lang="ja-JP" altLang="en-US"/>
          </a:p>
        </p:txBody>
      </p:sp>
      <p:sp>
        <p:nvSpPr>
          <p:cNvPr id="3" name="スライド番号プレースホルダー 2">
            <a:extLst>
              <a:ext uri="{FF2B5EF4-FFF2-40B4-BE49-F238E27FC236}">
                <a16:creationId xmlns:a16="http://schemas.microsoft.com/office/drawing/2014/main" id="{6CD2146A-1BE9-704E-7527-734381C0B41B}"/>
              </a:ext>
            </a:extLst>
          </p:cNvPr>
          <p:cNvSpPr>
            <a:spLocks noGrp="1"/>
          </p:cNvSpPr>
          <p:nvPr>
            <p:ph type="sldNum" sz="quarter" idx="12"/>
          </p:nvPr>
        </p:nvSpPr>
        <p:spPr/>
        <p:txBody>
          <a:bodyPr/>
          <a:lstStyle/>
          <a:p>
            <a:fld id="{F495176A-387F-8645-862E-987C27A6E32D}" type="slidenum">
              <a:rPr kumimoji="1" lang="ja-JP" altLang="en-US" smtClean="0"/>
              <a:t>7</a:t>
            </a:fld>
            <a:endParaRPr kumimoji="1" lang="ja-JP" altLang="en-US"/>
          </a:p>
        </p:txBody>
      </p:sp>
      <p:sp>
        <p:nvSpPr>
          <p:cNvPr id="4" name="テキスト ボックス 3">
            <a:extLst>
              <a:ext uri="{FF2B5EF4-FFF2-40B4-BE49-F238E27FC236}">
                <a16:creationId xmlns:a16="http://schemas.microsoft.com/office/drawing/2014/main" id="{6FC61DBE-7C05-E8EA-AC65-33CA912E6AFA}"/>
              </a:ext>
            </a:extLst>
          </p:cNvPr>
          <p:cNvSpPr txBox="1"/>
          <p:nvPr/>
        </p:nvSpPr>
        <p:spPr>
          <a:xfrm>
            <a:off x="0" y="0"/>
            <a:ext cx="7918514" cy="523220"/>
          </a:xfrm>
          <a:prstGeom prst="rect">
            <a:avLst/>
          </a:prstGeom>
          <a:noFill/>
        </p:spPr>
        <p:txBody>
          <a:bodyPr wrap="none" rtlCol="0">
            <a:spAutoFit/>
          </a:bodyPr>
          <a:lstStyle/>
          <a:p>
            <a:r>
              <a:rPr kumimoji="1" lang="en-US" altLang="ja-JP" sz="2800" b="1" u="sng" dirty="0">
                <a:solidFill>
                  <a:srgbClr val="FF0000"/>
                </a:solidFill>
                <a:uFill>
                  <a:solidFill>
                    <a:srgbClr val="FF0000"/>
                  </a:solidFill>
                </a:uFill>
              </a:rPr>
              <a:t>HER Septum 1: </a:t>
            </a:r>
            <a:r>
              <a:rPr lang="en-US" altLang="ja-JP" sz="2800" b="1" u="sng" dirty="0">
                <a:solidFill>
                  <a:srgbClr val="FF0000"/>
                </a:solidFill>
                <a:uFill>
                  <a:solidFill>
                    <a:srgbClr val="FF0000"/>
                  </a:solidFill>
                </a:uFill>
              </a:rPr>
              <a:t>Field quality improvement (2) </a:t>
            </a:r>
            <a:r>
              <a:rPr lang="en-US" altLang="ja-JP" sz="2800" b="1" u="sng" dirty="0">
                <a:uFill>
                  <a:solidFill>
                    <a:srgbClr val="FF0000"/>
                  </a:solidFill>
                </a:uFill>
              </a:rPr>
              <a:t>(Mori)</a:t>
            </a:r>
            <a:endParaRPr kumimoji="1" lang="en-US" altLang="ja-JP" sz="2400" b="1" u="sng" dirty="0">
              <a:uFill>
                <a:solidFill>
                  <a:srgbClr val="FF0000"/>
                </a:solidFill>
              </a:uFill>
            </a:endParaRPr>
          </a:p>
        </p:txBody>
      </p:sp>
      <p:pic>
        <p:nvPicPr>
          <p:cNvPr id="5" name="図 4">
            <a:extLst>
              <a:ext uri="{FF2B5EF4-FFF2-40B4-BE49-F238E27FC236}">
                <a16:creationId xmlns:a16="http://schemas.microsoft.com/office/drawing/2014/main" id="{EAC85371-640A-0A62-021C-0689494A1437}"/>
              </a:ext>
            </a:extLst>
          </p:cNvPr>
          <p:cNvPicPr>
            <a:picLocks noChangeAspect="1"/>
          </p:cNvPicPr>
          <p:nvPr/>
        </p:nvPicPr>
        <p:blipFill>
          <a:blip r:embed="rId2"/>
          <a:stretch>
            <a:fillRect/>
          </a:stretch>
        </p:blipFill>
        <p:spPr>
          <a:xfrm>
            <a:off x="911509" y="1273653"/>
            <a:ext cx="9275823" cy="2999002"/>
          </a:xfrm>
          <a:prstGeom prst="rect">
            <a:avLst/>
          </a:prstGeom>
        </p:spPr>
      </p:pic>
      <p:sp>
        <p:nvSpPr>
          <p:cNvPr id="7" name="テキスト ボックス 6">
            <a:extLst>
              <a:ext uri="{FF2B5EF4-FFF2-40B4-BE49-F238E27FC236}">
                <a16:creationId xmlns:a16="http://schemas.microsoft.com/office/drawing/2014/main" id="{76BDE0F7-16A9-1960-7423-A2E013BB445D}"/>
              </a:ext>
            </a:extLst>
          </p:cNvPr>
          <p:cNvSpPr txBox="1"/>
          <p:nvPr/>
        </p:nvSpPr>
        <p:spPr>
          <a:xfrm>
            <a:off x="714808" y="4388858"/>
            <a:ext cx="10298096" cy="1785104"/>
          </a:xfrm>
          <a:prstGeom prst="rect">
            <a:avLst/>
          </a:prstGeom>
          <a:noFill/>
        </p:spPr>
        <p:txBody>
          <a:bodyPr wrap="square">
            <a:spAutoFit/>
          </a:bodyPr>
          <a:lstStyle/>
          <a:p>
            <a:pPr>
              <a:spcBef>
                <a:spcPts val="600"/>
              </a:spcBef>
              <a:spcAft>
                <a:spcPts val="600"/>
              </a:spcAft>
            </a:pPr>
            <a:r>
              <a:rPr lang="en-US" altLang="ja-JP" dirty="0"/>
              <a:t>Issue for fabrication</a:t>
            </a:r>
          </a:p>
          <a:p>
            <a:pPr marL="800100" lvl="1" indent="-342900">
              <a:spcBef>
                <a:spcPts val="600"/>
              </a:spcBef>
              <a:spcAft>
                <a:spcPts val="600"/>
              </a:spcAft>
              <a:buFont typeface="Arial" panose="020B0604020202020204" pitchFamily="34" charset="0"/>
              <a:buChar char="•"/>
            </a:pPr>
            <a:r>
              <a:rPr lang="en-US" altLang="ja-JP" dirty="0"/>
              <a:t>We noticed the silicon steel plate ( JFE 0.35mm inorganic coating) used so far are not available any more. Another candidates (0.15 mm inorganic coating or 0.35 mm organic coating) are found but it must be evaluated for punching accuracy and outgas performance.</a:t>
            </a:r>
          </a:p>
          <a:p>
            <a:pPr marL="800100" lvl="1" indent="-342900">
              <a:spcBef>
                <a:spcPts val="600"/>
              </a:spcBef>
              <a:spcAft>
                <a:spcPts val="600"/>
              </a:spcAft>
              <a:buFont typeface="Arial" panose="020B0604020202020204" pitchFamily="34" charset="0"/>
              <a:buChar char="•"/>
            </a:pPr>
            <a:r>
              <a:rPr lang="en-US" altLang="ja-JP" dirty="0"/>
              <a:t> Therefore, the fabrication is delayed and installation will be scheduled in summer 2024.</a:t>
            </a:r>
          </a:p>
        </p:txBody>
      </p:sp>
      <p:sp>
        <p:nvSpPr>
          <p:cNvPr id="8" name="テキスト ボックス 7">
            <a:extLst>
              <a:ext uri="{FF2B5EF4-FFF2-40B4-BE49-F238E27FC236}">
                <a16:creationId xmlns:a16="http://schemas.microsoft.com/office/drawing/2014/main" id="{B7F90B8B-532A-0595-B3BD-64A0EDDB7576}"/>
              </a:ext>
            </a:extLst>
          </p:cNvPr>
          <p:cNvSpPr txBox="1"/>
          <p:nvPr/>
        </p:nvSpPr>
        <p:spPr>
          <a:xfrm>
            <a:off x="714808" y="639423"/>
            <a:ext cx="10494335" cy="646331"/>
          </a:xfrm>
          <a:prstGeom prst="rect">
            <a:avLst/>
          </a:prstGeom>
          <a:noFill/>
        </p:spPr>
        <p:txBody>
          <a:bodyPr wrap="square" rtlCol="0">
            <a:spAutoFit/>
          </a:bodyPr>
          <a:lstStyle/>
          <a:p>
            <a:r>
              <a:rPr kumimoji="1" lang="en-US" altLang="ja-JP" dirty="0"/>
              <a:t>Simulation studies are performed and we decided shim shap</a:t>
            </a:r>
            <a:r>
              <a:rPr lang="en-US" altLang="ja-JP" dirty="0"/>
              <a:t>e as shown in the lower left figure: the flat top width h=0.24 mm, </a:t>
            </a:r>
            <a:r>
              <a:rPr lang="en-US" altLang="ja-JP" dirty="0" err="1"/>
              <a:t>wtop</a:t>
            </a:r>
            <a:r>
              <a:rPr lang="en-US" altLang="ja-JP" dirty="0"/>
              <a:t>=0.06mm.</a:t>
            </a:r>
            <a:endParaRPr kumimoji="1" lang="ja-JP" altLang="en-US"/>
          </a:p>
        </p:txBody>
      </p:sp>
      <p:sp>
        <p:nvSpPr>
          <p:cNvPr id="9" name="右矢印 8">
            <a:extLst>
              <a:ext uri="{FF2B5EF4-FFF2-40B4-BE49-F238E27FC236}">
                <a16:creationId xmlns:a16="http://schemas.microsoft.com/office/drawing/2014/main" id="{AB4C6BF2-9E2E-33BA-4484-ADA33DA5D7DA}"/>
              </a:ext>
            </a:extLst>
          </p:cNvPr>
          <p:cNvSpPr/>
          <p:nvPr/>
        </p:nvSpPr>
        <p:spPr>
          <a:xfrm>
            <a:off x="5039833" y="2700670"/>
            <a:ext cx="170120" cy="106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40702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イメージ" descr="イメージ"/>
          <p:cNvPicPr>
            <a:picLocks noChangeAspect="1"/>
          </p:cNvPicPr>
          <p:nvPr/>
        </p:nvPicPr>
        <p:blipFill>
          <a:blip r:embed="rId2"/>
          <a:stretch>
            <a:fillRect/>
          </a:stretch>
        </p:blipFill>
        <p:spPr>
          <a:xfrm>
            <a:off x="1943695" y="772418"/>
            <a:ext cx="4063008" cy="2613533"/>
          </a:xfrm>
          <a:prstGeom prst="rect">
            <a:avLst/>
          </a:prstGeom>
          <a:ln w="12700">
            <a:miter lim="400000"/>
          </a:ln>
        </p:spPr>
      </p:pic>
      <p:sp>
        <p:nvSpPr>
          <p:cNvPr id="232" name="HER injection orbit and the chamber wall"/>
          <p:cNvSpPr txBox="1"/>
          <p:nvPr/>
        </p:nvSpPr>
        <p:spPr>
          <a:xfrm>
            <a:off x="2217551" y="394016"/>
            <a:ext cx="2766591"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a:latin typeface="+mn-lt"/>
                <a:ea typeface="+mn-ea"/>
                <a:cs typeface="+mn-cs"/>
                <a:sym typeface="ヒラギノ角ゴ ProN W6"/>
              </a:defRPr>
            </a:lvl1pPr>
          </a:lstStyle>
          <a:p>
            <a:r>
              <a:rPr sz="1266"/>
              <a:t>HER injection orbit and the chamber wall</a:t>
            </a:r>
          </a:p>
        </p:txBody>
      </p:sp>
      <p:sp>
        <p:nvSpPr>
          <p:cNvPr id="233" name="Injected beam"/>
          <p:cNvSpPr txBox="1"/>
          <p:nvPr/>
        </p:nvSpPr>
        <p:spPr>
          <a:xfrm>
            <a:off x="2943994" y="2876108"/>
            <a:ext cx="748603" cy="2128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300"/>
            </a:lvl1pPr>
          </a:lstStyle>
          <a:p>
            <a:r>
              <a:rPr sz="914"/>
              <a:t>Injected beam</a:t>
            </a:r>
          </a:p>
        </p:txBody>
      </p:sp>
      <p:sp>
        <p:nvSpPr>
          <p:cNvPr id="234" name="Stored beam"/>
          <p:cNvSpPr txBox="1"/>
          <p:nvPr/>
        </p:nvSpPr>
        <p:spPr>
          <a:xfrm>
            <a:off x="3825632" y="1500936"/>
            <a:ext cx="681277" cy="2128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300"/>
            </a:lvl1pPr>
          </a:lstStyle>
          <a:p>
            <a:r>
              <a:rPr sz="914"/>
              <a:t>Stored beam</a:t>
            </a:r>
          </a:p>
        </p:txBody>
      </p:sp>
      <p:sp>
        <p:nvSpPr>
          <p:cNvPr id="235" name="Septum"/>
          <p:cNvSpPr txBox="1"/>
          <p:nvPr/>
        </p:nvSpPr>
        <p:spPr>
          <a:xfrm>
            <a:off x="2617954" y="2188522"/>
            <a:ext cx="437620" cy="2128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300"/>
            </a:lvl1pPr>
          </a:lstStyle>
          <a:p>
            <a:r>
              <a:rPr sz="914"/>
              <a:t>Septum</a:t>
            </a:r>
          </a:p>
        </p:txBody>
      </p:sp>
      <p:sp>
        <p:nvSpPr>
          <p:cNvPr id="236" name="In the current configuration the injected beam is expected to touch the quad chamber before it touches the septum wall.…"/>
          <p:cNvSpPr txBox="1"/>
          <p:nvPr/>
        </p:nvSpPr>
        <p:spPr>
          <a:xfrm>
            <a:off x="7096124" y="624559"/>
            <a:ext cx="4716648" cy="38577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p>
            <a:pPr marL="142870" indent="-142870">
              <a:spcBef>
                <a:spcPts val="600"/>
              </a:spcBef>
              <a:spcAft>
                <a:spcPts val="600"/>
              </a:spcAft>
              <a:buSzPct val="123000"/>
              <a:buChar char="•"/>
            </a:pPr>
            <a:r>
              <a:rPr dirty="0"/>
              <a:t>In the current configuration the injected beam is expected to touch the quad chamber before it touches the septum wall.</a:t>
            </a:r>
          </a:p>
          <a:p>
            <a:pPr marL="142870" indent="-142870">
              <a:spcBef>
                <a:spcPts val="600"/>
              </a:spcBef>
              <a:spcAft>
                <a:spcPts val="600"/>
              </a:spcAft>
              <a:buSzPct val="123000"/>
              <a:buChar char="•"/>
            </a:pPr>
            <a:r>
              <a:rPr dirty="0"/>
              <a:t>Very high residual radiation-activity,  which was found at the flange of the “Injection BPM” chamber, supports this hypothesis.</a:t>
            </a:r>
          </a:p>
          <a:p>
            <a:pPr marL="142870" indent="-142870">
              <a:spcBef>
                <a:spcPts val="600"/>
              </a:spcBef>
              <a:spcAft>
                <a:spcPts val="600"/>
              </a:spcAft>
              <a:buSzPct val="123000"/>
              <a:buChar char="•"/>
            </a:pPr>
            <a:r>
              <a:rPr dirty="0"/>
              <a:t>Kicker orbit changes cannot avoid this geometrical conflict because it interferes with the constraint from the abort orbit.</a:t>
            </a:r>
          </a:p>
          <a:p>
            <a:pPr marL="142870" indent="-142870">
              <a:spcBef>
                <a:spcPts val="600"/>
              </a:spcBef>
              <a:spcAft>
                <a:spcPts val="600"/>
              </a:spcAft>
              <a:buSzPct val="123000"/>
              <a:buChar char="•"/>
            </a:pPr>
            <a:r>
              <a:rPr dirty="0"/>
              <a:t>A new chamber for QI4E was designed which has enough clearance to the injected beam (see Vac-group report).</a:t>
            </a:r>
          </a:p>
        </p:txBody>
      </p:sp>
      <p:sp>
        <p:nvSpPr>
          <p:cNvPr id="237" name="Ideal wall shape to minimize the injection amplitude"/>
          <p:cNvSpPr txBox="1"/>
          <p:nvPr/>
        </p:nvSpPr>
        <p:spPr>
          <a:xfrm>
            <a:off x="3643515" y="3470977"/>
            <a:ext cx="2663619" cy="4617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l">
              <a:defRPr>
                <a:solidFill>
                  <a:schemeClr val="accent5"/>
                </a:solidFill>
              </a:defRPr>
            </a:lvl1pPr>
          </a:lstStyle>
          <a:p>
            <a:r>
              <a:rPr sz="1266"/>
              <a:t>Ideal wall shape to minimize the injection amplitude</a:t>
            </a:r>
          </a:p>
        </p:txBody>
      </p:sp>
      <p:sp>
        <p:nvSpPr>
          <p:cNvPr id="238" name="線"/>
          <p:cNvSpPr/>
          <p:nvPr/>
        </p:nvSpPr>
        <p:spPr>
          <a:xfrm flipV="1">
            <a:off x="4207972" y="2278548"/>
            <a:ext cx="210725" cy="1203594"/>
          </a:xfrm>
          <a:prstGeom prst="line">
            <a:avLst/>
          </a:prstGeom>
          <a:ln w="12700">
            <a:solidFill>
              <a:srgbClr val="000000"/>
            </a:solidFill>
            <a:miter lim="400000"/>
            <a:tailEnd type="triangle"/>
          </a:ln>
        </p:spPr>
        <p:txBody>
          <a:bodyPr lIns="35719" tIns="35719" rIns="35719" bIns="35719" anchor="ctr"/>
          <a:lstStyle/>
          <a:p>
            <a:endParaRPr sz="1266"/>
          </a:p>
        </p:txBody>
      </p:sp>
      <p:sp>
        <p:nvSpPr>
          <p:cNvPr id="239" name="線"/>
          <p:cNvSpPr/>
          <p:nvPr/>
        </p:nvSpPr>
        <p:spPr>
          <a:xfrm flipV="1">
            <a:off x="4186525" y="2532157"/>
            <a:ext cx="1" cy="963226"/>
          </a:xfrm>
          <a:prstGeom prst="line">
            <a:avLst/>
          </a:prstGeom>
          <a:ln w="12700">
            <a:solidFill>
              <a:srgbClr val="000000"/>
            </a:solidFill>
            <a:miter lim="400000"/>
            <a:tailEnd type="triangle"/>
          </a:ln>
        </p:spPr>
        <p:txBody>
          <a:bodyPr lIns="35719" tIns="35719" rIns="35719" bIns="35719" anchor="ctr"/>
          <a:lstStyle/>
          <a:p>
            <a:endParaRPr sz="1266"/>
          </a:p>
        </p:txBody>
      </p:sp>
      <p:sp>
        <p:nvSpPr>
          <p:cNvPr id="240" name="星形"/>
          <p:cNvSpPr/>
          <p:nvPr/>
        </p:nvSpPr>
        <p:spPr>
          <a:xfrm>
            <a:off x="5367883" y="2384227"/>
            <a:ext cx="160023" cy="152191"/>
          </a:xfrm>
          <a:prstGeom prst="star5">
            <a:avLst>
              <a:gd name="adj" fmla="val 19100"/>
              <a:gd name="hf" fmla="val 105146"/>
              <a:gd name="vf" fmla="val 110557"/>
            </a:avLst>
          </a:prstGeom>
          <a:ln w="12700">
            <a:solidFill>
              <a:schemeClr val="accent5">
                <a:hueOff val="-82419"/>
                <a:satOff val="-9513"/>
                <a:lumOff val="-16343"/>
              </a:schemeClr>
            </a:solidFill>
            <a:miter lim="400000"/>
          </a:ln>
        </p:spPr>
        <p:txBody>
          <a:bodyPr lIns="35719" tIns="35719" rIns="35719" bIns="35719" anchor="ctr"/>
          <a:lstStyle/>
          <a:p>
            <a:pPr defTabSz="410751">
              <a:defRPr sz="2000">
                <a:solidFill>
                  <a:srgbClr val="FFFFFF"/>
                </a:solidFill>
              </a:defRPr>
            </a:pPr>
            <a:endParaRPr sz="1406"/>
          </a:p>
        </p:txBody>
      </p:sp>
      <p:sp>
        <p:nvSpPr>
          <p:cNvPr id="241" name="線"/>
          <p:cNvSpPr/>
          <p:nvPr/>
        </p:nvSpPr>
        <p:spPr>
          <a:xfrm flipH="1">
            <a:off x="5784939" y="1789534"/>
            <a:ext cx="453297" cy="453297"/>
          </a:xfrm>
          <a:prstGeom prst="line">
            <a:avLst/>
          </a:prstGeom>
          <a:ln w="6350">
            <a:solidFill>
              <a:srgbClr val="000000"/>
            </a:solidFill>
            <a:miter lim="400000"/>
            <a:tailEnd type="triangle"/>
          </a:ln>
        </p:spPr>
        <p:txBody>
          <a:bodyPr lIns="35719" tIns="35719" rIns="35719" bIns="35719" anchor="ctr"/>
          <a:lstStyle/>
          <a:p>
            <a:endParaRPr sz="1266"/>
          </a:p>
        </p:txBody>
      </p:sp>
      <p:sp>
        <p:nvSpPr>
          <p:cNvPr id="242" name="線"/>
          <p:cNvSpPr/>
          <p:nvPr/>
        </p:nvSpPr>
        <p:spPr>
          <a:xfrm>
            <a:off x="2524125" y="2402086"/>
            <a:ext cx="2928938" cy="0"/>
          </a:xfrm>
          <a:prstGeom prst="line">
            <a:avLst/>
          </a:prstGeom>
          <a:ln w="25400">
            <a:solidFill>
              <a:srgbClr val="000000"/>
            </a:solidFill>
            <a:miter lim="400000"/>
          </a:ln>
        </p:spPr>
        <p:txBody>
          <a:bodyPr lIns="35719" tIns="35719" rIns="35719" bIns="35719" anchor="ctr"/>
          <a:lstStyle/>
          <a:p>
            <a:endParaRPr sz="1266"/>
          </a:p>
        </p:txBody>
      </p:sp>
      <p:sp>
        <p:nvSpPr>
          <p:cNvPr id="243" name="線"/>
          <p:cNvSpPr/>
          <p:nvPr/>
        </p:nvSpPr>
        <p:spPr>
          <a:xfrm flipV="1">
            <a:off x="5453063" y="2321718"/>
            <a:ext cx="0" cy="80368"/>
          </a:xfrm>
          <a:prstGeom prst="line">
            <a:avLst/>
          </a:prstGeom>
          <a:ln w="25400">
            <a:solidFill>
              <a:srgbClr val="000000"/>
            </a:solidFill>
            <a:miter lim="400000"/>
          </a:ln>
        </p:spPr>
        <p:txBody>
          <a:bodyPr lIns="35719" tIns="35719" rIns="35719" bIns="35719" anchor="ctr"/>
          <a:lstStyle/>
          <a:p>
            <a:endParaRPr sz="1266"/>
          </a:p>
        </p:txBody>
      </p:sp>
      <p:sp>
        <p:nvSpPr>
          <p:cNvPr id="244" name="線"/>
          <p:cNvSpPr/>
          <p:nvPr/>
        </p:nvSpPr>
        <p:spPr>
          <a:xfrm>
            <a:off x="5448598" y="2326184"/>
            <a:ext cx="232173" cy="0"/>
          </a:xfrm>
          <a:prstGeom prst="line">
            <a:avLst/>
          </a:prstGeom>
          <a:ln w="25400">
            <a:solidFill>
              <a:srgbClr val="000000"/>
            </a:solidFill>
            <a:miter lim="400000"/>
          </a:ln>
        </p:spPr>
        <p:txBody>
          <a:bodyPr lIns="35719" tIns="35719" rIns="35719" bIns="35719" anchor="ctr"/>
          <a:lstStyle/>
          <a:p>
            <a:endParaRPr sz="1266"/>
          </a:p>
        </p:txBody>
      </p:sp>
      <p:sp>
        <p:nvSpPr>
          <p:cNvPr id="245" name="線"/>
          <p:cNvSpPr/>
          <p:nvPr/>
        </p:nvSpPr>
        <p:spPr>
          <a:xfrm flipV="1">
            <a:off x="5685234" y="2160984"/>
            <a:ext cx="0" cy="169664"/>
          </a:xfrm>
          <a:prstGeom prst="line">
            <a:avLst/>
          </a:prstGeom>
          <a:ln w="25400">
            <a:solidFill>
              <a:srgbClr val="000000"/>
            </a:solidFill>
            <a:miter lim="400000"/>
          </a:ln>
        </p:spPr>
        <p:txBody>
          <a:bodyPr lIns="35719" tIns="35719" rIns="35719" bIns="35719" anchor="ctr"/>
          <a:lstStyle/>
          <a:p>
            <a:endParaRPr sz="1266"/>
          </a:p>
        </p:txBody>
      </p:sp>
      <p:sp>
        <p:nvSpPr>
          <p:cNvPr id="246" name="Injection Slit"/>
          <p:cNvSpPr txBox="1"/>
          <p:nvPr/>
        </p:nvSpPr>
        <p:spPr>
          <a:xfrm>
            <a:off x="6247781" y="1657433"/>
            <a:ext cx="748603" cy="2337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100"/>
            </a:lvl1pPr>
          </a:lstStyle>
          <a:p>
            <a:r>
              <a:rPr sz="1050" dirty="0"/>
              <a:t>Injection Slit</a:t>
            </a:r>
          </a:p>
        </p:txBody>
      </p:sp>
      <p:sp>
        <p:nvSpPr>
          <p:cNvPr id="247" name="線"/>
          <p:cNvSpPr/>
          <p:nvPr/>
        </p:nvSpPr>
        <p:spPr>
          <a:xfrm flipV="1">
            <a:off x="5497378" y="2473085"/>
            <a:ext cx="295346" cy="80368"/>
          </a:xfrm>
          <a:prstGeom prst="line">
            <a:avLst/>
          </a:prstGeom>
          <a:ln w="12700">
            <a:solidFill>
              <a:srgbClr val="000000"/>
            </a:solidFill>
            <a:miter lim="400000"/>
            <a:tailEnd type="triangle"/>
          </a:ln>
        </p:spPr>
        <p:txBody>
          <a:bodyPr lIns="35719" tIns="35719" rIns="35719" bIns="35719" anchor="ctr"/>
          <a:lstStyle/>
          <a:p>
            <a:endParaRPr sz="1266"/>
          </a:p>
        </p:txBody>
      </p:sp>
      <p:sp>
        <p:nvSpPr>
          <p:cNvPr id="248" name="QI4E"/>
          <p:cNvSpPr txBox="1"/>
          <p:nvPr/>
        </p:nvSpPr>
        <p:spPr>
          <a:xfrm>
            <a:off x="4017848" y="1076022"/>
            <a:ext cx="383118"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a:latin typeface="+mn-lt"/>
                <a:ea typeface="+mn-ea"/>
                <a:cs typeface="+mn-cs"/>
                <a:sym typeface="ヒラギノ角ゴ ProN W6"/>
              </a:defRPr>
            </a:lvl1pPr>
          </a:lstStyle>
          <a:p>
            <a:r>
              <a:rPr sz="1266"/>
              <a:t>QI4E</a:t>
            </a:r>
          </a:p>
        </p:txBody>
      </p:sp>
      <p:sp>
        <p:nvSpPr>
          <p:cNvPr id="249" name="Injection BPM"/>
          <p:cNvSpPr txBox="1"/>
          <p:nvPr/>
        </p:nvSpPr>
        <p:spPr>
          <a:xfrm>
            <a:off x="6308490" y="3053182"/>
            <a:ext cx="838371" cy="2337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100"/>
            </a:lvl1pPr>
          </a:lstStyle>
          <a:p>
            <a:r>
              <a:rPr sz="1050"/>
              <a:t>Injection BPM</a:t>
            </a:r>
          </a:p>
        </p:txBody>
      </p:sp>
      <p:sp>
        <p:nvSpPr>
          <p:cNvPr id="250" name="線"/>
          <p:cNvSpPr/>
          <p:nvPr/>
        </p:nvSpPr>
        <p:spPr>
          <a:xfrm flipH="1" flipV="1">
            <a:off x="5588291" y="2636437"/>
            <a:ext cx="671782" cy="486835"/>
          </a:xfrm>
          <a:prstGeom prst="line">
            <a:avLst/>
          </a:prstGeom>
          <a:ln w="6350">
            <a:solidFill>
              <a:srgbClr val="000000"/>
            </a:solidFill>
            <a:miter lim="400000"/>
            <a:tailEnd type="triangle"/>
          </a:ln>
        </p:spPr>
        <p:txBody>
          <a:bodyPr lIns="35719" tIns="35719" rIns="35719" bIns="35719" anchor="ctr"/>
          <a:lstStyle/>
          <a:p>
            <a:endParaRPr sz="1266"/>
          </a:p>
        </p:txBody>
      </p:sp>
      <mc:AlternateContent xmlns:mc="http://schemas.openxmlformats.org/markup-compatibility/2006" xmlns:a14="http://schemas.microsoft.com/office/drawing/2010/main">
        <mc:Choice Requires="a14">
          <p:sp>
            <p:nvSpPr>
              <p:cNvPr id="251" name="The “ideal shape” of the chamber wall was partially incorporated in the new design, which minimize the injection aperture.…"/>
              <p:cNvSpPr txBox="1"/>
              <p:nvPr/>
            </p:nvSpPr>
            <p:spPr>
              <a:xfrm>
                <a:off x="7096124" y="4690627"/>
                <a:ext cx="4597330" cy="1888017"/>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square" lIns="35719" tIns="35719" rIns="35719" bIns="35719">
                <a:spAutoFit/>
              </a:bodyPr>
              <a:lstStyle/>
              <a:p>
                <a:pPr marL="142870" indent="-142870">
                  <a:spcBef>
                    <a:spcPts val="600"/>
                  </a:spcBef>
                  <a:spcAft>
                    <a:spcPts val="600"/>
                  </a:spcAft>
                  <a:buSzPct val="123000"/>
                  <a:buChar char="•"/>
                </a:pPr>
                <a:r>
                  <a:rPr dirty="0"/>
                  <a:t>The “ideal shape” of the chamber wall was partially incorporated in the new design, which minimize the injection aperture.</a:t>
                </a:r>
              </a:p>
              <a:p>
                <a:pPr marL="142870" indent="-142870">
                  <a:spcBef>
                    <a:spcPts val="600"/>
                  </a:spcBef>
                  <a:spcAft>
                    <a:spcPts val="600"/>
                  </a:spcAft>
                  <a:buSzPct val="123000"/>
                  <a:buChar char="•"/>
                </a:pPr>
                <a:r>
                  <a:rPr dirty="0"/>
                  <a:t>If the “ideal shape” is realized injection aperture will decrease from </a:t>
                </a:r>
                <a14:m>
                  <m:oMath xmlns:m="http://schemas.openxmlformats.org/officeDocument/2006/math">
                    <m:r>
                      <a:rPr i="1">
                        <a:solidFill>
                          <a:srgbClr val="5E5E5E"/>
                        </a:solidFill>
                        <a:latin typeface="Cambria Math" panose="02040503050406030204" pitchFamily="18" charset="0"/>
                      </a:rPr>
                      <m:t>0.88</m:t>
                    </m:r>
                    <m:r>
                      <a:rPr i="1">
                        <a:solidFill>
                          <a:srgbClr val="5E5E5E"/>
                        </a:solidFill>
                        <a:latin typeface="Cambria Math" panose="02040503050406030204" pitchFamily="18" charset="0"/>
                      </a:rPr>
                      <m:t>𝜇</m:t>
                    </m:r>
                    <m:r>
                      <m:rPr>
                        <m:sty m:val="p"/>
                      </m:rPr>
                      <a:rPr i="1">
                        <a:solidFill>
                          <a:srgbClr val="5E5E5E"/>
                        </a:solidFill>
                        <a:latin typeface="Cambria Math" panose="02040503050406030204" pitchFamily="18" charset="0"/>
                      </a:rPr>
                      <m:t>m</m:t>
                    </m:r>
                  </m:oMath>
                </a14:m>
                <a:r>
                  <a:rPr dirty="0"/>
                  <a:t> to </a:t>
                </a:r>
                <a14:m>
                  <m:oMath xmlns:m="http://schemas.openxmlformats.org/officeDocument/2006/math">
                    <m:r>
                      <a:rPr i="1">
                        <a:solidFill>
                          <a:srgbClr val="5E5E5E"/>
                        </a:solidFill>
                        <a:latin typeface="Cambria Math" panose="02040503050406030204" pitchFamily="18" charset="0"/>
                      </a:rPr>
                      <m:t>0.65</m:t>
                    </m:r>
                    <m:r>
                      <a:rPr i="1">
                        <a:solidFill>
                          <a:srgbClr val="5E5E5E"/>
                        </a:solidFill>
                        <a:latin typeface="Cambria Math" panose="02040503050406030204" pitchFamily="18" charset="0"/>
                      </a:rPr>
                      <m:t>𝜇</m:t>
                    </m:r>
                    <m:r>
                      <m:rPr>
                        <m:sty m:val="p"/>
                      </m:rPr>
                      <a:rPr i="1">
                        <a:solidFill>
                          <a:srgbClr val="5E5E5E"/>
                        </a:solidFill>
                        <a:latin typeface="Cambria Math" panose="02040503050406030204" pitchFamily="18" charset="0"/>
                      </a:rPr>
                      <m:t>m</m:t>
                    </m:r>
                  </m:oMath>
                </a14:m>
                <a:r>
                  <a:rPr dirty="0"/>
                  <a:t>.</a:t>
                </a:r>
              </a:p>
            </p:txBody>
          </p:sp>
        </mc:Choice>
        <mc:Fallback xmlns="">
          <p:sp>
            <p:nvSpPr>
              <p:cNvPr id="251" name="The “ideal shape” of the chamber wall was partially incorporated in the new design, which minimize the injection aperture.…"/>
              <p:cNvSpPr txBox="1">
                <a:spLocks noRot="1" noChangeAspect="1" noMove="1" noResize="1" noEditPoints="1" noAdjustHandles="1" noChangeArrowheads="1" noChangeShapeType="1" noTextEdit="1"/>
              </p:cNvSpPr>
              <p:nvPr/>
            </p:nvSpPr>
            <p:spPr>
              <a:xfrm>
                <a:off x="7096124" y="4690627"/>
                <a:ext cx="4597330" cy="1888017"/>
              </a:xfrm>
              <a:prstGeom prst="rect">
                <a:avLst/>
              </a:prstGeom>
              <a:blipFill>
                <a:blip r:embed="rId3"/>
                <a:stretch>
                  <a:fillRect l="-3030" t="-6040" r="-3306" b="-536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ja-JP" altLang="en-US">
                    <a:noFill/>
                  </a:rPr>
                  <a:t> </a:t>
                </a:r>
              </a:p>
            </p:txBody>
          </p:sp>
        </mc:Fallback>
      </mc:AlternateContent>
      <p:pic>
        <p:nvPicPr>
          <p:cNvPr id="252" name="イメージ" descr="イメージ"/>
          <p:cNvPicPr>
            <a:picLocks noChangeAspect="1"/>
          </p:cNvPicPr>
          <p:nvPr/>
        </p:nvPicPr>
        <p:blipFill>
          <a:blip r:embed="rId4"/>
          <a:stretch>
            <a:fillRect/>
          </a:stretch>
        </p:blipFill>
        <p:spPr>
          <a:xfrm>
            <a:off x="1939230" y="4017729"/>
            <a:ext cx="4071938" cy="2676818"/>
          </a:xfrm>
          <a:prstGeom prst="rect">
            <a:avLst/>
          </a:prstGeom>
          <a:ln w="12700">
            <a:miter lim="400000"/>
          </a:ln>
        </p:spPr>
      </p:pic>
      <p:sp>
        <p:nvSpPr>
          <p:cNvPr id="4" name="テキスト ボックス 3">
            <a:extLst>
              <a:ext uri="{FF2B5EF4-FFF2-40B4-BE49-F238E27FC236}">
                <a16:creationId xmlns:a16="http://schemas.microsoft.com/office/drawing/2014/main" id="{03C67EBC-F6F9-A121-3C6F-1B0F9C4F4227}"/>
              </a:ext>
            </a:extLst>
          </p:cNvPr>
          <p:cNvSpPr txBox="1"/>
          <p:nvPr/>
        </p:nvSpPr>
        <p:spPr>
          <a:xfrm>
            <a:off x="139515" y="10385"/>
            <a:ext cx="7675414" cy="523220"/>
          </a:xfrm>
          <a:prstGeom prst="rect">
            <a:avLst/>
          </a:prstGeom>
          <a:noFill/>
        </p:spPr>
        <p:txBody>
          <a:bodyPr wrap="square">
            <a:spAutoFit/>
          </a:bodyPr>
          <a:lstStyle/>
          <a:p>
            <a:r>
              <a:rPr kumimoji="1" lang="en-US" altLang="ja-JP" sz="2800" b="1" u="sng" dirty="0">
                <a:solidFill>
                  <a:srgbClr val="FF0000"/>
                </a:solidFill>
                <a:uFill>
                  <a:solidFill>
                    <a:srgbClr val="FF0000"/>
                  </a:solidFill>
                </a:uFill>
              </a:rPr>
              <a:t>Injection aperture improvement for HER </a:t>
            </a:r>
            <a:r>
              <a:rPr kumimoji="1" lang="en-US" altLang="ja-JP" sz="2800" b="1" u="sng" dirty="0">
                <a:uFill>
                  <a:solidFill>
                    <a:srgbClr val="FF0000"/>
                  </a:solidFill>
                </a:uFill>
              </a:rPr>
              <a:t>(</a:t>
            </a:r>
            <a:r>
              <a:rPr lang="en-US" altLang="ja-JP" sz="2800" b="1" u="sng" dirty="0" err="1">
                <a:uFill>
                  <a:solidFill>
                    <a:srgbClr val="FF0000"/>
                  </a:solidFill>
                </a:uFill>
              </a:rPr>
              <a:t>Kikcuhi</a:t>
            </a:r>
            <a:r>
              <a:rPr lang="en-US" altLang="ja-JP" sz="2800" b="1" u="sng" dirty="0">
                <a:uFill>
                  <a:solidFill>
                    <a:srgbClr val="FF0000"/>
                  </a:solidFill>
                </a:uFill>
              </a:rPr>
              <a:t>)</a:t>
            </a:r>
            <a:endParaRPr kumimoji="1" lang="en-US" altLang="ja-JP" sz="2800" b="1" u="sng" dirty="0">
              <a:uFill>
                <a:solidFill>
                  <a:srgbClr val="FF0000"/>
                </a:solidFill>
              </a:uFill>
            </a:endParaRPr>
          </a:p>
        </p:txBody>
      </p:sp>
      <p:sp>
        <p:nvSpPr>
          <p:cNvPr id="5" name="スライド番号プレースホルダー 4">
            <a:extLst>
              <a:ext uri="{FF2B5EF4-FFF2-40B4-BE49-F238E27FC236}">
                <a16:creationId xmlns:a16="http://schemas.microsoft.com/office/drawing/2014/main" id="{BD959741-7539-CE48-B3C9-AD40D3CE9B91}"/>
              </a:ext>
            </a:extLst>
          </p:cNvPr>
          <p:cNvSpPr>
            <a:spLocks noGrp="1"/>
          </p:cNvSpPr>
          <p:nvPr>
            <p:ph type="sldNum" sz="quarter" idx="2"/>
          </p:nvPr>
        </p:nvSpPr>
        <p:spPr/>
        <p:txBody>
          <a:bodyPr/>
          <a:lstStyle/>
          <a:p>
            <a:fld id="{86CB4B4D-7CA3-9044-876B-883B54F8677D}" type="slidenum">
              <a:rPr lang="en-US" altLang="ja-JP" smtClean="0"/>
              <a:t>8</a:t>
            </a:fld>
            <a:endParaRPr lang="en-US" altLang="ja-JP"/>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8242C05D-C417-1E57-837A-BB59E4EA425D}"/>
              </a:ext>
            </a:extLst>
          </p:cNvPr>
          <p:cNvSpPr>
            <a:spLocks noGrp="1"/>
          </p:cNvSpPr>
          <p:nvPr>
            <p:ph type="title"/>
          </p:nvPr>
        </p:nvSpPr>
        <p:spPr/>
        <p:txBody>
          <a:bodyPr>
            <a:normAutofit/>
          </a:bodyPr>
          <a:lstStyle/>
          <a:p>
            <a:r>
              <a:rPr lang="en-US" altLang="ja-JP" sz="3200" dirty="0"/>
              <a:t>2. Hardware issues and updates</a:t>
            </a:r>
            <a:endParaRPr lang="ja-JP" altLang="en-US" sz="3200"/>
          </a:p>
        </p:txBody>
      </p:sp>
      <p:sp>
        <p:nvSpPr>
          <p:cNvPr id="4" name="コンテンツ プレースホルダー 3">
            <a:extLst>
              <a:ext uri="{FF2B5EF4-FFF2-40B4-BE49-F238E27FC236}">
                <a16:creationId xmlns:a16="http://schemas.microsoft.com/office/drawing/2014/main" id="{480E7F96-6E1E-3762-F6FF-A432B64BCAB6}"/>
              </a:ext>
            </a:extLst>
          </p:cNvPr>
          <p:cNvSpPr>
            <a:spLocks noGrp="1"/>
          </p:cNvSpPr>
          <p:nvPr>
            <p:ph idx="1"/>
          </p:nvPr>
        </p:nvSpPr>
        <p:spPr/>
        <p:txBody>
          <a:bodyPr>
            <a:normAutofit lnSpcReduction="10000"/>
          </a:bodyPr>
          <a:lstStyle/>
          <a:p>
            <a:pPr lvl="1">
              <a:spcBef>
                <a:spcPts val="600"/>
              </a:spcBef>
              <a:spcAft>
                <a:spcPts val="600"/>
              </a:spcAft>
            </a:pPr>
            <a:r>
              <a:rPr lang="en-US" altLang="ja-JP" dirty="0"/>
              <a:t>LER kicker issues</a:t>
            </a:r>
          </a:p>
          <a:p>
            <a:pPr lvl="2">
              <a:spcBef>
                <a:spcPts val="600"/>
              </a:spcBef>
              <a:spcAft>
                <a:spcPts val="600"/>
              </a:spcAft>
            </a:pPr>
            <a:r>
              <a:rPr lang="en-US" altLang="ja-JP" sz="1800" dirty="0"/>
              <a:t>Leakage of LER injection bump orbit</a:t>
            </a:r>
          </a:p>
          <a:p>
            <a:pPr lvl="2">
              <a:spcBef>
                <a:spcPts val="600"/>
              </a:spcBef>
              <a:spcAft>
                <a:spcPts val="600"/>
              </a:spcAft>
            </a:pPr>
            <a:r>
              <a:rPr lang="en-US" altLang="ja-JP" sz="1800" dirty="0"/>
              <a:t>self-firing troubles of thyratron tube</a:t>
            </a:r>
          </a:p>
          <a:p>
            <a:pPr lvl="1">
              <a:spcBef>
                <a:spcPts val="600"/>
              </a:spcBef>
              <a:spcAft>
                <a:spcPts val="600"/>
              </a:spcAft>
            </a:pPr>
            <a:r>
              <a:rPr lang="en-US" altLang="ja-JP" dirty="0"/>
              <a:t>DR extraction kicker stability issue</a:t>
            </a:r>
          </a:p>
          <a:p>
            <a:pPr lvl="2">
              <a:spcBef>
                <a:spcPts val="600"/>
              </a:spcBef>
              <a:spcAft>
                <a:spcPts val="600"/>
              </a:spcAft>
            </a:pPr>
            <a:r>
              <a:rPr lang="en-US" altLang="ja-JP" sz="1800" dirty="0"/>
              <a:t>DR kicker temperature stability improvement</a:t>
            </a:r>
          </a:p>
          <a:p>
            <a:pPr lvl="2">
              <a:spcBef>
                <a:spcPts val="600"/>
              </a:spcBef>
              <a:spcAft>
                <a:spcPts val="600"/>
              </a:spcAft>
            </a:pPr>
            <a:r>
              <a:rPr lang="en-US" altLang="ja-JP" sz="1800" dirty="0"/>
              <a:t>Temperature stability improvement of facility cooling water</a:t>
            </a:r>
          </a:p>
          <a:p>
            <a:pPr lvl="2">
              <a:spcBef>
                <a:spcPts val="600"/>
              </a:spcBef>
              <a:spcAft>
                <a:spcPts val="600"/>
              </a:spcAft>
            </a:pPr>
            <a:r>
              <a:rPr lang="en-US" altLang="ja-JP" sz="1800" dirty="0"/>
              <a:t>Fast kicker for 2</a:t>
            </a:r>
            <a:r>
              <a:rPr lang="en-US" altLang="ja-JP" sz="1800" baseline="30000" dirty="0"/>
              <a:t>nd</a:t>
            </a:r>
            <a:r>
              <a:rPr lang="en-US" altLang="ja-JP" sz="1800" dirty="0"/>
              <a:t> bunch in RTL</a:t>
            </a:r>
          </a:p>
          <a:p>
            <a:pPr lvl="1">
              <a:spcBef>
                <a:spcPts val="600"/>
              </a:spcBef>
              <a:spcAft>
                <a:spcPts val="600"/>
              </a:spcAft>
            </a:pPr>
            <a:r>
              <a:rPr lang="en-US" altLang="ja-JP" dirty="0"/>
              <a:t>Monitor upgrades</a:t>
            </a:r>
          </a:p>
          <a:p>
            <a:pPr lvl="2">
              <a:spcBef>
                <a:spcPts val="600"/>
              </a:spcBef>
              <a:spcAft>
                <a:spcPts val="600"/>
              </a:spcAft>
            </a:pPr>
            <a:r>
              <a:rPr lang="en-US" altLang="ja-JP" sz="1800" dirty="0"/>
              <a:t>BT-BPM</a:t>
            </a:r>
          </a:p>
          <a:p>
            <a:pPr lvl="2">
              <a:spcBef>
                <a:spcPts val="600"/>
              </a:spcBef>
              <a:spcAft>
                <a:spcPts val="600"/>
              </a:spcAft>
            </a:pPr>
            <a:r>
              <a:rPr lang="en-US" altLang="ja-JP" sz="1800" dirty="0"/>
              <a:t>Radiation profile monitors (BT-SRM, Screen)</a:t>
            </a:r>
          </a:p>
          <a:p>
            <a:pPr lvl="2">
              <a:spcBef>
                <a:spcPts val="600"/>
              </a:spcBef>
              <a:spcAft>
                <a:spcPts val="600"/>
              </a:spcAft>
            </a:pPr>
            <a:r>
              <a:rPr kumimoji="1" lang="en-US" altLang="ja-JP" sz="1800" dirty="0"/>
              <a:t>CSR monitor</a:t>
            </a:r>
            <a:endParaRPr lang="en-US" altLang="ja-JP" sz="1800" dirty="0"/>
          </a:p>
          <a:p>
            <a:pPr lvl="2">
              <a:spcBef>
                <a:spcPts val="600"/>
              </a:spcBef>
              <a:spcAft>
                <a:spcPts val="600"/>
              </a:spcAft>
            </a:pPr>
            <a:endParaRPr lang="en-US" altLang="ja-JP" sz="1800" dirty="0"/>
          </a:p>
          <a:p>
            <a:endParaRPr lang="ja-JP" altLang="en-US" sz="2400"/>
          </a:p>
        </p:txBody>
      </p:sp>
      <p:sp>
        <p:nvSpPr>
          <p:cNvPr id="2" name="スライド番号プレースホルダー 1">
            <a:extLst>
              <a:ext uri="{FF2B5EF4-FFF2-40B4-BE49-F238E27FC236}">
                <a16:creationId xmlns:a16="http://schemas.microsoft.com/office/drawing/2014/main" id="{6ECC41F2-2883-88F9-4018-5F3924253D59}"/>
              </a:ext>
            </a:extLst>
          </p:cNvPr>
          <p:cNvSpPr>
            <a:spLocks noGrp="1"/>
          </p:cNvSpPr>
          <p:nvPr>
            <p:ph type="sldNum" sz="quarter" idx="12"/>
          </p:nvPr>
        </p:nvSpPr>
        <p:spPr/>
        <p:txBody>
          <a:bodyPr/>
          <a:lstStyle/>
          <a:p>
            <a:fld id="{86CB4B4D-7CA3-9044-876B-883B54F8677D}" type="slidenum">
              <a:rPr lang="en-US" altLang="ja-JP" smtClean="0"/>
              <a:t>9</a:t>
            </a:fld>
            <a:endParaRPr lang="en-US" altLang="ja-JP"/>
          </a:p>
        </p:txBody>
      </p:sp>
    </p:spTree>
    <p:extLst>
      <p:ext uri="{BB962C8B-B14F-4D97-AF65-F5344CB8AC3E}">
        <p14:creationId xmlns:p14="http://schemas.microsoft.com/office/powerpoint/2010/main" val="24151496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16573</TotalTime>
  <Words>3089</Words>
  <Application>Microsoft Macintosh PowerPoint</Application>
  <PresentationFormat>ワイド画面</PresentationFormat>
  <Paragraphs>368</Paragraphs>
  <Slides>31</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31</vt:i4>
      </vt:variant>
    </vt:vector>
  </HeadingPairs>
  <TitlesOfParts>
    <vt:vector size="38" baseType="lpstr">
      <vt:lpstr>ヒラギノ角ゴ ProN W3</vt:lpstr>
      <vt:lpstr>游ゴシック</vt:lpstr>
      <vt:lpstr>Arial</vt:lpstr>
      <vt:lpstr>Calibri</vt:lpstr>
      <vt:lpstr>Cambria Math</vt:lpstr>
      <vt:lpstr>Wingdings</vt:lpstr>
      <vt:lpstr>Office テーマ</vt:lpstr>
      <vt:lpstr>BT</vt:lpstr>
      <vt:lpstr>Contents</vt:lpstr>
      <vt:lpstr>1. To improve injection efficiency</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 Hardware issues and updates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Upgrade plans in BT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Summary</vt:lpstr>
      <vt:lpstr>backup</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Microsoft Office ユーザー</dc:creator>
  <cp:lastModifiedBy>Microsoft Office ユーザー</cp:lastModifiedBy>
  <cp:revision>1813</cp:revision>
  <cp:lastPrinted>2022-12-12T14:03:21Z</cp:lastPrinted>
  <dcterms:created xsi:type="dcterms:W3CDTF">2022-12-01T09:10:12Z</dcterms:created>
  <dcterms:modified xsi:type="dcterms:W3CDTF">2022-12-12T23:47:21Z</dcterms:modified>
</cp:coreProperties>
</file>