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1178" r:id="rId2"/>
    <p:sldId id="1179" r:id="rId3"/>
    <p:sldId id="343" r:id="rId4"/>
    <p:sldId id="841" r:id="rId5"/>
    <p:sldId id="1488" r:id="rId6"/>
    <p:sldId id="1498" r:id="rId7"/>
    <p:sldId id="260" r:id="rId8"/>
    <p:sldId id="870" r:id="rId9"/>
    <p:sldId id="1026" r:id="rId10"/>
    <p:sldId id="1170" r:id="rId11"/>
    <p:sldId id="1486" r:id="rId12"/>
    <p:sldId id="1481" r:id="rId13"/>
    <p:sldId id="1154" r:id="rId14"/>
    <p:sldId id="519" r:id="rId15"/>
    <p:sldId id="1103" r:id="rId16"/>
    <p:sldId id="1487" r:id="rId17"/>
    <p:sldId id="1482" r:id="rId18"/>
    <p:sldId id="1156" r:id="rId19"/>
    <p:sldId id="1182" r:id="rId20"/>
    <p:sldId id="296" r:id="rId21"/>
    <p:sldId id="309" r:id="rId22"/>
    <p:sldId id="282" r:id="rId23"/>
    <p:sldId id="1491" r:id="rId24"/>
    <p:sldId id="1496" r:id="rId25"/>
    <p:sldId id="1191" r:id="rId26"/>
    <p:sldId id="1500" r:id="rId27"/>
    <p:sldId id="259" r:id="rId28"/>
    <p:sldId id="256" r:id="rId29"/>
    <p:sldId id="1197" r:id="rId30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3B5E9"/>
    <a:srgbClr val="FF9900"/>
    <a:srgbClr val="EE7800"/>
    <a:srgbClr val="DEA900"/>
    <a:srgbClr val="FFF5FD"/>
    <a:srgbClr val="FF00FF"/>
    <a:srgbClr val="FDF7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706" autoAdjust="0"/>
  </p:normalViewPr>
  <p:slideViewPr>
    <p:cSldViewPr snapToGrid="0">
      <p:cViewPr varScale="1">
        <p:scale>
          <a:sx n="161" d="100"/>
          <a:sy n="161" d="100"/>
        </p:scale>
        <p:origin x="232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5687" tIns="47844" rIns="95687" bIns="4784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5687" tIns="47844" rIns="95687" bIns="47844" rtlCol="0"/>
          <a:lstStyle>
            <a:lvl1pPr algn="r">
              <a:defRPr sz="1300"/>
            </a:lvl1pPr>
          </a:lstStyle>
          <a:p>
            <a:fld id="{793B5900-C285-4D18-8A4E-93FE440E4665}" type="datetimeFigureOut">
              <a:rPr kumimoji="1" lang="ja-JP" altLang="en-US" smtClean="0"/>
              <a:t>2024/3/25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7" tIns="47844" rIns="95687" bIns="4784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5687" tIns="47844" rIns="95687" bIns="4784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5687" tIns="47844" rIns="95687" bIns="4784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5687" tIns="47844" rIns="95687" bIns="47844" rtlCol="0" anchor="b"/>
          <a:lstStyle>
            <a:lvl1pPr algn="r">
              <a:defRPr sz="1300"/>
            </a:lvl1pPr>
          </a:lstStyle>
          <a:p>
            <a:fld id="{AD84EE4C-7AD1-47A3-BA47-F82FB05CF7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67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BF91E-4EB4-42BA-B67E-99561F3FADD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58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入射部では</a:t>
            </a:r>
            <a:r>
              <a:rPr kumimoji="1" lang="en-US" altLang="ja-JP" dirty="0"/>
              <a:t>24</a:t>
            </a:r>
            <a:r>
              <a:rPr kumimoji="1" lang="ja-JP" altLang="en-US" dirty="0"/>
              <a:t>度垂直偏向パルスベンドを用いて，熱電子銃，</a:t>
            </a:r>
            <a:r>
              <a:rPr kumimoji="1" lang="en-US" altLang="ja-JP" dirty="0"/>
              <a:t>RF</a:t>
            </a:r>
            <a:r>
              <a:rPr kumimoji="1" lang="ja-JP" altLang="en-US" dirty="0"/>
              <a:t>電子銃を切り替えて運転している．</a:t>
            </a:r>
            <a:endParaRPr kumimoji="1" lang="en-US" altLang="ja-JP" dirty="0"/>
          </a:p>
          <a:p>
            <a:r>
              <a:rPr kumimoji="1" lang="ja-JP" altLang="en-US" dirty="0"/>
              <a:t>熱電子銃は，陽電子生成用</a:t>
            </a:r>
            <a:r>
              <a:rPr kumimoji="1" lang="en-US" altLang="ja-JP" dirty="0"/>
              <a:t>10 nC</a:t>
            </a:r>
            <a:r>
              <a:rPr kumimoji="1" lang="ja-JP" altLang="en-US" dirty="0"/>
              <a:t>電子ビーム，</a:t>
            </a:r>
            <a:r>
              <a:rPr kumimoji="1" lang="en-US" altLang="ja-JP" dirty="0"/>
              <a:t>PF,PF-AR</a:t>
            </a:r>
            <a:r>
              <a:rPr kumimoji="1" lang="ja-JP" altLang="en-US" dirty="0"/>
              <a:t>入射用</a:t>
            </a:r>
            <a:r>
              <a:rPr kumimoji="1" lang="en-US" altLang="ja-JP" dirty="0"/>
              <a:t> 0.3 nC</a:t>
            </a:r>
            <a:r>
              <a:rPr kumimoji="1" lang="ja-JP" altLang="en-US" dirty="0"/>
              <a:t>ビームを生成している．</a:t>
            </a:r>
            <a:endParaRPr kumimoji="1" lang="en-US" altLang="ja-JP" dirty="0"/>
          </a:p>
          <a:p>
            <a:r>
              <a:rPr kumimoji="1" lang="en-US" altLang="ja-JP" dirty="0"/>
              <a:t>RF</a:t>
            </a:r>
            <a:r>
              <a:rPr kumimoji="1" lang="ja-JP" altLang="en-US" dirty="0"/>
              <a:t>電子銃は，</a:t>
            </a:r>
            <a:r>
              <a:rPr kumimoji="1" lang="en-US" altLang="ja-JP" dirty="0"/>
              <a:t>HER</a:t>
            </a:r>
            <a:r>
              <a:rPr kumimoji="1" lang="ja-JP" altLang="en-US" dirty="0"/>
              <a:t>入射用低エミッタンス電子ビームを生成している．（レーザー両打ち，</a:t>
            </a:r>
            <a:r>
              <a:rPr kumimoji="1" lang="en-US" altLang="ja-JP" dirty="0" err="1"/>
              <a:t>IrCe</a:t>
            </a:r>
            <a:r>
              <a:rPr kumimoji="1" lang="ja-JP" altLang="en-US" dirty="0"/>
              <a:t>カソード）電子銃からは，最大</a:t>
            </a:r>
            <a:r>
              <a:rPr kumimoji="1" lang="en-US" altLang="ja-JP" dirty="0"/>
              <a:t>2</a:t>
            </a:r>
            <a:r>
              <a:rPr kumimoji="1" lang="ja-JP" altLang="en-US" dirty="0"/>
              <a:t>～</a:t>
            </a:r>
            <a:r>
              <a:rPr kumimoji="1" lang="en-US" altLang="ja-JP" dirty="0"/>
              <a:t>3 nC</a:t>
            </a:r>
            <a:r>
              <a:rPr kumimoji="1" lang="ja-JP" altLang="en-US" dirty="0"/>
              <a:t>出る．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AD526-1BB7-47E1-BF03-1CE506046D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69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BF91E-4EB4-42BA-B67E-99561F3FADD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7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4EE4C-7AD1-47A3-BA47-F82FB05CF7C2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084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BF91E-4EB4-42BA-B67E-99561F3FADDE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83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D1D37E-8D4F-475F-9982-EDF7B5755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93402AA-2069-4ECF-9370-3D022852C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9" name="スライド番号プレースホルダー 14">
            <a:extLst>
              <a:ext uri="{FF2B5EF4-FFF2-40B4-BE49-F238E27FC236}">
                <a16:creationId xmlns:a16="http://schemas.microsoft.com/office/drawing/2014/main" id="{C590A22F-9F1E-4E8E-8257-41FBBC08BC49}"/>
              </a:ext>
            </a:extLst>
          </p:cNvPr>
          <p:cNvSpPr txBox="1">
            <a:spLocks/>
          </p:cNvSpPr>
          <p:nvPr userDrawn="1"/>
        </p:nvSpPr>
        <p:spPr>
          <a:xfrm>
            <a:off x="9418126" y="64899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31C412-34AA-481C-990F-3789DF7B9F17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230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297C10-94F4-4721-BF29-8E36879B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59BA2F4-8367-40CF-BEF5-0983B1A6A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C3F404-2499-4071-B797-4EB070E4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9EC779-8CE4-4D3A-9CB2-DB6958257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229E82-BE9C-43D3-BAAF-3DA6A5AC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41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8A7D3D8-9104-455F-84F7-EF9990545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0E3F2C-3876-4ED2-9B63-E5019F041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441C5A-FDD4-45D5-AB31-5C3AFFF8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301665-B221-4F7E-AEF4-B43CC7E6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3C0F29-4E17-4D88-856C-41940526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701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431371" y="1052736"/>
            <a:ext cx="10657184" cy="4968552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9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56A9D4-DA79-4ACA-93EE-2FBBFCD35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>
                <a:latin typeface="Times" panose="02020603050405020304" pitchFamily="18" charset="0"/>
                <a:cs typeface="Times" panose="02020603050405020304" pitchFamily="18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71DE8A-B387-4D27-A3C2-0CA7E550510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imes" panose="02020603050405020304" pitchFamily="18" charset="0"/>
                <a:cs typeface="Times" panose="02020603050405020304" pitchFamily="18" charset="0"/>
              </a:defRPr>
            </a:lvl1pPr>
            <a:lvl2pPr>
              <a:defRPr>
                <a:latin typeface="Times" panose="02020603050405020304" pitchFamily="18" charset="0"/>
                <a:cs typeface="Times" panose="02020603050405020304" pitchFamily="18" charset="0"/>
              </a:defRPr>
            </a:lvl2pPr>
            <a:lvl3pPr>
              <a:defRPr>
                <a:latin typeface="Times" panose="02020603050405020304" pitchFamily="18" charset="0"/>
                <a:cs typeface="Times" panose="02020603050405020304" pitchFamily="18" charset="0"/>
              </a:defRPr>
            </a:lvl3pPr>
            <a:lvl4pPr>
              <a:defRPr>
                <a:latin typeface="Times" panose="02020603050405020304" pitchFamily="18" charset="0"/>
                <a:cs typeface="Times" panose="02020603050405020304" pitchFamily="18" charset="0"/>
              </a:defRPr>
            </a:lvl4pPr>
            <a:lvl5pPr>
              <a:defRPr>
                <a:latin typeface="Times" panose="02020603050405020304" pitchFamily="18" charset="0"/>
                <a:cs typeface="Times" panose="02020603050405020304" pitchFamily="18" charset="0"/>
              </a:defRPr>
            </a:lvl5pPr>
          </a:lstStyle>
          <a:p>
            <a:pPr lvl="0"/>
            <a:r>
              <a:rPr kumimoji="1" lang="en-US" altLang="ja-JP" dirty="0"/>
              <a:t>Contents</a:t>
            </a:r>
            <a:endParaRPr kumimoji="1" lang="ja-JP" altLang="en-US" dirty="0"/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A5A52023-A858-4F1F-9D46-78C5DF64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57" y="6521223"/>
            <a:ext cx="2849729" cy="365125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DA212B6C-DFA1-4F8A-8A5C-7F1EB32E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5938" y="6501865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0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0B017E-48BC-4A31-84CD-C778AC01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3E4871-02A3-4FF1-BB52-338A09A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4F204F-E648-4421-80FB-E502E486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52946C-D60F-4B26-AD0C-FBA58A29C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D2C0F4-2237-472A-82B6-E41DE91E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4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D624C6-8CE0-4352-BA9A-7C211DD9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147D07-58E1-4E43-A5C7-769AA51D6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F1B2B81-05A5-4812-82D1-D38A848B6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88A94A-C88C-4133-BB1A-A1BA45E2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009566-EE33-4F11-ABFC-2250F75FC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488701C-64F9-4455-A364-DD879C39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80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F18E39-AF04-4D24-BE94-4FB3B9C0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1FEDC5-C5A7-4965-9E08-C568632C4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C2D3D04-5377-4298-81BC-FBB168DCB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459C8D6-0B03-42D3-A581-BF264D389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FA25AC8-66AA-4090-BBEE-DF7543ACF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47AF699-1E23-49C9-AD29-FD8CC71E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B4E92F7-A5F6-4B43-9A2D-DF65370A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D55AC11-4EAA-4086-9CE1-5D009B13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52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575088-5039-40EB-B502-793032BB6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F8D5D7B-8731-433C-9A0A-03F72CF84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22E4062-7CF0-4865-90FB-74DFC922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A2A2EB-4ABF-4509-8BA1-446D53C1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923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4C24598-15C0-40E4-A186-985D9A41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141DE40-CB39-49A5-86E7-0A16BFE80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277347-DB12-457D-8B1D-94CB90DF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6563" y="6486981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309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BD9AF8-A01B-493E-82FD-A6190B7A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D99CEE-E943-4CF5-8430-22155FC0E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C7F6FFB-01DB-4DCF-BE2C-540DF9CB5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22504C4-8274-497A-B920-BD87D80F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FC18673-C583-43A6-B3E5-2C60B98B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2A9594-F53D-4A17-A935-EB7F71DA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669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3231C3-38AE-4740-B522-378B5DB1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D5CC609-3DE0-4C43-8472-180D0FE81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B3A3288-6C20-4BE9-9ABA-F05141832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52BB951-8EF3-4380-A33B-BA834BEE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303253-1B03-40DD-97BC-F9D85F76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25616"/>
            <a:ext cx="336665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B510400-7538-4FC7-A53E-9793637C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59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A228B48-8669-43A4-8843-1DAEFF52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244A735-7F36-4D3B-90EC-6595743BA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EA2C2B-E132-4E92-941D-C1DDCD520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25056" y="64959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1C412-34AA-481C-990F-3789DF7B9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061687CB-C956-4994-AB3E-CA93D1C82A2A}"/>
              </a:ext>
            </a:extLst>
          </p:cNvPr>
          <p:cNvSpPr txBox="1">
            <a:spLocks/>
          </p:cNvSpPr>
          <p:nvPr userDrawn="1"/>
        </p:nvSpPr>
        <p:spPr>
          <a:xfrm>
            <a:off x="3924787" y="6524233"/>
            <a:ext cx="4108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KEKB Accelerator Review Committee, Mar. 25-27, 2024</a:t>
            </a:r>
          </a:p>
        </p:txBody>
      </p:sp>
    </p:spTree>
    <p:extLst>
      <p:ext uri="{BB962C8B-B14F-4D97-AF65-F5344CB8AC3E}">
        <p14:creationId xmlns:p14="http://schemas.microsoft.com/office/powerpoint/2010/main" val="288903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D5C678-B337-49C7-BA7A-24B3B1A4F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512" y="1306841"/>
            <a:ext cx="10911048" cy="1752386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Injector Overview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654F12E-9163-446E-9F56-A3B518848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45" y="4492891"/>
            <a:ext cx="11752613" cy="934642"/>
          </a:xfrm>
        </p:spPr>
        <p:txBody>
          <a:bodyPr>
            <a:no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Masanori Satoh (Acc. Lab. Div. V, KEK)</a:t>
            </a:r>
          </a:p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on behalf of Injector Linac Group</a:t>
            </a:r>
            <a:r>
              <a:rPr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Commissioning Group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69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9F1539-8F98-4726-9588-3C7E974CB8AA}"/>
              </a:ext>
            </a:extLst>
          </p:cNvPr>
          <p:cNvSpPr txBox="1"/>
          <p:nvPr/>
        </p:nvSpPr>
        <p:spPr>
          <a:xfrm>
            <a:off x="6977595" y="3576444"/>
            <a:ext cx="4866209" cy="319408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0" lang="en-US" altLang="zh-CN" b="1" dirty="0">
                <a:solidFill>
                  <a:srgbClr val="0000FF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DOE (diffractive optical element) </a:t>
            </a:r>
            <a:r>
              <a:rPr kumimoji="0" lang="en-US" altLang="zh-CN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were installed at 1</a:t>
            </a:r>
            <a:r>
              <a:rPr kumimoji="0" lang="en-US" altLang="zh-CN" b="1" baseline="30000" dirty="0">
                <a:latin typeface="等线 Light" panose="02010600030101010101" pitchFamily="2" charset="-122"/>
                <a:ea typeface="等线 Light" panose="02010600030101010101" pitchFamily="2" charset="-122"/>
              </a:rPr>
              <a:t>st</a:t>
            </a:r>
            <a:r>
              <a:rPr kumimoji="0" lang="en-US" altLang="zh-CN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 /2</a:t>
            </a:r>
            <a:r>
              <a:rPr kumimoji="0" lang="en-US" altLang="zh-CN" b="1" baseline="30000" dirty="0">
                <a:latin typeface="等线 Light" panose="02010600030101010101" pitchFamily="2" charset="-122"/>
                <a:ea typeface="等线 Light" panose="02010600030101010101" pitchFamily="2" charset="-122"/>
              </a:rPr>
              <a:t>nd</a:t>
            </a:r>
            <a:r>
              <a:rPr kumimoji="0" lang="en-US" altLang="zh-CN" sz="1200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 (in summer ‘20/‘21) </a:t>
            </a:r>
            <a:r>
              <a:rPr kumimoji="0" lang="en-US" altLang="zh-CN" b="1" dirty="0">
                <a:latin typeface="等线 Light" panose="02010600030101010101" pitchFamily="2" charset="-122"/>
                <a:ea typeface="等线 Light" panose="02010600030101010101" pitchFamily="2" charset="-122"/>
              </a:rPr>
              <a:t>line laser: Laser beam homogenizer for low emittance beam with the high intensity bunch charge.</a:t>
            </a:r>
          </a:p>
          <a:p>
            <a:endParaRPr kumimoji="0" lang="en-US" altLang="zh-CN" sz="1814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0" lang="en-US" altLang="zh-CN" sz="1814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0" lang="en-US" altLang="zh-CN" sz="1814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0" lang="en-US" altLang="zh-CN" sz="1814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0" lang="en-US" altLang="zh-CN" sz="1814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0" lang="en-US" altLang="zh-CN" sz="1814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0" lang="en-US" altLang="zh-CN" sz="1814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kumimoji="0" lang="en-US" altLang="zh-CN" sz="2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BB82BB1-12A5-49C4-A54D-13D57F2387C4}"/>
              </a:ext>
            </a:extLst>
          </p:cNvPr>
          <p:cNvGrpSpPr/>
          <p:nvPr/>
        </p:nvGrpSpPr>
        <p:grpSpPr>
          <a:xfrm>
            <a:off x="6903742" y="4689992"/>
            <a:ext cx="2484232" cy="1673836"/>
            <a:chOff x="6963908" y="5794164"/>
            <a:chExt cx="2484232" cy="1673836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CFC5D7B-8665-474A-BC9E-8F3DDA5DF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908" y="5794164"/>
              <a:ext cx="2484232" cy="1673836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0D4B422-9C2B-4D57-8F08-8146AF3B7276}"/>
                </a:ext>
              </a:extLst>
            </p:cNvPr>
            <p:cNvSpPr/>
            <p:nvPr/>
          </p:nvSpPr>
          <p:spPr>
            <a:xfrm>
              <a:off x="8044451" y="6460031"/>
              <a:ext cx="294430" cy="320466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D7429B5-6BFC-4357-B37C-A321964EDD03}"/>
              </a:ext>
            </a:extLst>
          </p:cNvPr>
          <p:cNvGrpSpPr/>
          <p:nvPr/>
        </p:nvGrpSpPr>
        <p:grpSpPr>
          <a:xfrm>
            <a:off x="9410700" y="4698339"/>
            <a:ext cx="2484232" cy="1673836"/>
            <a:chOff x="6619710" y="5065244"/>
            <a:chExt cx="2484232" cy="1673836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D4E2FD2-4293-4667-8240-13AA0B9F9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710" y="5065244"/>
              <a:ext cx="2484232" cy="1673836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DA0259F-30FC-41B4-93AA-9ECC221A82C2}"/>
                </a:ext>
              </a:extLst>
            </p:cNvPr>
            <p:cNvSpPr/>
            <p:nvPr/>
          </p:nvSpPr>
          <p:spPr>
            <a:xfrm>
              <a:off x="7668458" y="5837925"/>
              <a:ext cx="334538" cy="320466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矢印: 右 13">
            <a:extLst>
              <a:ext uri="{FF2B5EF4-FFF2-40B4-BE49-F238E27FC236}">
                <a16:creationId xmlns:a16="http://schemas.microsoft.com/office/drawing/2014/main" id="{2C2BD4B6-568D-4875-A6BB-9D97C5092BFA}"/>
              </a:ext>
            </a:extLst>
          </p:cNvPr>
          <p:cNvSpPr/>
          <p:nvPr/>
        </p:nvSpPr>
        <p:spPr>
          <a:xfrm>
            <a:off x="9043478" y="5354514"/>
            <a:ext cx="866166" cy="3988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8752DC-D50C-47B4-B164-18649034B1B3}"/>
              </a:ext>
            </a:extLst>
          </p:cNvPr>
          <p:cNvSpPr txBox="1"/>
          <p:nvPr/>
        </p:nvSpPr>
        <p:spPr>
          <a:xfrm>
            <a:off x="6963780" y="6398460"/>
            <a:ext cx="3355760" cy="315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52" dirty="0">
                <a:latin typeface="Arial" panose="020B0604020202020204" pitchFamily="34" charset="0"/>
                <a:cs typeface="Arial" panose="020B0604020202020204" pitchFamily="34" charset="0"/>
              </a:rPr>
              <a:t>world first DOE application in UV laser</a:t>
            </a:r>
            <a:endParaRPr lang="ja-JP" altLang="en-US" sz="145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E83C295A-5DA9-4690-A72A-9FD0C4047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55" y="907327"/>
            <a:ext cx="3795149" cy="2650263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B3F1D490-B3BC-4C77-B897-2065468D6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87" y="857226"/>
            <a:ext cx="3781491" cy="2640725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E95E3235-5360-499F-99DA-F67601649648}"/>
              </a:ext>
            </a:extLst>
          </p:cNvPr>
          <p:cNvSpPr txBox="1"/>
          <p:nvPr/>
        </p:nvSpPr>
        <p:spPr>
          <a:xfrm>
            <a:off x="5512688" y="859827"/>
            <a:ext cx="3351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2019.06 </a:t>
            </a:r>
            <a:r>
              <a:rPr lang="en-US" altLang="zh-CN" sz="1200" b="1" dirty="0">
                <a:solidFill>
                  <a:srgbClr val="FF0000"/>
                </a:solidFill>
                <a:latin typeface="+mj-lt"/>
                <a:ea typeface="华文细黑" panose="02010600040101010101" pitchFamily="2" charset="-122"/>
                <a:cs typeface="+mn-ea"/>
              </a:rPr>
              <a:t>without</a:t>
            </a:r>
            <a:r>
              <a:rPr lang="en-US" altLang="zh-CN" sz="12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 DOE &amp; beam position sensor </a:t>
            </a:r>
            <a:endParaRPr lang="zh-CN" altLang="en-US" sz="1200" dirty="0">
              <a:solidFill>
                <a:srgbClr val="002060"/>
              </a:solidFill>
            </a:endParaRPr>
          </a:p>
        </p:txBody>
      </p:sp>
      <p:sp>
        <p:nvSpPr>
          <p:cNvPr id="22" name="文本框 17">
            <a:extLst>
              <a:ext uri="{FF2B5EF4-FFF2-40B4-BE49-F238E27FC236}">
                <a16:creationId xmlns:a16="http://schemas.microsoft.com/office/drawing/2014/main" id="{975C36F7-D4E9-4FD9-91DE-4050E9577FEA}"/>
              </a:ext>
            </a:extLst>
          </p:cNvPr>
          <p:cNvSpPr txBox="1"/>
          <p:nvPr/>
        </p:nvSpPr>
        <p:spPr>
          <a:xfrm>
            <a:off x="8802914" y="872520"/>
            <a:ext cx="33526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2021.06 </a:t>
            </a:r>
            <a:r>
              <a:rPr lang="en-US" altLang="zh-CN" sz="1200" b="1" dirty="0">
                <a:solidFill>
                  <a:srgbClr val="FF0000"/>
                </a:solidFill>
                <a:latin typeface="+mj-lt"/>
                <a:ea typeface="华文细黑" panose="02010600040101010101" pitchFamily="2" charset="-122"/>
                <a:cs typeface="+mn-ea"/>
              </a:rPr>
              <a:t>with</a:t>
            </a:r>
            <a:r>
              <a:rPr lang="en-US" altLang="zh-CN" sz="12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 DOE &amp; beam position sensor </a:t>
            </a:r>
            <a:endParaRPr lang="zh-CN" altLang="en-US" sz="1200" dirty="0">
              <a:solidFill>
                <a:srgbClr val="002060"/>
              </a:solidFill>
            </a:endParaRPr>
          </a:p>
        </p:txBody>
      </p:sp>
      <p:sp>
        <p:nvSpPr>
          <p:cNvPr id="23" name="文本框 21">
            <a:extLst>
              <a:ext uri="{FF2B5EF4-FFF2-40B4-BE49-F238E27FC236}">
                <a16:creationId xmlns:a16="http://schemas.microsoft.com/office/drawing/2014/main" id="{1F6AFA0F-26B0-47E7-AEC4-B55ACEB4BDF6}"/>
              </a:ext>
            </a:extLst>
          </p:cNvPr>
          <p:cNvSpPr txBox="1"/>
          <p:nvPr/>
        </p:nvSpPr>
        <p:spPr>
          <a:xfrm>
            <a:off x="5810685" y="2741828"/>
            <a:ext cx="32513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H 2</a:t>
            </a:r>
            <a:r>
              <a:rPr lang="el-GR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σ</a:t>
            </a:r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: 48.04±0.51, V 2</a:t>
            </a:r>
            <a:r>
              <a:rPr lang="el-GR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σ</a:t>
            </a:r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: 46.08±0</a:t>
            </a:r>
            <a:r>
              <a:rPr lang="el-GR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.</a:t>
            </a:r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69</a:t>
            </a:r>
            <a:endParaRPr lang="zh-CN" altLang="en-US" sz="1100" dirty="0">
              <a:solidFill>
                <a:srgbClr val="002060"/>
              </a:solidFill>
            </a:endParaRPr>
          </a:p>
        </p:txBody>
      </p:sp>
      <p:sp>
        <p:nvSpPr>
          <p:cNvPr id="24" name="文本框 22">
            <a:extLst>
              <a:ext uri="{FF2B5EF4-FFF2-40B4-BE49-F238E27FC236}">
                <a16:creationId xmlns:a16="http://schemas.microsoft.com/office/drawing/2014/main" id="{C8EB790D-5324-4396-A099-18E4A9E89E6E}"/>
              </a:ext>
            </a:extLst>
          </p:cNvPr>
          <p:cNvSpPr txBox="1"/>
          <p:nvPr/>
        </p:nvSpPr>
        <p:spPr>
          <a:xfrm>
            <a:off x="9090429" y="2872633"/>
            <a:ext cx="32513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H 2</a:t>
            </a:r>
            <a:r>
              <a:rPr lang="el-GR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σ</a:t>
            </a:r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: 24.30±3.06, V 2</a:t>
            </a:r>
            <a:r>
              <a:rPr lang="el-GR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σ</a:t>
            </a:r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: 10.08±0</a:t>
            </a:r>
            <a:r>
              <a:rPr lang="el-GR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.</a:t>
            </a:r>
            <a:r>
              <a:rPr lang="en-US" altLang="zh-CN" sz="1100" b="1" dirty="0">
                <a:solidFill>
                  <a:srgbClr val="002060"/>
                </a:solidFill>
                <a:latin typeface="+mj-lt"/>
                <a:ea typeface="华文细黑" panose="02010600040101010101" pitchFamily="2" charset="-122"/>
                <a:cs typeface="+mn-ea"/>
              </a:rPr>
              <a:t>46</a:t>
            </a:r>
            <a:endParaRPr lang="zh-CN" altLang="en-US" sz="1100" dirty="0">
              <a:solidFill>
                <a:srgbClr val="002060"/>
              </a:solidFill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60D4E864-1C0C-4525-B1F6-2C83E134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10" y="87476"/>
            <a:ext cx="10515600" cy="518044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DOE for reshaping of laser spatial distribution</a:t>
            </a:r>
            <a:endParaRPr kumimoji="1" lang="ja-JP" altLang="en-US" dirty="0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562C95FC-13D1-44C7-9710-C80B486448F4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e- beam status</a:t>
            </a:r>
            <a:endParaRPr lang="ja-JP" altLang="en-US" sz="1800" dirty="0"/>
          </a:p>
        </p:txBody>
      </p:sp>
      <p:pic>
        <p:nvPicPr>
          <p:cNvPr id="27" name="図 3">
            <a:extLst>
              <a:ext uri="{FF2B5EF4-FFF2-40B4-BE49-F238E27FC236}">
                <a16:creationId xmlns:a16="http://schemas.microsoft.com/office/drawing/2014/main" id="{87656F01-BBB7-40EC-9E67-0D44A38CE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" y="624298"/>
            <a:ext cx="5621730" cy="3129258"/>
          </a:xfrm>
          <a:prstGeom prst="rect">
            <a:avLst/>
          </a:prstGeom>
        </p:spPr>
      </p:pic>
      <p:sp>
        <p:nvSpPr>
          <p:cNvPr id="29" name="コンテンツ プレースホルダー 2">
            <a:extLst>
              <a:ext uri="{FF2B5EF4-FFF2-40B4-BE49-F238E27FC236}">
                <a16:creationId xmlns:a16="http://schemas.microsoft.com/office/drawing/2014/main" id="{CD1D8A49-B978-4B0B-9117-C9E4EA89CC7C}"/>
              </a:ext>
            </a:extLst>
          </p:cNvPr>
          <p:cNvSpPr txBox="1">
            <a:spLocks/>
          </p:cNvSpPr>
          <p:nvPr/>
        </p:nvSpPr>
        <p:spPr>
          <a:xfrm>
            <a:off x="4936607" y="3241028"/>
            <a:ext cx="1965598" cy="5734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Pointing stability can be improved.</a:t>
            </a:r>
            <a:endParaRPr lang="ja-JP" altLang="en-US" sz="1800" dirty="0"/>
          </a:p>
        </p:txBody>
      </p:sp>
      <p:pic>
        <p:nvPicPr>
          <p:cNvPr id="30" name="図 9">
            <a:extLst>
              <a:ext uri="{FF2B5EF4-FFF2-40B4-BE49-F238E27FC236}">
                <a16:creationId xmlns:a16="http://schemas.microsoft.com/office/drawing/2014/main" id="{AFB2F3B0-363D-4B37-880C-715D2F386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" y="3869803"/>
            <a:ext cx="3582069" cy="2686553"/>
          </a:xfrm>
          <a:prstGeom prst="rect">
            <a:avLst/>
          </a:prstGeom>
        </p:spPr>
      </p:pic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34ED8B62-29DD-4B3C-BAC5-BD75FD5AA466}"/>
              </a:ext>
            </a:extLst>
          </p:cNvPr>
          <p:cNvSpPr txBox="1">
            <a:spLocks/>
          </p:cNvSpPr>
          <p:nvPr/>
        </p:nvSpPr>
        <p:spPr>
          <a:xfrm>
            <a:off x="3752808" y="3977827"/>
            <a:ext cx="3087675" cy="8396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DOE is installed in vacuum chamber filled with Argon gas.</a:t>
            </a:r>
            <a:endParaRPr lang="ja-JP" altLang="en-US" sz="18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7EB598-26A3-7477-9149-81DB9EC9C640}"/>
              </a:ext>
            </a:extLst>
          </p:cNvPr>
          <p:cNvSpPr txBox="1"/>
          <p:nvPr/>
        </p:nvSpPr>
        <p:spPr>
          <a:xfrm>
            <a:off x="10760788" y="6437726"/>
            <a:ext cx="10708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R. Zhang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56470C-E224-610B-37A8-DBE5D1EB0592}"/>
              </a:ext>
            </a:extLst>
          </p:cNvPr>
          <p:cNvSpPr txBox="1"/>
          <p:nvPr/>
        </p:nvSpPr>
        <p:spPr>
          <a:xfrm>
            <a:off x="3845530" y="5297002"/>
            <a:ext cx="2903768" cy="1231106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0" lang="en-US" altLang="zh-CN" b="1" dirty="0">
                <a:solidFill>
                  <a:srgbClr val="0000FF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DOEs were replaced by new one (</a:t>
            </a:r>
            <a:r>
              <a:rPr kumimoji="0" lang="en-US" altLang="ja-JP" b="1" dirty="0">
                <a:solidFill>
                  <a:srgbClr val="0000FF"/>
                </a:solidFill>
                <a:latin typeface="Symbol" panose="05050102010706020507" pitchFamily="18" charset="2"/>
                <a:ea typeface="等线 Light" panose="02010600030101010101" pitchFamily="2" charset="-122"/>
              </a:rPr>
              <a:t>F</a:t>
            </a:r>
            <a:r>
              <a:rPr kumimoji="0" lang="en-US" altLang="ja-JP" b="1" dirty="0">
                <a:solidFill>
                  <a:srgbClr val="0000FF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8 mm from </a:t>
            </a:r>
            <a:r>
              <a:rPr kumimoji="0" lang="en-US" altLang="ja-JP" b="1" dirty="0">
                <a:solidFill>
                  <a:srgbClr val="0000FF"/>
                </a:solidFill>
                <a:latin typeface="Symbol" panose="05050102010706020507" pitchFamily="18" charset="2"/>
                <a:ea typeface="等线 Light" panose="02010600030101010101" pitchFamily="2" charset="-122"/>
              </a:rPr>
              <a:t>F</a:t>
            </a:r>
            <a:r>
              <a:rPr kumimoji="0" lang="en-US" altLang="ja-JP" b="1" dirty="0">
                <a:solidFill>
                  <a:srgbClr val="0000FF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6 mm) for high bunch charge operation.</a:t>
            </a:r>
          </a:p>
          <a:p>
            <a:r>
              <a:rPr kumimoji="0" lang="en-US" altLang="zh-CN" sz="200" b="1" dirty="0">
                <a:solidFill>
                  <a:srgbClr val="0000FF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For </a:t>
            </a:r>
            <a:endParaRPr kumimoji="0" lang="en-US" altLang="zh-CN" sz="200" b="1" dirty="0"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136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コンテンツ プレースホルダー 24">
            <a:extLst>
              <a:ext uri="{FF2B5EF4-FFF2-40B4-BE49-F238E27FC236}">
                <a16:creationId xmlns:a16="http://schemas.microsoft.com/office/drawing/2014/main" id="{F0DE823C-0602-43D4-7DBA-64EACADD2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45" y="662228"/>
            <a:ext cx="11295959" cy="5957932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51B4DB-DAC4-4DE2-9039-9535208A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0" y="7139693"/>
            <a:ext cx="2227461" cy="2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  <a:lvl2pPr marL="521437" algn="l" rtl="0" fontAlgn="base">
              <a:spcBef>
                <a:spcPct val="0"/>
              </a:spcBef>
              <a:spcAft>
                <a:spcPct val="0"/>
              </a:spcAft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1042873" algn="l" rtl="0" fontAlgn="base">
              <a:spcBef>
                <a:spcPct val="0"/>
              </a:spcBef>
              <a:spcAft>
                <a:spcPct val="0"/>
              </a:spcAft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564310" algn="l" rtl="0" fontAlgn="base">
              <a:spcBef>
                <a:spcPct val="0"/>
              </a:spcBef>
              <a:spcAft>
                <a:spcPct val="0"/>
              </a:spcAft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2085746" algn="l" rtl="0" fontAlgn="base">
              <a:spcBef>
                <a:spcPct val="0"/>
              </a:spcBef>
              <a:spcAft>
                <a:spcPct val="0"/>
              </a:spcAft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607183" algn="l" defTabSz="1042873" rtl="0" eaLnBrk="1" latinLnBrk="0" hangingPunct="1"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3128620" algn="l" defTabSz="1042873" rtl="0" eaLnBrk="1" latinLnBrk="0" hangingPunct="1"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650056" algn="l" defTabSz="1042873" rtl="0" eaLnBrk="1" latinLnBrk="0" hangingPunct="1"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4171493" algn="l" defTabSz="1042873" rtl="0" eaLnBrk="1" latinLnBrk="0" hangingPunct="1">
              <a:defRPr kumimoji="1" sz="2737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D07DD5F2-6F25-4F3F-B7ED-C0F1E7AF03A2}" type="datetime1">
              <a:rPr lang="ja-JP" altLang="en-US" smtClean="0"/>
              <a:pPr>
                <a:defRPr/>
              </a:pPr>
              <a:t>2024/3/25</a:t>
            </a:fld>
            <a:endParaRPr lang="en-US" altLang="ja-JP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A1ACAA-EFAB-4943-81ED-66BC96300F4D}"/>
              </a:ext>
            </a:extLst>
          </p:cNvPr>
          <p:cNvSpPr txBox="1"/>
          <p:nvPr/>
        </p:nvSpPr>
        <p:spPr>
          <a:xfrm>
            <a:off x="4184494" y="1454088"/>
            <a:ext cx="1036863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2021a,b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86C66A-B796-4B39-962F-54D9F9CAAD4F}"/>
              </a:ext>
            </a:extLst>
          </p:cNvPr>
          <p:cNvSpPr txBox="1"/>
          <p:nvPr/>
        </p:nvSpPr>
        <p:spPr>
          <a:xfrm>
            <a:off x="1921501" y="1440325"/>
            <a:ext cx="1272569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2020a,b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4CC9FFE-FF1A-40C5-891E-8A6B5CB4E735}"/>
              </a:ext>
            </a:extLst>
          </p:cNvPr>
          <p:cNvSpPr txBox="1"/>
          <p:nvPr/>
        </p:nvSpPr>
        <p:spPr>
          <a:xfrm>
            <a:off x="3267558" y="1446132"/>
            <a:ext cx="858286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2020c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930117-5CDB-408A-B871-C83E87809044}"/>
              </a:ext>
            </a:extLst>
          </p:cNvPr>
          <p:cNvSpPr txBox="1"/>
          <p:nvPr/>
        </p:nvSpPr>
        <p:spPr>
          <a:xfrm>
            <a:off x="4474678" y="3465560"/>
            <a:ext cx="982385" cy="3436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ja-JP" sz="1633" dirty="0">
                <a:latin typeface="Times" panose="02020603050405020304" pitchFamily="18" charset="0"/>
                <a:cs typeface="Times" panose="02020603050405020304" pitchFamily="18" charset="0"/>
              </a:rPr>
              <a:t>discharge</a:t>
            </a:r>
            <a:endParaRPr lang="ja-JP" altLang="en-US" sz="1633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193B234-A43B-4923-8F2C-88DC33DE8141}"/>
              </a:ext>
            </a:extLst>
          </p:cNvPr>
          <p:cNvCxnSpPr/>
          <p:nvPr/>
        </p:nvCxnSpPr>
        <p:spPr>
          <a:xfrm>
            <a:off x="4515615" y="3795235"/>
            <a:ext cx="0" cy="7185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78DF8B-159C-49EC-A964-69A82C80730B}"/>
              </a:ext>
            </a:extLst>
          </p:cNvPr>
          <p:cNvSpPr txBox="1"/>
          <p:nvPr/>
        </p:nvSpPr>
        <p:spPr>
          <a:xfrm>
            <a:off x="8617827" y="617063"/>
            <a:ext cx="14885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Times" panose="02020603050405020304" pitchFamily="18" charset="0"/>
                <a:cs typeface="Times" panose="02020603050405020304" pitchFamily="18" charset="0"/>
              </a:rPr>
              <a:t>(from rf gun)</a:t>
            </a:r>
            <a:endParaRPr lang="ja-JP" alt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FFED11-9AA5-4DA3-9D75-6977113480E9}"/>
              </a:ext>
            </a:extLst>
          </p:cNvPr>
          <p:cNvSpPr txBox="1"/>
          <p:nvPr/>
        </p:nvSpPr>
        <p:spPr>
          <a:xfrm>
            <a:off x="8617827" y="955998"/>
            <a:ext cx="1065292" cy="37151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814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(BT end)</a:t>
            </a:r>
            <a:endParaRPr lang="ja-JP" altLang="en-US" sz="1814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6259D0BE-E7BA-4821-81DA-D8B4E85A3736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e- beam status</a:t>
            </a:r>
            <a:endParaRPr lang="ja-JP" altLang="en-US" sz="1800" dirty="0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E7906C49-C0A0-4096-AAAC-F74DD317F52B}"/>
              </a:ext>
            </a:extLst>
          </p:cNvPr>
          <p:cNvSpPr txBox="1">
            <a:spLocks/>
          </p:cNvSpPr>
          <p:nvPr/>
        </p:nvSpPr>
        <p:spPr bwMode="auto">
          <a:xfrm>
            <a:off x="128005" y="64071"/>
            <a:ext cx="10115746" cy="598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ja-JP" sz="4000" kern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e- bunch charge history (2020a to 2024a)</a:t>
            </a:r>
            <a:endParaRPr lang="ja-JP" altLang="en-US" sz="4000" kern="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スライド番号プレースホルダー 4">
            <a:extLst>
              <a:ext uri="{FF2B5EF4-FFF2-40B4-BE49-F238E27FC236}">
                <a16:creationId xmlns:a16="http://schemas.microsoft.com/office/drawing/2014/main" id="{7E3EE137-19BB-49B4-A8CE-AEA0DC8A5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1732" y="6437598"/>
            <a:ext cx="2743200" cy="365125"/>
          </a:xfrm>
        </p:spPr>
        <p:txBody>
          <a:bodyPr/>
          <a:lstStyle/>
          <a:p>
            <a:fld id="{BA31C412-34AA-481C-990F-3789DF7B9F17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66F994-25D0-04DB-BE08-2B543E78486C}"/>
              </a:ext>
            </a:extLst>
          </p:cNvPr>
          <p:cNvSpPr txBox="1"/>
          <p:nvPr/>
        </p:nvSpPr>
        <p:spPr>
          <a:xfrm>
            <a:off x="5522936" y="1454088"/>
            <a:ext cx="752389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2021c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BF61855-ED19-523C-A718-C19182ED7E8D}"/>
              </a:ext>
            </a:extLst>
          </p:cNvPr>
          <p:cNvSpPr txBox="1"/>
          <p:nvPr/>
        </p:nvSpPr>
        <p:spPr>
          <a:xfrm>
            <a:off x="6357069" y="1454088"/>
            <a:ext cx="923828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2022a,b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8316B43-8438-6576-9B66-D1D55743E911}"/>
              </a:ext>
            </a:extLst>
          </p:cNvPr>
          <p:cNvSpPr txBox="1"/>
          <p:nvPr/>
        </p:nvSpPr>
        <p:spPr>
          <a:xfrm>
            <a:off x="7465015" y="1341701"/>
            <a:ext cx="795409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2022c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29EBBC-8788-E65B-2393-EDA20FC70E84}"/>
              </a:ext>
            </a:extLst>
          </p:cNvPr>
          <p:cNvSpPr txBox="1"/>
          <p:nvPr/>
        </p:nvSpPr>
        <p:spPr>
          <a:xfrm>
            <a:off x="6684211" y="1984627"/>
            <a:ext cx="1313068" cy="59490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ja-JP" sz="1633" dirty="0">
                <a:latin typeface="Times" panose="02020603050405020304" pitchFamily="18" charset="0"/>
                <a:cs typeface="Times" panose="02020603050405020304" pitchFamily="18" charset="0"/>
              </a:rPr>
              <a:t>High bunch charge study</a:t>
            </a:r>
            <a:endParaRPr lang="ja-JP" altLang="en-US" sz="1633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F99FB8B-8F93-DF59-8612-3B118E8C8E3F}"/>
              </a:ext>
            </a:extLst>
          </p:cNvPr>
          <p:cNvSpPr txBox="1"/>
          <p:nvPr/>
        </p:nvSpPr>
        <p:spPr>
          <a:xfrm>
            <a:off x="8444542" y="1440325"/>
            <a:ext cx="1036862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2023a,b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DC21F70-42E0-C181-2496-E1BD3EDFB69F}"/>
              </a:ext>
            </a:extLst>
          </p:cNvPr>
          <p:cNvSpPr txBox="1"/>
          <p:nvPr/>
        </p:nvSpPr>
        <p:spPr>
          <a:xfrm>
            <a:off x="9787510" y="1440325"/>
            <a:ext cx="752389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2023c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520755E-F554-F6BE-B36B-FEF52A8DBB5C}"/>
              </a:ext>
            </a:extLst>
          </p:cNvPr>
          <p:cNvSpPr txBox="1"/>
          <p:nvPr/>
        </p:nvSpPr>
        <p:spPr>
          <a:xfrm>
            <a:off x="10597854" y="1440325"/>
            <a:ext cx="752389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2024a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77246C-90E7-F360-3814-AEC0D78DA8AB}"/>
              </a:ext>
            </a:extLst>
          </p:cNvPr>
          <p:cNvSpPr txBox="1"/>
          <p:nvPr/>
        </p:nvSpPr>
        <p:spPr>
          <a:xfrm>
            <a:off x="8962973" y="2337674"/>
            <a:ext cx="579416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LS1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C96605D-6F98-DB77-DB3B-4C90DB62F809}"/>
              </a:ext>
            </a:extLst>
          </p:cNvPr>
          <p:cNvCxnSpPr>
            <a:cxnSpLocks/>
          </p:cNvCxnSpPr>
          <p:nvPr/>
        </p:nvCxnSpPr>
        <p:spPr>
          <a:xfrm>
            <a:off x="7368209" y="2746631"/>
            <a:ext cx="322964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26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2EDF40-54EC-0009-BD1A-447FED934445}"/>
              </a:ext>
            </a:extLst>
          </p:cNvPr>
          <p:cNvSpPr txBox="1"/>
          <p:nvPr/>
        </p:nvSpPr>
        <p:spPr>
          <a:xfrm>
            <a:off x="3856704" y="-82554"/>
            <a:ext cx="5000087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e- beam summary and issue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64DC2F1-638E-394D-2209-65E2A6C878CB}"/>
              </a:ext>
            </a:extLst>
          </p:cNvPr>
          <p:cNvSpPr txBox="1">
            <a:spLocks/>
          </p:cNvSpPr>
          <p:nvPr/>
        </p:nvSpPr>
        <p:spPr>
          <a:xfrm>
            <a:off x="53198" y="346498"/>
            <a:ext cx="12085604" cy="53948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Thermionic DC e- gun has worked fine for light source (PF, PF-AR) injection and e+ production primary e- beam (10 nC).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Photocathode rf e- gun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Laser system and the new DOE (</a:t>
            </a:r>
            <a:r>
              <a:rPr lang="en-US" altLang="ja-JP" sz="1800" dirty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8 mm) element have worked fine without any significant trouble.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Increase of bunch charge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High bunch charge of 5 nC e- from gun was demonstrated w/ previous DOE (</a:t>
            </a:r>
            <a:r>
              <a:rPr lang="en-US" altLang="ja-JP" sz="1800" dirty="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6 mm). 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Further high bunch charge e- beam study will be conducted w/ new DOE.</a:t>
            </a:r>
          </a:p>
          <a:p>
            <a:pPr lvl="1"/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Breakdown rate of rf gun cavity gradually increased. New cavity should be installed in the near future.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Best emittance at the linac end and BT1 (before Arc1) is almost satisfied the final goal while bunch charge (2 nC) is less than final goal (4 nC).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However, emittance at BT2 is increased due to ISR, CSR, and some other reasons.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Increase of 2</a:t>
            </a:r>
            <a:r>
              <a:rPr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bunch injection efficiency and improvement of its stability are important issues.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In this run 2024a, 2</a:t>
            </a:r>
            <a:r>
              <a:rPr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bunch emittance is improved. It is almost comparable to 1</a:t>
            </a:r>
            <a:r>
              <a:rPr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bunch one. Two bunch injection will be tested soon.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08B71F6E-1C0B-EC3F-ED2F-62C75F0F5982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e- beam issue</a:t>
            </a:r>
            <a:endParaRPr lang="ja-JP" altLang="en-US" sz="1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A898F0-AC10-AC00-0D3B-7909CB66A32F}"/>
              </a:ext>
            </a:extLst>
          </p:cNvPr>
          <p:cNvSpPr txBox="1"/>
          <p:nvPr/>
        </p:nvSpPr>
        <p:spPr>
          <a:xfrm>
            <a:off x="142578" y="5787443"/>
            <a:ext cx="3875507" cy="98488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u="sng" dirty="0">
                <a:latin typeface="Times" panose="02020603050405020304" pitchFamily="18" charset="0"/>
                <a:cs typeface="Times" panose="02020603050405020304" pitchFamily="18" charset="0"/>
              </a:rPr>
              <a:t>e- emittance</a:t>
            </a:r>
          </a:p>
          <a:p>
            <a:r>
              <a:rPr kumimoji="1" lang="en-US" altLang="ja-JP" sz="1400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Measured </a:t>
            </a:r>
            <a:r>
              <a:rPr kumimoji="1" lang="en-US" altLang="ja-JP" sz="2000" dirty="0" err="1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kumimoji="1" lang="en-US" altLang="ja-JP" sz="11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nx,nxy</a:t>
            </a:r>
            <a:r>
              <a:rPr kumimoji="1" lang="en-US" altLang="ja-JP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 nC) : 20/20 </a:t>
            </a:r>
            <a:r>
              <a:rPr kumimoji="1" lang="en-US" altLang="ja-JP" sz="14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kumimoji="1" lang="en-US" altLang="ja-JP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ja-JP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(at BT1)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kumimoji="1" lang="en-US" altLang="ja-JP" sz="2000" dirty="0" err="1"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nx,nxy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(4 nC) : 40/20 (H/V) </a:t>
            </a:r>
            <a:r>
              <a:rPr kumimoji="1" lang="en-US" altLang="ja-JP" sz="14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kumimoji="1"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ｍ</a:t>
            </a:r>
            <a:endParaRPr lang="ja-JP" altLang="en-US" sz="14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87B315-5909-B4FE-3C66-64D61E2A4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767" y="5486576"/>
            <a:ext cx="2497302" cy="13130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27119F5-D4C6-640A-309B-31A4E45B1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603" y="5483571"/>
            <a:ext cx="2610583" cy="1361598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CF6F6A1-E9AA-A908-8BD4-24CA647C85C0}"/>
              </a:ext>
            </a:extLst>
          </p:cNvPr>
          <p:cNvCxnSpPr>
            <a:cxnSpLocks/>
          </p:cNvCxnSpPr>
          <p:nvPr/>
        </p:nvCxnSpPr>
        <p:spPr>
          <a:xfrm>
            <a:off x="5449767" y="6204653"/>
            <a:ext cx="6689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47">
            <a:extLst>
              <a:ext uri="{FF2B5EF4-FFF2-40B4-BE49-F238E27FC236}">
                <a16:creationId xmlns:a16="http://schemas.microsoft.com/office/drawing/2014/main" id="{21306A98-8489-4C0F-3A8F-A45849EC6DE5}"/>
              </a:ext>
            </a:extLst>
          </p:cNvPr>
          <p:cNvSpPr/>
          <p:nvPr/>
        </p:nvSpPr>
        <p:spPr>
          <a:xfrm>
            <a:off x="4225617" y="6535848"/>
            <a:ext cx="1239442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050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1</a:t>
            </a:r>
            <a:r>
              <a:rPr lang="en-US" altLang="zh-CN" sz="1050" b="1" baseline="300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st</a:t>
            </a:r>
            <a:r>
              <a:rPr lang="en-US" altLang="zh-CN" sz="1050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bunch @ BT1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47">
            <a:extLst>
              <a:ext uri="{FF2B5EF4-FFF2-40B4-BE49-F238E27FC236}">
                <a16:creationId xmlns:a16="http://schemas.microsoft.com/office/drawing/2014/main" id="{5EAF5051-EE31-F155-0EA0-2BFED202C47A}"/>
              </a:ext>
            </a:extLst>
          </p:cNvPr>
          <p:cNvSpPr/>
          <p:nvPr/>
        </p:nvSpPr>
        <p:spPr>
          <a:xfrm>
            <a:off x="8031651" y="6578749"/>
            <a:ext cx="1268296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050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altLang="zh-CN" sz="1050" b="1" baseline="300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nd</a:t>
            </a:r>
            <a:r>
              <a:rPr lang="en-US" altLang="zh-CN" sz="1050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 bunch @ BT1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47">
            <a:extLst>
              <a:ext uri="{FF2B5EF4-FFF2-40B4-BE49-F238E27FC236}">
                <a16:creationId xmlns:a16="http://schemas.microsoft.com/office/drawing/2014/main" id="{956D41F6-DD8A-D93A-8C07-75CF90F37B85}"/>
              </a:ext>
            </a:extLst>
          </p:cNvPr>
          <p:cNvSpPr/>
          <p:nvPr/>
        </p:nvSpPr>
        <p:spPr>
          <a:xfrm>
            <a:off x="7741205" y="5194168"/>
            <a:ext cx="1587398" cy="4154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050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Emittance measured </a:t>
            </a:r>
          </a:p>
          <a:p>
            <a:pPr algn="ctr"/>
            <a:r>
              <a:rPr lang="en-US" altLang="zh-CN" sz="1050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on Mar. 10</a:t>
            </a:r>
            <a:r>
              <a:rPr lang="en-US" altLang="zh-CN" sz="1050" b="1" baseline="30000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US" altLang="zh-CN" sz="1050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, 2024</a:t>
            </a:r>
            <a:endParaRPr lang="zh-CN" alt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4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E08956-1BD5-42F9-808F-7973CE6BD320}"/>
              </a:ext>
            </a:extLst>
          </p:cNvPr>
          <p:cNvSpPr txBox="1"/>
          <p:nvPr/>
        </p:nvSpPr>
        <p:spPr>
          <a:xfrm>
            <a:off x="2457031" y="3044279"/>
            <a:ext cx="72779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/>
              <a:t>e+ beam status and issue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73081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45891" y="61406"/>
            <a:ext cx="8244506" cy="551464"/>
          </a:xfrm>
        </p:spPr>
        <p:txBody>
          <a:bodyPr>
            <a:normAutofit/>
          </a:bodyPr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source setup at Sector1</a:t>
            </a:r>
            <a:endParaRPr kumimoji="1" lang="ja-JP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id="{4968816D-A592-48B6-B76C-99210B608D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7"/>
          <a:stretch/>
        </p:blipFill>
        <p:spPr>
          <a:xfrm>
            <a:off x="1589047" y="2610070"/>
            <a:ext cx="8478171" cy="3758526"/>
          </a:xfrm>
        </p:spPr>
      </p:pic>
      <p:pic>
        <p:nvPicPr>
          <p:cNvPr id="8" name="コンテンツ プレースホルダ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9269" y="1258609"/>
            <a:ext cx="8478171" cy="92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角丸四角形 8"/>
          <p:cNvSpPr/>
          <p:nvPr/>
        </p:nvSpPr>
        <p:spPr>
          <a:xfrm>
            <a:off x="3809648" y="1736057"/>
            <a:ext cx="195973" cy="13064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71669" y="853962"/>
            <a:ext cx="3390672" cy="3157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452" b="1" dirty="0">
                <a:solidFill>
                  <a:srgbClr val="FF0000"/>
                </a:solidFill>
              </a:rPr>
              <a:t>Positron target and capture section</a:t>
            </a:r>
            <a:endParaRPr lang="ja-JP" altLang="en-US" sz="1452" b="1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>
            <a:stCxn id="10" idx="2"/>
            <a:endCxn id="9" idx="0"/>
          </p:cNvCxnSpPr>
          <p:nvPr/>
        </p:nvCxnSpPr>
        <p:spPr>
          <a:xfrm>
            <a:off x="3267005" y="1169754"/>
            <a:ext cx="640630" cy="566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9" idx="2"/>
          </p:cNvCxnSpPr>
          <p:nvPr/>
        </p:nvCxnSpPr>
        <p:spPr>
          <a:xfrm flipH="1">
            <a:off x="1605165" y="1866706"/>
            <a:ext cx="2302469" cy="7433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9" idx="2"/>
          </p:cNvCxnSpPr>
          <p:nvPr/>
        </p:nvCxnSpPr>
        <p:spPr>
          <a:xfrm>
            <a:off x="3907634" y="1866706"/>
            <a:ext cx="6159583" cy="7433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7276E3B-C6AF-411D-81A5-D5835814646B}"/>
              </a:ext>
            </a:extLst>
          </p:cNvPr>
          <p:cNvSpPr txBox="1"/>
          <p:nvPr/>
        </p:nvSpPr>
        <p:spPr>
          <a:xfrm>
            <a:off x="9871427" y="6452274"/>
            <a:ext cx="194011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Y. Enomoto et al.</a:t>
            </a:r>
            <a:endParaRPr lang="ja-JP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77BE1-C445-49A5-9411-241A66716CDF}"/>
              </a:ext>
            </a:extLst>
          </p:cNvPr>
          <p:cNvSpPr txBox="1"/>
          <p:nvPr/>
        </p:nvSpPr>
        <p:spPr>
          <a:xfrm>
            <a:off x="2652962" y="5962333"/>
            <a:ext cx="4273102" cy="3715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Arial" panose="020B0604020202020204" pitchFamily="34" charset="0"/>
                <a:cs typeface="Arial" panose="020B0604020202020204" pitchFamily="34" charset="0"/>
              </a:rPr>
              <a:t>W target +</a:t>
            </a:r>
            <a:r>
              <a:rPr lang="ja-JP" alt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14" dirty="0">
                <a:latin typeface="Arial" panose="020B0604020202020204" pitchFamily="34" charset="0"/>
                <a:cs typeface="Arial" panose="020B0604020202020204" pitchFamily="34" charset="0"/>
              </a:rPr>
              <a:t>flux concentrator (FC)</a:t>
            </a:r>
            <a:endParaRPr lang="ja-JP" alt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5F3D4E7-CAC0-4A1E-BF0F-0469F0E470A3}"/>
              </a:ext>
            </a:extLst>
          </p:cNvPr>
          <p:cNvSpPr txBox="1"/>
          <p:nvPr/>
        </p:nvSpPr>
        <p:spPr>
          <a:xfrm>
            <a:off x="5508081" y="2605118"/>
            <a:ext cx="4782315" cy="65069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Arial" panose="020B0604020202020204" pitchFamily="34" charset="0"/>
                <a:cs typeface="Arial" panose="020B0604020202020204" pitchFamily="34" charset="0"/>
              </a:rPr>
              <a:t>DC solenoid</a:t>
            </a:r>
          </a:p>
          <a:p>
            <a:pPr algn="ctr"/>
            <a:r>
              <a:rPr lang="en-US" altLang="ja-JP" sz="1814" dirty="0">
                <a:latin typeface="Arial" panose="020B0604020202020204" pitchFamily="34" charset="0"/>
                <a:cs typeface="Arial" panose="020B0604020202020204" pitchFamily="34" charset="0"/>
              </a:rPr>
              <a:t>Large aperture S-band acc. Structures (x10)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5D22AE-6D8E-4F0B-97C0-29AFB31AE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972" y="3891292"/>
            <a:ext cx="2243512" cy="2442553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9A98237-D9D7-4152-BC81-BD799886809D}"/>
              </a:ext>
            </a:extLst>
          </p:cNvPr>
          <p:cNvCxnSpPr>
            <a:cxnSpLocks/>
          </p:cNvCxnSpPr>
          <p:nvPr/>
        </p:nvCxnSpPr>
        <p:spPr>
          <a:xfrm flipV="1">
            <a:off x="4658864" y="4996785"/>
            <a:ext cx="130649" cy="100725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C0A5735D-8A11-4C39-92AC-3C0513103BBF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e+ beam status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49847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10">
            <a:extLst>
              <a:ext uri="{FF2B5EF4-FFF2-40B4-BE49-F238E27FC236}">
                <a16:creationId xmlns:a16="http://schemas.microsoft.com/office/drawing/2014/main" id="{9CE80072-92F1-49BA-8171-FC1A9D8D9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3" y="1301996"/>
            <a:ext cx="8425667" cy="45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E84B5B-EA49-426E-9DFB-2EF09F378704}"/>
              </a:ext>
            </a:extLst>
          </p:cNvPr>
          <p:cNvSpPr txBox="1"/>
          <p:nvPr/>
        </p:nvSpPr>
        <p:spPr>
          <a:xfrm>
            <a:off x="453727" y="335727"/>
            <a:ext cx="11427552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Positron Capture Section: Flux concentrator, bridge coil, solenoid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B948DC8-61D9-4642-82A2-91B3114EB1C2}"/>
              </a:ext>
            </a:extLst>
          </p:cNvPr>
          <p:cNvSpPr txBox="1"/>
          <p:nvPr/>
        </p:nvSpPr>
        <p:spPr>
          <a:xfrm>
            <a:off x="2090017" y="1252076"/>
            <a:ext cx="378917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Large Aperture S-band acc. structure (LAS)</a:t>
            </a:r>
            <a:endParaRPr lang="ja-JP" altLang="en-US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CFA363F-452B-471F-A760-6141BB9B45AC}"/>
              </a:ext>
            </a:extLst>
          </p:cNvPr>
          <p:cNvGrpSpPr/>
          <p:nvPr/>
        </p:nvGrpSpPr>
        <p:grpSpPr>
          <a:xfrm>
            <a:off x="8471742" y="1368608"/>
            <a:ext cx="3634730" cy="2541182"/>
            <a:chOff x="4221125" y="4518838"/>
            <a:chExt cx="3634730" cy="2541182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4C3BC4A-E696-43C6-8E4D-4D9C7965C16A}"/>
                </a:ext>
              </a:extLst>
            </p:cNvPr>
            <p:cNvSpPr/>
            <p:nvPr/>
          </p:nvSpPr>
          <p:spPr>
            <a:xfrm>
              <a:off x="4221125" y="4518838"/>
              <a:ext cx="3634730" cy="25411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5" name="コンテンツ プレースホルダー 6">
              <a:extLst>
                <a:ext uri="{FF2B5EF4-FFF2-40B4-BE49-F238E27FC236}">
                  <a16:creationId xmlns:a16="http://schemas.microsoft.com/office/drawing/2014/main" id="{D374EB7A-A5CB-42C4-9106-11915AA9D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72290" y="4599894"/>
              <a:ext cx="3332399" cy="2379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071EE51-8FEC-4CCF-B8EB-D3C1147F7E8C}"/>
              </a:ext>
            </a:extLst>
          </p:cNvPr>
          <p:cNvCxnSpPr>
            <a:cxnSpLocks/>
          </p:cNvCxnSpPr>
          <p:nvPr/>
        </p:nvCxnSpPr>
        <p:spPr>
          <a:xfrm>
            <a:off x="4152003" y="1590631"/>
            <a:ext cx="952194" cy="21128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F5C0949-18EE-435E-8B01-ECC56CD2DC7C}"/>
              </a:ext>
            </a:extLst>
          </p:cNvPr>
          <p:cNvSpPr txBox="1"/>
          <p:nvPr/>
        </p:nvSpPr>
        <p:spPr>
          <a:xfrm>
            <a:off x="5892005" y="2248564"/>
            <a:ext cx="915635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Solenoid</a:t>
            </a:r>
            <a:endParaRPr lang="ja-JP" altLang="en-US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D1C938E-EC2C-4F1D-BFDF-318BDCAE1CA9}"/>
              </a:ext>
            </a:extLst>
          </p:cNvPr>
          <p:cNvSpPr txBox="1"/>
          <p:nvPr/>
        </p:nvSpPr>
        <p:spPr>
          <a:xfrm>
            <a:off x="1324559" y="5098726"/>
            <a:ext cx="2680164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Flux Concentrator (FC)</a:t>
            </a:r>
          </a:p>
          <a:p>
            <a:pPr algn="ctr"/>
            <a:r>
              <a:rPr lang="en-US" altLang="ja-JP" sz="1800" b="0" i="0" u="none" strike="noStrike" baseline="0" dirty="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Times" panose="02020603050405020304" pitchFamily="18" charset="0"/>
              </a:rPr>
              <a:t>Cu-alloy </a:t>
            </a:r>
            <a:r>
              <a:rPr lang="en-US" altLang="ja-JP" sz="1600" b="0" i="0" u="none" strike="noStrike" baseline="0" dirty="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Times" panose="02020603050405020304" pitchFamily="18" charset="0"/>
              </a:rPr>
              <a:t>(NC50: </a:t>
            </a:r>
            <a:r>
              <a:rPr lang="en-US" altLang="ja-JP" sz="1600" b="0" i="0" u="none" strike="noStrike" kern="100" baseline="0" dirty="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50" charset="-128"/>
                <a:cs typeface="Times" panose="02020603050405020304" pitchFamily="18" charset="0"/>
              </a:rPr>
              <a:t>Cu-Si-Ni)</a:t>
            </a:r>
            <a:endParaRPr lang="ja-JP" altLang="en-US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0348FF43-6ACA-4E6D-B7B3-CE126B0954A8}"/>
              </a:ext>
            </a:extLst>
          </p:cNvPr>
          <p:cNvCxnSpPr>
            <a:cxnSpLocks/>
          </p:cNvCxnSpPr>
          <p:nvPr/>
        </p:nvCxnSpPr>
        <p:spPr>
          <a:xfrm flipV="1">
            <a:off x="2504528" y="4377030"/>
            <a:ext cx="516489" cy="713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9D58810-D7D4-4B4B-AD8F-44DB41D9220A}"/>
              </a:ext>
            </a:extLst>
          </p:cNvPr>
          <p:cNvSpPr txBox="1"/>
          <p:nvPr/>
        </p:nvSpPr>
        <p:spPr>
          <a:xfrm>
            <a:off x="381686" y="1823046"/>
            <a:ext cx="1611339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Bridge Coil (BC)</a:t>
            </a:r>
            <a:endParaRPr lang="ja-JP" altLang="en-US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3670FA9-78DB-4AFC-8C71-2ED10B53BAFC}"/>
              </a:ext>
            </a:extLst>
          </p:cNvPr>
          <p:cNvSpPr txBox="1"/>
          <p:nvPr/>
        </p:nvSpPr>
        <p:spPr>
          <a:xfrm>
            <a:off x="372444" y="3022304"/>
            <a:ext cx="1459309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Tungsten target</a:t>
            </a:r>
            <a:endParaRPr lang="ja-JP" altLang="en-US" sz="16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AB3BF02D-4CDE-40C1-AB81-1AB029BA84C2}"/>
              </a:ext>
            </a:extLst>
          </p:cNvPr>
          <p:cNvCxnSpPr>
            <a:cxnSpLocks/>
          </p:cNvCxnSpPr>
          <p:nvPr/>
        </p:nvCxnSpPr>
        <p:spPr>
          <a:xfrm>
            <a:off x="1922430" y="2159416"/>
            <a:ext cx="463969" cy="6616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7D33C83E-3504-4FF4-8671-F38177CFE3AF}"/>
              </a:ext>
            </a:extLst>
          </p:cNvPr>
          <p:cNvCxnSpPr>
            <a:cxnSpLocks/>
          </p:cNvCxnSpPr>
          <p:nvPr/>
        </p:nvCxnSpPr>
        <p:spPr>
          <a:xfrm>
            <a:off x="1791064" y="3346578"/>
            <a:ext cx="987908" cy="642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86CDD44-3788-48DF-8A13-1DADDBADCC3E}"/>
              </a:ext>
            </a:extLst>
          </p:cNvPr>
          <p:cNvCxnSpPr>
            <a:cxnSpLocks/>
          </p:cNvCxnSpPr>
          <p:nvPr/>
        </p:nvCxnSpPr>
        <p:spPr>
          <a:xfrm flipV="1">
            <a:off x="501768" y="4187039"/>
            <a:ext cx="329154" cy="21056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8220CF6-43F8-43A9-AF49-D582A7B4F357}"/>
              </a:ext>
            </a:extLst>
          </p:cNvPr>
          <p:cNvSpPr txBox="1"/>
          <p:nvPr/>
        </p:nvSpPr>
        <p:spPr>
          <a:xfrm>
            <a:off x="228103" y="4326961"/>
            <a:ext cx="1148071" cy="26161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10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3.5 GeV e- beam</a:t>
            </a:r>
            <a:endParaRPr lang="ja-JP" altLang="en-US" sz="1100" dirty="0">
              <a:solidFill>
                <a:srgbClr val="0070C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9A5654D-CD05-44AB-9D96-BDEDDB8CA37C}"/>
              </a:ext>
            </a:extLst>
          </p:cNvPr>
          <p:cNvSpPr txBox="1"/>
          <p:nvPr/>
        </p:nvSpPr>
        <p:spPr>
          <a:xfrm>
            <a:off x="2161137" y="5955723"/>
            <a:ext cx="100700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i="1" dirty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US" altLang="ja-JP" sz="1400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FC</a:t>
            </a:r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= 12 kA</a:t>
            </a:r>
            <a:endParaRPr lang="ja-JP" alt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E6C1EA0-18C1-41D8-B582-2934F01D4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286" y="4153514"/>
            <a:ext cx="3836074" cy="2249426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8510271-3972-44EE-B4A0-A9D5BA0D1DE3}"/>
              </a:ext>
            </a:extLst>
          </p:cNvPr>
          <p:cNvSpPr txBox="1"/>
          <p:nvPr/>
        </p:nvSpPr>
        <p:spPr>
          <a:xfrm>
            <a:off x="9871427" y="6452274"/>
            <a:ext cx="194011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Y. Enomoto et al.</a:t>
            </a:r>
            <a:endParaRPr lang="ja-JP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9A1C2A14-1674-4430-965E-3CA8DC81AC86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e+ beam status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5605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コンテンツ プレースホルダー 28">
            <a:extLst>
              <a:ext uri="{FF2B5EF4-FFF2-40B4-BE49-F238E27FC236}">
                <a16:creationId xmlns:a16="http://schemas.microsoft.com/office/drawing/2014/main" id="{6E16DA1E-D8D6-E3D1-6E25-D45E24697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30" y="640616"/>
            <a:ext cx="11818140" cy="6189506"/>
          </a:xfr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61745BC0-720D-4A25-892B-0B70EF85A856}"/>
              </a:ext>
            </a:extLst>
          </p:cNvPr>
          <p:cNvSpPr txBox="1">
            <a:spLocks/>
          </p:cNvSpPr>
          <p:nvPr/>
        </p:nvSpPr>
        <p:spPr bwMode="auto">
          <a:xfrm>
            <a:off x="84757" y="49117"/>
            <a:ext cx="10115746" cy="522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ja-JP" sz="3992" kern="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e+ bunch charge history (2020a to 2024a)</a:t>
            </a:r>
            <a:endParaRPr lang="ja-JP" altLang="en-US" sz="3992" kern="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7DE3AD-9456-4CD0-B404-7095D9BB61F9}"/>
              </a:ext>
            </a:extLst>
          </p:cNvPr>
          <p:cNvSpPr txBox="1"/>
          <p:nvPr/>
        </p:nvSpPr>
        <p:spPr>
          <a:xfrm>
            <a:off x="4410310" y="1517437"/>
            <a:ext cx="1063112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2021a,b</a:t>
            </a:r>
            <a:endParaRPr lang="ja-JP" altLang="en-US" sz="127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60DC34-2C1D-4789-9726-C0E3748B7C23}"/>
              </a:ext>
            </a:extLst>
          </p:cNvPr>
          <p:cNvSpPr txBox="1"/>
          <p:nvPr/>
        </p:nvSpPr>
        <p:spPr>
          <a:xfrm>
            <a:off x="1933097" y="1477902"/>
            <a:ext cx="1149358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2020a,b</a:t>
            </a:r>
            <a:endParaRPr lang="ja-JP" altLang="en-US" sz="127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FC69EF-1071-4287-A60C-562425207DFB}"/>
              </a:ext>
            </a:extLst>
          </p:cNvPr>
          <p:cNvSpPr txBox="1"/>
          <p:nvPr/>
        </p:nvSpPr>
        <p:spPr>
          <a:xfrm>
            <a:off x="3420481" y="1499864"/>
            <a:ext cx="861780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2020c</a:t>
            </a:r>
            <a:endParaRPr lang="ja-JP" altLang="en-US" sz="127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A57E6E4-AD4A-417F-B1BE-90B92A9888B2}"/>
              </a:ext>
            </a:extLst>
          </p:cNvPr>
          <p:cNvSpPr txBox="1"/>
          <p:nvPr/>
        </p:nvSpPr>
        <p:spPr>
          <a:xfrm>
            <a:off x="6229827" y="595762"/>
            <a:ext cx="14013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</a:rPr>
              <a:t>(after e+ target)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FE44113-EC1E-4E46-A936-BEF57F8D6F3D}"/>
              </a:ext>
            </a:extLst>
          </p:cNvPr>
          <p:cNvSpPr txBox="1"/>
          <p:nvPr/>
        </p:nvSpPr>
        <p:spPr>
          <a:xfrm>
            <a:off x="6212146" y="779704"/>
            <a:ext cx="10631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EE7800"/>
                </a:solidFill>
              </a:rPr>
              <a:t>(before DR)</a:t>
            </a:r>
            <a:endParaRPr lang="ja-JP" altLang="en-US" sz="1200" b="1" dirty="0">
              <a:solidFill>
                <a:srgbClr val="EE78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903EE5-46DF-4B7E-BB87-7B2372A48926}"/>
              </a:ext>
            </a:extLst>
          </p:cNvPr>
          <p:cNvSpPr txBox="1"/>
          <p:nvPr/>
        </p:nvSpPr>
        <p:spPr>
          <a:xfrm>
            <a:off x="6229827" y="997419"/>
            <a:ext cx="14804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(Linac end)</a:t>
            </a:r>
            <a:endParaRPr lang="ja-JP" altLang="en-US" sz="12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12B735F-15A6-4F15-81A9-1340AA2C478C}"/>
              </a:ext>
            </a:extLst>
          </p:cNvPr>
          <p:cNvSpPr txBox="1"/>
          <p:nvPr/>
        </p:nvSpPr>
        <p:spPr>
          <a:xfrm>
            <a:off x="6229827" y="1224505"/>
            <a:ext cx="8418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solidFill>
                  <a:srgbClr val="0000FF"/>
                </a:solidFill>
              </a:rPr>
              <a:t>(BT end)</a:t>
            </a:r>
            <a:endParaRPr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CBA216FC-FED1-42B5-B1B7-01E083699E2A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e+ beam status</a:t>
            </a:r>
            <a:endParaRPr lang="ja-JP" altLang="en-US" sz="1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4319C2-BA43-239F-482D-BC411D02CA07}"/>
              </a:ext>
            </a:extLst>
          </p:cNvPr>
          <p:cNvSpPr txBox="1"/>
          <p:nvPr/>
        </p:nvSpPr>
        <p:spPr>
          <a:xfrm>
            <a:off x="5760938" y="1537021"/>
            <a:ext cx="841897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2021c</a:t>
            </a:r>
            <a:endParaRPr lang="ja-JP" altLang="en-US" sz="127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B10007-149B-980A-FE52-DD808DB6DD96}"/>
              </a:ext>
            </a:extLst>
          </p:cNvPr>
          <p:cNvSpPr txBox="1"/>
          <p:nvPr/>
        </p:nvSpPr>
        <p:spPr>
          <a:xfrm>
            <a:off x="6728990" y="1882283"/>
            <a:ext cx="1043818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2022a,b</a:t>
            </a:r>
            <a:endParaRPr lang="ja-JP" altLang="en-US" sz="127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7BD527-EBD6-67A6-9709-A58A63F9FBBB}"/>
              </a:ext>
            </a:extLst>
          </p:cNvPr>
          <p:cNvSpPr txBox="1"/>
          <p:nvPr/>
        </p:nvSpPr>
        <p:spPr>
          <a:xfrm>
            <a:off x="8081445" y="1381670"/>
            <a:ext cx="848391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2022c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812E2E-AF4C-3347-FB5B-6460F2D001B0}"/>
              </a:ext>
            </a:extLst>
          </p:cNvPr>
          <p:cNvSpPr txBox="1"/>
          <p:nvPr/>
        </p:nvSpPr>
        <p:spPr>
          <a:xfrm>
            <a:off x="2549518" y="3849261"/>
            <a:ext cx="99815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/>
              <a:t>・</a:t>
            </a:r>
            <a:r>
              <a:rPr kumimoji="1" lang="en-US" altLang="ja-JP" sz="1200" dirty="0"/>
              <a:t>New </a:t>
            </a:r>
            <a:r>
              <a:rPr lang="en-US" altLang="ja-JP" sz="1200" dirty="0"/>
              <a:t>FC</a:t>
            </a:r>
          </a:p>
          <a:p>
            <a:pPr algn="ctr"/>
            <a:r>
              <a:rPr lang="ja-JP" altLang="en-US" sz="1200" dirty="0"/>
              <a:t>・</a:t>
            </a:r>
            <a:r>
              <a:rPr lang="en-US" altLang="ja-JP" sz="1200" dirty="0"/>
              <a:t>Solenoid current</a:t>
            </a:r>
            <a:r>
              <a:rPr lang="ja-JP" altLang="en-US" sz="1200" dirty="0"/>
              <a:t>↑</a:t>
            </a:r>
            <a:endParaRPr lang="en-US" altLang="ja-JP" sz="1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DB7E06-81D1-C98D-D4C2-25E02D133120}"/>
              </a:ext>
            </a:extLst>
          </p:cNvPr>
          <p:cNvSpPr txBox="1"/>
          <p:nvPr/>
        </p:nvSpPr>
        <p:spPr>
          <a:xfrm>
            <a:off x="2225769" y="3130406"/>
            <a:ext cx="139258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・</a:t>
            </a:r>
            <a:r>
              <a:rPr kumimoji="1" lang="en-US" altLang="ja-JP" sz="1200" dirty="0"/>
              <a:t>Steering, BPM</a:t>
            </a:r>
          </a:p>
          <a:p>
            <a:pPr algn="ctr"/>
            <a:r>
              <a:rPr lang="en-US" altLang="ja-JP" sz="1200" dirty="0"/>
              <a:t>in Unit 1-5, 1-6</a:t>
            </a:r>
          </a:p>
          <a:p>
            <a:r>
              <a:rPr kumimoji="1" lang="ja-JP" altLang="en-US" sz="1200" dirty="0"/>
              <a:t>・</a:t>
            </a:r>
            <a:r>
              <a:rPr kumimoji="1" lang="en-US" altLang="ja-JP" sz="1200" dirty="0"/>
              <a:t>beam tuning</a:t>
            </a:r>
            <a:endParaRPr kumimoji="1" lang="ja-JP" altLang="en-US" sz="12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206DC4F-7901-96F9-6DA8-C05C316A6F8B}"/>
              </a:ext>
            </a:extLst>
          </p:cNvPr>
          <p:cNvSpPr txBox="1"/>
          <p:nvPr/>
        </p:nvSpPr>
        <p:spPr>
          <a:xfrm>
            <a:off x="4008669" y="2467693"/>
            <a:ext cx="1235212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・</a:t>
            </a:r>
            <a:r>
              <a:rPr lang="en-US" altLang="ja-JP" sz="1200" dirty="0"/>
              <a:t>beam tuning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23794B-93D4-7B83-0DC6-0157DCF04BAD}"/>
              </a:ext>
            </a:extLst>
          </p:cNvPr>
          <p:cNvSpPr txBox="1"/>
          <p:nvPr/>
        </p:nvSpPr>
        <p:spPr>
          <a:xfrm>
            <a:off x="7710262" y="839892"/>
            <a:ext cx="334747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・</a:t>
            </a:r>
            <a:r>
              <a:rPr lang="en-US" altLang="ja-JP" sz="1200" dirty="0"/>
              <a:t>Solenoid current</a:t>
            </a:r>
            <a:r>
              <a:rPr lang="ja-JP" altLang="en-US" sz="1200" dirty="0"/>
              <a:t> </a:t>
            </a:r>
            <a:r>
              <a:rPr lang="en-US" altLang="ja-JP" sz="1200" dirty="0"/>
              <a:t>(SL_16_)optimization</a:t>
            </a:r>
          </a:p>
          <a:p>
            <a:r>
              <a:rPr lang="ja-JP" altLang="en-US" sz="1200" dirty="0"/>
              <a:t>・</a:t>
            </a:r>
            <a:r>
              <a:rPr lang="en-US" altLang="ja-JP" sz="1200" dirty="0"/>
              <a:t>beam tuning (primary e- bunch charge </a:t>
            </a:r>
            <a:r>
              <a:rPr lang="ja-JP" altLang="en-US" sz="1200" dirty="0"/>
              <a:t>↑</a:t>
            </a:r>
            <a:r>
              <a:rPr lang="en-US" altLang="ja-JP" sz="1200" dirty="0"/>
              <a:t>)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C92633F-C45D-4FF4-9CA8-17E639E6E124}"/>
              </a:ext>
            </a:extLst>
          </p:cNvPr>
          <p:cNvCxnSpPr>
            <a:cxnSpLocks/>
          </p:cNvCxnSpPr>
          <p:nvPr/>
        </p:nvCxnSpPr>
        <p:spPr>
          <a:xfrm flipH="1">
            <a:off x="6114910" y="1413506"/>
            <a:ext cx="1657898" cy="83747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24951F6-D204-521B-2620-97D91189A7B4}"/>
              </a:ext>
            </a:extLst>
          </p:cNvPr>
          <p:cNvSpPr txBox="1"/>
          <p:nvPr/>
        </p:nvSpPr>
        <p:spPr>
          <a:xfrm>
            <a:off x="7885043" y="4827019"/>
            <a:ext cx="212664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・</a:t>
            </a:r>
            <a:r>
              <a:rPr lang="en-US" altLang="ja-JP" sz="1200" dirty="0"/>
              <a:t>decrease bunch charge</a:t>
            </a:r>
          </a:p>
          <a:p>
            <a:r>
              <a:rPr lang="en-US" altLang="ja-JP" sz="1200" dirty="0"/>
              <a:t>(MR request)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14E32B3B-1547-BB18-161C-C64BEA5C3BD9}"/>
              </a:ext>
            </a:extLst>
          </p:cNvPr>
          <p:cNvCxnSpPr>
            <a:cxnSpLocks/>
          </p:cNvCxnSpPr>
          <p:nvPr/>
        </p:nvCxnSpPr>
        <p:spPr>
          <a:xfrm flipH="1" flipV="1">
            <a:off x="7540487" y="3609009"/>
            <a:ext cx="689113" cy="119760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F94BB41-2A0A-AA4F-D75B-0FEC8E1B3B04}"/>
              </a:ext>
            </a:extLst>
          </p:cNvPr>
          <p:cNvSpPr txBox="1"/>
          <p:nvPr/>
        </p:nvSpPr>
        <p:spPr>
          <a:xfrm>
            <a:off x="9010435" y="1378264"/>
            <a:ext cx="1069181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2023a,b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642F4C3-149F-6091-8F2D-346D719C108C}"/>
              </a:ext>
            </a:extLst>
          </p:cNvPr>
          <p:cNvSpPr txBox="1"/>
          <p:nvPr/>
        </p:nvSpPr>
        <p:spPr>
          <a:xfrm>
            <a:off x="10325158" y="1404766"/>
            <a:ext cx="838258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2023c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AEFC406-B366-16D3-D8DA-F42B349B3E83}"/>
              </a:ext>
            </a:extLst>
          </p:cNvPr>
          <p:cNvSpPr txBox="1"/>
          <p:nvPr/>
        </p:nvSpPr>
        <p:spPr>
          <a:xfrm>
            <a:off x="11274055" y="1417175"/>
            <a:ext cx="838258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/>
              <a:t>2024a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0F90234-2AD8-8817-A3EF-6AF9351B1C73}"/>
              </a:ext>
            </a:extLst>
          </p:cNvPr>
          <p:cNvSpPr txBox="1"/>
          <p:nvPr/>
        </p:nvSpPr>
        <p:spPr>
          <a:xfrm>
            <a:off x="9309523" y="1825917"/>
            <a:ext cx="579416" cy="37151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dirty="0">
                <a:latin typeface="Times" panose="02020603050405020304" pitchFamily="18" charset="0"/>
                <a:cs typeface="Times" panose="02020603050405020304" pitchFamily="18" charset="0"/>
              </a:rPr>
              <a:t>LS1</a:t>
            </a:r>
            <a:endParaRPr lang="ja-JP" altLang="en-US" sz="127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464BBB7-BAD4-20F3-E1DB-1CD278408A38}"/>
              </a:ext>
            </a:extLst>
          </p:cNvPr>
          <p:cNvCxnSpPr>
            <a:cxnSpLocks/>
          </p:cNvCxnSpPr>
          <p:nvPr/>
        </p:nvCxnSpPr>
        <p:spPr>
          <a:xfrm>
            <a:off x="7805530" y="2186372"/>
            <a:ext cx="346852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069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1D583E1-D27F-E0E5-9CCE-F213B03A74A1}"/>
              </a:ext>
            </a:extLst>
          </p:cNvPr>
          <p:cNvSpPr txBox="1"/>
          <p:nvPr/>
        </p:nvSpPr>
        <p:spPr>
          <a:xfrm>
            <a:off x="3811820" y="-82554"/>
            <a:ext cx="5089855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e+ beam summary and issue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0FBBEA-FC94-2370-D6ED-0FB4E5442DCD}"/>
              </a:ext>
            </a:extLst>
          </p:cNvPr>
          <p:cNvSpPr txBox="1"/>
          <p:nvPr/>
        </p:nvSpPr>
        <p:spPr>
          <a:xfrm>
            <a:off x="573629" y="4776644"/>
            <a:ext cx="4030039" cy="9848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u="sng" dirty="0">
                <a:latin typeface="Times" panose="02020603050405020304" pitchFamily="18" charset="0"/>
                <a:cs typeface="Times" panose="02020603050405020304" pitchFamily="18" charset="0"/>
              </a:rPr>
              <a:t>e+ emittance</a:t>
            </a:r>
          </a:p>
          <a:p>
            <a:r>
              <a:rPr kumimoji="1" lang="en-US" altLang="ja-JP" sz="1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Measured </a:t>
            </a:r>
            <a:r>
              <a:rPr kumimoji="1" lang="en-US" altLang="ja-JP" sz="2000" dirty="0" err="1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kumimoji="1" lang="en-US" altLang="ja-JP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nx,nxy</a:t>
            </a:r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nC) : 103.5/4.7 </a:t>
            </a:r>
            <a:r>
              <a:rPr kumimoji="1" lang="en-US" altLang="ja-JP" sz="1400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kumimoji="1"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ja-JP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(at BT1)</a:t>
            </a:r>
          </a:p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kumimoji="1" lang="en-US" altLang="ja-JP" sz="2000" dirty="0" err="1"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kumimoji="1" lang="en-US" altLang="ja-JP" sz="1100" dirty="0" err="1">
                <a:latin typeface="Arial" panose="020B0604020202020204" pitchFamily="34" charset="0"/>
                <a:cs typeface="Arial" panose="020B0604020202020204" pitchFamily="34" charset="0"/>
              </a:rPr>
              <a:t>nx,nxy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(4 nC) : 100/15 (H/V) </a:t>
            </a:r>
            <a:r>
              <a:rPr kumimoji="1" lang="en-US" altLang="ja-JP" sz="14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kumimoji="1"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ｍ</a:t>
            </a:r>
            <a:endParaRPr lang="ja-JP" altLang="en-US" sz="1400" dirty="0"/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BD9AC18E-CD49-E002-1EE0-3E5F808DA460}"/>
              </a:ext>
            </a:extLst>
          </p:cNvPr>
          <p:cNvSpPr txBox="1">
            <a:spLocks/>
          </p:cNvSpPr>
          <p:nvPr/>
        </p:nvSpPr>
        <p:spPr>
          <a:xfrm>
            <a:off x="215534" y="700987"/>
            <a:ext cx="11662678" cy="55375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e+ bunch charge is almost achieved (final target: 4 nC)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3.5 nC at linac end and BT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Machine learning based automatic tuning can help to increase the e+ bunch charge at end of Sector2 (up to around 5.5 nC).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Measured e+ production efficiency (65%) is comparable to the simulation result (60%).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Flux concentrator operation has been very stable.</a:t>
            </a:r>
          </a:p>
          <a:p>
            <a:pPr lvl="1"/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Emittance at linac end and BT1 (before Arc1) are almost satisfied the final goal. 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However, emittance at BT2 is increased. It could be caused by some magnetic errors.</a:t>
            </a:r>
          </a:p>
          <a:p>
            <a:pPr marL="457200" lvl="1" indent="0" algn="ctr"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(“Injection” report by T. Yoshimoto san)</a:t>
            </a:r>
          </a:p>
          <a:p>
            <a:pPr lvl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Horizontal emittance after DR is larger than design value. Low emittance DR optics will be tested after LS1.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C288DA14-A188-E018-D1F2-84615BDA2473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e+ beam issue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959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E08956-1BD5-42F9-808F-7973CE6BD320}"/>
              </a:ext>
            </a:extLst>
          </p:cNvPr>
          <p:cNvSpPr txBox="1"/>
          <p:nvPr/>
        </p:nvSpPr>
        <p:spPr>
          <a:xfrm>
            <a:off x="186047" y="2534900"/>
            <a:ext cx="11515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/>
              <a:t>Upgrade work and progress </a:t>
            </a:r>
          </a:p>
          <a:p>
            <a:pPr algn="ctr"/>
            <a:r>
              <a:rPr lang="en-US" altLang="ja-JP" sz="4400" b="1" dirty="0"/>
              <a:t>during LS1</a:t>
            </a:r>
          </a:p>
        </p:txBody>
      </p:sp>
    </p:spTree>
    <p:extLst>
      <p:ext uri="{BB962C8B-B14F-4D97-AF65-F5344CB8AC3E}">
        <p14:creationId xmlns:p14="http://schemas.microsoft.com/office/powerpoint/2010/main" val="1306440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E15B6F-95BD-16A2-605E-B7D6E751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Upgrade work and progress during LS1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B2E984-F935-6EA4-86CE-125BBFBB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41535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Pulsed Quads</a:t>
            </a:r>
          </a:p>
          <a:p>
            <a:pPr lvl="1"/>
            <a:r>
              <a:rPr kumimoji="1" lang="en-US" altLang="ja-JP" dirty="0"/>
              <a:t>at J-ARC</a:t>
            </a:r>
          </a:p>
          <a:p>
            <a:pPr lvl="1"/>
            <a:r>
              <a:rPr kumimoji="1" lang="en-US" altLang="ja-JP" dirty="0"/>
              <a:t>at Sector1, 2</a:t>
            </a:r>
          </a:p>
          <a:p>
            <a:pPr lvl="1"/>
            <a:r>
              <a:rPr lang="en-US" altLang="ja-JP" dirty="0"/>
              <a:t>Control software upgrade</a:t>
            </a:r>
            <a:endParaRPr kumimoji="1" lang="en-US" altLang="ja-JP" dirty="0"/>
          </a:p>
          <a:p>
            <a:r>
              <a:rPr kumimoji="1" lang="en-US" altLang="ja-JP" dirty="0"/>
              <a:t>Fast kicker for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bunch orbit control (J-ARC, linac end, e- BT)</a:t>
            </a:r>
            <a:endParaRPr kumimoji="1" lang="ja-JP" altLang="en-US" dirty="0"/>
          </a:p>
          <a:p>
            <a:r>
              <a:rPr lang="en-US" altLang="ja-JP" dirty="0"/>
              <a:t>New accelerating structure</a:t>
            </a:r>
          </a:p>
          <a:p>
            <a:r>
              <a:rPr lang="en-US" altLang="ja-JP" dirty="0"/>
              <a:t>Automatic beam tuning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96978A0-60DA-7C40-DABC-B3F1E0BDC19F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97143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12E7F9-D091-472A-BBD0-4A1C6EDA5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7"/>
            <a:ext cx="10515600" cy="921833"/>
          </a:xfrm>
        </p:spPr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F8E7A8-2B79-4CE0-A9DF-2A123D26D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814"/>
            <a:ext cx="10515600" cy="296452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Injector outline</a:t>
            </a:r>
          </a:p>
          <a:p>
            <a:r>
              <a:rPr lang="en-US" altLang="ja-JP" dirty="0"/>
              <a:t>e- beam status and issue</a:t>
            </a:r>
          </a:p>
          <a:p>
            <a:r>
              <a:rPr lang="en-US" altLang="ja-JP" dirty="0"/>
              <a:t>e</a:t>
            </a:r>
            <a:r>
              <a:rPr kumimoji="1" lang="en-US" altLang="ja-JP" dirty="0"/>
              <a:t>+ beam status and issue</a:t>
            </a:r>
          </a:p>
          <a:p>
            <a:r>
              <a:rPr kumimoji="1" lang="en-US" altLang="ja-JP" dirty="0"/>
              <a:t>Upgrade work and progress during LS1</a:t>
            </a:r>
          </a:p>
          <a:p>
            <a:r>
              <a:rPr lang="en-US" altLang="ja-JP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4658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25FA40-DEF7-04E6-CC85-B7C35177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48" y="780662"/>
            <a:ext cx="12015304" cy="21102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ja-JP" sz="2400" dirty="0"/>
              <a:t>Additional pulsed quads at J-ARC and Sector1, 2 were installed in 2023 summer maintenance.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/>
              <a:t>J-ARC: dedicated beam matching for each injection beam (HER/LER/PF/PF-AR)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/>
              <a:t>Sector1, 2: low beta optics for HER injection beam (mitigate emittance growth)</a:t>
            </a:r>
          </a:p>
          <a:p>
            <a:r>
              <a:rPr lang="en-US" altLang="ja-JP" sz="2400" dirty="0"/>
              <a:t>At J-ARC, newly designed pulsed quad</a:t>
            </a:r>
            <a:r>
              <a:rPr lang="en-US" altLang="ja-JP" sz="2000" dirty="0"/>
              <a:t> (K. Yokoyama) </a:t>
            </a:r>
            <a:r>
              <a:rPr lang="en-US" altLang="ja-JP" sz="2400" dirty="0"/>
              <a:t>and pulsed power supply driver</a:t>
            </a:r>
            <a:r>
              <a:rPr lang="en-US" altLang="ja-JP" sz="2000" dirty="0"/>
              <a:t> (T. Natsui) </a:t>
            </a:r>
            <a:r>
              <a:rPr lang="en-US" altLang="ja-JP" sz="2400" dirty="0"/>
              <a:t>were installed in the 2023 summer maintenance.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B579D250-7ED7-A005-C7D1-B5004ECDEDE2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6431E06D-A9F8-18BB-D425-B27A1B644490}"/>
              </a:ext>
            </a:extLst>
          </p:cNvPr>
          <p:cNvSpPr txBox="1">
            <a:spLocks/>
          </p:cNvSpPr>
          <p:nvPr/>
        </p:nvSpPr>
        <p:spPr>
          <a:xfrm>
            <a:off x="733802" y="52199"/>
            <a:ext cx="10515600" cy="5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Pulsed Quads at J-ARC and Sector1, 2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6" name="図 115">
            <a:extLst>
              <a:ext uri="{FF2B5EF4-FFF2-40B4-BE49-F238E27FC236}">
                <a16:creationId xmlns:a16="http://schemas.microsoft.com/office/drawing/2014/main" id="{71C19888-AB80-2EC7-46D7-FA27F0266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772" y="3055325"/>
            <a:ext cx="8924925" cy="2724150"/>
          </a:xfrm>
          <a:prstGeom prst="rect">
            <a:avLst/>
          </a:prstGeom>
        </p:spPr>
      </p:pic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593D8ED-EFF2-518F-1F9E-FD823A38B481}"/>
              </a:ext>
            </a:extLst>
          </p:cNvPr>
          <p:cNvSpPr txBox="1"/>
          <p:nvPr/>
        </p:nvSpPr>
        <p:spPr>
          <a:xfrm>
            <a:off x="4609358" y="5943913"/>
            <a:ext cx="500995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DC quads were replaced by pulsed one.</a:t>
            </a:r>
            <a:endParaRPr lang="ja-JP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3BD9D47-C88F-095C-CAF7-FB270C531F0E}"/>
              </a:ext>
            </a:extLst>
          </p:cNvPr>
          <p:cNvCxnSpPr/>
          <p:nvPr/>
        </p:nvCxnSpPr>
        <p:spPr>
          <a:xfrm>
            <a:off x="4013689" y="3345471"/>
            <a:ext cx="0" cy="5011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6FC66FA-E504-53B0-9407-85894AB1D83C}"/>
              </a:ext>
            </a:extLst>
          </p:cNvPr>
          <p:cNvCxnSpPr/>
          <p:nvPr/>
        </p:nvCxnSpPr>
        <p:spPr>
          <a:xfrm>
            <a:off x="3924301" y="3345471"/>
            <a:ext cx="0" cy="5011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366967E7-3924-7A6B-822C-F801E15F79D6}"/>
              </a:ext>
            </a:extLst>
          </p:cNvPr>
          <p:cNvCxnSpPr/>
          <p:nvPr/>
        </p:nvCxnSpPr>
        <p:spPr>
          <a:xfrm>
            <a:off x="3827585" y="3345471"/>
            <a:ext cx="0" cy="5011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678FD39-AC59-AC5E-C46E-31A0C8C823D0}"/>
              </a:ext>
            </a:extLst>
          </p:cNvPr>
          <p:cNvCxnSpPr/>
          <p:nvPr/>
        </p:nvCxnSpPr>
        <p:spPr>
          <a:xfrm>
            <a:off x="3726474" y="3345471"/>
            <a:ext cx="0" cy="5011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0B30350-C4C3-5AD1-B223-C16A85516A5D}"/>
              </a:ext>
            </a:extLst>
          </p:cNvPr>
          <p:cNvCxnSpPr>
            <a:cxnSpLocks/>
          </p:cNvCxnSpPr>
          <p:nvPr/>
        </p:nvCxnSpPr>
        <p:spPr>
          <a:xfrm flipV="1">
            <a:off x="3977054" y="5045675"/>
            <a:ext cx="0" cy="50702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F37342A-88F4-B50A-C2E4-2557D565F6AB}"/>
              </a:ext>
            </a:extLst>
          </p:cNvPr>
          <p:cNvCxnSpPr>
            <a:cxnSpLocks/>
          </p:cNvCxnSpPr>
          <p:nvPr/>
        </p:nvCxnSpPr>
        <p:spPr>
          <a:xfrm flipV="1">
            <a:off x="4081097" y="5083775"/>
            <a:ext cx="0" cy="50702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36DBE31-0C3F-7D33-F521-91A98E8611A3}"/>
              </a:ext>
            </a:extLst>
          </p:cNvPr>
          <p:cNvCxnSpPr>
            <a:cxnSpLocks/>
          </p:cNvCxnSpPr>
          <p:nvPr/>
        </p:nvCxnSpPr>
        <p:spPr>
          <a:xfrm flipV="1">
            <a:off x="3870081" y="5045674"/>
            <a:ext cx="0" cy="50702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F56B393-12A9-D666-9744-0CE7CEB1F079}"/>
              </a:ext>
            </a:extLst>
          </p:cNvPr>
          <p:cNvSpPr txBox="1"/>
          <p:nvPr/>
        </p:nvSpPr>
        <p:spPr>
          <a:xfrm>
            <a:off x="3183540" y="2890887"/>
            <a:ext cx="395838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pulsed quads were installed.</a:t>
            </a:r>
            <a:endParaRPr lang="ja-JP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862D745-D6C1-AC2F-0FCF-904A6181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91" y="3345471"/>
            <a:ext cx="3129642" cy="23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39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E7FFA-1A71-F177-56EF-F705A8676655}"/>
              </a:ext>
            </a:extLst>
          </p:cNvPr>
          <p:cNvSpPr txBox="1"/>
          <p:nvPr/>
        </p:nvSpPr>
        <p:spPr>
          <a:xfrm>
            <a:off x="-1" y="377219"/>
            <a:ext cx="64443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=== PXI-based controller ===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PCIe-8381 &amp; PXIe-8381, PXI Remote Control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PXI 6733 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PXIe 6356 ADC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MRF EVR-230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=== cRIO ===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Interlock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logging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BF8CC-1049-6EB4-27BE-96170E10A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254" y="377219"/>
            <a:ext cx="5568923" cy="2449255"/>
          </a:xfrm>
          <a:prstGeom prst="rect">
            <a:avLst/>
          </a:prstGeom>
        </p:spPr>
      </p:pic>
      <p:pic>
        <p:nvPicPr>
          <p:cNvPr id="13" name="Picture 12" descr="A picture containing electronics, machine, computer, electronic engineering&#10;&#10;Description automatically generated">
            <a:extLst>
              <a:ext uri="{FF2B5EF4-FFF2-40B4-BE49-F238E27FC236}">
                <a16:creationId xmlns:a16="http://schemas.microsoft.com/office/drawing/2014/main" id="{098D20BD-2C33-449B-394E-A8E0B6447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91" y="2603001"/>
            <a:ext cx="6146921" cy="3457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42E1E8-59AA-A9EB-1AAC-9023E6FDABA5}"/>
              </a:ext>
            </a:extLst>
          </p:cNvPr>
          <p:cNvSpPr txBox="1"/>
          <p:nvPr/>
        </p:nvSpPr>
        <p:spPr>
          <a:xfrm>
            <a:off x="11539529" y="5045123"/>
            <a:ext cx="78846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DE9DFA-6512-84A6-413A-746E3E1B9D57}"/>
              </a:ext>
            </a:extLst>
          </p:cNvPr>
          <p:cNvSpPr txBox="1"/>
          <p:nvPr/>
        </p:nvSpPr>
        <p:spPr>
          <a:xfrm>
            <a:off x="10038133" y="5045123"/>
            <a:ext cx="7539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2F1AF1-BE52-03CC-B7AF-39788213CF67}"/>
              </a:ext>
            </a:extLst>
          </p:cNvPr>
          <p:cNvSpPr txBox="1"/>
          <p:nvPr/>
        </p:nvSpPr>
        <p:spPr>
          <a:xfrm>
            <a:off x="8536737" y="5045123"/>
            <a:ext cx="87493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53F667-4FE1-8B3D-D258-E7EE1C4FA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06" y="2759067"/>
            <a:ext cx="3704647" cy="3780801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9496B52-9B6C-E1F2-166D-F6A6FE80DB9B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9FEA16-6280-2E7B-E1C3-31509AA0CD70}"/>
              </a:ext>
            </a:extLst>
          </p:cNvPr>
          <p:cNvSpPr txBox="1"/>
          <p:nvPr/>
        </p:nvSpPr>
        <p:spPr>
          <a:xfrm>
            <a:off x="10678469" y="6467247"/>
            <a:ext cx="14425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Di Wang et al.</a:t>
            </a:r>
            <a:endParaRPr lang="ja-JP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FE230B45-A359-77AB-1BFC-EC22DE81741E}"/>
              </a:ext>
            </a:extLst>
          </p:cNvPr>
          <p:cNvSpPr txBox="1">
            <a:spLocks/>
          </p:cNvSpPr>
          <p:nvPr/>
        </p:nvSpPr>
        <p:spPr>
          <a:xfrm>
            <a:off x="333999" y="-100154"/>
            <a:ext cx="10515600" cy="5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Pulsed magnet control system (1)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72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1">
            <a:extLst>
              <a:ext uri="{FF2B5EF4-FFF2-40B4-BE49-F238E27FC236}">
                <a16:creationId xmlns:a16="http://schemas.microsoft.com/office/drawing/2014/main" id="{17409265-4D22-3ADE-3EDD-68B6F333DBFA}"/>
              </a:ext>
            </a:extLst>
          </p:cNvPr>
          <p:cNvSpPr>
            <a:spLocks noGrp="1"/>
          </p:cNvSpPr>
          <p:nvPr/>
        </p:nvSpPr>
        <p:spPr bwMode="auto">
          <a:xfrm>
            <a:off x="55573" y="436226"/>
            <a:ext cx="5022438" cy="6421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Windows/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LabVIEW/PXI system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Started since 2017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Sometimes control PC or LabVIEW program freeze. 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It takes 20 minutes for restarting system. (Large # of variable should be initialized in LabVIEW software)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history</a:t>
            </a:r>
          </a:p>
          <a:p>
            <a:pPr lvl="1"/>
            <a:r>
              <a:rPr lang="en-US" altLang="ja-JP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Decided to migrate to Linux/EPICS IOC (2022/12)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NI DAC&amp;ADC driver (2023/02)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EVR driver (2023/03)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EPICS IOC (2023/04)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OPI &amp; Monitoring (2023/05)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Experiment (2023/06)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Revision (2023/07)</a:t>
            </a:r>
          </a:p>
          <a:p>
            <a:pPr lvl="1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Stability test (2023/07)</a:t>
            </a:r>
          </a:p>
          <a:p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of 17 control system were replaced by new software since 2023c.</a:t>
            </a:r>
          </a:p>
          <a:p>
            <a:pPr lvl="1"/>
            <a:r>
              <a:rPr lang="en-US" altLang="ja-JP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worked well w/o trouble.</a:t>
            </a:r>
          </a:p>
          <a:p>
            <a:pPr lvl="1"/>
            <a:r>
              <a:rPr lang="en-US" altLang="ja-JP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summer maintenance, remaining system also will be replaced by new one.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6C0038F-1A89-1594-1F02-85160CBD5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34" y="1002195"/>
            <a:ext cx="2520177" cy="538476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018DFD8-6FFC-97B3-E0BA-896B9EA8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71" y="3726362"/>
            <a:ext cx="4169703" cy="260144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4D42A275-9783-B263-463B-1390A7454DBA}"/>
              </a:ext>
            </a:extLst>
          </p:cNvPr>
          <p:cNvSpPr/>
          <p:nvPr/>
        </p:nvSpPr>
        <p:spPr>
          <a:xfrm rot="3771704">
            <a:off x="9482211" y="3231831"/>
            <a:ext cx="574413" cy="1053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615A4C-71FA-E456-FF10-4BF1FC146DCF}"/>
              </a:ext>
            </a:extLst>
          </p:cNvPr>
          <p:cNvGrpSpPr/>
          <p:nvPr/>
        </p:nvGrpSpPr>
        <p:grpSpPr>
          <a:xfrm>
            <a:off x="5253871" y="1002195"/>
            <a:ext cx="4169704" cy="2617567"/>
            <a:chOff x="4769894" y="1002195"/>
            <a:chExt cx="4653681" cy="2617567"/>
          </a:xfrm>
        </p:grpSpPr>
        <p:pic>
          <p:nvPicPr>
            <p:cNvPr id="6" name="Picture 5" descr="A picture containing electronics, cable, connector, adapter&#10;&#10;Description automatically generated">
              <a:extLst>
                <a:ext uri="{FF2B5EF4-FFF2-40B4-BE49-F238E27FC236}">
                  <a16:creationId xmlns:a16="http://schemas.microsoft.com/office/drawing/2014/main" id="{6306D11D-A3CA-A828-490F-1CCE1264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895" y="1002195"/>
              <a:ext cx="4653680" cy="26175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CE4E4B-1D80-21B1-2D4C-9C186B50F149}"/>
                </a:ext>
              </a:extLst>
            </p:cNvPr>
            <p:cNvSpPr txBox="1"/>
            <p:nvPr/>
          </p:nvSpPr>
          <p:spPr>
            <a:xfrm>
              <a:off x="7787334" y="3217712"/>
              <a:ext cx="618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highlight>
                    <a:srgbClr val="00FFFF"/>
                  </a:highlight>
                </a:rPr>
                <a:t>EVR</a:t>
              </a:r>
              <a:endParaRPr lang="en-US" sz="1400" dirty="0">
                <a:highlight>
                  <a:srgbClr val="00FFFF"/>
                </a:highligh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090C1B-174B-3B2A-765C-3A34CA7CF7EF}"/>
                </a:ext>
              </a:extLst>
            </p:cNvPr>
            <p:cNvSpPr txBox="1"/>
            <p:nvPr/>
          </p:nvSpPr>
          <p:spPr>
            <a:xfrm>
              <a:off x="4769894" y="1380231"/>
              <a:ext cx="618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highlight>
                    <a:srgbClr val="00FFFF"/>
                  </a:highlight>
                </a:rPr>
                <a:t>DAC</a:t>
              </a:r>
              <a:endParaRPr lang="en-US" sz="1400" dirty="0">
                <a:highlight>
                  <a:srgbClr val="00FFFF"/>
                </a:highligh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AFAF3E-C985-A5C7-B2F2-53F205489076}"/>
                </a:ext>
              </a:extLst>
            </p:cNvPr>
            <p:cNvSpPr txBox="1"/>
            <p:nvPr/>
          </p:nvSpPr>
          <p:spPr>
            <a:xfrm>
              <a:off x="4769894" y="1810791"/>
              <a:ext cx="618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highlight>
                    <a:srgbClr val="00FFFF"/>
                  </a:highlight>
                </a:rPr>
                <a:t>ADC</a:t>
              </a:r>
              <a:endParaRPr lang="en-US" sz="1400" dirty="0">
                <a:highlight>
                  <a:srgbClr val="00FFFF"/>
                </a:highlight>
              </a:endParaRPr>
            </a:p>
          </p:txBody>
        </p:sp>
      </p:grpSp>
      <p:sp>
        <p:nvSpPr>
          <p:cNvPr id="10" name="Arrow: Down 9">
            <a:extLst>
              <a:ext uri="{FF2B5EF4-FFF2-40B4-BE49-F238E27FC236}">
                <a16:creationId xmlns:a16="http://schemas.microsoft.com/office/drawing/2014/main" id="{E99FD0CF-61C4-2906-6B0E-2101FFF8304E}"/>
              </a:ext>
            </a:extLst>
          </p:cNvPr>
          <p:cNvSpPr/>
          <p:nvPr/>
        </p:nvSpPr>
        <p:spPr>
          <a:xfrm rot="6468471">
            <a:off x="9345949" y="1562101"/>
            <a:ext cx="555912" cy="1053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B4D01EBF-9AC1-A104-77E8-3B504A0ED795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45D2CD2-CE6F-424A-0304-88585FFD6914}"/>
              </a:ext>
            </a:extLst>
          </p:cNvPr>
          <p:cNvSpPr txBox="1">
            <a:spLocks/>
          </p:cNvSpPr>
          <p:nvPr/>
        </p:nvSpPr>
        <p:spPr>
          <a:xfrm>
            <a:off x="733802" y="20667"/>
            <a:ext cx="10515600" cy="5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Pulsed magnet control system (2)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016AB8-CB51-7947-E326-2F0771814266}"/>
              </a:ext>
            </a:extLst>
          </p:cNvPr>
          <p:cNvSpPr txBox="1"/>
          <p:nvPr/>
        </p:nvSpPr>
        <p:spPr>
          <a:xfrm>
            <a:off x="10696283" y="6467247"/>
            <a:ext cx="14425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Di Wang et al.</a:t>
            </a:r>
            <a:endParaRPr lang="ja-JP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930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座る, 自転車 が含まれている画像&#10;&#10;自動的に生成された説明">
            <a:extLst>
              <a:ext uri="{FF2B5EF4-FFF2-40B4-BE49-F238E27FC236}">
                <a16:creationId xmlns:a16="http://schemas.microsoft.com/office/drawing/2014/main" id="{D47F1573-2852-C8C9-E16C-DE405E0D2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0"/>
          <a:stretch/>
        </p:blipFill>
        <p:spPr>
          <a:xfrm>
            <a:off x="75801" y="2517913"/>
            <a:ext cx="6626087" cy="390757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BC8E706-9E11-6ACA-1331-6569C977A37A}"/>
              </a:ext>
            </a:extLst>
          </p:cNvPr>
          <p:cNvSpPr txBox="1">
            <a:spLocks/>
          </p:cNvSpPr>
          <p:nvPr/>
        </p:nvSpPr>
        <p:spPr>
          <a:xfrm>
            <a:off x="1873135" y="48610"/>
            <a:ext cx="8706196" cy="53890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Fast kicker for 2</a:t>
            </a:r>
            <a:r>
              <a:rPr lang="en-US" altLang="ja-JP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 bunch orbit correction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795D9E-2FD1-2FBD-12EB-4A0506A241FE}"/>
              </a:ext>
            </a:extLst>
          </p:cNvPr>
          <p:cNvSpPr txBox="1"/>
          <p:nvPr/>
        </p:nvSpPr>
        <p:spPr>
          <a:xfrm>
            <a:off x="1528417" y="6460790"/>
            <a:ext cx="887895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PF (Mitsuda, Shinohara,</a:t>
            </a:r>
            <a:r>
              <a:rPr lang="ja-JP" altLang="en-US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Naito)</a:t>
            </a:r>
            <a:r>
              <a:rPr lang="ja-JP" altLang="en-US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，</a:t>
            </a:r>
            <a:r>
              <a:rPr lang="en-US" altLang="ja-JP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Linac (Kamitani, Okayasu, Y. Enomoto, Natsui)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CC0100CC-9196-0777-8BCA-BC4E14C089C1}"/>
              </a:ext>
            </a:extLst>
          </p:cNvPr>
          <p:cNvSpPr txBox="1">
            <a:spLocks/>
          </p:cNvSpPr>
          <p:nvPr/>
        </p:nvSpPr>
        <p:spPr>
          <a:xfrm>
            <a:off x="107812" y="5713543"/>
            <a:ext cx="3771014" cy="6706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Fast kicker (J-ARC)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5E53FFA2-8FCA-1B58-6B53-0A32B759385A}"/>
              </a:ext>
            </a:extLst>
          </p:cNvPr>
          <p:cNvSpPr txBox="1">
            <a:spLocks/>
          </p:cNvSpPr>
          <p:nvPr/>
        </p:nvSpPr>
        <p:spPr>
          <a:xfrm>
            <a:off x="75801" y="680873"/>
            <a:ext cx="12045333" cy="1837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Based on “ceramics chamber with integrated pulsed magnet“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developed by C. Mitsuda (PF)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J-ARC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(’22 summer),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end of linac and e- BT (‘23 summer/winter) for 2</a:t>
            </a:r>
            <a:r>
              <a:rPr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bunch orbit correction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It could help to increase the injection efficiency of e- 2</a:t>
            </a:r>
            <a:r>
              <a:rPr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bunch.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853FA-9448-77FE-4FDD-7C4747E34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209" y="2451186"/>
            <a:ext cx="5346138" cy="40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C7A5651A-8A96-D237-933C-0DEB59FF9A61}"/>
              </a:ext>
            </a:extLst>
          </p:cNvPr>
          <p:cNvSpPr txBox="1">
            <a:spLocks/>
          </p:cNvSpPr>
          <p:nvPr/>
        </p:nvSpPr>
        <p:spPr>
          <a:xfrm>
            <a:off x="9100524" y="5378235"/>
            <a:ext cx="3015675" cy="6706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  <a:p>
            <a:pPr algn="ctr"/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(linac end)</a:t>
            </a:r>
            <a:endParaRPr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5BDA80F-3D7B-6208-7B57-8215590C4B68}"/>
              </a:ext>
            </a:extLst>
          </p:cNvPr>
          <p:cNvCxnSpPr/>
          <p:nvPr/>
        </p:nvCxnSpPr>
        <p:spPr>
          <a:xfrm flipV="1">
            <a:off x="2083724" y="4588625"/>
            <a:ext cx="1163781" cy="1201549"/>
          </a:xfrm>
          <a:prstGeom prst="straightConnector1">
            <a:avLst/>
          </a:prstGeom>
          <a:ln w="635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ED26D6-E4ED-5D63-2737-129FBC6CECAF}"/>
              </a:ext>
            </a:extLst>
          </p:cNvPr>
          <p:cNvCxnSpPr>
            <a:cxnSpLocks/>
          </p:cNvCxnSpPr>
          <p:nvPr/>
        </p:nvCxnSpPr>
        <p:spPr>
          <a:xfrm flipH="1" flipV="1">
            <a:off x="9100524" y="3901440"/>
            <a:ext cx="1633978" cy="1476795"/>
          </a:xfrm>
          <a:prstGeom prst="straightConnector1">
            <a:avLst/>
          </a:prstGeom>
          <a:ln w="635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0EC6F0D0-4BF7-0B12-675A-029ACC2D6FD3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835191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34539E-F4F2-1D1A-AAEB-C749AA0C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1C412-34AA-481C-990F-3789DF7B9F17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7825BE6-60E8-E63A-B4D0-2D9BE3D90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459" y="1790700"/>
            <a:ext cx="6419850" cy="50673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11D642F-8282-7415-9055-88CAD174E29F}"/>
              </a:ext>
            </a:extLst>
          </p:cNvPr>
          <p:cNvSpPr txBox="1"/>
          <p:nvPr/>
        </p:nvSpPr>
        <p:spPr>
          <a:xfrm>
            <a:off x="4342922" y="5342135"/>
            <a:ext cx="19458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Fast kicker 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D6AE3A-D3DB-7444-0795-13EE794A7944}"/>
              </a:ext>
            </a:extLst>
          </p:cNvPr>
          <p:cNvSpPr txBox="1"/>
          <p:nvPr/>
        </p:nvSpPr>
        <p:spPr>
          <a:xfrm>
            <a:off x="6868311" y="5157469"/>
            <a:ext cx="19458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Fast kicker OFF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53F6657A-EA1F-D50C-33FF-72D55867931C}"/>
              </a:ext>
            </a:extLst>
          </p:cNvPr>
          <p:cNvSpPr txBox="1">
            <a:spLocks/>
          </p:cNvSpPr>
          <p:nvPr/>
        </p:nvSpPr>
        <p:spPr>
          <a:xfrm>
            <a:off x="74430" y="781687"/>
            <a:ext cx="12045333" cy="168442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Fast kicker can correct the 2</a:t>
            </a:r>
            <a:r>
              <a:rPr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bunch beam position and reduce the orbit difference (1</a:t>
            </a:r>
            <a:r>
              <a:rPr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 2</a:t>
            </a:r>
            <a:r>
              <a:rPr lang="en-US" altLang="ja-JP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bunch).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However, it increase the beam position jitter. It should be corrected for beam operation. 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28F1C84C-10E3-27B8-7205-D417498FCC3B}"/>
              </a:ext>
            </a:extLst>
          </p:cNvPr>
          <p:cNvSpPr txBox="1">
            <a:spLocks/>
          </p:cNvSpPr>
          <p:nvPr/>
        </p:nvSpPr>
        <p:spPr>
          <a:xfrm>
            <a:off x="1873135" y="48610"/>
            <a:ext cx="8706196" cy="53890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e+ beam test w/ fast kicker (linac end)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627D7E-B4F0-0524-D1F0-77EC0BA60A13}"/>
              </a:ext>
            </a:extLst>
          </p:cNvPr>
          <p:cNvSpPr txBox="1"/>
          <p:nvPr/>
        </p:nvSpPr>
        <p:spPr>
          <a:xfrm>
            <a:off x="7176220" y="2787846"/>
            <a:ext cx="1263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00" b="0" i="0" u="none" strike="noStrike" kern="1200" baseline="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(1</a:t>
            </a:r>
            <a:r>
              <a:rPr lang="en-US" altLang="ja-JP" sz="1400" b="0" i="0" u="none" strike="noStrike" kern="1200" baseline="3000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</a:t>
            </a:r>
            <a:r>
              <a:rPr lang="en-US" altLang="ja-JP" sz="1400" b="0" i="0" u="none" strike="noStrike" kern="1200" baseline="0" dirty="0">
                <a:solidFill>
                  <a:srgbClr val="FF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bunch)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(2</a:t>
            </a:r>
            <a:r>
              <a:rPr lang="en-US" sz="1400" baseline="30000" dirty="0">
                <a:solidFill>
                  <a:srgbClr val="0000FF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nd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bunch)</a:t>
            </a:r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4729E8-FF0A-1CE0-879C-0D06BE06D8CE}"/>
              </a:ext>
            </a:extLst>
          </p:cNvPr>
          <p:cNvSpPr txBox="1"/>
          <p:nvPr/>
        </p:nvSpPr>
        <p:spPr>
          <a:xfrm>
            <a:off x="3105513" y="2205093"/>
            <a:ext cx="559514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e+ BT vertical beam position at </a:t>
            </a:r>
            <a:r>
              <a:rPr lang="en-US" altLang="ja-JP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BPM QMD5P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7970DE-A6FA-AE36-EF9D-991A1A1FB28D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4283631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4AD92316-1E63-497A-9DF2-4318FC314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248" y="4194863"/>
            <a:ext cx="3987523" cy="2358246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568421-1C14-63B1-232D-BBB9516FC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20" y="374519"/>
            <a:ext cx="10448091" cy="483814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ja-JP" sz="2400" dirty="0"/>
              <a:t>Mitigation of accelerating structure failures</a:t>
            </a:r>
          </a:p>
          <a:p>
            <a:pPr lvl="1"/>
            <a:r>
              <a:rPr lang="en-US" altLang="ja-JP" sz="2000" dirty="0"/>
              <a:t>Originally designed for 8 MeV/m</a:t>
            </a:r>
            <a:r>
              <a:rPr lang="ja-JP" altLang="en-US" sz="2000" dirty="0"/>
              <a:t> </a:t>
            </a:r>
            <a:r>
              <a:rPr lang="en-US" altLang="ja-JP" sz="2000" dirty="0"/>
              <a:t>(PF</a:t>
            </a:r>
            <a:r>
              <a:rPr lang="ja-JP" altLang="en-US" sz="2000" dirty="0"/>
              <a:t> </a:t>
            </a:r>
            <a:r>
              <a:rPr lang="en-US" altLang="ja-JP" sz="2000" dirty="0"/>
              <a:t>injector), but used at 20 MeV/m (KEKB upgrade)</a:t>
            </a:r>
          </a:p>
          <a:p>
            <a:pPr lvl="1"/>
            <a:r>
              <a:rPr lang="en-US" altLang="ja-JP" sz="2000" dirty="0"/>
              <a:t>Degradation is leading to high field emission rate and discharges.</a:t>
            </a:r>
          </a:p>
          <a:p>
            <a:pPr lvl="1"/>
            <a:r>
              <a:rPr lang="en-US" altLang="ja-JP" sz="2000" dirty="0"/>
              <a:t>Water leaks, field emission , discharge in waveguide, and so on </a:t>
            </a:r>
            <a:r>
              <a:rPr lang="en-US" altLang="ja-JP" sz="1600" dirty="0"/>
              <a:t>(29 of 60 units have some problems)</a:t>
            </a:r>
            <a:endParaRPr lang="en-US" altLang="ja-JP" sz="2000" dirty="0"/>
          </a:p>
          <a:p>
            <a:pPr lvl="1"/>
            <a:r>
              <a:rPr lang="en-US" altLang="ja-JP" sz="2000" dirty="0"/>
              <a:t>Not only future Y(6S) but even Y(4S) could be suffered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endParaRPr lang="en-US" altLang="ja-JP" sz="1200" dirty="0"/>
          </a:p>
          <a:p>
            <a:pPr>
              <a:lnSpc>
                <a:spcPct val="90000"/>
              </a:lnSpc>
            </a:pPr>
            <a:r>
              <a:rPr lang="en-US" altLang="ja-JP" sz="2400" dirty="0"/>
              <a:t>5-year upgrade plan to fabricate and install new accelerator structures </a:t>
            </a:r>
            <a:r>
              <a:rPr lang="en-US" altLang="ja-JP" sz="1800" dirty="0"/>
              <a:t>(FY2018 – FY2022)</a:t>
            </a:r>
          </a:p>
          <a:p>
            <a:pPr lvl="1"/>
            <a:r>
              <a:rPr lang="en-US" altLang="ja-JP" sz="2000" dirty="0"/>
              <a:t>4 units (16 acc. structures) have been replaced by new one.</a:t>
            </a:r>
            <a:endParaRPr lang="en-US" altLang="ja-JP" sz="1800" dirty="0"/>
          </a:p>
          <a:p>
            <a:pPr lvl="1"/>
            <a:r>
              <a:rPr lang="en-US" altLang="ja-JP" sz="2000" dirty="0"/>
              <a:t>New acc. structure: acc. gain </a:t>
            </a:r>
            <a:r>
              <a:rPr lang="ja-JP" altLang="en-US" sz="2000" dirty="0"/>
              <a:t>↑</a:t>
            </a:r>
            <a:r>
              <a:rPr lang="en-US" altLang="ja-JP" sz="2000" dirty="0"/>
              <a:t>7%, surface field </a:t>
            </a:r>
            <a:r>
              <a:rPr lang="ja-JP" altLang="en-US" sz="2000" dirty="0"/>
              <a:t>↓</a:t>
            </a:r>
            <a:r>
              <a:rPr lang="en-US" altLang="ja-JP" sz="2000" dirty="0"/>
              <a:t>20% (reduce breakdown)</a:t>
            </a:r>
          </a:p>
          <a:p>
            <a:pPr lvl="1"/>
            <a:r>
              <a:rPr lang="en-US" altLang="ja-JP" sz="2000" dirty="0"/>
              <a:t>New pulse compressor (SCPC) was also developed and installed in Unit#44.</a:t>
            </a:r>
            <a:endParaRPr lang="ja-JP" altLang="en-US" sz="2400" dirty="0"/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394588B8-7BA1-85E2-8C3A-A4CDE4410482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5AF157F3-7AA0-FDCB-3582-620060F321D2}"/>
              </a:ext>
            </a:extLst>
          </p:cNvPr>
          <p:cNvSpPr txBox="1">
            <a:spLocks/>
          </p:cNvSpPr>
          <p:nvPr/>
        </p:nvSpPr>
        <p:spPr>
          <a:xfrm>
            <a:off x="620084" y="-49291"/>
            <a:ext cx="10515600" cy="5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New accelerating structure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4E949C-25F7-7269-F6C9-23A87C5AC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6085" y="336955"/>
            <a:ext cx="1493851" cy="1871388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65839F9-B1AD-DEA2-9836-CCA30744E955}"/>
              </a:ext>
            </a:extLst>
          </p:cNvPr>
          <p:cNvSpPr txBox="1">
            <a:spLocks/>
          </p:cNvSpPr>
          <p:nvPr/>
        </p:nvSpPr>
        <p:spPr>
          <a:xfrm>
            <a:off x="10713184" y="1956969"/>
            <a:ext cx="1279651" cy="262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Damaged iris</a:t>
            </a:r>
            <a:endParaRPr lang="ja-JP" altLang="en-US" sz="800" dirty="0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98CC56B2-54F1-A6C1-76B6-B4A592573E5E}"/>
              </a:ext>
            </a:extLst>
          </p:cNvPr>
          <p:cNvSpPr txBox="1">
            <a:spLocks/>
          </p:cNvSpPr>
          <p:nvPr/>
        </p:nvSpPr>
        <p:spPr>
          <a:xfrm>
            <a:off x="10933217" y="6515258"/>
            <a:ext cx="881952" cy="329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ja-JP" sz="1800" dirty="0"/>
              <a:t>H. </a:t>
            </a:r>
            <a:r>
              <a:rPr kumimoji="1" lang="en-US" altLang="ja-JP" sz="1800" dirty="0"/>
              <a:t>Ego</a:t>
            </a:r>
            <a:endParaRPr lang="ja-JP" altLang="en-US" sz="1800" dirty="0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AF36CF3-E7BE-B1AF-E255-4D9F718BDD96}"/>
              </a:ext>
            </a:extLst>
          </p:cNvPr>
          <p:cNvSpPr txBox="1">
            <a:spLocks/>
          </p:cNvSpPr>
          <p:nvPr/>
        </p:nvSpPr>
        <p:spPr>
          <a:xfrm>
            <a:off x="1164980" y="6515257"/>
            <a:ext cx="3502498" cy="2626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New S-band 2-m-long TW acc. structure</a:t>
            </a:r>
            <a:endParaRPr lang="ja-JP" altLang="en-US" sz="800" dirty="0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36E16E5C-9F63-0D94-51EB-570A80FD4736}"/>
              </a:ext>
            </a:extLst>
          </p:cNvPr>
          <p:cNvSpPr txBox="1">
            <a:spLocks/>
          </p:cNvSpPr>
          <p:nvPr/>
        </p:nvSpPr>
        <p:spPr>
          <a:xfrm>
            <a:off x="4688840" y="6407234"/>
            <a:ext cx="4066410" cy="408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kumimoji="1" lang="en-US" altLang="ja-JP" sz="1050" dirty="0"/>
              <a:t>New pulse compressor</a:t>
            </a:r>
          </a:p>
          <a:p>
            <a:pPr marL="0" indent="0" algn="ctr">
              <a:lnSpc>
                <a:spcPct val="100000"/>
              </a:lnSpc>
              <a:spcBef>
                <a:spcPts val="200"/>
              </a:spcBef>
              <a:buNone/>
            </a:pPr>
            <a:r>
              <a:rPr kumimoji="1" lang="en-US" altLang="ja-JP" sz="1050" dirty="0"/>
              <a:t> Spherical-Cavity Pulse Compressor (SCPC) </a:t>
            </a:r>
            <a:endParaRPr lang="ja-JP" altLang="en-US" sz="10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C1381D8-3439-63BE-6C4A-1265719FE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892" y="2299571"/>
            <a:ext cx="2173906" cy="181314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219E38E-F8F4-67EF-9478-66AF3A165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7718" y="4148405"/>
            <a:ext cx="2388861" cy="2028230"/>
          </a:xfrm>
          <a:prstGeom prst="rect">
            <a:avLst/>
          </a:prstGeom>
        </p:spPr>
      </p:pic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60D47ECE-C505-EC62-0276-D4023E7C537D}"/>
              </a:ext>
            </a:extLst>
          </p:cNvPr>
          <p:cNvSpPr txBox="1">
            <a:spLocks/>
          </p:cNvSpPr>
          <p:nvPr/>
        </p:nvSpPr>
        <p:spPr>
          <a:xfrm>
            <a:off x="10142506" y="6200546"/>
            <a:ext cx="1355787" cy="2774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kumimoji="1" lang="en-US" altLang="ja-JP" sz="1000" dirty="0"/>
              <a:t>Colling water leakage</a:t>
            </a:r>
            <a:endParaRPr lang="ja-JP" altLang="en-US" sz="700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5D914D6-EE7F-1D47-D7E0-7C1E3B988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519" y="4407536"/>
            <a:ext cx="3987523" cy="20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8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6ED26D3E-8265-2102-D9B4-CF8A050FA9E0}"/>
              </a:ext>
            </a:extLst>
          </p:cNvPr>
          <p:cNvSpPr txBox="1">
            <a:spLocks/>
          </p:cNvSpPr>
          <p:nvPr/>
        </p:nvSpPr>
        <p:spPr>
          <a:xfrm>
            <a:off x="92458" y="1880937"/>
            <a:ext cx="8662521" cy="43794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latin typeface="Times" panose="02020603050405020304" pitchFamily="18" charset="0"/>
                <a:cs typeface="Times" panose="02020603050405020304" pitchFamily="18" charset="0"/>
              </a:rPr>
              <a:t>Automatic beam tuning test started in 2022c.</a:t>
            </a:r>
          </a:p>
          <a:p>
            <a:r>
              <a:rPr lang="en-US" altLang="ja-JP" sz="2400" dirty="0">
                <a:latin typeface="Times" panose="02020603050405020304" pitchFamily="18" charset="0"/>
                <a:cs typeface="Times" panose="02020603050405020304" pitchFamily="18" charset="0"/>
              </a:rPr>
              <a:t>Both of Bayesian optimization and downhill simplex method are available.</a:t>
            </a:r>
          </a:p>
          <a:p>
            <a:r>
              <a:rPr lang="en-US" altLang="ja-JP" sz="2400" dirty="0">
                <a:latin typeface="Times" panose="02020603050405020304" pitchFamily="18" charset="0"/>
                <a:cs typeface="Times" panose="02020603050405020304" pitchFamily="18" charset="0"/>
              </a:rPr>
              <a:t>Preliminary test was started by using only 4 control variables (pulsed steering magnets) to improve e+ bunch charge.</a:t>
            </a:r>
          </a:p>
          <a:p>
            <a:r>
              <a:rPr lang="en-US" altLang="ja-JP" sz="2400" dirty="0">
                <a:latin typeface="Times" panose="02020603050405020304" pitchFamily="18" charset="0"/>
                <a:cs typeface="Times" panose="02020603050405020304" pitchFamily="18" charset="0"/>
              </a:rPr>
              <a:t>After continuous study and software improvement, the number of control variables increased to around 16.</a:t>
            </a:r>
          </a:p>
          <a:p>
            <a:r>
              <a:rPr lang="en-US" altLang="ja-JP" sz="2400" dirty="0">
                <a:latin typeface="Times" panose="02020603050405020304" pitchFamily="18" charset="0"/>
                <a:cs typeface="Times" panose="02020603050405020304" pitchFamily="18" charset="0"/>
              </a:rPr>
              <a:t>This automatic tuning is also applied to dispersion correction at J-ARC .</a:t>
            </a:r>
          </a:p>
          <a:p>
            <a:r>
              <a:rPr lang="en-US" altLang="ja-JP" sz="2400" dirty="0">
                <a:latin typeface="Times" panose="02020603050405020304" pitchFamily="18" charset="0"/>
                <a:cs typeface="Times" panose="02020603050405020304" pitchFamily="18" charset="0"/>
              </a:rPr>
              <a:t>Currently, any linac operators can easily used this automatic beam tuning software.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4B005246-9EB1-7D44-8182-D2A0E2734D9C}"/>
              </a:ext>
            </a:extLst>
          </p:cNvPr>
          <p:cNvSpPr txBox="1">
            <a:spLocks/>
          </p:cNvSpPr>
          <p:nvPr/>
        </p:nvSpPr>
        <p:spPr>
          <a:xfrm>
            <a:off x="2900901" y="5382"/>
            <a:ext cx="6022009" cy="454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Automatic beam tuning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994E5856-770E-23C0-4956-50121D598B39}"/>
              </a:ext>
            </a:extLst>
          </p:cNvPr>
          <p:cNvSpPr txBox="1">
            <a:spLocks/>
          </p:cNvSpPr>
          <p:nvPr/>
        </p:nvSpPr>
        <p:spPr>
          <a:xfrm>
            <a:off x="55420" y="536396"/>
            <a:ext cx="12136580" cy="1344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Automatic beam tuning approach with machine learning is recent trend in accelerator operation.</a:t>
            </a:r>
          </a:p>
          <a:p>
            <a:r>
              <a:rPr lang="en-US" altLang="ja-JP" sz="2400" dirty="0"/>
              <a:t>Bayesian Optimization approach is now under test by using the beam of injector Linac.</a:t>
            </a:r>
          </a:p>
          <a:p>
            <a:pPr lvl="1"/>
            <a:r>
              <a:rPr lang="en-US" altLang="ja-JP" sz="1800" dirty="0"/>
              <a:t>Implementation using GPyOpt Python library (T. Natsui) / In-house developed implementation (G. Mitsuka, S. Kato) 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BE81ABA-DAAD-A129-BFBD-639504CA3055}"/>
              </a:ext>
            </a:extLst>
          </p:cNvPr>
          <p:cNvSpPr txBox="1"/>
          <p:nvPr/>
        </p:nvSpPr>
        <p:spPr>
          <a:xfrm>
            <a:off x="10195994" y="6601606"/>
            <a:ext cx="739689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# of trial</a:t>
            </a:r>
            <a:endParaRPr lang="ja-JP" altLang="en-US" sz="1050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14C066AE-B2F4-5C28-73F6-0F1A450310DF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2626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sz="1200" dirty="0"/>
              <a:t>Upgrade during LS1</a:t>
            </a:r>
            <a:endParaRPr lang="ja-JP" altLang="en-US" sz="8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E96FAB4-7484-C1E1-ACF7-2342F6AED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80" y="1652607"/>
            <a:ext cx="3167219" cy="33244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3C6743B-AE76-3A04-50F1-3702C464D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01"/>
          <a:stretch/>
        </p:blipFill>
        <p:spPr>
          <a:xfrm>
            <a:off x="8901881" y="4034802"/>
            <a:ext cx="3143215" cy="25668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903913-3934-9938-DBB7-1917BA318284}"/>
              </a:ext>
            </a:extLst>
          </p:cNvPr>
          <p:cNvSpPr txBox="1"/>
          <p:nvPr/>
        </p:nvSpPr>
        <p:spPr>
          <a:xfrm>
            <a:off x="10434100" y="3699672"/>
            <a:ext cx="1610996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/>
              <a:t>Automatic tuning GUI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630917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Word&#10;&#10;自動的に生成された説明">
            <a:extLst>
              <a:ext uri="{FF2B5EF4-FFF2-40B4-BE49-F238E27FC236}">
                <a16:creationId xmlns:a16="http://schemas.microsoft.com/office/drawing/2014/main" id="{F6944E4D-03B7-B088-6F1B-C8C16A10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8" y="1358240"/>
            <a:ext cx="10553700" cy="651510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6E455176-DC09-34C6-50C9-6484E891BB69}"/>
              </a:ext>
            </a:extLst>
          </p:cNvPr>
          <p:cNvSpPr txBox="1"/>
          <p:nvPr/>
        </p:nvSpPr>
        <p:spPr>
          <a:xfrm>
            <a:off x="173470" y="2462239"/>
            <a:ext cx="8749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Hor.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(mm)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47B1CAE7-571E-851D-B5C5-F203FEE08FAB}"/>
              </a:ext>
            </a:extLst>
          </p:cNvPr>
          <p:cNvSpPr txBox="1"/>
          <p:nvPr/>
        </p:nvSpPr>
        <p:spPr>
          <a:xfrm>
            <a:off x="173470" y="3647793"/>
            <a:ext cx="8749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Ver.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(mm)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8FA2DE4B-CA7E-6C8D-FB18-12B4DB956F1A}"/>
              </a:ext>
            </a:extLst>
          </p:cNvPr>
          <p:cNvSpPr txBox="1"/>
          <p:nvPr/>
        </p:nvSpPr>
        <p:spPr>
          <a:xfrm>
            <a:off x="112114" y="5074446"/>
            <a:ext cx="8749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(nC)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E3B8FC9-E250-59A7-D33C-A14F43FBA711}"/>
              </a:ext>
            </a:extLst>
          </p:cNvPr>
          <p:cNvSpPr txBox="1">
            <a:spLocks/>
          </p:cNvSpPr>
          <p:nvPr/>
        </p:nvSpPr>
        <p:spPr>
          <a:xfrm>
            <a:off x="744775" y="61028"/>
            <a:ext cx="10515600" cy="5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Beam orbit and bunch charge during automatic tuning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35D341BD-F1A1-B7C1-F5E3-D600F95229CC}"/>
              </a:ext>
            </a:extLst>
          </p:cNvPr>
          <p:cNvSpPr txBox="1"/>
          <p:nvPr/>
        </p:nvSpPr>
        <p:spPr>
          <a:xfrm>
            <a:off x="7110639" y="2308742"/>
            <a:ext cx="874933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RTL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6B80EFC5-A422-CC47-E28C-869E957DA153}"/>
              </a:ext>
            </a:extLst>
          </p:cNvPr>
          <p:cNvSpPr txBox="1"/>
          <p:nvPr/>
        </p:nvSpPr>
        <p:spPr>
          <a:xfrm>
            <a:off x="8563389" y="2300823"/>
            <a:ext cx="874933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LTR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57A04D5-11DD-24B3-6727-5B5EDC8779AB}"/>
              </a:ext>
            </a:extLst>
          </p:cNvPr>
          <p:cNvSpPr txBox="1"/>
          <p:nvPr/>
        </p:nvSpPr>
        <p:spPr>
          <a:xfrm>
            <a:off x="4460462" y="5939365"/>
            <a:ext cx="16355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e+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 (W)</a:t>
            </a:r>
          </a:p>
        </p:txBody>
      </p:sp>
    </p:spTree>
    <p:extLst>
      <p:ext uri="{BB962C8B-B14F-4D97-AF65-F5344CB8AC3E}">
        <p14:creationId xmlns:p14="http://schemas.microsoft.com/office/powerpoint/2010/main" val="1337418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CE419A05-6377-CBDA-9EF6-238C19067D36}"/>
              </a:ext>
            </a:extLst>
          </p:cNvPr>
          <p:cNvSpPr txBox="1">
            <a:spLocks/>
          </p:cNvSpPr>
          <p:nvPr/>
        </p:nvSpPr>
        <p:spPr>
          <a:xfrm>
            <a:off x="148441" y="615292"/>
            <a:ext cx="11469904" cy="17478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Measured data (Oct. 25the, 2023) of e+ bunch charge in Sector2 almost agree with the simulation result.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Pulsed Quads at J-ARC (installed in 2023 summer) and automatic beam tuning software can help to increase the e+ bunch charge.</a:t>
            </a:r>
          </a:p>
          <a:p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94E877A-961F-2E38-A41B-68CF34C76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29" y="2257866"/>
            <a:ext cx="5540147" cy="427192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BE4713E-C230-6C41-899A-A157BB198972}"/>
              </a:ext>
            </a:extLst>
          </p:cNvPr>
          <p:cNvSpPr txBox="1"/>
          <p:nvPr/>
        </p:nvSpPr>
        <p:spPr>
          <a:xfrm>
            <a:off x="3016094" y="4712592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e+ 1</a:t>
            </a:r>
            <a:r>
              <a:rPr lang="en-US" altLang="ja-JP" baseline="30000" dirty="0"/>
              <a:t>st</a:t>
            </a:r>
            <a:r>
              <a:rPr lang="en-US" altLang="ja-JP" dirty="0"/>
              <a:t> bunch charge 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5A2DC4-BB17-76D3-A5D8-16C293A3885F}"/>
              </a:ext>
            </a:extLst>
          </p:cNvPr>
          <p:cNvSpPr txBox="1"/>
          <p:nvPr/>
        </p:nvSpPr>
        <p:spPr>
          <a:xfrm>
            <a:off x="8384441" y="3094352"/>
            <a:ext cx="339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measured e+ bunch charge</a:t>
            </a:r>
            <a:endParaRPr kumimoji="1" lang="ja-JP" altLang="en-US" b="1" dirty="0">
              <a:solidFill>
                <a:srgbClr val="00B05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11" name="上矢印 10">
            <a:extLst>
              <a:ext uri="{FF2B5EF4-FFF2-40B4-BE49-F238E27FC236}">
                <a16:creationId xmlns:a16="http://schemas.microsoft.com/office/drawing/2014/main" id="{488A5A99-5DFA-F9AA-1EF1-0327271C5899}"/>
              </a:ext>
            </a:extLst>
          </p:cNvPr>
          <p:cNvSpPr/>
          <p:nvPr/>
        </p:nvSpPr>
        <p:spPr>
          <a:xfrm rot="16200000">
            <a:off x="8086747" y="2954719"/>
            <a:ext cx="167557" cy="42783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上矢印 15">
            <a:extLst>
              <a:ext uri="{FF2B5EF4-FFF2-40B4-BE49-F238E27FC236}">
                <a16:creationId xmlns:a16="http://schemas.microsoft.com/office/drawing/2014/main" id="{E7ED246C-30E2-5FB8-91B7-4C7472C4F1DE}"/>
              </a:ext>
            </a:extLst>
          </p:cNvPr>
          <p:cNvSpPr/>
          <p:nvPr/>
        </p:nvSpPr>
        <p:spPr>
          <a:xfrm rot="16200000">
            <a:off x="8086747" y="2806173"/>
            <a:ext cx="167556" cy="40880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8384CE4E-D4EE-ED4B-87C3-C1FAE7C8F740}"/>
              </a:ext>
            </a:extLst>
          </p:cNvPr>
          <p:cNvSpPr txBox="1">
            <a:spLocks/>
          </p:cNvSpPr>
          <p:nvPr/>
        </p:nvSpPr>
        <p:spPr>
          <a:xfrm>
            <a:off x="554044" y="74850"/>
            <a:ext cx="10515600" cy="547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 baseline="0">
                <a:solidFill>
                  <a:schemeClr val="tx1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defRPr>
            </a:lvl1pPr>
          </a:lstStyle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Automatic tuning for increasing e+ bunch charge</a:t>
            </a:r>
            <a:endParaRPr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D93A0756-0B6F-C786-5107-B0B6852DE13E}"/>
              </a:ext>
            </a:extLst>
          </p:cNvPr>
          <p:cNvSpPr txBox="1">
            <a:spLocks/>
          </p:cNvSpPr>
          <p:nvPr/>
        </p:nvSpPr>
        <p:spPr>
          <a:xfrm>
            <a:off x="8000013" y="6015189"/>
            <a:ext cx="2703614" cy="329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ja-JP" sz="1800" dirty="0"/>
              <a:t>Simulation by Y. Seimiya</a:t>
            </a:r>
            <a:endParaRPr lang="ja-JP" altLang="en-US" sz="1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12D5CE-CCC1-5987-DF98-D268EA2B7B4A}"/>
              </a:ext>
            </a:extLst>
          </p:cNvPr>
          <p:cNvSpPr txBox="1"/>
          <p:nvPr/>
        </p:nvSpPr>
        <p:spPr>
          <a:xfrm>
            <a:off x="8393955" y="2759079"/>
            <a:ext cx="334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simulated e+ bunch charge</a:t>
            </a:r>
            <a:endParaRPr kumimoji="1" lang="ja-JP" altLang="en-US" b="1" dirty="0">
              <a:solidFill>
                <a:srgbClr val="FF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9160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1046FF-3D88-4A90-B50E-1F97BB218D22}"/>
              </a:ext>
            </a:extLst>
          </p:cNvPr>
          <p:cNvSpPr txBox="1"/>
          <p:nvPr/>
        </p:nvSpPr>
        <p:spPr>
          <a:xfrm>
            <a:off x="72237" y="448018"/>
            <a:ext cx="12047526" cy="61271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Simultaneous top up injection has been successfully conducted.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e-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Laser system has worked fine without any significant trouble.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New DOEs (</a:t>
            </a:r>
            <a:r>
              <a:rPr lang="en-US" altLang="ja-JP" b="1" dirty="0">
                <a:latin typeface="Symbol" panose="05050102010706020507" pitchFamily="18" charset="2"/>
                <a:ea typeface="Meiryo UI" panose="020B0604030504040204" pitchFamily="50" charset="-128"/>
                <a:cs typeface="Arial" panose="020B0604020202020204" pitchFamily="34" charset="0"/>
              </a:rPr>
              <a:t>F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8 mm) have been installed at both of 1</a:t>
            </a:r>
            <a:r>
              <a:rPr lang="en-US" altLang="ja-JP" b="1" baseline="30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and 2</a:t>
            </a:r>
            <a:r>
              <a:rPr lang="en-US" altLang="ja-JP" b="1" baseline="30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nd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laser, and they have worked fine.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5 nC from gun was demonstrated w/ previous DOE (</a:t>
            </a:r>
            <a:r>
              <a:rPr lang="en-US" altLang="ja-JP" b="1" dirty="0">
                <a:latin typeface="Symbol" panose="05050102010706020507" pitchFamily="18" charset="2"/>
                <a:ea typeface="Meiryo UI" panose="020B0604030504040204" pitchFamily="50" charset="-128"/>
                <a:cs typeface="Arial" panose="020B0604020202020204" pitchFamily="34" charset="0"/>
              </a:rPr>
              <a:t>F6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mm). Further beam study will be conducted w/ new DOE.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e+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e+ generation system (flux concentrator, power supply, DC solenoid) has worked fine.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e+ bunch charge of 3.5 nC at BT end are archived (final design 4 nC).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Machine learning based automatic tuning can help to increase the e+ bunch charge at end of Sector2 (up to around 5.5 nC).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Upgrade work and progress during LS1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Pulsed quads at J-ARC and Sector1, 2 have been successfully installed and worked fine.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New control software for pulsed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New accelerating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Fast kicker for 2nd bunch orbit correction (J-ARC, Linac end, e- BT)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Automatic beam tuning is deployed for daily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Emittance growth at end of BT for both of e- and e+ beam (Injection report)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Low e- injection efficiency of 2</a:t>
            </a:r>
            <a:r>
              <a:rPr lang="en-US" altLang="ja-JP" b="1" baseline="30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nd</a:t>
            </a: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bunch so far. Fast kicker system could help to improve 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b="1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Increase the e- bunch charge while keeping small emittance w/ new DOE.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4DACBB-E477-4907-B727-E6E722B0666A}"/>
              </a:ext>
            </a:extLst>
          </p:cNvPr>
          <p:cNvSpPr txBox="1"/>
          <p:nvPr/>
        </p:nvSpPr>
        <p:spPr>
          <a:xfrm>
            <a:off x="5195755" y="-30433"/>
            <a:ext cx="2055371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4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22026942-1E23-4067-AEB4-5241E04BA244}"/>
              </a:ext>
            </a:extLst>
          </p:cNvPr>
          <p:cNvSpPr txBox="1"/>
          <p:nvPr/>
        </p:nvSpPr>
        <p:spPr>
          <a:xfrm>
            <a:off x="3720228" y="2839771"/>
            <a:ext cx="572222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1                         2                      3                 4                  5   </a:t>
            </a:r>
            <a:endParaRPr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58"/>
          <p:cNvSpPr>
            <a:spLocks noChangeArrowheads="1"/>
          </p:cNvSpPr>
          <p:nvPr/>
        </p:nvSpPr>
        <p:spPr bwMode="auto">
          <a:xfrm>
            <a:off x="4045230" y="2091534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" name="Rectangle 142"/>
          <p:cNvSpPr>
            <a:spLocks noChangeArrowheads="1"/>
          </p:cNvSpPr>
          <p:nvPr/>
        </p:nvSpPr>
        <p:spPr bwMode="auto">
          <a:xfrm>
            <a:off x="7731126" y="3255084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" name="Line 178"/>
          <p:cNvSpPr>
            <a:spLocks noChangeShapeType="1"/>
          </p:cNvSpPr>
          <p:nvPr/>
        </p:nvSpPr>
        <p:spPr bwMode="auto">
          <a:xfrm flipV="1">
            <a:off x="9396413" y="3270959"/>
            <a:ext cx="1270000" cy="25400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Rectangle 111"/>
          <p:cNvSpPr>
            <a:spLocks noChangeArrowheads="1"/>
          </p:cNvSpPr>
          <p:nvPr/>
        </p:nvSpPr>
        <p:spPr bwMode="auto">
          <a:xfrm>
            <a:off x="3609975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pic>
        <p:nvPicPr>
          <p:cNvPr id="10" name="図 243" descr="SKB-DR-layou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9" r="1974" b="8899"/>
          <a:stretch>
            <a:fillRect/>
          </a:stretch>
        </p:blipFill>
        <p:spPr bwMode="auto">
          <a:xfrm>
            <a:off x="5545139" y="1308810"/>
            <a:ext cx="106838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5"/>
          <p:cNvSpPr>
            <a:spLocks noChangeArrowheads="1"/>
          </p:cNvSpPr>
          <p:nvPr/>
        </p:nvSpPr>
        <p:spPr bwMode="auto">
          <a:xfrm>
            <a:off x="4530726" y="3255084"/>
            <a:ext cx="74613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2" name="Line 91"/>
          <p:cNvSpPr>
            <a:spLocks noChangeShapeType="1"/>
          </p:cNvSpPr>
          <p:nvPr/>
        </p:nvSpPr>
        <p:spPr bwMode="auto">
          <a:xfrm>
            <a:off x="2354264" y="3305884"/>
            <a:ext cx="7920037" cy="1588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3" name="Rectangle 108"/>
          <p:cNvSpPr>
            <a:spLocks noChangeArrowheads="1"/>
          </p:cNvSpPr>
          <p:nvPr/>
        </p:nvSpPr>
        <p:spPr bwMode="auto">
          <a:xfrm>
            <a:off x="3233738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4" name="Line 87"/>
          <p:cNvSpPr>
            <a:spLocks noChangeShapeType="1"/>
          </p:cNvSpPr>
          <p:nvPr/>
        </p:nvSpPr>
        <p:spPr bwMode="auto">
          <a:xfrm>
            <a:off x="2354264" y="2142248"/>
            <a:ext cx="1677987" cy="158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5" name="Line 90"/>
          <p:cNvSpPr>
            <a:spLocks noChangeShapeType="1"/>
          </p:cNvSpPr>
          <p:nvPr/>
        </p:nvSpPr>
        <p:spPr bwMode="auto">
          <a:xfrm>
            <a:off x="1668464" y="2529597"/>
            <a:ext cx="1587" cy="61912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6" name="AutoShape 92"/>
          <p:cNvSpPr>
            <a:spLocks noChangeArrowheads="1"/>
          </p:cNvSpPr>
          <p:nvPr/>
        </p:nvSpPr>
        <p:spPr bwMode="auto">
          <a:xfrm>
            <a:off x="2354263" y="1989847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7" name="Rectangle 93"/>
          <p:cNvSpPr>
            <a:spLocks noChangeArrowheads="1"/>
          </p:cNvSpPr>
          <p:nvPr/>
        </p:nvSpPr>
        <p:spPr bwMode="auto">
          <a:xfrm>
            <a:off x="2430463" y="2088272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8" name="Rectangle 94"/>
          <p:cNvSpPr>
            <a:spLocks noChangeArrowheads="1"/>
          </p:cNvSpPr>
          <p:nvPr/>
        </p:nvSpPr>
        <p:spPr bwMode="auto">
          <a:xfrm>
            <a:off x="2544763" y="2088272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2659063" y="2088272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0" name="Rectangle 96"/>
          <p:cNvSpPr>
            <a:spLocks noChangeArrowheads="1"/>
          </p:cNvSpPr>
          <p:nvPr/>
        </p:nvSpPr>
        <p:spPr bwMode="auto">
          <a:xfrm>
            <a:off x="2774951" y="2088272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1" name="Rectangle 97"/>
          <p:cNvSpPr>
            <a:spLocks noChangeArrowheads="1"/>
          </p:cNvSpPr>
          <p:nvPr/>
        </p:nvSpPr>
        <p:spPr bwMode="auto">
          <a:xfrm>
            <a:off x="2889251" y="208985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" name="Rectangle 98"/>
          <p:cNvSpPr>
            <a:spLocks noChangeArrowheads="1"/>
          </p:cNvSpPr>
          <p:nvPr/>
        </p:nvSpPr>
        <p:spPr bwMode="auto">
          <a:xfrm>
            <a:off x="3003550" y="2088272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3" name="Rectangle 99"/>
          <p:cNvSpPr>
            <a:spLocks noChangeArrowheads="1"/>
          </p:cNvSpPr>
          <p:nvPr/>
        </p:nvSpPr>
        <p:spPr bwMode="auto">
          <a:xfrm>
            <a:off x="3117850" y="208985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" name="Rectangle 100"/>
          <p:cNvSpPr>
            <a:spLocks noChangeArrowheads="1"/>
          </p:cNvSpPr>
          <p:nvPr/>
        </p:nvSpPr>
        <p:spPr bwMode="auto">
          <a:xfrm>
            <a:off x="3232150" y="208985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5" name="AutoShape 101"/>
          <p:cNvSpPr>
            <a:spLocks noChangeArrowheads="1"/>
          </p:cNvSpPr>
          <p:nvPr/>
        </p:nvSpPr>
        <p:spPr bwMode="auto">
          <a:xfrm>
            <a:off x="2355850" y="3153484"/>
            <a:ext cx="10414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" name="Rectangle 102"/>
          <p:cNvSpPr>
            <a:spLocks noChangeArrowheads="1"/>
          </p:cNvSpPr>
          <p:nvPr/>
        </p:nvSpPr>
        <p:spPr bwMode="auto">
          <a:xfrm>
            <a:off x="2432051" y="3251909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7" name="Rectangle 103"/>
          <p:cNvSpPr>
            <a:spLocks noChangeArrowheads="1"/>
          </p:cNvSpPr>
          <p:nvPr/>
        </p:nvSpPr>
        <p:spPr bwMode="auto">
          <a:xfrm>
            <a:off x="2546350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8" name="Rectangle 104"/>
          <p:cNvSpPr>
            <a:spLocks noChangeArrowheads="1"/>
          </p:cNvSpPr>
          <p:nvPr/>
        </p:nvSpPr>
        <p:spPr bwMode="auto">
          <a:xfrm>
            <a:off x="2660650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9" name="Rectangle 105"/>
          <p:cNvSpPr>
            <a:spLocks noChangeArrowheads="1"/>
          </p:cNvSpPr>
          <p:nvPr/>
        </p:nvSpPr>
        <p:spPr bwMode="auto">
          <a:xfrm>
            <a:off x="2774950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0" name="Rectangle 106"/>
          <p:cNvSpPr>
            <a:spLocks noChangeArrowheads="1"/>
          </p:cNvSpPr>
          <p:nvPr/>
        </p:nvSpPr>
        <p:spPr bwMode="auto">
          <a:xfrm>
            <a:off x="2890838" y="3253497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" name="Rectangle 107"/>
          <p:cNvSpPr>
            <a:spLocks noChangeArrowheads="1"/>
          </p:cNvSpPr>
          <p:nvPr/>
        </p:nvSpPr>
        <p:spPr bwMode="auto">
          <a:xfrm>
            <a:off x="3005138" y="3251909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2" name="Rectangle 108"/>
          <p:cNvSpPr>
            <a:spLocks noChangeArrowheads="1"/>
          </p:cNvSpPr>
          <p:nvPr/>
        </p:nvSpPr>
        <p:spPr bwMode="auto">
          <a:xfrm>
            <a:off x="3119438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3" name="AutoShape 110"/>
          <p:cNvSpPr>
            <a:spLocks noChangeArrowheads="1"/>
          </p:cNvSpPr>
          <p:nvPr/>
        </p:nvSpPr>
        <p:spPr bwMode="auto">
          <a:xfrm>
            <a:off x="3549651" y="3155072"/>
            <a:ext cx="1166813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4" name="Rectangle 111"/>
          <p:cNvSpPr>
            <a:spLocks noChangeArrowheads="1"/>
          </p:cNvSpPr>
          <p:nvPr/>
        </p:nvSpPr>
        <p:spPr bwMode="auto">
          <a:xfrm>
            <a:off x="3725863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5" name="Rectangle 112"/>
          <p:cNvSpPr>
            <a:spLocks noChangeArrowheads="1"/>
          </p:cNvSpPr>
          <p:nvPr/>
        </p:nvSpPr>
        <p:spPr bwMode="auto">
          <a:xfrm>
            <a:off x="3840163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6" name="Rectangle 115"/>
          <p:cNvSpPr>
            <a:spLocks noChangeArrowheads="1"/>
          </p:cNvSpPr>
          <p:nvPr/>
        </p:nvSpPr>
        <p:spPr bwMode="auto">
          <a:xfrm>
            <a:off x="4184651" y="3255084"/>
            <a:ext cx="74613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7" name="Rectangle 116"/>
          <p:cNvSpPr>
            <a:spLocks noChangeArrowheads="1"/>
          </p:cNvSpPr>
          <p:nvPr/>
        </p:nvSpPr>
        <p:spPr bwMode="auto">
          <a:xfrm>
            <a:off x="4298950" y="3253497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8" name="Rectangle 117"/>
          <p:cNvSpPr>
            <a:spLocks noChangeArrowheads="1"/>
          </p:cNvSpPr>
          <p:nvPr/>
        </p:nvSpPr>
        <p:spPr bwMode="auto">
          <a:xfrm>
            <a:off x="4413250" y="3255084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9" name="AutoShape 119"/>
          <p:cNvSpPr>
            <a:spLocks noChangeArrowheads="1"/>
          </p:cNvSpPr>
          <p:nvPr/>
        </p:nvSpPr>
        <p:spPr bwMode="auto">
          <a:xfrm>
            <a:off x="4868863" y="3155072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0" name="Rectangle 120"/>
          <p:cNvSpPr>
            <a:spLocks noChangeArrowheads="1"/>
          </p:cNvSpPr>
          <p:nvPr/>
        </p:nvSpPr>
        <p:spPr bwMode="auto">
          <a:xfrm>
            <a:off x="4945063" y="3253497"/>
            <a:ext cx="76200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1" name="Rectangle 121"/>
          <p:cNvSpPr>
            <a:spLocks noChangeArrowheads="1"/>
          </p:cNvSpPr>
          <p:nvPr/>
        </p:nvSpPr>
        <p:spPr bwMode="auto">
          <a:xfrm>
            <a:off x="5059363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2" name="Rectangle 122"/>
          <p:cNvSpPr>
            <a:spLocks noChangeArrowheads="1"/>
          </p:cNvSpPr>
          <p:nvPr/>
        </p:nvSpPr>
        <p:spPr bwMode="auto">
          <a:xfrm>
            <a:off x="5173663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3" name="Rectangle 123"/>
          <p:cNvSpPr>
            <a:spLocks noChangeArrowheads="1"/>
          </p:cNvSpPr>
          <p:nvPr/>
        </p:nvSpPr>
        <p:spPr bwMode="auto">
          <a:xfrm>
            <a:off x="5289551" y="3253497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4" name="Rectangle 124"/>
          <p:cNvSpPr>
            <a:spLocks noChangeArrowheads="1"/>
          </p:cNvSpPr>
          <p:nvPr/>
        </p:nvSpPr>
        <p:spPr bwMode="auto">
          <a:xfrm>
            <a:off x="5403851" y="3255084"/>
            <a:ext cx="74613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5" name="Rectangle 125"/>
          <p:cNvSpPr>
            <a:spLocks noChangeArrowheads="1"/>
          </p:cNvSpPr>
          <p:nvPr/>
        </p:nvSpPr>
        <p:spPr bwMode="auto">
          <a:xfrm>
            <a:off x="5518150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6" name="Rectangle 126"/>
          <p:cNvSpPr>
            <a:spLocks noChangeArrowheads="1"/>
          </p:cNvSpPr>
          <p:nvPr/>
        </p:nvSpPr>
        <p:spPr bwMode="auto">
          <a:xfrm>
            <a:off x="5632450" y="3255084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7" name="Rectangle 127"/>
          <p:cNvSpPr>
            <a:spLocks noChangeArrowheads="1"/>
          </p:cNvSpPr>
          <p:nvPr/>
        </p:nvSpPr>
        <p:spPr bwMode="auto">
          <a:xfrm>
            <a:off x="5746750" y="3255084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8" name="AutoShape 128"/>
          <p:cNvSpPr>
            <a:spLocks noChangeArrowheads="1"/>
          </p:cNvSpPr>
          <p:nvPr/>
        </p:nvSpPr>
        <p:spPr bwMode="auto">
          <a:xfrm>
            <a:off x="6196013" y="3155072"/>
            <a:ext cx="95885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9" name="Rectangle 130"/>
          <p:cNvSpPr>
            <a:spLocks noChangeArrowheads="1"/>
          </p:cNvSpPr>
          <p:nvPr/>
        </p:nvSpPr>
        <p:spPr bwMode="auto">
          <a:xfrm>
            <a:off x="6278563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0" name="Rectangle 131"/>
          <p:cNvSpPr>
            <a:spLocks noChangeArrowheads="1"/>
          </p:cNvSpPr>
          <p:nvPr/>
        </p:nvSpPr>
        <p:spPr bwMode="auto">
          <a:xfrm>
            <a:off x="6392863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1" name="Rectangle 132"/>
          <p:cNvSpPr>
            <a:spLocks noChangeArrowheads="1"/>
          </p:cNvSpPr>
          <p:nvPr/>
        </p:nvSpPr>
        <p:spPr bwMode="auto">
          <a:xfrm>
            <a:off x="6508751" y="3253497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2" name="Rectangle 133"/>
          <p:cNvSpPr>
            <a:spLocks noChangeArrowheads="1"/>
          </p:cNvSpPr>
          <p:nvPr/>
        </p:nvSpPr>
        <p:spPr bwMode="auto">
          <a:xfrm>
            <a:off x="6623051" y="3255084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3" name="Rectangle 134"/>
          <p:cNvSpPr>
            <a:spLocks noChangeArrowheads="1"/>
          </p:cNvSpPr>
          <p:nvPr/>
        </p:nvSpPr>
        <p:spPr bwMode="auto">
          <a:xfrm>
            <a:off x="6737350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4" name="Rectangle 135"/>
          <p:cNvSpPr>
            <a:spLocks noChangeArrowheads="1"/>
          </p:cNvSpPr>
          <p:nvPr/>
        </p:nvSpPr>
        <p:spPr bwMode="auto">
          <a:xfrm>
            <a:off x="6851650" y="325508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5" name="Rectangle 136"/>
          <p:cNvSpPr>
            <a:spLocks noChangeArrowheads="1"/>
          </p:cNvSpPr>
          <p:nvPr/>
        </p:nvSpPr>
        <p:spPr bwMode="auto">
          <a:xfrm>
            <a:off x="6965950" y="325508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6" name="AutoShape 137"/>
          <p:cNvSpPr>
            <a:spLocks noChangeArrowheads="1"/>
          </p:cNvSpPr>
          <p:nvPr/>
        </p:nvSpPr>
        <p:spPr bwMode="auto">
          <a:xfrm>
            <a:off x="7307263" y="3153484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7" name="Rectangle 138"/>
          <p:cNvSpPr>
            <a:spLocks noChangeArrowheads="1"/>
          </p:cNvSpPr>
          <p:nvPr/>
        </p:nvSpPr>
        <p:spPr bwMode="auto">
          <a:xfrm>
            <a:off x="7383463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8" name="Rectangle 139"/>
          <p:cNvSpPr>
            <a:spLocks noChangeArrowheads="1"/>
          </p:cNvSpPr>
          <p:nvPr/>
        </p:nvSpPr>
        <p:spPr bwMode="auto">
          <a:xfrm>
            <a:off x="7497763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9" name="Rectangle 140"/>
          <p:cNvSpPr>
            <a:spLocks noChangeArrowheads="1"/>
          </p:cNvSpPr>
          <p:nvPr/>
        </p:nvSpPr>
        <p:spPr bwMode="auto">
          <a:xfrm>
            <a:off x="7612063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0" name="Rectangle 142"/>
          <p:cNvSpPr>
            <a:spLocks noChangeArrowheads="1"/>
          </p:cNvSpPr>
          <p:nvPr/>
        </p:nvSpPr>
        <p:spPr bwMode="auto">
          <a:xfrm>
            <a:off x="7842251" y="3253497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1" name="Rectangle 143"/>
          <p:cNvSpPr>
            <a:spLocks noChangeArrowheads="1"/>
          </p:cNvSpPr>
          <p:nvPr/>
        </p:nvSpPr>
        <p:spPr bwMode="auto">
          <a:xfrm>
            <a:off x="7956550" y="3251909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2" name="Rectangle 144"/>
          <p:cNvSpPr>
            <a:spLocks noChangeArrowheads="1"/>
          </p:cNvSpPr>
          <p:nvPr/>
        </p:nvSpPr>
        <p:spPr bwMode="auto">
          <a:xfrm>
            <a:off x="8070850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3" name="Rectangle 145"/>
          <p:cNvSpPr>
            <a:spLocks noChangeArrowheads="1"/>
          </p:cNvSpPr>
          <p:nvPr/>
        </p:nvSpPr>
        <p:spPr bwMode="auto">
          <a:xfrm>
            <a:off x="8185150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4" name="AutoShape 146"/>
          <p:cNvSpPr>
            <a:spLocks noChangeArrowheads="1"/>
          </p:cNvSpPr>
          <p:nvPr/>
        </p:nvSpPr>
        <p:spPr bwMode="auto">
          <a:xfrm>
            <a:off x="8526463" y="3155072"/>
            <a:ext cx="957262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5" name="Rectangle 147"/>
          <p:cNvSpPr>
            <a:spLocks noChangeArrowheads="1"/>
          </p:cNvSpPr>
          <p:nvPr/>
        </p:nvSpPr>
        <p:spPr bwMode="auto">
          <a:xfrm>
            <a:off x="8602663" y="3253497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6" name="Rectangle 148"/>
          <p:cNvSpPr>
            <a:spLocks noChangeArrowheads="1"/>
          </p:cNvSpPr>
          <p:nvPr/>
        </p:nvSpPr>
        <p:spPr bwMode="auto">
          <a:xfrm>
            <a:off x="8716963" y="3253497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7" name="Rectangle 149"/>
          <p:cNvSpPr>
            <a:spLocks noChangeArrowheads="1"/>
          </p:cNvSpPr>
          <p:nvPr/>
        </p:nvSpPr>
        <p:spPr bwMode="auto">
          <a:xfrm>
            <a:off x="8831263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8" name="Rectangle 150"/>
          <p:cNvSpPr>
            <a:spLocks noChangeArrowheads="1"/>
          </p:cNvSpPr>
          <p:nvPr/>
        </p:nvSpPr>
        <p:spPr bwMode="auto">
          <a:xfrm>
            <a:off x="8947151" y="3253497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9" name="Rectangle 151"/>
          <p:cNvSpPr>
            <a:spLocks noChangeArrowheads="1"/>
          </p:cNvSpPr>
          <p:nvPr/>
        </p:nvSpPr>
        <p:spPr bwMode="auto">
          <a:xfrm>
            <a:off x="9061451" y="3255084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0" name="Rectangle 152"/>
          <p:cNvSpPr>
            <a:spLocks noChangeArrowheads="1"/>
          </p:cNvSpPr>
          <p:nvPr/>
        </p:nvSpPr>
        <p:spPr bwMode="auto">
          <a:xfrm>
            <a:off x="9175750" y="3253497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1" name="Rectangle 153"/>
          <p:cNvSpPr>
            <a:spLocks noChangeArrowheads="1"/>
          </p:cNvSpPr>
          <p:nvPr/>
        </p:nvSpPr>
        <p:spPr bwMode="auto">
          <a:xfrm>
            <a:off x="9290050" y="3255084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2" name="Rectangle 154"/>
          <p:cNvSpPr>
            <a:spLocks noChangeArrowheads="1"/>
          </p:cNvSpPr>
          <p:nvPr/>
        </p:nvSpPr>
        <p:spPr bwMode="auto">
          <a:xfrm>
            <a:off x="9404350" y="3255084"/>
            <a:ext cx="76200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3" name="AutoShape 155"/>
          <p:cNvSpPr>
            <a:spLocks noChangeArrowheads="1"/>
          </p:cNvSpPr>
          <p:nvPr/>
        </p:nvSpPr>
        <p:spPr bwMode="auto">
          <a:xfrm>
            <a:off x="3611563" y="1991434"/>
            <a:ext cx="680758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4" name="Rectangle 156"/>
          <p:cNvSpPr>
            <a:spLocks noChangeArrowheads="1"/>
          </p:cNvSpPr>
          <p:nvPr/>
        </p:nvSpPr>
        <p:spPr bwMode="auto">
          <a:xfrm>
            <a:off x="3687763" y="2089859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5" name="Rectangle 157"/>
          <p:cNvSpPr>
            <a:spLocks noChangeArrowheads="1"/>
          </p:cNvSpPr>
          <p:nvPr/>
        </p:nvSpPr>
        <p:spPr bwMode="auto">
          <a:xfrm>
            <a:off x="3802063" y="2089859"/>
            <a:ext cx="76200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6" name="Rectangle 158"/>
          <p:cNvSpPr>
            <a:spLocks noChangeArrowheads="1"/>
          </p:cNvSpPr>
          <p:nvPr/>
        </p:nvSpPr>
        <p:spPr bwMode="auto">
          <a:xfrm>
            <a:off x="3917951" y="2089859"/>
            <a:ext cx="74613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7" name="Line 169"/>
          <p:cNvSpPr>
            <a:spLocks noChangeShapeType="1"/>
          </p:cNvSpPr>
          <p:nvPr/>
        </p:nvSpPr>
        <p:spPr bwMode="auto">
          <a:xfrm flipV="1">
            <a:off x="5964239" y="3137609"/>
            <a:ext cx="192087" cy="173038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78" name="Line 176"/>
          <p:cNvSpPr>
            <a:spLocks noChangeShapeType="1"/>
          </p:cNvSpPr>
          <p:nvPr/>
        </p:nvSpPr>
        <p:spPr bwMode="auto">
          <a:xfrm>
            <a:off x="2166939" y="2142248"/>
            <a:ext cx="2014851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" name="AutoShape 88"/>
          <p:cNvSpPr>
            <a:spLocks/>
          </p:cNvSpPr>
          <p:nvPr/>
        </p:nvSpPr>
        <p:spPr bwMode="auto">
          <a:xfrm flipH="1">
            <a:off x="1668464" y="2129548"/>
            <a:ext cx="1298575" cy="1176337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0" name="AutoShape 89"/>
          <p:cNvSpPr>
            <a:spLocks noChangeArrowheads="1"/>
          </p:cNvSpPr>
          <p:nvPr/>
        </p:nvSpPr>
        <p:spPr bwMode="auto">
          <a:xfrm rot="16200000" flipH="1">
            <a:off x="1803401" y="1997785"/>
            <a:ext cx="1176337" cy="1439862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1" name="AutoShape 177"/>
          <p:cNvSpPr>
            <a:spLocks/>
          </p:cNvSpPr>
          <p:nvPr/>
        </p:nvSpPr>
        <p:spPr bwMode="auto">
          <a:xfrm>
            <a:off x="1679575" y="2197809"/>
            <a:ext cx="1042988" cy="102235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00B0F0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2" name="Line 179"/>
          <p:cNvSpPr>
            <a:spLocks noChangeShapeType="1"/>
          </p:cNvSpPr>
          <p:nvPr/>
        </p:nvSpPr>
        <p:spPr bwMode="auto">
          <a:xfrm flipV="1">
            <a:off x="4146015" y="3305884"/>
            <a:ext cx="1845211" cy="0"/>
          </a:xfrm>
          <a:prstGeom prst="line">
            <a:avLst/>
          </a:prstGeom>
          <a:noFill/>
          <a:ln w="3810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" name="Line 178"/>
          <p:cNvSpPr>
            <a:spLocks noChangeShapeType="1"/>
          </p:cNvSpPr>
          <p:nvPr/>
        </p:nvSpPr>
        <p:spPr bwMode="auto">
          <a:xfrm>
            <a:off x="2403475" y="3312234"/>
            <a:ext cx="1648896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4" name="Line 180"/>
          <p:cNvSpPr>
            <a:spLocks noChangeShapeType="1"/>
          </p:cNvSpPr>
          <p:nvPr/>
        </p:nvSpPr>
        <p:spPr bwMode="auto">
          <a:xfrm>
            <a:off x="6161088" y="3305884"/>
            <a:ext cx="3567112" cy="1588"/>
          </a:xfrm>
          <a:prstGeom prst="line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" name="Line 180"/>
          <p:cNvSpPr>
            <a:spLocks noChangeShapeType="1"/>
          </p:cNvSpPr>
          <p:nvPr/>
        </p:nvSpPr>
        <p:spPr bwMode="auto">
          <a:xfrm>
            <a:off x="9939338" y="3302710"/>
            <a:ext cx="635000" cy="15716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6" name="アーチ 85"/>
          <p:cNvSpPr/>
          <p:nvPr/>
        </p:nvSpPr>
        <p:spPr bwMode="auto">
          <a:xfrm>
            <a:off x="9693276" y="3240797"/>
            <a:ext cx="252413" cy="139700"/>
          </a:xfrm>
          <a:prstGeom prst="blockArc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8000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円/楕円 86"/>
          <p:cNvSpPr/>
          <p:nvPr/>
        </p:nvSpPr>
        <p:spPr bwMode="auto">
          <a:xfrm>
            <a:off x="10180638" y="3305884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88" name="円/楕円 87"/>
          <p:cNvSpPr/>
          <p:nvPr/>
        </p:nvSpPr>
        <p:spPr bwMode="auto">
          <a:xfrm>
            <a:off x="10023475" y="3264609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89" name="テキスト ボックス 212"/>
          <p:cNvSpPr txBox="1">
            <a:spLocks noChangeArrowheads="1"/>
          </p:cNvSpPr>
          <p:nvPr/>
        </p:nvSpPr>
        <p:spPr bwMode="auto">
          <a:xfrm>
            <a:off x="6472239" y="1653297"/>
            <a:ext cx="1398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GeV e+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 Ring</a:t>
            </a:r>
          </a:p>
        </p:txBody>
      </p:sp>
      <p:sp>
        <p:nvSpPr>
          <p:cNvPr id="90" name="Line 1"/>
          <p:cNvSpPr>
            <a:spLocks noChangeShapeType="1"/>
          </p:cNvSpPr>
          <p:nvPr/>
        </p:nvSpPr>
        <p:spPr bwMode="auto">
          <a:xfrm flipH="1" flipV="1">
            <a:off x="6003925" y="3137610"/>
            <a:ext cx="192088" cy="182563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91" name="円/楕円 90"/>
          <p:cNvSpPr/>
          <p:nvPr/>
        </p:nvSpPr>
        <p:spPr bwMode="auto">
          <a:xfrm>
            <a:off x="4038831" y="3260790"/>
            <a:ext cx="104308" cy="1043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92" name="直線コネクタ 91"/>
          <p:cNvCxnSpPr/>
          <p:nvPr/>
        </p:nvCxnSpPr>
        <p:spPr bwMode="auto">
          <a:xfrm rot="5400000">
            <a:off x="6223001" y="2807410"/>
            <a:ext cx="136525" cy="34925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 bwMode="auto">
          <a:xfrm>
            <a:off x="5656264" y="2528009"/>
            <a:ext cx="14287" cy="139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233"/>
          <p:cNvSpPr txBox="1">
            <a:spLocks noChangeArrowheads="1"/>
          </p:cNvSpPr>
          <p:nvPr/>
        </p:nvSpPr>
        <p:spPr bwMode="auto">
          <a:xfrm>
            <a:off x="6396038" y="2715334"/>
            <a:ext cx="315912" cy="147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endParaRPr lang="ja-JP" altLang="en-US" sz="12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 bwMode="auto">
          <a:xfrm>
            <a:off x="5221288" y="2542298"/>
            <a:ext cx="323850" cy="1476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1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BCS</a:t>
            </a:r>
            <a:endParaRPr lang="ja-JP" altLang="en-US" sz="12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96" name="Line 178"/>
          <p:cNvSpPr>
            <a:spLocks noChangeShapeType="1"/>
          </p:cNvSpPr>
          <p:nvPr/>
        </p:nvSpPr>
        <p:spPr bwMode="auto">
          <a:xfrm>
            <a:off x="6159062" y="3364622"/>
            <a:ext cx="3564376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7" name="Line 178"/>
          <p:cNvSpPr>
            <a:spLocks noChangeShapeType="1"/>
          </p:cNvSpPr>
          <p:nvPr/>
        </p:nvSpPr>
        <p:spPr bwMode="auto">
          <a:xfrm>
            <a:off x="9647238" y="3370972"/>
            <a:ext cx="881062" cy="241300"/>
          </a:xfrm>
          <a:prstGeom prst="line">
            <a:avLst/>
          </a:prstGeom>
          <a:noFill/>
          <a:ln w="57023">
            <a:solidFill>
              <a:srgbClr val="00B0F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8" name="円/楕円 97"/>
          <p:cNvSpPr/>
          <p:nvPr/>
        </p:nvSpPr>
        <p:spPr bwMode="auto">
          <a:xfrm>
            <a:off x="9993313" y="3413834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99" name="円/楕円 98"/>
          <p:cNvSpPr/>
          <p:nvPr/>
        </p:nvSpPr>
        <p:spPr bwMode="auto">
          <a:xfrm>
            <a:off x="10150475" y="3463047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100" name="テキスト ボックス 215"/>
          <p:cNvSpPr txBox="1">
            <a:spLocks noChangeArrowheads="1"/>
          </p:cNvSpPr>
          <p:nvPr/>
        </p:nvSpPr>
        <p:spPr bwMode="auto">
          <a:xfrm>
            <a:off x="4358292" y="2072021"/>
            <a:ext cx="1027525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gun </a:t>
            </a:r>
            <a:endParaRPr lang="ja-JP" altLang="en-US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テキスト ボックス 212"/>
          <p:cNvSpPr txBox="1">
            <a:spLocks noChangeArrowheads="1"/>
          </p:cNvSpPr>
          <p:nvPr/>
        </p:nvSpPr>
        <p:spPr bwMode="auto">
          <a:xfrm>
            <a:off x="3525872" y="3535279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e+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テキスト ボックス 107"/>
          <p:cNvSpPr txBox="1">
            <a:spLocks noChangeArrowheads="1"/>
          </p:cNvSpPr>
          <p:nvPr/>
        </p:nvSpPr>
        <p:spPr bwMode="auto">
          <a:xfrm>
            <a:off x="9744076" y="3549450"/>
            <a:ext cx="563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endParaRPr lang="ja-JP" altLang="en-US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テキスト ボックス 108"/>
          <p:cNvSpPr txBox="1">
            <a:spLocks noChangeArrowheads="1"/>
          </p:cNvSpPr>
          <p:nvPr/>
        </p:nvSpPr>
        <p:spPr bwMode="auto">
          <a:xfrm>
            <a:off x="10499576" y="3336217"/>
            <a:ext cx="542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endParaRPr lang="ja-JP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角丸四角形 103"/>
          <p:cNvSpPr/>
          <p:nvPr/>
        </p:nvSpPr>
        <p:spPr bwMode="auto">
          <a:xfrm>
            <a:off x="4019550" y="2966159"/>
            <a:ext cx="800100" cy="603250"/>
          </a:xfrm>
          <a:prstGeom prst="roundRect">
            <a:avLst/>
          </a:prstGeom>
          <a:noFill/>
          <a:ln w="19050" cmpd="sng">
            <a:solidFill>
              <a:srgbClr val="FF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105" name="テキスト ボックス 214"/>
          <p:cNvSpPr txBox="1">
            <a:spLocks noChangeArrowheads="1"/>
          </p:cNvSpPr>
          <p:nvPr/>
        </p:nvSpPr>
        <p:spPr bwMode="auto">
          <a:xfrm>
            <a:off x="9690100" y="3077284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</a:t>
            </a:r>
            <a:endParaRPr lang="ja-JP" altLang="en-US" sz="12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テキスト ボックス 145"/>
          <p:cNvSpPr txBox="1">
            <a:spLocks noChangeArrowheads="1"/>
          </p:cNvSpPr>
          <p:nvPr/>
        </p:nvSpPr>
        <p:spPr bwMode="auto">
          <a:xfrm>
            <a:off x="1774827" y="2640721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400" b="1" dirty="0">
                <a:solidFill>
                  <a:srgbClr val="0000FF"/>
                </a:solidFill>
              </a:rPr>
              <a:t>1.5 GeV</a:t>
            </a:r>
          </a:p>
        </p:txBody>
      </p:sp>
      <p:sp>
        <p:nvSpPr>
          <p:cNvPr id="107" name="Line 178"/>
          <p:cNvSpPr>
            <a:spLocks noChangeShapeType="1"/>
          </p:cNvSpPr>
          <p:nvPr/>
        </p:nvSpPr>
        <p:spPr bwMode="auto">
          <a:xfrm flipV="1">
            <a:off x="9405938" y="2888372"/>
            <a:ext cx="615950" cy="404812"/>
          </a:xfrm>
          <a:prstGeom prst="line">
            <a:avLst/>
          </a:prstGeom>
          <a:noFill/>
          <a:ln w="190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8" name="テキスト ボックス 115"/>
          <p:cNvSpPr txBox="1">
            <a:spLocks noChangeArrowheads="1"/>
          </p:cNvSpPr>
          <p:nvPr/>
        </p:nvSpPr>
        <p:spPr bwMode="auto">
          <a:xfrm>
            <a:off x="9519202" y="2766983"/>
            <a:ext cx="382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endParaRPr lang="ja-JP" altLang="en-US" sz="1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円/楕円 108"/>
          <p:cNvSpPr/>
          <p:nvPr/>
        </p:nvSpPr>
        <p:spPr bwMode="auto">
          <a:xfrm>
            <a:off x="9793288" y="2970922"/>
            <a:ext cx="82550" cy="825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110" name="テキスト ボックス 117"/>
          <p:cNvSpPr txBox="1">
            <a:spLocks noChangeArrowheads="1"/>
          </p:cNvSpPr>
          <p:nvPr/>
        </p:nvSpPr>
        <p:spPr bwMode="auto">
          <a:xfrm>
            <a:off x="9972676" y="2953460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PF-AR</a:t>
            </a:r>
            <a:endParaRPr lang="ja-JP" altLang="en-US" sz="1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円/楕円 110"/>
          <p:cNvSpPr/>
          <p:nvPr/>
        </p:nvSpPr>
        <p:spPr bwMode="auto">
          <a:xfrm>
            <a:off x="10444163" y="3232859"/>
            <a:ext cx="82550" cy="8255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cs typeface="Arial" charset="0"/>
            </a:endParaRPr>
          </a:p>
        </p:txBody>
      </p:sp>
      <p:sp>
        <p:nvSpPr>
          <p:cNvPr id="112" name="テキスト ボックス 119"/>
          <p:cNvSpPr txBox="1">
            <a:spLocks noChangeArrowheads="1"/>
          </p:cNvSpPr>
          <p:nvPr/>
        </p:nvSpPr>
        <p:spPr bwMode="auto">
          <a:xfrm>
            <a:off x="5691243" y="3410496"/>
            <a:ext cx="8018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chicane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162" name="直線矢印コネクタ 161"/>
          <p:cNvCxnSpPr>
            <a:cxnSpLocks/>
          </p:cNvCxnSpPr>
          <p:nvPr/>
        </p:nvCxnSpPr>
        <p:spPr>
          <a:xfrm flipV="1">
            <a:off x="8526462" y="3400859"/>
            <a:ext cx="101750" cy="205064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215"/>
          <p:cNvSpPr txBox="1">
            <a:spLocks noChangeArrowheads="1"/>
          </p:cNvSpPr>
          <p:nvPr/>
        </p:nvSpPr>
        <p:spPr bwMode="auto">
          <a:xfrm>
            <a:off x="8086725" y="3642605"/>
            <a:ext cx="8794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Knob</a:t>
            </a:r>
            <a:endParaRPr lang="ja-JP" altLang="en-US" sz="11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4" name="直線矢印コネクタ 163"/>
          <p:cNvCxnSpPr/>
          <p:nvPr/>
        </p:nvCxnSpPr>
        <p:spPr>
          <a:xfrm>
            <a:off x="2709863" y="1831097"/>
            <a:ext cx="44450" cy="25400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テキスト ボックス 215"/>
          <p:cNvSpPr txBox="1">
            <a:spLocks noChangeArrowheads="1"/>
          </p:cNvSpPr>
          <p:nvPr/>
        </p:nvSpPr>
        <p:spPr bwMode="auto">
          <a:xfrm>
            <a:off x="2244726" y="1678697"/>
            <a:ext cx="8794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Knob</a:t>
            </a:r>
            <a:endParaRPr lang="ja-JP" altLang="en-US" sz="11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テキスト ボックス 165"/>
          <p:cNvSpPr txBox="1"/>
          <p:nvPr/>
        </p:nvSpPr>
        <p:spPr>
          <a:xfrm>
            <a:off x="227243" y="658599"/>
            <a:ext cx="383310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60 klystron units</a:t>
            </a:r>
          </a:p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240 accelerating structures (S-band 2-m-long)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テキスト ボックス 166"/>
          <p:cNvSpPr txBox="1"/>
          <p:nvPr/>
        </p:nvSpPr>
        <p:spPr>
          <a:xfrm>
            <a:off x="2329736" y="1369181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8 Sectors (A-C,1-5)</a:t>
            </a:r>
            <a:endParaRPr lang="ja-JP" altLang="en-US" dirty="0"/>
          </a:p>
        </p:txBody>
      </p:sp>
      <p:sp>
        <p:nvSpPr>
          <p:cNvPr id="168" name="Rectangle 159"/>
          <p:cNvSpPr>
            <a:spLocks noChangeArrowheads="1"/>
          </p:cNvSpPr>
          <p:nvPr/>
        </p:nvSpPr>
        <p:spPr bwMode="auto">
          <a:xfrm>
            <a:off x="4076282" y="1870472"/>
            <a:ext cx="66556" cy="90752"/>
          </a:xfrm>
          <a:prstGeom prst="rect">
            <a:avLst/>
          </a:prstGeom>
          <a:solidFill>
            <a:srgbClr val="00FF00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69" name="Rectangle 159"/>
          <p:cNvSpPr>
            <a:spLocks noChangeArrowheads="1"/>
          </p:cNvSpPr>
          <p:nvPr/>
        </p:nvSpPr>
        <p:spPr bwMode="auto">
          <a:xfrm>
            <a:off x="4160876" y="1881357"/>
            <a:ext cx="76179" cy="68982"/>
          </a:xfrm>
          <a:prstGeom prst="rect">
            <a:avLst/>
          </a:prstGeom>
          <a:solidFill>
            <a:srgbClr val="FFC000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70" name="Rectangle 159"/>
          <p:cNvSpPr>
            <a:spLocks noChangeArrowheads="1"/>
          </p:cNvSpPr>
          <p:nvPr/>
        </p:nvSpPr>
        <p:spPr bwMode="auto">
          <a:xfrm>
            <a:off x="4256336" y="1878845"/>
            <a:ext cx="76179" cy="74006"/>
          </a:xfrm>
          <a:prstGeom prst="rect">
            <a:avLst/>
          </a:prstGeom>
          <a:solidFill>
            <a:srgbClr val="00FFFF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71" name="円/楕円 170"/>
          <p:cNvSpPr/>
          <p:nvPr/>
        </p:nvSpPr>
        <p:spPr>
          <a:xfrm>
            <a:off x="4372709" y="1870790"/>
            <a:ext cx="80387" cy="8038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72" name="直線コネクタ 171"/>
          <p:cNvCxnSpPr/>
          <p:nvPr/>
        </p:nvCxnSpPr>
        <p:spPr>
          <a:xfrm>
            <a:off x="4031064" y="1910978"/>
            <a:ext cx="3516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/>
          <p:cNvCxnSpPr/>
          <p:nvPr/>
        </p:nvCxnSpPr>
        <p:spPr>
          <a:xfrm flipV="1">
            <a:off x="3982498" y="1916006"/>
            <a:ext cx="53591" cy="2126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テキスト ボックス 215"/>
          <p:cNvSpPr txBox="1">
            <a:spLocks noChangeArrowheads="1"/>
          </p:cNvSpPr>
          <p:nvPr/>
        </p:nvSpPr>
        <p:spPr bwMode="auto">
          <a:xfrm>
            <a:off x="4258656" y="1686264"/>
            <a:ext cx="1157368" cy="16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Thermionic gun</a:t>
            </a:r>
            <a:endParaRPr lang="ja-JP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円/楕円 174"/>
          <p:cNvSpPr/>
          <p:nvPr/>
        </p:nvSpPr>
        <p:spPr>
          <a:xfrm>
            <a:off x="4153320" y="2108602"/>
            <a:ext cx="80387" cy="8038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94" name="グループ化 193">
            <a:extLst>
              <a:ext uri="{FF2B5EF4-FFF2-40B4-BE49-F238E27FC236}">
                <a16:creationId xmlns:a16="http://schemas.microsoft.com/office/drawing/2014/main" id="{D0801495-00B1-4968-9461-F89C5CA7191A}"/>
              </a:ext>
            </a:extLst>
          </p:cNvPr>
          <p:cNvGrpSpPr/>
          <p:nvPr/>
        </p:nvGrpSpPr>
        <p:grpSpPr>
          <a:xfrm>
            <a:off x="1644990" y="3988484"/>
            <a:ext cx="9555305" cy="2436156"/>
            <a:chOff x="346075" y="3424951"/>
            <a:chExt cx="9555305" cy="2436156"/>
          </a:xfrm>
        </p:grpSpPr>
        <p:grpSp>
          <p:nvGrpSpPr>
            <p:cNvPr id="193" name="グループ化 192">
              <a:extLst>
                <a:ext uri="{FF2B5EF4-FFF2-40B4-BE49-F238E27FC236}">
                  <a16:creationId xmlns:a16="http://schemas.microsoft.com/office/drawing/2014/main" id="{9E301D0E-3C91-473B-8428-EC80D0B8828C}"/>
                </a:ext>
              </a:extLst>
            </p:cNvPr>
            <p:cNvGrpSpPr/>
            <p:nvPr/>
          </p:nvGrpSpPr>
          <p:grpSpPr>
            <a:xfrm>
              <a:off x="346075" y="3424951"/>
              <a:ext cx="9555305" cy="2436156"/>
              <a:chOff x="346075" y="3424951"/>
              <a:chExt cx="9555305" cy="2436156"/>
            </a:xfrm>
          </p:grpSpPr>
          <p:grpSp>
            <p:nvGrpSpPr>
              <p:cNvPr id="113" name="グループ化 16451"/>
              <p:cNvGrpSpPr>
                <a:grpSpLocks/>
              </p:cNvGrpSpPr>
              <p:nvPr/>
            </p:nvGrpSpPr>
            <p:grpSpPr bwMode="auto">
              <a:xfrm>
                <a:off x="346075" y="3470332"/>
                <a:ext cx="7853363" cy="2390775"/>
                <a:chOff x="255588" y="3606800"/>
                <a:chExt cx="7853362" cy="2390775"/>
              </a:xfrm>
            </p:grpSpPr>
            <p:pic>
              <p:nvPicPr>
                <p:cNvPr id="114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r="-1703" b="21864"/>
                <a:stretch>
                  <a:fillRect/>
                </a:stretch>
              </p:blipFill>
              <p:spPr bwMode="auto">
                <a:xfrm>
                  <a:off x="314325" y="3608388"/>
                  <a:ext cx="7794625" cy="23891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15" name="直線コネクタ 114"/>
                <p:cNvCxnSpPr/>
                <p:nvPr/>
              </p:nvCxnSpPr>
              <p:spPr>
                <a:xfrm>
                  <a:off x="7181850" y="3783012"/>
                  <a:ext cx="225425" cy="79375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コネクタ 115"/>
                <p:cNvCxnSpPr>
                  <a:cxnSpLocks/>
                </p:cNvCxnSpPr>
                <p:nvPr/>
              </p:nvCxnSpPr>
              <p:spPr>
                <a:xfrm>
                  <a:off x="7394575" y="3862387"/>
                  <a:ext cx="558800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線コネクタ 116"/>
                <p:cNvCxnSpPr/>
                <p:nvPr/>
              </p:nvCxnSpPr>
              <p:spPr>
                <a:xfrm>
                  <a:off x="6065837" y="4330700"/>
                  <a:ext cx="1855788" cy="430212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線コネクタ 117"/>
                <p:cNvCxnSpPr/>
                <p:nvPr/>
              </p:nvCxnSpPr>
              <p:spPr>
                <a:xfrm flipV="1">
                  <a:off x="4419600" y="3606800"/>
                  <a:ext cx="0" cy="17653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118"/>
                <p:cNvCxnSpPr/>
                <p:nvPr/>
              </p:nvCxnSpPr>
              <p:spPr>
                <a:xfrm flipV="1">
                  <a:off x="3092451" y="5102225"/>
                  <a:ext cx="876300" cy="1905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線コネクタ 119"/>
                <p:cNvCxnSpPr/>
                <p:nvPr/>
              </p:nvCxnSpPr>
              <p:spPr>
                <a:xfrm flipH="1">
                  <a:off x="3929063" y="5105400"/>
                  <a:ext cx="277813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コネクタ 120"/>
                <p:cNvCxnSpPr/>
                <p:nvPr/>
              </p:nvCxnSpPr>
              <p:spPr>
                <a:xfrm flipH="1">
                  <a:off x="4641850" y="4683125"/>
                  <a:ext cx="1501775" cy="39211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コネクタ 121"/>
                <p:cNvCxnSpPr/>
                <p:nvPr/>
              </p:nvCxnSpPr>
              <p:spPr>
                <a:xfrm flipH="1">
                  <a:off x="4203700" y="5073650"/>
                  <a:ext cx="204787" cy="2857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線コネクタ 122"/>
                <p:cNvCxnSpPr/>
                <p:nvPr/>
              </p:nvCxnSpPr>
              <p:spPr>
                <a:xfrm flipV="1">
                  <a:off x="2640013" y="5294312"/>
                  <a:ext cx="465138" cy="4445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線コネクタ 123"/>
                <p:cNvCxnSpPr/>
                <p:nvPr/>
              </p:nvCxnSpPr>
              <p:spPr>
                <a:xfrm flipH="1">
                  <a:off x="6124575" y="4683125"/>
                  <a:ext cx="19526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線コネクタ 124"/>
                <p:cNvCxnSpPr/>
                <p:nvPr/>
              </p:nvCxnSpPr>
              <p:spPr>
                <a:xfrm flipH="1">
                  <a:off x="6321425" y="4400550"/>
                  <a:ext cx="938212" cy="2794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線コネクタ 125"/>
                <p:cNvCxnSpPr/>
                <p:nvPr/>
              </p:nvCxnSpPr>
              <p:spPr>
                <a:xfrm flipH="1">
                  <a:off x="7239000" y="4405312"/>
                  <a:ext cx="693737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線コネクタ 126"/>
                <p:cNvCxnSpPr/>
                <p:nvPr/>
              </p:nvCxnSpPr>
              <p:spPr>
                <a:xfrm flipH="1">
                  <a:off x="4378325" y="5076825"/>
                  <a:ext cx="277812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線矢印コネクタ 127"/>
                <p:cNvCxnSpPr/>
                <p:nvPr/>
              </p:nvCxnSpPr>
              <p:spPr>
                <a:xfrm>
                  <a:off x="2603501" y="5102225"/>
                  <a:ext cx="0" cy="53975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29" name="正方形/長方形 115"/>
                <p:cNvSpPr>
                  <a:spLocks noChangeArrowheads="1"/>
                </p:cNvSpPr>
                <p:nvPr/>
              </p:nvSpPr>
              <p:spPr bwMode="auto">
                <a:xfrm>
                  <a:off x="2109788" y="4789488"/>
                  <a:ext cx="110479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6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e+ target </a:t>
                  </a:r>
                  <a:endParaRPr lang="ja-JP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テキスト ボックス 116"/>
                <p:cNvSpPr txBox="1">
                  <a:spLocks noChangeArrowheads="1"/>
                </p:cNvSpPr>
                <p:nvPr/>
              </p:nvSpPr>
              <p:spPr bwMode="auto">
                <a:xfrm>
                  <a:off x="7007225" y="5621338"/>
                  <a:ext cx="400050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5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" name="テキスト ボックス 117"/>
                <p:cNvSpPr txBox="1">
                  <a:spLocks noChangeArrowheads="1"/>
                </p:cNvSpPr>
                <p:nvPr/>
              </p:nvSpPr>
              <p:spPr bwMode="auto">
                <a:xfrm>
                  <a:off x="5935663" y="5621338"/>
                  <a:ext cx="400050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4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" name="テキスト ボックス 118"/>
                <p:cNvSpPr txBox="1">
                  <a:spLocks noChangeArrowheads="1"/>
                </p:cNvSpPr>
                <p:nvPr/>
              </p:nvSpPr>
              <p:spPr bwMode="auto">
                <a:xfrm>
                  <a:off x="4891088" y="5621338"/>
                  <a:ext cx="398462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3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" name="テキスト ボックス 119"/>
                <p:cNvSpPr txBox="1">
                  <a:spLocks noChangeArrowheads="1"/>
                </p:cNvSpPr>
                <p:nvPr/>
              </p:nvSpPr>
              <p:spPr bwMode="auto">
                <a:xfrm>
                  <a:off x="3694113" y="5621338"/>
                  <a:ext cx="398462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2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" name="テキスト ボックス 120"/>
                <p:cNvSpPr txBox="1">
                  <a:spLocks noChangeArrowheads="1"/>
                </p:cNvSpPr>
                <p:nvPr/>
              </p:nvSpPr>
              <p:spPr bwMode="auto">
                <a:xfrm>
                  <a:off x="2557463" y="5621338"/>
                  <a:ext cx="400050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1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" name="テキスト ボックス 121"/>
                <p:cNvSpPr txBox="1">
                  <a:spLocks noChangeArrowheads="1"/>
                </p:cNvSpPr>
                <p:nvPr/>
              </p:nvSpPr>
              <p:spPr bwMode="auto">
                <a:xfrm>
                  <a:off x="1281113" y="5621338"/>
                  <a:ext cx="398462" cy="27781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200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C</a:t>
                  </a:r>
                  <a:endParaRPr lang="ja-JP" altLang="en-US" sz="1200">
                    <a:solidFill>
                      <a:srgbClr val="0000FF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" name="円/楕円 135"/>
                <p:cNvSpPr/>
                <p:nvPr/>
              </p:nvSpPr>
              <p:spPr>
                <a:xfrm>
                  <a:off x="2544763" y="5686425"/>
                  <a:ext cx="146050" cy="14605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37" name="正方形/長方形 123"/>
                <p:cNvSpPr>
                  <a:spLocks noChangeArrowheads="1"/>
                </p:cNvSpPr>
                <p:nvPr/>
              </p:nvSpPr>
              <p:spPr bwMode="auto">
                <a:xfrm>
                  <a:off x="2909888" y="4133850"/>
                  <a:ext cx="390525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8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e-</a:t>
                  </a:r>
                  <a:endParaRPr lang="ja-JP" altLang="en-US" sz="18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正方形/長方形 124"/>
                <p:cNvSpPr>
                  <a:spLocks noChangeArrowheads="1"/>
                </p:cNvSpPr>
                <p:nvPr/>
              </p:nvSpPr>
              <p:spPr bwMode="auto">
                <a:xfrm>
                  <a:off x="3178175" y="4789488"/>
                  <a:ext cx="447675" cy="368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e+</a:t>
                  </a:r>
                  <a:endParaRPr lang="ja-JP" altLang="en-US" sz="1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テキスト ボックス 212"/>
                <p:cNvSpPr txBox="1">
                  <a:spLocks noChangeArrowheads="1"/>
                </p:cNvSpPr>
                <p:nvPr/>
              </p:nvSpPr>
              <p:spPr bwMode="auto">
                <a:xfrm>
                  <a:off x="3963988" y="4721225"/>
                  <a:ext cx="892175" cy="26511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lnSpc>
                      <a:spcPct val="8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1.1 GeV </a:t>
                  </a:r>
                </a:p>
              </p:txBody>
            </p:sp>
            <p:pic>
              <p:nvPicPr>
                <p:cNvPr id="140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1988" y="5732463"/>
                  <a:ext cx="134937" cy="10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1" name="テキスト ボックス 127"/>
                <p:cNvSpPr txBox="1">
                  <a:spLocks noChangeArrowheads="1"/>
                </p:cNvSpPr>
                <p:nvPr/>
              </p:nvSpPr>
              <p:spPr bwMode="auto">
                <a:xfrm>
                  <a:off x="4013955" y="3929063"/>
                  <a:ext cx="841897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b="1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4.2 GeV</a:t>
                  </a:r>
                </a:p>
              </p:txBody>
            </p:sp>
            <p:sp>
              <p:nvSpPr>
                <p:cNvPr id="142" name="テキスト ボックス 128"/>
                <p:cNvSpPr txBox="1">
                  <a:spLocks noChangeArrowheads="1"/>
                </p:cNvSpPr>
                <p:nvPr/>
              </p:nvSpPr>
              <p:spPr bwMode="auto">
                <a:xfrm>
                  <a:off x="255588" y="5443538"/>
                  <a:ext cx="841897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ja-JP" sz="1400" b="1" dirty="0">
                      <a:solidFill>
                        <a:srgbClr val="0000FF"/>
                      </a:solidFill>
                      <a:latin typeface="Arial" panose="020B0604020202020204" pitchFamily="34" charset="0"/>
                    </a:rPr>
                    <a:t>1.5 GeV</a:t>
                  </a:r>
                </a:p>
              </p:txBody>
            </p:sp>
            <p:cxnSp>
              <p:nvCxnSpPr>
                <p:cNvPr id="143" name="直線コネクタ 142"/>
                <p:cNvCxnSpPr/>
                <p:nvPr/>
              </p:nvCxnSpPr>
              <p:spPr>
                <a:xfrm>
                  <a:off x="4668837" y="4324350"/>
                  <a:ext cx="1397000" cy="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矢印コネクタ 143"/>
                <p:cNvCxnSpPr/>
                <p:nvPr/>
              </p:nvCxnSpPr>
              <p:spPr>
                <a:xfrm flipV="1">
                  <a:off x="538163" y="5016500"/>
                  <a:ext cx="350838" cy="403225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コネクタ 144"/>
                <p:cNvCxnSpPr/>
                <p:nvPr/>
              </p:nvCxnSpPr>
              <p:spPr>
                <a:xfrm flipV="1">
                  <a:off x="906463" y="4603750"/>
                  <a:ext cx="1555750" cy="38258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線コネクタ 145"/>
                <p:cNvCxnSpPr/>
                <p:nvPr/>
              </p:nvCxnSpPr>
              <p:spPr>
                <a:xfrm>
                  <a:off x="2466976" y="4603750"/>
                  <a:ext cx="442912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線コネクタ 146"/>
                <p:cNvCxnSpPr/>
                <p:nvPr/>
              </p:nvCxnSpPr>
              <p:spPr>
                <a:xfrm flipV="1">
                  <a:off x="2909888" y="4400550"/>
                  <a:ext cx="1090613" cy="2032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線コネクタ 147"/>
                <p:cNvCxnSpPr/>
                <p:nvPr/>
              </p:nvCxnSpPr>
              <p:spPr>
                <a:xfrm flipV="1">
                  <a:off x="3983038" y="4324350"/>
                  <a:ext cx="422275" cy="8096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線コネクタ 148"/>
                <p:cNvCxnSpPr/>
                <p:nvPr/>
              </p:nvCxnSpPr>
              <p:spPr>
                <a:xfrm>
                  <a:off x="4408487" y="4311650"/>
                  <a:ext cx="26035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直線コネクタ 149"/>
                <p:cNvCxnSpPr/>
                <p:nvPr/>
              </p:nvCxnSpPr>
              <p:spPr>
                <a:xfrm flipV="1">
                  <a:off x="4646612" y="4048125"/>
                  <a:ext cx="977900" cy="2635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直線コネクタ 150"/>
                <p:cNvCxnSpPr/>
                <p:nvPr/>
              </p:nvCxnSpPr>
              <p:spPr>
                <a:xfrm flipV="1">
                  <a:off x="5619750" y="4052887"/>
                  <a:ext cx="93662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直線コネクタ 151"/>
                <p:cNvCxnSpPr/>
                <p:nvPr/>
              </p:nvCxnSpPr>
              <p:spPr>
                <a:xfrm flipV="1">
                  <a:off x="6065837" y="3952875"/>
                  <a:ext cx="207963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線コネクタ 152"/>
                <p:cNvCxnSpPr/>
                <p:nvPr/>
              </p:nvCxnSpPr>
              <p:spPr>
                <a:xfrm flipV="1">
                  <a:off x="6754812" y="3798887"/>
                  <a:ext cx="427038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線コネクタ 153"/>
                <p:cNvCxnSpPr/>
                <p:nvPr/>
              </p:nvCxnSpPr>
              <p:spPr>
                <a:xfrm flipV="1">
                  <a:off x="7361237" y="3724275"/>
                  <a:ext cx="592138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線コネクタ 154"/>
                <p:cNvCxnSpPr/>
                <p:nvPr/>
              </p:nvCxnSpPr>
              <p:spPr>
                <a:xfrm flipV="1">
                  <a:off x="5715000" y="3956050"/>
                  <a:ext cx="342900" cy="984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線コネクタ 155"/>
                <p:cNvCxnSpPr/>
                <p:nvPr/>
              </p:nvCxnSpPr>
              <p:spPr>
                <a:xfrm flipV="1">
                  <a:off x="6273800" y="3806825"/>
                  <a:ext cx="481012" cy="1492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線コネクタ 156"/>
                <p:cNvCxnSpPr/>
                <p:nvPr/>
              </p:nvCxnSpPr>
              <p:spPr>
                <a:xfrm flipV="1">
                  <a:off x="7181850" y="3716337"/>
                  <a:ext cx="198437" cy="73025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8" name="正方形/長方形 135"/>
              <p:cNvSpPr>
                <a:spLocks noChangeArrowheads="1"/>
              </p:cNvSpPr>
              <p:nvPr/>
            </p:nvSpPr>
            <p:spPr bwMode="auto">
              <a:xfrm>
                <a:off x="8001000" y="4140968"/>
                <a:ext cx="1452642" cy="287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FF0000"/>
                    </a:solidFill>
                    <a:latin typeface="+mn-lt"/>
                    <a:cs typeface="Arial" panose="020B0604020202020204" pitchFamily="34" charset="0"/>
                  </a:rPr>
                  <a:t>LER  4 GeV e+</a:t>
                </a:r>
              </a:p>
            </p:txBody>
          </p:sp>
          <p:sp>
            <p:nvSpPr>
              <p:cNvPr id="159" name="正方形/長方形 135"/>
              <p:cNvSpPr>
                <a:spLocks noChangeArrowheads="1"/>
              </p:cNvSpPr>
              <p:nvPr/>
            </p:nvSpPr>
            <p:spPr bwMode="auto">
              <a:xfrm>
                <a:off x="7995089" y="3670104"/>
                <a:ext cx="1906291" cy="287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PF-AR 6.5 or 5 GeV </a:t>
                </a:r>
              </a:p>
            </p:txBody>
          </p:sp>
          <p:sp>
            <p:nvSpPr>
              <p:cNvPr id="160" name="正方形/長方形 135"/>
              <p:cNvSpPr>
                <a:spLocks noChangeArrowheads="1"/>
              </p:cNvSpPr>
              <p:nvPr/>
            </p:nvSpPr>
            <p:spPr bwMode="auto">
              <a:xfrm>
                <a:off x="8015014" y="4561382"/>
                <a:ext cx="1148071" cy="287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00B050"/>
                    </a:solidFill>
                    <a:latin typeface="+mn-lt"/>
                    <a:cs typeface="Arial" panose="020B0604020202020204" pitchFamily="34" charset="0"/>
                  </a:rPr>
                  <a:t>PF 2.5 GeV</a:t>
                </a:r>
              </a:p>
            </p:txBody>
          </p:sp>
          <p:sp>
            <p:nvSpPr>
              <p:cNvPr id="161" name="正方形/長方形 135"/>
              <p:cNvSpPr>
                <a:spLocks noChangeArrowheads="1"/>
              </p:cNvSpPr>
              <p:nvPr/>
            </p:nvSpPr>
            <p:spPr bwMode="auto">
              <a:xfrm>
                <a:off x="8031163" y="3424951"/>
                <a:ext cx="1138453" cy="287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lnSpc>
                    <a:spcPct val="90000"/>
                  </a:lnSpc>
                  <a:defRPr/>
                </a:pPr>
                <a:r>
                  <a:rPr lang="en-US" altLang="ja-JP" sz="1400" b="1" dirty="0">
                    <a:solidFill>
                      <a:srgbClr val="0000FF"/>
                    </a:solidFill>
                    <a:latin typeface="+mn-lt"/>
                    <a:cs typeface="Arial" panose="020B0604020202020204" pitchFamily="34" charset="0"/>
                  </a:rPr>
                  <a:t>HER 7GeV </a:t>
                </a:r>
              </a:p>
            </p:txBody>
          </p:sp>
        </p:grpSp>
        <p:sp>
          <p:nvSpPr>
            <p:cNvPr id="176" name="正方形/長方形 175"/>
            <p:cNvSpPr/>
            <p:nvPr/>
          </p:nvSpPr>
          <p:spPr>
            <a:xfrm>
              <a:off x="6507055" y="4486964"/>
              <a:ext cx="14638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009900"/>
                  </a:solidFill>
                </a:rPr>
                <a:t>Deceleration</a:t>
              </a:r>
              <a:endParaRPr lang="ja-JP" altLang="en-US" sz="1600" b="1" dirty="0">
                <a:solidFill>
                  <a:srgbClr val="009900"/>
                </a:solidFill>
              </a:endParaRPr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4909394" y="4789628"/>
              <a:ext cx="14398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FF0000"/>
                  </a:solidFill>
                </a:rPr>
                <a:t>Acceleration</a:t>
              </a:r>
              <a:endParaRPr lang="ja-JP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78" name="テキスト ボックス 177"/>
            <p:cNvSpPr txBox="1"/>
            <p:nvPr/>
          </p:nvSpPr>
          <p:spPr>
            <a:xfrm>
              <a:off x="4982870" y="4169790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solidFill>
                    <a:srgbClr val="009900"/>
                  </a:solidFill>
                </a:rPr>
                <a:t>Stand-by</a:t>
              </a:r>
              <a:endParaRPr lang="ja-JP" altLang="en-US" sz="1400" b="1" dirty="0">
                <a:solidFill>
                  <a:srgbClr val="009900"/>
                </a:solidFill>
              </a:endParaRPr>
            </a:p>
          </p:txBody>
        </p:sp>
        <p:sp>
          <p:nvSpPr>
            <p:cNvPr id="179" name="正方形/長方形 178"/>
            <p:cNvSpPr/>
            <p:nvPr/>
          </p:nvSpPr>
          <p:spPr>
            <a:xfrm>
              <a:off x="5136697" y="3515223"/>
              <a:ext cx="14398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0000FF"/>
                  </a:solidFill>
                </a:rPr>
                <a:t>Acceleration</a:t>
              </a:r>
              <a:endParaRPr lang="ja-JP" altLang="en-US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80" name="Line 178"/>
          <p:cNvSpPr>
            <a:spLocks noChangeShapeType="1"/>
          </p:cNvSpPr>
          <p:nvPr/>
        </p:nvSpPr>
        <p:spPr bwMode="auto">
          <a:xfrm>
            <a:off x="4151524" y="3367249"/>
            <a:ext cx="1817783" cy="0"/>
          </a:xfrm>
          <a:prstGeom prst="line">
            <a:avLst/>
          </a:prstGeom>
          <a:noFill/>
          <a:ln w="38100">
            <a:solidFill>
              <a:srgbClr val="00B0F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81" name="グループ化 180"/>
          <p:cNvGrpSpPr/>
          <p:nvPr/>
        </p:nvGrpSpPr>
        <p:grpSpPr>
          <a:xfrm>
            <a:off x="5932187" y="3342476"/>
            <a:ext cx="266290" cy="71602"/>
            <a:chOff x="3974635" y="-394795"/>
            <a:chExt cx="270315" cy="36123"/>
          </a:xfrm>
        </p:grpSpPr>
        <p:sp>
          <p:nvSpPr>
            <p:cNvPr id="182" name="Line 178"/>
            <p:cNvSpPr>
              <a:spLocks noChangeShapeType="1"/>
            </p:cNvSpPr>
            <p:nvPr/>
          </p:nvSpPr>
          <p:spPr bwMode="auto">
            <a:xfrm>
              <a:off x="4005608" y="-358672"/>
              <a:ext cx="206469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3" name="Line 178"/>
            <p:cNvSpPr>
              <a:spLocks noChangeShapeType="1"/>
            </p:cNvSpPr>
            <p:nvPr/>
          </p:nvSpPr>
          <p:spPr bwMode="auto">
            <a:xfrm flipV="1">
              <a:off x="4200609" y="-394795"/>
              <a:ext cx="44341" cy="3288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" name="Line 178"/>
            <p:cNvSpPr>
              <a:spLocks noChangeShapeType="1"/>
            </p:cNvSpPr>
            <p:nvPr/>
          </p:nvSpPr>
          <p:spPr bwMode="auto">
            <a:xfrm flipH="1" flipV="1">
              <a:off x="3974635" y="-392169"/>
              <a:ext cx="44341" cy="3288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87" name="タイトル 1"/>
          <p:cNvSpPr>
            <a:spLocks noGrp="1"/>
          </p:cNvSpPr>
          <p:nvPr>
            <p:ph type="title"/>
          </p:nvPr>
        </p:nvSpPr>
        <p:spPr>
          <a:xfrm>
            <a:off x="1206222" y="-61006"/>
            <a:ext cx="9423135" cy="702184"/>
          </a:xfrm>
        </p:spPr>
        <p:txBody>
          <a:bodyPr>
            <a:normAutofit/>
          </a:bodyPr>
          <a:lstStyle/>
          <a:p>
            <a:pPr algn="ctr"/>
            <a:r>
              <a:rPr lang="en-US" altLang="ja-JP" sz="28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Injector Linac Layout</a:t>
            </a:r>
            <a:endParaRPr lang="ja-JP" altLang="en-US" sz="2800" b="1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A63D2C7-9B2B-4F98-95B2-3A6EF2C0A127}"/>
              </a:ext>
            </a:extLst>
          </p:cNvPr>
          <p:cNvSpPr txBox="1"/>
          <p:nvPr/>
        </p:nvSpPr>
        <p:spPr>
          <a:xfrm>
            <a:off x="4193512" y="3598085"/>
            <a:ext cx="1443024" cy="276999"/>
          </a:xfrm>
          <a:prstGeom prst="rect">
            <a:avLst/>
          </a:prstGeom>
          <a:solidFill>
            <a:schemeClr val="bg1"/>
          </a:solidFill>
          <a:ln>
            <a:solidFill>
              <a:srgbClr val="FF9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ja-JP" sz="1200" dirty="0">
                <a:solidFill>
                  <a:srgbClr val="7030A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e+ capture section</a:t>
            </a:r>
            <a:endParaRPr lang="ja-JP" altLang="en-US" sz="1200" dirty="0">
              <a:solidFill>
                <a:srgbClr val="7030A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22FA09B-5744-4474-A1A9-C6A56568DD15}"/>
              </a:ext>
            </a:extLst>
          </p:cNvPr>
          <p:cNvCxnSpPr>
            <a:stCxn id="91" idx="2"/>
            <a:endCxn id="91" idx="2"/>
          </p:cNvCxnSpPr>
          <p:nvPr/>
        </p:nvCxnSpPr>
        <p:spPr>
          <a:xfrm>
            <a:off x="4038831" y="33129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9C494D6-ED02-4AFE-A28B-E52EC01A5659}"/>
              </a:ext>
            </a:extLst>
          </p:cNvPr>
          <p:cNvSpPr txBox="1"/>
          <p:nvPr/>
        </p:nvSpPr>
        <p:spPr>
          <a:xfrm>
            <a:off x="1997274" y="6447498"/>
            <a:ext cx="808426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Beam energy variation for each beam mode along the beam line after J-ARC 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549432A0-EBFA-4714-B2B9-2FFFF5CA8578}"/>
              </a:ext>
            </a:extLst>
          </p:cNvPr>
          <p:cNvSpPr txBox="1"/>
          <p:nvPr/>
        </p:nvSpPr>
        <p:spPr>
          <a:xfrm>
            <a:off x="1804914" y="2373139"/>
            <a:ext cx="732893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J-ARC</a:t>
            </a:r>
            <a:endParaRPr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D8BABECA-4C18-438A-8764-579F79B9DC50}"/>
              </a:ext>
            </a:extLst>
          </p:cNvPr>
          <p:cNvSpPr txBox="1"/>
          <p:nvPr/>
        </p:nvSpPr>
        <p:spPr>
          <a:xfrm>
            <a:off x="3785871" y="2315870"/>
            <a:ext cx="332142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D9C1271A-86F6-43E9-9412-FE931375FD19}"/>
              </a:ext>
            </a:extLst>
          </p:cNvPr>
          <p:cNvSpPr txBox="1"/>
          <p:nvPr/>
        </p:nvSpPr>
        <p:spPr>
          <a:xfrm>
            <a:off x="2652267" y="2315870"/>
            <a:ext cx="33214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テキスト ボックス 198">
            <a:extLst>
              <a:ext uri="{FF2B5EF4-FFF2-40B4-BE49-F238E27FC236}">
                <a16:creationId xmlns:a16="http://schemas.microsoft.com/office/drawing/2014/main" id="{CF4F8AF8-69A4-45BC-BF56-7597F34EF7F7}"/>
              </a:ext>
            </a:extLst>
          </p:cNvPr>
          <p:cNvSpPr txBox="1"/>
          <p:nvPr/>
        </p:nvSpPr>
        <p:spPr>
          <a:xfrm>
            <a:off x="2659063" y="2833530"/>
            <a:ext cx="33214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ja-JP" altLang="en-US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コンテンツ プレースホルダー 2">
            <a:extLst>
              <a:ext uri="{FF2B5EF4-FFF2-40B4-BE49-F238E27FC236}">
                <a16:creationId xmlns:a16="http://schemas.microsoft.com/office/drawing/2014/main" id="{EC27E142-8E17-49B2-9FDF-2C3BBF8DC9AE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Outline</a:t>
            </a:r>
            <a:endParaRPr lang="ja-JP" altLang="en-US" sz="1800" dirty="0"/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495ADDDB-05AD-4562-99EA-422EADCFCAA1}"/>
              </a:ext>
            </a:extLst>
          </p:cNvPr>
          <p:cNvSpPr txBox="1"/>
          <p:nvPr/>
        </p:nvSpPr>
        <p:spPr>
          <a:xfrm>
            <a:off x="7819455" y="450227"/>
            <a:ext cx="4293541" cy="2031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Times" panose="02020603050405020304" pitchFamily="18" charset="0"/>
                <a:cs typeface="Times" panose="02020603050405020304" pitchFamily="18" charset="0"/>
              </a:rPr>
              <a:t>・</a:t>
            </a:r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Two electron sources:</a:t>
            </a:r>
          </a:p>
          <a:p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      RF gun: HER injection</a:t>
            </a:r>
          </a:p>
          <a:p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      Thermionic DC gun: LER, PF, PF-AR</a:t>
            </a:r>
          </a:p>
          <a:p>
            <a:r>
              <a:rPr lang="ja-JP" altLang="en-US" sz="1400" dirty="0">
                <a:latin typeface="Times" panose="02020603050405020304" pitchFamily="18" charset="0"/>
                <a:cs typeface="Times" panose="02020603050405020304" pitchFamily="18" charset="0"/>
              </a:rPr>
              <a:t>・</a:t>
            </a:r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Sector 3-5: </a:t>
            </a:r>
          </a:p>
          <a:p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    All magnets are pulsed magnets.</a:t>
            </a:r>
          </a:p>
          <a:p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    Continuous orbit feedback</a:t>
            </a:r>
          </a:p>
          <a:p>
            <a:r>
              <a:rPr lang="ja-JP" altLang="en-US" sz="1400" dirty="0">
                <a:latin typeface="Times" panose="02020603050405020304" pitchFamily="18" charset="0"/>
                <a:cs typeface="Times" panose="02020603050405020304" pitchFamily="18" charset="0"/>
              </a:rPr>
              <a:t>・</a:t>
            </a:r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DC magnet settings are same for different beam mode</a:t>
            </a:r>
          </a:p>
          <a:p>
            <a:r>
              <a:rPr lang="ja-JP" altLang="en-US" sz="1400" b="1" u="sng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・</a:t>
            </a:r>
            <a:r>
              <a:rPr lang="en-US" altLang="ja-JP" sz="1400" b="1" u="sng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Simultaneous top up injection for SuperKEKB and light sources since 2018</a:t>
            </a:r>
          </a:p>
        </p:txBody>
      </p:sp>
      <p:sp>
        <p:nvSpPr>
          <p:cNvPr id="204" name="スライド番号プレースホルダー 4">
            <a:extLst>
              <a:ext uri="{FF2B5EF4-FFF2-40B4-BE49-F238E27FC236}">
                <a16:creationId xmlns:a16="http://schemas.microsoft.com/office/drawing/2014/main" id="{75E9DFD7-96C5-4FEF-9DB3-A3292EA392BF}"/>
              </a:ext>
            </a:extLst>
          </p:cNvPr>
          <p:cNvSpPr txBox="1">
            <a:spLocks/>
          </p:cNvSpPr>
          <p:nvPr/>
        </p:nvSpPr>
        <p:spPr>
          <a:xfrm>
            <a:off x="9435938" y="6501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31C412-34AA-481C-990F-3789DF7B9F17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064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-linac2.kek.jp/cont/linacpicture_web/home/01_Asec/01_AT/20190201/115.JPG">
            <a:extLst>
              <a:ext uri="{FF2B5EF4-FFF2-40B4-BE49-F238E27FC236}">
                <a16:creationId xmlns:a16="http://schemas.microsoft.com/office/drawing/2014/main" id="{B1A0E779-ACBA-46FA-A7CD-31072FD9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83B2CFBB-5BCD-4518-8C81-A84E4EFA1EAB}"/>
              </a:ext>
            </a:extLst>
          </p:cNvPr>
          <p:cNvSpPr txBox="1">
            <a:spLocks/>
          </p:cNvSpPr>
          <p:nvPr/>
        </p:nvSpPr>
        <p:spPr>
          <a:xfrm>
            <a:off x="88490" y="44625"/>
            <a:ext cx="4073608" cy="1049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Pulse to pulse beam switching:</a:t>
            </a:r>
            <a:b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rf e- gun/thermionic e- gun</a:t>
            </a:r>
          </a:p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In injector section</a:t>
            </a:r>
          </a:p>
          <a:p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(double decker beam line)</a:t>
            </a:r>
            <a:endParaRPr lang="ja-JP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4DF83D39-A5A6-40B8-9103-30D2D8F3D402}"/>
              </a:ext>
            </a:extLst>
          </p:cNvPr>
          <p:cNvSpPr txBox="1">
            <a:spLocks/>
          </p:cNvSpPr>
          <p:nvPr/>
        </p:nvSpPr>
        <p:spPr>
          <a:xfrm>
            <a:off x="8763000" y="6096001"/>
            <a:ext cx="1905000" cy="228600"/>
          </a:xfrm>
        </p:spPr>
        <p:txBody>
          <a:bodyPr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endParaRPr lang="en-US" altLang="ja-JP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001E781-F235-4E98-B4B6-7D3C1C43EACC}"/>
              </a:ext>
            </a:extLst>
          </p:cNvPr>
          <p:cNvCxnSpPr>
            <a:cxnSpLocks/>
          </p:cNvCxnSpPr>
          <p:nvPr/>
        </p:nvCxnSpPr>
        <p:spPr>
          <a:xfrm flipH="1" flipV="1">
            <a:off x="5567352" y="2141678"/>
            <a:ext cx="2655069" cy="4727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1208C26-80A6-43FE-8AA3-18E6DE3387F0}"/>
              </a:ext>
            </a:extLst>
          </p:cNvPr>
          <p:cNvCxnSpPr>
            <a:cxnSpLocks/>
          </p:cNvCxnSpPr>
          <p:nvPr/>
        </p:nvCxnSpPr>
        <p:spPr>
          <a:xfrm flipH="1">
            <a:off x="3070017" y="2159021"/>
            <a:ext cx="2489282" cy="1530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F591B0-1421-481E-8518-5E8DC0220D16}"/>
              </a:ext>
            </a:extLst>
          </p:cNvPr>
          <p:cNvSpPr txBox="1"/>
          <p:nvPr/>
        </p:nvSpPr>
        <p:spPr>
          <a:xfrm>
            <a:off x="6096001" y="103250"/>
            <a:ext cx="5903288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 u="sng" dirty="0"/>
              <a:t>Thermionic DC e- gun </a:t>
            </a:r>
            <a:r>
              <a:rPr lang="en-US" altLang="ja-JP" sz="1600" dirty="0"/>
              <a:t>(GU_AT) </a:t>
            </a:r>
          </a:p>
          <a:p>
            <a:r>
              <a:rPr lang="en-US" altLang="ja-JP" sz="1600" dirty="0"/>
              <a:t>w/ 2 subharmonic bunchers (114 MHz, 571 MHz) and 2 bunchers.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・</a:t>
            </a:r>
            <a:r>
              <a:rPr lang="en-US" altLang="ja-JP" dirty="0">
                <a:solidFill>
                  <a:srgbClr val="FF0000"/>
                </a:solidFill>
              </a:rPr>
              <a:t>e+ production e-: 10 nC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(for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LER injection)</a:t>
            </a:r>
          </a:p>
          <a:p>
            <a:r>
              <a:rPr lang="ja-JP" altLang="en-US" dirty="0">
                <a:solidFill>
                  <a:schemeClr val="tx2">
                    <a:lumMod val="50000"/>
                  </a:schemeClr>
                </a:solidFill>
              </a:rPr>
              <a:t>・</a:t>
            </a:r>
            <a:r>
              <a:rPr lang="en-US" altLang="ja-JP" dirty="0">
                <a:solidFill>
                  <a:schemeClr val="tx2">
                    <a:lumMod val="50000"/>
                  </a:schemeClr>
                </a:solidFill>
              </a:rPr>
              <a:t>e- study/HER injection: 1 nC</a:t>
            </a:r>
          </a:p>
          <a:p>
            <a:r>
              <a:rPr lang="ja-JP" altLang="en-US" dirty="0">
                <a:solidFill>
                  <a:schemeClr val="accent2">
                    <a:lumMod val="75000"/>
                  </a:schemeClr>
                </a:solidFill>
              </a:rPr>
              <a:t>・</a:t>
            </a:r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PF injection: 0.1 - 0.3 nC</a:t>
            </a:r>
          </a:p>
          <a:p>
            <a:r>
              <a:rPr lang="ja-JP" altLang="en-US" dirty="0">
                <a:solidFill>
                  <a:srgbClr val="FFC000"/>
                </a:solidFill>
              </a:rPr>
              <a:t>・</a:t>
            </a:r>
            <a:r>
              <a:rPr lang="en-US" altLang="ja-JP" dirty="0">
                <a:solidFill>
                  <a:srgbClr val="FFC000"/>
                </a:solidFill>
              </a:rPr>
              <a:t>PF-AR injection: 0.1 - 0.3 nC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324CCAC-9EA7-4E85-8495-E9D6928D9416}"/>
              </a:ext>
            </a:extLst>
          </p:cNvPr>
          <p:cNvCxnSpPr>
            <a:cxnSpLocks/>
          </p:cNvCxnSpPr>
          <p:nvPr/>
        </p:nvCxnSpPr>
        <p:spPr>
          <a:xfrm flipH="1">
            <a:off x="1524001" y="3557986"/>
            <a:ext cx="6300192" cy="835002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38BA4B-12F0-4508-B9B4-6302E52CB0A6}"/>
              </a:ext>
            </a:extLst>
          </p:cNvPr>
          <p:cNvSpPr txBox="1"/>
          <p:nvPr/>
        </p:nvSpPr>
        <p:spPr>
          <a:xfrm>
            <a:off x="5227568" y="3945018"/>
            <a:ext cx="37412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>
                <a:solidFill>
                  <a:srgbClr val="0000FF"/>
                </a:solidFill>
              </a:rPr>
              <a:t>RF</a:t>
            </a:r>
            <a:r>
              <a:rPr lang="ja-JP" altLang="en-US" sz="2000" b="1" u="sng" dirty="0">
                <a:solidFill>
                  <a:srgbClr val="0000FF"/>
                </a:solidFill>
              </a:rPr>
              <a:t> </a:t>
            </a:r>
            <a:r>
              <a:rPr lang="en-US" altLang="ja-JP" sz="2000" b="1" u="sng" dirty="0">
                <a:solidFill>
                  <a:srgbClr val="0000FF"/>
                </a:solidFill>
              </a:rPr>
              <a:t>e-</a:t>
            </a:r>
            <a:r>
              <a:rPr lang="ja-JP" altLang="en-US" sz="2000" b="1" u="sng" dirty="0">
                <a:solidFill>
                  <a:srgbClr val="0000FF"/>
                </a:solidFill>
              </a:rPr>
              <a:t> </a:t>
            </a:r>
            <a:r>
              <a:rPr lang="en-US" altLang="ja-JP" sz="2000" b="1" u="sng" dirty="0">
                <a:solidFill>
                  <a:srgbClr val="0000FF"/>
                </a:solidFill>
              </a:rPr>
              <a:t>gun</a:t>
            </a:r>
          </a:p>
          <a:p>
            <a:pPr algn="ctr"/>
            <a:r>
              <a:rPr lang="ja-JP" altLang="en-US" sz="2000" dirty="0">
                <a:solidFill>
                  <a:srgbClr val="0000FF"/>
                </a:solidFill>
              </a:rPr>
              <a:t>（</a:t>
            </a:r>
            <a:r>
              <a:rPr lang="en-US" altLang="ja-JP" sz="2000" dirty="0">
                <a:solidFill>
                  <a:srgbClr val="0000FF"/>
                </a:solidFill>
              </a:rPr>
              <a:t>GR_A1 for HER injection</a:t>
            </a:r>
            <a:r>
              <a:rPr lang="ja-JP" altLang="en-US" sz="2000" dirty="0">
                <a:solidFill>
                  <a:srgbClr val="0000FF"/>
                </a:solidFill>
              </a:rPr>
              <a:t>）</a:t>
            </a:r>
            <a:endParaRPr lang="en-US" altLang="ja-JP" sz="2000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8B15FC4-BB40-480F-A8F6-47F731A446AF}"/>
              </a:ext>
            </a:extLst>
          </p:cNvPr>
          <p:cNvCxnSpPr>
            <a:cxnSpLocks/>
          </p:cNvCxnSpPr>
          <p:nvPr/>
        </p:nvCxnSpPr>
        <p:spPr>
          <a:xfrm flipH="1" flipV="1">
            <a:off x="2550139" y="4298962"/>
            <a:ext cx="44780" cy="67463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CD46CF0-960D-440F-B1FD-651DE07FD298}"/>
              </a:ext>
            </a:extLst>
          </p:cNvPr>
          <p:cNvCxnSpPr>
            <a:cxnSpLocks/>
          </p:cNvCxnSpPr>
          <p:nvPr/>
        </p:nvCxnSpPr>
        <p:spPr>
          <a:xfrm flipV="1">
            <a:off x="5005373" y="3185593"/>
            <a:ext cx="0" cy="178800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22D27D0-0C59-46C3-9E0B-2B5571D94F1D}"/>
              </a:ext>
            </a:extLst>
          </p:cNvPr>
          <p:cNvCxnSpPr>
            <a:cxnSpLocks/>
          </p:cNvCxnSpPr>
          <p:nvPr/>
        </p:nvCxnSpPr>
        <p:spPr>
          <a:xfrm flipH="1">
            <a:off x="1524001" y="3681374"/>
            <a:ext cx="1547664" cy="147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6822399-26B5-4DDE-B929-FDE22888BA09}"/>
              </a:ext>
            </a:extLst>
          </p:cNvPr>
          <p:cNvCxnSpPr>
            <a:cxnSpLocks/>
          </p:cNvCxnSpPr>
          <p:nvPr/>
        </p:nvCxnSpPr>
        <p:spPr>
          <a:xfrm flipH="1" flipV="1">
            <a:off x="5621858" y="2229987"/>
            <a:ext cx="2576019" cy="45519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E65F81B-60F9-4712-81DE-7BB317B7E558}"/>
              </a:ext>
            </a:extLst>
          </p:cNvPr>
          <p:cNvCxnSpPr>
            <a:cxnSpLocks/>
          </p:cNvCxnSpPr>
          <p:nvPr/>
        </p:nvCxnSpPr>
        <p:spPr>
          <a:xfrm flipH="1">
            <a:off x="3218021" y="2266658"/>
            <a:ext cx="2349330" cy="1467536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160C71C-8DB0-4E5C-8373-427079FE2B09}"/>
              </a:ext>
            </a:extLst>
          </p:cNvPr>
          <p:cNvCxnSpPr>
            <a:cxnSpLocks/>
          </p:cNvCxnSpPr>
          <p:nvPr/>
        </p:nvCxnSpPr>
        <p:spPr>
          <a:xfrm flipH="1">
            <a:off x="1524000" y="3754920"/>
            <a:ext cx="1653493" cy="16102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ECB0E1F-47C3-452E-8EE7-D3695A9F84AE}"/>
              </a:ext>
            </a:extLst>
          </p:cNvPr>
          <p:cNvCxnSpPr>
            <a:cxnSpLocks/>
          </p:cNvCxnSpPr>
          <p:nvPr/>
        </p:nvCxnSpPr>
        <p:spPr>
          <a:xfrm flipH="1" flipV="1">
            <a:off x="5661164" y="2348961"/>
            <a:ext cx="2561256" cy="39572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E911E37-E1DC-4E71-8945-A60DC99B4CBA}"/>
              </a:ext>
            </a:extLst>
          </p:cNvPr>
          <p:cNvCxnSpPr>
            <a:cxnSpLocks/>
          </p:cNvCxnSpPr>
          <p:nvPr/>
        </p:nvCxnSpPr>
        <p:spPr>
          <a:xfrm flipH="1">
            <a:off x="3246778" y="2357500"/>
            <a:ext cx="2396735" cy="146997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857A03C0-8518-4226-8B83-549AAAC9B243}"/>
              </a:ext>
            </a:extLst>
          </p:cNvPr>
          <p:cNvCxnSpPr>
            <a:cxnSpLocks/>
          </p:cNvCxnSpPr>
          <p:nvPr/>
        </p:nvCxnSpPr>
        <p:spPr>
          <a:xfrm flipH="1">
            <a:off x="1559497" y="3829140"/>
            <a:ext cx="1698601" cy="194442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8FF73AC-3844-4A5F-98CE-7413BB15C6C9}"/>
              </a:ext>
            </a:extLst>
          </p:cNvPr>
          <p:cNvCxnSpPr>
            <a:cxnSpLocks/>
          </p:cNvCxnSpPr>
          <p:nvPr/>
        </p:nvCxnSpPr>
        <p:spPr>
          <a:xfrm flipH="1" flipV="1">
            <a:off x="5708708" y="2433234"/>
            <a:ext cx="2451155" cy="37962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CA594B17-65C5-4C4C-9539-2658937C2B36}"/>
              </a:ext>
            </a:extLst>
          </p:cNvPr>
          <p:cNvCxnSpPr>
            <a:cxnSpLocks/>
          </p:cNvCxnSpPr>
          <p:nvPr/>
        </p:nvCxnSpPr>
        <p:spPr>
          <a:xfrm flipH="1">
            <a:off x="3288810" y="2419101"/>
            <a:ext cx="2402396" cy="153725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74F6FFF-5227-4F32-8064-D125AF80DA47}"/>
              </a:ext>
            </a:extLst>
          </p:cNvPr>
          <p:cNvCxnSpPr>
            <a:cxnSpLocks/>
          </p:cNvCxnSpPr>
          <p:nvPr/>
        </p:nvCxnSpPr>
        <p:spPr>
          <a:xfrm flipH="1">
            <a:off x="1631504" y="3962608"/>
            <a:ext cx="1656184" cy="20545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1D09CE-A1A2-4775-A8D0-8CE1896B64E0}"/>
              </a:ext>
            </a:extLst>
          </p:cNvPr>
          <p:cNvSpPr txBox="1"/>
          <p:nvPr/>
        </p:nvSpPr>
        <p:spPr>
          <a:xfrm>
            <a:off x="2227461" y="4589922"/>
            <a:ext cx="3191662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/>
              <a:t>Pulsed bend</a:t>
            </a:r>
            <a:endParaRPr lang="en-US" altLang="ja-JP" dirty="0"/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729FE04A-4791-4E4E-9C44-7DD083DB5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948" y="3956355"/>
            <a:ext cx="2350970" cy="2350970"/>
          </a:xfrm>
          <a:prstGeom prst="rect">
            <a:avLst/>
          </a:prstGeom>
        </p:spPr>
      </p:pic>
      <p:sp>
        <p:nvSpPr>
          <p:cNvPr id="28" name="コンテンツ プレースホルダー 2">
            <a:extLst>
              <a:ext uri="{FF2B5EF4-FFF2-40B4-BE49-F238E27FC236}">
                <a16:creationId xmlns:a16="http://schemas.microsoft.com/office/drawing/2014/main" id="{01F27D97-8236-456E-8D73-C4D2C794CC0E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Outline</a:t>
            </a:r>
            <a:endParaRPr lang="ja-JP" altLang="en-US" sz="1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73202B0-1D93-4E92-A335-D55698A69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90" y="5064736"/>
            <a:ext cx="6334125" cy="1800225"/>
          </a:xfrm>
          <a:prstGeom prst="rect">
            <a:avLst/>
          </a:prstGeom>
        </p:spPr>
      </p:pic>
      <p:sp>
        <p:nvSpPr>
          <p:cNvPr id="32" name="コンテンツ プレースホルダー 2">
            <a:extLst>
              <a:ext uri="{FF2B5EF4-FFF2-40B4-BE49-F238E27FC236}">
                <a16:creationId xmlns:a16="http://schemas.microsoft.com/office/drawing/2014/main" id="{7A50E462-3533-43F5-A084-E4E9EAC13433}"/>
              </a:ext>
            </a:extLst>
          </p:cNvPr>
          <p:cNvSpPr txBox="1">
            <a:spLocks/>
          </p:cNvSpPr>
          <p:nvPr/>
        </p:nvSpPr>
        <p:spPr>
          <a:xfrm>
            <a:off x="4651658" y="5095239"/>
            <a:ext cx="1891245" cy="3681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Schematic side view</a:t>
            </a:r>
            <a:endParaRPr lang="ja-JP" altLang="en-US" sz="1800" dirty="0"/>
          </a:p>
        </p:txBody>
      </p:sp>
      <p:sp>
        <p:nvSpPr>
          <p:cNvPr id="29" name="スライド番号プレースホルダー 4">
            <a:extLst>
              <a:ext uri="{FF2B5EF4-FFF2-40B4-BE49-F238E27FC236}">
                <a16:creationId xmlns:a16="http://schemas.microsoft.com/office/drawing/2014/main" id="{969D8284-0212-4DE6-A67A-763619DC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5938" y="6501865"/>
            <a:ext cx="2743200" cy="365125"/>
          </a:xfrm>
        </p:spPr>
        <p:txBody>
          <a:bodyPr/>
          <a:lstStyle/>
          <a:p>
            <a:fld id="{BA31C412-34AA-481C-990F-3789DF7B9F17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934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54BEB87-48D1-1B7B-BF04-55A06E3C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01" y="699031"/>
            <a:ext cx="7585746" cy="612381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8BDC01-DC1A-48CC-95B1-9A6E506AE3E2}"/>
              </a:ext>
            </a:extLst>
          </p:cNvPr>
          <p:cNvSpPr txBox="1"/>
          <p:nvPr/>
        </p:nvSpPr>
        <p:spPr>
          <a:xfrm>
            <a:off x="3737281" y="94496"/>
            <a:ext cx="488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operation statistics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D857BCCC-5DFF-48F8-AD15-7A3E8A3BC8A9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Outline</a:t>
            </a:r>
            <a:endParaRPr lang="ja-JP" altLang="en-US" sz="1800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66879859-0757-0380-974F-098600F8F7F6}"/>
              </a:ext>
            </a:extLst>
          </p:cNvPr>
          <p:cNvSpPr txBox="1">
            <a:spLocks/>
          </p:cNvSpPr>
          <p:nvPr/>
        </p:nvSpPr>
        <p:spPr>
          <a:xfrm>
            <a:off x="4031921" y="1403425"/>
            <a:ext cx="810494" cy="2524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KEKB</a:t>
            </a:r>
            <a:endParaRPr lang="ja-JP" altLang="en-US" sz="1800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82AE9C4-ADEA-B028-5E17-81DE194F3389}"/>
              </a:ext>
            </a:extLst>
          </p:cNvPr>
          <p:cNvCxnSpPr/>
          <p:nvPr/>
        </p:nvCxnSpPr>
        <p:spPr>
          <a:xfrm>
            <a:off x="3046535" y="1655893"/>
            <a:ext cx="2527788" cy="0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64249B4-48B1-1E9C-316B-32A1843A13C1}"/>
              </a:ext>
            </a:extLst>
          </p:cNvPr>
          <p:cNvSpPr txBox="1">
            <a:spLocks/>
          </p:cNvSpPr>
          <p:nvPr/>
        </p:nvSpPr>
        <p:spPr>
          <a:xfrm>
            <a:off x="7001119" y="1541926"/>
            <a:ext cx="1433950" cy="3125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400" dirty="0"/>
              <a:t>SuperKEKB</a:t>
            </a:r>
            <a:endParaRPr lang="ja-JP" altLang="en-US" sz="14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4A2387D-E93C-7622-2870-A2F075271F78}"/>
              </a:ext>
            </a:extLst>
          </p:cNvPr>
          <p:cNvCxnSpPr>
            <a:cxnSpLocks/>
          </p:cNvCxnSpPr>
          <p:nvPr/>
        </p:nvCxnSpPr>
        <p:spPr>
          <a:xfrm>
            <a:off x="6724651" y="1935781"/>
            <a:ext cx="1768718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712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7674DD-0386-D645-C290-E35D6A635C95}"/>
              </a:ext>
            </a:extLst>
          </p:cNvPr>
          <p:cNvSpPr txBox="1"/>
          <p:nvPr/>
        </p:nvSpPr>
        <p:spPr>
          <a:xfrm>
            <a:off x="2885254" y="49459"/>
            <a:ext cx="58400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beam loss time statistics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(FY2020 – FY2022)</a:t>
            </a:r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4E9A2F54-0CC3-8CDE-1315-9A3EB4E7B6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17192"/>
              </p:ext>
            </p:extLst>
          </p:nvPr>
        </p:nvGraphicFramePr>
        <p:xfrm>
          <a:off x="7906148" y="706527"/>
          <a:ext cx="4006972" cy="3041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765792" imgH="7412691" progId="Origin95.Graph">
                  <p:embed/>
                </p:oleObj>
              </mc:Choice>
              <mc:Fallback>
                <p:oleObj name="Graph" r:id="rId2" imgW="9765792" imgH="7412691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06148" y="706527"/>
                        <a:ext cx="4006972" cy="3041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4FB83C7B-5CB5-A86C-B5E2-A3B70CA275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816881"/>
              </p:ext>
            </p:extLst>
          </p:nvPr>
        </p:nvGraphicFramePr>
        <p:xfrm>
          <a:off x="3902173" y="960925"/>
          <a:ext cx="4003975" cy="3039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765792" imgH="7412691" progId="Origin95.Graph">
                  <p:embed/>
                </p:oleObj>
              </mc:Choice>
              <mc:Fallback>
                <p:oleObj name="Graph" r:id="rId4" imgW="9765792" imgH="7412691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02173" y="960925"/>
                        <a:ext cx="4003975" cy="3039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3F8AAAF7-6D46-888A-DD20-75FBFBDBBF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268567"/>
              </p:ext>
            </p:extLst>
          </p:nvPr>
        </p:nvGraphicFramePr>
        <p:xfrm>
          <a:off x="-80244" y="959034"/>
          <a:ext cx="4003975" cy="3039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765792" imgH="7412691" progId="Origin95.Graph">
                  <p:embed/>
                </p:oleObj>
              </mc:Choice>
              <mc:Fallback>
                <p:oleObj name="Graph" r:id="rId6" imgW="9765792" imgH="7412691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80244" y="959034"/>
                        <a:ext cx="4003975" cy="3039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B36BEF4A-E6EE-C61B-7A34-EB42FC0F5B26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Outline</a:t>
            </a:r>
            <a:endParaRPr lang="ja-JP" altLang="en-US" sz="1800" dirty="0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80BDA737-A004-89E4-7FE8-8746F8BAC3FB}"/>
              </a:ext>
            </a:extLst>
          </p:cNvPr>
          <p:cNvSpPr txBox="1">
            <a:spLocks/>
          </p:cNvSpPr>
          <p:nvPr/>
        </p:nvSpPr>
        <p:spPr>
          <a:xfrm>
            <a:off x="1011245" y="3445823"/>
            <a:ext cx="1943720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FY2020: </a:t>
            </a:r>
            <a:r>
              <a:rPr lang="en-US" altLang="ja-JP" sz="1800" dirty="0">
                <a:solidFill>
                  <a:srgbClr val="0000FF"/>
                </a:solidFill>
              </a:rPr>
              <a:t>1.58%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C6461CB-05BE-A804-5A3C-FCA131BCF527}"/>
              </a:ext>
            </a:extLst>
          </p:cNvPr>
          <p:cNvSpPr txBox="1">
            <a:spLocks/>
          </p:cNvSpPr>
          <p:nvPr/>
        </p:nvSpPr>
        <p:spPr>
          <a:xfrm>
            <a:off x="9195460" y="3429000"/>
            <a:ext cx="1935678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FY2022: </a:t>
            </a:r>
            <a:r>
              <a:rPr lang="en-US" altLang="ja-JP" sz="1800" dirty="0">
                <a:solidFill>
                  <a:srgbClr val="0000FF"/>
                </a:solidFill>
              </a:rPr>
              <a:t>0.81%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DA327D2B-A142-739E-B826-40821C3F5A0B}"/>
              </a:ext>
            </a:extLst>
          </p:cNvPr>
          <p:cNvSpPr txBox="1">
            <a:spLocks/>
          </p:cNvSpPr>
          <p:nvPr/>
        </p:nvSpPr>
        <p:spPr>
          <a:xfrm>
            <a:off x="5100562" y="3429000"/>
            <a:ext cx="1858378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FY2021: </a:t>
            </a:r>
            <a:r>
              <a:rPr lang="en-US" altLang="ja-JP" sz="1800" dirty="0">
                <a:solidFill>
                  <a:srgbClr val="0000FF"/>
                </a:solidFill>
              </a:rPr>
              <a:t>1.83%</a:t>
            </a:r>
            <a:endParaRPr lang="ja-JP" altLang="en-US" sz="1800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E73E31E-7B10-0884-D2BC-DBDC4D13F4DF}"/>
              </a:ext>
            </a:extLst>
          </p:cNvPr>
          <p:cNvSpPr txBox="1"/>
          <p:nvPr/>
        </p:nvSpPr>
        <p:spPr>
          <a:xfrm>
            <a:off x="376052" y="3998237"/>
            <a:ext cx="11621984" cy="230832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Beam operation could be interrupted by some different reasons. (RF, magnet powers supply, control software failure, 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Beam loss time ratio</a:t>
            </a: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 is less than 2%.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Most beam loss time are caused by RF and e- gun related troubles.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In FY2022, beam loss time is less than 1%.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In 2022b, 2022c, 2023a, SuperKEKB was not in operation because of LS1.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Linac klystron operation mode was changed from 50 Hz to 25 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In FY2022, most of beam loss time are caused by magnet trouble.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Times" panose="02020603050405020304" pitchFamily="18" charset="0"/>
                <a:cs typeface="Times" panose="02020603050405020304" pitchFamily="18" charset="0"/>
              </a:rPr>
              <a:t>Pulsed magnet controller problem.</a:t>
            </a:r>
          </a:p>
        </p:txBody>
      </p:sp>
    </p:spTree>
    <p:extLst>
      <p:ext uri="{BB962C8B-B14F-4D97-AF65-F5344CB8AC3E}">
        <p14:creationId xmlns:p14="http://schemas.microsoft.com/office/powerpoint/2010/main" val="65981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E08956-1BD5-42F9-808F-7973CE6BD320}"/>
              </a:ext>
            </a:extLst>
          </p:cNvPr>
          <p:cNvSpPr txBox="1"/>
          <p:nvPr/>
        </p:nvSpPr>
        <p:spPr>
          <a:xfrm>
            <a:off x="2545195" y="3044279"/>
            <a:ext cx="7101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/>
              <a:t>e- beam status and issue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882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851588-3B5F-4E6D-A38E-F82A7A74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02840"/>
            <a:ext cx="7772400" cy="762000"/>
          </a:xfrm>
        </p:spPr>
        <p:txBody>
          <a:bodyPr/>
          <a:lstStyle/>
          <a:p>
            <a:r>
              <a:rPr kumimoji="1" lang="en-US" altLang="ja-JP" dirty="0"/>
              <a:t>RF e- gun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EAD1B1-998C-4354-85C7-533FFE714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093441"/>
            <a:ext cx="7772400" cy="4495800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41BF60-B641-4E18-AC70-2E3AE1E1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10" y="-114152"/>
            <a:ext cx="9144000" cy="684945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622EBA-D6BC-428F-A92A-076415215816}"/>
              </a:ext>
            </a:extLst>
          </p:cNvPr>
          <p:cNvSpPr txBox="1"/>
          <p:nvPr/>
        </p:nvSpPr>
        <p:spPr>
          <a:xfrm>
            <a:off x="159506" y="6471463"/>
            <a:ext cx="179260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M. Yoshida et al.</a:t>
            </a:r>
            <a:endParaRPr lang="ja-JP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3FC83058-E30C-4E90-8B3F-8781BDDC9D53}"/>
              </a:ext>
            </a:extLst>
          </p:cNvPr>
          <p:cNvSpPr txBox="1">
            <a:spLocks/>
          </p:cNvSpPr>
          <p:nvPr/>
        </p:nvSpPr>
        <p:spPr>
          <a:xfrm>
            <a:off x="2272952" y="2369330"/>
            <a:ext cx="688524" cy="3157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1814" b="1" spc="-91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Photocathode</a:t>
            </a:r>
          </a:p>
          <a:p>
            <a:r>
              <a:rPr kumimoji="0" lang="en-US" altLang="zh-CN" sz="1814" b="1" spc="-91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(</a:t>
            </a:r>
            <a:r>
              <a:rPr kumimoji="0" lang="en-US" altLang="ja-JP" sz="1814" b="1" spc="-91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metal</a:t>
            </a:r>
            <a:endParaRPr lang="ja-JP" altLang="en-US" sz="1814" dirty="0">
              <a:solidFill>
                <a:schemeClr val="tx2"/>
              </a:solidFill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0B10C5BF-92B3-4EA3-893E-63BBCEC8F3D1}"/>
              </a:ext>
            </a:extLst>
          </p:cNvPr>
          <p:cNvSpPr txBox="1">
            <a:spLocks/>
          </p:cNvSpPr>
          <p:nvPr/>
        </p:nvSpPr>
        <p:spPr>
          <a:xfrm>
            <a:off x="5638730" y="164910"/>
            <a:ext cx="3788812" cy="3141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1814" b="1" spc="-91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QTW RF gun or operation (0 deg. Line)</a:t>
            </a:r>
            <a:endParaRPr lang="ja-JP" altLang="en-US" sz="1814" dirty="0">
              <a:solidFill>
                <a:schemeClr val="tx2"/>
              </a:solidFill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1AFD1539-7C6A-4E20-B725-468F128163B3}"/>
              </a:ext>
            </a:extLst>
          </p:cNvPr>
          <p:cNvSpPr txBox="1">
            <a:spLocks/>
          </p:cNvSpPr>
          <p:nvPr/>
        </p:nvSpPr>
        <p:spPr>
          <a:xfrm>
            <a:off x="5708797" y="3357398"/>
            <a:ext cx="2402036" cy="5101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z="1814" b="1" spc="-91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CDS RF gun</a:t>
            </a:r>
          </a:p>
          <a:p>
            <a:r>
              <a:rPr kumimoji="0" lang="en-US" altLang="zh-CN" sz="1814" b="1" spc="-91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  <a:cs typeface="Segoe UI" pitchFamily="34" charset="0"/>
              </a:rPr>
              <a:t>for backup (90 deg. Line)</a:t>
            </a:r>
            <a:endParaRPr lang="ja-JP" altLang="en-US" sz="1814" dirty="0">
              <a:solidFill>
                <a:schemeClr val="tx2"/>
              </a:solidFill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C6D6F24-6D75-44AE-8282-A1A7013ECC5C}"/>
              </a:ext>
            </a:extLst>
          </p:cNvPr>
          <p:cNvSpPr txBox="1">
            <a:spLocks/>
          </p:cNvSpPr>
          <p:nvPr/>
        </p:nvSpPr>
        <p:spPr bwMode="auto">
          <a:xfrm>
            <a:off x="4769069" y="3238323"/>
            <a:ext cx="6927387" cy="3060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177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Photocathode: Ir</a:t>
            </a:r>
            <a:r>
              <a:rPr lang="en-US" altLang="ja-JP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ja-JP" sz="2177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altLang="ja-JP" sz="1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ja-JP" sz="2177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177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Cavity: QTWSC (</a:t>
            </a:r>
            <a:r>
              <a:rPr lang="en-US" altLang="zh-CN" sz="2000" i="0" u="none" strike="noStrike" kern="1200" baseline="0" dirty="0">
                <a:solidFill>
                  <a:srgbClr val="FFFFFF"/>
                </a:solidFill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Quasi Travelling Wave Side Coupler)</a:t>
            </a:r>
          </a:p>
          <a:p>
            <a:pPr lvl="1"/>
            <a:r>
              <a:rPr lang="en-US" altLang="ja-JP" sz="2000" b="0" i="0" u="none" strike="noStrike" kern="1200" baseline="0" dirty="0">
                <a:solidFill>
                  <a:schemeClr val="bg1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Strong focusing electric field</a:t>
            </a:r>
            <a:endParaRPr lang="ja-JP" altLang="en-US" sz="2000" b="0" i="0" u="none" strike="noStrike" kern="1200" baseline="0" dirty="0">
              <a:solidFill>
                <a:schemeClr val="bg1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1"/>
            <a:endParaRPr lang="en-US" altLang="ja-JP" sz="1777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3855D750-B915-4679-9AD5-C77AB7B7687A}"/>
              </a:ext>
            </a:extLst>
          </p:cNvPr>
          <p:cNvSpPr txBox="1">
            <a:spLocks/>
          </p:cNvSpPr>
          <p:nvPr/>
        </p:nvSpPr>
        <p:spPr>
          <a:xfrm>
            <a:off x="255089" y="0"/>
            <a:ext cx="10964951" cy="5626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800" b="1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Low emittance photocathode rf e- gun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4D594A9-DB7D-425E-A57B-1E17A5598D61}"/>
              </a:ext>
            </a:extLst>
          </p:cNvPr>
          <p:cNvSpPr txBox="1"/>
          <p:nvPr/>
        </p:nvSpPr>
        <p:spPr>
          <a:xfrm>
            <a:off x="586039" y="2771856"/>
            <a:ext cx="1641422" cy="3157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latin typeface="Times" panose="02020603050405020304" pitchFamily="18" charset="0"/>
                <a:cs typeface="Times" panose="02020603050405020304" pitchFamily="18" charset="0"/>
              </a:rPr>
              <a:t>Ir</a:t>
            </a:r>
            <a:r>
              <a:rPr lang="en-US" altLang="ja-JP" sz="1200" dirty="0">
                <a:latin typeface="Times" panose="02020603050405020304" pitchFamily="18" charset="0"/>
                <a:cs typeface="Times" panose="02020603050405020304" pitchFamily="18" charset="0"/>
              </a:rPr>
              <a:t>7</a:t>
            </a:r>
            <a:r>
              <a:rPr lang="en-US" altLang="ja-JP" sz="1452" dirty="0">
                <a:latin typeface="Times" panose="02020603050405020304" pitchFamily="18" charset="0"/>
                <a:cs typeface="Times" panose="02020603050405020304" pitchFamily="18" charset="0"/>
              </a:rPr>
              <a:t>Ce</a:t>
            </a:r>
            <a:r>
              <a:rPr lang="en-US" altLang="ja-JP" sz="12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altLang="ja-JP" sz="1400" dirty="0">
                <a:latin typeface="Times" panose="02020603050405020304" pitchFamily="18" charset="0"/>
                <a:cs typeface="Times" panose="02020603050405020304" pitchFamily="18" charset="0"/>
              </a:rPr>
              <a:t> cathode</a:t>
            </a:r>
            <a:endParaRPr lang="ja-JP" altLang="en-US" sz="1452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0C2A14-792E-4411-888E-E61D352515B7}"/>
              </a:ext>
            </a:extLst>
          </p:cNvPr>
          <p:cNvSpPr txBox="1"/>
          <p:nvPr/>
        </p:nvSpPr>
        <p:spPr>
          <a:xfrm>
            <a:off x="1585263" y="5296853"/>
            <a:ext cx="24747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Secondary RF gun</a:t>
            </a:r>
          </a:p>
          <a:p>
            <a:pPr algn="ctr"/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for test and backup</a:t>
            </a:r>
            <a:endParaRPr lang="ja-JP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id="{FCB8708A-650D-4710-974C-FC36B89FD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64" y="4471364"/>
            <a:ext cx="2823582" cy="2386635"/>
          </a:xfrm>
          <a:prstGeom prst="rect">
            <a:avLst/>
          </a:prstGeom>
        </p:spPr>
      </p:pic>
      <p:pic>
        <p:nvPicPr>
          <p:cNvPr id="35" name="Picture 4" descr="C:\Users\ZXY\Pictures\20151126Di-0552.jpg">
            <a:extLst>
              <a:ext uri="{FF2B5EF4-FFF2-40B4-BE49-F238E27FC236}">
                <a16:creationId xmlns:a16="http://schemas.microsoft.com/office/drawing/2014/main" id="{0189C526-9206-4213-8204-F2EF3A31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14" y="93759"/>
            <a:ext cx="2092366" cy="3138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D4548673-75C8-4F9A-AD3F-415C2D4DE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495" y="4403594"/>
            <a:ext cx="3342798" cy="247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0F3E607-1AFA-4287-91FD-F5809154B4B9}"/>
              </a:ext>
            </a:extLst>
          </p:cNvPr>
          <p:cNvSpPr/>
          <p:nvPr/>
        </p:nvSpPr>
        <p:spPr>
          <a:xfrm>
            <a:off x="9823990" y="4989392"/>
            <a:ext cx="2029723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 drift space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674AD85-AA1A-40B4-8798-61EFE6F04F68}"/>
              </a:ext>
            </a:extLst>
          </p:cNvPr>
          <p:cNvSpPr txBox="1"/>
          <p:nvPr/>
        </p:nvSpPr>
        <p:spPr>
          <a:xfrm>
            <a:off x="10407905" y="2823322"/>
            <a:ext cx="14458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Laser system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6996F7EA-1EBB-444F-8655-23BDD0783A86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e- beam status</a:t>
            </a:r>
            <a:endParaRPr lang="ja-JP" altLang="en-US" sz="1800" dirty="0"/>
          </a:p>
        </p:txBody>
      </p:sp>
      <p:sp>
        <p:nvSpPr>
          <p:cNvPr id="20" name="スライド番号プレースホルダー 4">
            <a:extLst>
              <a:ext uri="{FF2B5EF4-FFF2-40B4-BE49-F238E27FC236}">
                <a16:creationId xmlns:a16="http://schemas.microsoft.com/office/drawing/2014/main" id="{60357DDD-0B64-4311-B800-C24FF12A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1732" y="6437598"/>
            <a:ext cx="2743200" cy="365125"/>
          </a:xfrm>
        </p:spPr>
        <p:txBody>
          <a:bodyPr/>
          <a:lstStyle/>
          <a:p>
            <a:fld id="{BA31C412-34AA-481C-990F-3789DF7B9F1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09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2BAE3B-4E1F-48AA-B0CB-416E8CE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567" y="-156652"/>
            <a:ext cx="6230904" cy="762000"/>
          </a:xfrm>
        </p:spPr>
        <p:txBody>
          <a:bodyPr>
            <a:normAutofit/>
          </a:bodyPr>
          <a:lstStyle/>
          <a:p>
            <a:pPr algn="ctr"/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Hybrid laser system for rf e- gun</a:t>
            </a:r>
            <a:endParaRPr kumimoji="1" lang="ja-JP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503D1262-1848-4C76-A19E-EA3E829E8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64" y="2044574"/>
            <a:ext cx="5059024" cy="5059024"/>
          </a:xfrm>
          <a:prstGeom prst="rect">
            <a:avLst/>
          </a:prstGeom>
        </p:spPr>
      </p:pic>
      <p:sp>
        <p:nvSpPr>
          <p:cNvPr id="9" name="矩形 47">
            <a:extLst>
              <a:ext uri="{FF2B5EF4-FFF2-40B4-BE49-F238E27FC236}">
                <a16:creationId xmlns:a16="http://schemas.microsoft.com/office/drawing/2014/main" id="{42CBD0AD-F58B-4A7B-BDC4-AA6872B87B7A}"/>
              </a:ext>
            </a:extLst>
          </p:cNvPr>
          <p:cNvSpPr/>
          <p:nvPr/>
        </p:nvSpPr>
        <p:spPr>
          <a:xfrm>
            <a:off x="2455894" y="6412810"/>
            <a:ext cx="404309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2400" b="1" u="sng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Optics layout in the tunnel</a:t>
            </a:r>
            <a:endParaRPr lang="zh-CN" alt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49">
            <a:extLst>
              <a:ext uri="{FF2B5EF4-FFF2-40B4-BE49-F238E27FC236}">
                <a16:creationId xmlns:a16="http://schemas.microsoft.com/office/drawing/2014/main" id="{06C37457-AA71-4319-AD80-D5A587DFD003}"/>
              </a:ext>
            </a:extLst>
          </p:cNvPr>
          <p:cNvCxnSpPr/>
          <p:nvPr/>
        </p:nvCxnSpPr>
        <p:spPr>
          <a:xfrm>
            <a:off x="3951127" y="2199372"/>
            <a:ext cx="491167" cy="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50">
            <a:extLst>
              <a:ext uri="{FF2B5EF4-FFF2-40B4-BE49-F238E27FC236}">
                <a16:creationId xmlns:a16="http://schemas.microsoft.com/office/drawing/2014/main" id="{3D47D378-20E0-4630-A6DA-1FC83B32C2EB}"/>
              </a:ext>
            </a:extLst>
          </p:cNvPr>
          <p:cNvCxnSpPr/>
          <p:nvPr/>
        </p:nvCxnSpPr>
        <p:spPr>
          <a:xfrm>
            <a:off x="3951127" y="2566731"/>
            <a:ext cx="491167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51">
            <a:extLst>
              <a:ext uri="{FF2B5EF4-FFF2-40B4-BE49-F238E27FC236}">
                <a16:creationId xmlns:a16="http://schemas.microsoft.com/office/drawing/2014/main" id="{C9B0E42C-6E1B-4163-9D17-4FCE4BDBBCEB}"/>
              </a:ext>
            </a:extLst>
          </p:cNvPr>
          <p:cNvSpPr/>
          <p:nvPr/>
        </p:nvSpPr>
        <p:spPr>
          <a:xfrm>
            <a:off x="4470939" y="2013616"/>
            <a:ext cx="974947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14" b="1" dirty="0">
                <a:solidFill>
                  <a:srgbClr val="00206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1st laser</a:t>
            </a:r>
            <a:endParaRPr lang="zh-CN" altLang="en-US" sz="1814" dirty="0">
              <a:solidFill>
                <a:srgbClr val="002060"/>
              </a:solidFill>
            </a:endParaRPr>
          </a:p>
        </p:txBody>
      </p:sp>
      <p:sp>
        <p:nvSpPr>
          <p:cNvPr id="13" name="矩形 52">
            <a:extLst>
              <a:ext uri="{FF2B5EF4-FFF2-40B4-BE49-F238E27FC236}">
                <a16:creationId xmlns:a16="http://schemas.microsoft.com/office/drawing/2014/main" id="{65C8FF94-735D-4737-ABE5-E386CAAAC05A}"/>
              </a:ext>
            </a:extLst>
          </p:cNvPr>
          <p:cNvSpPr/>
          <p:nvPr/>
        </p:nvSpPr>
        <p:spPr>
          <a:xfrm>
            <a:off x="4453085" y="2353273"/>
            <a:ext cx="1071127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14" b="1" dirty="0">
                <a:solidFill>
                  <a:srgbClr val="00206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2nd laser</a:t>
            </a:r>
            <a:endParaRPr lang="zh-CN" altLang="en-US" sz="1814" dirty="0">
              <a:solidFill>
                <a:srgbClr val="002060"/>
              </a:solidFill>
            </a:endParaRPr>
          </a:p>
        </p:txBody>
      </p:sp>
      <p:cxnSp>
        <p:nvCxnSpPr>
          <p:cNvPr id="24" name="直接连接符 50">
            <a:extLst>
              <a:ext uri="{FF2B5EF4-FFF2-40B4-BE49-F238E27FC236}">
                <a16:creationId xmlns:a16="http://schemas.microsoft.com/office/drawing/2014/main" id="{06BB743C-0B77-46B0-855B-0943AC607756}"/>
              </a:ext>
            </a:extLst>
          </p:cNvPr>
          <p:cNvCxnSpPr>
            <a:cxnSpLocks/>
          </p:cNvCxnSpPr>
          <p:nvPr/>
        </p:nvCxnSpPr>
        <p:spPr>
          <a:xfrm>
            <a:off x="6908136" y="2716246"/>
            <a:ext cx="0" cy="1910344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50">
            <a:extLst>
              <a:ext uri="{FF2B5EF4-FFF2-40B4-BE49-F238E27FC236}">
                <a16:creationId xmlns:a16="http://schemas.microsoft.com/office/drawing/2014/main" id="{0E9AB051-0B48-4023-9FF8-94D55EA043F4}"/>
              </a:ext>
            </a:extLst>
          </p:cNvPr>
          <p:cNvCxnSpPr>
            <a:cxnSpLocks/>
          </p:cNvCxnSpPr>
          <p:nvPr/>
        </p:nvCxnSpPr>
        <p:spPr>
          <a:xfrm>
            <a:off x="5275027" y="4626590"/>
            <a:ext cx="1613144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50">
            <a:extLst>
              <a:ext uri="{FF2B5EF4-FFF2-40B4-BE49-F238E27FC236}">
                <a16:creationId xmlns:a16="http://schemas.microsoft.com/office/drawing/2014/main" id="{6D5F9FE2-7161-475F-A078-3EC86B25037A}"/>
              </a:ext>
            </a:extLst>
          </p:cNvPr>
          <p:cNvCxnSpPr>
            <a:cxnSpLocks/>
          </p:cNvCxnSpPr>
          <p:nvPr/>
        </p:nvCxnSpPr>
        <p:spPr>
          <a:xfrm flipV="1">
            <a:off x="5275027" y="3006392"/>
            <a:ext cx="0" cy="1620198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50">
            <a:extLst>
              <a:ext uri="{FF2B5EF4-FFF2-40B4-BE49-F238E27FC236}">
                <a16:creationId xmlns:a16="http://schemas.microsoft.com/office/drawing/2014/main" id="{1E0C5CD8-0695-476E-8D9E-95D6D46CC90E}"/>
              </a:ext>
            </a:extLst>
          </p:cNvPr>
          <p:cNvCxnSpPr>
            <a:cxnSpLocks/>
          </p:cNvCxnSpPr>
          <p:nvPr/>
        </p:nvCxnSpPr>
        <p:spPr>
          <a:xfrm>
            <a:off x="4817757" y="3189454"/>
            <a:ext cx="457270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50">
            <a:extLst>
              <a:ext uri="{FF2B5EF4-FFF2-40B4-BE49-F238E27FC236}">
                <a16:creationId xmlns:a16="http://schemas.microsoft.com/office/drawing/2014/main" id="{1409C3CE-90EA-4BA6-B8BF-44652F19DB17}"/>
              </a:ext>
            </a:extLst>
          </p:cNvPr>
          <p:cNvCxnSpPr>
            <a:cxnSpLocks/>
          </p:cNvCxnSpPr>
          <p:nvPr/>
        </p:nvCxnSpPr>
        <p:spPr>
          <a:xfrm>
            <a:off x="4817756" y="3164256"/>
            <a:ext cx="0" cy="1658307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50">
            <a:extLst>
              <a:ext uri="{FF2B5EF4-FFF2-40B4-BE49-F238E27FC236}">
                <a16:creationId xmlns:a16="http://schemas.microsoft.com/office/drawing/2014/main" id="{E709725E-0A40-47C9-B293-3A2B3BE57DA3}"/>
              </a:ext>
            </a:extLst>
          </p:cNvPr>
          <p:cNvCxnSpPr>
            <a:cxnSpLocks/>
          </p:cNvCxnSpPr>
          <p:nvPr/>
        </p:nvCxnSpPr>
        <p:spPr>
          <a:xfrm flipH="1">
            <a:off x="2074133" y="4822563"/>
            <a:ext cx="2722424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50">
            <a:extLst>
              <a:ext uri="{FF2B5EF4-FFF2-40B4-BE49-F238E27FC236}">
                <a16:creationId xmlns:a16="http://schemas.microsoft.com/office/drawing/2014/main" id="{6BC313BF-05B1-4894-825F-CEAD196F8B42}"/>
              </a:ext>
            </a:extLst>
          </p:cNvPr>
          <p:cNvCxnSpPr>
            <a:cxnSpLocks/>
          </p:cNvCxnSpPr>
          <p:nvPr/>
        </p:nvCxnSpPr>
        <p:spPr>
          <a:xfrm>
            <a:off x="2074134" y="3973346"/>
            <a:ext cx="0" cy="849217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50">
            <a:extLst>
              <a:ext uri="{FF2B5EF4-FFF2-40B4-BE49-F238E27FC236}">
                <a16:creationId xmlns:a16="http://schemas.microsoft.com/office/drawing/2014/main" id="{FB5147F3-C6EF-4E21-92CB-0E4436F9A4CA}"/>
              </a:ext>
            </a:extLst>
          </p:cNvPr>
          <p:cNvCxnSpPr>
            <a:cxnSpLocks/>
          </p:cNvCxnSpPr>
          <p:nvPr/>
        </p:nvCxnSpPr>
        <p:spPr>
          <a:xfrm>
            <a:off x="3617526" y="2993481"/>
            <a:ext cx="242653" cy="391172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50">
            <a:extLst>
              <a:ext uri="{FF2B5EF4-FFF2-40B4-BE49-F238E27FC236}">
                <a16:creationId xmlns:a16="http://schemas.microsoft.com/office/drawing/2014/main" id="{58B82C4F-5D20-4E86-A981-9454F3DC8F4C}"/>
              </a:ext>
            </a:extLst>
          </p:cNvPr>
          <p:cNvCxnSpPr>
            <a:cxnSpLocks/>
          </p:cNvCxnSpPr>
          <p:nvPr/>
        </p:nvCxnSpPr>
        <p:spPr>
          <a:xfrm>
            <a:off x="3617577" y="3006392"/>
            <a:ext cx="1657450" cy="0"/>
          </a:xfrm>
          <a:prstGeom prst="line">
            <a:avLst/>
          </a:prstGeom>
          <a:ln w="635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49">
            <a:extLst>
              <a:ext uri="{FF2B5EF4-FFF2-40B4-BE49-F238E27FC236}">
                <a16:creationId xmlns:a16="http://schemas.microsoft.com/office/drawing/2014/main" id="{472AFCD6-2150-4AE8-9389-3B21D1340AC8}"/>
              </a:ext>
            </a:extLst>
          </p:cNvPr>
          <p:cNvCxnSpPr>
            <a:cxnSpLocks/>
          </p:cNvCxnSpPr>
          <p:nvPr/>
        </p:nvCxnSpPr>
        <p:spPr>
          <a:xfrm>
            <a:off x="6642586" y="2700818"/>
            <a:ext cx="0" cy="2774989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接连接符 49">
            <a:extLst>
              <a:ext uri="{FF2B5EF4-FFF2-40B4-BE49-F238E27FC236}">
                <a16:creationId xmlns:a16="http://schemas.microsoft.com/office/drawing/2014/main" id="{90F723D5-140C-4D68-B5B1-C9950D8600AF}"/>
              </a:ext>
            </a:extLst>
          </p:cNvPr>
          <p:cNvCxnSpPr>
            <a:cxnSpLocks/>
          </p:cNvCxnSpPr>
          <p:nvPr/>
        </p:nvCxnSpPr>
        <p:spPr>
          <a:xfrm flipH="1" flipV="1">
            <a:off x="3131664" y="5424866"/>
            <a:ext cx="3510923" cy="31757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直接连接符 49">
            <a:extLst>
              <a:ext uri="{FF2B5EF4-FFF2-40B4-BE49-F238E27FC236}">
                <a16:creationId xmlns:a16="http://schemas.microsoft.com/office/drawing/2014/main" id="{C8E11B86-F546-40C2-9DEC-D4CC9AEBD9BD}"/>
              </a:ext>
            </a:extLst>
          </p:cNvPr>
          <p:cNvCxnSpPr>
            <a:cxnSpLocks/>
          </p:cNvCxnSpPr>
          <p:nvPr/>
        </p:nvCxnSpPr>
        <p:spPr>
          <a:xfrm flipH="1">
            <a:off x="2241697" y="6083408"/>
            <a:ext cx="2998541" cy="29054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直接连接符 49">
            <a:extLst>
              <a:ext uri="{FF2B5EF4-FFF2-40B4-BE49-F238E27FC236}">
                <a16:creationId xmlns:a16="http://schemas.microsoft.com/office/drawing/2014/main" id="{B072E054-B2A4-4953-BC81-E78490EDA476}"/>
              </a:ext>
            </a:extLst>
          </p:cNvPr>
          <p:cNvCxnSpPr>
            <a:cxnSpLocks/>
          </p:cNvCxnSpPr>
          <p:nvPr/>
        </p:nvCxnSpPr>
        <p:spPr>
          <a:xfrm>
            <a:off x="2270107" y="5063059"/>
            <a:ext cx="0" cy="106789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直接连接符 49">
            <a:extLst>
              <a:ext uri="{FF2B5EF4-FFF2-40B4-BE49-F238E27FC236}">
                <a16:creationId xmlns:a16="http://schemas.microsoft.com/office/drawing/2014/main" id="{92DA232E-622E-44D4-87AC-52B504E4C617}"/>
              </a:ext>
            </a:extLst>
          </p:cNvPr>
          <p:cNvCxnSpPr>
            <a:cxnSpLocks/>
          </p:cNvCxnSpPr>
          <p:nvPr/>
        </p:nvCxnSpPr>
        <p:spPr>
          <a:xfrm flipH="1">
            <a:off x="2270106" y="5063058"/>
            <a:ext cx="979866" cy="20802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直接连接符 49">
            <a:extLst>
              <a:ext uri="{FF2B5EF4-FFF2-40B4-BE49-F238E27FC236}">
                <a16:creationId xmlns:a16="http://schemas.microsoft.com/office/drawing/2014/main" id="{5333C4DE-158C-4E6D-817A-3353D4FBF0C9}"/>
              </a:ext>
            </a:extLst>
          </p:cNvPr>
          <p:cNvCxnSpPr>
            <a:cxnSpLocks/>
          </p:cNvCxnSpPr>
          <p:nvPr/>
        </p:nvCxnSpPr>
        <p:spPr>
          <a:xfrm>
            <a:off x="3225368" y="5080771"/>
            <a:ext cx="0" cy="36839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直接连接符 49">
            <a:extLst>
              <a:ext uri="{FF2B5EF4-FFF2-40B4-BE49-F238E27FC236}">
                <a16:creationId xmlns:a16="http://schemas.microsoft.com/office/drawing/2014/main" id="{26011109-73E0-4FC1-8A54-C67F56F1E1BF}"/>
              </a:ext>
            </a:extLst>
          </p:cNvPr>
          <p:cNvCxnSpPr>
            <a:cxnSpLocks/>
          </p:cNvCxnSpPr>
          <p:nvPr/>
        </p:nvCxnSpPr>
        <p:spPr>
          <a:xfrm>
            <a:off x="3041697" y="5433551"/>
            <a:ext cx="208275" cy="0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直接连接符 49">
            <a:extLst>
              <a:ext uri="{FF2B5EF4-FFF2-40B4-BE49-F238E27FC236}">
                <a16:creationId xmlns:a16="http://schemas.microsoft.com/office/drawing/2014/main" id="{32721BA1-307C-4AA2-A474-3E40379ADA9F}"/>
              </a:ext>
            </a:extLst>
          </p:cNvPr>
          <p:cNvCxnSpPr>
            <a:cxnSpLocks/>
          </p:cNvCxnSpPr>
          <p:nvPr/>
        </p:nvCxnSpPr>
        <p:spPr>
          <a:xfrm>
            <a:off x="3040923" y="5464511"/>
            <a:ext cx="470347" cy="272593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直接连接符 49">
            <a:extLst>
              <a:ext uri="{FF2B5EF4-FFF2-40B4-BE49-F238E27FC236}">
                <a16:creationId xmlns:a16="http://schemas.microsoft.com/office/drawing/2014/main" id="{BD9EEA5A-684A-4071-B2C6-7834937E25D3}"/>
              </a:ext>
            </a:extLst>
          </p:cNvPr>
          <p:cNvCxnSpPr>
            <a:cxnSpLocks/>
          </p:cNvCxnSpPr>
          <p:nvPr/>
        </p:nvCxnSpPr>
        <p:spPr>
          <a:xfrm flipV="1">
            <a:off x="3511270" y="5106931"/>
            <a:ext cx="365699" cy="661131"/>
          </a:xfrm>
          <a:prstGeom prst="line">
            <a:avLst/>
          </a:prstGeom>
          <a:ln w="635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590227D-1F72-496C-873C-BBBDC3C14912}"/>
              </a:ext>
            </a:extLst>
          </p:cNvPr>
          <p:cNvSpPr txBox="1"/>
          <p:nvPr/>
        </p:nvSpPr>
        <p:spPr>
          <a:xfrm>
            <a:off x="409099" y="355539"/>
            <a:ext cx="6570039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79" indent="-311079">
              <a:buFont typeface="Arial" panose="020B0604020202020204" pitchFamily="34" charset="0"/>
              <a:buChar char="•"/>
            </a:pPr>
            <a:r>
              <a:rPr kumimoji="0" lang="en-US" altLang="zh-CN" sz="1814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Yb doped fiber and </a:t>
            </a:r>
            <a:r>
              <a:rPr kumimoji="0" lang="fr-FR" altLang="zh-CN" sz="1814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Nd:YAG DPSS module Amplifier</a:t>
            </a:r>
            <a:endParaRPr kumimoji="0" lang="en-US" altLang="zh-CN" sz="1814" dirty="0">
              <a:latin typeface="Arial" panose="020B0604020202020204" pitchFamily="34" charset="0"/>
              <a:ea typeface="等线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F72FE00-16C0-4058-94E6-FC108CC1F855}"/>
              </a:ext>
            </a:extLst>
          </p:cNvPr>
          <p:cNvSpPr txBox="1"/>
          <p:nvPr/>
        </p:nvSpPr>
        <p:spPr>
          <a:xfrm>
            <a:off x="108210" y="6200259"/>
            <a:ext cx="156644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R. Zhang, </a:t>
            </a:r>
          </a:p>
          <a:p>
            <a:pPr algn="ctr"/>
            <a:r>
              <a:rPr kumimoji="1" lang="en-US" altLang="ja-JP" sz="1600" dirty="0"/>
              <a:t>X. Zhou</a:t>
            </a:r>
            <a:r>
              <a:rPr lang="en-US" altLang="ja-JP" sz="1600" dirty="0"/>
              <a:t> et al.</a:t>
            </a:r>
            <a:endParaRPr lang="ja-JP" altLang="en-US" sz="1600" dirty="0"/>
          </a:p>
        </p:txBody>
      </p:sp>
      <p:pic>
        <p:nvPicPr>
          <p:cNvPr id="58" name="図 18">
            <a:extLst>
              <a:ext uri="{FF2B5EF4-FFF2-40B4-BE49-F238E27FC236}">
                <a16:creationId xmlns:a16="http://schemas.microsoft.com/office/drawing/2014/main" id="{2F29B7D8-7372-444F-A563-606073BCD8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05" y="2088753"/>
            <a:ext cx="2375869" cy="145818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29F1312-C223-443C-B096-28B08CA66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2" y="632069"/>
            <a:ext cx="6828566" cy="1460606"/>
          </a:xfrm>
          <a:prstGeom prst="rect">
            <a:avLst/>
          </a:prstGeom>
        </p:spPr>
      </p:pic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D6C2C364-6341-48C2-9CE7-8E6E12873700}"/>
              </a:ext>
            </a:extLst>
          </p:cNvPr>
          <p:cNvSpPr/>
          <p:nvPr/>
        </p:nvSpPr>
        <p:spPr>
          <a:xfrm>
            <a:off x="7802998" y="541295"/>
            <a:ext cx="2841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Output Power: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   (1064 nm):   30 mJ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 (  532 nm):   15 mJ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 (  266 nm):    1 mJ</a:t>
            </a:r>
            <a:endParaRPr lang="ja-JP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4" descr="C:\Users\ZXY\Pictures\20151126Di-0552.jpg">
            <a:extLst>
              <a:ext uri="{FF2B5EF4-FFF2-40B4-BE49-F238E27FC236}">
                <a16:creationId xmlns:a16="http://schemas.microsoft.com/office/drawing/2014/main" id="{FA7965C8-0E20-41D9-8AD0-476F685D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6" y="3053699"/>
            <a:ext cx="2027182" cy="3040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CB2A4F6-3908-4293-9EB6-0AD3A5B0185C}"/>
              </a:ext>
            </a:extLst>
          </p:cNvPr>
          <p:cNvGrpSpPr/>
          <p:nvPr/>
        </p:nvGrpSpPr>
        <p:grpSpPr>
          <a:xfrm>
            <a:off x="7088284" y="3333022"/>
            <a:ext cx="5508893" cy="2881902"/>
            <a:chOff x="166977" y="1343665"/>
            <a:chExt cx="8977022" cy="4696206"/>
          </a:xfrm>
        </p:grpSpPr>
        <p:pic>
          <p:nvPicPr>
            <p:cNvPr id="78" name="図 77">
              <a:extLst>
                <a:ext uri="{FF2B5EF4-FFF2-40B4-BE49-F238E27FC236}">
                  <a16:creationId xmlns:a16="http://schemas.microsoft.com/office/drawing/2014/main" id="{EEB60493-9B5B-4849-95EE-20839A4A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77" y="1343665"/>
              <a:ext cx="8977022" cy="4696206"/>
            </a:xfrm>
            <a:prstGeom prst="rect">
              <a:avLst/>
            </a:prstGeom>
          </p:spPr>
        </p:pic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68E3BFD1-D542-4A11-B1F3-CBA803EB5BDF}"/>
                </a:ext>
              </a:extLst>
            </p:cNvPr>
            <p:cNvSpPr txBox="1"/>
            <p:nvPr/>
          </p:nvSpPr>
          <p:spPr>
            <a:xfrm>
              <a:off x="6076060" y="1422750"/>
              <a:ext cx="1457922" cy="902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000" b="1" dirty="0"/>
                <a:t>Laser room on the ground</a:t>
              </a:r>
              <a:endParaRPr kumimoji="1" lang="ja-JP" altLang="en-US" sz="1000" b="1" dirty="0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53E3D06B-C8A3-4813-AC74-D794AE0FFAFD}"/>
                </a:ext>
              </a:extLst>
            </p:cNvPr>
            <p:cNvSpPr txBox="1"/>
            <p:nvPr/>
          </p:nvSpPr>
          <p:spPr>
            <a:xfrm>
              <a:off x="395090" y="1514874"/>
              <a:ext cx="1512168" cy="401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b="1" dirty="0"/>
                <a:t>KLY</a:t>
              </a:r>
              <a:r>
                <a:rPr lang="ja-JP" altLang="en-US" sz="1000" b="1" dirty="0"/>
                <a:t> </a:t>
              </a:r>
              <a:r>
                <a:rPr lang="en-US" altLang="ja-JP" sz="1000" b="1" dirty="0"/>
                <a:t>Gallery</a:t>
              </a:r>
              <a:endParaRPr kumimoji="1" lang="ja-JP" altLang="en-US" sz="1000" b="1" dirty="0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FD000385-6C1B-457A-8C29-7355B104CEBB}"/>
                </a:ext>
              </a:extLst>
            </p:cNvPr>
            <p:cNvSpPr txBox="1"/>
            <p:nvPr/>
          </p:nvSpPr>
          <p:spPr>
            <a:xfrm>
              <a:off x="827584" y="4509120"/>
              <a:ext cx="1008112" cy="401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000" b="1" dirty="0"/>
                <a:t>Tunnel</a:t>
              </a:r>
              <a:endParaRPr kumimoji="1" lang="ja-JP" altLang="en-US" sz="1000" b="1" dirty="0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1C9B8F89-65AD-43F3-9679-082B2A57AE7A}"/>
                </a:ext>
              </a:extLst>
            </p:cNvPr>
            <p:cNvSpPr txBox="1"/>
            <p:nvPr/>
          </p:nvSpPr>
          <p:spPr>
            <a:xfrm>
              <a:off x="3980868" y="3807619"/>
              <a:ext cx="2304257" cy="40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b="1" dirty="0"/>
                <a:t>Laser</a:t>
              </a:r>
              <a:r>
                <a:rPr kumimoji="1" lang="ja-JP" altLang="en-US" sz="1000" b="1" dirty="0"/>
                <a:t> </a:t>
              </a:r>
              <a:r>
                <a:rPr kumimoji="1" lang="en-US" altLang="ja-JP" sz="1000" b="1" dirty="0"/>
                <a:t>line</a:t>
              </a:r>
              <a:r>
                <a:rPr kumimoji="1" lang="ja-JP" altLang="en-US" sz="1000" b="1" dirty="0"/>
                <a:t> </a:t>
              </a:r>
              <a:r>
                <a:rPr kumimoji="1" lang="en-US" altLang="ja-JP" sz="1000" b="1" dirty="0"/>
                <a:t>to</a:t>
              </a:r>
              <a:r>
                <a:rPr kumimoji="1" lang="ja-JP" altLang="en-US" sz="1000" b="1" dirty="0"/>
                <a:t> </a:t>
              </a:r>
              <a:r>
                <a:rPr kumimoji="1" lang="en-US" altLang="ja-JP" sz="1000" b="1" dirty="0"/>
                <a:t>RF-Gun</a:t>
              </a:r>
              <a:endParaRPr kumimoji="1" lang="ja-JP" altLang="en-US" sz="1000" b="1" dirty="0"/>
            </a:p>
          </p:txBody>
        </p: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8DC097A4-746C-4B64-AB75-868C30356064}"/>
                </a:ext>
              </a:extLst>
            </p:cNvPr>
            <p:cNvCxnSpPr/>
            <p:nvPr/>
          </p:nvCxnSpPr>
          <p:spPr>
            <a:xfrm flipV="1">
              <a:off x="3851920" y="4693786"/>
              <a:ext cx="2385917" cy="45991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69182203-9D88-4D0A-A44D-3857012E688D}"/>
                </a:ext>
              </a:extLst>
            </p:cNvPr>
            <p:cNvSpPr txBox="1"/>
            <p:nvPr/>
          </p:nvSpPr>
          <p:spPr>
            <a:xfrm>
              <a:off x="3731758" y="5537005"/>
              <a:ext cx="1152128" cy="401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b="1" dirty="0"/>
                <a:t>RF-Gun</a:t>
              </a:r>
              <a:endParaRPr kumimoji="1" lang="ja-JP" altLang="en-US" sz="1000" b="1" dirty="0"/>
            </a:p>
          </p:txBody>
        </p: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203C548D-7250-4D79-927D-A37A4504FCB7}"/>
                </a:ext>
              </a:extLst>
            </p:cNvPr>
            <p:cNvCxnSpPr/>
            <p:nvPr/>
          </p:nvCxnSpPr>
          <p:spPr>
            <a:xfrm flipV="1">
              <a:off x="5481753" y="2068872"/>
              <a:ext cx="1512168" cy="28803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84DD3A8E-05BB-4A3B-973D-33EEF94002A3}"/>
                </a:ext>
              </a:extLst>
            </p:cNvPr>
            <p:cNvCxnSpPr/>
            <p:nvPr/>
          </p:nvCxnSpPr>
          <p:spPr>
            <a:xfrm flipV="1">
              <a:off x="5481753" y="2068872"/>
              <a:ext cx="1512168" cy="37869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3CD88969-81FE-4147-9ACE-026376FD00F4}"/>
                </a:ext>
              </a:extLst>
            </p:cNvPr>
            <p:cNvCxnSpPr/>
            <p:nvPr/>
          </p:nvCxnSpPr>
          <p:spPr>
            <a:xfrm flipV="1">
              <a:off x="5529039" y="2159533"/>
              <a:ext cx="1512168" cy="28803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B9086759-ED51-472E-A77A-45C56D066CD6}"/>
                </a:ext>
              </a:extLst>
            </p:cNvPr>
            <p:cNvCxnSpPr/>
            <p:nvPr/>
          </p:nvCxnSpPr>
          <p:spPr>
            <a:xfrm flipV="1">
              <a:off x="5529039" y="2159533"/>
              <a:ext cx="1512168" cy="37869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0636D833-1157-463C-8956-C2BBDE73CD8A}"/>
                </a:ext>
              </a:extLst>
            </p:cNvPr>
            <p:cNvCxnSpPr/>
            <p:nvPr/>
          </p:nvCxnSpPr>
          <p:spPr>
            <a:xfrm flipV="1">
              <a:off x="5556820" y="2243397"/>
              <a:ext cx="1512168" cy="288032"/>
            </a:xfrm>
            <a:prstGeom prst="line">
              <a:avLst/>
            </a:prstGeom>
            <a:ln w="28575">
              <a:solidFill>
                <a:srgbClr val="00B05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3DDF5323-BEBB-4F58-8204-054A9575A365}"/>
                </a:ext>
              </a:extLst>
            </p:cNvPr>
            <p:cNvSpPr/>
            <p:nvPr/>
          </p:nvSpPr>
          <p:spPr>
            <a:xfrm>
              <a:off x="7209228" y="2005541"/>
              <a:ext cx="1358705" cy="902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00" b="1" dirty="0">
                  <a:solidFill>
                    <a:srgbClr val="92D050"/>
                  </a:solidFill>
                </a:rPr>
                <a:t>virtual cathode diagnostics </a:t>
              </a:r>
              <a:endParaRPr lang="ja-JP" altLang="en-US" sz="1000" b="1" dirty="0">
                <a:solidFill>
                  <a:srgbClr val="92D050"/>
                </a:solidFill>
              </a:endParaRPr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0AEFFCEF-DBF3-41AE-BDE6-0B4B158D17F3}"/>
                </a:ext>
              </a:extLst>
            </p:cNvPr>
            <p:cNvCxnSpPr/>
            <p:nvPr/>
          </p:nvCxnSpPr>
          <p:spPr>
            <a:xfrm flipH="1" flipV="1">
              <a:off x="5292080" y="2447565"/>
              <a:ext cx="417140" cy="477380"/>
            </a:xfrm>
            <a:prstGeom prst="line">
              <a:avLst/>
            </a:prstGeom>
            <a:ln w="28575">
              <a:solidFill>
                <a:srgbClr val="00B05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38A2B727-A236-4304-AB59-347547FEDFF3}"/>
                </a:ext>
              </a:extLst>
            </p:cNvPr>
            <p:cNvCxnSpPr/>
            <p:nvPr/>
          </p:nvCxnSpPr>
          <p:spPr>
            <a:xfrm flipV="1">
              <a:off x="5292080" y="2080629"/>
              <a:ext cx="0" cy="366936"/>
            </a:xfrm>
            <a:prstGeom prst="line">
              <a:avLst/>
            </a:prstGeom>
            <a:ln w="28575">
              <a:solidFill>
                <a:srgbClr val="00B05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矩形 47">
            <a:extLst>
              <a:ext uri="{FF2B5EF4-FFF2-40B4-BE49-F238E27FC236}">
                <a16:creationId xmlns:a16="http://schemas.microsoft.com/office/drawing/2014/main" id="{6ED33E56-05F7-4F12-8F7C-C6FDD3FDF26A}"/>
              </a:ext>
            </a:extLst>
          </p:cNvPr>
          <p:cNvSpPr/>
          <p:nvPr/>
        </p:nvSpPr>
        <p:spPr>
          <a:xfrm>
            <a:off x="8459828" y="6270559"/>
            <a:ext cx="233910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等线 Light" panose="02010600030101010101" pitchFamily="2" charset="-122"/>
                <a:cs typeface="Arial" panose="020B0604020202020204" pitchFamily="34" charset="0"/>
              </a:rPr>
              <a:t>Laser transport line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コンテンツ プレースホルダー 2">
            <a:extLst>
              <a:ext uri="{FF2B5EF4-FFF2-40B4-BE49-F238E27FC236}">
                <a16:creationId xmlns:a16="http://schemas.microsoft.com/office/drawing/2014/main" id="{164AE42B-5530-4D22-999A-05BFFCC863AE}"/>
              </a:ext>
            </a:extLst>
          </p:cNvPr>
          <p:cNvSpPr txBox="1">
            <a:spLocks/>
          </p:cNvSpPr>
          <p:nvPr/>
        </p:nvSpPr>
        <p:spPr>
          <a:xfrm>
            <a:off x="10610735" y="27878"/>
            <a:ext cx="1528067" cy="318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 dirty="0"/>
              <a:t>e- beam status</a:t>
            </a:r>
            <a:endParaRPr lang="ja-JP" altLang="en-US" sz="1800" dirty="0"/>
          </a:p>
        </p:txBody>
      </p:sp>
      <p:sp>
        <p:nvSpPr>
          <p:cNvPr id="59" name="スライド番号プレースホルダー 4">
            <a:extLst>
              <a:ext uri="{FF2B5EF4-FFF2-40B4-BE49-F238E27FC236}">
                <a16:creationId xmlns:a16="http://schemas.microsoft.com/office/drawing/2014/main" id="{BC833EEC-47AA-4FEB-9FB8-1731521C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1732" y="6437598"/>
            <a:ext cx="2743200" cy="365125"/>
          </a:xfrm>
        </p:spPr>
        <p:txBody>
          <a:bodyPr/>
          <a:lstStyle/>
          <a:p>
            <a:fld id="{BA31C412-34AA-481C-990F-3789DF7B9F1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540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32053</TotalTime>
  <Words>2712</Words>
  <Application>Microsoft Office PowerPoint</Application>
  <PresentationFormat>ワイド画面</PresentationFormat>
  <Paragraphs>429</Paragraphs>
  <Slides>29</Slides>
  <Notes>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9" baseType="lpstr">
      <vt:lpstr>等线 Light</vt:lpstr>
      <vt:lpstr>Hiragino Maru Gothic Pro W4</vt:lpstr>
      <vt:lpstr>游ゴシック</vt:lpstr>
      <vt:lpstr>游ゴシック Light</vt:lpstr>
      <vt:lpstr>Arial</vt:lpstr>
      <vt:lpstr>Segoe UI Light</vt:lpstr>
      <vt:lpstr>Symbol</vt:lpstr>
      <vt:lpstr>Times</vt:lpstr>
      <vt:lpstr>Office テーマ</vt:lpstr>
      <vt:lpstr>Graph</vt:lpstr>
      <vt:lpstr>Injector Overview</vt:lpstr>
      <vt:lpstr>Contents</vt:lpstr>
      <vt:lpstr>Injector Linac Layout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RF e- gun</vt:lpstr>
      <vt:lpstr>Hybrid laser system for rf e- gun</vt:lpstr>
      <vt:lpstr>DOE for reshaping of laser spatial distribution</vt:lpstr>
      <vt:lpstr>PowerPoint プレゼンテーション</vt:lpstr>
      <vt:lpstr>PowerPoint プレゼンテーション</vt:lpstr>
      <vt:lpstr>PowerPoint プレゼンテーション</vt:lpstr>
      <vt:lpstr>Positron source setup at Sector1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Upgrade work and progress during LS1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MSatoh_Injector_KEKB Review2024</dc:title>
  <dc:creator>masanori</dc:creator>
  <cp:lastModifiedBy>SATOH Masanori</cp:lastModifiedBy>
  <cp:revision>754</cp:revision>
  <cp:lastPrinted>2024-03-22T05:00:37Z</cp:lastPrinted>
  <dcterms:created xsi:type="dcterms:W3CDTF">2020-03-24T21:58:21Z</dcterms:created>
  <dcterms:modified xsi:type="dcterms:W3CDTF">2024-03-25T04:06:27Z</dcterms:modified>
</cp:coreProperties>
</file>