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sldIdLst>
    <p:sldId id="256" r:id="rId2"/>
    <p:sldId id="328" r:id="rId3"/>
    <p:sldId id="388" r:id="rId4"/>
    <p:sldId id="389" r:id="rId5"/>
    <p:sldId id="394" r:id="rId6"/>
    <p:sldId id="395" r:id="rId7"/>
    <p:sldId id="398" r:id="rId8"/>
    <p:sldId id="402" r:id="rId9"/>
    <p:sldId id="405" r:id="rId10"/>
    <p:sldId id="404" r:id="rId11"/>
    <p:sldId id="408" r:id="rId12"/>
    <p:sldId id="414" r:id="rId13"/>
    <p:sldId id="418" r:id="rId14"/>
    <p:sldId id="419" r:id="rId15"/>
    <p:sldId id="425" r:id="rId16"/>
    <p:sldId id="423" r:id="rId17"/>
    <p:sldId id="441" r:id="rId18"/>
    <p:sldId id="433" r:id="rId19"/>
    <p:sldId id="429" r:id="rId20"/>
    <p:sldId id="437" r:id="rId21"/>
    <p:sldId id="436" r:id="rId22"/>
    <p:sldId id="431" r:id="rId23"/>
    <p:sldId id="438" r:id="rId24"/>
    <p:sldId id="439" r:id="rId25"/>
    <p:sldId id="326" r:id="rId26"/>
    <p:sldId id="369" r:id="rId27"/>
  </p:sldIdLst>
  <p:sldSz cx="12192000" cy="6858000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BE50DA"/>
    <a:srgbClr val="9816D4"/>
    <a:srgbClr val="BD50D9"/>
    <a:srgbClr val="07601A"/>
    <a:srgbClr val="A1C52F"/>
    <a:srgbClr val="7EFF1F"/>
    <a:srgbClr val="FF86CB"/>
    <a:srgbClr val="E2F0D9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淡色スタイル 3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淡色スタイル 1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淡色スタイル 1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C2FFA5D-87B4-456A-9821-1D502468CF0F}" styleName="テーマ スタイル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テーマ スタイル 1 - アクセント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01" autoAdjust="0"/>
    <p:restoredTop sz="87574" autoAdjust="0"/>
  </p:normalViewPr>
  <p:slideViewPr>
    <p:cSldViewPr snapToGrid="0">
      <p:cViewPr varScale="1">
        <p:scale>
          <a:sx n="97" d="100"/>
          <a:sy n="97" d="100"/>
        </p:scale>
        <p:origin x="13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CA681-C444-4628-8B03-FCA1C73E7478}" type="datetimeFigureOut">
              <a:rPr kumimoji="1" lang="ja-JP" altLang="en-US" smtClean="0"/>
              <a:t>2024/3/26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B1CE86-5D1F-4D08-B260-42410BE524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2925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6263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902C2-41AE-21D8-6418-8660234B1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351BF74-DF87-62FE-FD68-9FB6BEC7B0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D27382C-3266-5388-4BCE-F38A5D1633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D74BBE5-C18E-4D1B-9CE4-0714020473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54858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6AC8A-E712-E42B-F07D-AD23419D0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7598B17-A707-0065-004E-293BFC2581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8F8C457-A33D-33DB-FD0C-D02C7F10DB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56EAB24-529A-36F5-569E-66BED7F656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3449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366F5-8B3C-6746-A339-121CB007A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381F792-E8AA-377D-633D-8A01E5C0E2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A111568-E3DF-471E-C9E4-FFFDFCD0C2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72A1807-F6E1-8B6A-E5EB-ECD6D0BBE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86853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81CAD-4A48-2458-E6CB-B40650EA4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E7975D7-8248-1509-4712-BAE14F8CFE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3DE10BB-8E09-A668-62E7-808C0F313B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2FA4507-8955-ACD6-408A-3749F102BF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9248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B5C70-50AC-4A4F-E46D-F3ACAB671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6B98448-025F-4E70-BA41-9E3947EFC9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C0E6E35-B82E-9437-5466-74CAD42CDF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1609A60-8E1A-47AC-57DE-BBC717A54A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55355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BFC98-B50A-8982-0ACC-4E4D91577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43E2C39-D84A-42BA-7560-F8860AC32F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81411DC-E0C1-1CFA-2C89-4A2A2E4B01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66E0293-5ED6-F8EE-9900-BB0BE38B46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16334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1321A-9A7C-3F61-95FD-261F02B1C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001AE28-D47C-F11D-0D39-61B55660A7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EF58928-2D29-FF42-3734-CC339E6D39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40A28D0-5DFE-03BD-6FAC-F7F6D75800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66364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74051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27197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9018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57132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60911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54867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5395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87442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48617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74757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1991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FBF59-6004-6CAC-BBE9-FDA4EF708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8CF25B7-A2D0-7926-4A64-CC31970B4C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F1B1278-696C-0EEF-1A0B-B75531C39C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2BF5095-7438-5CAF-BFE2-47D7EC7BD4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9288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42C7F-8B13-96B3-96BA-3EE47810F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19569C3-6457-E57D-E968-25526064CA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E8EE59C-3155-9096-8C4F-1295844839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7D3C878-D33D-5BFE-93ED-115D46EF46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7647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A8941-8BC0-F867-C4C0-A2905E8C8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60C2EFB-7022-66D4-55B1-62B7AAF235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B5D4828-AF4B-89AD-02E4-29236E0E43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9C160FF-6F1E-FC40-DA7E-4D6AB026BA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2401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CB206-3DFC-5CE4-011A-AF878085A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569C741-1527-1B69-5A3E-404969F4AC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2CBDB12-B099-F036-3CC8-7E05CA2294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F622F0E-0CE9-A05D-2468-E9A06ACE4F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2557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C639C-015F-2A33-06E0-53DFC9762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339D134-AEBD-EA88-F804-A10836D34B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C64E473-051D-25E1-B497-DA1DB5E45A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E6D4124-E5E7-457C-6F1E-57357B28EC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9648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FD22A-C64D-797B-EABA-1397010CB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4FC28A3-934D-17BD-5630-575D855F16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D2B3041-8E07-2DF4-C61D-E51EF21720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EB19A9F-9B2D-AAE4-A961-58B1F0BAC6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9620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F66F2-C039-59FD-02EB-3E86FD870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7E84207-F30E-FEE8-8D9B-62ED440458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E9840F1-5D76-582F-651F-02DD3D73DC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A571B67-6B4E-671C-B89F-C53E358080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5074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26th March 2024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The 27th KEKB Accelerator Review Committee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879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26th March 2024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The 27th KEKB Accelerator Review Committee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4849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26th March 2024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The 27th KEKB Accelerator Review Committee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103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26th March 2024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The 27th KEKB Accelerator Review Committee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5896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26th March 2024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The 27th KEKB Accelerator Review Committee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9384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26th March 2024</a:t>
            </a:r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The 27th KEKB Accelerator Review Committee</a:t>
            </a:r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8918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26th March 2024</a:t>
            </a:r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The 27th KEKB Accelerator Review Committee</a:t>
            </a:r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0112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26th March 2024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The 27th KEKB Accelerator Review Committee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7116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26th March 2024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The 27th KEKB Accelerator Review Committee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568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26th March 2024</a:t>
            </a:r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The 27th KEKB Accelerator Review Committee</a:t>
            </a:r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7516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26th March 2024</a:t>
            </a:r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The 27th KEKB Accelerator Review Committee</a:t>
            </a:r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2204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dirty="0"/>
              <a:t>26th March 2024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dirty="0"/>
              <a:t>The 27th KEKB Accelerator Review Committee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570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.gi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3.gif"/><Relationship Id="rId9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39.jpeg"/><Relationship Id="rId5" Type="http://schemas.openxmlformats.org/officeDocument/2006/relationships/image" Target="../media/image3.gif"/><Relationship Id="rId10" Type="http://schemas.openxmlformats.org/officeDocument/2006/relationships/image" Target="../media/image38.jpeg"/><Relationship Id="rId4" Type="http://schemas.openxmlformats.org/officeDocument/2006/relationships/image" Target="../media/image2.gif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gif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.png"/><Relationship Id="rId10" Type="http://schemas.openxmlformats.org/officeDocument/2006/relationships/image" Target="../media/image44.png"/><Relationship Id="rId4" Type="http://schemas.openxmlformats.org/officeDocument/2006/relationships/image" Target="../media/image3.gif"/><Relationship Id="rId9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.gif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jpeg"/><Relationship Id="rId5" Type="http://schemas.openxmlformats.org/officeDocument/2006/relationships/image" Target="../media/image4.png"/><Relationship Id="rId10" Type="http://schemas.openxmlformats.org/officeDocument/2006/relationships/image" Target="../media/image49.jpeg"/><Relationship Id="rId4" Type="http://schemas.openxmlformats.org/officeDocument/2006/relationships/image" Target="../media/image3.gif"/><Relationship Id="rId9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2.gif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4.png"/><Relationship Id="rId4" Type="http://schemas.openxmlformats.org/officeDocument/2006/relationships/image" Target="../media/image3.gif"/><Relationship Id="rId9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6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9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.gif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4.png"/><Relationship Id="rId4" Type="http://schemas.openxmlformats.org/officeDocument/2006/relationships/image" Target="../media/image3.gif"/><Relationship Id="rId9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8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71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2.gif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4.png"/><Relationship Id="rId10" Type="http://schemas.openxmlformats.org/officeDocument/2006/relationships/image" Target="../media/image77.jpeg"/><Relationship Id="rId4" Type="http://schemas.openxmlformats.org/officeDocument/2006/relationships/image" Target="../media/image3.gif"/><Relationship Id="rId9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gif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gif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gi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3.gif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2.gif"/><Relationship Id="rId7" Type="http://schemas.openxmlformats.org/officeDocument/2006/relationships/image" Target="../media/image15.png"/><Relationship Id="rId12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4.png"/><Relationship Id="rId10" Type="http://schemas.openxmlformats.org/officeDocument/2006/relationships/image" Target="../media/image18.png"/><Relationship Id="rId4" Type="http://schemas.openxmlformats.org/officeDocument/2006/relationships/image" Target="../media/image3.gif"/><Relationship Id="rId9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9.jpeg"/><Relationship Id="rId3" Type="http://schemas.openxmlformats.org/officeDocument/2006/relationships/image" Target="../media/image2.gif"/><Relationship Id="rId7" Type="http://schemas.openxmlformats.org/officeDocument/2006/relationships/image" Target="../media/image23.pn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jpg"/><Relationship Id="rId5" Type="http://schemas.openxmlformats.org/officeDocument/2006/relationships/image" Target="../media/image4.png"/><Relationship Id="rId10" Type="http://schemas.openxmlformats.org/officeDocument/2006/relationships/image" Target="../media/image26.jpeg"/><Relationship Id="rId4" Type="http://schemas.openxmlformats.org/officeDocument/2006/relationships/image" Target="../media/image3.gif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03702" y="3937398"/>
            <a:ext cx="9144000" cy="2092811"/>
          </a:xfrm>
        </p:spPr>
        <p:txBody>
          <a:bodyPr>
            <a:normAutofit lnSpcReduction="10000"/>
          </a:bodyPr>
          <a:lstStyle/>
          <a:p>
            <a:r>
              <a:rPr lang="en-US" altLang="ja-JP" dirty="0"/>
              <a:t>The 27</a:t>
            </a:r>
            <a:r>
              <a:rPr lang="en-US" altLang="ja-JP" baseline="30000" dirty="0"/>
              <a:t>th</a:t>
            </a:r>
            <a:r>
              <a:rPr lang="en-US" altLang="ja-JP" dirty="0"/>
              <a:t> KEKB Accelerator Review Committee</a:t>
            </a:r>
          </a:p>
          <a:p>
            <a:r>
              <a:rPr lang="en-US" altLang="ja-JP" dirty="0"/>
              <a:t>26th March 2024</a:t>
            </a:r>
          </a:p>
          <a:p>
            <a:endParaRPr lang="en-US" altLang="ja-JP" dirty="0"/>
          </a:p>
          <a:p>
            <a:r>
              <a:rPr lang="en-US" altLang="ja-JP" dirty="0"/>
              <a:t>Kyo Shibata</a:t>
            </a:r>
          </a:p>
          <a:p>
            <a:r>
              <a:rPr lang="en-US" altLang="ja-JP" dirty="0"/>
              <a:t>On behalf of KEKB Vacuum Group</a:t>
            </a:r>
          </a:p>
          <a:p>
            <a:endParaRPr lang="en-US" altLang="ja-JP" dirty="0"/>
          </a:p>
        </p:txBody>
      </p:sp>
      <p:pic>
        <p:nvPicPr>
          <p:cNvPr id="4" name="Picture 24" descr="C:\Users\shibata\works_hp3\14KEKB_Review\背景材料\event_jks_full_修正03.gif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5" t="25998" r="180" b="-99"/>
          <a:stretch/>
        </p:blipFill>
        <p:spPr bwMode="auto">
          <a:xfrm>
            <a:off x="0" y="0"/>
            <a:ext cx="1309448" cy="12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グループ化 48"/>
          <p:cNvGrpSpPr/>
          <p:nvPr/>
        </p:nvGrpSpPr>
        <p:grpSpPr>
          <a:xfrm>
            <a:off x="102389" y="229418"/>
            <a:ext cx="12045409" cy="372572"/>
            <a:chOff x="102389" y="229418"/>
            <a:chExt cx="12045409" cy="372572"/>
          </a:xfrm>
        </p:grpSpPr>
        <p:sp>
          <p:nvSpPr>
            <p:cNvPr id="9" name="正方形/長方形 8"/>
            <p:cNvSpPr/>
            <p:nvPr/>
          </p:nvSpPr>
          <p:spPr>
            <a:xfrm rot="10800000">
              <a:off x="11503620" y="365062"/>
              <a:ext cx="388674" cy="98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0" name="円弧 9"/>
            <p:cNvSpPr>
              <a:spLocks noChangeAspect="1"/>
            </p:cNvSpPr>
            <p:nvPr/>
          </p:nvSpPr>
          <p:spPr>
            <a:xfrm rot="10800000">
              <a:off x="11405467" y="269212"/>
              <a:ext cx="56340" cy="141493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1" name="円弧 10"/>
            <p:cNvSpPr>
              <a:spLocks noChangeAspect="1"/>
            </p:cNvSpPr>
            <p:nvPr/>
          </p:nvSpPr>
          <p:spPr>
            <a:xfrm rot="10800000">
              <a:off x="11552588" y="251526"/>
              <a:ext cx="70425" cy="176866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2" name="円弧 11"/>
            <p:cNvSpPr>
              <a:spLocks noChangeAspect="1"/>
            </p:cNvSpPr>
            <p:nvPr/>
          </p:nvSpPr>
          <p:spPr>
            <a:xfrm rot="10800000">
              <a:off x="11706110" y="229418"/>
              <a:ext cx="88031" cy="221082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3" name="正方形/長方形 12"/>
            <p:cNvSpPr/>
            <p:nvPr/>
          </p:nvSpPr>
          <p:spPr>
            <a:xfrm rot="10800000">
              <a:off x="1482165" y="304799"/>
              <a:ext cx="10473505" cy="65741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4" name="円弧 13"/>
            <p:cNvSpPr>
              <a:spLocks noChangeAspect="1"/>
            </p:cNvSpPr>
            <p:nvPr/>
          </p:nvSpPr>
          <p:spPr>
            <a:xfrm rot="10800000">
              <a:off x="11503620" y="420702"/>
              <a:ext cx="56340" cy="141493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5" name="円弧 14"/>
            <p:cNvSpPr>
              <a:spLocks noChangeAspect="1"/>
            </p:cNvSpPr>
            <p:nvPr/>
          </p:nvSpPr>
          <p:spPr>
            <a:xfrm rot="10800000">
              <a:off x="11650741" y="403016"/>
              <a:ext cx="70425" cy="176866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6" name="円弧 15"/>
            <p:cNvSpPr>
              <a:spLocks noChangeAspect="1"/>
            </p:cNvSpPr>
            <p:nvPr/>
          </p:nvSpPr>
          <p:spPr>
            <a:xfrm rot="10800000">
              <a:off x="11804263" y="380908"/>
              <a:ext cx="88031" cy="221082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7" name="正方形/長方形 16"/>
            <p:cNvSpPr/>
            <p:nvPr/>
          </p:nvSpPr>
          <p:spPr>
            <a:xfrm rot="10800000">
              <a:off x="1503702" y="461377"/>
              <a:ext cx="10644096" cy="65945"/>
            </a:xfrm>
            <a:prstGeom prst="rect">
              <a:avLst/>
            </a:prstGeom>
            <a:solidFill>
              <a:srgbClr val="000066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8" name="円弧 17"/>
            <p:cNvSpPr>
              <a:spLocks noChangeAspect="1"/>
            </p:cNvSpPr>
            <p:nvPr/>
          </p:nvSpPr>
          <p:spPr>
            <a:xfrm rot="10800000">
              <a:off x="11706110" y="229418"/>
              <a:ext cx="88031" cy="221082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9" name="円弧 18"/>
            <p:cNvSpPr>
              <a:spLocks noChangeAspect="1"/>
            </p:cNvSpPr>
            <p:nvPr/>
          </p:nvSpPr>
          <p:spPr>
            <a:xfrm rot="10800000">
              <a:off x="11552588" y="251526"/>
              <a:ext cx="70425" cy="176866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0" name="円弧 19"/>
            <p:cNvSpPr>
              <a:spLocks noChangeAspect="1"/>
            </p:cNvSpPr>
            <p:nvPr/>
          </p:nvSpPr>
          <p:spPr>
            <a:xfrm rot="10800000">
              <a:off x="11405467" y="269212"/>
              <a:ext cx="56340" cy="141493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1" name="円弧 20"/>
            <p:cNvSpPr>
              <a:spLocks noChangeAspect="1"/>
            </p:cNvSpPr>
            <p:nvPr/>
          </p:nvSpPr>
          <p:spPr>
            <a:xfrm rot="10800000">
              <a:off x="11804263" y="380908"/>
              <a:ext cx="88031" cy="221082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2" name="円弧 21"/>
            <p:cNvSpPr>
              <a:spLocks noChangeAspect="1"/>
            </p:cNvSpPr>
            <p:nvPr/>
          </p:nvSpPr>
          <p:spPr>
            <a:xfrm rot="10800000">
              <a:off x="11650741" y="403016"/>
              <a:ext cx="70425" cy="176866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3" name="円弧 22"/>
            <p:cNvSpPr>
              <a:spLocks noChangeAspect="1"/>
            </p:cNvSpPr>
            <p:nvPr/>
          </p:nvSpPr>
          <p:spPr>
            <a:xfrm rot="10800000">
              <a:off x="11503620" y="420702"/>
              <a:ext cx="56340" cy="141493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" name="二等辺三角形 6"/>
            <p:cNvSpPr/>
            <p:nvPr/>
          </p:nvSpPr>
          <p:spPr>
            <a:xfrm rot="15960000">
              <a:off x="775762" y="-315172"/>
              <a:ext cx="54376" cy="140112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" name="二等辺三角形 7"/>
            <p:cNvSpPr/>
            <p:nvPr/>
          </p:nvSpPr>
          <p:spPr>
            <a:xfrm rot="16440000">
              <a:off x="800838" y="-256932"/>
              <a:ext cx="54376" cy="1401122"/>
            </a:xfrm>
            <a:prstGeom prst="triangle">
              <a:avLst/>
            </a:prstGeom>
            <a:solidFill>
              <a:srgbClr val="00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pic>
        <p:nvPicPr>
          <p:cNvPr id="25" name="Picture 24" descr="C:\Users\shibata\works_hp3\14KEKB_Review\背景材料\event_jks_full_修正03.gif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39" t="-3299" r="25912" b="26170"/>
          <a:stretch/>
        </p:blipFill>
        <p:spPr bwMode="auto">
          <a:xfrm>
            <a:off x="10718514" y="2599162"/>
            <a:ext cx="1470919" cy="133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正方形/長方形 44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3287689" y="6434516"/>
            <a:ext cx="57459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" dirty="0">
                <a:solidFill>
                  <a:srgbClr val="FFFF00"/>
                </a:solidFill>
              </a:rPr>
              <a:t>Inter-University Research Institute Corporation</a:t>
            </a:r>
            <a:r>
              <a:rPr lang="en-US" altLang="ja-JP" sz="1000" dirty="0">
                <a:solidFill>
                  <a:srgbClr val="FFFF00"/>
                </a:solidFill>
              </a:rPr>
              <a:t> </a:t>
            </a:r>
            <a:r>
              <a:rPr lang="en-US" altLang="ja-JP" sz="1100" b="1" dirty="0">
                <a:solidFill>
                  <a:srgbClr val="FFFF00"/>
                </a:solidFill>
              </a:rPr>
              <a:t>High Energy Accelerator Research Organization (KEK)</a:t>
            </a:r>
            <a:endParaRPr lang="en-US" altLang="ja-JP" sz="1000" b="1" dirty="0">
              <a:solidFill>
                <a:srgbClr val="FFFF00"/>
              </a:solidFill>
            </a:endParaRPr>
          </a:p>
          <a:p>
            <a:pPr algn="ctr"/>
            <a:r>
              <a:rPr lang="ja-JP" altLang="en-US" sz="800" dirty="0">
                <a:solidFill>
                  <a:srgbClr val="FFFF00"/>
                </a:solidFill>
              </a:rPr>
              <a:t>大学共同利用機関法人</a:t>
            </a:r>
            <a:r>
              <a:rPr lang="ja-JP" altLang="en-US" sz="1000" dirty="0">
                <a:solidFill>
                  <a:srgbClr val="FFFF00"/>
                </a:solidFill>
              </a:rPr>
              <a:t> </a:t>
            </a:r>
            <a:r>
              <a:rPr lang="ja-JP" altLang="en-US" sz="1100" b="1" dirty="0">
                <a:solidFill>
                  <a:srgbClr val="FFFF00"/>
                </a:solidFill>
              </a:rPr>
              <a:t>高エネルギー加速器研究機構 </a:t>
            </a:r>
            <a:r>
              <a:rPr lang="en-US" altLang="ja-JP" sz="1100" b="1" dirty="0">
                <a:solidFill>
                  <a:srgbClr val="FFFF00"/>
                </a:solidFill>
              </a:rPr>
              <a:t>(KEK)</a:t>
            </a:r>
            <a:endParaRPr lang="ja-JP" altLang="en-US" sz="1000" b="1" dirty="0">
              <a:solidFill>
                <a:srgbClr val="FFFF00"/>
              </a:solidFill>
            </a:endParaRPr>
          </a:p>
        </p:txBody>
      </p:sp>
      <p:pic>
        <p:nvPicPr>
          <p:cNvPr id="47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48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grpSp>
        <p:nvGrpSpPr>
          <p:cNvPr id="50" name="グループ化 49"/>
          <p:cNvGrpSpPr/>
          <p:nvPr/>
        </p:nvGrpSpPr>
        <p:grpSpPr>
          <a:xfrm rot="10800000">
            <a:off x="53784" y="3347435"/>
            <a:ext cx="12045409" cy="372572"/>
            <a:chOff x="102389" y="229418"/>
            <a:chExt cx="12045409" cy="372572"/>
          </a:xfrm>
        </p:grpSpPr>
        <p:sp>
          <p:nvSpPr>
            <p:cNvPr id="51" name="正方形/長方形 50"/>
            <p:cNvSpPr/>
            <p:nvPr/>
          </p:nvSpPr>
          <p:spPr>
            <a:xfrm rot="10800000">
              <a:off x="11503620" y="365062"/>
              <a:ext cx="388674" cy="98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2" name="円弧 51"/>
            <p:cNvSpPr>
              <a:spLocks noChangeAspect="1"/>
            </p:cNvSpPr>
            <p:nvPr/>
          </p:nvSpPr>
          <p:spPr>
            <a:xfrm rot="10800000">
              <a:off x="11405467" y="269212"/>
              <a:ext cx="56340" cy="141493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3" name="円弧 52"/>
            <p:cNvSpPr>
              <a:spLocks noChangeAspect="1"/>
            </p:cNvSpPr>
            <p:nvPr/>
          </p:nvSpPr>
          <p:spPr>
            <a:xfrm rot="10800000">
              <a:off x="11552588" y="251526"/>
              <a:ext cx="70425" cy="176866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4" name="円弧 53"/>
            <p:cNvSpPr>
              <a:spLocks noChangeAspect="1"/>
            </p:cNvSpPr>
            <p:nvPr/>
          </p:nvSpPr>
          <p:spPr>
            <a:xfrm rot="10800000">
              <a:off x="11706110" y="229418"/>
              <a:ext cx="88031" cy="221082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5" name="正方形/長方形 54"/>
            <p:cNvSpPr/>
            <p:nvPr/>
          </p:nvSpPr>
          <p:spPr>
            <a:xfrm rot="10800000">
              <a:off x="1482165" y="304799"/>
              <a:ext cx="10473505" cy="65741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6" name="円弧 55"/>
            <p:cNvSpPr>
              <a:spLocks noChangeAspect="1"/>
            </p:cNvSpPr>
            <p:nvPr/>
          </p:nvSpPr>
          <p:spPr>
            <a:xfrm rot="10800000">
              <a:off x="11503620" y="420702"/>
              <a:ext cx="56340" cy="141493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7" name="円弧 56"/>
            <p:cNvSpPr>
              <a:spLocks noChangeAspect="1"/>
            </p:cNvSpPr>
            <p:nvPr/>
          </p:nvSpPr>
          <p:spPr>
            <a:xfrm rot="10800000">
              <a:off x="11650741" y="403016"/>
              <a:ext cx="70425" cy="176866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8" name="円弧 57"/>
            <p:cNvSpPr>
              <a:spLocks noChangeAspect="1"/>
            </p:cNvSpPr>
            <p:nvPr/>
          </p:nvSpPr>
          <p:spPr>
            <a:xfrm rot="10800000">
              <a:off x="11804263" y="380908"/>
              <a:ext cx="88031" cy="221082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9" name="正方形/長方形 58"/>
            <p:cNvSpPr/>
            <p:nvPr/>
          </p:nvSpPr>
          <p:spPr>
            <a:xfrm rot="10800000">
              <a:off x="1503702" y="460118"/>
              <a:ext cx="10644096" cy="67318"/>
            </a:xfrm>
            <a:prstGeom prst="rect">
              <a:avLst/>
            </a:prstGeom>
            <a:solidFill>
              <a:srgbClr val="000066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0" name="円弧 59"/>
            <p:cNvSpPr>
              <a:spLocks noChangeAspect="1"/>
            </p:cNvSpPr>
            <p:nvPr/>
          </p:nvSpPr>
          <p:spPr>
            <a:xfrm rot="10800000">
              <a:off x="11706110" y="229418"/>
              <a:ext cx="88031" cy="221082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1" name="円弧 60"/>
            <p:cNvSpPr>
              <a:spLocks noChangeAspect="1"/>
            </p:cNvSpPr>
            <p:nvPr/>
          </p:nvSpPr>
          <p:spPr>
            <a:xfrm rot="10800000">
              <a:off x="11552588" y="251526"/>
              <a:ext cx="70425" cy="176866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2" name="円弧 61"/>
            <p:cNvSpPr>
              <a:spLocks noChangeAspect="1"/>
            </p:cNvSpPr>
            <p:nvPr/>
          </p:nvSpPr>
          <p:spPr>
            <a:xfrm rot="10800000">
              <a:off x="11405467" y="269212"/>
              <a:ext cx="56340" cy="141493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3" name="円弧 62"/>
            <p:cNvSpPr>
              <a:spLocks noChangeAspect="1"/>
            </p:cNvSpPr>
            <p:nvPr/>
          </p:nvSpPr>
          <p:spPr>
            <a:xfrm rot="10800000">
              <a:off x="11804263" y="380908"/>
              <a:ext cx="88031" cy="221082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4" name="円弧 63"/>
            <p:cNvSpPr>
              <a:spLocks noChangeAspect="1"/>
            </p:cNvSpPr>
            <p:nvPr/>
          </p:nvSpPr>
          <p:spPr>
            <a:xfrm rot="10800000">
              <a:off x="11650741" y="403016"/>
              <a:ext cx="70425" cy="176866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5" name="円弧 64"/>
            <p:cNvSpPr>
              <a:spLocks noChangeAspect="1"/>
            </p:cNvSpPr>
            <p:nvPr/>
          </p:nvSpPr>
          <p:spPr>
            <a:xfrm rot="10800000">
              <a:off x="11503620" y="420702"/>
              <a:ext cx="56340" cy="141493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6" name="二等辺三角形 65"/>
            <p:cNvSpPr/>
            <p:nvPr/>
          </p:nvSpPr>
          <p:spPr>
            <a:xfrm rot="15960000">
              <a:off x="775762" y="-315172"/>
              <a:ext cx="54376" cy="140112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7" name="二等辺三角形 66"/>
            <p:cNvSpPr/>
            <p:nvPr/>
          </p:nvSpPr>
          <p:spPr>
            <a:xfrm rot="16440000">
              <a:off x="800838" y="-256932"/>
              <a:ext cx="54376" cy="1401122"/>
            </a:xfrm>
            <a:prstGeom prst="triangle">
              <a:avLst/>
            </a:prstGeom>
            <a:solidFill>
              <a:srgbClr val="00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71" name="タイトル 1"/>
          <p:cNvSpPr>
            <a:spLocks noGrp="1"/>
          </p:cNvSpPr>
          <p:nvPr>
            <p:ph type="ctrTitle"/>
          </p:nvPr>
        </p:nvSpPr>
        <p:spPr>
          <a:xfrm>
            <a:off x="1172164" y="1002003"/>
            <a:ext cx="9847671" cy="1481445"/>
          </a:xfrm>
        </p:spPr>
        <p:txBody>
          <a:bodyPr>
            <a:noAutofit/>
          </a:bodyPr>
          <a:lstStyle/>
          <a:p>
            <a:r>
              <a:rPr lang="en-US" altLang="ja-JP" sz="8800" b="1" dirty="0">
                <a:solidFill>
                  <a:srgbClr val="002060"/>
                </a:solidFill>
              </a:rPr>
              <a:t>Vacuum</a:t>
            </a:r>
            <a:endParaRPr lang="ja-JP" altLang="en-US" sz="8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977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0B339-61DF-8AC6-4E8E-E88DE1E24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719F646-A962-4A0B-CDB8-079B1B5A6208}"/>
              </a:ext>
            </a:extLst>
          </p:cNvPr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>
            <a:extLst>
              <a:ext uri="{FF2B5EF4-FFF2-40B4-BE49-F238E27FC236}">
                <a16:creationId xmlns:a16="http://schemas.microsoft.com/office/drawing/2014/main" id="{9478AF2A-96FB-DA8F-37FF-CDB4621BA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>
            <a:extLst>
              <a:ext uri="{FF2B5EF4-FFF2-40B4-BE49-F238E27FC236}">
                <a16:creationId xmlns:a16="http://schemas.microsoft.com/office/drawing/2014/main" id="{FA4D6370-7F61-4793-C88B-E405E45A6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D7A59B7-AF3D-D31A-8C73-162549720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10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02D1E3E0-A559-2456-F448-0A2FD443F7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26th March 2024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AE8DB2D1-0311-B26A-29EA-43434B2A1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The 27th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C560B020-B84A-F922-944D-61CAB0D0CC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D31DBA34-FF75-E54D-5E28-8FC1CF829552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Major vacuum works during LS1 (MR) #4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コンテンツ プレースホルダー 2">
            <a:extLst>
              <a:ext uri="{FF2B5EF4-FFF2-40B4-BE49-F238E27FC236}">
                <a16:creationId xmlns:a16="http://schemas.microsoft.com/office/drawing/2014/main" id="{F1F7DAA2-8B0F-8620-5D0C-E9C7E0E928CA}"/>
              </a:ext>
            </a:extLst>
          </p:cNvPr>
          <p:cNvSpPr txBox="1">
            <a:spLocks/>
          </p:cNvSpPr>
          <p:nvPr/>
        </p:nvSpPr>
        <p:spPr>
          <a:xfrm>
            <a:off x="2" y="1061996"/>
            <a:ext cx="7079874" cy="5513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srgbClr val="002060"/>
                </a:solidFill>
                <a:sym typeface="Symbol" panose="05050102010706020507" pitchFamily="18" charset="2"/>
              </a:rPr>
              <a:t>Bellows chamber replacement (</a:t>
            </a:r>
            <a:r>
              <a:rPr lang="en-US" altLang="ja-JP" dirty="0">
                <a:solidFill>
                  <a:srgbClr val="0000FF"/>
                </a:solidFill>
                <a:sym typeface="Symbol" panose="05050102010706020507" pitchFamily="18" charset="2"/>
              </a:rPr>
              <a:t>HER</a:t>
            </a:r>
            <a:r>
              <a:rPr lang="en-US" altLang="ja-JP" dirty="0">
                <a:solidFill>
                  <a:srgbClr val="002060"/>
                </a:solidFill>
                <a:sym typeface="Symbol" panose="05050102010706020507" pitchFamily="18" charset="2"/>
              </a:rPr>
              <a:t>)</a:t>
            </a:r>
          </a:p>
          <a:p>
            <a:pPr lvl="1"/>
            <a:r>
              <a:rPr lang="en-US" altLang="ja-JP" dirty="0">
                <a:sym typeface="Symbol" panose="05050102010706020507" pitchFamily="18" charset="2"/>
              </a:rPr>
              <a:t>Countermeasure against vacuum leak </a:t>
            </a:r>
            <a:r>
              <a:rPr lang="en-US" altLang="ja-JP">
                <a:sym typeface="Symbol" panose="05050102010706020507" pitchFamily="18" charset="2"/>
              </a:rPr>
              <a:t>during LS1</a:t>
            </a:r>
            <a:endParaRPr lang="en-US" altLang="ja-JP" dirty="0">
              <a:sym typeface="Symbol" panose="05050102010706020507" pitchFamily="18" charset="2"/>
            </a:endParaRPr>
          </a:p>
          <a:p>
            <a:pPr lvl="2"/>
            <a:r>
              <a:rPr lang="en-US" altLang="ja-JP" sz="1800" dirty="0">
                <a:sym typeface="Symbol" panose="05050102010706020507" pitchFamily="18" charset="2"/>
              </a:rPr>
              <a:t>Pressure at D03 Arc Section of HER gradually increased to 710</a:t>
            </a:r>
            <a:r>
              <a:rPr lang="en-US" altLang="ja-JP" sz="1800" baseline="30000" dirty="0">
                <a:sym typeface="Symbol" panose="05050102010706020507" pitchFamily="18" charset="2"/>
              </a:rPr>
              <a:t>7</a:t>
            </a:r>
            <a:r>
              <a:rPr lang="en-US" altLang="ja-JP" sz="1800" dirty="0">
                <a:sym typeface="Symbol" panose="05050102010706020507" pitchFamily="18" charset="2"/>
              </a:rPr>
              <a:t> Pa. (from 2023/12/13)</a:t>
            </a:r>
          </a:p>
          <a:p>
            <a:pPr lvl="2"/>
            <a:r>
              <a:rPr lang="en-US" altLang="ja-JP" sz="1800" dirty="0">
                <a:solidFill>
                  <a:srgbClr val="FF0000"/>
                </a:solidFill>
                <a:sym typeface="Symbol" panose="05050102010706020507" pitchFamily="18" charset="2"/>
              </a:rPr>
              <a:t>Leak test revealed that a vacuum leak occurred at the brazing line of a bellows chamber.</a:t>
            </a:r>
          </a:p>
          <a:p>
            <a:pPr lvl="2"/>
            <a:r>
              <a:rPr lang="en-US" altLang="ja-JP" sz="1800" dirty="0">
                <a:sym typeface="Symbol" panose="05050102010706020507" pitchFamily="18" charset="2"/>
              </a:rPr>
              <a:t>Faulty bellows chamber was replaced with new one.</a:t>
            </a:r>
          </a:p>
          <a:p>
            <a:pPr lvl="3"/>
            <a:r>
              <a:rPr lang="en-US" altLang="ja-JP" sz="1600" dirty="0">
                <a:sym typeface="Symbol" panose="05050102010706020507" pitchFamily="18" charset="2"/>
              </a:rPr>
              <a:t>It was installed into KEKB in 1997.</a:t>
            </a:r>
          </a:p>
          <a:p>
            <a:pPr lvl="3"/>
            <a:endParaRPr lang="en-US" altLang="ja-JP" sz="1600" dirty="0">
              <a:sym typeface="Symbol" panose="05050102010706020507" pitchFamily="18" charset="2"/>
            </a:endParaRPr>
          </a:p>
          <a:p>
            <a:pPr lvl="1"/>
            <a:r>
              <a:rPr lang="en-US" altLang="ja-JP" dirty="0">
                <a:sym typeface="Symbol" panose="05050102010706020507" pitchFamily="18" charset="2"/>
              </a:rPr>
              <a:t>Still unclear why the vacuum leak occurred at this bellows chamber at this time</a:t>
            </a:r>
          </a:p>
          <a:p>
            <a:pPr lvl="2"/>
            <a:r>
              <a:rPr lang="en-US" altLang="ja-JP" sz="1800" dirty="0">
                <a:sym typeface="Symbol" panose="05050102010706020507" pitchFamily="18" charset="2"/>
              </a:rPr>
              <a:t>If vacuum leak occurs at other bellows chamber, it will be replaced with spare bellows chambers.</a:t>
            </a:r>
          </a:p>
          <a:p>
            <a:pPr lvl="2"/>
            <a:r>
              <a:rPr lang="en-US" altLang="ja-JP" sz="1800" dirty="0">
                <a:sym typeface="Symbol" panose="05050102010706020507" pitchFamily="18" charset="2"/>
              </a:rPr>
              <a:t>There are spare bellows chambers.</a:t>
            </a:r>
          </a:p>
          <a:p>
            <a:pPr marL="457200" lvl="1" indent="0">
              <a:buNone/>
            </a:pPr>
            <a:endParaRPr lang="en-US" altLang="ja-JP" dirty="0">
              <a:solidFill>
                <a:srgbClr val="002060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3DAEE0C-8646-755A-E2F8-817DA8A7FF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8762" y="1002045"/>
            <a:ext cx="2098302" cy="209830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8351ED6-9798-719E-1B18-BE8EA015082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735" t="13087" r="8086" b="15688"/>
          <a:stretch/>
        </p:blipFill>
        <p:spPr>
          <a:xfrm>
            <a:off x="7410361" y="1081348"/>
            <a:ext cx="2593466" cy="1766355"/>
          </a:xfrm>
          <a:prstGeom prst="rect">
            <a:avLst/>
          </a:prstGeom>
        </p:spPr>
      </p:pic>
      <p:pic>
        <p:nvPicPr>
          <p:cNvPr id="6" name="図 5" descr="屋内, テーブル, 座る, キッチン が含まれている画像&#10;&#10;自動的に生成された説明">
            <a:extLst>
              <a:ext uri="{FF2B5EF4-FFF2-40B4-BE49-F238E27FC236}">
                <a16:creationId xmlns:a16="http://schemas.microsoft.com/office/drawing/2014/main" id="{63D3E4B5-3DF8-6BC5-83E6-D15F69ECBC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30" y="3210691"/>
            <a:ext cx="2202590" cy="1651943"/>
          </a:xfrm>
          <a:prstGeom prst="rect">
            <a:avLst/>
          </a:prstGeom>
        </p:spPr>
      </p:pic>
      <p:pic>
        <p:nvPicPr>
          <p:cNvPr id="8" name="図 7" descr="屋内, 金属, エンジン, 電車 が含まれている画像&#10;&#10;自動的に生成された説明">
            <a:extLst>
              <a:ext uri="{FF2B5EF4-FFF2-40B4-BE49-F238E27FC236}">
                <a16:creationId xmlns:a16="http://schemas.microsoft.com/office/drawing/2014/main" id="{E0140358-E7DB-4C28-8254-2A7923211E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440" y="3875081"/>
            <a:ext cx="3009160" cy="225687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2A4291B-8E4F-CF01-0B31-81A8A4AAD3BE}"/>
              </a:ext>
            </a:extLst>
          </p:cNvPr>
          <p:cNvSpPr txBox="1"/>
          <p:nvPr/>
        </p:nvSpPr>
        <p:spPr>
          <a:xfrm rot="16200000">
            <a:off x="6302376" y="1794654"/>
            <a:ext cx="1735970" cy="2774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/>
              <a:t>Pressure </a:t>
            </a:r>
            <a:r>
              <a:rPr lang="en-US" altLang="ja-JP" sz="1200" dirty="0"/>
              <a:t>[</a:t>
            </a:r>
            <a:r>
              <a:rPr kumimoji="1" lang="en-US" altLang="ja-JP" sz="1200" dirty="0"/>
              <a:t>Pa]</a:t>
            </a:r>
            <a:endParaRPr kumimoji="1" lang="ja-JP" altLang="en-US" sz="12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3232D65-C4E2-4A74-5DF0-485DF826F9A2}"/>
              </a:ext>
            </a:extLst>
          </p:cNvPr>
          <p:cNvSpPr txBox="1"/>
          <p:nvPr/>
        </p:nvSpPr>
        <p:spPr>
          <a:xfrm>
            <a:off x="11738243" y="1314662"/>
            <a:ext cx="4537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000" dirty="0">
                <a:solidFill>
                  <a:srgbClr val="FF0000"/>
                </a:solidFill>
              </a:rPr>
              <a:t>D03</a:t>
            </a:r>
            <a:endParaRPr kumimoji="1" lang="en-US" altLang="ja-JP" sz="1000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D5E6729-A4FB-3D55-0BF2-DA04AB5C6B4F}"/>
              </a:ext>
            </a:extLst>
          </p:cNvPr>
          <p:cNvSpPr txBox="1"/>
          <p:nvPr/>
        </p:nvSpPr>
        <p:spPr>
          <a:xfrm>
            <a:off x="6933536" y="927246"/>
            <a:ext cx="604789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>
                <a:sym typeface="Symbol" panose="05050102010706020507" pitchFamily="18" charset="2"/>
              </a:rPr>
              <a:t></a:t>
            </a:r>
            <a:r>
              <a:rPr lang="en-US" altLang="ja-JP" sz="1050" dirty="0"/>
              <a:t>10</a:t>
            </a:r>
            <a:r>
              <a:rPr lang="en-US" altLang="ja-JP" sz="1050" baseline="30000" dirty="0"/>
              <a:t>-7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6CA52F1-2F20-8047-6B79-641AF04A8A10}"/>
              </a:ext>
            </a:extLst>
          </p:cNvPr>
          <p:cNvSpPr txBox="1"/>
          <p:nvPr/>
        </p:nvSpPr>
        <p:spPr>
          <a:xfrm>
            <a:off x="7103702" y="2648076"/>
            <a:ext cx="367964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050" dirty="0">
                <a:sym typeface="Symbol" panose="05050102010706020507" pitchFamily="18" charset="2"/>
              </a:rPr>
              <a:t>1</a:t>
            </a:r>
            <a:endParaRPr lang="en-US" altLang="ja-JP" sz="105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D29BFC5-D5C2-9F8E-40BC-F72AEF7341FA}"/>
              </a:ext>
            </a:extLst>
          </p:cNvPr>
          <p:cNvSpPr txBox="1"/>
          <p:nvPr/>
        </p:nvSpPr>
        <p:spPr>
          <a:xfrm>
            <a:off x="7103702" y="2392579"/>
            <a:ext cx="367964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050" dirty="0">
                <a:sym typeface="Symbol" panose="05050102010706020507" pitchFamily="18" charset="2"/>
              </a:rPr>
              <a:t>2</a:t>
            </a:r>
            <a:endParaRPr lang="en-US" altLang="ja-JP" sz="105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08B8F24-321E-95B1-117B-4698226878C2}"/>
              </a:ext>
            </a:extLst>
          </p:cNvPr>
          <p:cNvSpPr txBox="1"/>
          <p:nvPr/>
        </p:nvSpPr>
        <p:spPr>
          <a:xfrm>
            <a:off x="7103702" y="2137082"/>
            <a:ext cx="367964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050" dirty="0">
                <a:sym typeface="Symbol" panose="05050102010706020507" pitchFamily="18" charset="2"/>
              </a:rPr>
              <a:t>3</a:t>
            </a:r>
            <a:endParaRPr lang="en-US" altLang="ja-JP" sz="105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0796D94-F5CD-1799-F8CE-6E0CF0CA53D1}"/>
              </a:ext>
            </a:extLst>
          </p:cNvPr>
          <p:cNvSpPr txBox="1"/>
          <p:nvPr/>
        </p:nvSpPr>
        <p:spPr>
          <a:xfrm>
            <a:off x="7103702" y="1881585"/>
            <a:ext cx="367964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050" dirty="0">
                <a:sym typeface="Symbol" panose="05050102010706020507" pitchFamily="18" charset="2"/>
              </a:rPr>
              <a:t>4</a:t>
            </a:r>
            <a:endParaRPr lang="en-US" altLang="ja-JP" sz="105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83067C9-0782-BEF6-EE1B-53D69582372A}"/>
              </a:ext>
            </a:extLst>
          </p:cNvPr>
          <p:cNvSpPr txBox="1"/>
          <p:nvPr/>
        </p:nvSpPr>
        <p:spPr>
          <a:xfrm>
            <a:off x="7103702" y="1626088"/>
            <a:ext cx="367964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050" dirty="0">
                <a:sym typeface="Symbol" panose="05050102010706020507" pitchFamily="18" charset="2"/>
              </a:rPr>
              <a:t>5</a:t>
            </a:r>
            <a:endParaRPr lang="en-US" altLang="ja-JP" sz="105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96BE7EC-79DF-BFBF-400A-93FB29C45155}"/>
              </a:ext>
            </a:extLst>
          </p:cNvPr>
          <p:cNvSpPr txBox="1"/>
          <p:nvPr/>
        </p:nvSpPr>
        <p:spPr>
          <a:xfrm>
            <a:off x="7103702" y="1370591"/>
            <a:ext cx="367964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050" dirty="0">
                <a:sym typeface="Symbol" panose="05050102010706020507" pitchFamily="18" charset="2"/>
              </a:rPr>
              <a:t>6</a:t>
            </a:r>
            <a:endParaRPr lang="en-US" altLang="ja-JP" sz="1050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1DE9165-64ED-B4B2-4970-14C2FD94A623}"/>
              </a:ext>
            </a:extLst>
          </p:cNvPr>
          <p:cNvSpPr txBox="1"/>
          <p:nvPr/>
        </p:nvSpPr>
        <p:spPr>
          <a:xfrm>
            <a:off x="7103702" y="1115094"/>
            <a:ext cx="367964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050" dirty="0">
                <a:sym typeface="Symbol" panose="05050102010706020507" pitchFamily="18" charset="2"/>
              </a:rPr>
              <a:t>7</a:t>
            </a:r>
            <a:endParaRPr lang="en-US" altLang="ja-JP" sz="1050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2390F62-1511-2691-9F3E-72A1D3901D76}"/>
              </a:ext>
            </a:extLst>
          </p:cNvPr>
          <p:cNvSpPr txBox="1"/>
          <p:nvPr/>
        </p:nvSpPr>
        <p:spPr>
          <a:xfrm>
            <a:off x="7386535" y="2786941"/>
            <a:ext cx="851432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50" dirty="0"/>
              <a:t>0</a:t>
            </a:r>
            <a:r>
              <a:rPr lang="en-US" altLang="ja-JP" sz="1050" dirty="0"/>
              <a:t>:00</a:t>
            </a:r>
          </a:p>
          <a:p>
            <a:pPr algn="ctr"/>
            <a:r>
              <a:rPr lang="en-US" altLang="ja-JP" sz="1050" dirty="0"/>
              <a:t>12</a:t>
            </a:r>
            <a:r>
              <a:rPr kumimoji="1" lang="en-US" altLang="ja-JP" sz="1050" dirty="0"/>
              <a:t>/12/2023</a:t>
            </a:r>
            <a:endParaRPr kumimoji="1" lang="ja-JP" altLang="en-US" sz="1050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13474BE-FECD-E6B3-F959-EC18AE5BA7B1}"/>
              </a:ext>
            </a:extLst>
          </p:cNvPr>
          <p:cNvSpPr txBox="1"/>
          <p:nvPr/>
        </p:nvSpPr>
        <p:spPr>
          <a:xfrm>
            <a:off x="7855662" y="2793043"/>
            <a:ext cx="851432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12/14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856E661-9D78-ADB3-7470-210D1E8CA519}"/>
              </a:ext>
            </a:extLst>
          </p:cNvPr>
          <p:cNvSpPr txBox="1"/>
          <p:nvPr/>
        </p:nvSpPr>
        <p:spPr>
          <a:xfrm>
            <a:off x="8282659" y="2798485"/>
            <a:ext cx="851432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12/16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57AAA4A-E83D-8519-9B97-7D03C9487449}"/>
              </a:ext>
            </a:extLst>
          </p:cNvPr>
          <p:cNvSpPr txBox="1"/>
          <p:nvPr/>
        </p:nvSpPr>
        <p:spPr>
          <a:xfrm>
            <a:off x="8739994" y="2795082"/>
            <a:ext cx="851432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12/18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2A080E0-37D4-CC06-644D-C9B8D0874631}"/>
              </a:ext>
            </a:extLst>
          </p:cNvPr>
          <p:cNvSpPr txBox="1"/>
          <p:nvPr/>
        </p:nvSpPr>
        <p:spPr>
          <a:xfrm>
            <a:off x="9197087" y="2786941"/>
            <a:ext cx="851432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12/20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B2D4AFA-DB3F-E60C-1213-CB9F59FBE17E}"/>
              </a:ext>
            </a:extLst>
          </p:cNvPr>
          <p:cNvSpPr txBox="1"/>
          <p:nvPr/>
        </p:nvSpPr>
        <p:spPr>
          <a:xfrm>
            <a:off x="8382318" y="6131951"/>
            <a:ext cx="37647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100" dirty="0">
                <a:solidFill>
                  <a:srgbClr val="00B0F0"/>
                </a:solidFill>
              </a:rPr>
              <a:t>He gas was sprayed with a syringe to locate the leak point </a:t>
            </a:r>
            <a:endParaRPr kumimoji="1" lang="en-US" altLang="ja-JP" sz="1100" dirty="0">
              <a:solidFill>
                <a:srgbClr val="00B0F0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63AC2D89-322F-6A24-FDF5-5CEA3848DDD1}"/>
              </a:ext>
            </a:extLst>
          </p:cNvPr>
          <p:cNvSpPr txBox="1"/>
          <p:nvPr/>
        </p:nvSpPr>
        <p:spPr>
          <a:xfrm>
            <a:off x="9276697" y="3569367"/>
            <a:ext cx="2098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400" dirty="0">
                <a:solidFill>
                  <a:srgbClr val="00B0F0"/>
                </a:solidFill>
              </a:rPr>
              <a:t>Leaked bellows chamber</a:t>
            </a:r>
            <a:endParaRPr kumimoji="1" lang="en-US" altLang="ja-JP" sz="1400" dirty="0">
              <a:solidFill>
                <a:srgbClr val="00B0F0"/>
              </a:solidFill>
            </a:endParaRPr>
          </a:p>
        </p:txBody>
      </p: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CF3DAD4B-E2FB-7E69-8E06-598A299BE7E9}"/>
              </a:ext>
            </a:extLst>
          </p:cNvPr>
          <p:cNvCxnSpPr>
            <a:cxnSpLocks/>
          </p:cNvCxnSpPr>
          <p:nvPr/>
        </p:nvCxnSpPr>
        <p:spPr>
          <a:xfrm flipH="1" flipV="1">
            <a:off x="8903627" y="3502720"/>
            <a:ext cx="604808" cy="242076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3199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2799C-9F9F-F138-5342-2C96402FF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図 31" descr="屋内, 座る, テーブル, 飛行機 が含まれている画像&#10;&#10;自動的に生成された説明">
            <a:extLst>
              <a:ext uri="{FF2B5EF4-FFF2-40B4-BE49-F238E27FC236}">
                <a16:creationId xmlns:a16="http://schemas.microsoft.com/office/drawing/2014/main" id="{FCE54F1F-D4D7-90EF-3F55-178C62DAD8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2" r="21005" b="12673"/>
          <a:stretch/>
        </p:blipFill>
        <p:spPr>
          <a:xfrm>
            <a:off x="6581998" y="4281379"/>
            <a:ext cx="1991291" cy="1956998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5CF5DE8-12CA-DF93-6D83-1301A65F4323}"/>
              </a:ext>
            </a:extLst>
          </p:cNvPr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>
            <a:extLst>
              <a:ext uri="{FF2B5EF4-FFF2-40B4-BE49-F238E27FC236}">
                <a16:creationId xmlns:a16="http://schemas.microsoft.com/office/drawing/2014/main" id="{BA808B8D-8CAD-E278-73AA-C6BC04504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>
            <a:extLst>
              <a:ext uri="{FF2B5EF4-FFF2-40B4-BE49-F238E27FC236}">
                <a16:creationId xmlns:a16="http://schemas.microsoft.com/office/drawing/2014/main" id="{074F247A-7A21-C57A-A889-165154A21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CA953BB-97E3-E0FF-900D-806058AFB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11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8A192BD6-DAB4-B056-C521-4326B6E516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26th March 2024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89D94EC9-3039-81D8-210A-AFD44146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The 27th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AFE178B4-1247-0B20-A51D-569B2FAF5A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4EBF9237-260F-2C8F-25ED-3879CF42DDC6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Major vacuum works during LS1 (MR) #5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コンテンツ プレースホルダー 2">
            <a:extLst>
              <a:ext uri="{FF2B5EF4-FFF2-40B4-BE49-F238E27FC236}">
                <a16:creationId xmlns:a16="http://schemas.microsoft.com/office/drawing/2014/main" id="{F366FD11-C01B-583A-0D6D-1653897FBA02}"/>
              </a:ext>
            </a:extLst>
          </p:cNvPr>
          <p:cNvSpPr txBox="1">
            <a:spLocks/>
          </p:cNvSpPr>
          <p:nvPr/>
        </p:nvSpPr>
        <p:spPr>
          <a:xfrm>
            <a:off x="9059" y="998933"/>
            <a:ext cx="6644893" cy="551361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srgbClr val="002060"/>
                </a:solidFill>
                <a:sym typeface="Symbol" panose="05050102010706020507" pitchFamily="18" charset="2"/>
              </a:rPr>
              <a:t>Temporary countermeasure against vacuum leak from beam pipe welding line (</a:t>
            </a:r>
            <a:r>
              <a:rPr lang="en-US" altLang="ja-JP" dirty="0">
                <a:solidFill>
                  <a:schemeClr val="accent4"/>
                </a:solidFill>
                <a:sym typeface="Symbol" panose="05050102010706020507" pitchFamily="18" charset="2"/>
              </a:rPr>
              <a:t>LER</a:t>
            </a:r>
            <a:r>
              <a:rPr lang="en-US" altLang="ja-JP" dirty="0">
                <a:solidFill>
                  <a:srgbClr val="002060"/>
                </a:solidFill>
                <a:sym typeface="Symbol" panose="05050102010706020507" pitchFamily="18" charset="2"/>
              </a:rPr>
              <a:t>)</a:t>
            </a:r>
          </a:p>
          <a:p>
            <a:pPr lvl="1"/>
            <a:r>
              <a:rPr lang="en-US" altLang="ja-JP" dirty="0">
                <a:sym typeface="Symbol" panose="05050102010706020507" pitchFamily="18" charset="2"/>
              </a:rPr>
              <a:t>Re-alignment of beam pipes in Nikko Chicane Section (not vacuum work)</a:t>
            </a:r>
          </a:p>
          <a:p>
            <a:pPr lvl="2"/>
            <a:r>
              <a:rPr lang="en-US" altLang="ja-JP" sz="1800" dirty="0">
                <a:sym typeface="Symbol" panose="05050102010706020507" pitchFamily="18" charset="2"/>
              </a:rPr>
              <a:t>To make orbit length the same as before removal of wiggler magnets in NLC section, beam pipes in Nikko chicane section were moved horizontally by up to 24 mm.</a:t>
            </a:r>
          </a:p>
          <a:p>
            <a:pPr lvl="2"/>
            <a:r>
              <a:rPr lang="en-US" altLang="ja-JP" sz="1800" dirty="0">
                <a:sym typeface="Symbol" panose="05050102010706020507" pitchFamily="18" charset="2"/>
              </a:rPr>
              <a:t>The BPM block of the Q-chamber, which had not been fixed for unknown reason, was fixed to the Q-magnet. (2023/4/28)</a:t>
            </a:r>
          </a:p>
          <a:p>
            <a:pPr lvl="2"/>
            <a:r>
              <a:rPr lang="en-US" altLang="ja-JP" sz="1800" dirty="0">
                <a:solidFill>
                  <a:srgbClr val="FF0000"/>
                </a:solidFill>
                <a:sym typeface="Symbol" panose="05050102010706020507" pitchFamily="18" charset="2"/>
              </a:rPr>
              <a:t>Vacuum leak occurred from the welding line of the BPM block. (2023/6/3)</a:t>
            </a:r>
          </a:p>
          <a:p>
            <a:pPr lvl="3"/>
            <a:r>
              <a:rPr lang="en-US" altLang="ja-JP" sz="1400" dirty="0">
                <a:sym typeface="Symbol" panose="05050102010706020507" pitchFamily="18" charset="2"/>
              </a:rPr>
              <a:t>Leak rate was 10</a:t>
            </a:r>
            <a:r>
              <a:rPr lang="en-US" altLang="ja-JP" sz="1400" baseline="30000" dirty="0">
                <a:sym typeface="Symbol" panose="05050102010706020507" pitchFamily="18" charset="2"/>
              </a:rPr>
              <a:t>9</a:t>
            </a:r>
            <a:r>
              <a:rPr lang="en-US" altLang="ja-JP" sz="1400" dirty="0">
                <a:sym typeface="Symbol" panose="05050102010706020507" pitchFamily="18" charset="2"/>
              </a:rPr>
              <a:t> Pam</a:t>
            </a:r>
            <a:r>
              <a:rPr lang="en-US" altLang="ja-JP" sz="1400" baseline="30000" dirty="0">
                <a:sym typeface="Symbol" panose="05050102010706020507" pitchFamily="18" charset="2"/>
              </a:rPr>
              <a:t>3</a:t>
            </a:r>
            <a:r>
              <a:rPr lang="en-US" altLang="ja-JP" sz="1400" dirty="0">
                <a:sym typeface="Symbol" panose="05050102010706020507" pitchFamily="18" charset="2"/>
              </a:rPr>
              <a:t>/s at this point.</a:t>
            </a:r>
          </a:p>
          <a:p>
            <a:pPr lvl="3"/>
            <a:r>
              <a:rPr lang="en-US" altLang="ja-JP" sz="1400" dirty="0">
                <a:sym typeface="Symbol" panose="05050102010706020507" pitchFamily="18" charset="2"/>
              </a:rPr>
              <a:t>This chamber was deformed during </a:t>
            </a:r>
            <a:r>
              <a:rPr lang="en-US" altLang="ja-JP" sz="1400" dirty="0" err="1">
                <a:sym typeface="Symbol" panose="05050102010706020507" pitchFamily="18" charset="2"/>
              </a:rPr>
              <a:t>TiN</a:t>
            </a:r>
            <a:r>
              <a:rPr lang="en-US" altLang="ja-JP" sz="1400" dirty="0">
                <a:sym typeface="Symbol" panose="05050102010706020507" pitchFamily="18" charset="2"/>
              </a:rPr>
              <a:t> coating process and repaired before installation into the </a:t>
            </a:r>
            <a:r>
              <a:rPr lang="en-US" altLang="ja-JP" sz="1400" dirty="0" err="1">
                <a:sym typeface="Symbol" panose="05050102010706020507" pitchFamily="18" charset="2"/>
              </a:rPr>
              <a:t>SuperKEKB</a:t>
            </a:r>
            <a:r>
              <a:rPr lang="en-US" altLang="ja-JP" sz="1400" dirty="0">
                <a:sym typeface="Symbol" panose="05050102010706020507" pitchFamily="18" charset="2"/>
              </a:rPr>
              <a:t>. </a:t>
            </a:r>
          </a:p>
          <a:p>
            <a:pPr lvl="3"/>
            <a:r>
              <a:rPr lang="en-US" altLang="ja-JP" sz="1400" dirty="0">
                <a:sym typeface="Symbol" panose="05050102010706020507" pitchFamily="18" charset="2"/>
              </a:rPr>
              <a:t>Stress due to repair work might be a cause of the vacuum leak.</a:t>
            </a:r>
          </a:p>
          <a:p>
            <a:pPr lvl="1"/>
            <a:r>
              <a:rPr lang="en-US" altLang="ja-JP" dirty="0">
                <a:sym typeface="Symbol" panose="05050102010706020507" pitchFamily="18" charset="2"/>
              </a:rPr>
              <a:t>Countermeasure against vacuum leak:</a:t>
            </a:r>
          </a:p>
          <a:p>
            <a:pPr lvl="2"/>
            <a:r>
              <a:rPr lang="en-US" altLang="ja-JP" sz="1800" dirty="0">
                <a:sym typeface="Symbol" panose="05050102010706020507" pitchFamily="18" charset="2"/>
              </a:rPr>
              <a:t>At first, the vacuum leak was stopped by “Vac seal”, however it could not be stopped by “Vac seal” in the end.</a:t>
            </a:r>
          </a:p>
          <a:p>
            <a:pPr lvl="2"/>
            <a:r>
              <a:rPr lang="en-US" altLang="ja-JP" sz="1800" dirty="0">
                <a:solidFill>
                  <a:srgbClr val="FF0000"/>
                </a:solidFill>
                <a:sym typeface="Symbol" panose="05050102010706020507" pitchFamily="18" charset="2"/>
              </a:rPr>
              <a:t>The vacuum leak was stopped by “Vacuum bag sealant tape”.</a:t>
            </a:r>
          </a:p>
          <a:p>
            <a:pPr lvl="1"/>
            <a:r>
              <a:rPr lang="en-US" altLang="ja-JP" sz="2200" dirty="0">
                <a:sym typeface="Symbol" panose="05050102010706020507" pitchFamily="18" charset="2"/>
              </a:rPr>
              <a:t>Further countermeasure</a:t>
            </a:r>
          </a:p>
          <a:p>
            <a:pPr lvl="2"/>
            <a:r>
              <a:rPr lang="en-US" altLang="ja-JP" sz="1600" dirty="0">
                <a:sym typeface="Symbol" panose="05050102010706020507" pitchFamily="18" charset="2"/>
              </a:rPr>
              <a:t>New beam pipe is currently being fabricated and is scheduled to be delivered on 27</a:t>
            </a:r>
            <a:r>
              <a:rPr lang="en-US" altLang="ja-JP" sz="1600" baseline="30000" dirty="0">
                <a:sym typeface="Symbol" panose="05050102010706020507" pitchFamily="18" charset="2"/>
              </a:rPr>
              <a:t>th</a:t>
            </a:r>
            <a:r>
              <a:rPr lang="en-US" altLang="ja-JP" sz="1600" dirty="0">
                <a:sym typeface="Symbol" panose="05050102010706020507" pitchFamily="18" charset="2"/>
              </a:rPr>
              <a:t> March (tomorrow).</a:t>
            </a:r>
          </a:p>
          <a:p>
            <a:pPr lvl="2"/>
            <a:endParaRPr lang="en-US" altLang="ja-JP" sz="1800" dirty="0">
              <a:solidFill>
                <a:srgbClr val="0070C0"/>
              </a:solidFill>
              <a:sym typeface="Symbol" panose="05050102010706020507" pitchFamily="18" charset="2"/>
            </a:endParaRPr>
          </a:p>
          <a:p>
            <a:pPr marL="1371600" lvl="3" indent="0">
              <a:buNone/>
            </a:pPr>
            <a:endParaRPr lang="en-US" altLang="ja-JP" sz="20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lvl="3"/>
            <a:endParaRPr lang="en-US" altLang="ja-JP" sz="20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lvl="1"/>
            <a:endParaRPr lang="en-US" altLang="ja-JP" dirty="0">
              <a:solidFill>
                <a:srgbClr val="002060"/>
              </a:solidFill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3A90C4AA-ED32-3DD2-62B9-D65E4897AD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0917" y="953913"/>
            <a:ext cx="1881084" cy="1769115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FEE9EC6-28D5-998F-E12A-7B97C8E2E5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5" t="22023" r="44727" b="19829"/>
          <a:stretch/>
        </p:blipFill>
        <p:spPr bwMode="auto">
          <a:xfrm>
            <a:off x="7387760" y="960654"/>
            <a:ext cx="2613970" cy="170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図 16" descr="ダイアグラム&#10;&#10;自動的に生成された説明">
            <a:extLst>
              <a:ext uri="{FF2B5EF4-FFF2-40B4-BE49-F238E27FC236}">
                <a16:creationId xmlns:a16="http://schemas.microsoft.com/office/drawing/2014/main" id="{F291E740-C2C5-96BD-D035-B67E8B48628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7" b="26908"/>
          <a:stretch/>
        </p:blipFill>
        <p:spPr>
          <a:xfrm>
            <a:off x="7233255" y="2844886"/>
            <a:ext cx="4733854" cy="1223682"/>
          </a:xfrm>
          <a:prstGeom prst="rect">
            <a:avLst/>
          </a:prstGeom>
        </p:spPr>
      </p:pic>
      <p:sp>
        <p:nvSpPr>
          <p:cNvPr id="18" name="矢印: 下 17">
            <a:extLst>
              <a:ext uri="{FF2B5EF4-FFF2-40B4-BE49-F238E27FC236}">
                <a16:creationId xmlns:a16="http://schemas.microsoft.com/office/drawing/2014/main" id="{B63D29E1-98DF-F758-FC4B-A971A8BDA793}"/>
              </a:ext>
            </a:extLst>
          </p:cNvPr>
          <p:cNvSpPr/>
          <p:nvPr/>
        </p:nvSpPr>
        <p:spPr>
          <a:xfrm>
            <a:off x="9498663" y="3673059"/>
            <a:ext cx="203037" cy="4090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65441F8-9233-27E5-C365-4CF2337C9965}"/>
              </a:ext>
            </a:extLst>
          </p:cNvPr>
          <p:cNvSpPr txBox="1"/>
          <p:nvPr/>
        </p:nvSpPr>
        <p:spPr>
          <a:xfrm>
            <a:off x="9729889" y="3778685"/>
            <a:ext cx="840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24 mm</a:t>
            </a:r>
            <a:endParaRPr kumimoji="1" lang="ja-JP" altLang="en-US" dirty="0"/>
          </a:p>
        </p:txBody>
      </p:sp>
      <p:sp>
        <p:nvSpPr>
          <p:cNvPr id="20" name="矢印: 下 19">
            <a:extLst>
              <a:ext uri="{FF2B5EF4-FFF2-40B4-BE49-F238E27FC236}">
                <a16:creationId xmlns:a16="http://schemas.microsoft.com/office/drawing/2014/main" id="{5938ECA4-F292-AB94-0554-2B0A64431D50}"/>
              </a:ext>
            </a:extLst>
          </p:cNvPr>
          <p:cNvSpPr/>
          <p:nvPr/>
        </p:nvSpPr>
        <p:spPr>
          <a:xfrm rot="16200000">
            <a:off x="9575885" y="2906546"/>
            <a:ext cx="127747" cy="282191"/>
          </a:xfrm>
          <a:prstGeom prst="downArrow">
            <a:avLst>
              <a:gd name="adj1" fmla="val 50000"/>
              <a:gd name="adj2" fmla="val 73597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27B2FC3-1F7A-6A11-FCCD-A3D5449AE434}"/>
              </a:ext>
            </a:extLst>
          </p:cNvPr>
          <p:cNvSpPr txBox="1"/>
          <p:nvPr/>
        </p:nvSpPr>
        <p:spPr>
          <a:xfrm>
            <a:off x="9346772" y="2729673"/>
            <a:ext cx="43408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solidFill>
                  <a:schemeClr val="accent2"/>
                </a:solidFill>
              </a:rPr>
              <a:t>e</a:t>
            </a:r>
            <a:r>
              <a:rPr lang="en-US" altLang="ja-JP" sz="1400" baseline="30000" dirty="0">
                <a:solidFill>
                  <a:schemeClr val="accent2"/>
                </a:solidFill>
              </a:rPr>
              <a:t>+</a:t>
            </a:r>
            <a:endParaRPr kumimoji="1" lang="ja-JP" altLang="en-US" sz="1400" baseline="30000" dirty="0">
              <a:solidFill>
                <a:schemeClr val="accent2"/>
              </a:solidFill>
            </a:endParaRPr>
          </a:p>
        </p:txBody>
      </p:sp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E2B15B29-902F-A42A-AC36-D5B9A373684F}"/>
              </a:ext>
            </a:extLst>
          </p:cNvPr>
          <p:cNvSpPr/>
          <p:nvPr/>
        </p:nvSpPr>
        <p:spPr>
          <a:xfrm>
            <a:off x="11632405" y="3359200"/>
            <a:ext cx="85725" cy="25909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D7B077C9-6623-CCCB-1903-8E49269E8E4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4" t="1087" r="1204" b="1"/>
          <a:stretch/>
        </p:blipFill>
        <p:spPr>
          <a:xfrm>
            <a:off x="8577102" y="4199570"/>
            <a:ext cx="1574195" cy="2076109"/>
          </a:xfrm>
          <a:prstGeom prst="rect">
            <a:avLst/>
          </a:prstGeom>
        </p:spPr>
      </p:pic>
      <p:sp>
        <p:nvSpPr>
          <p:cNvPr id="26" name="楕円 25">
            <a:extLst>
              <a:ext uri="{FF2B5EF4-FFF2-40B4-BE49-F238E27FC236}">
                <a16:creationId xmlns:a16="http://schemas.microsoft.com/office/drawing/2014/main" id="{34B6B241-C926-7904-E176-EA88751BB18C}"/>
              </a:ext>
            </a:extLst>
          </p:cNvPr>
          <p:cNvSpPr/>
          <p:nvPr/>
        </p:nvSpPr>
        <p:spPr>
          <a:xfrm>
            <a:off x="9153207" y="4769811"/>
            <a:ext cx="330710" cy="627851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30" name="図 29" descr="屋内, テーブル, 座る, オレンジ が含まれている画像&#10;&#10;自動的に生成された説明">
            <a:extLst>
              <a:ext uri="{FF2B5EF4-FFF2-40B4-BE49-F238E27FC236}">
                <a16:creationId xmlns:a16="http://schemas.microsoft.com/office/drawing/2014/main" id="{23F0FAE5-F6A9-6C6E-F4AF-C04B627C647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881" y="4468941"/>
            <a:ext cx="2010057" cy="1507543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C60CDD8-7DA8-D22E-BE17-9917B95EE609}"/>
              </a:ext>
            </a:extLst>
          </p:cNvPr>
          <p:cNvSpPr txBox="1"/>
          <p:nvPr/>
        </p:nvSpPr>
        <p:spPr>
          <a:xfrm rot="16200000">
            <a:off x="6125287" y="1656133"/>
            <a:ext cx="1735970" cy="2774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/>
              <a:t>Pressure </a:t>
            </a:r>
            <a:r>
              <a:rPr lang="en-US" altLang="ja-JP" sz="1200" dirty="0"/>
              <a:t>[</a:t>
            </a:r>
            <a:r>
              <a:rPr kumimoji="1" lang="en-US" altLang="ja-JP" sz="1200" dirty="0"/>
              <a:t>Pa]</a:t>
            </a:r>
            <a:endParaRPr kumimoji="1" lang="ja-JP" altLang="en-US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2A9CCD4-AEB1-13F2-A715-2CE1096FE98B}"/>
              </a:ext>
            </a:extLst>
          </p:cNvPr>
          <p:cNvSpPr txBox="1"/>
          <p:nvPr/>
        </p:nvSpPr>
        <p:spPr>
          <a:xfrm>
            <a:off x="7044095" y="1715821"/>
            <a:ext cx="425731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10</a:t>
            </a:r>
            <a:r>
              <a:rPr lang="en-US" altLang="ja-JP" sz="1050" baseline="30000" dirty="0"/>
              <a:t>-6</a:t>
            </a:r>
            <a:endParaRPr kumimoji="1" lang="ja-JP" altLang="en-US" sz="1050" baseline="300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2529379-4502-0E74-2F1C-D884C9080615}"/>
              </a:ext>
            </a:extLst>
          </p:cNvPr>
          <p:cNvSpPr txBox="1"/>
          <p:nvPr/>
        </p:nvSpPr>
        <p:spPr>
          <a:xfrm>
            <a:off x="7044095" y="2109256"/>
            <a:ext cx="425731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10</a:t>
            </a:r>
            <a:r>
              <a:rPr lang="en-US" altLang="ja-JP" sz="1050" baseline="30000" dirty="0"/>
              <a:t>-7</a:t>
            </a:r>
            <a:endParaRPr kumimoji="1" lang="ja-JP" altLang="en-US" sz="1050" baseline="300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398D452-42FA-F425-B8EA-54C145F0D1FC}"/>
              </a:ext>
            </a:extLst>
          </p:cNvPr>
          <p:cNvSpPr txBox="1"/>
          <p:nvPr/>
        </p:nvSpPr>
        <p:spPr>
          <a:xfrm>
            <a:off x="7044095" y="1330080"/>
            <a:ext cx="425731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10</a:t>
            </a:r>
            <a:r>
              <a:rPr lang="en-US" altLang="ja-JP" sz="1050" baseline="30000" dirty="0"/>
              <a:t>-5</a:t>
            </a:r>
            <a:endParaRPr kumimoji="1" lang="ja-JP" altLang="en-US" sz="1050" baseline="30000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C4820AD-980E-5274-A770-259A53E5DC73}"/>
              </a:ext>
            </a:extLst>
          </p:cNvPr>
          <p:cNvSpPr txBox="1"/>
          <p:nvPr/>
        </p:nvSpPr>
        <p:spPr>
          <a:xfrm>
            <a:off x="7044095" y="944339"/>
            <a:ext cx="425731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10</a:t>
            </a:r>
            <a:r>
              <a:rPr lang="en-US" altLang="ja-JP" sz="1050" baseline="30000" dirty="0"/>
              <a:t>-4</a:t>
            </a:r>
            <a:endParaRPr kumimoji="1" lang="ja-JP" altLang="en-US" sz="1050" baseline="30000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A5C26E7-B185-1C74-BE16-41D0549070E7}"/>
              </a:ext>
            </a:extLst>
          </p:cNvPr>
          <p:cNvSpPr txBox="1"/>
          <p:nvPr/>
        </p:nvSpPr>
        <p:spPr>
          <a:xfrm>
            <a:off x="7044095" y="2502690"/>
            <a:ext cx="425731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10</a:t>
            </a:r>
            <a:r>
              <a:rPr lang="en-US" altLang="ja-JP" sz="1050" baseline="30000" dirty="0"/>
              <a:t>-8</a:t>
            </a:r>
            <a:endParaRPr kumimoji="1" lang="ja-JP" altLang="en-US" sz="1050" baseline="30000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C5F18D24-D5A9-FBE7-0807-B7A68A5C2284}"/>
              </a:ext>
            </a:extLst>
          </p:cNvPr>
          <p:cNvSpPr txBox="1"/>
          <p:nvPr/>
        </p:nvSpPr>
        <p:spPr>
          <a:xfrm>
            <a:off x="7057727" y="2582774"/>
            <a:ext cx="851432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50" dirty="0"/>
              <a:t>0</a:t>
            </a:r>
            <a:r>
              <a:rPr lang="en-US" altLang="ja-JP" sz="1050" dirty="0"/>
              <a:t>:00</a:t>
            </a:r>
          </a:p>
          <a:p>
            <a:pPr algn="ctr"/>
            <a:r>
              <a:rPr kumimoji="1" lang="en-US" altLang="ja-JP" sz="1050" dirty="0"/>
              <a:t>6/1/2023</a:t>
            </a:r>
            <a:endParaRPr kumimoji="1" lang="ja-JP" altLang="en-US" sz="1050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F6A3DB6A-CEAE-8D01-570D-3DF0148DC121}"/>
              </a:ext>
            </a:extLst>
          </p:cNvPr>
          <p:cNvSpPr txBox="1"/>
          <p:nvPr/>
        </p:nvSpPr>
        <p:spPr>
          <a:xfrm>
            <a:off x="7447870" y="2582774"/>
            <a:ext cx="851432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6/11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860F0811-7221-F242-7D96-D4282E3F7D17}"/>
              </a:ext>
            </a:extLst>
          </p:cNvPr>
          <p:cNvSpPr txBox="1"/>
          <p:nvPr/>
        </p:nvSpPr>
        <p:spPr>
          <a:xfrm>
            <a:off x="8242777" y="2582774"/>
            <a:ext cx="851432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7/1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3ED9A331-B145-D0AC-6B0A-C109EAFAE8EE}"/>
              </a:ext>
            </a:extLst>
          </p:cNvPr>
          <p:cNvSpPr txBox="1"/>
          <p:nvPr/>
        </p:nvSpPr>
        <p:spPr>
          <a:xfrm>
            <a:off x="7835102" y="2582774"/>
            <a:ext cx="851432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6/21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E194127C-A74A-A130-3A5C-983A493A3BF7}"/>
              </a:ext>
            </a:extLst>
          </p:cNvPr>
          <p:cNvSpPr txBox="1"/>
          <p:nvPr/>
        </p:nvSpPr>
        <p:spPr>
          <a:xfrm>
            <a:off x="8632920" y="2582774"/>
            <a:ext cx="851432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7/11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1EC43110-0C88-EABE-8DC4-69995136DBE9}"/>
              </a:ext>
            </a:extLst>
          </p:cNvPr>
          <p:cNvSpPr txBox="1"/>
          <p:nvPr/>
        </p:nvSpPr>
        <p:spPr>
          <a:xfrm>
            <a:off x="9046203" y="2582774"/>
            <a:ext cx="851432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7/21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A472843F-1533-80D7-7F0B-F48E1AB01A22}"/>
              </a:ext>
            </a:extLst>
          </p:cNvPr>
          <p:cNvSpPr txBox="1"/>
          <p:nvPr/>
        </p:nvSpPr>
        <p:spPr>
          <a:xfrm>
            <a:off x="9483916" y="2582774"/>
            <a:ext cx="851432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8/1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F135ECBC-7135-666E-828B-60F5234776E5}"/>
              </a:ext>
            </a:extLst>
          </p:cNvPr>
          <p:cNvSpPr txBox="1"/>
          <p:nvPr/>
        </p:nvSpPr>
        <p:spPr>
          <a:xfrm rot="16200000">
            <a:off x="9696877" y="1463874"/>
            <a:ext cx="1096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dirty="0">
                <a:solidFill>
                  <a:srgbClr val="FF0000"/>
                </a:solidFill>
              </a:rPr>
              <a:t>D11</a:t>
            </a:r>
          </a:p>
          <a:p>
            <a:pPr algn="ctr"/>
            <a:r>
              <a:rPr kumimoji="1" lang="en-US" altLang="ja-JP" sz="1000" dirty="0">
                <a:solidFill>
                  <a:srgbClr val="FF0000"/>
                </a:solidFill>
              </a:rPr>
              <a:t>Nikko </a:t>
            </a:r>
            <a:r>
              <a:rPr lang="en-US" altLang="ja-JP" sz="1000" dirty="0">
                <a:solidFill>
                  <a:srgbClr val="FF0000"/>
                </a:solidFill>
              </a:rPr>
              <a:t>chicane</a:t>
            </a:r>
            <a:endParaRPr kumimoji="1" lang="en-US" altLang="ja-JP" sz="1000" dirty="0">
              <a:solidFill>
                <a:srgbClr val="FF0000"/>
              </a:solidFill>
            </a:endParaRPr>
          </a:p>
        </p:txBody>
      </p: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F97AC1CA-49E6-B359-BAE6-E4664A13D702}"/>
              </a:ext>
            </a:extLst>
          </p:cNvPr>
          <p:cNvCxnSpPr>
            <a:cxnSpLocks/>
          </p:cNvCxnSpPr>
          <p:nvPr/>
        </p:nvCxnSpPr>
        <p:spPr>
          <a:xfrm>
            <a:off x="7035800" y="4525841"/>
            <a:ext cx="366648" cy="383901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9EFA9C85-DF1E-E0BC-675E-D28711FD4ECD}"/>
              </a:ext>
            </a:extLst>
          </p:cNvPr>
          <p:cNvSpPr txBox="1"/>
          <p:nvPr/>
        </p:nvSpPr>
        <p:spPr>
          <a:xfrm>
            <a:off x="6493192" y="4240277"/>
            <a:ext cx="2078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400" dirty="0">
                <a:solidFill>
                  <a:schemeClr val="bg1"/>
                </a:solidFill>
              </a:rPr>
              <a:t>Vacuum bag sealant tape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368B34E9-EAA8-39F5-520E-CDD58977E6CC}"/>
              </a:ext>
            </a:extLst>
          </p:cNvPr>
          <p:cNvSpPr txBox="1"/>
          <p:nvPr/>
        </p:nvSpPr>
        <p:spPr>
          <a:xfrm>
            <a:off x="10184795" y="5976484"/>
            <a:ext cx="19981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>
                <a:solidFill>
                  <a:srgbClr val="00B0F0"/>
                </a:solidFill>
              </a:rPr>
              <a:t>BPM block is fixed to Q-magnet by BPM support</a:t>
            </a: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4074CC76-E7CF-1A5C-BEE7-7B495102ED1E}"/>
              </a:ext>
            </a:extLst>
          </p:cNvPr>
          <p:cNvSpPr txBox="1"/>
          <p:nvPr/>
        </p:nvSpPr>
        <p:spPr>
          <a:xfrm>
            <a:off x="8605049" y="4218064"/>
            <a:ext cx="803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400" dirty="0">
                <a:solidFill>
                  <a:schemeClr val="bg1"/>
                </a:solidFill>
              </a:rPr>
              <a:t>Vac seal</a:t>
            </a:r>
          </a:p>
        </p:txBody>
      </p:sp>
      <p:sp>
        <p:nvSpPr>
          <p:cNvPr id="3077" name="テキスト ボックス 3076">
            <a:extLst>
              <a:ext uri="{FF2B5EF4-FFF2-40B4-BE49-F238E27FC236}">
                <a16:creationId xmlns:a16="http://schemas.microsoft.com/office/drawing/2014/main" id="{342A8649-1550-267E-227C-AB9B2939C8F7}"/>
              </a:ext>
            </a:extLst>
          </p:cNvPr>
          <p:cNvSpPr txBox="1"/>
          <p:nvPr/>
        </p:nvSpPr>
        <p:spPr>
          <a:xfrm>
            <a:off x="11364214" y="5083737"/>
            <a:ext cx="803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400" dirty="0">
                <a:solidFill>
                  <a:schemeClr val="bg1"/>
                </a:solidFill>
              </a:rPr>
              <a:t>Q-mag.</a:t>
            </a:r>
            <a:endParaRPr kumimoji="1" lang="en-US" altLang="ja-JP" sz="1400" dirty="0">
              <a:solidFill>
                <a:schemeClr val="bg1"/>
              </a:solidFill>
            </a:endParaRPr>
          </a:p>
        </p:txBody>
      </p:sp>
      <p:sp>
        <p:nvSpPr>
          <p:cNvPr id="3081" name="テキスト ボックス 3080">
            <a:extLst>
              <a:ext uri="{FF2B5EF4-FFF2-40B4-BE49-F238E27FC236}">
                <a16:creationId xmlns:a16="http://schemas.microsoft.com/office/drawing/2014/main" id="{44957873-8579-A1C6-C6BF-08BD595854C2}"/>
              </a:ext>
            </a:extLst>
          </p:cNvPr>
          <p:cNvSpPr txBox="1"/>
          <p:nvPr/>
        </p:nvSpPr>
        <p:spPr>
          <a:xfrm>
            <a:off x="10212381" y="5209407"/>
            <a:ext cx="8409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>
                <a:solidFill>
                  <a:schemeClr val="bg1"/>
                </a:solidFill>
              </a:rPr>
              <a:t>BPM Block</a:t>
            </a:r>
          </a:p>
        </p:txBody>
      </p:sp>
      <p:sp>
        <p:nvSpPr>
          <p:cNvPr id="3082" name="テキスト ボックス 3081">
            <a:extLst>
              <a:ext uri="{FF2B5EF4-FFF2-40B4-BE49-F238E27FC236}">
                <a16:creationId xmlns:a16="http://schemas.microsoft.com/office/drawing/2014/main" id="{FF954751-5B55-0CF5-ED44-DE7306EA41B7}"/>
              </a:ext>
            </a:extLst>
          </p:cNvPr>
          <p:cNvSpPr txBox="1"/>
          <p:nvPr/>
        </p:nvSpPr>
        <p:spPr>
          <a:xfrm>
            <a:off x="10144925" y="5725022"/>
            <a:ext cx="9758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>
                <a:solidFill>
                  <a:schemeClr val="bg1"/>
                </a:solidFill>
              </a:rPr>
              <a:t>BPM support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EC4C2B5-4EE2-1EDE-20F8-CA537CBFF5B9}"/>
              </a:ext>
            </a:extLst>
          </p:cNvPr>
          <p:cNvSpPr txBox="1"/>
          <p:nvPr/>
        </p:nvSpPr>
        <p:spPr>
          <a:xfrm>
            <a:off x="7480932" y="944339"/>
            <a:ext cx="172462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/>
              <a:t>Leak rate :</a:t>
            </a:r>
            <a:r>
              <a:rPr lang="en-US" altLang="ja-JP" sz="1200" dirty="0">
                <a:sym typeface="Symbol" panose="05050102010706020507" pitchFamily="18" charset="2"/>
              </a:rPr>
              <a:t> 10</a:t>
            </a:r>
            <a:r>
              <a:rPr lang="en-US" altLang="ja-JP" sz="1200" baseline="30000" dirty="0">
                <a:sym typeface="Symbol" panose="05050102010706020507" pitchFamily="18" charset="2"/>
              </a:rPr>
              <a:t>9</a:t>
            </a:r>
            <a:r>
              <a:rPr lang="en-US" altLang="ja-JP" sz="1200" dirty="0">
                <a:sym typeface="Symbol" panose="05050102010706020507" pitchFamily="18" charset="2"/>
              </a:rPr>
              <a:t> Pam</a:t>
            </a:r>
            <a:r>
              <a:rPr lang="en-US" altLang="ja-JP" sz="1200" baseline="30000" dirty="0">
                <a:sym typeface="Symbol" panose="05050102010706020507" pitchFamily="18" charset="2"/>
              </a:rPr>
              <a:t>3</a:t>
            </a:r>
            <a:r>
              <a:rPr lang="en-US" altLang="ja-JP" sz="1200" dirty="0">
                <a:sym typeface="Symbol" panose="05050102010706020507" pitchFamily="18" charset="2"/>
              </a:rPr>
              <a:t>/s</a:t>
            </a:r>
            <a:r>
              <a:rPr lang="en-US" altLang="ja-JP" sz="1200" dirty="0"/>
              <a:t> </a:t>
            </a:r>
            <a:endParaRPr kumimoji="1" lang="en-US" altLang="ja-JP" sz="1200" dirty="0"/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3CEF97C0-E18F-FA5E-7E5A-7876D8B01BB0}"/>
              </a:ext>
            </a:extLst>
          </p:cNvPr>
          <p:cNvCxnSpPr>
            <a:cxnSpLocks/>
          </p:cNvCxnSpPr>
          <p:nvPr/>
        </p:nvCxnSpPr>
        <p:spPr>
          <a:xfrm flipH="1">
            <a:off x="7695116" y="1161712"/>
            <a:ext cx="270470" cy="48107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9A64F8A3-1D1B-36C2-F488-6B577003CEF6}"/>
              </a:ext>
            </a:extLst>
          </p:cNvPr>
          <p:cNvSpPr txBox="1"/>
          <p:nvPr/>
        </p:nvSpPr>
        <p:spPr>
          <a:xfrm>
            <a:off x="7757369" y="1394611"/>
            <a:ext cx="803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200" dirty="0">
                <a:solidFill>
                  <a:srgbClr val="0000FF"/>
                </a:solidFill>
              </a:rPr>
              <a:t>Vac seal</a:t>
            </a:r>
          </a:p>
        </p:txBody>
      </p: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8A06EDE8-43D0-77D9-ABBB-5BFBF96DE285}"/>
              </a:ext>
            </a:extLst>
          </p:cNvPr>
          <p:cNvCxnSpPr>
            <a:cxnSpLocks/>
          </p:cNvCxnSpPr>
          <p:nvPr/>
        </p:nvCxnSpPr>
        <p:spPr>
          <a:xfrm flipH="1">
            <a:off x="7697153" y="1681850"/>
            <a:ext cx="352866" cy="241008"/>
          </a:xfrm>
          <a:prstGeom prst="straightConnector1">
            <a:avLst/>
          </a:prstGeom>
          <a:ln w="95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93683FCD-4F42-839F-E726-0F476089D6A6}"/>
              </a:ext>
            </a:extLst>
          </p:cNvPr>
          <p:cNvCxnSpPr>
            <a:cxnSpLocks/>
          </p:cNvCxnSpPr>
          <p:nvPr/>
        </p:nvCxnSpPr>
        <p:spPr>
          <a:xfrm>
            <a:off x="8192040" y="1663929"/>
            <a:ext cx="122179" cy="177943"/>
          </a:xfrm>
          <a:prstGeom prst="straightConnector1">
            <a:avLst/>
          </a:prstGeom>
          <a:ln w="95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86BA2B43-C35F-0146-FB49-5CA7E959950C}"/>
              </a:ext>
            </a:extLst>
          </p:cNvPr>
          <p:cNvCxnSpPr>
            <a:cxnSpLocks/>
          </p:cNvCxnSpPr>
          <p:nvPr/>
        </p:nvCxnSpPr>
        <p:spPr>
          <a:xfrm>
            <a:off x="8289075" y="1642790"/>
            <a:ext cx="1412625" cy="270692"/>
          </a:xfrm>
          <a:prstGeom prst="straightConnector1">
            <a:avLst/>
          </a:prstGeom>
          <a:ln w="95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907E3B39-73C2-C5EB-D842-CF2523AB7344}"/>
              </a:ext>
            </a:extLst>
          </p:cNvPr>
          <p:cNvSpPr txBox="1"/>
          <p:nvPr/>
        </p:nvSpPr>
        <p:spPr>
          <a:xfrm>
            <a:off x="8193855" y="1141849"/>
            <a:ext cx="1470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200" dirty="0">
                <a:solidFill>
                  <a:srgbClr val="FF0000"/>
                </a:solidFill>
              </a:rPr>
              <a:t>Vac bag sealant tape</a:t>
            </a:r>
          </a:p>
        </p:txBody>
      </p: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84791B7E-E151-95B3-FC93-B0B6FF7EDEBB}"/>
              </a:ext>
            </a:extLst>
          </p:cNvPr>
          <p:cNvCxnSpPr>
            <a:cxnSpLocks/>
          </p:cNvCxnSpPr>
          <p:nvPr/>
        </p:nvCxnSpPr>
        <p:spPr>
          <a:xfrm>
            <a:off x="9153207" y="1380174"/>
            <a:ext cx="641099" cy="174800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8258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3A3AF-32DC-F4D9-210E-9B7F45950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1CADFDA-14C9-9255-CF92-72F7F193C00F}"/>
              </a:ext>
            </a:extLst>
          </p:cNvPr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>
            <a:extLst>
              <a:ext uri="{FF2B5EF4-FFF2-40B4-BE49-F238E27FC236}">
                <a16:creationId xmlns:a16="http://schemas.microsoft.com/office/drawing/2014/main" id="{47B01A7B-C2AE-1855-ED74-774CEA7E8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>
            <a:extLst>
              <a:ext uri="{FF2B5EF4-FFF2-40B4-BE49-F238E27FC236}">
                <a16:creationId xmlns:a16="http://schemas.microsoft.com/office/drawing/2014/main" id="{EB2096F6-6B2B-F1C6-271F-BF64F4377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D46334E-60AF-6B9C-9C30-30AB7217D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12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74E307FE-D31D-46C7-60CF-14B71F44D6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26th March 2024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0996C671-21F8-7DD3-8CA7-AD9DE8EAF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The 27th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C411B42B-3DC1-C9A4-1FEF-197D06E95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23" name="タイトル 1">
            <a:extLst>
              <a:ext uri="{FF2B5EF4-FFF2-40B4-BE49-F238E27FC236}">
                <a16:creationId xmlns:a16="http://schemas.microsoft.com/office/drawing/2014/main" id="{A8C921C2-A781-8D54-A1C7-983D223EE964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Major vacuum works during LS1 (MR) #6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4" name="コンテンツ プレースホルダー 2">
            <a:extLst>
              <a:ext uri="{FF2B5EF4-FFF2-40B4-BE49-F238E27FC236}">
                <a16:creationId xmlns:a16="http://schemas.microsoft.com/office/drawing/2014/main" id="{AE38F796-A759-181F-C8A6-CE12BB8A74D5}"/>
              </a:ext>
            </a:extLst>
          </p:cNvPr>
          <p:cNvSpPr txBox="1">
            <a:spLocks/>
          </p:cNvSpPr>
          <p:nvPr/>
        </p:nvSpPr>
        <p:spPr>
          <a:xfrm>
            <a:off x="-1" y="1034853"/>
            <a:ext cx="6207788" cy="56072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>
                <a:solidFill>
                  <a:srgbClr val="002060"/>
                </a:solidFill>
                <a:sym typeface="Symbol" panose="05050102010706020507" pitchFamily="18" charset="2"/>
              </a:rPr>
              <a:t>Replacement of gate valve and bellows chamber (</a:t>
            </a:r>
            <a:r>
              <a:rPr lang="en-US" altLang="ja-JP" sz="2400" dirty="0">
                <a:solidFill>
                  <a:srgbClr val="0000FF"/>
                </a:solidFill>
                <a:sym typeface="Symbol" panose="05050102010706020507" pitchFamily="18" charset="2"/>
              </a:rPr>
              <a:t>HER</a:t>
            </a:r>
            <a:r>
              <a:rPr lang="en-US" altLang="ja-JP" sz="2400" dirty="0">
                <a:solidFill>
                  <a:srgbClr val="002060"/>
                </a:solidFill>
                <a:sym typeface="Symbol" panose="05050102010706020507" pitchFamily="18" charset="2"/>
              </a:rPr>
              <a:t>)</a:t>
            </a:r>
          </a:p>
          <a:p>
            <a:pPr lvl="1"/>
            <a:r>
              <a:rPr lang="en-US" altLang="ja-JP" sz="2000" dirty="0">
                <a:sym typeface="Symbol" panose="05050102010706020507" pitchFamily="18" charset="2"/>
              </a:rPr>
              <a:t>Countermeasure against abnormal pressure spike </a:t>
            </a:r>
          </a:p>
          <a:p>
            <a:pPr lvl="2"/>
            <a:r>
              <a:rPr lang="en-US" altLang="ja-JP" sz="1600" dirty="0">
                <a:sym typeface="Symbol" panose="05050102010706020507" pitchFamily="18" charset="2"/>
              </a:rPr>
              <a:t>Abnormal pressure spikes near a gate valve were observed at HER D12 Arc Section (2022ab)</a:t>
            </a:r>
            <a:r>
              <a:rPr lang="en-US" altLang="ja-JP" sz="1200" dirty="0">
                <a:sym typeface="Symbol" panose="05050102010706020507" pitchFamily="18" charset="2"/>
              </a:rPr>
              <a:t>.</a:t>
            </a:r>
          </a:p>
          <a:p>
            <a:pPr lvl="2"/>
            <a:r>
              <a:rPr lang="en-US" altLang="ja-JP" sz="1600" dirty="0">
                <a:sym typeface="Symbol" panose="05050102010706020507" pitchFamily="18" charset="2"/>
              </a:rPr>
              <a:t>Abnormal temperature rise of the gate valve was also observed.</a:t>
            </a:r>
          </a:p>
          <a:p>
            <a:pPr lvl="2"/>
            <a:r>
              <a:rPr lang="en-US" altLang="ja-JP" sz="1600" dirty="0">
                <a:solidFill>
                  <a:srgbClr val="FF0000"/>
                </a:solidFill>
                <a:sym typeface="Symbol" panose="05050102010706020507" pitchFamily="18" charset="2"/>
              </a:rPr>
              <a:t>Internal visual check revealed that the groove for the RF contact of the bellows chamber connected to the gate valve was 1 mm deeper than designed. (Vacuum work)</a:t>
            </a:r>
          </a:p>
          <a:p>
            <a:pPr lvl="2"/>
            <a:r>
              <a:rPr lang="en-US" altLang="ja-JP" sz="1600" dirty="0">
                <a:sym typeface="Symbol" panose="05050102010706020507" pitchFamily="18" charset="2"/>
              </a:rPr>
              <a:t>Possible cause is discharge at small gap due to poor contact between gate valve and bellows chamber.</a:t>
            </a:r>
          </a:p>
          <a:p>
            <a:pPr lvl="1"/>
            <a:r>
              <a:rPr lang="en-US" altLang="ja-JP" sz="1800" dirty="0">
                <a:sym typeface="Symbol" panose="05050102010706020507" pitchFamily="18" charset="2"/>
              </a:rPr>
              <a:t>Gate valve and bellows chamber were replaced with new ones.</a:t>
            </a:r>
          </a:p>
          <a:p>
            <a:pPr lvl="2"/>
            <a:r>
              <a:rPr lang="en-US" altLang="ja-JP" sz="1600" dirty="0">
                <a:sym typeface="Symbol" panose="05050102010706020507" pitchFamily="18" charset="2"/>
              </a:rPr>
              <a:t>It was confirmed that the depth of the groove for the RF contact of installed bellows chamber was designed value.</a:t>
            </a:r>
          </a:p>
          <a:p>
            <a:pPr lvl="2"/>
            <a:r>
              <a:rPr lang="en-US" altLang="ja-JP" sz="1600" dirty="0">
                <a:sym typeface="Symbol" panose="05050102010706020507" pitchFamily="18" charset="2"/>
              </a:rPr>
              <a:t>It was also confirmed that the pressures and temperatures of other HER gate valves were normal.</a:t>
            </a:r>
          </a:p>
          <a:p>
            <a:pPr lvl="3"/>
            <a:r>
              <a:rPr lang="en-US" altLang="ja-JP" sz="1400" dirty="0">
                <a:sym typeface="Symbol" panose="05050102010706020507" pitchFamily="18" charset="2"/>
              </a:rPr>
              <a:t>The depth of  the other bellows chamber grooves seems to be as designed.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D00EC7B-F34D-916F-D295-587F0DE998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0" t="22706" r="44307" b="9058"/>
          <a:stretch/>
        </p:blipFill>
        <p:spPr bwMode="auto">
          <a:xfrm>
            <a:off x="6481861" y="1033235"/>
            <a:ext cx="3600521" cy="269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0FB008A-D89B-86F1-A73E-0B34F32FF65C}"/>
              </a:ext>
            </a:extLst>
          </p:cNvPr>
          <p:cNvSpPr txBox="1"/>
          <p:nvPr/>
        </p:nvSpPr>
        <p:spPr>
          <a:xfrm rot="5400000">
            <a:off x="9438917" y="1906133"/>
            <a:ext cx="1572678" cy="277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/>
              <a:t>Beam current [mA]</a:t>
            </a:r>
            <a:endParaRPr kumimoji="1" lang="ja-JP" altLang="en-US" sz="12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C5D14DD-5529-44B6-0A0D-F4992AAD26E3}"/>
              </a:ext>
            </a:extLst>
          </p:cNvPr>
          <p:cNvSpPr txBox="1"/>
          <p:nvPr/>
        </p:nvSpPr>
        <p:spPr>
          <a:xfrm rot="16200000">
            <a:off x="5466120" y="2098546"/>
            <a:ext cx="1735970" cy="2774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/>
              <a:t>Pressure </a:t>
            </a:r>
            <a:r>
              <a:rPr lang="en-US" altLang="ja-JP" sz="1200" dirty="0"/>
              <a:t>[</a:t>
            </a:r>
            <a:r>
              <a:rPr kumimoji="1" lang="en-US" altLang="ja-JP" sz="1200" dirty="0"/>
              <a:t>Pa]</a:t>
            </a:r>
            <a:endParaRPr kumimoji="1" lang="ja-JP" altLang="en-US" sz="12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D28677D-8637-93E5-B70B-EE7DA2C7BEFB}"/>
              </a:ext>
            </a:extLst>
          </p:cNvPr>
          <p:cNvSpPr txBox="1"/>
          <p:nvPr/>
        </p:nvSpPr>
        <p:spPr>
          <a:xfrm>
            <a:off x="8039981" y="2254527"/>
            <a:ext cx="1015977" cy="250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dirty="0">
                <a:solidFill>
                  <a:srgbClr val="FF0000"/>
                </a:solidFill>
              </a:rPr>
              <a:t>Beam current</a:t>
            </a:r>
            <a:endParaRPr kumimoji="1" lang="ja-JP" altLang="en-US" sz="1000" dirty="0">
              <a:solidFill>
                <a:srgbClr val="FF00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8C554B5A-C312-8C98-E039-3D2ADF3A82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2"/>
          <a:stretch/>
        </p:blipFill>
        <p:spPr>
          <a:xfrm>
            <a:off x="10377895" y="978525"/>
            <a:ext cx="1659618" cy="2309412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8AA9718F-E60F-5C1C-6262-EE0BB2BC3C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9402" y="4152521"/>
            <a:ext cx="4313125" cy="22268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図 15" descr="屋内, 戸棚, 金属, シルバー が含まれている画像&#10;&#10;自動的に生成された説明">
            <a:extLst>
              <a:ext uri="{FF2B5EF4-FFF2-40B4-BE49-F238E27FC236}">
                <a16:creationId xmlns:a16="http://schemas.microsoft.com/office/drawing/2014/main" id="{5B7F0689-3704-9DD5-8B02-519C25AD78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806" y="4322419"/>
            <a:ext cx="2616147" cy="1962111"/>
          </a:xfrm>
          <a:prstGeom prst="rect">
            <a:avLst/>
          </a:prstGeom>
        </p:spPr>
      </p:pic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6EE52388-C761-5192-72E1-AAF0C42E54BD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11049128" y="1888804"/>
            <a:ext cx="373977" cy="380253"/>
          </a:xfrm>
          <a:prstGeom prst="straightConnector1">
            <a:avLst/>
          </a:prstGeom>
          <a:ln w="12700">
            <a:solidFill>
              <a:schemeClr val="bg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3813E985-286A-4B2C-DDEC-CF49E8E7E515}"/>
              </a:ext>
            </a:extLst>
          </p:cNvPr>
          <p:cNvCxnSpPr>
            <a:cxnSpLocks/>
          </p:cNvCxnSpPr>
          <p:nvPr/>
        </p:nvCxnSpPr>
        <p:spPr>
          <a:xfrm flipH="1">
            <a:off x="11369724" y="1161712"/>
            <a:ext cx="337200" cy="415177"/>
          </a:xfrm>
          <a:prstGeom prst="straightConnector1">
            <a:avLst/>
          </a:prstGeom>
          <a:ln w="12700">
            <a:solidFill>
              <a:schemeClr val="bg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65A1324-D707-6F59-8CFA-ACFC779054AE}"/>
              </a:ext>
            </a:extLst>
          </p:cNvPr>
          <p:cNvSpPr txBox="1"/>
          <p:nvPr/>
        </p:nvSpPr>
        <p:spPr>
          <a:xfrm>
            <a:off x="10323475" y="2269057"/>
            <a:ext cx="145130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400" dirty="0">
                <a:solidFill>
                  <a:schemeClr val="bg1"/>
                </a:solidFill>
              </a:rPr>
              <a:t>Bellows chamber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3D1065FF-16D3-AE08-FA78-31A97DAC3236}"/>
              </a:ext>
            </a:extLst>
          </p:cNvPr>
          <p:cNvSpPr txBox="1"/>
          <p:nvPr/>
        </p:nvSpPr>
        <p:spPr>
          <a:xfrm>
            <a:off x="10733088" y="910290"/>
            <a:ext cx="139306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400" dirty="0">
                <a:solidFill>
                  <a:schemeClr val="bg1"/>
                </a:solidFill>
              </a:rPr>
              <a:t>Gate valve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95291E95-C2DF-8710-76FB-B6DE1B9846F5}"/>
              </a:ext>
            </a:extLst>
          </p:cNvPr>
          <p:cNvCxnSpPr>
            <a:cxnSpLocks/>
            <a:stCxn id="21" idx="0"/>
          </p:cNvCxnSpPr>
          <p:nvPr/>
        </p:nvCxnSpPr>
        <p:spPr>
          <a:xfrm flipH="1" flipV="1">
            <a:off x="10833647" y="1824714"/>
            <a:ext cx="215481" cy="444343"/>
          </a:xfrm>
          <a:prstGeom prst="straightConnector1">
            <a:avLst/>
          </a:prstGeom>
          <a:ln w="12700">
            <a:solidFill>
              <a:schemeClr val="bg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A64B55A2-7605-73B0-B7EB-19820366553B}"/>
              </a:ext>
            </a:extLst>
          </p:cNvPr>
          <p:cNvCxnSpPr>
            <a:cxnSpLocks/>
          </p:cNvCxnSpPr>
          <p:nvPr/>
        </p:nvCxnSpPr>
        <p:spPr>
          <a:xfrm flipV="1">
            <a:off x="10535478" y="5658753"/>
            <a:ext cx="163087" cy="346184"/>
          </a:xfrm>
          <a:prstGeom prst="straightConnector1">
            <a:avLst/>
          </a:prstGeom>
          <a:ln w="12700">
            <a:solidFill>
              <a:schemeClr val="bg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140FC44-0C9B-F82B-13B9-3E854F89A39E}"/>
              </a:ext>
            </a:extLst>
          </p:cNvPr>
          <p:cNvSpPr txBox="1"/>
          <p:nvPr/>
        </p:nvSpPr>
        <p:spPr>
          <a:xfrm>
            <a:off x="9350574" y="5935661"/>
            <a:ext cx="145130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400" dirty="0">
                <a:solidFill>
                  <a:schemeClr val="bg1"/>
                </a:solidFill>
              </a:rPr>
              <a:t>RF contact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811C1A31-9910-2996-6BB1-9FC633D04CA9}"/>
              </a:ext>
            </a:extLst>
          </p:cNvPr>
          <p:cNvCxnSpPr>
            <a:cxnSpLocks/>
          </p:cNvCxnSpPr>
          <p:nvPr/>
        </p:nvCxnSpPr>
        <p:spPr>
          <a:xfrm flipH="1" flipV="1">
            <a:off x="11365470" y="5643101"/>
            <a:ext cx="278279" cy="377489"/>
          </a:xfrm>
          <a:prstGeom prst="straightConnector1">
            <a:avLst/>
          </a:prstGeom>
          <a:ln w="12700">
            <a:solidFill>
              <a:schemeClr val="bg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2B216FE6-1BE5-9DA2-CB97-6F1E744E8DD3}"/>
              </a:ext>
            </a:extLst>
          </p:cNvPr>
          <p:cNvSpPr txBox="1"/>
          <p:nvPr/>
        </p:nvSpPr>
        <p:spPr>
          <a:xfrm>
            <a:off x="10699441" y="6016421"/>
            <a:ext cx="145130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400" dirty="0">
                <a:solidFill>
                  <a:schemeClr val="bg1"/>
                </a:solidFill>
              </a:rPr>
              <a:t>Vacuum seal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FFC0CAF3-4334-2D61-0F28-9D55C263822A}"/>
              </a:ext>
            </a:extLst>
          </p:cNvPr>
          <p:cNvSpPr txBox="1"/>
          <p:nvPr/>
        </p:nvSpPr>
        <p:spPr>
          <a:xfrm>
            <a:off x="8901089" y="3941390"/>
            <a:ext cx="898970" cy="27145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00B050"/>
                </a:solidFill>
              </a:rPr>
              <a:t>Y. </a:t>
            </a:r>
            <a:r>
              <a:rPr kumimoji="1" lang="en-US" altLang="ja-JP" sz="1200" dirty="0" err="1">
                <a:solidFill>
                  <a:srgbClr val="00B050"/>
                </a:solidFill>
              </a:rPr>
              <a:t>Suetsugu</a:t>
            </a:r>
            <a:endParaRPr lang="en-US" altLang="ja-JP" sz="1200" dirty="0">
              <a:solidFill>
                <a:srgbClr val="00B05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C241E1D-C9D9-5E42-57C0-2391855284EF}"/>
              </a:ext>
            </a:extLst>
          </p:cNvPr>
          <p:cNvSpPr txBox="1"/>
          <p:nvPr/>
        </p:nvSpPr>
        <p:spPr>
          <a:xfrm>
            <a:off x="9681618" y="978525"/>
            <a:ext cx="837649" cy="2769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00B050"/>
                </a:solidFill>
              </a:rPr>
              <a:t>M</a:t>
            </a:r>
            <a:r>
              <a:rPr kumimoji="1" lang="en-US" altLang="ja-JP" sz="1200" dirty="0">
                <a:solidFill>
                  <a:srgbClr val="00B050"/>
                </a:solidFill>
              </a:rPr>
              <a:t>. Shirai</a:t>
            </a:r>
            <a:endParaRPr lang="en-US" altLang="ja-JP" sz="1200" dirty="0">
              <a:solidFill>
                <a:srgbClr val="00B050"/>
              </a:solidFill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FE01D8C-76B9-2A39-C5C9-5A1A77340A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73760" y="2626097"/>
            <a:ext cx="1663753" cy="1696322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5D94A7A-7831-ECF5-D983-FB6FC40EEFD0}"/>
              </a:ext>
            </a:extLst>
          </p:cNvPr>
          <p:cNvSpPr txBox="1"/>
          <p:nvPr/>
        </p:nvSpPr>
        <p:spPr>
          <a:xfrm>
            <a:off x="10519267" y="2589299"/>
            <a:ext cx="4313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dirty="0">
                <a:solidFill>
                  <a:srgbClr val="FF0000"/>
                </a:solidFill>
              </a:rPr>
              <a:t>D12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0A1A9CB-BD3B-3A7E-2D2B-5CE4C23E1F28}"/>
              </a:ext>
            </a:extLst>
          </p:cNvPr>
          <p:cNvSpPr txBox="1"/>
          <p:nvPr/>
        </p:nvSpPr>
        <p:spPr>
          <a:xfrm>
            <a:off x="2448342" y="1418855"/>
            <a:ext cx="2683002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FF0000"/>
                </a:solidFill>
              </a:rPr>
              <a:t>Already reported in last KEKB Review</a:t>
            </a:r>
          </a:p>
        </p:txBody>
      </p:sp>
    </p:spTree>
    <p:extLst>
      <p:ext uri="{BB962C8B-B14F-4D97-AF65-F5344CB8AC3E}">
        <p14:creationId xmlns:p14="http://schemas.microsoft.com/office/powerpoint/2010/main" val="2934833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B8BE0-A453-C705-6B1A-C66C00988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86C5AEE-F263-FD72-319D-1E04FCE6B664}"/>
              </a:ext>
            </a:extLst>
          </p:cNvPr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>
            <a:extLst>
              <a:ext uri="{FF2B5EF4-FFF2-40B4-BE49-F238E27FC236}">
                <a16:creationId xmlns:a16="http://schemas.microsoft.com/office/drawing/2014/main" id="{3EC8FE45-FFAF-186D-7B58-5783E1660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>
            <a:extLst>
              <a:ext uri="{FF2B5EF4-FFF2-40B4-BE49-F238E27FC236}">
                <a16:creationId xmlns:a16="http://schemas.microsoft.com/office/drawing/2014/main" id="{E5174ACF-B13C-A794-DC6D-AC3FB886C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0A55C3F-DEBC-5529-1E46-6AA41D66D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13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737E97B0-17C7-971A-A90D-4800B4A4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26th March 2024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B6065B90-87C3-7AEE-67B8-12F64286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The 27th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77D541D0-47BB-86DE-5E2E-7C637242A5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353EFDD1-D4D0-2334-86B3-02F0C6A4D1AD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Collimator works during LS1 #1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8" name="コンテンツ プレースホルダー 2">
            <a:extLst>
              <a:ext uri="{FF2B5EF4-FFF2-40B4-BE49-F238E27FC236}">
                <a16:creationId xmlns:a16="http://schemas.microsoft.com/office/drawing/2014/main" id="{5D41A4D4-B276-9CDC-B75F-DD5870855CC9}"/>
              </a:ext>
            </a:extLst>
          </p:cNvPr>
          <p:cNvSpPr txBox="1">
            <a:spLocks/>
          </p:cNvSpPr>
          <p:nvPr/>
        </p:nvSpPr>
        <p:spPr>
          <a:xfrm>
            <a:off x="-25397" y="990381"/>
            <a:ext cx="6487992" cy="54955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srgbClr val="002060"/>
                </a:solidFill>
                <a:sym typeface="Symbol" panose="05050102010706020507" pitchFamily="18" charset="2"/>
              </a:rPr>
              <a:t>Collimator relocation and head replacement:</a:t>
            </a:r>
          </a:p>
          <a:p>
            <a:pPr lvl="1"/>
            <a:r>
              <a:rPr lang="en-US" altLang="ja-JP" dirty="0">
                <a:sym typeface="Symbol" panose="05050102010706020507" pitchFamily="18" charset="2"/>
              </a:rPr>
              <a:t>Replacement of damaged heads of vertical collimators</a:t>
            </a:r>
          </a:p>
          <a:p>
            <a:pPr lvl="2"/>
            <a:r>
              <a:rPr lang="en-US" altLang="ja-JP" sz="1800" dirty="0">
                <a:solidFill>
                  <a:schemeClr val="accent2"/>
                </a:solidFill>
                <a:sym typeface="Symbol" panose="05050102010706020507" pitchFamily="18" charset="2"/>
              </a:rPr>
              <a:t>LER : D02V1, D06V1</a:t>
            </a:r>
          </a:p>
          <a:p>
            <a:pPr lvl="2"/>
            <a:r>
              <a:rPr lang="en-US" altLang="ja-JP" sz="1800" dirty="0">
                <a:solidFill>
                  <a:srgbClr val="0000FF"/>
                </a:solidFill>
                <a:sym typeface="Symbol" panose="05050102010706020507" pitchFamily="18" charset="2"/>
              </a:rPr>
              <a:t>HER : D01V1, D09V1</a:t>
            </a:r>
          </a:p>
          <a:p>
            <a:pPr lvl="1"/>
            <a:r>
              <a:rPr lang="en-US" altLang="ja-JP" dirty="0">
                <a:sym typeface="Symbol" panose="05050102010706020507" pitchFamily="18" charset="2"/>
              </a:rPr>
              <a:t>Relocation and head replacement for NLC</a:t>
            </a:r>
          </a:p>
          <a:p>
            <a:pPr lvl="2"/>
            <a:r>
              <a:rPr lang="en-US" altLang="ja-JP" sz="1800" dirty="0">
                <a:solidFill>
                  <a:schemeClr val="accent2"/>
                </a:solidFill>
                <a:sym typeface="Symbol" panose="05050102010706020507" pitchFamily="18" charset="2"/>
              </a:rPr>
              <a:t>LER : D03V1 -&gt; D05V1(NLC)</a:t>
            </a:r>
          </a:p>
          <a:p>
            <a:pPr lvl="2"/>
            <a:r>
              <a:rPr lang="en-US" altLang="ja-JP" sz="1800" dirty="0">
                <a:sym typeface="Symbol" panose="05050102010706020507" pitchFamily="18" charset="2"/>
              </a:rPr>
              <a:t>Head was replaced with shorter one (Ta, 5 mm) for scratch resistant</a:t>
            </a:r>
          </a:p>
          <a:p>
            <a:pPr lvl="2"/>
            <a:r>
              <a:rPr lang="en-US" altLang="ja-JP" sz="1800" dirty="0">
                <a:sym typeface="Symbol" panose="05050102010706020507" pitchFamily="18" charset="2"/>
              </a:rPr>
              <a:t>D06V1 (Ti, 10 mm) can be used as a spoiler for SBL</a:t>
            </a:r>
          </a:p>
          <a:p>
            <a:pPr lvl="1"/>
            <a:r>
              <a:rPr lang="en-US" altLang="ja-JP" dirty="0">
                <a:sym typeface="Symbol" panose="05050102010706020507" pitchFamily="18" charset="2"/>
              </a:rPr>
              <a:t>Countermeasure against injection kicker accidental firing (Horizontal collimators)</a:t>
            </a:r>
          </a:p>
          <a:p>
            <a:pPr lvl="2"/>
            <a:r>
              <a:rPr lang="en-US" altLang="ja-JP" sz="1800" dirty="0">
                <a:solidFill>
                  <a:schemeClr val="accent2"/>
                </a:solidFill>
                <a:sym typeface="Symbol" panose="05050102010706020507" pitchFamily="18" charset="2"/>
              </a:rPr>
              <a:t>LER : D06H3 </a:t>
            </a:r>
          </a:p>
          <a:p>
            <a:pPr lvl="3"/>
            <a:r>
              <a:rPr lang="en-US" altLang="ja-JP" sz="1600" dirty="0">
                <a:sym typeface="Symbol" panose="05050102010706020507" pitchFamily="18" charset="2"/>
              </a:rPr>
              <a:t>Head was replaced with Low-Z one (C, 16mm) for robustness</a:t>
            </a:r>
          </a:p>
          <a:p>
            <a:pPr lvl="3"/>
            <a:r>
              <a:rPr lang="en-US" altLang="ja-JP" sz="1600" dirty="0">
                <a:sym typeface="Symbol" panose="05050102010706020507" pitchFamily="18" charset="2"/>
              </a:rPr>
              <a:t>Spoiler against inj. kicker accidental firing.</a:t>
            </a:r>
          </a:p>
          <a:p>
            <a:pPr lvl="2"/>
            <a:r>
              <a:rPr lang="en-US" altLang="ja-JP" sz="1800" dirty="0">
                <a:solidFill>
                  <a:schemeClr val="accent2"/>
                </a:solidFill>
                <a:sym typeface="Symbol" panose="05050102010706020507" pitchFamily="18" charset="2"/>
              </a:rPr>
              <a:t>LER : D06H1(upstream of D06H3) -&gt; D06H4 (downstream of D06H3) </a:t>
            </a:r>
          </a:p>
          <a:p>
            <a:pPr lvl="3"/>
            <a:r>
              <a:rPr lang="en-US" altLang="ja-JP" sz="1600" dirty="0">
                <a:sym typeface="Symbol" panose="05050102010706020507" pitchFamily="18" charset="2"/>
              </a:rPr>
              <a:t>W head was replaced with Ta head (10mm) to suppress dust generation when damaged.</a:t>
            </a:r>
          </a:p>
          <a:p>
            <a:pPr lvl="3"/>
            <a:r>
              <a:rPr lang="en-US" altLang="ja-JP" sz="1600" dirty="0">
                <a:sym typeface="Symbol" panose="05050102010706020507" pitchFamily="18" charset="2"/>
              </a:rPr>
              <a:t>Absorber against inj. kicker accidental firing.</a:t>
            </a:r>
          </a:p>
          <a:p>
            <a:pPr lvl="2"/>
            <a:r>
              <a:rPr lang="en-US" altLang="ja-JP" sz="1800" dirty="0">
                <a:solidFill>
                  <a:srgbClr val="FF0000"/>
                </a:solidFill>
                <a:sym typeface="Symbol" panose="05050102010706020507" pitchFamily="18" charset="2"/>
              </a:rPr>
              <a:t>LER Inj. Kicker accidentally mis-fired several times in 2024a run, and Low-Z collimator seemed to work as expected.</a:t>
            </a:r>
          </a:p>
        </p:txBody>
      </p:sp>
      <p:pic>
        <p:nvPicPr>
          <p:cNvPr id="45" name="図 44">
            <a:extLst>
              <a:ext uri="{FF2B5EF4-FFF2-40B4-BE49-F238E27FC236}">
                <a16:creationId xmlns:a16="http://schemas.microsoft.com/office/drawing/2014/main" id="{64206825-045F-100D-FD32-8084DF1D37A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25834" y="921692"/>
            <a:ext cx="1690220" cy="1702834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E76AFAF8-2436-4611-1B23-C4C4EE8E46E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21558" y="984200"/>
            <a:ext cx="1647909" cy="1615307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5687671D-F498-C3D6-97CE-54528A9712A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3752" y="2962165"/>
            <a:ext cx="3428802" cy="3238832"/>
          </a:xfrm>
          <a:prstGeom prst="rect">
            <a:avLst/>
          </a:prstGeom>
        </p:spPr>
      </p:pic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CFB4923D-5D58-8678-20FA-84F4E342A156}"/>
              </a:ext>
            </a:extLst>
          </p:cNvPr>
          <p:cNvSpPr>
            <a:spLocks noChangeAspect="1"/>
          </p:cNvSpPr>
          <p:nvPr/>
        </p:nvSpPr>
        <p:spPr>
          <a:xfrm>
            <a:off x="11329129" y="3312105"/>
            <a:ext cx="49066" cy="488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円弧 48">
            <a:extLst>
              <a:ext uri="{FF2B5EF4-FFF2-40B4-BE49-F238E27FC236}">
                <a16:creationId xmlns:a16="http://schemas.microsoft.com/office/drawing/2014/main" id="{9578402F-0C12-1BBB-5A47-29AF18BEAD91}"/>
              </a:ext>
            </a:extLst>
          </p:cNvPr>
          <p:cNvSpPr/>
          <p:nvPr/>
        </p:nvSpPr>
        <p:spPr>
          <a:xfrm>
            <a:off x="10820858" y="3370815"/>
            <a:ext cx="1291696" cy="1238712"/>
          </a:xfrm>
          <a:prstGeom prst="arc">
            <a:avLst>
              <a:gd name="adj1" fmla="val 4630451"/>
              <a:gd name="adj2" fmla="val 15278045"/>
            </a:avLst>
          </a:prstGeom>
          <a:ln w="15875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楕円 49">
            <a:extLst>
              <a:ext uri="{FF2B5EF4-FFF2-40B4-BE49-F238E27FC236}">
                <a16:creationId xmlns:a16="http://schemas.microsoft.com/office/drawing/2014/main" id="{27837EAE-99CA-D3E1-771C-071D5DD96AE0}"/>
              </a:ext>
            </a:extLst>
          </p:cNvPr>
          <p:cNvSpPr>
            <a:spLocks noChangeAspect="1"/>
          </p:cNvSpPr>
          <p:nvPr/>
        </p:nvSpPr>
        <p:spPr>
          <a:xfrm>
            <a:off x="11056097" y="5969841"/>
            <a:ext cx="51648" cy="5164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円弧 50">
            <a:extLst>
              <a:ext uri="{FF2B5EF4-FFF2-40B4-BE49-F238E27FC236}">
                <a16:creationId xmlns:a16="http://schemas.microsoft.com/office/drawing/2014/main" id="{A427764D-4E94-B9F2-4873-2B94E50139BC}"/>
              </a:ext>
            </a:extLst>
          </p:cNvPr>
          <p:cNvSpPr/>
          <p:nvPr/>
        </p:nvSpPr>
        <p:spPr>
          <a:xfrm rot="19927521">
            <a:off x="11076679" y="5761946"/>
            <a:ext cx="381269" cy="370146"/>
          </a:xfrm>
          <a:prstGeom prst="arc">
            <a:avLst>
              <a:gd name="adj1" fmla="val 21288359"/>
              <a:gd name="adj2" fmla="val 10810549"/>
            </a:avLst>
          </a:prstGeom>
          <a:ln w="15875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522528F9-FDE3-E4E1-6639-136CEAF98EC3}"/>
              </a:ext>
            </a:extLst>
          </p:cNvPr>
          <p:cNvSpPr/>
          <p:nvPr/>
        </p:nvSpPr>
        <p:spPr>
          <a:xfrm>
            <a:off x="9698986" y="3263455"/>
            <a:ext cx="258241" cy="973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四角形: 角を丸くする 52">
            <a:extLst>
              <a:ext uri="{FF2B5EF4-FFF2-40B4-BE49-F238E27FC236}">
                <a16:creationId xmlns:a16="http://schemas.microsoft.com/office/drawing/2014/main" id="{FB2D6BDF-F45D-0FFA-E872-F4F5E51F0EEA}"/>
              </a:ext>
            </a:extLst>
          </p:cNvPr>
          <p:cNvSpPr/>
          <p:nvPr/>
        </p:nvSpPr>
        <p:spPr>
          <a:xfrm>
            <a:off x="9171466" y="5509619"/>
            <a:ext cx="258241" cy="973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四角形: 角を丸くする 53">
            <a:extLst>
              <a:ext uri="{FF2B5EF4-FFF2-40B4-BE49-F238E27FC236}">
                <a16:creationId xmlns:a16="http://schemas.microsoft.com/office/drawing/2014/main" id="{AD9054D3-50B1-8F26-B436-0685ADE43007}"/>
              </a:ext>
            </a:extLst>
          </p:cNvPr>
          <p:cNvSpPr/>
          <p:nvPr/>
        </p:nvSpPr>
        <p:spPr>
          <a:xfrm>
            <a:off x="10664426" y="3295735"/>
            <a:ext cx="258241" cy="973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四角形: 角を丸くする 54">
            <a:extLst>
              <a:ext uri="{FF2B5EF4-FFF2-40B4-BE49-F238E27FC236}">
                <a16:creationId xmlns:a16="http://schemas.microsoft.com/office/drawing/2014/main" id="{EB57D3B5-4161-0F84-85DC-77C116A6CD43}"/>
              </a:ext>
            </a:extLst>
          </p:cNvPr>
          <p:cNvSpPr/>
          <p:nvPr/>
        </p:nvSpPr>
        <p:spPr>
          <a:xfrm>
            <a:off x="11249074" y="5652410"/>
            <a:ext cx="258241" cy="7295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四角形: 角を丸くする 55">
            <a:extLst>
              <a:ext uri="{FF2B5EF4-FFF2-40B4-BE49-F238E27FC236}">
                <a16:creationId xmlns:a16="http://schemas.microsoft.com/office/drawing/2014/main" id="{ABD7896D-0844-4D46-A120-ED7861F4AEF4}"/>
              </a:ext>
            </a:extLst>
          </p:cNvPr>
          <p:cNvSpPr/>
          <p:nvPr/>
        </p:nvSpPr>
        <p:spPr>
          <a:xfrm>
            <a:off x="11451517" y="4673244"/>
            <a:ext cx="258241" cy="8094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四角形: 角を丸くする 56">
            <a:extLst>
              <a:ext uri="{FF2B5EF4-FFF2-40B4-BE49-F238E27FC236}">
                <a16:creationId xmlns:a16="http://schemas.microsoft.com/office/drawing/2014/main" id="{C029158C-C60C-84E0-5834-501160EE700D}"/>
              </a:ext>
            </a:extLst>
          </p:cNvPr>
          <p:cNvSpPr/>
          <p:nvPr/>
        </p:nvSpPr>
        <p:spPr>
          <a:xfrm>
            <a:off x="11138193" y="5738491"/>
            <a:ext cx="258241" cy="7041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四角形: 角を丸くする 57">
            <a:extLst>
              <a:ext uri="{FF2B5EF4-FFF2-40B4-BE49-F238E27FC236}">
                <a16:creationId xmlns:a16="http://schemas.microsoft.com/office/drawing/2014/main" id="{F1FDA628-FC6D-9C5F-532B-5696193B976A}"/>
              </a:ext>
            </a:extLst>
          </p:cNvPr>
          <p:cNvSpPr/>
          <p:nvPr/>
        </p:nvSpPr>
        <p:spPr>
          <a:xfrm>
            <a:off x="11055828" y="5800437"/>
            <a:ext cx="258241" cy="7041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9" name="図 58">
            <a:extLst>
              <a:ext uri="{FF2B5EF4-FFF2-40B4-BE49-F238E27FC236}">
                <a16:creationId xmlns:a16="http://schemas.microsoft.com/office/drawing/2014/main" id="{3157DCC0-F01A-1918-8ECA-ABF719F5448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3" b="23672"/>
          <a:stretch/>
        </p:blipFill>
        <p:spPr>
          <a:xfrm>
            <a:off x="6565336" y="1063865"/>
            <a:ext cx="2191516" cy="1131597"/>
          </a:xfrm>
          <a:prstGeom prst="rect">
            <a:avLst/>
          </a:prstGeom>
        </p:spPr>
      </p:pic>
      <p:pic>
        <p:nvPicPr>
          <p:cNvPr id="60" name="図 59">
            <a:extLst>
              <a:ext uri="{FF2B5EF4-FFF2-40B4-BE49-F238E27FC236}">
                <a16:creationId xmlns:a16="http://schemas.microsoft.com/office/drawing/2014/main" id="{164D597E-2E74-AA5D-1AB1-A9FB3EB658E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88"/>
          <a:stretch/>
        </p:blipFill>
        <p:spPr>
          <a:xfrm>
            <a:off x="6563107" y="2292460"/>
            <a:ext cx="2267596" cy="1122652"/>
          </a:xfrm>
          <a:prstGeom prst="rect">
            <a:avLst/>
          </a:prstGeom>
        </p:spPr>
      </p:pic>
      <p:sp>
        <p:nvSpPr>
          <p:cNvPr id="61" name="矢印: 下 60">
            <a:extLst>
              <a:ext uri="{FF2B5EF4-FFF2-40B4-BE49-F238E27FC236}">
                <a16:creationId xmlns:a16="http://schemas.microsoft.com/office/drawing/2014/main" id="{C862743A-C575-81EC-E33D-B25196EFFFC3}"/>
              </a:ext>
            </a:extLst>
          </p:cNvPr>
          <p:cNvSpPr/>
          <p:nvPr/>
        </p:nvSpPr>
        <p:spPr>
          <a:xfrm>
            <a:off x="7492168" y="2096358"/>
            <a:ext cx="327546" cy="313899"/>
          </a:xfrm>
          <a:prstGeom prst="down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F8C0C02E-967F-DF1C-1CFD-03C0AA4EAB05}"/>
              </a:ext>
            </a:extLst>
          </p:cNvPr>
          <p:cNvSpPr txBox="1"/>
          <p:nvPr/>
        </p:nvSpPr>
        <p:spPr>
          <a:xfrm>
            <a:off x="8085187" y="923295"/>
            <a:ext cx="704179" cy="26161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>
                <a:solidFill>
                  <a:srgbClr val="00B050"/>
                </a:solidFill>
              </a:rPr>
              <a:t>M</a:t>
            </a:r>
            <a:r>
              <a:rPr kumimoji="1" lang="en-US" altLang="ja-JP" sz="1050" dirty="0">
                <a:solidFill>
                  <a:srgbClr val="00B050"/>
                </a:solidFill>
              </a:rPr>
              <a:t>. </a:t>
            </a:r>
            <a:r>
              <a:rPr lang="en-US" altLang="ja-JP" sz="1050" dirty="0">
                <a:solidFill>
                  <a:srgbClr val="00B050"/>
                </a:solidFill>
              </a:rPr>
              <a:t>Shirai</a:t>
            </a:r>
          </a:p>
        </p:txBody>
      </p:sp>
      <p:pic>
        <p:nvPicPr>
          <p:cNvPr id="63" name="図 62">
            <a:extLst>
              <a:ext uri="{FF2B5EF4-FFF2-40B4-BE49-F238E27FC236}">
                <a16:creationId xmlns:a16="http://schemas.microsoft.com/office/drawing/2014/main" id="{994367DF-B593-7863-A049-34DC9CAEAAB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5713" y="3800384"/>
            <a:ext cx="2252637" cy="1251947"/>
          </a:xfrm>
          <a:prstGeom prst="rect">
            <a:avLst/>
          </a:prstGeom>
        </p:spPr>
      </p:pic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894F5A27-3431-F2B3-7A54-092AB0AF4017}"/>
              </a:ext>
            </a:extLst>
          </p:cNvPr>
          <p:cNvSpPr txBox="1"/>
          <p:nvPr/>
        </p:nvSpPr>
        <p:spPr>
          <a:xfrm>
            <a:off x="6011428" y="3787326"/>
            <a:ext cx="887689" cy="253916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50" dirty="0">
                <a:solidFill>
                  <a:srgbClr val="00B050"/>
                </a:solidFill>
              </a:rPr>
              <a:t>T. </a:t>
            </a:r>
            <a:r>
              <a:rPr lang="en-US" altLang="ja-JP" sz="1050" dirty="0">
                <a:solidFill>
                  <a:srgbClr val="00B050"/>
                </a:solidFill>
              </a:rPr>
              <a:t>Ishibashi</a:t>
            </a: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E63B0053-7191-4105-324E-BBE0AE904310}"/>
              </a:ext>
            </a:extLst>
          </p:cNvPr>
          <p:cNvSpPr txBox="1"/>
          <p:nvPr/>
        </p:nvSpPr>
        <p:spPr>
          <a:xfrm>
            <a:off x="9668410" y="853047"/>
            <a:ext cx="4313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dirty="0">
                <a:solidFill>
                  <a:srgbClr val="FF0000"/>
                </a:solidFill>
              </a:rPr>
              <a:t>D02</a:t>
            </a: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72E2E6FA-4C99-5A0F-9E29-07AFA93B268D}"/>
              </a:ext>
            </a:extLst>
          </p:cNvPr>
          <p:cNvSpPr txBox="1"/>
          <p:nvPr/>
        </p:nvSpPr>
        <p:spPr>
          <a:xfrm>
            <a:off x="10133671" y="1057759"/>
            <a:ext cx="4313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dirty="0">
                <a:solidFill>
                  <a:srgbClr val="FF0000"/>
                </a:solidFill>
              </a:rPr>
              <a:t>D03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A1610917-F454-BB8D-389F-04AAF0CE573D}"/>
              </a:ext>
            </a:extLst>
          </p:cNvPr>
          <p:cNvSpPr txBox="1"/>
          <p:nvPr/>
        </p:nvSpPr>
        <p:spPr>
          <a:xfrm>
            <a:off x="10269116" y="1823001"/>
            <a:ext cx="4313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dirty="0">
                <a:solidFill>
                  <a:srgbClr val="FF0000"/>
                </a:solidFill>
              </a:rPr>
              <a:t>D05</a:t>
            </a: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1828A038-E77D-A780-9EA1-4CB1A2FBFA39}"/>
              </a:ext>
            </a:extLst>
          </p:cNvPr>
          <p:cNvSpPr txBox="1"/>
          <p:nvPr/>
        </p:nvSpPr>
        <p:spPr>
          <a:xfrm>
            <a:off x="10097122" y="2317840"/>
            <a:ext cx="4313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dirty="0">
                <a:solidFill>
                  <a:srgbClr val="FF0000"/>
                </a:solidFill>
              </a:rPr>
              <a:t>D06</a:t>
            </a: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28293901-0BDC-632B-2394-DA1EEE0481A6}"/>
              </a:ext>
            </a:extLst>
          </p:cNvPr>
          <p:cNvSpPr txBox="1"/>
          <p:nvPr/>
        </p:nvSpPr>
        <p:spPr>
          <a:xfrm>
            <a:off x="10801032" y="2482426"/>
            <a:ext cx="4313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dirty="0">
                <a:solidFill>
                  <a:srgbClr val="FF0000"/>
                </a:solidFill>
              </a:rPr>
              <a:t>D09</a:t>
            </a: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763529D7-A028-4E46-3D5D-F2C05BE24351}"/>
              </a:ext>
            </a:extLst>
          </p:cNvPr>
          <p:cNvSpPr txBox="1"/>
          <p:nvPr/>
        </p:nvSpPr>
        <p:spPr>
          <a:xfrm>
            <a:off x="10959197" y="862810"/>
            <a:ext cx="4313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dirty="0">
                <a:solidFill>
                  <a:srgbClr val="FF0000"/>
                </a:solidFill>
              </a:rPr>
              <a:t>D01</a:t>
            </a:r>
          </a:p>
        </p:txBody>
      </p:sp>
      <p:pic>
        <p:nvPicPr>
          <p:cNvPr id="71" name="図 70">
            <a:extLst>
              <a:ext uri="{FF2B5EF4-FFF2-40B4-BE49-F238E27FC236}">
                <a16:creationId xmlns:a16="http://schemas.microsoft.com/office/drawing/2014/main" id="{5F41BE51-C515-77C5-F62B-2D427CA0CB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28939" y="5172892"/>
            <a:ext cx="2305292" cy="1174780"/>
          </a:xfrm>
          <a:prstGeom prst="rect">
            <a:avLst/>
          </a:prstGeom>
        </p:spPr>
      </p:pic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B4B2D0D1-A925-D87E-D3C8-2BF93AEF185E}"/>
              </a:ext>
            </a:extLst>
          </p:cNvPr>
          <p:cNvSpPr txBox="1"/>
          <p:nvPr/>
        </p:nvSpPr>
        <p:spPr>
          <a:xfrm>
            <a:off x="6356926" y="5146868"/>
            <a:ext cx="604855" cy="253916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>
                <a:solidFill>
                  <a:srgbClr val="00B050"/>
                </a:solidFill>
              </a:rPr>
              <a:t>S</a:t>
            </a:r>
            <a:r>
              <a:rPr kumimoji="1" lang="en-US" altLang="ja-JP" sz="1050" dirty="0">
                <a:solidFill>
                  <a:srgbClr val="00B050"/>
                </a:solidFill>
              </a:rPr>
              <a:t>. Terui</a:t>
            </a:r>
            <a:endParaRPr lang="en-US" altLang="ja-JP" sz="1050" dirty="0">
              <a:solidFill>
                <a:srgbClr val="00B050"/>
              </a:solidFill>
            </a:endParaRPr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1D054634-0C7D-5265-1228-CDEA991D410D}"/>
              </a:ext>
            </a:extLst>
          </p:cNvPr>
          <p:cNvSpPr txBox="1"/>
          <p:nvPr/>
        </p:nvSpPr>
        <p:spPr>
          <a:xfrm>
            <a:off x="7089973" y="3738160"/>
            <a:ext cx="1600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solidFill>
                  <a:schemeClr val="bg1"/>
                </a:solidFill>
              </a:rPr>
              <a:t>Carbon head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</a:rPr>
              <a:t>(Before Cu coating)</a:t>
            </a: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ACE18F20-E8D0-EE20-BD6B-FA6FD121DEA8}"/>
              </a:ext>
            </a:extLst>
          </p:cNvPr>
          <p:cNvSpPr txBox="1"/>
          <p:nvPr/>
        </p:nvSpPr>
        <p:spPr>
          <a:xfrm>
            <a:off x="6477094" y="3177313"/>
            <a:ext cx="2310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400" dirty="0">
                <a:solidFill>
                  <a:schemeClr val="bg1"/>
                </a:solidFill>
              </a:rPr>
              <a:t>New head with Cu coating</a:t>
            </a:r>
            <a:endParaRPr kumimoji="1" lang="en-US" altLang="ja-JP" sz="1400" dirty="0">
              <a:solidFill>
                <a:schemeClr val="bg1"/>
              </a:solidFill>
            </a:endParaRP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F3EB384B-81A8-7C64-5F92-1465B8D1B5C1}"/>
              </a:ext>
            </a:extLst>
          </p:cNvPr>
          <p:cNvSpPr txBox="1"/>
          <p:nvPr/>
        </p:nvSpPr>
        <p:spPr>
          <a:xfrm>
            <a:off x="6571909" y="1042396"/>
            <a:ext cx="1322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400" dirty="0">
                <a:solidFill>
                  <a:schemeClr val="bg1"/>
                </a:solidFill>
              </a:rPr>
              <a:t>Damaged head</a:t>
            </a:r>
            <a:endParaRPr kumimoji="1" lang="en-US" altLang="ja-JP" sz="1400" dirty="0">
              <a:solidFill>
                <a:schemeClr val="bg1"/>
              </a:solidFill>
            </a:endParaRPr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C7CC44C3-2A87-D6E6-441B-1F7E75768E02}"/>
              </a:ext>
            </a:extLst>
          </p:cNvPr>
          <p:cNvSpPr txBox="1"/>
          <p:nvPr/>
        </p:nvSpPr>
        <p:spPr>
          <a:xfrm>
            <a:off x="7206091" y="5139174"/>
            <a:ext cx="1600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solidFill>
                  <a:schemeClr val="bg1"/>
                </a:solidFill>
              </a:rPr>
              <a:t>Carbon head</a:t>
            </a:r>
          </a:p>
          <a:p>
            <a:pPr algn="ctr"/>
            <a:r>
              <a:rPr kumimoji="1" lang="en-US" altLang="ja-JP" sz="1400">
                <a:solidFill>
                  <a:schemeClr val="bg1"/>
                </a:solidFill>
              </a:rPr>
              <a:t>(After </a:t>
            </a:r>
            <a:r>
              <a:rPr kumimoji="1" lang="en-US" altLang="ja-JP" sz="1400" dirty="0">
                <a:solidFill>
                  <a:schemeClr val="bg1"/>
                </a:solidFill>
              </a:rPr>
              <a:t>Cu coating)</a:t>
            </a:r>
          </a:p>
        </p:txBody>
      </p:sp>
      <p:sp>
        <p:nvSpPr>
          <p:cNvPr id="77" name="円弧 76">
            <a:extLst>
              <a:ext uri="{FF2B5EF4-FFF2-40B4-BE49-F238E27FC236}">
                <a16:creationId xmlns:a16="http://schemas.microsoft.com/office/drawing/2014/main" id="{525DA893-7D2C-CD91-5810-D9561357EB12}"/>
              </a:ext>
            </a:extLst>
          </p:cNvPr>
          <p:cNvSpPr/>
          <p:nvPr/>
        </p:nvSpPr>
        <p:spPr>
          <a:xfrm>
            <a:off x="10820858" y="4693604"/>
            <a:ext cx="1212187" cy="1377289"/>
          </a:xfrm>
          <a:prstGeom prst="arc">
            <a:avLst>
              <a:gd name="adj1" fmla="val 821236"/>
              <a:gd name="adj2" fmla="val 3731911"/>
            </a:avLst>
          </a:prstGeom>
          <a:ln w="15875">
            <a:solidFill>
              <a:schemeClr val="accent2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3DE07C4A-07EC-7700-AE5D-C629B1879EA6}"/>
              </a:ext>
            </a:extLst>
          </p:cNvPr>
          <p:cNvSpPr txBox="1"/>
          <p:nvPr/>
        </p:nvSpPr>
        <p:spPr>
          <a:xfrm>
            <a:off x="11317214" y="5872624"/>
            <a:ext cx="708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solidFill>
                  <a:schemeClr val="accent2"/>
                </a:solidFill>
              </a:rPr>
              <a:t>e+</a:t>
            </a:r>
          </a:p>
          <a:p>
            <a:pPr algn="ctr"/>
            <a:r>
              <a:rPr lang="en-US" altLang="ja-JP" sz="1400" dirty="0">
                <a:solidFill>
                  <a:schemeClr val="accent2"/>
                </a:solidFill>
              </a:rPr>
              <a:t>LER</a:t>
            </a: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A64E35C8-4863-E366-1100-7746EA00102C}"/>
              </a:ext>
            </a:extLst>
          </p:cNvPr>
          <p:cNvSpPr txBox="1"/>
          <p:nvPr/>
        </p:nvSpPr>
        <p:spPr>
          <a:xfrm>
            <a:off x="8998794" y="5940521"/>
            <a:ext cx="510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solidFill>
                  <a:srgbClr val="0000FF"/>
                </a:solidFill>
              </a:rPr>
              <a:t>e-</a:t>
            </a:r>
          </a:p>
          <a:p>
            <a:pPr algn="ctr"/>
            <a:r>
              <a:rPr lang="en-US" altLang="ja-JP" sz="1400" dirty="0">
                <a:solidFill>
                  <a:srgbClr val="0000FF"/>
                </a:solidFill>
              </a:rPr>
              <a:t>HER</a:t>
            </a:r>
          </a:p>
        </p:txBody>
      </p:sp>
      <p:sp>
        <p:nvSpPr>
          <p:cNvPr id="80" name="円弧 79">
            <a:extLst>
              <a:ext uri="{FF2B5EF4-FFF2-40B4-BE49-F238E27FC236}">
                <a16:creationId xmlns:a16="http://schemas.microsoft.com/office/drawing/2014/main" id="{9E7165E9-A314-6FFB-8A8F-E7E00D770D1F}"/>
              </a:ext>
            </a:extLst>
          </p:cNvPr>
          <p:cNvSpPr/>
          <p:nvPr/>
        </p:nvSpPr>
        <p:spPr>
          <a:xfrm flipH="1">
            <a:off x="8811706" y="4786339"/>
            <a:ext cx="1138815" cy="1377289"/>
          </a:xfrm>
          <a:prstGeom prst="arc">
            <a:avLst>
              <a:gd name="adj1" fmla="val 821236"/>
              <a:gd name="adj2" fmla="val 3731911"/>
            </a:avLst>
          </a:prstGeom>
          <a:ln w="15875">
            <a:solidFill>
              <a:srgbClr val="0000FF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7158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51B98-5A49-96C7-6FF1-952DBB630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E3A63E8-4165-9C0E-8543-86EC350873CD}"/>
              </a:ext>
            </a:extLst>
          </p:cNvPr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>
            <a:extLst>
              <a:ext uri="{FF2B5EF4-FFF2-40B4-BE49-F238E27FC236}">
                <a16:creationId xmlns:a16="http://schemas.microsoft.com/office/drawing/2014/main" id="{51D4AA45-C4AD-E020-E318-0EFEC1F81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>
            <a:extLst>
              <a:ext uri="{FF2B5EF4-FFF2-40B4-BE49-F238E27FC236}">
                <a16:creationId xmlns:a16="http://schemas.microsoft.com/office/drawing/2014/main" id="{6F994DBC-9598-AE60-DE74-362F9D603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07B734F-7563-6682-E5B6-21B4449E0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14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DA70CC87-06E7-0285-4682-220BF986BA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26th March 2024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AB3FB965-BA10-9883-EA08-560996904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The 27th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38B00D6-CE92-4FFC-4850-6166E70CB3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561E6184-BBF3-21D6-EECC-44B24658E268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Collimator works during LS1  #2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コンテンツ プレースホルダー 2">
            <a:extLst>
              <a:ext uri="{FF2B5EF4-FFF2-40B4-BE49-F238E27FC236}">
                <a16:creationId xmlns:a16="http://schemas.microsoft.com/office/drawing/2014/main" id="{99DD9F4C-1E59-F8E1-AFD7-A01C0C82D919}"/>
              </a:ext>
            </a:extLst>
          </p:cNvPr>
          <p:cNvSpPr txBox="1">
            <a:spLocks/>
          </p:cNvSpPr>
          <p:nvPr/>
        </p:nvSpPr>
        <p:spPr>
          <a:xfrm>
            <a:off x="-2" y="1003216"/>
            <a:ext cx="9484218" cy="5481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srgbClr val="002060"/>
                </a:solidFill>
                <a:sym typeface="Symbol" panose="05050102010706020507" pitchFamily="18" charset="2"/>
              </a:rPr>
              <a:t>Other collimator related works:</a:t>
            </a:r>
          </a:p>
          <a:p>
            <a:pPr lvl="1"/>
            <a:r>
              <a:rPr lang="en-US" altLang="ja-JP" dirty="0">
                <a:sym typeface="Symbol" panose="05050102010706020507" pitchFamily="18" charset="2"/>
              </a:rPr>
              <a:t>Installation of HOM absorber chamber (</a:t>
            </a:r>
            <a:r>
              <a:rPr lang="en-US" altLang="ja-JP" dirty="0">
                <a:solidFill>
                  <a:schemeClr val="accent2"/>
                </a:solidFill>
                <a:sym typeface="Symbol" panose="05050102010706020507" pitchFamily="18" charset="2"/>
              </a:rPr>
              <a:t>LER</a:t>
            </a:r>
            <a:r>
              <a:rPr lang="en-US" altLang="ja-JP" dirty="0">
                <a:sym typeface="Symbol" panose="05050102010706020507" pitchFamily="18" charset="2"/>
              </a:rPr>
              <a:t>)</a:t>
            </a:r>
          </a:p>
          <a:p>
            <a:pPr lvl="2"/>
            <a:r>
              <a:rPr lang="en-US" altLang="ja-JP" sz="1800" dirty="0">
                <a:sym typeface="Symbol" panose="05050102010706020507" pitchFamily="18" charset="2"/>
              </a:rPr>
              <a:t>Beam pipe with HOM absorbers was installed near D06V1 collimator in LER.</a:t>
            </a:r>
          </a:p>
          <a:p>
            <a:pPr lvl="3"/>
            <a:r>
              <a:rPr lang="en-US" altLang="ja-JP" sz="1600" dirty="0">
                <a:sym typeface="Symbol" panose="05050102010706020507" pitchFamily="18" charset="2"/>
              </a:rPr>
              <a:t>For future high current beam operation.</a:t>
            </a:r>
          </a:p>
          <a:p>
            <a:pPr lvl="3"/>
            <a:r>
              <a:rPr lang="en-US" altLang="ja-JP" sz="1600" dirty="0">
                <a:sym typeface="Symbol" panose="05050102010706020507" pitchFamily="18" charset="2"/>
              </a:rPr>
              <a:t>HOM generated at collimator have not been serious issues so far.</a:t>
            </a:r>
          </a:p>
          <a:p>
            <a:pPr lvl="1"/>
            <a:r>
              <a:rPr lang="en-US" altLang="ja-JP" dirty="0">
                <a:sym typeface="Symbol" panose="05050102010706020507" pitchFamily="18" charset="2"/>
              </a:rPr>
              <a:t>Installation of permanent magnet on </a:t>
            </a:r>
            <a:r>
              <a:rPr lang="en-US" altLang="ja-JP" dirty="0" err="1">
                <a:sym typeface="Symbol" panose="05050102010706020507" pitchFamily="18" charset="2"/>
              </a:rPr>
              <a:t>SuperKEKB</a:t>
            </a:r>
            <a:r>
              <a:rPr lang="en-US" altLang="ja-JP" dirty="0">
                <a:sym typeface="Symbol" panose="05050102010706020507" pitchFamily="18" charset="2"/>
              </a:rPr>
              <a:t>-type horizontal collimators (</a:t>
            </a:r>
            <a:r>
              <a:rPr lang="en-US" altLang="ja-JP" dirty="0">
                <a:solidFill>
                  <a:schemeClr val="accent2"/>
                </a:solidFill>
                <a:sym typeface="Symbol" panose="05050102010706020507" pitchFamily="18" charset="2"/>
              </a:rPr>
              <a:t>LER</a:t>
            </a:r>
            <a:r>
              <a:rPr lang="en-US" altLang="ja-JP" dirty="0">
                <a:sym typeface="Symbol" panose="05050102010706020507" pitchFamily="18" charset="2"/>
              </a:rPr>
              <a:t>&amp;</a:t>
            </a:r>
            <a:r>
              <a:rPr lang="en-US" altLang="ja-JP" dirty="0">
                <a:solidFill>
                  <a:srgbClr val="0000FF"/>
                </a:solidFill>
                <a:sym typeface="Symbol" panose="05050102010706020507" pitchFamily="18" charset="2"/>
              </a:rPr>
              <a:t>HER</a:t>
            </a:r>
            <a:r>
              <a:rPr lang="en-US" altLang="ja-JP" dirty="0">
                <a:sym typeface="Symbol" panose="05050102010706020507" pitchFamily="18" charset="2"/>
              </a:rPr>
              <a:t>)</a:t>
            </a:r>
          </a:p>
          <a:p>
            <a:pPr lvl="2"/>
            <a:r>
              <a:rPr lang="en-US" altLang="ja-JP" sz="1800" dirty="0">
                <a:sym typeface="Symbol" panose="05050102010706020507" pitchFamily="18" charset="2"/>
              </a:rPr>
              <a:t>For suppression of electron cloud which may be the cause of SBL.</a:t>
            </a:r>
          </a:p>
          <a:p>
            <a:pPr lvl="2"/>
            <a:r>
              <a:rPr lang="en-US" altLang="ja-JP" sz="1800" dirty="0">
                <a:sym typeface="Symbol" panose="05050102010706020507" pitchFamily="18" charset="2"/>
              </a:rPr>
              <a:t>All </a:t>
            </a:r>
            <a:r>
              <a:rPr lang="en-US" altLang="ja-JP" sz="1800" dirty="0" err="1">
                <a:sym typeface="Symbol" panose="05050102010706020507" pitchFamily="18" charset="2"/>
              </a:rPr>
              <a:t>SuperKEKB</a:t>
            </a:r>
            <a:r>
              <a:rPr lang="en-US" altLang="ja-JP" sz="1800" dirty="0">
                <a:sym typeface="Symbol" panose="05050102010706020507" pitchFamily="18" charset="2"/>
              </a:rPr>
              <a:t>-type horizontal collimators have permanent magnets on it. </a:t>
            </a:r>
          </a:p>
          <a:p>
            <a:pPr lvl="1"/>
            <a:r>
              <a:rPr lang="en-US" altLang="ja-JP" dirty="0">
                <a:sym typeface="Symbol" panose="05050102010706020507" pitchFamily="18" charset="2"/>
              </a:rPr>
              <a:t>Precise alignment of collimators by Magnet Group.</a:t>
            </a:r>
          </a:p>
          <a:p>
            <a:pPr lvl="2"/>
            <a:r>
              <a:rPr lang="en-US" altLang="ja-JP" sz="1800" dirty="0">
                <a:sym typeface="Symbol" panose="05050102010706020507" pitchFamily="18" charset="2"/>
              </a:rPr>
              <a:t>For </a:t>
            </a:r>
            <a:r>
              <a:rPr lang="en-US" altLang="ja-JP" sz="1800" dirty="0" err="1">
                <a:sym typeface="Symbol" panose="05050102010706020507" pitchFamily="18" charset="2"/>
              </a:rPr>
              <a:t>SuperKEKB</a:t>
            </a:r>
            <a:r>
              <a:rPr lang="en-US" altLang="ja-JP" sz="1800" dirty="0">
                <a:sym typeface="Symbol" panose="05050102010706020507" pitchFamily="18" charset="2"/>
              </a:rPr>
              <a:t>-type Vertical collimators whose heads were replaced during LS1</a:t>
            </a:r>
          </a:p>
          <a:p>
            <a:pPr lvl="3"/>
            <a:r>
              <a:rPr lang="en-US" altLang="ja-JP" sz="1600" dirty="0">
                <a:solidFill>
                  <a:srgbClr val="0000FF"/>
                </a:solidFill>
                <a:sym typeface="Symbol" panose="05050102010706020507" pitchFamily="18" charset="2"/>
              </a:rPr>
              <a:t>HER : D01V1</a:t>
            </a:r>
          </a:p>
          <a:p>
            <a:pPr lvl="3"/>
            <a:r>
              <a:rPr lang="en-US" altLang="ja-JP" sz="1600" dirty="0">
                <a:solidFill>
                  <a:schemeClr val="accent2"/>
                </a:solidFill>
                <a:sym typeface="Symbol" panose="05050102010706020507" pitchFamily="18" charset="2"/>
              </a:rPr>
              <a:t>LER :  D02V1, D05V1, D06V1</a:t>
            </a:r>
          </a:p>
          <a:p>
            <a:pPr lvl="1"/>
            <a:r>
              <a:rPr lang="en-US" altLang="ja-JP" dirty="0">
                <a:sym typeface="Symbol" panose="05050102010706020507" pitchFamily="18" charset="2"/>
              </a:rPr>
              <a:t>Upgrade of KEKB-type driving mechanism</a:t>
            </a:r>
          </a:p>
          <a:p>
            <a:pPr lvl="2"/>
            <a:r>
              <a:rPr lang="en-US" altLang="ja-JP" sz="1800" dirty="0">
                <a:sym typeface="Symbol" panose="05050102010706020507" pitchFamily="18" charset="2"/>
              </a:rPr>
              <a:t>For more precise and stable position control</a:t>
            </a:r>
          </a:p>
          <a:p>
            <a:pPr lvl="3"/>
            <a:r>
              <a:rPr lang="en-US" altLang="ja-JP" sz="1600" dirty="0">
                <a:solidFill>
                  <a:srgbClr val="0000FF"/>
                </a:solidFill>
                <a:sym typeface="Symbol" panose="05050102010706020507" pitchFamily="18" charset="2"/>
              </a:rPr>
              <a:t>HER : D09V1, D12V3</a:t>
            </a:r>
            <a:endParaRPr lang="en-US" altLang="ja-JP" sz="2000" dirty="0">
              <a:solidFill>
                <a:srgbClr val="0000FF"/>
              </a:solidFill>
              <a:sym typeface="Symbol" panose="05050102010706020507" pitchFamily="18" charset="2"/>
            </a:endParaRPr>
          </a:p>
          <a:p>
            <a:pPr lvl="1"/>
            <a:endParaRPr lang="en-US" altLang="ja-JP" dirty="0">
              <a:solidFill>
                <a:srgbClr val="002060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275F912-6FE0-9435-4D01-966F5533A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638" y="944151"/>
            <a:ext cx="2533099" cy="1900627"/>
          </a:xfrm>
          <a:prstGeom prst="rect">
            <a:avLst/>
          </a:prstGeom>
        </p:spPr>
      </p:pic>
      <p:pic>
        <p:nvPicPr>
          <p:cNvPr id="5" name="図 4" descr="飛行機の模型&#10;&#10;中程度の精度で自動的に生成された説明">
            <a:extLst>
              <a:ext uri="{FF2B5EF4-FFF2-40B4-BE49-F238E27FC236}">
                <a16:creationId xmlns:a16="http://schemas.microsoft.com/office/drawing/2014/main" id="{E835223F-DE3F-0CA5-9A3F-8587D672ED9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0780" y="2732220"/>
            <a:ext cx="2731220" cy="195805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97BFDC1-2F47-3735-35E7-C16774DE43D0}"/>
              </a:ext>
            </a:extLst>
          </p:cNvPr>
          <p:cNvSpPr txBox="1"/>
          <p:nvPr/>
        </p:nvSpPr>
        <p:spPr>
          <a:xfrm>
            <a:off x="8258510" y="1043802"/>
            <a:ext cx="704179" cy="26161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>
                <a:solidFill>
                  <a:srgbClr val="00B050"/>
                </a:solidFill>
              </a:rPr>
              <a:t>M</a:t>
            </a:r>
            <a:r>
              <a:rPr kumimoji="1" lang="en-US" altLang="ja-JP" sz="1050" dirty="0">
                <a:solidFill>
                  <a:srgbClr val="00B050"/>
                </a:solidFill>
              </a:rPr>
              <a:t>. </a:t>
            </a:r>
            <a:r>
              <a:rPr lang="en-US" altLang="ja-JP" sz="1050" dirty="0">
                <a:solidFill>
                  <a:srgbClr val="00B050"/>
                </a:solidFill>
              </a:rPr>
              <a:t>Shirai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215D099-CF8D-82AF-7590-11EC3B4A8873}"/>
              </a:ext>
            </a:extLst>
          </p:cNvPr>
          <p:cNvSpPr txBox="1"/>
          <p:nvPr/>
        </p:nvSpPr>
        <p:spPr>
          <a:xfrm>
            <a:off x="11340737" y="4461865"/>
            <a:ext cx="834970" cy="253916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50" dirty="0">
                <a:solidFill>
                  <a:srgbClr val="00B050"/>
                </a:solidFill>
              </a:rPr>
              <a:t>T. Ishibashi</a:t>
            </a:r>
            <a:endParaRPr lang="en-US" altLang="ja-JP" sz="1050" dirty="0">
              <a:solidFill>
                <a:srgbClr val="00B050"/>
              </a:solidFill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9ECF248F-7DBA-169A-F2EC-7935E5B91A9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625" y="4785874"/>
            <a:ext cx="2110552" cy="1585539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DBE761E5-302E-B898-D1DE-2F0FA263FB4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6" b="10723"/>
          <a:stretch/>
        </p:blipFill>
        <p:spPr>
          <a:xfrm>
            <a:off x="10252048" y="4769250"/>
            <a:ext cx="1667809" cy="1600671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FB638D3-F36B-2D18-F6CC-CE0337D7711B}"/>
              </a:ext>
            </a:extLst>
          </p:cNvPr>
          <p:cNvSpPr txBox="1"/>
          <p:nvPr/>
        </p:nvSpPr>
        <p:spPr>
          <a:xfrm>
            <a:off x="7401528" y="6074007"/>
            <a:ext cx="704179" cy="26161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>
                <a:solidFill>
                  <a:srgbClr val="00B050"/>
                </a:solidFill>
              </a:rPr>
              <a:t>M</a:t>
            </a:r>
            <a:r>
              <a:rPr kumimoji="1" lang="en-US" altLang="ja-JP" sz="1050" dirty="0">
                <a:solidFill>
                  <a:srgbClr val="00B050"/>
                </a:solidFill>
              </a:rPr>
              <a:t>. </a:t>
            </a:r>
            <a:r>
              <a:rPr lang="en-US" altLang="ja-JP" sz="1050" dirty="0">
                <a:solidFill>
                  <a:srgbClr val="00B050"/>
                </a:solidFill>
              </a:rPr>
              <a:t>Shirai</a:t>
            </a:r>
          </a:p>
        </p:txBody>
      </p:sp>
      <p:sp>
        <p:nvSpPr>
          <p:cNvPr id="19" name="矢印: 下 18">
            <a:extLst>
              <a:ext uri="{FF2B5EF4-FFF2-40B4-BE49-F238E27FC236}">
                <a16:creationId xmlns:a16="http://schemas.microsoft.com/office/drawing/2014/main" id="{FFAD15D5-F904-504F-CE0F-EBAF1F2D7330}"/>
              </a:ext>
            </a:extLst>
          </p:cNvPr>
          <p:cNvSpPr/>
          <p:nvPr/>
        </p:nvSpPr>
        <p:spPr>
          <a:xfrm rot="16200000">
            <a:off x="10033394" y="5409531"/>
            <a:ext cx="241080" cy="313899"/>
          </a:xfrm>
          <a:prstGeom prst="down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17EF4CF-21CB-4140-F326-D7EFD89CD507}"/>
              </a:ext>
            </a:extLst>
          </p:cNvPr>
          <p:cNvSpPr txBox="1"/>
          <p:nvPr/>
        </p:nvSpPr>
        <p:spPr>
          <a:xfrm>
            <a:off x="8730671" y="2218212"/>
            <a:ext cx="1386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</a:rPr>
              <a:t>H</a:t>
            </a:r>
            <a:r>
              <a:rPr lang="en-US" altLang="ja-JP" sz="1400" dirty="0">
                <a:solidFill>
                  <a:schemeClr val="bg1"/>
                </a:solidFill>
              </a:rPr>
              <a:t>OM absorber chamber</a:t>
            </a:r>
            <a:endParaRPr kumimoji="1" lang="en-US" altLang="ja-JP" sz="1400" dirty="0">
              <a:solidFill>
                <a:schemeClr val="bg1"/>
              </a:solidFill>
            </a:endParaRP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2C5E4210-0D91-279F-CC9B-D2C2BF7CC42A}"/>
              </a:ext>
            </a:extLst>
          </p:cNvPr>
          <p:cNvCxnSpPr>
            <a:cxnSpLocks/>
            <a:stCxn id="3" idx="0"/>
          </p:cNvCxnSpPr>
          <p:nvPr/>
        </p:nvCxnSpPr>
        <p:spPr>
          <a:xfrm flipH="1" flipV="1">
            <a:off x="9423863" y="1906903"/>
            <a:ext cx="1" cy="31130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1AB2719-E2C4-1692-E298-398D0233A4BE}"/>
              </a:ext>
            </a:extLst>
          </p:cNvPr>
          <p:cNvSpPr txBox="1"/>
          <p:nvPr/>
        </p:nvSpPr>
        <p:spPr>
          <a:xfrm>
            <a:off x="8731348" y="913960"/>
            <a:ext cx="13863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</a:rPr>
              <a:t>D06V1</a:t>
            </a:r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D55370B4-3DAE-2CBD-EF84-F63E68D73119}"/>
              </a:ext>
            </a:extLst>
          </p:cNvPr>
          <p:cNvCxnSpPr>
            <a:cxnSpLocks/>
          </p:cNvCxnSpPr>
          <p:nvPr/>
        </p:nvCxnSpPr>
        <p:spPr>
          <a:xfrm>
            <a:off x="9500154" y="1122652"/>
            <a:ext cx="574033" cy="50475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96A4617D-2676-A96E-F8E9-8380AB3128A1}"/>
              </a:ext>
            </a:extLst>
          </p:cNvPr>
          <p:cNvSpPr txBox="1"/>
          <p:nvPr/>
        </p:nvSpPr>
        <p:spPr>
          <a:xfrm>
            <a:off x="9233884" y="2676678"/>
            <a:ext cx="1918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solidFill>
                  <a:schemeClr val="bg1"/>
                </a:solidFill>
              </a:rPr>
              <a:t>Permanent magnet</a:t>
            </a:r>
            <a:endParaRPr kumimoji="1" lang="en-US" altLang="ja-JP" sz="1400" dirty="0">
              <a:solidFill>
                <a:schemeClr val="bg1"/>
              </a:solidFill>
            </a:endParaRPr>
          </a:p>
        </p:txBody>
      </p: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52DBCB85-B9DD-E146-9A6D-171B995C07B8}"/>
              </a:ext>
            </a:extLst>
          </p:cNvPr>
          <p:cNvCxnSpPr>
            <a:cxnSpLocks/>
            <a:stCxn id="30" idx="2"/>
          </p:cNvCxnSpPr>
          <p:nvPr/>
        </p:nvCxnSpPr>
        <p:spPr>
          <a:xfrm>
            <a:off x="10193346" y="2984455"/>
            <a:ext cx="412182" cy="38196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E6CC0C7F-D86D-1BDC-93FF-242F30115CCC}"/>
              </a:ext>
            </a:extLst>
          </p:cNvPr>
          <p:cNvSpPr txBox="1"/>
          <p:nvPr/>
        </p:nvSpPr>
        <p:spPr>
          <a:xfrm>
            <a:off x="8182358" y="5891765"/>
            <a:ext cx="1769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solidFill>
                  <a:schemeClr val="bg1"/>
                </a:solidFill>
              </a:rPr>
              <a:t>Conventional driving mechanism</a:t>
            </a:r>
            <a:endParaRPr kumimoji="1" lang="en-US" altLang="ja-JP" sz="1400" dirty="0">
              <a:solidFill>
                <a:schemeClr val="bg1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CFD8E1E-6E74-6F4A-9708-2E19B723B9B8}"/>
              </a:ext>
            </a:extLst>
          </p:cNvPr>
          <p:cNvSpPr txBox="1"/>
          <p:nvPr/>
        </p:nvSpPr>
        <p:spPr>
          <a:xfrm>
            <a:off x="10193346" y="5878998"/>
            <a:ext cx="1769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solidFill>
                  <a:schemeClr val="bg1"/>
                </a:solidFill>
              </a:rPr>
              <a:t>New driving mechanism</a:t>
            </a:r>
            <a:endParaRPr kumimoji="1" lang="en-US" altLang="ja-JP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364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FE48A-AD5E-6C5B-A12A-88C815DCB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2E88AD2-3F05-3FB2-DDFB-323138A25126}"/>
              </a:ext>
            </a:extLst>
          </p:cNvPr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>
            <a:extLst>
              <a:ext uri="{FF2B5EF4-FFF2-40B4-BE49-F238E27FC236}">
                <a16:creationId xmlns:a16="http://schemas.microsoft.com/office/drawing/2014/main" id="{A9FE1EA8-E1FD-2FEF-E30B-BA1A33F1E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>
            <a:extLst>
              <a:ext uri="{FF2B5EF4-FFF2-40B4-BE49-F238E27FC236}">
                <a16:creationId xmlns:a16="http://schemas.microsoft.com/office/drawing/2014/main" id="{C503FC90-9038-513A-18EF-B75E2BDA1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1004BA2-485B-D4FB-75B4-E11D44293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15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231C57DA-FCC8-332E-511E-CDF086700D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26th March 2024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343202B1-03F2-E00B-0995-1C0D9E879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The 27th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CD0B5D7A-F521-183B-354F-988FE47CAD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C356483D-B9D4-83E9-D0CF-29E5114FF9FA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Status of LER collimator after LS1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C6C425A-D6F8-A3A7-B271-88501DA5E9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15" y="1109928"/>
            <a:ext cx="5608158" cy="529744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BFCF6EE-5FDF-9246-DD7E-195EC91BE5B7}"/>
              </a:ext>
            </a:extLst>
          </p:cNvPr>
          <p:cNvSpPr txBox="1"/>
          <p:nvPr/>
        </p:nvSpPr>
        <p:spPr>
          <a:xfrm>
            <a:off x="4316934" y="1032825"/>
            <a:ext cx="1012889" cy="2769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00B050"/>
                </a:solidFill>
              </a:rPr>
              <a:t>T. Ishibashi</a:t>
            </a:r>
            <a:endParaRPr lang="en-US" altLang="ja-JP" sz="1200" dirty="0">
              <a:solidFill>
                <a:srgbClr val="00B05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17E4070-1093-EB77-9ECF-FF934F179DA7}"/>
              </a:ext>
            </a:extLst>
          </p:cNvPr>
          <p:cNvSpPr txBox="1">
            <a:spLocks/>
          </p:cNvSpPr>
          <p:nvPr/>
        </p:nvSpPr>
        <p:spPr>
          <a:xfrm>
            <a:off x="5673473" y="4800466"/>
            <a:ext cx="6189873" cy="16213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>
                <a:sym typeface="Symbol" panose="05050102010706020507" pitchFamily="18" charset="2"/>
              </a:rPr>
              <a:t>Remarks</a:t>
            </a:r>
          </a:p>
          <a:p>
            <a:pPr lvl="1"/>
            <a:r>
              <a:rPr lang="en-US" altLang="ja-JP" sz="1900" dirty="0">
                <a:sym typeface="Symbol" panose="05050102010706020507" pitchFamily="18" charset="2"/>
              </a:rPr>
              <a:t>D06H3 and D06H4 work as spoiler and absorber against inj. kicker accidental firings.</a:t>
            </a:r>
          </a:p>
          <a:p>
            <a:pPr lvl="1"/>
            <a:r>
              <a:rPr lang="en-US" altLang="ja-JP" sz="1900" dirty="0">
                <a:sym typeface="Symbol" panose="05050102010706020507" pitchFamily="18" charset="2"/>
              </a:rPr>
              <a:t>All collimator heads are healthy (Not damaged).</a:t>
            </a:r>
          </a:p>
          <a:p>
            <a:pPr lvl="1"/>
            <a:r>
              <a:rPr lang="en-US" altLang="ja-JP" sz="1900" dirty="0">
                <a:sym typeface="Symbol" panose="05050102010706020507" pitchFamily="18" charset="2"/>
              </a:rPr>
              <a:t>All vertical collimator heads are coated with Cu.</a:t>
            </a:r>
          </a:p>
          <a:p>
            <a:pPr lvl="1"/>
            <a:r>
              <a:rPr lang="en-US" altLang="ja-JP" sz="1900" dirty="0">
                <a:sym typeface="Symbol" panose="05050102010706020507" pitchFamily="18" charset="2"/>
              </a:rPr>
              <a:t>All horizontal collimator have permanent magnets.</a:t>
            </a:r>
          </a:p>
          <a:p>
            <a:pPr marL="1371600" lvl="3" indent="0">
              <a:buNone/>
            </a:pPr>
            <a:endParaRPr lang="en-US" altLang="ja-JP" sz="20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lvl="1"/>
            <a:endParaRPr lang="en-US" altLang="ja-JP" sz="2000" dirty="0">
              <a:solidFill>
                <a:srgbClr val="002060"/>
              </a:solidFill>
            </a:endParaRPr>
          </a:p>
        </p:txBody>
      </p:sp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4803E9FE-56A6-ED4B-499A-67DA51DFEE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360100"/>
              </p:ext>
            </p:extLst>
          </p:nvPr>
        </p:nvGraphicFramePr>
        <p:xfrm>
          <a:off x="6015446" y="1309824"/>
          <a:ext cx="5412944" cy="15240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82082">
                  <a:extLst>
                    <a:ext uri="{9D8B030D-6E8A-4147-A177-3AD203B41FA5}">
                      <a16:colId xmlns:a16="http://schemas.microsoft.com/office/drawing/2014/main" val="436385548"/>
                    </a:ext>
                  </a:extLst>
                </a:gridCol>
                <a:gridCol w="1031387">
                  <a:extLst>
                    <a:ext uri="{9D8B030D-6E8A-4147-A177-3AD203B41FA5}">
                      <a16:colId xmlns:a16="http://schemas.microsoft.com/office/drawing/2014/main" val="1865058900"/>
                    </a:ext>
                  </a:extLst>
                </a:gridCol>
                <a:gridCol w="1386345">
                  <a:extLst>
                    <a:ext uri="{9D8B030D-6E8A-4147-A177-3AD203B41FA5}">
                      <a16:colId xmlns:a16="http://schemas.microsoft.com/office/drawing/2014/main" val="323653357"/>
                    </a:ext>
                  </a:extLst>
                </a:gridCol>
                <a:gridCol w="1060010">
                  <a:extLst>
                    <a:ext uri="{9D8B030D-6E8A-4147-A177-3AD203B41FA5}">
                      <a16:colId xmlns:a16="http://schemas.microsoft.com/office/drawing/2014/main" val="645407"/>
                    </a:ext>
                  </a:extLst>
                </a:gridCol>
                <a:gridCol w="1153120">
                  <a:extLst>
                    <a:ext uri="{9D8B030D-6E8A-4147-A177-3AD203B41FA5}">
                      <a16:colId xmlns:a16="http://schemas.microsoft.com/office/drawing/2014/main" val="3214596328"/>
                    </a:ext>
                  </a:extLst>
                </a:gridCol>
              </a:tblGrid>
              <a:tr h="20876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Name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Type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Tip Material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Cu coating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Tip condition</a:t>
                      </a:r>
                      <a:endParaRPr kumimoji="1" lang="ja-JP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7722458"/>
                  </a:ext>
                </a:extLst>
              </a:tr>
              <a:tr h="20876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D02V1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err="1"/>
                        <a:t>SuperKEKB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Ta (160 mm)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〇</a:t>
                      </a:r>
                      <a:endParaRPr kumimoji="1" lang="en-US" altLang="ja-JP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7775414"/>
                  </a:ext>
                </a:extLst>
              </a:tr>
              <a:tr h="20876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D05V1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err="1"/>
                        <a:t>SuperKEKB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Ta (4 mm)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1154300"/>
                  </a:ext>
                </a:extLst>
              </a:tr>
              <a:tr h="20876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D06V1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err="1"/>
                        <a:t>SuperKEKB</a:t>
                      </a:r>
                      <a:endParaRPr kumimoji="1" lang="en-US" altLang="ja-JP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Ti (10 mm)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9450279"/>
                  </a:ext>
                </a:extLst>
              </a:tr>
              <a:tr h="20876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D06V2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err="1"/>
                        <a:t>SuperKEKB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Hybrid (3 mm)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4001750"/>
                  </a:ext>
                </a:extLst>
              </a:tr>
            </a:tbl>
          </a:graphicData>
        </a:graphic>
      </p:graphicFrame>
      <p:graphicFrame>
        <p:nvGraphicFramePr>
          <p:cNvPr id="16" name="表 15">
            <a:extLst>
              <a:ext uri="{FF2B5EF4-FFF2-40B4-BE49-F238E27FC236}">
                <a16:creationId xmlns:a16="http://schemas.microsoft.com/office/drawing/2014/main" id="{41663A9C-351A-64B9-64F7-2EBED20450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830771"/>
              </p:ext>
            </p:extLst>
          </p:nvPr>
        </p:nvGraphicFramePr>
        <p:xfrm>
          <a:off x="6052174" y="3218341"/>
          <a:ext cx="5412944" cy="152400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960215">
                  <a:extLst>
                    <a:ext uri="{9D8B030D-6E8A-4147-A177-3AD203B41FA5}">
                      <a16:colId xmlns:a16="http://schemas.microsoft.com/office/drawing/2014/main" val="2046683568"/>
                    </a:ext>
                  </a:extLst>
                </a:gridCol>
                <a:gridCol w="1057523">
                  <a:extLst>
                    <a:ext uri="{9D8B030D-6E8A-4147-A177-3AD203B41FA5}">
                      <a16:colId xmlns:a16="http://schemas.microsoft.com/office/drawing/2014/main" val="3656922601"/>
                    </a:ext>
                  </a:extLst>
                </a:gridCol>
                <a:gridCol w="1176793">
                  <a:extLst>
                    <a:ext uri="{9D8B030D-6E8A-4147-A177-3AD203B41FA5}">
                      <a16:colId xmlns:a16="http://schemas.microsoft.com/office/drawing/2014/main" val="35565837"/>
                    </a:ext>
                  </a:extLst>
                </a:gridCol>
                <a:gridCol w="1057524">
                  <a:extLst>
                    <a:ext uri="{9D8B030D-6E8A-4147-A177-3AD203B41FA5}">
                      <a16:colId xmlns:a16="http://schemas.microsoft.com/office/drawing/2014/main" val="3203368067"/>
                    </a:ext>
                  </a:extLst>
                </a:gridCol>
                <a:gridCol w="1160889">
                  <a:extLst>
                    <a:ext uri="{9D8B030D-6E8A-4147-A177-3AD203B41FA5}">
                      <a16:colId xmlns:a16="http://schemas.microsoft.com/office/drawing/2014/main" val="38997756"/>
                    </a:ext>
                  </a:extLst>
                </a:gridCol>
              </a:tblGrid>
              <a:tr h="25225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Name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Type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Tip Material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Cu coating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Tip condition</a:t>
                      </a:r>
                      <a:endParaRPr kumimoji="1" lang="ja-JP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2088635"/>
                  </a:ext>
                </a:extLst>
              </a:tr>
              <a:tr h="25225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D02H1-H4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err="1"/>
                        <a:t>SuperKEKB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W (10 mm)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×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1705614"/>
                  </a:ext>
                </a:extLst>
              </a:tr>
              <a:tr h="25225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D03H1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err="1"/>
                        <a:t>SuperKEKB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W (10 mm)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×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〇</a:t>
                      </a:r>
                      <a:endParaRPr kumimoji="1" lang="en-US" altLang="ja-JP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5670851"/>
                  </a:ext>
                </a:extLst>
              </a:tr>
              <a:tr h="25225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D06H3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err="1"/>
                        <a:t>SuperKEKB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C (160 mm)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5657908"/>
                  </a:ext>
                </a:extLst>
              </a:tr>
              <a:tr h="25225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D06H4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err="1"/>
                        <a:t>SuperKEKB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Ta (10 mm)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×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6353041"/>
                  </a:ext>
                </a:extLst>
              </a:tr>
            </a:tbl>
          </a:graphicData>
        </a:graphic>
      </p:graphicFrame>
      <p:sp>
        <p:nvSpPr>
          <p:cNvPr id="17" name="コンテンツ プレースホルダー 2">
            <a:extLst>
              <a:ext uri="{FF2B5EF4-FFF2-40B4-BE49-F238E27FC236}">
                <a16:creationId xmlns:a16="http://schemas.microsoft.com/office/drawing/2014/main" id="{B93DD1D9-B9C6-77B7-1CA0-2B692FB8A526}"/>
              </a:ext>
            </a:extLst>
          </p:cNvPr>
          <p:cNvSpPr txBox="1">
            <a:spLocks/>
          </p:cNvSpPr>
          <p:nvPr/>
        </p:nvSpPr>
        <p:spPr>
          <a:xfrm>
            <a:off x="5673473" y="995558"/>
            <a:ext cx="2996108" cy="3507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>
                <a:sym typeface="Symbol" panose="05050102010706020507" pitchFamily="18" charset="2"/>
              </a:rPr>
              <a:t>Vertical collimator</a:t>
            </a:r>
          </a:p>
          <a:p>
            <a:pPr lvl="1"/>
            <a:endParaRPr lang="en-US" altLang="ja-JP" sz="2000" dirty="0">
              <a:solidFill>
                <a:srgbClr val="002060"/>
              </a:solidFill>
            </a:endParaRPr>
          </a:p>
        </p:txBody>
      </p:sp>
      <p:sp>
        <p:nvSpPr>
          <p:cNvPr id="18" name="コンテンツ プレースホルダー 2">
            <a:extLst>
              <a:ext uri="{FF2B5EF4-FFF2-40B4-BE49-F238E27FC236}">
                <a16:creationId xmlns:a16="http://schemas.microsoft.com/office/drawing/2014/main" id="{8B067E98-5EDC-8D22-9598-96B0BC6D6DBE}"/>
              </a:ext>
            </a:extLst>
          </p:cNvPr>
          <p:cNvSpPr txBox="1">
            <a:spLocks/>
          </p:cNvSpPr>
          <p:nvPr/>
        </p:nvSpPr>
        <p:spPr>
          <a:xfrm>
            <a:off x="5673473" y="2886340"/>
            <a:ext cx="3319452" cy="3876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>
                <a:sym typeface="Symbol" panose="05050102010706020507" pitchFamily="18" charset="2"/>
              </a:rPr>
              <a:t>Horizontal collimator</a:t>
            </a:r>
          </a:p>
          <a:p>
            <a:pPr lvl="1"/>
            <a:endParaRPr lang="en-US" altLang="ja-JP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734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AF6F7-3BA3-CB05-9500-29DCDD33C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EB29E78-2FF7-D22A-FD04-6B7C65705E2A}"/>
              </a:ext>
            </a:extLst>
          </p:cNvPr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>
            <a:extLst>
              <a:ext uri="{FF2B5EF4-FFF2-40B4-BE49-F238E27FC236}">
                <a16:creationId xmlns:a16="http://schemas.microsoft.com/office/drawing/2014/main" id="{9DACD2AC-C389-F8CC-7960-CE1A3CE81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>
            <a:extLst>
              <a:ext uri="{FF2B5EF4-FFF2-40B4-BE49-F238E27FC236}">
                <a16:creationId xmlns:a16="http://schemas.microsoft.com/office/drawing/2014/main" id="{8C96C44E-7276-7760-5087-5A7E0A1F1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934F00A-83BA-6828-886F-1B40DF407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16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EE278ABA-A0C5-D624-2E22-A9A01413C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26th March 2024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684C17BD-F4BC-C7CD-666B-F5E640C8D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The 27th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2F42259-2100-77FF-3C89-BEDB410C8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5933236A-09D8-94B1-54C2-545C4ADA24D8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Status of HER collimator after LS1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9506266-7E59-DF1F-6487-EE9BCF7A5E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3692" y="966302"/>
            <a:ext cx="5608158" cy="5297443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97B3159-6481-081D-6B0E-F3D7FE8B9834}"/>
              </a:ext>
            </a:extLst>
          </p:cNvPr>
          <p:cNvSpPr txBox="1"/>
          <p:nvPr/>
        </p:nvSpPr>
        <p:spPr>
          <a:xfrm>
            <a:off x="6030858" y="1154922"/>
            <a:ext cx="1012889" cy="2769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00B050"/>
                </a:solidFill>
              </a:rPr>
              <a:t>T. Ishibashi</a:t>
            </a:r>
            <a:endParaRPr lang="en-US" altLang="ja-JP" sz="1200" dirty="0">
              <a:solidFill>
                <a:srgbClr val="00B050"/>
              </a:solidFill>
            </a:endParaRPr>
          </a:p>
        </p:txBody>
      </p: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5D204D1E-40C3-6B0F-022D-AAAE40AECA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025471"/>
              </p:ext>
            </p:extLst>
          </p:nvPr>
        </p:nvGraphicFramePr>
        <p:xfrm>
          <a:off x="312956" y="1344169"/>
          <a:ext cx="5412944" cy="15240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038405">
                  <a:extLst>
                    <a:ext uri="{9D8B030D-6E8A-4147-A177-3AD203B41FA5}">
                      <a16:colId xmlns:a16="http://schemas.microsoft.com/office/drawing/2014/main" val="436385548"/>
                    </a:ext>
                  </a:extLst>
                </a:gridCol>
                <a:gridCol w="993913">
                  <a:extLst>
                    <a:ext uri="{9D8B030D-6E8A-4147-A177-3AD203B41FA5}">
                      <a16:colId xmlns:a16="http://schemas.microsoft.com/office/drawing/2014/main" val="1865058900"/>
                    </a:ext>
                  </a:extLst>
                </a:gridCol>
                <a:gridCol w="1192696">
                  <a:extLst>
                    <a:ext uri="{9D8B030D-6E8A-4147-A177-3AD203B41FA5}">
                      <a16:colId xmlns:a16="http://schemas.microsoft.com/office/drawing/2014/main" val="323653357"/>
                    </a:ext>
                  </a:extLst>
                </a:gridCol>
                <a:gridCol w="1034810">
                  <a:extLst>
                    <a:ext uri="{9D8B030D-6E8A-4147-A177-3AD203B41FA5}">
                      <a16:colId xmlns:a16="http://schemas.microsoft.com/office/drawing/2014/main" val="645407"/>
                    </a:ext>
                  </a:extLst>
                </a:gridCol>
                <a:gridCol w="1153120">
                  <a:extLst>
                    <a:ext uri="{9D8B030D-6E8A-4147-A177-3AD203B41FA5}">
                      <a16:colId xmlns:a16="http://schemas.microsoft.com/office/drawing/2014/main" val="3214596328"/>
                    </a:ext>
                  </a:extLst>
                </a:gridCol>
              </a:tblGrid>
              <a:tr h="20876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Name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Type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Tip Material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Cu coating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Tip condition</a:t>
                      </a:r>
                      <a:endParaRPr kumimoji="1" lang="ja-JP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7722458"/>
                  </a:ext>
                </a:extLst>
              </a:tr>
              <a:tr h="20876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D01V1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err="1"/>
                        <a:t>SuperKEKB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Ta (10 mm)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〇</a:t>
                      </a:r>
                      <a:endParaRPr kumimoji="1" lang="en-US" altLang="ja-JP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7775414"/>
                  </a:ext>
                </a:extLst>
              </a:tr>
              <a:tr h="20876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D12V1, V2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KEKB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Ti (40 mm)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×</a:t>
                      </a:r>
                      <a:endParaRPr kumimoji="1" lang="ja-JP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1154300"/>
                  </a:ext>
                </a:extLst>
              </a:tr>
              <a:tr h="20876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D12V3, V4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KEKB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Ti (40 mm)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9450279"/>
                  </a:ext>
                </a:extLst>
              </a:tr>
              <a:tr h="20876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D09V1-V4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KEKB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Ti (40 mm)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4001750"/>
                  </a:ext>
                </a:extLst>
              </a:tr>
            </a:tbl>
          </a:graphicData>
        </a:graphic>
      </p:graphicFrame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22CB8909-ADDB-AFC5-1EAB-5EA5C408D3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8269716"/>
              </p:ext>
            </p:extLst>
          </p:nvPr>
        </p:nvGraphicFramePr>
        <p:xfrm>
          <a:off x="312956" y="3214296"/>
          <a:ext cx="5412944" cy="182880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969872">
                  <a:extLst>
                    <a:ext uri="{9D8B030D-6E8A-4147-A177-3AD203B41FA5}">
                      <a16:colId xmlns:a16="http://schemas.microsoft.com/office/drawing/2014/main" val="2046683568"/>
                    </a:ext>
                  </a:extLst>
                </a:gridCol>
                <a:gridCol w="1047866">
                  <a:extLst>
                    <a:ext uri="{9D8B030D-6E8A-4147-A177-3AD203B41FA5}">
                      <a16:colId xmlns:a16="http://schemas.microsoft.com/office/drawing/2014/main" val="3656922601"/>
                    </a:ext>
                  </a:extLst>
                </a:gridCol>
                <a:gridCol w="1176793">
                  <a:extLst>
                    <a:ext uri="{9D8B030D-6E8A-4147-A177-3AD203B41FA5}">
                      <a16:colId xmlns:a16="http://schemas.microsoft.com/office/drawing/2014/main" val="35565837"/>
                    </a:ext>
                  </a:extLst>
                </a:gridCol>
                <a:gridCol w="1057524">
                  <a:extLst>
                    <a:ext uri="{9D8B030D-6E8A-4147-A177-3AD203B41FA5}">
                      <a16:colId xmlns:a16="http://schemas.microsoft.com/office/drawing/2014/main" val="3203368067"/>
                    </a:ext>
                  </a:extLst>
                </a:gridCol>
                <a:gridCol w="1160889">
                  <a:extLst>
                    <a:ext uri="{9D8B030D-6E8A-4147-A177-3AD203B41FA5}">
                      <a16:colId xmlns:a16="http://schemas.microsoft.com/office/drawing/2014/main" val="38997756"/>
                    </a:ext>
                  </a:extLst>
                </a:gridCol>
              </a:tblGrid>
              <a:tr h="25225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Name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Type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Tip Material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Cu coating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Tip condition</a:t>
                      </a:r>
                      <a:endParaRPr kumimoji="1" lang="ja-JP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2088635"/>
                  </a:ext>
                </a:extLst>
              </a:tr>
              <a:tr h="25225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D01H3-H5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err="1"/>
                        <a:t>SuperKEKB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W (10 mm)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×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1705614"/>
                  </a:ext>
                </a:extLst>
              </a:tr>
              <a:tr h="25225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D12H1, H3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KEKB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Ti (40 mm)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×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〇</a:t>
                      </a:r>
                      <a:endParaRPr kumimoji="1" lang="en-US" altLang="ja-JP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5670851"/>
                  </a:ext>
                </a:extLst>
              </a:tr>
              <a:tr h="25225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D12H2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KEKB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Ti (40 mm)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×</a:t>
                      </a:r>
                      <a:endParaRPr kumimoji="1" lang="ja-JP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5657908"/>
                  </a:ext>
                </a:extLst>
              </a:tr>
              <a:tr h="25225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D12H4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KEKB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Ti (40 mm)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336049"/>
                  </a:ext>
                </a:extLst>
              </a:tr>
              <a:tr h="25225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D09H1-H4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KEKB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Ti (40 mm)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×</a:t>
                      </a:r>
                      <a:endParaRPr kumimoji="1" lang="ja-JP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6353041"/>
                  </a:ext>
                </a:extLst>
              </a:tr>
            </a:tbl>
          </a:graphicData>
        </a:graphic>
      </p:graphicFrame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B290A3A7-EED1-8CF3-B4B1-377ABFCA0582}"/>
              </a:ext>
            </a:extLst>
          </p:cNvPr>
          <p:cNvSpPr txBox="1">
            <a:spLocks/>
          </p:cNvSpPr>
          <p:nvPr/>
        </p:nvSpPr>
        <p:spPr>
          <a:xfrm>
            <a:off x="65316" y="5094333"/>
            <a:ext cx="6534267" cy="12084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>
                <a:sym typeface="Symbol" panose="05050102010706020507" pitchFamily="18" charset="2"/>
              </a:rPr>
              <a:t>Remarks</a:t>
            </a:r>
          </a:p>
          <a:p>
            <a:pPr lvl="1"/>
            <a:r>
              <a:rPr lang="en-US" altLang="ja-JP" sz="1900" dirty="0">
                <a:sym typeface="Symbol" panose="05050102010706020507" pitchFamily="18" charset="2"/>
              </a:rPr>
              <a:t>Drive mechanism of some KEKB-type collimators has been upgraded for precise and stable adjustment.</a:t>
            </a:r>
          </a:p>
          <a:p>
            <a:pPr lvl="2"/>
            <a:r>
              <a:rPr lang="en-US" altLang="ja-JP" sz="1500" dirty="0">
                <a:sym typeface="Symbol" panose="05050102010706020507" pitchFamily="18" charset="2"/>
              </a:rPr>
              <a:t> D09V1, D12V1, D12V3, D12V4</a:t>
            </a:r>
          </a:p>
          <a:p>
            <a:pPr marL="1371600" lvl="3" indent="0">
              <a:buNone/>
            </a:pPr>
            <a:endParaRPr lang="en-US" altLang="ja-JP" sz="20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lvl="1"/>
            <a:endParaRPr lang="en-US" altLang="ja-JP" sz="2000" dirty="0">
              <a:solidFill>
                <a:srgbClr val="002060"/>
              </a:solidFill>
            </a:endParaRPr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9CB1AF62-BF01-8051-4B8C-C7E7B0EC26A2}"/>
              </a:ext>
            </a:extLst>
          </p:cNvPr>
          <p:cNvSpPr txBox="1">
            <a:spLocks/>
          </p:cNvSpPr>
          <p:nvPr/>
        </p:nvSpPr>
        <p:spPr>
          <a:xfrm>
            <a:off x="23320" y="1020127"/>
            <a:ext cx="2996108" cy="3507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>
                <a:sym typeface="Symbol" panose="05050102010706020507" pitchFamily="18" charset="2"/>
              </a:rPr>
              <a:t>Vertical collimator</a:t>
            </a:r>
          </a:p>
          <a:p>
            <a:pPr lvl="1"/>
            <a:endParaRPr lang="en-US" altLang="ja-JP" sz="2000" dirty="0">
              <a:solidFill>
                <a:srgbClr val="002060"/>
              </a:solidFill>
            </a:endParaRPr>
          </a:p>
        </p:txBody>
      </p:sp>
      <p:sp>
        <p:nvSpPr>
          <p:cNvPr id="17" name="コンテンツ プレースホルダー 2">
            <a:extLst>
              <a:ext uri="{FF2B5EF4-FFF2-40B4-BE49-F238E27FC236}">
                <a16:creationId xmlns:a16="http://schemas.microsoft.com/office/drawing/2014/main" id="{637E125F-31CA-656D-B52D-BC429E576B12}"/>
              </a:ext>
            </a:extLst>
          </p:cNvPr>
          <p:cNvSpPr txBox="1">
            <a:spLocks/>
          </p:cNvSpPr>
          <p:nvPr/>
        </p:nvSpPr>
        <p:spPr>
          <a:xfrm>
            <a:off x="23320" y="2910909"/>
            <a:ext cx="3319452" cy="3876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>
                <a:sym typeface="Symbol" panose="05050102010706020507" pitchFamily="18" charset="2"/>
              </a:rPr>
              <a:t>Horizontal collimator</a:t>
            </a:r>
          </a:p>
          <a:p>
            <a:pPr lvl="1"/>
            <a:endParaRPr lang="en-US" altLang="ja-JP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300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図 41">
            <a:extLst>
              <a:ext uri="{FF2B5EF4-FFF2-40B4-BE49-F238E27FC236}">
                <a16:creationId xmlns:a16="http://schemas.microsoft.com/office/drawing/2014/main" id="{FA89F062-6338-F4B6-CF00-51510D94D4E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37297" y="1204437"/>
            <a:ext cx="3613327" cy="2559439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17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26th March 2024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The 27th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FF5C07CE-196C-98F9-63B5-4ECC68363C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0155B02C-7DBA-7D51-949E-CC5B92D12015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Major vacuum works during LS1 (DR)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0" name="コンテンツ プレースホルダー 2">
            <a:extLst>
              <a:ext uri="{FF2B5EF4-FFF2-40B4-BE49-F238E27FC236}">
                <a16:creationId xmlns:a16="http://schemas.microsoft.com/office/drawing/2014/main" id="{FC677356-3DA3-C78E-CFD8-164E9B17176B}"/>
              </a:ext>
            </a:extLst>
          </p:cNvPr>
          <p:cNvSpPr txBox="1">
            <a:spLocks/>
          </p:cNvSpPr>
          <p:nvPr/>
        </p:nvSpPr>
        <p:spPr>
          <a:xfrm>
            <a:off x="-1" y="1037229"/>
            <a:ext cx="7680516" cy="5302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ja-JP" sz="2400" dirty="0">
                <a:solidFill>
                  <a:srgbClr val="002060"/>
                </a:solidFill>
                <a:sym typeface="Symbol" panose="05050102010706020507" pitchFamily="18" charset="2"/>
              </a:rPr>
              <a:t>Two beam pipes were disassembled and reinstalled for Ext. Kicker PS work.</a:t>
            </a:r>
          </a:p>
          <a:p>
            <a:pPr lvl="1">
              <a:lnSpc>
                <a:spcPct val="80000"/>
              </a:lnSpc>
            </a:pPr>
            <a:r>
              <a:rPr lang="en-US" altLang="ja-JP" sz="2000" dirty="0">
                <a:sym typeface="Symbol" panose="05050102010706020507" pitchFamily="18" charset="2"/>
              </a:rPr>
              <a:t>First vacuum work after DR construction</a:t>
            </a:r>
          </a:p>
          <a:p>
            <a:pPr lvl="2">
              <a:lnSpc>
                <a:spcPct val="80000"/>
              </a:lnSpc>
            </a:pPr>
            <a:r>
              <a:rPr lang="en-US" altLang="ja-JP" sz="1600" dirty="0">
                <a:sym typeface="Symbol" panose="05050102010706020507" pitchFamily="18" charset="2"/>
              </a:rPr>
              <a:t>West Arc Section was filled with dry nitrogen.</a:t>
            </a:r>
          </a:p>
          <a:p>
            <a:pPr lvl="2">
              <a:lnSpc>
                <a:spcPct val="80000"/>
              </a:lnSpc>
            </a:pPr>
            <a:r>
              <a:rPr lang="en-US" altLang="ja-JP" sz="1600" dirty="0">
                <a:sym typeface="Symbol" panose="05050102010706020507" pitchFamily="18" charset="2"/>
              </a:rPr>
              <a:t>Ceramic beam pipe for Ext. kicker and a beam pipe next to it were disassembled to remove Kicker PS.</a:t>
            </a:r>
          </a:p>
          <a:p>
            <a:pPr lvl="2">
              <a:lnSpc>
                <a:spcPct val="80000"/>
              </a:lnSpc>
            </a:pPr>
            <a:r>
              <a:rPr lang="en-US" altLang="ja-JP" sz="1600" dirty="0">
                <a:sym typeface="Symbol" panose="05050102010706020507" pitchFamily="18" charset="2"/>
              </a:rPr>
              <a:t>These two beam pipes were filled with dry nitrogen and reinstalled into DR about 10 months later.</a:t>
            </a:r>
          </a:p>
          <a:p>
            <a:pPr lvl="2">
              <a:lnSpc>
                <a:spcPct val="80000"/>
              </a:lnSpc>
            </a:pPr>
            <a:r>
              <a:rPr lang="en-US" altLang="ja-JP" sz="1600" dirty="0">
                <a:sym typeface="Symbol" panose="05050102010706020507" pitchFamily="18" charset="2"/>
              </a:rPr>
              <a:t>Remaining area of West Arc Section was also filled with dry nitrogen for about 10 months.</a:t>
            </a:r>
          </a:p>
          <a:p>
            <a:pPr lvl="1">
              <a:lnSpc>
                <a:spcPct val="80000"/>
              </a:lnSpc>
            </a:pPr>
            <a:r>
              <a:rPr lang="en-US" altLang="ja-JP" sz="2000" dirty="0">
                <a:sym typeface="Symbol" panose="05050102010706020507" pitchFamily="18" charset="2"/>
              </a:rPr>
              <a:t>Other sections covered by Vacuum Group were kept in vacuum.</a:t>
            </a:r>
          </a:p>
          <a:p>
            <a:pPr lvl="2">
              <a:lnSpc>
                <a:spcPct val="80000"/>
              </a:lnSpc>
            </a:pPr>
            <a:r>
              <a:rPr lang="en-US" altLang="ja-JP" sz="1600" dirty="0">
                <a:sym typeface="Symbol" panose="05050102010706020507" pitchFamily="18" charset="2"/>
              </a:rPr>
              <a:t>East Arc Section</a:t>
            </a:r>
          </a:p>
          <a:p>
            <a:pPr lvl="2">
              <a:lnSpc>
                <a:spcPct val="80000"/>
              </a:lnSpc>
            </a:pPr>
            <a:r>
              <a:rPr lang="en-US" altLang="ja-JP" sz="1600" dirty="0">
                <a:sym typeface="Symbol" panose="05050102010706020507" pitchFamily="18" charset="2"/>
              </a:rPr>
              <a:t>North Straight Section</a:t>
            </a:r>
          </a:p>
          <a:p>
            <a:pPr lvl="2">
              <a:lnSpc>
                <a:spcPct val="80000"/>
              </a:lnSpc>
            </a:pPr>
            <a:r>
              <a:rPr lang="en-US" altLang="ja-JP" sz="1600" dirty="0">
                <a:sym typeface="Symbol" panose="05050102010706020507" pitchFamily="18" charset="2"/>
              </a:rPr>
              <a:t>Sought Straight Section</a:t>
            </a:r>
          </a:p>
          <a:p>
            <a:pPr lvl="1">
              <a:lnSpc>
                <a:spcPct val="80000"/>
              </a:lnSpc>
            </a:pPr>
            <a:r>
              <a:rPr lang="en-US" altLang="ja-JP" sz="2000" dirty="0">
                <a:sym typeface="Symbol" panose="05050102010706020507" pitchFamily="18" charset="2"/>
              </a:rPr>
              <a:t>RF Group also performed vacuum work at RF section during LS1</a:t>
            </a:r>
          </a:p>
          <a:p>
            <a:pPr lvl="2">
              <a:lnSpc>
                <a:spcPct val="80000"/>
              </a:lnSpc>
            </a:pPr>
            <a:r>
              <a:rPr lang="en-US" altLang="ja-JP" sz="1600" dirty="0">
                <a:sym typeface="Symbol" panose="05050102010706020507" pitchFamily="18" charset="2"/>
              </a:rPr>
              <a:t>Vacuum system of RF section is covered by RF Group.</a:t>
            </a:r>
          </a:p>
          <a:p>
            <a:pPr lvl="2">
              <a:lnSpc>
                <a:spcPct val="80000"/>
              </a:lnSpc>
            </a:pPr>
            <a:r>
              <a:rPr lang="en-US" altLang="ja-JP" sz="1600" dirty="0">
                <a:sym typeface="Symbol" panose="05050102010706020507" pitchFamily="18" charset="2"/>
              </a:rPr>
              <a:t>Pressure of RF section was improved by this work. </a:t>
            </a:r>
          </a:p>
          <a:p>
            <a:pPr lvl="2">
              <a:lnSpc>
                <a:spcPct val="80000"/>
              </a:lnSpc>
            </a:pPr>
            <a:r>
              <a:rPr lang="en-US" altLang="ja-JP" sz="1600">
                <a:sym typeface="Symbol" panose="05050102010706020507" pitchFamily="18" charset="2"/>
              </a:rPr>
              <a:t>Pressures </a:t>
            </a:r>
            <a:r>
              <a:rPr lang="en-US" altLang="ja-JP" sz="1600" dirty="0">
                <a:sym typeface="Symbol" panose="05050102010706020507" pitchFamily="18" charset="2"/>
              </a:rPr>
              <a:t>of West Arc Section and Sought Straight Section were also improved by this work. </a:t>
            </a:r>
          </a:p>
          <a:p>
            <a:pPr marL="457200" lvl="1" indent="0">
              <a:lnSpc>
                <a:spcPct val="80000"/>
              </a:lnSpc>
              <a:buNone/>
            </a:pPr>
            <a:endParaRPr lang="en-US" altLang="ja-JP" sz="20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lvl="1">
              <a:lnSpc>
                <a:spcPct val="80000"/>
              </a:lnSpc>
            </a:pPr>
            <a:endParaRPr lang="en-US" altLang="ja-JP" sz="20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lvl="1">
              <a:lnSpc>
                <a:spcPct val="80000"/>
              </a:lnSpc>
            </a:pPr>
            <a:endParaRPr lang="en-US" altLang="ja-JP" sz="16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lvl="3">
              <a:lnSpc>
                <a:spcPct val="80000"/>
              </a:lnSpc>
            </a:pPr>
            <a:endParaRPr lang="en-US" altLang="ja-JP" sz="16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lvl="1">
              <a:lnSpc>
                <a:spcPct val="80000"/>
              </a:lnSpc>
            </a:pPr>
            <a:endParaRPr lang="en-US" altLang="ja-JP" sz="2000" dirty="0">
              <a:solidFill>
                <a:srgbClr val="002060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4AE0CCB-7BFE-D0F8-703E-7BD64AB0171A}"/>
              </a:ext>
            </a:extLst>
          </p:cNvPr>
          <p:cNvSpPr txBox="1"/>
          <p:nvPr/>
        </p:nvSpPr>
        <p:spPr>
          <a:xfrm>
            <a:off x="8046008" y="1347975"/>
            <a:ext cx="59956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7030A0"/>
                </a:solidFill>
              </a:rPr>
              <a:t>DR</a:t>
            </a:r>
            <a:endParaRPr kumimoji="1" lang="ja-JP" altLang="en-US" sz="2400" b="1" dirty="0">
              <a:solidFill>
                <a:srgbClr val="7030A0"/>
              </a:solidFill>
            </a:endParaRPr>
          </a:p>
        </p:txBody>
      </p:sp>
      <p:sp>
        <p:nvSpPr>
          <p:cNvPr id="26" name="円弧 25">
            <a:extLst>
              <a:ext uri="{FF2B5EF4-FFF2-40B4-BE49-F238E27FC236}">
                <a16:creationId xmlns:a16="http://schemas.microsoft.com/office/drawing/2014/main" id="{CE19397E-81B4-6E5D-C4EA-D6281E47D452}"/>
              </a:ext>
            </a:extLst>
          </p:cNvPr>
          <p:cNvSpPr/>
          <p:nvPr/>
        </p:nvSpPr>
        <p:spPr>
          <a:xfrm rot="5400000" flipH="1">
            <a:off x="9150638" y="938229"/>
            <a:ext cx="1917511" cy="2911453"/>
          </a:xfrm>
          <a:prstGeom prst="arc">
            <a:avLst>
              <a:gd name="adj1" fmla="val 3610368"/>
              <a:gd name="adj2" fmla="val 7281808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2" name="円弧 31">
            <a:extLst>
              <a:ext uri="{FF2B5EF4-FFF2-40B4-BE49-F238E27FC236}">
                <a16:creationId xmlns:a16="http://schemas.microsoft.com/office/drawing/2014/main" id="{804CECEE-7F43-5A28-83B1-0E1D1CF2576A}"/>
              </a:ext>
            </a:extLst>
          </p:cNvPr>
          <p:cNvSpPr/>
          <p:nvPr/>
        </p:nvSpPr>
        <p:spPr>
          <a:xfrm rot="5400000" flipH="1">
            <a:off x="8701251" y="1315585"/>
            <a:ext cx="1864938" cy="2486514"/>
          </a:xfrm>
          <a:prstGeom prst="arc">
            <a:avLst>
              <a:gd name="adj1" fmla="val 574207"/>
              <a:gd name="adj2" fmla="val 2320618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3" name="円弧 32">
            <a:extLst>
              <a:ext uri="{FF2B5EF4-FFF2-40B4-BE49-F238E27FC236}">
                <a16:creationId xmlns:a16="http://schemas.microsoft.com/office/drawing/2014/main" id="{7F61EFAA-78C2-3040-FC18-765668C3CC8A}"/>
              </a:ext>
            </a:extLst>
          </p:cNvPr>
          <p:cNvSpPr/>
          <p:nvPr/>
        </p:nvSpPr>
        <p:spPr>
          <a:xfrm rot="5400000" flipH="1">
            <a:off x="8137932" y="3600"/>
            <a:ext cx="3042894" cy="3245544"/>
          </a:xfrm>
          <a:prstGeom prst="arc">
            <a:avLst>
              <a:gd name="adj1" fmla="val 9349081"/>
              <a:gd name="adj2" fmla="val 10711793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63BC05DA-90AE-BE20-8029-511981F273CE}"/>
              </a:ext>
            </a:extLst>
          </p:cNvPr>
          <p:cNvCxnSpPr>
            <a:cxnSpLocks/>
          </p:cNvCxnSpPr>
          <p:nvPr/>
        </p:nvCxnSpPr>
        <p:spPr>
          <a:xfrm>
            <a:off x="9652197" y="3147819"/>
            <a:ext cx="158087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F679AF5D-F23C-79A0-E1F3-9367A57A4F92}"/>
              </a:ext>
            </a:extLst>
          </p:cNvPr>
          <p:cNvCxnSpPr>
            <a:cxnSpLocks/>
          </p:cNvCxnSpPr>
          <p:nvPr/>
        </p:nvCxnSpPr>
        <p:spPr>
          <a:xfrm flipH="1" flipV="1">
            <a:off x="9742826" y="3171932"/>
            <a:ext cx="366567" cy="728482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C7439534-197D-942D-1D7D-0054470F1322}"/>
              </a:ext>
            </a:extLst>
          </p:cNvPr>
          <p:cNvCxnSpPr>
            <a:cxnSpLocks/>
          </p:cNvCxnSpPr>
          <p:nvPr/>
        </p:nvCxnSpPr>
        <p:spPr>
          <a:xfrm flipV="1">
            <a:off x="9054683" y="3147819"/>
            <a:ext cx="458914" cy="36764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E10555B-4FEF-0422-2CC7-72D4EE5C6D3F}"/>
              </a:ext>
            </a:extLst>
          </p:cNvPr>
          <p:cNvSpPr txBox="1"/>
          <p:nvPr/>
        </p:nvSpPr>
        <p:spPr>
          <a:xfrm>
            <a:off x="7680515" y="3571945"/>
            <a:ext cx="18467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Removal and reinstallation of Ext. kicker chambers for Kicker </a:t>
            </a:r>
            <a:r>
              <a:rPr lang="en-US" altLang="ja-JP" sz="1200" dirty="0">
                <a:solidFill>
                  <a:srgbClr val="FF0000"/>
                </a:solidFill>
              </a:rPr>
              <a:t>PS work</a:t>
            </a:r>
            <a:endParaRPr kumimoji="1" lang="en-US" altLang="ja-JP" sz="1200" dirty="0">
              <a:solidFill>
                <a:srgbClr val="FF0000"/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C53A8796-4F20-5B9D-EFCC-EA97B1A4677A}"/>
              </a:ext>
            </a:extLst>
          </p:cNvPr>
          <p:cNvSpPr txBox="1"/>
          <p:nvPr/>
        </p:nvSpPr>
        <p:spPr>
          <a:xfrm>
            <a:off x="9513597" y="3964213"/>
            <a:ext cx="200143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FFC000"/>
                </a:solidFill>
              </a:rPr>
              <a:t>RF cavity work (by RF group)</a:t>
            </a:r>
            <a:endParaRPr kumimoji="1" lang="en-US" altLang="ja-JP" sz="1200" dirty="0">
              <a:solidFill>
                <a:srgbClr val="FFC000"/>
              </a:solidFill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6B43B6C5-2D41-B871-9039-FF068976CE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43" y="4473592"/>
            <a:ext cx="2283333" cy="1710603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C2B57A7E-842F-7441-4012-6461BBAB28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798" y="4473592"/>
            <a:ext cx="2283333" cy="1710603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7CB407A-68B9-6E66-3D69-F911BBF78783}"/>
              </a:ext>
            </a:extLst>
          </p:cNvPr>
          <p:cNvSpPr txBox="1"/>
          <p:nvPr/>
        </p:nvSpPr>
        <p:spPr>
          <a:xfrm>
            <a:off x="7646891" y="5898113"/>
            <a:ext cx="1769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</a:rPr>
              <a:t>Ext. kicker and its PS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9276BE1-5075-4F81-CAB7-3585A55E05C0}"/>
              </a:ext>
            </a:extLst>
          </p:cNvPr>
          <p:cNvSpPr txBox="1"/>
          <p:nvPr/>
        </p:nvSpPr>
        <p:spPr>
          <a:xfrm>
            <a:off x="9982199" y="5847690"/>
            <a:ext cx="21629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solidFill>
                  <a:schemeClr val="bg1"/>
                </a:solidFill>
              </a:rPr>
              <a:t>Disassembled beam pipes</a:t>
            </a:r>
            <a:endParaRPr kumimoji="1" lang="en-US" altLang="ja-JP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395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図 97">
            <a:extLst>
              <a:ext uri="{FF2B5EF4-FFF2-40B4-BE49-F238E27FC236}">
                <a16:creationId xmlns:a16="http://schemas.microsoft.com/office/drawing/2014/main" id="{AF62FE4A-65FD-ED37-1429-B5A7519BBA0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65423" y="3357154"/>
            <a:ext cx="4695048" cy="2390503"/>
          </a:xfrm>
          <a:prstGeom prst="rect">
            <a:avLst/>
          </a:prstGeom>
        </p:spPr>
      </p:pic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DA3E803F-13E7-553C-35C4-1BF2B7DAC97D}"/>
              </a:ext>
            </a:extLst>
          </p:cNvPr>
          <p:cNvSpPr txBox="1"/>
          <p:nvPr/>
        </p:nvSpPr>
        <p:spPr>
          <a:xfrm>
            <a:off x="9864288" y="5931851"/>
            <a:ext cx="5691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800" dirty="0"/>
              <a:t>2020c</a:t>
            </a:r>
            <a:endParaRPr kumimoji="1" lang="ja-JP" altLang="en-US" sz="800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8627F423-2AB1-A5B6-5738-ACE25E74B3AF}"/>
              </a:ext>
            </a:extLst>
          </p:cNvPr>
          <p:cNvSpPr txBox="1"/>
          <p:nvPr/>
        </p:nvSpPr>
        <p:spPr>
          <a:xfrm>
            <a:off x="10258105" y="5946665"/>
            <a:ext cx="5691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800" dirty="0"/>
              <a:t>2021c</a:t>
            </a:r>
            <a:endParaRPr kumimoji="1" lang="ja-JP" altLang="en-US" sz="800" dirty="0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8B30B74A-903F-A30E-96F5-FDBFE7C46284}"/>
              </a:ext>
            </a:extLst>
          </p:cNvPr>
          <p:cNvSpPr txBox="1"/>
          <p:nvPr/>
        </p:nvSpPr>
        <p:spPr>
          <a:xfrm>
            <a:off x="9443205" y="5917037"/>
            <a:ext cx="5191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800" dirty="0"/>
              <a:t>2019c</a:t>
            </a:r>
            <a:endParaRPr kumimoji="1" lang="ja-JP" altLang="en-US" sz="800" dirty="0"/>
          </a:p>
        </p:txBody>
      </p:sp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18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26th March 2024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The 27th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6FB6E210-DCB0-922C-0731-51E5F56560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4560E143-66CE-E623-0E6A-726E1AD55DE7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Beam dose &amp; Maximum beam currents (MR) 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4D22DB28-D837-5372-2C6F-73723C1246DD}"/>
              </a:ext>
            </a:extLst>
          </p:cNvPr>
          <p:cNvSpPr txBox="1">
            <a:spLocks/>
          </p:cNvSpPr>
          <p:nvPr/>
        </p:nvSpPr>
        <p:spPr>
          <a:xfrm>
            <a:off x="129445" y="1050256"/>
            <a:ext cx="7520733" cy="5120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>
                <a:solidFill>
                  <a:srgbClr val="002060"/>
                </a:solidFill>
                <a:sym typeface="Symbol" panose="05050102010706020507" pitchFamily="18" charset="2"/>
              </a:rPr>
              <a:t>Beam dose integrated in 2024a run (1/29  3/23)</a:t>
            </a:r>
          </a:p>
          <a:p>
            <a:pPr lvl="1"/>
            <a:r>
              <a:rPr lang="en-US" altLang="ja-JP" sz="2000" dirty="0">
                <a:solidFill>
                  <a:srgbClr val="0000FF"/>
                </a:solidFill>
                <a:sym typeface="Symbol" panose="05050102010706020507" pitchFamily="18" charset="2"/>
              </a:rPr>
              <a:t>HER : 308 Ah</a:t>
            </a:r>
          </a:p>
          <a:p>
            <a:pPr lvl="1"/>
            <a:r>
              <a:rPr lang="en-US" altLang="ja-JP" sz="2000" dirty="0">
                <a:solidFill>
                  <a:schemeClr val="accent2"/>
                </a:solidFill>
                <a:sym typeface="Symbol" panose="05050102010706020507" pitchFamily="18" charset="2"/>
              </a:rPr>
              <a:t>LER : 358 Ah</a:t>
            </a:r>
          </a:p>
          <a:p>
            <a:pPr lvl="1"/>
            <a:r>
              <a:rPr lang="en-US" altLang="ja-JP" sz="2000" dirty="0">
                <a:sym typeface="Symbol" panose="05050102010706020507" pitchFamily="18" charset="2"/>
              </a:rPr>
              <a:t>No more dedicated vacuum scrubbing is required.</a:t>
            </a:r>
          </a:p>
          <a:p>
            <a:r>
              <a:rPr lang="en-US" altLang="ja-JP" sz="2400" dirty="0">
                <a:solidFill>
                  <a:srgbClr val="002060"/>
                </a:solidFill>
                <a:sym typeface="Symbol" panose="05050102010706020507" pitchFamily="18" charset="2"/>
              </a:rPr>
              <a:t>Max. beam current in 2024a run (1/29  3/23)</a:t>
            </a:r>
          </a:p>
          <a:p>
            <a:pPr lvl="1"/>
            <a:r>
              <a:rPr lang="en-US" altLang="ja-JP" sz="2000" dirty="0">
                <a:solidFill>
                  <a:srgbClr val="0000FF"/>
                </a:solidFill>
                <a:sym typeface="Symbol" panose="05050102010706020507" pitchFamily="18" charset="2"/>
              </a:rPr>
              <a:t>HER : 640 mA</a:t>
            </a:r>
          </a:p>
          <a:p>
            <a:pPr lvl="1"/>
            <a:r>
              <a:rPr lang="en-US" altLang="ja-JP" sz="2000" dirty="0">
                <a:solidFill>
                  <a:schemeClr val="accent2"/>
                </a:solidFill>
                <a:sym typeface="Symbol" panose="05050102010706020507" pitchFamily="18" charset="2"/>
              </a:rPr>
              <a:t>LER : 800 mA</a:t>
            </a:r>
          </a:p>
          <a:p>
            <a:endParaRPr lang="en-US" altLang="ja-JP" sz="1600" dirty="0">
              <a:solidFill>
                <a:srgbClr val="002060"/>
              </a:solidFill>
              <a:sym typeface="Symbol" panose="05050102010706020507" pitchFamily="18" charset="2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D231656-9C93-9433-6096-6A794E254B68}"/>
              </a:ext>
            </a:extLst>
          </p:cNvPr>
          <p:cNvSpPr txBox="1"/>
          <p:nvPr/>
        </p:nvSpPr>
        <p:spPr>
          <a:xfrm>
            <a:off x="10787362" y="1106703"/>
            <a:ext cx="587354" cy="332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0000FF"/>
                </a:solidFill>
              </a:rPr>
              <a:t>HER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9B6BCC1-7262-1AD3-6F05-DBEB273F42D7}"/>
              </a:ext>
            </a:extLst>
          </p:cNvPr>
          <p:cNvSpPr txBox="1"/>
          <p:nvPr/>
        </p:nvSpPr>
        <p:spPr>
          <a:xfrm>
            <a:off x="10729210" y="3533530"/>
            <a:ext cx="587354" cy="332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FF0000"/>
                </a:solidFill>
              </a:rPr>
              <a:t>LER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EA00D2A-98DA-BCCB-77D7-AB9898510A07}"/>
              </a:ext>
            </a:extLst>
          </p:cNvPr>
          <p:cNvCxnSpPr>
            <a:cxnSpLocks/>
          </p:cNvCxnSpPr>
          <p:nvPr/>
        </p:nvCxnSpPr>
        <p:spPr>
          <a:xfrm>
            <a:off x="8013222" y="4731127"/>
            <a:ext cx="3652689" cy="0"/>
          </a:xfrm>
          <a:prstGeom prst="line">
            <a:avLst/>
          </a:prstGeom>
          <a:ln w="1905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A20CF0A-3003-6D11-A9EC-668B7B9EB2A6}"/>
              </a:ext>
            </a:extLst>
          </p:cNvPr>
          <p:cNvSpPr txBox="1"/>
          <p:nvPr/>
        </p:nvSpPr>
        <p:spPr>
          <a:xfrm>
            <a:off x="8561471" y="4665995"/>
            <a:ext cx="2020876" cy="235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>
                <a:solidFill>
                  <a:srgbClr val="7030A0"/>
                </a:solidFill>
              </a:rPr>
              <a:t>Pressure m</a:t>
            </a:r>
            <a:r>
              <a:rPr kumimoji="1" lang="en-US" altLang="ja-JP" sz="1050" dirty="0">
                <a:solidFill>
                  <a:srgbClr val="7030A0"/>
                </a:solidFill>
              </a:rPr>
              <a:t>easurement limit</a:t>
            </a:r>
            <a:endParaRPr kumimoji="1" lang="ja-JP" altLang="en-US" sz="1050" dirty="0">
              <a:solidFill>
                <a:srgbClr val="7030A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F594123-6D94-4057-01F9-8C8A7A4496A0}"/>
              </a:ext>
            </a:extLst>
          </p:cNvPr>
          <p:cNvSpPr txBox="1"/>
          <p:nvPr/>
        </p:nvSpPr>
        <p:spPr>
          <a:xfrm>
            <a:off x="8260603" y="3724764"/>
            <a:ext cx="924596" cy="235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>
                <a:solidFill>
                  <a:schemeClr val="accent2"/>
                </a:solidFill>
              </a:rPr>
              <a:t>Whole ring</a:t>
            </a:r>
            <a:r>
              <a:rPr kumimoji="1" lang="en-US" altLang="ja-JP" sz="1050" dirty="0">
                <a:solidFill>
                  <a:schemeClr val="accent2"/>
                </a:solidFill>
              </a:rPr>
              <a:t> </a:t>
            </a:r>
            <a:endParaRPr kumimoji="1" lang="ja-JP" altLang="en-US" sz="1050" dirty="0">
              <a:solidFill>
                <a:schemeClr val="accent2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473D9B0-66A0-BC75-3A2D-C344C9D09DA5}"/>
              </a:ext>
            </a:extLst>
          </p:cNvPr>
          <p:cNvSpPr txBox="1"/>
          <p:nvPr/>
        </p:nvSpPr>
        <p:spPr>
          <a:xfrm>
            <a:off x="8137469" y="3981509"/>
            <a:ext cx="984415" cy="235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>
                <a:solidFill>
                  <a:srgbClr val="00B0F0"/>
                </a:solidFill>
              </a:rPr>
              <a:t>Arc sections</a:t>
            </a:r>
            <a:endParaRPr kumimoji="1" lang="ja-JP" altLang="en-US" sz="1050" dirty="0">
              <a:solidFill>
                <a:srgbClr val="00B0F0"/>
              </a:solidFill>
            </a:endParaRP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C5AAACE5-A12A-139A-DD00-A845E2B2A9FC}"/>
              </a:ext>
            </a:extLst>
          </p:cNvPr>
          <p:cNvCxnSpPr>
            <a:cxnSpLocks/>
          </p:cNvCxnSpPr>
          <p:nvPr/>
        </p:nvCxnSpPr>
        <p:spPr>
          <a:xfrm>
            <a:off x="8597135" y="4189910"/>
            <a:ext cx="314627" cy="286399"/>
          </a:xfrm>
          <a:prstGeom prst="straightConnector1">
            <a:avLst/>
          </a:prstGeom>
          <a:ln>
            <a:solidFill>
              <a:srgbClr val="03C7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49DFD336-6A9B-D939-5805-5E4B464102DC}"/>
              </a:ext>
            </a:extLst>
          </p:cNvPr>
          <p:cNvCxnSpPr>
            <a:cxnSpLocks/>
          </p:cNvCxnSpPr>
          <p:nvPr/>
        </p:nvCxnSpPr>
        <p:spPr>
          <a:xfrm>
            <a:off x="8657376" y="3952200"/>
            <a:ext cx="254386" cy="84407"/>
          </a:xfrm>
          <a:prstGeom prst="straightConnector1">
            <a:avLst/>
          </a:prstGeom>
          <a:ln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9EEB504-D458-A8A2-EA3C-67CE80B0D5D1}"/>
              </a:ext>
            </a:extLst>
          </p:cNvPr>
          <p:cNvSpPr txBox="1"/>
          <p:nvPr/>
        </p:nvSpPr>
        <p:spPr>
          <a:xfrm>
            <a:off x="8100807" y="4767908"/>
            <a:ext cx="1052088" cy="235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50" dirty="0">
                <a:solidFill>
                  <a:srgbClr val="7EFF1F"/>
                </a:solidFill>
              </a:rPr>
              <a:t>Beam current</a:t>
            </a:r>
            <a:endParaRPr kumimoji="1" lang="ja-JP" altLang="en-US" sz="1050" dirty="0">
              <a:solidFill>
                <a:srgbClr val="7EFF1F"/>
              </a:solidFill>
            </a:endParaRPr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F75906FC-DD20-1315-B54C-CEEB34113D98}"/>
              </a:ext>
            </a:extLst>
          </p:cNvPr>
          <p:cNvCxnSpPr>
            <a:cxnSpLocks/>
          </p:cNvCxnSpPr>
          <p:nvPr/>
        </p:nvCxnSpPr>
        <p:spPr>
          <a:xfrm flipH="1">
            <a:off x="8281329" y="4994297"/>
            <a:ext cx="238492" cy="131001"/>
          </a:xfrm>
          <a:prstGeom prst="straightConnector1">
            <a:avLst/>
          </a:prstGeom>
          <a:ln>
            <a:solidFill>
              <a:srgbClr val="7EFF1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AD49D2B-2D89-2F30-25B1-5B456AFAA494}"/>
              </a:ext>
            </a:extLst>
          </p:cNvPr>
          <p:cNvSpPr txBox="1"/>
          <p:nvPr/>
        </p:nvSpPr>
        <p:spPr>
          <a:xfrm>
            <a:off x="8149866" y="2459530"/>
            <a:ext cx="1052088" cy="235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50" dirty="0">
                <a:solidFill>
                  <a:srgbClr val="07601A"/>
                </a:solidFill>
              </a:rPr>
              <a:t>Beam current</a:t>
            </a:r>
            <a:endParaRPr kumimoji="1" lang="ja-JP" altLang="en-US" sz="1050" dirty="0">
              <a:solidFill>
                <a:srgbClr val="07601A"/>
              </a:solidFill>
            </a:endParaRPr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15C0AF9A-5E19-6758-2CF2-0F1D004D210B}"/>
              </a:ext>
            </a:extLst>
          </p:cNvPr>
          <p:cNvCxnSpPr>
            <a:cxnSpLocks/>
          </p:cNvCxnSpPr>
          <p:nvPr/>
        </p:nvCxnSpPr>
        <p:spPr>
          <a:xfrm flipH="1">
            <a:off x="8294957" y="2663458"/>
            <a:ext cx="185483" cy="124067"/>
          </a:xfrm>
          <a:prstGeom prst="straightConnector1">
            <a:avLst/>
          </a:prstGeom>
          <a:ln>
            <a:solidFill>
              <a:srgbClr val="07601A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B29651A-BF56-0A76-0B4E-DB008BFBE860}"/>
              </a:ext>
            </a:extLst>
          </p:cNvPr>
          <p:cNvSpPr txBox="1"/>
          <p:nvPr/>
        </p:nvSpPr>
        <p:spPr>
          <a:xfrm>
            <a:off x="8402296" y="1286977"/>
            <a:ext cx="924596" cy="235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>
                <a:solidFill>
                  <a:srgbClr val="FF0000"/>
                </a:solidFill>
              </a:rPr>
              <a:t>Whole ring</a:t>
            </a:r>
            <a:r>
              <a:rPr kumimoji="1" lang="en-US" altLang="ja-JP" sz="1050" dirty="0">
                <a:solidFill>
                  <a:srgbClr val="FF0000"/>
                </a:solidFill>
              </a:rPr>
              <a:t> </a:t>
            </a:r>
            <a:endParaRPr kumimoji="1" lang="ja-JP" altLang="en-US" sz="1050" dirty="0">
              <a:solidFill>
                <a:srgbClr val="FF0000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034E56B-DEA7-DFEF-89BE-C7DD92910D7F}"/>
              </a:ext>
            </a:extLst>
          </p:cNvPr>
          <p:cNvSpPr txBox="1"/>
          <p:nvPr/>
        </p:nvSpPr>
        <p:spPr>
          <a:xfrm>
            <a:off x="8519821" y="1535286"/>
            <a:ext cx="1052088" cy="235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>
                <a:solidFill>
                  <a:srgbClr val="0000FF"/>
                </a:solidFill>
              </a:rPr>
              <a:t>Arc sections</a:t>
            </a:r>
            <a:endParaRPr kumimoji="1" lang="ja-JP" altLang="en-US" sz="1050" dirty="0">
              <a:solidFill>
                <a:srgbClr val="0000FF"/>
              </a:solidFill>
            </a:endParaRPr>
          </a:p>
        </p:txBody>
      </p: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9AE45532-708D-6AFB-606F-DE6EE7E6F489}"/>
              </a:ext>
            </a:extLst>
          </p:cNvPr>
          <p:cNvCxnSpPr>
            <a:cxnSpLocks/>
          </p:cNvCxnSpPr>
          <p:nvPr/>
        </p:nvCxnSpPr>
        <p:spPr>
          <a:xfrm flipH="1">
            <a:off x="8135581" y="1699588"/>
            <a:ext cx="530341" cy="364859"/>
          </a:xfrm>
          <a:prstGeom prst="straightConnector1">
            <a:avLst/>
          </a:prstGeom>
          <a:ln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EDE5CA40-CBA2-8A16-1C2F-136ABA503F70}"/>
              </a:ext>
            </a:extLst>
          </p:cNvPr>
          <p:cNvCxnSpPr>
            <a:cxnSpLocks/>
          </p:cNvCxnSpPr>
          <p:nvPr/>
        </p:nvCxnSpPr>
        <p:spPr>
          <a:xfrm flipH="1">
            <a:off x="8260603" y="1457072"/>
            <a:ext cx="219837" cy="368334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CCAE9F80-4F71-91FB-4839-AED1A1C821B9}"/>
              </a:ext>
            </a:extLst>
          </p:cNvPr>
          <p:cNvCxnSpPr>
            <a:cxnSpLocks/>
          </p:cNvCxnSpPr>
          <p:nvPr/>
        </p:nvCxnSpPr>
        <p:spPr>
          <a:xfrm>
            <a:off x="8013222" y="2350023"/>
            <a:ext cx="3675801" cy="0"/>
          </a:xfrm>
          <a:prstGeom prst="line">
            <a:avLst/>
          </a:prstGeom>
          <a:ln w="1905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294AE3AA-2E81-E466-F1C3-DCA8431719D9}"/>
              </a:ext>
            </a:extLst>
          </p:cNvPr>
          <p:cNvSpPr txBox="1"/>
          <p:nvPr/>
        </p:nvSpPr>
        <p:spPr>
          <a:xfrm>
            <a:off x="8561471" y="2311944"/>
            <a:ext cx="2020876" cy="235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>
                <a:solidFill>
                  <a:srgbClr val="7030A0"/>
                </a:solidFill>
              </a:rPr>
              <a:t>Pressure m</a:t>
            </a:r>
            <a:r>
              <a:rPr kumimoji="1" lang="en-US" altLang="ja-JP" sz="1050" dirty="0">
                <a:solidFill>
                  <a:srgbClr val="7030A0"/>
                </a:solidFill>
              </a:rPr>
              <a:t>easurement limit</a:t>
            </a:r>
            <a:endParaRPr kumimoji="1" lang="ja-JP" altLang="en-US" sz="1050" dirty="0">
              <a:solidFill>
                <a:srgbClr val="7030A0"/>
              </a:solidFill>
            </a:endParaRPr>
          </a:p>
        </p:txBody>
      </p:sp>
      <p:sp>
        <p:nvSpPr>
          <p:cNvPr id="5" name="右中かっこ 4">
            <a:extLst>
              <a:ext uri="{FF2B5EF4-FFF2-40B4-BE49-F238E27FC236}">
                <a16:creationId xmlns:a16="http://schemas.microsoft.com/office/drawing/2014/main" id="{62376F1C-4EA7-75BF-D16A-515FB08CF84F}"/>
              </a:ext>
            </a:extLst>
          </p:cNvPr>
          <p:cNvSpPr/>
          <p:nvPr/>
        </p:nvSpPr>
        <p:spPr>
          <a:xfrm rot="5400000">
            <a:off x="8963469" y="5903343"/>
            <a:ext cx="138095" cy="160573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右中かっこ 31">
            <a:extLst>
              <a:ext uri="{FF2B5EF4-FFF2-40B4-BE49-F238E27FC236}">
                <a16:creationId xmlns:a16="http://schemas.microsoft.com/office/drawing/2014/main" id="{0599DC6F-578B-BB94-F7DE-8687FE8C68AF}"/>
              </a:ext>
            </a:extLst>
          </p:cNvPr>
          <p:cNvSpPr/>
          <p:nvPr/>
        </p:nvSpPr>
        <p:spPr>
          <a:xfrm rot="5400000">
            <a:off x="9371354" y="5898933"/>
            <a:ext cx="138095" cy="151748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右中かっこ 32">
            <a:extLst>
              <a:ext uri="{FF2B5EF4-FFF2-40B4-BE49-F238E27FC236}">
                <a16:creationId xmlns:a16="http://schemas.microsoft.com/office/drawing/2014/main" id="{7DD83B78-5C11-8C17-5564-A8771DB1554D}"/>
              </a:ext>
            </a:extLst>
          </p:cNvPr>
          <p:cNvSpPr/>
          <p:nvPr/>
        </p:nvSpPr>
        <p:spPr>
          <a:xfrm rot="5400000">
            <a:off x="9801509" y="5893132"/>
            <a:ext cx="138095" cy="170176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右中かっこ 33">
            <a:extLst>
              <a:ext uri="{FF2B5EF4-FFF2-40B4-BE49-F238E27FC236}">
                <a16:creationId xmlns:a16="http://schemas.microsoft.com/office/drawing/2014/main" id="{3CC83663-E2D2-1FDC-1852-61267A04ED06}"/>
              </a:ext>
            </a:extLst>
          </p:cNvPr>
          <p:cNvSpPr/>
          <p:nvPr/>
        </p:nvSpPr>
        <p:spPr>
          <a:xfrm rot="5400000">
            <a:off x="10224866" y="5886480"/>
            <a:ext cx="138095" cy="168229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右中かっこ 34">
            <a:extLst>
              <a:ext uri="{FF2B5EF4-FFF2-40B4-BE49-F238E27FC236}">
                <a16:creationId xmlns:a16="http://schemas.microsoft.com/office/drawing/2014/main" id="{5E018C97-1FB5-BC54-ED1A-BD3CBE9F1E0D}"/>
              </a:ext>
            </a:extLst>
          </p:cNvPr>
          <p:cNvSpPr/>
          <p:nvPr/>
        </p:nvSpPr>
        <p:spPr>
          <a:xfrm rot="5400000">
            <a:off x="10649937" y="5904491"/>
            <a:ext cx="138095" cy="150193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右中かっこ 36">
            <a:extLst>
              <a:ext uri="{FF2B5EF4-FFF2-40B4-BE49-F238E27FC236}">
                <a16:creationId xmlns:a16="http://schemas.microsoft.com/office/drawing/2014/main" id="{60090C7F-9888-889D-8D14-6CA71A226C1A}"/>
              </a:ext>
            </a:extLst>
          </p:cNvPr>
          <p:cNvSpPr/>
          <p:nvPr/>
        </p:nvSpPr>
        <p:spPr>
          <a:xfrm rot="5400000">
            <a:off x="8069911" y="5914161"/>
            <a:ext cx="138095" cy="160575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AB447C-B04C-F2F3-3CB5-11C58D1F81B0}"/>
              </a:ext>
            </a:extLst>
          </p:cNvPr>
          <p:cNvSpPr txBox="1"/>
          <p:nvPr/>
        </p:nvSpPr>
        <p:spPr>
          <a:xfrm>
            <a:off x="7800810" y="6037283"/>
            <a:ext cx="6175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50" dirty="0"/>
              <a:t>Phase1</a:t>
            </a:r>
            <a:endParaRPr kumimoji="1" lang="ja-JP" altLang="en-US" sz="1050" dirty="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0FC66FB4-437A-67E9-6EBB-324E70E8B689}"/>
              </a:ext>
            </a:extLst>
          </p:cNvPr>
          <p:cNvSpPr txBox="1"/>
          <p:nvPr/>
        </p:nvSpPr>
        <p:spPr>
          <a:xfrm>
            <a:off x="8701428" y="6052677"/>
            <a:ext cx="6395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50" dirty="0"/>
              <a:t>Phase</a:t>
            </a:r>
            <a:r>
              <a:rPr lang="en-US" altLang="ja-JP" sz="1050" dirty="0"/>
              <a:t>2</a:t>
            </a:r>
            <a:endParaRPr kumimoji="1" lang="ja-JP" altLang="en-US" sz="1050" dirty="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64FD0E69-61C4-3296-8749-6E509D50BE41}"/>
              </a:ext>
            </a:extLst>
          </p:cNvPr>
          <p:cNvSpPr txBox="1"/>
          <p:nvPr/>
        </p:nvSpPr>
        <p:spPr>
          <a:xfrm>
            <a:off x="9125698" y="6012155"/>
            <a:ext cx="7159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800" dirty="0"/>
              <a:t>2019ab</a:t>
            </a:r>
            <a:endParaRPr kumimoji="1" lang="ja-JP" altLang="en-US" sz="800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D28494C0-1E1A-C8F4-AADC-907D9BFF2FC1}"/>
              </a:ext>
            </a:extLst>
          </p:cNvPr>
          <p:cNvSpPr txBox="1"/>
          <p:nvPr/>
        </p:nvSpPr>
        <p:spPr>
          <a:xfrm>
            <a:off x="9618566" y="6009335"/>
            <a:ext cx="6395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800" dirty="0"/>
              <a:t>2020ab</a:t>
            </a:r>
            <a:endParaRPr kumimoji="1" lang="ja-JP" altLang="en-US" sz="800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B9A4141C-43CE-772B-3654-76E4EB9E6921}"/>
              </a:ext>
            </a:extLst>
          </p:cNvPr>
          <p:cNvSpPr txBox="1"/>
          <p:nvPr/>
        </p:nvSpPr>
        <p:spPr>
          <a:xfrm>
            <a:off x="10051927" y="6009335"/>
            <a:ext cx="6220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800" dirty="0"/>
              <a:t>2021ab</a:t>
            </a:r>
            <a:endParaRPr kumimoji="1" lang="ja-JP" altLang="en-US" sz="800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24DD8E7C-C636-2E84-E2DB-7254CF6E4D9D}"/>
              </a:ext>
            </a:extLst>
          </p:cNvPr>
          <p:cNvSpPr txBox="1"/>
          <p:nvPr/>
        </p:nvSpPr>
        <p:spPr>
          <a:xfrm>
            <a:off x="10432624" y="6022827"/>
            <a:ext cx="6395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800" dirty="0"/>
              <a:t>2022ab</a:t>
            </a:r>
            <a:endParaRPr kumimoji="1" lang="ja-JP" altLang="en-US" sz="800" dirty="0"/>
          </a:p>
        </p:txBody>
      </p:sp>
      <p:sp>
        <p:nvSpPr>
          <p:cNvPr id="45" name="右中かっこ 44">
            <a:extLst>
              <a:ext uri="{FF2B5EF4-FFF2-40B4-BE49-F238E27FC236}">
                <a16:creationId xmlns:a16="http://schemas.microsoft.com/office/drawing/2014/main" id="{92178C7D-ADC4-E8A1-FB74-C3423B19F651}"/>
              </a:ext>
            </a:extLst>
          </p:cNvPr>
          <p:cNvSpPr/>
          <p:nvPr/>
        </p:nvSpPr>
        <p:spPr>
          <a:xfrm rot="5400000">
            <a:off x="9599124" y="5884983"/>
            <a:ext cx="138095" cy="78725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右中かっこ 46">
            <a:extLst>
              <a:ext uri="{FF2B5EF4-FFF2-40B4-BE49-F238E27FC236}">
                <a16:creationId xmlns:a16="http://schemas.microsoft.com/office/drawing/2014/main" id="{A63A1694-1DEB-679B-594C-1AEBE0BF578C}"/>
              </a:ext>
            </a:extLst>
          </p:cNvPr>
          <p:cNvSpPr/>
          <p:nvPr/>
        </p:nvSpPr>
        <p:spPr>
          <a:xfrm rot="5400000">
            <a:off x="10043830" y="5876545"/>
            <a:ext cx="138095" cy="103300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右中かっこ 48">
            <a:extLst>
              <a:ext uri="{FF2B5EF4-FFF2-40B4-BE49-F238E27FC236}">
                <a16:creationId xmlns:a16="http://schemas.microsoft.com/office/drawing/2014/main" id="{C59D7A75-F566-BE16-D1C6-CE0555BE153E}"/>
              </a:ext>
            </a:extLst>
          </p:cNvPr>
          <p:cNvSpPr/>
          <p:nvPr/>
        </p:nvSpPr>
        <p:spPr>
          <a:xfrm rot="5400000">
            <a:off x="10465891" y="5875230"/>
            <a:ext cx="138095" cy="103300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右中かっこ 50">
            <a:extLst>
              <a:ext uri="{FF2B5EF4-FFF2-40B4-BE49-F238E27FC236}">
                <a16:creationId xmlns:a16="http://schemas.microsoft.com/office/drawing/2014/main" id="{E33C73C9-FF0D-5A56-9BD7-30199FDE6F4D}"/>
              </a:ext>
            </a:extLst>
          </p:cNvPr>
          <p:cNvSpPr/>
          <p:nvPr/>
        </p:nvSpPr>
        <p:spPr>
          <a:xfrm rot="5400000">
            <a:off x="10579014" y="5057317"/>
            <a:ext cx="112828" cy="2412917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8181EBD4-C3DC-7F05-CE4F-22C4BFCAE535}"/>
              </a:ext>
            </a:extLst>
          </p:cNvPr>
          <p:cNvSpPr txBox="1"/>
          <p:nvPr/>
        </p:nvSpPr>
        <p:spPr>
          <a:xfrm>
            <a:off x="10306522" y="6226890"/>
            <a:ext cx="7513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50" dirty="0"/>
              <a:t>Phase3</a:t>
            </a:r>
            <a:endParaRPr kumimoji="1" lang="ja-JP" altLang="en-US" sz="1050" dirty="0"/>
          </a:p>
        </p:txBody>
      </p:sp>
      <p:sp>
        <p:nvSpPr>
          <p:cNvPr id="55" name="右中かっこ 54">
            <a:extLst>
              <a:ext uri="{FF2B5EF4-FFF2-40B4-BE49-F238E27FC236}">
                <a16:creationId xmlns:a16="http://schemas.microsoft.com/office/drawing/2014/main" id="{C94EFAA7-5C7C-45AE-C145-79DE06AF5991}"/>
              </a:ext>
            </a:extLst>
          </p:cNvPr>
          <p:cNvSpPr/>
          <p:nvPr/>
        </p:nvSpPr>
        <p:spPr>
          <a:xfrm rot="5400000">
            <a:off x="11553027" y="5814129"/>
            <a:ext cx="153131" cy="308863"/>
          </a:xfrm>
          <a:prstGeom prst="rightBrace">
            <a:avLst>
              <a:gd name="adj1" fmla="val 8333"/>
              <a:gd name="adj2" fmla="val 66837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F9628888-0FD5-F078-E793-8C2033B79F86}"/>
              </a:ext>
            </a:extLst>
          </p:cNvPr>
          <p:cNvSpPr/>
          <p:nvPr/>
        </p:nvSpPr>
        <p:spPr>
          <a:xfrm>
            <a:off x="11701446" y="5796470"/>
            <a:ext cx="265296" cy="552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FA16B63D-25AE-7188-DFDE-6D9E8F17DEF1}"/>
              </a:ext>
            </a:extLst>
          </p:cNvPr>
          <p:cNvSpPr txBox="1"/>
          <p:nvPr/>
        </p:nvSpPr>
        <p:spPr>
          <a:xfrm>
            <a:off x="11319590" y="6009335"/>
            <a:ext cx="5381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800" dirty="0"/>
              <a:t>2024ab</a:t>
            </a:r>
            <a:endParaRPr kumimoji="1" lang="ja-JP" altLang="en-US" sz="800" dirty="0"/>
          </a:p>
        </p:txBody>
      </p:sp>
      <p:sp>
        <p:nvSpPr>
          <p:cNvPr id="58" name="右中かっこ 57">
            <a:extLst>
              <a:ext uri="{FF2B5EF4-FFF2-40B4-BE49-F238E27FC236}">
                <a16:creationId xmlns:a16="http://schemas.microsoft.com/office/drawing/2014/main" id="{804A6982-ED34-CF97-1DF6-34A15BA4EE87}"/>
              </a:ext>
            </a:extLst>
          </p:cNvPr>
          <p:cNvSpPr/>
          <p:nvPr/>
        </p:nvSpPr>
        <p:spPr>
          <a:xfrm rot="5400000">
            <a:off x="11052780" y="5512821"/>
            <a:ext cx="150240" cy="673990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1F3C0D18-C310-EDE6-85F5-4F2006BADEA5}"/>
              </a:ext>
            </a:extLst>
          </p:cNvPr>
          <p:cNvSpPr txBox="1"/>
          <p:nvPr/>
        </p:nvSpPr>
        <p:spPr>
          <a:xfrm>
            <a:off x="10899699" y="5910766"/>
            <a:ext cx="538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00" dirty="0"/>
              <a:t>LS1</a:t>
            </a:r>
            <a:endParaRPr kumimoji="1" lang="ja-JP" altLang="en-US" sz="900" dirty="0"/>
          </a:p>
        </p:txBody>
      </p: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D6FE7DF7-2907-1ADA-E8CC-6EC99B4ED11A}"/>
              </a:ext>
            </a:extLst>
          </p:cNvPr>
          <p:cNvCxnSpPr>
            <a:cxnSpLocks/>
          </p:cNvCxnSpPr>
          <p:nvPr/>
        </p:nvCxnSpPr>
        <p:spPr>
          <a:xfrm flipH="1" flipV="1">
            <a:off x="8218360" y="1070002"/>
            <a:ext cx="9419" cy="4876663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8873D752-71CD-4BFA-14C6-350312ED9589}"/>
              </a:ext>
            </a:extLst>
          </p:cNvPr>
          <p:cNvCxnSpPr>
            <a:cxnSpLocks/>
          </p:cNvCxnSpPr>
          <p:nvPr/>
        </p:nvCxnSpPr>
        <p:spPr>
          <a:xfrm flipH="1" flipV="1">
            <a:off x="8943699" y="1081323"/>
            <a:ext cx="9419" cy="4876663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17BFFFC1-15B3-6772-CB5F-1AEC24EA73B7}"/>
              </a:ext>
            </a:extLst>
          </p:cNvPr>
          <p:cNvCxnSpPr>
            <a:cxnSpLocks/>
          </p:cNvCxnSpPr>
          <p:nvPr/>
        </p:nvCxnSpPr>
        <p:spPr>
          <a:xfrm flipH="1" flipV="1">
            <a:off x="9103717" y="1084317"/>
            <a:ext cx="9419" cy="4876663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>
            <a:extLst>
              <a:ext uri="{FF2B5EF4-FFF2-40B4-BE49-F238E27FC236}">
                <a16:creationId xmlns:a16="http://schemas.microsoft.com/office/drawing/2014/main" id="{5995E199-0EBC-5587-98B5-5C6A7ED0B582}"/>
              </a:ext>
            </a:extLst>
          </p:cNvPr>
          <p:cNvCxnSpPr>
            <a:cxnSpLocks/>
          </p:cNvCxnSpPr>
          <p:nvPr/>
        </p:nvCxnSpPr>
        <p:spPr>
          <a:xfrm flipH="1" flipV="1">
            <a:off x="9355110" y="1068767"/>
            <a:ext cx="9419" cy="4876663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>
            <a:extLst>
              <a:ext uri="{FF2B5EF4-FFF2-40B4-BE49-F238E27FC236}">
                <a16:creationId xmlns:a16="http://schemas.microsoft.com/office/drawing/2014/main" id="{D044D49E-0775-D3E3-0392-F22E373A5EA6}"/>
              </a:ext>
            </a:extLst>
          </p:cNvPr>
          <p:cNvCxnSpPr>
            <a:cxnSpLocks/>
          </p:cNvCxnSpPr>
          <p:nvPr/>
        </p:nvCxnSpPr>
        <p:spPr>
          <a:xfrm flipH="1" flipV="1">
            <a:off x="9502126" y="1071761"/>
            <a:ext cx="9419" cy="4876663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>
            <a:extLst>
              <a:ext uri="{FF2B5EF4-FFF2-40B4-BE49-F238E27FC236}">
                <a16:creationId xmlns:a16="http://schemas.microsoft.com/office/drawing/2014/main" id="{34AECDCB-0676-95D0-C396-8DB159087C81}"/>
              </a:ext>
            </a:extLst>
          </p:cNvPr>
          <p:cNvCxnSpPr>
            <a:cxnSpLocks/>
          </p:cNvCxnSpPr>
          <p:nvPr/>
        </p:nvCxnSpPr>
        <p:spPr>
          <a:xfrm flipH="1" flipV="1">
            <a:off x="9776050" y="1069833"/>
            <a:ext cx="9419" cy="4876663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>
            <a:extLst>
              <a:ext uri="{FF2B5EF4-FFF2-40B4-BE49-F238E27FC236}">
                <a16:creationId xmlns:a16="http://schemas.microsoft.com/office/drawing/2014/main" id="{B9117C8A-0EE9-4E1B-6D9E-53225BEFC74E}"/>
              </a:ext>
            </a:extLst>
          </p:cNvPr>
          <p:cNvCxnSpPr>
            <a:cxnSpLocks/>
          </p:cNvCxnSpPr>
          <p:nvPr/>
        </p:nvCxnSpPr>
        <p:spPr>
          <a:xfrm flipH="1" flipV="1">
            <a:off x="9940402" y="1072827"/>
            <a:ext cx="9419" cy="4876663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>
            <a:extLst>
              <a:ext uri="{FF2B5EF4-FFF2-40B4-BE49-F238E27FC236}">
                <a16:creationId xmlns:a16="http://schemas.microsoft.com/office/drawing/2014/main" id="{52720D2F-2306-3160-FD68-331DE8398F8C}"/>
              </a:ext>
            </a:extLst>
          </p:cNvPr>
          <p:cNvCxnSpPr>
            <a:cxnSpLocks/>
          </p:cNvCxnSpPr>
          <p:nvPr/>
        </p:nvCxnSpPr>
        <p:spPr>
          <a:xfrm flipH="1" flipV="1">
            <a:off x="10200381" y="1079951"/>
            <a:ext cx="9419" cy="4876663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コネクタ 70">
            <a:extLst>
              <a:ext uri="{FF2B5EF4-FFF2-40B4-BE49-F238E27FC236}">
                <a16:creationId xmlns:a16="http://schemas.microsoft.com/office/drawing/2014/main" id="{6296C5A3-A83D-3321-1286-62770740AD6C}"/>
              </a:ext>
            </a:extLst>
          </p:cNvPr>
          <p:cNvCxnSpPr>
            <a:cxnSpLocks/>
          </p:cNvCxnSpPr>
          <p:nvPr/>
        </p:nvCxnSpPr>
        <p:spPr>
          <a:xfrm flipH="1" flipV="1">
            <a:off x="10364733" y="1082945"/>
            <a:ext cx="9419" cy="4876663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コネクタ 71">
            <a:extLst>
              <a:ext uri="{FF2B5EF4-FFF2-40B4-BE49-F238E27FC236}">
                <a16:creationId xmlns:a16="http://schemas.microsoft.com/office/drawing/2014/main" id="{0BE1FBB0-A17A-1A08-9C85-4A38C063C67E}"/>
              </a:ext>
            </a:extLst>
          </p:cNvPr>
          <p:cNvCxnSpPr>
            <a:cxnSpLocks/>
          </p:cNvCxnSpPr>
          <p:nvPr/>
        </p:nvCxnSpPr>
        <p:spPr>
          <a:xfrm flipH="1" flipV="1">
            <a:off x="8041006" y="1065922"/>
            <a:ext cx="9419" cy="4876663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コネクタ 72">
            <a:extLst>
              <a:ext uri="{FF2B5EF4-FFF2-40B4-BE49-F238E27FC236}">
                <a16:creationId xmlns:a16="http://schemas.microsoft.com/office/drawing/2014/main" id="{140E8A70-AFDD-910B-81F1-62A7836087DD}"/>
              </a:ext>
            </a:extLst>
          </p:cNvPr>
          <p:cNvCxnSpPr>
            <a:cxnSpLocks/>
          </p:cNvCxnSpPr>
          <p:nvPr/>
        </p:nvCxnSpPr>
        <p:spPr>
          <a:xfrm flipH="1" flipV="1">
            <a:off x="10634470" y="1076344"/>
            <a:ext cx="9419" cy="4876663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コネクタ 73">
            <a:extLst>
              <a:ext uri="{FF2B5EF4-FFF2-40B4-BE49-F238E27FC236}">
                <a16:creationId xmlns:a16="http://schemas.microsoft.com/office/drawing/2014/main" id="{719A892B-1E5B-6D11-BCF4-C7A38A0A87B8}"/>
              </a:ext>
            </a:extLst>
          </p:cNvPr>
          <p:cNvCxnSpPr>
            <a:cxnSpLocks/>
          </p:cNvCxnSpPr>
          <p:nvPr/>
        </p:nvCxnSpPr>
        <p:spPr>
          <a:xfrm flipH="1" flipV="1">
            <a:off x="10781486" y="1079338"/>
            <a:ext cx="9419" cy="4876663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コネクタ 74">
            <a:extLst>
              <a:ext uri="{FF2B5EF4-FFF2-40B4-BE49-F238E27FC236}">
                <a16:creationId xmlns:a16="http://schemas.microsoft.com/office/drawing/2014/main" id="{EFACF270-35E5-6606-255E-B1BBAB7D48A5}"/>
              </a:ext>
            </a:extLst>
          </p:cNvPr>
          <p:cNvCxnSpPr>
            <a:cxnSpLocks/>
            <a:stCxn id="45" idx="2"/>
          </p:cNvCxnSpPr>
          <p:nvPr/>
        </p:nvCxnSpPr>
        <p:spPr>
          <a:xfrm flipH="1" flipV="1">
            <a:off x="9616059" y="1089335"/>
            <a:ext cx="12750" cy="4765963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コネクタ 76">
            <a:extLst>
              <a:ext uri="{FF2B5EF4-FFF2-40B4-BE49-F238E27FC236}">
                <a16:creationId xmlns:a16="http://schemas.microsoft.com/office/drawing/2014/main" id="{882E71DF-6CD2-AD32-7CA0-B7D27EEC9B20}"/>
              </a:ext>
            </a:extLst>
          </p:cNvPr>
          <p:cNvCxnSpPr>
            <a:cxnSpLocks/>
          </p:cNvCxnSpPr>
          <p:nvPr/>
        </p:nvCxnSpPr>
        <p:spPr>
          <a:xfrm flipH="1" flipV="1">
            <a:off x="9694784" y="1098726"/>
            <a:ext cx="12750" cy="4765963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コネクタ 78">
            <a:extLst>
              <a:ext uri="{FF2B5EF4-FFF2-40B4-BE49-F238E27FC236}">
                <a16:creationId xmlns:a16="http://schemas.microsoft.com/office/drawing/2014/main" id="{9DC1EF5D-84B8-703C-9DE5-891220A43DBF}"/>
              </a:ext>
            </a:extLst>
          </p:cNvPr>
          <p:cNvCxnSpPr>
            <a:cxnSpLocks/>
          </p:cNvCxnSpPr>
          <p:nvPr/>
        </p:nvCxnSpPr>
        <p:spPr>
          <a:xfrm flipH="1" flipV="1">
            <a:off x="10054480" y="1107387"/>
            <a:ext cx="12750" cy="4765963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コネクタ 79">
            <a:extLst>
              <a:ext uri="{FF2B5EF4-FFF2-40B4-BE49-F238E27FC236}">
                <a16:creationId xmlns:a16="http://schemas.microsoft.com/office/drawing/2014/main" id="{3BCA05E7-62C0-F118-CE53-F9244EE8BD9D}"/>
              </a:ext>
            </a:extLst>
          </p:cNvPr>
          <p:cNvCxnSpPr>
            <a:cxnSpLocks/>
          </p:cNvCxnSpPr>
          <p:nvPr/>
        </p:nvCxnSpPr>
        <p:spPr>
          <a:xfrm flipH="1" flipV="1">
            <a:off x="10133205" y="1116778"/>
            <a:ext cx="12750" cy="4765963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コネクタ 80">
            <a:extLst>
              <a:ext uri="{FF2B5EF4-FFF2-40B4-BE49-F238E27FC236}">
                <a16:creationId xmlns:a16="http://schemas.microsoft.com/office/drawing/2014/main" id="{6ABC17EC-D005-B67A-BEF5-7A9E1164DA43}"/>
              </a:ext>
            </a:extLst>
          </p:cNvPr>
          <p:cNvCxnSpPr>
            <a:cxnSpLocks/>
          </p:cNvCxnSpPr>
          <p:nvPr/>
        </p:nvCxnSpPr>
        <p:spPr>
          <a:xfrm flipH="1" flipV="1">
            <a:off x="10475565" y="1112439"/>
            <a:ext cx="12750" cy="4765963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コネクタ 81">
            <a:extLst>
              <a:ext uri="{FF2B5EF4-FFF2-40B4-BE49-F238E27FC236}">
                <a16:creationId xmlns:a16="http://schemas.microsoft.com/office/drawing/2014/main" id="{87F73B08-52D7-2998-7D96-C2F03F5E1DC1}"/>
              </a:ext>
            </a:extLst>
          </p:cNvPr>
          <p:cNvCxnSpPr>
            <a:cxnSpLocks/>
          </p:cNvCxnSpPr>
          <p:nvPr/>
        </p:nvCxnSpPr>
        <p:spPr>
          <a:xfrm flipH="1" flipV="1">
            <a:off x="10571626" y="1117496"/>
            <a:ext cx="12750" cy="4765963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コネクタ 82">
            <a:extLst>
              <a:ext uri="{FF2B5EF4-FFF2-40B4-BE49-F238E27FC236}">
                <a16:creationId xmlns:a16="http://schemas.microsoft.com/office/drawing/2014/main" id="{1BF999FB-985B-19A1-18C3-5AAA9BF59515}"/>
              </a:ext>
            </a:extLst>
          </p:cNvPr>
          <p:cNvCxnSpPr>
            <a:cxnSpLocks/>
          </p:cNvCxnSpPr>
          <p:nvPr/>
        </p:nvCxnSpPr>
        <p:spPr>
          <a:xfrm flipH="1" flipV="1">
            <a:off x="11465742" y="1076986"/>
            <a:ext cx="9419" cy="4876663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8E64CBA-BE57-DA91-F0FB-885E99CE39CB}"/>
              </a:ext>
            </a:extLst>
          </p:cNvPr>
          <p:cNvSpPr txBox="1"/>
          <p:nvPr/>
        </p:nvSpPr>
        <p:spPr>
          <a:xfrm>
            <a:off x="10702386" y="4770046"/>
            <a:ext cx="7450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50" dirty="0">
                <a:solidFill>
                  <a:srgbClr val="FF0000"/>
                </a:solidFill>
              </a:rPr>
              <a:t>1455 mA</a:t>
            </a:r>
            <a:endParaRPr kumimoji="1" lang="ja-JP" altLang="en-US" sz="1050" dirty="0">
              <a:solidFill>
                <a:srgbClr val="FF0000"/>
              </a:solidFill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1E61358A-EF13-C465-626A-685928FEE6AC}"/>
              </a:ext>
            </a:extLst>
          </p:cNvPr>
          <p:cNvSpPr txBox="1"/>
          <p:nvPr/>
        </p:nvSpPr>
        <p:spPr>
          <a:xfrm>
            <a:off x="10687204" y="2484252"/>
            <a:ext cx="7450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50" dirty="0">
                <a:solidFill>
                  <a:srgbClr val="FF0000"/>
                </a:solidFill>
              </a:rPr>
              <a:t>1145 mA</a:t>
            </a:r>
            <a:endParaRPr kumimoji="1" lang="ja-JP" altLang="en-US" sz="1050" dirty="0">
              <a:solidFill>
                <a:srgbClr val="FF0000"/>
              </a:solidFill>
            </a:endParaRPr>
          </a:p>
        </p:txBody>
      </p: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AB0CD8C2-1AA2-D285-399C-482B3748B234}"/>
              </a:ext>
            </a:extLst>
          </p:cNvPr>
          <p:cNvCxnSpPr>
            <a:cxnSpLocks/>
          </p:cNvCxnSpPr>
          <p:nvPr/>
        </p:nvCxnSpPr>
        <p:spPr>
          <a:xfrm flipH="1">
            <a:off x="10805102" y="4776818"/>
            <a:ext cx="226551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矢印コネクタ 61">
            <a:extLst>
              <a:ext uri="{FF2B5EF4-FFF2-40B4-BE49-F238E27FC236}">
                <a16:creationId xmlns:a16="http://schemas.microsoft.com/office/drawing/2014/main" id="{AC1BF74A-7976-E067-0D29-2E22D340FBC2}"/>
              </a:ext>
            </a:extLst>
          </p:cNvPr>
          <p:cNvCxnSpPr>
            <a:cxnSpLocks/>
            <a:stCxn id="54" idx="0"/>
          </p:cNvCxnSpPr>
          <p:nvPr/>
        </p:nvCxnSpPr>
        <p:spPr>
          <a:xfrm flipH="1" flipV="1">
            <a:off x="10808365" y="2482255"/>
            <a:ext cx="251361" cy="1997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コンテンツ プレースホルダー 2">
            <a:extLst>
              <a:ext uri="{FF2B5EF4-FFF2-40B4-BE49-F238E27FC236}">
                <a16:creationId xmlns:a16="http://schemas.microsoft.com/office/drawing/2014/main" id="{E21069C5-9CD5-913F-8C7E-90D55F12D767}"/>
              </a:ext>
            </a:extLst>
          </p:cNvPr>
          <p:cNvSpPr txBox="1">
            <a:spLocks/>
          </p:cNvSpPr>
          <p:nvPr/>
        </p:nvSpPr>
        <p:spPr>
          <a:xfrm>
            <a:off x="73751" y="3674590"/>
            <a:ext cx="2904892" cy="2656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>
                <a:solidFill>
                  <a:srgbClr val="002060"/>
                </a:solidFill>
                <a:sym typeface="Symbol" panose="05050102010706020507" pitchFamily="18" charset="2"/>
              </a:rPr>
              <a:t>Max. beam current so far</a:t>
            </a:r>
          </a:p>
          <a:p>
            <a:pPr lvl="1"/>
            <a:r>
              <a:rPr lang="en-US" altLang="ja-JP" sz="2000" dirty="0">
                <a:solidFill>
                  <a:srgbClr val="0000FF"/>
                </a:solidFill>
                <a:sym typeface="Symbol" panose="05050102010706020507" pitchFamily="18" charset="2"/>
              </a:rPr>
              <a:t>HER : 1145 mA</a:t>
            </a:r>
          </a:p>
          <a:p>
            <a:pPr lvl="1"/>
            <a:r>
              <a:rPr lang="en-US" altLang="ja-JP" sz="2000" dirty="0">
                <a:solidFill>
                  <a:schemeClr val="accent2"/>
                </a:solidFill>
                <a:sym typeface="Symbol" panose="05050102010706020507" pitchFamily="18" charset="2"/>
              </a:rPr>
              <a:t>LER : 1455 mA</a:t>
            </a:r>
          </a:p>
          <a:p>
            <a:endParaRPr lang="en-US" altLang="ja-JP" sz="1600" dirty="0">
              <a:solidFill>
                <a:srgbClr val="002060"/>
              </a:solidFill>
              <a:sym typeface="Symbol" panose="05050102010706020507" pitchFamily="18" charset="2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F71F438-3E72-AC93-54F2-81EDCEC2F9F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67406" y="3121312"/>
            <a:ext cx="4488760" cy="3253089"/>
          </a:xfrm>
          <a:prstGeom prst="rect">
            <a:avLst/>
          </a:prstGeom>
        </p:spPr>
      </p:pic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F4A3BC32-90F9-6581-7257-FA2C26B06923}"/>
              </a:ext>
            </a:extLst>
          </p:cNvPr>
          <p:cNvSpPr txBox="1"/>
          <p:nvPr/>
        </p:nvSpPr>
        <p:spPr>
          <a:xfrm>
            <a:off x="10842583" y="2760688"/>
            <a:ext cx="7450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>
                <a:solidFill>
                  <a:srgbClr val="FF0000"/>
                </a:solidFill>
              </a:rPr>
              <a:t>640</a:t>
            </a:r>
            <a:r>
              <a:rPr kumimoji="1" lang="en-US" altLang="ja-JP" sz="1050" dirty="0">
                <a:solidFill>
                  <a:srgbClr val="FF0000"/>
                </a:solidFill>
              </a:rPr>
              <a:t> mA</a:t>
            </a:r>
            <a:endParaRPr kumimoji="1" lang="ja-JP" altLang="en-US" sz="1050" dirty="0">
              <a:solidFill>
                <a:srgbClr val="FF0000"/>
              </a:solidFill>
            </a:endParaRPr>
          </a:p>
        </p:txBody>
      </p:sp>
      <p:cxnSp>
        <p:nvCxnSpPr>
          <p:cNvPr id="91" name="直線矢印コネクタ 90">
            <a:extLst>
              <a:ext uri="{FF2B5EF4-FFF2-40B4-BE49-F238E27FC236}">
                <a16:creationId xmlns:a16="http://schemas.microsoft.com/office/drawing/2014/main" id="{7E21D9B6-F745-C799-4342-0F147CC6D38E}"/>
              </a:ext>
            </a:extLst>
          </p:cNvPr>
          <p:cNvCxnSpPr>
            <a:cxnSpLocks/>
          </p:cNvCxnSpPr>
          <p:nvPr/>
        </p:nvCxnSpPr>
        <p:spPr>
          <a:xfrm flipV="1">
            <a:off x="11240589" y="2794930"/>
            <a:ext cx="267739" cy="7053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矢印コネクタ 94">
            <a:extLst>
              <a:ext uri="{FF2B5EF4-FFF2-40B4-BE49-F238E27FC236}">
                <a16:creationId xmlns:a16="http://schemas.microsoft.com/office/drawing/2014/main" id="{4BBFB4DE-CE7B-C571-0E81-620A57D8E8D9}"/>
              </a:ext>
            </a:extLst>
          </p:cNvPr>
          <p:cNvCxnSpPr>
            <a:cxnSpLocks/>
          </p:cNvCxnSpPr>
          <p:nvPr/>
        </p:nvCxnSpPr>
        <p:spPr>
          <a:xfrm flipV="1">
            <a:off x="11240589" y="5081806"/>
            <a:ext cx="267739" cy="7053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37738828-0EA6-AC13-6AB8-DECA09AD01B5}"/>
              </a:ext>
            </a:extLst>
          </p:cNvPr>
          <p:cNvSpPr txBox="1"/>
          <p:nvPr/>
        </p:nvSpPr>
        <p:spPr>
          <a:xfrm>
            <a:off x="10827283" y="5026584"/>
            <a:ext cx="7450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>
                <a:solidFill>
                  <a:srgbClr val="FF0000"/>
                </a:solidFill>
              </a:rPr>
              <a:t>800</a:t>
            </a:r>
            <a:r>
              <a:rPr kumimoji="1" lang="en-US" altLang="ja-JP" sz="1050" dirty="0">
                <a:solidFill>
                  <a:srgbClr val="FF0000"/>
                </a:solidFill>
              </a:rPr>
              <a:t> mA</a:t>
            </a:r>
            <a:endParaRPr kumimoji="1" lang="ja-JP" altLang="en-US" sz="1050" dirty="0">
              <a:solidFill>
                <a:srgbClr val="FF0000"/>
              </a:solidFill>
            </a:endParaRPr>
          </a:p>
        </p:txBody>
      </p:sp>
      <p:pic>
        <p:nvPicPr>
          <p:cNvPr id="89" name="図 88">
            <a:extLst>
              <a:ext uri="{FF2B5EF4-FFF2-40B4-BE49-F238E27FC236}">
                <a16:creationId xmlns:a16="http://schemas.microsoft.com/office/drawing/2014/main" id="{770A2817-611E-0CA0-552D-CF3F58D1675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" r="955"/>
          <a:stretch/>
        </p:blipFill>
        <p:spPr>
          <a:xfrm>
            <a:off x="7427768" y="986246"/>
            <a:ext cx="4740283" cy="238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6678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19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26th March 2024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The 27th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6FB6E210-DCB0-922C-0731-51E5F56560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4560E143-66CE-E623-0E6A-726E1AD55DE7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Vacuum scrubbing status (MR) 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4D22DB28-D837-5372-2C6F-73723C1246DD}"/>
              </a:ext>
            </a:extLst>
          </p:cNvPr>
          <p:cNvSpPr txBox="1">
            <a:spLocks/>
          </p:cNvSpPr>
          <p:nvPr/>
        </p:nvSpPr>
        <p:spPr>
          <a:xfrm>
            <a:off x="129446" y="1050256"/>
            <a:ext cx="10992362" cy="5120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>
                <a:solidFill>
                  <a:srgbClr val="002060"/>
                </a:solidFill>
                <a:sym typeface="Symbol" panose="05050102010706020507" pitchFamily="18" charset="2"/>
              </a:rPr>
              <a:t>Vacuum scrubbing is proceeding steadily in both rings.</a:t>
            </a:r>
          </a:p>
          <a:p>
            <a:pPr lvl="1"/>
            <a:r>
              <a:rPr lang="en-US" altLang="ja-JP" sz="2000" dirty="0">
                <a:sym typeface="Symbol" panose="05050102010706020507" pitchFamily="18" charset="2"/>
              </a:rPr>
              <a:t> </a:t>
            </a:r>
            <a:r>
              <a:rPr lang="en-US" altLang="ja-JP" sz="2000" i="1" dirty="0">
                <a:sym typeface="Symbol" panose="05050102010706020507" pitchFamily="18" charset="2"/>
              </a:rPr>
              <a:t>p</a:t>
            </a:r>
            <a:r>
              <a:rPr lang="en-US" altLang="ja-JP" sz="2000" dirty="0">
                <a:sym typeface="Symbol" panose="05050102010706020507" pitchFamily="18" charset="2"/>
              </a:rPr>
              <a:t>/</a:t>
            </a:r>
            <a:r>
              <a:rPr lang="en-US" altLang="ja-JP" sz="2000" i="1" dirty="0">
                <a:sym typeface="Symbol" panose="05050102010706020507" pitchFamily="18" charset="2"/>
              </a:rPr>
              <a:t>I</a:t>
            </a:r>
            <a:r>
              <a:rPr lang="en-US" altLang="ja-JP" sz="2000" dirty="0">
                <a:sym typeface="Symbol" panose="05050102010706020507" pitchFamily="18" charset="2"/>
              </a:rPr>
              <a:t> is decreasing steadily as beam dose increases. </a:t>
            </a:r>
          </a:p>
          <a:p>
            <a:pPr lvl="1"/>
            <a:r>
              <a:rPr lang="en-US" altLang="ja-JP" sz="2000" dirty="0">
                <a:sym typeface="Symbol" panose="05050102010706020507" pitchFamily="18" charset="2"/>
              </a:rPr>
              <a:t></a:t>
            </a:r>
            <a:r>
              <a:rPr lang="en-US" altLang="ja-JP" sz="2000" i="1" dirty="0">
                <a:sym typeface="Symbol" panose="05050102010706020507" pitchFamily="18" charset="2"/>
              </a:rPr>
              <a:t>p</a:t>
            </a:r>
            <a:r>
              <a:rPr lang="en-US" altLang="ja-JP" sz="2000" dirty="0">
                <a:sym typeface="Symbol" panose="05050102010706020507" pitchFamily="18" charset="2"/>
              </a:rPr>
              <a:t>/</a:t>
            </a:r>
            <a:r>
              <a:rPr lang="en-US" altLang="ja-JP" sz="2000" i="1" dirty="0">
                <a:sym typeface="Symbol" panose="05050102010706020507" pitchFamily="18" charset="2"/>
              </a:rPr>
              <a:t>I</a:t>
            </a:r>
            <a:r>
              <a:rPr lang="en-US" altLang="ja-JP" sz="2000" dirty="0">
                <a:sym typeface="Symbol" panose="05050102010706020507" pitchFamily="18" charset="2"/>
              </a:rPr>
              <a:t> is higher in LER than HER.</a:t>
            </a:r>
          </a:p>
          <a:p>
            <a:pPr lvl="2"/>
            <a:r>
              <a:rPr lang="en-US" altLang="ja-JP" sz="1600" dirty="0">
                <a:sym typeface="Symbol" panose="05050102010706020507" pitchFamily="18" charset="2"/>
              </a:rPr>
              <a:t>Less memory effect in LER</a:t>
            </a:r>
          </a:p>
          <a:p>
            <a:pPr lvl="2"/>
            <a:r>
              <a:rPr lang="en-US" altLang="ja-JP" sz="1600" dirty="0">
                <a:sym typeface="Symbol" panose="05050102010706020507" pitchFamily="18" charset="2"/>
              </a:rPr>
              <a:t>More vacuum works in LER during LS1</a:t>
            </a: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8B149F46-183A-FD91-2041-3F7E4063EA0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2922" y="2970203"/>
            <a:ext cx="3380131" cy="3077360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9C498AA5-8A0C-5F88-CD73-BE19CE8EC27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6818" y="2916561"/>
            <a:ext cx="4604625" cy="3489405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98817A53-BE0C-4D8E-72EE-205C813AB9D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06960" y="2963197"/>
            <a:ext cx="3357014" cy="3068560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FA0E69BB-C874-82E7-8FC1-9CBB39E3867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64917" y="2911958"/>
            <a:ext cx="4631407" cy="3503372"/>
          </a:xfrm>
          <a:prstGeom prst="rect">
            <a:avLst/>
          </a:prstGeom>
        </p:spPr>
      </p:pic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2C8551C-9966-8E4E-0C8F-1169141F40F2}"/>
              </a:ext>
            </a:extLst>
          </p:cNvPr>
          <p:cNvSpPr txBox="1"/>
          <p:nvPr/>
        </p:nvSpPr>
        <p:spPr>
          <a:xfrm>
            <a:off x="2082409" y="3030470"/>
            <a:ext cx="1573507" cy="33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2024ab (This run)</a:t>
            </a:r>
            <a:endParaRPr kumimoji="1" lang="ja-JP" altLang="en-US" sz="1200" dirty="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875684EB-B459-71A5-0813-A8EB14E07392}"/>
              </a:ext>
            </a:extLst>
          </p:cNvPr>
          <p:cNvSpPr txBox="1"/>
          <p:nvPr/>
        </p:nvSpPr>
        <p:spPr>
          <a:xfrm>
            <a:off x="1605320" y="4646829"/>
            <a:ext cx="1173099" cy="33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chemeClr val="accent2"/>
                </a:solidFill>
              </a:rPr>
              <a:t>Whole ring</a:t>
            </a:r>
            <a:endParaRPr kumimoji="1" lang="ja-JP" altLang="en-US" sz="1200" dirty="0">
              <a:solidFill>
                <a:schemeClr val="accent2"/>
              </a:solidFill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BF4742DB-FF7E-16A7-31A4-E5B09EDB73A1}"/>
              </a:ext>
            </a:extLst>
          </p:cNvPr>
          <p:cNvSpPr txBox="1"/>
          <p:nvPr/>
        </p:nvSpPr>
        <p:spPr>
          <a:xfrm>
            <a:off x="1890697" y="4826030"/>
            <a:ext cx="1173099" cy="33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00B0F0"/>
                </a:solidFill>
              </a:rPr>
              <a:t>Arc sections</a:t>
            </a:r>
            <a:endParaRPr kumimoji="1" lang="ja-JP" altLang="en-US" sz="1200" dirty="0">
              <a:solidFill>
                <a:srgbClr val="00B0F0"/>
              </a:solidFill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C57F804C-A93D-67A8-13BC-47C2B57C39E8}"/>
              </a:ext>
            </a:extLst>
          </p:cNvPr>
          <p:cNvSpPr txBox="1"/>
          <p:nvPr/>
        </p:nvSpPr>
        <p:spPr>
          <a:xfrm>
            <a:off x="2546401" y="3216051"/>
            <a:ext cx="1109515" cy="33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</a:rPr>
              <a:t>Whole ring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51B8FED3-6BB9-B81D-870B-572AD0616983}"/>
              </a:ext>
            </a:extLst>
          </p:cNvPr>
          <p:cNvSpPr txBox="1"/>
          <p:nvPr/>
        </p:nvSpPr>
        <p:spPr>
          <a:xfrm>
            <a:off x="2002456" y="5208823"/>
            <a:ext cx="664897" cy="33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A1C52F"/>
                </a:solidFill>
              </a:rPr>
              <a:t>I</a:t>
            </a:r>
            <a:r>
              <a:rPr lang="en-US" altLang="ja-JP" sz="1200" baseline="-25000" dirty="0">
                <a:solidFill>
                  <a:srgbClr val="A1C52F"/>
                </a:solidFill>
              </a:rPr>
              <a:t>max</a:t>
            </a:r>
            <a:endParaRPr kumimoji="1" lang="ja-JP" altLang="en-US" sz="1200" baseline="-25000" dirty="0">
              <a:solidFill>
                <a:srgbClr val="A1C52F"/>
              </a:solidFill>
            </a:endParaRPr>
          </a:p>
        </p:txBody>
      </p: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D2191274-1BDD-1A07-F85D-1417579D4434}"/>
              </a:ext>
            </a:extLst>
          </p:cNvPr>
          <p:cNvCxnSpPr>
            <a:cxnSpLocks/>
          </p:cNvCxnSpPr>
          <p:nvPr/>
        </p:nvCxnSpPr>
        <p:spPr>
          <a:xfrm flipH="1">
            <a:off x="2753659" y="3493865"/>
            <a:ext cx="146359" cy="374584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CBACF84B-29E3-00A2-C59E-CC16E6221CAE}"/>
              </a:ext>
            </a:extLst>
          </p:cNvPr>
          <p:cNvSpPr txBox="1"/>
          <p:nvPr/>
        </p:nvSpPr>
        <p:spPr>
          <a:xfrm>
            <a:off x="2828250" y="3395252"/>
            <a:ext cx="1262505" cy="33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0000FF"/>
                </a:solidFill>
              </a:rPr>
              <a:t>Arc sections</a:t>
            </a:r>
            <a:endParaRPr kumimoji="1" lang="ja-JP" altLang="en-US" sz="1200" dirty="0">
              <a:solidFill>
                <a:srgbClr val="0000FF"/>
              </a:solidFill>
            </a:endParaRPr>
          </a:p>
        </p:txBody>
      </p: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15A3F42D-4179-45BB-45B9-CEAE232BFE40}"/>
              </a:ext>
            </a:extLst>
          </p:cNvPr>
          <p:cNvCxnSpPr>
            <a:cxnSpLocks/>
          </p:cNvCxnSpPr>
          <p:nvPr/>
        </p:nvCxnSpPr>
        <p:spPr>
          <a:xfrm flipH="1">
            <a:off x="2897651" y="3643706"/>
            <a:ext cx="245014" cy="366694"/>
          </a:xfrm>
          <a:prstGeom prst="straightConnector1">
            <a:avLst/>
          </a:prstGeom>
          <a:ln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30771998-C77E-D67B-FB2E-8ECBEEAC3496}"/>
              </a:ext>
            </a:extLst>
          </p:cNvPr>
          <p:cNvCxnSpPr>
            <a:cxnSpLocks/>
          </p:cNvCxnSpPr>
          <p:nvPr/>
        </p:nvCxnSpPr>
        <p:spPr>
          <a:xfrm flipV="1">
            <a:off x="2136123" y="4593932"/>
            <a:ext cx="111492" cy="117083"/>
          </a:xfrm>
          <a:prstGeom prst="straightConnector1">
            <a:avLst/>
          </a:prstGeom>
          <a:ln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FB18944A-F7F3-D588-D49A-9CAC7505FC7A}"/>
              </a:ext>
            </a:extLst>
          </p:cNvPr>
          <p:cNvCxnSpPr>
            <a:cxnSpLocks/>
          </p:cNvCxnSpPr>
          <p:nvPr/>
        </p:nvCxnSpPr>
        <p:spPr>
          <a:xfrm flipV="1">
            <a:off x="2575390" y="4661263"/>
            <a:ext cx="203028" cy="248946"/>
          </a:xfrm>
          <a:prstGeom prst="straightConnector1">
            <a:avLst/>
          </a:prstGeom>
          <a:ln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9EE628C1-A3AA-C1AD-E67D-CF82E4DB10F6}"/>
              </a:ext>
            </a:extLst>
          </p:cNvPr>
          <p:cNvSpPr txBox="1"/>
          <p:nvPr/>
        </p:nvSpPr>
        <p:spPr>
          <a:xfrm>
            <a:off x="1615383" y="5015803"/>
            <a:ext cx="1965873" cy="33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2022ab (Previous</a:t>
            </a:r>
            <a:r>
              <a:rPr kumimoji="1" lang="en-US" altLang="ja-JP" sz="1200" dirty="0"/>
              <a:t> run)</a:t>
            </a:r>
            <a:endParaRPr kumimoji="1" lang="ja-JP" altLang="en-US" sz="1200" dirty="0"/>
          </a:p>
        </p:txBody>
      </p: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F84A2A10-7EED-C6A0-8AC5-8937E276A63E}"/>
              </a:ext>
            </a:extLst>
          </p:cNvPr>
          <p:cNvCxnSpPr>
            <a:cxnSpLocks/>
          </p:cNvCxnSpPr>
          <p:nvPr/>
        </p:nvCxnSpPr>
        <p:spPr>
          <a:xfrm>
            <a:off x="2546401" y="5435289"/>
            <a:ext cx="366786" cy="256644"/>
          </a:xfrm>
          <a:prstGeom prst="straightConnector1">
            <a:avLst/>
          </a:prstGeom>
          <a:ln>
            <a:solidFill>
              <a:srgbClr val="A1C52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C47D0A11-3739-9D57-3E59-0ABE8D8E9C8C}"/>
              </a:ext>
            </a:extLst>
          </p:cNvPr>
          <p:cNvSpPr txBox="1"/>
          <p:nvPr/>
        </p:nvSpPr>
        <p:spPr>
          <a:xfrm>
            <a:off x="3064199" y="3597295"/>
            <a:ext cx="664897" cy="33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07601A"/>
                </a:solidFill>
              </a:rPr>
              <a:t>I</a:t>
            </a:r>
            <a:r>
              <a:rPr lang="en-US" altLang="ja-JP" sz="1200" baseline="-25000" dirty="0">
                <a:solidFill>
                  <a:srgbClr val="07601A"/>
                </a:solidFill>
              </a:rPr>
              <a:t>max</a:t>
            </a:r>
            <a:endParaRPr kumimoji="1" lang="ja-JP" altLang="en-US" sz="1200" baseline="-25000" dirty="0">
              <a:solidFill>
                <a:srgbClr val="07601A"/>
              </a:solidFill>
            </a:endParaRPr>
          </a:p>
        </p:txBody>
      </p:sp>
      <p:cxnSp>
        <p:nvCxnSpPr>
          <p:cNvPr id="55" name="直線矢印コネクタ 54">
            <a:extLst>
              <a:ext uri="{FF2B5EF4-FFF2-40B4-BE49-F238E27FC236}">
                <a16:creationId xmlns:a16="http://schemas.microsoft.com/office/drawing/2014/main" id="{FC1754CD-B26C-637E-C32D-89BBC1774E23}"/>
              </a:ext>
            </a:extLst>
          </p:cNvPr>
          <p:cNvCxnSpPr>
            <a:cxnSpLocks/>
          </p:cNvCxnSpPr>
          <p:nvPr/>
        </p:nvCxnSpPr>
        <p:spPr>
          <a:xfrm>
            <a:off x="3396647" y="3944887"/>
            <a:ext cx="204739" cy="1490403"/>
          </a:xfrm>
          <a:prstGeom prst="straightConnector1">
            <a:avLst/>
          </a:prstGeom>
          <a:ln>
            <a:solidFill>
              <a:srgbClr val="07601A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B8C5CA73-7C17-6785-B69B-C3F77AE87A54}"/>
              </a:ext>
            </a:extLst>
          </p:cNvPr>
          <p:cNvSpPr txBox="1"/>
          <p:nvPr/>
        </p:nvSpPr>
        <p:spPr>
          <a:xfrm>
            <a:off x="7940701" y="3025129"/>
            <a:ext cx="1573507" cy="33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2024ab (This run)</a:t>
            </a:r>
            <a:endParaRPr kumimoji="1" lang="ja-JP" altLang="en-US" sz="1200" dirty="0"/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5927BCB1-A967-B35D-181D-54FBFE94CD78}"/>
              </a:ext>
            </a:extLst>
          </p:cNvPr>
          <p:cNvSpPr txBox="1"/>
          <p:nvPr/>
        </p:nvSpPr>
        <p:spPr>
          <a:xfrm>
            <a:off x="8404693" y="3210710"/>
            <a:ext cx="1109515" cy="33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</a:rPr>
              <a:t>Whole ring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cxnSp>
        <p:nvCxnSpPr>
          <p:cNvPr id="60" name="直線矢印コネクタ 59">
            <a:extLst>
              <a:ext uri="{FF2B5EF4-FFF2-40B4-BE49-F238E27FC236}">
                <a16:creationId xmlns:a16="http://schemas.microsoft.com/office/drawing/2014/main" id="{C840BA9D-9224-29D2-96AA-D9D800FEF4FD}"/>
              </a:ext>
            </a:extLst>
          </p:cNvPr>
          <p:cNvCxnSpPr>
            <a:cxnSpLocks/>
          </p:cNvCxnSpPr>
          <p:nvPr/>
        </p:nvCxnSpPr>
        <p:spPr>
          <a:xfrm flipH="1">
            <a:off x="8611951" y="3488525"/>
            <a:ext cx="146359" cy="374584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0D8C9F77-5017-6177-280C-497CF3BEAC2C}"/>
              </a:ext>
            </a:extLst>
          </p:cNvPr>
          <p:cNvSpPr txBox="1"/>
          <p:nvPr/>
        </p:nvSpPr>
        <p:spPr>
          <a:xfrm>
            <a:off x="8686542" y="3389911"/>
            <a:ext cx="1262505" cy="33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0000FF"/>
                </a:solidFill>
              </a:rPr>
              <a:t>Arc sections</a:t>
            </a:r>
            <a:endParaRPr kumimoji="1" lang="ja-JP" altLang="en-US" sz="1200" dirty="0">
              <a:solidFill>
                <a:srgbClr val="0000FF"/>
              </a:solidFill>
            </a:endParaRPr>
          </a:p>
        </p:txBody>
      </p:sp>
      <p:cxnSp>
        <p:nvCxnSpPr>
          <p:cNvPr id="69" name="直線矢印コネクタ 68">
            <a:extLst>
              <a:ext uri="{FF2B5EF4-FFF2-40B4-BE49-F238E27FC236}">
                <a16:creationId xmlns:a16="http://schemas.microsoft.com/office/drawing/2014/main" id="{693F405C-D725-E6D5-B390-582292FEA157}"/>
              </a:ext>
            </a:extLst>
          </p:cNvPr>
          <p:cNvCxnSpPr>
            <a:cxnSpLocks/>
          </p:cNvCxnSpPr>
          <p:nvPr/>
        </p:nvCxnSpPr>
        <p:spPr>
          <a:xfrm flipH="1">
            <a:off x="8832901" y="3638365"/>
            <a:ext cx="168055" cy="872930"/>
          </a:xfrm>
          <a:prstGeom prst="straightConnector1">
            <a:avLst/>
          </a:prstGeom>
          <a:ln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813818F0-D289-C79A-5730-2E60AB02BA30}"/>
              </a:ext>
            </a:extLst>
          </p:cNvPr>
          <p:cNvSpPr txBox="1"/>
          <p:nvPr/>
        </p:nvSpPr>
        <p:spPr>
          <a:xfrm>
            <a:off x="8986105" y="3562079"/>
            <a:ext cx="664897" cy="33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07601A"/>
                </a:solidFill>
              </a:rPr>
              <a:t>I</a:t>
            </a:r>
            <a:r>
              <a:rPr lang="en-US" altLang="ja-JP" sz="1200" baseline="-25000" dirty="0">
                <a:solidFill>
                  <a:srgbClr val="07601A"/>
                </a:solidFill>
              </a:rPr>
              <a:t>max</a:t>
            </a:r>
            <a:endParaRPr kumimoji="1" lang="ja-JP" altLang="en-US" sz="1200" baseline="-25000" dirty="0">
              <a:solidFill>
                <a:srgbClr val="07601A"/>
              </a:solidFill>
            </a:endParaRPr>
          </a:p>
        </p:txBody>
      </p:sp>
      <p:cxnSp>
        <p:nvCxnSpPr>
          <p:cNvPr id="76" name="直線矢印コネクタ 75">
            <a:extLst>
              <a:ext uri="{FF2B5EF4-FFF2-40B4-BE49-F238E27FC236}">
                <a16:creationId xmlns:a16="http://schemas.microsoft.com/office/drawing/2014/main" id="{6D2E8EC2-CA46-D8CA-171E-77C2694FFB96}"/>
              </a:ext>
            </a:extLst>
          </p:cNvPr>
          <p:cNvCxnSpPr>
            <a:cxnSpLocks/>
          </p:cNvCxnSpPr>
          <p:nvPr/>
        </p:nvCxnSpPr>
        <p:spPr>
          <a:xfrm>
            <a:off x="9444234" y="3722310"/>
            <a:ext cx="712090" cy="1239231"/>
          </a:xfrm>
          <a:prstGeom prst="straightConnector1">
            <a:avLst/>
          </a:prstGeom>
          <a:ln>
            <a:solidFill>
              <a:srgbClr val="07601A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8ED22190-FFCC-18BE-483F-124BB630B4C4}"/>
              </a:ext>
            </a:extLst>
          </p:cNvPr>
          <p:cNvSpPr txBox="1"/>
          <p:nvPr/>
        </p:nvSpPr>
        <p:spPr>
          <a:xfrm>
            <a:off x="7858736" y="5394771"/>
            <a:ext cx="1965873" cy="33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2022ab (Previous</a:t>
            </a:r>
            <a:r>
              <a:rPr kumimoji="1" lang="en-US" altLang="ja-JP" sz="1200" dirty="0"/>
              <a:t> run)</a:t>
            </a:r>
            <a:endParaRPr kumimoji="1" lang="ja-JP" altLang="en-US" sz="1200" dirty="0"/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8CC5D793-81EC-2919-FFBC-77269DB2D2B6}"/>
              </a:ext>
            </a:extLst>
          </p:cNvPr>
          <p:cNvSpPr txBox="1"/>
          <p:nvPr/>
        </p:nvSpPr>
        <p:spPr>
          <a:xfrm>
            <a:off x="7858736" y="4982617"/>
            <a:ext cx="1173099" cy="33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chemeClr val="accent2"/>
                </a:solidFill>
              </a:rPr>
              <a:t>Whole ring</a:t>
            </a:r>
            <a:endParaRPr kumimoji="1" lang="ja-JP" altLang="en-US" sz="1200" dirty="0">
              <a:solidFill>
                <a:schemeClr val="accent2"/>
              </a:solidFill>
            </a:endParaRP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7FE6E10D-DDAF-2C40-E087-7CCEE6536ABF}"/>
              </a:ext>
            </a:extLst>
          </p:cNvPr>
          <p:cNvSpPr txBox="1"/>
          <p:nvPr/>
        </p:nvSpPr>
        <p:spPr>
          <a:xfrm>
            <a:off x="7940701" y="5202952"/>
            <a:ext cx="1173099" cy="33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00B0F0"/>
                </a:solidFill>
              </a:rPr>
              <a:t>Arc sections</a:t>
            </a:r>
            <a:endParaRPr kumimoji="1" lang="ja-JP" altLang="en-US" sz="1200" dirty="0">
              <a:solidFill>
                <a:srgbClr val="00B0F0"/>
              </a:solidFill>
            </a:endParaRP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3B9082E2-8CBB-9B92-58EF-21CC6AA4F73E}"/>
              </a:ext>
            </a:extLst>
          </p:cNvPr>
          <p:cNvSpPr txBox="1"/>
          <p:nvPr/>
        </p:nvSpPr>
        <p:spPr>
          <a:xfrm>
            <a:off x="8259763" y="5560970"/>
            <a:ext cx="664897" cy="33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A1C52F"/>
                </a:solidFill>
              </a:rPr>
              <a:t>I</a:t>
            </a:r>
            <a:r>
              <a:rPr lang="en-US" altLang="ja-JP" sz="1200" baseline="-25000" dirty="0">
                <a:solidFill>
                  <a:srgbClr val="A1C52F"/>
                </a:solidFill>
              </a:rPr>
              <a:t>max</a:t>
            </a:r>
            <a:endParaRPr kumimoji="1" lang="ja-JP" altLang="en-US" sz="1200" baseline="-25000" dirty="0">
              <a:solidFill>
                <a:srgbClr val="A1C52F"/>
              </a:solidFill>
            </a:endParaRPr>
          </a:p>
        </p:txBody>
      </p:sp>
      <p:cxnSp>
        <p:nvCxnSpPr>
          <p:cNvPr id="81" name="直線矢印コネクタ 80">
            <a:extLst>
              <a:ext uri="{FF2B5EF4-FFF2-40B4-BE49-F238E27FC236}">
                <a16:creationId xmlns:a16="http://schemas.microsoft.com/office/drawing/2014/main" id="{91AF8951-C5A3-C619-752B-AF64F2EF7CC2}"/>
              </a:ext>
            </a:extLst>
          </p:cNvPr>
          <p:cNvCxnSpPr>
            <a:cxnSpLocks/>
          </p:cNvCxnSpPr>
          <p:nvPr/>
        </p:nvCxnSpPr>
        <p:spPr>
          <a:xfrm>
            <a:off x="8758310" y="5723499"/>
            <a:ext cx="450149" cy="61542"/>
          </a:xfrm>
          <a:prstGeom prst="straightConnector1">
            <a:avLst/>
          </a:prstGeom>
          <a:ln>
            <a:solidFill>
              <a:srgbClr val="A1C52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F3DFB1B-DA8D-C94D-EEB5-4D7EF6CC7472}"/>
              </a:ext>
            </a:extLst>
          </p:cNvPr>
          <p:cNvSpPr txBox="1"/>
          <p:nvPr/>
        </p:nvSpPr>
        <p:spPr>
          <a:xfrm>
            <a:off x="10030301" y="2731594"/>
            <a:ext cx="924596" cy="52322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0000FF"/>
                </a:solidFill>
              </a:rPr>
              <a:t>HER</a:t>
            </a:r>
            <a:endParaRPr kumimoji="1" lang="ja-JP" altLang="en-US" sz="2800" dirty="0">
              <a:solidFill>
                <a:srgbClr val="0000FF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1FA6D83-F624-FDAC-5248-A4D908BA82CE}"/>
              </a:ext>
            </a:extLst>
          </p:cNvPr>
          <p:cNvSpPr txBox="1"/>
          <p:nvPr/>
        </p:nvSpPr>
        <p:spPr>
          <a:xfrm>
            <a:off x="3828688" y="2719159"/>
            <a:ext cx="924596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FF0000"/>
                </a:solidFill>
              </a:rPr>
              <a:t>LER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549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Contents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4EACB2A-6462-ABFB-DA10-FC6C8E621FE4}"/>
              </a:ext>
            </a:extLst>
          </p:cNvPr>
          <p:cNvSpPr txBox="1">
            <a:spLocks/>
          </p:cNvSpPr>
          <p:nvPr/>
        </p:nvSpPr>
        <p:spPr>
          <a:xfrm>
            <a:off x="3224330" y="1349477"/>
            <a:ext cx="7591895" cy="4925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3600" dirty="0">
                <a:solidFill>
                  <a:srgbClr val="002060"/>
                </a:solidFill>
              </a:rPr>
              <a:t>Introduction</a:t>
            </a:r>
          </a:p>
          <a:p>
            <a:r>
              <a:rPr lang="en-US" altLang="ja-JP" sz="3600" dirty="0">
                <a:solidFill>
                  <a:srgbClr val="002060"/>
                </a:solidFill>
              </a:rPr>
              <a:t>Major Vacuum works during LS1</a:t>
            </a:r>
          </a:p>
          <a:p>
            <a:pPr lvl="1"/>
            <a:r>
              <a:rPr lang="en-US" altLang="ja-JP" sz="3200" dirty="0">
                <a:solidFill>
                  <a:srgbClr val="002060"/>
                </a:solidFill>
              </a:rPr>
              <a:t>MR works</a:t>
            </a:r>
          </a:p>
          <a:p>
            <a:pPr lvl="1"/>
            <a:r>
              <a:rPr lang="en-US" altLang="ja-JP" sz="3200" dirty="0">
                <a:solidFill>
                  <a:srgbClr val="002060"/>
                </a:solidFill>
              </a:rPr>
              <a:t>Collimator works &amp; status</a:t>
            </a:r>
          </a:p>
          <a:p>
            <a:pPr lvl="1"/>
            <a:r>
              <a:rPr lang="en-US" altLang="ja-JP" sz="3200" dirty="0">
                <a:solidFill>
                  <a:srgbClr val="002060"/>
                </a:solidFill>
              </a:rPr>
              <a:t>DR works</a:t>
            </a:r>
          </a:p>
          <a:p>
            <a:r>
              <a:rPr lang="en-US" altLang="ja-JP" sz="3600" dirty="0">
                <a:solidFill>
                  <a:srgbClr val="002060"/>
                </a:solidFill>
              </a:rPr>
              <a:t>MR vacuum status after LS1</a:t>
            </a:r>
          </a:p>
          <a:p>
            <a:r>
              <a:rPr lang="en-US" altLang="ja-JP" sz="3600" dirty="0">
                <a:solidFill>
                  <a:srgbClr val="002060"/>
                </a:solidFill>
              </a:rPr>
              <a:t>DR vacuum status after LS1</a:t>
            </a:r>
          </a:p>
          <a:p>
            <a:r>
              <a:rPr lang="en-US" altLang="ja-JP" sz="3600" dirty="0">
                <a:solidFill>
                  <a:srgbClr val="002060"/>
                </a:solidFill>
              </a:rPr>
              <a:t>Summary</a:t>
            </a:r>
            <a:endParaRPr lang="en-US" altLang="ja-JP" sz="3200" dirty="0">
              <a:solidFill>
                <a:srgbClr val="002060"/>
              </a:solidFill>
            </a:endParaRPr>
          </a:p>
          <a:p>
            <a:endParaRPr lang="en-US" altLang="ja-JP" sz="3600" dirty="0">
              <a:solidFill>
                <a:srgbClr val="002060"/>
              </a:solidFill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2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26th March 2024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The 27th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9416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20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26th March 2024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The 27th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6FB6E210-DCB0-922C-0731-51E5F56560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4560E143-66CE-E623-0E6A-726E1AD55DE7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Vacuum scrubbing status (MR) 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4D22DB28-D837-5372-2C6F-73723C1246DD}"/>
              </a:ext>
            </a:extLst>
          </p:cNvPr>
          <p:cNvSpPr txBox="1">
            <a:spLocks/>
          </p:cNvSpPr>
          <p:nvPr/>
        </p:nvSpPr>
        <p:spPr>
          <a:xfrm>
            <a:off x="129446" y="1050256"/>
            <a:ext cx="10992362" cy="5120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>
                <a:solidFill>
                  <a:srgbClr val="002060"/>
                </a:solidFill>
                <a:sym typeface="Symbol" panose="05050102010706020507" pitchFamily="18" charset="2"/>
              </a:rPr>
              <a:t>Vacuum scrubbing status from Phase-I to Phase-III 2024ab run (3/22)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7D99718-1D5F-4773-833E-4F2ED712909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67229" y="2061964"/>
            <a:ext cx="5339664" cy="382285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090D1BD-2168-5168-B36D-CE3935B3ABC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9228" y="2055409"/>
            <a:ext cx="5400317" cy="380981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C023B1B-5D7A-BE87-A56C-34967278A3F2}"/>
              </a:ext>
            </a:extLst>
          </p:cNvPr>
          <p:cNvSpPr txBox="1"/>
          <p:nvPr/>
        </p:nvSpPr>
        <p:spPr>
          <a:xfrm rot="5400000">
            <a:off x="4273694" y="3919230"/>
            <a:ext cx="3336148" cy="3504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i="1" dirty="0">
                <a:sym typeface="Symbol" panose="05050102010706020507" pitchFamily="18" charset="2"/>
              </a:rPr>
              <a:t></a:t>
            </a:r>
            <a:r>
              <a:rPr lang="en-US" altLang="ja-JP" dirty="0">
                <a:sym typeface="Symbol" panose="05050102010706020507" pitchFamily="18" charset="2"/>
              </a:rPr>
              <a:t> @Arc sect. [</a:t>
            </a:r>
            <a:r>
              <a:rPr lang="en-US" altLang="ja-JP" dirty="0" err="1">
                <a:sym typeface="Symbol" panose="05050102010706020507" pitchFamily="18" charset="2"/>
              </a:rPr>
              <a:t>molec</a:t>
            </a:r>
            <a:r>
              <a:rPr lang="en-US" altLang="ja-JP" dirty="0">
                <a:sym typeface="Symbol" panose="05050102010706020507" pitchFamily="18" charset="2"/>
              </a:rPr>
              <a:t>./photon]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4A0302D-A39A-BCC7-A12F-51CF83216BC7}"/>
              </a:ext>
            </a:extLst>
          </p:cNvPr>
          <p:cNvSpPr txBox="1"/>
          <p:nvPr/>
        </p:nvSpPr>
        <p:spPr>
          <a:xfrm>
            <a:off x="2274341" y="2549761"/>
            <a:ext cx="112800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  <a:sym typeface="Symbol" panose="05050102010706020507" pitchFamily="18" charset="2"/>
              </a:rPr>
              <a:t></a:t>
            </a:r>
            <a:r>
              <a:rPr lang="en-US" altLang="ja-JP" sz="1200" i="1" dirty="0">
                <a:solidFill>
                  <a:srgbClr val="FF0000"/>
                </a:solidFill>
                <a:sym typeface="Symbol" panose="05050102010706020507" pitchFamily="18" charset="2"/>
              </a:rPr>
              <a:t>p</a:t>
            </a:r>
            <a:r>
              <a:rPr lang="en-US" altLang="ja-JP" sz="1200" dirty="0">
                <a:solidFill>
                  <a:srgbClr val="FF0000"/>
                </a:solidFill>
                <a:sym typeface="Symbol" panose="05050102010706020507" pitchFamily="18" charset="2"/>
              </a:rPr>
              <a:t>/</a:t>
            </a:r>
            <a:r>
              <a:rPr lang="en-US" altLang="ja-JP" sz="1200" i="1" dirty="0">
                <a:solidFill>
                  <a:srgbClr val="FF0000"/>
                </a:solidFill>
                <a:sym typeface="Symbol" panose="05050102010706020507" pitchFamily="18" charset="2"/>
              </a:rPr>
              <a:t>I</a:t>
            </a:r>
            <a:endParaRPr lang="en-US" altLang="ja-JP" sz="1200" dirty="0">
              <a:solidFill>
                <a:srgbClr val="FF0000"/>
              </a:solidFill>
              <a:sym typeface="Symbol" panose="05050102010706020507" pitchFamily="18" charset="2"/>
            </a:endParaRPr>
          </a:p>
          <a:p>
            <a:r>
              <a:rPr lang="en-US" altLang="ja-JP" sz="1200" dirty="0">
                <a:solidFill>
                  <a:srgbClr val="FF0000"/>
                </a:solidFill>
                <a:sym typeface="Symbol" panose="05050102010706020507" pitchFamily="18" charset="2"/>
              </a:rPr>
              <a:t>for whole ring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5B0D46E-240F-127A-6802-FB0F8B5F9270}"/>
              </a:ext>
            </a:extLst>
          </p:cNvPr>
          <p:cNvSpPr txBox="1"/>
          <p:nvPr/>
        </p:nvSpPr>
        <p:spPr>
          <a:xfrm>
            <a:off x="1186989" y="3881805"/>
            <a:ext cx="119615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0000FF"/>
                </a:solidFill>
                <a:sym typeface="Symbol" panose="05050102010706020507" pitchFamily="18" charset="2"/>
              </a:rPr>
              <a:t></a:t>
            </a:r>
            <a:r>
              <a:rPr lang="en-US" altLang="ja-JP" sz="1200" i="1" dirty="0">
                <a:solidFill>
                  <a:srgbClr val="0000FF"/>
                </a:solidFill>
                <a:sym typeface="Symbol" panose="05050102010706020507" pitchFamily="18" charset="2"/>
              </a:rPr>
              <a:t>p</a:t>
            </a:r>
            <a:r>
              <a:rPr lang="en-US" altLang="ja-JP" sz="1200" dirty="0">
                <a:solidFill>
                  <a:srgbClr val="0000FF"/>
                </a:solidFill>
                <a:sym typeface="Symbol" panose="05050102010706020507" pitchFamily="18" charset="2"/>
              </a:rPr>
              <a:t>/</a:t>
            </a:r>
            <a:r>
              <a:rPr lang="en-US" altLang="ja-JP" sz="1200" i="1" dirty="0">
                <a:solidFill>
                  <a:srgbClr val="0000FF"/>
                </a:solidFill>
                <a:sym typeface="Symbol" panose="05050102010706020507" pitchFamily="18" charset="2"/>
              </a:rPr>
              <a:t>I &amp; </a:t>
            </a:r>
            <a:r>
              <a:rPr lang="en-US" altLang="ja-JP" sz="1200" dirty="0">
                <a:solidFill>
                  <a:srgbClr val="0000FF"/>
                </a:solidFill>
                <a:sym typeface="Symbol" panose="05050102010706020507" pitchFamily="18" charset="2"/>
              </a:rPr>
              <a:t> </a:t>
            </a:r>
          </a:p>
          <a:p>
            <a:r>
              <a:rPr lang="en-US" altLang="ja-JP" sz="1200" dirty="0">
                <a:solidFill>
                  <a:srgbClr val="0000FF"/>
                </a:solidFill>
                <a:sym typeface="Symbol" panose="05050102010706020507" pitchFamily="18" charset="2"/>
              </a:rPr>
              <a:t>for arc sections</a:t>
            </a:r>
            <a:endParaRPr kumimoji="1" lang="ja-JP" altLang="en-US" sz="1200" dirty="0">
              <a:solidFill>
                <a:srgbClr val="0000FF"/>
              </a:solidFill>
            </a:endParaRP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2AA9DE16-C9E5-990A-3716-EA202F472B32}"/>
              </a:ext>
            </a:extLst>
          </p:cNvPr>
          <p:cNvCxnSpPr>
            <a:cxnSpLocks/>
          </p:cNvCxnSpPr>
          <p:nvPr/>
        </p:nvCxnSpPr>
        <p:spPr>
          <a:xfrm flipV="1">
            <a:off x="1693918" y="3282670"/>
            <a:ext cx="220237" cy="574914"/>
          </a:xfrm>
          <a:prstGeom prst="straightConnector1">
            <a:avLst/>
          </a:prstGeom>
          <a:ln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14A878F4-E683-4745-90DB-277049C445D4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1839757" y="2780594"/>
            <a:ext cx="434584" cy="227194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9D8AB14-642D-8A6E-13F1-B1F63E8F4150}"/>
              </a:ext>
            </a:extLst>
          </p:cNvPr>
          <p:cNvSpPr txBox="1"/>
          <p:nvPr/>
        </p:nvSpPr>
        <p:spPr>
          <a:xfrm>
            <a:off x="2247053" y="3579366"/>
            <a:ext cx="647032" cy="238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50" dirty="0"/>
              <a:t>Phase1</a:t>
            </a:r>
            <a:endParaRPr kumimoji="1" lang="ja-JP" altLang="en-US" sz="105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B0BE3D6-4E9F-B63E-BED4-30E6E70C78DD}"/>
              </a:ext>
            </a:extLst>
          </p:cNvPr>
          <p:cNvSpPr txBox="1"/>
          <p:nvPr/>
        </p:nvSpPr>
        <p:spPr>
          <a:xfrm>
            <a:off x="3416720" y="2567420"/>
            <a:ext cx="647032" cy="238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50" dirty="0"/>
              <a:t>Phase</a:t>
            </a:r>
            <a:r>
              <a:rPr lang="en-US" altLang="ja-JP" sz="1050" dirty="0"/>
              <a:t>2</a:t>
            </a:r>
            <a:endParaRPr kumimoji="1" lang="ja-JP" altLang="en-US" sz="105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79F2295-2CA3-9D28-A124-54352CA21D45}"/>
              </a:ext>
            </a:extLst>
          </p:cNvPr>
          <p:cNvSpPr txBox="1"/>
          <p:nvPr/>
        </p:nvSpPr>
        <p:spPr>
          <a:xfrm>
            <a:off x="3209033" y="4575632"/>
            <a:ext cx="7483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2019ab</a:t>
            </a:r>
            <a:endParaRPr kumimoji="1" lang="ja-JP" altLang="en-US" sz="1050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7492365-1F14-2FBC-A0D6-1DC4B6ADEF2D}"/>
              </a:ext>
            </a:extLst>
          </p:cNvPr>
          <p:cNvSpPr txBox="1"/>
          <p:nvPr/>
        </p:nvSpPr>
        <p:spPr>
          <a:xfrm>
            <a:off x="3767339" y="4723910"/>
            <a:ext cx="7483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2020ab</a:t>
            </a:r>
            <a:endParaRPr kumimoji="1" lang="ja-JP" altLang="en-US" sz="1050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798EEB8-C675-174E-37D3-B7743B6E2A7D}"/>
              </a:ext>
            </a:extLst>
          </p:cNvPr>
          <p:cNvSpPr txBox="1"/>
          <p:nvPr/>
        </p:nvSpPr>
        <p:spPr>
          <a:xfrm>
            <a:off x="4050732" y="4872449"/>
            <a:ext cx="7483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2021ab</a:t>
            </a:r>
            <a:endParaRPr kumimoji="1" lang="ja-JP" altLang="en-US" sz="1050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39FAD85-CBA6-A0EE-1A0F-2B13BD8AB259}"/>
              </a:ext>
            </a:extLst>
          </p:cNvPr>
          <p:cNvSpPr txBox="1"/>
          <p:nvPr/>
        </p:nvSpPr>
        <p:spPr>
          <a:xfrm>
            <a:off x="4490847" y="4950969"/>
            <a:ext cx="7483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2022ab</a:t>
            </a:r>
            <a:endParaRPr kumimoji="1" lang="ja-JP" altLang="en-US" sz="1050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90DA4BB1-DBE3-050D-F66B-3C1D7F231005}"/>
              </a:ext>
            </a:extLst>
          </p:cNvPr>
          <p:cNvSpPr txBox="1"/>
          <p:nvPr/>
        </p:nvSpPr>
        <p:spPr>
          <a:xfrm>
            <a:off x="3921814" y="2718053"/>
            <a:ext cx="647032" cy="238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2019c</a:t>
            </a:r>
            <a:endParaRPr kumimoji="1" lang="ja-JP" altLang="en-US" sz="1050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DBDA2E27-9734-5039-F9FB-20E1FE3FABC4}"/>
              </a:ext>
            </a:extLst>
          </p:cNvPr>
          <p:cNvSpPr txBox="1"/>
          <p:nvPr/>
        </p:nvSpPr>
        <p:spPr>
          <a:xfrm>
            <a:off x="4319031" y="2829223"/>
            <a:ext cx="647032" cy="238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2020c</a:t>
            </a:r>
            <a:endParaRPr kumimoji="1" lang="ja-JP" altLang="en-US" sz="1050" dirty="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DD35F0BE-3614-DD5A-6143-EF542352793D}"/>
              </a:ext>
            </a:extLst>
          </p:cNvPr>
          <p:cNvSpPr txBox="1"/>
          <p:nvPr/>
        </p:nvSpPr>
        <p:spPr>
          <a:xfrm>
            <a:off x="4617824" y="2986376"/>
            <a:ext cx="647032" cy="238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2021c</a:t>
            </a:r>
            <a:endParaRPr kumimoji="1" lang="ja-JP" altLang="en-US" sz="1050" dirty="0"/>
          </a:p>
        </p:txBody>
      </p: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F11ECA3E-5159-52FC-2F1B-580C4E079557}"/>
              </a:ext>
            </a:extLst>
          </p:cNvPr>
          <p:cNvCxnSpPr>
            <a:cxnSpLocks/>
          </p:cNvCxnSpPr>
          <p:nvPr/>
        </p:nvCxnSpPr>
        <p:spPr>
          <a:xfrm flipH="1">
            <a:off x="3813640" y="2784970"/>
            <a:ext cx="2937" cy="28506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EBB8A531-5107-AB6A-F3BA-412D98285368}"/>
              </a:ext>
            </a:extLst>
          </p:cNvPr>
          <p:cNvCxnSpPr>
            <a:cxnSpLocks/>
          </p:cNvCxnSpPr>
          <p:nvPr/>
        </p:nvCxnSpPr>
        <p:spPr>
          <a:xfrm flipH="1">
            <a:off x="4231322" y="2921354"/>
            <a:ext cx="2937" cy="28506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5000512C-69A4-97E4-C369-04EE994DDE32}"/>
              </a:ext>
            </a:extLst>
          </p:cNvPr>
          <p:cNvCxnSpPr>
            <a:cxnSpLocks/>
          </p:cNvCxnSpPr>
          <p:nvPr/>
        </p:nvCxnSpPr>
        <p:spPr>
          <a:xfrm flipH="1">
            <a:off x="4557878" y="3047186"/>
            <a:ext cx="2937" cy="28506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9F39A185-DE3F-6A85-30EF-9A089C2ADFF3}"/>
              </a:ext>
            </a:extLst>
          </p:cNvPr>
          <p:cNvCxnSpPr>
            <a:cxnSpLocks/>
          </p:cNvCxnSpPr>
          <p:nvPr/>
        </p:nvCxnSpPr>
        <p:spPr>
          <a:xfrm flipH="1">
            <a:off x="4893351" y="3214231"/>
            <a:ext cx="2937" cy="28506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F400E531-6BBD-90DB-5277-26B06A726B0B}"/>
              </a:ext>
            </a:extLst>
          </p:cNvPr>
          <p:cNvCxnSpPr>
            <a:cxnSpLocks/>
          </p:cNvCxnSpPr>
          <p:nvPr/>
        </p:nvCxnSpPr>
        <p:spPr>
          <a:xfrm flipV="1">
            <a:off x="3771129" y="4321621"/>
            <a:ext cx="265825" cy="345269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矢印コネクタ 54">
            <a:extLst>
              <a:ext uri="{FF2B5EF4-FFF2-40B4-BE49-F238E27FC236}">
                <a16:creationId xmlns:a16="http://schemas.microsoft.com/office/drawing/2014/main" id="{B67C865E-18AB-DAFC-5243-948AD0C7DE59}"/>
              </a:ext>
            </a:extLst>
          </p:cNvPr>
          <p:cNvCxnSpPr>
            <a:cxnSpLocks/>
          </p:cNvCxnSpPr>
          <p:nvPr/>
        </p:nvCxnSpPr>
        <p:spPr>
          <a:xfrm flipV="1">
            <a:off x="4260886" y="4469785"/>
            <a:ext cx="160384" cy="27549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E06825FD-9DB6-3EE8-3266-8D634E523179}"/>
              </a:ext>
            </a:extLst>
          </p:cNvPr>
          <p:cNvCxnSpPr>
            <a:cxnSpLocks/>
          </p:cNvCxnSpPr>
          <p:nvPr/>
        </p:nvCxnSpPr>
        <p:spPr>
          <a:xfrm flipV="1">
            <a:off x="4572353" y="4607533"/>
            <a:ext cx="160384" cy="27549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1AB074FA-CAA6-8D4F-CB9C-1941B82444AD}"/>
              </a:ext>
            </a:extLst>
          </p:cNvPr>
          <p:cNvCxnSpPr>
            <a:cxnSpLocks/>
          </p:cNvCxnSpPr>
          <p:nvPr/>
        </p:nvCxnSpPr>
        <p:spPr>
          <a:xfrm flipV="1">
            <a:off x="4877274" y="4737735"/>
            <a:ext cx="129044" cy="19235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47759B24-2517-F80F-43DA-4CCFAA7B8E1A}"/>
              </a:ext>
            </a:extLst>
          </p:cNvPr>
          <p:cNvSpPr txBox="1"/>
          <p:nvPr/>
        </p:nvSpPr>
        <p:spPr>
          <a:xfrm>
            <a:off x="4901301" y="2710510"/>
            <a:ext cx="647032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2024ab</a:t>
            </a:r>
            <a:endParaRPr kumimoji="1" lang="ja-JP" altLang="en-US" sz="1050" dirty="0"/>
          </a:p>
        </p:txBody>
      </p:sp>
      <p:cxnSp>
        <p:nvCxnSpPr>
          <p:cNvPr id="59" name="直線矢印コネクタ 58">
            <a:extLst>
              <a:ext uri="{FF2B5EF4-FFF2-40B4-BE49-F238E27FC236}">
                <a16:creationId xmlns:a16="http://schemas.microsoft.com/office/drawing/2014/main" id="{8905AA3F-9D4C-F9C3-2793-641C61271531}"/>
              </a:ext>
            </a:extLst>
          </p:cNvPr>
          <p:cNvCxnSpPr>
            <a:cxnSpLocks/>
          </p:cNvCxnSpPr>
          <p:nvPr/>
        </p:nvCxnSpPr>
        <p:spPr>
          <a:xfrm flipH="1">
            <a:off x="5174752" y="2961603"/>
            <a:ext cx="2937" cy="28506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1C2039FA-B5E7-F450-5B06-6AF6E37AC4DD}"/>
              </a:ext>
            </a:extLst>
          </p:cNvPr>
          <p:cNvSpPr txBox="1"/>
          <p:nvPr/>
        </p:nvSpPr>
        <p:spPr>
          <a:xfrm>
            <a:off x="10524136" y="1933347"/>
            <a:ext cx="924596" cy="52322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0000FF"/>
                </a:solidFill>
              </a:rPr>
              <a:t>HER</a:t>
            </a:r>
            <a:endParaRPr kumimoji="1" lang="ja-JP" altLang="en-US" sz="2800" dirty="0">
              <a:solidFill>
                <a:srgbClr val="0000FF"/>
              </a:solidFill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05B47783-4CD1-D281-B904-9167D7C0794C}"/>
              </a:ext>
            </a:extLst>
          </p:cNvPr>
          <p:cNvSpPr txBox="1"/>
          <p:nvPr/>
        </p:nvSpPr>
        <p:spPr>
          <a:xfrm>
            <a:off x="4648342" y="1920912"/>
            <a:ext cx="924596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FF0000"/>
                </a:solidFill>
              </a:rPr>
              <a:t>LER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61506B9F-3CD0-C299-91E8-3A85D8D6D41D}"/>
              </a:ext>
            </a:extLst>
          </p:cNvPr>
          <p:cNvSpPr txBox="1"/>
          <p:nvPr/>
        </p:nvSpPr>
        <p:spPr>
          <a:xfrm rot="5400000">
            <a:off x="10122039" y="3994617"/>
            <a:ext cx="3336148" cy="3504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i="1" dirty="0">
                <a:sym typeface="Symbol" panose="05050102010706020507" pitchFamily="18" charset="2"/>
              </a:rPr>
              <a:t></a:t>
            </a:r>
            <a:r>
              <a:rPr lang="en-US" altLang="ja-JP" dirty="0">
                <a:sym typeface="Symbol" panose="05050102010706020507" pitchFamily="18" charset="2"/>
              </a:rPr>
              <a:t> @Arc sect. [</a:t>
            </a:r>
            <a:r>
              <a:rPr lang="en-US" altLang="ja-JP" dirty="0" err="1">
                <a:sym typeface="Symbol" panose="05050102010706020507" pitchFamily="18" charset="2"/>
              </a:rPr>
              <a:t>molec</a:t>
            </a:r>
            <a:r>
              <a:rPr lang="en-US" altLang="ja-JP" dirty="0">
                <a:sym typeface="Symbol" panose="05050102010706020507" pitchFamily="18" charset="2"/>
              </a:rPr>
              <a:t>./photon]</a:t>
            </a:r>
            <a:endParaRPr kumimoji="1" lang="ja-JP" altLang="en-US" dirty="0"/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CB216BCD-4D56-10FB-9D74-3F781DDF8D50}"/>
              </a:ext>
            </a:extLst>
          </p:cNvPr>
          <p:cNvSpPr txBox="1"/>
          <p:nvPr/>
        </p:nvSpPr>
        <p:spPr>
          <a:xfrm>
            <a:off x="7230830" y="2685045"/>
            <a:ext cx="197969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  <a:sym typeface="Symbol" panose="05050102010706020507" pitchFamily="18" charset="2"/>
              </a:rPr>
              <a:t></a:t>
            </a:r>
            <a:r>
              <a:rPr lang="en-US" altLang="ja-JP" sz="1200" i="1" dirty="0">
                <a:solidFill>
                  <a:srgbClr val="FF0000"/>
                </a:solidFill>
                <a:sym typeface="Symbol" panose="05050102010706020507" pitchFamily="18" charset="2"/>
              </a:rPr>
              <a:t>p</a:t>
            </a:r>
            <a:r>
              <a:rPr lang="en-US" altLang="ja-JP" sz="1200" dirty="0">
                <a:solidFill>
                  <a:srgbClr val="FF0000"/>
                </a:solidFill>
                <a:sym typeface="Symbol" panose="05050102010706020507" pitchFamily="18" charset="2"/>
              </a:rPr>
              <a:t>/</a:t>
            </a:r>
            <a:r>
              <a:rPr lang="en-US" altLang="ja-JP" sz="1200" i="1" dirty="0">
                <a:solidFill>
                  <a:srgbClr val="FF0000"/>
                </a:solidFill>
                <a:sym typeface="Symbol" panose="05050102010706020507" pitchFamily="18" charset="2"/>
              </a:rPr>
              <a:t>I </a:t>
            </a:r>
            <a:r>
              <a:rPr lang="en-US" altLang="ja-JP" sz="1200" dirty="0">
                <a:solidFill>
                  <a:srgbClr val="FF0000"/>
                </a:solidFill>
                <a:sym typeface="Symbol" panose="05050102010706020507" pitchFamily="18" charset="2"/>
              </a:rPr>
              <a:t>for whole ring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98158819-285C-36C3-71AD-44235875830D}"/>
              </a:ext>
            </a:extLst>
          </p:cNvPr>
          <p:cNvSpPr txBox="1"/>
          <p:nvPr/>
        </p:nvSpPr>
        <p:spPr>
          <a:xfrm>
            <a:off x="7049096" y="4319760"/>
            <a:ext cx="119615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0000FF"/>
                </a:solidFill>
                <a:sym typeface="Symbol" panose="05050102010706020507" pitchFamily="18" charset="2"/>
              </a:rPr>
              <a:t></a:t>
            </a:r>
            <a:r>
              <a:rPr lang="en-US" altLang="ja-JP" sz="1200" i="1" dirty="0">
                <a:solidFill>
                  <a:srgbClr val="0000FF"/>
                </a:solidFill>
                <a:sym typeface="Symbol" panose="05050102010706020507" pitchFamily="18" charset="2"/>
              </a:rPr>
              <a:t>p</a:t>
            </a:r>
            <a:r>
              <a:rPr lang="en-US" altLang="ja-JP" sz="1200" dirty="0">
                <a:solidFill>
                  <a:srgbClr val="0000FF"/>
                </a:solidFill>
                <a:sym typeface="Symbol" panose="05050102010706020507" pitchFamily="18" charset="2"/>
              </a:rPr>
              <a:t>/</a:t>
            </a:r>
            <a:r>
              <a:rPr lang="en-US" altLang="ja-JP" sz="1200" i="1" dirty="0">
                <a:solidFill>
                  <a:srgbClr val="0000FF"/>
                </a:solidFill>
                <a:sym typeface="Symbol" panose="05050102010706020507" pitchFamily="18" charset="2"/>
              </a:rPr>
              <a:t>I &amp; </a:t>
            </a:r>
            <a:r>
              <a:rPr lang="en-US" altLang="ja-JP" sz="1200" dirty="0">
                <a:solidFill>
                  <a:srgbClr val="0000FF"/>
                </a:solidFill>
                <a:sym typeface="Symbol" panose="05050102010706020507" pitchFamily="18" charset="2"/>
              </a:rPr>
              <a:t> </a:t>
            </a:r>
          </a:p>
          <a:p>
            <a:r>
              <a:rPr lang="en-US" altLang="ja-JP" sz="1200" dirty="0">
                <a:solidFill>
                  <a:srgbClr val="0000FF"/>
                </a:solidFill>
                <a:sym typeface="Symbol" panose="05050102010706020507" pitchFamily="18" charset="2"/>
              </a:rPr>
              <a:t>for arc sections</a:t>
            </a:r>
            <a:endParaRPr kumimoji="1" lang="ja-JP" altLang="en-US" sz="1200" dirty="0">
              <a:solidFill>
                <a:srgbClr val="0000FF"/>
              </a:solidFill>
            </a:endParaRPr>
          </a:p>
        </p:txBody>
      </p:sp>
      <p:cxnSp>
        <p:nvCxnSpPr>
          <p:cNvPr id="65" name="直線矢印コネクタ 64">
            <a:extLst>
              <a:ext uri="{FF2B5EF4-FFF2-40B4-BE49-F238E27FC236}">
                <a16:creationId xmlns:a16="http://schemas.microsoft.com/office/drawing/2014/main" id="{61F6FB69-9D80-0656-7D48-F76439D9EF04}"/>
              </a:ext>
            </a:extLst>
          </p:cNvPr>
          <p:cNvCxnSpPr>
            <a:cxnSpLocks/>
          </p:cNvCxnSpPr>
          <p:nvPr/>
        </p:nvCxnSpPr>
        <p:spPr>
          <a:xfrm flipV="1">
            <a:off x="7354967" y="3991634"/>
            <a:ext cx="129689" cy="381044"/>
          </a:xfrm>
          <a:prstGeom prst="straightConnector1">
            <a:avLst/>
          </a:prstGeom>
          <a:ln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矢印コネクタ 65">
            <a:extLst>
              <a:ext uri="{FF2B5EF4-FFF2-40B4-BE49-F238E27FC236}">
                <a16:creationId xmlns:a16="http://schemas.microsoft.com/office/drawing/2014/main" id="{99BEA23A-E305-F41F-B5E6-05371C49CE16}"/>
              </a:ext>
            </a:extLst>
          </p:cNvPr>
          <p:cNvCxnSpPr>
            <a:cxnSpLocks/>
          </p:cNvCxnSpPr>
          <p:nvPr/>
        </p:nvCxnSpPr>
        <p:spPr>
          <a:xfrm flipH="1">
            <a:off x="7406148" y="2952999"/>
            <a:ext cx="40259" cy="392047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928365C0-7070-0BC0-93BE-01049F8EC05A}"/>
              </a:ext>
            </a:extLst>
          </p:cNvPr>
          <p:cNvSpPr txBox="1"/>
          <p:nvPr/>
        </p:nvSpPr>
        <p:spPr>
          <a:xfrm>
            <a:off x="8062711" y="3623056"/>
            <a:ext cx="647032" cy="238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50" dirty="0"/>
              <a:t>Phase1</a:t>
            </a:r>
            <a:endParaRPr kumimoji="1" lang="ja-JP" altLang="en-US" sz="1050" dirty="0"/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CE2DF27D-AA26-F7A0-0F85-753201CA93C6}"/>
              </a:ext>
            </a:extLst>
          </p:cNvPr>
          <p:cNvSpPr txBox="1"/>
          <p:nvPr/>
        </p:nvSpPr>
        <p:spPr>
          <a:xfrm>
            <a:off x="9232378" y="2611110"/>
            <a:ext cx="647032" cy="238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50" dirty="0"/>
              <a:t>Phase</a:t>
            </a:r>
            <a:r>
              <a:rPr lang="en-US" altLang="ja-JP" sz="1050" dirty="0"/>
              <a:t>2</a:t>
            </a:r>
            <a:endParaRPr kumimoji="1" lang="ja-JP" altLang="en-US" sz="1050" dirty="0"/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DFA2A186-559B-FD5F-26C2-B45CAFF3A719}"/>
              </a:ext>
            </a:extLst>
          </p:cNvPr>
          <p:cNvSpPr txBox="1"/>
          <p:nvPr/>
        </p:nvSpPr>
        <p:spPr>
          <a:xfrm>
            <a:off x="9087483" y="4760913"/>
            <a:ext cx="7483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2019ab</a:t>
            </a:r>
            <a:endParaRPr kumimoji="1" lang="ja-JP" altLang="en-US" sz="1050" dirty="0"/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A133A61D-46ED-FF25-DBAE-9CED93EE0BD9}"/>
              </a:ext>
            </a:extLst>
          </p:cNvPr>
          <p:cNvSpPr txBox="1"/>
          <p:nvPr/>
        </p:nvSpPr>
        <p:spPr>
          <a:xfrm>
            <a:off x="9379518" y="4924130"/>
            <a:ext cx="7483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2020ab</a:t>
            </a:r>
            <a:endParaRPr kumimoji="1" lang="ja-JP" altLang="en-US" sz="1050" dirty="0"/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099A37DE-A1DA-B3AB-A55F-ECF883EE4CEF}"/>
              </a:ext>
            </a:extLst>
          </p:cNvPr>
          <p:cNvSpPr txBox="1"/>
          <p:nvPr/>
        </p:nvSpPr>
        <p:spPr>
          <a:xfrm>
            <a:off x="9709838" y="5061154"/>
            <a:ext cx="7483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2021ab</a:t>
            </a:r>
            <a:endParaRPr kumimoji="1" lang="ja-JP" altLang="en-US" sz="1050" dirty="0"/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5691AC1A-C23A-5B44-E37C-30616B2E3972}"/>
              </a:ext>
            </a:extLst>
          </p:cNvPr>
          <p:cNvSpPr txBox="1"/>
          <p:nvPr/>
        </p:nvSpPr>
        <p:spPr>
          <a:xfrm>
            <a:off x="10068658" y="5160082"/>
            <a:ext cx="7483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2022ab</a:t>
            </a:r>
            <a:endParaRPr kumimoji="1" lang="ja-JP" altLang="en-US" sz="1050" dirty="0"/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19410B61-6937-8E47-5EF2-52C5EE4F6461}"/>
              </a:ext>
            </a:extLst>
          </p:cNvPr>
          <p:cNvSpPr txBox="1"/>
          <p:nvPr/>
        </p:nvSpPr>
        <p:spPr>
          <a:xfrm>
            <a:off x="9756361" y="2965921"/>
            <a:ext cx="647032" cy="238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2019c</a:t>
            </a:r>
            <a:endParaRPr kumimoji="1" lang="ja-JP" altLang="en-US" sz="1050" dirty="0"/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772356CA-AF11-C8A1-F9BB-842886638A58}"/>
              </a:ext>
            </a:extLst>
          </p:cNvPr>
          <p:cNvSpPr txBox="1"/>
          <p:nvPr/>
        </p:nvSpPr>
        <p:spPr>
          <a:xfrm>
            <a:off x="10095887" y="3113421"/>
            <a:ext cx="647032" cy="238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2020c</a:t>
            </a:r>
            <a:endParaRPr kumimoji="1" lang="ja-JP" altLang="en-US" sz="1050" dirty="0"/>
          </a:p>
        </p:txBody>
      </p:sp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id="{CB87AFB6-BBE8-7975-9268-EF080C05FF5B}"/>
              </a:ext>
            </a:extLst>
          </p:cNvPr>
          <p:cNvSpPr txBox="1"/>
          <p:nvPr/>
        </p:nvSpPr>
        <p:spPr>
          <a:xfrm>
            <a:off x="10393470" y="3230882"/>
            <a:ext cx="647032" cy="238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2021c</a:t>
            </a:r>
            <a:endParaRPr kumimoji="1" lang="ja-JP" altLang="en-US" sz="1050" dirty="0"/>
          </a:p>
        </p:txBody>
      </p:sp>
      <p:cxnSp>
        <p:nvCxnSpPr>
          <p:cNvPr id="104" name="直線矢印コネクタ 103">
            <a:extLst>
              <a:ext uri="{FF2B5EF4-FFF2-40B4-BE49-F238E27FC236}">
                <a16:creationId xmlns:a16="http://schemas.microsoft.com/office/drawing/2014/main" id="{45CDF4AD-56CF-34D2-913C-6DED54F164AF}"/>
              </a:ext>
            </a:extLst>
          </p:cNvPr>
          <p:cNvCxnSpPr>
            <a:cxnSpLocks/>
          </p:cNvCxnSpPr>
          <p:nvPr/>
        </p:nvCxnSpPr>
        <p:spPr>
          <a:xfrm flipH="1">
            <a:off x="9629298" y="2828660"/>
            <a:ext cx="2937" cy="28506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線矢印コネクタ 104">
            <a:extLst>
              <a:ext uri="{FF2B5EF4-FFF2-40B4-BE49-F238E27FC236}">
                <a16:creationId xmlns:a16="http://schemas.microsoft.com/office/drawing/2014/main" id="{0076D81F-4D0C-5429-77BB-8A76172D73B9}"/>
              </a:ext>
            </a:extLst>
          </p:cNvPr>
          <p:cNvCxnSpPr>
            <a:cxnSpLocks/>
          </p:cNvCxnSpPr>
          <p:nvPr/>
        </p:nvCxnSpPr>
        <p:spPr>
          <a:xfrm flipH="1">
            <a:off x="10079877" y="3223792"/>
            <a:ext cx="2937" cy="28506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線矢印コネクタ 105">
            <a:extLst>
              <a:ext uri="{FF2B5EF4-FFF2-40B4-BE49-F238E27FC236}">
                <a16:creationId xmlns:a16="http://schemas.microsoft.com/office/drawing/2014/main" id="{54EC3C1C-9092-F5BA-8286-3C33DF3AECF3}"/>
              </a:ext>
            </a:extLst>
          </p:cNvPr>
          <p:cNvCxnSpPr>
            <a:cxnSpLocks/>
          </p:cNvCxnSpPr>
          <p:nvPr/>
        </p:nvCxnSpPr>
        <p:spPr>
          <a:xfrm flipH="1">
            <a:off x="10393470" y="3331842"/>
            <a:ext cx="2937" cy="28506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線矢印コネクタ 106">
            <a:extLst>
              <a:ext uri="{FF2B5EF4-FFF2-40B4-BE49-F238E27FC236}">
                <a16:creationId xmlns:a16="http://schemas.microsoft.com/office/drawing/2014/main" id="{BC3E61E7-5CA3-E791-27B6-05BE868AE746}"/>
              </a:ext>
            </a:extLst>
          </p:cNvPr>
          <p:cNvCxnSpPr>
            <a:cxnSpLocks/>
          </p:cNvCxnSpPr>
          <p:nvPr/>
        </p:nvCxnSpPr>
        <p:spPr>
          <a:xfrm flipH="1">
            <a:off x="10670745" y="3613023"/>
            <a:ext cx="2937" cy="28506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線矢印コネクタ 107">
            <a:extLst>
              <a:ext uri="{FF2B5EF4-FFF2-40B4-BE49-F238E27FC236}">
                <a16:creationId xmlns:a16="http://schemas.microsoft.com/office/drawing/2014/main" id="{DFF1BAD4-6E9B-02BE-8B42-25B8086A2F58}"/>
              </a:ext>
            </a:extLst>
          </p:cNvPr>
          <p:cNvCxnSpPr>
            <a:cxnSpLocks/>
          </p:cNvCxnSpPr>
          <p:nvPr/>
        </p:nvCxnSpPr>
        <p:spPr>
          <a:xfrm flipV="1">
            <a:off x="9699233" y="4690542"/>
            <a:ext cx="178575" cy="182896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線矢印コネクタ 108">
            <a:extLst>
              <a:ext uri="{FF2B5EF4-FFF2-40B4-BE49-F238E27FC236}">
                <a16:creationId xmlns:a16="http://schemas.microsoft.com/office/drawing/2014/main" id="{DED4C965-0BD6-0A60-4545-C57E1F964191}"/>
              </a:ext>
            </a:extLst>
          </p:cNvPr>
          <p:cNvCxnSpPr>
            <a:cxnSpLocks/>
          </p:cNvCxnSpPr>
          <p:nvPr/>
        </p:nvCxnSpPr>
        <p:spPr>
          <a:xfrm flipV="1">
            <a:off x="9966997" y="4840727"/>
            <a:ext cx="246458" cy="19568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線矢印コネクタ 109">
            <a:extLst>
              <a:ext uri="{FF2B5EF4-FFF2-40B4-BE49-F238E27FC236}">
                <a16:creationId xmlns:a16="http://schemas.microsoft.com/office/drawing/2014/main" id="{C249F9D2-81C4-FA09-6521-CB97E4CB55EB}"/>
              </a:ext>
            </a:extLst>
          </p:cNvPr>
          <p:cNvCxnSpPr>
            <a:cxnSpLocks/>
          </p:cNvCxnSpPr>
          <p:nvPr/>
        </p:nvCxnSpPr>
        <p:spPr>
          <a:xfrm flipV="1">
            <a:off x="10327929" y="4900243"/>
            <a:ext cx="227142" cy="26124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線矢印コネクタ 110">
            <a:extLst>
              <a:ext uri="{FF2B5EF4-FFF2-40B4-BE49-F238E27FC236}">
                <a16:creationId xmlns:a16="http://schemas.microsoft.com/office/drawing/2014/main" id="{3D8964F7-4EA6-3473-B59C-D7732DBEABF5}"/>
              </a:ext>
            </a:extLst>
          </p:cNvPr>
          <p:cNvCxnSpPr>
            <a:cxnSpLocks/>
          </p:cNvCxnSpPr>
          <p:nvPr/>
        </p:nvCxnSpPr>
        <p:spPr>
          <a:xfrm flipV="1">
            <a:off x="10659481" y="5041589"/>
            <a:ext cx="129044" cy="19235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テキスト ボックス 111">
            <a:extLst>
              <a:ext uri="{FF2B5EF4-FFF2-40B4-BE49-F238E27FC236}">
                <a16:creationId xmlns:a16="http://schemas.microsoft.com/office/drawing/2014/main" id="{2716FBB3-BBC6-E31C-DA13-7D93499BD223}"/>
              </a:ext>
            </a:extLst>
          </p:cNvPr>
          <p:cNvSpPr txBox="1"/>
          <p:nvPr/>
        </p:nvSpPr>
        <p:spPr>
          <a:xfrm>
            <a:off x="10598902" y="2860079"/>
            <a:ext cx="647032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2024ab</a:t>
            </a:r>
            <a:endParaRPr kumimoji="1" lang="ja-JP" altLang="en-US" sz="1050" dirty="0"/>
          </a:p>
        </p:txBody>
      </p:sp>
      <p:cxnSp>
        <p:nvCxnSpPr>
          <p:cNvPr id="113" name="直線矢印コネクタ 112">
            <a:extLst>
              <a:ext uri="{FF2B5EF4-FFF2-40B4-BE49-F238E27FC236}">
                <a16:creationId xmlns:a16="http://schemas.microsoft.com/office/drawing/2014/main" id="{FE8BE6D5-ADE2-7740-906D-6593F9D918FC}"/>
              </a:ext>
            </a:extLst>
          </p:cNvPr>
          <p:cNvCxnSpPr>
            <a:cxnSpLocks/>
          </p:cNvCxnSpPr>
          <p:nvPr/>
        </p:nvCxnSpPr>
        <p:spPr>
          <a:xfrm flipH="1">
            <a:off x="10924829" y="3076023"/>
            <a:ext cx="2937" cy="28506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758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B13E3436-7400-1AAF-C5E1-C4BD1BF1B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50" y="2845426"/>
            <a:ext cx="4981461" cy="3723568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21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26th March 2024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The 27th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6FB6E210-DCB0-922C-0731-51E5F56560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4560E143-66CE-E623-0E6A-726E1AD55DE7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Beam dose &amp; Pressure (DR) 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4D22DB28-D837-5372-2C6F-73723C1246DD}"/>
              </a:ext>
            </a:extLst>
          </p:cNvPr>
          <p:cNvSpPr txBox="1">
            <a:spLocks/>
          </p:cNvSpPr>
          <p:nvPr/>
        </p:nvSpPr>
        <p:spPr>
          <a:xfrm>
            <a:off x="108631" y="979845"/>
            <a:ext cx="7812771" cy="5120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>
                <a:solidFill>
                  <a:srgbClr val="002060"/>
                </a:solidFill>
                <a:sym typeface="Symbol" panose="05050102010706020507" pitchFamily="18" charset="2"/>
              </a:rPr>
              <a:t>Beam dose (until 3/22 0:00)</a:t>
            </a:r>
          </a:p>
          <a:p>
            <a:pPr lvl="1"/>
            <a:r>
              <a:rPr lang="en-US" altLang="ja-JP" sz="1800" dirty="0">
                <a:sym typeface="Symbol" panose="05050102010706020507" pitchFamily="18" charset="2"/>
              </a:rPr>
              <a:t>73.0 Ah (from start of beam operation)</a:t>
            </a:r>
          </a:p>
          <a:p>
            <a:pPr lvl="1"/>
            <a:r>
              <a:rPr lang="en-US" altLang="ja-JP" sz="1800" dirty="0">
                <a:sym typeface="Symbol" panose="05050102010706020507" pitchFamily="18" charset="2"/>
              </a:rPr>
              <a:t>5.4 Ah (after LS1)</a:t>
            </a:r>
          </a:p>
          <a:p>
            <a:r>
              <a:rPr lang="en-US" altLang="ja-JP" sz="2000" dirty="0">
                <a:solidFill>
                  <a:srgbClr val="002060"/>
                </a:solidFill>
                <a:sym typeface="Symbol" panose="05050102010706020507" pitchFamily="18" charset="2"/>
              </a:rPr>
              <a:t>Pressure</a:t>
            </a:r>
          </a:p>
          <a:p>
            <a:pPr lvl="1"/>
            <a:r>
              <a:rPr lang="en-US" altLang="ja-JP" sz="1800" dirty="0">
                <a:sym typeface="Symbol" panose="05050102010706020507" pitchFamily="18" charset="2"/>
              </a:rPr>
              <a:t>RF Section work during LS1 has significantly reduced the average pressure in </a:t>
            </a:r>
            <a:r>
              <a:rPr lang="en-US" altLang="ja-JP" sz="1800" dirty="0">
                <a:solidFill>
                  <a:srgbClr val="0000FF"/>
                </a:solidFill>
                <a:sym typeface="Symbol" panose="05050102010706020507" pitchFamily="18" charset="2"/>
              </a:rPr>
              <a:t>West Arc Section</a:t>
            </a:r>
            <a:r>
              <a:rPr lang="en-US" altLang="ja-JP" sz="1800" dirty="0">
                <a:sym typeface="Symbol" panose="05050102010706020507" pitchFamily="18" charset="2"/>
              </a:rPr>
              <a:t> and </a:t>
            </a:r>
            <a:r>
              <a:rPr lang="en-US" altLang="ja-JP" sz="1800" dirty="0">
                <a:solidFill>
                  <a:schemeClr val="bg1">
                    <a:lumMod val="50000"/>
                  </a:schemeClr>
                </a:solidFill>
                <a:sym typeface="Symbol" panose="05050102010706020507" pitchFamily="18" charset="2"/>
              </a:rPr>
              <a:t>South Straight Section</a:t>
            </a:r>
            <a:r>
              <a:rPr lang="en-US" altLang="ja-JP" sz="1800" dirty="0">
                <a:sym typeface="Symbol" panose="05050102010706020507" pitchFamily="18" charset="2"/>
              </a:rPr>
              <a:t>.  </a:t>
            </a:r>
          </a:p>
          <a:p>
            <a:pPr lvl="1"/>
            <a:endParaRPr lang="en-US" altLang="ja-JP" sz="1800" dirty="0">
              <a:sym typeface="Symbol" panose="05050102010706020507" pitchFamily="18" charset="2"/>
            </a:endParaRPr>
          </a:p>
          <a:p>
            <a:endParaRPr lang="en-US" altLang="ja-JP" sz="1400" dirty="0">
              <a:solidFill>
                <a:srgbClr val="002060"/>
              </a:solidFill>
              <a:sym typeface="Symbol" panose="05050102010706020507" pitchFamily="18" charset="2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D8DE593E-3EB4-1974-0AE2-C29C53B2C15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257" y="855617"/>
            <a:ext cx="2838584" cy="1983589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2A21475-2D6E-3FCA-014A-D6BFBC1D0C13}"/>
              </a:ext>
            </a:extLst>
          </p:cNvPr>
          <p:cNvSpPr txBox="1"/>
          <p:nvPr/>
        </p:nvSpPr>
        <p:spPr>
          <a:xfrm>
            <a:off x="2932683" y="3720187"/>
            <a:ext cx="8686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FF0000"/>
                </a:solidFill>
                <a:sym typeface="Symbol" panose="05050102010706020507" pitchFamily="18" charset="2"/>
              </a:rPr>
              <a:t>Beam dose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3EF0895-AD65-ADAA-39A6-257A70BE7BE4}"/>
              </a:ext>
            </a:extLst>
          </p:cNvPr>
          <p:cNvSpPr txBox="1"/>
          <p:nvPr/>
        </p:nvSpPr>
        <p:spPr>
          <a:xfrm>
            <a:off x="3426031" y="5085858"/>
            <a:ext cx="8686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9816D4"/>
                </a:solidFill>
                <a:sym typeface="Symbol" panose="05050102010706020507" pitchFamily="18" charset="2"/>
              </a:rPr>
              <a:t>Current</a:t>
            </a:r>
            <a:endParaRPr kumimoji="1" lang="ja-JP" altLang="en-US" sz="1200" dirty="0">
              <a:solidFill>
                <a:srgbClr val="9816D4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6BC5888C-AC0F-A31E-D435-61AFBB1C9CEA}"/>
              </a:ext>
            </a:extLst>
          </p:cNvPr>
          <p:cNvSpPr txBox="1"/>
          <p:nvPr/>
        </p:nvSpPr>
        <p:spPr>
          <a:xfrm>
            <a:off x="10112937" y="1204558"/>
            <a:ext cx="2020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East Arc </a:t>
            </a:r>
            <a:r>
              <a:rPr lang="en-US" altLang="ja-JP" sz="1200" dirty="0">
                <a:solidFill>
                  <a:srgbClr val="FF0000"/>
                </a:solidFill>
              </a:rPr>
              <a:t>S</a:t>
            </a:r>
            <a:r>
              <a:rPr kumimoji="1" lang="en-US" altLang="ja-JP" sz="1200" dirty="0">
                <a:solidFill>
                  <a:srgbClr val="FF0000"/>
                </a:solidFill>
              </a:rPr>
              <a:t>ection</a:t>
            </a:r>
          </a:p>
          <a:p>
            <a:r>
              <a:rPr kumimoji="1" lang="en-US" altLang="ja-JP" sz="1200" dirty="0">
                <a:solidFill>
                  <a:srgbClr val="0000D4"/>
                </a:solidFill>
              </a:rPr>
              <a:t>West Arc </a:t>
            </a:r>
            <a:r>
              <a:rPr lang="en-US" altLang="ja-JP" sz="1200" dirty="0">
                <a:solidFill>
                  <a:srgbClr val="0000D4"/>
                </a:solidFill>
              </a:rPr>
              <a:t>S</a:t>
            </a:r>
            <a:r>
              <a:rPr kumimoji="1" lang="en-US" altLang="ja-JP" sz="1200" dirty="0">
                <a:solidFill>
                  <a:srgbClr val="0000D4"/>
                </a:solidFill>
              </a:rPr>
              <a:t>ection</a:t>
            </a:r>
          </a:p>
          <a:p>
            <a:r>
              <a:rPr kumimoji="1" lang="en-US" altLang="ja-JP" sz="1200" dirty="0">
                <a:solidFill>
                  <a:srgbClr val="0000D4"/>
                </a:solidFill>
              </a:rPr>
              <a:t>    (Vacuum work during LS1)</a:t>
            </a:r>
          </a:p>
          <a:p>
            <a:r>
              <a:rPr lang="en-US" altLang="ja-JP" sz="1200" dirty="0">
                <a:solidFill>
                  <a:srgbClr val="27FC20"/>
                </a:solidFill>
              </a:rPr>
              <a:t>North Straight Section</a:t>
            </a:r>
          </a:p>
          <a:p>
            <a:r>
              <a:rPr kumimoji="1" lang="en-US" altLang="ja-JP" sz="1200" dirty="0">
                <a:solidFill>
                  <a:srgbClr val="A4A4A4"/>
                </a:solidFill>
              </a:rPr>
              <a:t>Sough Straight </a:t>
            </a:r>
            <a:r>
              <a:rPr lang="en-US" altLang="ja-JP" sz="1200" dirty="0">
                <a:solidFill>
                  <a:srgbClr val="A4A4A4"/>
                </a:solidFill>
              </a:rPr>
              <a:t>S</a:t>
            </a:r>
            <a:r>
              <a:rPr kumimoji="1" lang="en-US" altLang="ja-JP" sz="1200" dirty="0">
                <a:solidFill>
                  <a:srgbClr val="A4A4A4"/>
                </a:solidFill>
              </a:rPr>
              <a:t>ection</a:t>
            </a:r>
          </a:p>
          <a:p>
            <a:r>
              <a:rPr lang="en-US" altLang="ja-JP" sz="1200" dirty="0">
                <a:solidFill>
                  <a:srgbClr val="9816D4"/>
                </a:solidFill>
              </a:rPr>
              <a:t>RF Section</a:t>
            </a:r>
          </a:p>
          <a:p>
            <a:r>
              <a:rPr kumimoji="1" lang="en-US" altLang="ja-JP" sz="1200" dirty="0">
                <a:solidFill>
                  <a:srgbClr val="9816D4"/>
                </a:solidFill>
              </a:rPr>
              <a:t>    (Vacuum work during LS1 </a:t>
            </a:r>
          </a:p>
          <a:p>
            <a:r>
              <a:rPr lang="en-US" altLang="ja-JP" sz="1200" dirty="0">
                <a:solidFill>
                  <a:srgbClr val="9816D4"/>
                </a:solidFill>
              </a:rPr>
              <a:t>      </a:t>
            </a:r>
            <a:r>
              <a:rPr kumimoji="1" lang="en-US" altLang="ja-JP" sz="1200" dirty="0">
                <a:solidFill>
                  <a:srgbClr val="9816D4"/>
                </a:solidFill>
              </a:rPr>
              <a:t>by RF Group) </a:t>
            </a:r>
            <a:endParaRPr kumimoji="1" lang="ja-JP" altLang="en-US" sz="1200" dirty="0">
              <a:solidFill>
                <a:srgbClr val="9816D4"/>
              </a:solidFill>
            </a:endParaRPr>
          </a:p>
        </p:txBody>
      </p: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99D596C7-2D0B-48E1-00A9-C85207FD4B6A}"/>
              </a:ext>
            </a:extLst>
          </p:cNvPr>
          <p:cNvCxnSpPr>
            <a:cxnSpLocks/>
          </p:cNvCxnSpPr>
          <p:nvPr/>
        </p:nvCxnSpPr>
        <p:spPr>
          <a:xfrm flipH="1">
            <a:off x="8641074" y="2090335"/>
            <a:ext cx="1561126" cy="281193"/>
          </a:xfrm>
          <a:prstGeom prst="straightConnector1">
            <a:avLst/>
          </a:prstGeom>
          <a:ln w="127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B09EAD29-1C25-58E4-0BF6-E5761AEBE3FE}"/>
              </a:ext>
            </a:extLst>
          </p:cNvPr>
          <p:cNvCxnSpPr>
            <a:cxnSpLocks/>
          </p:cNvCxnSpPr>
          <p:nvPr/>
        </p:nvCxnSpPr>
        <p:spPr>
          <a:xfrm flipH="1">
            <a:off x="7746268" y="1547949"/>
            <a:ext cx="2399814" cy="476939"/>
          </a:xfrm>
          <a:prstGeom prst="straightConnector1">
            <a:avLst/>
          </a:prstGeom>
          <a:ln w="127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7C4C16B9-5D64-54EA-3852-3CAB02900354}"/>
              </a:ext>
            </a:extLst>
          </p:cNvPr>
          <p:cNvCxnSpPr>
            <a:cxnSpLocks/>
          </p:cNvCxnSpPr>
          <p:nvPr/>
        </p:nvCxnSpPr>
        <p:spPr>
          <a:xfrm flipH="1" flipV="1">
            <a:off x="8551811" y="1413140"/>
            <a:ext cx="1650389" cy="476939"/>
          </a:xfrm>
          <a:prstGeom prst="straightConnector1">
            <a:avLst/>
          </a:prstGeom>
          <a:ln w="12700">
            <a:solidFill>
              <a:srgbClr val="27FC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32DF6DD7-2193-6F4E-A4BA-5AD13783477D}"/>
              </a:ext>
            </a:extLst>
          </p:cNvPr>
          <p:cNvCxnSpPr>
            <a:cxnSpLocks/>
          </p:cNvCxnSpPr>
          <p:nvPr/>
        </p:nvCxnSpPr>
        <p:spPr>
          <a:xfrm flipH="1">
            <a:off x="9274622" y="1338943"/>
            <a:ext cx="871460" cy="14270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B0781FD0-AA67-631F-605F-A5C7BBD99518}"/>
              </a:ext>
            </a:extLst>
          </p:cNvPr>
          <p:cNvCxnSpPr>
            <a:cxnSpLocks/>
          </p:cNvCxnSpPr>
          <p:nvPr/>
        </p:nvCxnSpPr>
        <p:spPr>
          <a:xfrm flipV="1">
            <a:off x="8413216" y="2433099"/>
            <a:ext cx="114558" cy="1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矢印コネクタ 60">
            <a:extLst>
              <a:ext uri="{FF2B5EF4-FFF2-40B4-BE49-F238E27FC236}">
                <a16:creationId xmlns:a16="http://schemas.microsoft.com/office/drawing/2014/main" id="{ABBB3488-177D-B669-54AC-27EC64544912}"/>
              </a:ext>
            </a:extLst>
          </p:cNvPr>
          <p:cNvCxnSpPr>
            <a:cxnSpLocks/>
          </p:cNvCxnSpPr>
          <p:nvPr/>
        </p:nvCxnSpPr>
        <p:spPr>
          <a:xfrm flipH="1">
            <a:off x="8527774" y="2234391"/>
            <a:ext cx="1645914" cy="198708"/>
          </a:xfrm>
          <a:prstGeom prst="straightConnector1">
            <a:avLst/>
          </a:prstGeom>
          <a:ln w="19050">
            <a:solidFill>
              <a:srgbClr val="9816D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381CAAB4-C94C-F5D5-53AF-496C0ED9F225}"/>
              </a:ext>
            </a:extLst>
          </p:cNvPr>
          <p:cNvGrpSpPr/>
          <p:nvPr/>
        </p:nvGrpSpPr>
        <p:grpSpPr>
          <a:xfrm>
            <a:off x="5360897" y="2870752"/>
            <a:ext cx="6381828" cy="3563763"/>
            <a:chOff x="5279581" y="2843608"/>
            <a:chExt cx="6381828" cy="3563763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F4174BAA-8CEF-3FB8-BD3E-01C970B7B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279581" y="3027548"/>
              <a:ext cx="6381828" cy="3379823"/>
            </a:xfrm>
            <a:prstGeom prst="rect">
              <a:avLst/>
            </a:prstGeom>
          </p:spPr>
        </p:pic>
        <p:cxnSp>
          <p:nvCxnSpPr>
            <p:cNvPr id="21" name="直線矢印コネクタ 20">
              <a:extLst>
                <a:ext uri="{FF2B5EF4-FFF2-40B4-BE49-F238E27FC236}">
                  <a16:creationId xmlns:a16="http://schemas.microsoft.com/office/drawing/2014/main" id="{E5538CBD-EAC8-372E-D19E-89B88D9F3792}"/>
                </a:ext>
              </a:extLst>
            </p:cNvPr>
            <p:cNvCxnSpPr>
              <a:cxnSpLocks/>
            </p:cNvCxnSpPr>
            <p:nvPr/>
          </p:nvCxnSpPr>
          <p:spPr>
            <a:xfrm>
              <a:off x="9604720" y="3388363"/>
              <a:ext cx="1112653" cy="672535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152AC2FE-8143-69AE-01E0-1B6C4FC5F275}"/>
                </a:ext>
              </a:extLst>
            </p:cNvPr>
            <p:cNvSpPr txBox="1"/>
            <p:nvPr/>
          </p:nvSpPr>
          <p:spPr>
            <a:xfrm>
              <a:off x="6657518" y="5858413"/>
              <a:ext cx="8686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dirty="0">
                  <a:solidFill>
                    <a:srgbClr val="BD50D9"/>
                  </a:solidFill>
                  <a:sym typeface="Symbol" panose="05050102010706020507" pitchFamily="18" charset="2"/>
                </a:rPr>
                <a:t>Current</a:t>
              </a:r>
              <a:endParaRPr kumimoji="1" lang="ja-JP" altLang="en-US" sz="1200" dirty="0">
                <a:solidFill>
                  <a:srgbClr val="BD50D9"/>
                </a:solidFill>
              </a:endParaRPr>
            </a:p>
          </p:txBody>
        </p:sp>
        <p:cxnSp>
          <p:nvCxnSpPr>
            <p:cNvPr id="30" name="直線矢印コネクタ 29">
              <a:extLst>
                <a:ext uri="{FF2B5EF4-FFF2-40B4-BE49-F238E27FC236}">
                  <a16:creationId xmlns:a16="http://schemas.microsoft.com/office/drawing/2014/main" id="{91BF7A62-14F9-C829-E6D2-B3E60BEF0E94}"/>
                </a:ext>
              </a:extLst>
            </p:cNvPr>
            <p:cNvCxnSpPr>
              <a:cxnSpLocks/>
            </p:cNvCxnSpPr>
            <p:nvPr/>
          </p:nvCxnSpPr>
          <p:spPr>
            <a:xfrm>
              <a:off x="9604720" y="3894949"/>
              <a:ext cx="1066365" cy="2620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A01791A4-5303-A16C-F3F8-59A6ED858CA6}"/>
                </a:ext>
              </a:extLst>
            </p:cNvPr>
            <p:cNvSpPr txBox="1"/>
            <p:nvPr/>
          </p:nvSpPr>
          <p:spPr>
            <a:xfrm>
              <a:off x="9486905" y="4376597"/>
              <a:ext cx="12399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</a:rPr>
                <a:t>East Arc </a:t>
              </a:r>
              <a:r>
                <a:rPr lang="en-US" altLang="ja-JP" sz="1200" dirty="0">
                  <a:solidFill>
                    <a:srgbClr val="FF0000"/>
                  </a:solidFill>
                </a:rPr>
                <a:t>S</a:t>
              </a:r>
              <a:r>
                <a:rPr kumimoji="1" lang="en-US" altLang="ja-JP" sz="1200" dirty="0">
                  <a:solidFill>
                    <a:srgbClr val="FF0000"/>
                  </a:solidFill>
                </a:rPr>
                <a:t>ection</a:t>
              </a: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0B38B0D3-91EB-5119-18CF-63185BFBDB7B}"/>
                </a:ext>
              </a:extLst>
            </p:cNvPr>
            <p:cNvSpPr txBox="1"/>
            <p:nvPr/>
          </p:nvSpPr>
          <p:spPr>
            <a:xfrm>
              <a:off x="9440319" y="3988524"/>
              <a:ext cx="13944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0000D4"/>
                  </a:solidFill>
                </a:rPr>
                <a:t>West Arc </a:t>
              </a:r>
              <a:r>
                <a:rPr lang="en-US" altLang="ja-JP" sz="1200" dirty="0">
                  <a:solidFill>
                    <a:srgbClr val="0000D4"/>
                  </a:solidFill>
                </a:rPr>
                <a:t>S</a:t>
              </a:r>
              <a:r>
                <a:rPr kumimoji="1" lang="en-US" altLang="ja-JP" sz="1200" dirty="0">
                  <a:solidFill>
                    <a:srgbClr val="0000D4"/>
                  </a:solidFill>
                </a:rPr>
                <a:t>ection</a:t>
              </a: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A028B63B-5A4C-0CF5-8407-88026A5C05E9}"/>
                </a:ext>
              </a:extLst>
            </p:cNvPr>
            <p:cNvSpPr txBox="1"/>
            <p:nvPr/>
          </p:nvSpPr>
          <p:spPr>
            <a:xfrm>
              <a:off x="9486905" y="3174356"/>
              <a:ext cx="17396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A4A4A4"/>
                  </a:solidFill>
                </a:rPr>
                <a:t>Sough Straight </a:t>
              </a:r>
              <a:r>
                <a:rPr lang="en-US" altLang="ja-JP" sz="1200" dirty="0">
                  <a:solidFill>
                    <a:srgbClr val="A4A4A4"/>
                  </a:solidFill>
                </a:rPr>
                <a:t>S</a:t>
              </a:r>
              <a:r>
                <a:rPr kumimoji="1" lang="en-US" altLang="ja-JP" sz="1200" dirty="0">
                  <a:solidFill>
                    <a:srgbClr val="A4A4A4"/>
                  </a:solidFill>
                </a:rPr>
                <a:t>ection </a:t>
              </a:r>
              <a:endParaRPr kumimoji="1" lang="ja-JP" altLang="en-US" sz="1200" dirty="0">
                <a:solidFill>
                  <a:srgbClr val="A4A4A4"/>
                </a:solidFill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53DC0184-18A9-E0BF-38C8-8CCBF97F3515}"/>
                </a:ext>
              </a:extLst>
            </p:cNvPr>
            <p:cNvSpPr txBox="1"/>
            <p:nvPr/>
          </p:nvSpPr>
          <p:spPr>
            <a:xfrm>
              <a:off x="9508445" y="4571254"/>
              <a:ext cx="12585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dirty="0">
                  <a:solidFill>
                    <a:srgbClr val="27FC20"/>
                  </a:solidFill>
                </a:rPr>
                <a:t>North Straight Section</a:t>
              </a:r>
            </a:p>
          </p:txBody>
        </p:sp>
        <p:sp>
          <p:nvSpPr>
            <p:cNvPr id="75" name="テキスト ボックス 74">
              <a:extLst>
                <a:ext uri="{FF2B5EF4-FFF2-40B4-BE49-F238E27FC236}">
                  <a16:creationId xmlns:a16="http://schemas.microsoft.com/office/drawing/2014/main" id="{0B9C93A2-9E6B-CB85-4251-CB986F3E552B}"/>
                </a:ext>
              </a:extLst>
            </p:cNvPr>
            <p:cNvSpPr txBox="1"/>
            <p:nvPr/>
          </p:nvSpPr>
          <p:spPr>
            <a:xfrm>
              <a:off x="6700156" y="2843608"/>
              <a:ext cx="3842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 dirty="0">
                  <a:solidFill>
                    <a:schemeClr val="accent1">
                      <a:lumMod val="75000"/>
                    </a:schemeClr>
                  </a:solidFill>
                  <a:sym typeface="Symbol" panose="05050102010706020507" pitchFamily="18" charset="2"/>
                </a:rPr>
                <a:t>Average pressure measured by ion pumps</a:t>
              </a:r>
              <a:endParaRPr kumimoji="1" lang="ja-JP" altLang="en-US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6EF968A-B23F-673E-9C20-38B226CC258B}"/>
              </a:ext>
            </a:extLst>
          </p:cNvPr>
          <p:cNvSpPr txBox="1"/>
          <p:nvPr/>
        </p:nvSpPr>
        <p:spPr>
          <a:xfrm>
            <a:off x="9451237" y="5382865"/>
            <a:ext cx="8686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BE50DA"/>
                </a:solidFill>
                <a:sym typeface="Symbol" panose="05050102010706020507" pitchFamily="18" charset="2"/>
              </a:rPr>
              <a:t>Current</a:t>
            </a:r>
            <a:endParaRPr kumimoji="1" lang="ja-JP" altLang="en-US" sz="1200" dirty="0">
              <a:solidFill>
                <a:srgbClr val="BE50D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5805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図 31">
            <a:extLst>
              <a:ext uri="{FF2B5EF4-FFF2-40B4-BE49-F238E27FC236}">
                <a16:creationId xmlns:a16="http://schemas.microsoft.com/office/drawing/2014/main" id="{94DE0D99-4FBF-1793-445D-811B6DB31F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655"/>
          <a:stretch/>
        </p:blipFill>
        <p:spPr>
          <a:xfrm>
            <a:off x="4025747" y="3526548"/>
            <a:ext cx="3348261" cy="2805360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22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26th March 2024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The 27th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6FB6E210-DCB0-922C-0731-51E5F56560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4560E143-66CE-E623-0E6A-726E1AD55DE7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Vacuum scrubbing status (DR) 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4D22DB28-D837-5372-2C6F-73723C1246DD}"/>
              </a:ext>
            </a:extLst>
          </p:cNvPr>
          <p:cNvSpPr txBox="1">
            <a:spLocks/>
          </p:cNvSpPr>
          <p:nvPr/>
        </p:nvSpPr>
        <p:spPr>
          <a:xfrm>
            <a:off x="129446" y="1050256"/>
            <a:ext cx="11868367" cy="5120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>
                <a:solidFill>
                  <a:srgbClr val="002060"/>
                </a:solidFill>
                <a:sym typeface="Symbol" panose="05050102010706020507" pitchFamily="18" charset="2"/>
              </a:rPr>
              <a:t>Vacuum scrubbing of West Arc Section is proceeding steadily after LS1.</a:t>
            </a:r>
          </a:p>
          <a:p>
            <a:pPr lvl="1"/>
            <a:r>
              <a:rPr lang="en-US" altLang="ja-JP" sz="1800" dirty="0">
                <a:sym typeface="Symbol" panose="05050102010706020507" pitchFamily="18" charset="2"/>
              </a:rPr>
              <a:t>To eliminate the influence of pressure in RF section, average pressure measured by ion pumps excluding one near RF Section was shown as West Arc Section.</a:t>
            </a:r>
          </a:p>
          <a:p>
            <a:pPr lvl="1"/>
            <a:r>
              <a:rPr lang="en-US" altLang="ja-JP" sz="1800" dirty="0">
                <a:sym typeface="Symbol" panose="05050102010706020507" pitchFamily="18" charset="2"/>
              </a:rPr>
              <a:t></a:t>
            </a:r>
            <a:r>
              <a:rPr lang="en-US" altLang="ja-JP" sz="1800" i="1" dirty="0">
                <a:sym typeface="Symbol" panose="05050102010706020507" pitchFamily="18" charset="2"/>
              </a:rPr>
              <a:t>p</a:t>
            </a:r>
            <a:r>
              <a:rPr lang="en-US" altLang="ja-JP" sz="1800" dirty="0">
                <a:sym typeface="Symbol" panose="05050102010706020507" pitchFamily="18" charset="2"/>
              </a:rPr>
              <a:t>/</a:t>
            </a:r>
            <a:r>
              <a:rPr lang="en-US" altLang="ja-JP" sz="1800" i="1" dirty="0">
                <a:sym typeface="Symbol" panose="05050102010706020507" pitchFamily="18" charset="2"/>
              </a:rPr>
              <a:t>I</a:t>
            </a:r>
            <a:r>
              <a:rPr lang="en-US" altLang="ja-JP" sz="1800" dirty="0">
                <a:sym typeface="Symbol" panose="05050102010706020507" pitchFamily="18" charset="2"/>
              </a:rPr>
              <a:t> is decreasing steadily as beam dose increases.</a:t>
            </a:r>
          </a:p>
          <a:p>
            <a:r>
              <a:rPr lang="en-US" altLang="ja-JP" sz="2000" dirty="0">
                <a:solidFill>
                  <a:srgbClr val="002060"/>
                </a:solidFill>
                <a:sym typeface="Symbol" panose="05050102010706020507" pitchFamily="18" charset="2"/>
              </a:rPr>
              <a:t></a:t>
            </a:r>
            <a:r>
              <a:rPr lang="en-US" altLang="ja-JP" sz="2000" i="1" dirty="0">
                <a:solidFill>
                  <a:srgbClr val="002060"/>
                </a:solidFill>
                <a:sym typeface="Symbol" panose="05050102010706020507" pitchFamily="18" charset="2"/>
              </a:rPr>
              <a:t>p</a:t>
            </a:r>
            <a:r>
              <a:rPr lang="en-US" altLang="ja-JP" sz="2000" dirty="0">
                <a:solidFill>
                  <a:srgbClr val="002060"/>
                </a:solidFill>
                <a:sym typeface="Symbol" panose="05050102010706020507" pitchFamily="18" charset="2"/>
              </a:rPr>
              <a:t>/</a:t>
            </a:r>
            <a:r>
              <a:rPr lang="en-US" altLang="ja-JP" sz="2000" i="1" dirty="0">
                <a:solidFill>
                  <a:srgbClr val="002060"/>
                </a:solidFill>
                <a:sym typeface="Symbol" panose="05050102010706020507" pitchFamily="18" charset="2"/>
              </a:rPr>
              <a:t>I</a:t>
            </a:r>
            <a:r>
              <a:rPr lang="en-US" altLang="ja-JP" sz="2000" dirty="0">
                <a:solidFill>
                  <a:srgbClr val="002060"/>
                </a:solidFill>
                <a:sym typeface="Symbol" panose="05050102010706020507" pitchFamily="18" charset="2"/>
              </a:rPr>
              <a:t>  of West Arc Section is still higher than that of East Arc Section</a:t>
            </a:r>
          </a:p>
          <a:p>
            <a:pPr lvl="1"/>
            <a:r>
              <a:rPr lang="en-US" altLang="ja-JP" sz="1800" dirty="0">
                <a:sym typeface="Symbol" panose="05050102010706020507" pitchFamily="18" charset="2"/>
              </a:rPr>
              <a:t>Gap between </a:t>
            </a:r>
            <a:r>
              <a:rPr lang="en-US" altLang="ja-JP" sz="1800" dirty="0">
                <a:solidFill>
                  <a:srgbClr val="0000FF"/>
                </a:solidFill>
                <a:sym typeface="Symbol" panose="05050102010706020507" pitchFamily="18" charset="2"/>
              </a:rPr>
              <a:t>West Arc Section </a:t>
            </a:r>
            <a:r>
              <a:rPr lang="en-US" altLang="ja-JP" sz="1800" dirty="0">
                <a:sym typeface="Symbol" panose="05050102010706020507" pitchFamily="18" charset="2"/>
              </a:rPr>
              <a:t>and </a:t>
            </a:r>
            <a:r>
              <a:rPr lang="en-US" altLang="ja-JP" sz="1800" dirty="0">
                <a:solidFill>
                  <a:srgbClr val="FF0000"/>
                </a:solidFill>
                <a:sym typeface="Symbol" panose="05050102010706020507" pitchFamily="18" charset="2"/>
              </a:rPr>
              <a:t>East Arc Section</a:t>
            </a:r>
            <a:r>
              <a:rPr lang="en-US" altLang="ja-JP" sz="1800" dirty="0">
                <a:sym typeface="Symbol" panose="05050102010706020507" pitchFamily="18" charset="2"/>
              </a:rPr>
              <a:t> is narrowing.</a:t>
            </a:r>
          </a:p>
          <a:p>
            <a:pPr lvl="1"/>
            <a:r>
              <a:rPr lang="en-US" altLang="ja-JP" sz="1800" dirty="0">
                <a:sym typeface="Symbol" panose="05050102010706020507" pitchFamily="18" charset="2"/>
              </a:rPr>
              <a:t>Impact of long vacuum work in West Arc Section on the beam operation is not large.</a:t>
            </a:r>
            <a:endParaRPr lang="en-US" altLang="ja-JP" sz="1400" dirty="0">
              <a:sym typeface="Symbol" panose="05050102010706020507" pitchFamily="18" charset="2"/>
            </a:endParaRPr>
          </a:p>
          <a:p>
            <a:pPr lvl="1"/>
            <a:endParaRPr lang="en-US" altLang="ja-JP" sz="1800" dirty="0">
              <a:solidFill>
                <a:srgbClr val="002060"/>
              </a:solidFill>
              <a:sym typeface="Symbol" panose="05050102010706020507" pitchFamily="18" charset="2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6C412E3-C9DA-8A18-9E6C-0DC77E21A5F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2999" y="3272114"/>
            <a:ext cx="3588533" cy="3169638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328C569-932D-2CAD-188F-A0509A26C5C0}"/>
              </a:ext>
            </a:extLst>
          </p:cNvPr>
          <p:cNvSpPr txBox="1"/>
          <p:nvPr/>
        </p:nvSpPr>
        <p:spPr>
          <a:xfrm>
            <a:off x="4708413" y="5260816"/>
            <a:ext cx="1292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East Arc </a:t>
            </a:r>
            <a:r>
              <a:rPr lang="en-US" altLang="ja-JP" sz="1200" dirty="0">
                <a:solidFill>
                  <a:srgbClr val="FF0000"/>
                </a:solidFill>
              </a:rPr>
              <a:t>S</a:t>
            </a:r>
            <a:r>
              <a:rPr kumimoji="1" lang="en-US" altLang="ja-JP" sz="1200" dirty="0">
                <a:solidFill>
                  <a:srgbClr val="FF0000"/>
                </a:solidFill>
              </a:rPr>
              <a:t>ection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4D0BE42-8895-C8E3-5DE3-FFA5E6152374}"/>
              </a:ext>
            </a:extLst>
          </p:cNvPr>
          <p:cNvSpPr txBox="1"/>
          <p:nvPr/>
        </p:nvSpPr>
        <p:spPr>
          <a:xfrm>
            <a:off x="4708413" y="4161803"/>
            <a:ext cx="1355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00D4"/>
                </a:solidFill>
              </a:rPr>
              <a:t>West Arc </a:t>
            </a:r>
            <a:r>
              <a:rPr lang="en-US" altLang="ja-JP" sz="1200" dirty="0">
                <a:solidFill>
                  <a:srgbClr val="0000D4"/>
                </a:solidFill>
              </a:rPr>
              <a:t>S</a:t>
            </a:r>
            <a:r>
              <a:rPr kumimoji="1" lang="en-US" altLang="ja-JP" sz="1200" dirty="0">
                <a:solidFill>
                  <a:srgbClr val="0000D4"/>
                </a:solidFill>
              </a:rPr>
              <a:t>ection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81B4836-B3BD-DB4A-531E-B0348ECBE673}"/>
              </a:ext>
            </a:extLst>
          </p:cNvPr>
          <p:cNvSpPr txBox="1"/>
          <p:nvPr/>
        </p:nvSpPr>
        <p:spPr>
          <a:xfrm>
            <a:off x="1557949" y="3877317"/>
            <a:ext cx="1355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00D4"/>
                </a:solidFill>
              </a:rPr>
              <a:t>West Arc </a:t>
            </a:r>
            <a:r>
              <a:rPr lang="en-US" altLang="ja-JP" sz="1200" dirty="0">
                <a:solidFill>
                  <a:srgbClr val="0000D4"/>
                </a:solidFill>
              </a:rPr>
              <a:t>S</a:t>
            </a:r>
            <a:r>
              <a:rPr kumimoji="1" lang="en-US" altLang="ja-JP" sz="1200" dirty="0">
                <a:solidFill>
                  <a:srgbClr val="0000D4"/>
                </a:solidFill>
              </a:rPr>
              <a:t>ection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317C456-3417-454B-9112-0A61C29285ED}"/>
              </a:ext>
            </a:extLst>
          </p:cNvPr>
          <p:cNvSpPr txBox="1"/>
          <p:nvPr/>
        </p:nvSpPr>
        <p:spPr>
          <a:xfrm>
            <a:off x="1215622" y="5076996"/>
            <a:ext cx="1292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East Arc </a:t>
            </a:r>
            <a:r>
              <a:rPr lang="en-US" altLang="ja-JP" sz="1200" dirty="0">
                <a:solidFill>
                  <a:srgbClr val="FF0000"/>
                </a:solidFill>
              </a:rPr>
              <a:t>S</a:t>
            </a:r>
            <a:r>
              <a:rPr kumimoji="1" lang="en-US" altLang="ja-JP" sz="1200" dirty="0">
                <a:solidFill>
                  <a:srgbClr val="FF0000"/>
                </a:solidFill>
              </a:rPr>
              <a:t>ection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666B73A-B440-8E40-5426-67D940CDF97D}"/>
              </a:ext>
            </a:extLst>
          </p:cNvPr>
          <p:cNvSpPr txBox="1"/>
          <p:nvPr/>
        </p:nvSpPr>
        <p:spPr>
          <a:xfrm>
            <a:off x="5776134" y="3697275"/>
            <a:ext cx="1067948" cy="338554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>
                <a:solidFill>
                  <a:srgbClr val="00B0F0"/>
                </a:solidFill>
              </a:rPr>
              <a:t>After LS1</a:t>
            </a:r>
            <a:endParaRPr kumimoji="1" lang="en-US" altLang="ja-JP" sz="1600" dirty="0">
              <a:solidFill>
                <a:srgbClr val="00B0F0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D31B94C-B0E6-7DDE-32A7-82A52C0765FA}"/>
              </a:ext>
            </a:extLst>
          </p:cNvPr>
          <p:cNvSpPr txBox="1"/>
          <p:nvPr/>
        </p:nvSpPr>
        <p:spPr>
          <a:xfrm>
            <a:off x="5040944" y="6238214"/>
            <a:ext cx="16451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dirty="0"/>
              <a:t>Beam Dose after LS1 [Ah]</a:t>
            </a: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23B831D9-03CF-89D9-8FDB-D76959BAF55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8960" y="3339938"/>
            <a:ext cx="3613327" cy="2559439"/>
          </a:xfrm>
          <a:prstGeom prst="rect">
            <a:avLst/>
          </a:prstGeom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B35B01F0-57C1-9BDE-E4F4-2EF952B49F17}"/>
              </a:ext>
            </a:extLst>
          </p:cNvPr>
          <p:cNvSpPr txBox="1"/>
          <p:nvPr/>
        </p:nvSpPr>
        <p:spPr>
          <a:xfrm>
            <a:off x="7927671" y="3483476"/>
            <a:ext cx="59956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7030A0"/>
                </a:solidFill>
              </a:rPr>
              <a:t>DR</a:t>
            </a:r>
            <a:endParaRPr kumimoji="1" lang="ja-JP" altLang="en-US" sz="2400" b="1" dirty="0">
              <a:solidFill>
                <a:srgbClr val="7030A0"/>
              </a:solidFill>
            </a:endParaRPr>
          </a:p>
        </p:txBody>
      </p:sp>
      <p:sp>
        <p:nvSpPr>
          <p:cNvPr id="35" name="円弧 34">
            <a:extLst>
              <a:ext uri="{FF2B5EF4-FFF2-40B4-BE49-F238E27FC236}">
                <a16:creationId xmlns:a16="http://schemas.microsoft.com/office/drawing/2014/main" id="{DE2180EB-FD54-4F0A-839B-DBEF01C10DDF}"/>
              </a:ext>
            </a:extLst>
          </p:cNvPr>
          <p:cNvSpPr/>
          <p:nvPr/>
        </p:nvSpPr>
        <p:spPr>
          <a:xfrm rot="5400000" flipH="1">
            <a:off x="9032301" y="3073730"/>
            <a:ext cx="1917511" cy="2911453"/>
          </a:xfrm>
          <a:prstGeom prst="arc">
            <a:avLst>
              <a:gd name="adj1" fmla="val 3610368"/>
              <a:gd name="adj2" fmla="val 7281808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6" name="円弧 35">
            <a:extLst>
              <a:ext uri="{FF2B5EF4-FFF2-40B4-BE49-F238E27FC236}">
                <a16:creationId xmlns:a16="http://schemas.microsoft.com/office/drawing/2014/main" id="{1A048240-504D-79FA-CD84-73A5D47CCBCC}"/>
              </a:ext>
            </a:extLst>
          </p:cNvPr>
          <p:cNvSpPr/>
          <p:nvPr/>
        </p:nvSpPr>
        <p:spPr>
          <a:xfrm rot="5400000" flipH="1">
            <a:off x="8582914" y="3451086"/>
            <a:ext cx="1864938" cy="2486514"/>
          </a:xfrm>
          <a:prstGeom prst="arc">
            <a:avLst>
              <a:gd name="adj1" fmla="val 574207"/>
              <a:gd name="adj2" fmla="val 2320618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7" name="円弧 36">
            <a:extLst>
              <a:ext uri="{FF2B5EF4-FFF2-40B4-BE49-F238E27FC236}">
                <a16:creationId xmlns:a16="http://schemas.microsoft.com/office/drawing/2014/main" id="{1C1D51DC-8A9E-9A70-6096-9D31B274C59D}"/>
              </a:ext>
            </a:extLst>
          </p:cNvPr>
          <p:cNvSpPr/>
          <p:nvPr/>
        </p:nvSpPr>
        <p:spPr>
          <a:xfrm rot="5400000" flipH="1">
            <a:off x="8019595" y="2139101"/>
            <a:ext cx="3042894" cy="3245544"/>
          </a:xfrm>
          <a:prstGeom prst="arc">
            <a:avLst>
              <a:gd name="adj1" fmla="val 9349081"/>
              <a:gd name="adj2" fmla="val 10711793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C081F6BA-198E-7321-5000-92EB0E61259C}"/>
              </a:ext>
            </a:extLst>
          </p:cNvPr>
          <p:cNvCxnSpPr>
            <a:cxnSpLocks/>
          </p:cNvCxnSpPr>
          <p:nvPr/>
        </p:nvCxnSpPr>
        <p:spPr>
          <a:xfrm>
            <a:off x="9533860" y="5283320"/>
            <a:ext cx="158087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601B447A-AC09-7781-B020-34C25D244F15}"/>
              </a:ext>
            </a:extLst>
          </p:cNvPr>
          <p:cNvCxnSpPr>
            <a:cxnSpLocks/>
          </p:cNvCxnSpPr>
          <p:nvPr/>
        </p:nvCxnSpPr>
        <p:spPr>
          <a:xfrm flipH="1" flipV="1">
            <a:off x="9624489" y="5307433"/>
            <a:ext cx="366567" cy="728482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DDCF0443-C0F9-623F-B68D-93C4F0DCD56A}"/>
              </a:ext>
            </a:extLst>
          </p:cNvPr>
          <p:cNvCxnSpPr>
            <a:cxnSpLocks/>
          </p:cNvCxnSpPr>
          <p:nvPr/>
        </p:nvCxnSpPr>
        <p:spPr>
          <a:xfrm flipV="1">
            <a:off x="8936346" y="5283320"/>
            <a:ext cx="458914" cy="36764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8D90BD32-FDD2-D4C1-B570-423105D207CC}"/>
              </a:ext>
            </a:extLst>
          </p:cNvPr>
          <p:cNvSpPr txBox="1"/>
          <p:nvPr/>
        </p:nvSpPr>
        <p:spPr>
          <a:xfrm>
            <a:off x="7562178" y="5707446"/>
            <a:ext cx="18467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Removal and reinstallation of Ext. kicker chambers for Kicker </a:t>
            </a:r>
            <a:r>
              <a:rPr lang="en-US" altLang="ja-JP" sz="1200" dirty="0">
                <a:solidFill>
                  <a:srgbClr val="FF0000"/>
                </a:solidFill>
              </a:rPr>
              <a:t>PS work</a:t>
            </a:r>
            <a:endParaRPr kumimoji="1" lang="en-US" altLang="ja-JP" sz="1200" dirty="0">
              <a:solidFill>
                <a:srgbClr val="FF0000"/>
              </a:solidFill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7A85A5C9-F616-5159-CF12-099DFAE9D1DD}"/>
              </a:ext>
            </a:extLst>
          </p:cNvPr>
          <p:cNvSpPr txBox="1"/>
          <p:nvPr/>
        </p:nvSpPr>
        <p:spPr>
          <a:xfrm>
            <a:off x="9395260" y="6099714"/>
            <a:ext cx="200143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FFC000"/>
                </a:solidFill>
              </a:rPr>
              <a:t>RF cavity work (by RF group)</a:t>
            </a:r>
            <a:endParaRPr kumimoji="1" lang="en-US" altLang="ja-JP" sz="1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4473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23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26th March 2024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The 27th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6FB6E210-DCB0-922C-0731-51E5F56560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4560E143-66CE-E623-0E6A-726E1AD55DE7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Other activities 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4D22DB28-D837-5372-2C6F-73723C1246DD}"/>
              </a:ext>
            </a:extLst>
          </p:cNvPr>
          <p:cNvSpPr txBox="1">
            <a:spLocks/>
          </p:cNvSpPr>
          <p:nvPr/>
        </p:nvSpPr>
        <p:spPr>
          <a:xfrm>
            <a:off x="129445" y="1050256"/>
            <a:ext cx="8817015" cy="51201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>
                <a:solidFill>
                  <a:srgbClr val="002060"/>
                </a:solidFill>
                <a:sym typeface="Symbol" panose="05050102010706020507" pitchFamily="18" charset="2"/>
              </a:rPr>
              <a:t>Investigation on beam pipe deformation due to SR heating in SLY section.</a:t>
            </a:r>
          </a:p>
          <a:p>
            <a:pPr lvl="1"/>
            <a:r>
              <a:rPr lang="en-US" altLang="ja-JP" sz="2000" dirty="0">
                <a:sym typeface="Symbol" panose="05050102010706020507" pitchFamily="18" charset="2"/>
              </a:rPr>
              <a:t>Measurement of deformation of beam pipes due and displacement of BPM and Q-magnet in SLY section</a:t>
            </a:r>
          </a:p>
          <a:p>
            <a:pPr lvl="1"/>
            <a:r>
              <a:rPr lang="en-US" altLang="ja-JP" sz="2000" dirty="0">
                <a:sym typeface="Symbol" panose="05050102010706020507" pitchFamily="18" charset="2"/>
              </a:rPr>
              <a:t>Simulation of deformation of beam pipes and displacement of BPM and Q-magnet in SLY section</a:t>
            </a:r>
          </a:p>
          <a:p>
            <a:pPr lvl="1"/>
            <a:r>
              <a:rPr lang="en-US" altLang="ja-JP" sz="2000" dirty="0">
                <a:sym typeface="Symbol" panose="05050102010706020507" pitchFamily="18" charset="2"/>
              </a:rPr>
              <a:t>Fabrication of new BPM supports to isolate BPM block from Q-mag.</a:t>
            </a:r>
          </a:p>
          <a:p>
            <a:pPr lvl="2"/>
            <a:r>
              <a:rPr lang="en-US" altLang="ja-JP" sz="1900" dirty="0">
                <a:sym typeface="Symbol" panose="05050102010706020507" pitchFamily="18" charset="2"/>
              </a:rPr>
              <a:t>They will be installed near future.</a:t>
            </a:r>
          </a:p>
          <a:p>
            <a:pPr marL="914400" lvl="2" indent="0">
              <a:buNone/>
            </a:pPr>
            <a:endParaRPr lang="en-US" altLang="ja-JP" sz="16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r>
              <a:rPr lang="en-US" altLang="ja-JP" sz="2400" dirty="0">
                <a:solidFill>
                  <a:srgbClr val="002060"/>
                </a:solidFill>
                <a:sym typeface="Symbol" panose="05050102010706020507" pitchFamily="18" charset="2"/>
              </a:rPr>
              <a:t>Development of pressure anomaly detection method applying machine learning</a:t>
            </a:r>
          </a:p>
          <a:p>
            <a:pPr lvl="1"/>
            <a:r>
              <a:rPr lang="en-US" altLang="ja-JP" sz="2000" dirty="0">
                <a:sym typeface="Symbol" panose="05050102010706020507" pitchFamily="18" charset="2"/>
              </a:rPr>
              <a:t>Trial operation of pressure anomaly detection program from this month (March 2024). </a:t>
            </a:r>
          </a:p>
          <a:p>
            <a:pPr lvl="1"/>
            <a:endParaRPr lang="en-US" altLang="ja-JP" sz="20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r>
              <a:rPr lang="en-US" altLang="ja-JP" sz="2400" dirty="0">
                <a:solidFill>
                  <a:srgbClr val="002060"/>
                </a:solidFill>
                <a:sym typeface="Symbol" panose="05050102010706020507" pitchFamily="18" charset="2"/>
              </a:rPr>
              <a:t>Collimator R&amp;D</a:t>
            </a:r>
          </a:p>
          <a:p>
            <a:pPr lvl="1"/>
            <a:r>
              <a:rPr lang="en-US" altLang="ja-JP" sz="2000" dirty="0">
                <a:sym typeface="Symbol" panose="05050102010706020507" pitchFamily="18" charset="2"/>
              </a:rPr>
              <a:t>R&amp;D of more robust head material such as </a:t>
            </a:r>
            <a:r>
              <a:rPr lang="en-US" altLang="ja-JP" sz="2000" dirty="0" err="1">
                <a:sym typeface="Symbol" panose="05050102010706020507" pitchFamily="18" charset="2"/>
              </a:rPr>
              <a:t>MoGr</a:t>
            </a:r>
            <a:endParaRPr lang="en-US" altLang="ja-JP" sz="2000" dirty="0">
              <a:sym typeface="Symbol" panose="05050102010706020507" pitchFamily="18" charset="2"/>
            </a:endParaRPr>
          </a:p>
          <a:p>
            <a:pPr lvl="1"/>
            <a:r>
              <a:rPr lang="en-US" altLang="ja-JP" sz="2000" dirty="0">
                <a:sym typeface="Symbol" panose="05050102010706020507" pitchFamily="18" charset="2"/>
              </a:rPr>
              <a:t>R&amp;D of collimator with revolver heads</a:t>
            </a:r>
          </a:p>
          <a:p>
            <a:pPr lvl="1"/>
            <a:endParaRPr lang="en-US" altLang="ja-JP" sz="2000" dirty="0">
              <a:sym typeface="Symbol" panose="05050102010706020507" pitchFamily="18" charset="2"/>
            </a:endParaRPr>
          </a:p>
          <a:p>
            <a:r>
              <a:rPr lang="en-US" altLang="ja-JP" sz="2400" dirty="0">
                <a:solidFill>
                  <a:srgbClr val="002060"/>
                </a:solidFill>
                <a:sym typeface="Symbol" panose="05050102010706020507" pitchFamily="18" charset="2"/>
              </a:rPr>
              <a:t>And so on.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5D2EEA9-6437-289A-4F3B-7736B84FDD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1381" y="4243593"/>
            <a:ext cx="2279355" cy="2058876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55D709D-94F8-B56A-9C32-251F8BF621FB}"/>
              </a:ext>
            </a:extLst>
          </p:cNvPr>
          <p:cNvSpPr txBox="1"/>
          <p:nvPr/>
        </p:nvSpPr>
        <p:spPr>
          <a:xfrm>
            <a:off x="9657936" y="4064115"/>
            <a:ext cx="604855" cy="253916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>
                <a:solidFill>
                  <a:srgbClr val="00B050"/>
                </a:solidFill>
              </a:rPr>
              <a:t>S</a:t>
            </a:r>
            <a:r>
              <a:rPr kumimoji="1" lang="en-US" altLang="ja-JP" sz="1050" dirty="0">
                <a:solidFill>
                  <a:srgbClr val="00B050"/>
                </a:solidFill>
              </a:rPr>
              <a:t>. Terui</a:t>
            </a:r>
            <a:endParaRPr lang="en-US" altLang="ja-JP" sz="1050" dirty="0">
              <a:solidFill>
                <a:srgbClr val="00B050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94CBA42-6F63-C123-E7B8-73CF016436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7936" y="1023112"/>
            <a:ext cx="1368000" cy="154872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22564E4-BDE2-782E-7ACB-1FC10369D5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0729" y="2516115"/>
            <a:ext cx="727838" cy="1548000"/>
          </a:xfrm>
          <a:prstGeom prst="rect">
            <a:avLst/>
          </a:prstGeom>
        </p:spPr>
      </p:pic>
      <p:pic>
        <p:nvPicPr>
          <p:cNvPr id="8" name="Picture 2" descr="未提供說明。">
            <a:extLst>
              <a:ext uri="{FF2B5EF4-FFF2-40B4-BE49-F238E27FC236}">
                <a16:creationId xmlns:a16="http://schemas.microsoft.com/office/drawing/2014/main" id="{6AF10163-9CAD-ED8A-5D5D-2E1170825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8567" y="2510305"/>
            <a:ext cx="874018" cy="155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未提供說明。">
            <a:extLst>
              <a:ext uri="{FF2B5EF4-FFF2-40B4-BE49-F238E27FC236}">
                <a16:creationId xmlns:a16="http://schemas.microsoft.com/office/drawing/2014/main" id="{0C59F8D8-8AD9-85BD-4359-246F39ACD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185" y="1023112"/>
            <a:ext cx="870751" cy="15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7A9748C-0606-77E4-E7DB-7023F14FC35A}"/>
              </a:ext>
            </a:extLst>
          </p:cNvPr>
          <p:cNvSpPr txBox="1"/>
          <p:nvPr/>
        </p:nvSpPr>
        <p:spPr>
          <a:xfrm>
            <a:off x="11108081" y="1290666"/>
            <a:ext cx="794989" cy="253916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>
                <a:solidFill>
                  <a:srgbClr val="00B050"/>
                </a:solidFill>
              </a:rPr>
              <a:t>M.L. Yao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7BA5EDC4-18BD-2D45-05DD-BE92FE15B8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75749" y="4280565"/>
            <a:ext cx="2846812" cy="203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0641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24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26th March 2024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The 27th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6FB6E210-DCB0-922C-0731-51E5F56560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4560E143-66CE-E623-0E6A-726E1AD55DE7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Summary 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4D22DB28-D837-5372-2C6F-73723C1246DD}"/>
              </a:ext>
            </a:extLst>
          </p:cNvPr>
          <p:cNvSpPr txBox="1">
            <a:spLocks/>
          </p:cNvSpPr>
          <p:nvPr/>
        </p:nvSpPr>
        <p:spPr>
          <a:xfrm>
            <a:off x="129446" y="1050255"/>
            <a:ext cx="10992362" cy="53842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>
                <a:solidFill>
                  <a:srgbClr val="002060"/>
                </a:solidFill>
                <a:sym typeface="Symbol" panose="05050102010706020507" pitchFamily="18" charset="2"/>
              </a:rPr>
              <a:t>A lot of vacuum works were done during LS1, and mainly vacuum works related to the vacuum system and collimator were reported. </a:t>
            </a:r>
          </a:p>
          <a:p>
            <a:pPr lvl="1"/>
            <a:r>
              <a:rPr lang="en-US" altLang="ja-JP" sz="2000" dirty="0">
                <a:sym typeface="Symbol" panose="05050102010706020507" pitchFamily="18" charset="2"/>
              </a:rPr>
              <a:t>Installation of new bellows chambers with SR mask at Wiggler Sections</a:t>
            </a:r>
          </a:p>
          <a:p>
            <a:pPr lvl="1"/>
            <a:r>
              <a:rPr lang="en-US" altLang="ja-JP" sz="2000" dirty="0">
                <a:sym typeface="Symbol" panose="05050102010706020507" pitchFamily="18" charset="2"/>
              </a:rPr>
              <a:t>NEG pump feedthrough replacement</a:t>
            </a:r>
          </a:p>
          <a:p>
            <a:pPr lvl="1"/>
            <a:r>
              <a:rPr lang="en-US" altLang="ja-JP" sz="2000" dirty="0">
                <a:sym typeface="Symbol" panose="05050102010706020507" pitchFamily="18" charset="2"/>
              </a:rPr>
              <a:t>Ion pump feedthrough replacement</a:t>
            </a:r>
          </a:p>
          <a:p>
            <a:pPr lvl="1"/>
            <a:r>
              <a:rPr lang="en-US" altLang="ja-JP" sz="2000" dirty="0">
                <a:sym typeface="Symbol" panose="05050102010706020507" pitchFamily="18" charset="2"/>
              </a:rPr>
              <a:t>Bellows chamber replacement</a:t>
            </a:r>
          </a:p>
          <a:p>
            <a:pPr lvl="1"/>
            <a:r>
              <a:rPr lang="en-US" altLang="ja-JP" sz="2000" dirty="0">
                <a:sym typeface="Symbol" panose="05050102010706020507" pitchFamily="18" charset="2"/>
              </a:rPr>
              <a:t>Temporary countermeasure against vacuum leak with vacuum sealant tape</a:t>
            </a:r>
          </a:p>
          <a:p>
            <a:pPr lvl="1"/>
            <a:r>
              <a:rPr lang="en-US" altLang="ja-JP" sz="2000" dirty="0">
                <a:sym typeface="Symbol" panose="05050102010706020507" pitchFamily="18" charset="2"/>
              </a:rPr>
              <a:t>Gate valve and bellows chamber replacement</a:t>
            </a:r>
          </a:p>
          <a:p>
            <a:pPr lvl="1"/>
            <a:r>
              <a:rPr lang="en-US" altLang="ja-JP" sz="2000" dirty="0">
                <a:sym typeface="Symbol" panose="05050102010706020507" pitchFamily="18" charset="2"/>
              </a:rPr>
              <a:t>Collimator relocation</a:t>
            </a:r>
          </a:p>
          <a:p>
            <a:pPr lvl="1"/>
            <a:r>
              <a:rPr lang="en-US" altLang="ja-JP" sz="2000" dirty="0">
                <a:sym typeface="Symbol" panose="05050102010706020507" pitchFamily="18" charset="2"/>
              </a:rPr>
              <a:t>Collimator head replacement</a:t>
            </a:r>
          </a:p>
          <a:p>
            <a:pPr lvl="1"/>
            <a:r>
              <a:rPr lang="en-US" altLang="ja-JP" sz="2000" dirty="0">
                <a:sym typeface="Symbol" panose="05050102010706020507" pitchFamily="18" charset="2"/>
              </a:rPr>
              <a:t>Installation HOM absorber chamber</a:t>
            </a:r>
          </a:p>
          <a:p>
            <a:pPr lvl="1"/>
            <a:r>
              <a:rPr lang="en-US" altLang="ja-JP" sz="2000" dirty="0">
                <a:sym typeface="Symbol" panose="05050102010706020507" pitchFamily="18" charset="2"/>
              </a:rPr>
              <a:t>Removal and reinstallation of Ext. kicker chambers (DR)</a:t>
            </a:r>
          </a:p>
          <a:p>
            <a:r>
              <a:rPr lang="en-US" altLang="ja-JP" sz="2400" dirty="0">
                <a:solidFill>
                  <a:srgbClr val="002060"/>
                </a:solidFill>
                <a:sym typeface="Symbol" panose="05050102010706020507" pitchFamily="18" charset="2"/>
              </a:rPr>
              <a:t>All vacuum works planned during LS1 were successfully completed.</a:t>
            </a:r>
          </a:p>
          <a:p>
            <a:r>
              <a:rPr lang="en-US" altLang="ja-JP" sz="2400" dirty="0">
                <a:solidFill>
                  <a:srgbClr val="002060"/>
                </a:solidFill>
                <a:sym typeface="Symbol" panose="05050102010706020507" pitchFamily="18" charset="2"/>
              </a:rPr>
              <a:t>Vacuum scrubbing is proceeding steadily.</a:t>
            </a:r>
          </a:p>
          <a:p>
            <a:pPr lvl="1"/>
            <a:r>
              <a:rPr lang="en-US" altLang="ja-JP" sz="2000" dirty="0">
                <a:sym typeface="Symbol" panose="05050102010706020507" pitchFamily="18" charset="2"/>
              </a:rPr>
              <a:t>No more dedicated vacuum scrubbing is required.</a:t>
            </a:r>
          </a:p>
          <a:p>
            <a:r>
              <a:rPr lang="en-US" altLang="ja-JP" sz="2400" dirty="0">
                <a:solidFill>
                  <a:srgbClr val="FF0000"/>
                </a:solidFill>
                <a:sym typeface="Symbol" panose="05050102010706020507" pitchFamily="18" charset="2"/>
              </a:rPr>
              <a:t>Vacuum system is ready for higher beam current operation!!</a:t>
            </a:r>
          </a:p>
          <a:p>
            <a:pPr lvl="1"/>
            <a:endParaRPr lang="en-US" altLang="ja-JP" sz="1600" dirty="0">
              <a:solidFill>
                <a:srgbClr val="002060"/>
              </a:solidFill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080635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 descr="C:\Users\shibata\works_hp3\14KEKB_Review\背景材料\event_jks_full_修正03.gif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5" t="25998" r="180" b="-99"/>
          <a:stretch/>
        </p:blipFill>
        <p:spPr bwMode="auto">
          <a:xfrm>
            <a:off x="0" y="0"/>
            <a:ext cx="1309448" cy="12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グループ化 48"/>
          <p:cNvGrpSpPr/>
          <p:nvPr/>
        </p:nvGrpSpPr>
        <p:grpSpPr>
          <a:xfrm>
            <a:off x="102389" y="229418"/>
            <a:ext cx="12045409" cy="372572"/>
            <a:chOff x="102389" y="229418"/>
            <a:chExt cx="12045409" cy="372572"/>
          </a:xfrm>
        </p:grpSpPr>
        <p:sp>
          <p:nvSpPr>
            <p:cNvPr id="9" name="正方形/長方形 8"/>
            <p:cNvSpPr/>
            <p:nvPr/>
          </p:nvSpPr>
          <p:spPr>
            <a:xfrm rot="10800000">
              <a:off x="11503620" y="365062"/>
              <a:ext cx="388674" cy="98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0" name="円弧 9"/>
            <p:cNvSpPr>
              <a:spLocks noChangeAspect="1"/>
            </p:cNvSpPr>
            <p:nvPr/>
          </p:nvSpPr>
          <p:spPr>
            <a:xfrm rot="10800000">
              <a:off x="11405467" y="269212"/>
              <a:ext cx="56340" cy="141493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1" name="円弧 10"/>
            <p:cNvSpPr>
              <a:spLocks noChangeAspect="1"/>
            </p:cNvSpPr>
            <p:nvPr/>
          </p:nvSpPr>
          <p:spPr>
            <a:xfrm rot="10800000">
              <a:off x="11552588" y="251526"/>
              <a:ext cx="70425" cy="176866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2" name="円弧 11"/>
            <p:cNvSpPr>
              <a:spLocks noChangeAspect="1"/>
            </p:cNvSpPr>
            <p:nvPr/>
          </p:nvSpPr>
          <p:spPr>
            <a:xfrm rot="10800000">
              <a:off x="11706110" y="229418"/>
              <a:ext cx="88031" cy="221082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3" name="正方形/長方形 12"/>
            <p:cNvSpPr/>
            <p:nvPr/>
          </p:nvSpPr>
          <p:spPr>
            <a:xfrm rot="10800000">
              <a:off x="1482165" y="304799"/>
              <a:ext cx="10473505" cy="65741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4" name="円弧 13"/>
            <p:cNvSpPr>
              <a:spLocks noChangeAspect="1"/>
            </p:cNvSpPr>
            <p:nvPr/>
          </p:nvSpPr>
          <p:spPr>
            <a:xfrm rot="10800000">
              <a:off x="11503620" y="420702"/>
              <a:ext cx="56340" cy="141493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5" name="円弧 14"/>
            <p:cNvSpPr>
              <a:spLocks noChangeAspect="1"/>
            </p:cNvSpPr>
            <p:nvPr/>
          </p:nvSpPr>
          <p:spPr>
            <a:xfrm rot="10800000">
              <a:off x="11650741" y="403016"/>
              <a:ext cx="70425" cy="176866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6" name="円弧 15"/>
            <p:cNvSpPr>
              <a:spLocks noChangeAspect="1"/>
            </p:cNvSpPr>
            <p:nvPr/>
          </p:nvSpPr>
          <p:spPr>
            <a:xfrm rot="10800000">
              <a:off x="11804263" y="380908"/>
              <a:ext cx="88031" cy="221082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7" name="正方形/長方形 16"/>
            <p:cNvSpPr/>
            <p:nvPr/>
          </p:nvSpPr>
          <p:spPr>
            <a:xfrm rot="10800000">
              <a:off x="1503702" y="461377"/>
              <a:ext cx="10644096" cy="65945"/>
            </a:xfrm>
            <a:prstGeom prst="rect">
              <a:avLst/>
            </a:prstGeom>
            <a:solidFill>
              <a:srgbClr val="000066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8" name="円弧 17"/>
            <p:cNvSpPr>
              <a:spLocks noChangeAspect="1"/>
            </p:cNvSpPr>
            <p:nvPr/>
          </p:nvSpPr>
          <p:spPr>
            <a:xfrm rot="10800000">
              <a:off x="11706110" y="229418"/>
              <a:ext cx="88031" cy="221082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9" name="円弧 18"/>
            <p:cNvSpPr>
              <a:spLocks noChangeAspect="1"/>
            </p:cNvSpPr>
            <p:nvPr/>
          </p:nvSpPr>
          <p:spPr>
            <a:xfrm rot="10800000">
              <a:off x="11552588" y="251526"/>
              <a:ext cx="70425" cy="176866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0" name="円弧 19"/>
            <p:cNvSpPr>
              <a:spLocks noChangeAspect="1"/>
            </p:cNvSpPr>
            <p:nvPr/>
          </p:nvSpPr>
          <p:spPr>
            <a:xfrm rot="10800000">
              <a:off x="11405467" y="269212"/>
              <a:ext cx="56340" cy="141493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1" name="円弧 20"/>
            <p:cNvSpPr>
              <a:spLocks noChangeAspect="1"/>
            </p:cNvSpPr>
            <p:nvPr/>
          </p:nvSpPr>
          <p:spPr>
            <a:xfrm rot="10800000">
              <a:off x="11804263" y="380908"/>
              <a:ext cx="88031" cy="221082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2" name="円弧 21"/>
            <p:cNvSpPr>
              <a:spLocks noChangeAspect="1"/>
            </p:cNvSpPr>
            <p:nvPr/>
          </p:nvSpPr>
          <p:spPr>
            <a:xfrm rot="10800000">
              <a:off x="11650741" y="403016"/>
              <a:ext cx="70425" cy="176866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3" name="円弧 22"/>
            <p:cNvSpPr>
              <a:spLocks noChangeAspect="1"/>
            </p:cNvSpPr>
            <p:nvPr/>
          </p:nvSpPr>
          <p:spPr>
            <a:xfrm rot="10800000">
              <a:off x="11503620" y="420702"/>
              <a:ext cx="56340" cy="141493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" name="二等辺三角形 6"/>
            <p:cNvSpPr/>
            <p:nvPr/>
          </p:nvSpPr>
          <p:spPr>
            <a:xfrm rot="15960000">
              <a:off x="775762" y="-315172"/>
              <a:ext cx="54376" cy="140112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" name="二等辺三角形 7"/>
            <p:cNvSpPr/>
            <p:nvPr/>
          </p:nvSpPr>
          <p:spPr>
            <a:xfrm rot="16440000">
              <a:off x="800838" y="-256932"/>
              <a:ext cx="54376" cy="1401122"/>
            </a:xfrm>
            <a:prstGeom prst="triangle">
              <a:avLst/>
            </a:prstGeom>
            <a:solidFill>
              <a:srgbClr val="00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pic>
        <p:nvPicPr>
          <p:cNvPr id="25" name="Picture 24" descr="C:\Users\shibata\works_hp3\14KEKB_Review\背景材料\event_jks_full_修正03.gif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39" t="-3299" r="25912" b="26170"/>
          <a:stretch/>
        </p:blipFill>
        <p:spPr bwMode="auto">
          <a:xfrm>
            <a:off x="10718514" y="2599162"/>
            <a:ext cx="1470919" cy="133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正方形/長方形 44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3287689" y="6434516"/>
            <a:ext cx="57459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" dirty="0">
                <a:solidFill>
                  <a:srgbClr val="FFFF00"/>
                </a:solidFill>
              </a:rPr>
              <a:t>Inter-University Research Institute Corporation</a:t>
            </a:r>
            <a:r>
              <a:rPr lang="en-US" altLang="ja-JP" sz="1000" dirty="0">
                <a:solidFill>
                  <a:srgbClr val="FFFF00"/>
                </a:solidFill>
              </a:rPr>
              <a:t> </a:t>
            </a:r>
            <a:r>
              <a:rPr lang="en-US" altLang="ja-JP" sz="1100" b="1" dirty="0">
                <a:solidFill>
                  <a:srgbClr val="FFFF00"/>
                </a:solidFill>
              </a:rPr>
              <a:t>High Energy Accelerator Research Organization (KEK)</a:t>
            </a:r>
            <a:endParaRPr lang="en-US" altLang="ja-JP" sz="1000" b="1" dirty="0">
              <a:solidFill>
                <a:srgbClr val="FFFF00"/>
              </a:solidFill>
            </a:endParaRPr>
          </a:p>
          <a:p>
            <a:pPr algn="ctr"/>
            <a:r>
              <a:rPr lang="ja-JP" altLang="en-US" sz="800" dirty="0">
                <a:solidFill>
                  <a:srgbClr val="FFFF00"/>
                </a:solidFill>
              </a:rPr>
              <a:t>大学共同利用機関法人</a:t>
            </a:r>
            <a:r>
              <a:rPr lang="ja-JP" altLang="en-US" sz="1000" dirty="0">
                <a:solidFill>
                  <a:srgbClr val="FFFF00"/>
                </a:solidFill>
              </a:rPr>
              <a:t> </a:t>
            </a:r>
            <a:r>
              <a:rPr lang="ja-JP" altLang="en-US" sz="1100" b="1" dirty="0">
                <a:solidFill>
                  <a:srgbClr val="FFFF00"/>
                </a:solidFill>
              </a:rPr>
              <a:t>高エネルギー加速器研究機構 </a:t>
            </a:r>
            <a:r>
              <a:rPr lang="en-US" altLang="ja-JP" sz="1100" b="1" dirty="0">
                <a:solidFill>
                  <a:srgbClr val="FFFF00"/>
                </a:solidFill>
              </a:rPr>
              <a:t>(KEK)</a:t>
            </a:r>
            <a:endParaRPr lang="ja-JP" altLang="en-US" sz="1000" b="1" dirty="0">
              <a:solidFill>
                <a:srgbClr val="FFFF00"/>
              </a:solidFill>
            </a:endParaRPr>
          </a:p>
        </p:txBody>
      </p:sp>
      <p:pic>
        <p:nvPicPr>
          <p:cNvPr id="47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48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grpSp>
        <p:nvGrpSpPr>
          <p:cNvPr id="50" name="グループ化 49"/>
          <p:cNvGrpSpPr/>
          <p:nvPr/>
        </p:nvGrpSpPr>
        <p:grpSpPr>
          <a:xfrm rot="10800000">
            <a:off x="53784" y="3347435"/>
            <a:ext cx="12045409" cy="372572"/>
            <a:chOff x="102389" y="229418"/>
            <a:chExt cx="12045409" cy="372572"/>
          </a:xfrm>
        </p:grpSpPr>
        <p:sp>
          <p:nvSpPr>
            <p:cNvPr id="51" name="正方形/長方形 50"/>
            <p:cNvSpPr/>
            <p:nvPr/>
          </p:nvSpPr>
          <p:spPr>
            <a:xfrm rot="10800000">
              <a:off x="11503620" y="365062"/>
              <a:ext cx="388674" cy="98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2" name="円弧 51"/>
            <p:cNvSpPr>
              <a:spLocks noChangeAspect="1"/>
            </p:cNvSpPr>
            <p:nvPr/>
          </p:nvSpPr>
          <p:spPr>
            <a:xfrm rot="10800000">
              <a:off x="11405467" y="269212"/>
              <a:ext cx="56340" cy="141493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3" name="円弧 52"/>
            <p:cNvSpPr>
              <a:spLocks noChangeAspect="1"/>
            </p:cNvSpPr>
            <p:nvPr/>
          </p:nvSpPr>
          <p:spPr>
            <a:xfrm rot="10800000">
              <a:off x="11552588" y="251526"/>
              <a:ext cx="70425" cy="176866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4" name="円弧 53"/>
            <p:cNvSpPr>
              <a:spLocks noChangeAspect="1"/>
            </p:cNvSpPr>
            <p:nvPr/>
          </p:nvSpPr>
          <p:spPr>
            <a:xfrm rot="10800000">
              <a:off x="11706110" y="229418"/>
              <a:ext cx="88031" cy="221082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5" name="正方形/長方形 54"/>
            <p:cNvSpPr/>
            <p:nvPr/>
          </p:nvSpPr>
          <p:spPr>
            <a:xfrm rot="10800000">
              <a:off x="1482165" y="304799"/>
              <a:ext cx="10473505" cy="65741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6" name="円弧 55"/>
            <p:cNvSpPr>
              <a:spLocks noChangeAspect="1"/>
            </p:cNvSpPr>
            <p:nvPr/>
          </p:nvSpPr>
          <p:spPr>
            <a:xfrm rot="10800000">
              <a:off x="11503620" y="420702"/>
              <a:ext cx="56340" cy="141493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7" name="円弧 56"/>
            <p:cNvSpPr>
              <a:spLocks noChangeAspect="1"/>
            </p:cNvSpPr>
            <p:nvPr/>
          </p:nvSpPr>
          <p:spPr>
            <a:xfrm rot="10800000">
              <a:off x="11650741" y="403016"/>
              <a:ext cx="70425" cy="176866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8" name="円弧 57"/>
            <p:cNvSpPr>
              <a:spLocks noChangeAspect="1"/>
            </p:cNvSpPr>
            <p:nvPr/>
          </p:nvSpPr>
          <p:spPr>
            <a:xfrm rot="10800000">
              <a:off x="11804263" y="380908"/>
              <a:ext cx="88031" cy="221082"/>
            </a:xfrm>
            <a:prstGeom prst="arc">
              <a:avLst>
                <a:gd name="adj1" fmla="val 5350398"/>
                <a:gd name="adj2" fmla="val 16335659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9" name="正方形/長方形 58"/>
            <p:cNvSpPr/>
            <p:nvPr/>
          </p:nvSpPr>
          <p:spPr>
            <a:xfrm rot="10800000">
              <a:off x="1503702" y="460118"/>
              <a:ext cx="10644096" cy="67318"/>
            </a:xfrm>
            <a:prstGeom prst="rect">
              <a:avLst/>
            </a:prstGeom>
            <a:solidFill>
              <a:srgbClr val="000066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0" name="円弧 59"/>
            <p:cNvSpPr>
              <a:spLocks noChangeAspect="1"/>
            </p:cNvSpPr>
            <p:nvPr/>
          </p:nvSpPr>
          <p:spPr>
            <a:xfrm rot="10800000">
              <a:off x="11706110" y="229418"/>
              <a:ext cx="88031" cy="221082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1" name="円弧 60"/>
            <p:cNvSpPr>
              <a:spLocks noChangeAspect="1"/>
            </p:cNvSpPr>
            <p:nvPr/>
          </p:nvSpPr>
          <p:spPr>
            <a:xfrm rot="10800000">
              <a:off x="11552588" y="251526"/>
              <a:ext cx="70425" cy="176866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2" name="円弧 61"/>
            <p:cNvSpPr>
              <a:spLocks noChangeAspect="1"/>
            </p:cNvSpPr>
            <p:nvPr/>
          </p:nvSpPr>
          <p:spPr>
            <a:xfrm rot="10800000">
              <a:off x="11405467" y="269212"/>
              <a:ext cx="56340" cy="141493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FFC000"/>
              </a:solidFill>
            </a:ln>
            <a:effectLst>
              <a:outerShdw blurRad="50800" dist="50800" algn="l" rotWithShape="0">
                <a:srgbClr val="FFC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3" name="円弧 62"/>
            <p:cNvSpPr>
              <a:spLocks noChangeAspect="1"/>
            </p:cNvSpPr>
            <p:nvPr/>
          </p:nvSpPr>
          <p:spPr>
            <a:xfrm rot="10800000">
              <a:off x="11804263" y="380908"/>
              <a:ext cx="88031" cy="221082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4" name="円弧 63"/>
            <p:cNvSpPr>
              <a:spLocks noChangeAspect="1"/>
            </p:cNvSpPr>
            <p:nvPr/>
          </p:nvSpPr>
          <p:spPr>
            <a:xfrm rot="10800000">
              <a:off x="11650741" y="403016"/>
              <a:ext cx="70425" cy="176866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5" name="円弧 64"/>
            <p:cNvSpPr>
              <a:spLocks noChangeAspect="1"/>
            </p:cNvSpPr>
            <p:nvPr/>
          </p:nvSpPr>
          <p:spPr>
            <a:xfrm rot="10800000">
              <a:off x="11503620" y="420702"/>
              <a:ext cx="56340" cy="141493"/>
            </a:xfrm>
            <a:prstGeom prst="arc">
              <a:avLst>
                <a:gd name="adj1" fmla="val 16137867"/>
                <a:gd name="adj2" fmla="val 5501634"/>
              </a:avLst>
            </a:prstGeom>
            <a:ln w="28575">
              <a:solidFill>
                <a:srgbClr val="000066"/>
              </a:solidFill>
            </a:ln>
            <a:effectLst>
              <a:outerShdw blurRad="50800" dist="50800" algn="l" rotWithShape="0">
                <a:srgbClr val="000066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6" name="二等辺三角形 65"/>
            <p:cNvSpPr/>
            <p:nvPr/>
          </p:nvSpPr>
          <p:spPr>
            <a:xfrm rot="15960000">
              <a:off x="775762" y="-315172"/>
              <a:ext cx="54376" cy="140112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7" name="二等辺三角形 66"/>
            <p:cNvSpPr/>
            <p:nvPr/>
          </p:nvSpPr>
          <p:spPr>
            <a:xfrm rot="16440000">
              <a:off x="800838" y="-256932"/>
              <a:ext cx="54376" cy="1401122"/>
            </a:xfrm>
            <a:prstGeom prst="triangle">
              <a:avLst/>
            </a:prstGeom>
            <a:solidFill>
              <a:srgbClr val="00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71" name="タイトル 1"/>
          <p:cNvSpPr>
            <a:spLocks noGrp="1"/>
          </p:cNvSpPr>
          <p:nvPr>
            <p:ph type="ctrTitle"/>
          </p:nvPr>
        </p:nvSpPr>
        <p:spPr>
          <a:xfrm>
            <a:off x="1699648" y="1195199"/>
            <a:ext cx="8792704" cy="1135128"/>
          </a:xfrm>
        </p:spPr>
        <p:txBody>
          <a:bodyPr>
            <a:noAutofit/>
          </a:bodyPr>
          <a:lstStyle/>
          <a:p>
            <a:r>
              <a:rPr lang="en-US" altLang="ja-JP" sz="6000" b="1" dirty="0">
                <a:solidFill>
                  <a:srgbClr val="002060"/>
                </a:solidFill>
              </a:rPr>
              <a:t>Fin.</a:t>
            </a:r>
            <a:endParaRPr lang="ja-JP" altLang="en-US" sz="6000" b="1" dirty="0">
              <a:solidFill>
                <a:srgbClr val="002060"/>
              </a:solidFill>
            </a:endParaRPr>
          </a:p>
        </p:txBody>
      </p:sp>
      <p:sp>
        <p:nvSpPr>
          <p:cNvPr id="2" name="サブタイトル 2">
            <a:extLst>
              <a:ext uri="{FF2B5EF4-FFF2-40B4-BE49-F238E27FC236}">
                <a16:creationId xmlns:a16="http://schemas.microsoft.com/office/drawing/2014/main" id="{219FC572-AFD9-C10E-7C89-FD2BB9EAD8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3702" y="4432169"/>
            <a:ext cx="9144000" cy="1598040"/>
          </a:xfrm>
        </p:spPr>
        <p:txBody>
          <a:bodyPr>
            <a:normAutofit/>
          </a:bodyPr>
          <a:lstStyle/>
          <a:p>
            <a:r>
              <a:rPr lang="en-US" altLang="ja-JP" dirty="0"/>
              <a:t>Thank you for your attention.</a:t>
            </a:r>
          </a:p>
        </p:txBody>
      </p:sp>
    </p:spTree>
    <p:extLst>
      <p:ext uri="{BB962C8B-B14F-4D97-AF65-F5344CB8AC3E}">
        <p14:creationId xmlns:p14="http://schemas.microsoft.com/office/powerpoint/2010/main" val="26726330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Backup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26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26th March 2024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The 27th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2" name="コンテンツ プレースホルダー 2">
            <a:extLst>
              <a:ext uri="{FF2B5EF4-FFF2-40B4-BE49-F238E27FC236}">
                <a16:creationId xmlns:a16="http://schemas.microsoft.com/office/drawing/2014/main" id="{2D01D4F1-BCD2-A087-AE45-8DC586AD8FB8}"/>
              </a:ext>
            </a:extLst>
          </p:cNvPr>
          <p:cNvSpPr txBox="1">
            <a:spLocks/>
          </p:cNvSpPr>
          <p:nvPr/>
        </p:nvSpPr>
        <p:spPr>
          <a:xfrm>
            <a:off x="129446" y="1050255"/>
            <a:ext cx="10992362" cy="5384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>
                <a:solidFill>
                  <a:srgbClr val="002060"/>
                </a:solidFill>
                <a:sym typeface="Symbol" panose="05050102010706020507" pitchFamily="18" charset="2"/>
              </a:rPr>
              <a:t>Vacuum Bag Sealant Tape </a:t>
            </a:r>
          </a:p>
          <a:p>
            <a:pPr lvl="1"/>
            <a:r>
              <a:rPr lang="en-US" altLang="ja-JP" sz="1600" dirty="0">
                <a:solidFill>
                  <a:srgbClr val="002060"/>
                </a:solidFill>
                <a:sym typeface="Symbol" panose="05050102010706020507" pitchFamily="18" charset="2"/>
              </a:rPr>
              <a:t>https://www.generalsealants.com/vacuum-bag-sealants/#1568264193156-000f6158-0e49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EDB8F40-7600-F4E1-9F2A-C19FAA6B70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446" y="1785837"/>
            <a:ext cx="8071883" cy="4428271"/>
          </a:xfrm>
          <a:prstGeom prst="rect">
            <a:avLst/>
          </a:prstGeom>
        </p:spPr>
      </p:pic>
      <p:pic>
        <p:nvPicPr>
          <p:cNvPr id="12" name="図 11" descr="テーブル, 屋内, 座る, カップ が含まれている画像&#10;&#10;自動的に生成された説明">
            <a:extLst>
              <a:ext uri="{FF2B5EF4-FFF2-40B4-BE49-F238E27FC236}">
                <a16:creationId xmlns:a16="http://schemas.microsoft.com/office/drawing/2014/main" id="{F8BEDC13-1688-C977-2687-CF28A34490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792" y="2904317"/>
            <a:ext cx="3509293" cy="263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99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1F1C8-7BDE-BACD-4855-6B6696315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E21FDCB-BEBB-886B-2F60-19DF67A3E103}"/>
              </a:ext>
            </a:extLst>
          </p:cNvPr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>
            <a:extLst>
              <a:ext uri="{FF2B5EF4-FFF2-40B4-BE49-F238E27FC236}">
                <a16:creationId xmlns:a16="http://schemas.microsoft.com/office/drawing/2014/main" id="{BD2B622B-16C2-C2FA-9F00-8071A7F28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>
            <a:extLst>
              <a:ext uri="{FF2B5EF4-FFF2-40B4-BE49-F238E27FC236}">
                <a16:creationId xmlns:a16="http://schemas.microsoft.com/office/drawing/2014/main" id="{9A83E0D4-515B-A084-0CE4-27A410223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56AD71A-947F-B40D-2683-C818D4637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3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F0D02EC-BF17-F5A7-A8FD-3A1377391C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26th March 2024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0006FAF1-C557-F256-1EBA-497C8544A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The 27th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7B289E2D-F1C0-9423-CCD1-3C4E8867DC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CAD1E9C8-AEAD-8F45-FEF5-5E00678C89CC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Vacuum works during LS1 at a glance (MR)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6" name="図 15" descr="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46395B64-7B8D-0A96-61DE-39B4029189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"/>
          <a:stretch/>
        </p:blipFill>
        <p:spPr>
          <a:xfrm>
            <a:off x="6814980" y="1594604"/>
            <a:ext cx="5061596" cy="4566239"/>
          </a:xfrm>
          <a:prstGeom prst="rect">
            <a:avLst/>
          </a:prstGeom>
        </p:spPr>
      </p:pic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5B3F00F6-CBED-61DB-A12E-9CF45BB35C80}"/>
              </a:ext>
            </a:extLst>
          </p:cNvPr>
          <p:cNvSpPr/>
          <p:nvPr/>
        </p:nvSpPr>
        <p:spPr>
          <a:xfrm>
            <a:off x="6675972" y="1339565"/>
            <a:ext cx="5374397" cy="5004172"/>
          </a:xfrm>
          <a:prstGeom prst="roundRect">
            <a:avLst>
              <a:gd name="adj" fmla="val 4280"/>
            </a:avLst>
          </a:prstGeom>
          <a:noFill/>
          <a:ln w="1905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4CF3D4E-8A1A-C347-FB2C-D904E508716E}"/>
              </a:ext>
            </a:extLst>
          </p:cNvPr>
          <p:cNvSpPr txBox="1"/>
          <p:nvPr/>
        </p:nvSpPr>
        <p:spPr>
          <a:xfrm>
            <a:off x="11100157" y="1541890"/>
            <a:ext cx="81057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0000FF"/>
                </a:solidFill>
              </a:rPr>
              <a:t>HER</a:t>
            </a:r>
            <a:endParaRPr kumimoji="1" lang="ja-JP" altLang="en-US" sz="2400" b="1" dirty="0">
              <a:solidFill>
                <a:srgbClr val="0000FF"/>
              </a:solidFill>
            </a:endParaRPr>
          </a:p>
        </p:txBody>
      </p:sp>
      <p:pic>
        <p:nvPicPr>
          <p:cNvPr id="20" name="図 19" descr="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E0FECB2D-6025-1A66-518F-3A5BA97524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"/>
          <a:stretch/>
        </p:blipFill>
        <p:spPr>
          <a:xfrm>
            <a:off x="95426" y="1594604"/>
            <a:ext cx="5061596" cy="4566239"/>
          </a:xfrm>
          <a:prstGeom prst="rect">
            <a:avLst/>
          </a:prstGeom>
        </p:spPr>
      </p:pic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7C935826-47A8-777F-BF3B-214639412213}"/>
              </a:ext>
            </a:extLst>
          </p:cNvPr>
          <p:cNvSpPr/>
          <p:nvPr/>
        </p:nvSpPr>
        <p:spPr>
          <a:xfrm>
            <a:off x="40914" y="1339566"/>
            <a:ext cx="6190934" cy="5026038"/>
          </a:xfrm>
          <a:prstGeom prst="roundRect">
            <a:avLst>
              <a:gd name="adj" fmla="val 4280"/>
            </a:avLst>
          </a:prstGeom>
          <a:noFill/>
          <a:ln w="1905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C6D8096-8956-186C-DE9C-E7CF20A52B1F}"/>
              </a:ext>
            </a:extLst>
          </p:cNvPr>
          <p:cNvSpPr txBox="1"/>
          <p:nvPr/>
        </p:nvSpPr>
        <p:spPr>
          <a:xfrm>
            <a:off x="4458215" y="4386460"/>
            <a:ext cx="202953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</a:rPr>
              <a:t>Collimator</a:t>
            </a:r>
            <a:r>
              <a:rPr kumimoji="1" lang="en-US" altLang="ja-JP" sz="1200" dirty="0">
                <a:solidFill>
                  <a:srgbClr val="FF0000"/>
                </a:solidFill>
              </a:rPr>
              <a:t> head replacement</a:t>
            </a:r>
          </a:p>
          <a:p>
            <a:r>
              <a:rPr kumimoji="1" lang="en-US" altLang="ja-JP" sz="1200" dirty="0">
                <a:solidFill>
                  <a:srgbClr val="FF0000"/>
                </a:solidFill>
              </a:rPr>
              <a:t>(D06V1, D06H3)</a:t>
            </a:r>
          </a:p>
          <a:p>
            <a:r>
              <a:rPr kumimoji="1" lang="en-US" altLang="ja-JP" sz="1200" dirty="0">
                <a:solidFill>
                  <a:srgbClr val="FF0000"/>
                </a:solidFill>
              </a:rPr>
              <a:t>Installation of HOM absorber chamber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53BA936-EB30-7780-D8C5-D2E1B045692B}"/>
              </a:ext>
            </a:extLst>
          </p:cNvPr>
          <p:cNvSpPr txBox="1"/>
          <p:nvPr/>
        </p:nvSpPr>
        <p:spPr>
          <a:xfrm>
            <a:off x="210028" y="1462386"/>
            <a:ext cx="76960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chemeClr val="accent4"/>
                </a:solidFill>
              </a:rPr>
              <a:t>LER</a:t>
            </a:r>
            <a:endParaRPr kumimoji="1" lang="ja-JP" altLang="en-US" sz="2400" b="1" dirty="0">
              <a:solidFill>
                <a:schemeClr val="accent4"/>
              </a:solidFill>
            </a:endParaRPr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5F0B59CC-C28E-BDA7-0F87-B8B874E2065A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4201677" y="4801959"/>
            <a:ext cx="256538" cy="2557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1F3B03F-E198-0143-4EF4-BBC4465F7103}"/>
              </a:ext>
            </a:extLst>
          </p:cNvPr>
          <p:cNvSpPr txBox="1"/>
          <p:nvPr/>
        </p:nvSpPr>
        <p:spPr>
          <a:xfrm>
            <a:off x="7297501" y="5837424"/>
            <a:ext cx="1788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</a:rPr>
              <a:t>Injection septum &amp; chamber replacement</a:t>
            </a:r>
            <a:endParaRPr kumimoji="1" lang="en-US" altLang="ja-JP" sz="1200" dirty="0">
              <a:solidFill>
                <a:srgbClr val="FF0000"/>
              </a:solidFill>
            </a:endParaRPr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BF9EF587-55D9-74DC-CF06-1E9C9B3D66DC}"/>
              </a:ext>
            </a:extLst>
          </p:cNvPr>
          <p:cNvCxnSpPr>
            <a:cxnSpLocks/>
          </p:cNvCxnSpPr>
          <p:nvPr/>
        </p:nvCxnSpPr>
        <p:spPr>
          <a:xfrm flipV="1">
            <a:off x="8815015" y="5718600"/>
            <a:ext cx="144631" cy="2626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円弧 26">
            <a:extLst>
              <a:ext uri="{FF2B5EF4-FFF2-40B4-BE49-F238E27FC236}">
                <a16:creationId xmlns:a16="http://schemas.microsoft.com/office/drawing/2014/main" id="{D3455FD6-4F18-5177-8186-8B4171B829BD}"/>
              </a:ext>
            </a:extLst>
          </p:cNvPr>
          <p:cNvSpPr/>
          <p:nvPr/>
        </p:nvSpPr>
        <p:spPr>
          <a:xfrm>
            <a:off x="6829547" y="2206215"/>
            <a:ext cx="4196576" cy="3431850"/>
          </a:xfrm>
          <a:prstGeom prst="arc">
            <a:avLst>
              <a:gd name="adj1" fmla="val 4896656"/>
              <a:gd name="adj2" fmla="val 5760061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1715C8E9-DE9B-47A2-801B-F8EE6B5E9FDA}"/>
              </a:ext>
            </a:extLst>
          </p:cNvPr>
          <p:cNvCxnSpPr/>
          <p:nvPr/>
        </p:nvCxnSpPr>
        <p:spPr>
          <a:xfrm>
            <a:off x="2403631" y="1877934"/>
            <a:ext cx="3429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EBBA7E24-F214-C87D-0489-89B61BC61DDD}"/>
              </a:ext>
            </a:extLst>
          </p:cNvPr>
          <p:cNvCxnSpPr>
            <a:cxnSpLocks/>
          </p:cNvCxnSpPr>
          <p:nvPr/>
        </p:nvCxnSpPr>
        <p:spPr>
          <a:xfrm>
            <a:off x="4444451" y="3742310"/>
            <a:ext cx="0" cy="20997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円弧 30">
            <a:extLst>
              <a:ext uri="{FF2B5EF4-FFF2-40B4-BE49-F238E27FC236}">
                <a16:creationId xmlns:a16="http://schemas.microsoft.com/office/drawing/2014/main" id="{093DBC6C-3353-3375-120D-E01A646BBF35}"/>
              </a:ext>
            </a:extLst>
          </p:cNvPr>
          <p:cNvSpPr/>
          <p:nvPr/>
        </p:nvSpPr>
        <p:spPr>
          <a:xfrm>
            <a:off x="1084350" y="1801667"/>
            <a:ext cx="3489743" cy="3933204"/>
          </a:xfrm>
          <a:prstGeom prst="arc">
            <a:avLst>
              <a:gd name="adj1" fmla="val 1967139"/>
              <a:gd name="adj2" fmla="val 3704230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CAAFD36E-0B75-74E4-069D-1408ED75A891}"/>
              </a:ext>
            </a:extLst>
          </p:cNvPr>
          <p:cNvCxnSpPr/>
          <p:nvPr/>
        </p:nvCxnSpPr>
        <p:spPr>
          <a:xfrm>
            <a:off x="9115344" y="1877934"/>
            <a:ext cx="3429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30D2E9DC-3B82-FA18-648A-0C8909E2F8A0}"/>
              </a:ext>
            </a:extLst>
          </p:cNvPr>
          <p:cNvSpPr txBox="1"/>
          <p:nvPr/>
        </p:nvSpPr>
        <p:spPr>
          <a:xfrm>
            <a:off x="4543819" y="2794540"/>
            <a:ext cx="206354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NLC</a:t>
            </a:r>
            <a:r>
              <a:rPr lang="en-US" altLang="ja-JP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>
                <a:solidFill>
                  <a:srgbClr val="FF0000"/>
                </a:solidFill>
              </a:rPr>
              <a:t>(D05V1) system construction</a:t>
            </a:r>
          </a:p>
          <a:p>
            <a:r>
              <a:rPr lang="en-US" altLang="ja-JP" sz="1200" dirty="0">
                <a:solidFill>
                  <a:srgbClr val="FF0000"/>
                </a:solidFill>
              </a:rPr>
              <a:t>Collimator head replacement</a:t>
            </a:r>
          </a:p>
          <a:p>
            <a:r>
              <a:rPr kumimoji="1" lang="en-US" altLang="ja-JP" sz="1200" dirty="0">
                <a:solidFill>
                  <a:srgbClr val="FF0000"/>
                </a:solidFill>
              </a:rPr>
              <a:t>(D05V1)</a:t>
            </a:r>
          </a:p>
        </p:txBody>
      </p: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CBFC1F64-689A-26F1-BA7F-0F82E3A3E0EF}"/>
              </a:ext>
            </a:extLst>
          </p:cNvPr>
          <p:cNvCxnSpPr>
            <a:cxnSpLocks/>
          </p:cNvCxnSpPr>
          <p:nvPr/>
        </p:nvCxnSpPr>
        <p:spPr>
          <a:xfrm flipH="1">
            <a:off x="4511026" y="3555904"/>
            <a:ext cx="396254" cy="3318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AD8D6D40-FE01-431D-D7A1-CD57FF338F40}"/>
              </a:ext>
            </a:extLst>
          </p:cNvPr>
          <p:cNvSpPr txBox="1"/>
          <p:nvPr/>
        </p:nvSpPr>
        <p:spPr>
          <a:xfrm>
            <a:off x="4011969" y="1606576"/>
            <a:ext cx="183461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</a:rPr>
              <a:t>Collimator</a:t>
            </a:r>
            <a:r>
              <a:rPr kumimoji="1" lang="en-US" altLang="ja-JP" sz="1200" dirty="0">
                <a:solidFill>
                  <a:srgbClr val="FF0000"/>
                </a:solidFill>
              </a:rPr>
              <a:t> relocation</a:t>
            </a:r>
          </a:p>
          <a:p>
            <a:r>
              <a:rPr kumimoji="1" lang="en-US" altLang="ja-JP" sz="1200" dirty="0">
                <a:solidFill>
                  <a:srgbClr val="FF0000"/>
                </a:solidFill>
              </a:rPr>
              <a:t>(D03V1 -&gt; D05V1) </a:t>
            </a:r>
          </a:p>
        </p:txBody>
      </p: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8EB6D789-66A5-06A3-428F-74CE2BEA3962}"/>
              </a:ext>
            </a:extLst>
          </p:cNvPr>
          <p:cNvCxnSpPr>
            <a:cxnSpLocks/>
          </p:cNvCxnSpPr>
          <p:nvPr/>
        </p:nvCxnSpPr>
        <p:spPr>
          <a:xfrm flipH="1">
            <a:off x="4155883" y="2107860"/>
            <a:ext cx="590499" cy="2589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円弧 36">
            <a:extLst>
              <a:ext uri="{FF2B5EF4-FFF2-40B4-BE49-F238E27FC236}">
                <a16:creationId xmlns:a16="http://schemas.microsoft.com/office/drawing/2014/main" id="{10063B16-80D1-4A6E-F1C8-204101D567D2}"/>
              </a:ext>
            </a:extLst>
          </p:cNvPr>
          <p:cNvSpPr/>
          <p:nvPr/>
        </p:nvSpPr>
        <p:spPr>
          <a:xfrm>
            <a:off x="1148469" y="1877934"/>
            <a:ext cx="3575784" cy="4103299"/>
          </a:xfrm>
          <a:prstGeom prst="arc">
            <a:avLst>
              <a:gd name="adj1" fmla="val 16144859"/>
              <a:gd name="adj2" fmla="val 16734551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06665533-7DF7-3670-E2A6-911D7AD6E4FD}"/>
              </a:ext>
            </a:extLst>
          </p:cNvPr>
          <p:cNvSpPr txBox="1"/>
          <p:nvPr/>
        </p:nvSpPr>
        <p:spPr>
          <a:xfrm>
            <a:off x="1652657" y="1372038"/>
            <a:ext cx="258333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</a:rPr>
              <a:t>Collimator</a:t>
            </a:r>
            <a:r>
              <a:rPr kumimoji="1" lang="en-US" altLang="ja-JP" sz="1200" dirty="0">
                <a:solidFill>
                  <a:srgbClr val="FF0000"/>
                </a:solidFill>
              </a:rPr>
              <a:t> head replacement (D02V1)</a:t>
            </a:r>
          </a:p>
        </p:txBody>
      </p: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079B315A-591D-D127-A5E3-48F8B2979E0B}"/>
              </a:ext>
            </a:extLst>
          </p:cNvPr>
          <p:cNvCxnSpPr>
            <a:cxnSpLocks/>
          </p:cNvCxnSpPr>
          <p:nvPr/>
        </p:nvCxnSpPr>
        <p:spPr>
          <a:xfrm flipH="1">
            <a:off x="3084001" y="1594604"/>
            <a:ext cx="92321" cy="2090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円弧 39">
            <a:extLst>
              <a:ext uri="{FF2B5EF4-FFF2-40B4-BE49-F238E27FC236}">
                <a16:creationId xmlns:a16="http://schemas.microsoft.com/office/drawing/2014/main" id="{DE49F10C-3D8F-90EC-999D-38778FD829C0}"/>
              </a:ext>
            </a:extLst>
          </p:cNvPr>
          <p:cNvSpPr/>
          <p:nvPr/>
        </p:nvSpPr>
        <p:spPr>
          <a:xfrm flipH="1">
            <a:off x="7267381" y="1676809"/>
            <a:ext cx="2945533" cy="3915403"/>
          </a:xfrm>
          <a:prstGeom prst="arc">
            <a:avLst>
              <a:gd name="adj1" fmla="val 2748195"/>
              <a:gd name="adj2" fmla="val 4476135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3AD0F5D-3FC5-C65D-E0E1-4F4521015B04}"/>
              </a:ext>
            </a:extLst>
          </p:cNvPr>
          <p:cNvSpPr txBox="1"/>
          <p:nvPr/>
        </p:nvSpPr>
        <p:spPr>
          <a:xfrm>
            <a:off x="8550581" y="4554719"/>
            <a:ext cx="23282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</a:rPr>
              <a:t>Collimator</a:t>
            </a:r>
            <a:r>
              <a:rPr kumimoji="1" lang="en-US" altLang="ja-JP" sz="1200" dirty="0">
                <a:solidFill>
                  <a:srgbClr val="FF0000"/>
                </a:solidFill>
              </a:rPr>
              <a:t> head replacement</a:t>
            </a:r>
          </a:p>
          <a:p>
            <a:r>
              <a:rPr kumimoji="1" lang="en-US" altLang="ja-JP" sz="1200" dirty="0">
                <a:solidFill>
                  <a:srgbClr val="FF0000"/>
                </a:solidFill>
              </a:rPr>
              <a:t>(D09V1)</a:t>
            </a:r>
          </a:p>
        </p:txBody>
      </p: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EB563E0C-0ED4-99C6-1598-9FACA9A0A28F}"/>
              </a:ext>
            </a:extLst>
          </p:cNvPr>
          <p:cNvCxnSpPr>
            <a:cxnSpLocks/>
          </p:cNvCxnSpPr>
          <p:nvPr/>
        </p:nvCxnSpPr>
        <p:spPr>
          <a:xfrm flipH="1">
            <a:off x="8533187" y="4968445"/>
            <a:ext cx="336177" cy="5359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8BEA8B04-E942-68EE-4750-2FFBFCE48499}"/>
              </a:ext>
            </a:extLst>
          </p:cNvPr>
          <p:cNvCxnSpPr>
            <a:cxnSpLocks/>
          </p:cNvCxnSpPr>
          <p:nvPr/>
        </p:nvCxnSpPr>
        <p:spPr>
          <a:xfrm flipH="1">
            <a:off x="2797587" y="5629083"/>
            <a:ext cx="378735" cy="898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EB611345-2070-D168-F0E7-74B31CDBF74D}"/>
              </a:ext>
            </a:extLst>
          </p:cNvPr>
          <p:cNvCxnSpPr>
            <a:cxnSpLocks/>
            <a:stCxn id="105" idx="3"/>
          </p:cNvCxnSpPr>
          <p:nvPr/>
        </p:nvCxnSpPr>
        <p:spPr>
          <a:xfrm flipV="1">
            <a:off x="2095610" y="5721613"/>
            <a:ext cx="847347" cy="3201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9212084A-A69A-B700-7312-4498D1856C18}"/>
              </a:ext>
            </a:extLst>
          </p:cNvPr>
          <p:cNvCxnSpPr>
            <a:cxnSpLocks/>
          </p:cNvCxnSpPr>
          <p:nvPr/>
        </p:nvCxnSpPr>
        <p:spPr>
          <a:xfrm flipH="1">
            <a:off x="693130" y="3761943"/>
            <a:ext cx="6096" cy="33528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31E7EB3B-5A25-86D2-4E30-6A876777980A}"/>
              </a:ext>
            </a:extLst>
          </p:cNvPr>
          <p:cNvCxnSpPr>
            <a:cxnSpLocks/>
          </p:cNvCxnSpPr>
          <p:nvPr/>
        </p:nvCxnSpPr>
        <p:spPr>
          <a:xfrm flipH="1">
            <a:off x="4444451" y="3388264"/>
            <a:ext cx="6096" cy="33528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B522072A-BB98-FBB4-F094-99D36753ACFA}"/>
              </a:ext>
            </a:extLst>
          </p:cNvPr>
          <p:cNvSpPr txBox="1"/>
          <p:nvPr/>
        </p:nvSpPr>
        <p:spPr>
          <a:xfrm>
            <a:off x="1923234" y="3456757"/>
            <a:ext cx="188933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Installation of new bellows </a:t>
            </a:r>
            <a:r>
              <a:rPr lang="en-US" altLang="ja-JP" sz="1200" dirty="0">
                <a:solidFill>
                  <a:srgbClr val="FF0000"/>
                </a:solidFill>
              </a:rPr>
              <a:t>chambers with SR masks</a:t>
            </a:r>
            <a:endParaRPr kumimoji="1" lang="en-US" altLang="ja-JP" sz="1200" dirty="0">
              <a:solidFill>
                <a:srgbClr val="FF0000"/>
              </a:solidFill>
            </a:endParaRPr>
          </a:p>
        </p:txBody>
      </p: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1222A1A7-6756-48A3-EB72-A1A0858BA87F}"/>
              </a:ext>
            </a:extLst>
          </p:cNvPr>
          <p:cNvCxnSpPr>
            <a:cxnSpLocks/>
          </p:cNvCxnSpPr>
          <p:nvPr/>
        </p:nvCxnSpPr>
        <p:spPr>
          <a:xfrm flipH="1">
            <a:off x="805429" y="3634510"/>
            <a:ext cx="1100411" cy="3071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966A6AEC-AD3B-3FF7-F420-9B0094CC08BE}"/>
              </a:ext>
            </a:extLst>
          </p:cNvPr>
          <p:cNvCxnSpPr>
            <a:cxnSpLocks/>
          </p:cNvCxnSpPr>
          <p:nvPr/>
        </p:nvCxnSpPr>
        <p:spPr>
          <a:xfrm flipV="1">
            <a:off x="3742630" y="3518691"/>
            <a:ext cx="603275" cy="767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F445D60F-0319-FDB2-AD57-757D1B6DA744}"/>
              </a:ext>
            </a:extLst>
          </p:cNvPr>
          <p:cNvCxnSpPr>
            <a:cxnSpLocks/>
          </p:cNvCxnSpPr>
          <p:nvPr/>
        </p:nvCxnSpPr>
        <p:spPr>
          <a:xfrm flipV="1">
            <a:off x="8849203" y="1877934"/>
            <a:ext cx="234391" cy="1242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円弧 3">
            <a:extLst>
              <a:ext uri="{FF2B5EF4-FFF2-40B4-BE49-F238E27FC236}">
                <a16:creationId xmlns:a16="http://schemas.microsoft.com/office/drawing/2014/main" id="{DED9C767-0ADC-3723-3D2D-6A63AB4246F8}"/>
              </a:ext>
            </a:extLst>
          </p:cNvPr>
          <p:cNvSpPr/>
          <p:nvPr/>
        </p:nvSpPr>
        <p:spPr>
          <a:xfrm>
            <a:off x="7082140" y="1894860"/>
            <a:ext cx="3728431" cy="4033653"/>
          </a:xfrm>
          <a:prstGeom prst="arc">
            <a:avLst>
              <a:gd name="adj1" fmla="val 15088150"/>
              <a:gd name="adj2" fmla="val 15993271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C72FD0B8-CEF8-6273-8581-919887CC3617}"/>
              </a:ext>
            </a:extLst>
          </p:cNvPr>
          <p:cNvCxnSpPr>
            <a:cxnSpLocks/>
          </p:cNvCxnSpPr>
          <p:nvPr/>
        </p:nvCxnSpPr>
        <p:spPr>
          <a:xfrm>
            <a:off x="8374279" y="1653866"/>
            <a:ext cx="585367" cy="1719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B4BD998-0670-7E4A-05B6-C56BCEE66781}"/>
              </a:ext>
            </a:extLst>
          </p:cNvPr>
          <p:cNvSpPr txBox="1"/>
          <p:nvPr/>
        </p:nvSpPr>
        <p:spPr>
          <a:xfrm>
            <a:off x="6758844" y="1436382"/>
            <a:ext cx="258333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</a:rPr>
              <a:t>Collimator</a:t>
            </a:r>
            <a:r>
              <a:rPr kumimoji="1" lang="en-US" altLang="ja-JP" sz="1200" dirty="0">
                <a:solidFill>
                  <a:srgbClr val="FF0000"/>
                </a:solidFill>
              </a:rPr>
              <a:t> head replacement (D01V1)</a:t>
            </a: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524ADD71-3AEE-D65B-1AE2-A09D552C06DD}"/>
              </a:ext>
            </a:extLst>
          </p:cNvPr>
          <p:cNvSpPr txBox="1"/>
          <p:nvPr/>
        </p:nvSpPr>
        <p:spPr>
          <a:xfrm>
            <a:off x="8394379" y="2612844"/>
            <a:ext cx="243278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Gate valve &amp; bellows chamber </a:t>
            </a:r>
            <a:r>
              <a:rPr lang="en-US" altLang="ja-JP" sz="1200" dirty="0">
                <a:solidFill>
                  <a:srgbClr val="FF0000"/>
                </a:solidFill>
              </a:rPr>
              <a:t>replacement</a:t>
            </a:r>
            <a:endParaRPr kumimoji="1" lang="en-US" altLang="ja-JP" sz="1200" dirty="0">
              <a:solidFill>
                <a:srgbClr val="FF0000"/>
              </a:solidFill>
            </a:endParaRPr>
          </a:p>
        </p:txBody>
      </p: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6582E405-DD50-D702-A580-337663FB7C71}"/>
              </a:ext>
            </a:extLst>
          </p:cNvPr>
          <p:cNvCxnSpPr>
            <a:cxnSpLocks/>
          </p:cNvCxnSpPr>
          <p:nvPr/>
        </p:nvCxnSpPr>
        <p:spPr>
          <a:xfrm flipH="1" flipV="1">
            <a:off x="8616950" y="1969537"/>
            <a:ext cx="323452" cy="6433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円弧 2">
            <a:extLst>
              <a:ext uri="{FF2B5EF4-FFF2-40B4-BE49-F238E27FC236}">
                <a16:creationId xmlns:a16="http://schemas.microsoft.com/office/drawing/2014/main" id="{0C9E015E-5EC4-3DCC-54F1-5825CAF85BF5}"/>
              </a:ext>
            </a:extLst>
          </p:cNvPr>
          <p:cNvSpPr/>
          <p:nvPr/>
        </p:nvSpPr>
        <p:spPr>
          <a:xfrm>
            <a:off x="589873" y="1866266"/>
            <a:ext cx="2907652" cy="3725630"/>
          </a:xfrm>
          <a:prstGeom prst="arc">
            <a:avLst>
              <a:gd name="adj1" fmla="val 6317778"/>
              <a:gd name="adj2" fmla="val 8395466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16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8A9D7E4-9A46-C23E-9FBE-A6336ADA155F}"/>
              </a:ext>
            </a:extLst>
          </p:cNvPr>
          <p:cNvSpPr txBox="1"/>
          <p:nvPr/>
        </p:nvSpPr>
        <p:spPr>
          <a:xfrm>
            <a:off x="877828" y="4213066"/>
            <a:ext cx="290765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N</a:t>
            </a:r>
            <a:r>
              <a:rPr lang="en-US" altLang="ja-JP" sz="1200" dirty="0">
                <a:solidFill>
                  <a:srgbClr val="FF0000"/>
                </a:solidFill>
              </a:rPr>
              <a:t>EG pump feedthrough replacement (Vacuum leak)</a:t>
            </a:r>
            <a:endParaRPr kumimoji="1" lang="en-US" altLang="ja-JP" sz="1200" dirty="0">
              <a:solidFill>
                <a:srgbClr val="FF0000"/>
              </a:solidFill>
            </a:endParaRPr>
          </a:p>
        </p:txBody>
      </p: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id="{907FBDA5-AC47-0C01-3F0B-E4C7ADA7E5DC}"/>
              </a:ext>
            </a:extLst>
          </p:cNvPr>
          <p:cNvCxnSpPr>
            <a:cxnSpLocks/>
          </p:cNvCxnSpPr>
          <p:nvPr/>
        </p:nvCxnSpPr>
        <p:spPr>
          <a:xfrm flipH="1">
            <a:off x="1148469" y="4662936"/>
            <a:ext cx="282332" cy="4778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円弧 52">
            <a:extLst>
              <a:ext uri="{FF2B5EF4-FFF2-40B4-BE49-F238E27FC236}">
                <a16:creationId xmlns:a16="http://schemas.microsoft.com/office/drawing/2014/main" id="{9A41B3F7-2918-B4FF-4CFD-DB7DBF2EB97E}"/>
              </a:ext>
            </a:extLst>
          </p:cNvPr>
          <p:cNvSpPr/>
          <p:nvPr/>
        </p:nvSpPr>
        <p:spPr>
          <a:xfrm>
            <a:off x="1378073" y="2248535"/>
            <a:ext cx="3228451" cy="3386346"/>
          </a:xfrm>
          <a:prstGeom prst="arc">
            <a:avLst>
              <a:gd name="adj1" fmla="val 3895266"/>
              <a:gd name="adj2" fmla="val 4924392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1600" dirty="0"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ECDFC239-8F9C-81AB-2F60-B2004885D974}"/>
              </a:ext>
            </a:extLst>
          </p:cNvPr>
          <p:cNvSpPr txBox="1"/>
          <p:nvPr/>
        </p:nvSpPr>
        <p:spPr>
          <a:xfrm>
            <a:off x="4061326" y="5807282"/>
            <a:ext cx="173590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</a:rPr>
              <a:t>Collimator relocation</a:t>
            </a:r>
          </a:p>
          <a:p>
            <a:r>
              <a:rPr kumimoji="1" lang="en-US" altLang="ja-JP" sz="1200" dirty="0">
                <a:solidFill>
                  <a:srgbClr val="FF0000"/>
                </a:solidFill>
              </a:rPr>
              <a:t>(D06H1 -&gt; D06H4) </a:t>
            </a:r>
          </a:p>
        </p:txBody>
      </p: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073ECE3A-55CC-3E5C-8ACF-A02D92338CF0}"/>
              </a:ext>
            </a:extLst>
          </p:cNvPr>
          <p:cNvCxnSpPr>
            <a:cxnSpLocks/>
          </p:cNvCxnSpPr>
          <p:nvPr/>
        </p:nvCxnSpPr>
        <p:spPr>
          <a:xfrm flipH="1" flipV="1">
            <a:off x="3497525" y="5668163"/>
            <a:ext cx="593767" cy="1738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DFFCE267-1317-4DAE-9B39-C8CFBB1EBB4D}"/>
              </a:ext>
            </a:extLst>
          </p:cNvPr>
          <p:cNvSpPr txBox="1"/>
          <p:nvPr/>
        </p:nvSpPr>
        <p:spPr>
          <a:xfrm>
            <a:off x="4072425" y="5400650"/>
            <a:ext cx="209422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</a:rPr>
              <a:t>Collimator</a:t>
            </a:r>
            <a:r>
              <a:rPr kumimoji="1" lang="en-US" altLang="ja-JP" sz="1200" dirty="0">
                <a:solidFill>
                  <a:srgbClr val="FF0000"/>
                </a:solidFill>
              </a:rPr>
              <a:t> head replacement</a:t>
            </a:r>
          </a:p>
          <a:p>
            <a:r>
              <a:rPr kumimoji="1" lang="en-US" altLang="ja-JP" sz="1200" dirty="0">
                <a:solidFill>
                  <a:srgbClr val="FF0000"/>
                </a:solidFill>
              </a:rPr>
              <a:t>(D06H3, D06H4)</a:t>
            </a: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5C63DCD9-DA58-1C5F-9BCB-43E64E88D599}"/>
              </a:ext>
            </a:extLst>
          </p:cNvPr>
          <p:cNvSpPr txBox="1"/>
          <p:nvPr/>
        </p:nvSpPr>
        <p:spPr>
          <a:xfrm>
            <a:off x="2196806" y="2127833"/>
            <a:ext cx="92952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IR works</a:t>
            </a:r>
          </a:p>
        </p:txBody>
      </p:sp>
      <p:cxnSp>
        <p:nvCxnSpPr>
          <p:cNvPr id="75" name="直線矢印コネクタ 74">
            <a:extLst>
              <a:ext uri="{FF2B5EF4-FFF2-40B4-BE49-F238E27FC236}">
                <a16:creationId xmlns:a16="http://schemas.microsoft.com/office/drawing/2014/main" id="{6A485D7B-9CF9-438D-ECA9-425D08DB6CFA}"/>
              </a:ext>
            </a:extLst>
          </p:cNvPr>
          <p:cNvCxnSpPr>
            <a:cxnSpLocks/>
          </p:cNvCxnSpPr>
          <p:nvPr/>
        </p:nvCxnSpPr>
        <p:spPr>
          <a:xfrm flipV="1">
            <a:off x="2577241" y="1957593"/>
            <a:ext cx="0" cy="2612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3584224A-C14A-FB62-0700-BDDFDC899681}"/>
              </a:ext>
            </a:extLst>
          </p:cNvPr>
          <p:cNvSpPr txBox="1"/>
          <p:nvPr/>
        </p:nvSpPr>
        <p:spPr>
          <a:xfrm>
            <a:off x="8940402" y="2143124"/>
            <a:ext cx="92952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IR works</a:t>
            </a:r>
          </a:p>
        </p:txBody>
      </p:sp>
      <p:cxnSp>
        <p:nvCxnSpPr>
          <p:cNvPr id="82" name="直線矢印コネクタ 81">
            <a:extLst>
              <a:ext uri="{FF2B5EF4-FFF2-40B4-BE49-F238E27FC236}">
                <a16:creationId xmlns:a16="http://schemas.microsoft.com/office/drawing/2014/main" id="{56F9240C-3215-BA9C-C1DA-BD3956B4BC8E}"/>
              </a:ext>
            </a:extLst>
          </p:cNvPr>
          <p:cNvCxnSpPr>
            <a:cxnSpLocks/>
          </p:cNvCxnSpPr>
          <p:nvPr/>
        </p:nvCxnSpPr>
        <p:spPr>
          <a:xfrm flipV="1">
            <a:off x="9286794" y="1933731"/>
            <a:ext cx="0" cy="2612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円弧 84">
            <a:extLst>
              <a:ext uri="{FF2B5EF4-FFF2-40B4-BE49-F238E27FC236}">
                <a16:creationId xmlns:a16="http://schemas.microsoft.com/office/drawing/2014/main" id="{A4C6E587-0A64-3C9B-85C9-199AD887A390}"/>
              </a:ext>
            </a:extLst>
          </p:cNvPr>
          <p:cNvSpPr/>
          <p:nvPr/>
        </p:nvSpPr>
        <p:spPr>
          <a:xfrm rot="5400000" flipH="1">
            <a:off x="7943032" y="1270910"/>
            <a:ext cx="2945533" cy="3915403"/>
          </a:xfrm>
          <a:prstGeom prst="arc">
            <a:avLst>
              <a:gd name="adj1" fmla="val 2609392"/>
              <a:gd name="adj2" fmla="val 4019077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7" name="円弧 86">
            <a:extLst>
              <a:ext uri="{FF2B5EF4-FFF2-40B4-BE49-F238E27FC236}">
                <a16:creationId xmlns:a16="http://schemas.microsoft.com/office/drawing/2014/main" id="{6E043440-180D-EF2E-50EC-E60FFA36E47C}"/>
              </a:ext>
            </a:extLst>
          </p:cNvPr>
          <p:cNvSpPr/>
          <p:nvPr/>
        </p:nvSpPr>
        <p:spPr>
          <a:xfrm>
            <a:off x="7437009" y="2694757"/>
            <a:ext cx="2864710" cy="2927155"/>
          </a:xfrm>
          <a:prstGeom prst="arc">
            <a:avLst>
              <a:gd name="adj1" fmla="val 5780642"/>
              <a:gd name="adj2" fmla="val 6824386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1600" dirty="0"/>
          </a:p>
        </p:txBody>
      </p:sp>
      <p:cxnSp>
        <p:nvCxnSpPr>
          <p:cNvPr id="90" name="直線矢印コネクタ 89">
            <a:extLst>
              <a:ext uri="{FF2B5EF4-FFF2-40B4-BE49-F238E27FC236}">
                <a16:creationId xmlns:a16="http://schemas.microsoft.com/office/drawing/2014/main" id="{03C7D218-2726-8B73-A093-B75EF213C12F}"/>
              </a:ext>
            </a:extLst>
          </p:cNvPr>
          <p:cNvCxnSpPr>
            <a:cxnSpLocks/>
          </p:cNvCxnSpPr>
          <p:nvPr/>
        </p:nvCxnSpPr>
        <p:spPr>
          <a:xfrm flipH="1" flipV="1">
            <a:off x="7973042" y="2345959"/>
            <a:ext cx="369703" cy="12099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矢印コネクタ 91">
            <a:extLst>
              <a:ext uri="{FF2B5EF4-FFF2-40B4-BE49-F238E27FC236}">
                <a16:creationId xmlns:a16="http://schemas.microsoft.com/office/drawing/2014/main" id="{9F2C983F-7302-08FE-28FE-750F7757436F}"/>
              </a:ext>
            </a:extLst>
          </p:cNvPr>
          <p:cNvCxnSpPr>
            <a:cxnSpLocks/>
          </p:cNvCxnSpPr>
          <p:nvPr/>
        </p:nvCxnSpPr>
        <p:spPr>
          <a:xfrm flipH="1">
            <a:off x="7936330" y="4030974"/>
            <a:ext cx="458049" cy="11121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コネクタ 95">
            <a:extLst>
              <a:ext uri="{FF2B5EF4-FFF2-40B4-BE49-F238E27FC236}">
                <a16:creationId xmlns:a16="http://schemas.microsoft.com/office/drawing/2014/main" id="{98810F8C-45BA-B5AF-2E8F-EE0A24B0834D}"/>
              </a:ext>
            </a:extLst>
          </p:cNvPr>
          <p:cNvCxnSpPr>
            <a:cxnSpLocks/>
          </p:cNvCxnSpPr>
          <p:nvPr/>
        </p:nvCxnSpPr>
        <p:spPr>
          <a:xfrm>
            <a:off x="3744987" y="1122652"/>
            <a:ext cx="82359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B004F03C-1FEF-D32C-7D64-5622A4AAE3E2}"/>
              </a:ext>
            </a:extLst>
          </p:cNvPr>
          <p:cNvSpPr txBox="1"/>
          <p:nvPr/>
        </p:nvSpPr>
        <p:spPr>
          <a:xfrm>
            <a:off x="57509" y="5718600"/>
            <a:ext cx="20381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Removal and reinstallation of kicker ceramic chambers for magnetic field measurement</a:t>
            </a:r>
          </a:p>
        </p:txBody>
      </p:sp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C102B13A-25D1-285A-CA3B-3C9860525DAD}"/>
              </a:ext>
            </a:extLst>
          </p:cNvPr>
          <p:cNvSpPr txBox="1"/>
          <p:nvPr/>
        </p:nvSpPr>
        <p:spPr>
          <a:xfrm>
            <a:off x="4568807" y="932099"/>
            <a:ext cx="3766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: Area open to dry nitrogen or atmosphere</a:t>
            </a:r>
            <a:endParaRPr kumimoji="1" lang="en-US" altLang="ja-JP" sz="1600" dirty="0">
              <a:solidFill>
                <a:srgbClr val="FF0000"/>
              </a:solidFill>
            </a:endParaRPr>
          </a:p>
        </p:txBody>
      </p:sp>
      <p:sp>
        <p:nvSpPr>
          <p:cNvPr id="29" name="円弧 28">
            <a:extLst>
              <a:ext uri="{FF2B5EF4-FFF2-40B4-BE49-F238E27FC236}">
                <a16:creationId xmlns:a16="http://schemas.microsoft.com/office/drawing/2014/main" id="{81EB8C8A-0577-EF4E-7C0A-E2A81224D5AB}"/>
              </a:ext>
            </a:extLst>
          </p:cNvPr>
          <p:cNvSpPr/>
          <p:nvPr/>
        </p:nvSpPr>
        <p:spPr>
          <a:xfrm>
            <a:off x="475734" y="1676810"/>
            <a:ext cx="4073235" cy="4103299"/>
          </a:xfrm>
          <a:prstGeom prst="arc">
            <a:avLst>
              <a:gd name="adj1" fmla="val 18300279"/>
              <a:gd name="adj2" fmla="val 20088918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" name="円弧 117">
            <a:extLst>
              <a:ext uri="{FF2B5EF4-FFF2-40B4-BE49-F238E27FC236}">
                <a16:creationId xmlns:a16="http://schemas.microsoft.com/office/drawing/2014/main" id="{84861E42-9F9A-A330-CA74-3E1714836A32}"/>
              </a:ext>
            </a:extLst>
          </p:cNvPr>
          <p:cNvSpPr/>
          <p:nvPr/>
        </p:nvSpPr>
        <p:spPr>
          <a:xfrm flipV="1">
            <a:off x="5942217" y="1226298"/>
            <a:ext cx="5249564" cy="4519266"/>
          </a:xfrm>
          <a:prstGeom prst="arc">
            <a:avLst>
              <a:gd name="adj1" fmla="val 288234"/>
              <a:gd name="adj2" fmla="val 1003434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1600" dirty="0"/>
          </a:p>
        </p:txBody>
      </p:sp>
      <p:sp>
        <p:nvSpPr>
          <p:cNvPr id="126" name="テキスト ボックス 125">
            <a:extLst>
              <a:ext uri="{FF2B5EF4-FFF2-40B4-BE49-F238E27FC236}">
                <a16:creationId xmlns:a16="http://schemas.microsoft.com/office/drawing/2014/main" id="{BDB3E0BA-AE12-37F1-E63F-29F883BA107C}"/>
              </a:ext>
            </a:extLst>
          </p:cNvPr>
          <p:cNvSpPr txBox="1"/>
          <p:nvPr/>
        </p:nvSpPr>
        <p:spPr>
          <a:xfrm>
            <a:off x="9041367" y="3053471"/>
            <a:ext cx="206665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Bellows chamber replacement</a:t>
            </a:r>
          </a:p>
          <a:p>
            <a:r>
              <a:rPr lang="en-US" altLang="ja-JP" sz="1200" dirty="0">
                <a:solidFill>
                  <a:srgbClr val="FF0000"/>
                </a:solidFill>
              </a:rPr>
              <a:t>(vacuum leak)</a:t>
            </a:r>
            <a:endParaRPr kumimoji="1" lang="en-US" altLang="ja-JP" sz="1200" dirty="0">
              <a:solidFill>
                <a:srgbClr val="FF0000"/>
              </a:solidFill>
            </a:endParaRPr>
          </a:p>
        </p:txBody>
      </p:sp>
      <p:cxnSp>
        <p:nvCxnSpPr>
          <p:cNvPr id="119" name="直線矢印コネクタ 118">
            <a:extLst>
              <a:ext uri="{FF2B5EF4-FFF2-40B4-BE49-F238E27FC236}">
                <a16:creationId xmlns:a16="http://schemas.microsoft.com/office/drawing/2014/main" id="{F987B84F-0135-DF8E-9DF8-16EE007E3453}"/>
              </a:ext>
            </a:extLst>
          </p:cNvPr>
          <p:cNvCxnSpPr>
            <a:cxnSpLocks/>
          </p:cNvCxnSpPr>
          <p:nvPr/>
        </p:nvCxnSpPr>
        <p:spPr>
          <a:xfrm flipV="1">
            <a:off x="10192116" y="2876225"/>
            <a:ext cx="838943" cy="2373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円弧 126">
            <a:extLst>
              <a:ext uri="{FF2B5EF4-FFF2-40B4-BE49-F238E27FC236}">
                <a16:creationId xmlns:a16="http://schemas.microsoft.com/office/drawing/2014/main" id="{AE62B65B-2C19-3E82-BE4B-E3AAD7A84F99}"/>
              </a:ext>
            </a:extLst>
          </p:cNvPr>
          <p:cNvSpPr/>
          <p:nvPr/>
        </p:nvSpPr>
        <p:spPr>
          <a:xfrm flipV="1">
            <a:off x="697045" y="1216940"/>
            <a:ext cx="5249564" cy="4519266"/>
          </a:xfrm>
          <a:prstGeom prst="arc">
            <a:avLst>
              <a:gd name="adj1" fmla="val 10493793"/>
              <a:gd name="adj2" fmla="val 10843935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1600" dirty="0"/>
          </a:p>
        </p:txBody>
      </p:sp>
      <p:sp>
        <p:nvSpPr>
          <p:cNvPr id="128" name="テキスト ボックス 127">
            <a:extLst>
              <a:ext uri="{FF2B5EF4-FFF2-40B4-BE49-F238E27FC236}">
                <a16:creationId xmlns:a16="http://schemas.microsoft.com/office/drawing/2014/main" id="{59CCABFA-E92D-42AB-F52D-4BA74C144B99}"/>
              </a:ext>
            </a:extLst>
          </p:cNvPr>
          <p:cNvSpPr txBox="1"/>
          <p:nvPr/>
        </p:nvSpPr>
        <p:spPr>
          <a:xfrm>
            <a:off x="1207970" y="2838110"/>
            <a:ext cx="278864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</a:rPr>
              <a:t>Temporary countermeasure against vacuum leak from beam pipe welding line</a:t>
            </a:r>
            <a:endParaRPr kumimoji="1" lang="en-US" altLang="ja-JP" sz="1200" dirty="0">
              <a:solidFill>
                <a:srgbClr val="FF0000"/>
              </a:solidFill>
            </a:endParaRPr>
          </a:p>
        </p:txBody>
      </p:sp>
      <p:cxnSp>
        <p:nvCxnSpPr>
          <p:cNvPr id="133" name="直線矢印コネクタ 132">
            <a:extLst>
              <a:ext uri="{FF2B5EF4-FFF2-40B4-BE49-F238E27FC236}">
                <a16:creationId xmlns:a16="http://schemas.microsoft.com/office/drawing/2014/main" id="{295A2CAF-3BD4-68B0-B410-38886A6D003E}"/>
              </a:ext>
            </a:extLst>
          </p:cNvPr>
          <p:cNvCxnSpPr>
            <a:cxnSpLocks/>
            <a:stCxn id="128" idx="1"/>
          </p:cNvCxnSpPr>
          <p:nvPr/>
        </p:nvCxnSpPr>
        <p:spPr>
          <a:xfrm flipH="1">
            <a:off x="788230" y="3068943"/>
            <a:ext cx="419740" cy="2807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1DCC1ABA-7079-AB21-9EB3-BCDBA680C3C6}"/>
              </a:ext>
            </a:extLst>
          </p:cNvPr>
          <p:cNvSpPr txBox="1"/>
          <p:nvPr/>
        </p:nvSpPr>
        <p:spPr>
          <a:xfrm>
            <a:off x="7973042" y="3608618"/>
            <a:ext cx="255628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Ion pump </a:t>
            </a:r>
            <a:r>
              <a:rPr lang="en-US" altLang="ja-JP" sz="1200" dirty="0">
                <a:solidFill>
                  <a:srgbClr val="FF0000"/>
                </a:solidFill>
              </a:rPr>
              <a:t>feedthrough replacement</a:t>
            </a:r>
            <a:endParaRPr kumimoji="1" lang="en-US" altLang="ja-JP" sz="1200" dirty="0">
              <a:solidFill>
                <a:srgbClr val="FF0000"/>
              </a:solidFill>
            </a:endParaRPr>
          </a:p>
          <a:p>
            <a:r>
              <a:rPr kumimoji="1" lang="en-US" altLang="ja-JP" sz="1200" dirty="0">
                <a:solidFill>
                  <a:srgbClr val="FF0000"/>
                </a:solidFill>
              </a:rPr>
              <a:t>(</a:t>
            </a:r>
            <a:r>
              <a:rPr lang="en-US" altLang="ja-JP" sz="1200" dirty="0">
                <a:solidFill>
                  <a:srgbClr val="FF0000"/>
                </a:solidFill>
              </a:rPr>
              <a:t>Abnormal discharge, Vacuum leak</a:t>
            </a:r>
            <a:r>
              <a:rPr kumimoji="1" lang="en-US" altLang="ja-JP" sz="1200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78672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ED46A-1178-CD80-5370-4D96A9DC7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48F7CDF-5285-7150-F552-1732E3709737}"/>
              </a:ext>
            </a:extLst>
          </p:cNvPr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>
            <a:extLst>
              <a:ext uri="{FF2B5EF4-FFF2-40B4-BE49-F238E27FC236}">
                <a16:creationId xmlns:a16="http://schemas.microsoft.com/office/drawing/2014/main" id="{1EB5D1AB-AF57-E650-347E-C4B99962E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>
            <a:extLst>
              <a:ext uri="{FF2B5EF4-FFF2-40B4-BE49-F238E27FC236}">
                <a16:creationId xmlns:a16="http://schemas.microsoft.com/office/drawing/2014/main" id="{E197CE3C-93CC-8C50-B32E-6BF54FC2E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BB41539-6DE7-E41C-0B73-4D02BAA75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4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CA464014-A607-FE11-95E1-12D9BFF8F7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26th March 2024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036E91A4-4E23-B75E-A994-266837B4E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The 27th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73E35D5B-4DFF-CFA3-05BA-6D69A4EFBE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8B159EDD-24C8-B7D6-96F8-BB258C6C1BED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Vacuum works during LS1 at a glance (BT&amp;DR)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4CCCC289-0EA4-DDD9-4BA7-1C74EEFF6008}"/>
              </a:ext>
            </a:extLst>
          </p:cNvPr>
          <p:cNvSpPr/>
          <p:nvPr/>
        </p:nvSpPr>
        <p:spPr>
          <a:xfrm>
            <a:off x="6400800" y="1484840"/>
            <a:ext cx="5419306" cy="4690725"/>
          </a:xfrm>
          <a:prstGeom prst="roundRect">
            <a:avLst>
              <a:gd name="adj" fmla="val 4280"/>
            </a:avLst>
          </a:prstGeom>
          <a:noFill/>
          <a:ln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238F08C-90A6-2ADC-76A5-7FDA91DDCCA7}"/>
              </a:ext>
            </a:extLst>
          </p:cNvPr>
          <p:cNvSpPr txBox="1"/>
          <p:nvPr/>
        </p:nvSpPr>
        <p:spPr>
          <a:xfrm>
            <a:off x="6517658" y="1534015"/>
            <a:ext cx="59956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7030A0"/>
                </a:solidFill>
              </a:rPr>
              <a:t>DR</a:t>
            </a:r>
            <a:endParaRPr kumimoji="1" lang="ja-JP" altLang="en-US" sz="2400" b="1" dirty="0">
              <a:solidFill>
                <a:srgbClr val="7030A0"/>
              </a:solidFill>
            </a:endParaRPr>
          </a:p>
        </p:txBody>
      </p:sp>
      <p:pic>
        <p:nvPicPr>
          <p:cNvPr id="55" name="図 54">
            <a:extLst>
              <a:ext uri="{FF2B5EF4-FFF2-40B4-BE49-F238E27FC236}">
                <a16:creationId xmlns:a16="http://schemas.microsoft.com/office/drawing/2014/main" id="{D22B8A0B-CAF7-75F3-860D-33DEE2B6B1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449"/>
          <a:stretch/>
        </p:blipFill>
        <p:spPr>
          <a:xfrm>
            <a:off x="371894" y="2181096"/>
            <a:ext cx="5206448" cy="3255324"/>
          </a:xfrm>
          <a:prstGeom prst="rect">
            <a:avLst/>
          </a:prstGeom>
        </p:spPr>
      </p:pic>
      <p:pic>
        <p:nvPicPr>
          <p:cNvPr id="60" name="図 59">
            <a:extLst>
              <a:ext uri="{FF2B5EF4-FFF2-40B4-BE49-F238E27FC236}">
                <a16:creationId xmlns:a16="http://schemas.microsoft.com/office/drawing/2014/main" id="{684EE1F7-4956-FE70-C41D-1F7EDD1703F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7509" r="12902"/>
          <a:stretch/>
        </p:blipFill>
        <p:spPr>
          <a:xfrm>
            <a:off x="6603053" y="1940529"/>
            <a:ext cx="5061897" cy="3751162"/>
          </a:xfrm>
          <a:prstGeom prst="rect">
            <a:avLst/>
          </a:prstGeom>
        </p:spPr>
      </p:pic>
      <p:sp>
        <p:nvSpPr>
          <p:cNvPr id="61" name="四角形: 角を丸くする 60">
            <a:extLst>
              <a:ext uri="{FF2B5EF4-FFF2-40B4-BE49-F238E27FC236}">
                <a16:creationId xmlns:a16="http://schemas.microsoft.com/office/drawing/2014/main" id="{3C37E371-794A-6AD9-BF29-20ADD39142DC}"/>
              </a:ext>
            </a:extLst>
          </p:cNvPr>
          <p:cNvSpPr/>
          <p:nvPr/>
        </p:nvSpPr>
        <p:spPr>
          <a:xfrm>
            <a:off x="176564" y="1484840"/>
            <a:ext cx="5539619" cy="4690726"/>
          </a:xfrm>
          <a:prstGeom prst="roundRect">
            <a:avLst>
              <a:gd name="adj" fmla="val 4280"/>
            </a:avLst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3A5A9552-A38B-F2C1-0B0F-AF2D6007B853}"/>
              </a:ext>
            </a:extLst>
          </p:cNvPr>
          <p:cNvSpPr txBox="1"/>
          <p:nvPr/>
        </p:nvSpPr>
        <p:spPr>
          <a:xfrm>
            <a:off x="331664" y="1571659"/>
            <a:ext cx="62718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00B050"/>
                </a:solidFill>
              </a:rPr>
              <a:t>BT</a:t>
            </a:r>
            <a:endParaRPr kumimoji="1" lang="ja-JP" altLang="en-US" sz="2400" b="1" dirty="0">
              <a:solidFill>
                <a:srgbClr val="00B050"/>
              </a:solidFill>
            </a:endParaRPr>
          </a:p>
        </p:txBody>
      </p:sp>
      <p:sp>
        <p:nvSpPr>
          <p:cNvPr id="64" name="円弧 63">
            <a:extLst>
              <a:ext uri="{FF2B5EF4-FFF2-40B4-BE49-F238E27FC236}">
                <a16:creationId xmlns:a16="http://schemas.microsoft.com/office/drawing/2014/main" id="{9DD56C06-4AE3-76F4-779F-DF761012B65D}"/>
              </a:ext>
            </a:extLst>
          </p:cNvPr>
          <p:cNvSpPr/>
          <p:nvPr/>
        </p:nvSpPr>
        <p:spPr>
          <a:xfrm rot="5400000" flipH="1">
            <a:off x="7183448" y="2275718"/>
            <a:ext cx="2317750" cy="2911453"/>
          </a:xfrm>
          <a:prstGeom prst="arc">
            <a:avLst>
              <a:gd name="adj1" fmla="val 2460776"/>
              <a:gd name="adj2" fmla="val 8783158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5" name="円弧 64">
            <a:extLst>
              <a:ext uri="{FF2B5EF4-FFF2-40B4-BE49-F238E27FC236}">
                <a16:creationId xmlns:a16="http://schemas.microsoft.com/office/drawing/2014/main" id="{AD332F6B-9E5D-7C62-AF41-73840D5B6C57}"/>
              </a:ext>
            </a:extLst>
          </p:cNvPr>
          <p:cNvSpPr/>
          <p:nvPr/>
        </p:nvSpPr>
        <p:spPr>
          <a:xfrm rot="5400000" flipH="1">
            <a:off x="7340698" y="2125512"/>
            <a:ext cx="1864938" cy="2911453"/>
          </a:xfrm>
          <a:prstGeom prst="arc">
            <a:avLst>
              <a:gd name="adj1" fmla="val 574207"/>
              <a:gd name="adj2" fmla="val 2717524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6" name="円弧 65">
            <a:extLst>
              <a:ext uri="{FF2B5EF4-FFF2-40B4-BE49-F238E27FC236}">
                <a16:creationId xmlns:a16="http://schemas.microsoft.com/office/drawing/2014/main" id="{5354C80B-3437-A48B-A7D7-2C4688E078BD}"/>
              </a:ext>
            </a:extLst>
          </p:cNvPr>
          <p:cNvSpPr/>
          <p:nvPr/>
        </p:nvSpPr>
        <p:spPr>
          <a:xfrm rot="5400000" flipH="1">
            <a:off x="7318722" y="2283298"/>
            <a:ext cx="1803400" cy="3245544"/>
          </a:xfrm>
          <a:prstGeom prst="arc">
            <a:avLst>
              <a:gd name="adj1" fmla="val 8774658"/>
              <a:gd name="adj2" fmla="val 11095229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C0CDB036-CA8C-62C7-7895-45514414E364}"/>
              </a:ext>
            </a:extLst>
          </p:cNvPr>
          <p:cNvSpPr txBox="1"/>
          <p:nvPr/>
        </p:nvSpPr>
        <p:spPr>
          <a:xfrm>
            <a:off x="6768260" y="5552467"/>
            <a:ext cx="26921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Removal and reinstallation of Ext. kicker chambers for Kicker </a:t>
            </a:r>
            <a:r>
              <a:rPr lang="en-US" altLang="ja-JP" sz="1200" dirty="0">
                <a:solidFill>
                  <a:srgbClr val="FF0000"/>
                </a:solidFill>
              </a:rPr>
              <a:t>PS work</a:t>
            </a:r>
            <a:endParaRPr kumimoji="1" lang="en-US" altLang="ja-JP" sz="1200" dirty="0">
              <a:solidFill>
                <a:srgbClr val="FF0000"/>
              </a:solidFill>
            </a:endParaRPr>
          </a:p>
        </p:txBody>
      </p:sp>
      <p:cxnSp>
        <p:nvCxnSpPr>
          <p:cNvPr id="68" name="直線矢印コネクタ 67">
            <a:extLst>
              <a:ext uri="{FF2B5EF4-FFF2-40B4-BE49-F238E27FC236}">
                <a16:creationId xmlns:a16="http://schemas.microsoft.com/office/drawing/2014/main" id="{7207F15C-F59F-04E4-4A4C-35AD848349C4}"/>
              </a:ext>
            </a:extLst>
          </p:cNvPr>
          <p:cNvCxnSpPr>
            <a:cxnSpLocks/>
          </p:cNvCxnSpPr>
          <p:nvPr/>
        </p:nvCxnSpPr>
        <p:spPr>
          <a:xfrm flipV="1">
            <a:off x="7805120" y="4904002"/>
            <a:ext cx="309214" cy="6426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フリーフォーム: 図形 71">
            <a:extLst>
              <a:ext uri="{FF2B5EF4-FFF2-40B4-BE49-F238E27FC236}">
                <a16:creationId xmlns:a16="http://schemas.microsoft.com/office/drawing/2014/main" id="{D3E40234-808B-CB1F-C201-64A41A301141}"/>
              </a:ext>
            </a:extLst>
          </p:cNvPr>
          <p:cNvSpPr/>
          <p:nvPr/>
        </p:nvSpPr>
        <p:spPr>
          <a:xfrm>
            <a:off x="425450" y="4318820"/>
            <a:ext cx="660400" cy="381000"/>
          </a:xfrm>
          <a:custGeom>
            <a:avLst/>
            <a:gdLst>
              <a:gd name="connsiteX0" fmla="*/ 0 w 660400"/>
              <a:gd name="connsiteY0" fmla="*/ 381000 h 381000"/>
              <a:gd name="connsiteX1" fmla="*/ 431800 w 660400"/>
              <a:gd name="connsiteY1" fmla="*/ 241300 h 381000"/>
              <a:gd name="connsiteX2" fmla="*/ 660400 w 660400"/>
              <a:gd name="connsiteY2" fmla="*/ 0 h 381000"/>
              <a:gd name="connsiteX3" fmla="*/ 660400 w 660400"/>
              <a:gd name="connsiteY3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0400" h="381000">
                <a:moveTo>
                  <a:pt x="0" y="381000"/>
                </a:moveTo>
                <a:cubicBezTo>
                  <a:pt x="160866" y="342900"/>
                  <a:pt x="321733" y="304800"/>
                  <a:pt x="431800" y="241300"/>
                </a:cubicBezTo>
                <a:cubicBezTo>
                  <a:pt x="541867" y="177800"/>
                  <a:pt x="660400" y="0"/>
                  <a:pt x="660400" y="0"/>
                </a:cubicBezTo>
                <a:lnTo>
                  <a:pt x="660400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円弧 72">
            <a:extLst>
              <a:ext uri="{FF2B5EF4-FFF2-40B4-BE49-F238E27FC236}">
                <a16:creationId xmlns:a16="http://schemas.microsoft.com/office/drawing/2014/main" id="{1EF6D7A9-F01F-6AD1-5983-899FA864E963}"/>
              </a:ext>
            </a:extLst>
          </p:cNvPr>
          <p:cNvSpPr/>
          <p:nvPr/>
        </p:nvSpPr>
        <p:spPr>
          <a:xfrm rot="5400000" flipH="1">
            <a:off x="2586037" y="2726492"/>
            <a:ext cx="1990726" cy="1508256"/>
          </a:xfrm>
          <a:prstGeom prst="arc">
            <a:avLst>
              <a:gd name="adj1" fmla="val 18726813"/>
              <a:gd name="adj2" fmla="val 2033770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7408F3BE-1069-FF0B-3A2E-11D50D2274DC}"/>
              </a:ext>
            </a:extLst>
          </p:cNvPr>
          <p:cNvSpPr txBox="1"/>
          <p:nvPr/>
        </p:nvSpPr>
        <p:spPr>
          <a:xfrm>
            <a:off x="1125399" y="5452734"/>
            <a:ext cx="206804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Removal and reinstallation of bellows chambers for magnet alignment (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BTe</a:t>
            </a:r>
            <a:r>
              <a:rPr kumimoji="1" lang="en-US" altLang="ja-JP" sz="1200" dirty="0">
                <a:solidFill>
                  <a:srgbClr val="FF0000"/>
                </a:solidFill>
              </a:rPr>
              <a:t> &amp; 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BTp</a:t>
            </a:r>
            <a:r>
              <a:rPr kumimoji="1" lang="en-US" altLang="ja-JP" sz="1200" dirty="0">
                <a:solidFill>
                  <a:srgbClr val="FF0000"/>
                </a:solidFill>
              </a:rPr>
              <a:t>)</a:t>
            </a:r>
          </a:p>
        </p:txBody>
      </p:sp>
      <p:cxnSp>
        <p:nvCxnSpPr>
          <p:cNvPr id="77" name="直線矢印コネクタ 76">
            <a:extLst>
              <a:ext uri="{FF2B5EF4-FFF2-40B4-BE49-F238E27FC236}">
                <a16:creationId xmlns:a16="http://schemas.microsoft.com/office/drawing/2014/main" id="{08A3446D-FC1E-F46C-B6E2-DC29BD84B71B}"/>
              </a:ext>
            </a:extLst>
          </p:cNvPr>
          <p:cNvCxnSpPr>
            <a:cxnSpLocks/>
          </p:cNvCxnSpPr>
          <p:nvPr/>
        </p:nvCxnSpPr>
        <p:spPr>
          <a:xfrm flipH="1" flipV="1">
            <a:off x="958850" y="4566470"/>
            <a:ext cx="708779" cy="7747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AFBA6833-1286-845B-6696-0C55F56A5462}"/>
              </a:ext>
            </a:extLst>
          </p:cNvPr>
          <p:cNvSpPr txBox="1"/>
          <p:nvPr/>
        </p:nvSpPr>
        <p:spPr>
          <a:xfrm>
            <a:off x="2204916" y="1571659"/>
            <a:ext cx="32550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Installation of V-offset bellows chambers (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BTp</a:t>
            </a:r>
            <a:r>
              <a:rPr kumimoji="1" lang="en-US" altLang="ja-JP" sz="1200" dirty="0">
                <a:solidFill>
                  <a:srgbClr val="FF0000"/>
                </a:solidFill>
              </a:rPr>
              <a:t>)</a:t>
            </a:r>
          </a:p>
          <a:p>
            <a:r>
              <a:rPr lang="en-US" altLang="ja-JP" sz="1200" dirty="0">
                <a:solidFill>
                  <a:srgbClr val="FF0000"/>
                </a:solidFill>
              </a:rPr>
              <a:t>Installation of CSR monitor chamber (</a:t>
            </a:r>
            <a:r>
              <a:rPr lang="en-US" altLang="ja-JP" sz="1200" dirty="0" err="1">
                <a:solidFill>
                  <a:srgbClr val="FF0000"/>
                </a:solidFill>
              </a:rPr>
              <a:t>BTp</a:t>
            </a:r>
            <a:r>
              <a:rPr lang="en-US" altLang="ja-JP" sz="1200" dirty="0">
                <a:solidFill>
                  <a:srgbClr val="FF0000"/>
                </a:solidFill>
              </a:rPr>
              <a:t>)</a:t>
            </a:r>
            <a:endParaRPr kumimoji="1" lang="en-US" altLang="ja-JP" sz="1200" dirty="0">
              <a:solidFill>
                <a:srgbClr val="FF0000"/>
              </a:solidFill>
            </a:endParaRPr>
          </a:p>
        </p:txBody>
      </p:sp>
      <p:cxnSp>
        <p:nvCxnSpPr>
          <p:cNvPr id="84" name="直線矢印コネクタ 83">
            <a:extLst>
              <a:ext uri="{FF2B5EF4-FFF2-40B4-BE49-F238E27FC236}">
                <a16:creationId xmlns:a16="http://schemas.microsoft.com/office/drawing/2014/main" id="{128E3073-3C7F-3083-326B-77F000DE1C83}"/>
              </a:ext>
            </a:extLst>
          </p:cNvPr>
          <p:cNvCxnSpPr>
            <a:cxnSpLocks/>
          </p:cNvCxnSpPr>
          <p:nvPr/>
        </p:nvCxnSpPr>
        <p:spPr>
          <a:xfrm flipH="1">
            <a:off x="3599064" y="1981589"/>
            <a:ext cx="88033" cy="4377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線コネクタ 93">
            <a:extLst>
              <a:ext uri="{FF2B5EF4-FFF2-40B4-BE49-F238E27FC236}">
                <a16:creationId xmlns:a16="http://schemas.microsoft.com/office/drawing/2014/main" id="{A15FE80F-FC87-3D12-B4B6-CE75BE6A7379}"/>
              </a:ext>
            </a:extLst>
          </p:cNvPr>
          <p:cNvCxnSpPr>
            <a:cxnSpLocks/>
          </p:cNvCxnSpPr>
          <p:nvPr/>
        </p:nvCxnSpPr>
        <p:spPr>
          <a:xfrm>
            <a:off x="8317172" y="4804217"/>
            <a:ext cx="210878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矢印コネクタ 97">
            <a:extLst>
              <a:ext uri="{FF2B5EF4-FFF2-40B4-BE49-F238E27FC236}">
                <a16:creationId xmlns:a16="http://schemas.microsoft.com/office/drawing/2014/main" id="{3EF430D8-0CFD-6CC6-21DC-6F73EBF277FE}"/>
              </a:ext>
            </a:extLst>
          </p:cNvPr>
          <p:cNvCxnSpPr>
            <a:cxnSpLocks/>
          </p:cNvCxnSpPr>
          <p:nvPr/>
        </p:nvCxnSpPr>
        <p:spPr>
          <a:xfrm flipH="1" flipV="1">
            <a:off x="8447981" y="4855797"/>
            <a:ext cx="930969" cy="420771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62493080-5E12-2D12-B92F-A443BD0BBF36}"/>
              </a:ext>
            </a:extLst>
          </p:cNvPr>
          <p:cNvSpPr txBox="1"/>
          <p:nvPr/>
        </p:nvSpPr>
        <p:spPr>
          <a:xfrm>
            <a:off x="9431060" y="5258405"/>
            <a:ext cx="200143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FFC000"/>
                </a:solidFill>
              </a:rPr>
              <a:t>RF cavity work (by RF group)</a:t>
            </a:r>
            <a:endParaRPr kumimoji="1" lang="en-US" altLang="ja-JP" sz="1200" dirty="0">
              <a:solidFill>
                <a:srgbClr val="FFC000"/>
              </a:solidFill>
            </a:endParaRPr>
          </a:p>
        </p:txBody>
      </p:sp>
      <p:sp>
        <p:nvSpPr>
          <p:cNvPr id="102" name="フリーフォーム: 図形 101">
            <a:extLst>
              <a:ext uri="{FF2B5EF4-FFF2-40B4-BE49-F238E27FC236}">
                <a16:creationId xmlns:a16="http://schemas.microsoft.com/office/drawing/2014/main" id="{5E3F2256-8A6F-DF2E-5FFB-6FB16AD135C8}"/>
              </a:ext>
            </a:extLst>
          </p:cNvPr>
          <p:cNvSpPr/>
          <p:nvPr/>
        </p:nvSpPr>
        <p:spPr>
          <a:xfrm flipH="1">
            <a:off x="2719794" y="4299055"/>
            <a:ext cx="609600" cy="381000"/>
          </a:xfrm>
          <a:custGeom>
            <a:avLst/>
            <a:gdLst>
              <a:gd name="connsiteX0" fmla="*/ 0 w 660400"/>
              <a:gd name="connsiteY0" fmla="*/ 381000 h 381000"/>
              <a:gd name="connsiteX1" fmla="*/ 431800 w 660400"/>
              <a:gd name="connsiteY1" fmla="*/ 241300 h 381000"/>
              <a:gd name="connsiteX2" fmla="*/ 660400 w 660400"/>
              <a:gd name="connsiteY2" fmla="*/ 0 h 381000"/>
              <a:gd name="connsiteX3" fmla="*/ 660400 w 660400"/>
              <a:gd name="connsiteY3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0400" h="381000">
                <a:moveTo>
                  <a:pt x="0" y="381000"/>
                </a:moveTo>
                <a:cubicBezTo>
                  <a:pt x="160866" y="342900"/>
                  <a:pt x="321733" y="304800"/>
                  <a:pt x="431800" y="241300"/>
                </a:cubicBezTo>
                <a:cubicBezTo>
                  <a:pt x="541867" y="177800"/>
                  <a:pt x="660400" y="0"/>
                  <a:pt x="660400" y="0"/>
                </a:cubicBezTo>
                <a:lnTo>
                  <a:pt x="660400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5" name="直線矢印コネクタ 104">
            <a:extLst>
              <a:ext uri="{FF2B5EF4-FFF2-40B4-BE49-F238E27FC236}">
                <a16:creationId xmlns:a16="http://schemas.microsoft.com/office/drawing/2014/main" id="{5BE2FEB8-29CD-530C-5E64-40D44FB83D41}"/>
              </a:ext>
            </a:extLst>
          </p:cNvPr>
          <p:cNvCxnSpPr>
            <a:cxnSpLocks/>
          </p:cNvCxnSpPr>
          <p:nvPr/>
        </p:nvCxnSpPr>
        <p:spPr>
          <a:xfrm flipV="1">
            <a:off x="2034048" y="4680055"/>
            <a:ext cx="873930" cy="6611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線コネクタ 107">
            <a:extLst>
              <a:ext uri="{FF2B5EF4-FFF2-40B4-BE49-F238E27FC236}">
                <a16:creationId xmlns:a16="http://schemas.microsoft.com/office/drawing/2014/main" id="{710B8D1A-F6BF-0DFB-1DE0-5D7BCA9B40B6}"/>
              </a:ext>
            </a:extLst>
          </p:cNvPr>
          <p:cNvCxnSpPr>
            <a:cxnSpLocks/>
          </p:cNvCxnSpPr>
          <p:nvPr/>
        </p:nvCxnSpPr>
        <p:spPr>
          <a:xfrm flipV="1">
            <a:off x="2851150" y="2756720"/>
            <a:ext cx="222250" cy="2413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線コネクタ 112">
            <a:extLst>
              <a:ext uri="{FF2B5EF4-FFF2-40B4-BE49-F238E27FC236}">
                <a16:creationId xmlns:a16="http://schemas.microsoft.com/office/drawing/2014/main" id="{32D4D94D-244F-1197-A6A0-7403C3B376A3}"/>
              </a:ext>
            </a:extLst>
          </p:cNvPr>
          <p:cNvCxnSpPr>
            <a:cxnSpLocks/>
          </p:cNvCxnSpPr>
          <p:nvPr/>
        </p:nvCxnSpPr>
        <p:spPr>
          <a:xfrm>
            <a:off x="3744987" y="1122652"/>
            <a:ext cx="82359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テキスト ボックス 113">
            <a:extLst>
              <a:ext uri="{FF2B5EF4-FFF2-40B4-BE49-F238E27FC236}">
                <a16:creationId xmlns:a16="http://schemas.microsoft.com/office/drawing/2014/main" id="{72CD71E9-28F0-D742-A6C9-DD83BA1D7F58}"/>
              </a:ext>
            </a:extLst>
          </p:cNvPr>
          <p:cNvSpPr txBox="1"/>
          <p:nvPr/>
        </p:nvSpPr>
        <p:spPr>
          <a:xfrm>
            <a:off x="4568807" y="932099"/>
            <a:ext cx="3766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: Area open to dry nitrogen or atmosphere</a:t>
            </a:r>
            <a:endParaRPr kumimoji="1" lang="en-US" altLang="ja-JP" sz="1600" dirty="0">
              <a:solidFill>
                <a:srgbClr val="FF0000"/>
              </a:solidFill>
            </a:endParaRPr>
          </a:p>
        </p:txBody>
      </p:sp>
      <p:sp>
        <p:nvSpPr>
          <p:cNvPr id="116" name="テキスト ボックス 115">
            <a:extLst>
              <a:ext uri="{FF2B5EF4-FFF2-40B4-BE49-F238E27FC236}">
                <a16:creationId xmlns:a16="http://schemas.microsoft.com/office/drawing/2014/main" id="{E3BDDF08-E58D-5871-7712-BCE656B33CA1}"/>
              </a:ext>
            </a:extLst>
          </p:cNvPr>
          <p:cNvSpPr txBox="1"/>
          <p:nvPr/>
        </p:nvSpPr>
        <p:spPr>
          <a:xfrm>
            <a:off x="273910" y="2188728"/>
            <a:ext cx="270120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Installation of OTR screen monitor (</a:t>
            </a:r>
            <a:r>
              <a:rPr kumimoji="1" lang="en-US" altLang="ja-JP" sz="1200" dirty="0" err="1">
                <a:solidFill>
                  <a:srgbClr val="FF0000"/>
                </a:solidFill>
              </a:rPr>
              <a:t>BTp</a:t>
            </a:r>
            <a:r>
              <a:rPr kumimoji="1" lang="en-US" altLang="ja-JP" sz="1200" dirty="0">
                <a:solidFill>
                  <a:srgbClr val="FF0000"/>
                </a:solidFill>
              </a:rPr>
              <a:t>)</a:t>
            </a:r>
          </a:p>
        </p:txBody>
      </p:sp>
      <p:cxnSp>
        <p:nvCxnSpPr>
          <p:cNvPr id="117" name="直線矢印コネクタ 116">
            <a:extLst>
              <a:ext uri="{FF2B5EF4-FFF2-40B4-BE49-F238E27FC236}">
                <a16:creationId xmlns:a16="http://schemas.microsoft.com/office/drawing/2014/main" id="{5E137185-0D86-3079-F246-C302A05B169C}"/>
              </a:ext>
            </a:extLst>
          </p:cNvPr>
          <p:cNvCxnSpPr>
            <a:cxnSpLocks/>
          </p:cNvCxnSpPr>
          <p:nvPr/>
        </p:nvCxnSpPr>
        <p:spPr>
          <a:xfrm>
            <a:off x="2336192" y="2473359"/>
            <a:ext cx="618585" cy="3865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矢印コネクタ 119">
            <a:extLst>
              <a:ext uri="{FF2B5EF4-FFF2-40B4-BE49-F238E27FC236}">
                <a16:creationId xmlns:a16="http://schemas.microsoft.com/office/drawing/2014/main" id="{B1E656F9-4EAF-469A-EBF8-F9DECCFE3A51}"/>
              </a:ext>
            </a:extLst>
          </p:cNvPr>
          <p:cNvCxnSpPr>
            <a:cxnSpLocks/>
          </p:cNvCxnSpPr>
          <p:nvPr/>
        </p:nvCxnSpPr>
        <p:spPr>
          <a:xfrm>
            <a:off x="2336192" y="2465727"/>
            <a:ext cx="841179" cy="825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0852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75FC6-C4BB-F5DC-F0C6-0E1C934B9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8634DB0-7EE2-F0D9-EFE3-A05C14F853CF}"/>
              </a:ext>
            </a:extLst>
          </p:cNvPr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>
            <a:extLst>
              <a:ext uri="{FF2B5EF4-FFF2-40B4-BE49-F238E27FC236}">
                <a16:creationId xmlns:a16="http://schemas.microsoft.com/office/drawing/2014/main" id="{4157F5D9-5AFD-DC71-919F-99DB41E7D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>
            <a:extLst>
              <a:ext uri="{FF2B5EF4-FFF2-40B4-BE49-F238E27FC236}">
                <a16:creationId xmlns:a16="http://schemas.microsoft.com/office/drawing/2014/main" id="{EA1E7C4A-BE7B-22B5-242F-DB394EB14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6A47180-5A95-91CB-3E77-AFD103C1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5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9D8DF055-4F9A-4DB0-2364-3146B9648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26th March 2024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219FE4B1-D9DB-DCC5-90EB-43883BDB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The 27th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1EF7C67F-474A-2AD3-BE6C-C2EE45804E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5AC286A1-9048-96AA-8895-276F20CAFCAA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List of major works during LS1 (MR)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9" name="コンテンツ プレースホルダー 2">
            <a:extLst>
              <a:ext uri="{FF2B5EF4-FFF2-40B4-BE49-F238E27FC236}">
                <a16:creationId xmlns:a16="http://schemas.microsoft.com/office/drawing/2014/main" id="{BCDA9A6E-2DDE-66C9-C1EA-5CF0B1E09B86}"/>
              </a:ext>
            </a:extLst>
          </p:cNvPr>
          <p:cNvSpPr txBox="1">
            <a:spLocks/>
          </p:cNvSpPr>
          <p:nvPr/>
        </p:nvSpPr>
        <p:spPr>
          <a:xfrm>
            <a:off x="162232" y="1097054"/>
            <a:ext cx="11964452" cy="548104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>
                <a:sym typeface="Symbol" panose="05050102010706020507" pitchFamily="18" charset="2"/>
              </a:rPr>
              <a:t>IR work (</a:t>
            </a:r>
            <a:r>
              <a:rPr lang="en-US" altLang="ja-JP" sz="2400" dirty="0">
                <a:solidFill>
                  <a:schemeClr val="accent4"/>
                </a:solidFill>
                <a:sym typeface="Symbol" panose="05050102010706020507" pitchFamily="18" charset="2"/>
              </a:rPr>
              <a:t>LER</a:t>
            </a:r>
            <a:r>
              <a:rPr lang="en-US" altLang="ja-JP" sz="2400" dirty="0">
                <a:sym typeface="Symbol" panose="05050102010706020507" pitchFamily="18" charset="2"/>
              </a:rPr>
              <a:t>&amp;</a:t>
            </a:r>
            <a:r>
              <a:rPr lang="en-US" altLang="ja-JP" sz="2400" dirty="0">
                <a:solidFill>
                  <a:srgbClr val="0000FF"/>
                </a:solidFill>
                <a:sym typeface="Symbol" panose="05050102010706020507" pitchFamily="18" charset="2"/>
              </a:rPr>
              <a:t>HER</a:t>
            </a:r>
            <a:r>
              <a:rPr lang="en-US" altLang="ja-JP" sz="2400" dirty="0">
                <a:sym typeface="Symbol" panose="05050102010706020507" pitchFamily="18" charset="2"/>
              </a:rPr>
              <a:t>)</a:t>
            </a:r>
          </a:p>
          <a:p>
            <a:pPr lvl="1"/>
            <a:r>
              <a:rPr lang="en-US" altLang="ja-JP" sz="2200" dirty="0">
                <a:sym typeface="Symbol" panose="05050102010706020507" pitchFamily="18" charset="2"/>
              </a:rPr>
              <a:t>Replacement of IP bellows chambers</a:t>
            </a:r>
          </a:p>
          <a:p>
            <a:pPr lvl="1"/>
            <a:r>
              <a:rPr lang="en-US" altLang="ja-JP" sz="2200" dirty="0">
                <a:sym typeface="Symbol" panose="05050102010706020507" pitchFamily="18" charset="2"/>
              </a:rPr>
              <a:t>QCS cryostat modification</a:t>
            </a:r>
          </a:p>
          <a:p>
            <a:r>
              <a:rPr lang="en-US" altLang="ja-JP" sz="2400" dirty="0">
                <a:sym typeface="Symbol" panose="05050102010706020507" pitchFamily="18" charset="2"/>
              </a:rPr>
              <a:t>NLC system construction (</a:t>
            </a:r>
            <a:r>
              <a:rPr lang="en-US" altLang="ja-JP" sz="2400" dirty="0">
                <a:solidFill>
                  <a:schemeClr val="accent4"/>
                </a:solidFill>
                <a:sym typeface="Symbol" panose="05050102010706020507" pitchFamily="18" charset="2"/>
              </a:rPr>
              <a:t>LER</a:t>
            </a:r>
            <a:r>
              <a:rPr lang="en-US" altLang="ja-JP" sz="2400" dirty="0">
                <a:sym typeface="Symbol" panose="05050102010706020507" pitchFamily="18" charset="2"/>
              </a:rPr>
              <a:t>)</a:t>
            </a:r>
          </a:p>
          <a:p>
            <a:r>
              <a:rPr lang="en-US" altLang="ja-JP" sz="2400" dirty="0">
                <a:sym typeface="Symbol" panose="05050102010706020507" pitchFamily="18" charset="2"/>
              </a:rPr>
              <a:t>Removal and reinstallation of kicker ceramic chambers for magnetic field measurement (</a:t>
            </a:r>
            <a:r>
              <a:rPr lang="en-US" altLang="ja-JP" sz="2400" dirty="0">
                <a:solidFill>
                  <a:schemeClr val="accent4"/>
                </a:solidFill>
                <a:sym typeface="Symbol" panose="05050102010706020507" pitchFamily="18" charset="2"/>
              </a:rPr>
              <a:t>LER</a:t>
            </a:r>
            <a:r>
              <a:rPr lang="en-US" altLang="ja-JP" sz="2400" dirty="0">
                <a:sym typeface="Symbol" panose="05050102010706020507" pitchFamily="18" charset="2"/>
              </a:rPr>
              <a:t>)</a:t>
            </a:r>
          </a:p>
          <a:p>
            <a:r>
              <a:rPr lang="en-US" altLang="ja-JP" sz="2400" dirty="0">
                <a:sym typeface="Symbol" panose="05050102010706020507" pitchFamily="18" charset="2"/>
              </a:rPr>
              <a:t>Replacement of beam pipes at HER Injection point (</a:t>
            </a:r>
            <a:r>
              <a:rPr lang="en-US" altLang="ja-JP" sz="2400" dirty="0">
                <a:solidFill>
                  <a:srgbClr val="0000FF"/>
                </a:solidFill>
                <a:sym typeface="Symbol" panose="05050102010706020507" pitchFamily="18" charset="2"/>
              </a:rPr>
              <a:t>HER</a:t>
            </a:r>
            <a:r>
              <a:rPr lang="en-US" altLang="ja-JP" sz="2400" dirty="0">
                <a:sym typeface="Symbol" panose="05050102010706020507" pitchFamily="18" charset="2"/>
              </a:rPr>
              <a:t>) </a:t>
            </a:r>
          </a:p>
          <a:p>
            <a:r>
              <a:rPr lang="en-US" altLang="ja-JP" sz="2400" dirty="0">
                <a:sym typeface="Symbol" panose="05050102010706020507" pitchFamily="18" charset="2"/>
              </a:rPr>
              <a:t>Installation of new bellows chamber with SR mask at Wiggler sections (</a:t>
            </a:r>
            <a:r>
              <a:rPr lang="en-US" altLang="ja-JP" sz="2400" dirty="0">
                <a:solidFill>
                  <a:schemeClr val="accent4"/>
                </a:solidFill>
                <a:sym typeface="Symbol" panose="05050102010706020507" pitchFamily="18" charset="2"/>
              </a:rPr>
              <a:t>LER</a:t>
            </a:r>
            <a:r>
              <a:rPr lang="en-US" altLang="ja-JP" sz="2400" dirty="0">
                <a:sym typeface="Symbol" panose="05050102010706020507" pitchFamily="18" charset="2"/>
              </a:rPr>
              <a:t>)</a:t>
            </a:r>
          </a:p>
          <a:p>
            <a:r>
              <a:rPr lang="en-US" altLang="ja-JP" sz="2400" dirty="0">
                <a:sym typeface="Symbol" panose="05050102010706020507" pitchFamily="18" charset="2"/>
              </a:rPr>
              <a:t>Countermeasure against vacuum issues</a:t>
            </a:r>
          </a:p>
          <a:p>
            <a:pPr lvl="1"/>
            <a:r>
              <a:rPr lang="en-US" altLang="ja-JP" sz="2200" dirty="0">
                <a:sym typeface="Symbol" panose="05050102010706020507" pitchFamily="18" charset="2"/>
              </a:rPr>
              <a:t>NEG pump feedthrough replacement (countermeasure against vacuum leak,</a:t>
            </a:r>
            <a:r>
              <a:rPr lang="en-US" altLang="ja-JP" sz="2200" dirty="0">
                <a:solidFill>
                  <a:srgbClr val="C00000"/>
                </a:solidFill>
                <a:sym typeface="Symbol" panose="05050102010706020507" pitchFamily="18" charset="2"/>
              </a:rPr>
              <a:t> </a:t>
            </a:r>
            <a:r>
              <a:rPr lang="en-US" altLang="ja-JP" sz="2200" dirty="0">
                <a:solidFill>
                  <a:schemeClr val="accent4"/>
                </a:solidFill>
                <a:sym typeface="Symbol" panose="05050102010706020507" pitchFamily="18" charset="2"/>
              </a:rPr>
              <a:t>LER</a:t>
            </a:r>
            <a:r>
              <a:rPr lang="en-US" altLang="ja-JP" sz="2200" dirty="0">
                <a:sym typeface="Symbol" panose="05050102010706020507" pitchFamily="18" charset="2"/>
              </a:rPr>
              <a:t>)</a:t>
            </a:r>
          </a:p>
          <a:p>
            <a:pPr lvl="1"/>
            <a:r>
              <a:rPr lang="en-US" altLang="ja-JP" sz="2200" dirty="0">
                <a:sym typeface="Symbol" panose="05050102010706020507" pitchFamily="18" charset="2"/>
              </a:rPr>
              <a:t>Ion pump feedthrough replacement (x4, countermeasure against abnormal discharge &amp; vacuum leak, </a:t>
            </a:r>
            <a:r>
              <a:rPr lang="en-US" altLang="ja-JP" sz="2200" dirty="0">
                <a:solidFill>
                  <a:srgbClr val="0000FF"/>
                </a:solidFill>
                <a:sym typeface="Symbol" panose="05050102010706020507" pitchFamily="18" charset="2"/>
              </a:rPr>
              <a:t>HER</a:t>
            </a:r>
            <a:r>
              <a:rPr lang="en-US" altLang="ja-JP" sz="2200" dirty="0">
                <a:sym typeface="Symbol" panose="05050102010706020507" pitchFamily="18" charset="2"/>
              </a:rPr>
              <a:t>)</a:t>
            </a:r>
          </a:p>
          <a:p>
            <a:pPr lvl="1"/>
            <a:r>
              <a:rPr lang="en-US" altLang="ja-JP" sz="2200" dirty="0">
                <a:sym typeface="Symbol" panose="05050102010706020507" pitchFamily="18" charset="2"/>
              </a:rPr>
              <a:t>Bellows chamber replacement (countermeasure against vacuum leak, </a:t>
            </a:r>
            <a:r>
              <a:rPr lang="en-US" altLang="ja-JP" sz="2200" dirty="0">
                <a:solidFill>
                  <a:srgbClr val="0000FF"/>
                </a:solidFill>
                <a:sym typeface="Symbol" panose="05050102010706020507" pitchFamily="18" charset="2"/>
              </a:rPr>
              <a:t>HER</a:t>
            </a:r>
            <a:r>
              <a:rPr lang="en-US" altLang="ja-JP" sz="2200" dirty="0">
                <a:sym typeface="Symbol" panose="05050102010706020507" pitchFamily="18" charset="2"/>
              </a:rPr>
              <a:t>)</a:t>
            </a:r>
          </a:p>
          <a:p>
            <a:pPr lvl="1"/>
            <a:r>
              <a:rPr lang="en-US" altLang="ja-JP" sz="2200" dirty="0">
                <a:sym typeface="Symbol" panose="05050102010706020507" pitchFamily="18" charset="2"/>
              </a:rPr>
              <a:t>Temporary countermeasure against vacuum leak from beam pipe welding line (countermeasure against vacuum leak, </a:t>
            </a:r>
            <a:r>
              <a:rPr lang="en-US" altLang="ja-JP" sz="2200" dirty="0">
                <a:solidFill>
                  <a:schemeClr val="accent4"/>
                </a:solidFill>
                <a:sym typeface="Symbol" panose="05050102010706020507" pitchFamily="18" charset="2"/>
              </a:rPr>
              <a:t>LER</a:t>
            </a:r>
            <a:r>
              <a:rPr lang="en-US" altLang="ja-JP" sz="2200" dirty="0">
                <a:sym typeface="Symbol" panose="05050102010706020507" pitchFamily="18" charset="2"/>
              </a:rPr>
              <a:t>)</a:t>
            </a:r>
          </a:p>
          <a:p>
            <a:pPr lvl="1"/>
            <a:r>
              <a:rPr lang="en-US" altLang="ja-JP" sz="2200" dirty="0">
                <a:sym typeface="Symbol" panose="05050102010706020507" pitchFamily="18" charset="2"/>
              </a:rPr>
              <a:t>Gate valve and bellows chamber replacement (countermeasure against pressure spike, </a:t>
            </a:r>
            <a:r>
              <a:rPr lang="en-US" altLang="ja-JP" sz="2200" dirty="0">
                <a:solidFill>
                  <a:srgbClr val="0000FF"/>
                </a:solidFill>
                <a:sym typeface="Symbol" panose="05050102010706020507" pitchFamily="18" charset="2"/>
              </a:rPr>
              <a:t>HER</a:t>
            </a:r>
            <a:r>
              <a:rPr lang="en-US" altLang="ja-JP" sz="2200" dirty="0">
                <a:sym typeface="Symbol" panose="05050102010706020507" pitchFamily="18" charset="2"/>
              </a:rPr>
              <a:t>)</a:t>
            </a:r>
          </a:p>
          <a:p>
            <a:r>
              <a:rPr lang="en-US" altLang="ja-JP" sz="2400" dirty="0">
                <a:sym typeface="Symbol" panose="05050102010706020507" pitchFamily="18" charset="2"/>
              </a:rPr>
              <a:t>Collimator works (</a:t>
            </a:r>
            <a:r>
              <a:rPr lang="en-US" altLang="ja-JP" sz="2400" dirty="0">
                <a:solidFill>
                  <a:schemeClr val="accent4"/>
                </a:solidFill>
                <a:sym typeface="Symbol" panose="05050102010706020507" pitchFamily="18" charset="2"/>
              </a:rPr>
              <a:t>LER</a:t>
            </a:r>
            <a:r>
              <a:rPr lang="en-US" altLang="ja-JP" sz="2400" dirty="0">
                <a:sym typeface="Symbol" panose="05050102010706020507" pitchFamily="18" charset="2"/>
              </a:rPr>
              <a:t>&amp;</a:t>
            </a:r>
            <a:r>
              <a:rPr lang="en-US" altLang="ja-JP" sz="2400" dirty="0">
                <a:solidFill>
                  <a:srgbClr val="0000FF"/>
                </a:solidFill>
                <a:sym typeface="Symbol" panose="05050102010706020507" pitchFamily="18" charset="2"/>
              </a:rPr>
              <a:t>HER</a:t>
            </a:r>
            <a:r>
              <a:rPr lang="en-US" altLang="ja-JP" sz="2400" dirty="0">
                <a:sym typeface="Symbol" panose="05050102010706020507" pitchFamily="18" charset="2"/>
              </a:rPr>
              <a:t>)</a:t>
            </a:r>
          </a:p>
          <a:p>
            <a:pPr lvl="1"/>
            <a:r>
              <a:rPr lang="en-US" altLang="ja-JP" sz="2200" dirty="0">
                <a:sym typeface="Symbol" panose="05050102010706020507" pitchFamily="18" charset="2"/>
              </a:rPr>
              <a:t>Collimator relocation (</a:t>
            </a:r>
            <a:r>
              <a:rPr lang="en-US" altLang="ja-JP" sz="2200" dirty="0">
                <a:solidFill>
                  <a:schemeClr val="accent4"/>
                </a:solidFill>
                <a:sym typeface="Symbol" panose="05050102010706020507" pitchFamily="18" charset="2"/>
              </a:rPr>
              <a:t>LER:D03V1 -&gt; D05V1(NLC), D06H1 -&gt; D06H4</a:t>
            </a:r>
            <a:r>
              <a:rPr lang="en-US" altLang="ja-JP" sz="2200" dirty="0">
                <a:sym typeface="Symbol" panose="05050102010706020507" pitchFamily="18" charset="2"/>
              </a:rPr>
              <a:t>)</a:t>
            </a:r>
          </a:p>
          <a:p>
            <a:pPr lvl="1"/>
            <a:r>
              <a:rPr lang="en-US" altLang="ja-JP" sz="2200" dirty="0">
                <a:sym typeface="Symbol" panose="05050102010706020507" pitchFamily="18" charset="2"/>
              </a:rPr>
              <a:t>Collimator head replacement (</a:t>
            </a:r>
            <a:r>
              <a:rPr lang="en-US" altLang="ja-JP" sz="2200" dirty="0">
                <a:solidFill>
                  <a:schemeClr val="accent4"/>
                </a:solidFill>
                <a:sym typeface="Symbol" panose="05050102010706020507" pitchFamily="18" charset="2"/>
              </a:rPr>
              <a:t>LER:D02V1, D05V1(NLC), D06V1, D06H3, D06H4, </a:t>
            </a:r>
            <a:r>
              <a:rPr lang="en-US" altLang="ja-JP" sz="2200" dirty="0">
                <a:solidFill>
                  <a:srgbClr val="0000FF"/>
                </a:solidFill>
                <a:sym typeface="Symbol" panose="05050102010706020507" pitchFamily="18" charset="2"/>
              </a:rPr>
              <a:t>HER:D01V1, D09V1</a:t>
            </a:r>
            <a:r>
              <a:rPr lang="en-US" altLang="ja-JP" sz="2200" dirty="0">
                <a:sym typeface="Symbol" panose="05050102010706020507" pitchFamily="18" charset="2"/>
              </a:rPr>
              <a:t>)</a:t>
            </a:r>
          </a:p>
          <a:p>
            <a:pPr lvl="1"/>
            <a:r>
              <a:rPr lang="en-US" altLang="ja-JP" sz="2200" dirty="0">
                <a:sym typeface="Symbol" panose="05050102010706020507" pitchFamily="18" charset="2"/>
              </a:rPr>
              <a:t>Installation HOM absorber chamber near D06V1 (</a:t>
            </a:r>
            <a:r>
              <a:rPr lang="en-US" altLang="ja-JP" sz="2200" dirty="0">
                <a:solidFill>
                  <a:schemeClr val="accent4"/>
                </a:solidFill>
                <a:sym typeface="Symbol" panose="05050102010706020507" pitchFamily="18" charset="2"/>
              </a:rPr>
              <a:t>LER</a:t>
            </a:r>
            <a:r>
              <a:rPr lang="en-US" altLang="ja-JP" sz="2200" dirty="0">
                <a:sym typeface="Symbol" panose="05050102010706020507" pitchFamily="18" charset="2"/>
              </a:rPr>
              <a:t>)</a:t>
            </a:r>
          </a:p>
          <a:p>
            <a:pPr lvl="1"/>
            <a:r>
              <a:rPr lang="en-US" altLang="ja-JP" sz="2200" dirty="0">
                <a:sym typeface="Symbol" panose="05050102010706020507" pitchFamily="18" charset="2"/>
              </a:rPr>
              <a:t>Installation of permanent magnet on </a:t>
            </a:r>
            <a:r>
              <a:rPr lang="en-US" altLang="ja-JP" sz="2200" dirty="0" err="1">
                <a:sym typeface="Symbol" panose="05050102010706020507" pitchFamily="18" charset="2"/>
              </a:rPr>
              <a:t>SuperKEKB</a:t>
            </a:r>
            <a:r>
              <a:rPr lang="en-US" altLang="ja-JP" sz="2200" dirty="0">
                <a:sym typeface="Symbol" panose="05050102010706020507" pitchFamily="18" charset="2"/>
              </a:rPr>
              <a:t>-type horizontal collimators (countermeasure against SBL, </a:t>
            </a:r>
            <a:r>
              <a:rPr lang="en-US" altLang="ja-JP" sz="2200" dirty="0">
                <a:solidFill>
                  <a:schemeClr val="accent4"/>
                </a:solidFill>
                <a:sym typeface="Symbol" panose="05050102010706020507" pitchFamily="18" charset="2"/>
              </a:rPr>
              <a:t>LER</a:t>
            </a:r>
            <a:r>
              <a:rPr lang="en-US" altLang="ja-JP" sz="2200" dirty="0">
                <a:sym typeface="Symbol" panose="05050102010706020507" pitchFamily="18" charset="2"/>
              </a:rPr>
              <a:t>&amp;</a:t>
            </a:r>
            <a:r>
              <a:rPr lang="en-US" altLang="ja-JP" sz="2200" dirty="0">
                <a:solidFill>
                  <a:srgbClr val="0000FF"/>
                </a:solidFill>
                <a:sym typeface="Symbol" panose="05050102010706020507" pitchFamily="18" charset="2"/>
              </a:rPr>
              <a:t>HER</a:t>
            </a:r>
            <a:r>
              <a:rPr lang="en-US" altLang="ja-JP" sz="2200" dirty="0">
                <a:sym typeface="Symbol" panose="05050102010706020507" pitchFamily="18" charset="2"/>
              </a:rPr>
              <a:t>)</a:t>
            </a:r>
          </a:p>
          <a:p>
            <a:pPr lvl="1"/>
            <a:r>
              <a:rPr lang="en-US" altLang="ja-JP" sz="2200" dirty="0">
                <a:sym typeface="Symbol" panose="05050102010706020507" pitchFamily="18" charset="2"/>
              </a:rPr>
              <a:t>Upgrade of KEKB-type driving mechanism (</a:t>
            </a:r>
            <a:r>
              <a:rPr lang="en-US" altLang="ja-JP" sz="2200" dirty="0">
                <a:solidFill>
                  <a:srgbClr val="0000FF"/>
                </a:solidFill>
                <a:sym typeface="Symbol" panose="05050102010706020507" pitchFamily="18" charset="2"/>
              </a:rPr>
              <a:t>HER:D09V1, D12V3</a:t>
            </a:r>
            <a:r>
              <a:rPr lang="en-US" altLang="ja-JP" sz="2200" dirty="0">
                <a:sym typeface="Symbol" panose="05050102010706020507" pitchFamily="18" charset="2"/>
              </a:rPr>
              <a:t>)</a:t>
            </a:r>
          </a:p>
          <a:p>
            <a:pPr lvl="1"/>
            <a:endParaRPr lang="en-US" altLang="ja-JP" sz="2200" dirty="0">
              <a:solidFill>
                <a:srgbClr val="0070C0"/>
              </a:solidFill>
              <a:sym typeface="Symbol" panose="05050102010706020507" pitchFamily="18" charset="2"/>
            </a:endParaRPr>
          </a:p>
        </p:txBody>
      </p:sp>
      <p:sp>
        <p:nvSpPr>
          <p:cNvPr id="44" name="四角形: 角を丸くする 43">
            <a:extLst>
              <a:ext uri="{FF2B5EF4-FFF2-40B4-BE49-F238E27FC236}">
                <a16:creationId xmlns:a16="http://schemas.microsoft.com/office/drawing/2014/main" id="{A2DE1CB7-5127-EA40-FBE2-C154DBE9DBFA}"/>
              </a:ext>
            </a:extLst>
          </p:cNvPr>
          <p:cNvSpPr/>
          <p:nvPr/>
        </p:nvSpPr>
        <p:spPr>
          <a:xfrm>
            <a:off x="398207" y="1063659"/>
            <a:ext cx="11361772" cy="4696623"/>
          </a:xfrm>
          <a:prstGeom prst="roundRect">
            <a:avLst>
              <a:gd name="adj" fmla="val 3304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D89E2554-73F7-4853-36A3-254BB14852D7}"/>
              </a:ext>
            </a:extLst>
          </p:cNvPr>
          <p:cNvSpPr txBox="1"/>
          <p:nvPr/>
        </p:nvSpPr>
        <p:spPr>
          <a:xfrm>
            <a:off x="10199892" y="938595"/>
            <a:ext cx="134984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Vacuum work</a:t>
            </a:r>
            <a:endParaRPr kumimoji="1" lang="en-US" altLang="ja-JP" sz="1600" dirty="0">
              <a:solidFill>
                <a:srgbClr val="FF0000"/>
              </a:solidFill>
            </a:endParaRPr>
          </a:p>
        </p:txBody>
      </p:sp>
      <p:sp>
        <p:nvSpPr>
          <p:cNvPr id="55" name="四角形: 角を丸くする 54">
            <a:extLst>
              <a:ext uri="{FF2B5EF4-FFF2-40B4-BE49-F238E27FC236}">
                <a16:creationId xmlns:a16="http://schemas.microsoft.com/office/drawing/2014/main" id="{08103706-10A1-B9DE-08BA-C25D9870ACB5}"/>
              </a:ext>
            </a:extLst>
          </p:cNvPr>
          <p:cNvSpPr/>
          <p:nvPr/>
        </p:nvSpPr>
        <p:spPr>
          <a:xfrm>
            <a:off x="416799" y="5828839"/>
            <a:ext cx="11343180" cy="498542"/>
          </a:xfrm>
          <a:prstGeom prst="roundRect">
            <a:avLst>
              <a:gd name="adj" fmla="val 25920"/>
            </a:avLst>
          </a:prstGeom>
          <a:noFill/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D2192E88-CDB6-FAA1-8567-A71381C6D25F}"/>
              </a:ext>
            </a:extLst>
          </p:cNvPr>
          <p:cNvSpPr txBox="1"/>
          <p:nvPr/>
        </p:nvSpPr>
        <p:spPr>
          <a:xfrm>
            <a:off x="9868738" y="6066465"/>
            <a:ext cx="167115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chemeClr val="bg2">
                    <a:lumMod val="50000"/>
                  </a:schemeClr>
                </a:solidFill>
              </a:rPr>
              <a:t>Not vacuum work</a:t>
            </a:r>
            <a:endParaRPr kumimoji="1" lang="en-US" altLang="ja-JP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0" name="四角形: 角を丸くする 59">
            <a:extLst>
              <a:ext uri="{FF2B5EF4-FFF2-40B4-BE49-F238E27FC236}">
                <a16:creationId xmlns:a16="http://schemas.microsoft.com/office/drawing/2014/main" id="{84AD0842-4A74-3BE1-1121-E1DD270FDE9E}"/>
              </a:ext>
            </a:extLst>
          </p:cNvPr>
          <p:cNvSpPr/>
          <p:nvPr/>
        </p:nvSpPr>
        <p:spPr>
          <a:xfrm>
            <a:off x="96917" y="2894275"/>
            <a:ext cx="11782706" cy="3472019"/>
          </a:xfrm>
          <a:prstGeom prst="roundRect">
            <a:avLst>
              <a:gd name="adj" fmla="val 5802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16608571-EE9D-3973-EB1A-F42942843F52}"/>
              </a:ext>
            </a:extLst>
          </p:cNvPr>
          <p:cNvSpPr txBox="1"/>
          <p:nvPr/>
        </p:nvSpPr>
        <p:spPr>
          <a:xfrm>
            <a:off x="8290359" y="2748619"/>
            <a:ext cx="306344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>
                <a:solidFill>
                  <a:srgbClr val="00B0F0"/>
                </a:solidFill>
              </a:rPr>
              <a:t>Will be reported in this talk</a:t>
            </a:r>
          </a:p>
          <a:p>
            <a:pPr algn="ctr"/>
            <a:r>
              <a:rPr lang="en-US" altLang="ja-JP" sz="1600" dirty="0">
                <a:solidFill>
                  <a:srgbClr val="00B0F0"/>
                </a:solidFill>
              </a:rPr>
              <a:t>(works mainly for vacuum system)</a:t>
            </a:r>
          </a:p>
        </p:txBody>
      </p:sp>
    </p:spTree>
    <p:extLst>
      <p:ext uri="{BB962C8B-B14F-4D97-AF65-F5344CB8AC3E}">
        <p14:creationId xmlns:p14="http://schemas.microsoft.com/office/powerpoint/2010/main" val="2467287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7FF40F-4503-97CB-253C-0796C5833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D734112-196B-09AA-9213-71D617670FF4}"/>
              </a:ext>
            </a:extLst>
          </p:cNvPr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>
            <a:extLst>
              <a:ext uri="{FF2B5EF4-FFF2-40B4-BE49-F238E27FC236}">
                <a16:creationId xmlns:a16="http://schemas.microsoft.com/office/drawing/2014/main" id="{F783F9F6-4CBD-70E8-8AA3-CEA19979C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>
            <a:extLst>
              <a:ext uri="{FF2B5EF4-FFF2-40B4-BE49-F238E27FC236}">
                <a16:creationId xmlns:a16="http://schemas.microsoft.com/office/drawing/2014/main" id="{ACFB5AB2-7AD8-3F7A-298F-9CE8E345A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53ACF28-89E2-3652-C621-B4F2C3E60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6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48FD6B97-96D1-15BF-D57F-1C9AE04F47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26th March 2024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AAD6782E-7C9A-8AFF-05E4-6C19EC117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The 27th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09591D10-98A7-853C-2643-37E30D8EBD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CBBE657D-BEE2-A573-B512-D73B2B3BD6C1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List of major works during LS1 (BT&amp;DR)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9" name="コンテンツ プレースホルダー 2">
            <a:extLst>
              <a:ext uri="{FF2B5EF4-FFF2-40B4-BE49-F238E27FC236}">
                <a16:creationId xmlns:a16="http://schemas.microsoft.com/office/drawing/2014/main" id="{55A35D9C-EA4A-F287-2CD6-6C03EA385982}"/>
              </a:ext>
            </a:extLst>
          </p:cNvPr>
          <p:cNvSpPr txBox="1">
            <a:spLocks/>
          </p:cNvSpPr>
          <p:nvPr/>
        </p:nvSpPr>
        <p:spPr>
          <a:xfrm>
            <a:off x="169606" y="1343289"/>
            <a:ext cx="11850329" cy="4549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>
                <a:sym typeface="Symbol" panose="05050102010706020507" pitchFamily="18" charset="2"/>
              </a:rPr>
              <a:t>Removal and reinstallation of bellows chambers for magnet alignment (</a:t>
            </a:r>
            <a:r>
              <a:rPr lang="en-US" altLang="ja-JP" sz="2400" dirty="0" err="1">
                <a:solidFill>
                  <a:srgbClr val="00B050"/>
                </a:solidFill>
                <a:sym typeface="Symbol" panose="05050102010706020507" pitchFamily="18" charset="2"/>
              </a:rPr>
              <a:t>BTe</a:t>
            </a:r>
            <a:r>
              <a:rPr lang="en-US" altLang="ja-JP" sz="2400" dirty="0">
                <a:solidFill>
                  <a:srgbClr val="00B050"/>
                </a:solidFill>
                <a:sym typeface="Symbol" panose="05050102010706020507" pitchFamily="18" charset="2"/>
              </a:rPr>
              <a:t> &amp; </a:t>
            </a:r>
            <a:r>
              <a:rPr lang="en-US" altLang="ja-JP" sz="2400" dirty="0" err="1">
                <a:solidFill>
                  <a:srgbClr val="00B050"/>
                </a:solidFill>
                <a:sym typeface="Symbol" panose="05050102010706020507" pitchFamily="18" charset="2"/>
              </a:rPr>
              <a:t>BTp</a:t>
            </a:r>
            <a:r>
              <a:rPr lang="en-US" altLang="ja-JP" sz="2400" dirty="0">
                <a:sym typeface="Symbol" panose="05050102010706020507" pitchFamily="18" charset="2"/>
              </a:rPr>
              <a:t>)</a:t>
            </a:r>
          </a:p>
          <a:p>
            <a:r>
              <a:rPr lang="en-US" altLang="ja-JP" sz="2400" dirty="0">
                <a:sym typeface="Symbol" panose="05050102010706020507" pitchFamily="18" charset="2"/>
              </a:rPr>
              <a:t>Installation of V-offset bellows chambers (</a:t>
            </a:r>
            <a:r>
              <a:rPr lang="en-US" altLang="ja-JP" sz="2400" dirty="0" err="1">
                <a:solidFill>
                  <a:srgbClr val="00B050"/>
                </a:solidFill>
                <a:sym typeface="Symbol" panose="05050102010706020507" pitchFamily="18" charset="2"/>
              </a:rPr>
              <a:t>BTp</a:t>
            </a:r>
            <a:r>
              <a:rPr lang="en-US" altLang="ja-JP" sz="2400" dirty="0">
                <a:sym typeface="Symbol" panose="05050102010706020507" pitchFamily="18" charset="2"/>
              </a:rPr>
              <a:t>)</a:t>
            </a:r>
          </a:p>
          <a:p>
            <a:r>
              <a:rPr lang="en-US" altLang="ja-JP" sz="2400" dirty="0">
                <a:sym typeface="Symbol" panose="05050102010706020507" pitchFamily="18" charset="2"/>
              </a:rPr>
              <a:t>Installation of CSR monitor chamber (</a:t>
            </a:r>
            <a:r>
              <a:rPr lang="en-US" altLang="ja-JP" sz="2400" dirty="0" err="1">
                <a:solidFill>
                  <a:srgbClr val="00B050"/>
                </a:solidFill>
                <a:sym typeface="Symbol" panose="05050102010706020507" pitchFamily="18" charset="2"/>
              </a:rPr>
              <a:t>BTp</a:t>
            </a:r>
            <a:r>
              <a:rPr lang="en-US" altLang="ja-JP" sz="2400" dirty="0">
                <a:sym typeface="Symbol" panose="05050102010706020507" pitchFamily="18" charset="2"/>
              </a:rPr>
              <a:t>)</a:t>
            </a:r>
          </a:p>
          <a:p>
            <a:r>
              <a:rPr lang="en-US" altLang="ja-JP" sz="2400" dirty="0">
                <a:sym typeface="Symbol" panose="05050102010706020507" pitchFamily="18" charset="2"/>
              </a:rPr>
              <a:t>Installation of OTR screen monitor (</a:t>
            </a:r>
            <a:r>
              <a:rPr lang="en-US" altLang="ja-JP" sz="2400" dirty="0" err="1">
                <a:solidFill>
                  <a:srgbClr val="00B050"/>
                </a:solidFill>
                <a:sym typeface="Symbol" panose="05050102010706020507" pitchFamily="18" charset="2"/>
              </a:rPr>
              <a:t>BTp</a:t>
            </a:r>
            <a:r>
              <a:rPr lang="en-US" altLang="ja-JP" sz="2400" dirty="0">
                <a:sym typeface="Symbol" panose="05050102010706020507" pitchFamily="18" charset="2"/>
              </a:rPr>
              <a:t>)</a:t>
            </a:r>
          </a:p>
          <a:p>
            <a:endParaRPr lang="en-US" altLang="ja-JP" sz="2400" dirty="0">
              <a:sym typeface="Symbol" panose="05050102010706020507" pitchFamily="18" charset="2"/>
            </a:endParaRPr>
          </a:p>
          <a:p>
            <a:r>
              <a:rPr lang="en-US" altLang="ja-JP" sz="2400" dirty="0">
                <a:sym typeface="Symbol" panose="05050102010706020507" pitchFamily="18" charset="2"/>
              </a:rPr>
              <a:t>Removal and reinstallation of Ext. kicker chambers for Kicker PS work (</a:t>
            </a:r>
            <a:r>
              <a:rPr lang="en-US" altLang="ja-JP" sz="2400" dirty="0">
                <a:solidFill>
                  <a:srgbClr val="7030A0"/>
                </a:solidFill>
                <a:sym typeface="Symbol" panose="05050102010706020507" pitchFamily="18" charset="2"/>
              </a:rPr>
              <a:t>DR</a:t>
            </a:r>
            <a:r>
              <a:rPr lang="en-US" altLang="ja-JP" sz="2400" dirty="0">
                <a:sym typeface="Symbol" panose="05050102010706020507" pitchFamily="18" charset="2"/>
              </a:rPr>
              <a:t>)</a:t>
            </a:r>
          </a:p>
          <a:p>
            <a:pPr lvl="3"/>
            <a:endParaRPr lang="en-US" altLang="ja-JP" sz="20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lvl="1"/>
            <a:endParaRPr lang="en-US" altLang="ja-JP" dirty="0">
              <a:solidFill>
                <a:srgbClr val="002060"/>
              </a:solidFill>
            </a:endParaRPr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B0FAAAD7-0997-2A4C-FE59-B6CCF5906D6A}"/>
              </a:ext>
            </a:extLst>
          </p:cNvPr>
          <p:cNvSpPr/>
          <p:nvPr/>
        </p:nvSpPr>
        <p:spPr>
          <a:xfrm>
            <a:off x="398207" y="1159522"/>
            <a:ext cx="11130820" cy="3840181"/>
          </a:xfrm>
          <a:prstGeom prst="roundRect">
            <a:avLst>
              <a:gd name="adj" fmla="val 3304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21E5C07-3715-9876-9FB3-83985DD2A43A}"/>
              </a:ext>
            </a:extLst>
          </p:cNvPr>
          <p:cNvSpPr txBox="1"/>
          <p:nvPr/>
        </p:nvSpPr>
        <p:spPr>
          <a:xfrm>
            <a:off x="9806798" y="4848928"/>
            <a:ext cx="15707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Vacuum work</a:t>
            </a:r>
            <a:endParaRPr kumimoji="1" lang="en-US" altLang="ja-JP" dirty="0">
              <a:solidFill>
                <a:srgbClr val="FF0000"/>
              </a:solidFill>
            </a:endParaRP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A27D9C93-C142-C922-6DDB-63074DCE72A8}"/>
              </a:ext>
            </a:extLst>
          </p:cNvPr>
          <p:cNvSpPr/>
          <p:nvPr/>
        </p:nvSpPr>
        <p:spPr>
          <a:xfrm>
            <a:off x="220191" y="3532238"/>
            <a:ext cx="11212304" cy="641784"/>
          </a:xfrm>
          <a:prstGeom prst="roundRect">
            <a:avLst>
              <a:gd name="adj" fmla="val 25314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2B7F964-9CD5-25C8-1F6E-B862C5A78C41}"/>
              </a:ext>
            </a:extLst>
          </p:cNvPr>
          <p:cNvSpPr txBox="1"/>
          <p:nvPr/>
        </p:nvSpPr>
        <p:spPr>
          <a:xfrm>
            <a:off x="7790792" y="3969025"/>
            <a:ext cx="265579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>
                <a:solidFill>
                  <a:srgbClr val="00B0F0"/>
                </a:solidFill>
              </a:rPr>
              <a:t>Will be reported in this talk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10B817A-A1BF-9000-17E4-40F239B2A813}"/>
              </a:ext>
            </a:extLst>
          </p:cNvPr>
          <p:cNvSpPr txBox="1"/>
          <p:nvPr/>
        </p:nvSpPr>
        <p:spPr>
          <a:xfrm>
            <a:off x="7006226" y="4210892"/>
            <a:ext cx="442626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>
                <a:solidFill>
                  <a:srgbClr val="00B0F0"/>
                </a:solidFill>
              </a:rPr>
              <a:t>(F</a:t>
            </a:r>
            <a:r>
              <a:rPr lang="en-US" altLang="ja-JP" sz="1600" dirty="0">
                <a:solidFill>
                  <a:srgbClr val="00B0F0"/>
                </a:solidFill>
              </a:rPr>
              <a:t>irst </a:t>
            </a:r>
            <a:r>
              <a:rPr kumimoji="1" lang="en-US" altLang="ja-JP" sz="1600" dirty="0">
                <a:solidFill>
                  <a:srgbClr val="00B0F0"/>
                </a:solidFill>
              </a:rPr>
              <a:t>vacuum work after start of beam operation)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E7BDEE9D-43A5-47A9-3280-BEE64FD5E11F}"/>
              </a:ext>
            </a:extLst>
          </p:cNvPr>
          <p:cNvSpPr/>
          <p:nvPr/>
        </p:nvSpPr>
        <p:spPr>
          <a:xfrm>
            <a:off x="220191" y="1306419"/>
            <a:ext cx="11212304" cy="2005182"/>
          </a:xfrm>
          <a:prstGeom prst="roundRect">
            <a:avLst>
              <a:gd name="adj" fmla="val 9371"/>
            </a:avLst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768370F-1955-3A9F-657E-4E667F84BFF8}"/>
              </a:ext>
            </a:extLst>
          </p:cNvPr>
          <p:cNvSpPr txBox="1"/>
          <p:nvPr/>
        </p:nvSpPr>
        <p:spPr>
          <a:xfrm>
            <a:off x="6540910" y="2940757"/>
            <a:ext cx="455725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rgbClr val="00B050"/>
                </a:solidFill>
              </a:rPr>
              <a:t>Requirements for vacuum system are less severe.</a:t>
            </a:r>
            <a:endParaRPr kumimoji="1" lang="en-US" altLang="ja-JP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377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729D6-B375-4E8C-6493-2BEB1D8C4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6547090-2A14-2A51-61A6-A9A8067A5A44}"/>
              </a:ext>
            </a:extLst>
          </p:cNvPr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>
            <a:extLst>
              <a:ext uri="{FF2B5EF4-FFF2-40B4-BE49-F238E27FC236}">
                <a16:creationId xmlns:a16="http://schemas.microsoft.com/office/drawing/2014/main" id="{D7327CEB-521D-873D-EB28-163BC9A0C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>
            <a:extLst>
              <a:ext uri="{FF2B5EF4-FFF2-40B4-BE49-F238E27FC236}">
                <a16:creationId xmlns:a16="http://schemas.microsoft.com/office/drawing/2014/main" id="{D27BF85F-A323-0A5C-A494-BFB98F3EF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3FF507B-088B-2389-6312-D4BF4E23D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7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98958C59-9358-FCF9-07E5-84AF2E7108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26th March 2024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AFE4400E-930F-67AB-20F9-9CC6EB007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The 27th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0E2D6B85-3DB3-5E3C-A143-A19E8EF8D3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1DE16EB4-CB44-A51D-83C9-91BAA1334796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Major vacuum works during LS1 (MR) #1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コンテンツ プレースホルダー 2">
            <a:extLst>
              <a:ext uri="{FF2B5EF4-FFF2-40B4-BE49-F238E27FC236}">
                <a16:creationId xmlns:a16="http://schemas.microsoft.com/office/drawing/2014/main" id="{80751736-E46C-CF78-9E3E-01D7385B59C5}"/>
              </a:ext>
            </a:extLst>
          </p:cNvPr>
          <p:cNvSpPr txBox="1">
            <a:spLocks/>
          </p:cNvSpPr>
          <p:nvPr/>
        </p:nvSpPr>
        <p:spPr>
          <a:xfrm>
            <a:off x="109633" y="1073914"/>
            <a:ext cx="5993455" cy="560710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srgbClr val="002060"/>
                </a:solidFill>
                <a:sym typeface="Symbol" panose="05050102010706020507" pitchFamily="18" charset="2"/>
              </a:rPr>
              <a:t>Vacuum work at LER wiggler sections (</a:t>
            </a:r>
            <a:r>
              <a:rPr lang="en-US" altLang="ja-JP" dirty="0">
                <a:solidFill>
                  <a:srgbClr val="FFC000"/>
                </a:solidFill>
                <a:sym typeface="Symbol" panose="05050102010706020507" pitchFamily="18" charset="2"/>
              </a:rPr>
              <a:t>LER</a:t>
            </a:r>
            <a:r>
              <a:rPr lang="en-US" altLang="ja-JP" dirty="0">
                <a:solidFill>
                  <a:srgbClr val="002060"/>
                </a:solidFill>
                <a:sym typeface="Symbol" panose="05050102010706020507" pitchFamily="18" charset="2"/>
              </a:rPr>
              <a:t>)</a:t>
            </a:r>
          </a:p>
          <a:p>
            <a:endParaRPr lang="en-US" altLang="ja-JP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lvl="1"/>
            <a:r>
              <a:rPr lang="en-US" altLang="ja-JP" dirty="0">
                <a:sym typeface="Symbol" panose="05050102010706020507" pitchFamily="18" charset="2"/>
              </a:rPr>
              <a:t>Countermeasure against temperature rise of beam pipes downstream of Wiggler Sections</a:t>
            </a:r>
          </a:p>
          <a:p>
            <a:pPr lvl="2"/>
            <a:r>
              <a:rPr lang="en-US" altLang="ja-JP" dirty="0">
                <a:sym typeface="Symbol" panose="05050102010706020507" pitchFamily="18" charset="2"/>
              </a:rPr>
              <a:t>Beam current will be increased after LS1.</a:t>
            </a:r>
          </a:p>
          <a:p>
            <a:pPr lvl="2"/>
            <a:r>
              <a:rPr lang="en-US" altLang="ja-JP" dirty="0">
                <a:sym typeface="Symbol" panose="05050102010706020507" pitchFamily="18" charset="2"/>
              </a:rPr>
              <a:t>Magnetic field of wiggler magnets might be increased to compensate the reduction due to removed wiggler magnets for NLC system construction.</a:t>
            </a:r>
          </a:p>
          <a:p>
            <a:pPr lvl="2"/>
            <a:r>
              <a:rPr lang="en-US" altLang="ja-JP" dirty="0">
                <a:sym typeface="Symbol" panose="05050102010706020507" pitchFamily="18" charset="2"/>
              </a:rPr>
              <a:t>Strong SR should be absorbed by SR masks in the bellows chambers. </a:t>
            </a:r>
          </a:p>
          <a:p>
            <a:pPr lvl="2"/>
            <a:r>
              <a:rPr lang="en-US" altLang="ja-JP" dirty="0">
                <a:sym typeface="Symbol" panose="05050102010706020507" pitchFamily="18" charset="2"/>
              </a:rPr>
              <a:t>Locations of SR masks were optimized.</a:t>
            </a:r>
          </a:p>
          <a:p>
            <a:pPr lvl="1"/>
            <a:r>
              <a:rPr lang="en-US" altLang="ja-JP" dirty="0">
                <a:sym typeface="Symbol" panose="05050102010706020507" pitchFamily="18" charset="2"/>
              </a:rPr>
              <a:t>Rearrangement of bellows chambers</a:t>
            </a:r>
          </a:p>
          <a:p>
            <a:pPr lvl="2"/>
            <a:r>
              <a:rPr lang="en-US" altLang="ja-JP" dirty="0">
                <a:solidFill>
                  <a:schemeClr val="accent2"/>
                </a:solidFill>
                <a:sym typeface="Symbol" panose="05050102010706020507" pitchFamily="18" charset="2"/>
              </a:rPr>
              <a:t>Larger SR power locations: </a:t>
            </a:r>
          </a:p>
          <a:p>
            <a:pPr marL="914400" lvl="2" indent="0">
              <a:buNone/>
            </a:pPr>
            <a:r>
              <a:rPr lang="en-US" altLang="ja-JP" dirty="0">
                <a:solidFill>
                  <a:schemeClr val="accent2"/>
                </a:solidFill>
                <a:sym typeface="Symbol" panose="05050102010706020507" pitchFamily="18" charset="2"/>
              </a:rPr>
              <a:t>        From bellows chamber w/o SR masks to w/ SR</a:t>
            </a:r>
          </a:p>
          <a:p>
            <a:pPr marL="914400" lvl="2" indent="0">
              <a:buNone/>
            </a:pPr>
            <a:r>
              <a:rPr lang="en-US" altLang="ja-JP" dirty="0">
                <a:solidFill>
                  <a:schemeClr val="accent2"/>
                </a:solidFill>
                <a:sym typeface="Symbol" panose="05050102010706020507" pitchFamily="18" charset="2"/>
              </a:rPr>
              <a:t>        masks  (9 chambers)</a:t>
            </a:r>
          </a:p>
          <a:p>
            <a:pPr lvl="2"/>
            <a:r>
              <a:rPr lang="en-US" altLang="ja-JP" dirty="0">
                <a:solidFill>
                  <a:srgbClr val="00B0F0"/>
                </a:solidFill>
                <a:sym typeface="Symbol" panose="05050102010706020507" pitchFamily="18" charset="2"/>
              </a:rPr>
              <a:t>Smaller SR power locations:</a:t>
            </a:r>
          </a:p>
          <a:p>
            <a:pPr marL="914400" lvl="2" indent="0">
              <a:buNone/>
            </a:pPr>
            <a:r>
              <a:rPr lang="en-US" altLang="ja-JP" dirty="0">
                <a:solidFill>
                  <a:srgbClr val="00B0F0"/>
                </a:solidFill>
                <a:sym typeface="Symbol" panose="05050102010706020507" pitchFamily="18" charset="2"/>
              </a:rPr>
              <a:t>       From bellows chamber w/ SR masks to w/o SR    </a:t>
            </a:r>
          </a:p>
          <a:p>
            <a:pPr marL="914400" lvl="2" indent="0">
              <a:buNone/>
            </a:pPr>
            <a:r>
              <a:rPr lang="en-US" altLang="ja-JP" dirty="0">
                <a:solidFill>
                  <a:srgbClr val="00B0F0"/>
                </a:solidFill>
                <a:sym typeface="Symbol" panose="05050102010706020507" pitchFamily="18" charset="2"/>
              </a:rPr>
              <a:t>       masks (8 chambers)</a:t>
            </a:r>
          </a:p>
          <a:p>
            <a:pPr lvl="1"/>
            <a:r>
              <a:rPr lang="en-US" altLang="ja-JP" dirty="0">
                <a:sym typeface="Symbol" panose="05050102010706020507" pitchFamily="18" charset="2"/>
              </a:rPr>
              <a:t>Air and water cooling of the bellows chamber with SR masks were also enforced.</a:t>
            </a:r>
          </a:p>
        </p:txBody>
      </p:sp>
      <p:pic>
        <p:nvPicPr>
          <p:cNvPr id="3" name="図 2" descr="テーブル, ヘルメット, 座る, 木製 が含まれている画像&#10;&#10;自動的に生成された説明">
            <a:extLst>
              <a:ext uri="{FF2B5EF4-FFF2-40B4-BE49-F238E27FC236}">
                <a16:creationId xmlns:a16="http://schemas.microsoft.com/office/drawing/2014/main" id="{967973F4-5E27-45F6-1FBA-C6F4F44814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321" y="4645969"/>
            <a:ext cx="2082305" cy="1561729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98430538-CA9B-B609-DFB6-36B4ECCFFB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2183" y="4708652"/>
            <a:ext cx="2004501" cy="1502858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7232ADFB-202D-7C9C-3D37-284963D9D60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777"/>
          <a:stretch/>
        </p:blipFill>
        <p:spPr>
          <a:xfrm>
            <a:off x="6339385" y="1046769"/>
            <a:ext cx="4185813" cy="1605215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5FE28AF8-AD17-647E-A751-1BDB8EDC819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169"/>
          <a:stretch/>
        </p:blipFill>
        <p:spPr>
          <a:xfrm>
            <a:off x="6288227" y="2866184"/>
            <a:ext cx="4264182" cy="1533218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9203AF61-B041-CBF1-4D9C-6678787D2D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61305" y="3405598"/>
            <a:ext cx="1765379" cy="1268535"/>
          </a:xfrm>
          <a:prstGeom prst="rect">
            <a:avLst/>
          </a:prstGeom>
        </p:spPr>
      </p:pic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C020832D-0722-2C42-B6E5-9C7A4D6C97F6}"/>
              </a:ext>
            </a:extLst>
          </p:cNvPr>
          <p:cNvSpPr txBox="1"/>
          <p:nvPr/>
        </p:nvSpPr>
        <p:spPr>
          <a:xfrm>
            <a:off x="6373505" y="1019625"/>
            <a:ext cx="216317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70C0"/>
                </a:solidFill>
              </a:rPr>
              <a:t>Oho wiggler section (D04, D05) </a:t>
            </a:r>
            <a:endParaRPr kumimoji="1" lang="ja-JP" altLang="en-US" sz="1200" dirty="0">
              <a:solidFill>
                <a:srgbClr val="0070C0"/>
              </a:solidFill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62EE2D30-01C5-4895-9770-84A8EBE6E0D5}"/>
              </a:ext>
            </a:extLst>
          </p:cNvPr>
          <p:cNvSpPr txBox="1"/>
          <p:nvPr/>
        </p:nvSpPr>
        <p:spPr>
          <a:xfrm>
            <a:off x="6373504" y="2839040"/>
            <a:ext cx="242930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0070C0"/>
                </a:solidFill>
              </a:rPr>
              <a:t>Nikko</a:t>
            </a:r>
            <a:r>
              <a:rPr kumimoji="1" lang="en-US" altLang="ja-JP" sz="1200" dirty="0">
                <a:solidFill>
                  <a:srgbClr val="0070C0"/>
                </a:solidFill>
              </a:rPr>
              <a:t> wiggler section (D10, D11) </a:t>
            </a:r>
            <a:endParaRPr kumimoji="1" lang="ja-JP" altLang="en-US" sz="1200" dirty="0">
              <a:solidFill>
                <a:srgbClr val="0070C0"/>
              </a:solidFill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99B7EF0B-B02B-DDF4-182C-2EE2F2EF6AD4}"/>
              </a:ext>
            </a:extLst>
          </p:cNvPr>
          <p:cNvSpPr/>
          <p:nvPr/>
        </p:nvSpPr>
        <p:spPr>
          <a:xfrm>
            <a:off x="6612340" y="1296624"/>
            <a:ext cx="1146412" cy="115923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CCEEDA4D-954E-FBCF-2D34-808F75BF86E1}"/>
              </a:ext>
            </a:extLst>
          </p:cNvPr>
          <p:cNvSpPr txBox="1"/>
          <p:nvPr/>
        </p:nvSpPr>
        <p:spPr>
          <a:xfrm>
            <a:off x="6578996" y="1288804"/>
            <a:ext cx="124997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Wiggler removal</a:t>
            </a:r>
          </a:p>
          <a:p>
            <a:r>
              <a:rPr lang="en-US" altLang="ja-JP" sz="1200" dirty="0">
                <a:solidFill>
                  <a:srgbClr val="FF0000"/>
                </a:solidFill>
              </a:rPr>
              <a:t>For </a:t>
            </a:r>
            <a:r>
              <a:rPr kumimoji="1" lang="en-US" altLang="ja-JP" sz="1200" dirty="0">
                <a:solidFill>
                  <a:srgbClr val="FF0000"/>
                </a:solidFill>
              </a:rPr>
              <a:t>NLC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5413A90D-7B55-9D8C-C8B6-5668AA2FE689}"/>
              </a:ext>
            </a:extLst>
          </p:cNvPr>
          <p:cNvSpPr txBox="1"/>
          <p:nvPr/>
        </p:nvSpPr>
        <p:spPr>
          <a:xfrm rot="16200000">
            <a:off x="5575748" y="1420917"/>
            <a:ext cx="875498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dirty="0"/>
              <a:t>Temp [</a:t>
            </a:r>
            <a:r>
              <a:rPr lang="en-US" altLang="ja-JP" sz="1100" dirty="0">
                <a:sym typeface="Symbol" panose="05050102010706020507" pitchFamily="18" charset="2"/>
              </a:rPr>
              <a:t></a:t>
            </a:r>
            <a:r>
              <a:rPr lang="en-US" altLang="ja-JP" sz="1100" dirty="0"/>
              <a:t>C]</a:t>
            </a:r>
            <a:endParaRPr kumimoji="1" lang="ja-JP" altLang="en-US" sz="1100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CCFA2364-D6CF-976C-0BB5-9CFBB3B3ECD3}"/>
              </a:ext>
            </a:extLst>
          </p:cNvPr>
          <p:cNvSpPr txBox="1"/>
          <p:nvPr/>
        </p:nvSpPr>
        <p:spPr>
          <a:xfrm rot="16200000">
            <a:off x="5556392" y="3202967"/>
            <a:ext cx="875498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dirty="0"/>
              <a:t>Temp [</a:t>
            </a:r>
            <a:r>
              <a:rPr lang="en-US" altLang="ja-JP" sz="1100" dirty="0">
                <a:sym typeface="Symbol" panose="05050102010706020507" pitchFamily="18" charset="2"/>
              </a:rPr>
              <a:t></a:t>
            </a:r>
            <a:r>
              <a:rPr lang="en-US" altLang="ja-JP" sz="1100" dirty="0"/>
              <a:t>C]</a:t>
            </a:r>
            <a:endParaRPr kumimoji="1" lang="ja-JP" altLang="en-US" sz="1100" dirty="0"/>
          </a:p>
        </p:txBody>
      </p: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AF77849F-461C-04E5-E850-C7E9A664C2B9}"/>
              </a:ext>
            </a:extLst>
          </p:cNvPr>
          <p:cNvCxnSpPr>
            <a:cxnSpLocks/>
          </p:cNvCxnSpPr>
          <p:nvPr/>
        </p:nvCxnSpPr>
        <p:spPr>
          <a:xfrm>
            <a:off x="9553433" y="1335684"/>
            <a:ext cx="0" cy="1077658"/>
          </a:xfrm>
          <a:prstGeom prst="line">
            <a:avLst/>
          </a:prstGeom>
          <a:ln w="28575">
            <a:solidFill>
              <a:schemeClr val="accent2"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CE8D8878-4F51-B54C-AEC0-73DAB3476AB5}"/>
              </a:ext>
            </a:extLst>
          </p:cNvPr>
          <p:cNvCxnSpPr>
            <a:cxnSpLocks/>
          </p:cNvCxnSpPr>
          <p:nvPr/>
        </p:nvCxnSpPr>
        <p:spPr>
          <a:xfrm>
            <a:off x="9350991" y="1335684"/>
            <a:ext cx="0" cy="1077658"/>
          </a:xfrm>
          <a:prstGeom prst="line">
            <a:avLst/>
          </a:prstGeom>
          <a:ln w="28575">
            <a:solidFill>
              <a:schemeClr val="accent2"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3CDE7237-6C67-AFD6-0F6F-1E513100F2B5}"/>
              </a:ext>
            </a:extLst>
          </p:cNvPr>
          <p:cNvCxnSpPr>
            <a:cxnSpLocks/>
          </p:cNvCxnSpPr>
          <p:nvPr/>
        </p:nvCxnSpPr>
        <p:spPr>
          <a:xfrm>
            <a:off x="8332374" y="1335684"/>
            <a:ext cx="0" cy="1077658"/>
          </a:xfrm>
          <a:prstGeom prst="line">
            <a:avLst/>
          </a:prstGeom>
          <a:ln w="28575">
            <a:solidFill>
              <a:srgbClr val="00B0F0">
                <a:alpha val="50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9A5A9FE7-1847-D6F7-8914-6C1B77D3E144}"/>
              </a:ext>
            </a:extLst>
          </p:cNvPr>
          <p:cNvCxnSpPr>
            <a:cxnSpLocks/>
          </p:cNvCxnSpPr>
          <p:nvPr/>
        </p:nvCxnSpPr>
        <p:spPr>
          <a:xfrm>
            <a:off x="8573484" y="1335684"/>
            <a:ext cx="0" cy="1077658"/>
          </a:xfrm>
          <a:prstGeom prst="line">
            <a:avLst/>
          </a:prstGeom>
          <a:ln w="28575">
            <a:solidFill>
              <a:srgbClr val="00B0F0">
                <a:alpha val="50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CA93BFBA-C554-D248-1DCF-90DA470CA911}"/>
              </a:ext>
            </a:extLst>
          </p:cNvPr>
          <p:cNvCxnSpPr>
            <a:cxnSpLocks/>
          </p:cNvCxnSpPr>
          <p:nvPr/>
        </p:nvCxnSpPr>
        <p:spPr>
          <a:xfrm>
            <a:off x="9101198" y="1335684"/>
            <a:ext cx="0" cy="1077658"/>
          </a:xfrm>
          <a:prstGeom prst="line">
            <a:avLst/>
          </a:prstGeom>
          <a:ln w="28575">
            <a:solidFill>
              <a:srgbClr val="00B0F0">
                <a:alpha val="50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B9B32F62-721C-DF65-4ACA-7A6597C1777C}"/>
              </a:ext>
            </a:extLst>
          </p:cNvPr>
          <p:cNvCxnSpPr>
            <a:cxnSpLocks/>
          </p:cNvCxnSpPr>
          <p:nvPr/>
        </p:nvCxnSpPr>
        <p:spPr>
          <a:xfrm>
            <a:off x="9239950" y="1335684"/>
            <a:ext cx="0" cy="1077658"/>
          </a:xfrm>
          <a:prstGeom prst="line">
            <a:avLst/>
          </a:prstGeom>
          <a:ln w="28575">
            <a:solidFill>
              <a:srgbClr val="00B0F0">
                <a:alpha val="50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CAE68B7D-B5E1-08C3-5607-B3E240EE34C0}"/>
              </a:ext>
            </a:extLst>
          </p:cNvPr>
          <p:cNvCxnSpPr>
            <a:cxnSpLocks/>
          </p:cNvCxnSpPr>
          <p:nvPr/>
        </p:nvCxnSpPr>
        <p:spPr>
          <a:xfrm>
            <a:off x="9467412" y="1335684"/>
            <a:ext cx="0" cy="1077658"/>
          </a:xfrm>
          <a:prstGeom prst="line">
            <a:avLst/>
          </a:prstGeom>
          <a:ln w="28575">
            <a:solidFill>
              <a:srgbClr val="00B0F0">
                <a:alpha val="50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BAB69E6C-FAEA-AE54-D367-1F779FEFBD62}"/>
              </a:ext>
            </a:extLst>
          </p:cNvPr>
          <p:cNvCxnSpPr>
            <a:cxnSpLocks/>
          </p:cNvCxnSpPr>
          <p:nvPr/>
        </p:nvCxnSpPr>
        <p:spPr>
          <a:xfrm>
            <a:off x="9606165" y="1335684"/>
            <a:ext cx="0" cy="1077658"/>
          </a:xfrm>
          <a:prstGeom prst="line">
            <a:avLst/>
          </a:prstGeom>
          <a:ln w="28575">
            <a:solidFill>
              <a:srgbClr val="00B0F0">
                <a:alpha val="50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0F6B1568-C788-6D61-0040-B0330717C2E0}"/>
              </a:ext>
            </a:extLst>
          </p:cNvPr>
          <p:cNvCxnSpPr>
            <a:cxnSpLocks/>
          </p:cNvCxnSpPr>
          <p:nvPr/>
        </p:nvCxnSpPr>
        <p:spPr>
          <a:xfrm>
            <a:off x="8316451" y="3082588"/>
            <a:ext cx="0" cy="1077658"/>
          </a:xfrm>
          <a:prstGeom prst="line">
            <a:avLst/>
          </a:prstGeom>
          <a:ln w="28575">
            <a:solidFill>
              <a:schemeClr val="accent2"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87A8D3DB-DA60-81AA-3069-688355FE5519}"/>
              </a:ext>
            </a:extLst>
          </p:cNvPr>
          <p:cNvCxnSpPr>
            <a:cxnSpLocks/>
          </p:cNvCxnSpPr>
          <p:nvPr/>
        </p:nvCxnSpPr>
        <p:spPr>
          <a:xfrm>
            <a:off x="8462028" y="3082588"/>
            <a:ext cx="0" cy="1077658"/>
          </a:xfrm>
          <a:prstGeom prst="line">
            <a:avLst/>
          </a:prstGeom>
          <a:ln w="28575">
            <a:solidFill>
              <a:srgbClr val="00B0F0">
                <a:alpha val="50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F884F56A-4138-79DC-FD42-9B96FA3F55C3}"/>
              </a:ext>
            </a:extLst>
          </p:cNvPr>
          <p:cNvCxnSpPr>
            <a:cxnSpLocks/>
          </p:cNvCxnSpPr>
          <p:nvPr/>
        </p:nvCxnSpPr>
        <p:spPr>
          <a:xfrm>
            <a:off x="8537091" y="3082588"/>
            <a:ext cx="0" cy="1077658"/>
          </a:xfrm>
          <a:prstGeom prst="line">
            <a:avLst/>
          </a:prstGeom>
          <a:ln w="28575">
            <a:solidFill>
              <a:schemeClr val="accent2"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213294E4-93E1-88A3-2931-56FA49B2649B}"/>
              </a:ext>
            </a:extLst>
          </p:cNvPr>
          <p:cNvCxnSpPr>
            <a:cxnSpLocks/>
          </p:cNvCxnSpPr>
          <p:nvPr/>
        </p:nvCxnSpPr>
        <p:spPr>
          <a:xfrm>
            <a:off x="8744082" y="3082588"/>
            <a:ext cx="0" cy="1077658"/>
          </a:xfrm>
          <a:prstGeom prst="line">
            <a:avLst/>
          </a:prstGeom>
          <a:ln w="28575">
            <a:solidFill>
              <a:schemeClr val="accent2"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2A32ABB2-9E5F-6A4C-677D-B42FBAAB5322}"/>
              </a:ext>
            </a:extLst>
          </p:cNvPr>
          <p:cNvCxnSpPr>
            <a:cxnSpLocks/>
          </p:cNvCxnSpPr>
          <p:nvPr/>
        </p:nvCxnSpPr>
        <p:spPr>
          <a:xfrm>
            <a:off x="8951073" y="3082588"/>
            <a:ext cx="0" cy="1077658"/>
          </a:xfrm>
          <a:prstGeom prst="line">
            <a:avLst/>
          </a:prstGeom>
          <a:ln w="28575">
            <a:solidFill>
              <a:schemeClr val="accent2"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66513AC4-A493-898B-82F9-D5FA0F610209}"/>
              </a:ext>
            </a:extLst>
          </p:cNvPr>
          <p:cNvCxnSpPr>
            <a:cxnSpLocks/>
          </p:cNvCxnSpPr>
          <p:nvPr/>
        </p:nvCxnSpPr>
        <p:spPr>
          <a:xfrm>
            <a:off x="9158064" y="3082588"/>
            <a:ext cx="0" cy="1077658"/>
          </a:xfrm>
          <a:prstGeom prst="line">
            <a:avLst/>
          </a:prstGeom>
          <a:ln w="28575">
            <a:solidFill>
              <a:schemeClr val="accent2"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DE8CF735-320E-903F-0696-D94D87400BB5}"/>
              </a:ext>
            </a:extLst>
          </p:cNvPr>
          <p:cNvCxnSpPr>
            <a:cxnSpLocks/>
          </p:cNvCxnSpPr>
          <p:nvPr/>
        </p:nvCxnSpPr>
        <p:spPr>
          <a:xfrm>
            <a:off x="9405998" y="3082588"/>
            <a:ext cx="0" cy="1077658"/>
          </a:xfrm>
          <a:prstGeom prst="line">
            <a:avLst/>
          </a:prstGeom>
          <a:ln w="28575">
            <a:solidFill>
              <a:schemeClr val="accent2"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26979F59-F746-2044-84BE-147A1BD9CA72}"/>
              </a:ext>
            </a:extLst>
          </p:cNvPr>
          <p:cNvCxnSpPr>
            <a:cxnSpLocks/>
          </p:cNvCxnSpPr>
          <p:nvPr/>
        </p:nvCxnSpPr>
        <p:spPr>
          <a:xfrm>
            <a:off x="9617954" y="3082588"/>
            <a:ext cx="0" cy="1077658"/>
          </a:xfrm>
          <a:prstGeom prst="line">
            <a:avLst/>
          </a:prstGeom>
          <a:ln w="28575">
            <a:solidFill>
              <a:schemeClr val="accent2"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6AD43547-B32D-1987-029B-12B2E60F6D23}"/>
              </a:ext>
            </a:extLst>
          </p:cNvPr>
          <p:cNvCxnSpPr>
            <a:cxnSpLocks/>
          </p:cNvCxnSpPr>
          <p:nvPr/>
        </p:nvCxnSpPr>
        <p:spPr>
          <a:xfrm>
            <a:off x="9112571" y="3082588"/>
            <a:ext cx="0" cy="1077658"/>
          </a:xfrm>
          <a:prstGeom prst="line">
            <a:avLst/>
          </a:prstGeom>
          <a:ln w="28575">
            <a:solidFill>
              <a:srgbClr val="00B0F0">
                <a:alpha val="50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3" name="矢印: 右 62">
            <a:extLst>
              <a:ext uri="{FF2B5EF4-FFF2-40B4-BE49-F238E27FC236}">
                <a16:creationId xmlns:a16="http://schemas.microsoft.com/office/drawing/2014/main" id="{1B6FF6BC-E874-48B6-51F6-A863155320C8}"/>
              </a:ext>
            </a:extLst>
          </p:cNvPr>
          <p:cNvSpPr/>
          <p:nvPr/>
        </p:nvSpPr>
        <p:spPr>
          <a:xfrm>
            <a:off x="6188260" y="2309996"/>
            <a:ext cx="261610" cy="169118"/>
          </a:xfrm>
          <a:prstGeom prst="rightArrow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矢印: 右 63">
            <a:extLst>
              <a:ext uri="{FF2B5EF4-FFF2-40B4-BE49-F238E27FC236}">
                <a16:creationId xmlns:a16="http://schemas.microsoft.com/office/drawing/2014/main" id="{1A3100AE-E6C9-5BEB-DA32-90B7DD266A12}"/>
              </a:ext>
            </a:extLst>
          </p:cNvPr>
          <p:cNvSpPr/>
          <p:nvPr/>
        </p:nvSpPr>
        <p:spPr>
          <a:xfrm>
            <a:off x="6169880" y="4053528"/>
            <a:ext cx="261610" cy="169118"/>
          </a:xfrm>
          <a:prstGeom prst="rightArrow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F817917A-3070-22CA-92C2-EBF64D62E0EC}"/>
              </a:ext>
            </a:extLst>
          </p:cNvPr>
          <p:cNvSpPr txBox="1"/>
          <p:nvPr/>
        </p:nvSpPr>
        <p:spPr>
          <a:xfrm>
            <a:off x="6004567" y="2070563"/>
            <a:ext cx="623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FF66FF"/>
                </a:solidFill>
              </a:rPr>
              <a:t>beam </a:t>
            </a:r>
            <a:endParaRPr kumimoji="1" lang="ja-JP" altLang="en-US" sz="1200" dirty="0">
              <a:solidFill>
                <a:srgbClr val="FF66FF"/>
              </a:solidFill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369C7B8D-FB32-432F-AA2B-4962C22DD0F6}"/>
              </a:ext>
            </a:extLst>
          </p:cNvPr>
          <p:cNvSpPr txBox="1"/>
          <p:nvPr/>
        </p:nvSpPr>
        <p:spPr>
          <a:xfrm>
            <a:off x="5992613" y="3824849"/>
            <a:ext cx="623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FF66FF"/>
                </a:solidFill>
              </a:rPr>
              <a:t>beam </a:t>
            </a:r>
            <a:endParaRPr kumimoji="1" lang="ja-JP" altLang="en-US" sz="1200" dirty="0">
              <a:solidFill>
                <a:srgbClr val="FF66FF"/>
              </a:solidFill>
            </a:endParaRPr>
          </a:p>
        </p:txBody>
      </p:sp>
      <p:grpSp>
        <p:nvGrpSpPr>
          <p:cNvPr id="79" name="グループ化 78">
            <a:extLst>
              <a:ext uri="{FF2B5EF4-FFF2-40B4-BE49-F238E27FC236}">
                <a16:creationId xmlns:a16="http://schemas.microsoft.com/office/drawing/2014/main" id="{9ED6AAAE-1353-6761-C543-0B6553860722}"/>
              </a:ext>
            </a:extLst>
          </p:cNvPr>
          <p:cNvGrpSpPr/>
          <p:nvPr/>
        </p:nvGrpSpPr>
        <p:grpSpPr>
          <a:xfrm>
            <a:off x="10636238" y="1431166"/>
            <a:ext cx="1480667" cy="878830"/>
            <a:chOff x="10683099" y="3333771"/>
            <a:chExt cx="1480667" cy="878830"/>
          </a:xfrm>
        </p:grpSpPr>
        <p:cxnSp>
          <p:nvCxnSpPr>
            <p:cNvPr id="67" name="直線コネクタ 66">
              <a:extLst>
                <a:ext uri="{FF2B5EF4-FFF2-40B4-BE49-F238E27FC236}">
                  <a16:creationId xmlns:a16="http://schemas.microsoft.com/office/drawing/2014/main" id="{A326D498-6D76-4C61-E483-976BC122547A}"/>
                </a:ext>
              </a:extLst>
            </p:cNvPr>
            <p:cNvCxnSpPr>
              <a:cxnSpLocks/>
            </p:cNvCxnSpPr>
            <p:nvPr/>
          </p:nvCxnSpPr>
          <p:spPr>
            <a:xfrm>
              <a:off x="10719614" y="3811085"/>
              <a:ext cx="0" cy="401516"/>
            </a:xfrm>
            <a:prstGeom prst="line">
              <a:avLst/>
            </a:prstGeom>
            <a:ln w="28575">
              <a:solidFill>
                <a:srgbClr val="00B0F0">
                  <a:alpha val="50000"/>
                </a:srgb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9" name="直線コネクタ 68">
              <a:extLst>
                <a:ext uri="{FF2B5EF4-FFF2-40B4-BE49-F238E27FC236}">
                  <a16:creationId xmlns:a16="http://schemas.microsoft.com/office/drawing/2014/main" id="{DAD6B467-C35B-076B-4B5F-D0483CC5E1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19614" y="3333771"/>
              <a:ext cx="0" cy="401516"/>
            </a:xfrm>
            <a:prstGeom prst="line">
              <a:avLst/>
            </a:prstGeom>
            <a:ln w="28575">
              <a:solidFill>
                <a:schemeClr val="accent2">
                  <a:alpha val="5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5FCDF391-9A01-AE85-CFA9-2383110D69A0}"/>
                </a:ext>
              </a:extLst>
            </p:cNvPr>
            <p:cNvSpPr txBox="1"/>
            <p:nvPr/>
          </p:nvSpPr>
          <p:spPr>
            <a:xfrm>
              <a:off x="10701224" y="3386172"/>
              <a:ext cx="14625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1200" dirty="0">
                  <a:solidFill>
                    <a:schemeClr val="accent2"/>
                  </a:solidFill>
                </a:rPr>
                <a:t>w/o </a:t>
              </a:r>
              <a:r>
                <a:rPr kumimoji="1" lang="en-US" altLang="ja-JP" sz="1200" dirty="0">
                  <a:solidFill>
                    <a:schemeClr val="accent2"/>
                  </a:solidFill>
                  <a:sym typeface="Symbol" panose="05050102010706020507" pitchFamily="18" charset="2"/>
                </a:rPr>
                <a:t></a:t>
              </a:r>
              <a:r>
                <a:rPr kumimoji="1" lang="en-US" altLang="ja-JP" sz="1200" dirty="0">
                  <a:solidFill>
                    <a:schemeClr val="accent2"/>
                  </a:solidFill>
                </a:rPr>
                <a:t> w/ SR masks </a:t>
              </a:r>
              <a:endParaRPr kumimoji="1" lang="ja-JP" altLang="en-US" sz="1200" dirty="0">
                <a:solidFill>
                  <a:schemeClr val="accent2"/>
                </a:solidFill>
              </a:endParaRPr>
            </a:p>
          </p:txBody>
        </p:sp>
        <p:sp>
          <p:nvSpPr>
            <p:cNvPr id="77" name="テキスト ボックス 76">
              <a:extLst>
                <a:ext uri="{FF2B5EF4-FFF2-40B4-BE49-F238E27FC236}">
                  <a16:creationId xmlns:a16="http://schemas.microsoft.com/office/drawing/2014/main" id="{D5A545BD-00DE-94BC-972E-160A866B7E18}"/>
                </a:ext>
              </a:extLst>
            </p:cNvPr>
            <p:cNvSpPr txBox="1"/>
            <p:nvPr/>
          </p:nvSpPr>
          <p:spPr>
            <a:xfrm>
              <a:off x="10683099" y="3859500"/>
              <a:ext cx="14625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1200" dirty="0">
                  <a:solidFill>
                    <a:srgbClr val="00B0F0"/>
                  </a:solidFill>
                </a:rPr>
                <a:t>w/ </a:t>
              </a:r>
              <a:r>
                <a:rPr kumimoji="1" lang="en-US" altLang="ja-JP" sz="1200" dirty="0">
                  <a:solidFill>
                    <a:srgbClr val="00B0F0"/>
                  </a:solidFill>
                  <a:sym typeface="Symbol" panose="05050102010706020507" pitchFamily="18" charset="2"/>
                </a:rPr>
                <a:t></a:t>
              </a:r>
              <a:r>
                <a:rPr kumimoji="1" lang="en-US" altLang="ja-JP" sz="1200" dirty="0">
                  <a:solidFill>
                    <a:srgbClr val="00B0F0"/>
                  </a:solidFill>
                </a:rPr>
                <a:t> w/o SR masks </a:t>
              </a:r>
              <a:endParaRPr kumimoji="1" lang="ja-JP" altLang="en-US" sz="1200" dirty="0">
                <a:solidFill>
                  <a:srgbClr val="00B0F0"/>
                </a:solidFill>
              </a:endParaRPr>
            </a:p>
          </p:txBody>
        </p:sp>
      </p:grp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3660DCBB-5779-7478-D6EF-0B618898F904}"/>
              </a:ext>
            </a:extLst>
          </p:cNvPr>
          <p:cNvSpPr txBox="1"/>
          <p:nvPr/>
        </p:nvSpPr>
        <p:spPr>
          <a:xfrm>
            <a:off x="10653040" y="955011"/>
            <a:ext cx="124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/>
              <a:t>Bellows chamber replacement</a:t>
            </a:r>
            <a:r>
              <a:rPr kumimoji="1" lang="en-US" altLang="ja-JP" sz="1200" dirty="0"/>
              <a:t> </a:t>
            </a:r>
            <a:endParaRPr kumimoji="1" lang="ja-JP" altLang="en-US" sz="1200" dirty="0"/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ED1169CA-2FA5-F147-196F-C60CEC70960C}"/>
              </a:ext>
            </a:extLst>
          </p:cNvPr>
          <p:cNvSpPr txBox="1"/>
          <p:nvPr/>
        </p:nvSpPr>
        <p:spPr>
          <a:xfrm>
            <a:off x="9405998" y="964974"/>
            <a:ext cx="97176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200" dirty="0"/>
              <a:t>@1400 mA</a:t>
            </a:r>
            <a:endParaRPr kumimoji="1" lang="ja-JP" altLang="en-US" sz="1200" dirty="0"/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8D1C7934-1E72-EC90-AB6E-D1E6153E5F67}"/>
              </a:ext>
            </a:extLst>
          </p:cNvPr>
          <p:cNvSpPr txBox="1"/>
          <p:nvPr/>
        </p:nvSpPr>
        <p:spPr>
          <a:xfrm>
            <a:off x="9438258" y="2742987"/>
            <a:ext cx="97176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200" dirty="0"/>
              <a:t>@1400 mA</a:t>
            </a:r>
            <a:endParaRPr kumimoji="1" lang="ja-JP" altLang="en-US" sz="1200" dirty="0"/>
          </a:p>
        </p:txBody>
      </p:sp>
      <p:grpSp>
        <p:nvGrpSpPr>
          <p:cNvPr id="90" name="グループ化 89">
            <a:extLst>
              <a:ext uri="{FF2B5EF4-FFF2-40B4-BE49-F238E27FC236}">
                <a16:creationId xmlns:a16="http://schemas.microsoft.com/office/drawing/2014/main" id="{9A34D22E-5A71-53B8-9383-33D55AA9DC3E}"/>
              </a:ext>
            </a:extLst>
          </p:cNvPr>
          <p:cNvGrpSpPr/>
          <p:nvPr/>
        </p:nvGrpSpPr>
        <p:grpSpPr>
          <a:xfrm>
            <a:off x="6116645" y="999153"/>
            <a:ext cx="289399" cy="1139703"/>
            <a:chOff x="6089349" y="1013207"/>
            <a:chExt cx="289399" cy="1146121"/>
          </a:xfrm>
        </p:grpSpPr>
        <p:sp>
          <p:nvSpPr>
            <p:cNvPr id="84" name="テキスト ボックス 83">
              <a:extLst>
                <a:ext uri="{FF2B5EF4-FFF2-40B4-BE49-F238E27FC236}">
                  <a16:creationId xmlns:a16="http://schemas.microsoft.com/office/drawing/2014/main" id="{24B1E83F-6BA6-CF9E-7108-7CC830FA92B5}"/>
                </a:ext>
              </a:extLst>
            </p:cNvPr>
            <p:cNvSpPr txBox="1"/>
            <p:nvPr/>
          </p:nvSpPr>
          <p:spPr>
            <a:xfrm>
              <a:off x="6089349" y="1013207"/>
              <a:ext cx="289399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" dirty="0"/>
                <a:t>70</a:t>
              </a:r>
              <a:endParaRPr kumimoji="1" lang="ja-JP" altLang="en-US" sz="800" dirty="0"/>
            </a:p>
          </p:txBody>
        </p:sp>
        <p:sp>
          <p:nvSpPr>
            <p:cNvPr id="85" name="テキスト ボックス 84">
              <a:extLst>
                <a:ext uri="{FF2B5EF4-FFF2-40B4-BE49-F238E27FC236}">
                  <a16:creationId xmlns:a16="http://schemas.microsoft.com/office/drawing/2014/main" id="{10CD120C-990D-C105-B300-EFB969E625A9}"/>
                </a:ext>
              </a:extLst>
            </p:cNvPr>
            <p:cNvSpPr txBox="1"/>
            <p:nvPr/>
          </p:nvSpPr>
          <p:spPr>
            <a:xfrm>
              <a:off x="6089349" y="1943884"/>
              <a:ext cx="289399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" dirty="0"/>
                <a:t>2</a:t>
              </a:r>
              <a:r>
                <a:rPr kumimoji="1" lang="en-US" altLang="ja-JP" sz="800" dirty="0"/>
                <a:t>0</a:t>
              </a:r>
              <a:endParaRPr kumimoji="1" lang="ja-JP" altLang="en-US" sz="800" dirty="0"/>
            </a:p>
          </p:txBody>
        </p:sp>
        <p:sp>
          <p:nvSpPr>
            <p:cNvPr id="86" name="テキスト ボックス 85">
              <a:extLst>
                <a:ext uri="{FF2B5EF4-FFF2-40B4-BE49-F238E27FC236}">
                  <a16:creationId xmlns:a16="http://schemas.microsoft.com/office/drawing/2014/main" id="{624378F3-A14A-C8E1-8B1B-62AE9CB256DF}"/>
                </a:ext>
              </a:extLst>
            </p:cNvPr>
            <p:cNvSpPr txBox="1"/>
            <p:nvPr/>
          </p:nvSpPr>
          <p:spPr>
            <a:xfrm>
              <a:off x="6089349" y="1757747"/>
              <a:ext cx="289399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" dirty="0"/>
                <a:t>30</a:t>
              </a:r>
              <a:endParaRPr kumimoji="1" lang="ja-JP" altLang="en-US" sz="800" dirty="0"/>
            </a:p>
          </p:txBody>
        </p:sp>
        <p:sp>
          <p:nvSpPr>
            <p:cNvPr id="87" name="テキスト ボックス 86">
              <a:extLst>
                <a:ext uri="{FF2B5EF4-FFF2-40B4-BE49-F238E27FC236}">
                  <a16:creationId xmlns:a16="http://schemas.microsoft.com/office/drawing/2014/main" id="{0010B2CA-4A63-18D5-CF37-49A70202C166}"/>
                </a:ext>
              </a:extLst>
            </p:cNvPr>
            <p:cNvSpPr txBox="1"/>
            <p:nvPr/>
          </p:nvSpPr>
          <p:spPr>
            <a:xfrm>
              <a:off x="6089349" y="1571612"/>
              <a:ext cx="289399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" dirty="0"/>
                <a:t>4</a:t>
              </a:r>
              <a:r>
                <a:rPr kumimoji="1" lang="en-US" altLang="ja-JP" sz="800" dirty="0"/>
                <a:t>0</a:t>
              </a:r>
              <a:endParaRPr kumimoji="1" lang="ja-JP" altLang="en-US" sz="800" dirty="0"/>
            </a:p>
          </p:txBody>
        </p:sp>
        <p:sp>
          <p:nvSpPr>
            <p:cNvPr id="88" name="テキスト ボックス 87">
              <a:extLst>
                <a:ext uri="{FF2B5EF4-FFF2-40B4-BE49-F238E27FC236}">
                  <a16:creationId xmlns:a16="http://schemas.microsoft.com/office/drawing/2014/main" id="{17DC751C-E86B-8968-B6D2-104F81503802}"/>
                </a:ext>
              </a:extLst>
            </p:cNvPr>
            <p:cNvSpPr txBox="1"/>
            <p:nvPr/>
          </p:nvSpPr>
          <p:spPr>
            <a:xfrm>
              <a:off x="6089349" y="1385477"/>
              <a:ext cx="289399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" dirty="0"/>
                <a:t>50</a:t>
              </a:r>
              <a:endParaRPr kumimoji="1" lang="ja-JP" altLang="en-US" sz="800" dirty="0"/>
            </a:p>
          </p:txBody>
        </p:sp>
        <p:sp>
          <p:nvSpPr>
            <p:cNvPr id="89" name="テキスト ボックス 88">
              <a:extLst>
                <a:ext uri="{FF2B5EF4-FFF2-40B4-BE49-F238E27FC236}">
                  <a16:creationId xmlns:a16="http://schemas.microsoft.com/office/drawing/2014/main" id="{1AC71C74-3673-4CBC-6EBD-629574B1C0F8}"/>
                </a:ext>
              </a:extLst>
            </p:cNvPr>
            <p:cNvSpPr txBox="1"/>
            <p:nvPr/>
          </p:nvSpPr>
          <p:spPr>
            <a:xfrm>
              <a:off x="6089349" y="1199342"/>
              <a:ext cx="289399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" dirty="0"/>
                <a:t>6</a:t>
              </a:r>
              <a:r>
                <a:rPr kumimoji="1" lang="en-US" altLang="ja-JP" sz="800" dirty="0"/>
                <a:t>0</a:t>
              </a:r>
              <a:endParaRPr kumimoji="1" lang="ja-JP" altLang="en-US" sz="800" dirty="0"/>
            </a:p>
          </p:txBody>
        </p:sp>
      </p:grpSp>
      <p:grpSp>
        <p:nvGrpSpPr>
          <p:cNvPr id="91" name="グループ化 90">
            <a:extLst>
              <a:ext uri="{FF2B5EF4-FFF2-40B4-BE49-F238E27FC236}">
                <a16:creationId xmlns:a16="http://schemas.microsoft.com/office/drawing/2014/main" id="{0558AFAA-DE33-39AF-39DF-8C206D6CFC74}"/>
              </a:ext>
            </a:extLst>
          </p:cNvPr>
          <p:cNvGrpSpPr/>
          <p:nvPr/>
        </p:nvGrpSpPr>
        <p:grpSpPr>
          <a:xfrm>
            <a:off x="6043132" y="2834549"/>
            <a:ext cx="289399" cy="1081694"/>
            <a:chOff x="6089349" y="1013207"/>
            <a:chExt cx="289399" cy="1146121"/>
          </a:xfrm>
        </p:grpSpPr>
        <p:sp>
          <p:nvSpPr>
            <p:cNvPr id="92" name="テキスト ボックス 91">
              <a:extLst>
                <a:ext uri="{FF2B5EF4-FFF2-40B4-BE49-F238E27FC236}">
                  <a16:creationId xmlns:a16="http://schemas.microsoft.com/office/drawing/2014/main" id="{5702F7FD-659A-D062-620F-BB2E041D66A1}"/>
                </a:ext>
              </a:extLst>
            </p:cNvPr>
            <p:cNvSpPr txBox="1"/>
            <p:nvPr/>
          </p:nvSpPr>
          <p:spPr>
            <a:xfrm>
              <a:off x="6089349" y="1013207"/>
              <a:ext cx="289399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" dirty="0"/>
                <a:t>70</a:t>
              </a:r>
              <a:endParaRPr kumimoji="1" lang="ja-JP" altLang="en-US" sz="800" dirty="0"/>
            </a:p>
          </p:txBody>
        </p:sp>
        <p:sp>
          <p:nvSpPr>
            <p:cNvPr id="93" name="テキスト ボックス 92">
              <a:extLst>
                <a:ext uri="{FF2B5EF4-FFF2-40B4-BE49-F238E27FC236}">
                  <a16:creationId xmlns:a16="http://schemas.microsoft.com/office/drawing/2014/main" id="{18DF937E-C40F-8193-8D3B-A6D42037FB50}"/>
                </a:ext>
              </a:extLst>
            </p:cNvPr>
            <p:cNvSpPr txBox="1"/>
            <p:nvPr/>
          </p:nvSpPr>
          <p:spPr>
            <a:xfrm>
              <a:off x="6089349" y="1943884"/>
              <a:ext cx="289399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" dirty="0"/>
                <a:t>2</a:t>
              </a:r>
              <a:r>
                <a:rPr kumimoji="1" lang="en-US" altLang="ja-JP" sz="800" dirty="0"/>
                <a:t>0</a:t>
              </a:r>
              <a:endParaRPr kumimoji="1" lang="ja-JP" altLang="en-US" sz="800" dirty="0"/>
            </a:p>
          </p:txBody>
        </p:sp>
        <p:sp>
          <p:nvSpPr>
            <p:cNvPr id="94" name="テキスト ボックス 93">
              <a:extLst>
                <a:ext uri="{FF2B5EF4-FFF2-40B4-BE49-F238E27FC236}">
                  <a16:creationId xmlns:a16="http://schemas.microsoft.com/office/drawing/2014/main" id="{2BE07263-7527-8D99-4788-912767777EA0}"/>
                </a:ext>
              </a:extLst>
            </p:cNvPr>
            <p:cNvSpPr txBox="1"/>
            <p:nvPr/>
          </p:nvSpPr>
          <p:spPr>
            <a:xfrm>
              <a:off x="6089349" y="1757747"/>
              <a:ext cx="289399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" dirty="0"/>
                <a:t>30</a:t>
              </a:r>
              <a:endParaRPr kumimoji="1" lang="ja-JP" altLang="en-US" sz="800" dirty="0"/>
            </a:p>
          </p:txBody>
        </p:sp>
        <p:sp>
          <p:nvSpPr>
            <p:cNvPr id="95" name="テキスト ボックス 94">
              <a:extLst>
                <a:ext uri="{FF2B5EF4-FFF2-40B4-BE49-F238E27FC236}">
                  <a16:creationId xmlns:a16="http://schemas.microsoft.com/office/drawing/2014/main" id="{DA11D968-B78E-9C6B-C836-3BD9D3C5161A}"/>
                </a:ext>
              </a:extLst>
            </p:cNvPr>
            <p:cNvSpPr txBox="1"/>
            <p:nvPr/>
          </p:nvSpPr>
          <p:spPr>
            <a:xfrm>
              <a:off x="6089349" y="1571612"/>
              <a:ext cx="289399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" dirty="0"/>
                <a:t>4</a:t>
              </a:r>
              <a:r>
                <a:rPr kumimoji="1" lang="en-US" altLang="ja-JP" sz="800" dirty="0"/>
                <a:t>0</a:t>
              </a:r>
              <a:endParaRPr kumimoji="1" lang="ja-JP" altLang="en-US" sz="800" dirty="0"/>
            </a:p>
          </p:txBody>
        </p:sp>
        <p:sp>
          <p:nvSpPr>
            <p:cNvPr id="96" name="テキスト ボックス 95">
              <a:extLst>
                <a:ext uri="{FF2B5EF4-FFF2-40B4-BE49-F238E27FC236}">
                  <a16:creationId xmlns:a16="http://schemas.microsoft.com/office/drawing/2014/main" id="{9E6C374A-5008-D8EA-B668-97134009DA73}"/>
                </a:ext>
              </a:extLst>
            </p:cNvPr>
            <p:cNvSpPr txBox="1"/>
            <p:nvPr/>
          </p:nvSpPr>
          <p:spPr>
            <a:xfrm>
              <a:off x="6089349" y="1385477"/>
              <a:ext cx="289399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" dirty="0"/>
                <a:t>50</a:t>
              </a:r>
              <a:endParaRPr kumimoji="1" lang="ja-JP" altLang="en-US" sz="800" dirty="0"/>
            </a:p>
          </p:txBody>
        </p:sp>
        <p:sp>
          <p:nvSpPr>
            <p:cNvPr id="97" name="テキスト ボックス 96">
              <a:extLst>
                <a:ext uri="{FF2B5EF4-FFF2-40B4-BE49-F238E27FC236}">
                  <a16:creationId xmlns:a16="http://schemas.microsoft.com/office/drawing/2014/main" id="{BDB53636-7606-C797-2B06-7DB7AAB2F238}"/>
                </a:ext>
              </a:extLst>
            </p:cNvPr>
            <p:cNvSpPr txBox="1"/>
            <p:nvPr/>
          </p:nvSpPr>
          <p:spPr>
            <a:xfrm>
              <a:off x="6089349" y="1199342"/>
              <a:ext cx="289399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" dirty="0"/>
                <a:t>6</a:t>
              </a:r>
              <a:r>
                <a:rPr kumimoji="1" lang="en-US" altLang="ja-JP" sz="800" dirty="0"/>
                <a:t>0</a:t>
              </a:r>
              <a:endParaRPr kumimoji="1" lang="ja-JP" altLang="en-US" sz="800" dirty="0"/>
            </a:p>
          </p:txBody>
        </p:sp>
      </p:grpSp>
      <p:cxnSp>
        <p:nvCxnSpPr>
          <p:cNvPr id="99" name="直線コネクタ 98">
            <a:extLst>
              <a:ext uri="{FF2B5EF4-FFF2-40B4-BE49-F238E27FC236}">
                <a16:creationId xmlns:a16="http://schemas.microsoft.com/office/drawing/2014/main" id="{FF47D6A2-2CD1-FBB5-DECC-DD22CFD8A0A0}"/>
              </a:ext>
            </a:extLst>
          </p:cNvPr>
          <p:cNvCxnSpPr>
            <a:cxnSpLocks/>
          </p:cNvCxnSpPr>
          <p:nvPr/>
        </p:nvCxnSpPr>
        <p:spPr>
          <a:xfrm>
            <a:off x="6365100" y="1496929"/>
            <a:ext cx="4003980" cy="0"/>
          </a:xfrm>
          <a:prstGeom prst="line">
            <a:avLst/>
          </a:prstGeom>
          <a:ln w="127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コネクタ 100">
            <a:extLst>
              <a:ext uri="{FF2B5EF4-FFF2-40B4-BE49-F238E27FC236}">
                <a16:creationId xmlns:a16="http://schemas.microsoft.com/office/drawing/2014/main" id="{885A1859-E8EC-07DE-F9C3-DD1DE0898D31}"/>
              </a:ext>
            </a:extLst>
          </p:cNvPr>
          <p:cNvCxnSpPr>
            <a:cxnSpLocks/>
          </p:cNvCxnSpPr>
          <p:nvPr/>
        </p:nvCxnSpPr>
        <p:spPr>
          <a:xfrm>
            <a:off x="6333256" y="3307532"/>
            <a:ext cx="4141401" cy="0"/>
          </a:xfrm>
          <a:prstGeom prst="line">
            <a:avLst/>
          </a:prstGeom>
          <a:ln w="127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0EAD1BAF-933C-8A0F-7286-E3F629C6FA4C}"/>
              </a:ext>
            </a:extLst>
          </p:cNvPr>
          <p:cNvCxnSpPr>
            <a:cxnSpLocks/>
          </p:cNvCxnSpPr>
          <p:nvPr/>
        </p:nvCxnSpPr>
        <p:spPr>
          <a:xfrm flipV="1">
            <a:off x="10284906" y="5232849"/>
            <a:ext cx="526870" cy="1015190"/>
          </a:xfrm>
          <a:prstGeom prst="straightConnector1">
            <a:avLst/>
          </a:prstGeom>
          <a:ln w="12700">
            <a:solidFill>
              <a:schemeClr val="bg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773BFF4C-54F0-3998-8802-C3B95140B2B4}"/>
              </a:ext>
            </a:extLst>
          </p:cNvPr>
          <p:cNvCxnSpPr>
            <a:cxnSpLocks/>
          </p:cNvCxnSpPr>
          <p:nvPr/>
        </p:nvCxnSpPr>
        <p:spPr>
          <a:xfrm flipV="1">
            <a:off x="10170638" y="5705099"/>
            <a:ext cx="668350" cy="620142"/>
          </a:xfrm>
          <a:prstGeom prst="straightConnector1">
            <a:avLst/>
          </a:prstGeom>
          <a:ln w="12700">
            <a:solidFill>
              <a:schemeClr val="bg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楕円 15">
            <a:extLst>
              <a:ext uri="{FF2B5EF4-FFF2-40B4-BE49-F238E27FC236}">
                <a16:creationId xmlns:a16="http://schemas.microsoft.com/office/drawing/2014/main" id="{8A1DDEBA-CD00-6B2B-5711-11531A91AD15}"/>
              </a:ext>
            </a:extLst>
          </p:cNvPr>
          <p:cNvSpPr/>
          <p:nvPr/>
        </p:nvSpPr>
        <p:spPr>
          <a:xfrm>
            <a:off x="8960983" y="5430882"/>
            <a:ext cx="211233" cy="207798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FA398AD6-CC5B-1B28-E5CD-D3249F002320}"/>
              </a:ext>
            </a:extLst>
          </p:cNvPr>
          <p:cNvCxnSpPr>
            <a:cxnSpLocks/>
          </p:cNvCxnSpPr>
          <p:nvPr/>
        </p:nvCxnSpPr>
        <p:spPr>
          <a:xfrm flipH="1" flipV="1">
            <a:off x="9177480" y="5338329"/>
            <a:ext cx="725431" cy="905898"/>
          </a:xfrm>
          <a:prstGeom prst="straightConnector1">
            <a:avLst/>
          </a:prstGeom>
          <a:ln w="12700">
            <a:solidFill>
              <a:schemeClr val="bg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EB2F6817-06DB-04F8-AC44-12C669989B02}"/>
              </a:ext>
            </a:extLst>
          </p:cNvPr>
          <p:cNvCxnSpPr>
            <a:cxnSpLocks/>
          </p:cNvCxnSpPr>
          <p:nvPr/>
        </p:nvCxnSpPr>
        <p:spPr>
          <a:xfrm flipH="1" flipV="1">
            <a:off x="9095947" y="5588361"/>
            <a:ext cx="762835" cy="644901"/>
          </a:xfrm>
          <a:prstGeom prst="straightConnector1">
            <a:avLst/>
          </a:prstGeom>
          <a:ln w="12700">
            <a:solidFill>
              <a:schemeClr val="bg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楕円 19">
            <a:extLst>
              <a:ext uri="{FF2B5EF4-FFF2-40B4-BE49-F238E27FC236}">
                <a16:creationId xmlns:a16="http://schemas.microsoft.com/office/drawing/2014/main" id="{8852219D-9A0E-730D-6615-44BD244AC26F}"/>
              </a:ext>
            </a:extLst>
          </p:cNvPr>
          <p:cNvSpPr/>
          <p:nvPr/>
        </p:nvSpPr>
        <p:spPr>
          <a:xfrm>
            <a:off x="10572418" y="4990775"/>
            <a:ext cx="752348" cy="454693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54A7CBA4-E07B-7DCB-555D-4C29A55A8300}"/>
              </a:ext>
            </a:extLst>
          </p:cNvPr>
          <p:cNvSpPr/>
          <p:nvPr/>
        </p:nvSpPr>
        <p:spPr>
          <a:xfrm>
            <a:off x="10636876" y="5556627"/>
            <a:ext cx="687890" cy="544050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D251E94-664E-F5BA-2CAD-E132CCC551BF}"/>
              </a:ext>
            </a:extLst>
          </p:cNvPr>
          <p:cNvSpPr txBox="1"/>
          <p:nvPr/>
        </p:nvSpPr>
        <p:spPr>
          <a:xfrm>
            <a:off x="9058833" y="6163509"/>
            <a:ext cx="226000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400" dirty="0"/>
              <a:t>SR masks in bellow chamber</a:t>
            </a:r>
            <a:endParaRPr kumimoji="1" lang="ja-JP" altLang="en-US" sz="1400" dirty="0"/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7E9493B1-A35B-BCAE-4F1B-7B883BECDB9D}"/>
              </a:ext>
            </a:extLst>
          </p:cNvPr>
          <p:cNvSpPr/>
          <p:nvPr/>
        </p:nvSpPr>
        <p:spPr>
          <a:xfrm>
            <a:off x="8953217" y="5184243"/>
            <a:ext cx="211233" cy="207798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0D74F2A-8DF1-AC66-A615-E50630F10759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9540" y="4391284"/>
            <a:ext cx="2112536" cy="2074645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D9876904-ACE7-0B08-1C77-97721B3C544D}"/>
              </a:ext>
            </a:extLst>
          </p:cNvPr>
          <p:cNvSpPr/>
          <p:nvPr/>
        </p:nvSpPr>
        <p:spPr>
          <a:xfrm>
            <a:off x="5940974" y="5149609"/>
            <a:ext cx="117875" cy="450402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22115D33-AF52-679D-0FEB-0BAC95D5553C}"/>
              </a:ext>
            </a:extLst>
          </p:cNvPr>
          <p:cNvSpPr/>
          <p:nvPr/>
        </p:nvSpPr>
        <p:spPr>
          <a:xfrm>
            <a:off x="7688651" y="5201764"/>
            <a:ext cx="125780" cy="204189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9652B7C4-90D0-F710-AF7E-4915404CF091}"/>
              </a:ext>
            </a:extLst>
          </p:cNvPr>
          <p:cNvCxnSpPr>
            <a:cxnSpLocks/>
          </p:cNvCxnSpPr>
          <p:nvPr/>
        </p:nvCxnSpPr>
        <p:spPr>
          <a:xfrm flipH="1" flipV="1">
            <a:off x="6095963" y="5541952"/>
            <a:ext cx="696635" cy="19849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B015E875-C14A-7130-11FC-B3C57C7796A9}"/>
              </a:ext>
            </a:extLst>
          </p:cNvPr>
          <p:cNvSpPr txBox="1"/>
          <p:nvPr/>
        </p:nvSpPr>
        <p:spPr>
          <a:xfrm>
            <a:off x="7154142" y="5705146"/>
            <a:ext cx="40422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00" dirty="0">
                <a:solidFill>
                  <a:srgbClr val="00B0F0"/>
                </a:solidFill>
              </a:rPr>
              <a:t>NLC</a:t>
            </a:r>
          </a:p>
        </p:txBody>
      </p: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D6983F45-739F-1C2B-C5FB-D6FC861FC465}"/>
              </a:ext>
            </a:extLst>
          </p:cNvPr>
          <p:cNvCxnSpPr>
            <a:cxnSpLocks/>
          </p:cNvCxnSpPr>
          <p:nvPr/>
        </p:nvCxnSpPr>
        <p:spPr>
          <a:xfrm flipV="1">
            <a:off x="7356252" y="5501539"/>
            <a:ext cx="313756" cy="240264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四角形: 角を丸くする 69">
            <a:extLst>
              <a:ext uri="{FF2B5EF4-FFF2-40B4-BE49-F238E27FC236}">
                <a16:creationId xmlns:a16="http://schemas.microsoft.com/office/drawing/2014/main" id="{3949C9C7-2F6E-7CD7-53D8-31571EEE9FC5}"/>
              </a:ext>
            </a:extLst>
          </p:cNvPr>
          <p:cNvSpPr/>
          <p:nvPr/>
        </p:nvSpPr>
        <p:spPr>
          <a:xfrm>
            <a:off x="7696018" y="5426833"/>
            <a:ext cx="117541" cy="45719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3" name="直線矢印コネクタ 72">
            <a:extLst>
              <a:ext uri="{FF2B5EF4-FFF2-40B4-BE49-F238E27FC236}">
                <a16:creationId xmlns:a16="http://schemas.microsoft.com/office/drawing/2014/main" id="{DAD46C54-28C2-6481-4039-CD52FF8FFDA7}"/>
              </a:ext>
            </a:extLst>
          </p:cNvPr>
          <p:cNvCxnSpPr>
            <a:cxnSpLocks/>
          </p:cNvCxnSpPr>
          <p:nvPr/>
        </p:nvCxnSpPr>
        <p:spPr>
          <a:xfrm flipH="1">
            <a:off x="6033271" y="5304907"/>
            <a:ext cx="578145" cy="1928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矢印コネクタ 74">
            <a:extLst>
              <a:ext uri="{FF2B5EF4-FFF2-40B4-BE49-F238E27FC236}">
                <a16:creationId xmlns:a16="http://schemas.microsoft.com/office/drawing/2014/main" id="{1AF23244-D3BB-DE95-1367-C7334A22E64A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6926719" y="5303859"/>
            <a:ext cx="761932" cy="146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409A96FB-C3D5-9AEC-935B-299CDEA1F3AB}"/>
              </a:ext>
            </a:extLst>
          </p:cNvPr>
          <p:cNvSpPr txBox="1"/>
          <p:nvPr/>
        </p:nvSpPr>
        <p:spPr>
          <a:xfrm>
            <a:off x="6243935" y="5162985"/>
            <a:ext cx="13003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solidFill>
                  <a:srgbClr val="FF0000"/>
                </a:solidFill>
              </a:rPr>
              <a:t>Installation of new bellows </a:t>
            </a:r>
            <a:r>
              <a:rPr lang="en-US" altLang="ja-JP" sz="800" dirty="0">
                <a:solidFill>
                  <a:srgbClr val="FF0000"/>
                </a:solidFill>
              </a:rPr>
              <a:t>chambers with SR masks</a:t>
            </a:r>
            <a:endParaRPr kumimoji="1" lang="en-US" altLang="ja-JP" sz="800" dirty="0">
              <a:solidFill>
                <a:srgbClr val="FF0000"/>
              </a:solidFill>
            </a:endParaRPr>
          </a:p>
        </p:txBody>
      </p: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B3C7CDBC-EA6D-36F5-955A-B8730A08725C}"/>
              </a:ext>
            </a:extLst>
          </p:cNvPr>
          <p:cNvCxnSpPr>
            <a:cxnSpLocks/>
          </p:cNvCxnSpPr>
          <p:nvPr/>
        </p:nvCxnSpPr>
        <p:spPr>
          <a:xfrm flipV="1">
            <a:off x="6826508" y="5395687"/>
            <a:ext cx="824328" cy="36331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E8F3339-05C8-4677-462C-1CAA06578D7B}"/>
              </a:ext>
            </a:extLst>
          </p:cNvPr>
          <p:cNvSpPr txBox="1"/>
          <p:nvPr/>
        </p:nvSpPr>
        <p:spPr>
          <a:xfrm>
            <a:off x="6410818" y="5551763"/>
            <a:ext cx="58269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>
                <a:solidFill>
                  <a:srgbClr val="00B050"/>
                </a:solidFill>
              </a:rPr>
              <a:t>Wiggler sections</a:t>
            </a:r>
          </a:p>
        </p:txBody>
      </p: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04F0250F-56EE-B097-7213-7D966C57A16C}"/>
              </a:ext>
            </a:extLst>
          </p:cNvPr>
          <p:cNvSpPr txBox="1"/>
          <p:nvPr/>
        </p:nvSpPr>
        <p:spPr>
          <a:xfrm rot="16200000">
            <a:off x="5585510" y="5384533"/>
            <a:ext cx="495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>
                <a:solidFill>
                  <a:srgbClr val="FF0000"/>
                </a:solidFill>
              </a:rPr>
              <a:t>D10</a:t>
            </a:r>
            <a:endParaRPr kumimoji="1" lang="en-US" altLang="ja-JP" sz="1000" dirty="0">
              <a:solidFill>
                <a:srgbClr val="FF0000"/>
              </a:solidFill>
            </a:endParaRPr>
          </a:p>
        </p:txBody>
      </p:sp>
      <p:sp>
        <p:nvSpPr>
          <p:cNvPr id="98" name="テキスト ボックス 97">
            <a:extLst>
              <a:ext uri="{FF2B5EF4-FFF2-40B4-BE49-F238E27FC236}">
                <a16:creationId xmlns:a16="http://schemas.microsoft.com/office/drawing/2014/main" id="{4FA1DC3E-35B2-C595-25DD-9A4A9D756143}"/>
              </a:ext>
            </a:extLst>
          </p:cNvPr>
          <p:cNvSpPr txBox="1"/>
          <p:nvPr/>
        </p:nvSpPr>
        <p:spPr>
          <a:xfrm rot="16200000">
            <a:off x="5582815" y="5052424"/>
            <a:ext cx="495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>
                <a:solidFill>
                  <a:srgbClr val="0070C0"/>
                </a:solidFill>
              </a:rPr>
              <a:t>D11</a:t>
            </a:r>
            <a:endParaRPr kumimoji="1" lang="en-US" altLang="ja-JP" sz="1000" dirty="0">
              <a:solidFill>
                <a:srgbClr val="0070C0"/>
              </a:solidFill>
            </a:endParaRPr>
          </a:p>
        </p:txBody>
      </p: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404BB7DD-D95C-92E0-1508-3E38D7285299}"/>
              </a:ext>
            </a:extLst>
          </p:cNvPr>
          <p:cNvSpPr txBox="1"/>
          <p:nvPr/>
        </p:nvSpPr>
        <p:spPr>
          <a:xfrm rot="5400000">
            <a:off x="7644650" y="5473130"/>
            <a:ext cx="495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>
                <a:solidFill>
                  <a:srgbClr val="0070C0"/>
                </a:solidFill>
              </a:rPr>
              <a:t>D05</a:t>
            </a:r>
            <a:endParaRPr kumimoji="1" lang="en-US" altLang="ja-JP" sz="1000" dirty="0">
              <a:solidFill>
                <a:srgbClr val="0070C0"/>
              </a:solidFill>
            </a:endParaRPr>
          </a:p>
        </p:txBody>
      </p: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AF33FD34-A913-C7F2-8613-FAE08BFD449A}"/>
              </a:ext>
            </a:extLst>
          </p:cNvPr>
          <p:cNvSpPr txBox="1"/>
          <p:nvPr/>
        </p:nvSpPr>
        <p:spPr>
          <a:xfrm rot="5400000">
            <a:off x="7646447" y="5206442"/>
            <a:ext cx="495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>
                <a:solidFill>
                  <a:srgbClr val="FF0000"/>
                </a:solidFill>
              </a:rPr>
              <a:t>D04</a:t>
            </a:r>
            <a:endParaRPr kumimoji="1" lang="en-US" altLang="ja-JP" sz="1000" dirty="0">
              <a:solidFill>
                <a:srgbClr val="FF0000"/>
              </a:solidFill>
            </a:endParaRPr>
          </a:p>
        </p:txBody>
      </p:sp>
      <p:sp>
        <p:nvSpPr>
          <p:cNvPr id="103" name="円弧 102">
            <a:extLst>
              <a:ext uri="{FF2B5EF4-FFF2-40B4-BE49-F238E27FC236}">
                <a16:creationId xmlns:a16="http://schemas.microsoft.com/office/drawing/2014/main" id="{C715E92C-F2AC-B788-FADE-2F0E3E3F251D}"/>
              </a:ext>
            </a:extLst>
          </p:cNvPr>
          <p:cNvSpPr/>
          <p:nvPr/>
        </p:nvSpPr>
        <p:spPr>
          <a:xfrm>
            <a:off x="5928714" y="4475173"/>
            <a:ext cx="1153235" cy="1324133"/>
          </a:xfrm>
          <a:prstGeom prst="arc">
            <a:avLst>
              <a:gd name="adj1" fmla="val 12220965"/>
              <a:gd name="adj2" fmla="val 14806379"/>
            </a:avLst>
          </a:prstGeom>
          <a:ln w="19050">
            <a:solidFill>
              <a:srgbClr val="C0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4" name="円弧 103">
            <a:extLst>
              <a:ext uri="{FF2B5EF4-FFF2-40B4-BE49-F238E27FC236}">
                <a16:creationId xmlns:a16="http://schemas.microsoft.com/office/drawing/2014/main" id="{00A1296A-C536-D963-941C-210EFCCA04CC}"/>
              </a:ext>
            </a:extLst>
          </p:cNvPr>
          <p:cNvSpPr/>
          <p:nvPr/>
        </p:nvSpPr>
        <p:spPr>
          <a:xfrm>
            <a:off x="6746138" y="4945568"/>
            <a:ext cx="1153235" cy="1324133"/>
          </a:xfrm>
          <a:prstGeom prst="arc">
            <a:avLst>
              <a:gd name="adj1" fmla="val 1912250"/>
              <a:gd name="adj2" fmla="val 4106627"/>
            </a:avLst>
          </a:prstGeom>
          <a:ln w="19050">
            <a:solidFill>
              <a:srgbClr val="C0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4836F89E-81CB-0B60-52C2-3EBCC89E8F45}"/>
              </a:ext>
            </a:extLst>
          </p:cNvPr>
          <p:cNvSpPr txBox="1"/>
          <p:nvPr/>
        </p:nvSpPr>
        <p:spPr>
          <a:xfrm>
            <a:off x="5877925" y="4446085"/>
            <a:ext cx="495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C00000"/>
                </a:solidFill>
              </a:rPr>
              <a:t>e+</a:t>
            </a:r>
          </a:p>
        </p:txBody>
      </p: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5F94DDCE-83D3-8624-DDA2-7EB132F4A8A8}"/>
              </a:ext>
            </a:extLst>
          </p:cNvPr>
          <p:cNvSpPr txBox="1"/>
          <p:nvPr/>
        </p:nvSpPr>
        <p:spPr>
          <a:xfrm>
            <a:off x="7644668" y="6036408"/>
            <a:ext cx="495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C00000"/>
                </a:solidFill>
              </a:rPr>
              <a:t>e+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A23B9B5B-571A-4733-8F69-E07F764C25A4}"/>
              </a:ext>
            </a:extLst>
          </p:cNvPr>
          <p:cNvSpPr txBox="1"/>
          <p:nvPr/>
        </p:nvSpPr>
        <p:spPr>
          <a:xfrm>
            <a:off x="3155878" y="1431166"/>
            <a:ext cx="2683002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FF0000"/>
                </a:solidFill>
              </a:rPr>
              <a:t>Already reported in last KEKB Review</a:t>
            </a:r>
          </a:p>
        </p:txBody>
      </p:sp>
    </p:spTree>
    <p:extLst>
      <p:ext uri="{BB962C8B-B14F-4D97-AF65-F5344CB8AC3E}">
        <p14:creationId xmlns:p14="http://schemas.microsoft.com/office/powerpoint/2010/main" val="116054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CC683-D83A-B7BC-EF31-B3BCAC500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83A5DAA-BD87-C0E8-FEB8-32AA74093944}"/>
              </a:ext>
            </a:extLst>
          </p:cNvPr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>
            <a:extLst>
              <a:ext uri="{FF2B5EF4-FFF2-40B4-BE49-F238E27FC236}">
                <a16:creationId xmlns:a16="http://schemas.microsoft.com/office/drawing/2014/main" id="{121C5859-4E52-C49F-4B2B-CEC701E91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>
            <a:extLst>
              <a:ext uri="{FF2B5EF4-FFF2-40B4-BE49-F238E27FC236}">
                <a16:creationId xmlns:a16="http://schemas.microsoft.com/office/drawing/2014/main" id="{54129F2E-B49E-C0E3-06F7-0BAD5FBDA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69DA227-1587-BB6F-0A04-2208835C3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8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7790959A-41DA-85EF-6303-37A0377ED2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26th March 2024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F94715F-BE62-11C9-910D-E7937D7AD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The 27th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0AE2580B-55D6-A0B0-FE0A-4F21F71C24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05869D62-221A-0CD4-7D7D-8F645564315F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Major vacuum works during LS1 (MR) #2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コンテンツ プレースホルダー 2">
            <a:extLst>
              <a:ext uri="{FF2B5EF4-FFF2-40B4-BE49-F238E27FC236}">
                <a16:creationId xmlns:a16="http://schemas.microsoft.com/office/drawing/2014/main" id="{A55381A2-54F2-E7C8-D568-1CB2B21C7970}"/>
              </a:ext>
            </a:extLst>
          </p:cNvPr>
          <p:cNvSpPr txBox="1">
            <a:spLocks/>
          </p:cNvSpPr>
          <p:nvPr/>
        </p:nvSpPr>
        <p:spPr>
          <a:xfrm>
            <a:off x="1" y="1061995"/>
            <a:ext cx="7411383" cy="55010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srgbClr val="002060"/>
                </a:solidFill>
                <a:sym typeface="Symbol" panose="05050102010706020507" pitchFamily="18" charset="2"/>
              </a:rPr>
              <a:t>NEG pump feedthrough replacement (</a:t>
            </a:r>
            <a:r>
              <a:rPr lang="en-US" altLang="ja-JP" dirty="0">
                <a:solidFill>
                  <a:schemeClr val="accent4"/>
                </a:solidFill>
                <a:sym typeface="Symbol" panose="05050102010706020507" pitchFamily="18" charset="2"/>
              </a:rPr>
              <a:t>LER</a:t>
            </a:r>
            <a:r>
              <a:rPr lang="en-US" altLang="ja-JP" dirty="0">
                <a:solidFill>
                  <a:srgbClr val="002060"/>
                </a:solidFill>
                <a:sym typeface="Symbol" panose="05050102010706020507" pitchFamily="18" charset="2"/>
              </a:rPr>
              <a:t>)</a:t>
            </a:r>
          </a:p>
          <a:p>
            <a:pPr lvl="1"/>
            <a:r>
              <a:rPr lang="en-US" altLang="ja-JP" dirty="0">
                <a:sym typeface="Symbol" panose="05050102010706020507" pitchFamily="18" charset="2"/>
              </a:rPr>
              <a:t>Countermeasure against vacuum leak during LS1</a:t>
            </a:r>
          </a:p>
          <a:p>
            <a:pPr lvl="2"/>
            <a:r>
              <a:rPr lang="en-US" altLang="ja-JP" sz="1800" dirty="0">
                <a:sym typeface="Symbol" panose="05050102010706020507" pitchFamily="18" charset="2"/>
              </a:rPr>
              <a:t>It was found that a vacuum switch at D09 Arc Section in LER indicated abnormally high pressure. (2022/12/28)</a:t>
            </a:r>
          </a:p>
          <a:p>
            <a:pPr lvl="2"/>
            <a:r>
              <a:rPr lang="en-US" altLang="ja-JP" sz="1800" dirty="0">
                <a:sym typeface="Symbol" panose="05050102010706020507" pitchFamily="18" charset="2"/>
              </a:rPr>
              <a:t>Vacuum gauges and Ion pumps were turned off by I/L.</a:t>
            </a:r>
          </a:p>
          <a:p>
            <a:pPr lvl="2"/>
            <a:r>
              <a:rPr lang="en-US" altLang="ja-JP" sz="1800" dirty="0">
                <a:sym typeface="Symbol" panose="05050102010706020507" pitchFamily="18" charset="2"/>
              </a:rPr>
              <a:t>Unfortunately, data logging had been accidentally stopped, so pressure history was unknown.</a:t>
            </a:r>
          </a:p>
          <a:p>
            <a:pPr lvl="2"/>
            <a:r>
              <a:rPr lang="en-US" altLang="ja-JP" sz="1800" dirty="0">
                <a:sym typeface="Symbol" panose="05050102010706020507" pitchFamily="18" charset="2"/>
              </a:rPr>
              <a:t>D09 Arc Section was filled with air up to low vacuum at least.</a:t>
            </a:r>
          </a:p>
          <a:p>
            <a:pPr lvl="2"/>
            <a:r>
              <a:rPr lang="en-US" altLang="ja-JP" sz="1800" dirty="0">
                <a:solidFill>
                  <a:srgbClr val="FF0000"/>
                </a:solidFill>
                <a:sym typeface="Symbol" panose="05050102010706020507" pitchFamily="18" charset="2"/>
              </a:rPr>
              <a:t>Vacuum leak from NEG pump feedthrough was detected by vacuum leak test.</a:t>
            </a:r>
          </a:p>
          <a:p>
            <a:pPr lvl="1"/>
            <a:r>
              <a:rPr lang="en-US" altLang="ja-JP" dirty="0">
                <a:sym typeface="Symbol" panose="05050102010706020507" pitchFamily="18" charset="2"/>
              </a:rPr>
              <a:t>Replacement and investigation of NEG pump feedthrough </a:t>
            </a:r>
          </a:p>
          <a:p>
            <a:pPr lvl="2"/>
            <a:r>
              <a:rPr lang="en-US" altLang="ja-JP" sz="1800" dirty="0">
                <a:sym typeface="Symbol" panose="05050102010706020507" pitchFamily="18" charset="2"/>
              </a:rPr>
              <a:t>Faulty feedthrough was replaced with new one.</a:t>
            </a:r>
          </a:p>
          <a:p>
            <a:pPr lvl="2"/>
            <a:r>
              <a:rPr lang="en-US" altLang="ja-JP" sz="1800" dirty="0">
                <a:sym typeface="Symbol" panose="05050102010706020507" pitchFamily="18" charset="2"/>
              </a:rPr>
              <a:t>It was found that vacuum leak was occurred at the brazed part between the ceramic and stainless steel.</a:t>
            </a:r>
          </a:p>
          <a:p>
            <a:pPr lvl="2"/>
            <a:r>
              <a:rPr lang="en-US" altLang="ja-JP" sz="1800" dirty="0">
                <a:sym typeface="Symbol" panose="05050102010706020507" pitchFamily="18" charset="2"/>
              </a:rPr>
              <a:t>Investigation with X-rays revealed a crack in the ceramic part.</a:t>
            </a:r>
          </a:p>
          <a:p>
            <a:pPr lvl="2"/>
            <a:r>
              <a:rPr lang="en-US" altLang="ja-JP" sz="1800" dirty="0">
                <a:sym typeface="Symbol" panose="05050102010706020507" pitchFamily="18" charset="2"/>
              </a:rPr>
              <a:t>Ceramic tube inside vacuum was also broken.</a:t>
            </a:r>
          </a:p>
          <a:p>
            <a:pPr lvl="2"/>
            <a:r>
              <a:rPr lang="en-US" altLang="ja-JP" sz="1800" dirty="0">
                <a:sym typeface="Symbol" panose="05050102010706020507" pitchFamily="18" charset="2"/>
              </a:rPr>
              <a:t>It is still unclear why the ceramic parts were damaged at this time.</a:t>
            </a:r>
          </a:p>
          <a:p>
            <a:pPr lvl="3"/>
            <a:r>
              <a:rPr lang="en-US" altLang="ja-JP" sz="1600" dirty="0">
                <a:sym typeface="Symbol" panose="05050102010706020507" pitchFamily="18" charset="2"/>
              </a:rPr>
              <a:t>No work near this feedthrough &amp; no NEG activation at this time.</a:t>
            </a:r>
          </a:p>
          <a:p>
            <a:pPr lvl="3"/>
            <a:r>
              <a:rPr lang="en-US" altLang="ja-JP" sz="1600" dirty="0">
                <a:sym typeface="Symbol" panose="05050102010706020507" pitchFamily="18" charset="2"/>
              </a:rPr>
              <a:t>Remaining excessive force during installation?</a:t>
            </a:r>
          </a:p>
          <a:p>
            <a:pPr lvl="3"/>
            <a:r>
              <a:rPr lang="en-US" altLang="ja-JP" sz="1600" dirty="0">
                <a:sym typeface="Symbol" panose="05050102010706020507" pitchFamily="18" charset="2"/>
              </a:rPr>
              <a:t>No further countermeasure against this issue</a:t>
            </a:r>
          </a:p>
          <a:p>
            <a:pPr lvl="2"/>
            <a:endParaRPr lang="en-US" altLang="ja-JP" sz="1800" dirty="0">
              <a:solidFill>
                <a:srgbClr val="0070C0"/>
              </a:solidFill>
              <a:sym typeface="Symbol" panose="05050102010706020507" pitchFamily="18" charset="2"/>
            </a:endParaRPr>
          </a:p>
          <a:p>
            <a:pPr marL="1371600" lvl="3" indent="0">
              <a:buNone/>
            </a:pPr>
            <a:endParaRPr lang="en-US" altLang="ja-JP" sz="20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lvl="3"/>
            <a:endParaRPr lang="en-US" altLang="ja-JP" sz="20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lvl="1"/>
            <a:endParaRPr lang="en-US" altLang="ja-JP" dirty="0">
              <a:solidFill>
                <a:srgbClr val="002060"/>
              </a:solidFill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95708362-9992-EBD5-88CD-1A90789E67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1639" y="980188"/>
            <a:ext cx="2144842" cy="1998336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BE38C040-93DD-6B24-8D75-5BD715406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5"/>
          <a:stretch/>
        </p:blipFill>
        <p:spPr bwMode="auto">
          <a:xfrm>
            <a:off x="7223760" y="2035728"/>
            <a:ext cx="2756220" cy="1730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8" descr="newduct">
            <a:extLst>
              <a:ext uri="{FF2B5EF4-FFF2-40B4-BE49-F238E27FC236}">
                <a16:creationId xmlns:a16="http://schemas.microsoft.com/office/drawing/2014/main" id="{3685CE2B-A05B-D689-6F80-CA0862CDE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lum bright="10000"/>
          </a:blip>
          <a:srcRect/>
          <a:stretch>
            <a:fillRect/>
          </a:stretch>
        </p:blipFill>
        <p:spPr bwMode="auto">
          <a:xfrm>
            <a:off x="7490080" y="821396"/>
            <a:ext cx="2348638" cy="1274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図 22" descr="屋内, テーブル, 座る, キッチン が含まれている画像&#10;&#10;自動的に生成された説明">
            <a:extLst>
              <a:ext uri="{FF2B5EF4-FFF2-40B4-BE49-F238E27FC236}">
                <a16:creationId xmlns:a16="http://schemas.microsoft.com/office/drawing/2014/main" id="{6A36A153-C94A-03B5-DA10-F0647E0DAF7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8" t="9175" r="7780" b="8530"/>
          <a:stretch/>
        </p:blipFill>
        <p:spPr>
          <a:xfrm>
            <a:off x="7090011" y="4176629"/>
            <a:ext cx="2699858" cy="1933819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770863AA-7601-8F77-B7A7-2D32A9CDD0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66965" y="5336941"/>
            <a:ext cx="1635380" cy="1070430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8D1401DF-BAE0-3134-DF4E-54F9F9363D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36548" y="3630377"/>
            <a:ext cx="1490189" cy="268709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40" name="図 39" descr="座る, テーブル, 水, フロント が含まれている画像&#10;&#10;自動的に生成された説明">
            <a:extLst>
              <a:ext uri="{FF2B5EF4-FFF2-40B4-BE49-F238E27FC236}">
                <a16:creationId xmlns:a16="http://schemas.microsoft.com/office/drawing/2014/main" id="{11CFDC41-D33E-7342-C0DA-B35B8E2184E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1" t="29547" r="27347" b="16299"/>
          <a:stretch/>
        </p:blipFill>
        <p:spPr>
          <a:xfrm>
            <a:off x="10466965" y="3926565"/>
            <a:ext cx="1533375" cy="1358227"/>
          </a:xfrm>
          <a:prstGeom prst="rect">
            <a:avLst/>
          </a:prstGeom>
        </p:spPr>
      </p:pic>
      <p:pic>
        <p:nvPicPr>
          <p:cNvPr id="42" name="図 41" descr="ガラスの瓶&#10;&#10;中程度の精度で自動的に生成された説明">
            <a:extLst>
              <a:ext uri="{FF2B5EF4-FFF2-40B4-BE49-F238E27FC236}">
                <a16:creationId xmlns:a16="http://schemas.microsoft.com/office/drawing/2014/main" id="{77328C4D-EB92-E764-0B63-022AFB52BB9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6" t="17554" b="19842"/>
          <a:stretch/>
        </p:blipFill>
        <p:spPr>
          <a:xfrm>
            <a:off x="10241783" y="2906994"/>
            <a:ext cx="1842202" cy="97248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77960B7-6CA8-80D3-D648-6BDEC1FC62C3}"/>
              </a:ext>
            </a:extLst>
          </p:cNvPr>
          <p:cNvSpPr txBox="1"/>
          <p:nvPr/>
        </p:nvSpPr>
        <p:spPr>
          <a:xfrm>
            <a:off x="6996976" y="877428"/>
            <a:ext cx="1344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solidFill>
                  <a:srgbClr val="00B0F0"/>
                </a:solidFill>
              </a:rPr>
              <a:t>LER beam pipe</a:t>
            </a:r>
            <a:endParaRPr kumimoji="1" lang="en-US" altLang="ja-JP" sz="1400" dirty="0">
              <a:solidFill>
                <a:srgbClr val="00B0F0"/>
              </a:solidFill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77E2DFC9-024D-9179-0A03-2BDCC36F806E}"/>
              </a:ext>
            </a:extLst>
          </p:cNvPr>
          <p:cNvCxnSpPr>
            <a:cxnSpLocks/>
          </p:cNvCxnSpPr>
          <p:nvPr/>
        </p:nvCxnSpPr>
        <p:spPr>
          <a:xfrm>
            <a:off x="7456367" y="1264498"/>
            <a:ext cx="405981" cy="194389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FD4B27A-4236-4346-E9B8-259DE817EF92}"/>
              </a:ext>
            </a:extLst>
          </p:cNvPr>
          <p:cNvSpPr txBox="1"/>
          <p:nvPr/>
        </p:nvSpPr>
        <p:spPr>
          <a:xfrm>
            <a:off x="6881105" y="1081132"/>
            <a:ext cx="86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>
                <a:solidFill>
                  <a:srgbClr val="00B0F0"/>
                </a:solidFill>
              </a:rPr>
              <a:t>NEG pump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9697A3D-C955-0E51-CB53-0C56B8FA59F7}"/>
              </a:ext>
            </a:extLst>
          </p:cNvPr>
          <p:cNvSpPr txBox="1"/>
          <p:nvPr/>
        </p:nvSpPr>
        <p:spPr>
          <a:xfrm>
            <a:off x="10117425" y="2519892"/>
            <a:ext cx="495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>
                <a:solidFill>
                  <a:srgbClr val="FF0000"/>
                </a:solidFill>
              </a:rPr>
              <a:t>D09</a:t>
            </a:r>
            <a:endParaRPr kumimoji="1" lang="en-US" altLang="ja-JP" sz="1000" dirty="0">
              <a:solidFill>
                <a:srgbClr val="FF0000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CD66E91-7237-1B23-C4A5-1CA2F42DF98D}"/>
              </a:ext>
            </a:extLst>
          </p:cNvPr>
          <p:cNvSpPr txBox="1"/>
          <p:nvPr/>
        </p:nvSpPr>
        <p:spPr>
          <a:xfrm>
            <a:off x="8671166" y="3211152"/>
            <a:ext cx="86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>
                <a:solidFill>
                  <a:schemeClr val="bg1"/>
                </a:solidFill>
              </a:rPr>
              <a:t>NEG pump</a:t>
            </a:r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8640D9D6-074C-CD7F-18DA-3A9381606781}"/>
              </a:ext>
            </a:extLst>
          </p:cNvPr>
          <p:cNvCxnSpPr>
            <a:cxnSpLocks/>
          </p:cNvCxnSpPr>
          <p:nvPr/>
        </p:nvCxnSpPr>
        <p:spPr>
          <a:xfrm flipH="1" flipV="1">
            <a:off x="8341601" y="2900739"/>
            <a:ext cx="438009" cy="40446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FF39711E-30FA-00DF-47A9-7B9BA937628A}"/>
              </a:ext>
            </a:extLst>
          </p:cNvPr>
          <p:cNvSpPr txBox="1"/>
          <p:nvPr/>
        </p:nvSpPr>
        <p:spPr>
          <a:xfrm>
            <a:off x="6457285" y="6116479"/>
            <a:ext cx="2851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solidFill>
                  <a:srgbClr val="00B0F0"/>
                </a:solidFill>
              </a:rPr>
              <a:t>NEG pump feedthrough</a:t>
            </a:r>
          </a:p>
        </p:txBody>
      </p:sp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32FA6D56-D22A-B6AA-E994-536B5491A832}"/>
              </a:ext>
            </a:extLst>
          </p:cNvPr>
          <p:cNvSpPr/>
          <p:nvPr/>
        </p:nvSpPr>
        <p:spPr>
          <a:xfrm>
            <a:off x="8048958" y="5234245"/>
            <a:ext cx="561642" cy="859579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07AE593E-7F6B-2CF8-A651-578DFC18B3B2}"/>
              </a:ext>
            </a:extLst>
          </p:cNvPr>
          <p:cNvSpPr txBox="1"/>
          <p:nvPr/>
        </p:nvSpPr>
        <p:spPr>
          <a:xfrm>
            <a:off x="10468286" y="3526455"/>
            <a:ext cx="1396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00" dirty="0">
                <a:solidFill>
                  <a:schemeClr val="bg1"/>
                </a:solidFill>
              </a:rPr>
              <a:t>NEG pump </a:t>
            </a:r>
            <a:r>
              <a:rPr lang="en-US" altLang="ja-JP" sz="1000" dirty="0">
                <a:solidFill>
                  <a:schemeClr val="bg1"/>
                </a:solidFill>
              </a:rPr>
              <a:t>is installed behind ceramic part</a:t>
            </a:r>
            <a:endParaRPr kumimoji="1" lang="en-US" altLang="ja-JP" sz="1000" dirty="0">
              <a:solidFill>
                <a:schemeClr val="bg1"/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645E7717-C280-AF63-C25F-8697C14A687F}"/>
              </a:ext>
            </a:extLst>
          </p:cNvPr>
          <p:cNvSpPr txBox="1"/>
          <p:nvPr/>
        </p:nvSpPr>
        <p:spPr>
          <a:xfrm>
            <a:off x="10615297" y="2855413"/>
            <a:ext cx="11219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dirty="0">
                <a:solidFill>
                  <a:schemeClr val="bg1"/>
                </a:solidFill>
              </a:rPr>
              <a:t>Feedthrough tip</a:t>
            </a:r>
            <a:endParaRPr kumimoji="1" lang="en-US" altLang="ja-JP" sz="1000" dirty="0">
              <a:solidFill>
                <a:schemeClr val="bg1"/>
              </a:solidFill>
            </a:endParaRPr>
          </a:p>
        </p:txBody>
      </p:sp>
      <p:sp>
        <p:nvSpPr>
          <p:cNvPr id="39" name="四角形: 角を丸くする 38">
            <a:extLst>
              <a:ext uri="{FF2B5EF4-FFF2-40B4-BE49-F238E27FC236}">
                <a16:creationId xmlns:a16="http://schemas.microsoft.com/office/drawing/2014/main" id="{E5ACA38B-F536-2513-5B31-7E01922ED503}"/>
              </a:ext>
            </a:extLst>
          </p:cNvPr>
          <p:cNvSpPr/>
          <p:nvPr/>
        </p:nvSpPr>
        <p:spPr>
          <a:xfrm>
            <a:off x="11260182" y="6093824"/>
            <a:ext cx="476795" cy="191158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405F38EA-9DA4-0067-5BF4-66D5818179DF}"/>
              </a:ext>
            </a:extLst>
          </p:cNvPr>
          <p:cNvSpPr txBox="1"/>
          <p:nvPr/>
        </p:nvSpPr>
        <p:spPr>
          <a:xfrm>
            <a:off x="9902305" y="6171409"/>
            <a:ext cx="85850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00" dirty="0"/>
              <a:t>Leak point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EA5EE2A1-A888-2058-F802-8543FB45D704}"/>
              </a:ext>
            </a:extLst>
          </p:cNvPr>
          <p:cNvSpPr txBox="1"/>
          <p:nvPr/>
        </p:nvSpPr>
        <p:spPr>
          <a:xfrm>
            <a:off x="10365215" y="3865439"/>
            <a:ext cx="13965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dirty="0">
                <a:solidFill>
                  <a:schemeClr val="bg1"/>
                </a:solidFill>
              </a:rPr>
              <a:t>Broken ceramic tube </a:t>
            </a:r>
            <a:endParaRPr kumimoji="1" lang="en-US" altLang="ja-JP" sz="1000" dirty="0">
              <a:solidFill>
                <a:schemeClr val="bg1"/>
              </a:solidFill>
            </a:endParaRP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6C41EEFF-F07B-4D78-EFBF-E31E6B578A1F}"/>
              </a:ext>
            </a:extLst>
          </p:cNvPr>
          <p:cNvSpPr/>
          <p:nvPr/>
        </p:nvSpPr>
        <p:spPr>
          <a:xfrm>
            <a:off x="9568639" y="5300656"/>
            <a:ext cx="371128" cy="145241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ED1F06CB-149D-A397-11C7-6168B5F6D710}"/>
              </a:ext>
            </a:extLst>
          </p:cNvPr>
          <p:cNvCxnSpPr>
            <a:cxnSpLocks/>
          </p:cNvCxnSpPr>
          <p:nvPr/>
        </p:nvCxnSpPr>
        <p:spPr>
          <a:xfrm flipH="1" flipV="1">
            <a:off x="9809473" y="5414382"/>
            <a:ext cx="356242" cy="77502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2A449D06-E330-C391-1763-ECD014B05F70}"/>
              </a:ext>
            </a:extLst>
          </p:cNvPr>
          <p:cNvCxnSpPr>
            <a:cxnSpLocks/>
          </p:cNvCxnSpPr>
          <p:nvPr/>
        </p:nvCxnSpPr>
        <p:spPr>
          <a:xfrm flipV="1">
            <a:off x="10760814" y="6216547"/>
            <a:ext cx="592986" cy="9949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833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63531-466F-A885-C44D-2D60FFA1D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50D1C87-116E-DD42-466F-76E39833C677}"/>
              </a:ext>
            </a:extLst>
          </p:cNvPr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>
            <a:extLst>
              <a:ext uri="{FF2B5EF4-FFF2-40B4-BE49-F238E27FC236}">
                <a16:creationId xmlns:a16="http://schemas.microsoft.com/office/drawing/2014/main" id="{4A54C6CD-61A9-CC78-D372-BE9B9E0AA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>
            <a:extLst>
              <a:ext uri="{FF2B5EF4-FFF2-40B4-BE49-F238E27FC236}">
                <a16:creationId xmlns:a16="http://schemas.microsoft.com/office/drawing/2014/main" id="{545CE18F-C195-DE65-C464-ABF39ED3D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CC9968-936B-A90C-F6B2-A5D5EBAC8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9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63A511A9-CCAD-9BFA-D31A-CC84F4BF48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26th March 2024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73B15815-D3EC-11F6-A0BB-F32F84B55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The 27th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B3CEF2A7-1938-4D45-CE86-68E604ADF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E3DC1A4A-B0B3-CAB8-85B8-8DAC95F5C246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Major vacuum works during LS1 (MR) #3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コンテンツ プレースホルダー 2">
            <a:extLst>
              <a:ext uri="{FF2B5EF4-FFF2-40B4-BE49-F238E27FC236}">
                <a16:creationId xmlns:a16="http://schemas.microsoft.com/office/drawing/2014/main" id="{394BBE87-5CFF-DFC5-6482-8CAD16A7AFC4}"/>
              </a:ext>
            </a:extLst>
          </p:cNvPr>
          <p:cNvSpPr txBox="1">
            <a:spLocks/>
          </p:cNvSpPr>
          <p:nvPr/>
        </p:nvSpPr>
        <p:spPr>
          <a:xfrm>
            <a:off x="2" y="1061995"/>
            <a:ext cx="6621095" cy="552043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srgbClr val="002060"/>
                </a:solidFill>
                <a:sym typeface="Symbol" panose="05050102010706020507" pitchFamily="18" charset="2"/>
              </a:rPr>
              <a:t>Ion pump feedthrough replacement (x4, </a:t>
            </a:r>
            <a:r>
              <a:rPr lang="en-US" altLang="ja-JP" dirty="0">
                <a:solidFill>
                  <a:srgbClr val="0000FF"/>
                </a:solidFill>
                <a:sym typeface="Symbol" panose="05050102010706020507" pitchFamily="18" charset="2"/>
              </a:rPr>
              <a:t>HER</a:t>
            </a:r>
            <a:r>
              <a:rPr lang="en-US" altLang="ja-JP" dirty="0">
                <a:solidFill>
                  <a:srgbClr val="002060"/>
                </a:solidFill>
                <a:sym typeface="Symbol" panose="05050102010706020507" pitchFamily="18" charset="2"/>
              </a:rPr>
              <a:t>)</a:t>
            </a:r>
          </a:p>
          <a:p>
            <a:pPr lvl="1"/>
            <a:r>
              <a:rPr lang="en-US" altLang="ja-JP" dirty="0">
                <a:sym typeface="Symbol" panose="05050102010706020507" pitchFamily="18" charset="2"/>
              </a:rPr>
              <a:t>Countermeasure against abnormal discharge and vacuum leak during LS1</a:t>
            </a:r>
          </a:p>
          <a:p>
            <a:pPr lvl="2"/>
            <a:r>
              <a:rPr lang="en-US" altLang="ja-JP" sz="1800" dirty="0">
                <a:sym typeface="Symbol" panose="05050102010706020507" pitchFamily="18" charset="2"/>
              </a:rPr>
              <a:t>Pressure at D12 Arc Section of HER suddenly increased to 10</a:t>
            </a:r>
            <a:r>
              <a:rPr lang="en-US" altLang="ja-JP" sz="1800" baseline="30000" dirty="0">
                <a:sym typeface="Symbol" panose="05050102010706020507" pitchFamily="18" charset="2"/>
              </a:rPr>
              <a:t>4</a:t>
            </a:r>
            <a:r>
              <a:rPr lang="en-US" altLang="ja-JP" sz="1800" dirty="0">
                <a:sym typeface="Symbol" panose="05050102010706020507" pitchFamily="18" charset="2"/>
              </a:rPr>
              <a:t> Pa. (2023/8/25)</a:t>
            </a:r>
          </a:p>
          <a:p>
            <a:pPr lvl="2"/>
            <a:r>
              <a:rPr lang="en-US" altLang="ja-JP" sz="1800" dirty="0">
                <a:sym typeface="Symbol" panose="05050102010706020507" pitchFamily="18" charset="2"/>
              </a:rPr>
              <a:t>It was found that abnormal discharge occurred in HV connector of an ion pump.</a:t>
            </a:r>
          </a:p>
          <a:p>
            <a:pPr lvl="3"/>
            <a:r>
              <a:rPr lang="en-US" altLang="ja-JP" sz="1600" dirty="0">
                <a:sym typeface="Symbol" panose="05050102010706020507" pitchFamily="18" charset="2"/>
              </a:rPr>
              <a:t>There was abnormal sound from it and abnormal high temperature on it.</a:t>
            </a:r>
          </a:p>
          <a:p>
            <a:pPr lvl="2"/>
            <a:r>
              <a:rPr lang="en-US" altLang="ja-JP" sz="1800" dirty="0">
                <a:solidFill>
                  <a:srgbClr val="FF0000"/>
                </a:solidFill>
                <a:sym typeface="Symbol" panose="05050102010706020507" pitchFamily="18" charset="2"/>
              </a:rPr>
              <a:t>Discharge in the connector resulted in vacuum leak.</a:t>
            </a:r>
          </a:p>
          <a:p>
            <a:pPr lvl="1"/>
            <a:r>
              <a:rPr lang="en-US" altLang="ja-JP" dirty="0">
                <a:sym typeface="Symbol" panose="05050102010706020507" pitchFamily="18" charset="2"/>
              </a:rPr>
              <a:t>Replacement of HV feedthrough and investigation of other feedthroughs </a:t>
            </a:r>
          </a:p>
          <a:p>
            <a:pPr lvl="2"/>
            <a:r>
              <a:rPr lang="en-US" altLang="ja-JP" sz="1800" dirty="0">
                <a:sym typeface="Symbol" panose="05050102010706020507" pitchFamily="18" charset="2"/>
              </a:rPr>
              <a:t>Faulty feedthrough was replaced with new one. (Vacuum work)</a:t>
            </a:r>
          </a:p>
          <a:p>
            <a:pPr lvl="2"/>
            <a:r>
              <a:rPr lang="en-US" altLang="ja-JP" sz="1800" dirty="0">
                <a:sym typeface="Symbol" panose="05050102010706020507" pitchFamily="18" charset="2"/>
              </a:rPr>
              <a:t>Feedthroughs and connectors of other ion pumps were checked.</a:t>
            </a:r>
          </a:p>
          <a:p>
            <a:pPr lvl="2"/>
            <a:r>
              <a:rPr lang="en-US" altLang="ja-JP" sz="1800" dirty="0">
                <a:solidFill>
                  <a:srgbClr val="FF0000"/>
                </a:solidFill>
                <a:sym typeface="Symbol" panose="05050102010706020507" pitchFamily="18" charset="2"/>
              </a:rPr>
              <a:t>It was found that abnormal discharge occurred in some connectors at D09 &amp; D12 Arc Sections.</a:t>
            </a:r>
          </a:p>
          <a:p>
            <a:pPr lvl="3"/>
            <a:r>
              <a:rPr lang="en-US" altLang="ja-JP" sz="1600" dirty="0">
                <a:solidFill>
                  <a:srgbClr val="FF0000"/>
                </a:solidFill>
                <a:sym typeface="Symbol" panose="05050102010706020507" pitchFamily="18" charset="2"/>
              </a:rPr>
              <a:t>Three feedthroughs in D09 &amp; D12 Arc Sections were replaced with new ones. (Vacuum work)</a:t>
            </a:r>
          </a:p>
          <a:p>
            <a:pPr lvl="3"/>
            <a:r>
              <a:rPr lang="en-US" altLang="ja-JP" sz="1600" dirty="0">
                <a:solidFill>
                  <a:srgbClr val="FF0000"/>
                </a:solidFill>
                <a:sym typeface="Symbol" panose="05050102010706020507" pitchFamily="18" charset="2"/>
              </a:rPr>
              <a:t>Others were reused after cleaning. (Not vacuum work)</a:t>
            </a:r>
          </a:p>
          <a:p>
            <a:pPr lvl="2"/>
            <a:r>
              <a:rPr lang="en-US" altLang="ja-JP" sz="1800" dirty="0">
                <a:sym typeface="Symbol" panose="05050102010706020507" pitchFamily="18" charset="2"/>
              </a:rPr>
              <a:t>Similar issues occurred during LS1 although they did not result in vacuum leaks fortunately.</a:t>
            </a:r>
          </a:p>
          <a:p>
            <a:pPr lvl="3"/>
            <a:r>
              <a:rPr lang="en-US" altLang="ja-JP" sz="1600" dirty="0">
                <a:sym typeface="Symbol" panose="05050102010706020507" pitchFamily="18" charset="2"/>
              </a:rPr>
              <a:t>Similar issues has occurred several times over the past 20 years.</a:t>
            </a:r>
          </a:p>
          <a:p>
            <a:pPr lvl="2"/>
            <a:r>
              <a:rPr lang="en-US" altLang="ja-JP" sz="1800" dirty="0">
                <a:sym typeface="Symbol" panose="05050102010706020507" pitchFamily="18" charset="2"/>
              </a:rPr>
              <a:t>They may be due to an increase in humidity due to the air conditioner stopping.</a:t>
            </a:r>
          </a:p>
          <a:p>
            <a:pPr lvl="1"/>
            <a:r>
              <a:rPr lang="en-US" altLang="ja-JP" sz="2200" dirty="0">
                <a:sym typeface="Symbol" panose="05050102010706020507" pitchFamily="18" charset="2"/>
              </a:rPr>
              <a:t>Further countermeasures:</a:t>
            </a:r>
          </a:p>
          <a:p>
            <a:pPr lvl="2"/>
            <a:r>
              <a:rPr lang="en-US" altLang="ja-JP" sz="1800" dirty="0">
                <a:sym typeface="Symbol" panose="05050102010706020507" pitchFamily="18" charset="2"/>
              </a:rPr>
              <a:t>R&amp;D of humidity-resistant HV feedthrough and connector was started.</a:t>
            </a:r>
          </a:p>
          <a:p>
            <a:pPr lvl="3"/>
            <a:r>
              <a:rPr lang="en-US" altLang="ja-JP" sz="1600" dirty="0">
                <a:sym typeface="Symbol" panose="05050102010706020507" pitchFamily="18" charset="2"/>
              </a:rPr>
              <a:t>Since the feedthrough is no longer in production and difficult to obtain, alternative feedthrough must be developed.</a:t>
            </a:r>
            <a:endParaRPr lang="en-US" altLang="ja-JP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lvl="1"/>
            <a:endParaRPr lang="en-US" altLang="ja-JP" dirty="0">
              <a:solidFill>
                <a:srgbClr val="002060"/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AD499FF-ABFE-0C53-06DC-2CE73267D52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81495" y="908979"/>
            <a:ext cx="1930341" cy="197375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7541DD3-ADAF-86FF-1DD8-C3251409A9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3" t="22577" r="44714" b="19982"/>
          <a:stretch/>
        </p:blipFill>
        <p:spPr bwMode="auto">
          <a:xfrm>
            <a:off x="7236822" y="935744"/>
            <a:ext cx="2420546" cy="155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550E474-FC33-22FE-0453-0BA69A1CE3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407" y="2844229"/>
            <a:ext cx="2332385" cy="1748261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61687549-AFE0-042C-E9B8-B66DC10C06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985" y="2844229"/>
            <a:ext cx="2331015" cy="1748261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E4987E1E-9E48-2A64-72A5-8D1EC126068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406" y="4681758"/>
            <a:ext cx="2332385" cy="1750192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BE942D7C-E95E-909F-F4DD-65983D0DBB3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984" y="4681758"/>
            <a:ext cx="2331015" cy="175128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896D40A-BB45-639C-18D0-7B35241A4BC4}"/>
              </a:ext>
            </a:extLst>
          </p:cNvPr>
          <p:cNvSpPr txBox="1"/>
          <p:nvPr/>
        </p:nvSpPr>
        <p:spPr>
          <a:xfrm>
            <a:off x="9898292" y="1011359"/>
            <a:ext cx="495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>
                <a:solidFill>
                  <a:srgbClr val="FF0000"/>
                </a:solidFill>
              </a:rPr>
              <a:t>D12</a:t>
            </a:r>
            <a:endParaRPr kumimoji="1" lang="en-US" altLang="ja-JP" sz="1000" dirty="0">
              <a:solidFill>
                <a:srgbClr val="FF0000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17DE1F-AAA0-5B9B-D3B1-FB740FCAC4BE}"/>
              </a:ext>
            </a:extLst>
          </p:cNvPr>
          <p:cNvSpPr txBox="1"/>
          <p:nvPr/>
        </p:nvSpPr>
        <p:spPr>
          <a:xfrm>
            <a:off x="9791867" y="2396359"/>
            <a:ext cx="495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>
                <a:solidFill>
                  <a:srgbClr val="FF0000"/>
                </a:solidFill>
              </a:rPr>
              <a:t>D09</a:t>
            </a:r>
            <a:endParaRPr kumimoji="1" lang="en-US" altLang="ja-JP" sz="1000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D6FAE3E-72B1-EFAB-29B0-7A5CD1F84913}"/>
              </a:ext>
            </a:extLst>
          </p:cNvPr>
          <p:cNvSpPr txBox="1"/>
          <p:nvPr/>
        </p:nvSpPr>
        <p:spPr>
          <a:xfrm rot="16200000">
            <a:off x="5992940" y="1534671"/>
            <a:ext cx="1735970" cy="2774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/>
              <a:t>Pressure </a:t>
            </a:r>
            <a:r>
              <a:rPr lang="en-US" altLang="ja-JP" sz="1200" dirty="0"/>
              <a:t>[</a:t>
            </a:r>
            <a:r>
              <a:rPr kumimoji="1" lang="en-US" altLang="ja-JP" sz="1200" dirty="0"/>
              <a:t>Pa]</a:t>
            </a:r>
            <a:endParaRPr kumimoji="1" lang="ja-JP" altLang="en-US" sz="1200" dirty="0"/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44583CD9-FCBB-7563-6561-F1208113F490}"/>
              </a:ext>
            </a:extLst>
          </p:cNvPr>
          <p:cNvGrpSpPr/>
          <p:nvPr/>
        </p:nvGrpSpPr>
        <p:grpSpPr>
          <a:xfrm>
            <a:off x="6886995" y="861967"/>
            <a:ext cx="425731" cy="1751317"/>
            <a:chOff x="6886995" y="861967"/>
            <a:chExt cx="425731" cy="1751317"/>
          </a:xfrm>
        </p:grpSpPr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7F23E821-02DB-F747-9D2D-C3D1FB9859B9}"/>
                </a:ext>
              </a:extLst>
            </p:cNvPr>
            <p:cNvSpPr txBox="1"/>
            <p:nvPr/>
          </p:nvSpPr>
          <p:spPr>
            <a:xfrm>
              <a:off x="6886995" y="2105955"/>
              <a:ext cx="425731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050" dirty="0"/>
                <a:t>10</a:t>
              </a:r>
              <a:r>
                <a:rPr lang="en-US" altLang="ja-JP" sz="1050" baseline="30000" dirty="0"/>
                <a:t>-8</a:t>
              </a:r>
              <a:endParaRPr kumimoji="1" lang="ja-JP" altLang="en-US" sz="1050" baseline="30000" dirty="0"/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B68F3769-0043-81FF-F17C-7B47C6C3C296}"/>
                </a:ext>
              </a:extLst>
            </p:cNvPr>
            <p:cNvSpPr txBox="1"/>
            <p:nvPr/>
          </p:nvSpPr>
          <p:spPr>
            <a:xfrm>
              <a:off x="6886995" y="1599127"/>
              <a:ext cx="425731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050" dirty="0"/>
                <a:t>10</a:t>
              </a:r>
              <a:r>
                <a:rPr lang="en-US" altLang="ja-JP" sz="1050" baseline="30000" dirty="0"/>
                <a:t>-6</a:t>
              </a:r>
              <a:endParaRPr kumimoji="1" lang="ja-JP" altLang="en-US" sz="1050" baseline="30000" dirty="0"/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EB65439F-BA6A-AA5E-AB47-AD7008673705}"/>
                </a:ext>
              </a:extLst>
            </p:cNvPr>
            <p:cNvSpPr txBox="1"/>
            <p:nvPr/>
          </p:nvSpPr>
          <p:spPr>
            <a:xfrm>
              <a:off x="6886995" y="1852541"/>
              <a:ext cx="425731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050" dirty="0"/>
                <a:t>10</a:t>
              </a:r>
              <a:r>
                <a:rPr lang="en-US" altLang="ja-JP" sz="1050" baseline="30000" dirty="0"/>
                <a:t>-7</a:t>
              </a:r>
              <a:endParaRPr kumimoji="1" lang="ja-JP" altLang="en-US" sz="1050" baseline="30000" dirty="0"/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D1956E70-2303-CFA3-D15E-C066B05D2A49}"/>
                </a:ext>
              </a:extLst>
            </p:cNvPr>
            <p:cNvSpPr txBox="1"/>
            <p:nvPr/>
          </p:nvSpPr>
          <p:spPr>
            <a:xfrm>
              <a:off x="6886995" y="1353407"/>
              <a:ext cx="425731" cy="2539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050" dirty="0"/>
                <a:t>10</a:t>
              </a:r>
              <a:r>
                <a:rPr lang="en-US" altLang="ja-JP" sz="1050" baseline="30000" dirty="0"/>
                <a:t>-5</a:t>
              </a:r>
              <a:endParaRPr kumimoji="1" lang="ja-JP" altLang="en-US" sz="1050" baseline="30000" dirty="0"/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9C185359-472B-F9C1-21E2-371326E383C4}"/>
                </a:ext>
              </a:extLst>
            </p:cNvPr>
            <p:cNvSpPr txBox="1"/>
            <p:nvPr/>
          </p:nvSpPr>
          <p:spPr>
            <a:xfrm>
              <a:off x="6886995" y="1107687"/>
              <a:ext cx="425731" cy="2539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050" dirty="0"/>
                <a:t>10</a:t>
              </a:r>
              <a:r>
                <a:rPr lang="en-US" altLang="ja-JP" sz="1050" baseline="30000" dirty="0"/>
                <a:t>-4</a:t>
              </a:r>
              <a:endParaRPr kumimoji="1" lang="ja-JP" altLang="en-US" sz="1050" baseline="30000" dirty="0"/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289D2309-B12D-E637-F244-FE48DB6F2D2C}"/>
                </a:ext>
              </a:extLst>
            </p:cNvPr>
            <p:cNvSpPr txBox="1"/>
            <p:nvPr/>
          </p:nvSpPr>
          <p:spPr>
            <a:xfrm>
              <a:off x="6886995" y="2359368"/>
              <a:ext cx="425731" cy="2539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050" dirty="0"/>
                <a:t>10</a:t>
              </a:r>
              <a:r>
                <a:rPr lang="en-US" altLang="ja-JP" sz="1050" baseline="30000" dirty="0"/>
                <a:t>-9</a:t>
              </a:r>
              <a:endParaRPr kumimoji="1" lang="ja-JP" altLang="en-US" sz="1050" baseline="30000" dirty="0"/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33473B86-DD95-1815-C322-F8A483227DE9}"/>
                </a:ext>
              </a:extLst>
            </p:cNvPr>
            <p:cNvSpPr txBox="1"/>
            <p:nvPr/>
          </p:nvSpPr>
          <p:spPr>
            <a:xfrm>
              <a:off x="6886995" y="861967"/>
              <a:ext cx="425731" cy="2539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050" dirty="0"/>
                <a:t>10</a:t>
              </a:r>
              <a:r>
                <a:rPr lang="en-US" altLang="ja-JP" sz="1050" baseline="30000" dirty="0"/>
                <a:t>-3</a:t>
              </a:r>
            </a:p>
          </p:txBody>
        </p:sp>
      </p:grp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2E6C96E-F3FF-AC17-2AFE-FA7683925FF3}"/>
              </a:ext>
            </a:extLst>
          </p:cNvPr>
          <p:cNvSpPr txBox="1"/>
          <p:nvPr/>
        </p:nvSpPr>
        <p:spPr>
          <a:xfrm>
            <a:off x="6900719" y="2428731"/>
            <a:ext cx="851432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50" dirty="0"/>
              <a:t>0</a:t>
            </a:r>
            <a:r>
              <a:rPr lang="en-US" altLang="ja-JP" sz="1050" dirty="0"/>
              <a:t>:00</a:t>
            </a:r>
          </a:p>
          <a:p>
            <a:pPr algn="ctr"/>
            <a:r>
              <a:rPr kumimoji="1" lang="en-US" altLang="ja-JP" sz="1050" dirty="0"/>
              <a:t>8/25/2023</a:t>
            </a:r>
            <a:endParaRPr kumimoji="1" lang="ja-JP" altLang="en-US" sz="1050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31B725D-A5CE-0DA0-AE40-4D8C3DE37764}"/>
              </a:ext>
            </a:extLst>
          </p:cNvPr>
          <p:cNvSpPr txBox="1"/>
          <p:nvPr/>
        </p:nvSpPr>
        <p:spPr>
          <a:xfrm>
            <a:off x="7272193" y="2431700"/>
            <a:ext cx="851432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12:00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D8F6F7F-74D4-1C3F-7E4D-7201687C65C3}"/>
              </a:ext>
            </a:extLst>
          </p:cNvPr>
          <p:cNvSpPr txBox="1"/>
          <p:nvPr/>
        </p:nvSpPr>
        <p:spPr>
          <a:xfrm>
            <a:off x="7633615" y="2420849"/>
            <a:ext cx="851432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50" dirty="0"/>
              <a:t>0</a:t>
            </a:r>
            <a:r>
              <a:rPr lang="en-US" altLang="ja-JP" sz="1050" dirty="0"/>
              <a:t>:00</a:t>
            </a:r>
          </a:p>
          <a:p>
            <a:pPr algn="ctr"/>
            <a:r>
              <a:rPr kumimoji="1" lang="en-US" altLang="ja-JP" sz="1050" dirty="0"/>
              <a:t>8/26</a:t>
            </a:r>
            <a:endParaRPr kumimoji="1" lang="ja-JP" altLang="en-US" sz="1050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1F562252-CFAD-B8C4-E75E-02BB5FC835A0}"/>
              </a:ext>
            </a:extLst>
          </p:cNvPr>
          <p:cNvSpPr txBox="1"/>
          <p:nvPr/>
        </p:nvSpPr>
        <p:spPr>
          <a:xfrm>
            <a:off x="8438248" y="2425020"/>
            <a:ext cx="851432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50" dirty="0"/>
              <a:t>0</a:t>
            </a:r>
            <a:r>
              <a:rPr lang="en-US" altLang="ja-JP" sz="1050" dirty="0"/>
              <a:t>:00</a:t>
            </a:r>
          </a:p>
          <a:p>
            <a:pPr algn="ctr"/>
            <a:r>
              <a:rPr kumimoji="1" lang="en-US" altLang="ja-JP" sz="1050" dirty="0"/>
              <a:t>8/27</a:t>
            </a:r>
            <a:endParaRPr kumimoji="1" lang="ja-JP" altLang="en-US" sz="1050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FD20801-A8D0-2142-E0F9-B9B222F9555F}"/>
              </a:ext>
            </a:extLst>
          </p:cNvPr>
          <p:cNvSpPr txBox="1"/>
          <p:nvPr/>
        </p:nvSpPr>
        <p:spPr>
          <a:xfrm>
            <a:off x="9170116" y="2412967"/>
            <a:ext cx="851432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50" dirty="0"/>
              <a:t>0</a:t>
            </a:r>
            <a:r>
              <a:rPr lang="en-US" altLang="ja-JP" sz="1050" dirty="0"/>
              <a:t>:00</a:t>
            </a:r>
          </a:p>
          <a:p>
            <a:pPr algn="ctr"/>
            <a:r>
              <a:rPr kumimoji="1" lang="en-US" altLang="ja-JP" sz="1050" dirty="0"/>
              <a:t>8/28</a:t>
            </a:r>
            <a:endParaRPr kumimoji="1" lang="ja-JP" altLang="en-US" sz="1050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BE5653B-BC7C-6334-E759-1D42B50B066A}"/>
              </a:ext>
            </a:extLst>
          </p:cNvPr>
          <p:cNvSpPr txBox="1"/>
          <p:nvPr/>
        </p:nvSpPr>
        <p:spPr>
          <a:xfrm>
            <a:off x="8031443" y="2426227"/>
            <a:ext cx="851432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12:00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2AE2CC6A-F182-851E-C05D-2CB2830F5EA8}"/>
              </a:ext>
            </a:extLst>
          </p:cNvPr>
          <p:cNvSpPr txBox="1"/>
          <p:nvPr/>
        </p:nvSpPr>
        <p:spPr>
          <a:xfrm>
            <a:off x="8791199" y="2428731"/>
            <a:ext cx="851432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12:00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24733C1C-4633-E96E-3403-0E3BF816E45B}"/>
              </a:ext>
            </a:extLst>
          </p:cNvPr>
          <p:cNvSpPr txBox="1"/>
          <p:nvPr/>
        </p:nvSpPr>
        <p:spPr>
          <a:xfrm>
            <a:off x="7565521" y="1396261"/>
            <a:ext cx="868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dirty="0">
                <a:solidFill>
                  <a:srgbClr val="FF0000"/>
                </a:solidFill>
              </a:rPr>
              <a:t>Vacuum leak</a:t>
            </a:r>
            <a:endParaRPr kumimoji="1" lang="en-US" altLang="ja-JP" sz="1100" dirty="0">
              <a:solidFill>
                <a:srgbClr val="FF0000"/>
              </a:solidFill>
            </a:endParaRPr>
          </a:p>
        </p:txBody>
      </p:sp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F516DCEA-CDC9-14BE-3DB1-CAB7E8118EE8}"/>
              </a:ext>
            </a:extLst>
          </p:cNvPr>
          <p:cNvGrpSpPr/>
          <p:nvPr/>
        </p:nvGrpSpPr>
        <p:grpSpPr>
          <a:xfrm>
            <a:off x="8620791" y="3820031"/>
            <a:ext cx="1812730" cy="1413792"/>
            <a:chOff x="6722186" y="3885719"/>
            <a:chExt cx="1812730" cy="1413792"/>
          </a:xfrm>
        </p:grpSpPr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2581717D-98F5-04C5-4477-0A2558A66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2186" y="3940639"/>
              <a:ext cx="1812730" cy="1358872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A75A0021-090A-B379-90D7-DAC42A0D8DDB}"/>
                </a:ext>
              </a:extLst>
            </p:cNvPr>
            <p:cNvSpPr txBox="1"/>
            <p:nvPr/>
          </p:nvSpPr>
          <p:spPr>
            <a:xfrm>
              <a:off x="6773842" y="3885719"/>
              <a:ext cx="171120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00" dirty="0">
                  <a:solidFill>
                    <a:schemeClr val="bg1"/>
                  </a:solidFill>
                </a:rPr>
                <a:t>Ion pum</a:t>
              </a:r>
              <a:r>
                <a:rPr lang="en-US" altLang="ja-JP" sz="1100" dirty="0">
                  <a:solidFill>
                    <a:schemeClr val="bg1"/>
                  </a:solidFill>
                </a:rPr>
                <a:t>p feedthrough (healthy)</a:t>
              </a:r>
              <a:endParaRPr kumimoji="1" lang="en-US" altLang="ja-JP" sz="1100" dirty="0">
                <a:solidFill>
                  <a:schemeClr val="bg1"/>
                </a:solidFill>
              </a:endParaRPr>
            </a:p>
          </p:txBody>
        </p:sp>
      </p:grp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5FA61F6-B5C6-1281-B0B1-ED60FDA07BFB}"/>
              </a:ext>
            </a:extLst>
          </p:cNvPr>
          <p:cNvSpPr txBox="1"/>
          <p:nvPr/>
        </p:nvSpPr>
        <p:spPr>
          <a:xfrm>
            <a:off x="7468005" y="2802692"/>
            <a:ext cx="2332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>
                <a:solidFill>
                  <a:schemeClr val="bg1"/>
                </a:solidFill>
              </a:rPr>
              <a:t>Ion pum</a:t>
            </a:r>
            <a:r>
              <a:rPr lang="en-US" altLang="ja-JP" sz="1100" dirty="0">
                <a:solidFill>
                  <a:schemeClr val="bg1"/>
                </a:solidFill>
              </a:rPr>
              <a:t>p feedthrough (discharged)</a:t>
            </a:r>
            <a:endParaRPr kumimoji="1" lang="en-US" altLang="ja-JP" sz="1100" dirty="0">
              <a:solidFill>
                <a:schemeClr val="bg1"/>
              </a:solidFill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B38E63E3-F577-EB8E-471C-7D131940B7D4}"/>
              </a:ext>
            </a:extLst>
          </p:cNvPr>
          <p:cNvSpPr txBox="1"/>
          <p:nvPr/>
        </p:nvSpPr>
        <p:spPr>
          <a:xfrm>
            <a:off x="7454599" y="6115233"/>
            <a:ext cx="2332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>
                <a:solidFill>
                  <a:schemeClr val="bg1"/>
                </a:solidFill>
              </a:rPr>
              <a:t>Ion pum</a:t>
            </a:r>
            <a:r>
              <a:rPr lang="en-US" altLang="ja-JP" sz="1100" dirty="0">
                <a:solidFill>
                  <a:schemeClr val="bg1"/>
                </a:solidFill>
              </a:rPr>
              <a:t>p feedthrough (discharged)</a:t>
            </a:r>
            <a:endParaRPr kumimoji="1" lang="en-US" altLang="ja-JP" sz="1100" dirty="0">
              <a:solidFill>
                <a:schemeClr val="bg1"/>
              </a:solidFill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7D5B2B5B-1EE7-3775-70A3-EE05D020E411}"/>
              </a:ext>
            </a:extLst>
          </p:cNvPr>
          <p:cNvSpPr txBox="1"/>
          <p:nvPr/>
        </p:nvSpPr>
        <p:spPr>
          <a:xfrm>
            <a:off x="9795020" y="2805193"/>
            <a:ext cx="2332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dirty="0">
                <a:solidFill>
                  <a:schemeClr val="bg1"/>
                </a:solidFill>
              </a:rPr>
              <a:t>Connector (discharged)</a:t>
            </a:r>
            <a:endParaRPr kumimoji="1" lang="en-US" altLang="ja-JP" sz="1100" dirty="0">
              <a:solidFill>
                <a:schemeClr val="bg1"/>
              </a:solidFill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F451B5D8-C612-AE4A-055A-1F4F2EA682A7}"/>
              </a:ext>
            </a:extLst>
          </p:cNvPr>
          <p:cNvSpPr txBox="1"/>
          <p:nvPr/>
        </p:nvSpPr>
        <p:spPr>
          <a:xfrm>
            <a:off x="9898292" y="6122139"/>
            <a:ext cx="2332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dirty="0">
                <a:solidFill>
                  <a:schemeClr val="bg1"/>
                </a:solidFill>
              </a:rPr>
              <a:t>Connector (discharged)</a:t>
            </a:r>
            <a:endParaRPr kumimoji="1" lang="en-US" altLang="ja-JP" sz="1100" dirty="0">
              <a:solidFill>
                <a:schemeClr val="bg1"/>
              </a:solidFill>
            </a:endParaRPr>
          </a:p>
        </p:txBody>
      </p:sp>
      <p:pic>
        <p:nvPicPr>
          <p:cNvPr id="44" name="図 43" descr="屋内, テーブル, 座る, キッチン が含まれている画像&#10;&#10;自動的に生成された説明">
            <a:extLst>
              <a:ext uri="{FF2B5EF4-FFF2-40B4-BE49-F238E27FC236}">
                <a16:creationId xmlns:a16="http://schemas.microsoft.com/office/drawing/2014/main" id="{E90BC13A-5740-E47B-9578-50B6AA05709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98" y="3877039"/>
            <a:ext cx="1812730" cy="135954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7AE20CC3-C578-33F0-BFE1-92D4864235C1}"/>
              </a:ext>
            </a:extLst>
          </p:cNvPr>
          <p:cNvSpPr txBox="1"/>
          <p:nvPr/>
        </p:nvSpPr>
        <p:spPr>
          <a:xfrm>
            <a:off x="6525418" y="5183349"/>
            <a:ext cx="8953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>
                <a:solidFill>
                  <a:srgbClr val="00B0F0"/>
                </a:solidFill>
              </a:rPr>
              <a:t>Ion pum</a:t>
            </a:r>
            <a:r>
              <a:rPr lang="en-US" altLang="ja-JP" sz="1100" dirty="0">
                <a:solidFill>
                  <a:srgbClr val="00B0F0"/>
                </a:solidFill>
              </a:rPr>
              <a:t>p</a:t>
            </a:r>
            <a:endParaRPr kumimoji="1" lang="en-US" altLang="ja-JP" sz="1100" dirty="0">
              <a:solidFill>
                <a:srgbClr val="00B0F0"/>
              </a:solidFill>
            </a:endParaRPr>
          </a:p>
        </p:txBody>
      </p: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4E027EC1-7514-AF69-779B-BCA0A5727D20}"/>
              </a:ext>
            </a:extLst>
          </p:cNvPr>
          <p:cNvCxnSpPr>
            <a:cxnSpLocks/>
          </p:cNvCxnSpPr>
          <p:nvPr/>
        </p:nvCxnSpPr>
        <p:spPr>
          <a:xfrm flipV="1">
            <a:off x="6986946" y="4757314"/>
            <a:ext cx="494889" cy="49207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72824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63215</TotalTime>
  <Words>3963</Words>
  <Application>Microsoft Office PowerPoint</Application>
  <PresentationFormat>ワイド画面</PresentationFormat>
  <Paragraphs>790</Paragraphs>
  <Slides>26</Slides>
  <Notes>26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Symbol</vt:lpstr>
      <vt:lpstr>Office テーマ</vt:lpstr>
      <vt:lpstr>Vacuum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Fin.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ARC2022_vacuum</dc:title>
  <dc:creator>shibata kyo</dc:creator>
  <cp:lastModifiedBy>kyo shibata</cp:lastModifiedBy>
  <cp:revision>1030</cp:revision>
  <cp:lastPrinted>2024-03-19T07:31:28Z</cp:lastPrinted>
  <dcterms:created xsi:type="dcterms:W3CDTF">2018-08-10T01:02:51Z</dcterms:created>
  <dcterms:modified xsi:type="dcterms:W3CDTF">2024-03-26T02:15:31Z</dcterms:modified>
</cp:coreProperties>
</file>