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7"/>
  </p:notesMasterIdLst>
  <p:handoutMasterIdLst>
    <p:handoutMasterId r:id="rId38"/>
  </p:handoutMasterIdLst>
  <p:sldIdLst>
    <p:sldId id="256" r:id="rId2"/>
    <p:sldId id="399" r:id="rId3"/>
    <p:sldId id="405" r:id="rId4"/>
    <p:sldId id="410" r:id="rId5"/>
    <p:sldId id="394" r:id="rId6"/>
    <p:sldId id="420" r:id="rId7"/>
    <p:sldId id="421" r:id="rId8"/>
    <p:sldId id="419" r:id="rId9"/>
    <p:sldId id="413" r:id="rId10"/>
    <p:sldId id="389" r:id="rId11"/>
    <p:sldId id="396" r:id="rId12"/>
    <p:sldId id="395" r:id="rId13"/>
    <p:sldId id="425" r:id="rId14"/>
    <p:sldId id="426" r:id="rId15"/>
    <p:sldId id="397" r:id="rId16"/>
    <p:sldId id="402" r:id="rId17"/>
    <p:sldId id="401" r:id="rId18"/>
    <p:sldId id="398" r:id="rId19"/>
    <p:sldId id="427" r:id="rId20"/>
    <p:sldId id="388" r:id="rId21"/>
    <p:sldId id="433" r:id="rId22"/>
    <p:sldId id="428" r:id="rId23"/>
    <p:sldId id="414" r:id="rId24"/>
    <p:sldId id="383" r:id="rId25"/>
    <p:sldId id="429" r:id="rId26"/>
    <p:sldId id="424" r:id="rId27"/>
    <p:sldId id="415" r:id="rId28"/>
    <p:sldId id="418" r:id="rId29"/>
    <p:sldId id="416" r:id="rId30"/>
    <p:sldId id="417" r:id="rId31"/>
    <p:sldId id="422" r:id="rId32"/>
    <p:sldId id="423" r:id="rId33"/>
    <p:sldId id="434" r:id="rId34"/>
    <p:sldId id="430" r:id="rId35"/>
    <p:sldId id="432" r:id="rId3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Osaka" panose="020B0600000000000000"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Osaka" panose="020B0600000000000000"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Osaka" panose="020B0600000000000000"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Osaka" panose="020B0600000000000000"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Osaka" panose="020B0600000000000000"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Osaka" panose="020B0600000000000000"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Osaka" panose="020B0600000000000000"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Osaka" panose="020B0600000000000000"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Osaka" panose="020B0600000000000000"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910002"/>
    <a:srgbClr val="0000FF"/>
    <a:srgbClr val="CD3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40" autoAdjust="0"/>
    <p:restoredTop sz="90952"/>
  </p:normalViewPr>
  <p:slideViewPr>
    <p:cSldViewPr snapToGrid="0">
      <p:cViewPr varScale="1">
        <p:scale>
          <a:sx n="116" d="100"/>
          <a:sy n="116" d="100"/>
        </p:scale>
        <p:origin x="1992"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2" d="100"/>
          <a:sy n="82" d="100"/>
        </p:scale>
        <p:origin x="-1288"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D99D3835-DCA9-BE48-B2C7-02D27A72D907}"/>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kumimoji="1" sz="1200"/>
            </a:lvl1pPr>
          </a:lstStyle>
          <a:p>
            <a:pPr>
              <a:defRPr/>
            </a:pPr>
            <a:endParaRPr lang="en-US" altLang="ja-JP"/>
          </a:p>
        </p:txBody>
      </p:sp>
      <p:sp>
        <p:nvSpPr>
          <p:cNvPr id="55299" name="Rectangle 3">
            <a:extLst>
              <a:ext uri="{FF2B5EF4-FFF2-40B4-BE49-F238E27FC236}">
                <a16:creationId xmlns:a16="http://schemas.microsoft.com/office/drawing/2014/main" id="{76AF8D1C-7350-CC44-AC86-5AE202FFC865}"/>
              </a:ext>
            </a:extLst>
          </p:cNvPr>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kumimoji="1" sz="1200"/>
            </a:lvl1pPr>
          </a:lstStyle>
          <a:p>
            <a:pPr>
              <a:defRPr/>
            </a:pPr>
            <a:endParaRPr lang="en-US" altLang="ja-JP"/>
          </a:p>
        </p:txBody>
      </p:sp>
      <p:sp>
        <p:nvSpPr>
          <p:cNvPr id="55300" name="Rectangle 4">
            <a:extLst>
              <a:ext uri="{FF2B5EF4-FFF2-40B4-BE49-F238E27FC236}">
                <a16:creationId xmlns:a16="http://schemas.microsoft.com/office/drawing/2014/main" id="{814510D4-4E10-5E43-A381-E8DC47FEEAC1}"/>
              </a:ext>
            </a:extLst>
          </p:cNvPr>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kumimoji="1" sz="1200"/>
            </a:lvl1pPr>
          </a:lstStyle>
          <a:p>
            <a:pPr>
              <a:defRPr/>
            </a:pPr>
            <a:endParaRPr lang="en-US" altLang="ja-JP"/>
          </a:p>
        </p:txBody>
      </p:sp>
      <p:sp>
        <p:nvSpPr>
          <p:cNvPr id="55301" name="Rectangle 5">
            <a:extLst>
              <a:ext uri="{FF2B5EF4-FFF2-40B4-BE49-F238E27FC236}">
                <a16:creationId xmlns:a16="http://schemas.microsoft.com/office/drawing/2014/main" id="{74290EF7-F0F5-DF43-9123-C9952E44493A}"/>
              </a:ext>
            </a:extLst>
          </p:cNvPr>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kumimoji="1" sz="1200" smtClean="0"/>
            </a:lvl1pPr>
          </a:lstStyle>
          <a:p>
            <a:pPr>
              <a:defRPr/>
            </a:pPr>
            <a:fld id="{B406CDB3-91AB-934C-AD40-50DED1C6BC15}" type="slidenum">
              <a:rPr lang="en-US" altLang="ja-JP"/>
              <a:pPr>
                <a:defRPr/>
              </a:pPr>
              <a:t>‹#›</a:t>
            </a:fld>
            <a:endParaRPr lang="en-US" altLang="ja-JP"/>
          </a:p>
        </p:txBody>
      </p:sp>
    </p:spTree>
    <p:extLst>
      <p:ext uri="{BB962C8B-B14F-4D97-AF65-F5344CB8AC3E}">
        <p14:creationId xmlns:p14="http://schemas.microsoft.com/office/powerpoint/2010/main" val="1882871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D0391544-88F4-844D-B2D9-77A8FD18CFEC}"/>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kumimoji="1" sz="1200"/>
            </a:lvl1pPr>
          </a:lstStyle>
          <a:p>
            <a:pPr>
              <a:defRPr/>
            </a:pPr>
            <a:endParaRPr lang="en-US" altLang="ja-JP"/>
          </a:p>
        </p:txBody>
      </p:sp>
      <p:sp>
        <p:nvSpPr>
          <p:cNvPr id="9219" name="Rectangle 3">
            <a:extLst>
              <a:ext uri="{FF2B5EF4-FFF2-40B4-BE49-F238E27FC236}">
                <a16:creationId xmlns:a16="http://schemas.microsoft.com/office/drawing/2014/main" id="{F475C239-DFF0-C14B-BA94-E7E41E5F6136}"/>
              </a:ext>
            </a:extLst>
          </p:cNvPr>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kumimoji="1" sz="1200"/>
            </a:lvl1pPr>
          </a:lstStyle>
          <a:p>
            <a:pPr>
              <a:defRPr/>
            </a:pPr>
            <a:endParaRPr lang="en-US" altLang="ja-JP"/>
          </a:p>
        </p:txBody>
      </p:sp>
      <p:sp>
        <p:nvSpPr>
          <p:cNvPr id="3076" name="Rectangle 4">
            <a:extLst>
              <a:ext uri="{FF2B5EF4-FFF2-40B4-BE49-F238E27FC236}">
                <a16:creationId xmlns:a16="http://schemas.microsoft.com/office/drawing/2014/main" id="{FAD16CC1-CDD3-1148-8305-D4134212DD6F}"/>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9221" name="Rectangle 5">
            <a:extLst>
              <a:ext uri="{FF2B5EF4-FFF2-40B4-BE49-F238E27FC236}">
                <a16:creationId xmlns:a16="http://schemas.microsoft.com/office/drawing/2014/main" id="{FE8A606E-5034-674F-A2E9-47EA128DA1DB}"/>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noProof="0"/>
              <a:t>マスター テキストの書式設定</a:t>
            </a:r>
          </a:p>
          <a:p>
            <a:pPr lvl="1"/>
            <a:r>
              <a:rPr lang="ja-JP" altLang="en-US" noProof="0"/>
              <a:t>第 2 レベル</a:t>
            </a:r>
          </a:p>
          <a:p>
            <a:pPr lvl="2"/>
            <a:r>
              <a:rPr lang="ja-JP" altLang="en-US" noProof="0"/>
              <a:t>第 3 レベル</a:t>
            </a:r>
          </a:p>
          <a:p>
            <a:pPr lvl="3"/>
            <a:r>
              <a:rPr lang="ja-JP" altLang="en-US" noProof="0"/>
              <a:t>第 4 レベル</a:t>
            </a:r>
          </a:p>
          <a:p>
            <a:pPr lvl="4"/>
            <a:r>
              <a:rPr lang="ja-JP" altLang="en-US" noProof="0"/>
              <a:t>第 5 レベル</a:t>
            </a:r>
          </a:p>
        </p:txBody>
      </p:sp>
      <p:sp>
        <p:nvSpPr>
          <p:cNvPr id="9222" name="Rectangle 6">
            <a:extLst>
              <a:ext uri="{FF2B5EF4-FFF2-40B4-BE49-F238E27FC236}">
                <a16:creationId xmlns:a16="http://schemas.microsoft.com/office/drawing/2014/main" id="{48B3697F-B723-074F-B95E-B889FF9C837F}"/>
              </a:ext>
            </a:extLst>
          </p:cNvPr>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kumimoji="1" sz="1200"/>
            </a:lvl1pPr>
          </a:lstStyle>
          <a:p>
            <a:pPr>
              <a:defRPr/>
            </a:pPr>
            <a:endParaRPr lang="en-US" altLang="ja-JP"/>
          </a:p>
        </p:txBody>
      </p:sp>
      <p:sp>
        <p:nvSpPr>
          <p:cNvPr id="9223" name="Rectangle 7">
            <a:extLst>
              <a:ext uri="{FF2B5EF4-FFF2-40B4-BE49-F238E27FC236}">
                <a16:creationId xmlns:a16="http://schemas.microsoft.com/office/drawing/2014/main" id="{1C988381-147E-0647-9EB8-25A5CE92EFD7}"/>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kumimoji="1" sz="1200" smtClean="0"/>
            </a:lvl1pPr>
          </a:lstStyle>
          <a:p>
            <a:pPr>
              <a:defRPr/>
            </a:pPr>
            <a:fld id="{9E323399-5278-8244-BCC2-A0CEDE2E5D8D}" type="slidenum">
              <a:rPr lang="en-US" altLang="ja-JP"/>
              <a:pPr>
                <a:defRPr/>
              </a:pPr>
              <a:t>‹#›</a:t>
            </a:fld>
            <a:endParaRPr lang="en-US" altLang="ja-JP"/>
          </a:p>
        </p:txBody>
      </p:sp>
    </p:spTree>
    <p:extLst>
      <p:ext uri="{BB962C8B-B14F-4D97-AF65-F5344CB8AC3E}">
        <p14:creationId xmlns:p14="http://schemas.microsoft.com/office/powerpoint/2010/main" val="3997715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2" charset="0"/>
        <a:ea typeface="平成明朝" pitchFamily="84" charset="-128"/>
        <a:cs typeface="+mn-cs"/>
      </a:defRPr>
    </a:lvl1pPr>
    <a:lvl2pPr marL="457200" algn="l" rtl="0" eaLnBrk="0" fontAlgn="base" hangingPunct="0">
      <a:spcBef>
        <a:spcPct val="30000"/>
      </a:spcBef>
      <a:spcAft>
        <a:spcPct val="0"/>
      </a:spcAft>
      <a:defRPr sz="1200" kern="1200">
        <a:solidFill>
          <a:schemeClr val="tx1"/>
        </a:solidFill>
        <a:latin typeface="Times" pitchFamily="2" charset="0"/>
        <a:ea typeface="平成明朝" pitchFamily="84" charset="-128"/>
        <a:cs typeface="+mn-cs"/>
      </a:defRPr>
    </a:lvl2pPr>
    <a:lvl3pPr marL="914400" algn="l" rtl="0" eaLnBrk="0" fontAlgn="base" hangingPunct="0">
      <a:spcBef>
        <a:spcPct val="30000"/>
      </a:spcBef>
      <a:spcAft>
        <a:spcPct val="0"/>
      </a:spcAft>
      <a:defRPr sz="1200" kern="1200">
        <a:solidFill>
          <a:schemeClr val="tx1"/>
        </a:solidFill>
        <a:latin typeface="Times" pitchFamily="2" charset="0"/>
        <a:ea typeface="平成明朝" pitchFamily="84" charset="-128"/>
        <a:cs typeface="+mn-cs"/>
      </a:defRPr>
    </a:lvl3pPr>
    <a:lvl4pPr marL="1371600" algn="l" rtl="0" eaLnBrk="0" fontAlgn="base" hangingPunct="0">
      <a:spcBef>
        <a:spcPct val="30000"/>
      </a:spcBef>
      <a:spcAft>
        <a:spcPct val="0"/>
      </a:spcAft>
      <a:defRPr sz="1200" kern="1200">
        <a:solidFill>
          <a:schemeClr val="tx1"/>
        </a:solidFill>
        <a:latin typeface="Times" pitchFamily="2" charset="0"/>
        <a:ea typeface="平成明朝" pitchFamily="84" charset="-128"/>
        <a:cs typeface="+mn-cs"/>
      </a:defRPr>
    </a:lvl4pPr>
    <a:lvl5pPr marL="1828800" algn="l" rtl="0" eaLnBrk="0" fontAlgn="base" hangingPunct="0">
      <a:spcBef>
        <a:spcPct val="30000"/>
      </a:spcBef>
      <a:spcAft>
        <a:spcPct val="0"/>
      </a:spcAft>
      <a:defRPr sz="1200" kern="1200">
        <a:solidFill>
          <a:schemeClr val="tx1"/>
        </a:solidFill>
        <a:latin typeface="Times" pitchFamily="2" charset="0"/>
        <a:ea typeface="平成明朝" pitchFamily="84"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a:extLst>
              <a:ext uri="{FF2B5EF4-FFF2-40B4-BE49-F238E27FC236}">
                <a16:creationId xmlns:a16="http://schemas.microsoft.com/office/drawing/2014/main" id="{8F97075A-E505-BD4B-A2AC-8B3B5F047196}"/>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fld id="{9D67B5D8-4938-8146-B50C-442B1B5065DA}" type="slidenum">
              <a:rPr lang="en-US" altLang="ja-JP" sz="1200"/>
              <a:pPr/>
              <a:t>1</a:t>
            </a:fld>
            <a:endParaRPr lang="en-US" altLang="ja-JP" sz="1200"/>
          </a:p>
        </p:txBody>
      </p:sp>
      <p:sp>
        <p:nvSpPr>
          <p:cNvPr id="6146" name="Rectangle 2">
            <a:extLst>
              <a:ext uri="{FF2B5EF4-FFF2-40B4-BE49-F238E27FC236}">
                <a16:creationId xmlns:a16="http://schemas.microsoft.com/office/drawing/2014/main" id="{060E0F2B-B5FA-B24D-A050-3F21645C0986}"/>
              </a:ext>
            </a:extLst>
          </p:cNvPr>
          <p:cNvSpPr>
            <a:spLocks noGrp="1" noRot="1" noChangeAspect="1" noChangeArrowheads="1" noTextEdit="1"/>
          </p:cNvSpPr>
          <p:nvPr>
            <p:ph type="sldImg"/>
          </p:nvPr>
        </p:nvSpPr>
        <p:spPr>
          <a:ln/>
        </p:spPr>
      </p:sp>
      <p:sp>
        <p:nvSpPr>
          <p:cNvPr id="6147" name="Rectangle 3">
            <a:extLst>
              <a:ext uri="{FF2B5EF4-FFF2-40B4-BE49-F238E27FC236}">
                <a16:creationId xmlns:a16="http://schemas.microsoft.com/office/drawing/2014/main" id="{C3B6203D-7B8E-174A-A3EF-1E9779DE5E47}"/>
              </a:ext>
            </a:extLst>
          </p:cNvPr>
          <p:cNvSpPr>
            <a:spLocks noGrp="1" noChangeArrowheads="1"/>
          </p:cNvSpPr>
          <p:nvPr>
            <p:ph type="body" idx="1"/>
          </p:nvPr>
        </p:nvSpPr>
        <p:spPr>
          <a:noFill/>
        </p:spPr>
        <p:txBody>
          <a:bodyPr/>
          <a:lstStyle/>
          <a:p>
            <a:pPr eaLnBrk="1" hangingPunct="1"/>
            <a:endParaRPr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a:extLst>
              <a:ext uri="{FF2B5EF4-FFF2-40B4-BE49-F238E27FC236}">
                <a16:creationId xmlns:a16="http://schemas.microsoft.com/office/drawing/2014/main" id="{79D98B5B-CF90-E647-B15A-E83E94895DB4}"/>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fld id="{72E9E144-4A52-5F4A-836C-242401CEE7AC}" type="slidenum">
              <a:rPr lang="en-US" altLang="ja-JP" sz="1200"/>
              <a:pPr/>
              <a:t>2</a:t>
            </a:fld>
            <a:endParaRPr lang="en-US" altLang="ja-JP" sz="1200"/>
          </a:p>
        </p:txBody>
      </p:sp>
      <p:sp>
        <p:nvSpPr>
          <p:cNvPr id="8194" name="Rectangle 2">
            <a:extLst>
              <a:ext uri="{FF2B5EF4-FFF2-40B4-BE49-F238E27FC236}">
                <a16:creationId xmlns:a16="http://schemas.microsoft.com/office/drawing/2014/main" id="{1172E517-3EFB-E84D-A835-837A01A5D712}"/>
              </a:ext>
            </a:extLst>
          </p:cNvPr>
          <p:cNvSpPr>
            <a:spLocks noGrp="1" noRot="1" noChangeAspect="1" noChangeArrowheads="1" noTextEdit="1"/>
          </p:cNvSpPr>
          <p:nvPr>
            <p:ph type="sldImg"/>
          </p:nvPr>
        </p:nvSpPr>
        <p:spPr>
          <a:solidFill>
            <a:srgbClr val="FFFFFF"/>
          </a:solidFill>
          <a:ln/>
        </p:spPr>
      </p:sp>
      <p:sp>
        <p:nvSpPr>
          <p:cNvPr id="8195" name="Rectangle 3">
            <a:extLst>
              <a:ext uri="{FF2B5EF4-FFF2-40B4-BE49-F238E27FC236}">
                <a16:creationId xmlns:a16="http://schemas.microsoft.com/office/drawing/2014/main" id="{61E1C03D-9A75-ED41-B9A7-3D93D4FF944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en-US"/>
          </a:p>
        </p:txBody>
      </p:sp>
    </p:spTree>
    <p:extLst>
      <p:ext uri="{BB962C8B-B14F-4D97-AF65-F5344CB8AC3E}">
        <p14:creationId xmlns:p14="http://schemas.microsoft.com/office/powerpoint/2010/main" val="977102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a:extLst>
              <a:ext uri="{FF2B5EF4-FFF2-40B4-BE49-F238E27FC236}">
                <a16:creationId xmlns:a16="http://schemas.microsoft.com/office/drawing/2014/main" id="{79D98B5B-CF90-E647-B15A-E83E94895DB4}"/>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fld id="{72E9E144-4A52-5F4A-836C-242401CEE7AC}" type="slidenum">
              <a:rPr lang="en-US" altLang="ja-JP" sz="1200"/>
              <a:pPr/>
              <a:t>7</a:t>
            </a:fld>
            <a:endParaRPr lang="en-US" altLang="ja-JP" sz="1200"/>
          </a:p>
        </p:txBody>
      </p:sp>
      <p:sp>
        <p:nvSpPr>
          <p:cNvPr id="8194" name="Rectangle 2">
            <a:extLst>
              <a:ext uri="{FF2B5EF4-FFF2-40B4-BE49-F238E27FC236}">
                <a16:creationId xmlns:a16="http://schemas.microsoft.com/office/drawing/2014/main" id="{1172E517-3EFB-E84D-A835-837A01A5D712}"/>
              </a:ext>
            </a:extLst>
          </p:cNvPr>
          <p:cNvSpPr>
            <a:spLocks noGrp="1" noRot="1" noChangeAspect="1" noChangeArrowheads="1" noTextEdit="1"/>
          </p:cNvSpPr>
          <p:nvPr>
            <p:ph type="sldImg"/>
          </p:nvPr>
        </p:nvSpPr>
        <p:spPr>
          <a:solidFill>
            <a:srgbClr val="FFFFFF"/>
          </a:solidFill>
          <a:ln/>
        </p:spPr>
      </p:sp>
      <p:sp>
        <p:nvSpPr>
          <p:cNvPr id="8195" name="Rectangle 3">
            <a:extLst>
              <a:ext uri="{FF2B5EF4-FFF2-40B4-BE49-F238E27FC236}">
                <a16:creationId xmlns:a16="http://schemas.microsoft.com/office/drawing/2014/main" id="{61E1C03D-9A75-ED41-B9A7-3D93D4FF944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en-US"/>
          </a:p>
        </p:txBody>
      </p:sp>
    </p:spTree>
    <p:extLst>
      <p:ext uri="{BB962C8B-B14F-4D97-AF65-F5344CB8AC3E}">
        <p14:creationId xmlns:p14="http://schemas.microsoft.com/office/powerpoint/2010/main" val="4055118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a:extLst>
              <a:ext uri="{FF2B5EF4-FFF2-40B4-BE49-F238E27FC236}">
                <a16:creationId xmlns:a16="http://schemas.microsoft.com/office/drawing/2014/main" id="{79D98B5B-CF90-E647-B15A-E83E94895DB4}"/>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fld id="{72E9E144-4A52-5F4A-836C-242401CEE7AC}" type="slidenum">
              <a:rPr lang="en-US" altLang="ja-JP" sz="1200"/>
              <a:pPr/>
              <a:t>20</a:t>
            </a:fld>
            <a:endParaRPr lang="en-US" altLang="ja-JP" sz="1200"/>
          </a:p>
        </p:txBody>
      </p:sp>
      <p:sp>
        <p:nvSpPr>
          <p:cNvPr id="8194" name="Rectangle 2">
            <a:extLst>
              <a:ext uri="{FF2B5EF4-FFF2-40B4-BE49-F238E27FC236}">
                <a16:creationId xmlns:a16="http://schemas.microsoft.com/office/drawing/2014/main" id="{1172E517-3EFB-E84D-A835-837A01A5D712}"/>
              </a:ext>
            </a:extLst>
          </p:cNvPr>
          <p:cNvSpPr>
            <a:spLocks noGrp="1" noRot="1" noChangeAspect="1" noChangeArrowheads="1" noTextEdit="1"/>
          </p:cNvSpPr>
          <p:nvPr>
            <p:ph type="sldImg"/>
          </p:nvPr>
        </p:nvSpPr>
        <p:spPr>
          <a:solidFill>
            <a:srgbClr val="FFFFFF"/>
          </a:solidFill>
          <a:ln/>
        </p:spPr>
      </p:sp>
      <p:sp>
        <p:nvSpPr>
          <p:cNvPr id="8195" name="Rectangle 3">
            <a:extLst>
              <a:ext uri="{FF2B5EF4-FFF2-40B4-BE49-F238E27FC236}">
                <a16:creationId xmlns:a16="http://schemas.microsoft.com/office/drawing/2014/main" id="{61E1C03D-9A75-ED41-B9A7-3D93D4FF944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en-US"/>
          </a:p>
        </p:txBody>
      </p:sp>
    </p:spTree>
    <p:extLst>
      <p:ext uri="{BB962C8B-B14F-4D97-AF65-F5344CB8AC3E}">
        <p14:creationId xmlns:p14="http://schemas.microsoft.com/office/powerpoint/2010/main" val="1447433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1400">
                <a:solidFill>
                  <a:schemeClr val="tx1"/>
                </a:solidFill>
                <a:latin typeface="Lucida Grande" charset="0"/>
                <a:ea typeface="Osaka" charset="0"/>
                <a:cs typeface="Osaka" charset="0"/>
              </a:defRPr>
            </a:lvl1pPr>
            <a:lvl2pPr marL="742950" indent="-285750">
              <a:defRPr kumimoji="1" sz="1400">
                <a:solidFill>
                  <a:schemeClr val="tx1"/>
                </a:solidFill>
                <a:latin typeface="Lucida Grande" charset="0"/>
                <a:ea typeface="Osaka" charset="0"/>
                <a:cs typeface="Osaka" charset="0"/>
              </a:defRPr>
            </a:lvl2pPr>
            <a:lvl3pPr marL="1143000" indent="-228600">
              <a:defRPr kumimoji="1" sz="1400">
                <a:solidFill>
                  <a:schemeClr val="tx1"/>
                </a:solidFill>
                <a:latin typeface="Lucida Grande" charset="0"/>
                <a:ea typeface="Osaka" charset="0"/>
                <a:cs typeface="Osaka" charset="0"/>
              </a:defRPr>
            </a:lvl3pPr>
            <a:lvl4pPr marL="1600200" indent="-228600">
              <a:defRPr kumimoji="1" sz="1400">
                <a:solidFill>
                  <a:schemeClr val="tx1"/>
                </a:solidFill>
                <a:latin typeface="Lucida Grande" charset="0"/>
                <a:ea typeface="Osaka" charset="0"/>
                <a:cs typeface="Osaka" charset="0"/>
              </a:defRPr>
            </a:lvl4pPr>
            <a:lvl5pPr marL="2057400" indent="-228600">
              <a:defRPr kumimoji="1" sz="1400">
                <a:solidFill>
                  <a:schemeClr val="tx1"/>
                </a:solidFill>
                <a:latin typeface="Lucida Grande" charset="0"/>
                <a:ea typeface="Osaka" charset="0"/>
                <a:cs typeface="Osaka" charset="0"/>
              </a:defRPr>
            </a:lvl5pPr>
            <a:lvl6pPr marL="2514600" indent="-228600" fontAlgn="base">
              <a:spcBef>
                <a:spcPct val="0"/>
              </a:spcBef>
              <a:spcAft>
                <a:spcPct val="0"/>
              </a:spcAft>
              <a:defRPr kumimoji="1" sz="1400">
                <a:solidFill>
                  <a:schemeClr val="tx1"/>
                </a:solidFill>
                <a:latin typeface="Lucida Grande" charset="0"/>
                <a:ea typeface="Osaka" charset="0"/>
                <a:cs typeface="Osaka" charset="0"/>
              </a:defRPr>
            </a:lvl6pPr>
            <a:lvl7pPr marL="2971800" indent="-228600" fontAlgn="base">
              <a:spcBef>
                <a:spcPct val="0"/>
              </a:spcBef>
              <a:spcAft>
                <a:spcPct val="0"/>
              </a:spcAft>
              <a:defRPr kumimoji="1" sz="1400">
                <a:solidFill>
                  <a:schemeClr val="tx1"/>
                </a:solidFill>
                <a:latin typeface="Lucida Grande" charset="0"/>
                <a:ea typeface="Osaka" charset="0"/>
                <a:cs typeface="Osaka" charset="0"/>
              </a:defRPr>
            </a:lvl7pPr>
            <a:lvl8pPr marL="3429000" indent="-228600" fontAlgn="base">
              <a:spcBef>
                <a:spcPct val="0"/>
              </a:spcBef>
              <a:spcAft>
                <a:spcPct val="0"/>
              </a:spcAft>
              <a:defRPr kumimoji="1" sz="1400">
                <a:solidFill>
                  <a:schemeClr val="tx1"/>
                </a:solidFill>
                <a:latin typeface="Lucida Grande" charset="0"/>
                <a:ea typeface="Osaka" charset="0"/>
                <a:cs typeface="Osaka" charset="0"/>
              </a:defRPr>
            </a:lvl8pPr>
            <a:lvl9pPr marL="3886200" indent="-228600" fontAlgn="base">
              <a:spcBef>
                <a:spcPct val="0"/>
              </a:spcBef>
              <a:spcAft>
                <a:spcPct val="0"/>
              </a:spcAft>
              <a:defRPr kumimoji="1" sz="1400">
                <a:solidFill>
                  <a:schemeClr val="tx1"/>
                </a:solidFill>
                <a:latin typeface="Lucida Grande" charset="0"/>
                <a:ea typeface="Osaka" charset="0"/>
                <a:cs typeface="Osaka" charset="0"/>
              </a:defRPr>
            </a:lvl9pPr>
          </a:lstStyle>
          <a:p>
            <a:fld id="{6C45F058-871B-1445-8C24-E080E174D6D5}" type="slidenum">
              <a:rPr lang="en-US" altLang="ja-JP" sz="1200"/>
              <a:pPr/>
              <a:t>24</a:t>
            </a:fld>
            <a:endParaRPr lang="en-US" altLang="ja-JP" sz="1200"/>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ja-JP" altLang="en-US">
              <a:latin typeface="Times" charset="0"/>
              <a:ea typeface="Osaka" charset="0"/>
              <a:cs typeface="Osaka" charset="0"/>
            </a:endParaRPr>
          </a:p>
        </p:txBody>
      </p:sp>
    </p:spTree>
    <p:extLst>
      <p:ext uri="{BB962C8B-B14F-4D97-AF65-F5344CB8AC3E}">
        <p14:creationId xmlns:p14="http://schemas.microsoft.com/office/powerpoint/2010/main" val="2600233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a:extLst>
              <a:ext uri="{FF2B5EF4-FFF2-40B4-BE49-F238E27FC236}">
                <a16:creationId xmlns:a16="http://schemas.microsoft.com/office/drawing/2014/main" id="{79D98B5B-CF90-E647-B15A-E83E94895DB4}"/>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fld id="{72E9E144-4A52-5F4A-836C-242401CEE7AC}" type="slidenum">
              <a:rPr lang="en-US" altLang="ja-JP" sz="1200"/>
              <a:pPr/>
              <a:t>25</a:t>
            </a:fld>
            <a:endParaRPr lang="en-US" altLang="ja-JP" sz="1200"/>
          </a:p>
        </p:txBody>
      </p:sp>
      <p:sp>
        <p:nvSpPr>
          <p:cNvPr id="8194" name="Rectangle 2">
            <a:extLst>
              <a:ext uri="{FF2B5EF4-FFF2-40B4-BE49-F238E27FC236}">
                <a16:creationId xmlns:a16="http://schemas.microsoft.com/office/drawing/2014/main" id="{1172E517-3EFB-E84D-A835-837A01A5D712}"/>
              </a:ext>
            </a:extLst>
          </p:cNvPr>
          <p:cNvSpPr>
            <a:spLocks noGrp="1" noRot="1" noChangeAspect="1" noChangeArrowheads="1" noTextEdit="1"/>
          </p:cNvSpPr>
          <p:nvPr>
            <p:ph type="sldImg"/>
          </p:nvPr>
        </p:nvSpPr>
        <p:spPr>
          <a:solidFill>
            <a:srgbClr val="FFFFFF"/>
          </a:solidFill>
          <a:ln/>
        </p:spPr>
      </p:sp>
      <p:sp>
        <p:nvSpPr>
          <p:cNvPr id="8195" name="Rectangle 3">
            <a:extLst>
              <a:ext uri="{FF2B5EF4-FFF2-40B4-BE49-F238E27FC236}">
                <a16:creationId xmlns:a16="http://schemas.microsoft.com/office/drawing/2014/main" id="{61E1C03D-9A75-ED41-B9A7-3D93D4FF944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en-US"/>
          </a:p>
        </p:txBody>
      </p:sp>
    </p:spTree>
    <p:extLst>
      <p:ext uri="{BB962C8B-B14F-4D97-AF65-F5344CB8AC3E}">
        <p14:creationId xmlns:p14="http://schemas.microsoft.com/office/powerpoint/2010/main" val="4038513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a:t>
            </a:r>
            <a:endParaRPr kumimoji="1" lang="ja-JP" altLang="en-US"/>
          </a:p>
        </p:txBody>
      </p:sp>
      <p:sp>
        <p:nvSpPr>
          <p:cNvPr id="4" name="スライド番号プレースホルダー 3"/>
          <p:cNvSpPr>
            <a:spLocks noGrp="1"/>
          </p:cNvSpPr>
          <p:nvPr>
            <p:ph type="sldNum" sz="quarter" idx="5"/>
          </p:nvPr>
        </p:nvSpPr>
        <p:spPr/>
        <p:txBody>
          <a:bodyPr/>
          <a:lstStyle/>
          <a:p>
            <a:fld id="{6B5CD42A-27A1-D148-894B-71DB0A3B501A}" type="slidenum">
              <a:rPr kumimoji="1" lang="ja-JP" altLang="en-US" smtClean="0"/>
              <a:t>27</a:t>
            </a:fld>
            <a:endParaRPr kumimoji="1" lang="ja-JP" altLang="en-US"/>
          </a:p>
        </p:txBody>
      </p:sp>
    </p:spTree>
    <p:extLst>
      <p:ext uri="{BB962C8B-B14F-4D97-AF65-F5344CB8AC3E}">
        <p14:creationId xmlns:p14="http://schemas.microsoft.com/office/powerpoint/2010/main" val="4227108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9E323399-5278-8244-BCC2-A0CEDE2E5D8D}" type="slidenum">
              <a:rPr lang="en-US" altLang="ja-JP" smtClean="0"/>
              <a:pPr>
                <a:defRPr/>
              </a:pPr>
              <a:t>28</a:t>
            </a:fld>
            <a:endParaRPr lang="en-US" altLang="ja-JP"/>
          </a:p>
        </p:txBody>
      </p:sp>
    </p:spTree>
    <p:extLst>
      <p:ext uri="{BB962C8B-B14F-4D97-AF65-F5344CB8AC3E}">
        <p14:creationId xmlns:p14="http://schemas.microsoft.com/office/powerpoint/2010/main" val="3198025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19">
            <a:extLst>
              <a:ext uri="{FF2B5EF4-FFF2-40B4-BE49-F238E27FC236}">
                <a16:creationId xmlns:a16="http://schemas.microsoft.com/office/drawing/2014/main" id="{BF3F3B07-9A20-C445-9B63-EBE009A299F7}"/>
              </a:ext>
            </a:extLst>
          </p:cNvPr>
          <p:cNvGrpSpPr>
            <a:grpSpLocks/>
          </p:cNvGrpSpPr>
          <p:nvPr/>
        </p:nvGrpSpPr>
        <p:grpSpPr bwMode="auto">
          <a:xfrm>
            <a:off x="0" y="0"/>
            <a:ext cx="9144000" cy="6858000"/>
            <a:chOff x="0" y="0"/>
            <a:chExt cx="5760" cy="4320"/>
          </a:xfrm>
        </p:grpSpPr>
        <p:sp>
          <p:nvSpPr>
            <p:cNvPr id="5" name="Rectangle 3">
              <a:extLst>
                <a:ext uri="{FF2B5EF4-FFF2-40B4-BE49-F238E27FC236}">
                  <a16:creationId xmlns:a16="http://schemas.microsoft.com/office/drawing/2014/main" id="{0435D6E9-ADDD-7A4B-A74C-F88B83D07637}"/>
                </a:ext>
              </a:extLst>
            </p:cNvPr>
            <p:cNvSpPr>
              <a:spLocks noChangeArrowheads="1"/>
            </p:cNvSpPr>
            <p:nvPr/>
          </p:nvSpPr>
          <p:spPr bwMode="white">
            <a:xfrm>
              <a:off x="0" y="0"/>
              <a:ext cx="5760" cy="3024"/>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endParaRPr lang="ja-JP" altLang="en-US"/>
            </a:p>
          </p:txBody>
        </p:sp>
        <p:grpSp>
          <p:nvGrpSpPr>
            <p:cNvPr id="6" name="Group 17">
              <a:extLst>
                <a:ext uri="{FF2B5EF4-FFF2-40B4-BE49-F238E27FC236}">
                  <a16:creationId xmlns:a16="http://schemas.microsoft.com/office/drawing/2014/main" id="{B8B86496-85E0-EE40-A1EC-0BCE40B3D8C9}"/>
                </a:ext>
              </a:extLst>
            </p:cNvPr>
            <p:cNvGrpSpPr>
              <a:grpSpLocks/>
            </p:cNvGrpSpPr>
            <p:nvPr/>
          </p:nvGrpSpPr>
          <p:grpSpPr bwMode="auto">
            <a:xfrm>
              <a:off x="0" y="3024"/>
              <a:ext cx="5760" cy="1296"/>
              <a:chOff x="0" y="3024"/>
              <a:chExt cx="5760" cy="1296"/>
            </a:xfrm>
          </p:grpSpPr>
          <p:sp>
            <p:nvSpPr>
              <p:cNvPr id="7" name="Rectangle 5">
                <a:extLst>
                  <a:ext uri="{FF2B5EF4-FFF2-40B4-BE49-F238E27FC236}">
                    <a16:creationId xmlns:a16="http://schemas.microsoft.com/office/drawing/2014/main" id="{DECDAC8F-73AA-7745-B67B-26FEBF62A2D5}"/>
                  </a:ext>
                </a:extLst>
              </p:cNvPr>
              <p:cNvSpPr>
                <a:spLocks noChangeArrowheads="1"/>
              </p:cNvSpPr>
              <p:nvPr/>
            </p:nvSpPr>
            <p:spPr bwMode="white">
              <a:xfrm>
                <a:off x="0" y="3024"/>
                <a:ext cx="5760" cy="336"/>
              </a:xfrm>
              <a:prstGeom prst="rect">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endParaRPr lang="ja-JP" altLang="en-US"/>
              </a:p>
            </p:txBody>
          </p:sp>
          <p:sp>
            <p:nvSpPr>
              <p:cNvPr id="8" name="Rectangle 6">
                <a:extLst>
                  <a:ext uri="{FF2B5EF4-FFF2-40B4-BE49-F238E27FC236}">
                    <a16:creationId xmlns:a16="http://schemas.microsoft.com/office/drawing/2014/main" id="{B233B40F-B97C-DC4D-81A6-9CDC6193E3E4}"/>
                  </a:ext>
                </a:extLst>
              </p:cNvPr>
              <p:cNvSpPr>
                <a:spLocks noChangeArrowheads="1"/>
              </p:cNvSpPr>
              <p:nvPr/>
            </p:nvSpPr>
            <p:spPr bwMode="white">
              <a:xfrm>
                <a:off x="0" y="3360"/>
                <a:ext cx="5760" cy="960"/>
              </a:xfrm>
              <a:prstGeom prst="rect">
                <a:avLst/>
              </a:prstGeom>
              <a:gradFill rotWithShape="0">
                <a:gsLst>
                  <a:gs pos="0">
                    <a:schemeClr val="accent1"/>
                  </a:gs>
                  <a:gs pos="100000">
                    <a:srgbClr val="FFFFFF"/>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endParaRPr lang="ja-JP" altLang="en-US"/>
              </a:p>
            </p:txBody>
          </p:sp>
          <p:grpSp>
            <p:nvGrpSpPr>
              <p:cNvPr id="9" name="Group 7">
                <a:extLst>
                  <a:ext uri="{FF2B5EF4-FFF2-40B4-BE49-F238E27FC236}">
                    <a16:creationId xmlns:a16="http://schemas.microsoft.com/office/drawing/2014/main" id="{71FDF9A3-E8B6-F146-9776-B0F78E9FB0B1}"/>
                  </a:ext>
                </a:extLst>
              </p:cNvPr>
              <p:cNvGrpSpPr>
                <a:grpSpLocks/>
              </p:cNvGrpSpPr>
              <p:nvPr/>
            </p:nvGrpSpPr>
            <p:grpSpPr bwMode="auto">
              <a:xfrm>
                <a:off x="2928" y="3216"/>
                <a:ext cx="2832" cy="1104"/>
                <a:chOff x="4080" y="3622"/>
                <a:chExt cx="1680" cy="698"/>
              </a:xfrm>
            </p:grpSpPr>
            <p:sp>
              <p:nvSpPr>
                <p:cNvPr id="10" name="Freeform 8">
                  <a:extLst>
                    <a:ext uri="{FF2B5EF4-FFF2-40B4-BE49-F238E27FC236}">
                      <a16:creationId xmlns:a16="http://schemas.microsoft.com/office/drawing/2014/main" id="{AAAD2838-D551-BD4B-A497-15033B3A7627}"/>
                    </a:ext>
                  </a:extLst>
                </p:cNvPr>
                <p:cNvSpPr>
                  <a:spLocks/>
                </p:cNvSpPr>
                <p:nvPr/>
              </p:nvSpPr>
              <p:spPr bwMode="auto">
                <a:xfrm>
                  <a:off x="4094" y="3622"/>
                  <a:ext cx="1666" cy="698"/>
                </a:xfrm>
                <a:custGeom>
                  <a:avLst/>
                  <a:gdLst>
                    <a:gd name="T0" fmla="*/ 0 w 1666"/>
                    <a:gd name="T1" fmla="*/ 698 h 698"/>
                    <a:gd name="T2" fmla="*/ 458 w 1666"/>
                    <a:gd name="T3" fmla="*/ 436 h 698"/>
                    <a:gd name="T4" fmla="*/ 744 w 1666"/>
                    <a:gd name="T5" fmla="*/ 214 h 698"/>
                    <a:gd name="T6" fmla="*/ 910 w 1666"/>
                    <a:gd name="T7" fmla="*/ 46 h 698"/>
                    <a:gd name="T8" fmla="*/ 944 w 1666"/>
                    <a:gd name="T9" fmla="*/ 10 h 698"/>
                    <a:gd name="T10" fmla="*/ 974 w 1666"/>
                    <a:gd name="T11" fmla="*/ 0 h 698"/>
                    <a:gd name="T12" fmla="*/ 1008 w 1666"/>
                    <a:gd name="T13" fmla="*/ 2 h 698"/>
                    <a:gd name="T14" fmla="*/ 1038 w 1666"/>
                    <a:gd name="T15" fmla="*/ 15 h 698"/>
                    <a:gd name="T16" fmla="*/ 1110 w 1666"/>
                    <a:gd name="T17" fmla="*/ 164 h 698"/>
                    <a:gd name="T18" fmla="*/ 1214 w 1666"/>
                    <a:gd name="T19" fmla="*/ 292 h 698"/>
                    <a:gd name="T20" fmla="*/ 1480 w 1666"/>
                    <a:gd name="T21" fmla="*/ 482 h 698"/>
                    <a:gd name="T22" fmla="*/ 1666 w 1666"/>
                    <a:gd name="T23" fmla="*/ 600 h 698"/>
                    <a:gd name="T24" fmla="*/ 1666 w 1666"/>
                    <a:gd name="T25" fmla="*/ 698 h 698"/>
                    <a:gd name="T26" fmla="*/ 0 w 1666"/>
                    <a:gd name="T27" fmla="*/ 698 h 69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66" h="698">
                      <a:moveTo>
                        <a:pt x="0" y="698"/>
                      </a:moveTo>
                      <a:lnTo>
                        <a:pt x="458" y="436"/>
                      </a:lnTo>
                      <a:lnTo>
                        <a:pt x="744" y="214"/>
                      </a:lnTo>
                      <a:lnTo>
                        <a:pt x="910" y="46"/>
                      </a:lnTo>
                      <a:lnTo>
                        <a:pt x="944" y="10"/>
                      </a:lnTo>
                      <a:lnTo>
                        <a:pt x="974" y="0"/>
                      </a:lnTo>
                      <a:lnTo>
                        <a:pt x="1008" y="2"/>
                      </a:lnTo>
                      <a:lnTo>
                        <a:pt x="1038" y="15"/>
                      </a:lnTo>
                      <a:lnTo>
                        <a:pt x="1110" y="164"/>
                      </a:lnTo>
                      <a:lnTo>
                        <a:pt x="1214" y="292"/>
                      </a:lnTo>
                      <a:lnTo>
                        <a:pt x="1480" y="482"/>
                      </a:lnTo>
                      <a:lnTo>
                        <a:pt x="1666" y="600"/>
                      </a:lnTo>
                      <a:lnTo>
                        <a:pt x="1666" y="698"/>
                      </a:lnTo>
                      <a:lnTo>
                        <a:pt x="0" y="698"/>
                      </a:lnTo>
                      <a:close/>
                    </a:path>
                  </a:pathLst>
                </a:custGeom>
                <a:gradFill rotWithShape="0">
                  <a:gsLst>
                    <a:gs pos="0">
                      <a:srgbClr val="FFFFFF"/>
                    </a:gs>
                    <a:gs pos="50000">
                      <a:srgbClr val="BCA392"/>
                    </a:gs>
                    <a:gs pos="100000">
                      <a:srgbClr val="FFFFFF"/>
                    </a:gs>
                  </a:gsLst>
                  <a:lin ang="54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p>
              </p:txBody>
            </p:sp>
            <p:grpSp>
              <p:nvGrpSpPr>
                <p:cNvPr id="11" name="Group 9">
                  <a:extLst>
                    <a:ext uri="{FF2B5EF4-FFF2-40B4-BE49-F238E27FC236}">
                      <a16:creationId xmlns:a16="http://schemas.microsoft.com/office/drawing/2014/main" id="{9D2F3BB3-5830-CF46-8C35-C886228F7974}"/>
                    </a:ext>
                  </a:extLst>
                </p:cNvPr>
                <p:cNvGrpSpPr>
                  <a:grpSpLocks/>
                </p:cNvGrpSpPr>
                <p:nvPr/>
              </p:nvGrpSpPr>
              <p:grpSpPr bwMode="auto">
                <a:xfrm>
                  <a:off x="4080" y="3643"/>
                  <a:ext cx="1680" cy="623"/>
                  <a:chOff x="4080" y="3643"/>
                  <a:chExt cx="1680" cy="623"/>
                </a:xfrm>
              </p:grpSpPr>
              <p:sp>
                <p:nvSpPr>
                  <p:cNvPr id="12" name="Freeform 10">
                    <a:extLst>
                      <a:ext uri="{FF2B5EF4-FFF2-40B4-BE49-F238E27FC236}">
                        <a16:creationId xmlns:a16="http://schemas.microsoft.com/office/drawing/2014/main" id="{F082BBF0-53AE-1247-A350-9385261E9FE8}"/>
                      </a:ext>
                    </a:extLst>
                  </p:cNvPr>
                  <p:cNvSpPr>
                    <a:spLocks/>
                  </p:cNvSpPr>
                  <p:nvPr/>
                </p:nvSpPr>
                <p:spPr bwMode="auto">
                  <a:xfrm>
                    <a:off x="5138" y="3643"/>
                    <a:ext cx="622" cy="611"/>
                  </a:xfrm>
                  <a:custGeom>
                    <a:avLst/>
                    <a:gdLst>
                      <a:gd name="T0" fmla="*/ 134 w 622"/>
                      <a:gd name="T1" fmla="*/ 255 h 611"/>
                      <a:gd name="T2" fmla="*/ 224 w 622"/>
                      <a:gd name="T3" fmla="*/ 341 h 611"/>
                      <a:gd name="T4" fmla="*/ 322 w 622"/>
                      <a:gd name="T5" fmla="*/ 418 h 611"/>
                      <a:gd name="T6" fmla="*/ 328 w 622"/>
                      <a:gd name="T7" fmla="*/ 425 h 611"/>
                      <a:gd name="T8" fmla="*/ 335 w 622"/>
                      <a:gd name="T9" fmla="*/ 431 h 611"/>
                      <a:gd name="T10" fmla="*/ 349 w 622"/>
                      <a:gd name="T11" fmla="*/ 443 h 611"/>
                      <a:gd name="T12" fmla="*/ 399 w 622"/>
                      <a:gd name="T13" fmla="*/ 478 h 611"/>
                      <a:gd name="T14" fmla="*/ 562 w 622"/>
                      <a:gd name="T15" fmla="*/ 577 h 611"/>
                      <a:gd name="T16" fmla="*/ 598 w 622"/>
                      <a:gd name="T17" fmla="*/ 595 h 611"/>
                      <a:gd name="T18" fmla="*/ 622 w 622"/>
                      <a:gd name="T19" fmla="*/ 611 h 611"/>
                      <a:gd name="T20" fmla="*/ 622 w 622"/>
                      <a:gd name="T21" fmla="*/ 547 h 611"/>
                      <a:gd name="T22" fmla="*/ 590 w 622"/>
                      <a:gd name="T23" fmla="*/ 531 h 611"/>
                      <a:gd name="T24" fmla="*/ 501 w 622"/>
                      <a:gd name="T25" fmla="*/ 467 h 611"/>
                      <a:gd name="T26" fmla="*/ 477 w 622"/>
                      <a:gd name="T27" fmla="*/ 452 h 611"/>
                      <a:gd name="T28" fmla="*/ 464 w 622"/>
                      <a:gd name="T29" fmla="*/ 445 h 611"/>
                      <a:gd name="T30" fmla="*/ 458 w 622"/>
                      <a:gd name="T31" fmla="*/ 443 h 611"/>
                      <a:gd name="T32" fmla="*/ 452 w 622"/>
                      <a:gd name="T33" fmla="*/ 441 h 611"/>
                      <a:gd name="T34" fmla="*/ 214 w 622"/>
                      <a:gd name="T35" fmla="*/ 276 h 611"/>
                      <a:gd name="T36" fmla="*/ 115 w 622"/>
                      <a:gd name="T37" fmla="*/ 181 h 611"/>
                      <a:gd name="T38" fmla="*/ 69 w 622"/>
                      <a:gd name="T39" fmla="*/ 125 h 611"/>
                      <a:gd name="T40" fmla="*/ 30 w 622"/>
                      <a:gd name="T41" fmla="*/ 64 h 611"/>
                      <a:gd name="T42" fmla="*/ 9 w 622"/>
                      <a:gd name="T43" fmla="*/ 21 h 611"/>
                      <a:gd name="T44" fmla="*/ 3 w 622"/>
                      <a:gd name="T45" fmla="*/ 7 h 611"/>
                      <a:gd name="T46" fmla="*/ 2 w 622"/>
                      <a:gd name="T47" fmla="*/ 4 h 611"/>
                      <a:gd name="T48" fmla="*/ 1 w 622"/>
                      <a:gd name="T49" fmla="*/ 1 h 611"/>
                      <a:gd name="T50" fmla="*/ 1 w 622"/>
                      <a:gd name="T51" fmla="*/ 0 h 611"/>
                      <a:gd name="T52" fmla="*/ 0 w 622"/>
                      <a:gd name="T53" fmla="*/ 0 h 611"/>
                      <a:gd name="T54" fmla="*/ 0 w 622"/>
                      <a:gd name="T55" fmla="*/ 0 h 611"/>
                      <a:gd name="T56" fmla="*/ 0 w 622"/>
                      <a:gd name="T57" fmla="*/ 0 h 611"/>
                      <a:gd name="T58" fmla="*/ 0 w 622"/>
                      <a:gd name="T59" fmla="*/ 0 h 611"/>
                      <a:gd name="T60" fmla="*/ 0 w 622"/>
                      <a:gd name="T61" fmla="*/ 0 h 611"/>
                      <a:gd name="T62" fmla="*/ 0 w 622"/>
                      <a:gd name="T63" fmla="*/ 0 h 611"/>
                      <a:gd name="T64" fmla="*/ 0 w 622"/>
                      <a:gd name="T65" fmla="*/ 0 h 611"/>
                      <a:gd name="T66" fmla="*/ 0 w 622"/>
                      <a:gd name="T67" fmla="*/ 0 h 611"/>
                      <a:gd name="T68" fmla="*/ 0 w 622"/>
                      <a:gd name="T69" fmla="*/ 0 h 611"/>
                      <a:gd name="T70" fmla="*/ 0 w 622"/>
                      <a:gd name="T71" fmla="*/ 0 h 611"/>
                      <a:gd name="T72" fmla="*/ 0 w 622"/>
                      <a:gd name="T73" fmla="*/ 0 h 611"/>
                      <a:gd name="T74" fmla="*/ 0 w 622"/>
                      <a:gd name="T75" fmla="*/ 0 h 611"/>
                      <a:gd name="T76" fmla="*/ 0 w 622"/>
                      <a:gd name="T77" fmla="*/ 0 h 611"/>
                      <a:gd name="T78" fmla="*/ 0 w 622"/>
                      <a:gd name="T79" fmla="*/ 0 h 611"/>
                      <a:gd name="T80" fmla="*/ 0 w 622"/>
                      <a:gd name="T81" fmla="*/ 0 h 611"/>
                      <a:gd name="T82" fmla="*/ 0 w 622"/>
                      <a:gd name="T83" fmla="*/ 0 h 611"/>
                      <a:gd name="T84" fmla="*/ 0 w 622"/>
                      <a:gd name="T85" fmla="*/ 0 h 611"/>
                      <a:gd name="T86" fmla="*/ 0 w 622"/>
                      <a:gd name="T87" fmla="*/ 1 h 611"/>
                      <a:gd name="T88" fmla="*/ 0 w 622"/>
                      <a:gd name="T89" fmla="*/ 1 h 611"/>
                      <a:gd name="T90" fmla="*/ 1 w 622"/>
                      <a:gd name="T91" fmla="*/ 2 h 611"/>
                      <a:gd name="T92" fmla="*/ 1 w 622"/>
                      <a:gd name="T93" fmla="*/ 3 h 611"/>
                      <a:gd name="T94" fmla="*/ 5 w 622"/>
                      <a:gd name="T95" fmla="*/ 15 h 611"/>
                      <a:gd name="T96" fmla="*/ 23 w 622"/>
                      <a:gd name="T97" fmla="*/ 65 h 611"/>
                      <a:gd name="T98" fmla="*/ 52 w 622"/>
                      <a:gd name="T99" fmla="*/ 129 h 611"/>
                      <a:gd name="T100" fmla="*/ 87 w 622"/>
                      <a:gd name="T101" fmla="*/ 190 h 611"/>
                      <a:gd name="T102" fmla="*/ 109 w 622"/>
                      <a:gd name="T103" fmla="*/ 224 h 611"/>
                      <a:gd name="T104" fmla="*/ 134 w 622"/>
                      <a:gd name="T105" fmla="*/ 255 h 6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622" h="611">
                        <a:moveTo>
                          <a:pt x="134" y="255"/>
                        </a:moveTo>
                        <a:lnTo>
                          <a:pt x="224" y="341"/>
                        </a:lnTo>
                        <a:lnTo>
                          <a:pt x="322" y="418"/>
                        </a:lnTo>
                        <a:lnTo>
                          <a:pt x="328" y="425"/>
                        </a:lnTo>
                        <a:lnTo>
                          <a:pt x="335" y="431"/>
                        </a:lnTo>
                        <a:lnTo>
                          <a:pt x="349" y="443"/>
                        </a:lnTo>
                        <a:lnTo>
                          <a:pt x="399" y="478"/>
                        </a:lnTo>
                        <a:lnTo>
                          <a:pt x="562" y="577"/>
                        </a:lnTo>
                        <a:lnTo>
                          <a:pt x="598" y="595"/>
                        </a:lnTo>
                        <a:lnTo>
                          <a:pt x="622" y="611"/>
                        </a:lnTo>
                        <a:lnTo>
                          <a:pt x="622" y="547"/>
                        </a:lnTo>
                        <a:lnTo>
                          <a:pt x="590" y="531"/>
                        </a:lnTo>
                        <a:lnTo>
                          <a:pt x="501" y="467"/>
                        </a:lnTo>
                        <a:lnTo>
                          <a:pt x="477" y="452"/>
                        </a:lnTo>
                        <a:lnTo>
                          <a:pt x="464" y="445"/>
                        </a:lnTo>
                        <a:lnTo>
                          <a:pt x="458" y="443"/>
                        </a:lnTo>
                        <a:lnTo>
                          <a:pt x="452" y="441"/>
                        </a:lnTo>
                        <a:lnTo>
                          <a:pt x="214" y="276"/>
                        </a:lnTo>
                        <a:lnTo>
                          <a:pt x="115" y="181"/>
                        </a:lnTo>
                        <a:lnTo>
                          <a:pt x="69" y="125"/>
                        </a:lnTo>
                        <a:lnTo>
                          <a:pt x="30" y="64"/>
                        </a:lnTo>
                        <a:lnTo>
                          <a:pt x="9" y="21"/>
                        </a:lnTo>
                        <a:lnTo>
                          <a:pt x="3" y="7"/>
                        </a:lnTo>
                        <a:lnTo>
                          <a:pt x="2" y="4"/>
                        </a:lnTo>
                        <a:lnTo>
                          <a:pt x="1" y="1"/>
                        </a:lnTo>
                        <a:lnTo>
                          <a:pt x="1" y="0"/>
                        </a:lnTo>
                        <a:lnTo>
                          <a:pt x="0" y="0"/>
                        </a:lnTo>
                        <a:lnTo>
                          <a:pt x="0" y="1"/>
                        </a:lnTo>
                        <a:lnTo>
                          <a:pt x="1" y="2"/>
                        </a:lnTo>
                        <a:lnTo>
                          <a:pt x="1" y="3"/>
                        </a:lnTo>
                        <a:lnTo>
                          <a:pt x="5" y="15"/>
                        </a:lnTo>
                        <a:lnTo>
                          <a:pt x="23" y="65"/>
                        </a:lnTo>
                        <a:lnTo>
                          <a:pt x="52" y="129"/>
                        </a:lnTo>
                        <a:lnTo>
                          <a:pt x="87" y="190"/>
                        </a:lnTo>
                        <a:lnTo>
                          <a:pt x="109" y="224"/>
                        </a:lnTo>
                        <a:lnTo>
                          <a:pt x="134" y="255"/>
                        </a:lnTo>
                        <a:close/>
                      </a:path>
                    </a:pathLst>
                  </a:custGeom>
                  <a:gradFill rotWithShape="0">
                    <a:gsLst>
                      <a:gs pos="0">
                        <a:srgbClr val="6B5653"/>
                      </a:gs>
                      <a:gs pos="100000">
                        <a:srgbClr val="FFFFFF"/>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p>
                </p:txBody>
              </p:sp>
              <p:sp>
                <p:nvSpPr>
                  <p:cNvPr id="13" name="Freeform 11">
                    <a:extLst>
                      <a:ext uri="{FF2B5EF4-FFF2-40B4-BE49-F238E27FC236}">
                        <a16:creationId xmlns:a16="http://schemas.microsoft.com/office/drawing/2014/main" id="{9A9733CA-1887-754A-96E2-FD81D2A7F101}"/>
                      </a:ext>
                    </a:extLst>
                  </p:cNvPr>
                  <p:cNvSpPr>
                    <a:spLocks/>
                  </p:cNvSpPr>
                  <p:nvPr/>
                </p:nvSpPr>
                <p:spPr bwMode="auto">
                  <a:xfrm>
                    <a:off x="4080" y="3675"/>
                    <a:ext cx="917" cy="591"/>
                  </a:xfrm>
                  <a:custGeom>
                    <a:avLst/>
                    <a:gdLst>
                      <a:gd name="T0" fmla="*/ 520 w 3410"/>
                      <a:gd name="T1" fmla="*/ 312 h 2056"/>
                      <a:gd name="T2" fmla="*/ 500 w 3410"/>
                      <a:gd name="T3" fmla="*/ 321 h 2056"/>
                      <a:gd name="T4" fmla="*/ 423 w 3410"/>
                      <a:gd name="T5" fmla="*/ 366 h 2056"/>
                      <a:gd name="T6" fmla="*/ 154 w 3410"/>
                      <a:gd name="T7" fmla="*/ 489 h 2056"/>
                      <a:gd name="T8" fmla="*/ 41 w 3410"/>
                      <a:gd name="T9" fmla="*/ 533 h 2056"/>
                      <a:gd name="T10" fmla="*/ 20 w 3410"/>
                      <a:gd name="T11" fmla="*/ 542 h 2056"/>
                      <a:gd name="T12" fmla="*/ 12 w 3410"/>
                      <a:gd name="T13" fmla="*/ 548 h 2056"/>
                      <a:gd name="T14" fmla="*/ 8 w 3410"/>
                      <a:gd name="T15" fmla="*/ 552 h 2056"/>
                      <a:gd name="T16" fmla="*/ 5 w 3410"/>
                      <a:gd name="T17" fmla="*/ 558 h 2056"/>
                      <a:gd name="T18" fmla="*/ 0 w 3410"/>
                      <a:gd name="T19" fmla="*/ 571 h 2056"/>
                      <a:gd name="T20" fmla="*/ 10 w 3410"/>
                      <a:gd name="T21" fmla="*/ 580 h 2056"/>
                      <a:gd name="T22" fmla="*/ 22 w 3410"/>
                      <a:gd name="T23" fmla="*/ 585 h 2056"/>
                      <a:gd name="T24" fmla="*/ 46 w 3410"/>
                      <a:gd name="T25" fmla="*/ 590 h 2056"/>
                      <a:gd name="T26" fmla="*/ 63 w 3410"/>
                      <a:gd name="T27" fmla="*/ 590 h 2056"/>
                      <a:gd name="T28" fmla="*/ 124 w 3410"/>
                      <a:gd name="T29" fmla="*/ 584 h 2056"/>
                      <a:gd name="T30" fmla="*/ 240 w 3410"/>
                      <a:gd name="T31" fmla="*/ 546 h 2056"/>
                      <a:gd name="T32" fmla="*/ 415 w 3410"/>
                      <a:gd name="T33" fmla="*/ 455 h 2056"/>
                      <a:gd name="T34" fmla="*/ 440 w 3410"/>
                      <a:gd name="T35" fmla="*/ 438 h 2056"/>
                      <a:gd name="T36" fmla="*/ 447 w 3410"/>
                      <a:gd name="T37" fmla="*/ 430 h 2056"/>
                      <a:gd name="T38" fmla="*/ 821 w 3410"/>
                      <a:gd name="T39" fmla="*/ 122 h 2056"/>
                      <a:gd name="T40" fmla="*/ 914 w 3410"/>
                      <a:gd name="T41" fmla="*/ 8 h 2056"/>
                      <a:gd name="T42" fmla="*/ 916 w 3410"/>
                      <a:gd name="T43" fmla="*/ 3 h 2056"/>
                      <a:gd name="T44" fmla="*/ 917 w 3410"/>
                      <a:gd name="T45" fmla="*/ 1 h 2056"/>
                      <a:gd name="T46" fmla="*/ 917 w 3410"/>
                      <a:gd name="T47" fmla="*/ 1 h 2056"/>
                      <a:gd name="T48" fmla="*/ 917 w 3410"/>
                      <a:gd name="T49" fmla="*/ 0 h 2056"/>
                      <a:gd name="T50" fmla="*/ 917 w 3410"/>
                      <a:gd name="T51" fmla="*/ 0 h 2056"/>
                      <a:gd name="T52" fmla="*/ 917 w 3410"/>
                      <a:gd name="T53" fmla="*/ 0 h 2056"/>
                      <a:gd name="T54" fmla="*/ 917 w 3410"/>
                      <a:gd name="T55" fmla="*/ 0 h 2056"/>
                      <a:gd name="T56" fmla="*/ 917 w 3410"/>
                      <a:gd name="T57" fmla="*/ 0 h 2056"/>
                      <a:gd name="T58" fmla="*/ 917 w 3410"/>
                      <a:gd name="T59" fmla="*/ 0 h 2056"/>
                      <a:gd name="T60" fmla="*/ 917 w 3410"/>
                      <a:gd name="T61" fmla="*/ 0 h 2056"/>
                      <a:gd name="T62" fmla="*/ 916 w 3410"/>
                      <a:gd name="T63" fmla="*/ 0 h 2056"/>
                      <a:gd name="T64" fmla="*/ 916 w 3410"/>
                      <a:gd name="T65" fmla="*/ 0 h 2056"/>
                      <a:gd name="T66" fmla="*/ 915 w 3410"/>
                      <a:gd name="T67" fmla="*/ 0 h 2056"/>
                      <a:gd name="T68" fmla="*/ 913 w 3410"/>
                      <a:gd name="T69" fmla="*/ 3 h 2056"/>
                      <a:gd name="T70" fmla="*/ 848 w 3410"/>
                      <a:gd name="T71" fmla="*/ 62 h 20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410" h="2056">
                        <a:moveTo>
                          <a:pt x="2643" y="605"/>
                        </a:moveTo>
                        <a:lnTo>
                          <a:pt x="1932" y="1087"/>
                        </a:lnTo>
                        <a:lnTo>
                          <a:pt x="1896" y="1099"/>
                        </a:lnTo>
                        <a:lnTo>
                          <a:pt x="1860" y="1115"/>
                        </a:lnTo>
                        <a:lnTo>
                          <a:pt x="1793" y="1151"/>
                        </a:lnTo>
                        <a:lnTo>
                          <a:pt x="1572" y="1272"/>
                        </a:lnTo>
                        <a:lnTo>
                          <a:pt x="912" y="1615"/>
                        </a:lnTo>
                        <a:lnTo>
                          <a:pt x="572" y="1700"/>
                        </a:lnTo>
                        <a:lnTo>
                          <a:pt x="240" y="1814"/>
                        </a:lnTo>
                        <a:lnTo>
                          <a:pt x="152" y="1853"/>
                        </a:lnTo>
                        <a:lnTo>
                          <a:pt x="113" y="1868"/>
                        </a:lnTo>
                        <a:lnTo>
                          <a:pt x="75" y="1884"/>
                        </a:lnTo>
                        <a:lnTo>
                          <a:pt x="58" y="1895"/>
                        </a:lnTo>
                        <a:lnTo>
                          <a:pt x="43" y="1907"/>
                        </a:lnTo>
                        <a:lnTo>
                          <a:pt x="36" y="1914"/>
                        </a:lnTo>
                        <a:lnTo>
                          <a:pt x="29" y="1922"/>
                        </a:lnTo>
                        <a:lnTo>
                          <a:pt x="23" y="1931"/>
                        </a:lnTo>
                        <a:lnTo>
                          <a:pt x="17" y="1942"/>
                        </a:lnTo>
                        <a:lnTo>
                          <a:pt x="8" y="1964"/>
                        </a:lnTo>
                        <a:lnTo>
                          <a:pt x="0" y="1988"/>
                        </a:lnTo>
                        <a:lnTo>
                          <a:pt x="18" y="2003"/>
                        </a:lnTo>
                        <a:lnTo>
                          <a:pt x="38" y="2016"/>
                        </a:lnTo>
                        <a:lnTo>
                          <a:pt x="59" y="2026"/>
                        </a:lnTo>
                        <a:lnTo>
                          <a:pt x="80" y="2034"/>
                        </a:lnTo>
                        <a:lnTo>
                          <a:pt x="125" y="2046"/>
                        </a:lnTo>
                        <a:lnTo>
                          <a:pt x="171" y="2051"/>
                        </a:lnTo>
                        <a:lnTo>
                          <a:pt x="213" y="2051"/>
                        </a:lnTo>
                        <a:lnTo>
                          <a:pt x="234" y="2053"/>
                        </a:lnTo>
                        <a:lnTo>
                          <a:pt x="255" y="2056"/>
                        </a:lnTo>
                        <a:lnTo>
                          <a:pt x="462" y="2031"/>
                        </a:lnTo>
                        <a:lnTo>
                          <a:pt x="665" y="1983"/>
                        </a:lnTo>
                        <a:lnTo>
                          <a:pt x="894" y="1901"/>
                        </a:lnTo>
                        <a:lnTo>
                          <a:pt x="1289" y="1725"/>
                        </a:lnTo>
                        <a:lnTo>
                          <a:pt x="1544" y="1584"/>
                        </a:lnTo>
                        <a:lnTo>
                          <a:pt x="1607" y="1545"/>
                        </a:lnTo>
                        <a:lnTo>
                          <a:pt x="1636" y="1522"/>
                        </a:lnTo>
                        <a:lnTo>
                          <a:pt x="1650" y="1509"/>
                        </a:lnTo>
                        <a:lnTo>
                          <a:pt x="1663" y="1497"/>
                        </a:lnTo>
                        <a:lnTo>
                          <a:pt x="2545" y="866"/>
                        </a:lnTo>
                        <a:lnTo>
                          <a:pt x="3052" y="423"/>
                        </a:lnTo>
                        <a:lnTo>
                          <a:pt x="3339" y="108"/>
                        </a:lnTo>
                        <a:lnTo>
                          <a:pt x="3398" y="27"/>
                        </a:lnTo>
                        <a:lnTo>
                          <a:pt x="3406" y="14"/>
                        </a:lnTo>
                        <a:lnTo>
                          <a:pt x="3408" y="9"/>
                        </a:lnTo>
                        <a:lnTo>
                          <a:pt x="3410" y="6"/>
                        </a:lnTo>
                        <a:lnTo>
                          <a:pt x="3410" y="5"/>
                        </a:lnTo>
                        <a:lnTo>
                          <a:pt x="3410" y="3"/>
                        </a:lnTo>
                        <a:lnTo>
                          <a:pt x="3410" y="2"/>
                        </a:lnTo>
                        <a:lnTo>
                          <a:pt x="3410" y="1"/>
                        </a:lnTo>
                        <a:lnTo>
                          <a:pt x="3410" y="0"/>
                        </a:lnTo>
                        <a:lnTo>
                          <a:pt x="3409" y="0"/>
                        </a:lnTo>
                        <a:lnTo>
                          <a:pt x="3408" y="0"/>
                        </a:lnTo>
                        <a:lnTo>
                          <a:pt x="3407" y="0"/>
                        </a:lnTo>
                        <a:lnTo>
                          <a:pt x="3406" y="1"/>
                        </a:lnTo>
                        <a:lnTo>
                          <a:pt x="3404" y="1"/>
                        </a:lnTo>
                        <a:lnTo>
                          <a:pt x="3401" y="3"/>
                        </a:lnTo>
                        <a:lnTo>
                          <a:pt x="3394" y="10"/>
                        </a:lnTo>
                        <a:lnTo>
                          <a:pt x="3349" y="48"/>
                        </a:lnTo>
                        <a:lnTo>
                          <a:pt x="3154" y="217"/>
                        </a:lnTo>
                        <a:lnTo>
                          <a:pt x="2643" y="605"/>
                        </a:lnTo>
                        <a:close/>
                      </a:path>
                    </a:pathLst>
                  </a:custGeom>
                  <a:gradFill rotWithShape="0">
                    <a:gsLst>
                      <a:gs pos="0">
                        <a:srgbClr val="FFFFFF"/>
                      </a:gs>
                      <a:gs pos="100000">
                        <a:srgbClr val="6B5653"/>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p>
                </p:txBody>
              </p:sp>
            </p:grpSp>
          </p:grpSp>
        </p:grpSp>
      </p:grpSp>
      <p:sp>
        <p:nvSpPr>
          <p:cNvPr id="7180" name="Rectangle 12">
            <a:extLst>
              <a:ext uri="{FF2B5EF4-FFF2-40B4-BE49-F238E27FC236}">
                <a16:creationId xmlns:a16="http://schemas.microsoft.com/office/drawing/2014/main" id="{67390667-A5D5-0446-A3F9-9A3B5F45F929}"/>
              </a:ext>
            </a:extLst>
          </p:cNvPr>
          <p:cNvSpPr>
            <a:spLocks noGrp="1" noChangeArrowheads="1"/>
          </p:cNvSpPr>
          <p:nvPr>
            <p:ph type="ctrTitle"/>
          </p:nvPr>
        </p:nvSpPr>
        <p:spPr>
          <a:xfrm>
            <a:off x="685800" y="2286000"/>
            <a:ext cx="7772400" cy="1143000"/>
          </a:xfrm>
        </p:spPr>
        <p:txBody>
          <a:bodyPr/>
          <a:lstStyle>
            <a:lvl1pPr>
              <a:defRPr/>
            </a:lvl1pPr>
          </a:lstStyle>
          <a:p>
            <a:pPr lvl="0"/>
            <a:r>
              <a:rPr lang="ja-JP" altLang="en-US" noProof="0"/>
              <a:t>マスタ</a:t>
            </a:r>
            <a:r>
              <a:rPr lang="en-US" altLang="ja-JP" noProof="0"/>
              <a:t> </a:t>
            </a:r>
            <a:r>
              <a:rPr lang="ja-JP" altLang="en-US" noProof="0"/>
              <a:t>タイトルの書式設定</a:t>
            </a:r>
          </a:p>
        </p:txBody>
      </p:sp>
      <p:sp>
        <p:nvSpPr>
          <p:cNvPr id="7181" name="Rectangle 13">
            <a:extLst>
              <a:ext uri="{FF2B5EF4-FFF2-40B4-BE49-F238E27FC236}">
                <a16:creationId xmlns:a16="http://schemas.microsoft.com/office/drawing/2014/main" id="{61EC5918-1F44-E345-97A6-8E499272EA2A}"/>
              </a:ext>
            </a:extLst>
          </p:cNvPr>
          <p:cNvSpPr>
            <a:spLocks noGrp="1" noChangeArrowheads="1"/>
          </p:cNvSpPr>
          <p:nvPr>
            <p:ph type="subTitle" idx="1"/>
          </p:nvPr>
        </p:nvSpPr>
        <p:spPr>
          <a:xfrm>
            <a:off x="1371600" y="3886200"/>
            <a:ext cx="6400800" cy="1752600"/>
          </a:xfrm>
        </p:spPr>
        <p:txBody>
          <a:bodyPr/>
          <a:lstStyle>
            <a:lvl1pPr marL="0" indent="0" algn="ctr">
              <a:buFont typeface="Monotype Sorts" pitchFamily="2" charset="2"/>
              <a:buNone/>
              <a:defRPr/>
            </a:lvl1pPr>
          </a:lstStyle>
          <a:p>
            <a:pPr lvl="0"/>
            <a:r>
              <a:rPr lang="ja-JP" altLang="en-US" noProof="0"/>
              <a:t>マスタ</a:t>
            </a:r>
            <a:r>
              <a:rPr lang="en-US" altLang="ja-JP" noProof="0"/>
              <a:t> </a:t>
            </a:r>
            <a:r>
              <a:rPr lang="ja-JP" altLang="en-US" noProof="0"/>
              <a:t>サブタイトルの書式設定</a:t>
            </a:r>
          </a:p>
        </p:txBody>
      </p:sp>
      <p:sp>
        <p:nvSpPr>
          <p:cNvPr id="14" name="Rectangle 14">
            <a:extLst>
              <a:ext uri="{FF2B5EF4-FFF2-40B4-BE49-F238E27FC236}">
                <a16:creationId xmlns:a16="http://schemas.microsoft.com/office/drawing/2014/main" id="{D9187073-501F-6641-920B-A333190732F9}"/>
              </a:ext>
            </a:extLst>
          </p:cNvPr>
          <p:cNvSpPr>
            <a:spLocks noGrp="1" noChangeArrowheads="1"/>
          </p:cNvSpPr>
          <p:nvPr>
            <p:ph type="dt" sz="half" idx="10"/>
          </p:nvPr>
        </p:nvSpPr>
        <p:spPr/>
        <p:txBody>
          <a:bodyPr/>
          <a:lstStyle>
            <a:lvl1pPr>
              <a:defRPr kumimoji="0"/>
            </a:lvl1pPr>
          </a:lstStyle>
          <a:p>
            <a:pPr>
              <a:defRPr/>
            </a:pPr>
            <a:r>
              <a:rPr lang="en-US" altLang="ja-JP"/>
              <a:t>25-27 Mar. 2024, Tsuyoshi Suwada/ KEK Acc.Lab.</a:t>
            </a:r>
          </a:p>
        </p:txBody>
      </p:sp>
      <p:sp>
        <p:nvSpPr>
          <p:cNvPr id="15" name="Rectangle 15">
            <a:extLst>
              <a:ext uri="{FF2B5EF4-FFF2-40B4-BE49-F238E27FC236}">
                <a16:creationId xmlns:a16="http://schemas.microsoft.com/office/drawing/2014/main" id="{6D027AC8-4F1C-D94A-AA9F-AB8145C4E85E}"/>
              </a:ext>
            </a:extLst>
          </p:cNvPr>
          <p:cNvSpPr>
            <a:spLocks noGrp="1" noChangeArrowheads="1"/>
          </p:cNvSpPr>
          <p:nvPr>
            <p:ph type="ftr" sz="quarter" idx="11"/>
          </p:nvPr>
        </p:nvSpPr>
        <p:spPr/>
        <p:txBody>
          <a:bodyPr/>
          <a:lstStyle>
            <a:lvl1pPr>
              <a:defRPr kumimoji="0"/>
            </a:lvl1pPr>
          </a:lstStyle>
          <a:p>
            <a:pPr>
              <a:defRPr/>
            </a:pPr>
            <a:r>
              <a:rPr lang="en-US" altLang="ja-JP"/>
              <a:t>SuperKEKB MAC@KEK</a:t>
            </a:r>
          </a:p>
        </p:txBody>
      </p:sp>
      <p:sp>
        <p:nvSpPr>
          <p:cNvPr id="16" name="Rectangle 16">
            <a:extLst>
              <a:ext uri="{FF2B5EF4-FFF2-40B4-BE49-F238E27FC236}">
                <a16:creationId xmlns:a16="http://schemas.microsoft.com/office/drawing/2014/main" id="{22A78DBE-D819-424C-8349-28B5115346C2}"/>
              </a:ext>
            </a:extLst>
          </p:cNvPr>
          <p:cNvSpPr>
            <a:spLocks noGrp="1" noChangeArrowheads="1"/>
          </p:cNvSpPr>
          <p:nvPr>
            <p:ph type="sldNum" sz="quarter" idx="12"/>
          </p:nvPr>
        </p:nvSpPr>
        <p:spPr/>
        <p:txBody>
          <a:bodyPr/>
          <a:lstStyle>
            <a:lvl1pPr>
              <a:defRPr kumimoji="0" smtClean="0"/>
            </a:lvl1pPr>
          </a:lstStyle>
          <a:p>
            <a:pPr>
              <a:defRPr/>
            </a:pPr>
            <a:fld id="{783CF11F-FA36-1B4E-926C-8629B9EDF11C}" type="slidenum">
              <a:rPr lang="en-US" altLang="ja-JP"/>
              <a:pPr>
                <a:defRPr/>
              </a:pPr>
              <a:t>‹#›</a:t>
            </a:fld>
            <a:endParaRPr lang="en-US" altLang="ja-JP"/>
          </a:p>
        </p:txBody>
      </p:sp>
    </p:spTree>
    <p:extLst>
      <p:ext uri="{BB962C8B-B14F-4D97-AF65-F5344CB8AC3E}">
        <p14:creationId xmlns:p14="http://schemas.microsoft.com/office/powerpoint/2010/main" val="191522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5E6017-3E77-3E4B-B58C-1DD35266D9CE}"/>
              </a:ext>
            </a:extLst>
          </p:cNvPr>
          <p:cNvSpPr>
            <a:spLocks noGrp="1"/>
          </p:cNvSpPr>
          <p:nvPr>
            <p:ph type="title"/>
          </p:nvPr>
        </p:nvSpPr>
        <p:spPr/>
        <p:txBody>
          <a:bodyPr/>
          <a:lstStyle/>
          <a:p>
            <a:r>
              <a:rPr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01F2B5E-0925-B94A-BBE0-53D17980EACC}"/>
              </a:ext>
            </a:extLst>
          </p:cNvPr>
          <p:cNvSpPr>
            <a:spLocks noGrp="1"/>
          </p:cNvSpPr>
          <p:nvPr>
            <p:ph type="body" orient="vert" idx="1"/>
          </p:nvPr>
        </p:nvSpPr>
        <p:spPr/>
        <p:txBody>
          <a:bodyPr vert="eaVert"/>
          <a:lstStyle/>
          <a:p>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4" name="Rectangle 4">
            <a:extLst>
              <a:ext uri="{FF2B5EF4-FFF2-40B4-BE49-F238E27FC236}">
                <a16:creationId xmlns:a16="http://schemas.microsoft.com/office/drawing/2014/main" id="{82994A46-EE64-7344-A84B-DDE3CAEC029A}"/>
              </a:ext>
            </a:extLst>
          </p:cNvPr>
          <p:cNvSpPr>
            <a:spLocks noGrp="1" noChangeArrowheads="1"/>
          </p:cNvSpPr>
          <p:nvPr>
            <p:ph type="dt" sz="half" idx="10"/>
          </p:nvPr>
        </p:nvSpPr>
        <p:spPr>
          <a:ln/>
        </p:spPr>
        <p:txBody>
          <a:bodyPr/>
          <a:lstStyle>
            <a:lvl1pPr>
              <a:defRPr/>
            </a:lvl1pPr>
          </a:lstStyle>
          <a:p>
            <a:pPr>
              <a:defRPr/>
            </a:pPr>
            <a:r>
              <a:rPr lang="en-US" altLang="ja-JP"/>
              <a:t>25-27 Mar. 2024, Tsuyoshi Suwada/ KEK Acc.Lab.</a:t>
            </a:r>
          </a:p>
        </p:txBody>
      </p:sp>
      <p:sp>
        <p:nvSpPr>
          <p:cNvPr id="5" name="Rectangle 5">
            <a:extLst>
              <a:ext uri="{FF2B5EF4-FFF2-40B4-BE49-F238E27FC236}">
                <a16:creationId xmlns:a16="http://schemas.microsoft.com/office/drawing/2014/main" id="{8EB786C7-2100-5E44-96AC-5549BB0B36C2}"/>
              </a:ext>
            </a:extLst>
          </p:cNvPr>
          <p:cNvSpPr>
            <a:spLocks noGrp="1" noChangeArrowheads="1"/>
          </p:cNvSpPr>
          <p:nvPr>
            <p:ph type="ftr" sz="quarter" idx="11"/>
          </p:nvPr>
        </p:nvSpPr>
        <p:spPr>
          <a:ln/>
        </p:spPr>
        <p:txBody>
          <a:bodyPr/>
          <a:lstStyle>
            <a:lvl1pPr>
              <a:defRPr/>
            </a:lvl1pPr>
          </a:lstStyle>
          <a:p>
            <a:pPr>
              <a:defRPr/>
            </a:pPr>
            <a:r>
              <a:rPr lang="en-US" altLang="ja-JP"/>
              <a:t>SuperKEKB MAC@KEK</a:t>
            </a:r>
          </a:p>
        </p:txBody>
      </p:sp>
      <p:sp>
        <p:nvSpPr>
          <p:cNvPr id="6" name="Rectangle 6">
            <a:extLst>
              <a:ext uri="{FF2B5EF4-FFF2-40B4-BE49-F238E27FC236}">
                <a16:creationId xmlns:a16="http://schemas.microsoft.com/office/drawing/2014/main" id="{CDB4B68B-AB92-C549-B90B-566442A3BAF2}"/>
              </a:ext>
            </a:extLst>
          </p:cNvPr>
          <p:cNvSpPr>
            <a:spLocks noGrp="1" noChangeArrowheads="1"/>
          </p:cNvSpPr>
          <p:nvPr>
            <p:ph type="sldNum" sz="quarter" idx="12"/>
          </p:nvPr>
        </p:nvSpPr>
        <p:spPr>
          <a:ln/>
        </p:spPr>
        <p:txBody>
          <a:bodyPr/>
          <a:lstStyle>
            <a:lvl1pPr>
              <a:defRPr/>
            </a:lvl1pPr>
          </a:lstStyle>
          <a:p>
            <a:pPr>
              <a:defRPr/>
            </a:pPr>
            <a:fld id="{A142BD28-C389-BC4B-996E-AD1889009958}" type="slidenum">
              <a:rPr lang="en-US" altLang="ja-JP"/>
              <a:pPr>
                <a:defRPr/>
              </a:pPr>
              <a:t>‹#›</a:t>
            </a:fld>
            <a:endParaRPr lang="en-US" altLang="ja-JP"/>
          </a:p>
        </p:txBody>
      </p:sp>
    </p:spTree>
    <p:extLst>
      <p:ext uri="{BB962C8B-B14F-4D97-AF65-F5344CB8AC3E}">
        <p14:creationId xmlns:p14="http://schemas.microsoft.com/office/powerpoint/2010/main" val="2387029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9A59BAC7-A630-654F-BE4D-B0C18F7CA4BA}"/>
              </a:ext>
            </a:extLst>
          </p:cNvPr>
          <p:cNvSpPr>
            <a:spLocks noGrp="1"/>
          </p:cNvSpPr>
          <p:nvPr>
            <p:ph type="title" orient="vert"/>
          </p:nvPr>
        </p:nvSpPr>
        <p:spPr>
          <a:xfrm>
            <a:off x="6515100" y="609600"/>
            <a:ext cx="1943100" cy="5410200"/>
          </a:xfrm>
        </p:spPr>
        <p:txBody>
          <a:bodyPr vert="eaVert"/>
          <a:lstStyle/>
          <a:p>
            <a:r>
              <a:rPr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C35C9A3-6261-844E-AF10-E97A8446D759}"/>
              </a:ext>
            </a:extLst>
          </p:cNvPr>
          <p:cNvSpPr>
            <a:spLocks noGrp="1"/>
          </p:cNvSpPr>
          <p:nvPr>
            <p:ph type="body" orient="vert" idx="1"/>
          </p:nvPr>
        </p:nvSpPr>
        <p:spPr>
          <a:xfrm>
            <a:off x="685800" y="609600"/>
            <a:ext cx="5676900" cy="5410200"/>
          </a:xfrm>
        </p:spPr>
        <p:txBody>
          <a:bodyPr vert="eaVert"/>
          <a:lstStyle/>
          <a:p>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4" name="Rectangle 4">
            <a:extLst>
              <a:ext uri="{FF2B5EF4-FFF2-40B4-BE49-F238E27FC236}">
                <a16:creationId xmlns:a16="http://schemas.microsoft.com/office/drawing/2014/main" id="{A806A203-9469-1641-B7CE-C45A6CCD34BC}"/>
              </a:ext>
            </a:extLst>
          </p:cNvPr>
          <p:cNvSpPr>
            <a:spLocks noGrp="1" noChangeArrowheads="1"/>
          </p:cNvSpPr>
          <p:nvPr>
            <p:ph type="dt" sz="half" idx="10"/>
          </p:nvPr>
        </p:nvSpPr>
        <p:spPr>
          <a:ln/>
        </p:spPr>
        <p:txBody>
          <a:bodyPr/>
          <a:lstStyle>
            <a:lvl1pPr>
              <a:defRPr/>
            </a:lvl1pPr>
          </a:lstStyle>
          <a:p>
            <a:pPr>
              <a:defRPr/>
            </a:pPr>
            <a:r>
              <a:rPr lang="en-US" altLang="ja-JP"/>
              <a:t>25-27 Mar. 2024, Tsuyoshi Suwada/ KEK Acc.Lab.</a:t>
            </a:r>
          </a:p>
        </p:txBody>
      </p:sp>
      <p:sp>
        <p:nvSpPr>
          <p:cNvPr id="5" name="Rectangle 5">
            <a:extLst>
              <a:ext uri="{FF2B5EF4-FFF2-40B4-BE49-F238E27FC236}">
                <a16:creationId xmlns:a16="http://schemas.microsoft.com/office/drawing/2014/main" id="{E5EBCAC4-422D-6244-962F-90C61ED0E6E6}"/>
              </a:ext>
            </a:extLst>
          </p:cNvPr>
          <p:cNvSpPr>
            <a:spLocks noGrp="1" noChangeArrowheads="1"/>
          </p:cNvSpPr>
          <p:nvPr>
            <p:ph type="ftr" sz="quarter" idx="11"/>
          </p:nvPr>
        </p:nvSpPr>
        <p:spPr>
          <a:ln/>
        </p:spPr>
        <p:txBody>
          <a:bodyPr/>
          <a:lstStyle>
            <a:lvl1pPr>
              <a:defRPr/>
            </a:lvl1pPr>
          </a:lstStyle>
          <a:p>
            <a:pPr>
              <a:defRPr/>
            </a:pPr>
            <a:r>
              <a:rPr lang="en-US" altLang="ja-JP"/>
              <a:t>SuperKEKB MAC@KEK</a:t>
            </a:r>
          </a:p>
        </p:txBody>
      </p:sp>
      <p:sp>
        <p:nvSpPr>
          <p:cNvPr id="6" name="Rectangle 6">
            <a:extLst>
              <a:ext uri="{FF2B5EF4-FFF2-40B4-BE49-F238E27FC236}">
                <a16:creationId xmlns:a16="http://schemas.microsoft.com/office/drawing/2014/main" id="{C59D7FA5-2AD8-DE44-AF5E-E6858F7C2857}"/>
              </a:ext>
            </a:extLst>
          </p:cNvPr>
          <p:cNvSpPr>
            <a:spLocks noGrp="1" noChangeArrowheads="1"/>
          </p:cNvSpPr>
          <p:nvPr>
            <p:ph type="sldNum" sz="quarter" idx="12"/>
          </p:nvPr>
        </p:nvSpPr>
        <p:spPr>
          <a:ln/>
        </p:spPr>
        <p:txBody>
          <a:bodyPr/>
          <a:lstStyle>
            <a:lvl1pPr>
              <a:defRPr/>
            </a:lvl1pPr>
          </a:lstStyle>
          <a:p>
            <a:pPr>
              <a:defRPr/>
            </a:pPr>
            <a:fld id="{BDD938B7-9721-814C-B0C7-1FF76CF1A60B}" type="slidenum">
              <a:rPr lang="en-US" altLang="ja-JP"/>
              <a:pPr>
                <a:defRPr/>
              </a:pPr>
              <a:t>‹#›</a:t>
            </a:fld>
            <a:endParaRPr lang="en-US" altLang="ja-JP"/>
          </a:p>
        </p:txBody>
      </p:sp>
    </p:spTree>
    <p:extLst>
      <p:ext uri="{BB962C8B-B14F-4D97-AF65-F5344CB8AC3E}">
        <p14:creationId xmlns:p14="http://schemas.microsoft.com/office/powerpoint/2010/main" val="3615493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B9744B-5B18-9940-BC41-67126FE60116}"/>
              </a:ext>
            </a:extLst>
          </p:cNvPr>
          <p:cNvSpPr>
            <a:spLocks noGrp="1"/>
          </p:cNvSpPr>
          <p:nvPr>
            <p:ph type="title"/>
          </p:nvPr>
        </p:nvSpPr>
        <p:spPr/>
        <p:txBody>
          <a:bodyPr/>
          <a:lstStyle/>
          <a:p>
            <a:r>
              <a:rPr lang="ja-JP" altLang="en-US"/>
              <a:t>マスター タイトルの書式設定</a:t>
            </a:r>
          </a:p>
        </p:txBody>
      </p:sp>
      <p:sp>
        <p:nvSpPr>
          <p:cNvPr id="3" name="コンテンツ プレースホルダー 2">
            <a:extLst>
              <a:ext uri="{FF2B5EF4-FFF2-40B4-BE49-F238E27FC236}">
                <a16:creationId xmlns:a16="http://schemas.microsoft.com/office/drawing/2014/main" id="{57D5526C-D1D4-3E4B-BF21-66E012CBE021}"/>
              </a:ext>
            </a:extLst>
          </p:cNvPr>
          <p:cNvSpPr>
            <a:spLocks noGrp="1"/>
          </p:cNvSpPr>
          <p:nvPr>
            <p:ph idx="1"/>
          </p:nvPr>
        </p:nvSpPr>
        <p:spPr/>
        <p:txBody>
          <a:bodyPr/>
          <a:lstStyle/>
          <a:p>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4" name="Rectangle 4">
            <a:extLst>
              <a:ext uri="{FF2B5EF4-FFF2-40B4-BE49-F238E27FC236}">
                <a16:creationId xmlns:a16="http://schemas.microsoft.com/office/drawing/2014/main" id="{BE0C1D04-A141-484F-B54E-3943D1353F52}"/>
              </a:ext>
            </a:extLst>
          </p:cNvPr>
          <p:cNvSpPr>
            <a:spLocks noGrp="1" noChangeArrowheads="1"/>
          </p:cNvSpPr>
          <p:nvPr>
            <p:ph type="dt" sz="half" idx="10"/>
          </p:nvPr>
        </p:nvSpPr>
        <p:spPr>
          <a:ln/>
        </p:spPr>
        <p:txBody>
          <a:bodyPr/>
          <a:lstStyle>
            <a:lvl1pPr>
              <a:defRPr/>
            </a:lvl1pPr>
          </a:lstStyle>
          <a:p>
            <a:pPr>
              <a:defRPr/>
            </a:pPr>
            <a:r>
              <a:rPr lang="en-US" altLang="ja-JP"/>
              <a:t>25-27 Mar. 2024, Tsuyoshi Suwada/ KEK Acc.Lab.</a:t>
            </a:r>
          </a:p>
        </p:txBody>
      </p:sp>
      <p:sp>
        <p:nvSpPr>
          <p:cNvPr id="5" name="Rectangle 5">
            <a:extLst>
              <a:ext uri="{FF2B5EF4-FFF2-40B4-BE49-F238E27FC236}">
                <a16:creationId xmlns:a16="http://schemas.microsoft.com/office/drawing/2014/main" id="{8117881C-1C37-C943-9BCF-9D969C26A3CD}"/>
              </a:ext>
            </a:extLst>
          </p:cNvPr>
          <p:cNvSpPr>
            <a:spLocks noGrp="1" noChangeArrowheads="1"/>
          </p:cNvSpPr>
          <p:nvPr>
            <p:ph type="ftr" sz="quarter" idx="11"/>
          </p:nvPr>
        </p:nvSpPr>
        <p:spPr>
          <a:ln/>
        </p:spPr>
        <p:txBody>
          <a:bodyPr/>
          <a:lstStyle>
            <a:lvl1pPr>
              <a:defRPr/>
            </a:lvl1pPr>
          </a:lstStyle>
          <a:p>
            <a:pPr>
              <a:defRPr/>
            </a:pPr>
            <a:r>
              <a:rPr lang="en-US" altLang="ja-JP"/>
              <a:t>SuperKEKB MAC@KEK</a:t>
            </a:r>
          </a:p>
        </p:txBody>
      </p:sp>
      <p:sp>
        <p:nvSpPr>
          <p:cNvPr id="6" name="Rectangle 6">
            <a:extLst>
              <a:ext uri="{FF2B5EF4-FFF2-40B4-BE49-F238E27FC236}">
                <a16:creationId xmlns:a16="http://schemas.microsoft.com/office/drawing/2014/main" id="{0E57AB03-C1B6-7A42-B7A0-D9CFE317CCB0}"/>
              </a:ext>
            </a:extLst>
          </p:cNvPr>
          <p:cNvSpPr>
            <a:spLocks noGrp="1" noChangeArrowheads="1"/>
          </p:cNvSpPr>
          <p:nvPr>
            <p:ph type="sldNum" sz="quarter" idx="12"/>
          </p:nvPr>
        </p:nvSpPr>
        <p:spPr>
          <a:ln/>
        </p:spPr>
        <p:txBody>
          <a:bodyPr/>
          <a:lstStyle>
            <a:lvl1pPr>
              <a:defRPr/>
            </a:lvl1pPr>
          </a:lstStyle>
          <a:p>
            <a:pPr>
              <a:defRPr/>
            </a:pPr>
            <a:fld id="{8B32D11D-22B9-5C47-BCFB-FBB67FA0117B}" type="slidenum">
              <a:rPr lang="en-US" altLang="ja-JP"/>
              <a:pPr>
                <a:defRPr/>
              </a:pPr>
              <a:t>‹#›</a:t>
            </a:fld>
            <a:endParaRPr lang="en-US" altLang="ja-JP"/>
          </a:p>
        </p:txBody>
      </p:sp>
    </p:spTree>
    <p:extLst>
      <p:ext uri="{BB962C8B-B14F-4D97-AF65-F5344CB8AC3E}">
        <p14:creationId xmlns:p14="http://schemas.microsoft.com/office/powerpoint/2010/main" val="1583318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046767-53D8-7A41-861C-1577202E64E7}"/>
              </a:ext>
            </a:extLst>
          </p:cNvPr>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a:extLst>
              <a:ext uri="{FF2B5EF4-FFF2-40B4-BE49-F238E27FC236}">
                <a16:creationId xmlns:a16="http://schemas.microsoft.com/office/drawing/2014/main" id="{21715006-8A83-7A4B-96A9-7E92641273F2}"/>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4" name="Rectangle 4">
            <a:extLst>
              <a:ext uri="{FF2B5EF4-FFF2-40B4-BE49-F238E27FC236}">
                <a16:creationId xmlns:a16="http://schemas.microsoft.com/office/drawing/2014/main" id="{7CC08449-7827-6F4F-AE52-AF8C0EC4FBA0}"/>
              </a:ext>
            </a:extLst>
          </p:cNvPr>
          <p:cNvSpPr>
            <a:spLocks noGrp="1" noChangeArrowheads="1"/>
          </p:cNvSpPr>
          <p:nvPr>
            <p:ph type="dt" sz="half" idx="10"/>
          </p:nvPr>
        </p:nvSpPr>
        <p:spPr>
          <a:ln/>
        </p:spPr>
        <p:txBody>
          <a:bodyPr/>
          <a:lstStyle>
            <a:lvl1pPr>
              <a:defRPr/>
            </a:lvl1pPr>
          </a:lstStyle>
          <a:p>
            <a:pPr>
              <a:defRPr/>
            </a:pPr>
            <a:r>
              <a:rPr lang="en-US" altLang="ja-JP"/>
              <a:t>25-27 Mar. 2024, Tsuyoshi Suwada/ KEK Acc.Lab.</a:t>
            </a:r>
          </a:p>
        </p:txBody>
      </p:sp>
      <p:sp>
        <p:nvSpPr>
          <p:cNvPr id="5" name="Rectangle 5">
            <a:extLst>
              <a:ext uri="{FF2B5EF4-FFF2-40B4-BE49-F238E27FC236}">
                <a16:creationId xmlns:a16="http://schemas.microsoft.com/office/drawing/2014/main" id="{F949856C-D924-1D4A-BE60-86F2C6CDAA64}"/>
              </a:ext>
            </a:extLst>
          </p:cNvPr>
          <p:cNvSpPr>
            <a:spLocks noGrp="1" noChangeArrowheads="1"/>
          </p:cNvSpPr>
          <p:nvPr>
            <p:ph type="ftr" sz="quarter" idx="11"/>
          </p:nvPr>
        </p:nvSpPr>
        <p:spPr>
          <a:ln/>
        </p:spPr>
        <p:txBody>
          <a:bodyPr/>
          <a:lstStyle>
            <a:lvl1pPr>
              <a:defRPr/>
            </a:lvl1pPr>
          </a:lstStyle>
          <a:p>
            <a:pPr>
              <a:defRPr/>
            </a:pPr>
            <a:r>
              <a:rPr lang="en-US" altLang="ja-JP"/>
              <a:t>SuperKEKB MAC@KEK</a:t>
            </a:r>
          </a:p>
        </p:txBody>
      </p:sp>
      <p:sp>
        <p:nvSpPr>
          <p:cNvPr id="6" name="Rectangle 6">
            <a:extLst>
              <a:ext uri="{FF2B5EF4-FFF2-40B4-BE49-F238E27FC236}">
                <a16:creationId xmlns:a16="http://schemas.microsoft.com/office/drawing/2014/main" id="{3F75A5B1-146C-A04E-BA7D-37706A37E956}"/>
              </a:ext>
            </a:extLst>
          </p:cNvPr>
          <p:cNvSpPr>
            <a:spLocks noGrp="1" noChangeArrowheads="1"/>
          </p:cNvSpPr>
          <p:nvPr>
            <p:ph type="sldNum" sz="quarter" idx="12"/>
          </p:nvPr>
        </p:nvSpPr>
        <p:spPr>
          <a:ln/>
        </p:spPr>
        <p:txBody>
          <a:bodyPr/>
          <a:lstStyle>
            <a:lvl1pPr>
              <a:defRPr/>
            </a:lvl1pPr>
          </a:lstStyle>
          <a:p>
            <a:pPr>
              <a:defRPr/>
            </a:pPr>
            <a:fld id="{C4E16968-7F09-1148-811C-648D2D4A7924}" type="slidenum">
              <a:rPr lang="en-US" altLang="ja-JP"/>
              <a:pPr>
                <a:defRPr/>
              </a:pPr>
              <a:t>‹#›</a:t>
            </a:fld>
            <a:endParaRPr lang="en-US" altLang="ja-JP"/>
          </a:p>
        </p:txBody>
      </p:sp>
    </p:spTree>
    <p:extLst>
      <p:ext uri="{BB962C8B-B14F-4D97-AF65-F5344CB8AC3E}">
        <p14:creationId xmlns:p14="http://schemas.microsoft.com/office/powerpoint/2010/main" val="1318503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5D7003-EEC6-8445-9222-D87C68A6B6A1}"/>
              </a:ext>
            </a:extLst>
          </p:cNvPr>
          <p:cNvSpPr>
            <a:spLocks noGrp="1"/>
          </p:cNvSpPr>
          <p:nvPr>
            <p:ph type="title"/>
          </p:nvPr>
        </p:nvSpPr>
        <p:spPr/>
        <p:txBody>
          <a:bodyPr/>
          <a:lstStyle/>
          <a:p>
            <a:r>
              <a:rPr lang="ja-JP" altLang="en-US"/>
              <a:t>マスター タイトルの書式設定</a:t>
            </a:r>
          </a:p>
        </p:txBody>
      </p:sp>
      <p:sp>
        <p:nvSpPr>
          <p:cNvPr id="3" name="コンテンツ プレースホルダー 2">
            <a:extLst>
              <a:ext uri="{FF2B5EF4-FFF2-40B4-BE49-F238E27FC236}">
                <a16:creationId xmlns:a16="http://schemas.microsoft.com/office/drawing/2014/main" id="{B9154DCE-635A-C340-A80E-902C14A1BC1A}"/>
              </a:ext>
            </a:extLst>
          </p:cNvPr>
          <p:cNvSpPr>
            <a:spLocks noGrp="1"/>
          </p:cNvSpPr>
          <p:nvPr>
            <p:ph sz="half" idx="1"/>
          </p:nvPr>
        </p:nvSpPr>
        <p:spPr>
          <a:xfrm>
            <a:off x="685800" y="1905000"/>
            <a:ext cx="3810000" cy="4114800"/>
          </a:xfrm>
        </p:spPr>
        <p:txBody>
          <a:bodyPr/>
          <a:lstStyle/>
          <a:p>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4" name="コンテンツ プレースホルダー 3">
            <a:extLst>
              <a:ext uri="{FF2B5EF4-FFF2-40B4-BE49-F238E27FC236}">
                <a16:creationId xmlns:a16="http://schemas.microsoft.com/office/drawing/2014/main" id="{E445AFE0-6F46-644D-893D-0F2AD93ACF75}"/>
              </a:ext>
            </a:extLst>
          </p:cNvPr>
          <p:cNvSpPr>
            <a:spLocks noGrp="1"/>
          </p:cNvSpPr>
          <p:nvPr>
            <p:ph sz="half" idx="2"/>
          </p:nvPr>
        </p:nvSpPr>
        <p:spPr>
          <a:xfrm>
            <a:off x="4648200" y="1905000"/>
            <a:ext cx="3810000" cy="4114800"/>
          </a:xfrm>
        </p:spPr>
        <p:txBody>
          <a:bodyPr/>
          <a:lstStyle/>
          <a:p>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5" name="Rectangle 4">
            <a:extLst>
              <a:ext uri="{FF2B5EF4-FFF2-40B4-BE49-F238E27FC236}">
                <a16:creationId xmlns:a16="http://schemas.microsoft.com/office/drawing/2014/main" id="{3DAACDE6-BD70-6846-B57E-8F2695344582}"/>
              </a:ext>
            </a:extLst>
          </p:cNvPr>
          <p:cNvSpPr>
            <a:spLocks noGrp="1" noChangeArrowheads="1"/>
          </p:cNvSpPr>
          <p:nvPr>
            <p:ph type="dt" sz="half" idx="10"/>
          </p:nvPr>
        </p:nvSpPr>
        <p:spPr>
          <a:ln/>
        </p:spPr>
        <p:txBody>
          <a:bodyPr/>
          <a:lstStyle>
            <a:lvl1pPr>
              <a:defRPr/>
            </a:lvl1pPr>
          </a:lstStyle>
          <a:p>
            <a:pPr>
              <a:defRPr/>
            </a:pPr>
            <a:r>
              <a:rPr lang="en-US" altLang="ja-JP"/>
              <a:t>25-27 Mar. 2024, Tsuyoshi Suwada/ KEK Acc.Lab.</a:t>
            </a:r>
          </a:p>
        </p:txBody>
      </p:sp>
      <p:sp>
        <p:nvSpPr>
          <p:cNvPr id="6" name="Rectangle 5">
            <a:extLst>
              <a:ext uri="{FF2B5EF4-FFF2-40B4-BE49-F238E27FC236}">
                <a16:creationId xmlns:a16="http://schemas.microsoft.com/office/drawing/2014/main" id="{D71EFF75-BA2E-0542-BF85-890EA206BC83}"/>
              </a:ext>
            </a:extLst>
          </p:cNvPr>
          <p:cNvSpPr>
            <a:spLocks noGrp="1" noChangeArrowheads="1"/>
          </p:cNvSpPr>
          <p:nvPr>
            <p:ph type="ftr" sz="quarter" idx="11"/>
          </p:nvPr>
        </p:nvSpPr>
        <p:spPr>
          <a:ln/>
        </p:spPr>
        <p:txBody>
          <a:bodyPr/>
          <a:lstStyle>
            <a:lvl1pPr>
              <a:defRPr/>
            </a:lvl1pPr>
          </a:lstStyle>
          <a:p>
            <a:pPr>
              <a:defRPr/>
            </a:pPr>
            <a:r>
              <a:rPr lang="en-US" altLang="ja-JP"/>
              <a:t>SuperKEKB MAC@KEK</a:t>
            </a:r>
          </a:p>
        </p:txBody>
      </p:sp>
      <p:sp>
        <p:nvSpPr>
          <p:cNvPr id="7" name="Rectangle 6">
            <a:extLst>
              <a:ext uri="{FF2B5EF4-FFF2-40B4-BE49-F238E27FC236}">
                <a16:creationId xmlns:a16="http://schemas.microsoft.com/office/drawing/2014/main" id="{F874C735-991E-3344-B29E-D4D68D9783C8}"/>
              </a:ext>
            </a:extLst>
          </p:cNvPr>
          <p:cNvSpPr>
            <a:spLocks noGrp="1" noChangeArrowheads="1"/>
          </p:cNvSpPr>
          <p:nvPr>
            <p:ph type="sldNum" sz="quarter" idx="12"/>
          </p:nvPr>
        </p:nvSpPr>
        <p:spPr>
          <a:ln/>
        </p:spPr>
        <p:txBody>
          <a:bodyPr/>
          <a:lstStyle>
            <a:lvl1pPr>
              <a:defRPr/>
            </a:lvl1pPr>
          </a:lstStyle>
          <a:p>
            <a:pPr>
              <a:defRPr/>
            </a:pPr>
            <a:fld id="{76C96DDE-B814-244C-8A6F-C646B44EC12F}" type="slidenum">
              <a:rPr lang="en-US" altLang="ja-JP"/>
              <a:pPr>
                <a:defRPr/>
              </a:pPr>
              <a:t>‹#›</a:t>
            </a:fld>
            <a:endParaRPr lang="en-US" altLang="ja-JP"/>
          </a:p>
        </p:txBody>
      </p:sp>
    </p:spTree>
    <p:extLst>
      <p:ext uri="{BB962C8B-B14F-4D97-AF65-F5344CB8AC3E}">
        <p14:creationId xmlns:p14="http://schemas.microsoft.com/office/powerpoint/2010/main" val="4005754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9F628A-A7CE-DF4C-AAAC-2824A0860842}"/>
              </a:ext>
            </a:extLst>
          </p:cNvPr>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a:extLst>
              <a:ext uri="{FF2B5EF4-FFF2-40B4-BE49-F238E27FC236}">
                <a16:creationId xmlns:a16="http://schemas.microsoft.com/office/drawing/2014/main" id="{793CB435-9406-A249-8306-0DB863D49A3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4" name="コンテンツ プレースホルダー 3">
            <a:extLst>
              <a:ext uri="{FF2B5EF4-FFF2-40B4-BE49-F238E27FC236}">
                <a16:creationId xmlns:a16="http://schemas.microsoft.com/office/drawing/2014/main" id="{52D4C828-76FF-CA40-8CDB-3B6ABA7AC1E9}"/>
              </a:ext>
            </a:extLst>
          </p:cNvPr>
          <p:cNvSpPr>
            <a:spLocks noGrp="1"/>
          </p:cNvSpPr>
          <p:nvPr>
            <p:ph sz="half" idx="2"/>
          </p:nvPr>
        </p:nvSpPr>
        <p:spPr>
          <a:xfrm>
            <a:off x="630238" y="2505075"/>
            <a:ext cx="3868737" cy="3684588"/>
          </a:xfrm>
        </p:spPr>
        <p:txBody>
          <a:bodyPr/>
          <a:lstStyle/>
          <a:p>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5" name="テキスト プレースホルダー 4">
            <a:extLst>
              <a:ext uri="{FF2B5EF4-FFF2-40B4-BE49-F238E27FC236}">
                <a16:creationId xmlns:a16="http://schemas.microsoft.com/office/drawing/2014/main" id="{AA2F00F8-25BA-174B-BC1D-5C378E9ECB6D}"/>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6" name="コンテンツ プレースホルダー 5">
            <a:extLst>
              <a:ext uri="{FF2B5EF4-FFF2-40B4-BE49-F238E27FC236}">
                <a16:creationId xmlns:a16="http://schemas.microsoft.com/office/drawing/2014/main" id="{5014B794-FCDA-294D-BC7A-5F1CF8599FFA}"/>
              </a:ext>
            </a:extLst>
          </p:cNvPr>
          <p:cNvSpPr>
            <a:spLocks noGrp="1"/>
          </p:cNvSpPr>
          <p:nvPr>
            <p:ph sz="quarter" idx="4"/>
          </p:nvPr>
        </p:nvSpPr>
        <p:spPr>
          <a:xfrm>
            <a:off x="4629150" y="2505075"/>
            <a:ext cx="3887788" cy="3684588"/>
          </a:xfrm>
        </p:spPr>
        <p:txBody>
          <a:bodyPr/>
          <a:lstStyle/>
          <a:p>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7" name="Rectangle 4">
            <a:extLst>
              <a:ext uri="{FF2B5EF4-FFF2-40B4-BE49-F238E27FC236}">
                <a16:creationId xmlns:a16="http://schemas.microsoft.com/office/drawing/2014/main" id="{4354E24D-2E71-4C45-966F-BDAEA275504F}"/>
              </a:ext>
            </a:extLst>
          </p:cNvPr>
          <p:cNvSpPr>
            <a:spLocks noGrp="1" noChangeArrowheads="1"/>
          </p:cNvSpPr>
          <p:nvPr>
            <p:ph type="dt" sz="half" idx="10"/>
          </p:nvPr>
        </p:nvSpPr>
        <p:spPr>
          <a:ln/>
        </p:spPr>
        <p:txBody>
          <a:bodyPr/>
          <a:lstStyle>
            <a:lvl1pPr>
              <a:defRPr/>
            </a:lvl1pPr>
          </a:lstStyle>
          <a:p>
            <a:pPr>
              <a:defRPr/>
            </a:pPr>
            <a:r>
              <a:rPr lang="en-US" altLang="ja-JP"/>
              <a:t>25-27 Mar. 2024, Tsuyoshi Suwada/ KEK Acc.Lab.</a:t>
            </a:r>
          </a:p>
        </p:txBody>
      </p:sp>
      <p:sp>
        <p:nvSpPr>
          <p:cNvPr id="8" name="Rectangle 5">
            <a:extLst>
              <a:ext uri="{FF2B5EF4-FFF2-40B4-BE49-F238E27FC236}">
                <a16:creationId xmlns:a16="http://schemas.microsoft.com/office/drawing/2014/main" id="{D6DBCF8E-3134-4C49-88B9-5F335D5AF113}"/>
              </a:ext>
            </a:extLst>
          </p:cNvPr>
          <p:cNvSpPr>
            <a:spLocks noGrp="1" noChangeArrowheads="1"/>
          </p:cNvSpPr>
          <p:nvPr>
            <p:ph type="ftr" sz="quarter" idx="11"/>
          </p:nvPr>
        </p:nvSpPr>
        <p:spPr>
          <a:ln/>
        </p:spPr>
        <p:txBody>
          <a:bodyPr/>
          <a:lstStyle>
            <a:lvl1pPr>
              <a:defRPr/>
            </a:lvl1pPr>
          </a:lstStyle>
          <a:p>
            <a:pPr>
              <a:defRPr/>
            </a:pPr>
            <a:r>
              <a:rPr lang="en-US" altLang="ja-JP"/>
              <a:t>SuperKEKB MAC@KEK</a:t>
            </a:r>
          </a:p>
        </p:txBody>
      </p:sp>
      <p:sp>
        <p:nvSpPr>
          <p:cNvPr id="9" name="Rectangle 6">
            <a:extLst>
              <a:ext uri="{FF2B5EF4-FFF2-40B4-BE49-F238E27FC236}">
                <a16:creationId xmlns:a16="http://schemas.microsoft.com/office/drawing/2014/main" id="{1BEEE7D4-D418-804D-841E-428F18C110BD}"/>
              </a:ext>
            </a:extLst>
          </p:cNvPr>
          <p:cNvSpPr>
            <a:spLocks noGrp="1" noChangeArrowheads="1"/>
          </p:cNvSpPr>
          <p:nvPr>
            <p:ph type="sldNum" sz="quarter" idx="12"/>
          </p:nvPr>
        </p:nvSpPr>
        <p:spPr>
          <a:ln/>
        </p:spPr>
        <p:txBody>
          <a:bodyPr/>
          <a:lstStyle>
            <a:lvl1pPr>
              <a:defRPr/>
            </a:lvl1pPr>
          </a:lstStyle>
          <a:p>
            <a:pPr>
              <a:defRPr/>
            </a:pPr>
            <a:fld id="{E11A7A28-FDA5-1F44-AD36-4E6D7EF156DF}" type="slidenum">
              <a:rPr lang="en-US" altLang="ja-JP"/>
              <a:pPr>
                <a:defRPr/>
              </a:pPr>
              <a:t>‹#›</a:t>
            </a:fld>
            <a:endParaRPr lang="en-US" altLang="ja-JP"/>
          </a:p>
        </p:txBody>
      </p:sp>
    </p:spTree>
    <p:extLst>
      <p:ext uri="{BB962C8B-B14F-4D97-AF65-F5344CB8AC3E}">
        <p14:creationId xmlns:p14="http://schemas.microsoft.com/office/powerpoint/2010/main" val="250662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5A206A-697F-5342-960C-17444252D4F3}"/>
              </a:ext>
            </a:extLst>
          </p:cNvPr>
          <p:cNvSpPr>
            <a:spLocks noGrp="1"/>
          </p:cNvSpPr>
          <p:nvPr>
            <p:ph type="title"/>
          </p:nvPr>
        </p:nvSpPr>
        <p:spPr/>
        <p:txBody>
          <a:bodyPr/>
          <a:lstStyle/>
          <a:p>
            <a:r>
              <a:rPr lang="ja-JP" altLang="en-US"/>
              <a:t>マスター タイトルの書式設定</a:t>
            </a:r>
          </a:p>
        </p:txBody>
      </p:sp>
      <p:sp>
        <p:nvSpPr>
          <p:cNvPr id="3" name="Rectangle 4">
            <a:extLst>
              <a:ext uri="{FF2B5EF4-FFF2-40B4-BE49-F238E27FC236}">
                <a16:creationId xmlns:a16="http://schemas.microsoft.com/office/drawing/2014/main" id="{E3E69BA6-59A2-5946-B91E-B56C5CE03BD0}"/>
              </a:ext>
            </a:extLst>
          </p:cNvPr>
          <p:cNvSpPr>
            <a:spLocks noGrp="1" noChangeArrowheads="1"/>
          </p:cNvSpPr>
          <p:nvPr>
            <p:ph type="dt" sz="half" idx="10"/>
          </p:nvPr>
        </p:nvSpPr>
        <p:spPr>
          <a:ln/>
        </p:spPr>
        <p:txBody>
          <a:bodyPr/>
          <a:lstStyle>
            <a:lvl1pPr>
              <a:defRPr/>
            </a:lvl1pPr>
          </a:lstStyle>
          <a:p>
            <a:pPr>
              <a:defRPr/>
            </a:pPr>
            <a:r>
              <a:rPr lang="en-US" altLang="ja-JP"/>
              <a:t>25-27 Mar. 2024, Tsuyoshi Suwada/ KEK Acc.Lab.</a:t>
            </a:r>
          </a:p>
        </p:txBody>
      </p:sp>
      <p:sp>
        <p:nvSpPr>
          <p:cNvPr id="4" name="Rectangle 5">
            <a:extLst>
              <a:ext uri="{FF2B5EF4-FFF2-40B4-BE49-F238E27FC236}">
                <a16:creationId xmlns:a16="http://schemas.microsoft.com/office/drawing/2014/main" id="{52A0D103-0F9D-6D4F-B981-8C9DBE3376D5}"/>
              </a:ext>
            </a:extLst>
          </p:cNvPr>
          <p:cNvSpPr>
            <a:spLocks noGrp="1" noChangeArrowheads="1"/>
          </p:cNvSpPr>
          <p:nvPr>
            <p:ph type="ftr" sz="quarter" idx="11"/>
          </p:nvPr>
        </p:nvSpPr>
        <p:spPr>
          <a:ln/>
        </p:spPr>
        <p:txBody>
          <a:bodyPr/>
          <a:lstStyle>
            <a:lvl1pPr>
              <a:defRPr/>
            </a:lvl1pPr>
          </a:lstStyle>
          <a:p>
            <a:pPr>
              <a:defRPr/>
            </a:pPr>
            <a:r>
              <a:rPr lang="en-US" altLang="ja-JP"/>
              <a:t>SuperKEKB MAC@KEK</a:t>
            </a:r>
          </a:p>
        </p:txBody>
      </p:sp>
      <p:sp>
        <p:nvSpPr>
          <p:cNvPr id="5" name="Rectangle 6">
            <a:extLst>
              <a:ext uri="{FF2B5EF4-FFF2-40B4-BE49-F238E27FC236}">
                <a16:creationId xmlns:a16="http://schemas.microsoft.com/office/drawing/2014/main" id="{82E461A9-83BF-1043-B34A-1730C0AEC8EE}"/>
              </a:ext>
            </a:extLst>
          </p:cNvPr>
          <p:cNvSpPr>
            <a:spLocks noGrp="1" noChangeArrowheads="1"/>
          </p:cNvSpPr>
          <p:nvPr>
            <p:ph type="sldNum" sz="quarter" idx="12"/>
          </p:nvPr>
        </p:nvSpPr>
        <p:spPr>
          <a:ln/>
        </p:spPr>
        <p:txBody>
          <a:bodyPr/>
          <a:lstStyle>
            <a:lvl1pPr>
              <a:defRPr/>
            </a:lvl1pPr>
          </a:lstStyle>
          <a:p>
            <a:pPr>
              <a:defRPr/>
            </a:pPr>
            <a:fld id="{E4FFE56C-9D0F-0648-AA44-990293C4F20D}" type="slidenum">
              <a:rPr lang="en-US" altLang="ja-JP"/>
              <a:pPr>
                <a:defRPr/>
              </a:pPr>
              <a:t>‹#›</a:t>
            </a:fld>
            <a:endParaRPr lang="en-US" altLang="ja-JP"/>
          </a:p>
        </p:txBody>
      </p:sp>
    </p:spTree>
    <p:extLst>
      <p:ext uri="{BB962C8B-B14F-4D97-AF65-F5344CB8AC3E}">
        <p14:creationId xmlns:p14="http://schemas.microsoft.com/office/powerpoint/2010/main" val="538628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B233B9B-0965-D54D-9C3E-A1D6648C198C}"/>
              </a:ext>
            </a:extLst>
          </p:cNvPr>
          <p:cNvSpPr>
            <a:spLocks noGrp="1" noChangeArrowheads="1"/>
          </p:cNvSpPr>
          <p:nvPr>
            <p:ph type="dt" sz="half" idx="10"/>
          </p:nvPr>
        </p:nvSpPr>
        <p:spPr>
          <a:ln/>
        </p:spPr>
        <p:txBody>
          <a:bodyPr/>
          <a:lstStyle>
            <a:lvl1pPr>
              <a:defRPr/>
            </a:lvl1pPr>
          </a:lstStyle>
          <a:p>
            <a:pPr>
              <a:defRPr/>
            </a:pPr>
            <a:r>
              <a:rPr lang="en-US" altLang="ja-JP"/>
              <a:t>25-27 Mar. 2024, Tsuyoshi Suwada/ KEK Acc.Lab.</a:t>
            </a:r>
          </a:p>
        </p:txBody>
      </p:sp>
      <p:sp>
        <p:nvSpPr>
          <p:cNvPr id="3" name="Rectangle 5">
            <a:extLst>
              <a:ext uri="{FF2B5EF4-FFF2-40B4-BE49-F238E27FC236}">
                <a16:creationId xmlns:a16="http://schemas.microsoft.com/office/drawing/2014/main" id="{E4E3A68E-CB29-7B44-A283-DAC95C545AFB}"/>
              </a:ext>
            </a:extLst>
          </p:cNvPr>
          <p:cNvSpPr>
            <a:spLocks noGrp="1" noChangeArrowheads="1"/>
          </p:cNvSpPr>
          <p:nvPr>
            <p:ph type="ftr" sz="quarter" idx="11"/>
          </p:nvPr>
        </p:nvSpPr>
        <p:spPr>
          <a:ln/>
        </p:spPr>
        <p:txBody>
          <a:bodyPr/>
          <a:lstStyle>
            <a:lvl1pPr>
              <a:defRPr/>
            </a:lvl1pPr>
          </a:lstStyle>
          <a:p>
            <a:pPr>
              <a:defRPr/>
            </a:pPr>
            <a:r>
              <a:rPr lang="en-US" altLang="ja-JP"/>
              <a:t>SuperKEKB MAC@KEK</a:t>
            </a:r>
          </a:p>
        </p:txBody>
      </p:sp>
      <p:sp>
        <p:nvSpPr>
          <p:cNvPr id="4" name="Rectangle 6">
            <a:extLst>
              <a:ext uri="{FF2B5EF4-FFF2-40B4-BE49-F238E27FC236}">
                <a16:creationId xmlns:a16="http://schemas.microsoft.com/office/drawing/2014/main" id="{C6BB94DA-3D55-2249-A076-24A1E61ED0C7}"/>
              </a:ext>
            </a:extLst>
          </p:cNvPr>
          <p:cNvSpPr>
            <a:spLocks noGrp="1" noChangeArrowheads="1"/>
          </p:cNvSpPr>
          <p:nvPr>
            <p:ph type="sldNum" sz="quarter" idx="12"/>
          </p:nvPr>
        </p:nvSpPr>
        <p:spPr>
          <a:ln/>
        </p:spPr>
        <p:txBody>
          <a:bodyPr/>
          <a:lstStyle>
            <a:lvl1pPr>
              <a:defRPr/>
            </a:lvl1pPr>
          </a:lstStyle>
          <a:p>
            <a:pPr>
              <a:defRPr/>
            </a:pPr>
            <a:fld id="{8854579A-F452-BA4E-A1F0-755BE6A32A38}" type="slidenum">
              <a:rPr lang="en-US" altLang="ja-JP"/>
              <a:pPr>
                <a:defRPr/>
              </a:pPr>
              <a:t>‹#›</a:t>
            </a:fld>
            <a:endParaRPr lang="en-US" altLang="ja-JP"/>
          </a:p>
        </p:txBody>
      </p:sp>
    </p:spTree>
    <p:extLst>
      <p:ext uri="{BB962C8B-B14F-4D97-AF65-F5344CB8AC3E}">
        <p14:creationId xmlns:p14="http://schemas.microsoft.com/office/powerpoint/2010/main" val="4011810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046F53-1CE3-E447-97C6-562980D6EE96}"/>
              </a:ext>
            </a:extLst>
          </p:cNvPr>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a:extLst>
              <a:ext uri="{FF2B5EF4-FFF2-40B4-BE49-F238E27FC236}">
                <a16:creationId xmlns:a16="http://schemas.microsoft.com/office/drawing/2014/main" id="{B3951BB4-BEF3-6747-9494-B0641FED4D94}"/>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4" name="テキスト プレースホルダー 3">
            <a:extLst>
              <a:ext uri="{FF2B5EF4-FFF2-40B4-BE49-F238E27FC236}">
                <a16:creationId xmlns:a16="http://schemas.microsoft.com/office/drawing/2014/main" id="{011595B9-2199-024D-823A-20F99981A7D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5" name="Rectangle 4">
            <a:extLst>
              <a:ext uri="{FF2B5EF4-FFF2-40B4-BE49-F238E27FC236}">
                <a16:creationId xmlns:a16="http://schemas.microsoft.com/office/drawing/2014/main" id="{41021AE0-8390-C242-B63E-FDAEC5DFD14B}"/>
              </a:ext>
            </a:extLst>
          </p:cNvPr>
          <p:cNvSpPr>
            <a:spLocks noGrp="1" noChangeArrowheads="1"/>
          </p:cNvSpPr>
          <p:nvPr>
            <p:ph type="dt" sz="half" idx="10"/>
          </p:nvPr>
        </p:nvSpPr>
        <p:spPr>
          <a:ln/>
        </p:spPr>
        <p:txBody>
          <a:bodyPr/>
          <a:lstStyle>
            <a:lvl1pPr>
              <a:defRPr/>
            </a:lvl1pPr>
          </a:lstStyle>
          <a:p>
            <a:pPr>
              <a:defRPr/>
            </a:pPr>
            <a:r>
              <a:rPr lang="en-US" altLang="ja-JP"/>
              <a:t>25-27 Mar. 2024, Tsuyoshi Suwada/ KEK Acc.Lab.</a:t>
            </a:r>
          </a:p>
        </p:txBody>
      </p:sp>
      <p:sp>
        <p:nvSpPr>
          <p:cNvPr id="6" name="Rectangle 5">
            <a:extLst>
              <a:ext uri="{FF2B5EF4-FFF2-40B4-BE49-F238E27FC236}">
                <a16:creationId xmlns:a16="http://schemas.microsoft.com/office/drawing/2014/main" id="{B86016F5-03C9-8E4C-A514-63B8D0FA071F}"/>
              </a:ext>
            </a:extLst>
          </p:cNvPr>
          <p:cNvSpPr>
            <a:spLocks noGrp="1" noChangeArrowheads="1"/>
          </p:cNvSpPr>
          <p:nvPr>
            <p:ph type="ftr" sz="quarter" idx="11"/>
          </p:nvPr>
        </p:nvSpPr>
        <p:spPr>
          <a:ln/>
        </p:spPr>
        <p:txBody>
          <a:bodyPr/>
          <a:lstStyle>
            <a:lvl1pPr>
              <a:defRPr/>
            </a:lvl1pPr>
          </a:lstStyle>
          <a:p>
            <a:pPr>
              <a:defRPr/>
            </a:pPr>
            <a:r>
              <a:rPr lang="en-US" altLang="ja-JP"/>
              <a:t>SuperKEKB MAC@KEK</a:t>
            </a:r>
          </a:p>
        </p:txBody>
      </p:sp>
      <p:sp>
        <p:nvSpPr>
          <p:cNvPr id="7" name="Rectangle 6">
            <a:extLst>
              <a:ext uri="{FF2B5EF4-FFF2-40B4-BE49-F238E27FC236}">
                <a16:creationId xmlns:a16="http://schemas.microsoft.com/office/drawing/2014/main" id="{AB806C33-3A46-5445-84F2-9EBC5293DD6D}"/>
              </a:ext>
            </a:extLst>
          </p:cNvPr>
          <p:cNvSpPr>
            <a:spLocks noGrp="1" noChangeArrowheads="1"/>
          </p:cNvSpPr>
          <p:nvPr>
            <p:ph type="sldNum" sz="quarter" idx="12"/>
          </p:nvPr>
        </p:nvSpPr>
        <p:spPr>
          <a:ln/>
        </p:spPr>
        <p:txBody>
          <a:bodyPr/>
          <a:lstStyle>
            <a:lvl1pPr>
              <a:defRPr/>
            </a:lvl1pPr>
          </a:lstStyle>
          <a:p>
            <a:pPr>
              <a:defRPr/>
            </a:pPr>
            <a:fld id="{93019447-6E14-F944-9D65-657CA3E48BD1}" type="slidenum">
              <a:rPr lang="en-US" altLang="ja-JP"/>
              <a:pPr>
                <a:defRPr/>
              </a:pPr>
              <a:t>‹#›</a:t>
            </a:fld>
            <a:endParaRPr lang="en-US" altLang="ja-JP"/>
          </a:p>
        </p:txBody>
      </p:sp>
    </p:spTree>
    <p:extLst>
      <p:ext uri="{BB962C8B-B14F-4D97-AF65-F5344CB8AC3E}">
        <p14:creationId xmlns:p14="http://schemas.microsoft.com/office/powerpoint/2010/main" val="4019244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D00F77-A263-2644-BE0C-DFB3168412C8}"/>
              </a:ext>
            </a:extLst>
          </p:cNvPr>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a:extLst>
              <a:ext uri="{FF2B5EF4-FFF2-40B4-BE49-F238E27FC236}">
                <a16:creationId xmlns:a16="http://schemas.microsoft.com/office/drawing/2014/main" id="{FCCD07F7-0854-9540-99A1-53CF38F9DF28}"/>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a:extLst>
              <a:ext uri="{FF2B5EF4-FFF2-40B4-BE49-F238E27FC236}">
                <a16:creationId xmlns:a16="http://schemas.microsoft.com/office/drawing/2014/main" id="{0DEDE14E-D6F7-204F-AB37-51D3AC67DD7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5" name="Rectangle 4">
            <a:extLst>
              <a:ext uri="{FF2B5EF4-FFF2-40B4-BE49-F238E27FC236}">
                <a16:creationId xmlns:a16="http://schemas.microsoft.com/office/drawing/2014/main" id="{1E794E52-9F6F-534A-A886-774609BCB63B}"/>
              </a:ext>
            </a:extLst>
          </p:cNvPr>
          <p:cNvSpPr>
            <a:spLocks noGrp="1" noChangeArrowheads="1"/>
          </p:cNvSpPr>
          <p:nvPr>
            <p:ph type="dt" sz="half" idx="10"/>
          </p:nvPr>
        </p:nvSpPr>
        <p:spPr>
          <a:ln/>
        </p:spPr>
        <p:txBody>
          <a:bodyPr/>
          <a:lstStyle>
            <a:lvl1pPr>
              <a:defRPr/>
            </a:lvl1pPr>
          </a:lstStyle>
          <a:p>
            <a:pPr>
              <a:defRPr/>
            </a:pPr>
            <a:r>
              <a:rPr lang="en-US" altLang="ja-JP"/>
              <a:t>25-27 Mar. 2024, Tsuyoshi Suwada/ KEK Acc.Lab.</a:t>
            </a:r>
          </a:p>
        </p:txBody>
      </p:sp>
      <p:sp>
        <p:nvSpPr>
          <p:cNvPr id="6" name="Rectangle 5">
            <a:extLst>
              <a:ext uri="{FF2B5EF4-FFF2-40B4-BE49-F238E27FC236}">
                <a16:creationId xmlns:a16="http://schemas.microsoft.com/office/drawing/2014/main" id="{335CA52E-FD37-DE43-8BE7-FF7FB2CF6128}"/>
              </a:ext>
            </a:extLst>
          </p:cNvPr>
          <p:cNvSpPr>
            <a:spLocks noGrp="1" noChangeArrowheads="1"/>
          </p:cNvSpPr>
          <p:nvPr>
            <p:ph type="ftr" sz="quarter" idx="11"/>
          </p:nvPr>
        </p:nvSpPr>
        <p:spPr>
          <a:ln/>
        </p:spPr>
        <p:txBody>
          <a:bodyPr/>
          <a:lstStyle>
            <a:lvl1pPr>
              <a:defRPr/>
            </a:lvl1pPr>
          </a:lstStyle>
          <a:p>
            <a:pPr>
              <a:defRPr/>
            </a:pPr>
            <a:r>
              <a:rPr lang="en-US" altLang="ja-JP"/>
              <a:t>SuperKEKB MAC@KEK</a:t>
            </a:r>
          </a:p>
        </p:txBody>
      </p:sp>
      <p:sp>
        <p:nvSpPr>
          <p:cNvPr id="7" name="Rectangle 6">
            <a:extLst>
              <a:ext uri="{FF2B5EF4-FFF2-40B4-BE49-F238E27FC236}">
                <a16:creationId xmlns:a16="http://schemas.microsoft.com/office/drawing/2014/main" id="{6F2A72D2-D1FD-7B41-BB29-07BD269FC490}"/>
              </a:ext>
            </a:extLst>
          </p:cNvPr>
          <p:cNvSpPr>
            <a:spLocks noGrp="1" noChangeArrowheads="1"/>
          </p:cNvSpPr>
          <p:nvPr>
            <p:ph type="sldNum" sz="quarter" idx="12"/>
          </p:nvPr>
        </p:nvSpPr>
        <p:spPr>
          <a:ln/>
        </p:spPr>
        <p:txBody>
          <a:bodyPr/>
          <a:lstStyle>
            <a:lvl1pPr>
              <a:defRPr/>
            </a:lvl1pPr>
          </a:lstStyle>
          <a:p>
            <a:pPr>
              <a:defRPr/>
            </a:pPr>
            <a:fld id="{50A549E6-3344-C141-968E-2227AC603A7A}" type="slidenum">
              <a:rPr lang="en-US" altLang="ja-JP"/>
              <a:pPr>
                <a:defRPr/>
              </a:pPr>
              <a:t>‹#›</a:t>
            </a:fld>
            <a:endParaRPr lang="en-US" altLang="ja-JP"/>
          </a:p>
        </p:txBody>
      </p:sp>
    </p:spTree>
    <p:extLst>
      <p:ext uri="{BB962C8B-B14F-4D97-AF65-F5344CB8AC3E}">
        <p14:creationId xmlns:p14="http://schemas.microsoft.com/office/powerpoint/2010/main" val="3880592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3">
            <a:extLst>
              <a:ext uri="{FF2B5EF4-FFF2-40B4-BE49-F238E27FC236}">
                <a16:creationId xmlns:a16="http://schemas.microsoft.com/office/drawing/2014/main" id="{A4774FAC-0655-6344-ADA2-460C97C21807}"/>
              </a:ext>
            </a:extLst>
          </p:cNvPr>
          <p:cNvGrpSpPr>
            <a:grpSpLocks/>
          </p:cNvGrpSpPr>
          <p:nvPr/>
        </p:nvGrpSpPr>
        <p:grpSpPr bwMode="auto">
          <a:xfrm>
            <a:off x="0" y="0"/>
            <a:ext cx="9144000" cy="6858000"/>
            <a:chOff x="0" y="0"/>
            <a:chExt cx="5760" cy="4320"/>
          </a:xfrm>
        </p:grpSpPr>
        <p:sp>
          <p:nvSpPr>
            <p:cNvPr id="1032" name="Rectangle 21">
              <a:extLst>
                <a:ext uri="{FF2B5EF4-FFF2-40B4-BE49-F238E27FC236}">
                  <a16:creationId xmlns:a16="http://schemas.microsoft.com/office/drawing/2014/main" id="{212269AC-D644-D746-BD48-8B43A7AD78EA}"/>
                </a:ext>
              </a:extLst>
            </p:cNvPr>
            <p:cNvSpPr>
              <a:spLocks noChangeArrowheads="1"/>
            </p:cNvSpPr>
            <p:nvPr/>
          </p:nvSpPr>
          <p:spPr bwMode="auto">
            <a:xfrm>
              <a:off x="0" y="0"/>
              <a:ext cx="5760" cy="3504"/>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endParaRPr lang="ja-JP" altLang="en-US"/>
            </a:p>
          </p:txBody>
        </p:sp>
        <p:grpSp>
          <p:nvGrpSpPr>
            <p:cNvPr id="1033" name="Group 22">
              <a:extLst>
                <a:ext uri="{FF2B5EF4-FFF2-40B4-BE49-F238E27FC236}">
                  <a16:creationId xmlns:a16="http://schemas.microsoft.com/office/drawing/2014/main" id="{8F6E8266-20A9-BB49-9230-23045E9664B3}"/>
                </a:ext>
              </a:extLst>
            </p:cNvPr>
            <p:cNvGrpSpPr>
              <a:grpSpLocks/>
            </p:cNvGrpSpPr>
            <p:nvPr/>
          </p:nvGrpSpPr>
          <p:grpSpPr bwMode="auto">
            <a:xfrm>
              <a:off x="0" y="3504"/>
              <a:ext cx="5760" cy="816"/>
              <a:chOff x="0" y="3504"/>
              <a:chExt cx="5760" cy="816"/>
            </a:xfrm>
          </p:grpSpPr>
          <p:sp>
            <p:nvSpPr>
              <p:cNvPr id="1034" name="Rectangle 13">
                <a:extLst>
                  <a:ext uri="{FF2B5EF4-FFF2-40B4-BE49-F238E27FC236}">
                    <a16:creationId xmlns:a16="http://schemas.microsoft.com/office/drawing/2014/main" id="{40B6F0C8-C4B9-AC4E-8E41-77145FE55B94}"/>
                  </a:ext>
                </a:extLst>
              </p:cNvPr>
              <p:cNvSpPr>
                <a:spLocks noChangeArrowheads="1"/>
              </p:cNvSpPr>
              <p:nvPr/>
            </p:nvSpPr>
            <p:spPr bwMode="white">
              <a:xfrm>
                <a:off x="0" y="3504"/>
                <a:ext cx="5760" cy="336"/>
              </a:xfrm>
              <a:prstGeom prst="rect">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endParaRPr lang="ja-JP" altLang="en-US"/>
              </a:p>
            </p:txBody>
          </p:sp>
          <p:sp>
            <p:nvSpPr>
              <p:cNvPr id="1035" name="Rectangle 7">
                <a:extLst>
                  <a:ext uri="{FF2B5EF4-FFF2-40B4-BE49-F238E27FC236}">
                    <a16:creationId xmlns:a16="http://schemas.microsoft.com/office/drawing/2014/main" id="{DE6DDFE5-B0CF-9F46-B070-D44EDFDE407C}"/>
                  </a:ext>
                </a:extLst>
              </p:cNvPr>
              <p:cNvSpPr>
                <a:spLocks noChangeArrowheads="1"/>
              </p:cNvSpPr>
              <p:nvPr/>
            </p:nvSpPr>
            <p:spPr bwMode="white">
              <a:xfrm>
                <a:off x="0" y="3840"/>
                <a:ext cx="5760" cy="480"/>
              </a:xfrm>
              <a:prstGeom prst="rect">
                <a:avLst/>
              </a:prstGeom>
              <a:gradFill rotWithShape="0">
                <a:gsLst>
                  <a:gs pos="0">
                    <a:schemeClr val="accent1"/>
                  </a:gs>
                  <a:gs pos="100000">
                    <a:srgbClr val="FFFFFF"/>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endParaRPr lang="ja-JP" altLang="en-US"/>
              </a:p>
            </p:txBody>
          </p:sp>
          <p:grpSp>
            <p:nvGrpSpPr>
              <p:cNvPr id="1036" name="Group 18">
                <a:extLst>
                  <a:ext uri="{FF2B5EF4-FFF2-40B4-BE49-F238E27FC236}">
                    <a16:creationId xmlns:a16="http://schemas.microsoft.com/office/drawing/2014/main" id="{4776B59C-6AF6-5448-9F1F-68CA7CD0B2A8}"/>
                  </a:ext>
                </a:extLst>
              </p:cNvPr>
              <p:cNvGrpSpPr>
                <a:grpSpLocks/>
              </p:cNvGrpSpPr>
              <p:nvPr/>
            </p:nvGrpSpPr>
            <p:grpSpPr bwMode="auto">
              <a:xfrm>
                <a:off x="4080" y="3622"/>
                <a:ext cx="1680" cy="698"/>
                <a:chOff x="4080" y="3622"/>
                <a:chExt cx="1680" cy="698"/>
              </a:xfrm>
            </p:grpSpPr>
            <p:sp>
              <p:nvSpPr>
                <p:cNvPr id="1037" name="Freeform 9">
                  <a:extLst>
                    <a:ext uri="{FF2B5EF4-FFF2-40B4-BE49-F238E27FC236}">
                      <a16:creationId xmlns:a16="http://schemas.microsoft.com/office/drawing/2014/main" id="{06AF97A2-6E57-0F46-91BE-A851AB2D37D4}"/>
                    </a:ext>
                  </a:extLst>
                </p:cNvPr>
                <p:cNvSpPr>
                  <a:spLocks/>
                </p:cNvSpPr>
                <p:nvPr/>
              </p:nvSpPr>
              <p:spPr bwMode="auto">
                <a:xfrm>
                  <a:off x="4094" y="3622"/>
                  <a:ext cx="1666" cy="698"/>
                </a:xfrm>
                <a:custGeom>
                  <a:avLst/>
                  <a:gdLst>
                    <a:gd name="T0" fmla="*/ 0 w 1666"/>
                    <a:gd name="T1" fmla="*/ 698 h 698"/>
                    <a:gd name="T2" fmla="*/ 458 w 1666"/>
                    <a:gd name="T3" fmla="*/ 436 h 698"/>
                    <a:gd name="T4" fmla="*/ 744 w 1666"/>
                    <a:gd name="T5" fmla="*/ 214 h 698"/>
                    <a:gd name="T6" fmla="*/ 910 w 1666"/>
                    <a:gd name="T7" fmla="*/ 46 h 698"/>
                    <a:gd name="T8" fmla="*/ 944 w 1666"/>
                    <a:gd name="T9" fmla="*/ 10 h 698"/>
                    <a:gd name="T10" fmla="*/ 974 w 1666"/>
                    <a:gd name="T11" fmla="*/ 0 h 698"/>
                    <a:gd name="T12" fmla="*/ 1008 w 1666"/>
                    <a:gd name="T13" fmla="*/ 2 h 698"/>
                    <a:gd name="T14" fmla="*/ 1038 w 1666"/>
                    <a:gd name="T15" fmla="*/ 15 h 698"/>
                    <a:gd name="T16" fmla="*/ 1110 w 1666"/>
                    <a:gd name="T17" fmla="*/ 164 h 698"/>
                    <a:gd name="T18" fmla="*/ 1214 w 1666"/>
                    <a:gd name="T19" fmla="*/ 292 h 698"/>
                    <a:gd name="T20" fmla="*/ 1480 w 1666"/>
                    <a:gd name="T21" fmla="*/ 482 h 698"/>
                    <a:gd name="T22" fmla="*/ 1666 w 1666"/>
                    <a:gd name="T23" fmla="*/ 600 h 698"/>
                    <a:gd name="T24" fmla="*/ 1666 w 1666"/>
                    <a:gd name="T25" fmla="*/ 698 h 698"/>
                    <a:gd name="T26" fmla="*/ 0 w 1666"/>
                    <a:gd name="T27" fmla="*/ 698 h 69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66" h="698">
                      <a:moveTo>
                        <a:pt x="0" y="698"/>
                      </a:moveTo>
                      <a:lnTo>
                        <a:pt x="458" y="436"/>
                      </a:lnTo>
                      <a:lnTo>
                        <a:pt x="744" y="214"/>
                      </a:lnTo>
                      <a:lnTo>
                        <a:pt x="910" y="46"/>
                      </a:lnTo>
                      <a:lnTo>
                        <a:pt x="944" y="10"/>
                      </a:lnTo>
                      <a:lnTo>
                        <a:pt x="974" y="0"/>
                      </a:lnTo>
                      <a:lnTo>
                        <a:pt x="1008" y="2"/>
                      </a:lnTo>
                      <a:lnTo>
                        <a:pt x="1038" y="15"/>
                      </a:lnTo>
                      <a:lnTo>
                        <a:pt x="1110" y="164"/>
                      </a:lnTo>
                      <a:lnTo>
                        <a:pt x="1214" y="292"/>
                      </a:lnTo>
                      <a:lnTo>
                        <a:pt x="1480" y="482"/>
                      </a:lnTo>
                      <a:lnTo>
                        <a:pt x="1666" y="600"/>
                      </a:lnTo>
                      <a:lnTo>
                        <a:pt x="1666" y="698"/>
                      </a:lnTo>
                      <a:lnTo>
                        <a:pt x="0" y="698"/>
                      </a:lnTo>
                      <a:close/>
                    </a:path>
                  </a:pathLst>
                </a:custGeom>
                <a:gradFill rotWithShape="0">
                  <a:gsLst>
                    <a:gs pos="0">
                      <a:srgbClr val="FFFFFF"/>
                    </a:gs>
                    <a:gs pos="50000">
                      <a:srgbClr val="BCA392"/>
                    </a:gs>
                    <a:gs pos="100000">
                      <a:srgbClr val="FFFFFF"/>
                    </a:gs>
                  </a:gsLst>
                  <a:lin ang="54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p>
              </p:txBody>
            </p:sp>
            <p:grpSp>
              <p:nvGrpSpPr>
                <p:cNvPr id="1038" name="Group 17">
                  <a:extLst>
                    <a:ext uri="{FF2B5EF4-FFF2-40B4-BE49-F238E27FC236}">
                      <a16:creationId xmlns:a16="http://schemas.microsoft.com/office/drawing/2014/main" id="{F10A3426-EA50-A743-9D4B-A3996CCCFC9F}"/>
                    </a:ext>
                  </a:extLst>
                </p:cNvPr>
                <p:cNvGrpSpPr>
                  <a:grpSpLocks/>
                </p:cNvGrpSpPr>
                <p:nvPr/>
              </p:nvGrpSpPr>
              <p:grpSpPr bwMode="auto">
                <a:xfrm>
                  <a:off x="4080" y="3643"/>
                  <a:ext cx="1680" cy="623"/>
                  <a:chOff x="4080" y="3643"/>
                  <a:chExt cx="1680" cy="623"/>
                </a:xfrm>
              </p:grpSpPr>
              <p:sp>
                <p:nvSpPr>
                  <p:cNvPr id="1039" name="Freeform 11">
                    <a:extLst>
                      <a:ext uri="{FF2B5EF4-FFF2-40B4-BE49-F238E27FC236}">
                        <a16:creationId xmlns:a16="http://schemas.microsoft.com/office/drawing/2014/main" id="{6040E301-3178-F141-AF9C-1A245C9BCC2D}"/>
                      </a:ext>
                    </a:extLst>
                  </p:cNvPr>
                  <p:cNvSpPr>
                    <a:spLocks/>
                  </p:cNvSpPr>
                  <p:nvPr/>
                </p:nvSpPr>
                <p:spPr bwMode="auto">
                  <a:xfrm>
                    <a:off x="5138" y="3643"/>
                    <a:ext cx="622" cy="611"/>
                  </a:xfrm>
                  <a:custGeom>
                    <a:avLst/>
                    <a:gdLst>
                      <a:gd name="T0" fmla="*/ 134 w 622"/>
                      <a:gd name="T1" fmla="*/ 255 h 611"/>
                      <a:gd name="T2" fmla="*/ 224 w 622"/>
                      <a:gd name="T3" fmla="*/ 341 h 611"/>
                      <a:gd name="T4" fmla="*/ 322 w 622"/>
                      <a:gd name="T5" fmla="*/ 418 h 611"/>
                      <a:gd name="T6" fmla="*/ 328 w 622"/>
                      <a:gd name="T7" fmla="*/ 425 h 611"/>
                      <a:gd name="T8" fmla="*/ 335 w 622"/>
                      <a:gd name="T9" fmla="*/ 431 h 611"/>
                      <a:gd name="T10" fmla="*/ 349 w 622"/>
                      <a:gd name="T11" fmla="*/ 443 h 611"/>
                      <a:gd name="T12" fmla="*/ 399 w 622"/>
                      <a:gd name="T13" fmla="*/ 478 h 611"/>
                      <a:gd name="T14" fmla="*/ 562 w 622"/>
                      <a:gd name="T15" fmla="*/ 577 h 611"/>
                      <a:gd name="T16" fmla="*/ 598 w 622"/>
                      <a:gd name="T17" fmla="*/ 595 h 611"/>
                      <a:gd name="T18" fmla="*/ 622 w 622"/>
                      <a:gd name="T19" fmla="*/ 611 h 611"/>
                      <a:gd name="T20" fmla="*/ 622 w 622"/>
                      <a:gd name="T21" fmla="*/ 547 h 611"/>
                      <a:gd name="T22" fmla="*/ 590 w 622"/>
                      <a:gd name="T23" fmla="*/ 531 h 611"/>
                      <a:gd name="T24" fmla="*/ 501 w 622"/>
                      <a:gd name="T25" fmla="*/ 467 h 611"/>
                      <a:gd name="T26" fmla="*/ 477 w 622"/>
                      <a:gd name="T27" fmla="*/ 452 h 611"/>
                      <a:gd name="T28" fmla="*/ 464 w 622"/>
                      <a:gd name="T29" fmla="*/ 445 h 611"/>
                      <a:gd name="T30" fmla="*/ 458 w 622"/>
                      <a:gd name="T31" fmla="*/ 443 h 611"/>
                      <a:gd name="T32" fmla="*/ 452 w 622"/>
                      <a:gd name="T33" fmla="*/ 441 h 611"/>
                      <a:gd name="T34" fmla="*/ 214 w 622"/>
                      <a:gd name="T35" fmla="*/ 276 h 611"/>
                      <a:gd name="T36" fmla="*/ 115 w 622"/>
                      <a:gd name="T37" fmla="*/ 181 h 611"/>
                      <a:gd name="T38" fmla="*/ 69 w 622"/>
                      <a:gd name="T39" fmla="*/ 125 h 611"/>
                      <a:gd name="T40" fmla="*/ 30 w 622"/>
                      <a:gd name="T41" fmla="*/ 64 h 611"/>
                      <a:gd name="T42" fmla="*/ 9 w 622"/>
                      <a:gd name="T43" fmla="*/ 21 h 611"/>
                      <a:gd name="T44" fmla="*/ 3 w 622"/>
                      <a:gd name="T45" fmla="*/ 7 h 611"/>
                      <a:gd name="T46" fmla="*/ 2 w 622"/>
                      <a:gd name="T47" fmla="*/ 4 h 611"/>
                      <a:gd name="T48" fmla="*/ 1 w 622"/>
                      <a:gd name="T49" fmla="*/ 1 h 611"/>
                      <a:gd name="T50" fmla="*/ 1 w 622"/>
                      <a:gd name="T51" fmla="*/ 0 h 611"/>
                      <a:gd name="T52" fmla="*/ 0 w 622"/>
                      <a:gd name="T53" fmla="*/ 0 h 611"/>
                      <a:gd name="T54" fmla="*/ 0 w 622"/>
                      <a:gd name="T55" fmla="*/ 0 h 611"/>
                      <a:gd name="T56" fmla="*/ 0 w 622"/>
                      <a:gd name="T57" fmla="*/ 0 h 611"/>
                      <a:gd name="T58" fmla="*/ 0 w 622"/>
                      <a:gd name="T59" fmla="*/ 0 h 611"/>
                      <a:gd name="T60" fmla="*/ 0 w 622"/>
                      <a:gd name="T61" fmla="*/ 0 h 611"/>
                      <a:gd name="T62" fmla="*/ 0 w 622"/>
                      <a:gd name="T63" fmla="*/ 0 h 611"/>
                      <a:gd name="T64" fmla="*/ 0 w 622"/>
                      <a:gd name="T65" fmla="*/ 0 h 611"/>
                      <a:gd name="T66" fmla="*/ 0 w 622"/>
                      <a:gd name="T67" fmla="*/ 0 h 611"/>
                      <a:gd name="T68" fmla="*/ 0 w 622"/>
                      <a:gd name="T69" fmla="*/ 0 h 611"/>
                      <a:gd name="T70" fmla="*/ 0 w 622"/>
                      <a:gd name="T71" fmla="*/ 0 h 611"/>
                      <a:gd name="T72" fmla="*/ 0 w 622"/>
                      <a:gd name="T73" fmla="*/ 0 h 611"/>
                      <a:gd name="T74" fmla="*/ 0 w 622"/>
                      <a:gd name="T75" fmla="*/ 0 h 611"/>
                      <a:gd name="T76" fmla="*/ 0 w 622"/>
                      <a:gd name="T77" fmla="*/ 0 h 611"/>
                      <a:gd name="T78" fmla="*/ 0 w 622"/>
                      <a:gd name="T79" fmla="*/ 0 h 611"/>
                      <a:gd name="T80" fmla="*/ 0 w 622"/>
                      <a:gd name="T81" fmla="*/ 0 h 611"/>
                      <a:gd name="T82" fmla="*/ 0 w 622"/>
                      <a:gd name="T83" fmla="*/ 0 h 611"/>
                      <a:gd name="T84" fmla="*/ 0 w 622"/>
                      <a:gd name="T85" fmla="*/ 0 h 611"/>
                      <a:gd name="T86" fmla="*/ 0 w 622"/>
                      <a:gd name="T87" fmla="*/ 1 h 611"/>
                      <a:gd name="T88" fmla="*/ 0 w 622"/>
                      <a:gd name="T89" fmla="*/ 1 h 611"/>
                      <a:gd name="T90" fmla="*/ 1 w 622"/>
                      <a:gd name="T91" fmla="*/ 2 h 611"/>
                      <a:gd name="T92" fmla="*/ 1 w 622"/>
                      <a:gd name="T93" fmla="*/ 3 h 611"/>
                      <a:gd name="T94" fmla="*/ 5 w 622"/>
                      <a:gd name="T95" fmla="*/ 15 h 611"/>
                      <a:gd name="T96" fmla="*/ 23 w 622"/>
                      <a:gd name="T97" fmla="*/ 65 h 611"/>
                      <a:gd name="T98" fmla="*/ 52 w 622"/>
                      <a:gd name="T99" fmla="*/ 129 h 611"/>
                      <a:gd name="T100" fmla="*/ 87 w 622"/>
                      <a:gd name="T101" fmla="*/ 190 h 611"/>
                      <a:gd name="T102" fmla="*/ 109 w 622"/>
                      <a:gd name="T103" fmla="*/ 224 h 611"/>
                      <a:gd name="T104" fmla="*/ 134 w 622"/>
                      <a:gd name="T105" fmla="*/ 255 h 6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622" h="611">
                        <a:moveTo>
                          <a:pt x="134" y="255"/>
                        </a:moveTo>
                        <a:lnTo>
                          <a:pt x="224" y="341"/>
                        </a:lnTo>
                        <a:lnTo>
                          <a:pt x="322" y="418"/>
                        </a:lnTo>
                        <a:lnTo>
                          <a:pt x="328" y="425"/>
                        </a:lnTo>
                        <a:lnTo>
                          <a:pt x="335" y="431"/>
                        </a:lnTo>
                        <a:lnTo>
                          <a:pt x="349" y="443"/>
                        </a:lnTo>
                        <a:lnTo>
                          <a:pt x="399" y="478"/>
                        </a:lnTo>
                        <a:lnTo>
                          <a:pt x="562" y="577"/>
                        </a:lnTo>
                        <a:lnTo>
                          <a:pt x="598" y="595"/>
                        </a:lnTo>
                        <a:lnTo>
                          <a:pt x="622" y="611"/>
                        </a:lnTo>
                        <a:lnTo>
                          <a:pt x="622" y="547"/>
                        </a:lnTo>
                        <a:lnTo>
                          <a:pt x="590" y="531"/>
                        </a:lnTo>
                        <a:lnTo>
                          <a:pt x="501" y="467"/>
                        </a:lnTo>
                        <a:lnTo>
                          <a:pt x="477" y="452"/>
                        </a:lnTo>
                        <a:lnTo>
                          <a:pt x="464" y="445"/>
                        </a:lnTo>
                        <a:lnTo>
                          <a:pt x="458" y="443"/>
                        </a:lnTo>
                        <a:lnTo>
                          <a:pt x="452" y="441"/>
                        </a:lnTo>
                        <a:lnTo>
                          <a:pt x="214" y="276"/>
                        </a:lnTo>
                        <a:lnTo>
                          <a:pt x="115" y="181"/>
                        </a:lnTo>
                        <a:lnTo>
                          <a:pt x="69" y="125"/>
                        </a:lnTo>
                        <a:lnTo>
                          <a:pt x="30" y="64"/>
                        </a:lnTo>
                        <a:lnTo>
                          <a:pt x="9" y="21"/>
                        </a:lnTo>
                        <a:lnTo>
                          <a:pt x="3" y="7"/>
                        </a:lnTo>
                        <a:lnTo>
                          <a:pt x="2" y="4"/>
                        </a:lnTo>
                        <a:lnTo>
                          <a:pt x="1" y="1"/>
                        </a:lnTo>
                        <a:lnTo>
                          <a:pt x="1" y="0"/>
                        </a:lnTo>
                        <a:lnTo>
                          <a:pt x="0" y="0"/>
                        </a:lnTo>
                        <a:lnTo>
                          <a:pt x="0" y="1"/>
                        </a:lnTo>
                        <a:lnTo>
                          <a:pt x="1" y="2"/>
                        </a:lnTo>
                        <a:lnTo>
                          <a:pt x="1" y="3"/>
                        </a:lnTo>
                        <a:lnTo>
                          <a:pt x="5" y="15"/>
                        </a:lnTo>
                        <a:lnTo>
                          <a:pt x="23" y="65"/>
                        </a:lnTo>
                        <a:lnTo>
                          <a:pt x="52" y="129"/>
                        </a:lnTo>
                        <a:lnTo>
                          <a:pt x="87" y="190"/>
                        </a:lnTo>
                        <a:lnTo>
                          <a:pt x="109" y="224"/>
                        </a:lnTo>
                        <a:lnTo>
                          <a:pt x="134" y="255"/>
                        </a:lnTo>
                        <a:close/>
                      </a:path>
                    </a:pathLst>
                  </a:custGeom>
                  <a:gradFill rotWithShape="0">
                    <a:gsLst>
                      <a:gs pos="0">
                        <a:srgbClr val="6B5653"/>
                      </a:gs>
                      <a:gs pos="100000">
                        <a:srgbClr val="FFFFFF"/>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p>
                </p:txBody>
              </p:sp>
              <p:sp>
                <p:nvSpPr>
                  <p:cNvPr id="1040" name="Freeform 12">
                    <a:extLst>
                      <a:ext uri="{FF2B5EF4-FFF2-40B4-BE49-F238E27FC236}">
                        <a16:creationId xmlns:a16="http://schemas.microsoft.com/office/drawing/2014/main" id="{9DA5F857-5236-AF4B-98D6-7228D97701D3}"/>
                      </a:ext>
                    </a:extLst>
                  </p:cNvPr>
                  <p:cNvSpPr>
                    <a:spLocks/>
                  </p:cNvSpPr>
                  <p:nvPr/>
                </p:nvSpPr>
                <p:spPr bwMode="auto">
                  <a:xfrm>
                    <a:off x="4080" y="3675"/>
                    <a:ext cx="917" cy="591"/>
                  </a:xfrm>
                  <a:custGeom>
                    <a:avLst/>
                    <a:gdLst>
                      <a:gd name="T0" fmla="*/ 520 w 3410"/>
                      <a:gd name="T1" fmla="*/ 312 h 2056"/>
                      <a:gd name="T2" fmla="*/ 500 w 3410"/>
                      <a:gd name="T3" fmla="*/ 321 h 2056"/>
                      <a:gd name="T4" fmla="*/ 423 w 3410"/>
                      <a:gd name="T5" fmla="*/ 366 h 2056"/>
                      <a:gd name="T6" fmla="*/ 154 w 3410"/>
                      <a:gd name="T7" fmla="*/ 489 h 2056"/>
                      <a:gd name="T8" fmla="*/ 41 w 3410"/>
                      <a:gd name="T9" fmla="*/ 533 h 2056"/>
                      <a:gd name="T10" fmla="*/ 20 w 3410"/>
                      <a:gd name="T11" fmla="*/ 542 h 2056"/>
                      <a:gd name="T12" fmla="*/ 12 w 3410"/>
                      <a:gd name="T13" fmla="*/ 548 h 2056"/>
                      <a:gd name="T14" fmla="*/ 8 w 3410"/>
                      <a:gd name="T15" fmla="*/ 552 h 2056"/>
                      <a:gd name="T16" fmla="*/ 5 w 3410"/>
                      <a:gd name="T17" fmla="*/ 558 h 2056"/>
                      <a:gd name="T18" fmla="*/ 0 w 3410"/>
                      <a:gd name="T19" fmla="*/ 571 h 2056"/>
                      <a:gd name="T20" fmla="*/ 10 w 3410"/>
                      <a:gd name="T21" fmla="*/ 580 h 2056"/>
                      <a:gd name="T22" fmla="*/ 22 w 3410"/>
                      <a:gd name="T23" fmla="*/ 585 h 2056"/>
                      <a:gd name="T24" fmla="*/ 46 w 3410"/>
                      <a:gd name="T25" fmla="*/ 590 h 2056"/>
                      <a:gd name="T26" fmla="*/ 63 w 3410"/>
                      <a:gd name="T27" fmla="*/ 590 h 2056"/>
                      <a:gd name="T28" fmla="*/ 124 w 3410"/>
                      <a:gd name="T29" fmla="*/ 584 h 2056"/>
                      <a:gd name="T30" fmla="*/ 240 w 3410"/>
                      <a:gd name="T31" fmla="*/ 546 h 2056"/>
                      <a:gd name="T32" fmla="*/ 415 w 3410"/>
                      <a:gd name="T33" fmla="*/ 455 h 2056"/>
                      <a:gd name="T34" fmla="*/ 440 w 3410"/>
                      <a:gd name="T35" fmla="*/ 438 h 2056"/>
                      <a:gd name="T36" fmla="*/ 447 w 3410"/>
                      <a:gd name="T37" fmla="*/ 430 h 2056"/>
                      <a:gd name="T38" fmla="*/ 821 w 3410"/>
                      <a:gd name="T39" fmla="*/ 122 h 2056"/>
                      <a:gd name="T40" fmla="*/ 914 w 3410"/>
                      <a:gd name="T41" fmla="*/ 8 h 2056"/>
                      <a:gd name="T42" fmla="*/ 916 w 3410"/>
                      <a:gd name="T43" fmla="*/ 3 h 2056"/>
                      <a:gd name="T44" fmla="*/ 917 w 3410"/>
                      <a:gd name="T45" fmla="*/ 1 h 2056"/>
                      <a:gd name="T46" fmla="*/ 917 w 3410"/>
                      <a:gd name="T47" fmla="*/ 1 h 2056"/>
                      <a:gd name="T48" fmla="*/ 917 w 3410"/>
                      <a:gd name="T49" fmla="*/ 0 h 2056"/>
                      <a:gd name="T50" fmla="*/ 917 w 3410"/>
                      <a:gd name="T51" fmla="*/ 0 h 2056"/>
                      <a:gd name="T52" fmla="*/ 917 w 3410"/>
                      <a:gd name="T53" fmla="*/ 0 h 2056"/>
                      <a:gd name="T54" fmla="*/ 917 w 3410"/>
                      <a:gd name="T55" fmla="*/ 0 h 2056"/>
                      <a:gd name="T56" fmla="*/ 917 w 3410"/>
                      <a:gd name="T57" fmla="*/ 0 h 2056"/>
                      <a:gd name="T58" fmla="*/ 917 w 3410"/>
                      <a:gd name="T59" fmla="*/ 0 h 2056"/>
                      <a:gd name="T60" fmla="*/ 917 w 3410"/>
                      <a:gd name="T61" fmla="*/ 0 h 2056"/>
                      <a:gd name="T62" fmla="*/ 916 w 3410"/>
                      <a:gd name="T63" fmla="*/ 0 h 2056"/>
                      <a:gd name="T64" fmla="*/ 916 w 3410"/>
                      <a:gd name="T65" fmla="*/ 0 h 2056"/>
                      <a:gd name="T66" fmla="*/ 915 w 3410"/>
                      <a:gd name="T67" fmla="*/ 0 h 2056"/>
                      <a:gd name="T68" fmla="*/ 913 w 3410"/>
                      <a:gd name="T69" fmla="*/ 3 h 2056"/>
                      <a:gd name="T70" fmla="*/ 848 w 3410"/>
                      <a:gd name="T71" fmla="*/ 62 h 20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410" h="2056">
                        <a:moveTo>
                          <a:pt x="2643" y="605"/>
                        </a:moveTo>
                        <a:lnTo>
                          <a:pt x="1932" y="1087"/>
                        </a:lnTo>
                        <a:lnTo>
                          <a:pt x="1896" y="1099"/>
                        </a:lnTo>
                        <a:lnTo>
                          <a:pt x="1860" y="1115"/>
                        </a:lnTo>
                        <a:lnTo>
                          <a:pt x="1793" y="1151"/>
                        </a:lnTo>
                        <a:lnTo>
                          <a:pt x="1572" y="1272"/>
                        </a:lnTo>
                        <a:lnTo>
                          <a:pt x="912" y="1615"/>
                        </a:lnTo>
                        <a:lnTo>
                          <a:pt x="572" y="1700"/>
                        </a:lnTo>
                        <a:lnTo>
                          <a:pt x="240" y="1814"/>
                        </a:lnTo>
                        <a:lnTo>
                          <a:pt x="152" y="1853"/>
                        </a:lnTo>
                        <a:lnTo>
                          <a:pt x="113" y="1868"/>
                        </a:lnTo>
                        <a:lnTo>
                          <a:pt x="75" y="1884"/>
                        </a:lnTo>
                        <a:lnTo>
                          <a:pt x="58" y="1895"/>
                        </a:lnTo>
                        <a:lnTo>
                          <a:pt x="43" y="1907"/>
                        </a:lnTo>
                        <a:lnTo>
                          <a:pt x="36" y="1914"/>
                        </a:lnTo>
                        <a:lnTo>
                          <a:pt x="29" y="1922"/>
                        </a:lnTo>
                        <a:lnTo>
                          <a:pt x="23" y="1931"/>
                        </a:lnTo>
                        <a:lnTo>
                          <a:pt x="17" y="1942"/>
                        </a:lnTo>
                        <a:lnTo>
                          <a:pt x="8" y="1964"/>
                        </a:lnTo>
                        <a:lnTo>
                          <a:pt x="0" y="1988"/>
                        </a:lnTo>
                        <a:lnTo>
                          <a:pt x="18" y="2003"/>
                        </a:lnTo>
                        <a:lnTo>
                          <a:pt x="38" y="2016"/>
                        </a:lnTo>
                        <a:lnTo>
                          <a:pt x="59" y="2026"/>
                        </a:lnTo>
                        <a:lnTo>
                          <a:pt x="80" y="2034"/>
                        </a:lnTo>
                        <a:lnTo>
                          <a:pt x="125" y="2046"/>
                        </a:lnTo>
                        <a:lnTo>
                          <a:pt x="171" y="2051"/>
                        </a:lnTo>
                        <a:lnTo>
                          <a:pt x="213" y="2051"/>
                        </a:lnTo>
                        <a:lnTo>
                          <a:pt x="234" y="2053"/>
                        </a:lnTo>
                        <a:lnTo>
                          <a:pt x="255" y="2056"/>
                        </a:lnTo>
                        <a:lnTo>
                          <a:pt x="462" y="2031"/>
                        </a:lnTo>
                        <a:lnTo>
                          <a:pt x="665" y="1983"/>
                        </a:lnTo>
                        <a:lnTo>
                          <a:pt x="894" y="1901"/>
                        </a:lnTo>
                        <a:lnTo>
                          <a:pt x="1289" y="1725"/>
                        </a:lnTo>
                        <a:lnTo>
                          <a:pt x="1544" y="1584"/>
                        </a:lnTo>
                        <a:lnTo>
                          <a:pt x="1607" y="1545"/>
                        </a:lnTo>
                        <a:lnTo>
                          <a:pt x="1636" y="1522"/>
                        </a:lnTo>
                        <a:lnTo>
                          <a:pt x="1650" y="1509"/>
                        </a:lnTo>
                        <a:lnTo>
                          <a:pt x="1663" y="1497"/>
                        </a:lnTo>
                        <a:lnTo>
                          <a:pt x="2545" y="866"/>
                        </a:lnTo>
                        <a:lnTo>
                          <a:pt x="3052" y="423"/>
                        </a:lnTo>
                        <a:lnTo>
                          <a:pt x="3339" y="108"/>
                        </a:lnTo>
                        <a:lnTo>
                          <a:pt x="3398" y="27"/>
                        </a:lnTo>
                        <a:lnTo>
                          <a:pt x="3406" y="14"/>
                        </a:lnTo>
                        <a:lnTo>
                          <a:pt x="3408" y="9"/>
                        </a:lnTo>
                        <a:lnTo>
                          <a:pt x="3410" y="6"/>
                        </a:lnTo>
                        <a:lnTo>
                          <a:pt x="3410" y="5"/>
                        </a:lnTo>
                        <a:lnTo>
                          <a:pt x="3410" y="3"/>
                        </a:lnTo>
                        <a:lnTo>
                          <a:pt x="3410" y="2"/>
                        </a:lnTo>
                        <a:lnTo>
                          <a:pt x="3410" y="1"/>
                        </a:lnTo>
                        <a:lnTo>
                          <a:pt x="3410" y="0"/>
                        </a:lnTo>
                        <a:lnTo>
                          <a:pt x="3409" y="0"/>
                        </a:lnTo>
                        <a:lnTo>
                          <a:pt x="3408" y="0"/>
                        </a:lnTo>
                        <a:lnTo>
                          <a:pt x="3407" y="0"/>
                        </a:lnTo>
                        <a:lnTo>
                          <a:pt x="3406" y="1"/>
                        </a:lnTo>
                        <a:lnTo>
                          <a:pt x="3404" y="1"/>
                        </a:lnTo>
                        <a:lnTo>
                          <a:pt x="3401" y="3"/>
                        </a:lnTo>
                        <a:lnTo>
                          <a:pt x="3394" y="10"/>
                        </a:lnTo>
                        <a:lnTo>
                          <a:pt x="3349" y="48"/>
                        </a:lnTo>
                        <a:lnTo>
                          <a:pt x="3154" y="217"/>
                        </a:lnTo>
                        <a:lnTo>
                          <a:pt x="2643" y="605"/>
                        </a:lnTo>
                        <a:close/>
                      </a:path>
                    </a:pathLst>
                  </a:custGeom>
                  <a:gradFill rotWithShape="0">
                    <a:gsLst>
                      <a:gs pos="0">
                        <a:srgbClr val="FFFFFF"/>
                      </a:gs>
                      <a:gs pos="100000">
                        <a:srgbClr val="6B5653"/>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p>
                </p:txBody>
              </p:sp>
            </p:grpSp>
          </p:grpSp>
        </p:grpSp>
      </p:grpSp>
      <p:sp>
        <p:nvSpPr>
          <p:cNvPr id="1027" name="Rectangle 2">
            <a:extLst>
              <a:ext uri="{FF2B5EF4-FFF2-40B4-BE49-F238E27FC236}">
                <a16:creationId xmlns:a16="http://schemas.microsoft.com/office/drawing/2014/main" id="{43F78021-F451-E242-864C-B6604A25F44B}"/>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a:t>
            </a:r>
            <a:r>
              <a:rPr lang="en-US" altLang="ja-JP"/>
              <a:t> </a:t>
            </a:r>
            <a:r>
              <a:rPr lang="ja-JP" altLang="en-US"/>
              <a:t>タイトルの書式設定</a:t>
            </a:r>
          </a:p>
        </p:txBody>
      </p:sp>
      <p:sp>
        <p:nvSpPr>
          <p:cNvPr id="1028" name="Rectangle 3">
            <a:extLst>
              <a:ext uri="{FF2B5EF4-FFF2-40B4-BE49-F238E27FC236}">
                <a16:creationId xmlns:a16="http://schemas.microsoft.com/office/drawing/2014/main" id="{54221A29-820E-F54D-AA6C-6254045D3633}"/>
              </a:ext>
            </a:extLst>
          </p:cNvPr>
          <p:cNvSpPr>
            <a:spLocks noGrp="1" noChangeArrowheads="1"/>
          </p:cNvSpPr>
          <p:nvPr>
            <p:ph type="body" idx="1"/>
          </p:nvPr>
        </p:nvSpPr>
        <p:spPr bwMode="auto">
          <a:xfrm>
            <a:off x="685800" y="19050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a:t>
            </a:r>
            <a:r>
              <a:rPr lang="en-US" altLang="ja-JP"/>
              <a:t> </a:t>
            </a:r>
            <a:r>
              <a:rPr lang="ja-JP" altLang="en-US"/>
              <a:t>テキストの書式設定</a:t>
            </a:r>
            <a:endParaRPr lang="en-US" altLang="ja-JP"/>
          </a:p>
          <a:p>
            <a:pPr lvl="1"/>
            <a:r>
              <a:rPr lang="ja-JP" altLang="en-US"/>
              <a:t>第</a:t>
            </a:r>
            <a:r>
              <a:rPr lang="en-US" altLang="ja-JP"/>
              <a:t> 2 </a:t>
            </a:r>
            <a:r>
              <a:rPr lang="ja-JP" altLang="en-US"/>
              <a:t>レベル</a:t>
            </a:r>
            <a:endParaRPr lang="en-US" altLang="ja-JP"/>
          </a:p>
          <a:p>
            <a:pPr lvl="2"/>
            <a:r>
              <a:rPr lang="ja-JP" altLang="en-US"/>
              <a:t>第</a:t>
            </a:r>
            <a:r>
              <a:rPr lang="en-US" altLang="ja-JP"/>
              <a:t> 3 </a:t>
            </a:r>
            <a:r>
              <a:rPr lang="ja-JP" altLang="en-US"/>
              <a:t>レベル</a:t>
            </a:r>
            <a:endParaRPr lang="en-US" altLang="ja-JP"/>
          </a:p>
          <a:p>
            <a:pPr lvl="3"/>
            <a:r>
              <a:rPr lang="ja-JP" altLang="en-US"/>
              <a:t>第</a:t>
            </a:r>
            <a:r>
              <a:rPr lang="en-US" altLang="ja-JP"/>
              <a:t> 4 </a:t>
            </a:r>
            <a:r>
              <a:rPr lang="ja-JP" altLang="en-US"/>
              <a:t>レベル</a:t>
            </a:r>
            <a:endParaRPr lang="en-US" altLang="ja-JP"/>
          </a:p>
          <a:p>
            <a:pPr lvl="4"/>
            <a:r>
              <a:rPr lang="ja-JP" altLang="en-US"/>
              <a:t>第</a:t>
            </a:r>
            <a:r>
              <a:rPr lang="en-US" altLang="ja-JP"/>
              <a:t> 5 </a:t>
            </a:r>
            <a:r>
              <a:rPr lang="ja-JP" altLang="en-US"/>
              <a:t>レベル</a:t>
            </a:r>
          </a:p>
        </p:txBody>
      </p:sp>
      <p:sp>
        <p:nvSpPr>
          <p:cNvPr id="2" name="Rectangle 4">
            <a:extLst>
              <a:ext uri="{FF2B5EF4-FFF2-40B4-BE49-F238E27FC236}">
                <a16:creationId xmlns:a16="http://schemas.microsoft.com/office/drawing/2014/main" id="{21683BE9-6986-A443-8D0B-DC854C247F11}"/>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kumimoji="1" sz="1400">
                <a:solidFill>
                  <a:schemeClr val="folHlink"/>
                </a:solidFill>
                <a:latin typeface="Times" pitchFamily="2" charset="0"/>
              </a:defRPr>
            </a:lvl1pPr>
          </a:lstStyle>
          <a:p>
            <a:pPr>
              <a:defRPr/>
            </a:pPr>
            <a:r>
              <a:rPr lang="en-US" altLang="ja-JP"/>
              <a:t>25-27 Mar. 2024, Tsuyoshi Suwada/ KEK Acc.Lab.</a:t>
            </a:r>
          </a:p>
        </p:txBody>
      </p:sp>
      <p:sp>
        <p:nvSpPr>
          <p:cNvPr id="1029" name="Rectangle 5">
            <a:extLst>
              <a:ext uri="{FF2B5EF4-FFF2-40B4-BE49-F238E27FC236}">
                <a16:creationId xmlns:a16="http://schemas.microsoft.com/office/drawing/2014/main" id="{57D991B0-3545-7C45-8E8F-182C8984A921}"/>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kumimoji="1" sz="1400">
                <a:solidFill>
                  <a:schemeClr val="folHlink"/>
                </a:solidFill>
                <a:latin typeface="Times" pitchFamily="2" charset="0"/>
              </a:defRPr>
            </a:lvl1pPr>
          </a:lstStyle>
          <a:p>
            <a:pPr>
              <a:defRPr/>
            </a:pPr>
            <a:r>
              <a:rPr lang="en-US" altLang="ja-JP"/>
              <a:t>SuperKEKB MAC@KEK</a:t>
            </a:r>
          </a:p>
        </p:txBody>
      </p:sp>
      <p:sp>
        <p:nvSpPr>
          <p:cNvPr id="1030" name="Rectangle 6">
            <a:extLst>
              <a:ext uri="{FF2B5EF4-FFF2-40B4-BE49-F238E27FC236}">
                <a16:creationId xmlns:a16="http://schemas.microsoft.com/office/drawing/2014/main" id="{E274C9F4-CE74-BF43-BC7B-267B6E07B280}"/>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kumimoji="1" sz="1400" smtClean="0">
                <a:solidFill>
                  <a:schemeClr val="folHlink"/>
                </a:solidFill>
                <a:latin typeface="Times" pitchFamily="2" charset="0"/>
              </a:defRPr>
            </a:lvl1pPr>
          </a:lstStyle>
          <a:p>
            <a:pPr>
              <a:defRPr/>
            </a:pPr>
            <a:fld id="{7768F497-B66F-A54D-B524-B4BFE42C6A35}"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hdr="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Osaka" panose="020B0600000000000000" pitchFamily="34"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Osaka" panose="020B0600000000000000" pitchFamily="34"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Osaka" panose="020B0600000000000000" pitchFamily="34"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Osaka" panose="020B0600000000000000" pitchFamily="34"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Osaka" panose="020B0600000000000000" pitchFamily="34"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Osaka" panose="020B0600000000000000" pitchFamily="34"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Osaka" panose="020B0600000000000000" pitchFamily="34"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Osaka" panose="020B0600000000000000" pitchFamily="34" charset="-128"/>
        </a:defRPr>
      </a:lvl9pPr>
    </p:titleStyle>
    <p:bodyStyle>
      <a:lvl1pPr marL="342900" indent="-342900" algn="l" rtl="0" eaLnBrk="0" fontAlgn="base" hangingPunct="0">
        <a:spcBef>
          <a:spcPct val="20000"/>
        </a:spcBef>
        <a:spcAft>
          <a:spcPct val="0"/>
        </a:spcAft>
        <a:buClr>
          <a:schemeClr val="accent1"/>
        </a:buClr>
        <a:buSzPct val="65000"/>
        <a:buFont typeface="Monotype Sorts" pitchFamily="2" charset="2"/>
        <a:buChar char="s"/>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image" Target="../media/image16.emf"/></Relationships>
</file>

<file path=ppt/slides/_rels/slide1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emf"/></Relationships>
</file>

<file path=ppt/slides/_rels/slide3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4">
            <a:extLst>
              <a:ext uri="{FF2B5EF4-FFF2-40B4-BE49-F238E27FC236}">
                <a16:creationId xmlns:a16="http://schemas.microsoft.com/office/drawing/2014/main" id="{AECD6822-C56C-804E-9488-11298CCEB80E}"/>
              </a:ext>
            </a:extLst>
          </p:cNvPr>
          <p:cNvSpPr>
            <a:spLocks noGrp="1" noChangeArrowheads="1"/>
          </p:cNvSpPr>
          <p:nvPr>
            <p:ph type="dt" sz="quarter" idx="10"/>
          </p:nvPr>
        </p:nvSpPr>
        <p:spPr>
          <a:xfrm>
            <a:off x="283779" y="6248400"/>
            <a:ext cx="2669627"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25-27 Mar. 2024, Tsuyoshi Suwada/ KEK Acc.Lab.</a:t>
            </a:r>
            <a:endParaRPr lang="en-US" altLang="ja-JP" sz="1400" dirty="0">
              <a:solidFill>
                <a:schemeClr val="folHlink"/>
              </a:solidFill>
              <a:latin typeface="Times" pitchFamily="2" charset="0"/>
            </a:endParaRPr>
          </a:p>
        </p:txBody>
      </p:sp>
      <p:sp>
        <p:nvSpPr>
          <p:cNvPr id="5122" name="Rectangle 15">
            <a:extLst>
              <a:ext uri="{FF2B5EF4-FFF2-40B4-BE49-F238E27FC236}">
                <a16:creationId xmlns:a16="http://schemas.microsoft.com/office/drawing/2014/main" id="{97177822-F0D4-C745-866D-6BFDC51A6172}"/>
              </a:ext>
            </a:extLst>
          </p:cNvPr>
          <p:cNvSpPr>
            <a:spLocks noGrp="1" noChangeArrowheads="1"/>
          </p:cNvSpPr>
          <p:nvPr>
            <p:ph type="ftr" sz="quarter" idx="11"/>
          </p:nvPr>
        </p:nvSpPr>
        <p:spPr>
          <a:xfrm>
            <a:off x="3124200" y="6402637"/>
            <a:ext cx="4989786"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SuperKEKB MAC@KEK</a:t>
            </a:r>
            <a:endParaRPr lang="en-US" altLang="ja-JP" sz="1400" dirty="0">
              <a:solidFill>
                <a:schemeClr val="folHlink"/>
              </a:solidFill>
              <a:latin typeface="Times" pitchFamily="2" charset="0"/>
            </a:endParaRPr>
          </a:p>
        </p:txBody>
      </p:sp>
      <p:sp>
        <p:nvSpPr>
          <p:cNvPr id="5123" name="Rectangle 16">
            <a:extLst>
              <a:ext uri="{FF2B5EF4-FFF2-40B4-BE49-F238E27FC236}">
                <a16:creationId xmlns:a16="http://schemas.microsoft.com/office/drawing/2014/main" id="{B998EE97-9C9C-884F-BF38-9E6E0DF52AE0}"/>
              </a:ext>
            </a:extLst>
          </p:cNvPr>
          <p:cNvSpPr>
            <a:spLocks noGrp="1" noChangeArrowheads="1"/>
          </p:cNvSpPr>
          <p:nvPr>
            <p:ph type="sldNum" sz="quarter" idx="12"/>
          </p:nvPr>
        </p:nvSpPr>
        <p:spPr>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fld id="{E04F9E50-4E41-8A48-B0D8-B9A6F0D5CBF4}" type="slidenum">
              <a:rPr lang="en-US" altLang="ja-JP" sz="1400">
                <a:solidFill>
                  <a:schemeClr val="folHlink"/>
                </a:solidFill>
                <a:latin typeface="Times" pitchFamily="2" charset="0"/>
              </a:rPr>
              <a:pPr/>
              <a:t>1</a:t>
            </a:fld>
            <a:endParaRPr lang="en-US" altLang="ja-JP" sz="1400">
              <a:solidFill>
                <a:schemeClr val="folHlink"/>
              </a:solidFill>
              <a:latin typeface="Times" pitchFamily="2" charset="0"/>
            </a:endParaRPr>
          </a:p>
        </p:txBody>
      </p:sp>
      <p:sp>
        <p:nvSpPr>
          <p:cNvPr id="5124" name="Rectangle 2">
            <a:extLst>
              <a:ext uri="{FF2B5EF4-FFF2-40B4-BE49-F238E27FC236}">
                <a16:creationId xmlns:a16="http://schemas.microsoft.com/office/drawing/2014/main" id="{D58BD896-F6FD-B449-B0B0-EC1B38F8652F}"/>
              </a:ext>
            </a:extLst>
          </p:cNvPr>
          <p:cNvSpPr>
            <a:spLocks noGrp="1" noChangeArrowheads="1"/>
          </p:cNvSpPr>
          <p:nvPr>
            <p:ph type="ctrTitle"/>
          </p:nvPr>
        </p:nvSpPr>
        <p:spPr>
          <a:xfrm>
            <a:off x="0" y="152399"/>
            <a:ext cx="9144000" cy="4838242"/>
          </a:xfrm>
        </p:spPr>
        <p:txBody>
          <a:bodyPr/>
          <a:lstStyle/>
          <a:p>
            <a:pPr eaLnBrk="1" hangingPunct="1"/>
            <a:br>
              <a:rPr lang="ja-JP" altLang="en-US" sz="3200">
                <a:latin typeface="Times New Roman" panose="02020603050405020304" pitchFamily="18" charset="0"/>
                <a:cs typeface="Times New Roman" panose="02020603050405020304" pitchFamily="18" charset="0"/>
              </a:rPr>
            </a:br>
            <a:r>
              <a:rPr lang="en-US" altLang="ja-JP" sz="3200" b="1" i="1" dirty="0" err="1">
                <a:solidFill>
                  <a:srgbClr val="910002"/>
                </a:solidFill>
                <a:latin typeface="Times New Roman" panose="02020603050405020304" pitchFamily="18" charset="0"/>
                <a:cs typeface="Times New Roman" panose="02020603050405020304" pitchFamily="18" charset="0"/>
              </a:rPr>
              <a:t>Linac</a:t>
            </a:r>
            <a:r>
              <a:rPr lang="en-US" altLang="ja-JP" sz="3200" b="1" i="1" dirty="0">
                <a:solidFill>
                  <a:srgbClr val="910002"/>
                </a:solidFill>
                <a:latin typeface="Times New Roman" panose="02020603050405020304" pitchFamily="18" charset="0"/>
                <a:cs typeface="Times New Roman" panose="02020603050405020304" pitchFamily="18" charset="0"/>
              </a:rPr>
              <a:t> control monitors</a:t>
            </a:r>
            <a:br>
              <a:rPr lang="en-US" altLang="ja-JP" sz="3200">
                <a:latin typeface="Times New Roman" panose="02020603050405020304" pitchFamily="18" charset="0"/>
                <a:cs typeface="Times New Roman" panose="02020603050405020304" pitchFamily="18" charset="0"/>
              </a:rPr>
            </a:br>
            <a:r>
              <a:rPr lang="en-US" altLang="ja-JP" sz="3200" b="1">
                <a:solidFill>
                  <a:srgbClr val="910002"/>
                </a:solidFill>
                <a:latin typeface="Times New Roman" panose="02020603050405020304" pitchFamily="18" charset="0"/>
                <a:cs typeface="Times New Roman" panose="02020603050405020304" pitchFamily="18" charset="0"/>
              </a:rPr>
              <a:t>-- </a:t>
            </a:r>
            <a:r>
              <a:rPr lang="en-US" altLang="ja-JP" sz="3200" b="1" i="1">
                <a:solidFill>
                  <a:srgbClr val="910002"/>
                </a:solidFill>
                <a:latin typeface="Times New Roman" panose="02020603050405020304" pitchFamily="18" charset="0"/>
                <a:cs typeface="Times New Roman" panose="02020603050405020304" pitchFamily="18" charset="0"/>
              </a:rPr>
              <a:t>First </a:t>
            </a:r>
            <a:r>
              <a:rPr lang="en-US" altLang="ja-JP" sz="3200" b="1" i="1" dirty="0">
                <a:solidFill>
                  <a:srgbClr val="910002"/>
                </a:solidFill>
                <a:latin typeface="Times New Roman" panose="02020603050405020304" pitchFamily="18" charset="0"/>
                <a:cs typeface="Times New Roman" panose="02020603050405020304" pitchFamily="18" charset="0"/>
              </a:rPr>
              <a:t>direct measurement of electron and positron bunch characteristics at the positron source of the </a:t>
            </a:r>
            <a:r>
              <a:rPr lang="en-US" altLang="ja-JP" sz="3200" b="1" i="1" dirty="0" err="1">
                <a:solidFill>
                  <a:srgbClr val="910002"/>
                </a:solidFill>
                <a:latin typeface="Times New Roman" panose="02020603050405020304" pitchFamily="18" charset="0"/>
                <a:cs typeface="Times New Roman" panose="02020603050405020304" pitchFamily="18" charset="0"/>
              </a:rPr>
              <a:t>SuperKEKB</a:t>
            </a:r>
            <a:r>
              <a:rPr lang="en-US" altLang="ja-JP" sz="3200" b="1" i="1" dirty="0">
                <a:solidFill>
                  <a:srgbClr val="910002"/>
                </a:solidFill>
                <a:latin typeface="Times New Roman" panose="02020603050405020304" pitchFamily="18" charset="0"/>
                <a:cs typeface="Times New Roman" panose="02020603050405020304" pitchFamily="18" charset="0"/>
              </a:rPr>
              <a:t> B-Factory</a:t>
            </a:r>
            <a:r>
              <a:rPr lang="en-US" altLang="ja-JP" sz="3200" b="1" dirty="0">
                <a:solidFill>
                  <a:srgbClr val="910002"/>
                </a:solidFill>
                <a:latin typeface="Times New Roman" panose="02020603050405020304" pitchFamily="18" charset="0"/>
                <a:cs typeface="Times New Roman" panose="02020603050405020304" pitchFamily="18" charset="0"/>
              </a:rPr>
              <a:t> --</a:t>
            </a:r>
            <a:br>
              <a:rPr lang="en-US" altLang="ja-JP" sz="3200" i="1" dirty="0">
                <a:solidFill>
                  <a:srgbClr val="910002"/>
                </a:solidFill>
                <a:latin typeface="Times New Roman" panose="02020603050405020304" pitchFamily="18" charset="0"/>
                <a:cs typeface="Times New Roman" panose="02020603050405020304" pitchFamily="18" charset="0"/>
              </a:rPr>
            </a:br>
            <a:br>
              <a:rPr lang="en-US" altLang="ja-JP" sz="3200" dirty="0">
                <a:latin typeface="Times New Roman" panose="02020603050405020304" pitchFamily="18" charset="0"/>
                <a:cs typeface="Times New Roman" panose="02020603050405020304" pitchFamily="18" charset="0"/>
              </a:rPr>
            </a:br>
            <a:r>
              <a:rPr lang="en-GB" altLang="ja-JP" sz="3200" b="1" dirty="0">
                <a:latin typeface="Times New Roman" panose="02020603050405020304" pitchFamily="18" charset="0"/>
                <a:cs typeface="Times New Roman" panose="02020603050405020304" pitchFamily="18" charset="0"/>
              </a:rPr>
              <a:t>Tsuyoshi </a:t>
            </a:r>
            <a:r>
              <a:rPr lang="en-GB" altLang="ja-JP" sz="3200" b="1" dirty="0" err="1">
                <a:latin typeface="Times New Roman" panose="02020603050405020304" pitchFamily="18" charset="0"/>
                <a:cs typeface="Times New Roman" panose="02020603050405020304" pitchFamily="18" charset="0"/>
              </a:rPr>
              <a:t>Suwada</a:t>
            </a:r>
            <a:r>
              <a:rPr lang="en-GB" altLang="ja-JP" sz="3200" b="1" dirty="0">
                <a:latin typeface="Times New Roman" panose="02020603050405020304" pitchFamily="18" charset="0"/>
                <a:cs typeface="Times New Roman" panose="02020603050405020304" pitchFamily="18" charset="0"/>
              </a:rPr>
              <a:t> (</a:t>
            </a:r>
            <a:r>
              <a:rPr lang="en-GB" altLang="ja-JP" sz="3200" b="1" i="1" dirty="0" err="1">
                <a:latin typeface="Times New Roman" panose="02020603050405020304" pitchFamily="18" charset="0"/>
                <a:cs typeface="Times New Roman" panose="02020603050405020304" pitchFamily="18" charset="0"/>
              </a:rPr>
              <a:t>tsuyoshi.suwada@kek.jp</a:t>
            </a:r>
            <a:r>
              <a:rPr lang="en-GB" altLang="ja-JP" sz="3200" b="1" dirty="0">
                <a:latin typeface="Times New Roman" panose="02020603050405020304" pitchFamily="18" charset="0"/>
                <a:cs typeface="Times New Roman" panose="02020603050405020304" pitchFamily="18" charset="0"/>
              </a:rPr>
              <a:t>)</a:t>
            </a:r>
            <a:br>
              <a:rPr lang="en-US" altLang="ja-JP" sz="3200" dirty="0">
                <a:latin typeface="Times New Roman" panose="02020603050405020304" pitchFamily="18" charset="0"/>
                <a:cs typeface="Times New Roman" panose="02020603050405020304" pitchFamily="18" charset="0"/>
              </a:rPr>
            </a:br>
            <a:r>
              <a:rPr lang="en-GB" altLang="ja-JP" sz="3200" b="1" i="1" dirty="0">
                <a:latin typeface="Times New Roman" panose="02020603050405020304" pitchFamily="18" charset="0"/>
                <a:cs typeface="Times New Roman" panose="02020603050405020304" pitchFamily="18" charset="0"/>
              </a:rPr>
              <a:t>Accelerator Laboratory, KEK</a:t>
            </a:r>
            <a:br>
              <a:rPr lang="en-GB" altLang="ja-JP" sz="3200" b="1" i="1" dirty="0">
                <a:latin typeface="Times New Roman" panose="02020603050405020304" pitchFamily="18" charset="0"/>
                <a:cs typeface="Times New Roman" panose="02020603050405020304" pitchFamily="18" charset="0"/>
              </a:rPr>
            </a:br>
            <a:endParaRPr lang="en-US" altLang="ja-JP" sz="32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44EF10C-BF04-5143-DDCF-EA9ED922C28B}"/>
              </a:ext>
            </a:extLst>
          </p:cNvPr>
          <p:cNvPicPr>
            <a:picLocks noChangeAspect="1"/>
          </p:cNvPicPr>
          <p:nvPr/>
        </p:nvPicPr>
        <p:blipFill>
          <a:blip r:embed="rId2"/>
          <a:stretch>
            <a:fillRect/>
          </a:stretch>
        </p:blipFill>
        <p:spPr>
          <a:xfrm>
            <a:off x="112100" y="1260078"/>
            <a:ext cx="4705090" cy="4000927"/>
          </a:xfrm>
          <a:prstGeom prst="rect">
            <a:avLst/>
          </a:prstGeom>
        </p:spPr>
      </p:pic>
      <p:sp>
        <p:nvSpPr>
          <p:cNvPr id="11265" name="日付プレースホルダー 3">
            <a:extLst>
              <a:ext uri="{FF2B5EF4-FFF2-40B4-BE49-F238E27FC236}">
                <a16:creationId xmlns:a16="http://schemas.microsoft.com/office/drawing/2014/main" id="{622C7EE6-AAEE-E64F-A2B4-6B0A358CBE22}"/>
              </a:ext>
            </a:extLst>
          </p:cNvPr>
          <p:cNvSpPr>
            <a:spLocks noGrp="1"/>
          </p:cNvSpPr>
          <p:nvPr>
            <p:ph type="dt" sz="quarter" idx="10"/>
          </p:nvPr>
        </p:nvSpPr>
        <p:spPr>
          <a:xfrm>
            <a:off x="157652" y="6205277"/>
            <a:ext cx="3676218"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25-27 Mar. 2024, Tsuyoshi Suwada/ KEK Acc.Lab.</a:t>
            </a:r>
            <a:endParaRPr lang="en-US" altLang="ja-JP" sz="1400" dirty="0">
              <a:solidFill>
                <a:schemeClr val="folHlink"/>
              </a:solidFill>
              <a:latin typeface="Times" pitchFamily="2" charset="0"/>
            </a:endParaRPr>
          </a:p>
        </p:txBody>
      </p:sp>
      <p:sp>
        <p:nvSpPr>
          <p:cNvPr id="11266" name="フッター プレースホルダー 4">
            <a:extLst>
              <a:ext uri="{FF2B5EF4-FFF2-40B4-BE49-F238E27FC236}">
                <a16:creationId xmlns:a16="http://schemas.microsoft.com/office/drawing/2014/main" id="{C77F5FAB-2349-EE49-8CA7-B3D58E4DF743}"/>
              </a:ext>
            </a:extLst>
          </p:cNvPr>
          <p:cNvSpPr>
            <a:spLocks noGrp="1"/>
          </p:cNvSpPr>
          <p:nvPr>
            <p:ph type="ftr" sz="quarter" idx="11"/>
          </p:nvPr>
        </p:nvSpPr>
        <p:spPr>
          <a:xfrm>
            <a:off x="2575046" y="6401852"/>
            <a:ext cx="5654551"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SuperKEKB MAC@KEK</a:t>
            </a:r>
            <a:endParaRPr lang="en-US" altLang="ja-JP" sz="1400" dirty="0">
              <a:solidFill>
                <a:schemeClr val="folHlink"/>
              </a:solidFill>
              <a:latin typeface="Times" pitchFamily="2" charset="0"/>
            </a:endParaRPr>
          </a:p>
        </p:txBody>
      </p:sp>
      <p:sp>
        <p:nvSpPr>
          <p:cNvPr id="11267" name="スライド番号プレースホルダー 5">
            <a:extLst>
              <a:ext uri="{FF2B5EF4-FFF2-40B4-BE49-F238E27FC236}">
                <a16:creationId xmlns:a16="http://schemas.microsoft.com/office/drawing/2014/main" id="{FE9A2176-E05F-8449-AE82-DD707BF87886}"/>
              </a:ext>
            </a:extLst>
          </p:cNvPr>
          <p:cNvSpPr>
            <a:spLocks noGrp="1"/>
          </p:cNvSpPr>
          <p:nvPr>
            <p:ph type="sldNum" sz="quarter" idx="12"/>
          </p:nvPr>
        </p:nvSpPr>
        <p:spPr>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fld id="{4D5630A4-C2ED-0147-B0BC-590C2422087B}" type="slidenum">
              <a:rPr lang="en-US" altLang="ja-JP" sz="1400">
                <a:solidFill>
                  <a:schemeClr val="folHlink"/>
                </a:solidFill>
                <a:latin typeface="Times" pitchFamily="2" charset="0"/>
              </a:rPr>
              <a:pPr/>
              <a:t>10</a:t>
            </a:fld>
            <a:endParaRPr lang="en-US" altLang="ja-JP" sz="1400">
              <a:solidFill>
                <a:schemeClr val="folHlink"/>
              </a:solidFill>
              <a:latin typeface="Times" pitchFamily="2" charset="0"/>
            </a:endParaRPr>
          </a:p>
        </p:txBody>
      </p:sp>
      <p:sp>
        <p:nvSpPr>
          <p:cNvPr id="11268" name="Rectangle 2">
            <a:extLst>
              <a:ext uri="{FF2B5EF4-FFF2-40B4-BE49-F238E27FC236}">
                <a16:creationId xmlns:a16="http://schemas.microsoft.com/office/drawing/2014/main" id="{16C2CD08-161D-E647-8AB9-55E93BA9D34C}"/>
              </a:ext>
            </a:extLst>
          </p:cNvPr>
          <p:cNvSpPr>
            <a:spLocks noGrp="1" noChangeArrowheads="1"/>
          </p:cNvSpPr>
          <p:nvPr>
            <p:ph type="title"/>
          </p:nvPr>
        </p:nvSpPr>
        <p:spPr>
          <a:xfrm>
            <a:off x="307412" y="266289"/>
            <a:ext cx="4524735" cy="762000"/>
          </a:xfrm>
        </p:spPr>
        <p:txBody>
          <a:bodyPr/>
          <a:lstStyle/>
          <a:p>
            <a:pPr eaLnBrk="1" hangingPunct="1"/>
            <a:r>
              <a:rPr lang="en-US" altLang="ja-JP" sz="3200" b="1" i="1" dirty="0">
                <a:solidFill>
                  <a:srgbClr val="002060"/>
                </a:solidFill>
                <a:latin typeface="Times" pitchFamily="2" charset="0"/>
                <a:ea typeface="平成明朝" pitchFamily="84" charset="-128"/>
              </a:rPr>
              <a:t>Signal detection system</a:t>
            </a:r>
          </a:p>
        </p:txBody>
      </p:sp>
      <p:pic>
        <p:nvPicPr>
          <p:cNvPr id="2" name="図 1">
            <a:extLst>
              <a:ext uri="{FF2B5EF4-FFF2-40B4-BE49-F238E27FC236}">
                <a16:creationId xmlns:a16="http://schemas.microsoft.com/office/drawing/2014/main" id="{37D656D9-FCB8-AD84-9B03-448F1C1FED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52996" y="1613728"/>
            <a:ext cx="4056099" cy="2283872"/>
          </a:xfrm>
          <a:prstGeom prst="rect">
            <a:avLst/>
          </a:prstGeom>
        </p:spPr>
      </p:pic>
      <p:sp>
        <p:nvSpPr>
          <p:cNvPr id="19" name="正方形/長方形 18">
            <a:extLst>
              <a:ext uri="{FF2B5EF4-FFF2-40B4-BE49-F238E27FC236}">
                <a16:creationId xmlns:a16="http://schemas.microsoft.com/office/drawing/2014/main" id="{CCC16B80-1124-1444-961D-CC2D3CE101B1}"/>
              </a:ext>
            </a:extLst>
          </p:cNvPr>
          <p:cNvSpPr/>
          <p:nvPr/>
        </p:nvSpPr>
        <p:spPr>
          <a:xfrm>
            <a:off x="4572000" y="3949597"/>
            <a:ext cx="4572000" cy="2308324"/>
          </a:xfrm>
          <a:prstGeom prst="rect">
            <a:avLst/>
          </a:prstGeom>
          <a:solidFill>
            <a:schemeClr val="bg1"/>
          </a:solidFill>
          <a:ln>
            <a:solidFill>
              <a:srgbClr val="0000FF"/>
            </a:solidFill>
          </a:ln>
        </p:spPr>
        <p:txBody>
          <a:bodyPr wrap="square">
            <a:spAutoFit/>
          </a:bodyPr>
          <a:lstStyle/>
          <a:p>
            <a:pPr marL="285750" indent="-285750">
              <a:buFont typeface="Wingdings" pitchFamily="2" charset="2"/>
              <a:buChar char="ü"/>
            </a:pPr>
            <a:r>
              <a:rPr kumimoji="1" lang="en-US" altLang="ja-JP" sz="1800" i="1" dirty="0">
                <a:solidFill>
                  <a:srgbClr val="910002"/>
                </a:solidFill>
                <a:latin typeface="Times" pitchFamily="2" charset="0"/>
              </a:rPr>
              <a:t>Any rf signal loss</a:t>
            </a:r>
            <a:r>
              <a:rPr kumimoji="1" lang="ja-JP" altLang="en-US" sz="1800" i="1">
                <a:solidFill>
                  <a:srgbClr val="910002"/>
                </a:solidFill>
                <a:latin typeface="Times" pitchFamily="2" charset="0"/>
              </a:rPr>
              <a:t>　</a:t>
            </a:r>
            <a:r>
              <a:rPr kumimoji="1" lang="en-US" altLang="ja-JP" sz="1800" i="1" dirty="0">
                <a:solidFill>
                  <a:srgbClr val="910002"/>
                </a:solidFill>
                <a:latin typeface="Times" pitchFamily="2" charset="0"/>
              </a:rPr>
              <a:t>corrections are available with normal and inverse FFT procedures based on “</a:t>
            </a:r>
            <a:r>
              <a:rPr kumimoji="1" lang="en-US" altLang="ja-JP" sz="1800" i="1" dirty="0">
                <a:solidFill>
                  <a:srgbClr val="FF0000"/>
                </a:solidFill>
                <a:latin typeface="Times" pitchFamily="2" charset="0"/>
              </a:rPr>
              <a:t>de-embedding technique</a:t>
            </a:r>
            <a:r>
              <a:rPr kumimoji="1" lang="en-US" altLang="ja-JP" sz="1800" i="1" dirty="0">
                <a:solidFill>
                  <a:srgbClr val="910002"/>
                </a:solidFill>
                <a:latin typeface="Times" pitchFamily="2" charset="0"/>
              </a:rPr>
              <a:t>”.</a:t>
            </a:r>
          </a:p>
          <a:p>
            <a:pPr marL="285750" indent="-285750">
              <a:buFont typeface="Wingdings" pitchFamily="2" charset="2"/>
              <a:buChar char="ü"/>
            </a:pPr>
            <a:r>
              <a:rPr kumimoji="1" lang="en-US" altLang="ja-JP" sz="1800" i="1" dirty="0">
                <a:solidFill>
                  <a:srgbClr val="0000FF"/>
                </a:solidFill>
                <a:latin typeface="Times" pitchFamily="2" charset="0"/>
                <a:ea typeface="+mj-ea"/>
                <a:sym typeface="Wingdings" pitchFamily="2" charset="2"/>
              </a:rPr>
              <a:t>The cut-off frequency was fixed to 9.1 GHz in the inverse FFT procedure.</a:t>
            </a:r>
          </a:p>
          <a:p>
            <a:pPr marL="285750" indent="-285750">
              <a:buFont typeface="Wingdings" pitchFamily="2" charset="2"/>
              <a:buChar char="ü"/>
            </a:pPr>
            <a:r>
              <a:rPr lang="en-US" altLang="ja-JP" sz="1800" i="1" dirty="0">
                <a:solidFill>
                  <a:srgbClr val="910002"/>
                </a:solidFill>
                <a:latin typeface="Times New Roman" panose="02020603050405020304" pitchFamily="18" charset="0"/>
                <a:cs typeface="Times New Roman" panose="02020603050405020304" pitchFamily="18" charset="0"/>
              </a:rPr>
              <a:t>Any s</a:t>
            </a:r>
            <a:r>
              <a:rPr lang="en-US" altLang="ja-JP" sz="1800" i="1" dirty="0">
                <a:solidFill>
                  <a:srgbClr val="910002"/>
                </a:solidFill>
                <a:effectLst/>
                <a:latin typeface="Times New Roman" panose="02020603050405020304" pitchFamily="18" charset="0"/>
                <a:cs typeface="Times New Roman" panose="02020603050405020304" pitchFamily="18" charset="0"/>
              </a:rPr>
              <a:t>ignal waveforms can be corrected in frequency domain and displayed pulse-by-pulse in time domain.</a:t>
            </a:r>
          </a:p>
        </p:txBody>
      </p:sp>
      <p:sp>
        <p:nvSpPr>
          <p:cNvPr id="3" name="テキスト ボックス 2">
            <a:extLst>
              <a:ext uri="{FF2B5EF4-FFF2-40B4-BE49-F238E27FC236}">
                <a16:creationId xmlns:a16="http://schemas.microsoft.com/office/drawing/2014/main" id="{9B34689D-82D7-D0FA-E0BF-028AF99F51A2}"/>
              </a:ext>
            </a:extLst>
          </p:cNvPr>
          <p:cNvSpPr txBox="1"/>
          <p:nvPr/>
        </p:nvSpPr>
        <p:spPr>
          <a:xfrm>
            <a:off x="4910217" y="139743"/>
            <a:ext cx="3926371" cy="1415772"/>
          </a:xfrm>
          <a:prstGeom prst="rect">
            <a:avLst/>
          </a:prstGeom>
          <a:noFill/>
          <a:ln>
            <a:solidFill>
              <a:srgbClr val="006600"/>
            </a:solidFill>
          </a:ln>
        </p:spPr>
        <p:txBody>
          <a:bodyPr wrap="square">
            <a:spAutoFit/>
          </a:bodyPr>
          <a:lstStyle/>
          <a:p>
            <a:r>
              <a:rPr lang="en-US" altLang="ja-JP" sz="1800" i="1" dirty="0">
                <a:solidFill>
                  <a:srgbClr val="006600"/>
                </a:solidFill>
                <a:effectLst/>
                <a:latin typeface="Times New Roman" panose="02020603050405020304" pitchFamily="18" charset="0"/>
                <a:cs typeface="Times New Roman" panose="02020603050405020304" pitchFamily="18" charset="0"/>
              </a:rPr>
              <a:t>All rf components should be corrected in suitable frequency region by using a vector network analyzer.</a:t>
            </a:r>
          </a:p>
          <a:p>
            <a:pPr marL="285750" indent="-285750">
              <a:buFont typeface="Wingdings" pitchFamily="2" charset="2"/>
              <a:buChar char="ü"/>
            </a:pPr>
            <a:r>
              <a:rPr lang="en-US" altLang="ja-JP" sz="1600" dirty="0">
                <a:solidFill>
                  <a:srgbClr val="910002"/>
                </a:solidFill>
                <a:latin typeface="Times New Roman" panose="02020603050405020304" pitchFamily="18" charset="0"/>
                <a:cs typeface="Times New Roman" panose="02020603050405020304" pitchFamily="18" charset="0"/>
              </a:rPr>
              <a:t>Coax. cables, </a:t>
            </a:r>
            <a:r>
              <a:rPr lang="en-US" altLang="ja-JP" sz="1600" i="1" dirty="0">
                <a:solidFill>
                  <a:srgbClr val="910002"/>
                </a:solidFill>
                <a:latin typeface="Times New Roman" panose="02020603050405020304" pitchFamily="18" charset="0"/>
                <a:cs typeface="Times New Roman" panose="02020603050405020304" pitchFamily="18" charset="0"/>
              </a:rPr>
              <a:t>rf</a:t>
            </a:r>
            <a:r>
              <a:rPr lang="en-US" altLang="ja-JP" sz="1600" dirty="0">
                <a:solidFill>
                  <a:srgbClr val="910002"/>
                </a:solidFill>
                <a:latin typeface="Times New Roman" panose="02020603050405020304" pitchFamily="18" charset="0"/>
                <a:cs typeface="Times New Roman" panose="02020603050405020304" pitchFamily="18" charset="0"/>
              </a:rPr>
              <a:t> combiners, and </a:t>
            </a:r>
            <a:r>
              <a:rPr lang="en-US" altLang="ja-JP" sz="1600" i="1" dirty="0">
                <a:solidFill>
                  <a:srgbClr val="910002"/>
                </a:solidFill>
                <a:latin typeface="Times New Roman" panose="02020603050405020304" pitchFamily="18" charset="0"/>
                <a:cs typeface="Times New Roman" panose="02020603050405020304" pitchFamily="18" charset="0"/>
              </a:rPr>
              <a:t>rf loss </a:t>
            </a:r>
            <a:r>
              <a:rPr lang="en-US" altLang="ja-JP" sz="1600" dirty="0">
                <a:solidFill>
                  <a:srgbClr val="910002"/>
                </a:solidFill>
                <a:latin typeface="Times New Roman" panose="02020603050405020304" pitchFamily="18" charset="0"/>
                <a:cs typeface="Times New Roman" panose="02020603050405020304" pitchFamily="18" charset="0"/>
              </a:rPr>
              <a:t>in pickups</a:t>
            </a:r>
            <a:endParaRPr lang="en-US" altLang="ja-JP" sz="1600" dirty="0">
              <a:solidFill>
                <a:srgbClr val="910002"/>
              </a:solidFill>
              <a:effectLst/>
              <a:latin typeface="Times New Roman" panose="02020603050405020304" pitchFamily="18" charset="0"/>
              <a:cs typeface="Times New Roman" panose="02020603050405020304" pitchFamily="18" charset="0"/>
            </a:endParaRPr>
          </a:p>
        </p:txBody>
      </p:sp>
      <p:sp>
        <p:nvSpPr>
          <p:cNvPr id="5" name="円/楕円 4">
            <a:extLst>
              <a:ext uri="{FF2B5EF4-FFF2-40B4-BE49-F238E27FC236}">
                <a16:creationId xmlns:a16="http://schemas.microsoft.com/office/drawing/2014/main" id="{9406106D-CBBC-5E5C-995A-F893E2DF49EC}"/>
              </a:ext>
            </a:extLst>
          </p:cNvPr>
          <p:cNvSpPr/>
          <p:nvPr/>
        </p:nvSpPr>
        <p:spPr bwMode="auto">
          <a:xfrm>
            <a:off x="354142" y="1519134"/>
            <a:ext cx="1298388" cy="204041"/>
          </a:xfrm>
          <a:prstGeom prst="ellipse">
            <a:avLst/>
          </a:prstGeom>
          <a:noFill/>
          <a:ln w="19050" cap="flat" cmpd="sng" algn="ctr">
            <a:solidFill>
              <a:srgbClr val="CD3FFF"/>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Osaka" panose="020B0600000000000000" pitchFamily="34" charset="-128"/>
            </a:endParaRPr>
          </a:p>
        </p:txBody>
      </p:sp>
      <p:sp>
        <p:nvSpPr>
          <p:cNvPr id="6" name="円/楕円 5">
            <a:extLst>
              <a:ext uri="{FF2B5EF4-FFF2-40B4-BE49-F238E27FC236}">
                <a16:creationId xmlns:a16="http://schemas.microsoft.com/office/drawing/2014/main" id="{93E6A5ED-A96E-5B3B-064E-B4C385DF1834}"/>
              </a:ext>
            </a:extLst>
          </p:cNvPr>
          <p:cNvSpPr/>
          <p:nvPr/>
        </p:nvSpPr>
        <p:spPr bwMode="auto">
          <a:xfrm>
            <a:off x="1685347" y="1279636"/>
            <a:ext cx="305195" cy="1415772"/>
          </a:xfrm>
          <a:prstGeom prst="ellipse">
            <a:avLst/>
          </a:prstGeom>
          <a:noFill/>
          <a:ln w="19050" cap="flat" cmpd="sng" algn="ctr">
            <a:solidFill>
              <a:srgbClr val="CD3FFF"/>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Osaka" panose="020B0600000000000000" pitchFamily="34" charset="-128"/>
            </a:endParaRPr>
          </a:p>
        </p:txBody>
      </p:sp>
      <p:sp>
        <p:nvSpPr>
          <p:cNvPr id="8" name="円/楕円 7">
            <a:extLst>
              <a:ext uri="{FF2B5EF4-FFF2-40B4-BE49-F238E27FC236}">
                <a16:creationId xmlns:a16="http://schemas.microsoft.com/office/drawing/2014/main" id="{3EECFDD9-CB62-7CEC-B3B1-8B6286D8F17F}"/>
              </a:ext>
            </a:extLst>
          </p:cNvPr>
          <p:cNvSpPr/>
          <p:nvPr/>
        </p:nvSpPr>
        <p:spPr bwMode="auto">
          <a:xfrm rot="16200000">
            <a:off x="2418753" y="873253"/>
            <a:ext cx="225364" cy="1176568"/>
          </a:xfrm>
          <a:prstGeom prst="ellipse">
            <a:avLst/>
          </a:prstGeom>
          <a:noFill/>
          <a:ln w="19050" cap="flat" cmpd="sng" algn="ctr">
            <a:solidFill>
              <a:srgbClr val="CD3FFF"/>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Osaka" panose="020B0600000000000000" pitchFamily="34" charset="-128"/>
            </a:endParaRPr>
          </a:p>
        </p:txBody>
      </p:sp>
      <p:sp>
        <p:nvSpPr>
          <p:cNvPr id="9" name="円/楕円 8">
            <a:extLst>
              <a:ext uri="{FF2B5EF4-FFF2-40B4-BE49-F238E27FC236}">
                <a16:creationId xmlns:a16="http://schemas.microsoft.com/office/drawing/2014/main" id="{B7026302-1769-0FD6-773E-C2BB9BB73DD6}"/>
              </a:ext>
            </a:extLst>
          </p:cNvPr>
          <p:cNvSpPr/>
          <p:nvPr/>
        </p:nvSpPr>
        <p:spPr bwMode="auto">
          <a:xfrm rot="16200000">
            <a:off x="2983829" y="822294"/>
            <a:ext cx="252110" cy="971046"/>
          </a:xfrm>
          <a:prstGeom prst="ellipse">
            <a:avLst/>
          </a:prstGeom>
          <a:noFill/>
          <a:ln w="19050" cap="flat" cmpd="sng" algn="ctr">
            <a:solidFill>
              <a:srgbClr val="CD3FFF"/>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Osaka" panose="020B0600000000000000" pitchFamily="34" charset="-128"/>
            </a:endParaRPr>
          </a:p>
        </p:txBody>
      </p:sp>
      <p:sp>
        <p:nvSpPr>
          <p:cNvPr id="10" name="円/楕円 9">
            <a:extLst>
              <a:ext uri="{FF2B5EF4-FFF2-40B4-BE49-F238E27FC236}">
                <a16:creationId xmlns:a16="http://schemas.microsoft.com/office/drawing/2014/main" id="{E17D0DF0-678D-2ED7-D350-C11933280E9F}"/>
              </a:ext>
            </a:extLst>
          </p:cNvPr>
          <p:cNvSpPr/>
          <p:nvPr/>
        </p:nvSpPr>
        <p:spPr bwMode="auto">
          <a:xfrm rot="16200000">
            <a:off x="2942113" y="1760400"/>
            <a:ext cx="1259834" cy="820373"/>
          </a:xfrm>
          <a:prstGeom prst="ellipse">
            <a:avLst/>
          </a:prstGeom>
          <a:noFill/>
          <a:ln w="19050" cap="flat" cmpd="sng" algn="ctr">
            <a:solidFill>
              <a:srgbClr val="CD3FFF"/>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Osaka" panose="020B0600000000000000" pitchFamily="34" charset="-128"/>
            </a:endParaRPr>
          </a:p>
        </p:txBody>
      </p:sp>
      <p:sp>
        <p:nvSpPr>
          <p:cNvPr id="7" name="テキスト ボックス 6">
            <a:extLst>
              <a:ext uri="{FF2B5EF4-FFF2-40B4-BE49-F238E27FC236}">
                <a16:creationId xmlns:a16="http://schemas.microsoft.com/office/drawing/2014/main" id="{C6205A82-61AD-5121-D7E0-5FC8803496B4}"/>
              </a:ext>
            </a:extLst>
          </p:cNvPr>
          <p:cNvSpPr txBox="1"/>
          <p:nvPr/>
        </p:nvSpPr>
        <p:spPr>
          <a:xfrm>
            <a:off x="3172335" y="3494776"/>
            <a:ext cx="1410157" cy="369332"/>
          </a:xfrm>
          <a:prstGeom prst="rect">
            <a:avLst/>
          </a:prstGeom>
          <a:noFill/>
          <a:ln>
            <a:solidFill>
              <a:srgbClr val="006600"/>
            </a:solidFill>
          </a:ln>
        </p:spPr>
        <p:txBody>
          <a:bodyPr wrap="square">
            <a:spAutoFit/>
          </a:bodyPr>
          <a:lstStyle/>
          <a:p>
            <a:r>
              <a:rPr lang="en-US" altLang="ja-JP" sz="1800" i="1" dirty="0">
                <a:solidFill>
                  <a:srgbClr val="0000FF"/>
                </a:solidFill>
                <a:effectLst/>
                <a:latin typeface="Times New Roman" panose="02020603050405020304" pitchFamily="18" charset="0"/>
                <a:cs typeface="Times New Roman" panose="02020603050405020304" pitchFamily="18" charset="0"/>
              </a:rPr>
              <a:t>rf combiners</a:t>
            </a:r>
            <a:endParaRPr lang="en-US" altLang="ja-JP" sz="1600" dirty="0">
              <a:solidFill>
                <a:srgbClr val="0000FF"/>
              </a:solidFill>
              <a:effectLst/>
              <a:latin typeface="Times New Roman" panose="02020603050405020304" pitchFamily="18" charset="0"/>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2E479B5E-1C65-5E09-145D-20674332D68C}"/>
              </a:ext>
            </a:extLst>
          </p:cNvPr>
          <p:cNvSpPr txBox="1"/>
          <p:nvPr/>
        </p:nvSpPr>
        <p:spPr>
          <a:xfrm>
            <a:off x="1880088" y="2630933"/>
            <a:ext cx="951796" cy="646331"/>
          </a:xfrm>
          <a:prstGeom prst="rect">
            <a:avLst/>
          </a:prstGeom>
          <a:noFill/>
          <a:ln>
            <a:solidFill>
              <a:srgbClr val="006600"/>
            </a:solidFill>
          </a:ln>
        </p:spPr>
        <p:txBody>
          <a:bodyPr wrap="square">
            <a:spAutoFit/>
          </a:bodyPr>
          <a:lstStyle/>
          <a:p>
            <a:r>
              <a:rPr lang="en-US" altLang="ja-JP" sz="1800" i="1" dirty="0">
                <a:solidFill>
                  <a:srgbClr val="0000FF"/>
                </a:solidFill>
                <a:effectLst/>
                <a:latin typeface="Times New Roman" panose="02020603050405020304" pitchFamily="18" charset="0"/>
                <a:cs typeface="Times New Roman" panose="02020603050405020304" pitchFamily="18" charset="0"/>
              </a:rPr>
              <a:t>coaxial cables</a:t>
            </a:r>
            <a:endParaRPr lang="en-US" altLang="ja-JP" sz="1600" dirty="0">
              <a:solidFill>
                <a:srgbClr val="0000FF"/>
              </a:solidFill>
              <a:effectLst/>
              <a:latin typeface="Times New Roman" panose="02020603050405020304" pitchFamily="18" charset="0"/>
              <a:cs typeface="Times New Roman" panose="02020603050405020304" pitchFamily="18" charset="0"/>
            </a:endParaRPr>
          </a:p>
        </p:txBody>
      </p:sp>
      <p:sp>
        <p:nvSpPr>
          <p:cNvPr id="12" name="テキスト ボックス 11">
            <a:extLst>
              <a:ext uri="{FF2B5EF4-FFF2-40B4-BE49-F238E27FC236}">
                <a16:creationId xmlns:a16="http://schemas.microsoft.com/office/drawing/2014/main" id="{9DA346C1-E813-1215-7EE9-45854240A42A}"/>
              </a:ext>
            </a:extLst>
          </p:cNvPr>
          <p:cNvSpPr txBox="1"/>
          <p:nvPr/>
        </p:nvSpPr>
        <p:spPr>
          <a:xfrm>
            <a:off x="553235" y="1111350"/>
            <a:ext cx="1036630" cy="369332"/>
          </a:xfrm>
          <a:prstGeom prst="rect">
            <a:avLst/>
          </a:prstGeom>
          <a:noFill/>
          <a:ln>
            <a:solidFill>
              <a:srgbClr val="006600"/>
            </a:solidFill>
          </a:ln>
        </p:spPr>
        <p:txBody>
          <a:bodyPr wrap="square">
            <a:spAutoFit/>
          </a:bodyPr>
          <a:lstStyle/>
          <a:p>
            <a:r>
              <a:rPr lang="en-US" altLang="ja-JP" sz="1800" i="1" dirty="0">
                <a:solidFill>
                  <a:srgbClr val="0000FF"/>
                </a:solidFill>
                <a:effectLst/>
                <a:latin typeface="Times New Roman" panose="02020603050405020304" pitchFamily="18" charset="0"/>
                <a:cs typeface="Times New Roman" panose="02020603050405020304" pitchFamily="18" charset="0"/>
              </a:rPr>
              <a:t>pickups</a:t>
            </a:r>
            <a:endParaRPr lang="en-US" altLang="ja-JP" sz="1600" dirty="0">
              <a:solidFill>
                <a:srgbClr val="0000FF"/>
              </a:solidFill>
              <a:effectLst/>
              <a:latin typeface="Times New Roman" panose="02020603050405020304" pitchFamily="18" charset="0"/>
              <a:cs typeface="Times New Roman" panose="02020603050405020304" pitchFamily="18" charset="0"/>
            </a:endParaRPr>
          </a:p>
        </p:txBody>
      </p:sp>
      <p:sp>
        <p:nvSpPr>
          <p:cNvPr id="14" name="正方形/長方形 13">
            <a:extLst>
              <a:ext uri="{FF2B5EF4-FFF2-40B4-BE49-F238E27FC236}">
                <a16:creationId xmlns:a16="http://schemas.microsoft.com/office/drawing/2014/main" id="{C93CFC22-44C7-F9F3-36E3-E979F60D3FDE}"/>
              </a:ext>
            </a:extLst>
          </p:cNvPr>
          <p:cNvSpPr/>
          <p:nvPr/>
        </p:nvSpPr>
        <p:spPr>
          <a:xfrm>
            <a:off x="233287" y="5345568"/>
            <a:ext cx="4140411" cy="646331"/>
          </a:xfrm>
          <a:prstGeom prst="rect">
            <a:avLst/>
          </a:prstGeom>
          <a:solidFill>
            <a:schemeClr val="bg1"/>
          </a:solidFill>
          <a:ln>
            <a:solidFill>
              <a:srgbClr val="0000FF"/>
            </a:solidFill>
          </a:ln>
        </p:spPr>
        <p:txBody>
          <a:bodyPr wrap="square">
            <a:spAutoFit/>
          </a:bodyPr>
          <a:lstStyle/>
          <a:p>
            <a:r>
              <a:rPr lang="en-US" altLang="ja-JP" sz="1800" dirty="0">
                <a:solidFill>
                  <a:srgbClr val="006600"/>
                </a:solidFill>
                <a:latin typeface="Times" pitchFamily="2" charset="0"/>
              </a:rPr>
              <a:t>Wideband oscilloscope</a:t>
            </a:r>
          </a:p>
          <a:p>
            <a:pPr marL="285750" indent="-285750">
              <a:buFont typeface="Wingdings" pitchFamily="2" charset="2"/>
              <a:buChar char="ü"/>
            </a:pPr>
            <a:r>
              <a:rPr kumimoji="1" lang="en-US" altLang="ja-JP" sz="1800" dirty="0">
                <a:solidFill>
                  <a:srgbClr val="0000FF"/>
                </a:solidFill>
                <a:latin typeface="Times" pitchFamily="2" charset="0"/>
              </a:rPr>
              <a:t>Keysight Tech., BW13.5GHz, 40GSa/s.</a:t>
            </a:r>
            <a:endParaRPr lang="en-US" altLang="ja-JP" sz="1800" i="1" dirty="0">
              <a:solidFill>
                <a:srgbClr val="910002"/>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0504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日付プレースホルダー 3">
            <a:extLst>
              <a:ext uri="{FF2B5EF4-FFF2-40B4-BE49-F238E27FC236}">
                <a16:creationId xmlns:a16="http://schemas.microsoft.com/office/drawing/2014/main" id="{622C7EE6-AAEE-E64F-A2B4-6B0A358CBE22}"/>
              </a:ext>
            </a:extLst>
          </p:cNvPr>
          <p:cNvSpPr>
            <a:spLocks noGrp="1"/>
          </p:cNvSpPr>
          <p:nvPr>
            <p:ph type="dt" sz="quarter" idx="10"/>
          </p:nvPr>
        </p:nvSpPr>
        <p:spPr>
          <a:xfrm>
            <a:off x="685799" y="6164320"/>
            <a:ext cx="2538517"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25-27 Mar. 2024, Tsuyoshi Suwada/ KEK Acc.Lab.</a:t>
            </a:r>
            <a:endParaRPr lang="en-US" altLang="ja-JP" sz="1400" dirty="0">
              <a:solidFill>
                <a:schemeClr val="folHlink"/>
              </a:solidFill>
              <a:latin typeface="Times" pitchFamily="2" charset="0"/>
            </a:endParaRPr>
          </a:p>
        </p:txBody>
      </p:sp>
      <p:sp>
        <p:nvSpPr>
          <p:cNvPr id="11266" name="フッター プレースホルダー 4">
            <a:extLst>
              <a:ext uri="{FF2B5EF4-FFF2-40B4-BE49-F238E27FC236}">
                <a16:creationId xmlns:a16="http://schemas.microsoft.com/office/drawing/2014/main" id="{C77F5FAB-2349-EE49-8CA7-B3D58E4DF743}"/>
              </a:ext>
            </a:extLst>
          </p:cNvPr>
          <p:cNvSpPr>
            <a:spLocks noGrp="1"/>
          </p:cNvSpPr>
          <p:nvPr>
            <p:ph type="ftr" sz="quarter" idx="11"/>
          </p:nvPr>
        </p:nvSpPr>
        <p:spPr>
          <a:xfrm>
            <a:off x="2028509" y="6390835"/>
            <a:ext cx="5654551"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SuperKEKB MAC@KEK</a:t>
            </a:r>
            <a:endParaRPr lang="en-US" altLang="ja-JP" sz="1400" dirty="0">
              <a:solidFill>
                <a:schemeClr val="folHlink"/>
              </a:solidFill>
              <a:latin typeface="Times" pitchFamily="2" charset="0"/>
            </a:endParaRPr>
          </a:p>
        </p:txBody>
      </p:sp>
      <p:sp>
        <p:nvSpPr>
          <p:cNvPr id="11267" name="スライド番号プレースホルダー 5">
            <a:extLst>
              <a:ext uri="{FF2B5EF4-FFF2-40B4-BE49-F238E27FC236}">
                <a16:creationId xmlns:a16="http://schemas.microsoft.com/office/drawing/2014/main" id="{FE9A2176-E05F-8449-AE82-DD707BF87886}"/>
              </a:ext>
            </a:extLst>
          </p:cNvPr>
          <p:cNvSpPr>
            <a:spLocks noGrp="1"/>
          </p:cNvSpPr>
          <p:nvPr>
            <p:ph type="sldNum" sz="quarter" idx="12"/>
          </p:nvPr>
        </p:nvSpPr>
        <p:spPr>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fld id="{4D5630A4-C2ED-0147-B0BC-590C2422087B}" type="slidenum">
              <a:rPr lang="en-US" altLang="ja-JP" sz="1400">
                <a:solidFill>
                  <a:schemeClr val="folHlink"/>
                </a:solidFill>
                <a:latin typeface="Times" pitchFamily="2" charset="0"/>
              </a:rPr>
              <a:pPr/>
              <a:t>11</a:t>
            </a:fld>
            <a:endParaRPr lang="en-US" altLang="ja-JP" sz="1400">
              <a:solidFill>
                <a:schemeClr val="folHlink"/>
              </a:solidFill>
              <a:latin typeface="Times" pitchFamily="2" charset="0"/>
            </a:endParaRPr>
          </a:p>
        </p:txBody>
      </p:sp>
      <p:sp>
        <p:nvSpPr>
          <p:cNvPr id="11268" name="Rectangle 2">
            <a:extLst>
              <a:ext uri="{FF2B5EF4-FFF2-40B4-BE49-F238E27FC236}">
                <a16:creationId xmlns:a16="http://schemas.microsoft.com/office/drawing/2014/main" id="{16C2CD08-161D-E647-8AB9-55E93BA9D34C}"/>
              </a:ext>
            </a:extLst>
          </p:cNvPr>
          <p:cNvSpPr>
            <a:spLocks noGrp="1" noChangeArrowheads="1"/>
          </p:cNvSpPr>
          <p:nvPr>
            <p:ph type="title"/>
          </p:nvPr>
        </p:nvSpPr>
        <p:spPr>
          <a:xfrm>
            <a:off x="391510" y="-15978"/>
            <a:ext cx="8752490" cy="762000"/>
          </a:xfrm>
        </p:spPr>
        <p:txBody>
          <a:bodyPr/>
          <a:lstStyle/>
          <a:p>
            <a:pPr eaLnBrk="1" hangingPunct="1"/>
            <a:r>
              <a:rPr lang="en-US" altLang="ja-JP" sz="3200" b="1" i="1" dirty="0">
                <a:solidFill>
                  <a:srgbClr val="002060"/>
                </a:solidFill>
                <a:latin typeface="Times" pitchFamily="2" charset="0"/>
                <a:ea typeface="平成明朝" pitchFamily="84" charset="-128"/>
              </a:rPr>
              <a:t>Results of the signal detection in time domain</a:t>
            </a:r>
          </a:p>
        </p:txBody>
      </p:sp>
      <p:pic>
        <p:nvPicPr>
          <p:cNvPr id="7" name="図 6">
            <a:extLst>
              <a:ext uri="{FF2B5EF4-FFF2-40B4-BE49-F238E27FC236}">
                <a16:creationId xmlns:a16="http://schemas.microsoft.com/office/drawing/2014/main" id="{FE2A3ACC-6577-C550-5A55-AF37B8698F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7922" y="772404"/>
            <a:ext cx="2792199" cy="2656596"/>
          </a:xfrm>
          <a:prstGeom prst="rect">
            <a:avLst/>
          </a:prstGeom>
        </p:spPr>
      </p:pic>
      <p:pic>
        <p:nvPicPr>
          <p:cNvPr id="20" name="図 19">
            <a:extLst>
              <a:ext uri="{FF2B5EF4-FFF2-40B4-BE49-F238E27FC236}">
                <a16:creationId xmlns:a16="http://schemas.microsoft.com/office/drawing/2014/main" id="{520EFBFC-6C9A-6FC7-A0CE-6317DDCCE0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9350" y="792520"/>
            <a:ext cx="2792199" cy="2604437"/>
          </a:xfrm>
          <a:prstGeom prst="rect">
            <a:avLst/>
          </a:prstGeom>
        </p:spPr>
      </p:pic>
      <p:pic>
        <p:nvPicPr>
          <p:cNvPr id="22" name="図 21">
            <a:extLst>
              <a:ext uri="{FF2B5EF4-FFF2-40B4-BE49-F238E27FC236}">
                <a16:creationId xmlns:a16="http://schemas.microsoft.com/office/drawing/2014/main" id="{14D7A85C-2E78-F3FF-449E-EDC2C4247D4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1220" y="3372566"/>
            <a:ext cx="2753863" cy="2620121"/>
          </a:xfrm>
          <a:prstGeom prst="rect">
            <a:avLst/>
          </a:prstGeom>
        </p:spPr>
      </p:pic>
      <p:pic>
        <p:nvPicPr>
          <p:cNvPr id="24" name="図 23">
            <a:extLst>
              <a:ext uri="{FF2B5EF4-FFF2-40B4-BE49-F238E27FC236}">
                <a16:creationId xmlns:a16="http://schemas.microsoft.com/office/drawing/2014/main" id="{55B6096E-9C8B-672F-7234-41458E0B2D3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58292" y="3372566"/>
            <a:ext cx="2753863" cy="2656596"/>
          </a:xfrm>
          <a:prstGeom prst="rect">
            <a:avLst/>
          </a:prstGeom>
        </p:spPr>
      </p:pic>
      <p:sp>
        <p:nvSpPr>
          <p:cNvPr id="25" name="テキスト ボックス 24">
            <a:extLst>
              <a:ext uri="{FF2B5EF4-FFF2-40B4-BE49-F238E27FC236}">
                <a16:creationId xmlns:a16="http://schemas.microsoft.com/office/drawing/2014/main" id="{D33F8C8F-46F2-B23A-94C5-E0FF63A553D9}"/>
              </a:ext>
            </a:extLst>
          </p:cNvPr>
          <p:cNvSpPr txBox="1"/>
          <p:nvPr/>
        </p:nvSpPr>
        <p:spPr>
          <a:xfrm flipH="1">
            <a:off x="3147196" y="846568"/>
            <a:ext cx="2922959" cy="2031325"/>
          </a:xfrm>
          <a:prstGeom prst="rect">
            <a:avLst/>
          </a:prstGeom>
          <a:noFill/>
          <a:ln>
            <a:solidFill>
              <a:srgbClr val="006600"/>
            </a:solidFill>
          </a:ln>
        </p:spPr>
        <p:txBody>
          <a:bodyPr wrap="square" rtlCol="0">
            <a:spAutoFit/>
          </a:bodyPr>
          <a:lstStyle/>
          <a:p>
            <a:r>
              <a:rPr kumimoji="1" lang="en-US" altLang="ja-JP" sz="1800" i="1" dirty="0">
                <a:solidFill>
                  <a:srgbClr val="0000FF"/>
                </a:solidFill>
                <a:latin typeface="Times" pitchFamily="2" charset="0"/>
              </a:rPr>
              <a:t>Raw signal (ch#1) </a:t>
            </a:r>
          </a:p>
          <a:p>
            <a:r>
              <a:rPr kumimoji="1" lang="en-US" altLang="ja-JP" sz="1800" dirty="0">
                <a:latin typeface="Times" pitchFamily="2" charset="0"/>
              </a:rPr>
              <a:t>1) </a:t>
            </a:r>
            <a:r>
              <a:rPr kumimoji="1" lang="en-US" altLang="ja-JP" sz="1800" i="1" dirty="0">
                <a:latin typeface="Times" pitchFamily="2" charset="0"/>
              </a:rPr>
              <a:t>with rf-loss correction,</a:t>
            </a:r>
          </a:p>
          <a:p>
            <a:r>
              <a:rPr kumimoji="1" lang="en-US" altLang="ja-JP" sz="1800" dirty="0">
                <a:latin typeface="Times New Roman" panose="02020603050405020304" pitchFamily="18" charset="0"/>
                <a:cs typeface="Times New Roman" panose="02020603050405020304" pitchFamily="18" charset="0"/>
              </a:rPr>
              <a:t>2) at</a:t>
            </a:r>
            <a:r>
              <a:rPr kumimoji="1" lang="en-US" altLang="ja-JP" sz="1800" dirty="0">
                <a:latin typeface="Symbol" pitchFamily="2" charset="2"/>
              </a:rPr>
              <a:t> f</a:t>
            </a:r>
            <a:r>
              <a:rPr kumimoji="1" lang="en-US" altLang="ja-JP" sz="1800" dirty="0">
                <a:latin typeface="Times" pitchFamily="2" charset="0"/>
              </a:rPr>
              <a:t>_15=0 deg </a:t>
            </a:r>
            <a:r>
              <a:rPr kumimoji="1" lang="en-US" altLang="ja-JP" sz="1800" i="1" dirty="0">
                <a:latin typeface="Times" pitchFamily="2" charset="0"/>
              </a:rPr>
              <a:t>in nominal e+ operation,</a:t>
            </a:r>
          </a:p>
          <a:p>
            <a:r>
              <a:rPr kumimoji="1" lang="en-US" altLang="ja-JP" sz="1800" dirty="0">
                <a:latin typeface="Times" pitchFamily="2" charset="0"/>
              </a:rPr>
              <a:t>3) 2 WBM signals combined,</a:t>
            </a:r>
          </a:p>
          <a:p>
            <a:r>
              <a:rPr kumimoji="1" lang="en-US" altLang="ja-JP" sz="1800" dirty="0">
                <a:latin typeface="Times" pitchFamily="2" charset="0"/>
              </a:rPr>
              <a:t>4) 2 bunch acceleration with the time interval of </a:t>
            </a:r>
            <a:r>
              <a:rPr kumimoji="1" lang="en-US" altLang="ja-JP" sz="1800" dirty="0">
                <a:latin typeface="Symbol" pitchFamily="2" charset="2"/>
              </a:rPr>
              <a:t>D</a:t>
            </a:r>
            <a:r>
              <a:rPr kumimoji="1" lang="en-US" altLang="ja-JP" sz="1800" i="1" dirty="0">
                <a:latin typeface="Times" pitchFamily="2" charset="0"/>
              </a:rPr>
              <a:t>t</a:t>
            </a:r>
            <a:r>
              <a:rPr kumimoji="1" lang="en-US" altLang="ja-JP" sz="1800" baseline="-25000" dirty="0">
                <a:latin typeface="Times" pitchFamily="2" charset="0"/>
              </a:rPr>
              <a:t>2</a:t>
            </a:r>
            <a:r>
              <a:rPr kumimoji="1" lang="en-US" altLang="ja-JP" sz="1800" dirty="0">
                <a:latin typeface="Times" pitchFamily="2" charset="0"/>
              </a:rPr>
              <a:t>=96 ns </a:t>
            </a:r>
          </a:p>
        </p:txBody>
      </p:sp>
      <p:sp>
        <p:nvSpPr>
          <p:cNvPr id="26" name="テキスト ボックス 25">
            <a:extLst>
              <a:ext uri="{FF2B5EF4-FFF2-40B4-BE49-F238E27FC236}">
                <a16:creationId xmlns:a16="http://schemas.microsoft.com/office/drawing/2014/main" id="{516A0ABC-7538-4031-8193-95C22BD4CC17}"/>
              </a:ext>
            </a:extLst>
          </p:cNvPr>
          <p:cNvSpPr txBox="1"/>
          <p:nvPr/>
        </p:nvSpPr>
        <p:spPr>
          <a:xfrm flipH="1">
            <a:off x="6688804" y="499975"/>
            <a:ext cx="2047577" cy="369332"/>
          </a:xfrm>
          <a:prstGeom prst="rect">
            <a:avLst/>
          </a:prstGeom>
          <a:noFill/>
          <a:ln>
            <a:solidFill>
              <a:srgbClr val="0000FF"/>
            </a:solidFill>
          </a:ln>
        </p:spPr>
        <p:txBody>
          <a:bodyPr wrap="square" rtlCol="0">
            <a:spAutoFit/>
          </a:bodyPr>
          <a:lstStyle/>
          <a:p>
            <a:r>
              <a:rPr kumimoji="1" lang="en-US" altLang="ja-JP" sz="1800" i="1" dirty="0">
                <a:solidFill>
                  <a:srgbClr val="0000FF"/>
                </a:solidFill>
                <a:latin typeface="Times" pitchFamily="2" charset="0"/>
              </a:rPr>
              <a:t>Differential signal </a:t>
            </a:r>
            <a:endParaRPr kumimoji="1" lang="en-US" altLang="ja-JP" sz="1800" dirty="0">
              <a:latin typeface="Times" pitchFamily="2" charset="0"/>
            </a:endParaRPr>
          </a:p>
        </p:txBody>
      </p:sp>
      <p:sp>
        <p:nvSpPr>
          <p:cNvPr id="27" name="テキスト ボックス 26">
            <a:extLst>
              <a:ext uri="{FF2B5EF4-FFF2-40B4-BE49-F238E27FC236}">
                <a16:creationId xmlns:a16="http://schemas.microsoft.com/office/drawing/2014/main" id="{257E0A77-71B4-93D6-B664-00651A56BE70}"/>
              </a:ext>
            </a:extLst>
          </p:cNvPr>
          <p:cNvSpPr txBox="1"/>
          <p:nvPr/>
        </p:nvSpPr>
        <p:spPr>
          <a:xfrm flipH="1">
            <a:off x="1185683" y="522172"/>
            <a:ext cx="1287807" cy="369332"/>
          </a:xfrm>
          <a:prstGeom prst="rect">
            <a:avLst/>
          </a:prstGeom>
          <a:noFill/>
          <a:ln>
            <a:solidFill>
              <a:srgbClr val="0000FF"/>
            </a:solidFill>
          </a:ln>
        </p:spPr>
        <p:txBody>
          <a:bodyPr wrap="square" rtlCol="0">
            <a:spAutoFit/>
          </a:bodyPr>
          <a:lstStyle/>
          <a:p>
            <a:r>
              <a:rPr kumimoji="1" lang="en-US" altLang="ja-JP" sz="1800" i="1" dirty="0">
                <a:solidFill>
                  <a:srgbClr val="0000FF"/>
                </a:solidFill>
                <a:latin typeface="Times" pitchFamily="2" charset="0"/>
              </a:rPr>
              <a:t>Raw signal</a:t>
            </a:r>
            <a:endParaRPr kumimoji="1" lang="en-US" altLang="ja-JP" sz="1800" dirty="0">
              <a:latin typeface="Times" pitchFamily="2" charset="0"/>
            </a:endParaRPr>
          </a:p>
        </p:txBody>
      </p:sp>
      <p:sp>
        <p:nvSpPr>
          <p:cNvPr id="28" name="テキスト ボックス 27">
            <a:extLst>
              <a:ext uri="{FF2B5EF4-FFF2-40B4-BE49-F238E27FC236}">
                <a16:creationId xmlns:a16="http://schemas.microsoft.com/office/drawing/2014/main" id="{1073E14D-BD86-80F1-41C1-ADC1D2594530}"/>
              </a:ext>
            </a:extLst>
          </p:cNvPr>
          <p:cNvSpPr txBox="1"/>
          <p:nvPr/>
        </p:nvSpPr>
        <p:spPr>
          <a:xfrm flipH="1">
            <a:off x="1096540" y="3080007"/>
            <a:ext cx="1808183" cy="369332"/>
          </a:xfrm>
          <a:prstGeom prst="rect">
            <a:avLst/>
          </a:prstGeom>
          <a:noFill/>
          <a:ln>
            <a:solidFill>
              <a:srgbClr val="0000FF"/>
            </a:solidFill>
          </a:ln>
        </p:spPr>
        <p:txBody>
          <a:bodyPr wrap="square" rtlCol="0">
            <a:spAutoFit/>
          </a:bodyPr>
          <a:lstStyle/>
          <a:p>
            <a:r>
              <a:rPr kumimoji="1" lang="en-US" altLang="ja-JP" sz="1800" i="1" dirty="0">
                <a:solidFill>
                  <a:srgbClr val="0000FF"/>
                </a:solidFill>
                <a:latin typeface="Times" pitchFamily="2" charset="0"/>
              </a:rPr>
              <a:t>Integrated signal </a:t>
            </a:r>
            <a:endParaRPr kumimoji="1" lang="en-US" altLang="ja-JP" sz="1800" dirty="0">
              <a:latin typeface="Times" pitchFamily="2" charset="0"/>
            </a:endParaRPr>
          </a:p>
        </p:txBody>
      </p:sp>
      <p:sp>
        <p:nvSpPr>
          <p:cNvPr id="30" name="テキスト ボックス 29">
            <a:extLst>
              <a:ext uri="{FF2B5EF4-FFF2-40B4-BE49-F238E27FC236}">
                <a16:creationId xmlns:a16="http://schemas.microsoft.com/office/drawing/2014/main" id="{4FBBAB75-3F42-092C-E596-DCDD9913DA50}"/>
              </a:ext>
            </a:extLst>
          </p:cNvPr>
          <p:cNvSpPr txBox="1"/>
          <p:nvPr/>
        </p:nvSpPr>
        <p:spPr>
          <a:xfrm flipH="1">
            <a:off x="6465750" y="3091579"/>
            <a:ext cx="2657375" cy="369332"/>
          </a:xfrm>
          <a:prstGeom prst="rect">
            <a:avLst/>
          </a:prstGeom>
          <a:noFill/>
          <a:ln>
            <a:solidFill>
              <a:srgbClr val="0000FF"/>
            </a:solidFill>
          </a:ln>
        </p:spPr>
        <p:txBody>
          <a:bodyPr wrap="square" rtlCol="0">
            <a:spAutoFit/>
          </a:bodyPr>
          <a:lstStyle/>
          <a:p>
            <a:r>
              <a:rPr kumimoji="1" lang="en-US" altLang="ja-JP" sz="1800" i="1" dirty="0">
                <a:solidFill>
                  <a:srgbClr val="0000FF"/>
                </a:solidFill>
                <a:latin typeface="Times" pitchFamily="2" charset="0"/>
              </a:rPr>
              <a:t>4ch-sum integrated signal </a:t>
            </a:r>
            <a:endParaRPr kumimoji="1" lang="en-US" altLang="ja-JP" sz="1800" dirty="0">
              <a:latin typeface="Times" pitchFamily="2" charset="0"/>
            </a:endParaRPr>
          </a:p>
        </p:txBody>
      </p:sp>
      <p:sp>
        <p:nvSpPr>
          <p:cNvPr id="31" name="テキスト ボックス 30">
            <a:extLst>
              <a:ext uri="{FF2B5EF4-FFF2-40B4-BE49-F238E27FC236}">
                <a16:creationId xmlns:a16="http://schemas.microsoft.com/office/drawing/2014/main" id="{A6BA2246-5769-66A3-89E2-9EA2C27A3FA4}"/>
              </a:ext>
            </a:extLst>
          </p:cNvPr>
          <p:cNvSpPr txBox="1"/>
          <p:nvPr/>
        </p:nvSpPr>
        <p:spPr>
          <a:xfrm flipH="1">
            <a:off x="3191681" y="3420908"/>
            <a:ext cx="2908305" cy="1815882"/>
          </a:xfrm>
          <a:prstGeom prst="rect">
            <a:avLst/>
          </a:prstGeom>
          <a:noFill/>
          <a:ln>
            <a:solidFill>
              <a:srgbClr val="006600"/>
            </a:solidFill>
          </a:ln>
        </p:spPr>
        <p:txBody>
          <a:bodyPr wrap="square" rtlCol="0">
            <a:spAutoFit/>
          </a:bodyPr>
          <a:lstStyle/>
          <a:p>
            <a:r>
              <a:rPr kumimoji="1" lang="en-US" altLang="ja-JP" sz="1600" i="1" dirty="0">
                <a:solidFill>
                  <a:srgbClr val="0000FF"/>
                </a:solidFill>
                <a:latin typeface="Times" pitchFamily="2" charset="0"/>
              </a:rPr>
              <a:t>Integrated signal </a:t>
            </a:r>
            <a:endParaRPr kumimoji="1" lang="en-US" altLang="ja-JP" sz="1600" dirty="0">
              <a:latin typeface="Times" pitchFamily="2" charset="0"/>
            </a:endParaRPr>
          </a:p>
          <a:p>
            <a:r>
              <a:rPr kumimoji="1" lang="en-US" altLang="ja-JP" sz="1600" i="1" dirty="0">
                <a:latin typeface="Times" pitchFamily="2" charset="0"/>
              </a:rPr>
              <a:t>for beam position calculation</a:t>
            </a:r>
            <a:r>
              <a:rPr kumimoji="1" lang="en-US" altLang="ja-JP" sz="1600" dirty="0">
                <a:latin typeface="Times" pitchFamily="2" charset="0"/>
              </a:rPr>
              <a:t>,</a:t>
            </a:r>
          </a:p>
          <a:p>
            <a:r>
              <a:rPr kumimoji="1" lang="en-US" altLang="ja-JP" sz="1600" i="1" dirty="0">
                <a:solidFill>
                  <a:srgbClr val="0000FF"/>
                </a:solidFill>
                <a:latin typeface="Times" pitchFamily="2" charset="0"/>
              </a:rPr>
              <a:t>4ch-sum Integrated signal </a:t>
            </a:r>
            <a:endParaRPr kumimoji="1" lang="en-US" altLang="ja-JP" sz="1600" dirty="0">
              <a:latin typeface="Times" pitchFamily="2" charset="0"/>
            </a:endParaRPr>
          </a:p>
          <a:p>
            <a:r>
              <a:rPr kumimoji="1" lang="en-US" altLang="ja-JP" sz="1600" i="1" dirty="0">
                <a:latin typeface="Times" pitchFamily="2" charset="0"/>
              </a:rPr>
              <a:t>for bunch length (pulse width),</a:t>
            </a:r>
            <a:endParaRPr kumimoji="1" lang="en-US" altLang="ja-JP" sz="1600" dirty="0">
              <a:latin typeface="Times" pitchFamily="2" charset="0"/>
            </a:endParaRPr>
          </a:p>
          <a:p>
            <a:r>
              <a:rPr kumimoji="1" lang="en-US" altLang="ja-JP" sz="1600" i="1" dirty="0">
                <a:latin typeface="Times" pitchFamily="2" charset="0"/>
              </a:rPr>
              <a:t>arrival timing (peak timing), and bunch charge (pulse area) calculation.</a:t>
            </a:r>
          </a:p>
        </p:txBody>
      </p:sp>
      <p:sp>
        <p:nvSpPr>
          <p:cNvPr id="2" name="テキスト ボックス 1">
            <a:extLst>
              <a:ext uri="{FF2B5EF4-FFF2-40B4-BE49-F238E27FC236}">
                <a16:creationId xmlns:a16="http://schemas.microsoft.com/office/drawing/2014/main" id="{6AC67D60-9A14-3EC4-CF4F-505681FDE92A}"/>
              </a:ext>
            </a:extLst>
          </p:cNvPr>
          <p:cNvSpPr txBox="1"/>
          <p:nvPr/>
        </p:nvSpPr>
        <p:spPr>
          <a:xfrm flipH="1">
            <a:off x="369742" y="990992"/>
            <a:ext cx="1339214" cy="307777"/>
          </a:xfrm>
          <a:prstGeom prst="rect">
            <a:avLst/>
          </a:prstGeom>
          <a:noFill/>
        </p:spPr>
        <p:txBody>
          <a:bodyPr wrap="square" rtlCol="0">
            <a:spAutoFit/>
          </a:bodyPr>
          <a:lstStyle/>
          <a:p>
            <a:r>
              <a:rPr kumimoji="1" lang="en-US" altLang="ja-JP" sz="1400" i="1" dirty="0">
                <a:solidFill>
                  <a:srgbClr val="0000FF"/>
                </a:solidFill>
                <a:latin typeface="Times" pitchFamily="2" charset="0"/>
              </a:rPr>
              <a:t>1st @SP15-25</a:t>
            </a:r>
          </a:p>
        </p:txBody>
      </p:sp>
      <p:sp>
        <p:nvSpPr>
          <p:cNvPr id="3" name="テキスト ボックス 2">
            <a:extLst>
              <a:ext uri="{FF2B5EF4-FFF2-40B4-BE49-F238E27FC236}">
                <a16:creationId xmlns:a16="http://schemas.microsoft.com/office/drawing/2014/main" id="{64656165-BAF9-5E1D-123E-FA4C5D93E1F0}"/>
              </a:ext>
            </a:extLst>
          </p:cNvPr>
          <p:cNvSpPr txBox="1"/>
          <p:nvPr/>
        </p:nvSpPr>
        <p:spPr>
          <a:xfrm flipH="1">
            <a:off x="891574" y="1359936"/>
            <a:ext cx="1339214" cy="307777"/>
          </a:xfrm>
          <a:prstGeom prst="rect">
            <a:avLst/>
          </a:prstGeom>
          <a:noFill/>
        </p:spPr>
        <p:txBody>
          <a:bodyPr wrap="square" rtlCol="0">
            <a:spAutoFit/>
          </a:bodyPr>
          <a:lstStyle/>
          <a:p>
            <a:r>
              <a:rPr kumimoji="1" lang="en-US" altLang="ja-JP" sz="1400" i="1" dirty="0">
                <a:solidFill>
                  <a:srgbClr val="0000FF"/>
                </a:solidFill>
                <a:latin typeface="Times" pitchFamily="2" charset="0"/>
              </a:rPr>
              <a:t>1st @SP16-25</a:t>
            </a:r>
          </a:p>
        </p:txBody>
      </p:sp>
      <p:sp>
        <p:nvSpPr>
          <p:cNvPr id="4" name="テキスト ボックス 3">
            <a:extLst>
              <a:ext uri="{FF2B5EF4-FFF2-40B4-BE49-F238E27FC236}">
                <a16:creationId xmlns:a16="http://schemas.microsoft.com/office/drawing/2014/main" id="{A9B53B2D-60E8-67E9-C9C8-92FBA1B7D4F9}"/>
              </a:ext>
            </a:extLst>
          </p:cNvPr>
          <p:cNvSpPr txBox="1"/>
          <p:nvPr/>
        </p:nvSpPr>
        <p:spPr>
          <a:xfrm flipH="1">
            <a:off x="2437805" y="2786363"/>
            <a:ext cx="1339214" cy="307777"/>
          </a:xfrm>
          <a:prstGeom prst="rect">
            <a:avLst/>
          </a:prstGeom>
          <a:noFill/>
        </p:spPr>
        <p:txBody>
          <a:bodyPr wrap="square" rtlCol="0">
            <a:spAutoFit/>
          </a:bodyPr>
          <a:lstStyle/>
          <a:p>
            <a:r>
              <a:rPr kumimoji="1" lang="en-US" altLang="ja-JP" sz="1400" i="1" dirty="0">
                <a:solidFill>
                  <a:srgbClr val="0000FF"/>
                </a:solidFill>
                <a:latin typeface="Times" pitchFamily="2" charset="0"/>
              </a:rPr>
              <a:t>2nd @SP16-25</a:t>
            </a:r>
          </a:p>
        </p:txBody>
      </p:sp>
      <p:sp>
        <p:nvSpPr>
          <p:cNvPr id="5" name="テキスト ボックス 4">
            <a:extLst>
              <a:ext uri="{FF2B5EF4-FFF2-40B4-BE49-F238E27FC236}">
                <a16:creationId xmlns:a16="http://schemas.microsoft.com/office/drawing/2014/main" id="{A6D77BB5-01E1-7947-8852-535E6A4F0469}"/>
              </a:ext>
            </a:extLst>
          </p:cNvPr>
          <p:cNvSpPr txBox="1"/>
          <p:nvPr/>
        </p:nvSpPr>
        <p:spPr>
          <a:xfrm flipH="1">
            <a:off x="1671939" y="2373618"/>
            <a:ext cx="1339214" cy="307777"/>
          </a:xfrm>
          <a:prstGeom prst="rect">
            <a:avLst/>
          </a:prstGeom>
          <a:noFill/>
        </p:spPr>
        <p:txBody>
          <a:bodyPr wrap="square" rtlCol="0">
            <a:spAutoFit/>
          </a:bodyPr>
          <a:lstStyle/>
          <a:p>
            <a:r>
              <a:rPr kumimoji="1" lang="en-US" altLang="ja-JP" sz="1400" i="1" dirty="0">
                <a:solidFill>
                  <a:srgbClr val="0000FF"/>
                </a:solidFill>
                <a:latin typeface="Times" pitchFamily="2" charset="0"/>
              </a:rPr>
              <a:t>2nd @SP15-25</a:t>
            </a:r>
          </a:p>
        </p:txBody>
      </p:sp>
      <p:sp>
        <p:nvSpPr>
          <p:cNvPr id="6" name="テキスト ボックス 5">
            <a:extLst>
              <a:ext uri="{FF2B5EF4-FFF2-40B4-BE49-F238E27FC236}">
                <a16:creationId xmlns:a16="http://schemas.microsoft.com/office/drawing/2014/main" id="{6BADFB29-0C57-4A82-9705-FE2AA3A79602}"/>
              </a:ext>
            </a:extLst>
          </p:cNvPr>
          <p:cNvSpPr txBox="1"/>
          <p:nvPr/>
        </p:nvSpPr>
        <p:spPr>
          <a:xfrm flipH="1">
            <a:off x="6968902" y="1319960"/>
            <a:ext cx="636556" cy="307777"/>
          </a:xfrm>
          <a:prstGeom prst="rect">
            <a:avLst/>
          </a:prstGeom>
          <a:noFill/>
        </p:spPr>
        <p:txBody>
          <a:bodyPr wrap="square" rtlCol="0">
            <a:spAutoFit/>
          </a:bodyPr>
          <a:lstStyle/>
          <a:p>
            <a:r>
              <a:rPr kumimoji="1" lang="en-US" altLang="ja-JP" sz="1400" i="1" dirty="0">
                <a:solidFill>
                  <a:srgbClr val="0000FF"/>
                </a:solidFill>
                <a:latin typeface="Times" pitchFamily="2" charset="0"/>
              </a:rPr>
              <a:t>1</a:t>
            </a:r>
            <a:r>
              <a:rPr kumimoji="1" lang="en-US" altLang="ja-JP" sz="1400" i="1" baseline="30000" dirty="0">
                <a:solidFill>
                  <a:srgbClr val="0000FF"/>
                </a:solidFill>
                <a:latin typeface="Times" pitchFamily="2" charset="0"/>
              </a:rPr>
              <a:t>st</a:t>
            </a:r>
            <a:r>
              <a:rPr kumimoji="1" lang="en-US" altLang="ja-JP" sz="1400" i="1" dirty="0">
                <a:solidFill>
                  <a:srgbClr val="0000FF"/>
                </a:solidFill>
                <a:latin typeface="Times" pitchFamily="2" charset="0"/>
              </a:rPr>
              <a:t> e-</a:t>
            </a:r>
          </a:p>
        </p:txBody>
      </p:sp>
      <p:sp>
        <p:nvSpPr>
          <p:cNvPr id="8" name="テキスト ボックス 7">
            <a:extLst>
              <a:ext uri="{FF2B5EF4-FFF2-40B4-BE49-F238E27FC236}">
                <a16:creationId xmlns:a16="http://schemas.microsoft.com/office/drawing/2014/main" id="{115BEE34-3491-B33F-316D-8CD0964DEACA}"/>
              </a:ext>
            </a:extLst>
          </p:cNvPr>
          <p:cNvSpPr txBox="1"/>
          <p:nvPr/>
        </p:nvSpPr>
        <p:spPr>
          <a:xfrm flipH="1">
            <a:off x="7627492" y="2346263"/>
            <a:ext cx="636556" cy="307777"/>
          </a:xfrm>
          <a:prstGeom prst="rect">
            <a:avLst/>
          </a:prstGeom>
          <a:noFill/>
        </p:spPr>
        <p:txBody>
          <a:bodyPr wrap="square" rtlCol="0">
            <a:spAutoFit/>
          </a:bodyPr>
          <a:lstStyle/>
          <a:p>
            <a:r>
              <a:rPr kumimoji="1" lang="en-US" altLang="ja-JP" sz="1400" i="1" dirty="0">
                <a:solidFill>
                  <a:srgbClr val="FF0000"/>
                </a:solidFill>
                <a:latin typeface="Times" pitchFamily="2" charset="0"/>
              </a:rPr>
              <a:t>1</a:t>
            </a:r>
            <a:r>
              <a:rPr kumimoji="1" lang="en-US" altLang="ja-JP" sz="1400" i="1" baseline="30000" dirty="0">
                <a:solidFill>
                  <a:srgbClr val="FF0000"/>
                </a:solidFill>
                <a:latin typeface="Times" pitchFamily="2" charset="0"/>
              </a:rPr>
              <a:t>st</a:t>
            </a:r>
            <a:r>
              <a:rPr kumimoji="1" lang="en-US" altLang="ja-JP" sz="1400" i="1" dirty="0">
                <a:solidFill>
                  <a:srgbClr val="FF0000"/>
                </a:solidFill>
                <a:latin typeface="Times" pitchFamily="2" charset="0"/>
              </a:rPr>
              <a:t> e+</a:t>
            </a:r>
          </a:p>
        </p:txBody>
      </p:sp>
      <p:sp>
        <p:nvSpPr>
          <p:cNvPr id="9" name="テキスト ボックス 8">
            <a:extLst>
              <a:ext uri="{FF2B5EF4-FFF2-40B4-BE49-F238E27FC236}">
                <a16:creationId xmlns:a16="http://schemas.microsoft.com/office/drawing/2014/main" id="{B06A1352-9E9F-F51A-68DE-39BD377A96DB}"/>
              </a:ext>
            </a:extLst>
          </p:cNvPr>
          <p:cNvSpPr txBox="1"/>
          <p:nvPr/>
        </p:nvSpPr>
        <p:spPr>
          <a:xfrm flipH="1">
            <a:off x="1904610" y="3909457"/>
            <a:ext cx="636556" cy="307777"/>
          </a:xfrm>
          <a:prstGeom prst="rect">
            <a:avLst/>
          </a:prstGeom>
          <a:noFill/>
        </p:spPr>
        <p:txBody>
          <a:bodyPr wrap="square" rtlCol="0">
            <a:spAutoFit/>
          </a:bodyPr>
          <a:lstStyle/>
          <a:p>
            <a:r>
              <a:rPr kumimoji="1" lang="en-US" altLang="ja-JP" sz="1400" i="1" dirty="0">
                <a:solidFill>
                  <a:srgbClr val="FF0000"/>
                </a:solidFill>
                <a:latin typeface="Times" pitchFamily="2" charset="0"/>
              </a:rPr>
              <a:t>1</a:t>
            </a:r>
            <a:r>
              <a:rPr kumimoji="1" lang="en-US" altLang="ja-JP" sz="1400" i="1" baseline="30000" dirty="0">
                <a:solidFill>
                  <a:srgbClr val="FF0000"/>
                </a:solidFill>
                <a:latin typeface="Times" pitchFamily="2" charset="0"/>
              </a:rPr>
              <a:t>st</a:t>
            </a:r>
            <a:r>
              <a:rPr kumimoji="1" lang="en-US" altLang="ja-JP" sz="1400" i="1" dirty="0">
                <a:solidFill>
                  <a:srgbClr val="FF0000"/>
                </a:solidFill>
                <a:latin typeface="Times" pitchFamily="2" charset="0"/>
              </a:rPr>
              <a:t> e+</a:t>
            </a:r>
          </a:p>
        </p:txBody>
      </p:sp>
      <p:sp>
        <p:nvSpPr>
          <p:cNvPr id="10" name="テキスト ボックス 9">
            <a:extLst>
              <a:ext uri="{FF2B5EF4-FFF2-40B4-BE49-F238E27FC236}">
                <a16:creationId xmlns:a16="http://schemas.microsoft.com/office/drawing/2014/main" id="{DA99E4CC-D6AE-6CBC-FD51-34977D365C80}"/>
              </a:ext>
            </a:extLst>
          </p:cNvPr>
          <p:cNvSpPr txBox="1"/>
          <p:nvPr/>
        </p:nvSpPr>
        <p:spPr>
          <a:xfrm flipH="1">
            <a:off x="1080960" y="4840575"/>
            <a:ext cx="636556" cy="307777"/>
          </a:xfrm>
          <a:prstGeom prst="rect">
            <a:avLst/>
          </a:prstGeom>
          <a:noFill/>
        </p:spPr>
        <p:txBody>
          <a:bodyPr wrap="square" rtlCol="0">
            <a:spAutoFit/>
          </a:bodyPr>
          <a:lstStyle/>
          <a:p>
            <a:r>
              <a:rPr kumimoji="1" lang="en-US" altLang="ja-JP" sz="1400" i="1" dirty="0">
                <a:solidFill>
                  <a:srgbClr val="0000FF"/>
                </a:solidFill>
                <a:latin typeface="Times" pitchFamily="2" charset="0"/>
              </a:rPr>
              <a:t>1</a:t>
            </a:r>
            <a:r>
              <a:rPr kumimoji="1" lang="en-US" altLang="ja-JP" sz="1400" i="1" baseline="30000" dirty="0">
                <a:solidFill>
                  <a:srgbClr val="0000FF"/>
                </a:solidFill>
                <a:latin typeface="Times" pitchFamily="2" charset="0"/>
              </a:rPr>
              <a:t>st</a:t>
            </a:r>
            <a:r>
              <a:rPr kumimoji="1" lang="en-US" altLang="ja-JP" sz="1400" i="1" dirty="0">
                <a:solidFill>
                  <a:srgbClr val="0000FF"/>
                </a:solidFill>
                <a:latin typeface="Times" pitchFamily="2" charset="0"/>
              </a:rPr>
              <a:t> e-</a:t>
            </a:r>
          </a:p>
        </p:txBody>
      </p:sp>
      <p:sp>
        <p:nvSpPr>
          <p:cNvPr id="11" name="テキスト ボックス 10">
            <a:extLst>
              <a:ext uri="{FF2B5EF4-FFF2-40B4-BE49-F238E27FC236}">
                <a16:creationId xmlns:a16="http://schemas.microsoft.com/office/drawing/2014/main" id="{0CDFA8D1-0094-65F0-53B9-6C61E246DDCF}"/>
              </a:ext>
            </a:extLst>
          </p:cNvPr>
          <p:cNvSpPr txBox="1"/>
          <p:nvPr/>
        </p:nvSpPr>
        <p:spPr>
          <a:xfrm flipH="1">
            <a:off x="6808311" y="4869874"/>
            <a:ext cx="636556" cy="307777"/>
          </a:xfrm>
          <a:prstGeom prst="rect">
            <a:avLst/>
          </a:prstGeom>
          <a:noFill/>
        </p:spPr>
        <p:txBody>
          <a:bodyPr wrap="square" rtlCol="0">
            <a:spAutoFit/>
          </a:bodyPr>
          <a:lstStyle/>
          <a:p>
            <a:r>
              <a:rPr kumimoji="1" lang="en-US" altLang="ja-JP" sz="1400" i="1" dirty="0">
                <a:solidFill>
                  <a:srgbClr val="0000FF"/>
                </a:solidFill>
                <a:latin typeface="Times" pitchFamily="2" charset="0"/>
              </a:rPr>
              <a:t>1</a:t>
            </a:r>
            <a:r>
              <a:rPr kumimoji="1" lang="en-US" altLang="ja-JP" sz="1400" i="1" baseline="30000" dirty="0">
                <a:solidFill>
                  <a:srgbClr val="0000FF"/>
                </a:solidFill>
                <a:latin typeface="Times" pitchFamily="2" charset="0"/>
              </a:rPr>
              <a:t>st</a:t>
            </a:r>
            <a:r>
              <a:rPr kumimoji="1" lang="en-US" altLang="ja-JP" sz="1400" i="1" dirty="0">
                <a:solidFill>
                  <a:srgbClr val="0000FF"/>
                </a:solidFill>
                <a:latin typeface="Times" pitchFamily="2" charset="0"/>
              </a:rPr>
              <a:t> e-</a:t>
            </a:r>
          </a:p>
        </p:txBody>
      </p:sp>
      <p:sp>
        <p:nvSpPr>
          <p:cNvPr id="12" name="テキスト ボックス 11">
            <a:extLst>
              <a:ext uri="{FF2B5EF4-FFF2-40B4-BE49-F238E27FC236}">
                <a16:creationId xmlns:a16="http://schemas.microsoft.com/office/drawing/2014/main" id="{95840E5D-0B6D-5FAB-CEF2-3D655E7BB730}"/>
              </a:ext>
            </a:extLst>
          </p:cNvPr>
          <p:cNvSpPr txBox="1"/>
          <p:nvPr/>
        </p:nvSpPr>
        <p:spPr>
          <a:xfrm flipH="1">
            <a:off x="7469745" y="4650868"/>
            <a:ext cx="636556" cy="307777"/>
          </a:xfrm>
          <a:prstGeom prst="rect">
            <a:avLst/>
          </a:prstGeom>
          <a:noFill/>
        </p:spPr>
        <p:txBody>
          <a:bodyPr wrap="square" rtlCol="0">
            <a:spAutoFit/>
          </a:bodyPr>
          <a:lstStyle/>
          <a:p>
            <a:r>
              <a:rPr kumimoji="1" lang="en-US" altLang="ja-JP" sz="1400" i="1" dirty="0">
                <a:solidFill>
                  <a:srgbClr val="FF0000"/>
                </a:solidFill>
                <a:latin typeface="Times" pitchFamily="2" charset="0"/>
              </a:rPr>
              <a:t>1</a:t>
            </a:r>
            <a:r>
              <a:rPr kumimoji="1" lang="en-US" altLang="ja-JP" sz="1400" i="1" baseline="30000" dirty="0">
                <a:solidFill>
                  <a:srgbClr val="FF0000"/>
                </a:solidFill>
                <a:latin typeface="Times" pitchFamily="2" charset="0"/>
              </a:rPr>
              <a:t>st</a:t>
            </a:r>
            <a:r>
              <a:rPr kumimoji="1" lang="en-US" altLang="ja-JP" sz="1400" i="1" dirty="0">
                <a:solidFill>
                  <a:srgbClr val="FF0000"/>
                </a:solidFill>
                <a:latin typeface="Times" pitchFamily="2" charset="0"/>
              </a:rPr>
              <a:t> e+</a:t>
            </a:r>
          </a:p>
        </p:txBody>
      </p:sp>
      <p:sp>
        <p:nvSpPr>
          <p:cNvPr id="13" name="テキスト ボックス 12">
            <a:extLst>
              <a:ext uri="{FF2B5EF4-FFF2-40B4-BE49-F238E27FC236}">
                <a16:creationId xmlns:a16="http://schemas.microsoft.com/office/drawing/2014/main" id="{E0306D5F-A7B7-74D3-8444-7674AB686FE3}"/>
              </a:ext>
            </a:extLst>
          </p:cNvPr>
          <p:cNvSpPr txBox="1"/>
          <p:nvPr/>
        </p:nvSpPr>
        <p:spPr>
          <a:xfrm flipH="1">
            <a:off x="1045521" y="2106472"/>
            <a:ext cx="982988" cy="307777"/>
          </a:xfrm>
          <a:prstGeom prst="rect">
            <a:avLst/>
          </a:prstGeom>
          <a:noFill/>
        </p:spPr>
        <p:txBody>
          <a:bodyPr wrap="square" rtlCol="0">
            <a:spAutoFit/>
          </a:bodyPr>
          <a:lstStyle/>
          <a:p>
            <a:r>
              <a:rPr kumimoji="1" lang="en-US" altLang="ja-JP" sz="1400" i="1" dirty="0" err="1">
                <a:solidFill>
                  <a:srgbClr val="910002"/>
                </a:solidFill>
                <a:latin typeface="Times" pitchFamily="2" charset="0"/>
              </a:rPr>
              <a:t>wakefield</a:t>
            </a:r>
            <a:endParaRPr kumimoji="1" lang="en-US" altLang="ja-JP" sz="1400" i="1" dirty="0">
              <a:solidFill>
                <a:srgbClr val="910002"/>
              </a:solidFill>
              <a:latin typeface="Times" pitchFamily="2" charset="0"/>
            </a:endParaRPr>
          </a:p>
        </p:txBody>
      </p:sp>
    </p:spTree>
    <p:extLst>
      <p:ext uri="{BB962C8B-B14F-4D97-AF65-F5344CB8AC3E}">
        <p14:creationId xmlns:p14="http://schemas.microsoft.com/office/powerpoint/2010/main" val="336446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日付プレースホルダー 3">
            <a:extLst>
              <a:ext uri="{FF2B5EF4-FFF2-40B4-BE49-F238E27FC236}">
                <a16:creationId xmlns:a16="http://schemas.microsoft.com/office/drawing/2014/main" id="{622C7EE6-AAEE-E64F-A2B4-6B0A358CBE22}"/>
              </a:ext>
            </a:extLst>
          </p:cNvPr>
          <p:cNvSpPr>
            <a:spLocks noGrp="1"/>
          </p:cNvSpPr>
          <p:nvPr>
            <p:ph type="dt" sz="quarter" idx="10"/>
          </p:nvPr>
        </p:nvSpPr>
        <p:spPr>
          <a:xfrm>
            <a:off x="355291" y="6230422"/>
            <a:ext cx="2553160"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25-27 Mar. 2024, Tsuyoshi Suwada/ KEK Acc.Lab.</a:t>
            </a:r>
            <a:endParaRPr lang="en-US" altLang="ja-JP" sz="1400" dirty="0">
              <a:solidFill>
                <a:schemeClr val="folHlink"/>
              </a:solidFill>
              <a:latin typeface="Times" pitchFamily="2" charset="0"/>
            </a:endParaRPr>
          </a:p>
        </p:txBody>
      </p:sp>
      <p:sp>
        <p:nvSpPr>
          <p:cNvPr id="11266" name="フッター プレースホルダー 4">
            <a:extLst>
              <a:ext uri="{FF2B5EF4-FFF2-40B4-BE49-F238E27FC236}">
                <a16:creationId xmlns:a16="http://schemas.microsoft.com/office/drawing/2014/main" id="{C77F5FAB-2349-EE49-8CA7-B3D58E4DF743}"/>
              </a:ext>
            </a:extLst>
          </p:cNvPr>
          <p:cNvSpPr>
            <a:spLocks noGrp="1"/>
          </p:cNvSpPr>
          <p:nvPr>
            <p:ph type="ftr" sz="quarter" idx="11"/>
          </p:nvPr>
        </p:nvSpPr>
        <p:spPr>
          <a:xfrm>
            <a:off x="2028509" y="6401852"/>
            <a:ext cx="5654551"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SuperKEKB MAC@KEK</a:t>
            </a:r>
            <a:endParaRPr lang="en-US" altLang="ja-JP" sz="1400" dirty="0">
              <a:solidFill>
                <a:schemeClr val="folHlink"/>
              </a:solidFill>
              <a:latin typeface="Times" pitchFamily="2" charset="0"/>
            </a:endParaRPr>
          </a:p>
        </p:txBody>
      </p:sp>
      <p:sp>
        <p:nvSpPr>
          <p:cNvPr id="11267" name="スライド番号プレースホルダー 5">
            <a:extLst>
              <a:ext uri="{FF2B5EF4-FFF2-40B4-BE49-F238E27FC236}">
                <a16:creationId xmlns:a16="http://schemas.microsoft.com/office/drawing/2014/main" id="{FE9A2176-E05F-8449-AE82-DD707BF87886}"/>
              </a:ext>
            </a:extLst>
          </p:cNvPr>
          <p:cNvSpPr>
            <a:spLocks noGrp="1"/>
          </p:cNvSpPr>
          <p:nvPr>
            <p:ph type="sldNum" sz="quarter" idx="12"/>
          </p:nvPr>
        </p:nvSpPr>
        <p:spPr>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fld id="{4D5630A4-C2ED-0147-B0BC-590C2422087B}" type="slidenum">
              <a:rPr lang="en-US" altLang="ja-JP" sz="1400">
                <a:solidFill>
                  <a:schemeClr val="folHlink"/>
                </a:solidFill>
                <a:latin typeface="Times" pitchFamily="2" charset="0"/>
              </a:rPr>
              <a:pPr/>
              <a:t>12</a:t>
            </a:fld>
            <a:endParaRPr lang="en-US" altLang="ja-JP" sz="1400">
              <a:solidFill>
                <a:schemeClr val="folHlink"/>
              </a:solidFill>
              <a:latin typeface="Times" pitchFamily="2" charset="0"/>
            </a:endParaRPr>
          </a:p>
        </p:txBody>
      </p:sp>
      <p:sp>
        <p:nvSpPr>
          <p:cNvPr id="11268" name="Rectangle 2">
            <a:extLst>
              <a:ext uri="{FF2B5EF4-FFF2-40B4-BE49-F238E27FC236}">
                <a16:creationId xmlns:a16="http://schemas.microsoft.com/office/drawing/2014/main" id="{16C2CD08-161D-E647-8AB9-55E93BA9D34C}"/>
              </a:ext>
            </a:extLst>
          </p:cNvPr>
          <p:cNvSpPr>
            <a:spLocks noGrp="1" noChangeArrowheads="1"/>
          </p:cNvSpPr>
          <p:nvPr>
            <p:ph type="title"/>
          </p:nvPr>
        </p:nvSpPr>
        <p:spPr>
          <a:xfrm>
            <a:off x="497036" y="29187"/>
            <a:ext cx="8448659" cy="762000"/>
          </a:xfrm>
        </p:spPr>
        <p:txBody>
          <a:bodyPr/>
          <a:lstStyle/>
          <a:p>
            <a:pPr eaLnBrk="1" hangingPunct="1"/>
            <a:r>
              <a:rPr lang="en-US" altLang="ja-JP" sz="2800" b="1" i="1" dirty="0">
                <a:solidFill>
                  <a:srgbClr val="002060"/>
                </a:solidFill>
                <a:latin typeface="Times" pitchFamily="2" charset="0"/>
                <a:ea typeface="平成明朝" pitchFamily="84" charset="-128"/>
              </a:rPr>
              <a:t>Variations during the dynamical phase-slip process for both the </a:t>
            </a:r>
            <a:r>
              <a:rPr lang="en-US" altLang="ja-JP" sz="2800" b="1" i="1" dirty="0" err="1">
                <a:solidFill>
                  <a:srgbClr val="002060"/>
                </a:solidFill>
                <a:latin typeface="Times" pitchFamily="2" charset="0"/>
                <a:ea typeface="平成明朝" pitchFamily="84" charset="-128"/>
              </a:rPr>
              <a:t>e+e</a:t>
            </a:r>
            <a:r>
              <a:rPr lang="en-US" altLang="ja-JP" sz="2800" b="1" i="1" dirty="0">
                <a:solidFill>
                  <a:srgbClr val="002060"/>
                </a:solidFill>
                <a:latin typeface="Times" pitchFamily="2" charset="0"/>
                <a:ea typeface="平成明朝" pitchFamily="84" charset="-128"/>
              </a:rPr>
              <a:t>- bunches depending on the capture phase </a:t>
            </a:r>
          </a:p>
        </p:txBody>
      </p:sp>
      <p:sp>
        <p:nvSpPr>
          <p:cNvPr id="14" name="テキスト ボックス 13">
            <a:extLst>
              <a:ext uri="{FF2B5EF4-FFF2-40B4-BE49-F238E27FC236}">
                <a16:creationId xmlns:a16="http://schemas.microsoft.com/office/drawing/2014/main" id="{A075D0EE-4894-5748-A336-3933C3567DC2}"/>
              </a:ext>
            </a:extLst>
          </p:cNvPr>
          <p:cNvSpPr txBox="1"/>
          <p:nvPr/>
        </p:nvSpPr>
        <p:spPr>
          <a:xfrm flipH="1">
            <a:off x="4706657" y="1224938"/>
            <a:ext cx="4437340" cy="3785652"/>
          </a:xfrm>
          <a:prstGeom prst="rect">
            <a:avLst/>
          </a:prstGeom>
          <a:noFill/>
          <a:ln>
            <a:solidFill>
              <a:srgbClr val="006600"/>
            </a:solidFill>
          </a:ln>
        </p:spPr>
        <p:txBody>
          <a:bodyPr wrap="square" rtlCol="0">
            <a:spAutoFit/>
          </a:bodyPr>
          <a:lstStyle/>
          <a:p>
            <a:r>
              <a:rPr kumimoji="1" lang="en-US" altLang="ja-JP" sz="1600" dirty="0">
                <a:solidFill>
                  <a:srgbClr val="006600"/>
                </a:solidFill>
                <a:latin typeface="Times" pitchFamily="2" charset="0"/>
              </a:rPr>
              <a:t>(1) The separate detection for </a:t>
            </a:r>
            <a:r>
              <a:rPr kumimoji="1" lang="en-US" altLang="ja-JP" sz="1600" i="1" dirty="0">
                <a:solidFill>
                  <a:srgbClr val="006600"/>
                </a:solidFill>
                <a:latin typeface="Times" pitchFamily="2" charset="0"/>
              </a:rPr>
              <a:t>e</a:t>
            </a:r>
            <a:r>
              <a:rPr kumimoji="1" lang="en-US" altLang="ja-JP" sz="1600" dirty="0">
                <a:solidFill>
                  <a:srgbClr val="006600"/>
                </a:solidFill>
                <a:latin typeface="Times" pitchFamily="2" charset="0"/>
              </a:rPr>
              <a:t>-</a:t>
            </a:r>
            <a:r>
              <a:rPr kumimoji="1" lang="en-US" altLang="ja-JP" sz="1600" i="1" dirty="0">
                <a:solidFill>
                  <a:srgbClr val="006600"/>
                </a:solidFill>
                <a:latin typeface="Times" pitchFamily="2" charset="0"/>
              </a:rPr>
              <a:t>e</a:t>
            </a:r>
            <a:r>
              <a:rPr kumimoji="1" lang="en-US" altLang="ja-JP" sz="1600" dirty="0">
                <a:solidFill>
                  <a:srgbClr val="006600"/>
                </a:solidFill>
                <a:latin typeface="Times" pitchFamily="2" charset="0"/>
              </a:rPr>
              <a:t>+ bunches in time domain was successfully performed. </a:t>
            </a:r>
            <a:endParaRPr kumimoji="1" lang="en-US" altLang="ja-JP" sz="1600" dirty="0">
              <a:solidFill>
                <a:srgbClr val="910002"/>
              </a:solidFill>
              <a:latin typeface="Times" pitchFamily="2" charset="0"/>
            </a:endParaRPr>
          </a:p>
          <a:p>
            <a:r>
              <a:rPr kumimoji="1" lang="en-US" altLang="ja-JP" sz="1600" dirty="0">
                <a:solidFill>
                  <a:srgbClr val="910002"/>
                </a:solidFill>
                <a:latin typeface="Times" pitchFamily="2" charset="0"/>
              </a:rPr>
              <a:t>(2) The travelling order of </a:t>
            </a:r>
            <a:r>
              <a:rPr kumimoji="1" lang="en-US" altLang="ja-JP" sz="1600" i="1" dirty="0">
                <a:solidFill>
                  <a:srgbClr val="910002"/>
                </a:solidFill>
                <a:latin typeface="Times" pitchFamily="2" charset="0"/>
              </a:rPr>
              <a:t>e</a:t>
            </a:r>
            <a:r>
              <a:rPr kumimoji="1" lang="en-US" altLang="ja-JP" sz="1600" dirty="0">
                <a:solidFill>
                  <a:srgbClr val="910002"/>
                </a:solidFill>
                <a:latin typeface="Times" pitchFamily="2" charset="0"/>
              </a:rPr>
              <a:t>-</a:t>
            </a:r>
            <a:r>
              <a:rPr kumimoji="1" lang="en-US" altLang="ja-JP" sz="1600" i="1" dirty="0">
                <a:solidFill>
                  <a:srgbClr val="910002"/>
                </a:solidFill>
                <a:latin typeface="Times" pitchFamily="2" charset="0"/>
              </a:rPr>
              <a:t>e</a:t>
            </a:r>
            <a:r>
              <a:rPr kumimoji="1" lang="en-US" altLang="ja-JP" sz="1600" dirty="0">
                <a:solidFill>
                  <a:srgbClr val="910002"/>
                </a:solidFill>
                <a:latin typeface="Times" pitchFamily="2" charset="0"/>
              </a:rPr>
              <a:t>+ bunches is reversed at certain capture phases through the dynamical phase-slip process.</a:t>
            </a:r>
          </a:p>
          <a:p>
            <a:r>
              <a:rPr kumimoji="1" lang="en-US" altLang="ja-JP" sz="1600" dirty="0">
                <a:solidFill>
                  <a:srgbClr val="006600"/>
                </a:solidFill>
                <a:latin typeface="Times" pitchFamily="2" charset="0"/>
              </a:rPr>
              <a:t>(3) Some satellite bunches can be identified which are 350ps apart from the main bunch. The generation of satellite bunches is caused by spill-over from the longitudinal phase space.</a:t>
            </a:r>
            <a:endParaRPr kumimoji="1" lang="en-US" altLang="ja-JP" sz="1600" dirty="0">
              <a:solidFill>
                <a:srgbClr val="006600"/>
              </a:solidFill>
              <a:latin typeface="Times New Roman" panose="02020603050405020304" pitchFamily="18" charset="0"/>
              <a:cs typeface="Times New Roman" panose="02020603050405020304" pitchFamily="18" charset="0"/>
            </a:endParaRPr>
          </a:p>
          <a:p>
            <a:r>
              <a:rPr kumimoji="1" lang="en-US" altLang="ja-JP" sz="1600" dirty="0">
                <a:solidFill>
                  <a:srgbClr val="910002"/>
                </a:solidFill>
                <a:latin typeface="Times" pitchFamily="2" charset="0"/>
              </a:rPr>
              <a:t>(4</a:t>
            </a:r>
            <a:r>
              <a:rPr kumimoji="1" lang="en-US" altLang="ja-JP" sz="1600" dirty="0">
                <a:solidFill>
                  <a:srgbClr val="910002"/>
                </a:solidFill>
                <a:latin typeface="Times New Roman" panose="02020603050405020304" pitchFamily="18" charset="0"/>
                <a:cs typeface="Times New Roman" panose="02020603050405020304" pitchFamily="18" charset="0"/>
              </a:rPr>
              <a:t>) </a:t>
            </a:r>
            <a:r>
              <a:rPr lang="en-US" altLang="ja-JP" sz="1600" dirty="0">
                <a:solidFill>
                  <a:srgbClr val="910002"/>
                </a:solidFill>
                <a:effectLst/>
                <a:latin typeface="Times New Roman" panose="02020603050405020304" pitchFamily="18" charset="0"/>
                <a:cs typeface="Times New Roman" panose="02020603050405020304" pitchFamily="18" charset="0"/>
              </a:rPr>
              <a:t>The results show that quite symmetric dynamical behaviors for both the bunch characteristics were observed.</a:t>
            </a:r>
            <a:endParaRPr kumimoji="1" lang="en-US" altLang="ja-JP" sz="1600" dirty="0">
              <a:solidFill>
                <a:srgbClr val="910002"/>
              </a:solidFill>
              <a:latin typeface="Times" pitchFamily="2" charset="0"/>
            </a:endParaRPr>
          </a:p>
          <a:p>
            <a:r>
              <a:rPr kumimoji="1" lang="en-US" altLang="ja-JP" sz="1600" dirty="0">
                <a:solidFill>
                  <a:srgbClr val="006600"/>
                </a:solidFill>
                <a:latin typeface="Times" pitchFamily="2" charset="0"/>
              </a:rPr>
              <a:t>(5) The ringing waves following from the bunch signals are due to </a:t>
            </a:r>
            <a:r>
              <a:rPr kumimoji="1" lang="en-US" altLang="ja-JP" sz="1600" dirty="0" err="1">
                <a:solidFill>
                  <a:srgbClr val="006600"/>
                </a:solidFill>
                <a:latin typeface="Times" pitchFamily="2" charset="0"/>
              </a:rPr>
              <a:t>wakefields</a:t>
            </a:r>
            <a:r>
              <a:rPr kumimoji="1" lang="en-US" altLang="ja-JP" sz="1600" dirty="0">
                <a:solidFill>
                  <a:srgbClr val="006600"/>
                </a:solidFill>
                <a:latin typeface="Times" pitchFamily="2" charset="0"/>
              </a:rPr>
              <a:t> from upstream accelerator structures. </a:t>
            </a:r>
          </a:p>
        </p:txBody>
      </p:sp>
      <p:pic>
        <p:nvPicPr>
          <p:cNvPr id="4" name="図 3">
            <a:extLst>
              <a:ext uri="{FF2B5EF4-FFF2-40B4-BE49-F238E27FC236}">
                <a16:creationId xmlns:a16="http://schemas.microsoft.com/office/drawing/2014/main" id="{0A03D5E1-358E-A39A-6100-35B9361D09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715" y="932309"/>
            <a:ext cx="4525425" cy="5142528"/>
          </a:xfrm>
          <a:prstGeom prst="rect">
            <a:avLst/>
          </a:prstGeom>
        </p:spPr>
      </p:pic>
      <p:sp>
        <p:nvSpPr>
          <p:cNvPr id="6" name="テキスト ボックス 5">
            <a:extLst>
              <a:ext uri="{FF2B5EF4-FFF2-40B4-BE49-F238E27FC236}">
                <a16:creationId xmlns:a16="http://schemas.microsoft.com/office/drawing/2014/main" id="{A2E152CD-3F5C-5BC5-B017-004CC7478E85}"/>
              </a:ext>
            </a:extLst>
          </p:cNvPr>
          <p:cNvSpPr txBox="1"/>
          <p:nvPr/>
        </p:nvSpPr>
        <p:spPr>
          <a:xfrm flipH="1">
            <a:off x="495248" y="1013103"/>
            <a:ext cx="1831423" cy="338554"/>
          </a:xfrm>
          <a:prstGeom prst="rect">
            <a:avLst/>
          </a:prstGeom>
          <a:noFill/>
          <a:ln>
            <a:solidFill>
              <a:srgbClr val="0000FF"/>
            </a:solidFill>
          </a:ln>
        </p:spPr>
        <p:txBody>
          <a:bodyPr wrap="square" rtlCol="0">
            <a:spAutoFit/>
          </a:bodyPr>
          <a:lstStyle/>
          <a:p>
            <a:r>
              <a:rPr kumimoji="1" lang="en-US" altLang="ja-JP" sz="1600" i="1" dirty="0">
                <a:solidFill>
                  <a:srgbClr val="0000FF"/>
                </a:solidFill>
                <a:latin typeface="Times" pitchFamily="2" charset="0"/>
              </a:rPr>
              <a:t>capture phases </a:t>
            </a:r>
            <a:r>
              <a:rPr kumimoji="1" lang="en-US" altLang="ja-JP" sz="1600" dirty="0">
                <a:solidFill>
                  <a:srgbClr val="0000FF"/>
                </a:solidFill>
                <a:latin typeface="Symbol" pitchFamily="2" charset="2"/>
              </a:rPr>
              <a:t>f</a:t>
            </a:r>
            <a:r>
              <a:rPr kumimoji="1" lang="en-US" altLang="ja-JP" sz="1600" dirty="0">
                <a:solidFill>
                  <a:srgbClr val="0000FF"/>
                </a:solidFill>
                <a:latin typeface="Times" pitchFamily="2" charset="0"/>
              </a:rPr>
              <a:t>15</a:t>
            </a:r>
          </a:p>
        </p:txBody>
      </p:sp>
      <p:sp>
        <p:nvSpPr>
          <p:cNvPr id="10" name="テキスト ボックス 9">
            <a:extLst>
              <a:ext uri="{FF2B5EF4-FFF2-40B4-BE49-F238E27FC236}">
                <a16:creationId xmlns:a16="http://schemas.microsoft.com/office/drawing/2014/main" id="{3E89640D-F908-625F-ADB8-1A753920EA3B}"/>
              </a:ext>
            </a:extLst>
          </p:cNvPr>
          <p:cNvSpPr txBox="1"/>
          <p:nvPr/>
        </p:nvSpPr>
        <p:spPr>
          <a:xfrm flipH="1">
            <a:off x="1300025" y="1888832"/>
            <a:ext cx="683005" cy="307777"/>
          </a:xfrm>
          <a:prstGeom prst="rect">
            <a:avLst/>
          </a:prstGeom>
          <a:noFill/>
        </p:spPr>
        <p:txBody>
          <a:bodyPr wrap="square" rtlCol="0">
            <a:spAutoFit/>
          </a:bodyPr>
          <a:lstStyle/>
          <a:p>
            <a:r>
              <a:rPr kumimoji="1" lang="en-US" altLang="ja-JP" sz="1400" dirty="0">
                <a:latin typeface="Times" pitchFamily="2" charset="0"/>
              </a:rPr>
              <a:t>350 </a:t>
            </a:r>
            <a:r>
              <a:rPr kumimoji="1" lang="en-US" altLang="ja-JP" sz="1400" dirty="0" err="1">
                <a:latin typeface="Times" pitchFamily="2" charset="0"/>
              </a:rPr>
              <a:t>ps</a:t>
            </a:r>
            <a:endParaRPr kumimoji="1" lang="en-US" altLang="ja-JP" sz="1400" dirty="0">
              <a:latin typeface="Times" pitchFamily="2" charset="0"/>
            </a:endParaRPr>
          </a:p>
        </p:txBody>
      </p:sp>
      <p:sp>
        <p:nvSpPr>
          <p:cNvPr id="2" name="テキスト ボックス 1">
            <a:extLst>
              <a:ext uri="{FF2B5EF4-FFF2-40B4-BE49-F238E27FC236}">
                <a16:creationId xmlns:a16="http://schemas.microsoft.com/office/drawing/2014/main" id="{6D231CCA-3D5A-96AA-3060-0BE0DB9967A3}"/>
              </a:ext>
            </a:extLst>
          </p:cNvPr>
          <p:cNvSpPr txBox="1"/>
          <p:nvPr/>
        </p:nvSpPr>
        <p:spPr>
          <a:xfrm flipH="1">
            <a:off x="222081" y="1761175"/>
            <a:ext cx="988426" cy="307777"/>
          </a:xfrm>
          <a:prstGeom prst="rect">
            <a:avLst/>
          </a:prstGeom>
          <a:noFill/>
        </p:spPr>
        <p:txBody>
          <a:bodyPr wrap="square" rtlCol="0">
            <a:spAutoFit/>
          </a:bodyPr>
          <a:lstStyle/>
          <a:p>
            <a:r>
              <a:rPr kumimoji="1" lang="en-US" altLang="ja-JP" sz="1400" i="1" dirty="0">
                <a:solidFill>
                  <a:srgbClr val="0000FF"/>
                </a:solidFill>
                <a:latin typeface="Times" pitchFamily="2" charset="0"/>
              </a:rPr>
              <a:t>main e-</a:t>
            </a:r>
            <a:endParaRPr kumimoji="1" lang="en-US" altLang="ja-JP" sz="1400" dirty="0">
              <a:latin typeface="Times" pitchFamily="2" charset="0"/>
            </a:endParaRPr>
          </a:p>
        </p:txBody>
      </p:sp>
      <p:sp>
        <p:nvSpPr>
          <p:cNvPr id="3" name="テキスト ボックス 2">
            <a:extLst>
              <a:ext uri="{FF2B5EF4-FFF2-40B4-BE49-F238E27FC236}">
                <a16:creationId xmlns:a16="http://schemas.microsoft.com/office/drawing/2014/main" id="{28ED05D8-92DB-0AB4-6D82-9523227FF344}"/>
              </a:ext>
            </a:extLst>
          </p:cNvPr>
          <p:cNvSpPr txBox="1"/>
          <p:nvPr/>
        </p:nvSpPr>
        <p:spPr>
          <a:xfrm flipH="1">
            <a:off x="1035897" y="1420507"/>
            <a:ext cx="988426" cy="307777"/>
          </a:xfrm>
          <a:prstGeom prst="rect">
            <a:avLst/>
          </a:prstGeom>
          <a:noFill/>
        </p:spPr>
        <p:txBody>
          <a:bodyPr wrap="square" rtlCol="0">
            <a:spAutoFit/>
          </a:bodyPr>
          <a:lstStyle/>
          <a:p>
            <a:r>
              <a:rPr kumimoji="1" lang="en-US" altLang="ja-JP" sz="1400" i="1" dirty="0">
                <a:solidFill>
                  <a:srgbClr val="FF0000"/>
                </a:solidFill>
                <a:latin typeface="Times" pitchFamily="2" charset="0"/>
              </a:rPr>
              <a:t>main e+</a:t>
            </a:r>
            <a:endParaRPr kumimoji="1" lang="en-US" altLang="ja-JP" sz="1400" dirty="0">
              <a:solidFill>
                <a:srgbClr val="FF0000"/>
              </a:solidFill>
              <a:latin typeface="Times" pitchFamily="2" charset="0"/>
            </a:endParaRPr>
          </a:p>
        </p:txBody>
      </p:sp>
      <p:sp>
        <p:nvSpPr>
          <p:cNvPr id="5" name="テキスト ボックス 4">
            <a:extLst>
              <a:ext uri="{FF2B5EF4-FFF2-40B4-BE49-F238E27FC236}">
                <a16:creationId xmlns:a16="http://schemas.microsoft.com/office/drawing/2014/main" id="{CF50E1F9-5FAF-F24D-3FB7-EAC89469C4AA}"/>
              </a:ext>
            </a:extLst>
          </p:cNvPr>
          <p:cNvSpPr txBox="1"/>
          <p:nvPr/>
        </p:nvSpPr>
        <p:spPr>
          <a:xfrm flipH="1">
            <a:off x="3527932" y="1732011"/>
            <a:ext cx="988426" cy="307777"/>
          </a:xfrm>
          <a:prstGeom prst="rect">
            <a:avLst/>
          </a:prstGeom>
          <a:noFill/>
        </p:spPr>
        <p:txBody>
          <a:bodyPr wrap="square" rtlCol="0">
            <a:spAutoFit/>
          </a:bodyPr>
          <a:lstStyle/>
          <a:p>
            <a:r>
              <a:rPr kumimoji="1" lang="en-US" altLang="ja-JP" sz="1400" i="1" dirty="0">
                <a:solidFill>
                  <a:srgbClr val="0000FF"/>
                </a:solidFill>
                <a:latin typeface="Times" pitchFamily="2" charset="0"/>
              </a:rPr>
              <a:t>main e-</a:t>
            </a:r>
            <a:endParaRPr kumimoji="1" lang="en-US" altLang="ja-JP" sz="1400" dirty="0">
              <a:latin typeface="Times" pitchFamily="2" charset="0"/>
            </a:endParaRPr>
          </a:p>
        </p:txBody>
      </p:sp>
      <p:sp>
        <p:nvSpPr>
          <p:cNvPr id="7" name="テキスト ボックス 6">
            <a:extLst>
              <a:ext uri="{FF2B5EF4-FFF2-40B4-BE49-F238E27FC236}">
                <a16:creationId xmlns:a16="http://schemas.microsoft.com/office/drawing/2014/main" id="{01909F9B-C5F4-7B02-67B0-287182D61DEA}"/>
              </a:ext>
            </a:extLst>
          </p:cNvPr>
          <p:cNvSpPr txBox="1"/>
          <p:nvPr/>
        </p:nvSpPr>
        <p:spPr>
          <a:xfrm flipH="1">
            <a:off x="2976165" y="1438844"/>
            <a:ext cx="988426" cy="307777"/>
          </a:xfrm>
          <a:prstGeom prst="rect">
            <a:avLst/>
          </a:prstGeom>
          <a:noFill/>
        </p:spPr>
        <p:txBody>
          <a:bodyPr wrap="square" rtlCol="0">
            <a:spAutoFit/>
          </a:bodyPr>
          <a:lstStyle/>
          <a:p>
            <a:r>
              <a:rPr kumimoji="1" lang="en-US" altLang="ja-JP" sz="1400" i="1" dirty="0">
                <a:solidFill>
                  <a:srgbClr val="FF0000"/>
                </a:solidFill>
                <a:latin typeface="Times" pitchFamily="2" charset="0"/>
              </a:rPr>
              <a:t>main e+</a:t>
            </a:r>
            <a:endParaRPr kumimoji="1" lang="en-US" altLang="ja-JP" sz="1400" dirty="0">
              <a:solidFill>
                <a:srgbClr val="FF0000"/>
              </a:solidFill>
              <a:latin typeface="Times" pitchFamily="2" charset="0"/>
            </a:endParaRPr>
          </a:p>
        </p:txBody>
      </p:sp>
      <p:sp>
        <p:nvSpPr>
          <p:cNvPr id="8" name="テキスト ボックス 7">
            <a:extLst>
              <a:ext uri="{FF2B5EF4-FFF2-40B4-BE49-F238E27FC236}">
                <a16:creationId xmlns:a16="http://schemas.microsoft.com/office/drawing/2014/main" id="{18662496-174C-50D0-B4ED-13B73FD31994}"/>
              </a:ext>
            </a:extLst>
          </p:cNvPr>
          <p:cNvSpPr txBox="1"/>
          <p:nvPr/>
        </p:nvSpPr>
        <p:spPr>
          <a:xfrm flipH="1">
            <a:off x="1203658" y="2509889"/>
            <a:ext cx="1173975" cy="307777"/>
          </a:xfrm>
          <a:prstGeom prst="rect">
            <a:avLst/>
          </a:prstGeom>
          <a:noFill/>
        </p:spPr>
        <p:txBody>
          <a:bodyPr wrap="square" rtlCol="0">
            <a:spAutoFit/>
          </a:bodyPr>
          <a:lstStyle/>
          <a:p>
            <a:r>
              <a:rPr kumimoji="1" lang="en-US" altLang="ja-JP" sz="1400" i="1" dirty="0">
                <a:solidFill>
                  <a:srgbClr val="910002"/>
                </a:solidFill>
                <a:latin typeface="Times" pitchFamily="2" charset="0"/>
              </a:rPr>
              <a:t>satellite e-</a:t>
            </a:r>
            <a:endParaRPr kumimoji="1" lang="en-US" altLang="ja-JP" sz="1400" dirty="0">
              <a:solidFill>
                <a:srgbClr val="910002"/>
              </a:solidFill>
              <a:latin typeface="Times" pitchFamily="2" charset="0"/>
            </a:endParaRPr>
          </a:p>
        </p:txBody>
      </p:sp>
      <p:sp>
        <p:nvSpPr>
          <p:cNvPr id="11" name="テキスト ボックス 10">
            <a:extLst>
              <a:ext uri="{FF2B5EF4-FFF2-40B4-BE49-F238E27FC236}">
                <a16:creationId xmlns:a16="http://schemas.microsoft.com/office/drawing/2014/main" id="{1F8A952E-7B98-DA00-DCF5-742FC4D57F38}"/>
              </a:ext>
            </a:extLst>
          </p:cNvPr>
          <p:cNvSpPr txBox="1"/>
          <p:nvPr/>
        </p:nvSpPr>
        <p:spPr>
          <a:xfrm flipH="1">
            <a:off x="3496898" y="2532540"/>
            <a:ext cx="1275121" cy="307777"/>
          </a:xfrm>
          <a:prstGeom prst="rect">
            <a:avLst/>
          </a:prstGeom>
          <a:noFill/>
        </p:spPr>
        <p:txBody>
          <a:bodyPr wrap="square" rtlCol="0">
            <a:spAutoFit/>
          </a:bodyPr>
          <a:lstStyle/>
          <a:p>
            <a:r>
              <a:rPr kumimoji="1" lang="en-US" altLang="ja-JP" sz="1400" i="1" dirty="0">
                <a:solidFill>
                  <a:srgbClr val="006600"/>
                </a:solidFill>
                <a:latin typeface="Times" pitchFamily="2" charset="0"/>
              </a:rPr>
              <a:t>satellite e+</a:t>
            </a:r>
            <a:endParaRPr kumimoji="1" lang="en-US" altLang="ja-JP" sz="1400" dirty="0">
              <a:solidFill>
                <a:srgbClr val="006600"/>
              </a:solidFill>
              <a:latin typeface="Times" pitchFamily="2" charset="0"/>
            </a:endParaRPr>
          </a:p>
        </p:txBody>
      </p:sp>
    </p:spTree>
    <p:extLst>
      <p:ext uri="{BB962C8B-B14F-4D97-AF65-F5344CB8AC3E}">
        <p14:creationId xmlns:p14="http://schemas.microsoft.com/office/powerpoint/2010/main" val="2930606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日付プレースホルダー 3">
            <a:extLst>
              <a:ext uri="{FF2B5EF4-FFF2-40B4-BE49-F238E27FC236}">
                <a16:creationId xmlns:a16="http://schemas.microsoft.com/office/drawing/2014/main" id="{622C7EE6-AAEE-E64F-A2B4-6B0A358CBE22}"/>
              </a:ext>
            </a:extLst>
          </p:cNvPr>
          <p:cNvSpPr>
            <a:spLocks noGrp="1"/>
          </p:cNvSpPr>
          <p:nvPr>
            <p:ph type="dt" sz="quarter" idx="10"/>
          </p:nvPr>
        </p:nvSpPr>
        <p:spPr>
          <a:xfrm>
            <a:off x="234104" y="6230422"/>
            <a:ext cx="2938749"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25-27 Mar. 2024, Tsuyoshi Suwada/ KEK Acc.Lab.</a:t>
            </a:r>
            <a:endParaRPr lang="en-US" altLang="ja-JP" sz="1400" dirty="0">
              <a:solidFill>
                <a:schemeClr val="folHlink"/>
              </a:solidFill>
              <a:latin typeface="Times" pitchFamily="2" charset="0"/>
            </a:endParaRPr>
          </a:p>
        </p:txBody>
      </p:sp>
      <p:sp>
        <p:nvSpPr>
          <p:cNvPr id="11266" name="フッター プレースホルダー 4">
            <a:extLst>
              <a:ext uri="{FF2B5EF4-FFF2-40B4-BE49-F238E27FC236}">
                <a16:creationId xmlns:a16="http://schemas.microsoft.com/office/drawing/2014/main" id="{C77F5FAB-2349-EE49-8CA7-B3D58E4DF743}"/>
              </a:ext>
            </a:extLst>
          </p:cNvPr>
          <p:cNvSpPr>
            <a:spLocks noGrp="1"/>
          </p:cNvSpPr>
          <p:nvPr>
            <p:ph type="ftr" sz="quarter" idx="11"/>
          </p:nvPr>
        </p:nvSpPr>
        <p:spPr>
          <a:xfrm>
            <a:off x="2028509" y="6401852"/>
            <a:ext cx="5654551"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SuperKEKB MAC@KEK</a:t>
            </a:r>
            <a:endParaRPr lang="en-US" altLang="ja-JP" sz="1400" dirty="0">
              <a:solidFill>
                <a:schemeClr val="folHlink"/>
              </a:solidFill>
              <a:latin typeface="Times" pitchFamily="2" charset="0"/>
            </a:endParaRPr>
          </a:p>
        </p:txBody>
      </p:sp>
      <p:sp>
        <p:nvSpPr>
          <p:cNvPr id="11267" name="スライド番号プレースホルダー 5">
            <a:extLst>
              <a:ext uri="{FF2B5EF4-FFF2-40B4-BE49-F238E27FC236}">
                <a16:creationId xmlns:a16="http://schemas.microsoft.com/office/drawing/2014/main" id="{FE9A2176-E05F-8449-AE82-DD707BF87886}"/>
              </a:ext>
            </a:extLst>
          </p:cNvPr>
          <p:cNvSpPr>
            <a:spLocks noGrp="1"/>
          </p:cNvSpPr>
          <p:nvPr>
            <p:ph type="sldNum" sz="quarter" idx="12"/>
          </p:nvPr>
        </p:nvSpPr>
        <p:spPr>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fld id="{4D5630A4-C2ED-0147-B0BC-590C2422087B}" type="slidenum">
              <a:rPr lang="en-US" altLang="ja-JP" sz="1400">
                <a:solidFill>
                  <a:schemeClr val="folHlink"/>
                </a:solidFill>
                <a:latin typeface="Times" pitchFamily="2" charset="0"/>
              </a:rPr>
              <a:pPr/>
              <a:t>13</a:t>
            </a:fld>
            <a:endParaRPr lang="en-US" altLang="ja-JP" sz="1400">
              <a:solidFill>
                <a:schemeClr val="folHlink"/>
              </a:solidFill>
              <a:latin typeface="Times" pitchFamily="2" charset="0"/>
            </a:endParaRPr>
          </a:p>
        </p:txBody>
      </p:sp>
      <p:sp>
        <p:nvSpPr>
          <p:cNvPr id="11268" name="Rectangle 2">
            <a:extLst>
              <a:ext uri="{FF2B5EF4-FFF2-40B4-BE49-F238E27FC236}">
                <a16:creationId xmlns:a16="http://schemas.microsoft.com/office/drawing/2014/main" id="{16C2CD08-161D-E647-8AB9-55E93BA9D34C}"/>
              </a:ext>
            </a:extLst>
          </p:cNvPr>
          <p:cNvSpPr>
            <a:spLocks noGrp="1" noChangeArrowheads="1"/>
          </p:cNvSpPr>
          <p:nvPr>
            <p:ph type="title"/>
          </p:nvPr>
        </p:nvSpPr>
        <p:spPr>
          <a:xfrm>
            <a:off x="-425452" y="42272"/>
            <a:ext cx="10109278" cy="762000"/>
          </a:xfrm>
        </p:spPr>
        <p:txBody>
          <a:bodyPr/>
          <a:lstStyle/>
          <a:p>
            <a:pPr eaLnBrk="1" hangingPunct="1"/>
            <a:r>
              <a:rPr lang="en-US" altLang="ja-JP" sz="2600" b="1" i="1" dirty="0">
                <a:solidFill>
                  <a:srgbClr val="002060"/>
                </a:solidFill>
                <a:latin typeface="Times" pitchFamily="2" charset="0"/>
                <a:ea typeface="平成明朝" pitchFamily="84" charset="-128"/>
              </a:rPr>
              <a:t>Time interval measurements as a function of the capture phase</a:t>
            </a:r>
            <a:endParaRPr lang="en-US" altLang="ja-JP" sz="2600" b="1" dirty="0">
              <a:solidFill>
                <a:srgbClr val="002060"/>
              </a:solidFill>
              <a:latin typeface="Times" pitchFamily="2" charset="0"/>
              <a:ea typeface="平成明朝" pitchFamily="84" charset="-128"/>
            </a:endParaRPr>
          </a:p>
        </p:txBody>
      </p:sp>
      <p:sp>
        <p:nvSpPr>
          <p:cNvPr id="13" name="テキスト ボックス 12">
            <a:extLst>
              <a:ext uri="{FF2B5EF4-FFF2-40B4-BE49-F238E27FC236}">
                <a16:creationId xmlns:a16="http://schemas.microsoft.com/office/drawing/2014/main" id="{7997CB97-2D23-3C41-A839-7017478051CF}"/>
              </a:ext>
            </a:extLst>
          </p:cNvPr>
          <p:cNvSpPr txBox="1"/>
          <p:nvPr/>
        </p:nvSpPr>
        <p:spPr>
          <a:xfrm flipH="1">
            <a:off x="1075865" y="720160"/>
            <a:ext cx="3355674" cy="400110"/>
          </a:xfrm>
          <a:prstGeom prst="rect">
            <a:avLst/>
          </a:prstGeom>
          <a:noFill/>
        </p:spPr>
        <p:txBody>
          <a:bodyPr wrap="square" rtlCol="0">
            <a:spAutoFit/>
          </a:bodyPr>
          <a:lstStyle/>
          <a:p>
            <a:r>
              <a:rPr kumimoji="1" lang="en-US" altLang="ja-JP" sz="2000" dirty="0">
                <a:latin typeface="Times" pitchFamily="2" charset="0"/>
              </a:rPr>
              <a:t>1</a:t>
            </a:r>
            <a:r>
              <a:rPr kumimoji="1" lang="en-US" altLang="ja-JP" sz="2000" baseline="30000" dirty="0">
                <a:latin typeface="Times" pitchFamily="2" charset="0"/>
              </a:rPr>
              <a:t>st</a:t>
            </a:r>
            <a:r>
              <a:rPr kumimoji="1" lang="en-US" altLang="ja-JP" sz="2000" dirty="0">
                <a:latin typeface="Times" pitchFamily="2" charset="0"/>
              </a:rPr>
              <a:t> bunch@SP15-25/SP16-25</a:t>
            </a:r>
          </a:p>
        </p:txBody>
      </p:sp>
      <p:sp>
        <p:nvSpPr>
          <p:cNvPr id="14" name="テキスト ボックス 13">
            <a:extLst>
              <a:ext uri="{FF2B5EF4-FFF2-40B4-BE49-F238E27FC236}">
                <a16:creationId xmlns:a16="http://schemas.microsoft.com/office/drawing/2014/main" id="{A075D0EE-4894-5748-A336-3933C3567DC2}"/>
              </a:ext>
            </a:extLst>
          </p:cNvPr>
          <p:cNvSpPr txBox="1"/>
          <p:nvPr/>
        </p:nvSpPr>
        <p:spPr>
          <a:xfrm flipH="1">
            <a:off x="5558814" y="702465"/>
            <a:ext cx="3234176" cy="400110"/>
          </a:xfrm>
          <a:prstGeom prst="rect">
            <a:avLst/>
          </a:prstGeom>
          <a:noFill/>
        </p:spPr>
        <p:txBody>
          <a:bodyPr wrap="square" rtlCol="0">
            <a:spAutoFit/>
          </a:bodyPr>
          <a:lstStyle/>
          <a:p>
            <a:r>
              <a:rPr kumimoji="1" lang="en-US" altLang="ja-JP" sz="2000" dirty="0">
                <a:latin typeface="Times" pitchFamily="2" charset="0"/>
              </a:rPr>
              <a:t>2</a:t>
            </a:r>
            <a:r>
              <a:rPr kumimoji="1" lang="en-US" altLang="ja-JP" sz="2000" baseline="30000" dirty="0">
                <a:latin typeface="Times" pitchFamily="2" charset="0"/>
              </a:rPr>
              <a:t>nd</a:t>
            </a:r>
            <a:r>
              <a:rPr kumimoji="1" lang="en-US" altLang="ja-JP" sz="2000" dirty="0">
                <a:latin typeface="Times" pitchFamily="2" charset="0"/>
              </a:rPr>
              <a:t> bunch@SP15-25/SP16-25</a:t>
            </a:r>
          </a:p>
        </p:txBody>
      </p:sp>
      <p:pic>
        <p:nvPicPr>
          <p:cNvPr id="4" name="図 3">
            <a:extLst>
              <a:ext uri="{FF2B5EF4-FFF2-40B4-BE49-F238E27FC236}">
                <a16:creationId xmlns:a16="http://schemas.microsoft.com/office/drawing/2014/main" id="{F5EFA59B-509C-FF65-4F22-EE81075537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5963" y="1105582"/>
            <a:ext cx="4065576" cy="3975230"/>
          </a:xfrm>
          <a:prstGeom prst="rect">
            <a:avLst/>
          </a:prstGeom>
        </p:spPr>
      </p:pic>
      <p:pic>
        <p:nvPicPr>
          <p:cNvPr id="9" name="図 8">
            <a:extLst>
              <a:ext uri="{FF2B5EF4-FFF2-40B4-BE49-F238E27FC236}">
                <a16:creationId xmlns:a16="http://schemas.microsoft.com/office/drawing/2014/main" id="{54327248-0FCB-F1BA-6805-50364D3B5C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12461" y="1090345"/>
            <a:ext cx="4065576" cy="3975230"/>
          </a:xfrm>
          <a:prstGeom prst="rect">
            <a:avLst/>
          </a:prstGeom>
        </p:spPr>
      </p:pic>
      <p:sp>
        <p:nvSpPr>
          <p:cNvPr id="2" name="テキスト ボックス 1">
            <a:extLst>
              <a:ext uri="{FF2B5EF4-FFF2-40B4-BE49-F238E27FC236}">
                <a16:creationId xmlns:a16="http://schemas.microsoft.com/office/drawing/2014/main" id="{C1E41F43-6839-2CE2-158A-00BA1E872959}"/>
              </a:ext>
            </a:extLst>
          </p:cNvPr>
          <p:cNvSpPr txBox="1"/>
          <p:nvPr/>
        </p:nvSpPr>
        <p:spPr>
          <a:xfrm>
            <a:off x="235561" y="5080812"/>
            <a:ext cx="8672878" cy="923330"/>
          </a:xfrm>
          <a:prstGeom prst="rect">
            <a:avLst/>
          </a:prstGeom>
          <a:noFill/>
        </p:spPr>
        <p:txBody>
          <a:bodyPr wrap="square" rtlCol="0">
            <a:spAutoFit/>
          </a:bodyPr>
          <a:lstStyle/>
          <a:p>
            <a:r>
              <a:rPr lang="en-US" altLang="ja-JP" sz="1800" dirty="0">
                <a:effectLst/>
                <a:latin typeface="Times"/>
                <a:ea typeface="ＭＳ Ｐゴシック" panose="020B0600070205080204" pitchFamily="34" charset="-128"/>
                <a:cs typeface="ＭＳ Ｐゴシック" panose="020B0600070205080204" pitchFamily="34" charset="-128"/>
              </a:rPr>
              <a:t>Tsuyoshi </a:t>
            </a:r>
            <a:r>
              <a:rPr lang="en-US" altLang="ja-JP" sz="1800" dirty="0" err="1">
                <a:effectLst/>
                <a:latin typeface="Times"/>
                <a:ea typeface="ＭＳ Ｐゴシック" panose="020B0600070205080204" pitchFamily="34" charset="-128"/>
                <a:cs typeface="ＭＳ Ｐゴシック" panose="020B0600070205080204" pitchFamily="34" charset="-128"/>
              </a:rPr>
              <a:t>Suwada</a:t>
            </a:r>
            <a:r>
              <a:rPr lang="en-US" altLang="ja-JP" sz="1800" dirty="0">
                <a:effectLst/>
                <a:latin typeface="Times"/>
                <a:ea typeface="ＭＳ Ｐゴシック" panose="020B0600070205080204" pitchFamily="34" charset="-128"/>
                <a:cs typeface="ＭＳ Ｐゴシック" panose="020B0600070205080204" pitchFamily="34" charset="-128"/>
              </a:rPr>
              <a:t>, “</a:t>
            </a:r>
            <a:r>
              <a:rPr lang="en-US" altLang="ja-JP" sz="1800" dirty="0">
                <a:effectLst/>
                <a:latin typeface="Times"/>
                <a:ea typeface="平成明朝"/>
                <a:cs typeface="Times New Roman" panose="02020603050405020304" pitchFamily="18" charset="0"/>
              </a:rPr>
              <a:t>Direct Observation of Positron Capture Process at the Positron Source of the </a:t>
            </a:r>
            <a:r>
              <a:rPr lang="en-US" altLang="ja-JP" sz="1800" dirty="0" err="1">
                <a:effectLst/>
                <a:latin typeface="Times"/>
                <a:ea typeface="平成明朝"/>
                <a:cs typeface="Times New Roman" panose="02020603050405020304" pitchFamily="18" charset="0"/>
              </a:rPr>
              <a:t>SuperKEKB</a:t>
            </a:r>
            <a:r>
              <a:rPr lang="en-US" altLang="ja-JP" sz="1800" dirty="0">
                <a:effectLst/>
                <a:latin typeface="Times"/>
                <a:ea typeface="平成明朝"/>
                <a:cs typeface="Times New Roman" panose="02020603050405020304" pitchFamily="18" charset="0"/>
              </a:rPr>
              <a:t> B-Factory</a:t>
            </a:r>
            <a:r>
              <a:rPr lang="en-US" altLang="ja-JP" sz="1800" dirty="0">
                <a:effectLst/>
                <a:latin typeface="Times"/>
                <a:ea typeface="ＭＳ Ｐゴシック" panose="020B0600070205080204" pitchFamily="34" charset="-128"/>
                <a:cs typeface="ＭＳ Ｐゴシック" panose="020B0600070205080204" pitchFamily="34" charset="-128"/>
              </a:rPr>
              <a:t>”</a:t>
            </a:r>
            <a:r>
              <a:rPr lang="en-US" altLang="ja-JP" sz="1800" dirty="0">
                <a:solidFill>
                  <a:srgbClr val="000000"/>
                </a:solidFill>
                <a:effectLst/>
                <a:latin typeface="Times"/>
                <a:ea typeface="ＭＳ Ｐゴシック" panose="020B0600070205080204" pitchFamily="34" charset="-128"/>
                <a:cs typeface="ＭＳ Ｐゴシック" panose="020B0600070205080204" pitchFamily="34" charset="-128"/>
              </a:rPr>
              <a:t>; </a:t>
            </a:r>
            <a:r>
              <a:rPr lang="en-US" altLang="ja-JP" sz="1800" i="1" dirty="0">
                <a:solidFill>
                  <a:srgbClr val="222222"/>
                </a:solidFill>
                <a:effectLst/>
                <a:latin typeface="Times"/>
                <a:ea typeface="ＭＳ Ｐゴシック" panose="020B0600070205080204" pitchFamily="34" charset="-128"/>
                <a:cs typeface="Segoe UI" panose="020B0502040204020203" pitchFamily="34" charset="0"/>
              </a:rPr>
              <a:t>Scientific Reports</a:t>
            </a:r>
            <a:r>
              <a:rPr lang="en-US" altLang="ja-JP" sz="1800" dirty="0">
                <a:solidFill>
                  <a:srgbClr val="222222"/>
                </a:solidFill>
                <a:effectLst/>
                <a:latin typeface="Times"/>
                <a:ea typeface="ＭＳ Ｐゴシック" panose="020B0600070205080204" pitchFamily="34" charset="-128"/>
                <a:cs typeface="Segoe UI" panose="020B0502040204020203" pitchFamily="34" charset="0"/>
              </a:rPr>
              <a:t> </a:t>
            </a:r>
            <a:r>
              <a:rPr lang="en-US" altLang="ja-JP" sz="1800" b="1" dirty="0">
                <a:solidFill>
                  <a:srgbClr val="222222"/>
                </a:solidFill>
                <a:effectLst/>
                <a:latin typeface="Times"/>
                <a:ea typeface="ＭＳ Ｐゴシック" panose="020B0600070205080204" pitchFamily="34" charset="-128"/>
                <a:cs typeface="Segoe UI" panose="020B0502040204020203" pitchFamily="34" charset="0"/>
              </a:rPr>
              <a:t>12, </a:t>
            </a:r>
            <a:r>
              <a:rPr lang="en-US" altLang="ja-JP" sz="1800" dirty="0">
                <a:solidFill>
                  <a:srgbClr val="222222"/>
                </a:solidFill>
                <a:effectLst/>
                <a:latin typeface="Times"/>
                <a:ea typeface="ＭＳ Ｐゴシック" panose="020B0600070205080204" pitchFamily="34" charset="-128"/>
                <a:cs typeface="Segoe UI" panose="020B0502040204020203" pitchFamily="34" charset="0"/>
              </a:rPr>
              <a:t>18554 (2022)</a:t>
            </a:r>
            <a:r>
              <a:rPr lang="en-US" altLang="ja-JP" sz="1800" dirty="0">
                <a:effectLst/>
                <a:latin typeface="Times"/>
                <a:ea typeface="ＭＳ Ｐゴシック" panose="020B0600070205080204" pitchFamily="34" charset="-128"/>
                <a:cs typeface="ＭＳ Ｐゴシック" panose="020B0600070205080204" pitchFamily="34" charset="-128"/>
              </a:rPr>
              <a:t>. Published online 2022 Nov. 03.</a:t>
            </a:r>
            <a:r>
              <a:rPr lang="en-US" altLang="ja-JP" sz="1800" dirty="0">
                <a:solidFill>
                  <a:srgbClr val="000000"/>
                </a:solidFill>
                <a:effectLst/>
                <a:latin typeface="Times"/>
                <a:ea typeface="ＭＳ Ｐゴシック" panose="020B0600070205080204" pitchFamily="34" charset="-128"/>
                <a:cs typeface="ＭＳ Ｐゴシック" panose="020B0600070205080204" pitchFamily="34" charset="-128"/>
              </a:rPr>
              <a:t> </a:t>
            </a:r>
            <a:r>
              <a:rPr lang="en-US" altLang="ja-JP" sz="1800" spc="15" dirty="0">
                <a:solidFill>
                  <a:srgbClr val="000000"/>
                </a:solidFill>
                <a:effectLst/>
                <a:latin typeface="Times"/>
                <a:ea typeface="ＭＳ Ｐゴシック" panose="020B0600070205080204" pitchFamily="34" charset="-128"/>
                <a:cs typeface="ＭＳ Ｐゴシック" panose="020B0600070205080204" pitchFamily="34" charset="-128"/>
              </a:rPr>
              <a:t>https://</a:t>
            </a:r>
            <a:r>
              <a:rPr lang="en-US" altLang="ja-JP" sz="1800" dirty="0" err="1">
                <a:solidFill>
                  <a:srgbClr val="222222"/>
                </a:solidFill>
                <a:effectLst/>
                <a:latin typeface="Times"/>
                <a:ea typeface="ＭＳ Ｐゴシック" panose="020B0600070205080204" pitchFamily="34" charset="-128"/>
                <a:cs typeface="Segoe UI" panose="020B0502040204020203" pitchFamily="34" charset="0"/>
              </a:rPr>
              <a:t>doi.org</a:t>
            </a:r>
            <a:r>
              <a:rPr lang="en-US" altLang="ja-JP" sz="1800" dirty="0">
                <a:solidFill>
                  <a:srgbClr val="222222"/>
                </a:solidFill>
                <a:effectLst/>
                <a:latin typeface="Times"/>
                <a:ea typeface="ＭＳ Ｐゴシック" panose="020B0600070205080204" pitchFamily="34" charset="-128"/>
                <a:cs typeface="Segoe UI" panose="020B0502040204020203" pitchFamily="34" charset="0"/>
              </a:rPr>
              <a:t>/</a:t>
            </a:r>
            <a:r>
              <a:rPr lang="en-US" altLang="ja-JP" sz="1800" spc="15" dirty="0">
                <a:solidFill>
                  <a:srgbClr val="000000"/>
                </a:solidFill>
                <a:effectLst/>
                <a:latin typeface="Times"/>
                <a:ea typeface="ＭＳ Ｐゴシック" panose="020B0600070205080204" pitchFamily="34" charset="-128"/>
                <a:cs typeface="ＭＳ Ｐゴシック" panose="020B0600070205080204" pitchFamily="34" charset="-128"/>
              </a:rPr>
              <a:t>10.1038/s41598-022-22030-5</a:t>
            </a:r>
            <a:r>
              <a:rPr lang="en-US" altLang="ja-JP" sz="1800" spc="15" dirty="0">
                <a:solidFill>
                  <a:srgbClr val="000000"/>
                </a:solidFill>
                <a:latin typeface="Times"/>
                <a:ea typeface="ＭＳ Ｐゴシック" panose="020B0600070205080204" pitchFamily="34" charset="-128"/>
                <a:cs typeface="ＭＳ Ｐゴシック" panose="020B0600070205080204" pitchFamily="34" charset="-128"/>
              </a:rPr>
              <a:t>.</a:t>
            </a:r>
            <a:endParaRPr kumimoji="1" lang="ja-JP" altLang="en-US"/>
          </a:p>
        </p:txBody>
      </p:sp>
      <p:sp>
        <p:nvSpPr>
          <p:cNvPr id="3" name="テキスト ボックス 2">
            <a:extLst>
              <a:ext uri="{FF2B5EF4-FFF2-40B4-BE49-F238E27FC236}">
                <a16:creationId xmlns:a16="http://schemas.microsoft.com/office/drawing/2014/main" id="{29768562-CD96-DAE7-ACBF-51EDA4DAFD20}"/>
              </a:ext>
            </a:extLst>
          </p:cNvPr>
          <p:cNvSpPr txBox="1"/>
          <p:nvPr/>
        </p:nvSpPr>
        <p:spPr>
          <a:xfrm flipH="1">
            <a:off x="1892551" y="1518627"/>
            <a:ext cx="1202673" cy="707886"/>
          </a:xfrm>
          <a:prstGeom prst="rect">
            <a:avLst/>
          </a:prstGeom>
          <a:noFill/>
        </p:spPr>
        <p:txBody>
          <a:bodyPr wrap="square" rtlCol="0">
            <a:spAutoFit/>
          </a:bodyPr>
          <a:lstStyle/>
          <a:p>
            <a:r>
              <a:rPr kumimoji="1" lang="en-US" altLang="ja-JP" sz="2000" i="1" dirty="0">
                <a:solidFill>
                  <a:srgbClr val="006600"/>
                </a:solidFill>
                <a:latin typeface="Times" pitchFamily="2" charset="0"/>
              </a:rPr>
              <a:t>e</a:t>
            </a:r>
            <a:r>
              <a:rPr kumimoji="1" lang="en-US" altLang="ja-JP" sz="2000" dirty="0">
                <a:solidFill>
                  <a:srgbClr val="006600"/>
                </a:solidFill>
                <a:latin typeface="Times" pitchFamily="2" charset="0"/>
              </a:rPr>
              <a:t>+@</a:t>
            </a:r>
            <a:r>
              <a:rPr kumimoji="1" lang="en-US" altLang="ja-JP" sz="2000" i="1" dirty="0">
                <a:solidFill>
                  <a:srgbClr val="006600"/>
                </a:solidFill>
                <a:latin typeface="Times" pitchFamily="2" charset="0"/>
              </a:rPr>
              <a:t>e-e+</a:t>
            </a:r>
          </a:p>
          <a:p>
            <a:r>
              <a:rPr kumimoji="1" lang="en-US" altLang="ja-JP" sz="2000" i="1" dirty="0">
                <a:solidFill>
                  <a:srgbClr val="006600"/>
                </a:solidFill>
                <a:latin typeface="Times" pitchFamily="2" charset="0"/>
              </a:rPr>
              <a:t>dec. e</a:t>
            </a:r>
            <a:r>
              <a:rPr kumimoji="1" lang="en-US" altLang="ja-JP" sz="2000" dirty="0">
                <a:solidFill>
                  <a:srgbClr val="006600"/>
                </a:solidFill>
                <a:latin typeface="Times" pitchFamily="2" charset="0"/>
              </a:rPr>
              <a:t>+</a:t>
            </a:r>
          </a:p>
        </p:txBody>
      </p:sp>
      <p:sp>
        <p:nvSpPr>
          <p:cNvPr id="5" name="テキスト ボックス 4">
            <a:extLst>
              <a:ext uri="{FF2B5EF4-FFF2-40B4-BE49-F238E27FC236}">
                <a16:creationId xmlns:a16="http://schemas.microsoft.com/office/drawing/2014/main" id="{8B8790ED-1531-78D4-8451-C87712D2AD86}"/>
              </a:ext>
            </a:extLst>
          </p:cNvPr>
          <p:cNvSpPr txBox="1"/>
          <p:nvPr/>
        </p:nvSpPr>
        <p:spPr>
          <a:xfrm flipH="1">
            <a:off x="2028508" y="3620626"/>
            <a:ext cx="1419771" cy="707886"/>
          </a:xfrm>
          <a:prstGeom prst="rect">
            <a:avLst/>
          </a:prstGeom>
          <a:noFill/>
        </p:spPr>
        <p:txBody>
          <a:bodyPr wrap="square" rtlCol="0">
            <a:spAutoFit/>
          </a:bodyPr>
          <a:lstStyle/>
          <a:p>
            <a:r>
              <a:rPr kumimoji="1" lang="en-US" altLang="ja-JP" sz="2000" i="1" dirty="0">
                <a:solidFill>
                  <a:srgbClr val="910002"/>
                </a:solidFill>
                <a:latin typeface="Times" pitchFamily="2" charset="0"/>
              </a:rPr>
              <a:t>e</a:t>
            </a:r>
            <a:r>
              <a:rPr kumimoji="1" lang="en-US" altLang="ja-JP" sz="2000" dirty="0">
                <a:solidFill>
                  <a:srgbClr val="910002"/>
                </a:solidFill>
                <a:latin typeface="Times" pitchFamily="2" charset="0"/>
              </a:rPr>
              <a:t>+@</a:t>
            </a:r>
            <a:r>
              <a:rPr kumimoji="1" lang="en-US" altLang="ja-JP" sz="2000" i="1" dirty="0" err="1">
                <a:solidFill>
                  <a:srgbClr val="910002"/>
                </a:solidFill>
                <a:latin typeface="Times" pitchFamily="2" charset="0"/>
              </a:rPr>
              <a:t>e+e</a:t>
            </a:r>
            <a:r>
              <a:rPr kumimoji="1" lang="en-US" altLang="ja-JP" sz="2000" i="1" dirty="0">
                <a:solidFill>
                  <a:srgbClr val="910002"/>
                </a:solidFill>
                <a:latin typeface="Times" pitchFamily="2" charset="0"/>
              </a:rPr>
              <a:t>-</a:t>
            </a:r>
          </a:p>
          <a:p>
            <a:r>
              <a:rPr kumimoji="1" lang="en-US" altLang="ja-JP" sz="2000" i="1" dirty="0">
                <a:solidFill>
                  <a:srgbClr val="910002"/>
                </a:solidFill>
                <a:latin typeface="Times" pitchFamily="2" charset="0"/>
              </a:rPr>
              <a:t>acc. e</a:t>
            </a:r>
            <a:r>
              <a:rPr kumimoji="1" lang="en-US" altLang="ja-JP" sz="2000" dirty="0">
                <a:solidFill>
                  <a:srgbClr val="910002"/>
                </a:solidFill>
                <a:latin typeface="Times" pitchFamily="2" charset="0"/>
              </a:rPr>
              <a:t>+</a:t>
            </a:r>
          </a:p>
        </p:txBody>
      </p:sp>
    </p:spTree>
    <p:extLst>
      <p:ext uri="{BB962C8B-B14F-4D97-AF65-F5344CB8AC3E}">
        <p14:creationId xmlns:p14="http://schemas.microsoft.com/office/powerpoint/2010/main" val="12148716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日付プレースホルダー 3">
            <a:extLst>
              <a:ext uri="{FF2B5EF4-FFF2-40B4-BE49-F238E27FC236}">
                <a16:creationId xmlns:a16="http://schemas.microsoft.com/office/drawing/2014/main" id="{622C7EE6-AAEE-E64F-A2B4-6B0A358CBE22}"/>
              </a:ext>
            </a:extLst>
          </p:cNvPr>
          <p:cNvSpPr>
            <a:spLocks noGrp="1"/>
          </p:cNvSpPr>
          <p:nvPr>
            <p:ph type="dt" sz="quarter" idx="10"/>
          </p:nvPr>
        </p:nvSpPr>
        <p:spPr>
          <a:xfrm>
            <a:off x="685799" y="6164320"/>
            <a:ext cx="2805545"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25-27 Mar. 2024, Tsuyoshi Suwada/ KEK Acc.Lab.</a:t>
            </a:r>
            <a:endParaRPr lang="en-US" altLang="ja-JP" sz="1400" dirty="0">
              <a:solidFill>
                <a:schemeClr val="folHlink"/>
              </a:solidFill>
              <a:latin typeface="Times" pitchFamily="2" charset="0"/>
            </a:endParaRPr>
          </a:p>
        </p:txBody>
      </p:sp>
      <p:sp>
        <p:nvSpPr>
          <p:cNvPr id="11266" name="フッター プレースホルダー 4">
            <a:extLst>
              <a:ext uri="{FF2B5EF4-FFF2-40B4-BE49-F238E27FC236}">
                <a16:creationId xmlns:a16="http://schemas.microsoft.com/office/drawing/2014/main" id="{C77F5FAB-2349-EE49-8CA7-B3D58E4DF743}"/>
              </a:ext>
            </a:extLst>
          </p:cNvPr>
          <p:cNvSpPr>
            <a:spLocks noGrp="1"/>
          </p:cNvSpPr>
          <p:nvPr>
            <p:ph type="ftr" sz="quarter" idx="11"/>
          </p:nvPr>
        </p:nvSpPr>
        <p:spPr>
          <a:xfrm>
            <a:off x="2028509" y="6412869"/>
            <a:ext cx="5654551"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SuperKEKB MAC@KEK</a:t>
            </a:r>
            <a:endParaRPr lang="en-US" altLang="ja-JP" sz="1400" dirty="0">
              <a:solidFill>
                <a:schemeClr val="folHlink"/>
              </a:solidFill>
              <a:latin typeface="Times" pitchFamily="2" charset="0"/>
            </a:endParaRPr>
          </a:p>
        </p:txBody>
      </p:sp>
      <p:sp>
        <p:nvSpPr>
          <p:cNvPr id="11267" name="スライド番号プレースホルダー 5">
            <a:extLst>
              <a:ext uri="{FF2B5EF4-FFF2-40B4-BE49-F238E27FC236}">
                <a16:creationId xmlns:a16="http://schemas.microsoft.com/office/drawing/2014/main" id="{FE9A2176-E05F-8449-AE82-DD707BF87886}"/>
              </a:ext>
            </a:extLst>
          </p:cNvPr>
          <p:cNvSpPr>
            <a:spLocks noGrp="1"/>
          </p:cNvSpPr>
          <p:nvPr>
            <p:ph type="sldNum" sz="quarter" idx="12"/>
          </p:nvPr>
        </p:nvSpPr>
        <p:spPr>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fld id="{4D5630A4-C2ED-0147-B0BC-590C2422087B}" type="slidenum">
              <a:rPr lang="en-US" altLang="ja-JP" sz="1400">
                <a:solidFill>
                  <a:schemeClr val="folHlink"/>
                </a:solidFill>
                <a:latin typeface="Times" pitchFamily="2" charset="0"/>
              </a:rPr>
              <a:pPr/>
              <a:t>14</a:t>
            </a:fld>
            <a:endParaRPr lang="en-US" altLang="ja-JP" sz="1400">
              <a:solidFill>
                <a:schemeClr val="folHlink"/>
              </a:solidFill>
              <a:latin typeface="Times" pitchFamily="2" charset="0"/>
            </a:endParaRPr>
          </a:p>
        </p:txBody>
      </p:sp>
      <p:sp>
        <p:nvSpPr>
          <p:cNvPr id="11268" name="Rectangle 2">
            <a:extLst>
              <a:ext uri="{FF2B5EF4-FFF2-40B4-BE49-F238E27FC236}">
                <a16:creationId xmlns:a16="http://schemas.microsoft.com/office/drawing/2014/main" id="{16C2CD08-161D-E647-8AB9-55E93BA9D34C}"/>
              </a:ext>
            </a:extLst>
          </p:cNvPr>
          <p:cNvSpPr>
            <a:spLocks noGrp="1" noChangeArrowheads="1"/>
          </p:cNvSpPr>
          <p:nvPr>
            <p:ph type="title"/>
          </p:nvPr>
        </p:nvSpPr>
        <p:spPr>
          <a:xfrm>
            <a:off x="286438" y="187748"/>
            <a:ext cx="8551987" cy="762000"/>
          </a:xfrm>
        </p:spPr>
        <p:txBody>
          <a:bodyPr/>
          <a:lstStyle/>
          <a:p>
            <a:pPr eaLnBrk="1" hangingPunct="1"/>
            <a:r>
              <a:rPr lang="en-US" altLang="ja-JP" sz="2400" b="1" i="1" dirty="0">
                <a:solidFill>
                  <a:srgbClr val="002060"/>
                </a:solidFill>
                <a:latin typeface="Times" pitchFamily="2" charset="0"/>
                <a:ea typeface="平成明朝" pitchFamily="84" charset="-128"/>
              </a:rPr>
              <a:t>3D plots in the bunch characteristics as functions of time interval,  capture phase, and bunch intensity for </a:t>
            </a:r>
            <a:r>
              <a:rPr lang="en-US" altLang="ja-JP" sz="2400" b="1" i="1" dirty="0" err="1">
                <a:solidFill>
                  <a:srgbClr val="002060"/>
                </a:solidFill>
                <a:latin typeface="Times" pitchFamily="2" charset="0"/>
                <a:ea typeface="平成明朝" pitchFamily="84" charset="-128"/>
              </a:rPr>
              <a:t>e</a:t>
            </a:r>
            <a:r>
              <a:rPr lang="en-US" altLang="ja-JP" sz="2400" b="1" dirty="0" err="1">
                <a:solidFill>
                  <a:srgbClr val="002060"/>
                </a:solidFill>
                <a:latin typeface="Times" pitchFamily="2" charset="0"/>
                <a:ea typeface="平成明朝" pitchFamily="84" charset="-128"/>
              </a:rPr>
              <a:t>+</a:t>
            </a:r>
            <a:r>
              <a:rPr lang="en-US" altLang="ja-JP" sz="2400" b="1" i="1" dirty="0" err="1">
                <a:solidFill>
                  <a:srgbClr val="002060"/>
                </a:solidFill>
                <a:latin typeface="Times" pitchFamily="2" charset="0"/>
                <a:ea typeface="平成明朝" pitchFamily="84" charset="-128"/>
              </a:rPr>
              <a:t>e</a:t>
            </a:r>
            <a:r>
              <a:rPr lang="en-US" altLang="ja-JP" sz="2400" b="1" dirty="0">
                <a:solidFill>
                  <a:srgbClr val="002060"/>
                </a:solidFill>
                <a:latin typeface="Times" pitchFamily="2" charset="0"/>
                <a:ea typeface="平成明朝" pitchFamily="84" charset="-128"/>
              </a:rPr>
              <a:t>- bunches</a:t>
            </a:r>
          </a:p>
        </p:txBody>
      </p:sp>
      <p:sp>
        <p:nvSpPr>
          <p:cNvPr id="14" name="テキスト ボックス 13">
            <a:extLst>
              <a:ext uri="{FF2B5EF4-FFF2-40B4-BE49-F238E27FC236}">
                <a16:creationId xmlns:a16="http://schemas.microsoft.com/office/drawing/2014/main" id="{A075D0EE-4894-5748-A336-3933C3567DC2}"/>
              </a:ext>
            </a:extLst>
          </p:cNvPr>
          <p:cNvSpPr txBox="1"/>
          <p:nvPr/>
        </p:nvSpPr>
        <p:spPr>
          <a:xfrm flipH="1">
            <a:off x="5338281" y="4907489"/>
            <a:ext cx="3500145" cy="400110"/>
          </a:xfrm>
          <a:prstGeom prst="rect">
            <a:avLst/>
          </a:prstGeom>
          <a:noFill/>
        </p:spPr>
        <p:txBody>
          <a:bodyPr wrap="square" rtlCol="0">
            <a:spAutoFit/>
          </a:bodyPr>
          <a:lstStyle/>
          <a:p>
            <a:r>
              <a:rPr kumimoji="1" lang="en-US" altLang="ja-JP" sz="2000" dirty="0">
                <a:latin typeface="Times" pitchFamily="2" charset="0"/>
              </a:rPr>
              <a:t>2</a:t>
            </a:r>
            <a:r>
              <a:rPr kumimoji="1" lang="en-US" altLang="ja-JP" sz="2000" baseline="30000" dirty="0">
                <a:latin typeface="Times" pitchFamily="2" charset="0"/>
              </a:rPr>
              <a:t>nd</a:t>
            </a:r>
            <a:r>
              <a:rPr kumimoji="1" lang="en-US" altLang="ja-JP" sz="2000" dirty="0">
                <a:latin typeface="Times" pitchFamily="2" charset="0"/>
              </a:rPr>
              <a:t> bunch@SP15-25/SP16-25</a:t>
            </a:r>
          </a:p>
        </p:txBody>
      </p:sp>
      <p:pic>
        <p:nvPicPr>
          <p:cNvPr id="3" name="図 2">
            <a:extLst>
              <a:ext uri="{FF2B5EF4-FFF2-40B4-BE49-F238E27FC236}">
                <a16:creationId xmlns:a16="http://schemas.microsoft.com/office/drawing/2014/main" id="{CA62A8AF-7DEE-7E4D-1687-F8D4B6FB2678}"/>
              </a:ext>
            </a:extLst>
          </p:cNvPr>
          <p:cNvPicPr>
            <a:picLocks noChangeAspect="1"/>
          </p:cNvPicPr>
          <p:nvPr/>
        </p:nvPicPr>
        <p:blipFill>
          <a:blip r:embed="rId2"/>
          <a:stretch>
            <a:fillRect/>
          </a:stretch>
        </p:blipFill>
        <p:spPr>
          <a:xfrm>
            <a:off x="685800" y="1290982"/>
            <a:ext cx="3657620" cy="3401484"/>
          </a:xfrm>
          <a:prstGeom prst="rect">
            <a:avLst/>
          </a:prstGeom>
        </p:spPr>
      </p:pic>
      <p:pic>
        <p:nvPicPr>
          <p:cNvPr id="6" name="図 5">
            <a:extLst>
              <a:ext uri="{FF2B5EF4-FFF2-40B4-BE49-F238E27FC236}">
                <a16:creationId xmlns:a16="http://schemas.microsoft.com/office/drawing/2014/main" id="{ABB4F7B6-2F6C-37EF-5245-2508558065C7}"/>
              </a:ext>
            </a:extLst>
          </p:cNvPr>
          <p:cNvPicPr>
            <a:picLocks noChangeAspect="1"/>
          </p:cNvPicPr>
          <p:nvPr/>
        </p:nvPicPr>
        <p:blipFill>
          <a:blip r:embed="rId3"/>
          <a:stretch>
            <a:fillRect/>
          </a:stretch>
        </p:blipFill>
        <p:spPr>
          <a:xfrm>
            <a:off x="4704203" y="1233353"/>
            <a:ext cx="3901105" cy="3567952"/>
          </a:xfrm>
          <a:prstGeom prst="rect">
            <a:avLst/>
          </a:prstGeom>
        </p:spPr>
      </p:pic>
      <p:sp>
        <p:nvSpPr>
          <p:cNvPr id="7" name="テキスト ボックス 6">
            <a:extLst>
              <a:ext uri="{FF2B5EF4-FFF2-40B4-BE49-F238E27FC236}">
                <a16:creationId xmlns:a16="http://schemas.microsoft.com/office/drawing/2014/main" id="{8C55F9D9-7C4D-4065-5CEA-8536A2CCA057}"/>
              </a:ext>
            </a:extLst>
          </p:cNvPr>
          <p:cNvSpPr txBox="1"/>
          <p:nvPr/>
        </p:nvSpPr>
        <p:spPr>
          <a:xfrm flipH="1">
            <a:off x="1058589" y="4930781"/>
            <a:ext cx="3901105" cy="400110"/>
          </a:xfrm>
          <a:prstGeom prst="rect">
            <a:avLst/>
          </a:prstGeom>
          <a:noFill/>
        </p:spPr>
        <p:txBody>
          <a:bodyPr wrap="square" rtlCol="0">
            <a:spAutoFit/>
          </a:bodyPr>
          <a:lstStyle/>
          <a:p>
            <a:r>
              <a:rPr kumimoji="1" lang="en-US" altLang="ja-JP" sz="2000" dirty="0">
                <a:latin typeface="Times" pitchFamily="2" charset="0"/>
              </a:rPr>
              <a:t>1</a:t>
            </a:r>
            <a:r>
              <a:rPr kumimoji="1" lang="en-US" altLang="ja-JP" sz="2000" baseline="30000" dirty="0">
                <a:latin typeface="Times" pitchFamily="2" charset="0"/>
              </a:rPr>
              <a:t>st</a:t>
            </a:r>
            <a:r>
              <a:rPr kumimoji="1" lang="en-US" altLang="ja-JP" sz="2000" dirty="0">
                <a:latin typeface="Times" pitchFamily="2" charset="0"/>
              </a:rPr>
              <a:t> bunch@SP15-25/SP16-25</a:t>
            </a:r>
          </a:p>
        </p:txBody>
      </p:sp>
      <p:sp>
        <p:nvSpPr>
          <p:cNvPr id="2" name="テキスト ボックス 1">
            <a:extLst>
              <a:ext uri="{FF2B5EF4-FFF2-40B4-BE49-F238E27FC236}">
                <a16:creationId xmlns:a16="http://schemas.microsoft.com/office/drawing/2014/main" id="{19B3C0D7-7707-0CDB-8D80-3380B48F31B7}"/>
              </a:ext>
            </a:extLst>
          </p:cNvPr>
          <p:cNvSpPr txBox="1"/>
          <p:nvPr/>
        </p:nvSpPr>
        <p:spPr>
          <a:xfrm flipH="1">
            <a:off x="2175856" y="4079742"/>
            <a:ext cx="457175" cy="369332"/>
          </a:xfrm>
          <a:prstGeom prst="rect">
            <a:avLst/>
          </a:prstGeom>
          <a:noFill/>
        </p:spPr>
        <p:txBody>
          <a:bodyPr wrap="square" rtlCol="0">
            <a:spAutoFit/>
          </a:bodyPr>
          <a:lstStyle/>
          <a:p>
            <a:r>
              <a:rPr kumimoji="1" lang="en-US" altLang="ja-JP" sz="1800" b="1" i="1" dirty="0">
                <a:solidFill>
                  <a:srgbClr val="0000FF"/>
                </a:solidFill>
                <a:latin typeface="Times" pitchFamily="2" charset="0"/>
              </a:rPr>
              <a:t>e-</a:t>
            </a:r>
            <a:endParaRPr kumimoji="1" lang="en-US" altLang="ja-JP" sz="1800" b="1" dirty="0">
              <a:solidFill>
                <a:srgbClr val="0000FF"/>
              </a:solidFill>
              <a:latin typeface="Times" pitchFamily="2" charset="0"/>
            </a:endParaRPr>
          </a:p>
        </p:txBody>
      </p:sp>
      <p:sp>
        <p:nvSpPr>
          <p:cNvPr id="4" name="テキスト ボックス 3">
            <a:extLst>
              <a:ext uri="{FF2B5EF4-FFF2-40B4-BE49-F238E27FC236}">
                <a16:creationId xmlns:a16="http://schemas.microsoft.com/office/drawing/2014/main" id="{E64ED6DC-D48F-5385-0E3E-85B4629F25D3}"/>
              </a:ext>
            </a:extLst>
          </p:cNvPr>
          <p:cNvSpPr txBox="1"/>
          <p:nvPr/>
        </p:nvSpPr>
        <p:spPr>
          <a:xfrm flipH="1">
            <a:off x="2633031" y="4079742"/>
            <a:ext cx="583894" cy="369332"/>
          </a:xfrm>
          <a:prstGeom prst="rect">
            <a:avLst/>
          </a:prstGeom>
          <a:noFill/>
        </p:spPr>
        <p:txBody>
          <a:bodyPr wrap="square" rtlCol="0">
            <a:spAutoFit/>
          </a:bodyPr>
          <a:lstStyle/>
          <a:p>
            <a:r>
              <a:rPr kumimoji="1" lang="en-US" altLang="ja-JP" sz="1800" b="1" i="1" dirty="0">
                <a:solidFill>
                  <a:srgbClr val="FF0000"/>
                </a:solidFill>
                <a:latin typeface="Times" pitchFamily="2" charset="0"/>
              </a:rPr>
              <a:t>e+</a:t>
            </a:r>
            <a:endParaRPr kumimoji="1" lang="en-US" altLang="ja-JP" sz="1800" b="1" dirty="0">
              <a:solidFill>
                <a:srgbClr val="FF0000"/>
              </a:solidFill>
              <a:latin typeface="Times" pitchFamily="2" charset="0"/>
            </a:endParaRPr>
          </a:p>
        </p:txBody>
      </p:sp>
      <p:sp>
        <p:nvSpPr>
          <p:cNvPr id="5" name="テキスト ボックス 4">
            <a:extLst>
              <a:ext uri="{FF2B5EF4-FFF2-40B4-BE49-F238E27FC236}">
                <a16:creationId xmlns:a16="http://schemas.microsoft.com/office/drawing/2014/main" id="{FC7942D2-E21A-B358-3602-F1605E1A3F45}"/>
              </a:ext>
            </a:extLst>
          </p:cNvPr>
          <p:cNvSpPr txBox="1"/>
          <p:nvPr/>
        </p:nvSpPr>
        <p:spPr>
          <a:xfrm flipH="1">
            <a:off x="6510969" y="4048356"/>
            <a:ext cx="457175" cy="369332"/>
          </a:xfrm>
          <a:prstGeom prst="rect">
            <a:avLst/>
          </a:prstGeom>
          <a:noFill/>
        </p:spPr>
        <p:txBody>
          <a:bodyPr wrap="square" rtlCol="0">
            <a:spAutoFit/>
          </a:bodyPr>
          <a:lstStyle/>
          <a:p>
            <a:r>
              <a:rPr kumimoji="1" lang="en-US" altLang="ja-JP" sz="1800" b="1" i="1" dirty="0">
                <a:solidFill>
                  <a:srgbClr val="0000FF"/>
                </a:solidFill>
                <a:latin typeface="Times" pitchFamily="2" charset="0"/>
              </a:rPr>
              <a:t>e-</a:t>
            </a:r>
            <a:endParaRPr kumimoji="1" lang="en-US" altLang="ja-JP" sz="1800" b="1" dirty="0">
              <a:solidFill>
                <a:srgbClr val="0000FF"/>
              </a:solidFill>
              <a:latin typeface="Times" pitchFamily="2" charset="0"/>
            </a:endParaRPr>
          </a:p>
        </p:txBody>
      </p:sp>
      <p:sp>
        <p:nvSpPr>
          <p:cNvPr id="8" name="テキスト ボックス 7">
            <a:extLst>
              <a:ext uri="{FF2B5EF4-FFF2-40B4-BE49-F238E27FC236}">
                <a16:creationId xmlns:a16="http://schemas.microsoft.com/office/drawing/2014/main" id="{27D9A892-7C54-D087-7448-DB6E141E70F3}"/>
              </a:ext>
            </a:extLst>
          </p:cNvPr>
          <p:cNvSpPr txBox="1"/>
          <p:nvPr/>
        </p:nvSpPr>
        <p:spPr>
          <a:xfrm flipH="1">
            <a:off x="6880008" y="3905135"/>
            <a:ext cx="583894" cy="369332"/>
          </a:xfrm>
          <a:prstGeom prst="rect">
            <a:avLst/>
          </a:prstGeom>
          <a:noFill/>
        </p:spPr>
        <p:txBody>
          <a:bodyPr wrap="square" rtlCol="0">
            <a:spAutoFit/>
          </a:bodyPr>
          <a:lstStyle/>
          <a:p>
            <a:r>
              <a:rPr kumimoji="1" lang="en-US" altLang="ja-JP" sz="1800" b="1" i="1" dirty="0">
                <a:solidFill>
                  <a:srgbClr val="FF0000"/>
                </a:solidFill>
                <a:latin typeface="Times" pitchFamily="2" charset="0"/>
              </a:rPr>
              <a:t>e+</a:t>
            </a:r>
            <a:endParaRPr kumimoji="1" lang="en-US" altLang="ja-JP" sz="1800" b="1" dirty="0">
              <a:solidFill>
                <a:srgbClr val="FF0000"/>
              </a:solidFill>
              <a:latin typeface="Times" pitchFamily="2" charset="0"/>
            </a:endParaRPr>
          </a:p>
        </p:txBody>
      </p:sp>
      <p:sp>
        <p:nvSpPr>
          <p:cNvPr id="9" name="テキスト ボックス 8">
            <a:extLst>
              <a:ext uri="{FF2B5EF4-FFF2-40B4-BE49-F238E27FC236}">
                <a16:creationId xmlns:a16="http://schemas.microsoft.com/office/drawing/2014/main" id="{4EC4F874-25E6-17E1-E4CA-ED7D00D6C756}"/>
              </a:ext>
            </a:extLst>
          </p:cNvPr>
          <p:cNvSpPr txBox="1"/>
          <p:nvPr/>
        </p:nvSpPr>
        <p:spPr>
          <a:xfrm flipH="1">
            <a:off x="1558911" y="1662394"/>
            <a:ext cx="583894" cy="369332"/>
          </a:xfrm>
          <a:prstGeom prst="rect">
            <a:avLst/>
          </a:prstGeom>
          <a:noFill/>
        </p:spPr>
        <p:txBody>
          <a:bodyPr wrap="square" rtlCol="0">
            <a:spAutoFit/>
          </a:bodyPr>
          <a:lstStyle/>
          <a:p>
            <a:r>
              <a:rPr kumimoji="1" lang="en-US" altLang="ja-JP" sz="1800" b="1" i="1" dirty="0">
                <a:solidFill>
                  <a:srgbClr val="FF0000"/>
                </a:solidFill>
                <a:latin typeface="Times" pitchFamily="2" charset="0"/>
              </a:rPr>
              <a:t>e+</a:t>
            </a:r>
            <a:endParaRPr kumimoji="1" lang="en-US" altLang="ja-JP" sz="1800" b="1" dirty="0">
              <a:solidFill>
                <a:srgbClr val="FF0000"/>
              </a:solidFill>
              <a:latin typeface="Times" pitchFamily="2" charset="0"/>
            </a:endParaRPr>
          </a:p>
        </p:txBody>
      </p:sp>
      <p:sp>
        <p:nvSpPr>
          <p:cNvPr id="10" name="テキスト ボックス 9">
            <a:extLst>
              <a:ext uri="{FF2B5EF4-FFF2-40B4-BE49-F238E27FC236}">
                <a16:creationId xmlns:a16="http://schemas.microsoft.com/office/drawing/2014/main" id="{E348657F-0E97-44B9-2B4C-92D91441C5A1}"/>
              </a:ext>
            </a:extLst>
          </p:cNvPr>
          <p:cNvSpPr txBox="1"/>
          <p:nvPr/>
        </p:nvSpPr>
        <p:spPr>
          <a:xfrm flipH="1">
            <a:off x="5688400" y="1608567"/>
            <a:ext cx="583894" cy="369332"/>
          </a:xfrm>
          <a:prstGeom prst="rect">
            <a:avLst/>
          </a:prstGeom>
          <a:noFill/>
        </p:spPr>
        <p:txBody>
          <a:bodyPr wrap="square" rtlCol="0">
            <a:spAutoFit/>
          </a:bodyPr>
          <a:lstStyle/>
          <a:p>
            <a:r>
              <a:rPr kumimoji="1" lang="en-US" altLang="ja-JP" sz="1800" b="1" i="1" dirty="0">
                <a:solidFill>
                  <a:srgbClr val="FF0000"/>
                </a:solidFill>
                <a:latin typeface="Times" pitchFamily="2" charset="0"/>
              </a:rPr>
              <a:t>e+</a:t>
            </a:r>
            <a:endParaRPr kumimoji="1" lang="en-US" altLang="ja-JP" sz="1800" b="1" dirty="0">
              <a:solidFill>
                <a:srgbClr val="FF0000"/>
              </a:solidFill>
              <a:latin typeface="Times" pitchFamily="2" charset="0"/>
            </a:endParaRPr>
          </a:p>
        </p:txBody>
      </p:sp>
    </p:spTree>
    <p:extLst>
      <p:ext uri="{BB962C8B-B14F-4D97-AF65-F5344CB8AC3E}">
        <p14:creationId xmlns:p14="http://schemas.microsoft.com/office/powerpoint/2010/main" val="2305265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9D8437E5-6350-C8E5-1A2C-8F1656C1C4C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01234" y="891271"/>
            <a:ext cx="4280672" cy="4134914"/>
          </a:xfrm>
          <a:prstGeom prst="rect">
            <a:avLst/>
          </a:prstGeom>
        </p:spPr>
      </p:pic>
      <p:pic>
        <p:nvPicPr>
          <p:cNvPr id="13" name="図 12">
            <a:extLst>
              <a:ext uri="{FF2B5EF4-FFF2-40B4-BE49-F238E27FC236}">
                <a16:creationId xmlns:a16="http://schemas.microsoft.com/office/drawing/2014/main" id="{650B3E99-DF08-8FFE-E127-EA9168E761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3348" y="937279"/>
            <a:ext cx="4239030" cy="4071299"/>
          </a:xfrm>
          <a:prstGeom prst="rect">
            <a:avLst/>
          </a:prstGeom>
        </p:spPr>
      </p:pic>
      <p:sp>
        <p:nvSpPr>
          <p:cNvPr id="11265" name="日付プレースホルダー 3">
            <a:extLst>
              <a:ext uri="{FF2B5EF4-FFF2-40B4-BE49-F238E27FC236}">
                <a16:creationId xmlns:a16="http://schemas.microsoft.com/office/drawing/2014/main" id="{622C7EE6-AAEE-E64F-A2B4-6B0A358CBE22}"/>
              </a:ext>
            </a:extLst>
          </p:cNvPr>
          <p:cNvSpPr>
            <a:spLocks noGrp="1"/>
          </p:cNvSpPr>
          <p:nvPr>
            <p:ph type="dt" sz="quarter" idx="10"/>
          </p:nvPr>
        </p:nvSpPr>
        <p:spPr>
          <a:xfrm>
            <a:off x="234108" y="6307540"/>
            <a:ext cx="3092986"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25-27 Mar. 2024, Tsuyoshi Suwada/ KEK Acc.Lab.</a:t>
            </a:r>
            <a:endParaRPr lang="en-US" altLang="ja-JP" sz="1400" dirty="0">
              <a:solidFill>
                <a:schemeClr val="folHlink"/>
              </a:solidFill>
              <a:latin typeface="Times" pitchFamily="2" charset="0"/>
            </a:endParaRPr>
          </a:p>
        </p:txBody>
      </p:sp>
      <p:sp>
        <p:nvSpPr>
          <p:cNvPr id="11266" name="フッター プレースホルダー 4">
            <a:extLst>
              <a:ext uri="{FF2B5EF4-FFF2-40B4-BE49-F238E27FC236}">
                <a16:creationId xmlns:a16="http://schemas.microsoft.com/office/drawing/2014/main" id="{C77F5FAB-2349-EE49-8CA7-B3D58E4DF743}"/>
              </a:ext>
            </a:extLst>
          </p:cNvPr>
          <p:cNvSpPr>
            <a:spLocks noGrp="1"/>
          </p:cNvSpPr>
          <p:nvPr>
            <p:ph type="ftr" sz="quarter" idx="11"/>
          </p:nvPr>
        </p:nvSpPr>
        <p:spPr>
          <a:xfrm>
            <a:off x="2074932" y="6396627"/>
            <a:ext cx="5654551"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SuperKEKB MAC@KEK</a:t>
            </a:r>
            <a:endParaRPr lang="en-US" altLang="ja-JP" sz="1400" dirty="0">
              <a:solidFill>
                <a:schemeClr val="folHlink"/>
              </a:solidFill>
              <a:latin typeface="Times" pitchFamily="2" charset="0"/>
            </a:endParaRPr>
          </a:p>
        </p:txBody>
      </p:sp>
      <p:sp>
        <p:nvSpPr>
          <p:cNvPr id="11267" name="スライド番号プレースホルダー 5">
            <a:extLst>
              <a:ext uri="{FF2B5EF4-FFF2-40B4-BE49-F238E27FC236}">
                <a16:creationId xmlns:a16="http://schemas.microsoft.com/office/drawing/2014/main" id="{FE9A2176-E05F-8449-AE82-DD707BF87886}"/>
              </a:ext>
            </a:extLst>
          </p:cNvPr>
          <p:cNvSpPr>
            <a:spLocks noGrp="1"/>
          </p:cNvSpPr>
          <p:nvPr>
            <p:ph type="sldNum" sz="quarter" idx="12"/>
          </p:nvPr>
        </p:nvSpPr>
        <p:spPr>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fld id="{4D5630A4-C2ED-0147-B0BC-590C2422087B}" type="slidenum">
              <a:rPr lang="en-US" altLang="ja-JP" sz="1400">
                <a:solidFill>
                  <a:schemeClr val="folHlink"/>
                </a:solidFill>
                <a:latin typeface="Times" pitchFamily="2" charset="0"/>
              </a:rPr>
              <a:pPr/>
              <a:t>15</a:t>
            </a:fld>
            <a:endParaRPr lang="en-US" altLang="ja-JP" sz="1400">
              <a:solidFill>
                <a:schemeClr val="folHlink"/>
              </a:solidFill>
              <a:latin typeface="Times" pitchFamily="2" charset="0"/>
            </a:endParaRPr>
          </a:p>
        </p:txBody>
      </p:sp>
      <p:sp>
        <p:nvSpPr>
          <p:cNvPr id="11268" name="Rectangle 2">
            <a:extLst>
              <a:ext uri="{FF2B5EF4-FFF2-40B4-BE49-F238E27FC236}">
                <a16:creationId xmlns:a16="http://schemas.microsoft.com/office/drawing/2014/main" id="{16C2CD08-161D-E647-8AB9-55E93BA9D34C}"/>
              </a:ext>
            </a:extLst>
          </p:cNvPr>
          <p:cNvSpPr>
            <a:spLocks noGrp="1" noChangeArrowheads="1"/>
          </p:cNvSpPr>
          <p:nvPr>
            <p:ph type="title"/>
          </p:nvPr>
        </p:nvSpPr>
        <p:spPr>
          <a:xfrm>
            <a:off x="1" y="-13950"/>
            <a:ext cx="9144000" cy="762000"/>
          </a:xfrm>
        </p:spPr>
        <p:txBody>
          <a:bodyPr/>
          <a:lstStyle/>
          <a:p>
            <a:pPr eaLnBrk="1" hangingPunct="1"/>
            <a:r>
              <a:rPr lang="en-US" altLang="ja-JP" sz="2800" b="1" i="1" dirty="0" err="1">
                <a:solidFill>
                  <a:srgbClr val="002060"/>
                </a:solidFill>
                <a:latin typeface="Times" pitchFamily="2" charset="0"/>
                <a:ea typeface="平成明朝" pitchFamily="84" charset="-128"/>
              </a:rPr>
              <a:t>e+e</a:t>
            </a:r>
            <a:r>
              <a:rPr lang="en-US" altLang="ja-JP" sz="2800" b="1" i="1" dirty="0">
                <a:solidFill>
                  <a:srgbClr val="002060"/>
                </a:solidFill>
                <a:latin typeface="Times" pitchFamily="2" charset="0"/>
                <a:ea typeface="平成明朝" pitchFamily="84" charset="-128"/>
              </a:rPr>
              <a:t>- bunch characteristics depending on the capture phase</a:t>
            </a:r>
          </a:p>
        </p:txBody>
      </p:sp>
      <p:sp>
        <p:nvSpPr>
          <p:cNvPr id="17" name="テキスト ボックス 16">
            <a:extLst>
              <a:ext uri="{FF2B5EF4-FFF2-40B4-BE49-F238E27FC236}">
                <a16:creationId xmlns:a16="http://schemas.microsoft.com/office/drawing/2014/main" id="{9C0D9F4E-9E3A-7646-80A8-33137548B3CB}"/>
              </a:ext>
            </a:extLst>
          </p:cNvPr>
          <p:cNvSpPr txBox="1"/>
          <p:nvPr/>
        </p:nvSpPr>
        <p:spPr>
          <a:xfrm flipH="1">
            <a:off x="263472" y="5209610"/>
            <a:ext cx="2205959" cy="738664"/>
          </a:xfrm>
          <a:prstGeom prst="rect">
            <a:avLst/>
          </a:prstGeom>
          <a:noFill/>
          <a:ln>
            <a:solidFill>
              <a:srgbClr val="0000FF"/>
            </a:solidFill>
          </a:ln>
        </p:spPr>
        <p:txBody>
          <a:bodyPr wrap="square" rtlCol="0">
            <a:spAutoFit/>
          </a:bodyPr>
          <a:lstStyle/>
          <a:p>
            <a:r>
              <a:rPr kumimoji="1" lang="en-US" altLang="ja-JP" sz="1400" i="1" dirty="0">
                <a:solidFill>
                  <a:srgbClr val="0000FF"/>
                </a:solidFill>
                <a:latin typeface="Times" pitchFamily="2" charset="0"/>
              </a:rPr>
              <a:t>1</a:t>
            </a:r>
            <a:r>
              <a:rPr kumimoji="1" lang="en-US" altLang="ja-JP" sz="1400" i="1" baseline="30000" dirty="0">
                <a:solidFill>
                  <a:srgbClr val="0000FF"/>
                </a:solidFill>
                <a:latin typeface="Times" pitchFamily="2" charset="0"/>
              </a:rPr>
              <a:t>st</a:t>
            </a:r>
            <a:r>
              <a:rPr kumimoji="1" lang="en-US" altLang="ja-JP" sz="1400" i="1" dirty="0">
                <a:solidFill>
                  <a:srgbClr val="0000FF"/>
                </a:solidFill>
                <a:latin typeface="Times" pitchFamily="2" charset="0"/>
              </a:rPr>
              <a:t> e</a:t>
            </a:r>
            <a:r>
              <a:rPr kumimoji="1" lang="en-US" altLang="ja-JP" sz="1400" dirty="0">
                <a:solidFill>
                  <a:srgbClr val="0000FF"/>
                </a:solidFill>
                <a:latin typeface="Times" pitchFamily="2" charset="0"/>
              </a:rPr>
              <a:t>-@</a:t>
            </a:r>
            <a:r>
              <a:rPr kumimoji="1" lang="en-US" altLang="ja-JP" sz="1400" i="1" dirty="0">
                <a:solidFill>
                  <a:srgbClr val="0000FF"/>
                </a:solidFill>
                <a:latin typeface="Times" pitchFamily="2" charset="0"/>
              </a:rPr>
              <a:t>e</a:t>
            </a:r>
            <a:r>
              <a:rPr kumimoji="1" lang="en-US" altLang="ja-JP" sz="1400" dirty="0">
                <a:solidFill>
                  <a:srgbClr val="0000FF"/>
                </a:solidFill>
                <a:latin typeface="Times" pitchFamily="2" charset="0"/>
              </a:rPr>
              <a:t>-</a:t>
            </a:r>
            <a:r>
              <a:rPr kumimoji="1" lang="en-US" altLang="ja-JP" sz="1400" i="1" dirty="0">
                <a:solidFill>
                  <a:srgbClr val="0000FF"/>
                </a:solidFill>
                <a:latin typeface="Times" pitchFamily="2" charset="0"/>
              </a:rPr>
              <a:t>e+, </a:t>
            </a:r>
          </a:p>
          <a:p>
            <a:r>
              <a:rPr kumimoji="1" lang="en-US" altLang="ja-JP" sz="1400" i="1" dirty="0">
                <a:solidFill>
                  <a:srgbClr val="910002"/>
                </a:solidFill>
                <a:latin typeface="Times" pitchFamily="2" charset="0"/>
              </a:rPr>
              <a:t>1</a:t>
            </a:r>
            <a:r>
              <a:rPr kumimoji="1" lang="en-US" altLang="ja-JP" sz="1400" i="1" baseline="30000" dirty="0">
                <a:solidFill>
                  <a:srgbClr val="910002"/>
                </a:solidFill>
                <a:latin typeface="Times" pitchFamily="2" charset="0"/>
              </a:rPr>
              <a:t>st</a:t>
            </a:r>
            <a:r>
              <a:rPr kumimoji="1" lang="en-US" altLang="ja-JP" sz="1400" i="1" dirty="0">
                <a:solidFill>
                  <a:srgbClr val="910002"/>
                </a:solidFill>
                <a:latin typeface="Times" pitchFamily="2" charset="0"/>
              </a:rPr>
              <a:t> e</a:t>
            </a:r>
            <a:r>
              <a:rPr kumimoji="1" lang="en-US" altLang="ja-JP" sz="1400" dirty="0">
                <a:solidFill>
                  <a:srgbClr val="910002"/>
                </a:solidFill>
                <a:latin typeface="Times" pitchFamily="2" charset="0"/>
              </a:rPr>
              <a:t>-@</a:t>
            </a:r>
            <a:r>
              <a:rPr kumimoji="1" lang="en-US" altLang="ja-JP" sz="1400" i="1" dirty="0" err="1">
                <a:solidFill>
                  <a:srgbClr val="910002"/>
                </a:solidFill>
                <a:latin typeface="Times" pitchFamily="2" charset="0"/>
              </a:rPr>
              <a:t>e+e</a:t>
            </a:r>
            <a:r>
              <a:rPr kumimoji="1" lang="en-US" altLang="ja-JP" sz="1400" i="1" dirty="0">
                <a:solidFill>
                  <a:srgbClr val="910002"/>
                </a:solidFill>
                <a:latin typeface="Times" pitchFamily="2" charset="0"/>
              </a:rPr>
              <a:t>-</a:t>
            </a:r>
            <a:r>
              <a:rPr kumimoji="1" lang="en-US" altLang="ja-JP" sz="1400" i="1" dirty="0">
                <a:solidFill>
                  <a:srgbClr val="0000FF"/>
                </a:solidFill>
                <a:latin typeface="Times" pitchFamily="2" charset="0"/>
              </a:rPr>
              <a:t> </a:t>
            </a:r>
            <a:r>
              <a:rPr kumimoji="1" lang="en-US" altLang="ja-JP" sz="1400" dirty="0">
                <a:latin typeface="Times" pitchFamily="2" charset="0"/>
              </a:rPr>
              <a:t>at SP15-25,</a:t>
            </a:r>
          </a:p>
          <a:p>
            <a:r>
              <a:rPr kumimoji="1" lang="en-US" altLang="ja-JP" sz="1400" dirty="0">
                <a:solidFill>
                  <a:srgbClr val="0000FF"/>
                </a:solidFill>
                <a:latin typeface="Times" pitchFamily="2" charset="0"/>
              </a:rPr>
              <a:t>Step phase </a:t>
            </a:r>
            <a:r>
              <a:rPr kumimoji="1" lang="en-US" altLang="ja-JP" sz="1400" dirty="0">
                <a:latin typeface="Symbol" pitchFamily="2" charset="2"/>
              </a:rPr>
              <a:t>D</a:t>
            </a:r>
            <a:r>
              <a:rPr kumimoji="1" lang="en-US" altLang="ja-JP" sz="1400" dirty="0">
                <a:solidFill>
                  <a:srgbClr val="0000FF"/>
                </a:solidFill>
                <a:latin typeface="Symbol" pitchFamily="2" charset="2"/>
              </a:rPr>
              <a:t>f</a:t>
            </a:r>
            <a:r>
              <a:rPr kumimoji="1" lang="en-US" altLang="ja-JP" sz="1400" dirty="0">
                <a:solidFill>
                  <a:srgbClr val="0000FF"/>
                </a:solidFill>
                <a:latin typeface="Times" pitchFamily="2" charset="0"/>
              </a:rPr>
              <a:t>15=</a:t>
            </a:r>
            <a:r>
              <a:rPr kumimoji="1" lang="en-US" altLang="ja-JP" sz="1400" dirty="0">
                <a:latin typeface="Symbol" pitchFamily="2" charset="2"/>
              </a:rPr>
              <a:t>D</a:t>
            </a:r>
            <a:r>
              <a:rPr kumimoji="1" lang="en-US" altLang="ja-JP" sz="1400" dirty="0">
                <a:solidFill>
                  <a:srgbClr val="0000FF"/>
                </a:solidFill>
                <a:latin typeface="Symbol" pitchFamily="2" charset="2"/>
              </a:rPr>
              <a:t>f</a:t>
            </a:r>
            <a:r>
              <a:rPr kumimoji="1" lang="en-US" altLang="ja-JP" sz="1400" dirty="0">
                <a:solidFill>
                  <a:srgbClr val="0000FF"/>
                </a:solidFill>
                <a:latin typeface="Times" pitchFamily="2" charset="0"/>
              </a:rPr>
              <a:t>16=10</a:t>
            </a:r>
            <a:r>
              <a:rPr kumimoji="1" lang="en-US" altLang="ja-JP" sz="1400" baseline="30000" dirty="0">
                <a:solidFill>
                  <a:srgbClr val="0000FF"/>
                </a:solidFill>
                <a:latin typeface="Times" pitchFamily="2" charset="0"/>
              </a:rPr>
              <a:t>o</a:t>
            </a:r>
            <a:r>
              <a:rPr kumimoji="1" lang="en-US" altLang="ja-JP" sz="1400" dirty="0">
                <a:solidFill>
                  <a:srgbClr val="0000FF"/>
                </a:solidFill>
                <a:latin typeface="Times" pitchFamily="2" charset="0"/>
              </a:rPr>
              <a:t> </a:t>
            </a:r>
            <a:endParaRPr kumimoji="1" lang="ja-JP" altLang="en-US" sz="1400">
              <a:latin typeface="Times" pitchFamily="2" charset="0"/>
            </a:endParaRPr>
          </a:p>
        </p:txBody>
      </p:sp>
      <p:sp>
        <p:nvSpPr>
          <p:cNvPr id="7" name="テキスト ボックス 6">
            <a:extLst>
              <a:ext uri="{FF2B5EF4-FFF2-40B4-BE49-F238E27FC236}">
                <a16:creationId xmlns:a16="http://schemas.microsoft.com/office/drawing/2014/main" id="{307A127C-A01D-9298-E7BD-AF83C2F25794}"/>
              </a:ext>
            </a:extLst>
          </p:cNvPr>
          <p:cNvSpPr txBox="1"/>
          <p:nvPr/>
        </p:nvSpPr>
        <p:spPr>
          <a:xfrm flipH="1">
            <a:off x="2680589" y="5208489"/>
            <a:ext cx="1964496" cy="523220"/>
          </a:xfrm>
          <a:prstGeom prst="rect">
            <a:avLst/>
          </a:prstGeom>
          <a:noFill/>
          <a:ln>
            <a:solidFill>
              <a:srgbClr val="006600"/>
            </a:solidFill>
          </a:ln>
        </p:spPr>
        <p:txBody>
          <a:bodyPr wrap="square" rtlCol="0">
            <a:spAutoFit/>
          </a:bodyPr>
          <a:lstStyle/>
          <a:p>
            <a:r>
              <a:rPr kumimoji="1" lang="en-US" altLang="ja-JP" sz="1400" i="1" dirty="0">
                <a:solidFill>
                  <a:srgbClr val="FF0000"/>
                </a:solidFill>
                <a:latin typeface="Times" pitchFamily="2" charset="0"/>
              </a:rPr>
              <a:t>1</a:t>
            </a:r>
            <a:r>
              <a:rPr kumimoji="1" lang="en-US" altLang="ja-JP" sz="1400" i="1" baseline="30000" dirty="0">
                <a:solidFill>
                  <a:srgbClr val="FF0000"/>
                </a:solidFill>
                <a:latin typeface="Times" pitchFamily="2" charset="0"/>
              </a:rPr>
              <a:t>st</a:t>
            </a:r>
            <a:r>
              <a:rPr kumimoji="1" lang="en-US" altLang="ja-JP" sz="1400" i="1" dirty="0">
                <a:solidFill>
                  <a:srgbClr val="FF0000"/>
                </a:solidFill>
                <a:latin typeface="Times" pitchFamily="2" charset="0"/>
              </a:rPr>
              <a:t> e+</a:t>
            </a:r>
            <a:r>
              <a:rPr kumimoji="1" lang="en-US" altLang="ja-JP" sz="1400" dirty="0">
                <a:solidFill>
                  <a:srgbClr val="FF0000"/>
                </a:solidFill>
                <a:latin typeface="Times" pitchFamily="2" charset="0"/>
              </a:rPr>
              <a:t>@</a:t>
            </a:r>
            <a:r>
              <a:rPr kumimoji="1" lang="en-US" altLang="ja-JP" sz="1400" i="1" dirty="0">
                <a:solidFill>
                  <a:srgbClr val="FF0000"/>
                </a:solidFill>
                <a:latin typeface="Times" pitchFamily="2" charset="0"/>
              </a:rPr>
              <a:t>e</a:t>
            </a:r>
            <a:r>
              <a:rPr kumimoji="1" lang="en-US" altLang="ja-JP" sz="1400" dirty="0">
                <a:solidFill>
                  <a:srgbClr val="FF0000"/>
                </a:solidFill>
                <a:latin typeface="Times" pitchFamily="2" charset="0"/>
              </a:rPr>
              <a:t>-</a:t>
            </a:r>
            <a:r>
              <a:rPr kumimoji="1" lang="en-US" altLang="ja-JP" sz="1400" i="1" dirty="0">
                <a:solidFill>
                  <a:srgbClr val="FF0000"/>
                </a:solidFill>
                <a:latin typeface="Times" pitchFamily="2" charset="0"/>
              </a:rPr>
              <a:t>e+, </a:t>
            </a:r>
          </a:p>
          <a:p>
            <a:r>
              <a:rPr kumimoji="1" lang="en-US" altLang="ja-JP" sz="1400" i="1" dirty="0">
                <a:solidFill>
                  <a:srgbClr val="006600"/>
                </a:solidFill>
                <a:latin typeface="Times" pitchFamily="2" charset="0"/>
              </a:rPr>
              <a:t>1</a:t>
            </a:r>
            <a:r>
              <a:rPr kumimoji="1" lang="en-US" altLang="ja-JP" sz="1400" i="1" baseline="30000" dirty="0">
                <a:solidFill>
                  <a:srgbClr val="006600"/>
                </a:solidFill>
                <a:latin typeface="Times" pitchFamily="2" charset="0"/>
              </a:rPr>
              <a:t>st</a:t>
            </a:r>
            <a:r>
              <a:rPr kumimoji="1" lang="en-US" altLang="ja-JP" sz="1400" i="1" dirty="0">
                <a:solidFill>
                  <a:srgbClr val="006600"/>
                </a:solidFill>
                <a:latin typeface="Times" pitchFamily="2" charset="0"/>
              </a:rPr>
              <a:t> e</a:t>
            </a:r>
            <a:r>
              <a:rPr kumimoji="1" lang="en-US" altLang="ja-JP" sz="1400" dirty="0">
                <a:solidFill>
                  <a:srgbClr val="006600"/>
                </a:solidFill>
                <a:latin typeface="Times" pitchFamily="2" charset="0"/>
              </a:rPr>
              <a:t>+@</a:t>
            </a:r>
            <a:r>
              <a:rPr kumimoji="1" lang="en-US" altLang="ja-JP" sz="1400" i="1" dirty="0" err="1">
                <a:solidFill>
                  <a:srgbClr val="006600"/>
                </a:solidFill>
                <a:latin typeface="Times" pitchFamily="2" charset="0"/>
              </a:rPr>
              <a:t>e+e</a:t>
            </a:r>
            <a:r>
              <a:rPr kumimoji="1" lang="en-US" altLang="ja-JP" sz="1400" i="1" dirty="0">
                <a:solidFill>
                  <a:srgbClr val="006600"/>
                </a:solidFill>
                <a:latin typeface="Times" pitchFamily="2" charset="0"/>
              </a:rPr>
              <a:t>- </a:t>
            </a:r>
            <a:r>
              <a:rPr kumimoji="1" lang="en-US" altLang="ja-JP" sz="1400" dirty="0">
                <a:latin typeface="Times" pitchFamily="2" charset="0"/>
              </a:rPr>
              <a:t>at SP15-25</a:t>
            </a:r>
            <a:endParaRPr kumimoji="1" lang="ja-JP" altLang="en-US" sz="1400">
              <a:latin typeface="Times" pitchFamily="2" charset="0"/>
            </a:endParaRPr>
          </a:p>
        </p:txBody>
      </p:sp>
      <p:sp>
        <p:nvSpPr>
          <p:cNvPr id="8" name="テキスト ボックス 7">
            <a:extLst>
              <a:ext uri="{FF2B5EF4-FFF2-40B4-BE49-F238E27FC236}">
                <a16:creationId xmlns:a16="http://schemas.microsoft.com/office/drawing/2014/main" id="{54A2161D-C583-CD27-598B-CCE634421DC4}"/>
              </a:ext>
            </a:extLst>
          </p:cNvPr>
          <p:cNvSpPr txBox="1"/>
          <p:nvPr/>
        </p:nvSpPr>
        <p:spPr>
          <a:xfrm flipH="1">
            <a:off x="4867168" y="5212296"/>
            <a:ext cx="1943376" cy="523220"/>
          </a:xfrm>
          <a:prstGeom prst="rect">
            <a:avLst/>
          </a:prstGeom>
          <a:noFill/>
          <a:ln>
            <a:solidFill>
              <a:srgbClr val="910002"/>
            </a:solidFill>
          </a:ln>
        </p:spPr>
        <p:txBody>
          <a:bodyPr wrap="square" rtlCol="0">
            <a:spAutoFit/>
          </a:bodyPr>
          <a:lstStyle/>
          <a:p>
            <a:r>
              <a:rPr kumimoji="1" lang="en-US" altLang="ja-JP" sz="1400" i="1" dirty="0">
                <a:solidFill>
                  <a:srgbClr val="0000FF"/>
                </a:solidFill>
                <a:latin typeface="Times" pitchFamily="2" charset="0"/>
              </a:rPr>
              <a:t>1</a:t>
            </a:r>
            <a:r>
              <a:rPr kumimoji="1" lang="en-US" altLang="ja-JP" sz="1400" i="1" baseline="30000" dirty="0">
                <a:solidFill>
                  <a:srgbClr val="0000FF"/>
                </a:solidFill>
                <a:latin typeface="Times" pitchFamily="2" charset="0"/>
              </a:rPr>
              <a:t>st</a:t>
            </a:r>
            <a:r>
              <a:rPr kumimoji="1" lang="en-US" altLang="ja-JP" sz="1400" i="1" dirty="0">
                <a:solidFill>
                  <a:srgbClr val="0000FF"/>
                </a:solidFill>
                <a:latin typeface="Times" pitchFamily="2" charset="0"/>
              </a:rPr>
              <a:t> e</a:t>
            </a:r>
            <a:r>
              <a:rPr kumimoji="1" lang="en-US" altLang="ja-JP" sz="1400" dirty="0">
                <a:solidFill>
                  <a:srgbClr val="0000FF"/>
                </a:solidFill>
                <a:latin typeface="Times" pitchFamily="2" charset="0"/>
              </a:rPr>
              <a:t>-@</a:t>
            </a:r>
            <a:r>
              <a:rPr kumimoji="1" lang="en-US" altLang="ja-JP" sz="1400" i="1" dirty="0">
                <a:solidFill>
                  <a:srgbClr val="0000FF"/>
                </a:solidFill>
                <a:latin typeface="Times" pitchFamily="2" charset="0"/>
              </a:rPr>
              <a:t>e</a:t>
            </a:r>
            <a:r>
              <a:rPr kumimoji="1" lang="en-US" altLang="ja-JP" sz="1400" dirty="0">
                <a:solidFill>
                  <a:srgbClr val="0000FF"/>
                </a:solidFill>
                <a:latin typeface="Times" pitchFamily="2" charset="0"/>
              </a:rPr>
              <a:t>-</a:t>
            </a:r>
            <a:r>
              <a:rPr kumimoji="1" lang="en-US" altLang="ja-JP" sz="1400" i="1" dirty="0">
                <a:solidFill>
                  <a:srgbClr val="0000FF"/>
                </a:solidFill>
                <a:latin typeface="Times" pitchFamily="2" charset="0"/>
              </a:rPr>
              <a:t>e+, </a:t>
            </a:r>
          </a:p>
          <a:p>
            <a:r>
              <a:rPr kumimoji="1" lang="en-US" altLang="ja-JP" sz="1400" i="1" dirty="0">
                <a:solidFill>
                  <a:srgbClr val="910002"/>
                </a:solidFill>
                <a:latin typeface="Times" pitchFamily="2" charset="0"/>
              </a:rPr>
              <a:t>1</a:t>
            </a:r>
            <a:r>
              <a:rPr kumimoji="1" lang="en-US" altLang="ja-JP" sz="1400" i="1" baseline="30000" dirty="0">
                <a:solidFill>
                  <a:srgbClr val="910002"/>
                </a:solidFill>
                <a:latin typeface="Times" pitchFamily="2" charset="0"/>
              </a:rPr>
              <a:t>st</a:t>
            </a:r>
            <a:r>
              <a:rPr kumimoji="1" lang="en-US" altLang="ja-JP" sz="1400" i="1" dirty="0">
                <a:solidFill>
                  <a:srgbClr val="910002"/>
                </a:solidFill>
                <a:latin typeface="Times" pitchFamily="2" charset="0"/>
              </a:rPr>
              <a:t> e</a:t>
            </a:r>
            <a:r>
              <a:rPr kumimoji="1" lang="en-US" altLang="ja-JP" sz="1400" dirty="0">
                <a:solidFill>
                  <a:srgbClr val="910002"/>
                </a:solidFill>
                <a:latin typeface="Times" pitchFamily="2" charset="0"/>
              </a:rPr>
              <a:t>-@</a:t>
            </a:r>
            <a:r>
              <a:rPr kumimoji="1" lang="en-US" altLang="ja-JP" sz="1400" i="1" dirty="0" err="1">
                <a:solidFill>
                  <a:srgbClr val="910002"/>
                </a:solidFill>
                <a:latin typeface="Times" pitchFamily="2" charset="0"/>
              </a:rPr>
              <a:t>e+e</a:t>
            </a:r>
            <a:r>
              <a:rPr kumimoji="1" lang="en-US" altLang="ja-JP" sz="1400" i="1" dirty="0">
                <a:solidFill>
                  <a:srgbClr val="910002"/>
                </a:solidFill>
                <a:latin typeface="Times" pitchFamily="2" charset="0"/>
              </a:rPr>
              <a:t>-</a:t>
            </a:r>
            <a:r>
              <a:rPr kumimoji="1" lang="en-US" altLang="ja-JP" sz="1400" i="1" dirty="0">
                <a:solidFill>
                  <a:srgbClr val="0000FF"/>
                </a:solidFill>
                <a:latin typeface="Times" pitchFamily="2" charset="0"/>
              </a:rPr>
              <a:t> </a:t>
            </a:r>
            <a:r>
              <a:rPr kumimoji="1" lang="en-US" altLang="ja-JP" sz="1400" dirty="0">
                <a:latin typeface="Times" pitchFamily="2" charset="0"/>
              </a:rPr>
              <a:t>at SP16-25</a:t>
            </a:r>
            <a:endParaRPr kumimoji="1" lang="ja-JP" altLang="en-US" sz="1400">
              <a:latin typeface="Times" pitchFamily="2" charset="0"/>
            </a:endParaRPr>
          </a:p>
        </p:txBody>
      </p:sp>
      <p:sp>
        <p:nvSpPr>
          <p:cNvPr id="11" name="テキスト ボックス 10">
            <a:extLst>
              <a:ext uri="{FF2B5EF4-FFF2-40B4-BE49-F238E27FC236}">
                <a16:creationId xmlns:a16="http://schemas.microsoft.com/office/drawing/2014/main" id="{B157C0AC-445A-6634-EE98-3A37C3714561}"/>
              </a:ext>
            </a:extLst>
          </p:cNvPr>
          <p:cNvSpPr txBox="1"/>
          <p:nvPr/>
        </p:nvSpPr>
        <p:spPr>
          <a:xfrm flipH="1">
            <a:off x="7048023" y="5204584"/>
            <a:ext cx="1943376" cy="523220"/>
          </a:xfrm>
          <a:prstGeom prst="rect">
            <a:avLst/>
          </a:prstGeom>
          <a:noFill/>
          <a:ln>
            <a:solidFill>
              <a:srgbClr val="FF0000"/>
            </a:solidFill>
          </a:ln>
        </p:spPr>
        <p:txBody>
          <a:bodyPr wrap="square" rtlCol="0">
            <a:spAutoFit/>
          </a:bodyPr>
          <a:lstStyle/>
          <a:p>
            <a:r>
              <a:rPr kumimoji="1" lang="en-US" altLang="ja-JP" sz="1400" i="1" dirty="0">
                <a:solidFill>
                  <a:srgbClr val="FF0000"/>
                </a:solidFill>
                <a:latin typeface="Times" pitchFamily="2" charset="0"/>
              </a:rPr>
              <a:t>1</a:t>
            </a:r>
            <a:r>
              <a:rPr kumimoji="1" lang="en-US" altLang="ja-JP" sz="1400" i="1" baseline="30000" dirty="0">
                <a:solidFill>
                  <a:srgbClr val="FF0000"/>
                </a:solidFill>
                <a:latin typeface="Times" pitchFamily="2" charset="0"/>
              </a:rPr>
              <a:t>st</a:t>
            </a:r>
            <a:r>
              <a:rPr kumimoji="1" lang="en-US" altLang="ja-JP" sz="1400" i="1" dirty="0">
                <a:solidFill>
                  <a:srgbClr val="FF0000"/>
                </a:solidFill>
                <a:latin typeface="Times" pitchFamily="2" charset="0"/>
              </a:rPr>
              <a:t> e+</a:t>
            </a:r>
            <a:r>
              <a:rPr kumimoji="1" lang="en-US" altLang="ja-JP" sz="1400" dirty="0">
                <a:solidFill>
                  <a:srgbClr val="FF0000"/>
                </a:solidFill>
                <a:latin typeface="Times" pitchFamily="2" charset="0"/>
              </a:rPr>
              <a:t>@</a:t>
            </a:r>
            <a:r>
              <a:rPr kumimoji="1" lang="en-US" altLang="ja-JP" sz="1400" i="1" dirty="0">
                <a:solidFill>
                  <a:srgbClr val="FF0000"/>
                </a:solidFill>
                <a:latin typeface="Times" pitchFamily="2" charset="0"/>
              </a:rPr>
              <a:t>e</a:t>
            </a:r>
            <a:r>
              <a:rPr kumimoji="1" lang="en-US" altLang="ja-JP" sz="1400" dirty="0">
                <a:solidFill>
                  <a:srgbClr val="FF0000"/>
                </a:solidFill>
                <a:latin typeface="Times" pitchFamily="2" charset="0"/>
              </a:rPr>
              <a:t>-</a:t>
            </a:r>
            <a:r>
              <a:rPr kumimoji="1" lang="en-US" altLang="ja-JP" sz="1400" i="1" dirty="0">
                <a:solidFill>
                  <a:srgbClr val="FF0000"/>
                </a:solidFill>
                <a:latin typeface="Times" pitchFamily="2" charset="0"/>
              </a:rPr>
              <a:t>e+, </a:t>
            </a:r>
          </a:p>
          <a:p>
            <a:r>
              <a:rPr kumimoji="1" lang="en-US" altLang="ja-JP" sz="1400" i="1" dirty="0">
                <a:solidFill>
                  <a:srgbClr val="006600"/>
                </a:solidFill>
                <a:latin typeface="Times" pitchFamily="2" charset="0"/>
              </a:rPr>
              <a:t>1</a:t>
            </a:r>
            <a:r>
              <a:rPr kumimoji="1" lang="en-US" altLang="ja-JP" sz="1400" i="1" baseline="30000" dirty="0">
                <a:solidFill>
                  <a:srgbClr val="006600"/>
                </a:solidFill>
                <a:latin typeface="Times" pitchFamily="2" charset="0"/>
              </a:rPr>
              <a:t>st</a:t>
            </a:r>
            <a:r>
              <a:rPr kumimoji="1" lang="en-US" altLang="ja-JP" sz="1400" i="1" dirty="0">
                <a:solidFill>
                  <a:srgbClr val="006600"/>
                </a:solidFill>
                <a:latin typeface="Times" pitchFamily="2" charset="0"/>
              </a:rPr>
              <a:t> e</a:t>
            </a:r>
            <a:r>
              <a:rPr kumimoji="1" lang="en-US" altLang="ja-JP" sz="1400" dirty="0">
                <a:solidFill>
                  <a:srgbClr val="006600"/>
                </a:solidFill>
                <a:latin typeface="Times" pitchFamily="2" charset="0"/>
              </a:rPr>
              <a:t>+@</a:t>
            </a:r>
            <a:r>
              <a:rPr kumimoji="1" lang="en-US" altLang="ja-JP" sz="1400" i="1" dirty="0" err="1">
                <a:solidFill>
                  <a:srgbClr val="006600"/>
                </a:solidFill>
                <a:latin typeface="Times" pitchFamily="2" charset="0"/>
              </a:rPr>
              <a:t>e+e</a:t>
            </a:r>
            <a:r>
              <a:rPr kumimoji="1" lang="en-US" altLang="ja-JP" sz="1400" i="1" dirty="0">
                <a:solidFill>
                  <a:srgbClr val="006600"/>
                </a:solidFill>
                <a:latin typeface="Times" pitchFamily="2" charset="0"/>
              </a:rPr>
              <a:t>- </a:t>
            </a:r>
            <a:r>
              <a:rPr kumimoji="1" lang="en-US" altLang="ja-JP" sz="1400" dirty="0">
                <a:latin typeface="Times" pitchFamily="2" charset="0"/>
              </a:rPr>
              <a:t>at SP16-25</a:t>
            </a:r>
            <a:endParaRPr kumimoji="1" lang="ja-JP" altLang="en-US" sz="1400">
              <a:latin typeface="Times" pitchFamily="2" charset="0"/>
            </a:endParaRPr>
          </a:p>
        </p:txBody>
      </p:sp>
      <p:sp>
        <p:nvSpPr>
          <p:cNvPr id="2" name="テキスト ボックス 1">
            <a:extLst>
              <a:ext uri="{FF2B5EF4-FFF2-40B4-BE49-F238E27FC236}">
                <a16:creationId xmlns:a16="http://schemas.microsoft.com/office/drawing/2014/main" id="{809D5154-F6D7-D78F-7FC4-66B3657DD214}"/>
              </a:ext>
            </a:extLst>
          </p:cNvPr>
          <p:cNvSpPr txBox="1"/>
          <p:nvPr/>
        </p:nvSpPr>
        <p:spPr>
          <a:xfrm flipH="1">
            <a:off x="1179347" y="1753222"/>
            <a:ext cx="1123667" cy="276999"/>
          </a:xfrm>
          <a:prstGeom prst="rect">
            <a:avLst/>
          </a:prstGeom>
          <a:noFill/>
        </p:spPr>
        <p:txBody>
          <a:bodyPr wrap="square" rtlCol="0">
            <a:spAutoFit/>
          </a:bodyPr>
          <a:lstStyle/>
          <a:p>
            <a:r>
              <a:rPr kumimoji="1" lang="en-US" altLang="ja-JP" sz="1200" dirty="0">
                <a:solidFill>
                  <a:srgbClr val="0000FF"/>
                </a:solidFill>
                <a:latin typeface="Times" pitchFamily="2" charset="0"/>
              </a:rPr>
              <a:t>Time interval</a:t>
            </a:r>
          </a:p>
        </p:txBody>
      </p:sp>
      <p:sp>
        <p:nvSpPr>
          <p:cNvPr id="4" name="テキスト ボックス 3">
            <a:extLst>
              <a:ext uri="{FF2B5EF4-FFF2-40B4-BE49-F238E27FC236}">
                <a16:creationId xmlns:a16="http://schemas.microsoft.com/office/drawing/2014/main" id="{A14E98E7-6CE1-AFFC-611D-16474A08FD61}"/>
              </a:ext>
            </a:extLst>
          </p:cNvPr>
          <p:cNvSpPr txBox="1"/>
          <p:nvPr/>
        </p:nvSpPr>
        <p:spPr>
          <a:xfrm flipH="1">
            <a:off x="847003" y="2434432"/>
            <a:ext cx="1391075" cy="276999"/>
          </a:xfrm>
          <a:prstGeom prst="rect">
            <a:avLst/>
          </a:prstGeom>
          <a:noFill/>
        </p:spPr>
        <p:txBody>
          <a:bodyPr wrap="square" rtlCol="0">
            <a:spAutoFit/>
          </a:bodyPr>
          <a:lstStyle/>
          <a:p>
            <a:r>
              <a:rPr kumimoji="1" lang="en-US" altLang="ja-JP" sz="1200" dirty="0">
                <a:solidFill>
                  <a:srgbClr val="0000FF"/>
                </a:solidFill>
                <a:latin typeface="Times" pitchFamily="2" charset="0"/>
              </a:rPr>
              <a:t>Bunch length (rms)</a:t>
            </a:r>
          </a:p>
        </p:txBody>
      </p:sp>
      <p:sp>
        <p:nvSpPr>
          <p:cNvPr id="5" name="テキスト ボックス 4">
            <a:extLst>
              <a:ext uri="{FF2B5EF4-FFF2-40B4-BE49-F238E27FC236}">
                <a16:creationId xmlns:a16="http://schemas.microsoft.com/office/drawing/2014/main" id="{46F8A3E9-6063-D5A0-BF66-4DA29B5A220E}"/>
              </a:ext>
            </a:extLst>
          </p:cNvPr>
          <p:cNvSpPr txBox="1"/>
          <p:nvPr/>
        </p:nvSpPr>
        <p:spPr>
          <a:xfrm flipH="1">
            <a:off x="1632696" y="3067340"/>
            <a:ext cx="1013008" cy="276999"/>
          </a:xfrm>
          <a:prstGeom prst="rect">
            <a:avLst/>
          </a:prstGeom>
          <a:noFill/>
        </p:spPr>
        <p:txBody>
          <a:bodyPr wrap="square" rtlCol="0">
            <a:spAutoFit/>
          </a:bodyPr>
          <a:lstStyle/>
          <a:p>
            <a:r>
              <a:rPr kumimoji="1" lang="en-US" altLang="ja-JP" sz="1200" i="1" dirty="0">
                <a:solidFill>
                  <a:srgbClr val="0000FF"/>
                </a:solidFill>
                <a:latin typeface="Times" pitchFamily="2" charset="0"/>
              </a:rPr>
              <a:t>X</a:t>
            </a:r>
          </a:p>
        </p:txBody>
      </p:sp>
      <p:sp>
        <p:nvSpPr>
          <p:cNvPr id="9" name="テキスト ボックス 8">
            <a:extLst>
              <a:ext uri="{FF2B5EF4-FFF2-40B4-BE49-F238E27FC236}">
                <a16:creationId xmlns:a16="http://schemas.microsoft.com/office/drawing/2014/main" id="{E4F458FC-8B2E-B730-F95B-026040444FD6}"/>
              </a:ext>
            </a:extLst>
          </p:cNvPr>
          <p:cNvSpPr txBox="1"/>
          <p:nvPr/>
        </p:nvSpPr>
        <p:spPr>
          <a:xfrm flipH="1">
            <a:off x="1667581" y="3720660"/>
            <a:ext cx="1013008" cy="276999"/>
          </a:xfrm>
          <a:prstGeom prst="rect">
            <a:avLst/>
          </a:prstGeom>
          <a:noFill/>
        </p:spPr>
        <p:txBody>
          <a:bodyPr wrap="square" rtlCol="0">
            <a:spAutoFit/>
          </a:bodyPr>
          <a:lstStyle/>
          <a:p>
            <a:r>
              <a:rPr kumimoji="1" lang="en-US" altLang="ja-JP" sz="1200" i="1" dirty="0">
                <a:solidFill>
                  <a:srgbClr val="0000FF"/>
                </a:solidFill>
                <a:latin typeface="Times" pitchFamily="2" charset="0"/>
              </a:rPr>
              <a:t>Y</a:t>
            </a:r>
          </a:p>
        </p:txBody>
      </p:sp>
      <p:sp>
        <p:nvSpPr>
          <p:cNvPr id="10" name="テキスト ボックス 9">
            <a:extLst>
              <a:ext uri="{FF2B5EF4-FFF2-40B4-BE49-F238E27FC236}">
                <a16:creationId xmlns:a16="http://schemas.microsoft.com/office/drawing/2014/main" id="{A1AB5112-3AC3-A8F8-A708-E3FE18D8C258}"/>
              </a:ext>
            </a:extLst>
          </p:cNvPr>
          <p:cNvSpPr txBox="1"/>
          <p:nvPr/>
        </p:nvSpPr>
        <p:spPr>
          <a:xfrm flipH="1">
            <a:off x="516864" y="4015525"/>
            <a:ext cx="827739" cy="276999"/>
          </a:xfrm>
          <a:prstGeom prst="rect">
            <a:avLst/>
          </a:prstGeom>
          <a:noFill/>
        </p:spPr>
        <p:txBody>
          <a:bodyPr wrap="square" rtlCol="0">
            <a:spAutoFit/>
          </a:bodyPr>
          <a:lstStyle/>
          <a:p>
            <a:r>
              <a:rPr kumimoji="1" lang="en-US" altLang="ja-JP" sz="1200" dirty="0">
                <a:solidFill>
                  <a:srgbClr val="0000FF"/>
                </a:solidFill>
                <a:latin typeface="Times" pitchFamily="2" charset="0"/>
              </a:rPr>
              <a:t>Charges</a:t>
            </a:r>
          </a:p>
        </p:txBody>
      </p:sp>
      <p:sp>
        <p:nvSpPr>
          <p:cNvPr id="12" name="テキスト ボックス 11">
            <a:extLst>
              <a:ext uri="{FF2B5EF4-FFF2-40B4-BE49-F238E27FC236}">
                <a16:creationId xmlns:a16="http://schemas.microsoft.com/office/drawing/2014/main" id="{6C510814-D704-A1F4-D024-F5140D8B45E7}"/>
              </a:ext>
            </a:extLst>
          </p:cNvPr>
          <p:cNvSpPr txBox="1"/>
          <p:nvPr/>
        </p:nvSpPr>
        <p:spPr>
          <a:xfrm flipH="1">
            <a:off x="1563411" y="4951335"/>
            <a:ext cx="1117177" cy="276999"/>
          </a:xfrm>
          <a:prstGeom prst="rect">
            <a:avLst/>
          </a:prstGeom>
          <a:noFill/>
        </p:spPr>
        <p:txBody>
          <a:bodyPr wrap="square" rtlCol="0">
            <a:spAutoFit/>
          </a:bodyPr>
          <a:lstStyle/>
          <a:p>
            <a:r>
              <a:rPr kumimoji="1" lang="en-US" altLang="ja-JP" sz="1200" dirty="0">
                <a:solidFill>
                  <a:srgbClr val="0000FF"/>
                </a:solidFill>
                <a:latin typeface="Times" pitchFamily="2" charset="0"/>
              </a:rPr>
              <a:t>Capture phase</a:t>
            </a:r>
          </a:p>
        </p:txBody>
      </p:sp>
      <p:sp>
        <p:nvSpPr>
          <p:cNvPr id="16" name="テキスト ボックス 15">
            <a:extLst>
              <a:ext uri="{FF2B5EF4-FFF2-40B4-BE49-F238E27FC236}">
                <a16:creationId xmlns:a16="http://schemas.microsoft.com/office/drawing/2014/main" id="{52FB6EFA-8959-96B9-D32E-AF486989511C}"/>
              </a:ext>
            </a:extLst>
          </p:cNvPr>
          <p:cNvSpPr txBox="1"/>
          <p:nvPr/>
        </p:nvSpPr>
        <p:spPr>
          <a:xfrm flipH="1">
            <a:off x="1592390" y="661959"/>
            <a:ext cx="1777331" cy="276999"/>
          </a:xfrm>
          <a:prstGeom prst="rect">
            <a:avLst/>
          </a:prstGeom>
          <a:noFill/>
        </p:spPr>
        <p:txBody>
          <a:bodyPr wrap="square" rtlCol="0">
            <a:spAutoFit/>
          </a:bodyPr>
          <a:lstStyle/>
          <a:p>
            <a:r>
              <a:rPr kumimoji="1" lang="en-US" altLang="ja-JP" sz="1200" i="1" dirty="0">
                <a:solidFill>
                  <a:srgbClr val="0000FF"/>
                </a:solidFill>
                <a:latin typeface="Times" pitchFamily="2" charset="0"/>
              </a:rPr>
              <a:t>e- accelerating region</a:t>
            </a:r>
            <a:endParaRPr kumimoji="1" lang="en-US" altLang="ja-JP" sz="1200" dirty="0">
              <a:solidFill>
                <a:srgbClr val="0000FF"/>
              </a:solidFill>
              <a:latin typeface="Times" pitchFamily="2" charset="0"/>
            </a:endParaRPr>
          </a:p>
        </p:txBody>
      </p:sp>
      <p:cxnSp>
        <p:nvCxnSpPr>
          <p:cNvPr id="19" name="直線矢印コネクタ 18">
            <a:extLst>
              <a:ext uri="{FF2B5EF4-FFF2-40B4-BE49-F238E27FC236}">
                <a16:creationId xmlns:a16="http://schemas.microsoft.com/office/drawing/2014/main" id="{2687F23F-8FC7-AF7F-E055-35AB397377CC}"/>
              </a:ext>
            </a:extLst>
          </p:cNvPr>
          <p:cNvCxnSpPr>
            <a:cxnSpLocks/>
            <a:stCxn id="16" idx="2"/>
          </p:cNvCxnSpPr>
          <p:nvPr/>
        </p:nvCxnSpPr>
        <p:spPr bwMode="auto">
          <a:xfrm flipH="1">
            <a:off x="1872867" y="938958"/>
            <a:ext cx="608188" cy="55728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0" name="直線矢印コネクタ 19">
            <a:extLst>
              <a:ext uri="{FF2B5EF4-FFF2-40B4-BE49-F238E27FC236}">
                <a16:creationId xmlns:a16="http://schemas.microsoft.com/office/drawing/2014/main" id="{70AA7FC2-D3CB-DC72-35B5-95AEA7137F35}"/>
              </a:ext>
            </a:extLst>
          </p:cNvPr>
          <p:cNvCxnSpPr>
            <a:cxnSpLocks/>
            <a:stCxn id="16" idx="2"/>
          </p:cNvCxnSpPr>
          <p:nvPr/>
        </p:nvCxnSpPr>
        <p:spPr bwMode="auto">
          <a:xfrm flipH="1">
            <a:off x="712230" y="938958"/>
            <a:ext cx="1768825" cy="668772"/>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7" name="テキスト ボックス 26">
            <a:extLst>
              <a:ext uri="{FF2B5EF4-FFF2-40B4-BE49-F238E27FC236}">
                <a16:creationId xmlns:a16="http://schemas.microsoft.com/office/drawing/2014/main" id="{DA8132A9-3006-C93A-55BA-CDAA58E81655}"/>
              </a:ext>
            </a:extLst>
          </p:cNvPr>
          <p:cNvSpPr txBox="1"/>
          <p:nvPr/>
        </p:nvSpPr>
        <p:spPr>
          <a:xfrm flipH="1">
            <a:off x="72879" y="671067"/>
            <a:ext cx="1660026" cy="276999"/>
          </a:xfrm>
          <a:prstGeom prst="rect">
            <a:avLst/>
          </a:prstGeom>
          <a:noFill/>
        </p:spPr>
        <p:txBody>
          <a:bodyPr wrap="square" rtlCol="0">
            <a:spAutoFit/>
          </a:bodyPr>
          <a:lstStyle/>
          <a:p>
            <a:r>
              <a:rPr kumimoji="1" lang="en-US" altLang="ja-JP" sz="1200" i="1" dirty="0">
                <a:solidFill>
                  <a:srgbClr val="0000FF"/>
                </a:solidFill>
                <a:latin typeface="Times" pitchFamily="2" charset="0"/>
              </a:rPr>
              <a:t>e- decelerating region</a:t>
            </a:r>
            <a:endParaRPr kumimoji="1" lang="en-US" altLang="ja-JP" sz="1200" dirty="0">
              <a:solidFill>
                <a:srgbClr val="0000FF"/>
              </a:solidFill>
              <a:latin typeface="Times" pitchFamily="2" charset="0"/>
            </a:endParaRPr>
          </a:p>
        </p:txBody>
      </p:sp>
      <p:cxnSp>
        <p:nvCxnSpPr>
          <p:cNvPr id="28" name="直線矢印コネクタ 27">
            <a:extLst>
              <a:ext uri="{FF2B5EF4-FFF2-40B4-BE49-F238E27FC236}">
                <a16:creationId xmlns:a16="http://schemas.microsoft.com/office/drawing/2014/main" id="{B0206978-4226-13BE-D32B-75C248653C4E}"/>
              </a:ext>
            </a:extLst>
          </p:cNvPr>
          <p:cNvCxnSpPr>
            <a:cxnSpLocks/>
            <a:stCxn id="27" idx="2"/>
          </p:cNvCxnSpPr>
          <p:nvPr/>
        </p:nvCxnSpPr>
        <p:spPr bwMode="auto">
          <a:xfrm>
            <a:off x="902892" y="948066"/>
            <a:ext cx="71356" cy="884763"/>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30" name="テキスト ボックス 29">
            <a:extLst>
              <a:ext uri="{FF2B5EF4-FFF2-40B4-BE49-F238E27FC236}">
                <a16:creationId xmlns:a16="http://schemas.microsoft.com/office/drawing/2014/main" id="{7A490A65-FFC2-9044-479A-2DEACEBAD4D7}"/>
              </a:ext>
            </a:extLst>
          </p:cNvPr>
          <p:cNvSpPr txBox="1"/>
          <p:nvPr/>
        </p:nvSpPr>
        <p:spPr>
          <a:xfrm flipH="1">
            <a:off x="4587286" y="674553"/>
            <a:ext cx="1692635" cy="276999"/>
          </a:xfrm>
          <a:prstGeom prst="rect">
            <a:avLst/>
          </a:prstGeom>
          <a:noFill/>
        </p:spPr>
        <p:txBody>
          <a:bodyPr wrap="square" rtlCol="0">
            <a:spAutoFit/>
          </a:bodyPr>
          <a:lstStyle/>
          <a:p>
            <a:r>
              <a:rPr kumimoji="1" lang="en-US" altLang="ja-JP" sz="1200" i="1" dirty="0">
                <a:solidFill>
                  <a:srgbClr val="FF0000"/>
                </a:solidFill>
                <a:latin typeface="Times" pitchFamily="2" charset="0"/>
              </a:rPr>
              <a:t>e+ decelerating region</a:t>
            </a:r>
          </a:p>
        </p:txBody>
      </p:sp>
      <p:cxnSp>
        <p:nvCxnSpPr>
          <p:cNvPr id="31" name="直線矢印コネクタ 30">
            <a:extLst>
              <a:ext uri="{FF2B5EF4-FFF2-40B4-BE49-F238E27FC236}">
                <a16:creationId xmlns:a16="http://schemas.microsoft.com/office/drawing/2014/main" id="{55881394-7322-0522-D228-D1179DD3F22C}"/>
              </a:ext>
            </a:extLst>
          </p:cNvPr>
          <p:cNvCxnSpPr>
            <a:cxnSpLocks/>
          </p:cNvCxnSpPr>
          <p:nvPr/>
        </p:nvCxnSpPr>
        <p:spPr bwMode="auto">
          <a:xfrm flipH="1">
            <a:off x="4195735" y="962569"/>
            <a:ext cx="565840" cy="55728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2" name="直線矢印コネクタ 31">
            <a:extLst>
              <a:ext uri="{FF2B5EF4-FFF2-40B4-BE49-F238E27FC236}">
                <a16:creationId xmlns:a16="http://schemas.microsoft.com/office/drawing/2014/main" id="{9EDAA5A1-1A2C-8DFD-0697-FE7BF28A6259}"/>
              </a:ext>
            </a:extLst>
          </p:cNvPr>
          <p:cNvCxnSpPr>
            <a:cxnSpLocks/>
          </p:cNvCxnSpPr>
          <p:nvPr/>
        </p:nvCxnSpPr>
        <p:spPr bwMode="auto">
          <a:xfrm flipH="1">
            <a:off x="3057131" y="962569"/>
            <a:ext cx="1726477" cy="668772"/>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33" name="テキスト ボックス 32">
            <a:extLst>
              <a:ext uri="{FF2B5EF4-FFF2-40B4-BE49-F238E27FC236}">
                <a16:creationId xmlns:a16="http://schemas.microsoft.com/office/drawing/2014/main" id="{2688B039-E726-4FCC-E320-5C70DEBFB414}"/>
              </a:ext>
            </a:extLst>
          </p:cNvPr>
          <p:cNvSpPr txBox="1"/>
          <p:nvPr/>
        </p:nvSpPr>
        <p:spPr>
          <a:xfrm flipH="1">
            <a:off x="3031472" y="662136"/>
            <a:ext cx="1777331" cy="276999"/>
          </a:xfrm>
          <a:prstGeom prst="rect">
            <a:avLst/>
          </a:prstGeom>
          <a:noFill/>
        </p:spPr>
        <p:txBody>
          <a:bodyPr wrap="square" rtlCol="0">
            <a:spAutoFit/>
          </a:bodyPr>
          <a:lstStyle/>
          <a:p>
            <a:r>
              <a:rPr kumimoji="1" lang="en-US" altLang="ja-JP" sz="1200" i="1" dirty="0">
                <a:solidFill>
                  <a:srgbClr val="FF0000"/>
                </a:solidFill>
                <a:latin typeface="Times" pitchFamily="2" charset="0"/>
              </a:rPr>
              <a:t>e+ accelerating region</a:t>
            </a:r>
            <a:endParaRPr kumimoji="1" lang="en-US" altLang="ja-JP" sz="1200" dirty="0">
              <a:solidFill>
                <a:srgbClr val="FF0000"/>
              </a:solidFill>
              <a:latin typeface="Times" pitchFamily="2" charset="0"/>
            </a:endParaRPr>
          </a:p>
        </p:txBody>
      </p:sp>
      <p:cxnSp>
        <p:nvCxnSpPr>
          <p:cNvPr id="34" name="直線矢印コネクタ 33">
            <a:extLst>
              <a:ext uri="{FF2B5EF4-FFF2-40B4-BE49-F238E27FC236}">
                <a16:creationId xmlns:a16="http://schemas.microsoft.com/office/drawing/2014/main" id="{1217FB28-0EE5-760B-BAC5-B088A82A5892}"/>
              </a:ext>
            </a:extLst>
          </p:cNvPr>
          <p:cNvCxnSpPr>
            <a:cxnSpLocks/>
          </p:cNvCxnSpPr>
          <p:nvPr/>
        </p:nvCxnSpPr>
        <p:spPr bwMode="auto">
          <a:xfrm>
            <a:off x="3379021" y="905618"/>
            <a:ext cx="12705" cy="884763"/>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35" name="テキスト ボックス 34">
            <a:extLst>
              <a:ext uri="{FF2B5EF4-FFF2-40B4-BE49-F238E27FC236}">
                <a16:creationId xmlns:a16="http://schemas.microsoft.com/office/drawing/2014/main" id="{FA24083E-6438-F170-A29F-6E158B20BE83}"/>
              </a:ext>
            </a:extLst>
          </p:cNvPr>
          <p:cNvSpPr txBox="1"/>
          <p:nvPr/>
        </p:nvSpPr>
        <p:spPr>
          <a:xfrm flipH="1">
            <a:off x="3440397" y="1743782"/>
            <a:ext cx="1105752" cy="276999"/>
          </a:xfrm>
          <a:prstGeom prst="rect">
            <a:avLst/>
          </a:prstGeom>
          <a:noFill/>
        </p:spPr>
        <p:txBody>
          <a:bodyPr wrap="square" rtlCol="0">
            <a:spAutoFit/>
          </a:bodyPr>
          <a:lstStyle/>
          <a:p>
            <a:r>
              <a:rPr kumimoji="1" lang="en-US" altLang="ja-JP" sz="1200" dirty="0">
                <a:solidFill>
                  <a:srgbClr val="FF0000"/>
                </a:solidFill>
                <a:latin typeface="Times" pitchFamily="2" charset="0"/>
              </a:rPr>
              <a:t>Time interval</a:t>
            </a:r>
          </a:p>
        </p:txBody>
      </p:sp>
      <p:sp>
        <p:nvSpPr>
          <p:cNvPr id="36" name="テキスト ボックス 35">
            <a:extLst>
              <a:ext uri="{FF2B5EF4-FFF2-40B4-BE49-F238E27FC236}">
                <a16:creationId xmlns:a16="http://schemas.microsoft.com/office/drawing/2014/main" id="{FE507E06-5E78-73E7-8997-DF778655A203}"/>
              </a:ext>
            </a:extLst>
          </p:cNvPr>
          <p:cNvSpPr txBox="1"/>
          <p:nvPr/>
        </p:nvSpPr>
        <p:spPr>
          <a:xfrm flipH="1">
            <a:off x="3081749" y="2447026"/>
            <a:ext cx="1726477" cy="276999"/>
          </a:xfrm>
          <a:prstGeom prst="rect">
            <a:avLst/>
          </a:prstGeom>
          <a:noFill/>
        </p:spPr>
        <p:txBody>
          <a:bodyPr wrap="square" rtlCol="0">
            <a:spAutoFit/>
          </a:bodyPr>
          <a:lstStyle/>
          <a:p>
            <a:r>
              <a:rPr kumimoji="1" lang="en-US" altLang="ja-JP" sz="1200" dirty="0">
                <a:solidFill>
                  <a:srgbClr val="FF0000"/>
                </a:solidFill>
                <a:latin typeface="Times" pitchFamily="2" charset="0"/>
              </a:rPr>
              <a:t>Bunch length (rms)</a:t>
            </a:r>
          </a:p>
        </p:txBody>
      </p:sp>
      <p:sp>
        <p:nvSpPr>
          <p:cNvPr id="37" name="テキスト ボックス 36">
            <a:extLst>
              <a:ext uri="{FF2B5EF4-FFF2-40B4-BE49-F238E27FC236}">
                <a16:creationId xmlns:a16="http://schemas.microsoft.com/office/drawing/2014/main" id="{136DFA2F-F1EF-7D35-D76C-DE377CF05662}"/>
              </a:ext>
            </a:extLst>
          </p:cNvPr>
          <p:cNvSpPr txBox="1"/>
          <p:nvPr/>
        </p:nvSpPr>
        <p:spPr>
          <a:xfrm flipH="1">
            <a:off x="3994212" y="3057900"/>
            <a:ext cx="1013008" cy="276999"/>
          </a:xfrm>
          <a:prstGeom prst="rect">
            <a:avLst/>
          </a:prstGeom>
          <a:noFill/>
        </p:spPr>
        <p:txBody>
          <a:bodyPr wrap="square" rtlCol="0">
            <a:spAutoFit/>
          </a:bodyPr>
          <a:lstStyle/>
          <a:p>
            <a:r>
              <a:rPr kumimoji="1" lang="en-US" altLang="ja-JP" sz="1200" i="1" dirty="0">
                <a:solidFill>
                  <a:srgbClr val="FF0000"/>
                </a:solidFill>
                <a:latin typeface="Times" pitchFamily="2" charset="0"/>
              </a:rPr>
              <a:t>X</a:t>
            </a:r>
          </a:p>
        </p:txBody>
      </p:sp>
      <p:sp>
        <p:nvSpPr>
          <p:cNvPr id="38" name="テキスト ボックス 37">
            <a:extLst>
              <a:ext uri="{FF2B5EF4-FFF2-40B4-BE49-F238E27FC236}">
                <a16:creationId xmlns:a16="http://schemas.microsoft.com/office/drawing/2014/main" id="{24F60989-A82E-5D27-4992-56116B747D04}"/>
              </a:ext>
            </a:extLst>
          </p:cNvPr>
          <p:cNvSpPr txBox="1"/>
          <p:nvPr/>
        </p:nvSpPr>
        <p:spPr>
          <a:xfrm flipH="1">
            <a:off x="4029097" y="3711220"/>
            <a:ext cx="1013008" cy="276999"/>
          </a:xfrm>
          <a:prstGeom prst="rect">
            <a:avLst/>
          </a:prstGeom>
          <a:noFill/>
        </p:spPr>
        <p:txBody>
          <a:bodyPr wrap="square" rtlCol="0">
            <a:spAutoFit/>
          </a:bodyPr>
          <a:lstStyle/>
          <a:p>
            <a:r>
              <a:rPr kumimoji="1" lang="en-US" altLang="ja-JP" sz="1200" i="1" dirty="0">
                <a:solidFill>
                  <a:srgbClr val="FF0000"/>
                </a:solidFill>
                <a:latin typeface="Times" pitchFamily="2" charset="0"/>
              </a:rPr>
              <a:t>Y</a:t>
            </a:r>
          </a:p>
        </p:txBody>
      </p:sp>
      <p:sp>
        <p:nvSpPr>
          <p:cNvPr id="39" name="テキスト ボックス 38">
            <a:extLst>
              <a:ext uri="{FF2B5EF4-FFF2-40B4-BE49-F238E27FC236}">
                <a16:creationId xmlns:a16="http://schemas.microsoft.com/office/drawing/2014/main" id="{BE353AB8-8D7D-B705-A12F-1B11358D75DD}"/>
              </a:ext>
            </a:extLst>
          </p:cNvPr>
          <p:cNvSpPr txBox="1"/>
          <p:nvPr/>
        </p:nvSpPr>
        <p:spPr>
          <a:xfrm flipH="1">
            <a:off x="2744862" y="4006085"/>
            <a:ext cx="827739" cy="276999"/>
          </a:xfrm>
          <a:prstGeom prst="rect">
            <a:avLst/>
          </a:prstGeom>
          <a:noFill/>
        </p:spPr>
        <p:txBody>
          <a:bodyPr wrap="square" rtlCol="0">
            <a:spAutoFit/>
          </a:bodyPr>
          <a:lstStyle/>
          <a:p>
            <a:r>
              <a:rPr kumimoji="1" lang="en-US" altLang="ja-JP" sz="1200" dirty="0">
                <a:solidFill>
                  <a:srgbClr val="FF0000"/>
                </a:solidFill>
                <a:latin typeface="Times" pitchFamily="2" charset="0"/>
              </a:rPr>
              <a:t>Charges</a:t>
            </a:r>
          </a:p>
        </p:txBody>
      </p:sp>
      <p:sp>
        <p:nvSpPr>
          <p:cNvPr id="40" name="テキスト ボックス 39">
            <a:extLst>
              <a:ext uri="{FF2B5EF4-FFF2-40B4-BE49-F238E27FC236}">
                <a16:creationId xmlns:a16="http://schemas.microsoft.com/office/drawing/2014/main" id="{CE6517EB-FFA4-8C8A-04E9-6127F8C0BA8B}"/>
              </a:ext>
            </a:extLst>
          </p:cNvPr>
          <p:cNvSpPr txBox="1"/>
          <p:nvPr/>
        </p:nvSpPr>
        <p:spPr>
          <a:xfrm flipH="1">
            <a:off x="3924927" y="4941895"/>
            <a:ext cx="1082292" cy="276999"/>
          </a:xfrm>
          <a:prstGeom prst="rect">
            <a:avLst/>
          </a:prstGeom>
          <a:noFill/>
        </p:spPr>
        <p:txBody>
          <a:bodyPr wrap="square" rtlCol="0">
            <a:spAutoFit/>
          </a:bodyPr>
          <a:lstStyle/>
          <a:p>
            <a:r>
              <a:rPr kumimoji="1" lang="en-US" altLang="ja-JP" sz="1200" dirty="0">
                <a:solidFill>
                  <a:srgbClr val="006600"/>
                </a:solidFill>
                <a:latin typeface="Times" pitchFamily="2" charset="0"/>
              </a:rPr>
              <a:t>Capture phase</a:t>
            </a:r>
          </a:p>
        </p:txBody>
      </p:sp>
      <p:sp>
        <p:nvSpPr>
          <p:cNvPr id="6" name="テキスト ボックス 5">
            <a:extLst>
              <a:ext uri="{FF2B5EF4-FFF2-40B4-BE49-F238E27FC236}">
                <a16:creationId xmlns:a16="http://schemas.microsoft.com/office/drawing/2014/main" id="{E778DABA-32F5-8A81-F13E-8FF3FA628459}"/>
              </a:ext>
            </a:extLst>
          </p:cNvPr>
          <p:cNvSpPr txBox="1"/>
          <p:nvPr/>
        </p:nvSpPr>
        <p:spPr>
          <a:xfrm flipH="1">
            <a:off x="5940971" y="4946248"/>
            <a:ext cx="1082292" cy="276999"/>
          </a:xfrm>
          <a:prstGeom prst="rect">
            <a:avLst/>
          </a:prstGeom>
          <a:noFill/>
        </p:spPr>
        <p:txBody>
          <a:bodyPr wrap="square" rtlCol="0">
            <a:spAutoFit/>
          </a:bodyPr>
          <a:lstStyle/>
          <a:p>
            <a:r>
              <a:rPr kumimoji="1" lang="en-US" altLang="ja-JP" sz="1200" dirty="0">
                <a:solidFill>
                  <a:srgbClr val="910002"/>
                </a:solidFill>
                <a:latin typeface="Times" pitchFamily="2" charset="0"/>
              </a:rPr>
              <a:t>Capture phase</a:t>
            </a:r>
          </a:p>
        </p:txBody>
      </p:sp>
      <p:sp>
        <p:nvSpPr>
          <p:cNvPr id="14" name="テキスト ボックス 13">
            <a:extLst>
              <a:ext uri="{FF2B5EF4-FFF2-40B4-BE49-F238E27FC236}">
                <a16:creationId xmlns:a16="http://schemas.microsoft.com/office/drawing/2014/main" id="{8729F8FC-F19D-242E-EF1B-E868E337A292}"/>
              </a:ext>
            </a:extLst>
          </p:cNvPr>
          <p:cNvSpPr txBox="1"/>
          <p:nvPr/>
        </p:nvSpPr>
        <p:spPr>
          <a:xfrm flipH="1">
            <a:off x="8157309" y="4939581"/>
            <a:ext cx="1082292" cy="276999"/>
          </a:xfrm>
          <a:prstGeom prst="rect">
            <a:avLst/>
          </a:prstGeom>
          <a:noFill/>
        </p:spPr>
        <p:txBody>
          <a:bodyPr wrap="square" rtlCol="0">
            <a:spAutoFit/>
          </a:bodyPr>
          <a:lstStyle/>
          <a:p>
            <a:r>
              <a:rPr kumimoji="1" lang="en-US" altLang="ja-JP" sz="1200" dirty="0">
                <a:solidFill>
                  <a:srgbClr val="FF0000"/>
                </a:solidFill>
                <a:latin typeface="Times" pitchFamily="2" charset="0"/>
              </a:rPr>
              <a:t>Capture phase</a:t>
            </a:r>
          </a:p>
        </p:txBody>
      </p:sp>
    </p:spTree>
    <p:extLst>
      <p:ext uri="{BB962C8B-B14F-4D97-AF65-F5344CB8AC3E}">
        <p14:creationId xmlns:p14="http://schemas.microsoft.com/office/powerpoint/2010/main" val="1025691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 散布図&#10;&#10;自動的に生成された説明">
            <a:extLst>
              <a:ext uri="{FF2B5EF4-FFF2-40B4-BE49-F238E27FC236}">
                <a16:creationId xmlns:a16="http://schemas.microsoft.com/office/drawing/2014/main" id="{61B210F0-6D89-FB3B-83E2-149151D301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98018" y="864548"/>
            <a:ext cx="2761254" cy="3547571"/>
          </a:xfrm>
          <a:prstGeom prst="rect">
            <a:avLst/>
          </a:prstGeom>
        </p:spPr>
      </p:pic>
      <p:pic>
        <p:nvPicPr>
          <p:cNvPr id="5" name="図 4" descr="グラフ&#10;&#10;自動的に生成された説明">
            <a:extLst>
              <a:ext uri="{FF2B5EF4-FFF2-40B4-BE49-F238E27FC236}">
                <a16:creationId xmlns:a16="http://schemas.microsoft.com/office/drawing/2014/main" id="{2DCB7BC7-619A-52C8-7485-9DBEE16C91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44903" y="825400"/>
            <a:ext cx="2761253" cy="3578047"/>
          </a:xfrm>
          <a:prstGeom prst="rect">
            <a:avLst/>
          </a:prstGeom>
        </p:spPr>
      </p:pic>
      <p:sp>
        <p:nvSpPr>
          <p:cNvPr id="11265" name="日付プレースホルダー 3">
            <a:extLst>
              <a:ext uri="{FF2B5EF4-FFF2-40B4-BE49-F238E27FC236}">
                <a16:creationId xmlns:a16="http://schemas.microsoft.com/office/drawing/2014/main" id="{622C7EE6-AAEE-E64F-A2B4-6B0A358CBE22}"/>
              </a:ext>
            </a:extLst>
          </p:cNvPr>
          <p:cNvSpPr>
            <a:spLocks noGrp="1"/>
          </p:cNvSpPr>
          <p:nvPr>
            <p:ph type="dt" sz="quarter" idx="10"/>
          </p:nvPr>
        </p:nvSpPr>
        <p:spPr>
          <a:xfrm>
            <a:off x="212072" y="6230422"/>
            <a:ext cx="2905699"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25-27 Mar. 2024, Tsuyoshi Suwada/ KEK Acc.Lab.</a:t>
            </a:r>
            <a:endParaRPr lang="en-US" altLang="ja-JP" sz="1400" dirty="0">
              <a:solidFill>
                <a:schemeClr val="folHlink"/>
              </a:solidFill>
              <a:latin typeface="Times" pitchFamily="2" charset="0"/>
            </a:endParaRPr>
          </a:p>
        </p:txBody>
      </p:sp>
      <p:sp>
        <p:nvSpPr>
          <p:cNvPr id="11266" name="フッター プレースホルダー 4">
            <a:extLst>
              <a:ext uri="{FF2B5EF4-FFF2-40B4-BE49-F238E27FC236}">
                <a16:creationId xmlns:a16="http://schemas.microsoft.com/office/drawing/2014/main" id="{C77F5FAB-2349-EE49-8CA7-B3D58E4DF743}"/>
              </a:ext>
            </a:extLst>
          </p:cNvPr>
          <p:cNvSpPr>
            <a:spLocks noGrp="1"/>
          </p:cNvSpPr>
          <p:nvPr>
            <p:ph type="ftr" sz="quarter" idx="11"/>
          </p:nvPr>
        </p:nvSpPr>
        <p:spPr>
          <a:xfrm>
            <a:off x="2074932" y="6418659"/>
            <a:ext cx="5654551"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SuperKEKB MAC@KEK</a:t>
            </a:r>
            <a:endParaRPr lang="en-US" altLang="ja-JP" sz="1400" dirty="0">
              <a:solidFill>
                <a:schemeClr val="folHlink"/>
              </a:solidFill>
              <a:latin typeface="Times" pitchFamily="2" charset="0"/>
            </a:endParaRPr>
          </a:p>
        </p:txBody>
      </p:sp>
      <p:sp>
        <p:nvSpPr>
          <p:cNvPr id="11267" name="スライド番号プレースホルダー 5">
            <a:extLst>
              <a:ext uri="{FF2B5EF4-FFF2-40B4-BE49-F238E27FC236}">
                <a16:creationId xmlns:a16="http://schemas.microsoft.com/office/drawing/2014/main" id="{FE9A2176-E05F-8449-AE82-DD707BF87886}"/>
              </a:ext>
            </a:extLst>
          </p:cNvPr>
          <p:cNvSpPr>
            <a:spLocks noGrp="1"/>
          </p:cNvSpPr>
          <p:nvPr>
            <p:ph type="sldNum" sz="quarter" idx="12"/>
          </p:nvPr>
        </p:nvSpPr>
        <p:spPr>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fld id="{4D5630A4-C2ED-0147-B0BC-590C2422087B}" type="slidenum">
              <a:rPr lang="en-US" altLang="ja-JP" sz="1400">
                <a:solidFill>
                  <a:schemeClr val="folHlink"/>
                </a:solidFill>
                <a:latin typeface="Times" pitchFamily="2" charset="0"/>
              </a:rPr>
              <a:pPr/>
              <a:t>16</a:t>
            </a:fld>
            <a:endParaRPr lang="en-US" altLang="ja-JP" sz="1400">
              <a:solidFill>
                <a:schemeClr val="folHlink"/>
              </a:solidFill>
              <a:latin typeface="Times" pitchFamily="2" charset="0"/>
            </a:endParaRPr>
          </a:p>
        </p:txBody>
      </p:sp>
      <p:sp>
        <p:nvSpPr>
          <p:cNvPr id="11268" name="Rectangle 2">
            <a:extLst>
              <a:ext uri="{FF2B5EF4-FFF2-40B4-BE49-F238E27FC236}">
                <a16:creationId xmlns:a16="http://schemas.microsoft.com/office/drawing/2014/main" id="{16C2CD08-161D-E647-8AB9-55E93BA9D34C}"/>
              </a:ext>
            </a:extLst>
          </p:cNvPr>
          <p:cNvSpPr>
            <a:spLocks noGrp="1" noChangeArrowheads="1"/>
          </p:cNvSpPr>
          <p:nvPr>
            <p:ph type="title"/>
          </p:nvPr>
        </p:nvSpPr>
        <p:spPr>
          <a:xfrm>
            <a:off x="1" y="81464"/>
            <a:ext cx="9144000" cy="762000"/>
          </a:xfrm>
        </p:spPr>
        <p:txBody>
          <a:bodyPr/>
          <a:lstStyle/>
          <a:p>
            <a:pPr eaLnBrk="1" hangingPunct="1"/>
            <a:r>
              <a:rPr lang="en-US" altLang="ja-JP" sz="2600" b="1" i="1" dirty="0">
                <a:solidFill>
                  <a:srgbClr val="002060"/>
                </a:solidFill>
                <a:latin typeface="Times" pitchFamily="2" charset="0"/>
                <a:ea typeface="平成明朝" pitchFamily="84" charset="-128"/>
              </a:rPr>
              <a:t>Plots for both the </a:t>
            </a:r>
            <a:r>
              <a:rPr lang="en-US" altLang="ja-JP" sz="2600" b="1" i="1" dirty="0" err="1">
                <a:solidFill>
                  <a:srgbClr val="002060"/>
                </a:solidFill>
                <a:latin typeface="Times" pitchFamily="2" charset="0"/>
                <a:ea typeface="平成明朝" pitchFamily="84" charset="-128"/>
              </a:rPr>
              <a:t>e+e</a:t>
            </a:r>
            <a:r>
              <a:rPr lang="en-US" altLang="ja-JP" sz="2600" b="1" i="1" dirty="0">
                <a:solidFill>
                  <a:srgbClr val="002060"/>
                </a:solidFill>
                <a:latin typeface="Times" pitchFamily="2" charset="0"/>
                <a:ea typeface="平成明朝" pitchFamily="84" charset="-128"/>
              </a:rPr>
              <a:t>- bunch positions </a:t>
            </a:r>
            <a:br>
              <a:rPr lang="en-US" altLang="ja-JP" sz="2600" b="1" i="1" dirty="0">
                <a:solidFill>
                  <a:srgbClr val="002060"/>
                </a:solidFill>
                <a:latin typeface="Times" pitchFamily="2" charset="0"/>
                <a:ea typeface="平成明朝" pitchFamily="84" charset="-128"/>
              </a:rPr>
            </a:br>
            <a:r>
              <a:rPr lang="en-US" altLang="ja-JP" sz="2600" b="1" i="1" dirty="0">
                <a:solidFill>
                  <a:srgbClr val="002060"/>
                </a:solidFill>
                <a:latin typeface="Times" pitchFamily="2" charset="0"/>
                <a:ea typeface="平成明朝" pitchFamily="84" charset="-128"/>
              </a:rPr>
              <a:t>at SP15-25 and SP16-25</a:t>
            </a:r>
          </a:p>
        </p:txBody>
      </p:sp>
      <p:sp>
        <p:nvSpPr>
          <p:cNvPr id="6" name="テキスト ボックス 5">
            <a:extLst>
              <a:ext uri="{FF2B5EF4-FFF2-40B4-BE49-F238E27FC236}">
                <a16:creationId xmlns:a16="http://schemas.microsoft.com/office/drawing/2014/main" id="{E21B9FB6-33D8-B269-850E-E1FCEFC239CC}"/>
              </a:ext>
            </a:extLst>
          </p:cNvPr>
          <p:cNvSpPr txBox="1"/>
          <p:nvPr/>
        </p:nvSpPr>
        <p:spPr>
          <a:xfrm flipH="1">
            <a:off x="2537438" y="1735307"/>
            <a:ext cx="1820962" cy="338554"/>
          </a:xfrm>
          <a:prstGeom prst="rect">
            <a:avLst/>
          </a:prstGeom>
          <a:noFill/>
        </p:spPr>
        <p:txBody>
          <a:bodyPr wrap="square" rtlCol="0">
            <a:spAutoFit/>
          </a:bodyPr>
          <a:lstStyle/>
          <a:p>
            <a:r>
              <a:rPr kumimoji="1" lang="en-US" altLang="ja-JP" sz="1600" i="1" dirty="0">
                <a:solidFill>
                  <a:srgbClr val="0000FF"/>
                </a:solidFill>
                <a:latin typeface="Times" pitchFamily="2" charset="0"/>
              </a:rPr>
              <a:t>e</a:t>
            </a:r>
            <a:r>
              <a:rPr kumimoji="1" lang="en-US" altLang="ja-JP" sz="1600" dirty="0">
                <a:solidFill>
                  <a:srgbClr val="0000FF"/>
                </a:solidFill>
                <a:latin typeface="Times" pitchFamily="2" charset="0"/>
              </a:rPr>
              <a:t>-@</a:t>
            </a:r>
            <a:r>
              <a:rPr kumimoji="1" lang="en-US" altLang="ja-JP" sz="1600" i="1" dirty="0">
                <a:solidFill>
                  <a:srgbClr val="0000FF"/>
                </a:solidFill>
                <a:latin typeface="Times" pitchFamily="2" charset="0"/>
              </a:rPr>
              <a:t>e</a:t>
            </a:r>
            <a:r>
              <a:rPr kumimoji="1" lang="en-US" altLang="ja-JP" sz="1600" dirty="0">
                <a:solidFill>
                  <a:srgbClr val="0000FF"/>
                </a:solidFill>
                <a:latin typeface="Times" pitchFamily="2" charset="0"/>
              </a:rPr>
              <a:t>-</a:t>
            </a:r>
            <a:r>
              <a:rPr kumimoji="1" lang="en-US" altLang="ja-JP" sz="1600" i="1" dirty="0">
                <a:solidFill>
                  <a:srgbClr val="0000FF"/>
                </a:solidFill>
                <a:latin typeface="Times" pitchFamily="2" charset="0"/>
              </a:rPr>
              <a:t>e+, </a:t>
            </a:r>
            <a:r>
              <a:rPr kumimoji="1" lang="en-US" altLang="ja-JP" sz="1600" i="1" dirty="0">
                <a:solidFill>
                  <a:srgbClr val="910002"/>
                </a:solidFill>
                <a:latin typeface="Times" pitchFamily="2" charset="0"/>
              </a:rPr>
              <a:t>e</a:t>
            </a:r>
            <a:r>
              <a:rPr kumimoji="1" lang="en-US" altLang="ja-JP" sz="1600" dirty="0">
                <a:solidFill>
                  <a:srgbClr val="910002"/>
                </a:solidFill>
                <a:latin typeface="Times" pitchFamily="2" charset="0"/>
              </a:rPr>
              <a:t>-@</a:t>
            </a:r>
            <a:r>
              <a:rPr kumimoji="1" lang="en-US" altLang="ja-JP" sz="1600" i="1" dirty="0" err="1">
                <a:solidFill>
                  <a:srgbClr val="910002"/>
                </a:solidFill>
                <a:latin typeface="Times" pitchFamily="2" charset="0"/>
              </a:rPr>
              <a:t>e+e</a:t>
            </a:r>
            <a:r>
              <a:rPr kumimoji="1" lang="en-US" altLang="ja-JP" sz="1600" i="1" dirty="0">
                <a:solidFill>
                  <a:srgbClr val="910002"/>
                </a:solidFill>
                <a:latin typeface="Times" pitchFamily="2" charset="0"/>
              </a:rPr>
              <a:t>-</a:t>
            </a:r>
            <a:r>
              <a:rPr kumimoji="1" lang="en-US" altLang="ja-JP" sz="1600" dirty="0">
                <a:solidFill>
                  <a:srgbClr val="0000FF"/>
                </a:solidFill>
                <a:latin typeface="Times" pitchFamily="2" charset="0"/>
              </a:rPr>
              <a:t> </a:t>
            </a:r>
          </a:p>
        </p:txBody>
      </p:sp>
      <p:sp>
        <p:nvSpPr>
          <p:cNvPr id="7" name="テキスト ボックス 6">
            <a:extLst>
              <a:ext uri="{FF2B5EF4-FFF2-40B4-BE49-F238E27FC236}">
                <a16:creationId xmlns:a16="http://schemas.microsoft.com/office/drawing/2014/main" id="{AB867977-F5EF-97CF-2F99-E1D6F4467DEB}"/>
              </a:ext>
            </a:extLst>
          </p:cNvPr>
          <p:cNvSpPr txBox="1"/>
          <p:nvPr/>
        </p:nvSpPr>
        <p:spPr>
          <a:xfrm flipH="1">
            <a:off x="6254517" y="1722215"/>
            <a:ext cx="2037332" cy="338554"/>
          </a:xfrm>
          <a:prstGeom prst="rect">
            <a:avLst/>
          </a:prstGeom>
          <a:noFill/>
        </p:spPr>
        <p:txBody>
          <a:bodyPr wrap="square" rtlCol="0">
            <a:spAutoFit/>
          </a:bodyPr>
          <a:lstStyle/>
          <a:p>
            <a:r>
              <a:rPr kumimoji="1" lang="en-US" altLang="ja-JP" sz="1600" i="1" dirty="0">
                <a:solidFill>
                  <a:srgbClr val="FF0000"/>
                </a:solidFill>
                <a:latin typeface="Times" pitchFamily="2" charset="0"/>
              </a:rPr>
              <a:t>e+</a:t>
            </a:r>
            <a:r>
              <a:rPr kumimoji="1" lang="en-US" altLang="ja-JP" sz="1600" dirty="0">
                <a:solidFill>
                  <a:srgbClr val="FF0000"/>
                </a:solidFill>
                <a:latin typeface="Times" pitchFamily="2" charset="0"/>
              </a:rPr>
              <a:t>@</a:t>
            </a:r>
            <a:r>
              <a:rPr kumimoji="1" lang="en-US" altLang="ja-JP" sz="1600" i="1" dirty="0">
                <a:solidFill>
                  <a:srgbClr val="FF0000"/>
                </a:solidFill>
                <a:latin typeface="Times" pitchFamily="2" charset="0"/>
              </a:rPr>
              <a:t>e</a:t>
            </a:r>
            <a:r>
              <a:rPr kumimoji="1" lang="en-US" altLang="ja-JP" sz="1600" dirty="0">
                <a:solidFill>
                  <a:srgbClr val="FF0000"/>
                </a:solidFill>
                <a:latin typeface="Times" pitchFamily="2" charset="0"/>
              </a:rPr>
              <a:t>-</a:t>
            </a:r>
            <a:r>
              <a:rPr kumimoji="1" lang="en-US" altLang="ja-JP" sz="1600" i="1" dirty="0">
                <a:solidFill>
                  <a:srgbClr val="FF0000"/>
                </a:solidFill>
                <a:latin typeface="Times" pitchFamily="2" charset="0"/>
              </a:rPr>
              <a:t>e+, </a:t>
            </a:r>
            <a:r>
              <a:rPr kumimoji="1" lang="en-US" altLang="ja-JP" sz="1600" i="1" dirty="0">
                <a:solidFill>
                  <a:srgbClr val="006600"/>
                </a:solidFill>
                <a:latin typeface="Times" pitchFamily="2" charset="0"/>
              </a:rPr>
              <a:t>e</a:t>
            </a:r>
            <a:r>
              <a:rPr kumimoji="1" lang="en-US" altLang="ja-JP" sz="1600" dirty="0">
                <a:solidFill>
                  <a:srgbClr val="006600"/>
                </a:solidFill>
                <a:latin typeface="Times" pitchFamily="2" charset="0"/>
              </a:rPr>
              <a:t>+@</a:t>
            </a:r>
            <a:r>
              <a:rPr kumimoji="1" lang="en-US" altLang="ja-JP" sz="1600" i="1" dirty="0" err="1">
                <a:solidFill>
                  <a:srgbClr val="006600"/>
                </a:solidFill>
                <a:latin typeface="Times" pitchFamily="2" charset="0"/>
              </a:rPr>
              <a:t>e+e</a:t>
            </a:r>
            <a:r>
              <a:rPr kumimoji="1" lang="en-US" altLang="ja-JP" sz="1600" i="1" dirty="0">
                <a:solidFill>
                  <a:srgbClr val="006600"/>
                </a:solidFill>
                <a:latin typeface="Times" pitchFamily="2" charset="0"/>
              </a:rPr>
              <a:t>-</a:t>
            </a:r>
            <a:endParaRPr kumimoji="1" lang="en-US" altLang="ja-JP" sz="1600" dirty="0">
              <a:solidFill>
                <a:srgbClr val="006600"/>
              </a:solidFill>
              <a:latin typeface="Times" pitchFamily="2" charset="0"/>
            </a:endParaRPr>
          </a:p>
        </p:txBody>
      </p:sp>
      <p:sp>
        <p:nvSpPr>
          <p:cNvPr id="11" name="加算記号 10">
            <a:extLst>
              <a:ext uri="{FF2B5EF4-FFF2-40B4-BE49-F238E27FC236}">
                <a16:creationId xmlns:a16="http://schemas.microsoft.com/office/drawing/2014/main" id="{45022086-3934-2460-0E33-0DE12D9B8731}"/>
              </a:ext>
            </a:extLst>
          </p:cNvPr>
          <p:cNvSpPr/>
          <p:nvPr/>
        </p:nvSpPr>
        <p:spPr bwMode="auto">
          <a:xfrm>
            <a:off x="2231320" y="2627987"/>
            <a:ext cx="516320" cy="523926"/>
          </a:xfrm>
          <a:prstGeom prst="mathPlus">
            <a:avLst/>
          </a:prstGeom>
          <a:noFill/>
          <a:ln w="28575" cap="flat" cmpd="sng" algn="ctr">
            <a:solidFill>
              <a:srgbClr val="0066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Osaka" panose="020B0600000000000000" pitchFamily="34" charset="-128"/>
            </a:endParaRPr>
          </a:p>
        </p:txBody>
      </p:sp>
      <p:sp>
        <p:nvSpPr>
          <p:cNvPr id="12" name="加算記号 11">
            <a:extLst>
              <a:ext uri="{FF2B5EF4-FFF2-40B4-BE49-F238E27FC236}">
                <a16:creationId xmlns:a16="http://schemas.microsoft.com/office/drawing/2014/main" id="{CACEBE36-8BC0-0C06-2B4C-A9D5B9E2E817}"/>
              </a:ext>
            </a:extLst>
          </p:cNvPr>
          <p:cNvSpPr/>
          <p:nvPr/>
        </p:nvSpPr>
        <p:spPr bwMode="auto">
          <a:xfrm>
            <a:off x="5989797" y="2617674"/>
            <a:ext cx="516320" cy="523926"/>
          </a:xfrm>
          <a:prstGeom prst="mathPlus">
            <a:avLst/>
          </a:prstGeom>
          <a:no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Osaka" panose="020B0600000000000000" pitchFamily="34" charset="-128"/>
            </a:endParaRPr>
          </a:p>
        </p:txBody>
      </p:sp>
      <p:cxnSp>
        <p:nvCxnSpPr>
          <p:cNvPr id="14" name="直線矢印コネクタ 13">
            <a:extLst>
              <a:ext uri="{FF2B5EF4-FFF2-40B4-BE49-F238E27FC236}">
                <a16:creationId xmlns:a16="http://schemas.microsoft.com/office/drawing/2014/main" id="{886B7C0C-EA49-CD54-C043-44A78120BCE3}"/>
              </a:ext>
            </a:extLst>
          </p:cNvPr>
          <p:cNvCxnSpPr/>
          <p:nvPr/>
        </p:nvCxnSpPr>
        <p:spPr bwMode="auto">
          <a:xfrm>
            <a:off x="1645252" y="2258003"/>
            <a:ext cx="684541" cy="46410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5" name="テキスト ボックス 14">
            <a:extLst>
              <a:ext uri="{FF2B5EF4-FFF2-40B4-BE49-F238E27FC236}">
                <a16:creationId xmlns:a16="http://schemas.microsoft.com/office/drawing/2014/main" id="{AA0E5560-53BB-6CBB-5618-1D0378109402}"/>
              </a:ext>
            </a:extLst>
          </p:cNvPr>
          <p:cNvSpPr txBox="1"/>
          <p:nvPr/>
        </p:nvSpPr>
        <p:spPr>
          <a:xfrm>
            <a:off x="890054" y="1914052"/>
            <a:ext cx="1238929" cy="338554"/>
          </a:xfrm>
          <a:prstGeom prst="rect">
            <a:avLst/>
          </a:prstGeom>
          <a:noFill/>
        </p:spPr>
        <p:txBody>
          <a:bodyPr wrap="none" rtlCol="0">
            <a:spAutoFit/>
          </a:bodyPr>
          <a:lstStyle/>
          <a:p>
            <a:r>
              <a:rPr kumimoji="1" lang="en-US" altLang="ja-JP" sz="1600" b="1" i="1" dirty="0">
                <a:latin typeface="Times New Roman" panose="02020603050405020304" pitchFamily="18" charset="0"/>
                <a:cs typeface="Times New Roman" panose="02020603050405020304" pitchFamily="18" charset="0"/>
              </a:rPr>
              <a:t>Offset target</a:t>
            </a:r>
            <a:endParaRPr kumimoji="1" lang="ja-JP" altLang="en-US" sz="1600" b="1" i="1">
              <a:latin typeface="Times New Roman" panose="02020603050405020304" pitchFamily="18" charset="0"/>
              <a:cs typeface="Times New Roman" panose="02020603050405020304" pitchFamily="18" charset="0"/>
            </a:endParaRPr>
          </a:p>
        </p:txBody>
      </p:sp>
      <p:cxnSp>
        <p:nvCxnSpPr>
          <p:cNvPr id="16" name="直線矢印コネクタ 15">
            <a:extLst>
              <a:ext uri="{FF2B5EF4-FFF2-40B4-BE49-F238E27FC236}">
                <a16:creationId xmlns:a16="http://schemas.microsoft.com/office/drawing/2014/main" id="{9A6358D6-C61B-DE37-1A66-1666CAE19D91}"/>
              </a:ext>
            </a:extLst>
          </p:cNvPr>
          <p:cNvCxnSpPr/>
          <p:nvPr/>
        </p:nvCxnSpPr>
        <p:spPr bwMode="auto">
          <a:xfrm>
            <a:off x="5314408" y="2247690"/>
            <a:ext cx="684541" cy="46410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7" name="テキスト ボックス 16">
            <a:extLst>
              <a:ext uri="{FF2B5EF4-FFF2-40B4-BE49-F238E27FC236}">
                <a16:creationId xmlns:a16="http://schemas.microsoft.com/office/drawing/2014/main" id="{1F3E0D30-01AD-4CC4-1BAB-EEA4E4E7EAB5}"/>
              </a:ext>
            </a:extLst>
          </p:cNvPr>
          <p:cNvSpPr txBox="1"/>
          <p:nvPr/>
        </p:nvSpPr>
        <p:spPr>
          <a:xfrm>
            <a:off x="4559210" y="1903739"/>
            <a:ext cx="1238929" cy="338554"/>
          </a:xfrm>
          <a:prstGeom prst="rect">
            <a:avLst/>
          </a:prstGeom>
          <a:noFill/>
        </p:spPr>
        <p:txBody>
          <a:bodyPr wrap="none" rtlCol="0">
            <a:spAutoFit/>
          </a:bodyPr>
          <a:lstStyle/>
          <a:p>
            <a:r>
              <a:rPr kumimoji="1" lang="en-US" altLang="ja-JP" sz="1600" b="1" i="1" dirty="0">
                <a:latin typeface="Times New Roman" panose="02020603050405020304" pitchFamily="18" charset="0"/>
                <a:cs typeface="Times New Roman" panose="02020603050405020304" pitchFamily="18" charset="0"/>
              </a:rPr>
              <a:t>Offset target</a:t>
            </a:r>
            <a:endParaRPr kumimoji="1" lang="ja-JP" altLang="en-US" sz="1600" b="1" i="1">
              <a:latin typeface="Times New Roman" panose="02020603050405020304" pitchFamily="18" charset="0"/>
              <a:cs typeface="Times New Roman" panose="02020603050405020304" pitchFamily="18" charset="0"/>
            </a:endParaRPr>
          </a:p>
        </p:txBody>
      </p:sp>
      <p:cxnSp>
        <p:nvCxnSpPr>
          <p:cNvPr id="19" name="直線矢印コネクタ 18">
            <a:extLst>
              <a:ext uri="{FF2B5EF4-FFF2-40B4-BE49-F238E27FC236}">
                <a16:creationId xmlns:a16="http://schemas.microsoft.com/office/drawing/2014/main" id="{5B63E8D3-3FB4-C262-8C62-A89AD5FA804A}"/>
              </a:ext>
            </a:extLst>
          </p:cNvPr>
          <p:cNvCxnSpPr>
            <a:cxnSpLocks/>
          </p:cNvCxnSpPr>
          <p:nvPr/>
        </p:nvCxnSpPr>
        <p:spPr bwMode="auto">
          <a:xfrm>
            <a:off x="3338453" y="3919548"/>
            <a:ext cx="517451" cy="0"/>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0" name="テキスト ボックス 19">
            <a:extLst>
              <a:ext uri="{FF2B5EF4-FFF2-40B4-BE49-F238E27FC236}">
                <a16:creationId xmlns:a16="http://schemas.microsoft.com/office/drawing/2014/main" id="{C4E787AA-F609-61A5-12A2-E552D171E666}"/>
              </a:ext>
            </a:extLst>
          </p:cNvPr>
          <p:cNvSpPr txBox="1"/>
          <p:nvPr/>
        </p:nvSpPr>
        <p:spPr>
          <a:xfrm>
            <a:off x="3314303" y="3525089"/>
            <a:ext cx="607859" cy="338554"/>
          </a:xfrm>
          <a:prstGeom prst="rect">
            <a:avLst/>
          </a:prstGeom>
          <a:noFill/>
        </p:spPr>
        <p:txBody>
          <a:bodyPr wrap="none" rtlCol="0">
            <a:spAutoFit/>
          </a:bodyPr>
          <a:lstStyle/>
          <a:p>
            <a:r>
              <a:rPr kumimoji="1" lang="en-US" altLang="ja-JP" sz="1600" dirty="0">
                <a:latin typeface="Times New Roman" panose="02020603050405020304" pitchFamily="18" charset="0"/>
                <a:cs typeface="Times New Roman" panose="02020603050405020304" pitchFamily="18" charset="0"/>
              </a:rPr>
              <a:t>2mm</a:t>
            </a:r>
            <a:endParaRPr kumimoji="1" lang="ja-JP" altLang="en-US" sz="1600">
              <a:latin typeface="Times New Roman" panose="02020603050405020304" pitchFamily="18" charset="0"/>
              <a:cs typeface="Times New Roman" panose="02020603050405020304" pitchFamily="18" charset="0"/>
            </a:endParaRPr>
          </a:p>
        </p:txBody>
      </p:sp>
      <p:cxnSp>
        <p:nvCxnSpPr>
          <p:cNvPr id="21" name="直線矢印コネクタ 20">
            <a:extLst>
              <a:ext uri="{FF2B5EF4-FFF2-40B4-BE49-F238E27FC236}">
                <a16:creationId xmlns:a16="http://schemas.microsoft.com/office/drawing/2014/main" id="{71C9A13C-C840-3B49-0CFF-5BC6DC8ECDBE}"/>
              </a:ext>
            </a:extLst>
          </p:cNvPr>
          <p:cNvCxnSpPr>
            <a:cxnSpLocks/>
          </p:cNvCxnSpPr>
          <p:nvPr/>
        </p:nvCxnSpPr>
        <p:spPr bwMode="auto">
          <a:xfrm>
            <a:off x="7101844" y="3862114"/>
            <a:ext cx="490275" cy="0"/>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2" name="テキスト ボックス 21">
            <a:extLst>
              <a:ext uri="{FF2B5EF4-FFF2-40B4-BE49-F238E27FC236}">
                <a16:creationId xmlns:a16="http://schemas.microsoft.com/office/drawing/2014/main" id="{94D25EA2-2B1E-C33A-3AE2-93388B206AB2}"/>
              </a:ext>
            </a:extLst>
          </p:cNvPr>
          <p:cNvSpPr txBox="1"/>
          <p:nvPr/>
        </p:nvSpPr>
        <p:spPr>
          <a:xfrm>
            <a:off x="7077694" y="3511723"/>
            <a:ext cx="607859" cy="338554"/>
          </a:xfrm>
          <a:prstGeom prst="rect">
            <a:avLst/>
          </a:prstGeom>
          <a:noFill/>
        </p:spPr>
        <p:txBody>
          <a:bodyPr wrap="none" rtlCol="0">
            <a:spAutoFit/>
          </a:bodyPr>
          <a:lstStyle/>
          <a:p>
            <a:r>
              <a:rPr kumimoji="1" lang="en-US" altLang="ja-JP" sz="1600" dirty="0">
                <a:latin typeface="Times New Roman" panose="02020603050405020304" pitchFamily="18" charset="0"/>
                <a:cs typeface="Times New Roman" panose="02020603050405020304" pitchFamily="18" charset="0"/>
              </a:rPr>
              <a:t>2mm</a:t>
            </a:r>
            <a:endParaRPr kumimoji="1" lang="ja-JP" altLang="en-US" sz="1600">
              <a:latin typeface="Times New Roman" panose="02020603050405020304" pitchFamily="18" charset="0"/>
              <a:cs typeface="Times New Roman" panose="02020603050405020304" pitchFamily="18" charset="0"/>
            </a:endParaRPr>
          </a:p>
        </p:txBody>
      </p:sp>
      <p:cxnSp>
        <p:nvCxnSpPr>
          <p:cNvPr id="10" name="直線矢印コネクタ 9">
            <a:extLst>
              <a:ext uri="{FF2B5EF4-FFF2-40B4-BE49-F238E27FC236}">
                <a16:creationId xmlns:a16="http://schemas.microsoft.com/office/drawing/2014/main" id="{A0A327AE-B991-48C9-95F6-2BCCFA9407F5}"/>
              </a:ext>
            </a:extLst>
          </p:cNvPr>
          <p:cNvCxnSpPr>
            <a:cxnSpLocks/>
          </p:cNvCxnSpPr>
          <p:nvPr/>
        </p:nvCxnSpPr>
        <p:spPr bwMode="auto">
          <a:xfrm flipV="1">
            <a:off x="1935183" y="3340654"/>
            <a:ext cx="8438" cy="453579"/>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3" name="テキスト ボックス 12">
            <a:extLst>
              <a:ext uri="{FF2B5EF4-FFF2-40B4-BE49-F238E27FC236}">
                <a16:creationId xmlns:a16="http://schemas.microsoft.com/office/drawing/2014/main" id="{69087337-1A17-8F85-C7F2-3CFCCB60987D}"/>
              </a:ext>
            </a:extLst>
          </p:cNvPr>
          <p:cNvSpPr txBox="1"/>
          <p:nvPr/>
        </p:nvSpPr>
        <p:spPr>
          <a:xfrm rot="16200000">
            <a:off x="1808968" y="3391049"/>
            <a:ext cx="607859" cy="338554"/>
          </a:xfrm>
          <a:prstGeom prst="rect">
            <a:avLst/>
          </a:prstGeom>
          <a:noFill/>
        </p:spPr>
        <p:txBody>
          <a:bodyPr wrap="none" rtlCol="0">
            <a:spAutoFit/>
          </a:bodyPr>
          <a:lstStyle/>
          <a:p>
            <a:r>
              <a:rPr kumimoji="1" lang="en-US" altLang="ja-JP" sz="1600" dirty="0">
                <a:latin typeface="Times New Roman" panose="02020603050405020304" pitchFamily="18" charset="0"/>
                <a:cs typeface="Times New Roman" panose="02020603050405020304" pitchFamily="18" charset="0"/>
              </a:rPr>
              <a:t>2mm</a:t>
            </a:r>
            <a:endParaRPr kumimoji="1" lang="ja-JP" altLang="en-US" sz="1600">
              <a:latin typeface="Times New Roman" panose="02020603050405020304" pitchFamily="18" charset="0"/>
              <a:cs typeface="Times New Roman" panose="02020603050405020304" pitchFamily="18" charset="0"/>
            </a:endParaRPr>
          </a:p>
        </p:txBody>
      </p:sp>
      <p:cxnSp>
        <p:nvCxnSpPr>
          <p:cNvPr id="24" name="直線矢印コネクタ 23">
            <a:extLst>
              <a:ext uri="{FF2B5EF4-FFF2-40B4-BE49-F238E27FC236}">
                <a16:creationId xmlns:a16="http://schemas.microsoft.com/office/drawing/2014/main" id="{C32C27A8-CDCF-2D50-F3EC-41A49BC5E966}"/>
              </a:ext>
            </a:extLst>
          </p:cNvPr>
          <p:cNvCxnSpPr>
            <a:cxnSpLocks/>
          </p:cNvCxnSpPr>
          <p:nvPr/>
        </p:nvCxnSpPr>
        <p:spPr bwMode="auto">
          <a:xfrm flipV="1">
            <a:off x="5676541" y="3285779"/>
            <a:ext cx="8440" cy="528142"/>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5" name="テキスト ボックス 24">
            <a:extLst>
              <a:ext uri="{FF2B5EF4-FFF2-40B4-BE49-F238E27FC236}">
                <a16:creationId xmlns:a16="http://schemas.microsoft.com/office/drawing/2014/main" id="{24592015-D386-AE4C-653D-B370DCA279B7}"/>
              </a:ext>
            </a:extLst>
          </p:cNvPr>
          <p:cNvSpPr txBox="1"/>
          <p:nvPr/>
        </p:nvSpPr>
        <p:spPr>
          <a:xfrm rot="16200000">
            <a:off x="5550328" y="3399720"/>
            <a:ext cx="607859" cy="338554"/>
          </a:xfrm>
          <a:prstGeom prst="rect">
            <a:avLst/>
          </a:prstGeom>
          <a:noFill/>
        </p:spPr>
        <p:txBody>
          <a:bodyPr wrap="none" rtlCol="0">
            <a:spAutoFit/>
          </a:bodyPr>
          <a:lstStyle/>
          <a:p>
            <a:r>
              <a:rPr kumimoji="1" lang="en-US" altLang="ja-JP" sz="1600" dirty="0">
                <a:latin typeface="Times New Roman" panose="02020603050405020304" pitchFamily="18" charset="0"/>
                <a:cs typeface="Times New Roman" panose="02020603050405020304" pitchFamily="18" charset="0"/>
              </a:rPr>
              <a:t>2mm</a:t>
            </a:r>
            <a:endParaRPr kumimoji="1" lang="ja-JP" altLang="en-US" sz="1600">
              <a:latin typeface="Times New Roman" panose="02020603050405020304" pitchFamily="18" charset="0"/>
              <a:cs typeface="Times New Roman" panose="02020603050405020304" pitchFamily="18" charset="0"/>
            </a:endParaRPr>
          </a:p>
        </p:txBody>
      </p:sp>
      <p:sp>
        <p:nvSpPr>
          <p:cNvPr id="30" name="テキスト ボックス 29">
            <a:extLst>
              <a:ext uri="{FF2B5EF4-FFF2-40B4-BE49-F238E27FC236}">
                <a16:creationId xmlns:a16="http://schemas.microsoft.com/office/drawing/2014/main" id="{AFA27844-8684-CDF8-4E24-A4657146FB5C}"/>
              </a:ext>
            </a:extLst>
          </p:cNvPr>
          <p:cNvSpPr txBox="1"/>
          <p:nvPr/>
        </p:nvSpPr>
        <p:spPr>
          <a:xfrm>
            <a:off x="-88136" y="4415284"/>
            <a:ext cx="9320270" cy="1200329"/>
          </a:xfrm>
          <a:prstGeom prst="rect">
            <a:avLst/>
          </a:prstGeom>
          <a:noFill/>
        </p:spPr>
        <p:txBody>
          <a:bodyPr wrap="square" rtlCol="0">
            <a:spAutoFit/>
          </a:bodyPr>
          <a:lstStyle/>
          <a:p>
            <a:r>
              <a:rPr kumimoji="1" lang="ja-JP" altLang="en-US" sz="1800">
                <a:solidFill>
                  <a:srgbClr val="910002"/>
                </a:solidFill>
                <a:latin typeface="Times New Roman" panose="02020603050405020304" pitchFamily="18" charset="0"/>
                <a:cs typeface="Times New Roman" panose="02020603050405020304" pitchFamily="18" charset="0"/>
              </a:rPr>
              <a:t>・</a:t>
            </a:r>
            <a:r>
              <a:rPr kumimoji="1" lang="en-US" altLang="ja-JP" sz="1800" dirty="0">
                <a:solidFill>
                  <a:srgbClr val="910002"/>
                </a:solidFill>
                <a:latin typeface="Times New Roman" panose="02020603050405020304" pitchFamily="18" charset="0"/>
                <a:cs typeface="Times New Roman" panose="02020603050405020304" pitchFamily="18" charset="0"/>
              </a:rPr>
              <a:t> It can be found that there are no characteristic differences in the transverse positions depending on the capture phase under the nominal operation condition and those giving the maximum charges.</a:t>
            </a:r>
            <a:endParaRPr kumimoji="1" lang="en-US" altLang="ja-JP" sz="1800" dirty="0">
              <a:latin typeface="Times New Roman" panose="02020603050405020304" pitchFamily="18" charset="0"/>
              <a:cs typeface="Times New Roman" panose="02020603050405020304" pitchFamily="18" charset="0"/>
            </a:endParaRPr>
          </a:p>
          <a:p>
            <a:r>
              <a:rPr kumimoji="1" lang="ja-JP" altLang="en-US" sz="1800">
                <a:solidFill>
                  <a:srgbClr val="006600"/>
                </a:solidFill>
                <a:latin typeface="Times New Roman" panose="02020603050405020304" pitchFamily="18" charset="0"/>
                <a:cs typeface="Times New Roman" panose="02020603050405020304" pitchFamily="18" charset="0"/>
              </a:rPr>
              <a:t>・</a:t>
            </a:r>
            <a:r>
              <a:rPr kumimoji="1" lang="en-US" altLang="ja-JP" sz="1800" dirty="0">
                <a:solidFill>
                  <a:srgbClr val="006600"/>
                </a:solidFill>
                <a:latin typeface="Times New Roman" panose="02020603050405020304" pitchFamily="18" charset="0"/>
                <a:cs typeface="Times New Roman" panose="02020603050405020304" pitchFamily="18" charset="0"/>
              </a:rPr>
              <a:t> It is interesting that the cluster for each bunch rotates in the transverse plane owing to their cyclotron motion in the longitudinal direction between SP15-25 and SP16-25.</a:t>
            </a:r>
            <a:endParaRPr kumimoji="1" lang="en-US" altLang="ja-JP" sz="1800" dirty="0">
              <a:latin typeface="Times New Roman" panose="02020603050405020304" pitchFamily="18" charset="0"/>
              <a:cs typeface="Times New Roman" panose="02020603050405020304" pitchFamily="18" charset="0"/>
            </a:endParaRPr>
          </a:p>
        </p:txBody>
      </p:sp>
      <p:sp>
        <p:nvSpPr>
          <p:cNvPr id="2" name="テキスト ボックス 1">
            <a:extLst>
              <a:ext uri="{FF2B5EF4-FFF2-40B4-BE49-F238E27FC236}">
                <a16:creationId xmlns:a16="http://schemas.microsoft.com/office/drawing/2014/main" id="{E27369CA-903D-70C1-4C2F-54801080CBED}"/>
              </a:ext>
            </a:extLst>
          </p:cNvPr>
          <p:cNvSpPr txBox="1"/>
          <p:nvPr/>
        </p:nvSpPr>
        <p:spPr>
          <a:xfrm>
            <a:off x="972969" y="1114747"/>
            <a:ext cx="992579" cy="584775"/>
          </a:xfrm>
          <a:prstGeom prst="rect">
            <a:avLst/>
          </a:prstGeom>
          <a:noFill/>
          <a:ln w="19050">
            <a:solidFill>
              <a:srgbClr val="0000FF"/>
            </a:solidFill>
          </a:ln>
        </p:spPr>
        <p:txBody>
          <a:bodyPr wrap="none" rtlCol="0">
            <a:spAutoFit/>
          </a:bodyPr>
          <a:lstStyle/>
          <a:p>
            <a:r>
              <a:rPr kumimoji="1" lang="en-US" altLang="ja-JP" sz="3200" b="1" i="1" dirty="0">
                <a:solidFill>
                  <a:srgbClr val="0000FF"/>
                </a:solidFill>
                <a:latin typeface="Times New Roman" panose="02020603050405020304" pitchFamily="18" charset="0"/>
                <a:cs typeface="Times New Roman" panose="02020603050405020304" pitchFamily="18" charset="0"/>
              </a:rPr>
              <a:t>1</a:t>
            </a:r>
            <a:r>
              <a:rPr kumimoji="1" lang="en-US" altLang="ja-JP" sz="3200" b="1" i="1" baseline="30000" dirty="0">
                <a:solidFill>
                  <a:srgbClr val="0000FF"/>
                </a:solidFill>
                <a:latin typeface="Times New Roman" panose="02020603050405020304" pitchFamily="18" charset="0"/>
                <a:cs typeface="Times New Roman" panose="02020603050405020304" pitchFamily="18" charset="0"/>
              </a:rPr>
              <a:t>st</a:t>
            </a:r>
            <a:r>
              <a:rPr kumimoji="1" lang="en-US" altLang="ja-JP" sz="3200" b="1" i="1" dirty="0">
                <a:solidFill>
                  <a:srgbClr val="0000FF"/>
                </a:solidFill>
                <a:latin typeface="Times New Roman" panose="02020603050405020304" pitchFamily="18" charset="0"/>
                <a:cs typeface="Times New Roman" panose="02020603050405020304" pitchFamily="18" charset="0"/>
              </a:rPr>
              <a:t> e-</a:t>
            </a:r>
            <a:endParaRPr kumimoji="1" lang="ja-JP" altLang="en-US" sz="3200" b="1" i="1">
              <a:solidFill>
                <a:srgbClr val="0000FF"/>
              </a:solidFill>
              <a:latin typeface="Times New Roman" panose="02020603050405020304" pitchFamily="18" charset="0"/>
              <a:cs typeface="Times New Roman" panose="02020603050405020304" pitchFamily="18" charset="0"/>
            </a:endParaRPr>
          </a:p>
        </p:txBody>
      </p:sp>
      <p:sp>
        <p:nvSpPr>
          <p:cNvPr id="4" name="テキスト ボックス 3">
            <a:extLst>
              <a:ext uri="{FF2B5EF4-FFF2-40B4-BE49-F238E27FC236}">
                <a16:creationId xmlns:a16="http://schemas.microsoft.com/office/drawing/2014/main" id="{EB980045-C0FB-CDED-A5CF-F11A6C9DE418}"/>
              </a:ext>
            </a:extLst>
          </p:cNvPr>
          <p:cNvSpPr txBox="1"/>
          <p:nvPr/>
        </p:nvSpPr>
        <p:spPr>
          <a:xfrm>
            <a:off x="4635605" y="1123242"/>
            <a:ext cx="1090363" cy="584775"/>
          </a:xfrm>
          <a:prstGeom prst="rect">
            <a:avLst/>
          </a:prstGeom>
          <a:noFill/>
          <a:ln w="19050">
            <a:solidFill>
              <a:srgbClr val="FF0000"/>
            </a:solidFill>
          </a:ln>
        </p:spPr>
        <p:txBody>
          <a:bodyPr wrap="none" rtlCol="0">
            <a:spAutoFit/>
          </a:bodyPr>
          <a:lstStyle/>
          <a:p>
            <a:r>
              <a:rPr kumimoji="1" lang="en-US" altLang="ja-JP" sz="3200" b="1" i="1" dirty="0">
                <a:solidFill>
                  <a:srgbClr val="FF0000"/>
                </a:solidFill>
                <a:latin typeface="Times New Roman" panose="02020603050405020304" pitchFamily="18" charset="0"/>
                <a:cs typeface="Times New Roman" panose="02020603050405020304" pitchFamily="18" charset="0"/>
              </a:rPr>
              <a:t>1</a:t>
            </a:r>
            <a:r>
              <a:rPr kumimoji="1" lang="en-US" altLang="ja-JP" sz="3200" b="1" i="1" baseline="30000" dirty="0">
                <a:solidFill>
                  <a:srgbClr val="FF0000"/>
                </a:solidFill>
                <a:latin typeface="Times New Roman" panose="02020603050405020304" pitchFamily="18" charset="0"/>
                <a:cs typeface="Times New Roman" panose="02020603050405020304" pitchFamily="18" charset="0"/>
              </a:rPr>
              <a:t>st</a:t>
            </a:r>
            <a:r>
              <a:rPr kumimoji="1" lang="en-US" altLang="ja-JP" sz="3200" b="1" i="1" dirty="0">
                <a:solidFill>
                  <a:srgbClr val="FF0000"/>
                </a:solidFill>
                <a:latin typeface="Times New Roman" panose="02020603050405020304" pitchFamily="18" charset="0"/>
                <a:cs typeface="Times New Roman" panose="02020603050405020304" pitchFamily="18" charset="0"/>
              </a:rPr>
              <a:t> e+</a:t>
            </a:r>
            <a:endParaRPr kumimoji="1" lang="ja-JP" altLang="en-US" sz="3200" b="1" i="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0715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a:extLst>
              <a:ext uri="{FF2B5EF4-FFF2-40B4-BE49-F238E27FC236}">
                <a16:creationId xmlns:a16="http://schemas.microsoft.com/office/drawing/2014/main" id="{800962A0-DEE9-0889-C745-DD5E0B2DDF4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20722" y="855244"/>
            <a:ext cx="3540247" cy="3865999"/>
          </a:xfrm>
          <a:prstGeom prst="rect">
            <a:avLst/>
          </a:prstGeom>
        </p:spPr>
      </p:pic>
      <p:pic>
        <p:nvPicPr>
          <p:cNvPr id="20" name="図 19">
            <a:extLst>
              <a:ext uri="{FF2B5EF4-FFF2-40B4-BE49-F238E27FC236}">
                <a16:creationId xmlns:a16="http://schemas.microsoft.com/office/drawing/2014/main" id="{47A635B4-A695-2C36-60FF-407E9EF58B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5201" y="842883"/>
            <a:ext cx="3540247" cy="3809281"/>
          </a:xfrm>
          <a:prstGeom prst="rect">
            <a:avLst/>
          </a:prstGeom>
        </p:spPr>
      </p:pic>
      <p:sp>
        <p:nvSpPr>
          <p:cNvPr id="11265" name="日付プレースホルダー 3">
            <a:extLst>
              <a:ext uri="{FF2B5EF4-FFF2-40B4-BE49-F238E27FC236}">
                <a16:creationId xmlns:a16="http://schemas.microsoft.com/office/drawing/2014/main" id="{622C7EE6-AAEE-E64F-A2B4-6B0A358CBE22}"/>
              </a:ext>
            </a:extLst>
          </p:cNvPr>
          <p:cNvSpPr>
            <a:spLocks noGrp="1"/>
          </p:cNvSpPr>
          <p:nvPr>
            <p:ph type="dt" sz="quarter" idx="10"/>
          </p:nvPr>
        </p:nvSpPr>
        <p:spPr>
          <a:xfrm>
            <a:off x="223088" y="6230421"/>
            <a:ext cx="2685361"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25-27 Mar. 2024, Tsuyoshi Suwada/ KEK Acc.Lab.</a:t>
            </a:r>
            <a:endParaRPr lang="en-US" altLang="ja-JP" sz="1400" dirty="0">
              <a:solidFill>
                <a:schemeClr val="folHlink"/>
              </a:solidFill>
              <a:latin typeface="Times" pitchFamily="2" charset="0"/>
            </a:endParaRPr>
          </a:p>
        </p:txBody>
      </p:sp>
      <p:sp>
        <p:nvSpPr>
          <p:cNvPr id="11266" name="フッター プレースホルダー 4">
            <a:extLst>
              <a:ext uri="{FF2B5EF4-FFF2-40B4-BE49-F238E27FC236}">
                <a16:creationId xmlns:a16="http://schemas.microsoft.com/office/drawing/2014/main" id="{C77F5FAB-2349-EE49-8CA7-B3D58E4DF743}"/>
              </a:ext>
            </a:extLst>
          </p:cNvPr>
          <p:cNvSpPr>
            <a:spLocks noGrp="1"/>
          </p:cNvSpPr>
          <p:nvPr>
            <p:ph type="ftr" sz="quarter" idx="11"/>
          </p:nvPr>
        </p:nvSpPr>
        <p:spPr>
          <a:xfrm>
            <a:off x="2074932" y="6407644"/>
            <a:ext cx="5654551"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SuperKEKB MAC@KEK</a:t>
            </a:r>
            <a:endParaRPr lang="en-US" altLang="ja-JP" sz="1400" dirty="0">
              <a:solidFill>
                <a:schemeClr val="folHlink"/>
              </a:solidFill>
              <a:latin typeface="Times" pitchFamily="2" charset="0"/>
            </a:endParaRPr>
          </a:p>
        </p:txBody>
      </p:sp>
      <p:sp>
        <p:nvSpPr>
          <p:cNvPr id="11267" name="スライド番号プレースホルダー 5">
            <a:extLst>
              <a:ext uri="{FF2B5EF4-FFF2-40B4-BE49-F238E27FC236}">
                <a16:creationId xmlns:a16="http://schemas.microsoft.com/office/drawing/2014/main" id="{FE9A2176-E05F-8449-AE82-DD707BF87886}"/>
              </a:ext>
            </a:extLst>
          </p:cNvPr>
          <p:cNvSpPr>
            <a:spLocks noGrp="1"/>
          </p:cNvSpPr>
          <p:nvPr>
            <p:ph type="sldNum" sz="quarter" idx="12"/>
          </p:nvPr>
        </p:nvSpPr>
        <p:spPr>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fld id="{4D5630A4-C2ED-0147-B0BC-590C2422087B}" type="slidenum">
              <a:rPr lang="en-US" altLang="ja-JP" sz="1400">
                <a:solidFill>
                  <a:schemeClr val="folHlink"/>
                </a:solidFill>
                <a:latin typeface="Times" pitchFamily="2" charset="0"/>
              </a:rPr>
              <a:pPr/>
              <a:t>17</a:t>
            </a:fld>
            <a:endParaRPr lang="en-US" altLang="ja-JP" sz="1400">
              <a:solidFill>
                <a:schemeClr val="folHlink"/>
              </a:solidFill>
              <a:latin typeface="Times" pitchFamily="2" charset="0"/>
            </a:endParaRPr>
          </a:p>
        </p:txBody>
      </p:sp>
      <p:sp>
        <p:nvSpPr>
          <p:cNvPr id="11268" name="Rectangle 2">
            <a:extLst>
              <a:ext uri="{FF2B5EF4-FFF2-40B4-BE49-F238E27FC236}">
                <a16:creationId xmlns:a16="http://schemas.microsoft.com/office/drawing/2014/main" id="{16C2CD08-161D-E647-8AB9-55E93BA9D34C}"/>
              </a:ext>
            </a:extLst>
          </p:cNvPr>
          <p:cNvSpPr>
            <a:spLocks noGrp="1" noChangeArrowheads="1"/>
          </p:cNvSpPr>
          <p:nvPr>
            <p:ph type="title"/>
          </p:nvPr>
        </p:nvSpPr>
        <p:spPr>
          <a:xfrm>
            <a:off x="1" y="81464"/>
            <a:ext cx="9144000" cy="762000"/>
          </a:xfrm>
        </p:spPr>
        <p:txBody>
          <a:bodyPr/>
          <a:lstStyle/>
          <a:p>
            <a:pPr eaLnBrk="1" hangingPunct="1"/>
            <a:r>
              <a:rPr lang="en-US" altLang="ja-JP" sz="2600" b="1" i="1" dirty="0">
                <a:solidFill>
                  <a:srgbClr val="002060"/>
                </a:solidFill>
                <a:latin typeface="Times" pitchFamily="2" charset="0"/>
                <a:ea typeface="平成明朝" pitchFamily="84" charset="-128"/>
              </a:rPr>
              <a:t>Correlation plots for the time interval and bunch charges of both </a:t>
            </a:r>
            <a:r>
              <a:rPr lang="en-US" altLang="ja-JP" sz="2600" b="1" i="1" dirty="0" err="1">
                <a:solidFill>
                  <a:srgbClr val="002060"/>
                </a:solidFill>
                <a:latin typeface="Times" pitchFamily="2" charset="0"/>
                <a:ea typeface="平成明朝" pitchFamily="84" charset="-128"/>
              </a:rPr>
              <a:t>e+e</a:t>
            </a:r>
            <a:r>
              <a:rPr lang="en-US" altLang="ja-JP" sz="2600" b="1" i="1" dirty="0">
                <a:solidFill>
                  <a:srgbClr val="002060"/>
                </a:solidFill>
                <a:latin typeface="Times" pitchFamily="2" charset="0"/>
                <a:ea typeface="平成明朝" pitchFamily="84" charset="-128"/>
              </a:rPr>
              <a:t>- bunches at SP15-25 and SP16-25</a:t>
            </a:r>
            <a:endParaRPr lang="en-US" altLang="ja-JP" sz="2600" b="1" dirty="0">
              <a:solidFill>
                <a:srgbClr val="002060"/>
              </a:solidFill>
              <a:latin typeface="Times" pitchFamily="2" charset="0"/>
              <a:ea typeface="平成明朝" pitchFamily="84" charset="-128"/>
            </a:endParaRPr>
          </a:p>
        </p:txBody>
      </p:sp>
      <p:sp>
        <p:nvSpPr>
          <p:cNvPr id="6" name="テキスト ボックス 5">
            <a:extLst>
              <a:ext uri="{FF2B5EF4-FFF2-40B4-BE49-F238E27FC236}">
                <a16:creationId xmlns:a16="http://schemas.microsoft.com/office/drawing/2014/main" id="{E21B9FB6-33D8-B269-850E-E1FCEFC239CC}"/>
              </a:ext>
            </a:extLst>
          </p:cNvPr>
          <p:cNvSpPr txBox="1"/>
          <p:nvPr/>
        </p:nvSpPr>
        <p:spPr>
          <a:xfrm flipH="1">
            <a:off x="1969131" y="2928615"/>
            <a:ext cx="2275258" cy="400110"/>
          </a:xfrm>
          <a:prstGeom prst="rect">
            <a:avLst/>
          </a:prstGeom>
          <a:noFill/>
        </p:spPr>
        <p:txBody>
          <a:bodyPr wrap="square" rtlCol="0">
            <a:spAutoFit/>
          </a:bodyPr>
          <a:lstStyle/>
          <a:p>
            <a:r>
              <a:rPr kumimoji="1" lang="en-US" altLang="ja-JP" sz="2000" i="1" dirty="0">
                <a:solidFill>
                  <a:srgbClr val="910002"/>
                </a:solidFill>
                <a:latin typeface="Times" pitchFamily="2" charset="0"/>
              </a:rPr>
              <a:t>e</a:t>
            </a:r>
            <a:r>
              <a:rPr kumimoji="1" lang="en-US" altLang="ja-JP" sz="2000" dirty="0">
                <a:solidFill>
                  <a:srgbClr val="910002"/>
                </a:solidFill>
                <a:latin typeface="Times" pitchFamily="2" charset="0"/>
              </a:rPr>
              <a:t>-@</a:t>
            </a:r>
            <a:r>
              <a:rPr kumimoji="1" lang="en-US" altLang="ja-JP" sz="2000" i="1" dirty="0" err="1">
                <a:solidFill>
                  <a:srgbClr val="910002"/>
                </a:solidFill>
                <a:latin typeface="Times" pitchFamily="2" charset="0"/>
              </a:rPr>
              <a:t>e+e</a:t>
            </a:r>
            <a:r>
              <a:rPr kumimoji="1" lang="en-US" altLang="ja-JP" sz="2000" i="1" dirty="0">
                <a:solidFill>
                  <a:srgbClr val="910002"/>
                </a:solidFill>
                <a:latin typeface="Times" pitchFamily="2" charset="0"/>
              </a:rPr>
              <a:t>-</a:t>
            </a:r>
            <a:r>
              <a:rPr kumimoji="1" lang="en-US" altLang="ja-JP" sz="2000" dirty="0">
                <a:solidFill>
                  <a:srgbClr val="0000FF"/>
                </a:solidFill>
                <a:latin typeface="Times" pitchFamily="2" charset="0"/>
              </a:rPr>
              <a:t> </a:t>
            </a:r>
          </a:p>
        </p:txBody>
      </p:sp>
      <p:sp>
        <p:nvSpPr>
          <p:cNvPr id="7" name="テキスト ボックス 6">
            <a:extLst>
              <a:ext uri="{FF2B5EF4-FFF2-40B4-BE49-F238E27FC236}">
                <a16:creationId xmlns:a16="http://schemas.microsoft.com/office/drawing/2014/main" id="{AB867977-F5EF-97CF-2F99-E1D6F4467DEB}"/>
              </a:ext>
            </a:extLst>
          </p:cNvPr>
          <p:cNvSpPr txBox="1"/>
          <p:nvPr/>
        </p:nvSpPr>
        <p:spPr>
          <a:xfrm flipH="1">
            <a:off x="6176962" y="2959031"/>
            <a:ext cx="2675203" cy="400110"/>
          </a:xfrm>
          <a:prstGeom prst="rect">
            <a:avLst/>
          </a:prstGeom>
          <a:noFill/>
        </p:spPr>
        <p:txBody>
          <a:bodyPr wrap="square" rtlCol="0">
            <a:spAutoFit/>
          </a:bodyPr>
          <a:lstStyle/>
          <a:p>
            <a:r>
              <a:rPr kumimoji="1" lang="en-US" altLang="ja-JP" sz="2000" i="1" dirty="0">
                <a:solidFill>
                  <a:srgbClr val="006600"/>
                </a:solidFill>
                <a:latin typeface="Times" pitchFamily="2" charset="0"/>
              </a:rPr>
              <a:t>e</a:t>
            </a:r>
            <a:r>
              <a:rPr kumimoji="1" lang="en-US" altLang="ja-JP" sz="2000" dirty="0">
                <a:solidFill>
                  <a:srgbClr val="006600"/>
                </a:solidFill>
                <a:latin typeface="Times" pitchFamily="2" charset="0"/>
              </a:rPr>
              <a:t>+@</a:t>
            </a:r>
            <a:r>
              <a:rPr kumimoji="1" lang="en-US" altLang="ja-JP" sz="2000" i="1" dirty="0" err="1">
                <a:solidFill>
                  <a:srgbClr val="006600"/>
                </a:solidFill>
                <a:latin typeface="Times" pitchFamily="2" charset="0"/>
              </a:rPr>
              <a:t>e+e</a:t>
            </a:r>
            <a:r>
              <a:rPr kumimoji="1" lang="en-US" altLang="ja-JP" sz="2000" i="1" dirty="0">
                <a:solidFill>
                  <a:srgbClr val="006600"/>
                </a:solidFill>
                <a:latin typeface="Times" pitchFamily="2" charset="0"/>
              </a:rPr>
              <a:t>-</a:t>
            </a:r>
            <a:endParaRPr kumimoji="1" lang="en-US" altLang="ja-JP" sz="2000" dirty="0">
              <a:solidFill>
                <a:srgbClr val="006600"/>
              </a:solidFill>
              <a:latin typeface="Times" pitchFamily="2" charset="0"/>
            </a:endParaRPr>
          </a:p>
        </p:txBody>
      </p:sp>
      <p:sp>
        <p:nvSpPr>
          <p:cNvPr id="9" name="テキスト ボックス 8">
            <a:extLst>
              <a:ext uri="{FF2B5EF4-FFF2-40B4-BE49-F238E27FC236}">
                <a16:creationId xmlns:a16="http://schemas.microsoft.com/office/drawing/2014/main" id="{5244A6BB-D462-B229-94D0-9AEA4F34AE98}"/>
              </a:ext>
            </a:extLst>
          </p:cNvPr>
          <p:cNvSpPr txBox="1"/>
          <p:nvPr/>
        </p:nvSpPr>
        <p:spPr>
          <a:xfrm>
            <a:off x="86260" y="4582328"/>
            <a:ext cx="9057740" cy="1323439"/>
          </a:xfrm>
          <a:prstGeom prst="rect">
            <a:avLst/>
          </a:prstGeom>
          <a:noFill/>
        </p:spPr>
        <p:txBody>
          <a:bodyPr wrap="square" rtlCol="0">
            <a:spAutoFit/>
          </a:bodyPr>
          <a:lstStyle/>
          <a:p>
            <a:r>
              <a:rPr lang="en-US" altLang="ja-JP" sz="1600" b="1" i="1" dirty="0">
                <a:solidFill>
                  <a:srgbClr val="002060"/>
                </a:solidFill>
                <a:latin typeface="Times" pitchFamily="2" charset="0"/>
                <a:ea typeface="平成明朝" pitchFamily="84" charset="-128"/>
              </a:rPr>
              <a:t>Accelerating e</a:t>
            </a:r>
            <a:r>
              <a:rPr lang="en-US" altLang="ja-JP" sz="1600" b="1" dirty="0">
                <a:solidFill>
                  <a:srgbClr val="002060"/>
                </a:solidFill>
                <a:latin typeface="Times" pitchFamily="2" charset="0"/>
                <a:ea typeface="平成明朝" pitchFamily="84" charset="-128"/>
              </a:rPr>
              <a:t>-</a:t>
            </a:r>
            <a:r>
              <a:rPr lang="en-US" altLang="ja-JP" sz="1600" b="1" i="1" dirty="0">
                <a:solidFill>
                  <a:srgbClr val="002060"/>
                </a:solidFill>
                <a:latin typeface="Times" pitchFamily="2" charset="0"/>
                <a:ea typeface="平成明朝" pitchFamily="84" charset="-128"/>
              </a:rPr>
              <a:t> </a:t>
            </a:r>
            <a:r>
              <a:rPr lang="en-US" altLang="ja-JP" sz="1600" b="1" dirty="0">
                <a:solidFill>
                  <a:srgbClr val="002060"/>
                </a:solidFill>
                <a:latin typeface="Times" pitchFamily="2" charset="0"/>
                <a:ea typeface="平成明朝" pitchFamily="84" charset="-128"/>
              </a:rPr>
              <a:t>(</a:t>
            </a:r>
            <a:r>
              <a:rPr lang="en-US" altLang="ja-JP" sz="1600" b="1" i="1" dirty="0">
                <a:solidFill>
                  <a:srgbClr val="002060"/>
                </a:solidFill>
                <a:latin typeface="Times" pitchFamily="2" charset="0"/>
                <a:ea typeface="平成明朝" pitchFamily="84" charset="-128"/>
              </a:rPr>
              <a:t>blue</a:t>
            </a:r>
            <a:r>
              <a:rPr lang="en-US" altLang="ja-JP" sz="1600" b="1" dirty="0">
                <a:solidFill>
                  <a:srgbClr val="002060"/>
                </a:solidFill>
                <a:latin typeface="Times" pitchFamily="2" charset="0"/>
                <a:ea typeface="平成明朝" pitchFamily="84" charset="-128"/>
              </a:rPr>
              <a:t>),</a:t>
            </a:r>
            <a:r>
              <a:rPr lang="en-US" altLang="ja-JP" sz="1600" b="1" i="1" dirty="0">
                <a:solidFill>
                  <a:srgbClr val="002060"/>
                </a:solidFill>
                <a:latin typeface="Times" pitchFamily="2" charset="0"/>
                <a:ea typeface="平成明朝" pitchFamily="84" charset="-128"/>
              </a:rPr>
              <a:t> </a:t>
            </a:r>
            <a:r>
              <a:rPr lang="en-US" altLang="ja-JP" sz="1600" b="1" i="1" dirty="0">
                <a:solidFill>
                  <a:srgbClr val="006600"/>
                </a:solidFill>
                <a:latin typeface="Times" pitchFamily="2" charset="0"/>
                <a:ea typeface="平成明朝" pitchFamily="84" charset="-128"/>
              </a:rPr>
              <a:t>e+ </a:t>
            </a:r>
            <a:r>
              <a:rPr lang="en-US" altLang="ja-JP" sz="1600" b="1" dirty="0">
                <a:solidFill>
                  <a:srgbClr val="006600"/>
                </a:solidFill>
                <a:latin typeface="Times" pitchFamily="2" charset="0"/>
                <a:ea typeface="平成明朝" pitchFamily="84" charset="-128"/>
              </a:rPr>
              <a:t>(</a:t>
            </a:r>
            <a:r>
              <a:rPr lang="en-US" altLang="ja-JP" sz="1600" b="1" i="1" dirty="0">
                <a:solidFill>
                  <a:srgbClr val="006600"/>
                </a:solidFill>
                <a:latin typeface="Times" pitchFamily="2" charset="0"/>
                <a:ea typeface="平成明朝" pitchFamily="84" charset="-128"/>
              </a:rPr>
              <a:t>green</a:t>
            </a:r>
            <a:r>
              <a:rPr lang="en-US" altLang="ja-JP" sz="1600" b="1" dirty="0">
                <a:solidFill>
                  <a:srgbClr val="006600"/>
                </a:solidFill>
                <a:latin typeface="Times" pitchFamily="2" charset="0"/>
                <a:ea typeface="平成明朝" pitchFamily="84" charset="-128"/>
              </a:rPr>
              <a:t>),</a:t>
            </a:r>
            <a:r>
              <a:rPr lang="en-US" altLang="ja-JP" sz="1600" b="1" i="1" dirty="0">
                <a:solidFill>
                  <a:srgbClr val="006600"/>
                </a:solidFill>
                <a:latin typeface="Times" pitchFamily="2" charset="0"/>
                <a:ea typeface="平成明朝" pitchFamily="84" charset="-128"/>
              </a:rPr>
              <a:t> </a:t>
            </a:r>
            <a:r>
              <a:rPr lang="en-US" altLang="ja-JP" sz="1600" b="1" i="1" dirty="0">
                <a:solidFill>
                  <a:srgbClr val="910002"/>
                </a:solidFill>
                <a:latin typeface="Times" pitchFamily="2" charset="0"/>
                <a:ea typeface="平成明朝" pitchFamily="84" charset="-128"/>
              </a:rPr>
              <a:t>decelerating e</a:t>
            </a:r>
            <a:r>
              <a:rPr lang="en-US" altLang="ja-JP" sz="1600" b="1" dirty="0">
                <a:solidFill>
                  <a:srgbClr val="910002"/>
                </a:solidFill>
                <a:latin typeface="Times" pitchFamily="2" charset="0"/>
                <a:ea typeface="平成明朝" pitchFamily="84" charset="-128"/>
              </a:rPr>
              <a:t>- (</a:t>
            </a:r>
            <a:r>
              <a:rPr lang="en-US" altLang="ja-JP" sz="1600" b="1" i="1" dirty="0">
                <a:solidFill>
                  <a:srgbClr val="910002"/>
                </a:solidFill>
                <a:latin typeface="Times" pitchFamily="2" charset="0"/>
                <a:ea typeface="平成明朝" pitchFamily="84" charset="-128"/>
              </a:rPr>
              <a:t>brown</a:t>
            </a:r>
            <a:r>
              <a:rPr lang="en-US" altLang="ja-JP" sz="1600" b="1" dirty="0">
                <a:solidFill>
                  <a:srgbClr val="910002"/>
                </a:solidFill>
                <a:latin typeface="Times" pitchFamily="2" charset="0"/>
                <a:ea typeface="平成明朝" pitchFamily="84" charset="-128"/>
              </a:rPr>
              <a:t>), </a:t>
            </a:r>
            <a:r>
              <a:rPr lang="en-US" altLang="ja-JP" sz="1600" b="1" i="1" dirty="0">
                <a:solidFill>
                  <a:srgbClr val="FF0000"/>
                </a:solidFill>
                <a:latin typeface="Times" pitchFamily="2" charset="0"/>
                <a:ea typeface="平成明朝" pitchFamily="84" charset="-128"/>
              </a:rPr>
              <a:t>e+</a:t>
            </a:r>
            <a:r>
              <a:rPr lang="en-US" altLang="ja-JP" sz="1600" b="1" dirty="0">
                <a:solidFill>
                  <a:srgbClr val="FF0000"/>
                </a:solidFill>
                <a:latin typeface="Times" pitchFamily="2" charset="0"/>
                <a:ea typeface="平成明朝" pitchFamily="84" charset="-128"/>
              </a:rPr>
              <a:t> (</a:t>
            </a:r>
            <a:r>
              <a:rPr lang="en-US" altLang="ja-JP" sz="1600" b="1" i="1" dirty="0">
                <a:solidFill>
                  <a:srgbClr val="FF0000"/>
                </a:solidFill>
                <a:latin typeface="Times" pitchFamily="2" charset="0"/>
                <a:ea typeface="平成明朝" pitchFamily="84" charset="-128"/>
              </a:rPr>
              <a:t>red</a:t>
            </a:r>
            <a:r>
              <a:rPr lang="en-US" altLang="ja-JP" sz="1600" b="1" dirty="0">
                <a:solidFill>
                  <a:srgbClr val="FF0000"/>
                </a:solidFill>
                <a:latin typeface="Times" pitchFamily="2" charset="0"/>
                <a:ea typeface="平成明朝" pitchFamily="84" charset="-128"/>
              </a:rPr>
              <a:t>)</a:t>
            </a:r>
          </a:p>
          <a:p>
            <a:r>
              <a:rPr lang="ja-JP" altLang="en-US" sz="1600" b="1" i="1">
                <a:solidFill>
                  <a:srgbClr val="002060"/>
                </a:solidFill>
                <a:latin typeface="Times" pitchFamily="2" charset="0"/>
                <a:ea typeface="平成明朝" pitchFamily="84" charset="-128"/>
              </a:rPr>
              <a:t>・</a:t>
            </a:r>
            <a:r>
              <a:rPr lang="en-US" altLang="ja-JP" sz="1600" b="1" i="1" dirty="0">
                <a:solidFill>
                  <a:srgbClr val="002060"/>
                </a:solidFill>
                <a:latin typeface="Times" pitchFamily="2" charset="0"/>
                <a:ea typeface="平成明朝" pitchFamily="84" charset="-128"/>
              </a:rPr>
              <a:t>The time interval correlation is based on a</a:t>
            </a:r>
            <a:r>
              <a:rPr lang="en-US" altLang="ja-JP" sz="1600" b="1" dirty="0">
                <a:solidFill>
                  <a:srgbClr val="002060"/>
                </a:solidFill>
                <a:latin typeface="Times" pitchFamily="2" charset="0"/>
                <a:ea typeface="平成明朝" pitchFamily="84" charset="-128"/>
                <a:sym typeface="Wingdings" pitchFamily="2" charset="2"/>
              </a:rPr>
              <a:t> </a:t>
            </a:r>
            <a:r>
              <a:rPr lang="en-US" altLang="ja-JP" sz="1600" b="1" dirty="0">
                <a:solidFill>
                  <a:srgbClr val="002060"/>
                </a:solidFill>
                <a:latin typeface="Times" pitchFamily="2" charset="0"/>
                <a:ea typeface="平成明朝" pitchFamily="84" charset="-128"/>
              </a:rPr>
              <a:t>45</a:t>
            </a:r>
            <a:r>
              <a:rPr lang="en-US" altLang="ja-JP" sz="1600" b="1" baseline="30000" dirty="0">
                <a:solidFill>
                  <a:srgbClr val="002060"/>
                </a:solidFill>
                <a:latin typeface="Times" pitchFamily="2" charset="0"/>
                <a:ea typeface="平成明朝" pitchFamily="84" charset="-128"/>
              </a:rPr>
              <a:t>o</a:t>
            </a:r>
            <a:r>
              <a:rPr lang="en-US" altLang="ja-JP" sz="1600" b="1" dirty="0">
                <a:solidFill>
                  <a:srgbClr val="002060"/>
                </a:solidFill>
                <a:latin typeface="Times" pitchFamily="2" charset="0"/>
                <a:ea typeface="平成明朝" pitchFamily="84" charset="-128"/>
              </a:rPr>
              <a:t> </a:t>
            </a:r>
            <a:r>
              <a:rPr lang="en-US" altLang="ja-JP" sz="1600" b="1" i="1" dirty="0">
                <a:solidFill>
                  <a:srgbClr val="002060"/>
                </a:solidFill>
                <a:latin typeface="Times" pitchFamily="2" charset="0"/>
                <a:ea typeface="平成明朝" pitchFamily="84" charset="-128"/>
              </a:rPr>
              <a:t>inclined line. </a:t>
            </a:r>
          </a:p>
          <a:p>
            <a:r>
              <a:rPr lang="ja-JP" altLang="en-US" sz="1600" b="1" i="1">
                <a:solidFill>
                  <a:srgbClr val="002060"/>
                </a:solidFill>
                <a:latin typeface="Times" pitchFamily="2" charset="0"/>
                <a:ea typeface="平成明朝" pitchFamily="84" charset="-128"/>
              </a:rPr>
              <a:t>・</a:t>
            </a:r>
            <a:r>
              <a:rPr lang="en-US" altLang="ja-JP" sz="1600" b="1" i="1" dirty="0">
                <a:solidFill>
                  <a:srgbClr val="002060"/>
                </a:solidFill>
                <a:latin typeface="Times" pitchFamily="2" charset="0"/>
                <a:ea typeface="平成明朝" pitchFamily="84" charset="-128"/>
              </a:rPr>
              <a:t>This result means that the </a:t>
            </a:r>
            <a:r>
              <a:rPr lang="en-US" altLang="ja-JP" sz="1600" b="1" i="1" dirty="0">
                <a:solidFill>
                  <a:srgbClr val="002060"/>
                </a:solidFill>
                <a:latin typeface="Times" pitchFamily="2" charset="0"/>
                <a:ea typeface="平成明朝" pitchFamily="84" charset="-128"/>
                <a:sym typeface="Wingdings" pitchFamily="2" charset="2"/>
              </a:rPr>
              <a:t>dynamical phase slip process was completed at the first WBM (SP15-25).</a:t>
            </a:r>
          </a:p>
          <a:p>
            <a:r>
              <a:rPr lang="ja-JP" altLang="en-US" sz="1600" b="1" i="1">
                <a:solidFill>
                  <a:srgbClr val="002060"/>
                </a:solidFill>
                <a:latin typeface="Times" pitchFamily="2" charset="0"/>
                <a:ea typeface="平成明朝" pitchFamily="84" charset="-128"/>
              </a:rPr>
              <a:t>・</a:t>
            </a:r>
            <a:r>
              <a:rPr lang="en-US" altLang="ja-JP" sz="1600" b="1" i="1" dirty="0">
                <a:solidFill>
                  <a:srgbClr val="002060"/>
                </a:solidFill>
                <a:latin typeface="Times" pitchFamily="2" charset="0"/>
                <a:ea typeface="平成明朝" pitchFamily="84" charset="-128"/>
              </a:rPr>
              <a:t>The maximum charges are generated at the maximum time intervals even for the different bunches, </a:t>
            </a:r>
            <a:r>
              <a:rPr kumimoji="1" lang="en-US" altLang="ja-JP" sz="1600" b="1" i="1" dirty="0">
                <a:solidFill>
                  <a:srgbClr val="002060"/>
                </a:solidFill>
                <a:latin typeface="Symbol" pitchFamily="2" charset="2"/>
                <a:ea typeface="平成明朝" pitchFamily="84" charset="-128"/>
                <a:sym typeface="Wingdings" pitchFamily="2" charset="2"/>
              </a:rPr>
              <a:t>D</a:t>
            </a:r>
            <a:r>
              <a:rPr kumimoji="1" lang="en-US" altLang="ja-JP" sz="1600" b="1" i="1" dirty="0">
                <a:solidFill>
                  <a:srgbClr val="002060"/>
                </a:solidFill>
                <a:latin typeface="Times" pitchFamily="2" charset="0"/>
                <a:ea typeface="平成明朝" pitchFamily="84" charset="-128"/>
                <a:sym typeface="Wingdings" pitchFamily="2" charset="2"/>
              </a:rPr>
              <a:t>t</a:t>
            </a:r>
            <a:r>
              <a:rPr kumimoji="1" lang="en-US" altLang="ja-JP" sz="1600" b="1" dirty="0">
                <a:solidFill>
                  <a:srgbClr val="002060"/>
                </a:solidFill>
                <a:latin typeface="Times" pitchFamily="2" charset="0"/>
                <a:ea typeface="平成明朝" pitchFamily="84" charset="-128"/>
                <a:sym typeface="Wingdings" pitchFamily="2" charset="2"/>
              </a:rPr>
              <a:t>~-268 </a:t>
            </a:r>
            <a:r>
              <a:rPr kumimoji="1" lang="en-US" altLang="ja-JP" sz="1600" b="1" dirty="0" err="1">
                <a:solidFill>
                  <a:srgbClr val="002060"/>
                </a:solidFill>
                <a:latin typeface="Times" pitchFamily="2" charset="0"/>
                <a:ea typeface="平成明朝" pitchFamily="84" charset="-128"/>
                <a:sym typeface="Wingdings" pitchFamily="2" charset="2"/>
              </a:rPr>
              <a:t>ps</a:t>
            </a:r>
            <a:r>
              <a:rPr kumimoji="1" lang="en-US" altLang="ja-JP" sz="1600" b="1" dirty="0">
                <a:solidFill>
                  <a:srgbClr val="002060"/>
                </a:solidFill>
                <a:latin typeface="Times" pitchFamily="2" charset="0"/>
                <a:ea typeface="平成明朝" pitchFamily="84" charset="-128"/>
                <a:sym typeface="Wingdings" pitchFamily="2" charset="2"/>
              </a:rPr>
              <a:t> (</a:t>
            </a:r>
            <a:r>
              <a:rPr kumimoji="1" lang="en-US" altLang="ja-JP" sz="1600" b="1" i="1" dirty="0">
                <a:solidFill>
                  <a:srgbClr val="006600"/>
                </a:solidFill>
                <a:latin typeface="Symbol" pitchFamily="2" charset="2"/>
                <a:ea typeface="平成明朝" pitchFamily="84" charset="-128"/>
                <a:sym typeface="Wingdings" pitchFamily="2" charset="2"/>
              </a:rPr>
              <a:t>D</a:t>
            </a:r>
            <a:r>
              <a:rPr kumimoji="1" lang="en-US" altLang="ja-JP" sz="1600" b="1" i="1" dirty="0">
                <a:solidFill>
                  <a:srgbClr val="006600"/>
                </a:solidFill>
                <a:latin typeface="Times" pitchFamily="2" charset="0"/>
                <a:ea typeface="平成明朝" pitchFamily="84" charset="-128"/>
                <a:sym typeface="Wingdings" pitchFamily="2" charset="2"/>
              </a:rPr>
              <a:t>t</a:t>
            </a:r>
            <a:r>
              <a:rPr kumimoji="1" lang="en-US" altLang="ja-JP" sz="1600" b="1" dirty="0">
                <a:solidFill>
                  <a:srgbClr val="006600"/>
                </a:solidFill>
                <a:latin typeface="Times" pitchFamily="2" charset="0"/>
                <a:ea typeface="平成明朝" pitchFamily="84" charset="-128"/>
                <a:sym typeface="Wingdings" pitchFamily="2" charset="2"/>
              </a:rPr>
              <a:t>~-268 </a:t>
            </a:r>
            <a:r>
              <a:rPr kumimoji="1" lang="en-US" altLang="ja-JP" sz="1600" b="1" dirty="0" err="1">
                <a:solidFill>
                  <a:srgbClr val="006600"/>
                </a:solidFill>
                <a:latin typeface="Times" pitchFamily="2" charset="0"/>
                <a:ea typeface="平成明朝" pitchFamily="84" charset="-128"/>
                <a:sym typeface="Wingdings" pitchFamily="2" charset="2"/>
              </a:rPr>
              <a:t>ps</a:t>
            </a:r>
            <a:r>
              <a:rPr kumimoji="1" lang="en-US" altLang="ja-JP" sz="1600" b="1" dirty="0">
                <a:solidFill>
                  <a:srgbClr val="002060"/>
                </a:solidFill>
                <a:latin typeface="Times" pitchFamily="2" charset="0"/>
                <a:ea typeface="平成明朝" pitchFamily="84" charset="-128"/>
                <a:sym typeface="Wingdings" pitchFamily="2" charset="2"/>
              </a:rPr>
              <a:t>)@</a:t>
            </a:r>
            <a:r>
              <a:rPr lang="en-US" altLang="ja-JP" sz="1600" b="1" i="1" dirty="0">
                <a:solidFill>
                  <a:srgbClr val="002060"/>
                </a:solidFill>
                <a:latin typeface="Times" pitchFamily="2" charset="0"/>
                <a:ea typeface="平成明朝" pitchFamily="84" charset="-128"/>
              </a:rPr>
              <a:t> acc. e</a:t>
            </a:r>
            <a:r>
              <a:rPr lang="en-US" altLang="ja-JP" sz="1600" b="1" dirty="0">
                <a:solidFill>
                  <a:srgbClr val="002060"/>
                </a:solidFill>
                <a:latin typeface="Times" pitchFamily="2" charset="0"/>
                <a:ea typeface="平成明朝" pitchFamily="84" charset="-128"/>
              </a:rPr>
              <a:t>- (</a:t>
            </a:r>
            <a:r>
              <a:rPr lang="en-US" altLang="ja-JP" sz="1600" b="1" i="1" dirty="0">
                <a:solidFill>
                  <a:srgbClr val="006600"/>
                </a:solidFill>
                <a:latin typeface="Times" pitchFamily="2" charset="0"/>
                <a:ea typeface="平成明朝" pitchFamily="84" charset="-128"/>
              </a:rPr>
              <a:t>acc. e+</a:t>
            </a:r>
            <a:r>
              <a:rPr lang="en-US" altLang="ja-JP" sz="1600" b="1" dirty="0">
                <a:solidFill>
                  <a:srgbClr val="002060"/>
                </a:solidFill>
                <a:latin typeface="Times" pitchFamily="2" charset="0"/>
                <a:ea typeface="平成明朝" pitchFamily="84" charset="-128"/>
              </a:rPr>
              <a:t>)</a:t>
            </a:r>
            <a:r>
              <a:rPr lang="en-US" altLang="ja-JP" sz="1600" b="1" i="1" dirty="0">
                <a:solidFill>
                  <a:srgbClr val="002060"/>
                </a:solidFill>
                <a:latin typeface="Times" pitchFamily="2" charset="0"/>
                <a:ea typeface="平成明朝" pitchFamily="84" charset="-128"/>
              </a:rPr>
              <a:t>, </a:t>
            </a:r>
            <a:r>
              <a:rPr kumimoji="1" lang="en-US" altLang="ja-JP" sz="1600" b="1" i="1" dirty="0">
                <a:solidFill>
                  <a:srgbClr val="910002"/>
                </a:solidFill>
                <a:latin typeface="Symbol" pitchFamily="2" charset="2"/>
                <a:ea typeface="平成明朝" pitchFamily="84" charset="-128"/>
                <a:sym typeface="Wingdings" pitchFamily="2" charset="2"/>
              </a:rPr>
              <a:t>D</a:t>
            </a:r>
            <a:r>
              <a:rPr kumimoji="1" lang="en-US" altLang="ja-JP" sz="1600" b="1" i="1" dirty="0">
                <a:solidFill>
                  <a:srgbClr val="910002"/>
                </a:solidFill>
                <a:latin typeface="Times" pitchFamily="2" charset="0"/>
                <a:ea typeface="平成明朝" pitchFamily="84" charset="-128"/>
                <a:sym typeface="Wingdings" pitchFamily="2" charset="2"/>
              </a:rPr>
              <a:t>t</a:t>
            </a:r>
            <a:r>
              <a:rPr kumimoji="1" lang="en-US" altLang="ja-JP" sz="1600" b="1" dirty="0">
                <a:solidFill>
                  <a:srgbClr val="910002"/>
                </a:solidFill>
                <a:latin typeface="Times" pitchFamily="2" charset="0"/>
                <a:ea typeface="平成明朝" pitchFamily="84" charset="-128"/>
                <a:sym typeface="Wingdings" pitchFamily="2" charset="2"/>
              </a:rPr>
              <a:t>~-264 </a:t>
            </a:r>
            <a:r>
              <a:rPr kumimoji="1" lang="en-US" altLang="ja-JP" sz="1600" b="1" dirty="0" err="1">
                <a:solidFill>
                  <a:srgbClr val="910002"/>
                </a:solidFill>
                <a:latin typeface="Times" pitchFamily="2" charset="0"/>
                <a:ea typeface="平成明朝" pitchFamily="84" charset="-128"/>
                <a:sym typeface="Wingdings" pitchFamily="2" charset="2"/>
              </a:rPr>
              <a:t>ps</a:t>
            </a:r>
            <a:r>
              <a:rPr kumimoji="1" lang="en-US" altLang="ja-JP" sz="1600" b="1" dirty="0">
                <a:solidFill>
                  <a:srgbClr val="002060"/>
                </a:solidFill>
                <a:latin typeface="Times" pitchFamily="2" charset="0"/>
                <a:ea typeface="平成明朝" pitchFamily="84" charset="-128"/>
                <a:sym typeface="Wingdings" pitchFamily="2" charset="2"/>
              </a:rPr>
              <a:t> (</a:t>
            </a:r>
            <a:r>
              <a:rPr kumimoji="1" lang="en-US" altLang="ja-JP" sz="1600" b="1" i="1" dirty="0">
                <a:solidFill>
                  <a:srgbClr val="FF0000"/>
                </a:solidFill>
                <a:latin typeface="Symbol" pitchFamily="2" charset="2"/>
                <a:ea typeface="平成明朝" pitchFamily="84" charset="-128"/>
                <a:sym typeface="Wingdings" pitchFamily="2" charset="2"/>
              </a:rPr>
              <a:t>D</a:t>
            </a:r>
            <a:r>
              <a:rPr kumimoji="1" lang="en-US" altLang="ja-JP" sz="1600" b="1" i="1" dirty="0">
                <a:solidFill>
                  <a:srgbClr val="FF0000"/>
                </a:solidFill>
                <a:latin typeface="Times" pitchFamily="2" charset="0"/>
                <a:ea typeface="平成明朝" pitchFamily="84" charset="-128"/>
                <a:sym typeface="Wingdings" pitchFamily="2" charset="2"/>
              </a:rPr>
              <a:t>t</a:t>
            </a:r>
            <a:r>
              <a:rPr kumimoji="1" lang="en-US" altLang="ja-JP" sz="1600" b="1" dirty="0">
                <a:solidFill>
                  <a:srgbClr val="FF0000"/>
                </a:solidFill>
                <a:latin typeface="Times" pitchFamily="2" charset="0"/>
                <a:ea typeface="平成明朝" pitchFamily="84" charset="-128"/>
                <a:sym typeface="Wingdings" pitchFamily="2" charset="2"/>
              </a:rPr>
              <a:t>~253 </a:t>
            </a:r>
            <a:r>
              <a:rPr kumimoji="1" lang="en-US" altLang="ja-JP" sz="1600" b="1" dirty="0" err="1">
                <a:solidFill>
                  <a:srgbClr val="FF0000"/>
                </a:solidFill>
                <a:latin typeface="Times" pitchFamily="2" charset="0"/>
                <a:ea typeface="平成明朝" pitchFamily="84" charset="-128"/>
                <a:sym typeface="Wingdings" pitchFamily="2" charset="2"/>
              </a:rPr>
              <a:t>ps</a:t>
            </a:r>
            <a:r>
              <a:rPr kumimoji="1" lang="en-US" altLang="ja-JP" sz="1600" b="1" dirty="0">
                <a:solidFill>
                  <a:srgbClr val="002060"/>
                </a:solidFill>
                <a:latin typeface="Times" pitchFamily="2" charset="0"/>
                <a:ea typeface="平成明朝" pitchFamily="84" charset="-128"/>
                <a:sym typeface="Wingdings" pitchFamily="2" charset="2"/>
              </a:rPr>
              <a:t>)@</a:t>
            </a:r>
            <a:r>
              <a:rPr lang="en-US" altLang="ja-JP" sz="1600" b="1" i="1" dirty="0">
                <a:solidFill>
                  <a:srgbClr val="002060"/>
                </a:solidFill>
                <a:latin typeface="Times" pitchFamily="2" charset="0"/>
                <a:ea typeface="平成明朝" pitchFamily="84" charset="-128"/>
              </a:rPr>
              <a:t> </a:t>
            </a:r>
            <a:r>
              <a:rPr lang="en-US" altLang="ja-JP" sz="1600" b="1" i="1" dirty="0">
                <a:solidFill>
                  <a:srgbClr val="910002"/>
                </a:solidFill>
                <a:latin typeface="Times" pitchFamily="2" charset="0"/>
                <a:ea typeface="平成明朝" pitchFamily="84" charset="-128"/>
              </a:rPr>
              <a:t>dec. e</a:t>
            </a:r>
            <a:r>
              <a:rPr lang="en-US" altLang="ja-JP" sz="1600" b="1" dirty="0">
                <a:solidFill>
                  <a:srgbClr val="910002"/>
                </a:solidFill>
                <a:latin typeface="Times" pitchFamily="2" charset="0"/>
                <a:ea typeface="平成明朝" pitchFamily="84" charset="-128"/>
              </a:rPr>
              <a:t>-</a:t>
            </a:r>
            <a:r>
              <a:rPr lang="en-US" altLang="ja-JP" sz="1600" b="1" i="1" dirty="0">
                <a:solidFill>
                  <a:srgbClr val="910002"/>
                </a:solidFill>
                <a:latin typeface="Times" pitchFamily="2" charset="0"/>
                <a:ea typeface="平成明朝" pitchFamily="84" charset="-128"/>
              </a:rPr>
              <a:t> </a:t>
            </a:r>
            <a:r>
              <a:rPr lang="en-US" altLang="ja-JP" sz="1600" b="1" dirty="0">
                <a:solidFill>
                  <a:srgbClr val="910002"/>
                </a:solidFill>
                <a:latin typeface="Times" pitchFamily="2" charset="0"/>
                <a:ea typeface="平成明朝" pitchFamily="84" charset="-128"/>
              </a:rPr>
              <a:t>(</a:t>
            </a:r>
            <a:r>
              <a:rPr lang="en-US" altLang="ja-JP" sz="1600" b="1" i="1" dirty="0">
                <a:solidFill>
                  <a:srgbClr val="FF0000"/>
                </a:solidFill>
                <a:latin typeface="Times" pitchFamily="2" charset="0"/>
                <a:ea typeface="平成明朝" pitchFamily="84" charset="-128"/>
              </a:rPr>
              <a:t>dec. e+</a:t>
            </a:r>
            <a:r>
              <a:rPr lang="en-US" altLang="ja-JP" sz="1600" b="1" dirty="0">
                <a:solidFill>
                  <a:srgbClr val="910002"/>
                </a:solidFill>
                <a:latin typeface="Times" pitchFamily="2" charset="0"/>
                <a:ea typeface="平成明朝" pitchFamily="84" charset="-128"/>
              </a:rPr>
              <a:t>), </a:t>
            </a:r>
            <a:r>
              <a:rPr lang="en-US" altLang="ja-JP" sz="1600" b="1" i="1" dirty="0">
                <a:solidFill>
                  <a:srgbClr val="002060"/>
                </a:solidFill>
                <a:latin typeface="Times" pitchFamily="2" charset="0"/>
                <a:ea typeface="平成明朝" pitchFamily="84" charset="-128"/>
              </a:rPr>
              <a:t>respectively</a:t>
            </a:r>
            <a:r>
              <a:rPr lang="en-US" altLang="ja-JP" sz="1600" b="1" dirty="0">
                <a:solidFill>
                  <a:srgbClr val="910002"/>
                </a:solidFill>
                <a:latin typeface="Times" pitchFamily="2" charset="0"/>
                <a:ea typeface="平成明朝" pitchFamily="84" charset="-128"/>
              </a:rPr>
              <a:t>.</a:t>
            </a:r>
            <a:r>
              <a:rPr lang="en-US" altLang="ja-JP" sz="1600" b="1" i="1" dirty="0">
                <a:solidFill>
                  <a:srgbClr val="FF0000"/>
                </a:solidFill>
                <a:latin typeface="Times" pitchFamily="2" charset="0"/>
                <a:ea typeface="平成明朝" pitchFamily="84" charset="-128"/>
              </a:rPr>
              <a:t> </a:t>
            </a:r>
            <a:endParaRPr kumimoji="1" lang="ja-JP" altLang="en-US" sz="1600">
              <a:solidFill>
                <a:srgbClr val="FF0000"/>
              </a:solidFill>
            </a:endParaRPr>
          </a:p>
        </p:txBody>
      </p:sp>
      <p:sp>
        <p:nvSpPr>
          <p:cNvPr id="2" name="テキスト ボックス 1">
            <a:extLst>
              <a:ext uri="{FF2B5EF4-FFF2-40B4-BE49-F238E27FC236}">
                <a16:creationId xmlns:a16="http://schemas.microsoft.com/office/drawing/2014/main" id="{C6F5316F-A35B-AED3-033B-ADE4FA213CCD}"/>
              </a:ext>
            </a:extLst>
          </p:cNvPr>
          <p:cNvSpPr txBox="1"/>
          <p:nvPr/>
        </p:nvSpPr>
        <p:spPr>
          <a:xfrm flipH="1">
            <a:off x="2339872" y="1297361"/>
            <a:ext cx="2275258" cy="400110"/>
          </a:xfrm>
          <a:prstGeom prst="rect">
            <a:avLst/>
          </a:prstGeom>
          <a:noFill/>
        </p:spPr>
        <p:txBody>
          <a:bodyPr wrap="square" rtlCol="0">
            <a:spAutoFit/>
          </a:bodyPr>
          <a:lstStyle/>
          <a:p>
            <a:r>
              <a:rPr kumimoji="1" lang="en-US" altLang="ja-JP" sz="2000" i="1" dirty="0">
                <a:solidFill>
                  <a:srgbClr val="0000FF"/>
                </a:solidFill>
                <a:latin typeface="Times" pitchFamily="2" charset="0"/>
              </a:rPr>
              <a:t>e</a:t>
            </a:r>
            <a:r>
              <a:rPr kumimoji="1" lang="en-US" altLang="ja-JP" sz="2000" dirty="0">
                <a:solidFill>
                  <a:srgbClr val="0000FF"/>
                </a:solidFill>
                <a:latin typeface="Times" pitchFamily="2" charset="0"/>
              </a:rPr>
              <a:t>-@</a:t>
            </a:r>
            <a:r>
              <a:rPr kumimoji="1" lang="en-US" altLang="ja-JP" sz="2000" i="1" dirty="0">
                <a:solidFill>
                  <a:srgbClr val="0000FF"/>
                </a:solidFill>
                <a:latin typeface="Times" pitchFamily="2" charset="0"/>
              </a:rPr>
              <a:t>e</a:t>
            </a:r>
            <a:r>
              <a:rPr kumimoji="1" lang="en-US" altLang="ja-JP" sz="2000" dirty="0">
                <a:solidFill>
                  <a:srgbClr val="0000FF"/>
                </a:solidFill>
                <a:latin typeface="Times" pitchFamily="2" charset="0"/>
              </a:rPr>
              <a:t>-</a:t>
            </a:r>
            <a:r>
              <a:rPr kumimoji="1" lang="en-US" altLang="ja-JP" sz="2000" i="1" dirty="0">
                <a:solidFill>
                  <a:srgbClr val="0000FF"/>
                </a:solidFill>
                <a:latin typeface="Times" pitchFamily="2" charset="0"/>
              </a:rPr>
              <a:t>e+</a:t>
            </a:r>
            <a:endParaRPr kumimoji="1" lang="en-US" altLang="ja-JP" sz="2000" dirty="0">
              <a:solidFill>
                <a:srgbClr val="0000FF"/>
              </a:solidFill>
              <a:latin typeface="Times" pitchFamily="2" charset="0"/>
            </a:endParaRPr>
          </a:p>
        </p:txBody>
      </p:sp>
      <p:sp>
        <p:nvSpPr>
          <p:cNvPr id="3" name="テキスト ボックス 2">
            <a:extLst>
              <a:ext uri="{FF2B5EF4-FFF2-40B4-BE49-F238E27FC236}">
                <a16:creationId xmlns:a16="http://schemas.microsoft.com/office/drawing/2014/main" id="{9320CC86-F853-DF7C-2D80-64DE1ACD79D4}"/>
              </a:ext>
            </a:extLst>
          </p:cNvPr>
          <p:cNvSpPr txBox="1"/>
          <p:nvPr/>
        </p:nvSpPr>
        <p:spPr>
          <a:xfrm flipH="1">
            <a:off x="6397504" y="1339478"/>
            <a:ext cx="2675203" cy="400110"/>
          </a:xfrm>
          <a:prstGeom prst="rect">
            <a:avLst/>
          </a:prstGeom>
          <a:noFill/>
        </p:spPr>
        <p:txBody>
          <a:bodyPr wrap="square" rtlCol="0">
            <a:spAutoFit/>
          </a:bodyPr>
          <a:lstStyle/>
          <a:p>
            <a:r>
              <a:rPr kumimoji="1" lang="en-US" altLang="ja-JP" sz="2000" i="1" dirty="0">
                <a:solidFill>
                  <a:srgbClr val="FF0000"/>
                </a:solidFill>
                <a:latin typeface="Times" pitchFamily="2" charset="0"/>
              </a:rPr>
              <a:t>e+</a:t>
            </a:r>
            <a:r>
              <a:rPr kumimoji="1" lang="en-US" altLang="ja-JP" sz="2000" dirty="0">
                <a:solidFill>
                  <a:srgbClr val="FF0000"/>
                </a:solidFill>
                <a:latin typeface="Times" pitchFamily="2" charset="0"/>
              </a:rPr>
              <a:t>@</a:t>
            </a:r>
            <a:r>
              <a:rPr kumimoji="1" lang="en-US" altLang="ja-JP" sz="2000" i="1" dirty="0">
                <a:solidFill>
                  <a:srgbClr val="FF0000"/>
                </a:solidFill>
                <a:latin typeface="Times" pitchFamily="2" charset="0"/>
              </a:rPr>
              <a:t>e</a:t>
            </a:r>
            <a:r>
              <a:rPr kumimoji="1" lang="en-US" altLang="ja-JP" sz="2000" dirty="0">
                <a:solidFill>
                  <a:srgbClr val="FF0000"/>
                </a:solidFill>
                <a:latin typeface="Times" pitchFamily="2" charset="0"/>
              </a:rPr>
              <a:t>-</a:t>
            </a:r>
            <a:r>
              <a:rPr kumimoji="1" lang="en-US" altLang="ja-JP" sz="2000" i="1" dirty="0">
                <a:solidFill>
                  <a:srgbClr val="FF0000"/>
                </a:solidFill>
                <a:latin typeface="Times" pitchFamily="2" charset="0"/>
              </a:rPr>
              <a:t>e+</a:t>
            </a:r>
            <a:endParaRPr kumimoji="1" lang="en-US" altLang="ja-JP" sz="2000" dirty="0">
              <a:solidFill>
                <a:srgbClr val="006600"/>
              </a:solidFill>
              <a:latin typeface="Times" pitchFamily="2" charset="0"/>
            </a:endParaRPr>
          </a:p>
        </p:txBody>
      </p:sp>
      <p:sp>
        <p:nvSpPr>
          <p:cNvPr id="4" name="テキスト ボックス 3">
            <a:extLst>
              <a:ext uri="{FF2B5EF4-FFF2-40B4-BE49-F238E27FC236}">
                <a16:creationId xmlns:a16="http://schemas.microsoft.com/office/drawing/2014/main" id="{F1370F36-6230-8DF2-C819-ADEDBE7D4EBD}"/>
              </a:ext>
            </a:extLst>
          </p:cNvPr>
          <p:cNvSpPr txBox="1"/>
          <p:nvPr/>
        </p:nvSpPr>
        <p:spPr>
          <a:xfrm>
            <a:off x="179020" y="3728321"/>
            <a:ext cx="992579" cy="584775"/>
          </a:xfrm>
          <a:prstGeom prst="rect">
            <a:avLst/>
          </a:prstGeom>
          <a:noFill/>
          <a:ln w="19050">
            <a:solidFill>
              <a:srgbClr val="0000FF"/>
            </a:solidFill>
          </a:ln>
        </p:spPr>
        <p:txBody>
          <a:bodyPr wrap="none" rtlCol="0">
            <a:spAutoFit/>
          </a:bodyPr>
          <a:lstStyle/>
          <a:p>
            <a:r>
              <a:rPr kumimoji="1" lang="en-US" altLang="ja-JP" sz="3200" b="1" i="1" dirty="0">
                <a:solidFill>
                  <a:srgbClr val="0000FF"/>
                </a:solidFill>
                <a:latin typeface="Times New Roman" panose="02020603050405020304" pitchFamily="18" charset="0"/>
                <a:cs typeface="Times New Roman" panose="02020603050405020304" pitchFamily="18" charset="0"/>
              </a:rPr>
              <a:t>1</a:t>
            </a:r>
            <a:r>
              <a:rPr kumimoji="1" lang="en-US" altLang="ja-JP" sz="3200" b="1" i="1" baseline="30000" dirty="0">
                <a:solidFill>
                  <a:srgbClr val="0000FF"/>
                </a:solidFill>
                <a:latin typeface="Times New Roman" panose="02020603050405020304" pitchFamily="18" charset="0"/>
                <a:cs typeface="Times New Roman" panose="02020603050405020304" pitchFamily="18" charset="0"/>
              </a:rPr>
              <a:t>st</a:t>
            </a:r>
            <a:r>
              <a:rPr kumimoji="1" lang="en-US" altLang="ja-JP" sz="3200" b="1" i="1" dirty="0">
                <a:solidFill>
                  <a:srgbClr val="0000FF"/>
                </a:solidFill>
                <a:latin typeface="Times New Roman" panose="02020603050405020304" pitchFamily="18" charset="0"/>
                <a:cs typeface="Times New Roman" panose="02020603050405020304" pitchFamily="18" charset="0"/>
              </a:rPr>
              <a:t> e-</a:t>
            </a:r>
            <a:endParaRPr kumimoji="1" lang="ja-JP" altLang="en-US" sz="3200" b="1" i="1">
              <a:solidFill>
                <a:srgbClr val="0000FF"/>
              </a:solidFill>
              <a:latin typeface="Times New Roman" panose="02020603050405020304" pitchFamily="18" charset="0"/>
              <a:cs typeface="Times New Roman" panose="02020603050405020304" pitchFamily="18" charset="0"/>
            </a:endParaRPr>
          </a:p>
        </p:txBody>
      </p:sp>
      <p:sp>
        <p:nvSpPr>
          <p:cNvPr id="5" name="テキスト ボックス 4">
            <a:extLst>
              <a:ext uri="{FF2B5EF4-FFF2-40B4-BE49-F238E27FC236}">
                <a16:creationId xmlns:a16="http://schemas.microsoft.com/office/drawing/2014/main" id="{32B8ADAF-363D-ADDE-BC6E-FC284AC7CDC2}"/>
              </a:ext>
            </a:extLst>
          </p:cNvPr>
          <p:cNvSpPr txBox="1"/>
          <p:nvPr/>
        </p:nvSpPr>
        <p:spPr>
          <a:xfrm>
            <a:off x="4275563" y="3672899"/>
            <a:ext cx="1090363" cy="584775"/>
          </a:xfrm>
          <a:prstGeom prst="rect">
            <a:avLst/>
          </a:prstGeom>
          <a:noFill/>
          <a:ln w="19050">
            <a:solidFill>
              <a:srgbClr val="FF0000"/>
            </a:solidFill>
          </a:ln>
        </p:spPr>
        <p:txBody>
          <a:bodyPr wrap="none" rtlCol="0">
            <a:spAutoFit/>
          </a:bodyPr>
          <a:lstStyle/>
          <a:p>
            <a:r>
              <a:rPr kumimoji="1" lang="en-US" altLang="ja-JP" sz="3200" b="1" i="1" dirty="0">
                <a:solidFill>
                  <a:srgbClr val="FF0000"/>
                </a:solidFill>
                <a:latin typeface="Times New Roman" panose="02020603050405020304" pitchFamily="18" charset="0"/>
                <a:cs typeface="Times New Roman" panose="02020603050405020304" pitchFamily="18" charset="0"/>
              </a:rPr>
              <a:t>1</a:t>
            </a:r>
            <a:r>
              <a:rPr kumimoji="1" lang="en-US" altLang="ja-JP" sz="3200" b="1" i="1" baseline="30000" dirty="0">
                <a:solidFill>
                  <a:srgbClr val="FF0000"/>
                </a:solidFill>
                <a:latin typeface="Times New Roman" panose="02020603050405020304" pitchFamily="18" charset="0"/>
                <a:cs typeface="Times New Roman" panose="02020603050405020304" pitchFamily="18" charset="0"/>
              </a:rPr>
              <a:t>st</a:t>
            </a:r>
            <a:r>
              <a:rPr kumimoji="1" lang="en-US" altLang="ja-JP" sz="3200" b="1" i="1" dirty="0">
                <a:solidFill>
                  <a:srgbClr val="FF0000"/>
                </a:solidFill>
                <a:latin typeface="Times New Roman" panose="02020603050405020304" pitchFamily="18" charset="0"/>
                <a:cs typeface="Times New Roman" panose="02020603050405020304" pitchFamily="18" charset="0"/>
              </a:rPr>
              <a:t> e+</a:t>
            </a:r>
            <a:endParaRPr kumimoji="1" lang="ja-JP" altLang="en-US" sz="3200" b="1" i="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9727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図 43">
            <a:extLst>
              <a:ext uri="{FF2B5EF4-FFF2-40B4-BE49-F238E27FC236}">
                <a16:creationId xmlns:a16="http://schemas.microsoft.com/office/drawing/2014/main" id="{18921BB2-8A80-6A08-2E87-CAF2588E400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33205" y="865611"/>
            <a:ext cx="2978620" cy="3260589"/>
          </a:xfrm>
          <a:prstGeom prst="rect">
            <a:avLst/>
          </a:prstGeom>
        </p:spPr>
      </p:pic>
      <p:pic>
        <p:nvPicPr>
          <p:cNvPr id="3" name="図 2">
            <a:extLst>
              <a:ext uri="{FF2B5EF4-FFF2-40B4-BE49-F238E27FC236}">
                <a16:creationId xmlns:a16="http://schemas.microsoft.com/office/drawing/2014/main" id="{EBA3FE13-3342-2D5C-B129-310BF298F5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9524" y="928793"/>
            <a:ext cx="2988445" cy="3260589"/>
          </a:xfrm>
          <a:prstGeom prst="rect">
            <a:avLst/>
          </a:prstGeom>
        </p:spPr>
      </p:pic>
      <p:sp>
        <p:nvSpPr>
          <p:cNvPr id="11265" name="日付プレースホルダー 3">
            <a:extLst>
              <a:ext uri="{FF2B5EF4-FFF2-40B4-BE49-F238E27FC236}">
                <a16:creationId xmlns:a16="http://schemas.microsoft.com/office/drawing/2014/main" id="{622C7EE6-AAEE-E64F-A2B4-6B0A358CBE22}"/>
              </a:ext>
            </a:extLst>
          </p:cNvPr>
          <p:cNvSpPr>
            <a:spLocks noGrp="1"/>
          </p:cNvSpPr>
          <p:nvPr>
            <p:ph type="dt" sz="quarter" idx="10"/>
          </p:nvPr>
        </p:nvSpPr>
        <p:spPr>
          <a:xfrm>
            <a:off x="225640" y="6241733"/>
            <a:ext cx="2850614"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25-27 Mar. 2024, Tsuyoshi Suwada/ KEK Acc.Lab.</a:t>
            </a:r>
            <a:endParaRPr lang="en-US" altLang="ja-JP" sz="1400" dirty="0">
              <a:solidFill>
                <a:schemeClr val="folHlink"/>
              </a:solidFill>
              <a:latin typeface="Times" pitchFamily="2" charset="0"/>
            </a:endParaRPr>
          </a:p>
        </p:txBody>
      </p:sp>
      <p:sp>
        <p:nvSpPr>
          <p:cNvPr id="11266" name="フッター プレースホルダー 4">
            <a:extLst>
              <a:ext uri="{FF2B5EF4-FFF2-40B4-BE49-F238E27FC236}">
                <a16:creationId xmlns:a16="http://schemas.microsoft.com/office/drawing/2014/main" id="{C77F5FAB-2349-EE49-8CA7-B3D58E4DF743}"/>
              </a:ext>
            </a:extLst>
          </p:cNvPr>
          <p:cNvSpPr>
            <a:spLocks noGrp="1"/>
          </p:cNvSpPr>
          <p:nvPr>
            <p:ph type="ftr" sz="quarter" idx="11"/>
          </p:nvPr>
        </p:nvSpPr>
        <p:spPr>
          <a:xfrm>
            <a:off x="2153310" y="6395787"/>
            <a:ext cx="5654551"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SuperKEKB MAC@KEK</a:t>
            </a:r>
            <a:endParaRPr lang="en-US" altLang="ja-JP" sz="1400" dirty="0">
              <a:solidFill>
                <a:schemeClr val="folHlink"/>
              </a:solidFill>
              <a:latin typeface="Times" pitchFamily="2" charset="0"/>
            </a:endParaRPr>
          </a:p>
        </p:txBody>
      </p:sp>
      <p:sp>
        <p:nvSpPr>
          <p:cNvPr id="11267" name="スライド番号プレースホルダー 5">
            <a:extLst>
              <a:ext uri="{FF2B5EF4-FFF2-40B4-BE49-F238E27FC236}">
                <a16:creationId xmlns:a16="http://schemas.microsoft.com/office/drawing/2014/main" id="{FE9A2176-E05F-8449-AE82-DD707BF87886}"/>
              </a:ext>
            </a:extLst>
          </p:cNvPr>
          <p:cNvSpPr>
            <a:spLocks noGrp="1"/>
          </p:cNvSpPr>
          <p:nvPr>
            <p:ph type="sldNum" sz="quarter" idx="12"/>
          </p:nvPr>
        </p:nvSpPr>
        <p:spPr>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fld id="{4D5630A4-C2ED-0147-B0BC-590C2422087B}" type="slidenum">
              <a:rPr lang="en-US" altLang="ja-JP" sz="1400">
                <a:solidFill>
                  <a:schemeClr val="folHlink"/>
                </a:solidFill>
                <a:latin typeface="Times" pitchFamily="2" charset="0"/>
              </a:rPr>
              <a:pPr/>
              <a:t>18</a:t>
            </a:fld>
            <a:endParaRPr lang="en-US" altLang="ja-JP" sz="1400">
              <a:solidFill>
                <a:schemeClr val="folHlink"/>
              </a:solidFill>
              <a:latin typeface="Times" pitchFamily="2" charset="0"/>
            </a:endParaRPr>
          </a:p>
        </p:txBody>
      </p:sp>
      <p:sp>
        <p:nvSpPr>
          <p:cNvPr id="11268" name="Rectangle 2">
            <a:extLst>
              <a:ext uri="{FF2B5EF4-FFF2-40B4-BE49-F238E27FC236}">
                <a16:creationId xmlns:a16="http://schemas.microsoft.com/office/drawing/2014/main" id="{16C2CD08-161D-E647-8AB9-55E93BA9D34C}"/>
              </a:ext>
            </a:extLst>
          </p:cNvPr>
          <p:cNvSpPr>
            <a:spLocks noGrp="1" noChangeArrowheads="1"/>
          </p:cNvSpPr>
          <p:nvPr>
            <p:ph type="title"/>
          </p:nvPr>
        </p:nvSpPr>
        <p:spPr>
          <a:xfrm>
            <a:off x="1" y="57188"/>
            <a:ext cx="9144000" cy="762000"/>
          </a:xfrm>
        </p:spPr>
        <p:txBody>
          <a:bodyPr/>
          <a:lstStyle/>
          <a:p>
            <a:pPr eaLnBrk="1" hangingPunct="1"/>
            <a:r>
              <a:rPr lang="en-US" altLang="ja-JP" sz="2600" b="1" i="1" dirty="0">
                <a:solidFill>
                  <a:srgbClr val="002060"/>
                </a:solidFill>
                <a:latin typeface="Times" pitchFamily="2" charset="0"/>
                <a:ea typeface="平成明朝" pitchFamily="84" charset="-128"/>
              </a:rPr>
              <a:t>Correlation plots for the bunch length and bunch charges of both </a:t>
            </a:r>
            <a:r>
              <a:rPr lang="en-US" altLang="ja-JP" sz="2600" b="1" i="1" dirty="0" err="1">
                <a:solidFill>
                  <a:srgbClr val="002060"/>
                </a:solidFill>
                <a:latin typeface="Times" pitchFamily="2" charset="0"/>
                <a:ea typeface="平成明朝" pitchFamily="84" charset="-128"/>
              </a:rPr>
              <a:t>e+e</a:t>
            </a:r>
            <a:r>
              <a:rPr lang="en-US" altLang="ja-JP" sz="2600" b="1" i="1" dirty="0">
                <a:solidFill>
                  <a:srgbClr val="002060"/>
                </a:solidFill>
                <a:latin typeface="Times" pitchFamily="2" charset="0"/>
                <a:ea typeface="平成明朝" pitchFamily="84" charset="-128"/>
              </a:rPr>
              <a:t>- bunches at SP15-25 and SP16-25</a:t>
            </a:r>
            <a:endParaRPr lang="en-US" altLang="ja-JP" sz="2600" b="1" dirty="0">
              <a:solidFill>
                <a:srgbClr val="002060"/>
              </a:solidFill>
              <a:latin typeface="Times" pitchFamily="2" charset="0"/>
              <a:ea typeface="平成明朝" pitchFamily="84" charset="-128"/>
            </a:endParaRPr>
          </a:p>
        </p:txBody>
      </p:sp>
      <p:sp>
        <p:nvSpPr>
          <p:cNvPr id="6" name="テキスト ボックス 5">
            <a:extLst>
              <a:ext uri="{FF2B5EF4-FFF2-40B4-BE49-F238E27FC236}">
                <a16:creationId xmlns:a16="http://schemas.microsoft.com/office/drawing/2014/main" id="{E21B9FB6-33D8-B269-850E-E1FCEFC239CC}"/>
              </a:ext>
            </a:extLst>
          </p:cNvPr>
          <p:cNvSpPr txBox="1"/>
          <p:nvPr/>
        </p:nvSpPr>
        <p:spPr>
          <a:xfrm flipH="1">
            <a:off x="3075721" y="2095796"/>
            <a:ext cx="1236103" cy="707886"/>
          </a:xfrm>
          <a:prstGeom prst="rect">
            <a:avLst/>
          </a:prstGeom>
          <a:noFill/>
        </p:spPr>
        <p:txBody>
          <a:bodyPr wrap="square" rtlCol="0">
            <a:spAutoFit/>
          </a:bodyPr>
          <a:lstStyle/>
          <a:p>
            <a:r>
              <a:rPr kumimoji="1" lang="en-US" altLang="ja-JP" sz="2000" i="1" dirty="0">
                <a:solidFill>
                  <a:srgbClr val="910002"/>
                </a:solidFill>
                <a:latin typeface="Times" pitchFamily="2" charset="0"/>
              </a:rPr>
              <a:t>e</a:t>
            </a:r>
            <a:r>
              <a:rPr kumimoji="1" lang="en-US" altLang="ja-JP" sz="2000" dirty="0">
                <a:solidFill>
                  <a:srgbClr val="910002"/>
                </a:solidFill>
                <a:latin typeface="Times" pitchFamily="2" charset="0"/>
              </a:rPr>
              <a:t>-@</a:t>
            </a:r>
            <a:r>
              <a:rPr kumimoji="1" lang="en-US" altLang="ja-JP" sz="2000" i="1" dirty="0" err="1">
                <a:solidFill>
                  <a:srgbClr val="910002"/>
                </a:solidFill>
                <a:latin typeface="Times" pitchFamily="2" charset="0"/>
              </a:rPr>
              <a:t>e+e</a:t>
            </a:r>
            <a:r>
              <a:rPr kumimoji="1" lang="en-US" altLang="ja-JP" sz="2000" i="1" dirty="0">
                <a:solidFill>
                  <a:srgbClr val="910002"/>
                </a:solidFill>
                <a:latin typeface="Times" pitchFamily="2" charset="0"/>
              </a:rPr>
              <a:t>-</a:t>
            </a:r>
          </a:p>
          <a:p>
            <a:r>
              <a:rPr kumimoji="1" lang="en-US" altLang="ja-JP" sz="2000" i="1" dirty="0">
                <a:solidFill>
                  <a:srgbClr val="910002"/>
                </a:solidFill>
                <a:latin typeface="Times" pitchFamily="2" charset="0"/>
              </a:rPr>
              <a:t>dec. e</a:t>
            </a:r>
            <a:r>
              <a:rPr kumimoji="1" lang="en-US" altLang="ja-JP" sz="2000" dirty="0">
                <a:solidFill>
                  <a:srgbClr val="910002"/>
                </a:solidFill>
                <a:latin typeface="Times" pitchFamily="2" charset="0"/>
              </a:rPr>
              <a:t>-</a:t>
            </a:r>
            <a:r>
              <a:rPr kumimoji="1" lang="en-US" altLang="ja-JP" sz="2000" dirty="0">
                <a:solidFill>
                  <a:srgbClr val="0000FF"/>
                </a:solidFill>
                <a:latin typeface="Times" pitchFamily="2" charset="0"/>
              </a:rPr>
              <a:t> </a:t>
            </a:r>
          </a:p>
        </p:txBody>
      </p:sp>
      <p:sp>
        <p:nvSpPr>
          <p:cNvPr id="7" name="テキスト ボックス 6">
            <a:extLst>
              <a:ext uri="{FF2B5EF4-FFF2-40B4-BE49-F238E27FC236}">
                <a16:creationId xmlns:a16="http://schemas.microsoft.com/office/drawing/2014/main" id="{AB867977-F5EF-97CF-2F99-E1D6F4467DEB}"/>
              </a:ext>
            </a:extLst>
          </p:cNvPr>
          <p:cNvSpPr txBox="1"/>
          <p:nvPr/>
        </p:nvSpPr>
        <p:spPr>
          <a:xfrm flipH="1">
            <a:off x="6947069" y="797357"/>
            <a:ext cx="1337602" cy="707886"/>
          </a:xfrm>
          <a:prstGeom prst="rect">
            <a:avLst/>
          </a:prstGeom>
          <a:noFill/>
        </p:spPr>
        <p:txBody>
          <a:bodyPr wrap="square" rtlCol="0">
            <a:spAutoFit/>
          </a:bodyPr>
          <a:lstStyle/>
          <a:p>
            <a:r>
              <a:rPr kumimoji="1" lang="en-US" altLang="ja-JP" sz="2000" i="1" dirty="0">
                <a:solidFill>
                  <a:srgbClr val="006600"/>
                </a:solidFill>
                <a:latin typeface="Times" pitchFamily="2" charset="0"/>
              </a:rPr>
              <a:t>e</a:t>
            </a:r>
            <a:r>
              <a:rPr kumimoji="1" lang="en-US" altLang="ja-JP" sz="2000" dirty="0">
                <a:solidFill>
                  <a:srgbClr val="006600"/>
                </a:solidFill>
                <a:latin typeface="Times" pitchFamily="2" charset="0"/>
              </a:rPr>
              <a:t>+@</a:t>
            </a:r>
            <a:r>
              <a:rPr kumimoji="1" lang="en-US" altLang="ja-JP" sz="2000" i="1" dirty="0" err="1">
                <a:solidFill>
                  <a:srgbClr val="006600"/>
                </a:solidFill>
                <a:latin typeface="Times" pitchFamily="2" charset="0"/>
              </a:rPr>
              <a:t>e+e</a:t>
            </a:r>
            <a:r>
              <a:rPr kumimoji="1" lang="en-US" altLang="ja-JP" sz="2000" i="1" dirty="0">
                <a:solidFill>
                  <a:srgbClr val="006600"/>
                </a:solidFill>
                <a:latin typeface="Times" pitchFamily="2" charset="0"/>
              </a:rPr>
              <a:t>-</a:t>
            </a:r>
          </a:p>
          <a:p>
            <a:r>
              <a:rPr kumimoji="1" lang="en-US" altLang="ja-JP" sz="2000" i="1" dirty="0">
                <a:solidFill>
                  <a:srgbClr val="006600"/>
                </a:solidFill>
                <a:latin typeface="Times" pitchFamily="2" charset="0"/>
              </a:rPr>
              <a:t>acc. e</a:t>
            </a:r>
            <a:r>
              <a:rPr kumimoji="1" lang="en-US" altLang="ja-JP" sz="2000" dirty="0">
                <a:solidFill>
                  <a:srgbClr val="006600"/>
                </a:solidFill>
                <a:latin typeface="Times" pitchFamily="2" charset="0"/>
              </a:rPr>
              <a:t>+</a:t>
            </a:r>
          </a:p>
        </p:txBody>
      </p:sp>
      <p:sp>
        <p:nvSpPr>
          <p:cNvPr id="2" name="テキスト ボックス 1">
            <a:extLst>
              <a:ext uri="{FF2B5EF4-FFF2-40B4-BE49-F238E27FC236}">
                <a16:creationId xmlns:a16="http://schemas.microsoft.com/office/drawing/2014/main" id="{A0890E27-AE1D-87F1-ADBE-50BC6C5A3186}"/>
              </a:ext>
            </a:extLst>
          </p:cNvPr>
          <p:cNvSpPr txBox="1"/>
          <p:nvPr/>
        </p:nvSpPr>
        <p:spPr>
          <a:xfrm>
            <a:off x="0" y="4122868"/>
            <a:ext cx="9143999" cy="2031325"/>
          </a:xfrm>
          <a:prstGeom prst="rect">
            <a:avLst/>
          </a:prstGeom>
          <a:noFill/>
        </p:spPr>
        <p:txBody>
          <a:bodyPr wrap="square" rtlCol="0">
            <a:spAutoFit/>
          </a:bodyPr>
          <a:lstStyle/>
          <a:p>
            <a:r>
              <a:rPr lang="ja-JP" altLang="en-US" sz="1800" b="1" i="1">
                <a:solidFill>
                  <a:srgbClr val="002060"/>
                </a:solidFill>
                <a:latin typeface="Times" pitchFamily="2" charset="0"/>
                <a:ea typeface="平成明朝" pitchFamily="84" charset="-128"/>
              </a:rPr>
              <a:t>・</a:t>
            </a:r>
            <a:r>
              <a:rPr lang="en-US" altLang="ja-JP" sz="1800" b="1" i="1" dirty="0">
                <a:solidFill>
                  <a:srgbClr val="002060"/>
                </a:solidFill>
                <a:latin typeface="Times" pitchFamily="2" charset="0"/>
                <a:ea typeface="平成明朝" pitchFamily="84" charset="-128"/>
              </a:rPr>
              <a:t>Although the dynamical phase-slip process was fixed at the front WBM </a:t>
            </a:r>
            <a:r>
              <a:rPr lang="en-US" altLang="ja-JP" sz="1800" b="1" dirty="0">
                <a:solidFill>
                  <a:srgbClr val="002060"/>
                </a:solidFill>
                <a:latin typeface="Times" pitchFamily="2" charset="0"/>
                <a:ea typeface="平成明朝" pitchFamily="84" charset="-128"/>
              </a:rPr>
              <a:t>(</a:t>
            </a:r>
            <a:r>
              <a:rPr lang="en-US" altLang="ja-JP" sz="1800" b="1" i="1" dirty="0">
                <a:solidFill>
                  <a:srgbClr val="002060"/>
                </a:solidFill>
                <a:latin typeface="Times" pitchFamily="2" charset="0"/>
                <a:ea typeface="平成明朝" pitchFamily="84" charset="-128"/>
              </a:rPr>
              <a:t>SP15-25</a:t>
            </a:r>
            <a:r>
              <a:rPr lang="en-US" altLang="ja-JP" sz="1800" b="1" dirty="0">
                <a:solidFill>
                  <a:srgbClr val="002060"/>
                </a:solidFill>
                <a:latin typeface="Times" pitchFamily="2" charset="0"/>
                <a:ea typeface="平成明朝" pitchFamily="84" charset="-128"/>
              </a:rPr>
              <a:t>)</a:t>
            </a:r>
            <a:r>
              <a:rPr lang="en-US" altLang="ja-JP" sz="1800" b="1" i="1" dirty="0">
                <a:solidFill>
                  <a:srgbClr val="002060"/>
                </a:solidFill>
                <a:latin typeface="Times" pitchFamily="2" charset="0"/>
                <a:ea typeface="平成明朝" pitchFamily="84" charset="-128"/>
              </a:rPr>
              <a:t>,  the dynamical exchange of particles in the longitudinal direction inside the bunch may be caused, called bunch lengthening </a:t>
            </a:r>
            <a:r>
              <a:rPr lang="en-US" altLang="ja-JP" sz="1800" b="1" dirty="0">
                <a:solidFill>
                  <a:srgbClr val="002060"/>
                </a:solidFill>
                <a:latin typeface="Times" pitchFamily="2" charset="0"/>
                <a:ea typeface="平成明朝" pitchFamily="84" charset="-128"/>
              </a:rPr>
              <a:t>(</a:t>
            </a:r>
            <a:r>
              <a:rPr lang="en-US" altLang="ja-JP" sz="1800" b="1" i="1" dirty="0">
                <a:solidFill>
                  <a:srgbClr val="002060"/>
                </a:solidFill>
                <a:latin typeface="Times" pitchFamily="2" charset="0"/>
                <a:ea typeface="平成明朝" pitchFamily="84" charset="-128"/>
              </a:rPr>
              <a:t>or shortening</a:t>
            </a:r>
            <a:r>
              <a:rPr lang="en-US" altLang="ja-JP" sz="1800" b="1" dirty="0">
                <a:solidFill>
                  <a:srgbClr val="002060"/>
                </a:solidFill>
                <a:latin typeface="Times" pitchFamily="2" charset="0"/>
                <a:ea typeface="平成明朝" pitchFamily="84" charset="-128"/>
              </a:rPr>
              <a:t>)</a:t>
            </a:r>
            <a:r>
              <a:rPr lang="en-US" altLang="ja-JP" sz="1800" b="1" i="1" dirty="0">
                <a:solidFill>
                  <a:srgbClr val="002060"/>
                </a:solidFill>
                <a:latin typeface="Times" pitchFamily="2" charset="0"/>
                <a:ea typeface="平成明朝" pitchFamily="84" charset="-128"/>
              </a:rPr>
              <a:t>.</a:t>
            </a:r>
          </a:p>
          <a:p>
            <a:r>
              <a:rPr lang="ja-JP" altLang="en-US" sz="1800" b="1" i="1">
                <a:solidFill>
                  <a:srgbClr val="910002"/>
                </a:solidFill>
                <a:latin typeface="Times" pitchFamily="2" charset="0"/>
                <a:ea typeface="平成明朝" pitchFamily="84" charset="-128"/>
              </a:rPr>
              <a:t>・</a:t>
            </a:r>
            <a:r>
              <a:rPr lang="en-US" altLang="ja-JP" sz="1800" b="1" i="1" dirty="0">
                <a:solidFill>
                  <a:srgbClr val="910002"/>
                </a:solidFill>
                <a:latin typeface="Times" pitchFamily="2" charset="0"/>
                <a:ea typeface="平成明朝" pitchFamily="84" charset="-128"/>
              </a:rPr>
              <a:t> The correlation seems to be based on a 3</a:t>
            </a:r>
            <a:r>
              <a:rPr lang="en-US" altLang="ja-JP" sz="1800" b="1" i="1" baseline="30000" dirty="0">
                <a:solidFill>
                  <a:srgbClr val="910002"/>
                </a:solidFill>
                <a:latin typeface="Times" pitchFamily="2" charset="0"/>
                <a:ea typeface="平成明朝" pitchFamily="84" charset="-128"/>
              </a:rPr>
              <a:t>rd</a:t>
            </a:r>
            <a:r>
              <a:rPr lang="en-US" altLang="ja-JP" sz="1800" b="1" i="1" dirty="0">
                <a:solidFill>
                  <a:srgbClr val="910002"/>
                </a:solidFill>
                <a:latin typeface="Times" pitchFamily="2" charset="0"/>
                <a:ea typeface="平成明朝" pitchFamily="84" charset="-128"/>
              </a:rPr>
              <a:t>-order polynomial function in the accelerating phase region, and on the other hand, that shows a bunch shortening in the decelerating phase region.  </a:t>
            </a:r>
            <a:endParaRPr lang="en-US" altLang="ja-JP" sz="1800" b="1" dirty="0">
              <a:solidFill>
                <a:srgbClr val="910002"/>
              </a:solidFill>
              <a:latin typeface="Times" pitchFamily="2" charset="0"/>
              <a:ea typeface="平成明朝" pitchFamily="84" charset="-128"/>
              <a:sym typeface="Wingdings" pitchFamily="2" charset="2"/>
            </a:endParaRPr>
          </a:p>
          <a:p>
            <a:r>
              <a:rPr lang="ja-JP" altLang="en-US" sz="1800" b="1" i="1">
                <a:solidFill>
                  <a:srgbClr val="002060"/>
                </a:solidFill>
                <a:latin typeface="Times" pitchFamily="2" charset="0"/>
                <a:ea typeface="平成明朝" pitchFamily="84" charset="-128"/>
              </a:rPr>
              <a:t>・</a:t>
            </a:r>
            <a:r>
              <a:rPr lang="en-US" altLang="ja-JP" sz="1800" b="1" i="1" dirty="0">
                <a:solidFill>
                  <a:srgbClr val="002060"/>
                </a:solidFill>
                <a:latin typeface="Times" pitchFamily="2" charset="0"/>
                <a:ea typeface="平成明朝" pitchFamily="84" charset="-128"/>
              </a:rPr>
              <a:t>The maximum bunch charges are generated at the maximum bunch length. </a:t>
            </a:r>
            <a:endParaRPr kumimoji="1" lang="ja-JP" altLang="en-US" sz="1800"/>
          </a:p>
        </p:txBody>
      </p:sp>
      <p:sp>
        <p:nvSpPr>
          <p:cNvPr id="5" name="テキスト ボックス 4">
            <a:extLst>
              <a:ext uri="{FF2B5EF4-FFF2-40B4-BE49-F238E27FC236}">
                <a16:creationId xmlns:a16="http://schemas.microsoft.com/office/drawing/2014/main" id="{11B9C631-3CB1-1101-D099-24FB1F5E8CF4}"/>
              </a:ext>
            </a:extLst>
          </p:cNvPr>
          <p:cNvSpPr txBox="1"/>
          <p:nvPr/>
        </p:nvSpPr>
        <p:spPr>
          <a:xfrm flipH="1">
            <a:off x="2691239" y="871842"/>
            <a:ext cx="1236103" cy="707886"/>
          </a:xfrm>
          <a:prstGeom prst="rect">
            <a:avLst/>
          </a:prstGeom>
          <a:noFill/>
        </p:spPr>
        <p:txBody>
          <a:bodyPr wrap="square" rtlCol="0">
            <a:spAutoFit/>
          </a:bodyPr>
          <a:lstStyle/>
          <a:p>
            <a:r>
              <a:rPr kumimoji="1" lang="en-US" altLang="ja-JP" sz="2000" i="1" dirty="0">
                <a:solidFill>
                  <a:srgbClr val="0000FF"/>
                </a:solidFill>
                <a:latin typeface="Times" pitchFamily="2" charset="0"/>
              </a:rPr>
              <a:t>e</a:t>
            </a:r>
            <a:r>
              <a:rPr kumimoji="1" lang="en-US" altLang="ja-JP" sz="2000" dirty="0">
                <a:solidFill>
                  <a:srgbClr val="0000FF"/>
                </a:solidFill>
                <a:latin typeface="Times" pitchFamily="2" charset="0"/>
              </a:rPr>
              <a:t>-@</a:t>
            </a:r>
            <a:r>
              <a:rPr kumimoji="1" lang="en-US" altLang="ja-JP" sz="2000" i="1" dirty="0">
                <a:solidFill>
                  <a:srgbClr val="0000FF"/>
                </a:solidFill>
                <a:latin typeface="Times" pitchFamily="2" charset="0"/>
              </a:rPr>
              <a:t>e-e+</a:t>
            </a:r>
          </a:p>
          <a:p>
            <a:r>
              <a:rPr kumimoji="1" lang="en-US" altLang="ja-JP" sz="2000" i="1" dirty="0">
                <a:solidFill>
                  <a:srgbClr val="0000FF"/>
                </a:solidFill>
                <a:latin typeface="Times" pitchFamily="2" charset="0"/>
              </a:rPr>
              <a:t>acc. e</a:t>
            </a:r>
            <a:r>
              <a:rPr kumimoji="1" lang="en-US" altLang="ja-JP" sz="2000" dirty="0">
                <a:solidFill>
                  <a:srgbClr val="0000FF"/>
                </a:solidFill>
                <a:latin typeface="Times" pitchFamily="2" charset="0"/>
              </a:rPr>
              <a:t>-</a:t>
            </a:r>
          </a:p>
        </p:txBody>
      </p:sp>
      <p:sp>
        <p:nvSpPr>
          <p:cNvPr id="24" name="テキスト ボックス 23">
            <a:extLst>
              <a:ext uri="{FF2B5EF4-FFF2-40B4-BE49-F238E27FC236}">
                <a16:creationId xmlns:a16="http://schemas.microsoft.com/office/drawing/2014/main" id="{37FA8724-D362-EA38-7284-AD2253B043B9}"/>
              </a:ext>
            </a:extLst>
          </p:cNvPr>
          <p:cNvSpPr txBox="1"/>
          <p:nvPr/>
        </p:nvSpPr>
        <p:spPr>
          <a:xfrm flipH="1">
            <a:off x="6597268" y="2404566"/>
            <a:ext cx="1202673" cy="707886"/>
          </a:xfrm>
          <a:prstGeom prst="rect">
            <a:avLst/>
          </a:prstGeom>
          <a:noFill/>
        </p:spPr>
        <p:txBody>
          <a:bodyPr wrap="square" rtlCol="0">
            <a:spAutoFit/>
          </a:bodyPr>
          <a:lstStyle/>
          <a:p>
            <a:r>
              <a:rPr kumimoji="1" lang="en-US" altLang="ja-JP" sz="2000" i="1" dirty="0">
                <a:solidFill>
                  <a:srgbClr val="910002"/>
                </a:solidFill>
                <a:latin typeface="Times" pitchFamily="2" charset="0"/>
              </a:rPr>
              <a:t>e</a:t>
            </a:r>
            <a:r>
              <a:rPr kumimoji="1" lang="en-US" altLang="ja-JP" sz="2000" dirty="0">
                <a:solidFill>
                  <a:srgbClr val="910002"/>
                </a:solidFill>
                <a:latin typeface="Times" pitchFamily="2" charset="0"/>
              </a:rPr>
              <a:t>+@</a:t>
            </a:r>
            <a:r>
              <a:rPr kumimoji="1" lang="en-US" altLang="ja-JP" sz="2000" i="1" dirty="0">
                <a:solidFill>
                  <a:srgbClr val="910002"/>
                </a:solidFill>
                <a:latin typeface="Times" pitchFamily="2" charset="0"/>
              </a:rPr>
              <a:t>e-e+</a:t>
            </a:r>
          </a:p>
          <a:p>
            <a:r>
              <a:rPr kumimoji="1" lang="en-US" altLang="ja-JP" sz="2000" i="1" dirty="0">
                <a:solidFill>
                  <a:srgbClr val="910002"/>
                </a:solidFill>
                <a:latin typeface="Times" pitchFamily="2" charset="0"/>
              </a:rPr>
              <a:t>dec. e</a:t>
            </a:r>
            <a:r>
              <a:rPr kumimoji="1" lang="en-US" altLang="ja-JP" sz="2000" dirty="0">
                <a:solidFill>
                  <a:srgbClr val="910002"/>
                </a:solidFill>
                <a:latin typeface="Times" pitchFamily="2" charset="0"/>
              </a:rPr>
              <a:t>+</a:t>
            </a:r>
          </a:p>
        </p:txBody>
      </p:sp>
      <p:sp>
        <p:nvSpPr>
          <p:cNvPr id="4" name="テキスト ボックス 3">
            <a:extLst>
              <a:ext uri="{FF2B5EF4-FFF2-40B4-BE49-F238E27FC236}">
                <a16:creationId xmlns:a16="http://schemas.microsoft.com/office/drawing/2014/main" id="{6283AABB-21A5-EEF8-E71C-632DE8195DF4}"/>
              </a:ext>
            </a:extLst>
          </p:cNvPr>
          <p:cNvSpPr txBox="1"/>
          <p:nvPr/>
        </p:nvSpPr>
        <p:spPr>
          <a:xfrm>
            <a:off x="399357" y="3296499"/>
            <a:ext cx="992579" cy="584775"/>
          </a:xfrm>
          <a:prstGeom prst="rect">
            <a:avLst/>
          </a:prstGeom>
          <a:noFill/>
          <a:ln w="19050">
            <a:solidFill>
              <a:srgbClr val="0000FF"/>
            </a:solidFill>
          </a:ln>
        </p:spPr>
        <p:txBody>
          <a:bodyPr wrap="none" rtlCol="0">
            <a:spAutoFit/>
          </a:bodyPr>
          <a:lstStyle/>
          <a:p>
            <a:r>
              <a:rPr kumimoji="1" lang="en-US" altLang="ja-JP" sz="3200" b="1" i="1" dirty="0">
                <a:solidFill>
                  <a:srgbClr val="0000FF"/>
                </a:solidFill>
                <a:latin typeface="Times New Roman" panose="02020603050405020304" pitchFamily="18" charset="0"/>
                <a:cs typeface="Times New Roman" panose="02020603050405020304" pitchFamily="18" charset="0"/>
              </a:rPr>
              <a:t>1</a:t>
            </a:r>
            <a:r>
              <a:rPr kumimoji="1" lang="en-US" altLang="ja-JP" sz="3200" b="1" i="1" baseline="30000" dirty="0">
                <a:solidFill>
                  <a:srgbClr val="0000FF"/>
                </a:solidFill>
                <a:latin typeface="Times New Roman" panose="02020603050405020304" pitchFamily="18" charset="0"/>
                <a:cs typeface="Times New Roman" panose="02020603050405020304" pitchFamily="18" charset="0"/>
              </a:rPr>
              <a:t>st</a:t>
            </a:r>
            <a:r>
              <a:rPr kumimoji="1" lang="en-US" altLang="ja-JP" sz="3200" b="1" i="1" dirty="0">
                <a:solidFill>
                  <a:srgbClr val="0000FF"/>
                </a:solidFill>
                <a:latin typeface="Times New Roman" panose="02020603050405020304" pitchFamily="18" charset="0"/>
                <a:cs typeface="Times New Roman" panose="02020603050405020304" pitchFamily="18" charset="0"/>
              </a:rPr>
              <a:t> e-</a:t>
            </a:r>
            <a:endParaRPr kumimoji="1" lang="ja-JP" altLang="en-US" sz="3200" b="1" i="1">
              <a:solidFill>
                <a:srgbClr val="0000FF"/>
              </a:solidFill>
              <a:latin typeface="Times New Roman" panose="02020603050405020304" pitchFamily="18" charset="0"/>
              <a:cs typeface="Times New Roman" panose="02020603050405020304" pitchFamily="18" charset="0"/>
            </a:endParaRPr>
          </a:p>
        </p:txBody>
      </p:sp>
      <p:sp>
        <p:nvSpPr>
          <p:cNvPr id="8" name="テキスト ボックス 7">
            <a:extLst>
              <a:ext uri="{FF2B5EF4-FFF2-40B4-BE49-F238E27FC236}">
                <a16:creationId xmlns:a16="http://schemas.microsoft.com/office/drawing/2014/main" id="{A8CDA00A-A9F9-3DEC-D853-5C14FF5B239F}"/>
              </a:ext>
            </a:extLst>
          </p:cNvPr>
          <p:cNvSpPr txBox="1"/>
          <p:nvPr/>
        </p:nvSpPr>
        <p:spPr>
          <a:xfrm>
            <a:off x="4519350" y="3222494"/>
            <a:ext cx="1090363" cy="584775"/>
          </a:xfrm>
          <a:prstGeom prst="rect">
            <a:avLst/>
          </a:prstGeom>
          <a:noFill/>
          <a:ln w="19050">
            <a:solidFill>
              <a:srgbClr val="FF0000"/>
            </a:solidFill>
          </a:ln>
        </p:spPr>
        <p:txBody>
          <a:bodyPr wrap="none" rtlCol="0">
            <a:spAutoFit/>
          </a:bodyPr>
          <a:lstStyle/>
          <a:p>
            <a:r>
              <a:rPr kumimoji="1" lang="en-US" altLang="ja-JP" sz="3200" b="1" i="1" dirty="0">
                <a:solidFill>
                  <a:srgbClr val="FF0000"/>
                </a:solidFill>
                <a:latin typeface="Times New Roman" panose="02020603050405020304" pitchFamily="18" charset="0"/>
                <a:cs typeface="Times New Roman" panose="02020603050405020304" pitchFamily="18" charset="0"/>
              </a:rPr>
              <a:t>1</a:t>
            </a:r>
            <a:r>
              <a:rPr kumimoji="1" lang="en-US" altLang="ja-JP" sz="3200" b="1" i="1" baseline="30000" dirty="0">
                <a:solidFill>
                  <a:srgbClr val="FF0000"/>
                </a:solidFill>
                <a:latin typeface="Times New Roman" panose="02020603050405020304" pitchFamily="18" charset="0"/>
                <a:cs typeface="Times New Roman" panose="02020603050405020304" pitchFamily="18" charset="0"/>
              </a:rPr>
              <a:t>st</a:t>
            </a:r>
            <a:r>
              <a:rPr kumimoji="1" lang="en-US" altLang="ja-JP" sz="3200" b="1" i="1" dirty="0">
                <a:solidFill>
                  <a:srgbClr val="FF0000"/>
                </a:solidFill>
                <a:latin typeface="Times New Roman" panose="02020603050405020304" pitchFamily="18" charset="0"/>
                <a:cs typeface="Times New Roman" panose="02020603050405020304" pitchFamily="18" charset="0"/>
              </a:rPr>
              <a:t> e+</a:t>
            </a:r>
            <a:endParaRPr kumimoji="1" lang="ja-JP" altLang="en-US" sz="3200" b="1" i="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4424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4B2AAC6C-9335-D152-DEA5-9CDB63F8A9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01168" y="782503"/>
            <a:ext cx="2739115" cy="3720100"/>
          </a:xfrm>
          <a:prstGeom prst="rect">
            <a:avLst/>
          </a:prstGeom>
        </p:spPr>
      </p:pic>
      <p:pic>
        <p:nvPicPr>
          <p:cNvPr id="21" name="図 20">
            <a:extLst>
              <a:ext uri="{FF2B5EF4-FFF2-40B4-BE49-F238E27FC236}">
                <a16:creationId xmlns:a16="http://schemas.microsoft.com/office/drawing/2014/main" id="{102B7282-9D62-3B78-1078-05B1695A78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13487" y="747425"/>
            <a:ext cx="2739115" cy="3732840"/>
          </a:xfrm>
          <a:prstGeom prst="rect">
            <a:avLst/>
          </a:prstGeom>
        </p:spPr>
      </p:pic>
      <p:sp>
        <p:nvSpPr>
          <p:cNvPr id="11265" name="日付プレースホルダー 3">
            <a:extLst>
              <a:ext uri="{FF2B5EF4-FFF2-40B4-BE49-F238E27FC236}">
                <a16:creationId xmlns:a16="http://schemas.microsoft.com/office/drawing/2014/main" id="{622C7EE6-AAEE-E64F-A2B4-6B0A358CBE22}"/>
              </a:ext>
            </a:extLst>
          </p:cNvPr>
          <p:cNvSpPr>
            <a:spLocks noGrp="1"/>
          </p:cNvSpPr>
          <p:nvPr>
            <p:ph type="dt" sz="quarter" idx="10"/>
          </p:nvPr>
        </p:nvSpPr>
        <p:spPr>
          <a:xfrm>
            <a:off x="203888" y="6225280"/>
            <a:ext cx="2694137"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25-27 Mar. 2024, Tsuyoshi Suwada/ KEK Acc.Lab.</a:t>
            </a:r>
            <a:endParaRPr lang="en-US" altLang="ja-JP" sz="1400" dirty="0">
              <a:solidFill>
                <a:schemeClr val="folHlink"/>
              </a:solidFill>
              <a:latin typeface="Times" pitchFamily="2" charset="0"/>
            </a:endParaRPr>
          </a:p>
        </p:txBody>
      </p:sp>
      <p:sp>
        <p:nvSpPr>
          <p:cNvPr id="11266" name="フッター プレースホルダー 4">
            <a:extLst>
              <a:ext uri="{FF2B5EF4-FFF2-40B4-BE49-F238E27FC236}">
                <a16:creationId xmlns:a16="http://schemas.microsoft.com/office/drawing/2014/main" id="{C77F5FAB-2349-EE49-8CA7-B3D58E4DF743}"/>
              </a:ext>
            </a:extLst>
          </p:cNvPr>
          <p:cNvSpPr>
            <a:spLocks noGrp="1"/>
          </p:cNvSpPr>
          <p:nvPr>
            <p:ph type="ftr" sz="quarter" idx="11"/>
          </p:nvPr>
        </p:nvSpPr>
        <p:spPr>
          <a:xfrm>
            <a:off x="2074932" y="6396626"/>
            <a:ext cx="5654551"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SuperKEKB MAC@KEK</a:t>
            </a:r>
            <a:endParaRPr lang="en-US" altLang="ja-JP" sz="1400" dirty="0">
              <a:solidFill>
                <a:schemeClr val="folHlink"/>
              </a:solidFill>
              <a:latin typeface="Times" pitchFamily="2" charset="0"/>
            </a:endParaRPr>
          </a:p>
        </p:txBody>
      </p:sp>
      <p:sp>
        <p:nvSpPr>
          <p:cNvPr id="11267" name="スライド番号プレースホルダー 5">
            <a:extLst>
              <a:ext uri="{FF2B5EF4-FFF2-40B4-BE49-F238E27FC236}">
                <a16:creationId xmlns:a16="http://schemas.microsoft.com/office/drawing/2014/main" id="{FE9A2176-E05F-8449-AE82-DD707BF87886}"/>
              </a:ext>
            </a:extLst>
          </p:cNvPr>
          <p:cNvSpPr>
            <a:spLocks noGrp="1"/>
          </p:cNvSpPr>
          <p:nvPr>
            <p:ph type="sldNum" sz="quarter" idx="12"/>
          </p:nvPr>
        </p:nvSpPr>
        <p:spPr>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fld id="{4D5630A4-C2ED-0147-B0BC-590C2422087B}" type="slidenum">
              <a:rPr lang="en-US" altLang="ja-JP" sz="1400">
                <a:solidFill>
                  <a:schemeClr val="folHlink"/>
                </a:solidFill>
                <a:latin typeface="Times" pitchFamily="2" charset="0"/>
              </a:rPr>
              <a:pPr/>
              <a:t>19</a:t>
            </a:fld>
            <a:endParaRPr lang="en-US" altLang="ja-JP" sz="1400">
              <a:solidFill>
                <a:schemeClr val="folHlink"/>
              </a:solidFill>
              <a:latin typeface="Times" pitchFamily="2" charset="0"/>
            </a:endParaRPr>
          </a:p>
        </p:txBody>
      </p:sp>
      <p:sp>
        <p:nvSpPr>
          <p:cNvPr id="11268" name="Rectangle 2">
            <a:extLst>
              <a:ext uri="{FF2B5EF4-FFF2-40B4-BE49-F238E27FC236}">
                <a16:creationId xmlns:a16="http://schemas.microsoft.com/office/drawing/2014/main" id="{16C2CD08-161D-E647-8AB9-55E93BA9D34C}"/>
              </a:ext>
            </a:extLst>
          </p:cNvPr>
          <p:cNvSpPr>
            <a:spLocks noGrp="1" noChangeArrowheads="1"/>
          </p:cNvSpPr>
          <p:nvPr>
            <p:ph type="title"/>
          </p:nvPr>
        </p:nvSpPr>
        <p:spPr>
          <a:xfrm>
            <a:off x="1" y="20503"/>
            <a:ext cx="9144000" cy="762000"/>
          </a:xfrm>
        </p:spPr>
        <p:txBody>
          <a:bodyPr/>
          <a:lstStyle/>
          <a:p>
            <a:pPr eaLnBrk="1" hangingPunct="1"/>
            <a:r>
              <a:rPr lang="en-US" altLang="ja-JP" sz="2600" b="1" i="1" dirty="0">
                <a:solidFill>
                  <a:srgbClr val="002060"/>
                </a:solidFill>
                <a:latin typeface="Times" pitchFamily="2" charset="0"/>
                <a:ea typeface="平成明朝" pitchFamily="84" charset="-128"/>
              </a:rPr>
              <a:t>Variations in </a:t>
            </a:r>
            <a:r>
              <a:rPr lang="en-US" altLang="ja-JP" sz="2600" b="1" i="1" dirty="0" err="1">
                <a:solidFill>
                  <a:srgbClr val="002060"/>
                </a:solidFill>
                <a:latin typeface="Times" pitchFamily="2" charset="0"/>
                <a:ea typeface="平成明朝" pitchFamily="84" charset="-128"/>
              </a:rPr>
              <a:t>e+e</a:t>
            </a:r>
            <a:r>
              <a:rPr lang="en-US" altLang="ja-JP" sz="2600" b="1" i="1" dirty="0">
                <a:solidFill>
                  <a:srgbClr val="002060"/>
                </a:solidFill>
                <a:latin typeface="Times" pitchFamily="2" charset="0"/>
                <a:ea typeface="平成明朝" pitchFamily="84" charset="-128"/>
              </a:rPr>
              <a:t>- bunch charges as a function of the capture phase at SP15-25 and SP16-25</a:t>
            </a:r>
            <a:endParaRPr lang="en-US" altLang="ja-JP" sz="2600" b="1" dirty="0">
              <a:solidFill>
                <a:srgbClr val="002060"/>
              </a:solidFill>
              <a:latin typeface="Times" pitchFamily="2" charset="0"/>
              <a:ea typeface="平成明朝" pitchFamily="84" charset="-128"/>
            </a:endParaRPr>
          </a:p>
        </p:txBody>
      </p:sp>
      <p:sp>
        <p:nvSpPr>
          <p:cNvPr id="6" name="テキスト ボックス 5">
            <a:extLst>
              <a:ext uri="{FF2B5EF4-FFF2-40B4-BE49-F238E27FC236}">
                <a16:creationId xmlns:a16="http://schemas.microsoft.com/office/drawing/2014/main" id="{E21B9FB6-33D8-B269-850E-E1FCEFC239CC}"/>
              </a:ext>
            </a:extLst>
          </p:cNvPr>
          <p:cNvSpPr txBox="1"/>
          <p:nvPr/>
        </p:nvSpPr>
        <p:spPr>
          <a:xfrm flipH="1">
            <a:off x="2903120" y="1865420"/>
            <a:ext cx="1163311" cy="307777"/>
          </a:xfrm>
          <a:prstGeom prst="rect">
            <a:avLst/>
          </a:prstGeom>
          <a:noFill/>
        </p:spPr>
        <p:txBody>
          <a:bodyPr wrap="square" rtlCol="0">
            <a:spAutoFit/>
          </a:bodyPr>
          <a:lstStyle/>
          <a:p>
            <a:r>
              <a:rPr kumimoji="1" lang="en-US" altLang="ja-JP" sz="1400" i="1" dirty="0">
                <a:solidFill>
                  <a:srgbClr val="0000FF"/>
                </a:solidFill>
                <a:latin typeface="Times" pitchFamily="2" charset="0"/>
              </a:rPr>
              <a:t>acc. e</a:t>
            </a:r>
            <a:r>
              <a:rPr kumimoji="1" lang="en-US" altLang="ja-JP" sz="1400" dirty="0">
                <a:solidFill>
                  <a:srgbClr val="0000FF"/>
                </a:solidFill>
                <a:latin typeface="Times" pitchFamily="2" charset="0"/>
              </a:rPr>
              <a:t>-@</a:t>
            </a:r>
            <a:r>
              <a:rPr kumimoji="1" lang="en-US" altLang="ja-JP" sz="1400" i="1" dirty="0">
                <a:solidFill>
                  <a:srgbClr val="0000FF"/>
                </a:solidFill>
                <a:latin typeface="Times" pitchFamily="2" charset="0"/>
              </a:rPr>
              <a:t>e</a:t>
            </a:r>
            <a:r>
              <a:rPr kumimoji="1" lang="en-US" altLang="ja-JP" sz="1400" dirty="0">
                <a:solidFill>
                  <a:srgbClr val="0000FF"/>
                </a:solidFill>
                <a:latin typeface="Times" pitchFamily="2" charset="0"/>
              </a:rPr>
              <a:t>-</a:t>
            </a:r>
            <a:r>
              <a:rPr kumimoji="1" lang="en-US" altLang="ja-JP" sz="1400" i="1" dirty="0">
                <a:solidFill>
                  <a:srgbClr val="0000FF"/>
                </a:solidFill>
                <a:latin typeface="Times" pitchFamily="2" charset="0"/>
              </a:rPr>
              <a:t>e+</a:t>
            </a:r>
            <a:endParaRPr kumimoji="1" lang="en-US" altLang="ja-JP" sz="1400" dirty="0">
              <a:solidFill>
                <a:srgbClr val="0000FF"/>
              </a:solidFill>
              <a:latin typeface="Times" pitchFamily="2" charset="0"/>
            </a:endParaRPr>
          </a:p>
        </p:txBody>
      </p:sp>
      <p:sp>
        <p:nvSpPr>
          <p:cNvPr id="7" name="テキスト ボックス 6">
            <a:extLst>
              <a:ext uri="{FF2B5EF4-FFF2-40B4-BE49-F238E27FC236}">
                <a16:creationId xmlns:a16="http://schemas.microsoft.com/office/drawing/2014/main" id="{AB867977-F5EF-97CF-2F99-E1D6F4467DEB}"/>
              </a:ext>
            </a:extLst>
          </p:cNvPr>
          <p:cNvSpPr txBox="1"/>
          <p:nvPr/>
        </p:nvSpPr>
        <p:spPr>
          <a:xfrm flipH="1">
            <a:off x="3065718" y="3354858"/>
            <a:ext cx="1322360" cy="307777"/>
          </a:xfrm>
          <a:prstGeom prst="rect">
            <a:avLst/>
          </a:prstGeom>
          <a:noFill/>
        </p:spPr>
        <p:txBody>
          <a:bodyPr wrap="square" rtlCol="0">
            <a:spAutoFit/>
          </a:bodyPr>
          <a:lstStyle/>
          <a:p>
            <a:r>
              <a:rPr kumimoji="1" lang="en-US" altLang="ja-JP" sz="1400" i="1" dirty="0">
                <a:solidFill>
                  <a:srgbClr val="C00000"/>
                </a:solidFill>
                <a:latin typeface="Times" pitchFamily="2" charset="0"/>
              </a:rPr>
              <a:t>dec. e+</a:t>
            </a:r>
            <a:r>
              <a:rPr kumimoji="1" lang="en-US" altLang="ja-JP" sz="1400" dirty="0">
                <a:solidFill>
                  <a:srgbClr val="C00000"/>
                </a:solidFill>
                <a:latin typeface="Times" pitchFamily="2" charset="0"/>
              </a:rPr>
              <a:t>@</a:t>
            </a:r>
            <a:r>
              <a:rPr kumimoji="1" lang="en-US" altLang="ja-JP" sz="1400" i="1" dirty="0">
                <a:solidFill>
                  <a:srgbClr val="C00000"/>
                </a:solidFill>
                <a:latin typeface="Times" pitchFamily="2" charset="0"/>
              </a:rPr>
              <a:t> e</a:t>
            </a:r>
            <a:r>
              <a:rPr kumimoji="1" lang="en-US" altLang="ja-JP" sz="1400" dirty="0">
                <a:solidFill>
                  <a:srgbClr val="C00000"/>
                </a:solidFill>
                <a:latin typeface="Times" pitchFamily="2" charset="0"/>
              </a:rPr>
              <a:t>-</a:t>
            </a:r>
            <a:r>
              <a:rPr kumimoji="1" lang="en-US" altLang="ja-JP" sz="1400" i="1" dirty="0">
                <a:solidFill>
                  <a:srgbClr val="C00000"/>
                </a:solidFill>
                <a:latin typeface="Times" pitchFamily="2" charset="0"/>
              </a:rPr>
              <a:t>e+</a:t>
            </a:r>
            <a:r>
              <a:rPr kumimoji="1" lang="ja-JP" altLang="en-US" sz="1400">
                <a:solidFill>
                  <a:srgbClr val="C00000"/>
                </a:solidFill>
                <a:latin typeface="Times" pitchFamily="2" charset="0"/>
              </a:rPr>
              <a:t>　　　　　　　　　　　　　　　　　　　　　　　　　　　　　　　　　　　　　　　　　　　　　　　　　　　　　　　　　　　　　　</a:t>
            </a:r>
            <a:endParaRPr kumimoji="1" lang="en-US" altLang="ja-JP" sz="1400" dirty="0">
              <a:solidFill>
                <a:srgbClr val="C00000"/>
              </a:solidFill>
              <a:latin typeface="Times" pitchFamily="2" charset="0"/>
            </a:endParaRPr>
          </a:p>
        </p:txBody>
      </p:sp>
      <p:sp>
        <p:nvSpPr>
          <p:cNvPr id="27" name="テキスト ボックス 26">
            <a:extLst>
              <a:ext uri="{FF2B5EF4-FFF2-40B4-BE49-F238E27FC236}">
                <a16:creationId xmlns:a16="http://schemas.microsoft.com/office/drawing/2014/main" id="{8F11F47A-D9E0-B7E0-0453-208CF57BD5A8}"/>
              </a:ext>
            </a:extLst>
          </p:cNvPr>
          <p:cNvSpPr txBox="1"/>
          <p:nvPr/>
        </p:nvSpPr>
        <p:spPr>
          <a:xfrm flipH="1">
            <a:off x="2108098" y="3590791"/>
            <a:ext cx="1231147" cy="307777"/>
          </a:xfrm>
          <a:prstGeom prst="rect">
            <a:avLst/>
          </a:prstGeom>
          <a:noFill/>
        </p:spPr>
        <p:txBody>
          <a:bodyPr wrap="square" rtlCol="0">
            <a:spAutoFit/>
          </a:bodyPr>
          <a:lstStyle/>
          <a:p>
            <a:r>
              <a:rPr kumimoji="1" lang="en-US" altLang="ja-JP" sz="1400" i="1" dirty="0">
                <a:solidFill>
                  <a:srgbClr val="910002"/>
                </a:solidFill>
                <a:latin typeface="Times" pitchFamily="2" charset="0"/>
              </a:rPr>
              <a:t>dec. e</a:t>
            </a:r>
            <a:r>
              <a:rPr kumimoji="1" lang="en-US" altLang="ja-JP" sz="1400" dirty="0">
                <a:solidFill>
                  <a:srgbClr val="910002"/>
                </a:solidFill>
                <a:latin typeface="Times" pitchFamily="2" charset="0"/>
              </a:rPr>
              <a:t>-@</a:t>
            </a:r>
            <a:r>
              <a:rPr kumimoji="1" lang="en-US" altLang="ja-JP" sz="1400" i="1" dirty="0" err="1">
                <a:solidFill>
                  <a:srgbClr val="910002"/>
                </a:solidFill>
                <a:latin typeface="Times" pitchFamily="2" charset="0"/>
              </a:rPr>
              <a:t>e+e</a:t>
            </a:r>
            <a:r>
              <a:rPr kumimoji="1" lang="en-US" altLang="ja-JP" sz="1400" i="1" dirty="0">
                <a:solidFill>
                  <a:srgbClr val="910002"/>
                </a:solidFill>
                <a:latin typeface="Times" pitchFamily="2" charset="0"/>
              </a:rPr>
              <a:t>-</a:t>
            </a:r>
            <a:r>
              <a:rPr kumimoji="1" lang="en-US" altLang="ja-JP" sz="1400" dirty="0">
                <a:solidFill>
                  <a:srgbClr val="910002"/>
                </a:solidFill>
                <a:latin typeface="Times" pitchFamily="2" charset="0"/>
              </a:rPr>
              <a:t> </a:t>
            </a:r>
          </a:p>
        </p:txBody>
      </p:sp>
      <p:sp>
        <p:nvSpPr>
          <p:cNvPr id="29" name="テキスト ボックス 28">
            <a:extLst>
              <a:ext uri="{FF2B5EF4-FFF2-40B4-BE49-F238E27FC236}">
                <a16:creationId xmlns:a16="http://schemas.microsoft.com/office/drawing/2014/main" id="{E1EA9DC0-715A-D3D1-ACC1-DB96BB7E0F43}"/>
              </a:ext>
            </a:extLst>
          </p:cNvPr>
          <p:cNvSpPr txBox="1"/>
          <p:nvPr/>
        </p:nvSpPr>
        <p:spPr>
          <a:xfrm flipH="1">
            <a:off x="1791396" y="2127685"/>
            <a:ext cx="1230984" cy="307777"/>
          </a:xfrm>
          <a:prstGeom prst="rect">
            <a:avLst/>
          </a:prstGeom>
          <a:noFill/>
        </p:spPr>
        <p:txBody>
          <a:bodyPr wrap="square" rtlCol="0">
            <a:spAutoFit/>
          </a:bodyPr>
          <a:lstStyle/>
          <a:p>
            <a:r>
              <a:rPr kumimoji="1" lang="en-US" altLang="ja-JP" sz="1400" i="1" dirty="0">
                <a:solidFill>
                  <a:srgbClr val="006600"/>
                </a:solidFill>
                <a:latin typeface="Times" pitchFamily="2" charset="0"/>
              </a:rPr>
              <a:t>acc. e</a:t>
            </a:r>
            <a:r>
              <a:rPr kumimoji="1" lang="en-US" altLang="ja-JP" sz="1400" dirty="0">
                <a:solidFill>
                  <a:srgbClr val="006600"/>
                </a:solidFill>
                <a:latin typeface="Times" pitchFamily="2" charset="0"/>
              </a:rPr>
              <a:t>+@</a:t>
            </a:r>
            <a:r>
              <a:rPr kumimoji="1" lang="en-US" altLang="ja-JP" sz="1400" i="1" dirty="0" err="1">
                <a:solidFill>
                  <a:srgbClr val="006600"/>
                </a:solidFill>
                <a:latin typeface="Times" pitchFamily="2" charset="0"/>
              </a:rPr>
              <a:t>e+e</a:t>
            </a:r>
            <a:r>
              <a:rPr kumimoji="1" lang="en-US" altLang="ja-JP" sz="1400" i="1" dirty="0">
                <a:solidFill>
                  <a:srgbClr val="006600"/>
                </a:solidFill>
                <a:latin typeface="Times" pitchFamily="2" charset="0"/>
              </a:rPr>
              <a:t>-</a:t>
            </a:r>
            <a:endParaRPr kumimoji="1" lang="en-US" altLang="ja-JP" sz="1400" dirty="0">
              <a:solidFill>
                <a:srgbClr val="006600"/>
              </a:solidFill>
              <a:latin typeface="Times" pitchFamily="2" charset="0"/>
            </a:endParaRPr>
          </a:p>
        </p:txBody>
      </p:sp>
      <p:sp>
        <p:nvSpPr>
          <p:cNvPr id="11" name="テキスト ボックス 10">
            <a:extLst>
              <a:ext uri="{FF2B5EF4-FFF2-40B4-BE49-F238E27FC236}">
                <a16:creationId xmlns:a16="http://schemas.microsoft.com/office/drawing/2014/main" id="{747481C0-7364-A19B-B450-4CA3FFD271E9}"/>
              </a:ext>
            </a:extLst>
          </p:cNvPr>
          <p:cNvSpPr txBox="1"/>
          <p:nvPr/>
        </p:nvSpPr>
        <p:spPr>
          <a:xfrm flipH="1">
            <a:off x="5144878" y="2115359"/>
            <a:ext cx="1282933" cy="307777"/>
          </a:xfrm>
          <a:prstGeom prst="rect">
            <a:avLst/>
          </a:prstGeom>
          <a:noFill/>
        </p:spPr>
        <p:txBody>
          <a:bodyPr wrap="square" rtlCol="0">
            <a:spAutoFit/>
          </a:bodyPr>
          <a:lstStyle/>
          <a:p>
            <a:r>
              <a:rPr kumimoji="1" lang="en-US" altLang="ja-JP" sz="1400" i="1" dirty="0">
                <a:solidFill>
                  <a:srgbClr val="006600"/>
                </a:solidFill>
                <a:latin typeface="Times" pitchFamily="2" charset="0"/>
              </a:rPr>
              <a:t>acc. e</a:t>
            </a:r>
            <a:r>
              <a:rPr kumimoji="1" lang="en-US" altLang="ja-JP" sz="1400" dirty="0">
                <a:solidFill>
                  <a:srgbClr val="006600"/>
                </a:solidFill>
                <a:latin typeface="Times" pitchFamily="2" charset="0"/>
              </a:rPr>
              <a:t>+@</a:t>
            </a:r>
            <a:r>
              <a:rPr kumimoji="1" lang="en-US" altLang="ja-JP" sz="1400" i="1" dirty="0" err="1">
                <a:solidFill>
                  <a:srgbClr val="006600"/>
                </a:solidFill>
                <a:latin typeface="Times" pitchFamily="2" charset="0"/>
              </a:rPr>
              <a:t>e+e</a:t>
            </a:r>
            <a:r>
              <a:rPr kumimoji="1" lang="en-US" altLang="ja-JP" sz="1400" i="1" dirty="0">
                <a:solidFill>
                  <a:srgbClr val="006600"/>
                </a:solidFill>
                <a:latin typeface="Times" pitchFamily="2" charset="0"/>
              </a:rPr>
              <a:t>-</a:t>
            </a:r>
            <a:endParaRPr kumimoji="1" lang="en-US" altLang="ja-JP" sz="1400" dirty="0">
              <a:solidFill>
                <a:srgbClr val="006600"/>
              </a:solidFill>
              <a:latin typeface="Times" pitchFamily="2" charset="0"/>
            </a:endParaRPr>
          </a:p>
        </p:txBody>
      </p:sp>
      <p:sp>
        <p:nvSpPr>
          <p:cNvPr id="12" name="テキスト ボックス 11">
            <a:extLst>
              <a:ext uri="{FF2B5EF4-FFF2-40B4-BE49-F238E27FC236}">
                <a16:creationId xmlns:a16="http://schemas.microsoft.com/office/drawing/2014/main" id="{337DE0E5-66F0-ACB3-AA9F-1172BBC5673D}"/>
              </a:ext>
            </a:extLst>
          </p:cNvPr>
          <p:cNvSpPr txBox="1"/>
          <p:nvPr/>
        </p:nvSpPr>
        <p:spPr>
          <a:xfrm flipH="1">
            <a:off x="6133830" y="1878869"/>
            <a:ext cx="1307990" cy="307777"/>
          </a:xfrm>
          <a:prstGeom prst="rect">
            <a:avLst/>
          </a:prstGeom>
          <a:noFill/>
        </p:spPr>
        <p:txBody>
          <a:bodyPr wrap="square" rtlCol="0">
            <a:spAutoFit/>
          </a:bodyPr>
          <a:lstStyle/>
          <a:p>
            <a:r>
              <a:rPr kumimoji="1" lang="en-US" altLang="ja-JP" sz="1400" i="1" dirty="0">
                <a:solidFill>
                  <a:srgbClr val="0000FF"/>
                </a:solidFill>
                <a:latin typeface="Times" pitchFamily="2" charset="0"/>
              </a:rPr>
              <a:t>acc. e</a:t>
            </a:r>
            <a:r>
              <a:rPr kumimoji="1" lang="en-US" altLang="ja-JP" sz="1400" dirty="0">
                <a:solidFill>
                  <a:srgbClr val="0000FF"/>
                </a:solidFill>
                <a:latin typeface="Times" pitchFamily="2" charset="0"/>
              </a:rPr>
              <a:t>-@</a:t>
            </a:r>
            <a:r>
              <a:rPr kumimoji="1" lang="en-US" altLang="ja-JP" sz="1400" i="1" dirty="0">
                <a:solidFill>
                  <a:srgbClr val="0000FF"/>
                </a:solidFill>
                <a:latin typeface="Times" pitchFamily="2" charset="0"/>
              </a:rPr>
              <a:t>e</a:t>
            </a:r>
            <a:r>
              <a:rPr kumimoji="1" lang="en-US" altLang="ja-JP" sz="1400" dirty="0">
                <a:solidFill>
                  <a:srgbClr val="0000FF"/>
                </a:solidFill>
                <a:latin typeface="Times" pitchFamily="2" charset="0"/>
              </a:rPr>
              <a:t>-</a:t>
            </a:r>
            <a:r>
              <a:rPr kumimoji="1" lang="en-US" altLang="ja-JP" sz="1400" i="1" dirty="0">
                <a:solidFill>
                  <a:srgbClr val="0000FF"/>
                </a:solidFill>
                <a:latin typeface="Times" pitchFamily="2" charset="0"/>
              </a:rPr>
              <a:t>e+</a:t>
            </a:r>
            <a:endParaRPr kumimoji="1" lang="en-US" altLang="ja-JP" sz="1400" dirty="0">
              <a:solidFill>
                <a:srgbClr val="0000FF"/>
              </a:solidFill>
              <a:latin typeface="Times" pitchFamily="2" charset="0"/>
            </a:endParaRPr>
          </a:p>
        </p:txBody>
      </p:sp>
      <p:sp>
        <p:nvSpPr>
          <p:cNvPr id="13" name="テキスト ボックス 12">
            <a:extLst>
              <a:ext uri="{FF2B5EF4-FFF2-40B4-BE49-F238E27FC236}">
                <a16:creationId xmlns:a16="http://schemas.microsoft.com/office/drawing/2014/main" id="{AB57DC48-C1C8-B363-C9BB-D8362F121034}"/>
              </a:ext>
            </a:extLst>
          </p:cNvPr>
          <p:cNvSpPr txBox="1"/>
          <p:nvPr/>
        </p:nvSpPr>
        <p:spPr>
          <a:xfrm flipH="1">
            <a:off x="6571795" y="3435443"/>
            <a:ext cx="1327863" cy="307777"/>
          </a:xfrm>
          <a:prstGeom prst="rect">
            <a:avLst/>
          </a:prstGeom>
          <a:noFill/>
        </p:spPr>
        <p:txBody>
          <a:bodyPr wrap="square" rtlCol="0">
            <a:spAutoFit/>
          </a:bodyPr>
          <a:lstStyle/>
          <a:p>
            <a:r>
              <a:rPr kumimoji="1" lang="en-US" altLang="ja-JP" sz="1400" i="1" dirty="0">
                <a:solidFill>
                  <a:srgbClr val="C00000"/>
                </a:solidFill>
                <a:latin typeface="Times" pitchFamily="2" charset="0"/>
              </a:rPr>
              <a:t>dec. e+</a:t>
            </a:r>
            <a:r>
              <a:rPr kumimoji="1" lang="en-US" altLang="ja-JP" sz="1400" dirty="0">
                <a:solidFill>
                  <a:srgbClr val="C00000"/>
                </a:solidFill>
                <a:latin typeface="Times" pitchFamily="2" charset="0"/>
              </a:rPr>
              <a:t>@</a:t>
            </a:r>
            <a:r>
              <a:rPr kumimoji="1" lang="en-US" altLang="ja-JP" sz="1400" i="1" dirty="0">
                <a:solidFill>
                  <a:srgbClr val="C00000"/>
                </a:solidFill>
                <a:latin typeface="Times" pitchFamily="2" charset="0"/>
              </a:rPr>
              <a:t> e</a:t>
            </a:r>
            <a:r>
              <a:rPr kumimoji="1" lang="en-US" altLang="ja-JP" sz="1400" dirty="0">
                <a:solidFill>
                  <a:srgbClr val="C00000"/>
                </a:solidFill>
                <a:latin typeface="Times" pitchFamily="2" charset="0"/>
              </a:rPr>
              <a:t>-</a:t>
            </a:r>
            <a:r>
              <a:rPr kumimoji="1" lang="en-US" altLang="ja-JP" sz="1400" i="1" dirty="0">
                <a:solidFill>
                  <a:srgbClr val="C00000"/>
                </a:solidFill>
                <a:latin typeface="Times" pitchFamily="2" charset="0"/>
              </a:rPr>
              <a:t>e+</a:t>
            </a:r>
            <a:r>
              <a:rPr kumimoji="1" lang="ja-JP" altLang="en-US" sz="1400">
                <a:solidFill>
                  <a:srgbClr val="C00000"/>
                </a:solidFill>
                <a:latin typeface="Times" pitchFamily="2" charset="0"/>
              </a:rPr>
              <a:t>　　　　　　　　　　　　　　　　　　　　　　　　　　　　　　　　　　　　　　　　　　　　　　　　　　　　　　　　　　　　　　</a:t>
            </a:r>
            <a:endParaRPr kumimoji="1" lang="en-US" altLang="ja-JP" sz="1400" dirty="0">
              <a:solidFill>
                <a:srgbClr val="C00000"/>
              </a:solidFill>
              <a:latin typeface="Times" pitchFamily="2" charset="0"/>
            </a:endParaRPr>
          </a:p>
        </p:txBody>
      </p:sp>
      <p:sp>
        <p:nvSpPr>
          <p:cNvPr id="14" name="テキスト ボックス 13">
            <a:extLst>
              <a:ext uri="{FF2B5EF4-FFF2-40B4-BE49-F238E27FC236}">
                <a16:creationId xmlns:a16="http://schemas.microsoft.com/office/drawing/2014/main" id="{75F7D4A1-8988-7B2F-D3EB-8AF7C2BC5433}"/>
              </a:ext>
            </a:extLst>
          </p:cNvPr>
          <p:cNvSpPr txBox="1"/>
          <p:nvPr/>
        </p:nvSpPr>
        <p:spPr>
          <a:xfrm flipH="1">
            <a:off x="5386277" y="3580515"/>
            <a:ext cx="1307990" cy="307777"/>
          </a:xfrm>
          <a:prstGeom prst="rect">
            <a:avLst/>
          </a:prstGeom>
          <a:noFill/>
        </p:spPr>
        <p:txBody>
          <a:bodyPr wrap="square" rtlCol="0">
            <a:spAutoFit/>
          </a:bodyPr>
          <a:lstStyle/>
          <a:p>
            <a:r>
              <a:rPr kumimoji="1" lang="en-US" altLang="ja-JP" sz="1400" i="1" dirty="0">
                <a:solidFill>
                  <a:srgbClr val="910002"/>
                </a:solidFill>
                <a:latin typeface="Times" pitchFamily="2" charset="0"/>
              </a:rPr>
              <a:t>dec. e</a:t>
            </a:r>
            <a:r>
              <a:rPr kumimoji="1" lang="en-US" altLang="ja-JP" sz="1400" dirty="0">
                <a:solidFill>
                  <a:srgbClr val="910002"/>
                </a:solidFill>
                <a:latin typeface="Times" pitchFamily="2" charset="0"/>
              </a:rPr>
              <a:t>-@</a:t>
            </a:r>
            <a:r>
              <a:rPr kumimoji="1" lang="en-US" altLang="ja-JP" sz="1400" i="1" dirty="0" err="1">
                <a:solidFill>
                  <a:srgbClr val="910002"/>
                </a:solidFill>
                <a:latin typeface="Times" pitchFamily="2" charset="0"/>
              </a:rPr>
              <a:t>e+e</a:t>
            </a:r>
            <a:r>
              <a:rPr kumimoji="1" lang="en-US" altLang="ja-JP" sz="1400" i="1" dirty="0">
                <a:solidFill>
                  <a:srgbClr val="910002"/>
                </a:solidFill>
                <a:latin typeface="Times" pitchFamily="2" charset="0"/>
              </a:rPr>
              <a:t>-</a:t>
            </a:r>
            <a:r>
              <a:rPr kumimoji="1" lang="en-US" altLang="ja-JP" sz="1400" dirty="0">
                <a:solidFill>
                  <a:srgbClr val="910002"/>
                </a:solidFill>
                <a:latin typeface="Times" pitchFamily="2" charset="0"/>
              </a:rPr>
              <a:t> </a:t>
            </a:r>
          </a:p>
        </p:txBody>
      </p:sp>
      <p:sp>
        <p:nvSpPr>
          <p:cNvPr id="16" name="テキスト ボックス 15">
            <a:extLst>
              <a:ext uri="{FF2B5EF4-FFF2-40B4-BE49-F238E27FC236}">
                <a16:creationId xmlns:a16="http://schemas.microsoft.com/office/drawing/2014/main" id="{A45C8843-E3BF-4016-6A12-1DDC56FF4E98}"/>
              </a:ext>
            </a:extLst>
          </p:cNvPr>
          <p:cNvSpPr txBox="1"/>
          <p:nvPr/>
        </p:nvSpPr>
        <p:spPr>
          <a:xfrm>
            <a:off x="134037" y="4502603"/>
            <a:ext cx="8964719" cy="1477328"/>
          </a:xfrm>
          <a:prstGeom prst="rect">
            <a:avLst/>
          </a:prstGeom>
          <a:noFill/>
        </p:spPr>
        <p:txBody>
          <a:bodyPr wrap="square" rtlCol="0">
            <a:spAutoFit/>
          </a:bodyPr>
          <a:lstStyle/>
          <a:p>
            <a:r>
              <a:rPr kumimoji="1" lang="ja-JP" altLang="en-US" sz="1800" i="1">
                <a:solidFill>
                  <a:srgbClr val="910002"/>
                </a:solidFill>
                <a:latin typeface="Times New Roman" panose="02020603050405020304" pitchFamily="18" charset="0"/>
                <a:cs typeface="Times New Roman" panose="02020603050405020304" pitchFamily="18" charset="0"/>
              </a:rPr>
              <a:t>・</a:t>
            </a:r>
            <a:r>
              <a:rPr kumimoji="1" lang="en-US" altLang="ja-JP" sz="1800" i="1" dirty="0">
                <a:solidFill>
                  <a:srgbClr val="910002"/>
                </a:solidFill>
                <a:latin typeface="Times New Roman" panose="02020603050405020304" pitchFamily="18" charset="0"/>
                <a:cs typeface="Times New Roman" panose="02020603050405020304" pitchFamily="18" charset="0"/>
              </a:rPr>
              <a:t> The present operation point is not on an optimized point.</a:t>
            </a:r>
            <a:endParaRPr kumimoji="1" lang="en-US" altLang="ja-JP" sz="1800" i="1" dirty="0">
              <a:latin typeface="Times New Roman" panose="02020603050405020304" pitchFamily="18" charset="0"/>
              <a:cs typeface="Times New Roman" panose="02020603050405020304" pitchFamily="18" charset="0"/>
            </a:endParaRPr>
          </a:p>
          <a:p>
            <a:r>
              <a:rPr kumimoji="1" lang="ja-JP" altLang="en-US" sz="1800" i="1">
                <a:solidFill>
                  <a:srgbClr val="006600"/>
                </a:solidFill>
                <a:latin typeface="Times New Roman" panose="02020603050405020304" pitchFamily="18" charset="0"/>
                <a:cs typeface="Times New Roman" panose="02020603050405020304" pitchFamily="18" charset="0"/>
              </a:rPr>
              <a:t>・</a:t>
            </a:r>
            <a:r>
              <a:rPr kumimoji="1" lang="en-US" altLang="ja-JP" sz="1800" i="1" dirty="0">
                <a:solidFill>
                  <a:srgbClr val="006600"/>
                </a:solidFill>
                <a:latin typeface="Times New Roman" panose="02020603050405020304" pitchFamily="18" charset="0"/>
                <a:cs typeface="Times New Roman" panose="02020603050405020304" pitchFamily="18" charset="0"/>
              </a:rPr>
              <a:t> The </a:t>
            </a:r>
            <a:r>
              <a:rPr kumimoji="1" lang="en-US" altLang="ja-JP" sz="1800" i="1" dirty="0" err="1">
                <a:solidFill>
                  <a:srgbClr val="006600"/>
                </a:solidFill>
                <a:latin typeface="Times New Roman" panose="02020603050405020304" pitchFamily="18" charset="0"/>
                <a:cs typeface="Times New Roman" panose="02020603050405020304" pitchFamily="18" charset="0"/>
              </a:rPr>
              <a:t>e+e</a:t>
            </a:r>
            <a:r>
              <a:rPr kumimoji="1" lang="en-US" altLang="ja-JP" sz="1800" i="1" dirty="0">
                <a:solidFill>
                  <a:srgbClr val="006600"/>
                </a:solidFill>
                <a:latin typeface="Times New Roman" panose="02020603050405020304" pitchFamily="18" charset="0"/>
                <a:cs typeface="Times New Roman" panose="02020603050405020304" pitchFamily="18" charset="0"/>
              </a:rPr>
              <a:t>- bunch charges in the accelerating phase region are greater than those in the decelerating phase region in the capture section. </a:t>
            </a:r>
            <a:endParaRPr kumimoji="1" lang="en-US" altLang="ja-JP" sz="1800" i="1" dirty="0">
              <a:latin typeface="Times New Roman" panose="02020603050405020304" pitchFamily="18" charset="0"/>
              <a:cs typeface="Times New Roman" panose="02020603050405020304" pitchFamily="18" charset="0"/>
            </a:endParaRPr>
          </a:p>
          <a:p>
            <a:r>
              <a:rPr kumimoji="1" lang="ja-JP" altLang="en-US" sz="1800" i="1">
                <a:solidFill>
                  <a:srgbClr val="910002"/>
                </a:solidFill>
                <a:latin typeface="Times New Roman" panose="02020603050405020304" pitchFamily="18" charset="0"/>
                <a:cs typeface="Times New Roman" panose="02020603050405020304" pitchFamily="18" charset="0"/>
              </a:rPr>
              <a:t>・</a:t>
            </a:r>
            <a:r>
              <a:rPr kumimoji="1" lang="en-US" altLang="ja-JP" sz="1800" i="1" dirty="0">
                <a:solidFill>
                  <a:srgbClr val="910002"/>
                </a:solidFill>
                <a:latin typeface="Times New Roman" panose="02020603050405020304" pitchFamily="18" charset="0"/>
                <a:cs typeface="Times New Roman" panose="02020603050405020304" pitchFamily="18" charset="0"/>
              </a:rPr>
              <a:t> The e+ yields at the peak points in the acc. and dec. phase regions are 122% and 84% greater than that at the nominal operation point, respectively. </a:t>
            </a:r>
            <a:endParaRPr kumimoji="1" lang="en-US" altLang="ja-JP" sz="1800" i="1" dirty="0">
              <a:solidFill>
                <a:srgbClr val="006600"/>
              </a:solidFill>
              <a:latin typeface="Times New Roman" panose="02020603050405020304" pitchFamily="18" charset="0"/>
              <a:cs typeface="Times New Roman" panose="02020603050405020304" pitchFamily="18" charset="0"/>
            </a:endParaRPr>
          </a:p>
        </p:txBody>
      </p:sp>
      <p:sp>
        <p:nvSpPr>
          <p:cNvPr id="17" name="円/楕円 16">
            <a:extLst>
              <a:ext uri="{FF2B5EF4-FFF2-40B4-BE49-F238E27FC236}">
                <a16:creationId xmlns:a16="http://schemas.microsoft.com/office/drawing/2014/main" id="{B2CB4B12-45C6-9832-823F-0FCB747C4DC1}"/>
              </a:ext>
            </a:extLst>
          </p:cNvPr>
          <p:cNvSpPr/>
          <p:nvPr/>
        </p:nvSpPr>
        <p:spPr bwMode="auto">
          <a:xfrm>
            <a:off x="1674565" y="2985571"/>
            <a:ext cx="214904" cy="594944"/>
          </a:xfrm>
          <a:prstGeom prst="ellipse">
            <a:avLst/>
          </a:prstGeom>
          <a:no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Osaka" panose="020B0600000000000000" pitchFamily="34" charset="-128"/>
            </a:endParaRPr>
          </a:p>
        </p:txBody>
      </p:sp>
      <p:sp>
        <p:nvSpPr>
          <p:cNvPr id="18" name="円/楕円 17">
            <a:extLst>
              <a:ext uri="{FF2B5EF4-FFF2-40B4-BE49-F238E27FC236}">
                <a16:creationId xmlns:a16="http://schemas.microsoft.com/office/drawing/2014/main" id="{5769317B-A39D-FB0E-06DD-834D2CC669E5}"/>
              </a:ext>
            </a:extLst>
          </p:cNvPr>
          <p:cNvSpPr/>
          <p:nvPr/>
        </p:nvSpPr>
        <p:spPr bwMode="auto">
          <a:xfrm>
            <a:off x="4999831" y="3137971"/>
            <a:ext cx="214904" cy="594944"/>
          </a:xfrm>
          <a:prstGeom prst="ellipse">
            <a:avLst/>
          </a:prstGeom>
          <a:noFill/>
          <a:ln w="28575" cap="flat" cmpd="sng" algn="ctr">
            <a:solidFill>
              <a:srgbClr val="0066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Osaka" panose="020B0600000000000000" pitchFamily="34" charset="-128"/>
            </a:endParaRPr>
          </a:p>
        </p:txBody>
      </p:sp>
      <p:sp>
        <p:nvSpPr>
          <p:cNvPr id="20" name="テキスト ボックス 19">
            <a:extLst>
              <a:ext uri="{FF2B5EF4-FFF2-40B4-BE49-F238E27FC236}">
                <a16:creationId xmlns:a16="http://schemas.microsoft.com/office/drawing/2014/main" id="{F6B516EB-376A-C54A-A353-286C262DBEFE}"/>
              </a:ext>
            </a:extLst>
          </p:cNvPr>
          <p:cNvSpPr txBox="1"/>
          <p:nvPr/>
        </p:nvSpPr>
        <p:spPr>
          <a:xfrm flipH="1">
            <a:off x="1329017" y="2642553"/>
            <a:ext cx="989668" cy="307777"/>
          </a:xfrm>
          <a:prstGeom prst="rect">
            <a:avLst/>
          </a:prstGeom>
          <a:noFill/>
        </p:spPr>
        <p:txBody>
          <a:bodyPr wrap="square" rtlCol="0">
            <a:spAutoFit/>
          </a:bodyPr>
          <a:lstStyle/>
          <a:p>
            <a:r>
              <a:rPr kumimoji="1" lang="en-US" altLang="ja-JP" sz="1400" i="1" dirty="0" err="1">
                <a:solidFill>
                  <a:srgbClr val="FF0000"/>
                </a:solidFill>
                <a:latin typeface="Times" pitchFamily="2" charset="0"/>
              </a:rPr>
              <a:t>ope</a:t>
            </a:r>
            <a:r>
              <a:rPr kumimoji="1" lang="en-US" altLang="ja-JP" sz="1400" i="1" dirty="0">
                <a:solidFill>
                  <a:srgbClr val="FF0000"/>
                </a:solidFill>
                <a:latin typeface="Times" pitchFamily="2" charset="0"/>
              </a:rPr>
              <a:t>. point</a:t>
            </a:r>
            <a:endParaRPr kumimoji="1" lang="en-US" altLang="ja-JP" sz="1400" dirty="0">
              <a:solidFill>
                <a:srgbClr val="FF0000"/>
              </a:solidFill>
              <a:latin typeface="Times" pitchFamily="2" charset="0"/>
            </a:endParaRPr>
          </a:p>
        </p:txBody>
      </p:sp>
      <p:sp>
        <p:nvSpPr>
          <p:cNvPr id="22" name="テキスト ボックス 21">
            <a:extLst>
              <a:ext uri="{FF2B5EF4-FFF2-40B4-BE49-F238E27FC236}">
                <a16:creationId xmlns:a16="http://schemas.microsoft.com/office/drawing/2014/main" id="{E3DC4A9A-4260-EBF0-14A5-C24B413601E6}"/>
              </a:ext>
            </a:extLst>
          </p:cNvPr>
          <p:cNvSpPr txBox="1"/>
          <p:nvPr/>
        </p:nvSpPr>
        <p:spPr>
          <a:xfrm flipH="1">
            <a:off x="4646612" y="2827159"/>
            <a:ext cx="989668" cy="307777"/>
          </a:xfrm>
          <a:prstGeom prst="rect">
            <a:avLst/>
          </a:prstGeom>
          <a:noFill/>
        </p:spPr>
        <p:txBody>
          <a:bodyPr wrap="square" rtlCol="0">
            <a:spAutoFit/>
          </a:bodyPr>
          <a:lstStyle/>
          <a:p>
            <a:r>
              <a:rPr kumimoji="1" lang="en-US" altLang="ja-JP" sz="1400" i="1" dirty="0" err="1">
                <a:solidFill>
                  <a:srgbClr val="006600"/>
                </a:solidFill>
                <a:latin typeface="Times" pitchFamily="2" charset="0"/>
              </a:rPr>
              <a:t>ope</a:t>
            </a:r>
            <a:r>
              <a:rPr kumimoji="1" lang="en-US" altLang="ja-JP" sz="1400" i="1" dirty="0">
                <a:solidFill>
                  <a:srgbClr val="006600"/>
                </a:solidFill>
                <a:latin typeface="Times" pitchFamily="2" charset="0"/>
              </a:rPr>
              <a:t>. point</a:t>
            </a:r>
            <a:endParaRPr kumimoji="1" lang="en-US" altLang="ja-JP" sz="1400" dirty="0">
              <a:solidFill>
                <a:srgbClr val="006600"/>
              </a:solidFill>
              <a:latin typeface="Times" pitchFamily="2" charset="0"/>
            </a:endParaRPr>
          </a:p>
        </p:txBody>
      </p:sp>
    </p:spTree>
    <p:extLst>
      <p:ext uri="{BB962C8B-B14F-4D97-AF65-F5344CB8AC3E}">
        <p14:creationId xmlns:p14="http://schemas.microsoft.com/office/powerpoint/2010/main" val="961571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日付プレースホルダー 3">
            <a:extLst>
              <a:ext uri="{FF2B5EF4-FFF2-40B4-BE49-F238E27FC236}">
                <a16:creationId xmlns:a16="http://schemas.microsoft.com/office/drawing/2014/main" id="{CB11AC47-94BB-D542-A7A3-0F5EE31B6A94}"/>
              </a:ext>
            </a:extLst>
          </p:cNvPr>
          <p:cNvSpPr>
            <a:spLocks noGrp="1"/>
          </p:cNvSpPr>
          <p:nvPr>
            <p:ph type="dt" sz="quarter" idx="10"/>
          </p:nvPr>
        </p:nvSpPr>
        <p:spPr>
          <a:xfrm>
            <a:off x="359980" y="6248400"/>
            <a:ext cx="2645979"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25-27 Mar. 2024, Tsuyoshi Suwada/ KEK Acc.Lab.</a:t>
            </a:r>
            <a:endParaRPr lang="en-US" altLang="ja-JP" sz="1400" dirty="0">
              <a:solidFill>
                <a:schemeClr val="folHlink"/>
              </a:solidFill>
              <a:latin typeface="Times" pitchFamily="2" charset="0"/>
            </a:endParaRPr>
          </a:p>
        </p:txBody>
      </p:sp>
      <p:sp>
        <p:nvSpPr>
          <p:cNvPr id="7170" name="フッター プレースホルダー 4">
            <a:extLst>
              <a:ext uri="{FF2B5EF4-FFF2-40B4-BE49-F238E27FC236}">
                <a16:creationId xmlns:a16="http://schemas.microsoft.com/office/drawing/2014/main" id="{AEA3CC63-0E99-3F4A-9CA9-69297EF1097D}"/>
              </a:ext>
            </a:extLst>
          </p:cNvPr>
          <p:cNvSpPr>
            <a:spLocks noGrp="1"/>
          </p:cNvSpPr>
          <p:nvPr>
            <p:ph type="ftr" sz="quarter" idx="11"/>
          </p:nvPr>
        </p:nvSpPr>
        <p:spPr>
          <a:xfrm>
            <a:off x="3124199" y="6413655"/>
            <a:ext cx="5031829"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SuperKEKB MAC@KEK</a:t>
            </a:r>
            <a:endParaRPr lang="en-US" altLang="ja-JP" sz="1400" dirty="0">
              <a:solidFill>
                <a:schemeClr val="folHlink"/>
              </a:solidFill>
              <a:latin typeface="Times" pitchFamily="2" charset="0"/>
            </a:endParaRPr>
          </a:p>
        </p:txBody>
      </p:sp>
      <p:sp>
        <p:nvSpPr>
          <p:cNvPr id="7171" name="スライド番号プレースホルダー 5">
            <a:extLst>
              <a:ext uri="{FF2B5EF4-FFF2-40B4-BE49-F238E27FC236}">
                <a16:creationId xmlns:a16="http://schemas.microsoft.com/office/drawing/2014/main" id="{7060662E-2914-5D4E-8F92-E951F40E7E49}"/>
              </a:ext>
            </a:extLst>
          </p:cNvPr>
          <p:cNvSpPr>
            <a:spLocks noGrp="1"/>
          </p:cNvSpPr>
          <p:nvPr>
            <p:ph type="sldNum" sz="quarter" idx="12"/>
          </p:nvPr>
        </p:nvSpPr>
        <p:spPr>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fld id="{32F677F2-CF0A-7449-BFC0-9EF2F7E7C30A}" type="slidenum">
              <a:rPr lang="en-US" altLang="ja-JP" sz="1400">
                <a:solidFill>
                  <a:schemeClr val="folHlink"/>
                </a:solidFill>
                <a:latin typeface="Times" pitchFamily="2" charset="0"/>
              </a:rPr>
              <a:pPr/>
              <a:t>2</a:t>
            </a:fld>
            <a:endParaRPr lang="en-US" altLang="ja-JP" sz="1400">
              <a:solidFill>
                <a:schemeClr val="folHlink"/>
              </a:solidFill>
              <a:latin typeface="Times" pitchFamily="2" charset="0"/>
            </a:endParaRPr>
          </a:p>
        </p:txBody>
      </p:sp>
      <p:sp>
        <p:nvSpPr>
          <p:cNvPr id="7172" name="Rectangle 2">
            <a:extLst>
              <a:ext uri="{FF2B5EF4-FFF2-40B4-BE49-F238E27FC236}">
                <a16:creationId xmlns:a16="http://schemas.microsoft.com/office/drawing/2014/main" id="{223D7707-9CA0-2F4D-A33C-000BE1A07B95}"/>
              </a:ext>
            </a:extLst>
          </p:cNvPr>
          <p:cNvSpPr>
            <a:spLocks noGrp="1" noChangeArrowheads="1"/>
          </p:cNvSpPr>
          <p:nvPr>
            <p:ph type="title"/>
          </p:nvPr>
        </p:nvSpPr>
        <p:spPr>
          <a:xfrm>
            <a:off x="685800" y="211547"/>
            <a:ext cx="7772400" cy="685800"/>
          </a:xfrm>
        </p:spPr>
        <p:txBody>
          <a:bodyPr/>
          <a:lstStyle/>
          <a:p>
            <a:pPr eaLnBrk="1" hangingPunct="1"/>
            <a:r>
              <a:rPr lang="en-US" altLang="ja-JP" sz="3200" b="1" i="1" dirty="0">
                <a:solidFill>
                  <a:srgbClr val="002060"/>
                </a:solidFill>
                <a:latin typeface="Times" pitchFamily="2" charset="0"/>
                <a:ea typeface="平成明朝" pitchFamily="84" charset="-128"/>
              </a:rPr>
              <a:t>Introduction</a:t>
            </a:r>
          </a:p>
        </p:txBody>
      </p:sp>
      <p:sp>
        <p:nvSpPr>
          <p:cNvPr id="101379" name="Rectangle 3">
            <a:extLst>
              <a:ext uri="{FF2B5EF4-FFF2-40B4-BE49-F238E27FC236}">
                <a16:creationId xmlns:a16="http://schemas.microsoft.com/office/drawing/2014/main" id="{A0737FC8-BA4E-304A-82ED-E4BA5F98AD27}"/>
              </a:ext>
            </a:extLst>
          </p:cNvPr>
          <p:cNvSpPr>
            <a:spLocks noGrp="1" noChangeArrowheads="1"/>
          </p:cNvSpPr>
          <p:nvPr>
            <p:ph type="body" sz="half" idx="1"/>
          </p:nvPr>
        </p:nvSpPr>
        <p:spPr>
          <a:xfrm>
            <a:off x="1" y="954456"/>
            <a:ext cx="9143999" cy="5414232"/>
          </a:xfrm>
        </p:spPr>
        <p:txBody>
          <a:bodyPr/>
          <a:lstStyle/>
          <a:p>
            <a:pPr eaLnBrk="1" hangingPunct="1">
              <a:buFont typeface="Wingdings" pitchFamily="2" charset="2"/>
              <a:buChar char="ü"/>
              <a:defRPr/>
            </a:pPr>
            <a:r>
              <a:rPr lang="en-US" altLang="ja-JP" sz="2400" b="1" dirty="0">
                <a:solidFill>
                  <a:srgbClr val="006600"/>
                </a:solidFill>
                <a:latin typeface="Times" pitchFamily="2" charset="0"/>
                <a:ea typeface="平成明朝" pitchFamily="84" charset="-128"/>
                <a:sym typeface="Monotype Sorts" pitchFamily="2" charset="2"/>
              </a:rPr>
              <a:t>In 2020, the positron (</a:t>
            </a:r>
            <a:r>
              <a:rPr lang="en-US" altLang="ja-JP" sz="2400" b="1" i="1" dirty="0">
                <a:solidFill>
                  <a:srgbClr val="006600"/>
                </a:solidFill>
                <a:latin typeface="Times" pitchFamily="2" charset="0"/>
                <a:ea typeface="平成明朝" pitchFamily="84" charset="-128"/>
                <a:sym typeface="Monotype Sorts" pitchFamily="2" charset="2"/>
              </a:rPr>
              <a:t>e</a:t>
            </a:r>
            <a:r>
              <a:rPr lang="en-US" altLang="ja-JP" sz="2400" b="1" dirty="0">
                <a:solidFill>
                  <a:srgbClr val="006600"/>
                </a:solidFill>
                <a:latin typeface="Times" pitchFamily="2" charset="0"/>
                <a:ea typeface="平成明朝" pitchFamily="84" charset="-128"/>
                <a:sym typeface="Monotype Sorts" pitchFamily="2" charset="2"/>
              </a:rPr>
              <a:t>+) source of the </a:t>
            </a:r>
            <a:r>
              <a:rPr lang="en-US" altLang="ja-JP" sz="2400" b="1" i="1" dirty="0" err="1">
                <a:solidFill>
                  <a:srgbClr val="006600"/>
                </a:solidFill>
                <a:latin typeface="Times" pitchFamily="2" charset="0"/>
                <a:ea typeface="平成明朝" pitchFamily="84" charset="-128"/>
                <a:sym typeface="Monotype Sorts" pitchFamily="2" charset="2"/>
              </a:rPr>
              <a:t>SuperKEKB</a:t>
            </a:r>
            <a:r>
              <a:rPr lang="en-US" altLang="ja-JP" sz="2400" b="1" dirty="0">
                <a:solidFill>
                  <a:srgbClr val="006600"/>
                </a:solidFill>
                <a:latin typeface="Times" pitchFamily="2" charset="0"/>
                <a:ea typeface="平成明朝" pitchFamily="84" charset="-128"/>
                <a:sym typeface="Monotype Sorts" pitchFamily="2" charset="2"/>
              </a:rPr>
              <a:t> (</a:t>
            </a:r>
            <a:r>
              <a:rPr lang="en-US" altLang="ja-JP" sz="2400" b="1" i="1" dirty="0">
                <a:solidFill>
                  <a:srgbClr val="006600"/>
                </a:solidFill>
                <a:latin typeface="Times" pitchFamily="2" charset="0"/>
                <a:ea typeface="平成明朝" pitchFamily="84" charset="-128"/>
                <a:sym typeface="Monotype Sorts" pitchFamily="2" charset="2"/>
              </a:rPr>
              <a:t>SKEKB</a:t>
            </a:r>
            <a:r>
              <a:rPr lang="en-US" altLang="ja-JP" sz="2400" b="1" dirty="0">
                <a:solidFill>
                  <a:srgbClr val="006600"/>
                </a:solidFill>
                <a:latin typeface="Times" pitchFamily="2" charset="0"/>
                <a:ea typeface="平成明朝" pitchFamily="84" charset="-128"/>
                <a:sym typeface="Monotype Sorts" pitchFamily="2" charset="2"/>
              </a:rPr>
              <a:t>) </a:t>
            </a:r>
            <a:r>
              <a:rPr lang="en-US" altLang="ja-JP" sz="2400" b="1" i="1" dirty="0">
                <a:solidFill>
                  <a:srgbClr val="006600"/>
                </a:solidFill>
                <a:latin typeface="Times" pitchFamily="2" charset="0"/>
                <a:ea typeface="平成明朝" pitchFamily="84" charset="-128"/>
                <a:sym typeface="Monotype Sorts" pitchFamily="2" charset="2"/>
              </a:rPr>
              <a:t>B-Factory</a:t>
            </a:r>
            <a:r>
              <a:rPr lang="en-US" altLang="ja-JP" sz="2400" b="1" dirty="0">
                <a:solidFill>
                  <a:srgbClr val="006600"/>
                </a:solidFill>
                <a:latin typeface="Times" pitchFamily="2" charset="0"/>
                <a:ea typeface="平成明朝" pitchFamily="84" charset="-128"/>
                <a:sym typeface="Monotype Sorts" pitchFamily="2" charset="2"/>
              </a:rPr>
              <a:t> was upgraded to increase the positron yield.</a:t>
            </a:r>
          </a:p>
          <a:p>
            <a:pPr marL="857250" lvl="1" indent="-457200" eaLnBrk="1" hangingPunct="1">
              <a:buFont typeface="Arial" panose="020B0604020202020204" pitchFamily="34" charset="0"/>
              <a:buChar char="•"/>
              <a:defRPr/>
            </a:pPr>
            <a:r>
              <a:rPr lang="en-US" altLang="ja-JP" sz="2000" b="1" i="1" dirty="0">
                <a:solidFill>
                  <a:srgbClr val="006600"/>
                </a:solidFill>
                <a:latin typeface="Times" pitchFamily="2" charset="0"/>
                <a:ea typeface="平成明朝" pitchFamily="84" charset="-128"/>
                <a:sym typeface="Monotype Sorts" pitchFamily="2" charset="2"/>
              </a:rPr>
              <a:t>Countermeasure against electric discharge for the AMD, installations of steering magnets, and </a:t>
            </a:r>
            <a:r>
              <a:rPr lang="en-US" altLang="ja-JP" sz="2000" b="1" i="1" u="sng" dirty="0">
                <a:solidFill>
                  <a:srgbClr val="006600"/>
                </a:solidFill>
                <a:latin typeface="Times" pitchFamily="2" charset="0"/>
                <a:ea typeface="平成明朝" pitchFamily="84" charset="-128"/>
                <a:sym typeface="Monotype Sorts" pitchFamily="2" charset="2"/>
              </a:rPr>
              <a:t>beam diagnostics.</a:t>
            </a:r>
            <a:endParaRPr lang="en-US" altLang="ja-JP" sz="2000" b="1" dirty="0">
              <a:solidFill>
                <a:srgbClr val="910002"/>
              </a:solidFill>
              <a:latin typeface="Times" pitchFamily="2" charset="0"/>
              <a:ea typeface="平成明朝" pitchFamily="84" charset="-128"/>
              <a:sym typeface="Monotype Sorts" pitchFamily="2" charset="2"/>
            </a:endParaRPr>
          </a:p>
          <a:p>
            <a:pPr eaLnBrk="1" hangingPunct="1">
              <a:buFont typeface="Wingdings" pitchFamily="2" charset="2"/>
              <a:buChar char="ü"/>
              <a:defRPr/>
            </a:pPr>
            <a:r>
              <a:rPr lang="en-US" altLang="ja-JP" sz="2400" b="1" dirty="0">
                <a:solidFill>
                  <a:srgbClr val="910002"/>
                </a:solidFill>
                <a:latin typeface="Times" pitchFamily="2" charset="0"/>
                <a:ea typeface="平成明朝" pitchFamily="84" charset="-128"/>
                <a:sym typeface="Monotype Sorts" pitchFamily="2" charset="2"/>
              </a:rPr>
              <a:t>There are three difficulties to install any beam diagnostics,</a:t>
            </a:r>
          </a:p>
          <a:p>
            <a:pPr marL="857250" lvl="1" indent="-457200" eaLnBrk="1" hangingPunct="1">
              <a:buFont typeface="Arial" panose="020B0604020202020204" pitchFamily="34" charset="0"/>
              <a:buChar char="•"/>
              <a:defRPr/>
            </a:pPr>
            <a:r>
              <a:rPr lang="en-US" altLang="ja-JP" sz="2000" b="1" i="1" dirty="0">
                <a:solidFill>
                  <a:srgbClr val="910002"/>
                </a:solidFill>
                <a:latin typeface="Times" pitchFamily="2" charset="0"/>
                <a:ea typeface="平成明朝" pitchFamily="84" charset="-128"/>
                <a:sym typeface="Monotype Sorts" pitchFamily="2" charset="2"/>
              </a:rPr>
              <a:t>in radiation hard environment, almost</a:t>
            </a:r>
            <a:r>
              <a:rPr lang="ja-JP" altLang="en-US" sz="2000" b="1" i="1">
                <a:solidFill>
                  <a:srgbClr val="910002"/>
                </a:solidFill>
                <a:latin typeface="Times" pitchFamily="2" charset="0"/>
                <a:ea typeface="平成明朝" pitchFamily="84" charset="-128"/>
                <a:sym typeface="Monotype Sorts" pitchFamily="2" charset="2"/>
              </a:rPr>
              <a:t> </a:t>
            </a:r>
            <a:r>
              <a:rPr lang="en-US" altLang="ja-JP" sz="2000" b="1" i="1" dirty="0">
                <a:solidFill>
                  <a:srgbClr val="910002"/>
                </a:solidFill>
                <a:latin typeface="Times" pitchFamily="2" charset="0"/>
                <a:ea typeface="平成明朝" pitchFamily="84" charset="-128"/>
                <a:sym typeface="Monotype Sorts" pitchFamily="2" charset="2"/>
              </a:rPr>
              <a:t>no space to install them, and difficult technique to simultaneously and separately detect both secondary e- and e+ bunches with very short time interval.</a:t>
            </a:r>
            <a:endParaRPr lang="en-US" altLang="ja-JP" sz="2400" b="1" dirty="0">
              <a:solidFill>
                <a:srgbClr val="910002"/>
              </a:solidFill>
              <a:latin typeface="Times" pitchFamily="2" charset="0"/>
              <a:ea typeface="平成明朝" pitchFamily="84" charset="-128"/>
              <a:sym typeface="Monotype Sorts" pitchFamily="2" charset="2"/>
            </a:endParaRPr>
          </a:p>
          <a:p>
            <a:pPr eaLnBrk="1" hangingPunct="1">
              <a:buFont typeface="Wingdings" pitchFamily="2" charset="2"/>
              <a:buChar char="ü"/>
              <a:defRPr/>
            </a:pPr>
            <a:r>
              <a:rPr lang="en-US" altLang="ja-JP" sz="2400" b="1" dirty="0">
                <a:solidFill>
                  <a:srgbClr val="006600"/>
                </a:solidFill>
                <a:latin typeface="Times" pitchFamily="2" charset="0"/>
                <a:ea typeface="平成明朝" pitchFamily="84" charset="-128"/>
                <a:sym typeface="Monotype Sorts" pitchFamily="2" charset="2"/>
              </a:rPr>
              <a:t>A wideband beam monitors (WBMs) were successfully installed in the </a:t>
            </a:r>
            <a:r>
              <a:rPr lang="en-US" altLang="ja-JP" sz="2400" b="1" i="1" dirty="0">
                <a:solidFill>
                  <a:srgbClr val="006600"/>
                </a:solidFill>
                <a:latin typeface="Times" pitchFamily="2" charset="0"/>
                <a:ea typeface="平成明朝" pitchFamily="84" charset="-128"/>
                <a:sym typeface="Monotype Sorts" pitchFamily="2" charset="2"/>
              </a:rPr>
              <a:t>e</a:t>
            </a:r>
            <a:r>
              <a:rPr lang="en-US" altLang="ja-JP" sz="2400" b="1" dirty="0">
                <a:solidFill>
                  <a:srgbClr val="006600"/>
                </a:solidFill>
                <a:latin typeface="Times" pitchFamily="2" charset="0"/>
                <a:ea typeface="平成明朝" pitchFamily="84" charset="-128"/>
                <a:sym typeface="Monotype Sorts" pitchFamily="2" charset="2"/>
              </a:rPr>
              <a:t>+ source.</a:t>
            </a:r>
          </a:p>
          <a:p>
            <a:pPr eaLnBrk="1" hangingPunct="1">
              <a:buFont typeface="Wingdings" pitchFamily="2" charset="2"/>
              <a:buChar char="ü"/>
              <a:defRPr/>
            </a:pPr>
            <a:r>
              <a:rPr lang="en-US" altLang="ja-JP" sz="2400" b="1" dirty="0">
                <a:solidFill>
                  <a:srgbClr val="910002"/>
                </a:solidFill>
                <a:latin typeface="Times" pitchFamily="2" charset="0"/>
                <a:ea typeface="平成明朝" pitchFamily="84" charset="-128"/>
                <a:sym typeface="Monotype Sorts" pitchFamily="2" charset="2"/>
              </a:rPr>
              <a:t>In this report, the motivation for introducing WBMs, and their detection technique, and some results are presented.</a:t>
            </a:r>
          </a:p>
        </p:txBody>
      </p:sp>
    </p:spTree>
    <p:extLst>
      <p:ext uri="{BB962C8B-B14F-4D97-AF65-F5344CB8AC3E}">
        <p14:creationId xmlns:p14="http://schemas.microsoft.com/office/powerpoint/2010/main" val="1354123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日付プレースホルダー 3">
            <a:extLst>
              <a:ext uri="{FF2B5EF4-FFF2-40B4-BE49-F238E27FC236}">
                <a16:creationId xmlns:a16="http://schemas.microsoft.com/office/drawing/2014/main" id="{CB11AC47-94BB-D542-A7A3-0F5EE31B6A94}"/>
              </a:ext>
            </a:extLst>
          </p:cNvPr>
          <p:cNvSpPr>
            <a:spLocks noGrp="1"/>
          </p:cNvSpPr>
          <p:nvPr>
            <p:ph type="dt" sz="quarter" idx="10"/>
          </p:nvPr>
        </p:nvSpPr>
        <p:spPr>
          <a:xfrm>
            <a:off x="359980" y="6248400"/>
            <a:ext cx="2645979"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25-27 Mar. 2024, Tsuyoshi Suwada/ KEK Acc.Lab.</a:t>
            </a:r>
            <a:endParaRPr lang="en-US" altLang="ja-JP" sz="1400" dirty="0">
              <a:solidFill>
                <a:schemeClr val="folHlink"/>
              </a:solidFill>
              <a:latin typeface="Times" pitchFamily="2" charset="0"/>
            </a:endParaRPr>
          </a:p>
        </p:txBody>
      </p:sp>
      <p:sp>
        <p:nvSpPr>
          <p:cNvPr id="7170" name="フッター プレースホルダー 4">
            <a:extLst>
              <a:ext uri="{FF2B5EF4-FFF2-40B4-BE49-F238E27FC236}">
                <a16:creationId xmlns:a16="http://schemas.microsoft.com/office/drawing/2014/main" id="{AEA3CC63-0E99-3F4A-9CA9-69297EF1097D}"/>
              </a:ext>
            </a:extLst>
          </p:cNvPr>
          <p:cNvSpPr>
            <a:spLocks noGrp="1"/>
          </p:cNvSpPr>
          <p:nvPr>
            <p:ph type="ftr" sz="quarter" idx="11"/>
          </p:nvPr>
        </p:nvSpPr>
        <p:spPr>
          <a:xfrm>
            <a:off x="3124199" y="6413655"/>
            <a:ext cx="5031829"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SuperKEKB MAC@KEK</a:t>
            </a:r>
            <a:endParaRPr lang="en-US" altLang="ja-JP" sz="1400" dirty="0">
              <a:solidFill>
                <a:schemeClr val="folHlink"/>
              </a:solidFill>
              <a:latin typeface="Times" pitchFamily="2" charset="0"/>
            </a:endParaRPr>
          </a:p>
        </p:txBody>
      </p:sp>
      <p:sp>
        <p:nvSpPr>
          <p:cNvPr id="7171" name="スライド番号プレースホルダー 5">
            <a:extLst>
              <a:ext uri="{FF2B5EF4-FFF2-40B4-BE49-F238E27FC236}">
                <a16:creationId xmlns:a16="http://schemas.microsoft.com/office/drawing/2014/main" id="{7060662E-2914-5D4E-8F92-E951F40E7E49}"/>
              </a:ext>
            </a:extLst>
          </p:cNvPr>
          <p:cNvSpPr>
            <a:spLocks noGrp="1"/>
          </p:cNvSpPr>
          <p:nvPr>
            <p:ph type="sldNum" sz="quarter" idx="12"/>
          </p:nvPr>
        </p:nvSpPr>
        <p:spPr>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fld id="{32F677F2-CF0A-7449-BFC0-9EF2F7E7C30A}" type="slidenum">
              <a:rPr lang="en-US" altLang="ja-JP" sz="1400">
                <a:solidFill>
                  <a:schemeClr val="folHlink"/>
                </a:solidFill>
                <a:latin typeface="Times" pitchFamily="2" charset="0"/>
              </a:rPr>
              <a:pPr/>
              <a:t>20</a:t>
            </a:fld>
            <a:endParaRPr lang="en-US" altLang="ja-JP" sz="1400">
              <a:solidFill>
                <a:schemeClr val="folHlink"/>
              </a:solidFill>
              <a:latin typeface="Times" pitchFamily="2" charset="0"/>
            </a:endParaRPr>
          </a:p>
        </p:txBody>
      </p:sp>
      <p:sp>
        <p:nvSpPr>
          <p:cNvPr id="7172" name="Rectangle 2">
            <a:extLst>
              <a:ext uri="{FF2B5EF4-FFF2-40B4-BE49-F238E27FC236}">
                <a16:creationId xmlns:a16="http://schemas.microsoft.com/office/drawing/2014/main" id="{223D7707-9CA0-2F4D-A33C-000BE1A07B95}"/>
              </a:ext>
            </a:extLst>
          </p:cNvPr>
          <p:cNvSpPr>
            <a:spLocks noGrp="1" noChangeArrowheads="1"/>
          </p:cNvSpPr>
          <p:nvPr>
            <p:ph type="title"/>
          </p:nvPr>
        </p:nvSpPr>
        <p:spPr>
          <a:xfrm>
            <a:off x="-2564176" y="108333"/>
            <a:ext cx="7772400" cy="685800"/>
          </a:xfrm>
        </p:spPr>
        <p:txBody>
          <a:bodyPr/>
          <a:lstStyle/>
          <a:p>
            <a:pPr eaLnBrk="1" hangingPunct="1"/>
            <a:r>
              <a:rPr lang="en-US" altLang="ja-JP" sz="3200" b="1" i="1" dirty="0">
                <a:solidFill>
                  <a:srgbClr val="002060"/>
                </a:solidFill>
                <a:latin typeface="Times" pitchFamily="2" charset="0"/>
                <a:ea typeface="平成明朝" pitchFamily="84" charset="-128"/>
              </a:rPr>
              <a:t>Conclusions</a:t>
            </a:r>
          </a:p>
        </p:txBody>
      </p:sp>
      <p:sp>
        <p:nvSpPr>
          <p:cNvPr id="101379" name="Rectangle 3">
            <a:extLst>
              <a:ext uri="{FF2B5EF4-FFF2-40B4-BE49-F238E27FC236}">
                <a16:creationId xmlns:a16="http://schemas.microsoft.com/office/drawing/2014/main" id="{A0737FC8-BA4E-304A-82ED-E4BA5F98AD27}"/>
              </a:ext>
            </a:extLst>
          </p:cNvPr>
          <p:cNvSpPr>
            <a:spLocks noGrp="1" noChangeArrowheads="1"/>
          </p:cNvSpPr>
          <p:nvPr>
            <p:ph type="body" sz="half" idx="1"/>
          </p:nvPr>
        </p:nvSpPr>
        <p:spPr>
          <a:xfrm>
            <a:off x="11019" y="730719"/>
            <a:ext cx="9143999" cy="5139553"/>
          </a:xfrm>
        </p:spPr>
        <p:txBody>
          <a:bodyPr/>
          <a:lstStyle/>
          <a:p>
            <a:pPr>
              <a:buFont typeface="Arial" panose="020B0604020202020204" pitchFamily="34" charset="0"/>
              <a:buChar char="•"/>
            </a:pPr>
            <a:r>
              <a:rPr lang="en-US" altLang="ja-JP" sz="2400" dirty="0">
                <a:solidFill>
                  <a:srgbClr val="006600"/>
                </a:solidFill>
                <a:effectLst/>
                <a:latin typeface="Times New Roman" panose="02020603050405020304" pitchFamily="18" charset="0"/>
                <a:cs typeface="Times New Roman" panose="02020603050405020304" pitchFamily="18" charset="0"/>
              </a:rPr>
              <a:t>Direct simultaneous measurements of the secondary </a:t>
            </a:r>
            <a:r>
              <a:rPr lang="en-US" altLang="ja-JP" sz="2400" i="1" dirty="0" err="1">
                <a:solidFill>
                  <a:srgbClr val="006600"/>
                </a:solidFill>
                <a:effectLst/>
                <a:latin typeface="Times New Roman" panose="02020603050405020304" pitchFamily="18" charset="0"/>
                <a:cs typeface="Times New Roman" panose="02020603050405020304" pitchFamily="18" charset="0"/>
              </a:rPr>
              <a:t>e</a:t>
            </a:r>
            <a:r>
              <a:rPr lang="en-US" altLang="ja-JP" sz="2400" dirty="0" err="1">
                <a:solidFill>
                  <a:srgbClr val="006600"/>
                </a:solidFill>
                <a:effectLst/>
                <a:latin typeface="Times New Roman" panose="02020603050405020304" pitchFamily="18" charset="0"/>
                <a:cs typeface="Times New Roman" panose="02020603050405020304" pitchFamily="18" charset="0"/>
              </a:rPr>
              <a:t>+</a:t>
            </a:r>
            <a:r>
              <a:rPr lang="en-US" altLang="ja-JP" sz="2400" i="1" dirty="0" err="1">
                <a:solidFill>
                  <a:srgbClr val="006600"/>
                </a:solidFill>
                <a:effectLst/>
                <a:latin typeface="Times New Roman" panose="02020603050405020304" pitchFamily="18" charset="0"/>
                <a:cs typeface="Times New Roman" panose="02020603050405020304" pitchFamily="18" charset="0"/>
              </a:rPr>
              <a:t>e</a:t>
            </a:r>
            <a:r>
              <a:rPr lang="en-US" altLang="ja-JP" sz="2400" i="1" dirty="0">
                <a:solidFill>
                  <a:srgbClr val="006600"/>
                </a:solidFill>
                <a:effectLst/>
                <a:latin typeface="Times New Roman" panose="02020603050405020304" pitchFamily="18" charset="0"/>
                <a:cs typeface="Times New Roman" panose="02020603050405020304" pitchFamily="18" charset="0"/>
              </a:rPr>
              <a:t>-</a:t>
            </a:r>
            <a:r>
              <a:rPr lang="en-US" altLang="ja-JP" sz="2400" dirty="0">
                <a:solidFill>
                  <a:srgbClr val="006600"/>
                </a:solidFill>
                <a:effectLst/>
                <a:latin typeface="Times New Roman" panose="02020603050405020304" pitchFamily="18" charset="0"/>
                <a:cs typeface="Times New Roman" panose="02020603050405020304" pitchFamily="18" charset="0"/>
              </a:rPr>
              <a:t> bunch characteristics were successfully performed with WBMs at the </a:t>
            </a:r>
            <a:r>
              <a:rPr lang="en-US" altLang="ja-JP" sz="2400" i="1" dirty="0">
                <a:solidFill>
                  <a:srgbClr val="006600"/>
                </a:solidFill>
                <a:effectLst/>
                <a:latin typeface="Times New Roman" panose="02020603050405020304" pitchFamily="18" charset="0"/>
                <a:cs typeface="Times New Roman" panose="02020603050405020304" pitchFamily="18" charset="0"/>
              </a:rPr>
              <a:t>e</a:t>
            </a:r>
            <a:r>
              <a:rPr lang="en-US" altLang="ja-JP" sz="2400" dirty="0">
                <a:solidFill>
                  <a:srgbClr val="006600"/>
                </a:solidFill>
                <a:effectLst/>
                <a:latin typeface="Times New Roman" panose="02020603050405020304" pitchFamily="18" charset="0"/>
                <a:cs typeface="Times New Roman" panose="02020603050405020304" pitchFamily="18" charset="0"/>
              </a:rPr>
              <a:t>+ source of the </a:t>
            </a:r>
            <a:r>
              <a:rPr lang="en-US" altLang="ja-JP" sz="2400" dirty="0" err="1">
                <a:solidFill>
                  <a:srgbClr val="006600"/>
                </a:solidFill>
                <a:effectLst/>
                <a:latin typeface="Times New Roman" panose="02020603050405020304" pitchFamily="18" charset="0"/>
                <a:cs typeface="Times New Roman" panose="02020603050405020304" pitchFamily="18" charset="0"/>
              </a:rPr>
              <a:t>SuperKEKB</a:t>
            </a:r>
            <a:r>
              <a:rPr lang="en-US" altLang="ja-JP" sz="2400" dirty="0">
                <a:solidFill>
                  <a:srgbClr val="006600"/>
                </a:solidFill>
                <a:effectLst/>
                <a:latin typeface="Times New Roman" panose="02020603050405020304" pitchFamily="18" charset="0"/>
                <a:cs typeface="Times New Roman" panose="02020603050405020304" pitchFamily="18" charset="0"/>
              </a:rPr>
              <a:t> B-factory. </a:t>
            </a:r>
          </a:p>
          <a:p>
            <a:pPr>
              <a:buFont typeface="Arial" panose="020B0604020202020204" pitchFamily="34" charset="0"/>
              <a:buChar char="•"/>
            </a:pPr>
            <a:r>
              <a:rPr lang="en-US" altLang="ja-JP" sz="2400" dirty="0">
                <a:solidFill>
                  <a:srgbClr val="910002"/>
                </a:solidFill>
                <a:latin typeface="Times New Roman" panose="02020603050405020304" pitchFamily="18" charset="0"/>
                <a:cs typeface="Times New Roman" panose="02020603050405020304" pitchFamily="18" charset="0"/>
              </a:rPr>
              <a:t>L</a:t>
            </a:r>
            <a:r>
              <a:rPr lang="en-US" altLang="ja-JP" sz="2400" dirty="0">
                <a:solidFill>
                  <a:srgbClr val="910002"/>
                </a:solidFill>
                <a:effectLst/>
                <a:latin typeface="Times New Roman" panose="02020603050405020304" pitchFamily="18" charset="0"/>
                <a:cs typeface="Times New Roman" panose="02020603050405020304" pitchFamily="18" charset="0"/>
              </a:rPr>
              <a:t>ongitudinal and transverse bunch characteristics were obtained for each bunch as a function of the capture phase to investigate their dynamical capture process under two-bunch acceleration scheme. </a:t>
            </a:r>
          </a:p>
          <a:p>
            <a:pPr>
              <a:buFont typeface="Arial" panose="020B0604020202020204" pitchFamily="34" charset="0"/>
              <a:buChar char="•"/>
            </a:pPr>
            <a:r>
              <a:rPr lang="en-US" altLang="ja-JP" sz="2400" dirty="0">
                <a:solidFill>
                  <a:srgbClr val="006600"/>
                </a:solidFill>
                <a:effectLst/>
                <a:latin typeface="Times New Roman" panose="02020603050405020304" pitchFamily="18" charset="0"/>
                <a:cs typeface="Times New Roman" panose="02020603050405020304" pitchFamily="18" charset="0"/>
              </a:rPr>
              <a:t>The results show that quite symmetric behaviors in the </a:t>
            </a:r>
            <a:r>
              <a:rPr lang="en-US" altLang="ja-JP" sz="2400" i="1" dirty="0">
                <a:solidFill>
                  <a:srgbClr val="006600"/>
                </a:solidFill>
                <a:effectLst/>
                <a:latin typeface="Times New Roman" panose="02020603050405020304" pitchFamily="18" charset="0"/>
                <a:cs typeface="Times New Roman" panose="02020603050405020304" pitchFamily="18" charset="0"/>
              </a:rPr>
              <a:t>e</a:t>
            </a:r>
            <a:r>
              <a:rPr lang="en-US" altLang="ja-JP" sz="2400" dirty="0">
                <a:solidFill>
                  <a:srgbClr val="006600"/>
                </a:solidFill>
                <a:effectLst/>
                <a:latin typeface="Times New Roman" panose="02020603050405020304" pitchFamily="18" charset="0"/>
                <a:cs typeface="Times New Roman" panose="02020603050405020304" pitchFamily="18" charset="0"/>
              </a:rPr>
              <a:t>−</a:t>
            </a:r>
            <a:r>
              <a:rPr lang="en-US" altLang="ja-JP" sz="2400" i="1" dirty="0">
                <a:solidFill>
                  <a:srgbClr val="006600"/>
                </a:solidFill>
                <a:effectLst/>
                <a:latin typeface="Times New Roman" panose="02020603050405020304" pitchFamily="18" charset="0"/>
                <a:cs typeface="Times New Roman" panose="02020603050405020304" pitchFamily="18" charset="0"/>
              </a:rPr>
              <a:t>e</a:t>
            </a:r>
            <a:r>
              <a:rPr lang="en-US" altLang="ja-JP" sz="2400" dirty="0">
                <a:solidFill>
                  <a:srgbClr val="006600"/>
                </a:solidFill>
                <a:effectLst/>
                <a:latin typeface="Times New Roman" panose="02020603050405020304" pitchFamily="18" charset="0"/>
                <a:cs typeface="Times New Roman" panose="02020603050405020304" pitchFamily="18" charset="0"/>
              </a:rPr>
              <a:t>+ bunch characteristics were observed.</a:t>
            </a:r>
            <a:endParaRPr lang="en-US" altLang="ja-JP" sz="2400" dirty="0">
              <a:solidFill>
                <a:srgbClr val="910002"/>
              </a:solidFill>
              <a:effectLst/>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altLang="ja-JP" sz="2400" dirty="0">
                <a:solidFill>
                  <a:srgbClr val="910002"/>
                </a:solidFill>
                <a:effectLst/>
                <a:latin typeface="Times New Roman" panose="02020603050405020304" pitchFamily="18" charset="0"/>
                <a:cs typeface="Times New Roman" panose="02020603050405020304" pitchFamily="18" charset="0"/>
              </a:rPr>
              <a:t>Such wideband detection techniques could be applied to conventional and advanced </a:t>
            </a:r>
            <a:r>
              <a:rPr lang="en-US" altLang="ja-JP" sz="2400" i="1" dirty="0">
                <a:solidFill>
                  <a:srgbClr val="910002"/>
                </a:solidFill>
                <a:effectLst/>
                <a:latin typeface="Times New Roman" panose="02020603050405020304" pitchFamily="18" charset="0"/>
                <a:cs typeface="Times New Roman" panose="02020603050405020304" pitchFamily="18" charset="0"/>
              </a:rPr>
              <a:t>e</a:t>
            </a:r>
            <a:r>
              <a:rPr lang="en-US" altLang="ja-JP" sz="2400" dirty="0">
                <a:solidFill>
                  <a:srgbClr val="910002"/>
                </a:solidFill>
                <a:effectLst/>
                <a:latin typeface="Times New Roman" panose="02020603050405020304" pitchFamily="18" charset="0"/>
                <a:cs typeface="Times New Roman" panose="02020603050405020304" pitchFamily="18" charset="0"/>
              </a:rPr>
              <a:t>+ sources in future accelerator projects. </a:t>
            </a:r>
          </a:p>
          <a:p>
            <a:pPr>
              <a:buFont typeface="Arial" panose="020B0604020202020204" pitchFamily="34" charset="0"/>
              <a:buChar char="•"/>
            </a:pPr>
            <a:r>
              <a:rPr lang="en-US" altLang="ja-JP" sz="2400" dirty="0">
                <a:solidFill>
                  <a:srgbClr val="006600"/>
                </a:solidFill>
                <a:effectLst/>
                <a:latin typeface="Times New Roman" panose="02020603050405020304" pitchFamily="18" charset="0"/>
                <a:cs typeface="Times New Roman" panose="02020603050405020304" pitchFamily="18" charset="0"/>
              </a:rPr>
              <a:t>Based on this technique, the </a:t>
            </a:r>
            <a:r>
              <a:rPr lang="en-US" altLang="ja-JP" sz="2400" i="1" dirty="0">
                <a:solidFill>
                  <a:srgbClr val="006600"/>
                </a:solidFill>
                <a:effectLst/>
                <a:latin typeface="Times New Roman" panose="02020603050405020304" pitchFamily="18" charset="0"/>
                <a:cs typeface="Times New Roman" panose="02020603050405020304" pitchFamily="18" charset="0"/>
              </a:rPr>
              <a:t>e</a:t>
            </a:r>
            <a:r>
              <a:rPr lang="en-US" altLang="ja-JP" sz="2400" dirty="0">
                <a:solidFill>
                  <a:srgbClr val="006600"/>
                </a:solidFill>
                <a:effectLst/>
                <a:latin typeface="Times New Roman" panose="02020603050405020304" pitchFamily="18" charset="0"/>
                <a:cs typeface="Times New Roman" panose="02020603050405020304" pitchFamily="18" charset="0"/>
              </a:rPr>
              <a:t>+ intensity could be systematically optimized in multidimensional parameter spaces towards high-intensity </a:t>
            </a:r>
            <a:r>
              <a:rPr lang="en-US" altLang="ja-JP" sz="2400" i="1" dirty="0">
                <a:solidFill>
                  <a:srgbClr val="006600"/>
                </a:solidFill>
                <a:effectLst/>
                <a:latin typeface="Times New Roman" panose="02020603050405020304" pitchFamily="18" charset="0"/>
                <a:cs typeface="Times New Roman" panose="02020603050405020304" pitchFamily="18" charset="0"/>
              </a:rPr>
              <a:t>e</a:t>
            </a:r>
            <a:r>
              <a:rPr lang="en-US" altLang="ja-JP" sz="2400" dirty="0">
                <a:solidFill>
                  <a:srgbClr val="006600"/>
                </a:solidFill>
                <a:effectLst/>
                <a:latin typeface="Times New Roman" panose="02020603050405020304" pitchFamily="18" charset="0"/>
                <a:cs typeface="Times New Roman" panose="02020603050405020304" pitchFamily="18" charset="0"/>
              </a:rPr>
              <a:t>+ sources.</a:t>
            </a:r>
          </a:p>
          <a:p>
            <a:pPr marL="0" indent="0" eaLnBrk="1" hangingPunct="1">
              <a:buNone/>
              <a:defRPr/>
            </a:pPr>
            <a:endParaRPr lang="en-US" altLang="ja-JP" sz="2400" dirty="0">
              <a:solidFill>
                <a:srgbClr val="910002"/>
              </a:solidFill>
              <a:latin typeface="Times New Roman" panose="02020603050405020304" pitchFamily="18" charset="0"/>
              <a:ea typeface="平成明朝" pitchFamily="84" charset="-128"/>
              <a:cs typeface="Times New Roman" panose="02020603050405020304" pitchFamily="18" charset="0"/>
              <a:sym typeface="Monotype Sorts" pitchFamily="2" charset="2"/>
            </a:endParaRPr>
          </a:p>
        </p:txBody>
      </p:sp>
    </p:spTree>
    <p:extLst>
      <p:ext uri="{BB962C8B-B14F-4D97-AF65-F5344CB8AC3E}">
        <p14:creationId xmlns:p14="http://schemas.microsoft.com/office/powerpoint/2010/main" val="546697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720759-2541-A0B2-BEB9-BA1B5C91CEEA}"/>
              </a:ext>
            </a:extLst>
          </p:cNvPr>
          <p:cNvSpPr>
            <a:spLocks noGrp="1"/>
          </p:cNvSpPr>
          <p:nvPr>
            <p:ph type="title"/>
          </p:nvPr>
        </p:nvSpPr>
        <p:spPr/>
        <p:txBody>
          <a:bodyPr/>
          <a:lstStyle/>
          <a:p>
            <a:r>
              <a:rPr kumimoji="1" lang="en-US" altLang="ja-JP" i="1" dirty="0">
                <a:latin typeface="Times New Roman" panose="02020603050405020304" pitchFamily="18" charset="0"/>
                <a:cs typeface="Times New Roman" panose="02020603050405020304" pitchFamily="18" charset="0"/>
              </a:rPr>
              <a:t>Backup files</a:t>
            </a:r>
            <a:endParaRPr kumimoji="1" lang="ja-JP" altLang="en-US" i="1">
              <a:latin typeface="Times New Roman" panose="02020603050405020304" pitchFamily="18" charset="0"/>
              <a:cs typeface="Times New Roman" panose="02020603050405020304" pitchFamily="18" charset="0"/>
            </a:endParaRPr>
          </a:p>
        </p:txBody>
      </p:sp>
      <p:sp>
        <p:nvSpPr>
          <p:cNvPr id="3" name="コンテンツ プレースホルダー 2">
            <a:extLst>
              <a:ext uri="{FF2B5EF4-FFF2-40B4-BE49-F238E27FC236}">
                <a16:creationId xmlns:a16="http://schemas.microsoft.com/office/drawing/2014/main" id="{1154688B-EAAB-ABA2-AC8F-E2AEEDECC1EB}"/>
              </a:ext>
            </a:extLst>
          </p:cNvPr>
          <p:cNvSpPr>
            <a:spLocks noGrp="1"/>
          </p:cNvSpPr>
          <p:nvPr>
            <p:ph idx="1"/>
          </p:nvPr>
        </p:nvSpPr>
        <p:spPr/>
        <p:txBody>
          <a:bodyPr/>
          <a:lstStyle/>
          <a:p>
            <a:endParaRPr kumimoji="1" lang="ja-JP" altLang="en-US"/>
          </a:p>
        </p:txBody>
      </p:sp>
      <p:sp>
        <p:nvSpPr>
          <p:cNvPr id="4" name="日付プレースホルダー 3">
            <a:extLst>
              <a:ext uri="{FF2B5EF4-FFF2-40B4-BE49-F238E27FC236}">
                <a16:creationId xmlns:a16="http://schemas.microsoft.com/office/drawing/2014/main" id="{49AB50E2-57A4-6098-9C97-73321257B809}"/>
              </a:ext>
            </a:extLst>
          </p:cNvPr>
          <p:cNvSpPr>
            <a:spLocks noGrp="1"/>
          </p:cNvSpPr>
          <p:nvPr>
            <p:ph type="dt" sz="half" idx="10"/>
          </p:nvPr>
        </p:nvSpPr>
        <p:spPr>
          <a:xfrm>
            <a:off x="489857" y="6248400"/>
            <a:ext cx="2596244" cy="457200"/>
          </a:xfrm>
        </p:spPr>
        <p:txBody>
          <a:bodyPr/>
          <a:lstStyle/>
          <a:p>
            <a:pPr>
              <a:defRPr/>
            </a:pPr>
            <a:r>
              <a:rPr lang="en-US" altLang="ja-JP"/>
              <a:t>25-27 Mar. 2024, Tsuyoshi Suwada/ KEK Acc.Lab.</a:t>
            </a:r>
            <a:endParaRPr lang="en-US" altLang="ja-JP" dirty="0"/>
          </a:p>
        </p:txBody>
      </p:sp>
      <p:sp>
        <p:nvSpPr>
          <p:cNvPr id="5" name="フッター プレースホルダー 4">
            <a:extLst>
              <a:ext uri="{FF2B5EF4-FFF2-40B4-BE49-F238E27FC236}">
                <a16:creationId xmlns:a16="http://schemas.microsoft.com/office/drawing/2014/main" id="{C92A1952-CE95-A926-61EC-204F4202DE39}"/>
              </a:ext>
            </a:extLst>
          </p:cNvPr>
          <p:cNvSpPr>
            <a:spLocks noGrp="1"/>
          </p:cNvSpPr>
          <p:nvPr>
            <p:ph type="ftr" sz="quarter" idx="11"/>
          </p:nvPr>
        </p:nvSpPr>
        <p:spPr>
          <a:xfrm>
            <a:off x="3124200" y="6248400"/>
            <a:ext cx="3429000" cy="457200"/>
          </a:xfrm>
        </p:spPr>
        <p:txBody>
          <a:bodyPr/>
          <a:lstStyle/>
          <a:p>
            <a:pPr>
              <a:defRPr/>
            </a:pPr>
            <a:r>
              <a:rPr lang="en-US" altLang="ja-JP"/>
              <a:t>SuperKEKB MAC@KEK</a:t>
            </a:r>
            <a:endParaRPr lang="en-US" altLang="ja-JP" dirty="0"/>
          </a:p>
        </p:txBody>
      </p:sp>
      <p:sp>
        <p:nvSpPr>
          <p:cNvPr id="6" name="スライド番号プレースホルダー 5">
            <a:extLst>
              <a:ext uri="{FF2B5EF4-FFF2-40B4-BE49-F238E27FC236}">
                <a16:creationId xmlns:a16="http://schemas.microsoft.com/office/drawing/2014/main" id="{852333FA-2836-9196-C72C-A164EE159D43}"/>
              </a:ext>
            </a:extLst>
          </p:cNvPr>
          <p:cNvSpPr>
            <a:spLocks noGrp="1"/>
          </p:cNvSpPr>
          <p:nvPr>
            <p:ph type="sldNum" sz="quarter" idx="12"/>
          </p:nvPr>
        </p:nvSpPr>
        <p:spPr/>
        <p:txBody>
          <a:bodyPr/>
          <a:lstStyle/>
          <a:p>
            <a:pPr>
              <a:defRPr/>
            </a:pPr>
            <a:fld id="{8B32D11D-22B9-5C47-BCFB-FBB67FA0117B}" type="slidenum">
              <a:rPr lang="en-US" altLang="ja-JP" smtClean="0"/>
              <a:pPr>
                <a:defRPr/>
              </a:pPr>
              <a:t>21</a:t>
            </a:fld>
            <a:endParaRPr lang="en-US" altLang="ja-JP"/>
          </a:p>
        </p:txBody>
      </p:sp>
    </p:spTree>
    <p:extLst>
      <p:ext uri="{BB962C8B-B14F-4D97-AF65-F5344CB8AC3E}">
        <p14:creationId xmlns:p14="http://schemas.microsoft.com/office/powerpoint/2010/main" val="7972673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C50D573-E487-1FF5-FAF5-D61304CA10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1765" y="972792"/>
            <a:ext cx="3519404" cy="4850860"/>
          </a:xfrm>
          <a:prstGeom prst="rect">
            <a:avLst/>
          </a:prstGeom>
        </p:spPr>
      </p:pic>
      <p:sp>
        <p:nvSpPr>
          <p:cNvPr id="11265" name="日付プレースホルダー 3">
            <a:extLst>
              <a:ext uri="{FF2B5EF4-FFF2-40B4-BE49-F238E27FC236}">
                <a16:creationId xmlns:a16="http://schemas.microsoft.com/office/drawing/2014/main" id="{622C7EE6-AAEE-E64F-A2B4-6B0A358CBE22}"/>
              </a:ext>
            </a:extLst>
          </p:cNvPr>
          <p:cNvSpPr>
            <a:spLocks noGrp="1"/>
          </p:cNvSpPr>
          <p:nvPr>
            <p:ph type="dt" sz="quarter" idx="10"/>
          </p:nvPr>
        </p:nvSpPr>
        <p:spPr>
          <a:xfrm>
            <a:off x="424542" y="6245965"/>
            <a:ext cx="2714526"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25-27 Mar. 2024, Tsuyoshi Suwada/ KEK Acc.Lab.</a:t>
            </a:r>
            <a:endParaRPr lang="en-US" altLang="ja-JP" sz="1400" dirty="0">
              <a:solidFill>
                <a:schemeClr val="folHlink"/>
              </a:solidFill>
              <a:latin typeface="Times" pitchFamily="2" charset="0"/>
            </a:endParaRPr>
          </a:p>
        </p:txBody>
      </p:sp>
      <p:sp>
        <p:nvSpPr>
          <p:cNvPr id="11266" name="フッター プレースホルダー 4">
            <a:extLst>
              <a:ext uri="{FF2B5EF4-FFF2-40B4-BE49-F238E27FC236}">
                <a16:creationId xmlns:a16="http://schemas.microsoft.com/office/drawing/2014/main" id="{C77F5FAB-2349-EE49-8CA7-B3D58E4DF743}"/>
              </a:ext>
            </a:extLst>
          </p:cNvPr>
          <p:cNvSpPr>
            <a:spLocks noGrp="1"/>
          </p:cNvSpPr>
          <p:nvPr>
            <p:ph type="ftr" sz="quarter" idx="11"/>
          </p:nvPr>
        </p:nvSpPr>
        <p:spPr>
          <a:xfrm>
            <a:off x="2251204" y="6407639"/>
            <a:ext cx="5654551"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SuperKEKB MAC@KEK</a:t>
            </a:r>
            <a:endParaRPr lang="en-US" altLang="ja-JP" sz="1400" dirty="0">
              <a:solidFill>
                <a:schemeClr val="folHlink"/>
              </a:solidFill>
              <a:latin typeface="Times" pitchFamily="2" charset="0"/>
            </a:endParaRPr>
          </a:p>
        </p:txBody>
      </p:sp>
      <p:sp>
        <p:nvSpPr>
          <p:cNvPr id="11267" name="スライド番号プレースホルダー 5">
            <a:extLst>
              <a:ext uri="{FF2B5EF4-FFF2-40B4-BE49-F238E27FC236}">
                <a16:creationId xmlns:a16="http://schemas.microsoft.com/office/drawing/2014/main" id="{FE9A2176-E05F-8449-AE82-DD707BF87886}"/>
              </a:ext>
            </a:extLst>
          </p:cNvPr>
          <p:cNvSpPr>
            <a:spLocks noGrp="1"/>
          </p:cNvSpPr>
          <p:nvPr>
            <p:ph type="sldNum" sz="quarter" idx="12"/>
          </p:nvPr>
        </p:nvSpPr>
        <p:spPr>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fld id="{4D5630A4-C2ED-0147-B0BC-590C2422087B}" type="slidenum">
              <a:rPr lang="en-US" altLang="ja-JP" sz="1400">
                <a:solidFill>
                  <a:schemeClr val="folHlink"/>
                </a:solidFill>
                <a:latin typeface="Times" pitchFamily="2" charset="0"/>
              </a:rPr>
              <a:pPr/>
              <a:t>22</a:t>
            </a:fld>
            <a:endParaRPr lang="en-US" altLang="ja-JP" sz="1400">
              <a:solidFill>
                <a:schemeClr val="folHlink"/>
              </a:solidFill>
              <a:latin typeface="Times" pitchFamily="2" charset="0"/>
            </a:endParaRPr>
          </a:p>
        </p:txBody>
      </p:sp>
      <p:sp>
        <p:nvSpPr>
          <p:cNvPr id="11268" name="Rectangle 2">
            <a:extLst>
              <a:ext uri="{FF2B5EF4-FFF2-40B4-BE49-F238E27FC236}">
                <a16:creationId xmlns:a16="http://schemas.microsoft.com/office/drawing/2014/main" id="{16C2CD08-161D-E647-8AB9-55E93BA9D34C}"/>
              </a:ext>
            </a:extLst>
          </p:cNvPr>
          <p:cNvSpPr>
            <a:spLocks noGrp="1" noChangeArrowheads="1"/>
          </p:cNvSpPr>
          <p:nvPr>
            <p:ph type="title"/>
          </p:nvPr>
        </p:nvSpPr>
        <p:spPr>
          <a:xfrm>
            <a:off x="1" y="81464"/>
            <a:ext cx="9144000" cy="762000"/>
          </a:xfrm>
        </p:spPr>
        <p:txBody>
          <a:bodyPr/>
          <a:lstStyle/>
          <a:p>
            <a:pPr eaLnBrk="1" hangingPunct="1"/>
            <a:r>
              <a:rPr lang="en-US" altLang="ja-JP" sz="2600" b="1" i="1" dirty="0">
                <a:solidFill>
                  <a:srgbClr val="002060"/>
                </a:solidFill>
                <a:latin typeface="Times" pitchFamily="2" charset="0"/>
                <a:ea typeface="平成明朝" pitchFamily="84" charset="-128"/>
              </a:rPr>
              <a:t>Variations in the e+ bunch charges as a function of the capture phase at SP15-25, SP16-25, and SP16-5</a:t>
            </a:r>
            <a:endParaRPr lang="en-US" altLang="ja-JP" sz="2600" b="1" dirty="0">
              <a:solidFill>
                <a:srgbClr val="002060"/>
              </a:solidFill>
              <a:latin typeface="Times" pitchFamily="2" charset="0"/>
              <a:ea typeface="平成明朝" pitchFamily="84" charset="-128"/>
            </a:endParaRPr>
          </a:p>
        </p:txBody>
      </p:sp>
      <p:sp>
        <p:nvSpPr>
          <p:cNvPr id="7" name="テキスト ボックス 6">
            <a:extLst>
              <a:ext uri="{FF2B5EF4-FFF2-40B4-BE49-F238E27FC236}">
                <a16:creationId xmlns:a16="http://schemas.microsoft.com/office/drawing/2014/main" id="{AB867977-F5EF-97CF-2F99-E1D6F4467DEB}"/>
              </a:ext>
            </a:extLst>
          </p:cNvPr>
          <p:cNvSpPr txBox="1"/>
          <p:nvPr/>
        </p:nvSpPr>
        <p:spPr>
          <a:xfrm flipH="1">
            <a:off x="3099944" y="3395949"/>
            <a:ext cx="1372605" cy="584775"/>
          </a:xfrm>
          <a:prstGeom prst="rect">
            <a:avLst/>
          </a:prstGeom>
          <a:noFill/>
        </p:spPr>
        <p:txBody>
          <a:bodyPr wrap="square" rtlCol="0">
            <a:spAutoFit/>
          </a:bodyPr>
          <a:lstStyle/>
          <a:p>
            <a:r>
              <a:rPr kumimoji="1" lang="en-US" altLang="ja-JP" sz="1600" i="1" dirty="0">
                <a:solidFill>
                  <a:srgbClr val="910002"/>
                </a:solidFill>
                <a:latin typeface="Times" pitchFamily="2" charset="0"/>
              </a:rPr>
              <a:t>dec. e+</a:t>
            </a:r>
            <a:r>
              <a:rPr kumimoji="1" lang="en-US" altLang="ja-JP" sz="1600" dirty="0">
                <a:solidFill>
                  <a:srgbClr val="910002"/>
                </a:solidFill>
                <a:latin typeface="Times" pitchFamily="2" charset="0"/>
              </a:rPr>
              <a:t>@</a:t>
            </a:r>
            <a:r>
              <a:rPr kumimoji="1" lang="en-US" altLang="ja-JP" sz="1600" i="1" dirty="0">
                <a:solidFill>
                  <a:srgbClr val="910002"/>
                </a:solidFill>
                <a:latin typeface="Times" pitchFamily="2" charset="0"/>
              </a:rPr>
              <a:t>e</a:t>
            </a:r>
            <a:r>
              <a:rPr kumimoji="1" lang="en-US" altLang="ja-JP" sz="1600" dirty="0">
                <a:solidFill>
                  <a:srgbClr val="910002"/>
                </a:solidFill>
                <a:latin typeface="Times" pitchFamily="2" charset="0"/>
              </a:rPr>
              <a:t>-</a:t>
            </a:r>
            <a:r>
              <a:rPr kumimoji="1" lang="en-US" altLang="ja-JP" sz="1600" i="1" dirty="0">
                <a:solidFill>
                  <a:srgbClr val="910002"/>
                </a:solidFill>
                <a:latin typeface="Times" pitchFamily="2" charset="0"/>
              </a:rPr>
              <a:t>e+</a:t>
            </a:r>
          </a:p>
          <a:p>
            <a:r>
              <a:rPr kumimoji="1" lang="en-US" altLang="ja-JP" sz="1600" dirty="0">
                <a:solidFill>
                  <a:srgbClr val="910002"/>
                </a:solidFill>
                <a:latin typeface="Times" pitchFamily="2" charset="0"/>
              </a:rPr>
              <a:t>SP1625</a:t>
            </a:r>
          </a:p>
        </p:txBody>
      </p:sp>
      <p:sp>
        <p:nvSpPr>
          <p:cNvPr id="29" name="テキスト ボックス 28">
            <a:extLst>
              <a:ext uri="{FF2B5EF4-FFF2-40B4-BE49-F238E27FC236}">
                <a16:creationId xmlns:a16="http://schemas.microsoft.com/office/drawing/2014/main" id="{E1EA9DC0-715A-D3D1-ACC1-DB96BB7E0F43}"/>
              </a:ext>
            </a:extLst>
          </p:cNvPr>
          <p:cNvSpPr txBox="1"/>
          <p:nvPr/>
        </p:nvSpPr>
        <p:spPr>
          <a:xfrm flipH="1">
            <a:off x="419585" y="2896810"/>
            <a:ext cx="1398196" cy="584775"/>
          </a:xfrm>
          <a:prstGeom prst="rect">
            <a:avLst/>
          </a:prstGeom>
          <a:noFill/>
        </p:spPr>
        <p:txBody>
          <a:bodyPr wrap="square" rtlCol="0">
            <a:spAutoFit/>
          </a:bodyPr>
          <a:lstStyle/>
          <a:p>
            <a:r>
              <a:rPr kumimoji="1" lang="en-US" altLang="ja-JP" sz="1600" i="1" dirty="0">
                <a:solidFill>
                  <a:srgbClr val="006600"/>
                </a:solidFill>
                <a:latin typeface="Times" pitchFamily="2" charset="0"/>
              </a:rPr>
              <a:t>acc. e</a:t>
            </a:r>
            <a:r>
              <a:rPr kumimoji="1" lang="en-US" altLang="ja-JP" sz="1600" dirty="0">
                <a:solidFill>
                  <a:srgbClr val="006600"/>
                </a:solidFill>
                <a:latin typeface="Times" pitchFamily="2" charset="0"/>
              </a:rPr>
              <a:t>+@</a:t>
            </a:r>
            <a:r>
              <a:rPr kumimoji="1" lang="en-US" altLang="ja-JP" sz="1600" i="1" dirty="0">
                <a:solidFill>
                  <a:srgbClr val="006600"/>
                </a:solidFill>
                <a:latin typeface="Times" pitchFamily="2" charset="0"/>
              </a:rPr>
              <a:t>e+e-</a:t>
            </a:r>
            <a:r>
              <a:rPr kumimoji="1" lang="en-US" altLang="ja-JP" sz="1600" dirty="0">
                <a:solidFill>
                  <a:srgbClr val="006600"/>
                </a:solidFill>
                <a:latin typeface="Times" pitchFamily="2" charset="0"/>
              </a:rPr>
              <a:t>SP1525</a:t>
            </a:r>
          </a:p>
        </p:txBody>
      </p:sp>
      <p:sp>
        <p:nvSpPr>
          <p:cNvPr id="5" name="テキスト ボックス 4">
            <a:extLst>
              <a:ext uri="{FF2B5EF4-FFF2-40B4-BE49-F238E27FC236}">
                <a16:creationId xmlns:a16="http://schemas.microsoft.com/office/drawing/2014/main" id="{43BAFBAA-9D18-6D42-269B-0E1E955E0454}"/>
              </a:ext>
            </a:extLst>
          </p:cNvPr>
          <p:cNvSpPr txBox="1"/>
          <p:nvPr/>
        </p:nvSpPr>
        <p:spPr>
          <a:xfrm flipH="1">
            <a:off x="1635350" y="3209019"/>
            <a:ext cx="1372607" cy="584775"/>
          </a:xfrm>
          <a:prstGeom prst="rect">
            <a:avLst/>
          </a:prstGeom>
          <a:noFill/>
        </p:spPr>
        <p:txBody>
          <a:bodyPr wrap="square" rtlCol="0">
            <a:spAutoFit/>
          </a:bodyPr>
          <a:lstStyle/>
          <a:p>
            <a:r>
              <a:rPr kumimoji="1" lang="en-US" altLang="ja-JP" sz="1600" i="1" dirty="0">
                <a:solidFill>
                  <a:srgbClr val="006600"/>
                </a:solidFill>
                <a:latin typeface="Times" pitchFamily="2" charset="0"/>
              </a:rPr>
              <a:t>acc. e</a:t>
            </a:r>
            <a:r>
              <a:rPr kumimoji="1" lang="en-US" altLang="ja-JP" sz="1600" dirty="0">
                <a:solidFill>
                  <a:srgbClr val="006600"/>
                </a:solidFill>
                <a:latin typeface="Times" pitchFamily="2" charset="0"/>
              </a:rPr>
              <a:t>+@</a:t>
            </a:r>
            <a:r>
              <a:rPr kumimoji="1" lang="en-US" altLang="ja-JP" sz="1600" i="1" dirty="0" err="1">
                <a:solidFill>
                  <a:srgbClr val="006600"/>
                </a:solidFill>
                <a:latin typeface="Times" pitchFamily="2" charset="0"/>
              </a:rPr>
              <a:t>e+e</a:t>
            </a:r>
            <a:r>
              <a:rPr kumimoji="1" lang="en-US" altLang="ja-JP" sz="1600" i="1" dirty="0">
                <a:solidFill>
                  <a:srgbClr val="006600"/>
                </a:solidFill>
                <a:latin typeface="Times" pitchFamily="2" charset="0"/>
              </a:rPr>
              <a:t>-</a:t>
            </a:r>
          </a:p>
          <a:p>
            <a:r>
              <a:rPr kumimoji="1" lang="en-US" altLang="ja-JP" sz="1600" dirty="0">
                <a:solidFill>
                  <a:srgbClr val="006600"/>
                </a:solidFill>
                <a:latin typeface="Times" pitchFamily="2" charset="0"/>
              </a:rPr>
              <a:t>SP1625</a:t>
            </a:r>
          </a:p>
        </p:txBody>
      </p:sp>
      <p:sp>
        <p:nvSpPr>
          <p:cNvPr id="11" name="テキスト ボックス 10">
            <a:extLst>
              <a:ext uri="{FF2B5EF4-FFF2-40B4-BE49-F238E27FC236}">
                <a16:creationId xmlns:a16="http://schemas.microsoft.com/office/drawing/2014/main" id="{FCEF1BF0-C7A0-68A2-DB7B-0F9B5D03165B}"/>
              </a:ext>
            </a:extLst>
          </p:cNvPr>
          <p:cNvSpPr txBox="1"/>
          <p:nvPr/>
        </p:nvSpPr>
        <p:spPr>
          <a:xfrm flipH="1">
            <a:off x="2838462" y="2911684"/>
            <a:ext cx="1372607" cy="584775"/>
          </a:xfrm>
          <a:prstGeom prst="rect">
            <a:avLst/>
          </a:prstGeom>
          <a:noFill/>
        </p:spPr>
        <p:txBody>
          <a:bodyPr wrap="square" rtlCol="0">
            <a:spAutoFit/>
          </a:bodyPr>
          <a:lstStyle/>
          <a:p>
            <a:r>
              <a:rPr kumimoji="1" lang="en-US" altLang="ja-JP" sz="1600" i="1" dirty="0">
                <a:solidFill>
                  <a:srgbClr val="910002"/>
                </a:solidFill>
                <a:latin typeface="Times" pitchFamily="2" charset="0"/>
              </a:rPr>
              <a:t>dec. e</a:t>
            </a:r>
            <a:r>
              <a:rPr kumimoji="1" lang="en-US" altLang="ja-JP" sz="1600" dirty="0">
                <a:solidFill>
                  <a:srgbClr val="910002"/>
                </a:solidFill>
                <a:latin typeface="Times" pitchFamily="2" charset="0"/>
              </a:rPr>
              <a:t>+@</a:t>
            </a:r>
            <a:r>
              <a:rPr kumimoji="1" lang="en-US" altLang="ja-JP" sz="1600" i="1" dirty="0">
                <a:solidFill>
                  <a:srgbClr val="910002"/>
                </a:solidFill>
                <a:latin typeface="Times" pitchFamily="2" charset="0"/>
              </a:rPr>
              <a:t>e-e+</a:t>
            </a:r>
          </a:p>
          <a:p>
            <a:r>
              <a:rPr kumimoji="1" lang="en-US" altLang="ja-JP" sz="1600" dirty="0">
                <a:solidFill>
                  <a:srgbClr val="910002"/>
                </a:solidFill>
                <a:latin typeface="Times" pitchFamily="2" charset="0"/>
              </a:rPr>
              <a:t>SP1525</a:t>
            </a:r>
          </a:p>
        </p:txBody>
      </p:sp>
      <p:sp>
        <p:nvSpPr>
          <p:cNvPr id="12" name="テキスト ボックス 11">
            <a:extLst>
              <a:ext uri="{FF2B5EF4-FFF2-40B4-BE49-F238E27FC236}">
                <a16:creationId xmlns:a16="http://schemas.microsoft.com/office/drawing/2014/main" id="{F5B8906E-5B9F-18CB-FE93-6B3542C68FF4}"/>
              </a:ext>
            </a:extLst>
          </p:cNvPr>
          <p:cNvSpPr txBox="1"/>
          <p:nvPr/>
        </p:nvSpPr>
        <p:spPr>
          <a:xfrm flipH="1">
            <a:off x="865362" y="4698125"/>
            <a:ext cx="1205805" cy="338554"/>
          </a:xfrm>
          <a:prstGeom prst="rect">
            <a:avLst/>
          </a:prstGeom>
          <a:noFill/>
        </p:spPr>
        <p:txBody>
          <a:bodyPr wrap="square" rtlCol="0">
            <a:spAutoFit/>
          </a:bodyPr>
          <a:lstStyle/>
          <a:p>
            <a:r>
              <a:rPr kumimoji="1" lang="en-US" altLang="ja-JP" sz="1600" i="1" dirty="0">
                <a:solidFill>
                  <a:srgbClr val="910002"/>
                </a:solidFill>
                <a:latin typeface="Times" pitchFamily="2" charset="0"/>
              </a:rPr>
              <a:t>e+</a:t>
            </a:r>
            <a:r>
              <a:rPr kumimoji="1" lang="en-US" altLang="ja-JP" sz="1600" dirty="0">
                <a:solidFill>
                  <a:srgbClr val="910002"/>
                </a:solidFill>
                <a:latin typeface="Times" pitchFamily="2" charset="0"/>
              </a:rPr>
              <a:t>@SP165</a:t>
            </a:r>
          </a:p>
        </p:txBody>
      </p:sp>
      <p:sp>
        <p:nvSpPr>
          <p:cNvPr id="2" name="テキスト ボックス 1">
            <a:extLst>
              <a:ext uri="{FF2B5EF4-FFF2-40B4-BE49-F238E27FC236}">
                <a16:creationId xmlns:a16="http://schemas.microsoft.com/office/drawing/2014/main" id="{C46AA196-034C-E02C-F048-1D7ABBD1F7FD}"/>
              </a:ext>
            </a:extLst>
          </p:cNvPr>
          <p:cNvSpPr txBox="1"/>
          <p:nvPr/>
        </p:nvSpPr>
        <p:spPr>
          <a:xfrm>
            <a:off x="4384767" y="892013"/>
            <a:ext cx="4759233" cy="3693319"/>
          </a:xfrm>
          <a:prstGeom prst="rect">
            <a:avLst/>
          </a:prstGeom>
          <a:noFill/>
        </p:spPr>
        <p:txBody>
          <a:bodyPr wrap="square" rtlCol="0">
            <a:spAutoFit/>
          </a:bodyPr>
          <a:lstStyle/>
          <a:p>
            <a:r>
              <a:rPr kumimoji="1" lang="ja-JP" altLang="en-US" sz="1800" i="1">
                <a:solidFill>
                  <a:srgbClr val="910002"/>
                </a:solidFill>
                <a:latin typeface="Times New Roman" panose="02020603050405020304" pitchFamily="18" charset="0"/>
                <a:cs typeface="Times New Roman" panose="02020603050405020304" pitchFamily="18" charset="0"/>
              </a:rPr>
              <a:t>・</a:t>
            </a:r>
            <a:r>
              <a:rPr kumimoji="1" lang="en-US" altLang="ja-JP" sz="1800" i="1" dirty="0">
                <a:solidFill>
                  <a:srgbClr val="910002"/>
                </a:solidFill>
                <a:latin typeface="Times New Roman" panose="02020603050405020304" pitchFamily="18" charset="0"/>
                <a:cs typeface="Times New Roman" panose="02020603050405020304" pitchFamily="18" charset="0"/>
              </a:rPr>
              <a:t> It is clear that the present operation point is not on an optimized point.</a:t>
            </a:r>
            <a:endParaRPr kumimoji="1" lang="en-US" altLang="ja-JP" sz="1800" i="1" dirty="0">
              <a:latin typeface="Times New Roman" panose="02020603050405020304" pitchFamily="18" charset="0"/>
              <a:cs typeface="Times New Roman" panose="02020603050405020304" pitchFamily="18" charset="0"/>
            </a:endParaRPr>
          </a:p>
          <a:p>
            <a:r>
              <a:rPr kumimoji="1" lang="ja-JP" altLang="en-US" sz="1800" i="1">
                <a:solidFill>
                  <a:srgbClr val="006600"/>
                </a:solidFill>
                <a:latin typeface="Times New Roman" panose="02020603050405020304" pitchFamily="18" charset="0"/>
                <a:cs typeface="Times New Roman" panose="02020603050405020304" pitchFamily="18" charset="0"/>
              </a:rPr>
              <a:t>・</a:t>
            </a:r>
            <a:r>
              <a:rPr kumimoji="1" lang="en-US" altLang="ja-JP" sz="1800" i="1" dirty="0">
                <a:solidFill>
                  <a:srgbClr val="006600"/>
                </a:solidFill>
                <a:latin typeface="Times New Roman" panose="02020603050405020304" pitchFamily="18" charset="0"/>
                <a:cs typeface="Times New Roman" panose="02020603050405020304" pitchFamily="18" charset="0"/>
              </a:rPr>
              <a:t> The e+ yield at the maximum point obtained by a BPM after the capture section is only ~5% greater than that at the nominal operation point. </a:t>
            </a:r>
            <a:endParaRPr kumimoji="1" lang="en-US" altLang="ja-JP" sz="1800" i="1" dirty="0">
              <a:latin typeface="Times New Roman" panose="02020603050405020304" pitchFamily="18" charset="0"/>
              <a:cs typeface="Times New Roman" panose="02020603050405020304" pitchFamily="18" charset="0"/>
            </a:endParaRPr>
          </a:p>
          <a:p>
            <a:r>
              <a:rPr kumimoji="1" lang="ja-JP" altLang="en-US" sz="1800" i="1">
                <a:solidFill>
                  <a:srgbClr val="910002"/>
                </a:solidFill>
                <a:latin typeface="Times New Roman" panose="02020603050405020304" pitchFamily="18" charset="0"/>
                <a:cs typeface="Times New Roman" panose="02020603050405020304" pitchFamily="18" charset="0"/>
              </a:rPr>
              <a:t>・</a:t>
            </a:r>
            <a:r>
              <a:rPr kumimoji="1" lang="en-US" altLang="ja-JP" sz="1800" i="1" dirty="0">
                <a:solidFill>
                  <a:srgbClr val="910002"/>
                </a:solidFill>
                <a:latin typeface="Times New Roman" panose="02020603050405020304" pitchFamily="18" charset="0"/>
                <a:cs typeface="Times New Roman" panose="02020603050405020304" pitchFamily="18" charset="0"/>
              </a:rPr>
              <a:t> The capture phase at the max. e+ yield in the capture section is shifted from that after the capture section.</a:t>
            </a:r>
            <a:endParaRPr kumimoji="1" lang="en-US" altLang="ja-JP" sz="1800" i="1" dirty="0">
              <a:latin typeface="Times New Roman" panose="02020603050405020304" pitchFamily="18" charset="0"/>
              <a:cs typeface="Times New Roman" panose="02020603050405020304" pitchFamily="18" charset="0"/>
            </a:endParaRPr>
          </a:p>
          <a:p>
            <a:r>
              <a:rPr kumimoji="1" lang="ja-JP" altLang="en-US" sz="1800" i="1">
                <a:solidFill>
                  <a:srgbClr val="006600"/>
                </a:solidFill>
                <a:latin typeface="Times New Roman" panose="02020603050405020304" pitchFamily="18" charset="0"/>
                <a:cs typeface="Times New Roman" panose="02020603050405020304" pitchFamily="18" charset="0"/>
              </a:rPr>
              <a:t>・</a:t>
            </a:r>
            <a:r>
              <a:rPr kumimoji="1" lang="en-US" altLang="ja-JP" sz="1800" i="1" dirty="0">
                <a:solidFill>
                  <a:srgbClr val="006600"/>
                </a:solidFill>
                <a:latin typeface="Times New Roman" panose="02020603050405020304" pitchFamily="18" charset="0"/>
                <a:cs typeface="Times New Roman" panose="02020603050405020304" pitchFamily="18" charset="0"/>
              </a:rPr>
              <a:t> The results show that only the e+ yield measurement at the location after the capture section is not sufficient in the optimization procedure. More detailed parameter tunings may be required.</a:t>
            </a:r>
          </a:p>
        </p:txBody>
      </p:sp>
    </p:spTree>
    <p:extLst>
      <p:ext uri="{BB962C8B-B14F-4D97-AF65-F5344CB8AC3E}">
        <p14:creationId xmlns:p14="http://schemas.microsoft.com/office/powerpoint/2010/main" val="38900602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日付プレースホルダー 3">
            <a:extLst>
              <a:ext uri="{FF2B5EF4-FFF2-40B4-BE49-F238E27FC236}">
                <a16:creationId xmlns:a16="http://schemas.microsoft.com/office/drawing/2014/main" id="{A1597EC1-CF51-8940-A5AE-13044A35B445}"/>
              </a:ext>
            </a:extLst>
          </p:cNvPr>
          <p:cNvSpPr>
            <a:spLocks noGrp="1"/>
          </p:cNvSpPr>
          <p:nvPr>
            <p:ph type="dt" sz="quarter" idx="10"/>
          </p:nvPr>
        </p:nvSpPr>
        <p:spPr>
          <a:xfrm>
            <a:off x="397048" y="6185177"/>
            <a:ext cx="2692190"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25-27 Mar. 2024, Tsuyoshi Suwada/ KEK Acc.Lab.</a:t>
            </a:r>
            <a:endParaRPr lang="en-US" altLang="ja-JP" sz="1400" dirty="0">
              <a:solidFill>
                <a:schemeClr val="folHlink"/>
              </a:solidFill>
              <a:latin typeface="Times" pitchFamily="2" charset="0"/>
            </a:endParaRPr>
          </a:p>
        </p:txBody>
      </p:sp>
      <p:sp>
        <p:nvSpPr>
          <p:cNvPr id="10242" name="フッター プレースホルダー 4">
            <a:extLst>
              <a:ext uri="{FF2B5EF4-FFF2-40B4-BE49-F238E27FC236}">
                <a16:creationId xmlns:a16="http://schemas.microsoft.com/office/drawing/2014/main" id="{2F3047DC-F557-8C47-AD88-F36FB417DEFC}"/>
              </a:ext>
            </a:extLst>
          </p:cNvPr>
          <p:cNvSpPr>
            <a:spLocks noGrp="1"/>
          </p:cNvSpPr>
          <p:nvPr>
            <p:ph type="ftr" sz="quarter" idx="11"/>
          </p:nvPr>
        </p:nvSpPr>
        <p:spPr>
          <a:xfrm>
            <a:off x="3124200" y="6429827"/>
            <a:ext cx="3517900"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SuperKEKB MAC@KEK</a:t>
            </a:r>
            <a:endParaRPr lang="en-US" altLang="ja-JP" sz="1400" dirty="0">
              <a:solidFill>
                <a:schemeClr val="folHlink"/>
              </a:solidFill>
              <a:latin typeface="Times" pitchFamily="2" charset="0"/>
            </a:endParaRPr>
          </a:p>
        </p:txBody>
      </p:sp>
      <p:sp>
        <p:nvSpPr>
          <p:cNvPr id="10243" name="スライド番号プレースホルダー 5">
            <a:extLst>
              <a:ext uri="{FF2B5EF4-FFF2-40B4-BE49-F238E27FC236}">
                <a16:creationId xmlns:a16="http://schemas.microsoft.com/office/drawing/2014/main" id="{AEF52CED-7ECA-AC47-BF2F-68C5408E9F5A}"/>
              </a:ext>
            </a:extLst>
          </p:cNvPr>
          <p:cNvSpPr>
            <a:spLocks noGrp="1"/>
          </p:cNvSpPr>
          <p:nvPr>
            <p:ph type="sldNum" sz="quarter" idx="12"/>
          </p:nvPr>
        </p:nvSpPr>
        <p:spPr>
          <a:xfrm>
            <a:off x="6553200" y="6198470"/>
            <a:ext cx="1905000"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fld id="{9957957C-0BDD-0D40-87D4-5734E876F481}" type="slidenum">
              <a:rPr lang="en-US" altLang="ja-JP" sz="1400">
                <a:solidFill>
                  <a:schemeClr val="folHlink"/>
                </a:solidFill>
                <a:latin typeface="Times" pitchFamily="2" charset="0"/>
              </a:rPr>
              <a:pPr/>
              <a:t>23</a:t>
            </a:fld>
            <a:endParaRPr lang="en-US" altLang="ja-JP" sz="1400">
              <a:solidFill>
                <a:schemeClr val="folHlink"/>
              </a:solidFill>
              <a:latin typeface="Times" pitchFamily="2" charset="0"/>
            </a:endParaRPr>
          </a:p>
        </p:txBody>
      </p:sp>
      <p:sp>
        <p:nvSpPr>
          <p:cNvPr id="10244" name="Rectangle 2">
            <a:extLst>
              <a:ext uri="{FF2B5EF4-FFF2-40B4-BE49-F238E27FC236}">
                <a16:creationId xmlns:a16="http://schemas.microsoft.com/office/drawing/2014/main" id="{A7BC4477-FC39-5442-A1C8-523101152CB8}"/>
              </a:ext>
            </a:extLst>
          </p:cNvPr>
          <p:cNvSpPr>
            <a:spLocks noGrp="1" noChangeArrowheads="1"/>
          </p:cNvSpPr>
          <p:nvPr>
            <p:ph type="title"/>
          </p:nvPr>
        </p:nvSpPr>
        <p:spPr>
          <a:xfrm>
            <a:off x="0" y="0"/>
            <a:ext cx="9154905" cy="990600"/>
          </a:xfrm>
        </p:spPr>
        <p:txBody>
          <a:bodyPr/>
          <a:lstStyle/>
          <a:p>
            <a:pPr eaLnBrk="1" hangingPunct="1"/>
            <a:r>
              <a:rPr lang="en-US" altLang="ja-JP" sz="3200" b="1" i="1" dirty="0">
                <a:solidFill>
                  <a:srgbClr val="002060"/>
                </a:solidFill>
                <a:latin typeface="Times" pitchFamily="2" charset="0"/>
                <a:ea typeface="平成明朝" pitchFamily="84" charset="-128"/>
              </a:rPr>
              <a:t>Layout of the e+ source of the SKEKB injector </a:t>
            </a:r>
            <a:r>
              <a:rPr lang="en-US" altLang="ja-JP" sz="3200" b="1" i="1" dirty="0" err="1">
                <a:solidFill>
                  <a:srgbClr val="002060"/>
                </a:solidFill>
                <a:latin typeface="Times" pitchFamily="2" charset="0"/>
                <a:ea typeface="平成明朝" pitchFamily="84" charset="-128"/>
              </a:rPr>
              <a:t>linac</a:t>
            </a:r>
            <a:endParaRPr lang="en-US" altLang="ja-JP" sz="3200" b="1" i="1" dirty="0">
              <a:solidFill>
                <a:srgbClr val="002060"/>
              </a:solidFill>
              <a:latin typeface="Times" pitchFamily="2" charset="0"/>
              <a:ea typeface="平成明朝" pitchFamily="84" charset="-128"/>
            </a:endParaRPr>
          </a:p>
        </p:txBody>
      </p:sp>
      <p:sp>
        <p:nvSpPr>
          <p:cNvPr id="5" name="テキスト ボックス 4">
            <a:extLst>
              <a:ext uri="{FF2B5EF4-FFF2-40B4-BE49-F238E27FC236}">
                <a16:creationId xmlns:a16="http://schemas.microsoft.com/office/drawing/2014/main" id="{A0087499-4777-2440-B861-C4CF662728E0}"/>
              </a:ext>
            </a:extLst>
          </p:cNvPr>
          <p:cNvSpPr txBox="1"/>
          <p:nvPr/>
        </p:nvSpPr>
        <p:spPr>
          <a:xfrm>
            <a:off x="150607" y="3257688"/>
            <a:ext cx="8853693" cy="2554545"/>
          </a:xfrm>
          <a:prstGeom prst="rect">
            <a:avLst/>
          </a:prstGeom>
          <a:noFill/>
          <a:ln>
            <a:solidFill>
              <a:srgbClr val="0000FF"/>
            </a:solidFill>
          </a:ln>
        </p:spPr>
        <p:txBody>
          <a:bodyPr wrap="square" rtlCol="0">
            <a:spAutoFit/>
          </a:bodyPr>
          <a:lstStyle/>
          <a:p>
            <a:r>
              <a:rPr kumimoji="1" lang="ja-JP" altLang="en-US" sz="2000">
                <a:latin typeface="Times" pitchFamily="2" charset="0"/>
              </a:rPr>
              <a:t>・</a:t>
            </a:r>
            <a:r>
              <a:rPr kumimoji="1" lang="en-US" altLang="ja-JP" sz="2000" dirty="0">
                <a:latin typeface="Times" pitchFamily="2" charset="0"/>
              </a:rPr>
              <a:t>Total length of the capture section ~15 m</a:t>
            </a:r>
          </a:p>
          <a:p>
            <a:r>
              <a:rPr kumimoji="1" lang="ja-JP" altLang="en-US" sz="2000">
                <a:latin typeface="Times" pitchFamily="2" charset="0"/>
              </a:rPr>
              <a:t>・</a:t>
            </a:r>
            <a:r>
              <a:rPr kumimoji="1" lang="en-US" altLang="ja-JP" sz="2000" i="1" dirty="0">
                <a:latin typeface="Times" pitchFamily="2" charset="0"/>
              </a:rPr>
              <a:t>Primary </a:t>
            </a:r>
            <a:r>
              <a:rPr kumimoji="1" lang="en-US" altLang="ja-JP" sz="2000" i="1" dirty="0" err="1">
                <a:latin typeface="Times" pitchFamily="2" charset="0"/>
              </a:rPr>
              <a:t>Ee</a:t>
            </a:r>
            <a:r>
              <a:rPr kumimoji="1" lang="en-US" altLang="ja-JP" sz="2000" i="1" dirty="0">
                <a:latin typeface="Times" pitchFamily="2" charset="0"/>
              </a:rPr>
              <a:t>- </a:t>
            </a:r>
            <a:r>
              <a:rPr kumimoji="1" lang="en-US" altLang="ja-JP" sz="2000" dirty="0">
                <a:latin typeface="Times" pitchFamily="2" charset="0"/>
              </a:rPr>
              <a:t>= 3.5 GeV, ~10 </a:t>
            </a:r>
            <a:r>
              <a:rPr kumimoji="1" lang="en-US" altLang="ja-JP" sz="2000" dirty="0" err="1">
                <a:latin typeface="Times" pitchFamily="2" charset="0"/>
              </a:rPr>
              <a:t>nC</a:t>
            </a:r>
            <a:r>
              <a:rPr kumimoji="1" lang="en-US" altLang="ja-JP" sz="2000" dirty="0">
                <a:latin typeface="Times" pitchFamily="2" charset="0"/>
              </a:rPr>
              <a:t> (</a:t>
            </a:r>
            <a:r>
              <a:rPr kumimoji="1" lang="en-US" altLang="ja-JP" sz="2000" i="1" dirty="0">
                <a:latin typeface="Times" pitchFamily="2" charset="0"/>
              </a:rPr>
              <a:t>single-bunch</a:t>
            </a:r>
            <a:r>
              <a:rPr kumimoji="1" lang="en-US" altLang="ja-JP" sz="2000" dirty="0">
                <a:latin typeface="Times" pitchFamily="2" charset="0"/>
              </a:rPr>
              <a:t>) </a:t>
            </a:r>
          </a:p>
          <a:p>
            <a:r>
              <a:rPr kumimoji="1" lang="ja-JP" altLang="en-US" sz="2000">
                <a:latin typeface="Times" pitchFamily="2" charset="0"/>
              </a:rPr>
              <a:t>・</a:t>
            </a:r>
            <a:r>
              <a:rPr kumimoji="1" lang="en-US" altLang="ja-JP" sz="2000" i="1" dirty="0" err="1">
                <a:latin typeface="Times" pitchFamily="2" charset="0"/>
              </a:rPr>
              <a:t>Ee</a:t>
            </a:r>
            <a:r>
              <a:rPr kumimoji="1" lang="en-US" altLang="ja-JP" sz="2000" i="1" dirty="0">
                <a:latin typeface="Times" pitchFamily="2" charset="0"/>
              </a:rPr>
              <a:t>+ ~</a:t>
            </a:r>
            <a:r>
              <a:rPr kumimoji="1" lang="en-US" altLang="ja-JP" sz="2000" dirty="0">
                <a:latin typeface="Times" pitchFamily="2" charset="0"/>
              </a:rPr>
              <a:t> 120 MeV after the capture section  </a:t>
            </a:r>
          </a:p>
          <a:p>
            <a:r>
              <a:rPr kumimoji="1" lang="ja-JP" altLang="en-US" sz="2000">
                <a:latin typeface="Times" pitchFamily="2" charset="0"/>
              </a:rPr>
              <a:t>・ </a:t>
            </a:r>
            <a:r>
              <a:rPr kumimoji="1" lang="en-US" altLang="ja-JP" sz="2000" i="1" dirty="0">
                <a:latin typeface="Times" pitchFamily="2" charset="0"/>
              </a:rPr>
              <a:t>e+ target 14mm-thick W</a:t>
            </a:r>
            <a:endParaRPr kumimoji="1" lang="en-US" altLang="ja-JP" sz="2000" dirty="0">
              <a:latin typeface="Times" pitchFamily="2" charset="0"/>
            </a:endParaRPr>
          </a:p>
          <a:p>
            <a:r>
              <a:rPr kumimoji="1" lang="ja-JP" altLang="en-US" sz="2000">
                <a:latin typeface="Times" pitchFamily="2" charset="0"/>
              </a:rPr>
              <a:t>・</a:t>
            </a:r>
            <a:r>
              <a:rPr kumimoji="1" lang="en-US" altLang="ja-JP" sz="2000" dirty="0">
                <a:latin typeface="Times" pitchFamily="2" charset="0"/>
              </a:rPr>
              <a:t>Solenoidal fields of FC/BC 3.5/1.5 T</a:t>
            </a:r>
          </a:p>
          <a:p>
            <a:r>
              <a:rPr kumimoji="1" lang="ja-JP" altLang="en-US" sz="2000">
                <a:latin typeface="Times" pitchFamily="2" charset="0"/>
              </a:rPr>
              <a:t>・</a:t>
            </a:r>
            <a:r>
              <a:rPr kumimoji="1" lang="en-US" altLang="ja-JP" sz="2000" dirty="0">
                <a:latin typeface="Times" pitchFamily="2" charset="0"/>
              </a:rPr>
              <a:t>Solenoidal fields of DC SLs 0.4 T(unit1-5) /0.5 T(unit1-6) </a:t>
            </a:r>
          </a:p>
          <a:p>
            <a:r>
              <a:rPr kumimoji="1" lang="ja-JP" altLang="en-US" sz="2000">
                <a:latin typeface="Times" pitchFamily="2" charset="0"/>
              </a:rPr>
              <a:t>・</a:t>
            </a:r>
            <a:r>
              <a:rPr kumimoji="1" lang="en-US" altLang="ja-JP" sz="2000" dirty="0">
                <a:latin typeface="Times" pitchFamily="2" charset="0"/>
              </a:rPr>
              <a:t>LAS Acc. gains 14-20 MV/m (unit1-5) / 10 MV/m (unit1-6)</a:t>
            </a:r>
          </a:p>
          <a:p>
            <a:r>
              <a:rPr kumimoji="1" lang="ja-JP" altLang="en-US" sz="2000">
                <a:latin typeface="Times" pitchFamily="2" charset="0"/>
              </a:rPr>
              <a:t>・</a:t>
            </a:r>
            <a:r>
              <a:rPr kumimoji="1" lang="en-US" altLang="ja-JP" sz="2000" dirty="0">
                <a:solidFill>
                  <a:srgbClr val="FF0000"/>
                </a:solidFill>
                <a:latin typeface="Times" pitchFamily="2" charset="0"/>
              </a:rPr>
              <a:t>Wideband monitors (</a:t>
            </a:r>
            <a:r>
              <a:rPr kumimoji="1" lang="en-US" altLang="ja-JP" sz="2000" i="1" dirty="0">
                <a:solidFill>
                  <a:srgbClr val="FF0000"/>
                </a:solidFill>
                <a:latin typeface="Times" pitchFamily="2" charset="0"/>
              </a:rPr>
              <a:t>new for e+</a:t>
            </a:r>
            <a:r>
              <a:rPr kumimoji="1" lang="en-US" altLang="ja-JP" sz="2000" dirty="0">
                <a:solidFill>
                  <a:srgbClr val="FF0000"/>
                </a:solidFill>
                <a:latin typeface="Times" pitchFamily="2" charset="0"/>
              </a:rPr>
              <a:t>)</a:t>
            </a:r>
            <a:r>
              <a:rPr kumimoji="1" lang="en-US" altLang="ja-JP" sz="2000" dirty="0">
                <a:latin typeface="Times" pitchFamily="2" charset="0"/>
              </a:rPr>
              <a:t> and conventional BPMs (</a:t>
            </a:r>
            <a:r>
              <a:rPr kumimoji="1" lang="en-US" altLang="ja-JP" sz="2000" i="1" dirty="0">
                <a:latin typeface="Times" pitchFamily="2" charset="0"/>
              </a:rPr>
              <a:t>new for e-</a:t>
            </a:r>
            <a:r>
              <a:rPr kumimoji="1" lang="en-US" altLang="ja-JP" sz="2000" dirty="0">
                <a:latin typeface="Times" pitchFamily="2" charset="0"/>
              </a:rPr>
              <a:t>)</a:t>
            </a:r>
            <a:endParaRPr kumimoji="1" lang="ja-JP" altLang="en-US" sz="2000" dirty="0">
              <a:latin typeface="Times" pitchFamily="2" charset="0"/>
            </a:endParaRPr>
          </a:p>
        </p:txBody>
      </p:sp>
      <p:pic>
        <p:nvPicPr>
          <p:cNvPr id="14" name="図 13">
            <a:extLst>
              <a:ext uri="{FF2B5EF4-FFF2-40B4-BE49-F238E27FC236}">
                <a16:creationId xmlns:a16="http://schemas.microsoft.com/office/drawing/2014/main" id="{46F4E978-EA09-1141-AF92-0C428DEBEBD3}"/>
              </a:ext>
            </a:extLst>
          </p:cNvPr>
          <p:cNvPicPr>
            <a:picLocks noChangeAspect="1"/>
          </p:cNvPicPr>
          <p:nvPr/>
        </p:nvPicPr>
        <p:blipFill>
          <a:blip r:embed="rId2"/>
          <a:stretch>
            <a:fillRect/>
          </a:stretch>
        </p:blipFill>
        <p:spPr>
          <a:xfrm>
            <a:off x="0" y="672823"/>
            <a:ext cx="9004300" cy="2705100"/>
          </a:xfrm>
          <a:prstGeom prst="rect">
            <a:avLst/>
          </a:prstGeom>
        </p:spPr>
      </p:pic>
      <p:sp>
        <p:nvSpPr>
          <p:cNvPr id="15" name="正方形/長方形 14">
            <a:extLst>
              <a:ext uri="{FF2B5EF4-FFF2-40B4-BE49-F238E27FC236}">
                <a16:creationId xmlns:a16="http://schemas.microsoft.com/office/drawing/2014/main" id="{0D84904D-5003-924D-8B52-A3BAC8113F9E}"/>
              </a:ext>
            </a:extLst>
          </p:cNvPr>
          <p:cNvSpPr/>
          <p:nvPr/>
        </p:nvSpPr>
        <p:spPr bwMode="auto">
          <a:xfrm>
            <a:off x="1430767" y="2405811"/>
            <a:ext cx="677732" cy="401934"/>
          </a:xfrm>
          <a:prstGeom prst="rect">
            <a:avLst/>
          </a:prstGeom>
          <a:noFill/>
          <a:ln w="127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Osaka" panose="020B0600000000000000" pitchFamily="34" charset="-128"/>
            </a:endParaRPr>
          </a:p>
        </p:txBody>
      </p:sp>
      <p:sp>
        <p:nvSpPr>
          <p:cNvPr id="23" name="正方形/長方形 22">
            <a:extLst>
              <a:ext uri="{FF2B5EF4-FFF2-40B4-BE49-F238E27FC236}">
                <a16:creationId xmlns:a16="http://schemas.microsoft.com/office/drawing/2014/main" id="{8C77C19F-C8B5-434A-906B-5C67B42D876C}"/>
              </a:ext>
            </a:extLst>
          </p:cNvPr>
          <p:cNvSpPr/>
          <p:nvPr/>
        </p:nvSpPr>
        <p:spPr bwMode="auto">
          <a:xfrm>
            <a:off x="2411506" y="2418360"/>
            <a:ext cx="677732" cy="401934"/>
          </a:xfrm>
          <a:prstGeom prst="rect">
            <a:avLst/>
          </a:prstGeom>
          <a:no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Osaka" panose="020B0600000000000000" pitchFamily="34" charset="-128"/>
            </a:endParaRPr>
          </a:p>
        </p:txBody>
      </p:sp>
      <p:sp>
        <p:nvSpPr>
          <p:cNvPr id="24" name="正方形/長方形 23">
            <a:extLst>
              <a:ext uri="{FF2B5EF4-FFF2-40B4-BE49-F238E27FC236}">
                <a16:creationId xmlns:a16="http://schemas.microsoft.com/office/drawing/2014/main" id="{3DCF8C81-52F8-1046-B381-E74627FD5BCF}"/>
              </a:ext>
            </a:extLst>
          </p:cNvPr>
          <p:cNvSpPr/>
          <p:nvPr/>
        </p:nvSpPr>
        <p:spPr bwMode="auto">
          <a:xfrm>
            <a:off x="3293640" y="2407602"/>
            <a:ext cx="677732" cy="401934"/>
          </a:xfrm>
          <a:prstGeom prst="rect">
            <a:avLst/>
          </a:prstGeom>
          <a:noFill/>
          <a:ln w="127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Osaka" panose="020B0600000000000000" pitchFamily="34" charset="-128"/>
            </a:endParaRPr>
          </a:p>
        </p:txBody>
      </p:sp>
      <p:sp>
        <p:nvSpPr>
          <p:cNvPr id="25" name="正方形/長方形 24">
            <a:extLst>
              <a:ext uri="{FF2B5EF4-FFF2-40B4-BE49-F238E27FC236}">
                <a16:creationId xmlns:a16="http://schemas.microsoft.com/office/drawing/2014/main" id="{312D8CED-2DBA-604F-9889-93564FD197DE}"/>
              </a:ext>
            </a:extLst>
          </p:cNvPr>
          <p:cNvSpPr/>
          <p:nvPr/>
        </p:nvSpPr>
        <p:spPr bwMode="auto">
          <a:xfrm>
            <a:off x="4252859" y="2409394"/>
            <a:ext cx="677732" cy="401934"/>
          </a:xfrm>
          <a:prstGeom prst="rect">
            <a:avLst/>
          </a:prstGeom>
          <a:no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Osaka" panose="020B0600000000000000" pitchFamily="34" charset="-128"/>
            </a:endParaRPr>
          </a:p>
        </p:txBody>
      </p:sp>
      <p:sp>
        <p:nvSpPr>
          <p:cNvPr id="16" name="円/楕円 15">
            <a:extLst>
              <a:ext uri="{FF2B5EF4-FFF2-40B4-BE49-F238E27FC236}">
                <a16:creationId xmlns:a16="http://schemas.microsoft.com/office/drawing/2014/main" id="{32D90EB8-2035-734C-9A86-24AA5E0BF3B4}"/>
              </a:ext>
            </a:extLst>
          </p:cNvPr>
          <p:cNvSpPr/>
          <p:nvPr/>
        </p:nvSpPr>
        <p:spPr bwMode="auto">
          <a:xfrm>
            <a:off x="8229599" y="2097740"/>
            <a:ext cx="666974" cy="398033"/>
          </a:xfrm>
          <a:prstGeom prst="ellipse">
            <a:avLst/>
          </a:prstGeom>
          <a:noFill/>
          <a:ln w="9525" cap="flat" cmpd="sng" algn="ctr">
            <a:solidFill>
              <a:srgbClr val="0066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Osaka" panose="020B0600000000000000" pitchFamily="34" charset="-128"/>
            </a:endParaRPr>
          </a:p>
        </p:txBody>
      </p:sp>
      <p:sp>
        <p:nvSpPr>
          <p:cNvPr id="27" name="円/楕円 26">
            <a:extLst>
              <a:ext uri="{FF2B5EF4-FFF2-40B4-BE49-F238E27FC236}">
                <a16:creationId xmlns:a16="http://schemas.microsoft.com/office/drawing/2014/main" id="{DE613DB9-7E05-C341-92F7-F7EFCFA0D522}"/>
              </a:ext>
            </a:extLst>
          </p:cNvPr>
          <p:cNvSpPr/>
          <p:nvPr/>
        </p:nvSpPr>
        <p:spPr bwMode="auto">
          <a:xfrm>
            <a:off x="6736075" y="2121048"/>
            <a:ext cx="1041702" cy="398033"/>
          </a:xfrm>
          <a:prstGeom prst="ellipse">
            <a:avLst/>
          </a:prstGeom>
          <a:noFill/>
          <a:ln w="9525" cap="flat" cmpd="sng" algn="ctr">
            <a:solidFill>
              <a:srgbClr val="91000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Osaka" panose="020B0600000000000000" pitchFamily="34" charset="-128"/>
            </a:endParaRPr>
          </a:p>
        </p:txBody>
      </p:sp>
      <p:sp>
        <p:nvSpPr>
          <p:cNvPr id="20" name="テキスト ボックス 19">
            <a:extLst>
              <a:ext uri="{FF2B5EF4-FFF2-40B4-BE49-F238E27FC236}">
                <a16:creationId xmlns:a16="http://schemas.microsoft.com/office/drawing/2014/main" id="{37BF1E74-FC5E-4247-A664-73655363320F}"/>
              </a:ext>
            </a:extLst>
          </p:cNvPr>
          <p:cNvSpPr txBox="1"/>
          <p:nvPr/>
        </p:nvSpPr>
        <p:spPr>
          <a:xfrm>
            <a:off x="6553200" y="2518394"/>
            <a:ext cx="1713931" cy="400110"/>
          </a:xfrm>
          <a:prstGeom prst="rect">
            <a:avLst/>
          </a:prstGeom>
          <a:noFill/>
        </p:spPr>
        <p:txBody>
          <a:bodyPr wrap="none" rtlCol="0">
            <a:spAutoFit/>
          </a:bodyPr>
          <a:lstStyle/>
          <a:p>
            <a:r>
              <a:rPr kumimoji="1" lang="en-US" altLang="ja-JP" sz="2000" i="1" dirty="0">
                <a:solidFill>
                  <a:srgbClr val="C00000"/>
                </a:solidFill>
                <a:latin typeface="Times" pitchFamily="2" charset="0"/>
              </a:rPr>
              <a:t>e</a:t>
            </a:r>
            <a:r>
              <a:rPr kumimoji="1" lang="en-US" altLang="ja-JP" sz="2000" dirty="0">
                <a:solidFill>
                  <a:srgbClr val="C00000"/>
                </a:solidFill>
                <a:latin typeface="Times" pitchFamily="2" charset="0"/>
              </a:rPr>
              <a:t>+/</a:t>
            </a:r>
            <a:r>
              <a:rPr kumimoji="1" lang="en-US" altLang="ja-JP" sz="2000" i="1" dirty="0">
                <a:solidFill>
                  <a:srgbClr val="C00000"/>
                </a:solidFill>
                <a:latin typeface="Times" pitchFamily="2" charset="0"/>
              </a:rPr>
              <a:t>e</a:t>
            </a:r>
            <a:r>
              <a:rPr kumimoji="1" lang="en-US" altLang="ja-JP" sz="2000" dirty="0">
                <a:solidFill>
                  <a:srgbClr val="C00000"/>
                </a:solidFill>
                <a:latin typeface="Times" pitchFamily="2" charset="0"/>
              </a:rPr>
              <a:t>- separator</a:t>
            </a:r>
            <a:endParaRPr kumimoji="1" lang="ja-JP" altLang="en-US" sz="2000">
              <a:solidFill>
                <a:srgbClr val="C00000"/>
              </a:solidFill>
              <a:latin typeface="Times" pitchFamily="2" charset="0"/>
            </a:endParaRPr>
          </a:p>
        </p:txBody>
      </p:sp>
      <p:sp>
        <p:nvSpPr>
          <p:cNvPr id="29" name="テキスト ボックス 28">
            <a:extLst>
              <a:ext uri="{FF2B5EF4-FFF2-40B4-BE49-F238E27FC236}">
                <a16:creationId xmlns:a16="http://schemas.microsoft.com/office/drawing/2014/main" id="{29FC3BAE-9D6D-324D-B354-9087508266DE}"/>
              </a:ext>
            </a:extLst>
          </p:cNvPr>
          <p:cNvSpPr txBox="1"/>
          <p:nvPr/>
        </p:nvSpPr>
        <p:spPr>
          <a:xfrm>
            <a:off x="8240684" y="2518394"/>
            <a:ext cx="712054" cy="400110"/>
          </a:xfrm>
          <a:prstGeom prst="rect">
            <a:avLst/>
          </a:prstGeom>
          <a:noFill/>
        </p:spPr>
        <p:txBody>
          <a:bodyPr wrap="none" rtlCol="0">
            <a:spAutoFit/>
          </a:bodyPr>
          <a:lstStyle/>
          <a:p>
            <a:r>
              <a:rPr kumimoji="1" lang="en-US" altLang="ja-JP" sz="2000" i="1" dirty="0">
                <a:solidFill>
                  <a:srgbClr val="006600"/>
                </a:solidFill>
                <a:latin typeface="Times" pitchFamily="2" charset="0"/>
              </a:rPr>
              <a:t>BPM</a:t>
            </a:r>
            <a:endParaRPr kumimoji="1" lang="ja-JP" altLang="en-US" sz="2000">
              <a:solidFill>
                <a:srgbClr val="006600"/>
              </a:solidFill>
              <a:latin typeface="Times" pitchFamily="2" charset="0"/>
            </a:endParaRPr>
          </a:p>
        </p:txBody>
      </p:sp>
      <p:sp>
        <p:nvSpPr>
          <p:cNvPr id="30" name="テキスト ボックス 29">
            <a:extLst>
              <a:ext uri="{FF2B5EF4-FFF2-40B4-BE49-F238E27FC236}">
                <a16:creationId xmlns:a16="http://schemas.microsoft.com/office/drawing/2014/main" id="{DA9748F5-3C0F-C844-8F84-D191B21B405C}"/>
              </a:ext>
            </a:extLst>
          </p:cNvPr>
          <p:cNvSpPr txBox="1"/>
          <p:nvPr/>
        </p:nvSpPr>
        <p:spPr>
          <a:xfrm>
            <a:off x="2284855" y="2730827"/>
            <a:ext cx="1119217" cy="400110"/>
          </a:xfrm>
          <a:prstGeom prst="rect">
            <a:avLst/>
          </a:prstGeom>
          <a:noFill/>
        </p:spPr>
        <p:txBody>
          <a:bodyPr wrap="none" rtlCol="0">
            <a:spAutoFit/>
          </a:bodyPr>
          <a:lstStyle/>
          <a:p>
            <a:r>
              <a:rPr kumimoji="1" lang="en-US" altLang="ja-JP" sz="2000" i="1" dirty="0">
                <a:solidFill>
                  <a:srgbClr val="FF0000"/>
                </a:solidFill>
                <a:latin typeface="Times" pitchFamily="2" charset="0"/>
              </a:rPr>
              <a:t>new(e+)</a:t>
            </a:r>
            <a:r>
              <a:rPr kumimoji="1" lang="en-US" altLang="ja-JP" sz="2000" dirty="0">
                <a:solidFill>
                  <a:srgbClr val="FF0000"/>
                </a:solidFill>
                <a:latin typeface="Times" pitchFamily="2" charset="0"/>
              </a:rPr>
              <a:t> </a:t>
            </a:r>
            <a:endParaRPr kumimoji="1" lang="ja-JP" altLang="en-US" sz="2000">
              <a:solidFill>
                <a:srgbClr val="FF0000"/>
              </a:solidFill>
              <a:latin typeface="Times" pitchFamily="2" charset="0"/>
            </a:endParaRPr>
          </a:p>
        </p:txBody>
      </p:sp>
      <p:sp>
        <p:nvSpPr>
          <p:cNvPr id="31" name="テキスト ボックス 30">
            <a:extLst>
              <a:ext uri="{FF2B5EF4-FFF2-40B4-BE49-F238E27FC236}">
                <a16:creationId xmlns:a16="http://schemas.microsoft.com/office/drawing/2014/main" id="{E0026A04-AFC0-4D41-9902-BCD3D008E648}"/>
              </a:ext>
            </a:extLst>
          </p:cNvPr>
          <p:cNvSpPr txBox="1"/>
          <p:nvPr/>
        </p:nvSpPr>
        <p:spPr>
          <a:xfrm>
            <a:off x="4198618" y="2738284"/>
            <a:ext cx="1183337" cy="400110"/>
          </a:xfrm>
          <a:prstGeom prst="rect">
            <a:avLst/>
          </a:prstGeom>
          <a:noFill/>
        </p:spPr>
        <p:txBody>
          <a:bodyPr wrap="none" rtlCol="0">
            <a:spAutoFit/>
          </a:bodyPr>
          <a:lstStyle/>
          <a:p>
            <a:r>
              <a:rPr kumimoji="1" lang="en-US" altLang="ja-JP" sz="2000" i="1" dirty="0">
                <a:solidFill>
                  <a:srgbClr val="FF0000"/>
                </a:solidFill>
                <a:latin typeface="Times" pitchFamily="2" charset="0"/>
              </a:rPr>
              <a:t>new (e+)</a:t>
            </a:r>
            <a:r>
              <a:rPr kumimoji="1" lang="en-US" altLang="ja-JP" sz="2000" dirty="0">
                <a:solidFill>
                  <a:srgbClr val="FF0000"/>
                </a:solidFill>
                <a:latin typeface="Times" pitchFamily="2" charset="0"/>
              </a:rPr>
              <a:t> </a:t>
            </a:r>
            <a:endParaRPr kumimoji="1" lang="ja-JP" altLang="en-US" sz="2000">
              <a:solidFill>
                <a:srgbClr val="FF0000"/>
              </a:solidFill>
              <a:latin typeface="Times" pitchFamily="2" charset="0"/>
            </a:endParaRPr>
          </a:p>
        </p:txBody>
      </p:sp>
      <p:sp>
        <p:nvSpPr>
          <p:cNvPr id="32" name="テキスト ボックス 31">
            <a:extLst>
              <a:ext uri="{FF2B5EF4-FFF2-40B4-BE49-F238E27FC236}">
                <a16:creationId xmlns:a16="http://schemas.microsoft.com/office/drawing/2014/main" id="{5B4B552C-A29C-8B4E-A14D-5E5EFBCD0C0E}"/>
              </a:ext>
            </a:extLst>
          </p:cNvPr>
          <p:cNvSpPr txBox="1"/>
          <p:nvPr/>
        </p:nvSpPr>
        <p:spPr>
          <a:xfrm>
            <a:off x="507909" y="2646063"/>
            <a:ext cx="1031051" cy="400110"/>
          </a:xfrm>
          <a:prstGeom prst="rect">
            <a:avLst/>
          </a:prstGeom>
          <a:noFill/>
        </p:spPr>
        <p:txBody>
          <a:bodyPr wrap="none" rtlCol="0">
            <a:spAutoFit/>
          </a:bodyPr>
          <a:lstStyle/>
          <a:p>
            <a:r>
              <a:rPr kumimoji="1" lang="en-US" altLang="ja-JP" sz="2000" i="1" dirty="0">
                <a:latin typeface="Times" pitchFamily="2" charset="0"/>
              </a:rPr>
              <a:t>new(e-)</a:t>
            </a:r>
            <a:r>
              <a:rPr kumimoji="1" lang="en-US" altLang="ja-JP" sz="2000" dirty="0">
                <a:latin typeface="Times" pitchFamily="2" charset="0"/>
              </a:rPr>
              <a:t> </a:t>
            </a:r>
            <a:endParaRPr kumimoji="1" lang="ja-JP" altLang="en-US" sz="2000">
              <a:latin typeface="Times" pitchFamily="2" charset="0"/>
            </a:endParaRPr>
          </a:p>
        </p:txBody>
      </p:sp>
      <p:sp>
        <p:nvSpPr>
          <p:cNvPr id="33" name="テキスト ボックス 32">
            <a:extLst>
              <a:ext uri="{FF2B5EF4-FFF2-40B4-BE49-F238E27FC236}">
                <a16:creationId xmlns:a16="http://schemas.microsoft.com/office/drawing/2014/main" id="{A8C63C0D-F655-D14C-9328-26342A7E9C8C}"/>
              </a:ext>
            </a:extLst>
          </p:cNvPr>
          <p:cNvSpPr txBox="1"/>
          <p:nvPr/>
        </p:nvSpPr>
        <p:spPr>
          <a:xfrm>
            <a:off x="3253804" y="2745829"/>
            <a:ext cx="1095172" cy="400110"/>
          </a:xfrm>
          <a:prstGeom prst="rect">
            <a:avLst/>
          </a:prstGeom>
          <a:noFill/>
        </p:spPr>
        <p:txBody>
          <a:bodyPr wrap="none" rtlCol="0">
            <a:spAutoFit/>
          </a:bodyPr>
          <a:lstStyle/>
          <a:p>
            <a:r>
              <a:rPr kumimoji="1" lang="en-US" altLang="ja-JP" sz="2000" i="1" dirty="0">
                <a:latin typeface="Times" pitchFamily="2" charset="0"/>
              </a:rPr>
              <a:t>new (e-)</a:t>
            </a:r>
            <a:r>
              <a:rPr kumimoji="1" lang="en-US" altLang="ja-JP" sz="2000" dirty="0">
                <a:latin typeface="Times" pitchFamily="2" charset="0"/>
              </a:rPr>
              <a:t> </a:t>
            </a:r>
            <a:endParaRPr kumimoji="1" lang="ja-JP" altLang="en-US" sz="2000">
              <a:latin typeface="Times" pitchFamily="2" charset="0"/>
            </a:endParaRPr>
          </a:p>
        </p:txBody>
      </p:sp>
    </p:spTree>
    <p:extLst>
      <p:ext uri="{BB962C8B-B14F-4D97-AF65-F5344CB8AC3E}">
        <p14:creationId xmlns:p14="http://schemas.microsoft.com/office/powerpoint/2010/main" val="1198099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コンテンツ プレースホルダ 9" descr="Ohnishi.ppt.eps"/>
          <p:cNvPicPr>
            <a:picLocks noGrp="1" noChangeAspect="1"/>
          </p:cNvPicPr>
          <p:nvPr>
            <p:ph idx="1"/>
          </p:nvPr>
        </p:nvPicPr>
        <p:blipFill>
          <a:blip r:embed="rId3" cstate="email">
            <a:extLst>
              <a:ext uri="{28A0092B-C50C-407E-A947-70E740481C1C}">
                <a14:useLocalDpi xmlns:a14="http://schemas.microsoft.com/office/drawing/2010/main"/>
              </a:ext>
            </a:extLst>
          </a:blip>
          <a:srcRect l="-22388" r="-22388"/>
          <a:stretch>
            <a:fillRect/>
          </a:stretch>
        </p:blipFill>
        <p:spPr>
          <a:xfrm>
            <a:off x="-564802" y="934095"/>
            <a:ext cx="9857434" cy="5218137"/>
          </a:xfrm>
        </p:spPr>
      </p:pic>
      <p:sp>
        <p:nvSpPr>
          <p:cNvPr id="20482" name="スライド番号プレースホルダ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1400">
                <a:solidFill>
                  <a:schemeClr val="tx1"/>
                </a:solidFill>
                <a:latin typeface="Lucida Grande" charset="0"/>
                <a:ea typeface="Osaka" charset="0"/>
                <a:cs typeface="Osaka" charset="0"/>
              </a:defRPr>
            </a:lvl1pPr>
            <a:lvl2pPr marL="742950" indent="-285750">
              <a:defRPr kumimoji="1" sz="1400">
                <a:solidFill>
                  <a:schemeClr val="tx1"/>
                </a:solidFill>
                <a:latin typeface="Lucida Grande" charset="0"/>
                <a:ea typeface="Osaka" charset="0"/>
                <a:cs typeface="Osaka" charset="0"/>
              </a:defRPr>
            </a:lvl2pPr>
            <a:lvl3pPr marL="1143000" indent="-228600">
              <a:defRPr kumimoji="1" sz="1400">
                <a:solidFill>
                  <a:schemeClr val="tx1"/>
                </a:solidFill>
                <a:latin typeface="Lucida Grande" charset="0"/>
                <a:ea typeface="Osaka" charset="0"/>
                <a:cs typeface="Osaka" charset="0"/>
              </a:defRPr>
            </a:lvl3pPr>
            <a:lvl4pPr marL="1600200" indent="-228600">
              <a:defRPr kumimoji="1" sz="1400">
                <a:solidFill>
                  <a:schemeClr val="tx1"/>
                </a:solidFill>
                <a:latin typeface="Lucida Grande" charset="0"/>
                <a:ea typeface="Osaka" charset="0"/>
                <a:cs typeface="Osaka" charset="0"/>
              </a:defRPr>
            </a:lvl4pPr>
            <a:lvl5pPr marL="2057400" indent="-228600">
              <a:defRPr kumimoji="1" sz="1400">
                <a:solidFill>
                  <a:schemeClr val="tx1"/>
                </a:solidFill>
                <a:latin typeface="Lucida Grande" charset="0"/>
                <a:ea typeface="Osaka" charset="0"/>
                <a:cs typeface="Osaka" charset="0"/>
              </a:defRPr>
            </a:lvl5pPr>
            <a:lvl6pPr marL="2514600" indent="-228600" fontAlgn="base">
              <a:spcBef>
                <a:spcPct val="0"/>
              </a:spcBef>
              <a:spcAft>
                <a:spcPct val="0"/>
              </a:spcAft>
              <a:defRPr kumimoji="1" sz="1400">
                <a:solidFill>
                  <a:schemeClr val="tx1"/>
                </a:solidFill>
                <a:latin typeface="Lucida Grande" charset="0"/>
                <a:ea typeface="Osaka" charset="0"/>
                <a:cs typeface="Osaka" charset="0"/>
              </a:defRPr>
            </a:lvl6pPr>
            <a:lvl7pPr marL="2971800" indent="-228600" fontAlgn="base">
              <a:spcBef>
                <a:spcPct val="0"/>
              </a:spcBef>
              <a:spcAft>
                <a:spcPct val="0"/>
              </a:spcAft>
              <a:defRPr kumimoji="1" sz="1400">
                <a:solidFill>
                  <a:schemeClr val="tx1"/>
                </a:solidFill>
                <a:latin typeface="Lucida Grande" charset="0"/>
                <a:ea typeface="Osaka" charset="0"/>
                <a:cs typeface="Osaka" charset="0"/>
              </a:defRPr>
            </a:lvl7pPr>
            <a:lvl8pPr marL="3429000" indent="-228600" fontAlgn="base">
              <a:spcBef>
                <a:spcPct val="0"/>
              </a:spcBef>
              <a:spcAft>
                <a:spcPct val="0"/>
              </a:spcAft>
              <a:defRPr kumimoji="1" sz="1400">
                <a:solidFill>
                  <a:schemeClr val="tx1"/>
                </a:solidFill>
                <a:latin typeface="Lucida Grande" charset="0"/>
                <a:ea typeface="Osaka" charset="0"/>
                <a:cs typeface="Osaka" charset="0"/>
              </a:defRPr>
            </a:lvl8pPr>
            <a:lvl9pPr marL="3886200" indent="-228600" fontAlgn="base">
              <a:spcBef>
                <a:spcPct val="0"/>
              </a:spcBef>
              <a:spcAft>
                <a:spcPct val="0"/>
              </a:spcAft>
              <a:defRPr kumimoji="1" sz="1400">
                <a:solidFill>
                  <a:schemeClr val="tx1"/>
                </a:solidFill>
                <a:latin typeface="Lucida Grande" charset="0"/>
                <a:ea typeface="Osaka" charset="0"/>
                <a:cs typeface="Osaka" charset="0"/>
              </a:defRPr>
            </a:lvl9pPr>
          </a:lstStyle>
          <a:p>
            <a:fld id="{11483687-7E96-EF46-A4AC-A34A78E0D0F4}" type="slidenum">
              <a:rPr lang="en-US" altLang="ja-JP">
                <a:latin typeface="Times" charset="0"/>
              </a:rPr>
              <a:pPr/>
              <a:t>24</a:t>
            </a:fld>
            <a:endParaRPr lang="en-US" altLang="ja-JP">
              <a:latin typeface="Times" charset="0"/>
            </a:endParaRPr>
          </a:p>
        </p:txBody>
      </p:sp>
      <p:sp>
        <p:nvSpPr>
          <p:cNvPr id="20483" name="Rectangle 2"/>
          <p:cNvSpPr>
            <a:spLocks noGrp="1" noChangeArrowheads="1"/>
          </p:cNvSpPr>
          <p:nvPr>
            <p:ph type="title"/>
          </p:nvPr>
        </p:nvSpPr>
        <p:spPr>
          <a:xfrm>
            <a:off x="134815" y="101600"/>
            <a:ext cx="8458200" cy="1143000"/>
          </a:xfrm>
        </p:spPr>
        <p:txBody>
          <a:bodyPr/>
          <a:lstStyle/>
          <a:p>
            <a:r>
              <a:rPr lang="en-US" altLang="ja-JP" i="1">
                <a:latin typeface="Arial" charset="0"/>
                <a:ea typeface="Osaka" charset="0"/>
                <a:cs typeface="Arial" charset="0"/>
              </a:rPr>
              <a:t>Super KEKB Accelerator Complex</a:t>
            </a:r>
            <a:endParaRPr lang="en-US" altLang="ja-JP" sz="2400" i="1">
              <a:latin typeface="Arial" charset="0"/>
              <a:ea typeface="Osaka" charset="0"/>
              <a:cs typeface="Arial" charset="0"/>
            </a:endParaRPr>
          </a:p>
        </p:txBody>
      </p:sp>
      <p:sp>
        <p:nvSpPr>
          <p:cNvPr id="20485" name="フッター プレースホルダ 5"/>
          <p:cNvSpPr>
            <a:spLocks noGrp="1"/>
          </p:cNvSpPr>
          <p:nvPr>
            <p:ph type="ftr" sz="quarter" idx="11"/>
          </p:nvPr>
        </p:nvSpPr>
        <p:spPr>
          <a:xfrm>
            <a:off x="2987824" y="6402638"/>
            <a:ext cx="396044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1400">
                <a:solidFill>
                  <a:schemeClr val="tx1"/>
                </a:solidFill>
                <a:latin typeface="Lucida Grande" charset="0"/>
                <a:ea typeface="Osaka" charset="0"/>
                <a:cs typeface="Osaka" charset="0"/>
              </a:defRPr>
            </a:lvl1pPr>
            <a:lvl2pPr marL="742950" indent="-285750">
              <a:defRPr kumimoji="1" sz="1400">
                <a:solidFill>
                  <a:schemeClr val="tx1"/>
                </a:solidFill>
                <a:latin typeface="Lucida Grande" charset="0"/>
                <a:ea typeface="Osaka" charset="0"/>
                <a:cs typeface="Osaka" charset="0"/>
              </a:defRPr>
            </a:lvl2pPr>
            <a:lvl3pPr marL="1143000" indent="-228600">
              <a:defRPr kumimoji="1" sz="1400">
                <a:solidFill>
                  <a:schemeClr val="tx1"/>
                </a:solidFill>
                <a:latin typeface="Lucida Grande" charset="0"/>
                <a:ea typeface="Osaka" charset="0"/>
                <a:cs typeface="Osaka" charset="0"/>
              </a:defRPr>
            </a:lvl3pPr>
            <a:lvl4pPr marL="1600200" indent="-228600">
              <a:defRPr kumimoji="1" sz="1400">
                <a:solidFill>
                  <a:schemeClr val="tx1"/>
                </a:solidFill>
                <a:latin typeface="Lucida Grande" charset="0"/>
                <a:ea typeface="Osaka" charset="0"/>
                <a:cs typeface="Osaka" charset="0"/>
              </a:defRPr>
            </a:lvl4pPr>
            <a:lvl5pPr marL="2057400" indent="-228600">
              <a:defRPr kumimoji="1" sz="1400">
                <a:solidFill>
                  <a:schemeClr val="tx1"/>
                </a:solidFill>
                <a:latin typeface="Lucida Grande" charset="0"/>
                <a:ea typeface="Osaka" charset="0"/>
                <a:cs typeface="Osaka" charset="0"/>
              </a:defRPr>
            </a:lvl5pPr>
            <a:lvl6pPr marL="2514600" indent="-228600" fontAlgn="base">
              <a:spcBef>
                <a:spcPct val="0"/>
              </a:spcBef>
              <a:spcAft>
                <a:spcPct val="0"/>
              </a:spcAft>
              <a:defRPr kumimoji="1" sz="1400">
                <a:solidFill>
                  <a:schemeClr val="tx1"/>
                </a:solidFill>
                <a:latin typeface="Lucida Grande" charset="0"/>
                <a:ea typeface="Osaka" charset="0"/>
                <a:cs typeface="Osaka" charset="0"/>
              </a:defRPr>
            </a:lvl6pPr>
            <a:lvl7pPr marL="2971800" indent="-228600" fontAlgn="base">
              <a:spcBef>
                <a:spcPct val="0"/>
              </a:spcBef>
              <a:spcAft>
                <a:spcPct val="0"/>
              </a:spcAft>
              <a:defRPr kumimoji="1" sz="1400">
                <a:solidFill>
                  <a:schemeClr val="tx1"/>
                </a:solidFill>
                <a:latin typeface="Lucida Grande" charset="0"/>
                <a:ea typeface="Osaka" charset="0"/>
                <a:cs typeface="Osaka" charset="0"/>
              </a:defRPr>
            </a:lvl7pPr>
            <a:lvl8pPr marL="3429000" indent="-228600" fontAlgn="base">
              <a:spcBef>
                <a:spcPct val="0"/>
              </a:spcBef>
              <a:spcAft>
                <a:spcPct val="0"/>
              </a:spcAft>
              <a:defRPr kumimoji="1" sz="1400">
                <a:solidFill>
                  <a:schemeClr val="tx1"/>
                </a:solidFill>
                <a:latin typeface="Lucida Grande" charset="0"/>
                <a:ea typeface="Osaka" charset="0"/>
                <a:cs typeface="Osaka" charset="0"/>
              </a:defRPr>
            </a:lvl8pPr>
            <a:lvl9pPr marL="3886200" indent="-228600" fontAlgn="base">
              <a:spcBef>
                <a:spcPct val="0"/>
              </a:spcBef>
              <a:spcAft>
                <a:spcPct val="0"/>
              </a:spcAft>
              <a:defRPr kumimoji="1" sz="1400">
                <a:solidFill>
                  <a:schemeClr val="tx1"/>
                </a:solidFill>
                <a:latin typeface="Lucida Grande" charset="0"/>
                <a:ea typeface="Osaka" charset="0"/>
                <a:cs typeface="Osaka" charset="0"/>
              </a:defRPr>
            </a:lvl9pPr>
          </a:lstStyle>
          <a:p>
            <a:r>
              <a:rPr lang="en-US" altLang="ja-JP">
                <a:solidFill>
                  <a:srgbClr val="910002"/>
                </a:solidFill>
                <a:latin typeface="Times" charset="0"/>
              </a:rPr>
              <a:t>SuperKEKB MAC@KEK</a:t>
            </a:r>
            <a:endParaRPr lang="en-US" altLang="ja-JP" dirty="0">
              <a:solidFill>
                <a:srgbClr val="910002"/>
              </a:solidFill>
              <a:latin typeface="Times" charset="0"/>
            </a:endParaRPr>
          </a:p>
        </p:txBody>
      </p:sp>
      <p:sp>
        <p:nvSpPr>
          <p:cNvPr id="20487" name="テキスト ボックス 7"/>
          <p:cNvSpPr txBox="1">
            <a:spLocks noChangeArrowheads="1"/>
          </p:cNvSpPr>
          <p:nvPr/>
        </p:nvSpPr>
        <p:spPr bwMode="auto">
          <a:xfrm>
            <a:off x="538934" y="2783755"/>
            <a:ext cx="1603814" cy="400110"/>
          </a:xfrm>
          <a:prstGeom prst="rect">
            <a:avLst/>
          </a:prstGeom>
          <a:noFill/>
          <a:ln w="19050">
            <a:solidFill>
              <a:srgbClr val="F00000"/>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kumimoji="1" sz="1400">
                <a:solidFill>
                  <a:schemeClr val="tx1"/>
                </a:solidFill>
                <a:latin typeface="Lucida Grande" charset="0"/>
                <a:ea typeface="Osaka" charset="0"/>
                <a:cs typeface="Osaka" charset="0"/>
              </a:defRPr>
            </a:lvl1pPr>
            <a:lvl2pPr marL="742950" indent="-285750">
              <a:defRPr kumimoji="1" sz="1400">
                <a:solidFill>
                  <a:schemeClr val="tx1"/>
                </a:solidFill>
                <a:latin typeface="Lucida Grande" charset="0"/>
                <a:ea typeface="Osaka" charset="0"/>
                <a:cs typeface="Osaka" charset="0"/>
              </a:defRPr>
            </a:lvl2pPr>
            <a:lvl3pPr marL="1143000" indent="-228600">
              <a:defRPr kumimoji="1" sz="1400">
                <a:solidFill>
                  <a:schemeClr val="tx1"/>
                </a:solidFill>
                <a:latin typeface="Lucida Grande" charset="0"/>
                <a:ea typeface="Osaka" charset="0"/>
                <a:cs typeface="Osaka" charset="0"/>
              </a:defRPr>
            </a:lvl3pPr>
            <a:lvl4pPr marL="1600200" indent="-228600">
              <a:defRPr kumimoji="1" sz="1400">
                <a:solidFill>
                  <a:schemeClr val="tx1"/>
                </a:solidFill>
                <a:latin typeface="Lucida Grande" charset="0"/>
                <a:ea typeface="Osaka" charset="0"/>
                <a:cs typeface="Osaka" charset="0"/>
              </a:defRPr>
            </a:lvl4pPr>
            <a:lvl5pPr marL="2057400" indent="-228600">
              <a:defRPr kumimoji="1" sz="1400">
                <a:solidFill>
                  <a:schemeClr val="tx1"/>
                </a:solidFill>
                <a:latin typeface="Lucida Grande" charset="0"/>
                <a:ea typeface="Osaka" charset="0"/>
                <a:cs typeface="Osaka" charset="0"/>
              </a:defRPr>
            </a:lvl5pPr>
            <a:lvl6pPr marL="2514600" indent="-228600" fontAlgn="base">
              <a:spcBef>
                <a:spcPct val="0"/>
              </a:spcBef>
              <a:spcAft>
                <a:spcPct val="0"/>
              </a:spcAft>
              <a:defRPr kumimoji="1" sz="1400">
                <a:solidFill>
                  <a:schemeClr val="tx1"/>
                </a:solidFill>
                <a:latin typeface="Lucida Grande" charset="0"/>
                <a:ea typeface="Osaka" charset="0"/>
                <a:cs typeface="Osaka" charset="0"/>
              </a:defRPr>
            </a:lvl6pPr>
            <a:lvl7pPr marL="2971800" indent="-228600" fontAlgn="base">
              <a:spcBef>
                <a:spcPct val="0"/>
              </a:spcBef>
              <a:spcAft>
                <a:spcPct val="0"/>
              </a:spcAft>
              <a:defRPr kumimoji="1" sz="1400">
                <a:solidFill>
                  <a:schemeClr val="tx1"/>
                </a:solidFill>
                <a:latin typeface="Lucida Grande" charset="0"/>
                <a:ea typeface="Osaka" charset="0"/>
                <a:cs typeface="Osaka" charset="0"/>
              </a:defRPr>
            </a:lvl7pPr>
            <a:lvl8pPr marL="3429000" indent="-228600" fontAlgn="base">
              <a:spcBef>
                <a:spcPct val="0"/>
              </a:spcBef>
              <a:spcAft>
                <a:spcPct val="0"/>
              </a:spcAft>
              <a:defRPr kumimoji="1" sz="1400">
                <a:solidFill>
                  <a:schemeClr val="tx1"/>
                </a:solidFill>
                <a:latin typeface="Lucida Grande" charset="0"/>
                <a:ea typeface="Osaka" charset="0"/>
                <a:cs typeface="Osaka" charset="0"/>
              </a:defRPr>
            </a:lvl8pPr>
            <a:lvl9pPr marL="3886200" indent="-228600" fontAlgn="base">
              <a:spcBef>
                <a:spcPct val="0"/>
              </a:spcBef>
              <a:spcAft>
                <a:spcPct val="0"/>
              </a:spcAft>
              <a:defRPr kumimoji="1" sz="1400">
                <a:solidFill>
                  <a:schemeClr val="tx1"/>
                </a:solidFill>
                <a:latin typeface="Lucida Grande" charset="0"/>
                <a:ea typeface="Osaka" charset="0"/>
                <a:cs typeface="Osaka" charset="0"/>
              </a:defRPr>
            </a:lvl9pPr>
          </a:lstStyle>
          <a:p>
            <a:r>
              <a:rPr lang="en-US" altLang="ja-JP" sz="2000" i="1" dirty="0">
                <a:latin typeface="Times" charset="0"/>
                <a:cs typeface="Times" charset="0"/>
              </a:rPr>
              <a:t>e</a:t>
            </a:r>
            <a:r>
              <a:rPr lang="en-US" altLang="ja-JP" sz="2000" baseline="30000" dirty="0">
                <a:latin typeface="Times" charset="0"/>
                <a:cs typeface="Times" charset="0"/>
              </a:rPr>
              <a:t>+  </a:t>
            </a:r>
            <a:r>
              <a:rPr lang="en-US" altLang="ja-JP" sz="2000" i="1" dirty="0">
                <a:latin typeface="Times" charset="0"/>
                <a:cs typeface="Times" charset="0"/>
              </a:rPr>
              <a:t>E </a:t>
            </a:r>
            <a:r>
              <a:rPr lang="en-US" altLang="ja-JP" sz="2000" dirty="0">
                <a:latin typeface="Times" charset="0"/>
                <a:cs typeface="Times" charset="0"/>
              </a:rPr>
              <a:t>= 4 GeV</a:t>
            </a:r>
            <a:endParaRPr lang="ja-JP" altLang="en-US" sz="2000" baseline="30000">
              <a:latin typeface="Times" charset="0"/>
              <a:cs typeface="Times" charset="0"/>
            </a:endParaRPr>
          </a:p>
        </p:txBody>
      </p:sp>
      <p:sp>
        <p:nvSpPr>
          <p:cNvPr id="20488" name="テキスト ボックス 8"/>
          <p:cNvSpPr txBox="1">
            <a:spLocks noChangeArrowheads="1"/>
          </p:cNvSpPr>
          <p:nvPr/>
        </p:nvSpPr>
        <p:spPr bwMode="auto">
          <a:xfrm>
            <a:off x="6368681" y="2819243"/>
            <a:ext cx="1564323" cy="400110"/>
          </a:xfrm>
          <a:prstGeom prst="rect">
            <a:avLst/>
          </a:prstGeom>
          <a:noFill/>
          <a:ln w="19050">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kumimoji="1" sz="1400">
                <a:solidFill>
                  <a:schemeClr val="tx1"/>
                </a:solidFill>
                <a:latin typeface="Lucida Grande" charset="0"/>
                <a:ea typeface="Osaka" charset="0"/>
                <a:cs typeface="Osaka" charset="0"/>
              </a:defRPr>
            </a:lvl1pPr>
            <a:lvl2pPr marL="742950" indent="-285750">
              <a:defRPr kumimoji="1" sz="1400">
                <a:solidFill>
                  <a:schemeClr val="tx1"/>
                </a:solidFill>
                <a:latin typeface="Lucida Grande" charset="0"/>
                <a:ea typeface="Osaka" charset="0"/>
                <a:cs typeface="Osaka" charset="0"/>
              </a:defRPr>
            </a:lvl2pPr>
            <a:lvl3pPr marL="1143000" indent="-228600">
              <a:defRPr kumimoji="1" sz="1400">
                <a:solidFill>
                  <a:schemeClr val="tx1"/>
                </a:solidFill>
                <a:latin typeface="Lucida Grande" charset="0"/>
                <a:ea typeface="Osaka" charset="0"/>
                <a:cs typeface="Osaka" charset="0"/>
              </a:defRPr>
            </a:lvl3pPr>
            <a:lvl4pPr marL="1600200" indent="-228600">
              <a:defRPr kumimoji="1" sz="1400">
                <a:solidFill>
                  <a:schemeClr val="tx1"/>
                </a:solidFill>
                <a:latin typeface="Lucida Grande" charset="0"/>
                <a:ea typeface="Osaka" charset="0"/>
                <a:cs typeface="Osaka" charset="0"/>
              </a:defRPr>
            </a:lvl4pPr>
            <a:lvl5pPr marL="2057400" indent="-228600">
              <a:defRPr kumimoji="1" sz="1400">
                <a:solidFill>
                  <a:schemeClr val="tx1"/>
                </a:solidFill>
                <a:latin typeface="Lucida Grande" charset="0"/>
                <a:ea typeface="Osaka" charset="0"/>
                <a:cs typeface="Osaka" charset="0"/>
              </a:defRPr>
            </a:lvl5pPr>
            <a:lvl6pPr marL="2514600" indent="-228600" fontAlgn="base">
              <a:spcBef>
                <a:spcPct val="0"/>
              </a:spcBef>
              <a:spcAft>
                <a:spcPct val="0"/>
              </a:spcAft>
              <a:defRPr kumimoji="1" sz="1400">
                <a:solidFill>
                  <a:schemeClr val="tx1"/>
                </a:solidFill>
                <a:latin typeface="Lucida Grande" charset="0"/>
                <a:ea typeface="Osaka" charset="0"/>
                <a:cs typeface="Osaka" charset="0"/>
              </a:defRPr>
            </a:lvl6pPr>
            <a:lvl7pPr marL="2971800" indent="-228600" fontAlgn="base">
              <a:spcBef>
                <a:spcPct val="0"/>
              </a:spcBef>
              <a:spcAft>
                <a:spcPct val="0"/>
              </a:spcAft>
              <a:defRPr kumimoji="1" sz="1400">
                <a:solidFill>
                  <a:schemeClr val="tx1"/>
                </a:solidFill>
                <a:latin typeface="Lucida Grande" charset="0"/>
                <a:ea typeface="Osaka" charset="0"/>
                <a:cs typeface="Osaka" charset="0"/>
              </a:defRPr>
            </a:lvl7pPr>
            <a:lvl8pPr marL="3429000" indent="-228600" fontAlgn="base">
              <a:spcBef>
                <a:spcPct val="0"/>
              </a:spcBef>
              <a:spcAft>
                <a:spcPct val="0"/>
              </a:spcAft>
              <a:defRPr kumimoji="1" sz="1400">
                <a:solidFill>
                  <a:schemeClr val="tx1"/>
                </a:solidFill>
                <a:latin typeface="Lucida Grande" charset="0"/>
                <a:ea typeface="Osaka" charset="0"/>
                <a:cs typeface="Osaka" charset="0"/>
              </a:defRPr>
            </a:lvl8pPr>
            <a:lvl9pPr marL="3886200" indent="-228600" fontAlgn="base">
              <a:spcBef>
                <a:spcPct val="0"/>
              </a:spcBef>
              <a:spcAft>
                <a:spcPct val="0"/>
              </a:spcAft>
              <a:defRPr kumimoji="1" sz="1400">
                <a:solidFill>
                  <a:schemeClr val="tx1"/>
                </a:solidFill>
                <a:latin typeface="Lucida Grande" charset="0"/>
                <a:ea typeface="Osaka" charset="0"/>
                <a:cs typeface="Osaka" charset="0"/>
              </a:defRPr>
            </a:lvl9pPr>
          </a:lstStyle>
          <a:p>
            <a:r>
              <a:rPr lang="en-US" altLang="ja-JP" sz="2000" i="1" dirty="0">
                <a:latin typeface="Times" charset="0"/>
                <a:cs typeface="Times" charset="0"/>
              </a:rPr>
              <a:t>e</a:t>
            </a:r>
            <a:r>
              <a:rPr lang="en-US" altLang="ja-JP" sz="2000" baseline="30000" dirty="0">
                <a:latin typeface="Times" charset="0"/>
                <a:cs typeface="Times" charset="0"/>
              </a:rPr>
              <a:t>-  </a:t>
            </a:r>
            <a:r>
              <a:rPr lang="en-US" altLang="ja-JP" sz="2000" i="1" dirty="0">
                <a:latin typeface="Times" charset="0"/>
                <a:cs typeface="Times" charset="0"/>
              </a:rPr>
              <a:t>E </a:t>
            </a:r>
            <a:r>
              <a:rPr lang="en-US" altLang="ja-JP" sz="2000" dirty="0">
                <a:latin typeface="Times" charset="0"/>
                <a:cs typeface="Times" charset="0"/>
              </a:rPr>
              <a:t>= 7 </a:t>
            </a:r>
            <a:r>
              <a:rPr lang="en-US" altLang="ja-JP" sz="2000" dirty="0" err="1">
                <a:latin typeface="Times" charset="0"/>
                <a:cs typeface="Times" charset="0"/>
              </a:rPr>
              <a:t>GeV</a:t>
            </a:r>
            <a:endParaRPr lang="ja-JP" altLang="en-US" sz="2000" baseline="30000" dirty="0">
              <a:latin typeface="Times" charset="0"/>
              <a:cs typeface="Times" charset="0"/>
            </a:endParaRPr>
          </a:p>
        </p:txBody>
      </p:sp>
      <p:sp>
        <p:nvSpPr>
          <p:cNvPr id="3" name="正方形/長方形 2"/>
          <p:cNvSpPr/>
          <p:nvPr/>
        </p:nvSpPr>
        <p:spPr>
          <a:xfrm>
            <a:off x="956897" y="1852613"/>
            <a:ext cx="548054" cy="4762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15" name="正方形/長方形 14"/>
          <p:cNvSpPr/>
          <p:nvPr/>
        </p:nvSpPr>
        <p:spPr>
          <a:xfrm>
            <a:off x="5949462" y="3411538"/>
            <a:ext cx="590550" cy="4762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2" name="正方形/長方形 1"/>
          <p:cNvSpPr/>
          <p:nvPr/>
        </p:nvSpPr>
        <p:spPr>
          <a:xfrm>
            <a:off x="304800" y="72564"/>
            <a:ext cx="8440615" cy="1224136"/>
          </a:xfrm>
          <a:prstGeom prst="rect">
            <a:avLst/>
          </a:prstGeom>
          <a:solidFill>
            <a:schemeClr val="bg1"/>
          </a:solidFill>
          <a:ln w="19050" cmpd="sng">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ltLang="ja-JP" sz="3200" b="1" i="1" dirty="0">
                <a:solidFill>
                  <a:srgbClr val="002060"/>
                </a:solidFill>
                <a:latin typeface="Times"/>
                <a:cs typeface="Times"/>
              </a:rPr>
              <a:t>The </a:t>
            </a:r>
            <a:r>
              <a:rPr lang="en-US" altLang="ja-JP" sz="3200" b="1" i="1" dirty="0" err="1">
                <a:solidFill>
                  <a:srgbClr val="002060"/>
                </a:solidFill>
                <a:latin typeface="Times"/>
                <a:cs typeface="Times"/>
              </a:rPr>
              <a:t>SuperKEKB</a:t>
            </a:r>
            <a:r>
              <a:rPr lang="en-US" altLang="ja-JP" sz="3200" b="1" i="1" dirty="0">
                <a:solidFill>
                  <a:srgbClr val="002060"/>
                </a:solidFill>
                <a:latin typeface="Times"/>
                <a:cs typeface="Times"/>
              </a:rPr>
              <a:t> B-Factory</a:t>
            </a:r>
            <a:r>
              <a:rPr lang="en-US" altLang="ja-JP" sz="3200" b="1" dirty="0">
                <a:solidFill>
                  <a:srgbClr val="002060"/>
                </a:solidFill>
                <a:latin typeface="Times"/>
                <a:cs typeface="Times"/>
              </a:rPr>
              <a:t>: </a:t>
            </a:r>
            <a:r>
              <a:rPr lang="en-US" altLang="ja-JP" sz="3200" b="1" i="1" dirty="0">
                <a:solidFill>
                  <a:srgbClr val="002060"/>
                </a:solidFill>
                <a:latin typeface="Times"/>
                <a:cs typeface="Times"/>
              </a:rPr>
              <a:t>an electron-positron collider with asymmetric energies</a:t>
            </a:r>
            <a:endParaRPr lang="ja-JP" altLang="en-US" sz="3200" b="1" i="1" dirty="0">
              <a:solidFill>
                <a:srgbClr val="002060"/>
              </a:solidFill>
              <a:latin typeface="Times"/>
              <a:cs typeface="Times"/>
            </a:endParaRPr>
          </a:p>
        </p:txBody>
      </p:sp>
      <p:sp>
        <p:nvSpPr>
          <p:cNvPr id="7" name="正方形/長方形 6">
            <a:extLst>
              <a:ext uri="{FF2B5EF4-FFF2-40B4-BE49-F238E27FC236}">
                <a16:creationId xmlns:a16="http://schemas.microsoft.com/office/drawing/2014/main" id="{A13EAD4E-0314-2F54-2A50-D00699240592}"/>
              </a:ext>
            </a:extLst>
          </p:cNvPr>
          <p:cNvSpPr/>
          <p:nvPr/>
        </p:nvSpPr>
        <p:spPr bwMode="auto">
          <a:xfrm>
            <a:off x="1638300" y="2121762"/>
            <a:ext cx="1349524" cy="437288"/>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Osaka" panose="020B0600000000000000" pitchFamily="34" charset="-128"/>
            </a:endParaRPr>
          </a:p>
        </p:txBody>
      </p:sp>
      <p:sp>
        <p:nvSpPr>
          <p:cNvPr id="8" name="正方形/長方形 7">
            <a:extLst>
              <a:ext uri="{FF2B5EF4-FFF2-40B4-BE49-F238E27FC236}">
                <a16:creationId xmlns:a16="http://schemas.microsoft.com/office/drawing/2014/main" id="{74337BA0-C905-7EAC-B794-9E22147F3944}"/>
              </a:ext>
            </a:extLst>
          </p:cNvPr>
          <p:cNvSpPr/>
          <p:nvPr/>
        </p:nvSpPr>
        <p:spPr bwMode="auto">
          <a:xfrm>
            <a:off x="5801319" y="3461517"/>
            <a:ext cx="1349524" cy="437288"/>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Osaka" panose="020B0600000000000000" pitchFamily="34" charset="-128"/>
            </a:endParaRPr>
          </a:p>
        </p:txBody>
      </p:sp>
      <p:sp>
        <p:nvSpPr>
          <p:cNvPr id="9" name="日付プレースホルダー 8">
            <a:extLst>
              <a:ext uri="{FF2B5EF4-FFF2-40B4-BE49-F238E27FC236}">
                <a16:creationId xmlns:a16="http://schemas.microsoft.com/office/drawing/2014/main" id="{FCDDE8BB-9F27-0DEE-D746-E1D15FEB1612}"/>
              </a:ext>
            </a:extLst>
          </p:cNvPr>
          <p:cNvSpPr>
            <a:spLocks noGrp="1"/>
          </p:cNvSpPr>
          <p:nvPr>
            <p:ph type="dt" sz="half" idx="10"/>
          </p:nvPr>
        </p:nvSpPr>
        <p:spPr>
          <a:xfrm>
            <a:off x="388340" y="6197322"/>
            <a:ext cx="2599483" cy="457200"/>
          </a:xfrm>
        </p:spPr>
        <p:txBody>
          <a:bodyPr/>
          <a:lstStyle/>
          <a:p>
            <a:pPr>
              <a:defRPr/>
            </a:pPr>
            <a:r>
              <a:rPr lang="en-US" altLang="ja-JP">
                <a:solidFill>
                  <a:srgbClr val="910002"/>
                </a:solidFill>
              </a:rPr>
              <a:t>25-27 Mar. 2024, Tsuyoshi Suwada/ KEK Acc.Lab.</a:t>
            </a:r>
            <a:endParaRPr lang="en-US" altLang="ja-JP" dirty="0">
              <a:solidFill>
                <a:srgbClr val="910002"/>
              </a:solidFill>
            </a:endParaRPr>
          </a:p>
        </p:txBody>
      </p:sp>
      <p:sp>
        <p:nvSpPr>
          <p:cNvPr id="6" name="テキスト ボックス 5">
            <a:extLst>
              <a:ext uri="{FF2B5EF4-FFF2-40B4-BE49-F238E27FC236}">
                <a16:creationId xmlns:a16="http://schemas.microsoft.com/office/drawing/2014/main" id="{3A8A63F4-8934-E9B7-86CC-16387EBAF047}"/>
              </a:ext>
            </a:extLst>
          </p:cNvPr>
          <p:cNvSpPr txBox="1"/>
          <p:nvPr/>
        </p:nvSpPr>
        <p:spPr>
          <a:xfrm>
            <a:off x="4654195" y="4080981"/>
            <a:ext cx="782587" cy="400110"/>
          </a:xfrm>
          <a:prstGeom prst="rect">
            <a:avLst/>
          </a:prstGeom>
          <a:noFill/>
        </p:spPr>
        <p:txBody>
          <a:bodyPr wrap="none" rtlCol="0">
            <a:spAutoFit/>
          </a:bodyPr>
          <a:lstStyle/>
          <a:p>
            <a:r>
              <a:rPr kumimoji="1" lang="en-US" altLang="ja-JP" sz="2000" b="1" dirty="0">
                <a:latin typeface="Times New Roman" panose="02020603050405020304" pitchFamily="18" charset="0"/>
                <a:cs typeface="Times New Roman" panose="02020603050405020304" pitchFamily="18" charset="0"/>
              </a:rPr>
              <a:t>500m</a:t>
            </a:r>
            <a:endParaRPr kumimoji="1" lang="ja-JP" altLang="en-US" sz="2000" b="1">
              <a:latin typeface="Times New Roman" panose="02020603050405020304" pitchFamily="18" charset="0"/>
              <a:cs typeface="Times New Roman" panose="02020603050405020304" pitchFamily="18" charset="0"/>
            </a:endParaRPr>
          </a:p>
        </p:txBody>
      </p:sp>
      <p:cxnSp>
        <p:nvCxnSpPr>
          <p:cNvPr id="12" name="直線矢印コネクタ 11">
            <a:extLst>
              <a:ext uri="{FF2B5EF4-FFF2-40B4-BE49-F238E27FC236}">
                <a16:creationId xmlns:a16="http://schemas.microsoft.com/office/drawing/2014/main" id="{98042F35-7707-090E-8905-7538C8DB83A2}"/>
              </a:ext>
            </a:extLst>
          </p:cNvPr>
          <p:cNvCxnSpPr>
            <a:cxnSpLocks/>
          </p:cNvCxnSpPr>
          <p:nvPr/>
        </p:nvCxnSpPr>
        <p:spPr bwMode="auto">
          <a:xfrm>
            <a:off x="4363915" y="4101737"/>
            <a:ext cx="1200862" cy="1332412"/>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4" name="直線矢印コネクタ 13">
            <a:extLst>
              <a:ext uri="{FF2B5EF4-FFF2-40B4-BE49-F238E27FC236}">
                <a16:creationId xmlns:a16="http://schemas.microsoft.com/office/drawing/2014/main" id="{3561DBEB-8B37-1657-9E7E-3693660BE74C}"/>
              </a:ext>
            </a:extLst>
          </p:cNvPr>
          <p:cNvCxnSpPr>
            <a:cxnSpLocks/>
          </p:cNvCxnSpPr>
          <p:nvPr/>
        </p:nvCxnSpPr>
        <p:spPr bwMode="auto">
          <a:xfrm>
            <a:off x="4525107" y="5144962"/>
            <a:ext cx="439239" cy="506901"/>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7" name="テキスト ボックス 16">
            <a:extLst>
              <a:ext uri="{FF2B5EF4-FFF2-40B4-BE49-F238E27FC236}">
                <a16:creationId xmlns:a16="http://schemas.microsoft.com/office/drawing/2014/main" id="{2A07A6BD-9396-A47E-A4C3-32930ABC99FD}"/>
              </a:ext>
            </a:extLst>
          </p:cNvPr>
          <p:cNvSpPr txBox="1"/>
          <p:nvPr/>
        </p:nvSpPr>
        <p:spPr>
          <a:xfrm>
            <a:off x="4654194" y="5702214"/>
            <a:ext cx="782587" cy="400110"/>
          </a:xfrm>
          <a:prstGeom prst="rect">
            <a:avLst/>
          </a:prstGeom>
          <a:noFill/>
        </p:spPr>
        <p:txBody>
          <a:bodyPr wrap="none" rtlCol="0">
            <a:spAutoFit/>
          </a:bodyPr>
          <a:lstStyle/>
          <a:p>
            <a:r>
              <a:rPr kumimoji="1" lang="en-US" altLang="ja-JP" sz="2000" b="1" dirty="0">
                <a:latin typeface="Times New Roman" panose="02020603050405020304" pitchFamily="18" charset="0"/>
                <a:cs typeface="Times New Roman" panose="02020603050405020304" pitchFamily="18" charset="0"/>
              </a:rPr>
              <a:t>100m</a:t>
            </a:r>
            <a:endParaRPr kumimoji="1" lang="ja-JP" altLang="en-US" sz="2000" b="1">
              <a:latin typeface="Times New Roman" panose="02020603050405020304" pitchFamily="18" charset="0"/>
              <a:cs typeface="Times New Roman" panose="02020603050405020304" pitchFamily="18" charset="0"/>
            </a:endParaRPr>
          </a:p>
        </p:txBody>
      </p:sp>
      <p:sp>
        <p:nvSpPr>
          <p:cNvPr id="18" name="テキスト ボックス 17">
            <a:extLst>
              <a:ext uri="{FF2B5EF4-FFF2-40B4-BE49-F238E27FC236}">
                <a16:creationId xmlns:a16="http://schemas.microsoft.com/office/drawing/2014/main" id="{18097186-DE78-99D9-55C1-CFFFA93B5213}"/>
              </a:ext>
            </a:extLst>
          </p:cNvPr>
          <p:cNvSpPr txBox="1"/>
          <p:nvPr/>
        </p:nvSpPr>
        <p:spPr>
          <a:xfrm>
            <a:off x="5378533" y="3698750"/>
            <a:ext cx="668773" cy="400110"/>
          </a:xfrm>
          <a:prstGeom prst="rect">
            <a:avLst/>
          </a:prstGeom>
          <a:noFill/>
        </p:spPr>
        <p:txBody>
          <a:bodyPr wrap="none" rtlCol="0">
            <a:spAutoFit/>
          </a:bodyPr>
          <a:lstStyle/>
          <a:p>
            <a:r>
              <a:rPr kumimoji="1" lang="en-US" altLang="ja-JP" sz="2000" b="1" dirty="0">
                <a:latin typeface="Times New Roman" panose="02020603050405020304" pitchFamily="18" charset="0"/>
                <a:cs typeface="Times New Roman" panose="02020603050405020304" pitchFamily="18" charset="0"/>
              </a:rPr>
              <a:t>3km</a:t>
            </a:r>
            <a:endParaRPr kumimoji="1" lang="ja-JP" altLang="en-US" sz="2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73322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日付プレースホルダー 3">
            <a:extLst>
              <a:ext uri="{FF2B5EF4-FFF2-40B4-BE49-F238E27FC236}">
                <a16:creationId xmlns:a16="http://schemas.microsoft.com/office/drawing/2014/main" id="{CB11AC47-94BB-D542-A7A3-0F5EE31B6A94}"/>
              </a:ext>
            </a:extLst>
          </p:cNvPr>
          <p:cNvSpPr>
            <a:spLocks noGrp="1"/>
          </p:cNvSpPr>
          <p:nvPr>
            <p:ph type="dt" sz="quarter" idx="10"/>
          </p:nvPr>
        </p:nvSpPr>
        <p:spPr>
          <a:xfrm>
            <a:off x="359980" y="6248400"/>
            <a:ext cx="3308637"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25-27 Mar. 2024, Tsuyoshi Suwada/ KEK Acc.Lab.</a:t>
            </a:r>
            <a:endParaRPr lang="en-US" altLang="ja-JP" sz="1400" dirty="0">
              <a:solidFill>
                <a:schemeClr val="folHlink"/>
              </a:solidFill>
              <a:latin typeface="Times" pitchFamily="2" charset="0"/>
            </a:endParaRPr>
          </a:p>
        </p:txBody>
      </p:sp>
      <p:sp>
        <p:nvSpPr>
          <p:cNvPr id="7170" name="フッター プレースホルダー 4">
            <a:extLst>
              <a:ext uri="{FF2B5EF4-FFF2-40B4-BE49-F238E27FC236}">
                <a16:creationId xmlns:a16="http://schemas.microsoft.com/office/drawing/2014/main" id="{AEA3CC63-0E99-3F4A-9CA9-69297EF1097D}"/>
              </a:ext>
            </a:extLst>
          </p:cNvPr>
          <p:cNvSpPr>
            <a:spLocks noGrp="1"/>
          </p:cNvSpPr>
          <p:nvPr>
            <p:ph type="ftr" sz="quarter" idx="11"/>
          </p:nvPr>
        </p:nvSpPr>
        <p:spPr>
          <a:xfrm>
            <a:off x="3124199" y="6248400"/>
            <a:ext cx="5031829"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SuperKEKB MAC@KEK</a:t>
            </a:r>
            <a:endParaRPr lang="en-US" altLang="ja-JP" sz="1400" dirty="0">
              <a:solidFill>
                <a:schemeClr val="folHlink"/>
              </a:solidFill>
              <a:latin typeface="Times" pitchFamily="2" charset="0"/>
            </a:endParaRPr>
          </a:p>
        </p:txBody>
      </p:sp>
      <p:sp>
        <p:nvSpPr>
          <p:cNvPr id="7171" name="スライド番号プレースホルダー 5">
            <a:extLst>
              <a:ext uri="{FF2B5EF4-FFF2-40B4-BE49-F238E27FC236}">
                <a16:creationId xmlns:a16="http://schemas.microsoft.com/office/drawing/2014/main" id="{7060662E-2914-5D4E-8F92-E951F40E7E49}"/>
              </a:ext>
            </a:extLst>
          </p:cNvPr>
          <p:cNvSpPr>
            <a:spLocks noGrp="1"/>
          </p:cNvSpPr>
          <p:nvPr>
            <p:ph type="sldNum" sz="quarter" idx="12"/>
          </p:nvPr>
        </p:nvSpPr>
        <p:spPr>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fld id="{32F677F2-CF0A-7449-BFC0-9EF2F7E7C30A}" type="slidenum">
              <a:rPr lang="en-US" altLang="ja-JP" sz="1400">
                <a:solidFill>
                  <a:schemeClr val="folHlink"/>
                </a:solidFill>
                <a:latin typeface="Times" pitchFamily="2" charset="0"/>
              </a:rPr>
              <a:pPr/>
              <a:t>25</a:t>
            </a:fld>
            <a:endParaRPr lang="en-US" altLang="ja-JP" sz="1400">
              <a:solidFill>
                <a:schemeClr val="folHlink"/>
              </a:solidFill>
              <a:latin typeface="Times" pitchFamily="2" charset="0"/>
            </a:endParaRPr>
          </a:p>
        </p:txBody>
      </p:sp>
      <p:sp>
        <p:nvSpPr>
          <p:cNvPr id="7172" name="Rectangle 2">
            <a:extLst>
              <a:ext uri="{FF2B5EF4-FFF2-40B4-BE49-F238E27FC236}">
                <a16:creationId xmlns:a16="http://schemas.microsoft.com/office/drawing/2014/main" id="{223D7707-9CA0-2F4D-A33C-000BE1A07B95}"/>
              </a:ext>
            </a:extLst>
          </p:cNvPr>
          <p:cNvSpPr>
            <a:spLocks noGrp="1" noChangeArrowheads="1"/>
          </p:cNvSpPr>
          <p:nvPr>
            <p:ph type="title"/>
          </p:nvPr>
        </p:nvSpPr>
        <p:spPr>
          <a:xfrm>
            <a:off x="-2630278" y="64264"/>
            <a:ext cx="7772400" cy="685800"/>
          </a:xfrm>
        </p:spPr>
        <p:txBody>
          <a:bodyPr/>
          <a:lstStyle/>
          <a:p>
            <a:pPr eaLnBrk="1" hangingPunct="1"/>
            <a:r>
              <a:rPr lang="en-US" altLang="ja-JP" sz="3200" b="1" i="1" dirty="0">
                <a:solidFill>
                  <a:srgbClr val="002060"/>
                </a:solidFill>
                <a:latin typeface="Times" pitchFamily="2" charset="0"/>
                <a:ea typeface="平成明朝" pitchFamily="84" charset="-128"/>
              </a:rPr>
              <a:t>References</a:t>
            </a:r>
          </a:p>
        </p:txBody>
      </p:sp>
      <p:sp>
        <p:nvSpPr>
          <p:cNvPr id="101379" name="Rectangle 3">
            <a:extLst>
              <a:ext uri="{FF2B5EF4-FFF2-40B4-BE49-F238E27FC236}">
                <a16:creationId xmlns:a16="http://schemas.microsoft.com/office/drawing/2014/main" id="{A0737FC8-BA4E-304A-82ED-E4BA5F98AD27}"/>
              </a:ext>
            </a:extLst>
          </p:cNvPr>
          <p:cNvSpPr>
            <a:spLocks noGrp="1" noChangeArrowheads="1"/>
          </p:cNvSpPr>
          <p:nvPr>
            <p:ph type="body" sz="half" idx="1"/>
          </p:nvPr>
        </p:nvSpPr>
        <p:spPr>
          <a:xfrm>
            <a:off x="0" y="669085"/>
            <a:ext cx="9143999" cy="5304995"/>
          </a:xfrm>
          <a:ln>
            <a:solidFill>
              <a:srgbClr val="006600"/>
            </a:solidFill>
          </a:ln>
        </p:spPr>
        <p:txBody>
          <a:bodyPr/>
          <a:lstStyle/>
          <a:p>
            <a:pPr algn="just" hangingPunct="0">
              <a:buAutoNum type="arabicPeriod"/>
            </a:pPr>
            <a:r>
              <a:rPr lang="en-US" altLang="ja-JP" sz="1400" dirty="0">
                <a:solidFill>
                  <a:srgbClr val="1A1A1A"/>
                </a:solidFill>
                <a:effectLst/>
                <a:latin typeface="Times New Roman" panose="02020603050405020304" pitchFamily="18" charset="0"/>
                <a:ea typeface="平成明朝"/>
                <a:cs typeface="Times New Roman" panose="02020603050405020304" pitchFamily="18" charset="0"/>
              </a:rPr>
              <a:t>Tsuyoshi </a:t>
            </a:r>
            <a:r>
              <a:rPr lang="en-US" altLang="ja-JP" sz="1400" dirty="0" err="1">
                <a:solidFill>
                  <a:srgbClr val="1A1A1A"/>
                </a:solidFill>
                <a:effectLst/>
                <a:latin typeface="Times New Roman" panose="02020603050405020304" pitchFamily="18" charset="0"/>
                <a:ea typeface="平成明朝"/>
                <a:cs typeface="Times New Roman" panose="02020603050405020304" pitchFamily="18" charset="0"/>
              </a:rPr>
              <a:t>Suwada</a:t>
            </a:r>
            <a:r>
              <a:rPr lang="en-US" altLang="ja-JP" sz="1400" dirty="0">
                <a:solidFill>
                  <a:srgbClr val="1A1A1A"/>
                </a:solidFill>
                <a:effectLst/>
                <a:latin typeface="Times New Roman" panose="02020603050405020304" pitchFamily="18" charset="0"/>
                <a:ea typeface="平成明朝"/>
                <a:cs typeface="Times New Roman" panose="02020603050405020304" pitchFamily="18" charset="0"/>
              </a:rPr>
              <a:t>, </a:t>
            </a:r>
            <a:r>
              <a:rPr lang="en-US" altLang="ja-JP" sz="1400" dirty="0">
                <a:effectLst/>
                <a:latin typeface="Times New Roman" panose="02020603050405020304" pitchFamily="18" charset="0"/>
                <a:ea typeface="平成明朝"/>
                <a:cs typeface="Times New Roman" panose="02020603050405020304" pitchFamily="18" charset="0"/>
              </a:rPr>
              <a:t>Muhammad Abdul Rehman, and </a:t>
            </a:r>
            <a:r>
              <a:rPr lang="en-US" altLang="ja-JP" sz="1400" dirty="0" err="1">
                <a:effectLst/>
                <a:latin typeface="Times New Roman" panose="02020603050405020304" pitchFamily="18" charset="0"/>
                <a:ea typeface="平成明朝"/>
                <a:cs typeface="Times New Roman" panose="02020603050405020304" pitchFamily="18" charset="0"/>
              </a:rPr>
              <a:t>Fusashi</a:t>
            </a:r>
            <a:r>
              <a:rPr lang="en-US" altLang="ja-JP" sz="1400" dirty="0">
                <a:effectLst/>
                <a:latin typeface="Times New Roman" panose="02020603050405020304" pitchFamily="18" charset="0"/>
                <a:ea typeface="平成明朝"/>
                <a:cs typeface="Times New Roman" panose="02020603050405020304" pitchFamily="18" charset="0"/>
              </a:rPr>
              <a:t> Miyahara, “First simultaneous detection of electron and positron bunches at the positron capture section of the </a:t>
            </a:r>
            <a:r>
              <a:rPr lang="en-US" altLang="ja-JP" sz="1400" dirty="0" err="1">
                <a:effectLst/>
                <a:latin typeface="Times New Roman" panose="02020603050405020304" pitchFamily="18" charset="0"/>
                <a:ea typeface="平成明朝"/>
                <a:cs typeface="Times New Roman" panose="02020603050405020304" pitchFamily="18" charset="0"/>
              </a:rPr>
              <a:t>SuperKEKB</a:t>
            </a:r>
            <a:r>
              <a:rPr lang="en-US" altLang="ja-JP" sz="1400" dirty="0">
                <a:effectLst/>
                <a:latin typeface="Times New Roman" panose="02020603050405020304" pitchFamily="18" charset="0"/>
                <a:ea typeface="平成明朝"/>
                <a:cs typeface="Times New Roman" panose="02020603050405020304" pitchFamily="18" charset="0"/>
              </a:rPr>
              <a:t> factory”;</a:t>
            </a:r>
            <a:r>
              <a:rPr lang="en-US" altLang="ja-JP" sz="1400" dirty="0">
                <a:solidFill>
                  <a:srgbClr val="000000"/>
                </a:solidFill>
                <a:effectLst/>
                <a:latin typeface="Times New Roman" panose="02020603050405020304" pitchFamily="18" charset="0"/>
                <a:ea typeface="平成明朝"/>
                <a:cs typeface="Times New Roman" panose="02020603050405020304" pitchFamily="18" charset="0"/>
              </a:rPr>
              <a:t> </a:t>
            </a:r>
            <a:r>
              <a:rPr lang="en-US" altLang="ja-JP" sz="1400" i="1" dirty="0">
                <a:solidFill>
                  <a:srgbClr val="222222"/>
                </a:solidFill>
                <a:effectLst/>
                <a:latin typeface="Times New Roman" panose="02020603050405020304" pitchFamily="18" charset="0"/>
                <a:ea typeface="平成明朝"/>
                <a:cs typeface="Times New Roman" panose="02020603050405020304" pitchFamily="18" charset="0"/>
              </a:rPr>
              <a:t>Scientific Reports</a:t>
            </a:r>
            <a:r>
              <a:rPr lang="en-US" altLang="ja-JP" sz="1400" dirty="0">
                <a:solidFill>
                  <a:srgbClr val="222222"/>
                </a:solidFill>
                <a:effectLst/>
                <a:latin typeface="Times New Roman" panose="02020603050405020304" pitchFamily="18" charset="0"/>
                <a:ea typeface="平成明朝"/>
                <a:cs typeface="Times New Roman" panose="02020603050405020304" pitchFamily="18" charset="0"/>
              </a:rPr>
              <a:t> </a:t>
            </a:r>
            <a:r>
              <a:rPr lang="en-US" altLang="ja-JP" sz="1400" b="1" dirty="0">
                <a:solidFill>
                  <a:srgbClr val="222222"/>
                </a:solidFill>
                <a:effectLst/>
                <a:latin typeface="Times New Roman" panose="02020603050405020304" pitchFamily="18" charset="0"/>
                <a:ea typeface="平成明朝"/>
                <a:cs typeface="Times New Roman" panose="02020603050405020304" pitchFamily="18" charset="0"/>
              </a:rPr>
              <a:t>11, </a:t>
            </a:r>
            <a:r>
              <a:rPr lang="en-US" altLang="ja-JP" sz="1400" dirty="0">
                <a:solidFill>
                  <a:srgbClr val="222222"/>
                </a:solidFill>
                <a:effectLst/>
                <a:latin typeface="Times New Roman" panose="02020603050405020304" pitchFamily="18" charset="0"/>
                <a:ea typeface="平成明朝"/>
                <a:cs typeface="Times New Roman" panose="02020603050405020304" pitchFamily="18" charset="0"/>
              </a:rPr>
              <a:t>12751 (2021)</a:t>
            </a:r>
            <a:r>
              <a:rPr lang="en-US" altLang="ja-JP" sz="1400" dirty="0">
                <a:effectLst/>
                <a:latin typeface="Times New Roman" panose="02020603050405020304" pitchFamily="18" charset="0"/>
                <a:ea typeface="平成明朝"/>
                <a:cs typeface="Times New Roman" panose="02020603050405020304" pitchFamily="18" charset="0"/>
              </a:rPr>
              <a:t>. </a:t>
            </a:r>
            <a:r>
              <a:rPr lang="en-US" altLang="ja-JP" sz="1400" dirty="0">
                <a:solidFill>
                  <a:srgbClr val="222222"/>
                </a:solidFill>
                <a:effectLst/>
                <a:latin typeface="Times New Roman" panose="02020603050405020304" pitchFamily="18" charset="0"/>
                <a:ea typeface="平成明朝"/>
                <a:cs typeface="Times New Roman" panose="02020603050405020304" pitchFamily="18" charset="0"/>
              </a:rPr>
              <a:t>https://doi.org/10.1038/s41598-021-91707-0</a:t>
            </a:r>
            <a:r>
              <a:rPr lang="en-US" altLang="ja-JP" sz="1400" dirty="0">
                <a:effectLst/>
                <a:latin typeface="Times New Roman" panose="02020603050405020304" pitchFamily="18" charset="0"/>
                <a:ea typeface="平成明朝"/>
                <a:cs typeface="Times New Roman" panose="02020603050405020304" pitchFamily="18" charset="0"/>
              </a:rPr>
              <a:t>.</a:t>
            </a:r>
            <a:endParaRPr lang="en-US" altLang="ja-JP" sz="1400" dirty="0">
              <a:latin typeface="–¾’©"/>
              <a:ea typeface="平成明朝"/>
              <a:cs typeface="Times New Roman" panose="02020603050405020304" pitchFamily="18" charset="0"/>
            </a:endParaRPr>
          </a:p>
          <a:p>
            <a:pPr algn="just">
              <a:buFont typeface="Monotype Sorts" pitchFamily="2" charset="2"/>
              <a:buAutoNum type="arabicPeriod"/>
            </a:pPr>
            <a:r>
              <a:rPr lang="en-US" altLang="ja-JP" sz="1400" dirty="0">
                <a:effectLst/>
                <a:latin typeface="Times New Roman" panose="02020603050405020304" pitchFamily="18" charset="0"/>
                <a:ea typeface="平成明朝"/>
                <a:cs typeface="Times New Roman" panose="02020603050405020304" pitchFamily="18" charset="0"/>
              </a:rPr>
              <a:t>Tsuyoshi </a:t>
            </a:r>
            <a:r>
              <a:rPr lang="en-US" altLang="ja-JP" sz="1400" dirty="0" err="1">
                <a:effectLst/>
                <a:latin typeface="Times New Roman" panose="02020603050405020304" pitchFamily="18" charset="0"/>
                <a:ea typeface="平成明朝"/>
                <a:cs typeface="Times New Roman" panose="02020603050405020304" pitchFamily="18" charset="0"/>
              </a:rPr>
              <a:t>Suwada</a:t>
            </a:r>
            <a:r>
              <a:rPr lang="en-US" altLang="ja-JP" sz="1400" dirty="0">
                <a:effectLst/>
                <a:latin typeface="Times New Roman" panose="02020603050405020304" pitchFamily="18" charset="0"/>
                <a:ea typeface="平成明朝"/>
                <a:cs typeface="Times New Roman" panose="02020603050405020304" pitchFamily="18" charset="0"/>
              </a:rPr>
              <a:t>, “Modal Analysis of Electromagnetic Couplings between SMA-Feedthrough Electrode and Beam for Wideband Beam Monitor”; Poster presented at </a:t>
            </a:r>
            <a:r>
              <a:rPr lang="en-US" altLang="ja-JP" sz="1400" i="1" dirty="0">
                <a:effectLst/>
                <a:latin typeface="Times New Roman" panose="02020603050405020304" pitchFamily="18" charset="0"/>
                <a:ea typeface="平成明朝"/>
                <a:cs typeface="Times New Roman" panose="02020603050405020304" pitchFamily="18" charset="0"/>
              </a:rPr>
              <a:t>the 10th International Beam Instrumentation Conference (IBIC2021)</a:t>
            </a:r>
            <a:r>
              <a:rPr lang="en-US" altLang="ja-JP" sz="1400" dirty="0">
                <a:effectLst/>
                <a:latin typeface="Times New Roman" panose="02020603050405020304" pitchFamily="18" charset="0"/>
                <a:ea typeface="平成明朝"/>
                <a:cs typeface="Times New Roman" panose="02020603050405020304" pitchFamily="18" charset="0"/>
              </a:rPr>
              <a:t>, </a:t>
            </a:r>
            <a:r>
              <a:rPr lang="en-US" altLang="ja-JP" sz="1400" i="1" dirty="0">
                <a:solidFill>
                  <a:srgbClr val="262626"/>
                </a:solidFill>
                <a:effectLst/>
                <a:latin typeface="Times New Roman" panose="02020603050405020304" pitchFamily="18" charset="0"/>
                <a:ea typeface="ヒラギノ角ゴ Pro W3" panose="020B0300000000000000" pitchFamily="34" charset="-128"/>
                <a:cs typeface="Times New Roman" panose="02020603050405020304" pitchFamily="18" charset="0"/>
              </a:rPr>
              <a:t>Video meeting hosted by PAL, Korea</a:t>
            </a:r>
            <a:r>
              <a:rPr lang="en-US" altLang="ja-JP" sz="1400" dirty="0">
                <a:effectLst/>
                <a:latin typeface="Times New Roman" panose="02020603050405020304" pitchFamily="18" charset="0"/>
                <a:ea typeface="平成明朝"/>
                <a:cs typeface="Times New Roman" panose="02020603050405020304" pitchFamily="18" charset="0"/>
              </a:rPr>
              <a:t>, Sep. 13-16, 2021, pp. 392-395 (</a:t>
            </a:r>
            <a:r>
              <a:rPr lang="en-US" altLang="ja-JP" sz="1400" dirty="0" err="1">
                <a:effectLst/>
                <a:latin typeface="Times New Roman" panose="02020603050405020304" pitchFamily="18" charset="0"/>
                <a:ea typeface="平成明朝"/>
                <a:cs typeface="Times New Roman" panose="02020603050405020304" pitchFamily="18" charset="0"/>
              </a:rPr>
              <a:t>JACoW</a:t>
            </a:r>
            <a:r>
              <a:rPr lang="en-US" altLang="ja-JP" sz="1400" dirty="0">
                <a:effectLst/>
                <a:latin typeface="Times New Roman" panose="02020603050405020304" pitchFamily="18" charset="0"/>
                <a:ea typeface="平成明朝"/>
                <a:cs typeface="Times New Roman" panose="02020603050405020304" pitchFamily="18" charset="0"/>
              </a:rPr>
              <a:t> Publishing, 2021) [ISBN 978-3-95450-230-1, doi:10.18429/JACoW-IBIC2021-WEPP12]</a:t>
            </a:r>
            <a:r>
              <a:rPr lang="en-US" altLang="ja-JP" sz="1400" dirty="0">
                <a:effectLst/>
                <a:latin typeface="Times"/>
                <a:ea typeface="平成明朝"/>
                <a:cs typeface="Times New Roman" panose="02020603050405020304" pitchFamily="18" charset="0"/>
              </a:rPr>
              <a:t>.</a:t>
            </a:r>
          </a:p>
          <a:p>
            <a:pPr algn="just">
              <a:buFont typeface="Monotype Sorts" pitchFamily="2" charset="2"/>
              <a:buAutoNum type="arabicPeriod"/>
            </a:pPr>
            <a:r>
              <a:rPr lang="en-US" altLang="ja-JP" sz="1400" dirty="0">
                <a:effectLst/>
                <a:latin typeface="Times"/>
                <a:ea typeface="ＭＳ Ｐゴシック" panose="020B0600070205080204" pitchFamily="34" charset="-128"/>
                <a:cs typeface="ＭＳ Ｐゴシック" panose="020B0600070205080204" pitchFamily="34" charset="-128"/>
              </a:rPr>
              <a:t>M. A. Rehman and </a:t>
            </a:r>
            <a:r>
              <a:rPr lang="en-US" altLang="ja-JP" sz="1400" dirty="0">
                <a:effectLst/>
                <a:latin typeface="Times"/>
                <a:ea typeface="ＭＳ Ｐゴシック" panose="020B0600070205080204" pitchFamily="34" charset="-128"/>
                <a:cs typeface="Times"/>
              </a:rPr>
              <a:t>T. </a:t>
            </a:r>
            <a:r>
              <a:rPr lang="en-US" altLang="ja-JP" sz="1400" dirty="0" err="1">
                <a:effectLst/>
                <a:latin typeface="Times"/>
                <a:ea typeface="ＭＳ Ｐゴシック" panose="020B0600070205080204" pitchFamily="34" charset="-128"/>
                <a:cs typeface="Times"/>
              </a:rPr>
              <a:t>Suwada</a:t>
            </a:r>
            <a:r>
              <a:rPr lang="en-US" altLang="ja-JP" sz="1400" dirty="0">
                <a:effectLst/>
                <a:latin typeface="Times"/>
                <a:ea typeface="ＭＳ Ｐゴシック" panose="020B0600070205080204" pitchFamily="34" charset="-128"/>
                <a:cs typeface="Times"/>
              </a:rPr>
              <a:t>, “Observation of </a:t>
            </a:r>
            <a:r>
              <a:rPr lang="en-US" altLang="ja-JP" sz="1400" dirty="0" err="1">
                <a:effectLst/>
                <a:latin typeface="Times"/>
                <a:ea typeface="ＭＳ Ｐゴシック" panose="020B0600070205080204" pitchFamily="34" charset="-128"/>
                <a:cs typeface="Times"/>
              </a:rPr>
              <a:t>Wakefireld</a:t>
            </a:r>
            <a:r>
              <a:rPr lang="en-US" altLang="ja-JP" sz="1400" dirty="0">
                <a:effectLst/>
                <a:latin typeface="Times"/>
                <a:ea typeface="ＭＳ Ｐゴシック" panose="020B0600070205080204" pitchFamily="34" charset="-128"/>
                <a:cs typeface="Times"/>
              </a:rPr>
              <a:t> Effects with Wideband Feedthrough-BPM at the Positron Capture Section of the </a:t>
            </a:r>
            <a:r>
              <a:rPr lang="en-US" altLang="ja-JP" sz="1400" dirty="0" err="1">
                <a:effectLst/>
                <a:latin typeface="Times"/>
                <a:ea typeface="ＭＳ Ｐゴシック" panose="020B0600070205080204" pitchFamily="34" charset="-128"/>
                <a:cs typeface="Times"/>
              </a:rPr>
              <a:t>SuperKEKB</a:t>
            </a:r>
            <a:r>
              <a:rPr lang="en-US" altLang="ja-JP" sz="1400" dirty="0">
                <a:effectLst/>
                <a:latin typeface="Times"/>
                <a:ea typeface="ＭＳ Ｐゴシック" panose="020B0600070205080204" pitchFamily="34" charset="-128"/>
                <a:cs typeface="Times"/>
              </a:rPr>
              <a:t> Injector </a:t>
            </a:r>
            <a:r>
              <a:rPr lang="en-US" altLang="ja-JP" sz="1400" dirty="0" err="1">
                <a:effectLst/>
                <a:latin typeface="Times"/>
                <a:ea typeface="ＭＳ Ｐゴシック" panose="020B0600070205080204" pitchFamily="34" charset="-128"/>
                <a:cs typeface="Times"/>
              </a:rPr>
              <a:t>Linac</a:t>
            </a:r>
            <a:r>
              <a:rPr lang="en-US" altLang="ja-JP" sz="1400" dirty="0">
                <a:effectLst/>
                <a:latin typeface="Times"/>
                <a:ea typeface="ＭＳ Ｐゴシック" panose="020B0600070205080204" pitchFamily="34" charset="-128"/>
                <a:cs typeface="Times"/>
              </a:rPr>
              <a:t>”; </a:t>
            </a:r>
            <a:r>
              <a:rPr lang="en-US" altLang="ja-JP" sz="1400" i="1" dirty="0">
                <a:effectLst/>
                <a:latin typeface="Times"/>
                <a:ea typeface="ＭＳ Ｐゴシック" panose="020B0600070205080204" pitchFamily="34" charset="-128"/>
                <a:cs typeface="ＭＳ Ｐゴシック" panose="020B0600070205080204" pitchFamily="34" charset="-128"/>
              </a:rPr>
              <a:t>Proceedings of the 10th International Beam Instrumentation Conference (IBIC2021)</a:t>
            </a:r>
            <a:r>
              <a:rPr lang="en-US" altLang="ja-JP" sz="1400" dirty="0">
                <a:effectLst/>
                <a:latin typeface="Times"/>
                <a:ea typeface="ＭＳ Ｐゴシック" panose="020B0600070205080204" pitchFamily="34" charset="-128"/>
                <a:cs typeface="ＭＳ Ｐゴシック" panose="020B0600070205080204" pitchFamily="34" charset="-128"/>
              </a:rPr>
              <a:t>, Pohang</a:t>
            </a:r>
            <a:r>
              <a:rPr lang="en-US" altLang="ja-JP" sz="1400" dirty="0">
                <a:effectLst/>
                <a:latin typeface="Times"/>
                <a:ea typeface="ＭＳ Ｐゴシック" panose="020B0600070205080204" pitchFamily="34" charset="-128"/>
                <a:cs typeface="Arial" panose="020B0604020202020204" pitchFamily="34" charset="0"/>
              </a:rPr>
              <a:t>,</a:t>
            </a:r>
            <a:r>
              <a:rPr lang="en-US" altLang="ja-JP" sz="1400" dirty="0">
                <a:solidFill>
                  <a:srgbClr val="000000"/>
                </a:solidFill>
                <a:effectLst/>
                <a:latin typeface="Times"/>
                <a:ea typeface="ＭＳ Ｐゴシック" panose="020B0600070205080204" pitchFamily="34" charset="-128"/>
                <a:cs typeface="ＭＳ Ｐゴシック" panose="020B0600070205080204" pitchFamily="34" charset="-128"/>
              </a:rPr>
              <a:t> Rep. of Korea</a:t>
            </a:r>
            <a:r>
              <a:rPr lang="en-US" altLang="ja-JP" sz="1400" dirty="0">
                <a:effectLst/>
                <a:latin typeface="Times"/>
                <a:ea typeface="ＭＳ Ｐゴシック" panose="020B0600070205080204" pitchFamily="34" charset="-128"/>
                <a:cs typeface="ＭＳ Ｐゴシック" panose="020B0600070205080204" pitchFamily="34" charset="-128"/>
              </a:rPr>
              <a:t>, Sep. 13-16, 2021, pp. 52-55 (</a:t>
            </a:r>
            <a:r>
              <a:rPr lang="en-US" altLang="ja-JP" sz="1400" dirty="0" err="1">
                <a:effectLst/>
                <a:latin typeface="Times"/>
                <a:ea typeface="平成明朝"/>
                <a:cs typeface="Times New Roman" panose="02020603050405020304" pitchFamily="18" charset="0"/>
              </a:rPr>
              <a:t>JACoW</a:t>
            </a:r>
            <a:r>
              <a:rPr lang="en-US" altLang="ja-JP" sz="1400" dirty="0">
                <a:effectLst/>
                <a:latin typeface="Times"/>
                <a:ea typeface="平成明朝"/>
                <a:cs typeface="Times New Roman" panose="02020603050405020304" pitchFamily="18" charset="0"/>
              </a:rPr>
              <a:t> Publishing, 2021</a:t>
            </a:r>
            <a:r>
              <a:rPr lang="en-US" altLang="ja-JP" sz="1400" dirty="0">
                <a:effectLst/>
                <a:latin typeface="Times"/>
                <a:ea typeface="ＭＳ Ｐゴシック" panose="020B0600070205080204" pitchFamily="34" charset="-128"/>
                <a:cs typeface="ＭＳ Ｐゴシック" panose="020B0600070205080204" pitchFamily="34" charset="-128"/>
              </a:rPr>
              <a:t>) [ISBN </a:t>
            </a:r>
            <a:r>
              <a:rPr lang="en-US" altLang="ja-JP" sz="1400" dirty="0">
                <a:effectLst/>
                <a:latin typeface="Times"/>
                <a:ea typeface="平成明朝"/>
                <a:cs typeface="Times New Roman" panose="02020603050405020304" pitchFamily="18" charset="0"/>
              </a:rPr>
              <a:t>978-3-95450-230-1</a:t>
            </a:r>
            <a:r>
              <a:rPr lang="en-US" altLang="ja-JP" sz="1400" dirty="0">
                <a:effectLst/>
                <a:latin typeface="Times"/>
                <a:ea typeface="ＭＳ Ｐゴシック" panose="020B0600070205080204" pitchFamily="34" charset="-128"/>
                <a:cs typeface="ＭＳ Ｐゴシック" panose="020B0600070205080204" pitchFamily="34" charset="-128"/>
              </a:rPr>
              <a:t>, </a:t>
            </a:r>
            <a:r>
              <a:rPr lang="en-US" altLang="ja-JP" sz="1400" dirty="0">
                <a:effectLst/>
                <a:latin typeface="Times"/>
                <a:ea typeface="平成明朝"/>
                <a:cs typeface="Times New Roman" panose="02020603050405020304" pitchFamily="18" charset="0"/>
              </a:rPr>
              <a:t>doi:10.18429/JACoW-IBIC2021-MOPP10</a:t>
            </a:r>
            <a:r>
              <a:rPr lang="en-US" altLang="ja-JP" sz="1400" dirty="0">
                <a:effectLst/>
                <a:latin typeface="Times"/>
                <a:ea typeface="ＭＳ Ｐゴシック" panose="020B0600070205080204" pitchFamily="34" charset="-128"/>
                <a:cs typeface="ＭＳ Ｐゴシック" panose="020B0600070205080204" pitchFamily="34" charset="-128"/>
              </a:rPr>
              <a:t>].</a:t>
            </a:r>
          </a:p>
          <a:p>
            <a:pPr algn="just">
              <a:buFont typeface="Monotype Sorts" pitchFamily="2" charset="2"/>
              <a:buAutoNum type="arabicPeriod"/>
            </a:pPr>
            <a:r>
              <a:rPr lang="en-US" altLang="ja-JP" sz="1400" dirty="0">
                <a:effectLst/>
                <a:latin typeface="Times"/>
                <a:ea typeface="ＭＳ Ｐゴシック" panose="020B0600070205080204" pitchFamily="34" charset="-128"/>
                <a:cs typeface="ＭＳ Ｐゴシック" panose="020B0600070205080204" pitchFamily="34" charset="-128"/>
              </a:rPr>
              <a:t>M.A. Rehman, T. </a:t>
            </a:r>
            <a:r>
              <a:rPr lang="en-US" altLang="ja-JP" sz="1400" dirty="0" err="1">
                <a:effectLst/>
                <a:latin typeface="Times"/>
                <a:ea typeface="ＭＳ Ｐゴシック" panose="020B0600070205080204" pitchFamily="34" charset="-128"/>
                <a:cs typeface="ＭＳ Ｐゴシック" panose="020B0600070205080204" pitchFamily="34" charset="-128"/>
              </a:rPr>
              <a:t>Suwada</a:t>
            </a:r>
            <a:r>
              <a:rPr lang="en-US" altLang="ja-JP" sz="1400" dirty="0">
                <a:effectLst/>
                <a:latin typeface="Times"/>
                <a:ea typeface="ＭＳ Ｐゴシック" panose="020B0600070205080204" pitchFamily="34" charset="-128"/>
                <a:cs typeface="ＭＳ Ｐゴシック" panose="020B0600070205080204" pitchFamily="34" charset="-128"/>
              </a:rPr>
              <a:t>, and M. Miyahara; “First synchronous measurement of single-bunched electron and positron beams with a wideband feedthrough-BPM at the positron capture section of the </a:t>
            </a:r>
            <a:r>
              <a:rPr lang="en-US" altLang="ja-JP" sz="1400" dirty="0" err="1">
                <a:effectLst/>
                <a:latin typeface="Times"/>
                <a:ea typeface="ＭＳ Ｐゴシック" panose="020B0600070205080204" pitchFamily="34" charset="-128"/>
                <a:cs typeface="ＭＳ Ｐゴシック" panose="020B0600070205080204" pitchFamily="34" charset="-128"/>
              </a:rPr>
              <a:t>SuperKEKB</a:t>
            </a:r>
            <a:r>
              <a:rPr lang="en-US" altLang="ja-JP" sz="1400" dirty="0">
                <a:effectLst/>
                <a:latin typeface="Times"/>
                <a:ea typeface="ＭＳ Ｐゴシック" panose="020B0600070205080204" pitchFamily="34" charset="-128"/>
                <a:cs typeface="ＭＳ Ｐゴシック" panose="020B0600070205080204" pitchFamily="34" charset="-128"/>
              </a:rPr>
              <a:t> </a:t>
            </a:r>
            <a:r>
              <a:rPr lang="en-US" altLang="ja-JP" sz="1400" dirty="0" err="1">
                <a:effectLst/>
                <a:latin typeface="Times"/>
                <a:ea typeface="ＭＳ Ｐゴシック" panose="020B0600070205080204" pitchFamily="34" charset="-128"/>
                <a:cs typeface="ＭＳ Ｐゴシック" panose="020B0600070205080204" pitchFamily="34" charset="-128"/>
              </a:rPr>
              <a:t>inejctor</a:t>
            </a:r>
            <a:r>
              <a:rPr lang="en-US" altLang="ja-JP" sz="1400" dirty="0">
                <a:effectLst/>
                <a:latin typeface="Times"/>
                <a:ea typeface="ＭＳ Ｐゴシック" panose="020B0600070205080204" pitchFamily="34" charset="-128"/>
                <a:cs typeface="ＭＳ Ｐゴシック" panose="020B0600070205080204" pitchFamily="34" charset="-128"/>
              </a:rPr>
              <a:t> </a:t>
            </a:r>
            <a:r>
              <a:rPr lang="en-US" altLang="ja-JP" sz="1400" dirty="0" err="1">
                <a:effectLst/>
                <a:latin typeface="Times"/>
                <a:ea typeface="ＭＳ Ｐゴシック" panose="020B0600070205080204" pitchFamily="34" charset="-128"/>
                <a:cs typeface="ＭＳ Ｐゴシック" panose="020B0600070205080204" pitchFamily="34" charset="-128"/>
              </a:rPr>
              <a:t>linac</a:t>
            </a:r>
            <a:r>
              <a:rPr lang="en-US" altLang="ja-JP" sz="1400" dirty="0">
                <a:effectLst/>
                <a:latin typeface="Times"/>
                <a:ea typeface="ＭＳ Ｐゴシック" panose="020B0600070205080204" pitchFamily="34" charset="-128"/>
                <a:cs typeface="ＭＳ Ｐゴシック" panose="020B0600070205080204" pitchFamily="34" charset="-128"/>
              </a:rPr>
              <a:t>”; </a:t>
            </a:r>
            <a:r>
              <a:rPr lang="en-US" altLang="ja-JP" sz="1400" i="1" dirty="0">
                <a:effectLst/>
                <a:latin typeface="Times"/>
                <a:ea typeface="ＭＳ Ｐゴシック" panose="020B0600070205080204" pitchFamily="34" charset="-128"/>
                <a:cs typeface="ＭＳ Ｐゴシック" panose="020B0600070205080204" pitchFamily="34" charset="-128"/>
              </a:rPr>
              <a:t>Proceedings of the 2021 Particle Accelerator Conference</a:t>
            </a:r>
            <a:r>
              <a:rPr lang="en-US" altLang="ja-JP" sz="1400" dirty="0">
                <a:effectLst/>
                <a:latin typeface="Times"/>
                <a:ea typeface="ＭＳ Ｐゴシック" panose="020B0600070205080204" pitchFamily="34" charset="-128"/>
                <a:cs typeface="ＭＳ Ｐゴシック" panose="020B0600070205080204" pitchFamily="34" charset="-128"/>
              </a:rPr>
              <a:t> (</a:t>
            </a:r>
            <a:r>
              <a:rPr lang="en-US" altLang="ja-JP" sz="1400" i="1" dirty="0">
                <a:effectLst/>
                <a:latin typeface="Times"/>
                <a:ea typeface="ＭＳ Ｐゴシック" panose="020B0600070205080204" pitchFamily="34" charset="-128"/>
                <a:cs typeface="ＭＳ Ｐゴシック" panose="020B0600070205080204" pitchFamily="34" charset="-128"/>
              </a:rPr>
              <a:t>IPAC’21</a:t>
            </a:r>
            <a:r>
              <a:rPr lang="en-US" altLang="ja-JP" sz="1400" dirty="0">
                <a:effectLst/>
                <a:latin typeface="Times"/>
                <a:ea typeface="ＭＳ Ｐゴシック" panose="020B0600070205080204" pitchFamily="34" charset="-128"/>
                <a:cs typeface="ＭＳ Ｐゴシック" panose="020B0600070205080204" pitchFamily="34" charset="-128"/>
              </a:rPr>
              <a:t>), </a:t>
            </a:r>
            <a:r>
              <a:rPr lang="en-US" altLang="ja-JP" sz="1400" dirty="0">
                <a:solidFill>
                  <a:srgbClr val="031B4E"/>
                </a:solidFill>
                <a:effectLst/>
                <a:latin typeface="Times"/>
                <a:ea typeface="ＭＳ Ｐゴシック" panose="020B0600070205080204" pitchFamily="34" charset="-128"/>
                <a:cs typeface="ＭＳ Ｐゴシック" panose="020B0600070205080204" pitchFamily="34" charset="-128"/>
              </a:rPr>
              <a:t>hosted by the Brazilian Center for Research in Energy and Materials (CNPEM), Campinas, Brazil,</a:t>
            </a:r>
            <a:r>
              <a:rPr lang="en-US" altLang="ja-JP" sz="1400" dirty="0">
                <a:effectLst/>
                <a:latin typeface="Times"/>
                <a:ea typeface="ＭＳ Ｐゴシック" panose="020B0600070205080204" pitchFamily="34" charset="-128"/>
                <a:cs typeface="ＭＳ Ｐゴシック" panose="020B0600070205080204" pitchFamily="34" charset="-128"/>
              </a:rPr>
              <a:t> May 24-28, 2021, pp.557-560 (MOPAB163); ISBN: 978-3-95450-214-1, ISSN: 2673-5490, doi:10.18429/JACoW-IPAC2021-MOPAB163. </a:t>
            </a:r>
            <a:endParaRPr lang="ja-JP" altLang="ja-JP" sz="1400">
              <a:effectLst/>
              <a:latin typeface="–¾’©"/>
              <a:ea typeface="平成明朝"/>
              <a:cs typeface="Times New Roman" panose="02020603050405020304" pitchFamily="18" charset="0"/>
            </a:endParaRPr>
          </a:p>
          <a:p>
            <a:pPr algn="just">
              <a:buFont typeface="Monotype Sorts" pitchFamily="2" charset="2"/>
              <a:buAutoNum type="arabicPeriod"/>
            </a:pPr>
            <a:r>
              <a:rPr lang="en-US" altLang="ja-JP" sz="1400" dirty="0">
                <a:effectLst/>
                <a:latin typeface="Times New Roman" panose="02020603050405020304" pitchFamily="18" charset="0"/>
                <a:ea typeface="平成明朝"/>
                <a:cs typeface="Times New Roman" panose="02020603050405020304" pitchFamily="18" charset="0"/>
              </a:rPr>
              <a:t>T. </a:t>
            </a:r>
            <a:r>
              <a:rPr lang="en-US" altLang="ja-JP" sz="1400" dirty="0" err="1">
                <a:effectLst/>
                <a:latin typeface="Times New Roman" panose="02020603050405020304" pitchFamily="18" charset="0"/>
                <a:ea typeface="平成明朝"/>
                <a:cs typeface="Times New Roman" panose="02020603050405020304" pitchFamily="18" charset="0"/>
              </a:rPr>
              <a:t>Suwada</a:t>
            </a:r>
            <a:r>
              <a:rPr lang="en-US" altLang="ja-JP" sz="1400" i="1" dirty="0">
                <a:effectLst/>
                <a:latin typeface="Times New Roman" panose="02020603050405020304" pitchFamily="18" charset="0"/>
                <a:ea typeface="平成明朝"/>
                <a:cs typeface="Times New Roman" panose="02020603050405020304" pitchFamily="18" charset="0"/>
              </a:rPr>
              <a:t>,</a:t>
            </a:r>
            <a:r>
              <a:rPr lang="en-US" altLang="ja-JP" sz="1400" dirty="0">
                <a:effectLst/>
                <a:latin typeface="Times New Roman" panose="02020603050405020304" pitchFamily="18" charset="0"/>
                <a:ea typeface="平成明朝"/>
                <a:cs typeface="Times New Roman" panose="02020603050405020304" pitchFamily="18" charset="0"/>
              </a:rPr>
              <a:t> “Characteristic Analysis of Wideband Beam Monitor with High Frequency Pickups”; Rev. Sci. </a:t>
            </a:r>
            <a:r>
              <a:rPr lang="en-US" altLang="ja-JP" sz="1400" dirty="0" err="1">
                <a:effectLst/>
                <a:latin typeface="Times New Roman" panose="02020603050405020304" pitchFamily="18" charset="0"/>
                <a:ea typeface="平成明朝"/>
                <a:cs typeface="Times New Roman" panose="02020603050405020304" pitchFamily="18" charset="0"/>
              </a:rPr>
              <a:t>Instrum</a:t>
            </a:r>
            <a:r>
              <a:rPr lang="en-US" altLang="ja-JP" sz="1400" dirty="0">
                <a:effectLst/>
                <a:latin typeface="Times New Roman" panose="02020603050405020304" pitchFamily="18" charset="0"/>
                <a:ea typeface="平成明朝"/>
                <a:cs typeface="Times New Roman" panose="02020603050405020304" pitchFamily="18" charset="0"/>
              </a:rPr>
              <a:t>. </a:t>
            </a:r>
            <a:r>
              <a:rPr lang="en-US" altLang="ja-JP" sz="1400" b="1" dirty="0">
                <a:effectLst/>
                <a:latin typeface="Times New Roman" panose="02020603050405020304" pitchFamily="18" charset="0"/>
                <a:ea typeface="平成明朝"/>
                <a:cs typeface="Times New Roman" panose="02020603050405020304" pitchFamily="18" charset="0"/>
              </a:rPr>
              <a:t>93, </a:t>
            </a:r>
            <a:r>
              <a:rPr lang="en-US" altLang="ja-JP" sz="1400" dirty="0">
                <a:effectLst/>
                <a:latin typeface="Times New Roman" panose="02020603050405020304" pitchFamily="18" charset="0"/>
                <a:ea typeface="平成明朝"/>
                <a:cs typeface="Times New Roman" panose="02020603050405020304" pitchFamily="18" charset="0"/>
              </a:rPr>
              <a:t>093301 (2022) [DOI: 10.1063/5.0087321].</a:t>
            </a:r>
          </a:p>
          <a:p>
            <a:pPr algn="just">
              <a:buFont typeface="Monotype Sorts" pitchFamily="2" charset="2"/>
              <a:buAutoNum type="arabicPeriod"/>
            </a:pPr>
            <a:r>
              <a:rPr lang="en-US" altLang="ja-JP" sz="1400" dirty="0">
                <a:effectLst/>
                <a:latin typeface="Times New Roman" panose="02020603050405020304" pitchFamily="18" charset="0"/>
                <a:ea typeface="平成明朝"/>
                <a:cs typeface="Times New Roman" panose="02020603050405020304" pitchFamily="18" charset="0"/>
              </a:rPr>
              <a:t>Tsuyoshi </a:t>
            </a:r>
            <a:r>
              <a:rPr lang="en-US" altLang="ja-JP" sz="1400" dirty="0" err="1">
                <a:effectLst/>
                <a:latin typeface="Times New Roman" panose="02020603050405020304" pitchFamily="18" charset="0"/>
                <a:ea typeface="平成明朝"/>
                <a:cs typeface="Times New Roman" panose="02020603050405020304" pitchFamily="18" charset="0"/>
              </a:rPr>
              <a:t>Suwada</a:t>
            </a:r>
            <a:r>
              <a:rPr lang="en-US" altLang="ja-JP" sz="1400" dirty="0">
                <a:effectLst/>
                <a:latin typeface="Times New Roman" panose="02020603050405020304" pitchFamily="18" charset="0"/>
                <a:ea typeface="平成明朝"/>
                <a:cs typeface="Times New Roman" panose="02020603050405020304" pitchFamily="18" charset="0"/>
              </a:rPr>
              <a:t>, “Direct Observation of Positron Capture Process at the Positron Source of the </a:t>
            </a:r>
            <a:r>
              <a:rPr lang="en-US" altLang="ja-JP" sz="1400" dirty="0" err="1">
                <a:effectLst/>
                <a:latin typeface="Times New Roman" panose="02020603050405020304" pitchFamily="18" charset="0"/>
                <a:ea typeface="平成明朝"/>
                <a:cs typeface="Times New Roman" panose="02020603050405020304" pitchFamily="18" charset="0"/>
              </a:rPr>
              <a:t>SuperKEKB</a:t>
            </a:r>
            <a:r>
              <a:rPr lang="en-US" altLang="ja-JP" sz="1400" dirty="0">
                <a:effectLst/>
                <a:latin typeface="Times New Roman" panose="02020603050405020304" pitchFamily="18" charset="0"/>
                <a:ea typeface="平成明朝"/>
                <a:cs typeface="Times New Roman" panose="02020603050405020304" pitchFamily="18" charset="0"/>
              </a:rPr>
              <a:t> B-Factory”</a:t>
            </a:r>
            <a:r>
              <a:rPr lang="en-US" altLang="ja-JP" sz="1400" dirty="0">
                <a:solidFill>
                  <a:srgbClr val="000000"/>
                </a:solidFill>
                <a:effectLst/>
                <a:latin typeface="Times New Roman" panose="02020603050405020304" pitchFamily="18" charset="0"/>
                <a:ea typeface="平成明朝"/>
                <a:cs typeface="Times New Roman" panose="02020603050405020304" pitchFamily="18" charset="0"/>
              </a:rPr>
              <a:t>; </a:t>
            </a:r>
            <a:r>
              <a:rPr lang="en-US" altLang="ja-JP" sz="1400" i="1" dirty="0">
                <a:solidFill>
                  <a:srgbClr val="222222"/>
                </a:solidFill>
                <a:effectLst/>
                <a:latin typeface="Times New Roman" panose="02020603050405020304" pitchFamily="18" charset="0"/>
                <a:ea typeface="平成明朝"/>
                <a:cs typeface="Times New Roman" panose="02020603050405020304" pitchFamily="18" charset="0"/>
              </a:rPr>
              <a:t>Scientific Reports</a:t>
            </a:r>
            <a:r>
              <a:rPr lang="en-US" altLang="ja-JP" sz="1400" dirty="0">
                <a:solidFill>
                  <a:srgbClr val="222222"/>
                </a:solidFill>
                <a:effectLst/>
                <a:latin typeface="Times New Roman" panose="02020603050405020304" pitchFamily="18" charset="0"/>
                <a:ea typeface="平成明朝"/>
                <a:cs typeface="Times New Roman" panose="02020603050405020304" pitchFamily="18" charset="0"/>
              </a:rPr>
              <a:t> </a:t>
            </a:r>
            <a:r>
              <a:rPr lang="en-US" altLang="ja-JP" sz="1400" b="1" dirty="0">
                <a:solidFill>
                  <a:srgbClr val="222222"/>
                </a:solidFill>
                <a:effectLst/>
                <a:latin typeface="Times New Roman" panose="02020603050405020304" pitchFamily="18" charset="0"/>
                <a:ea typeface="平成明朝"/>
                <a:cs typeface="Times New Roman" panose="02020603050405020304" pitchFamily="18" charset="0"/>
              </a:rPr>
              <a:t>12, </a:t>
            </a:r>
            <a:r>
              <a:rPr lang="en-US" altLang="ja-JP" sz="1400" dirty="0">
                <a:solidFill>
                  <a:srgbClr val="222222"/>
                </a:solidFill>
                <a:effectLst/>
                <a:latin typeface="Times New Roman" panose="02020603050405020304" pitchFamily="18" charset="0"/>
                <a:ea typeface="平成明朝"/>
                <a:cs typeface="Times New Roman" panose="02020603050405020304" pitchFamily="18" charset="0"/>
              </a:rPr>
              <a:t>18554 (2022)</a:t>
            </a:r>
            <a:r>
              <a:rPr lang="en-US" altLang="ja-JP" sz="1400" dirty="0">
                <a:effectLst/>
                <a:latin typeface="Times New Roman" panose="02020603050405020304" pitchFamily="18" charset="0"/>
                <a:ea typeface="平成明朝"/>
                <a:cs typeface="Times New Roman" panose="02020603050405020304" pitchFamily="18" charset="0"/>
              </a:rPr>
              <a:t>. Published online 2022 Nov. 03.</a:t>
            </a:r>
            <a:r>
              <a:rPr lang="en-US" altLang="ja-JP" sz="1400" dirty="0">
                <a:solidFill>
                  <a:srgbClr val="000000"/>
                </a:solidFill>
                <a:effectLst/>
                <a:latin typeface="Times New Roman" panose="02020603050405020304" pitchFamily="18" charset="0"/>
                <a:ea typeface="平成明朝"/>
                <a:cs typeface="Times New Roman" panose="02020603050405020304" pitchFamily="18" charset="0"/>
              </a:rPr>
              <a:t> </a:t>
            </a:r>
            <a:r>
              <a:rPr lang="en-US" altLang="ja-JP" sz="1400" spc="15" dirty="0">
                <a:solidFill>
                  <a:srgbClr val="000000"/>
                </a:solidFill>
                <a:effectLst/>
                <a:latin typeface="Times New Roman" panose="02020603050405020304" pitchFamily="18" charset="0"/>
                <a:ea typeface="平成明朝"/>
                <a:cs typeface="Times New Roman" panose="02020603050405020304" pitchFamily="18" charset="0"/>
              </a:rPr>
              <a:t>https://</a:t>
            </a:r>
            <a:r>
              <a:rPr lang="en-US" altLang="ja-JP" sz="1400" dirty="0">
                <a:solidFill>
                  <a:srgbClr val="222222"/>
                </a:solidFill>
                <a:effectLst/>
                <a:latin typeface="Times New Roman" panose="02020603050405020304" pitchFamily="18" charset="0"/>
                <a:ea typeface="平成明朝"/>
                <a:cs typeface="Times New Roman" panose="02020603050405020304" pitchFamily="18" charset="0"/>
              </a:rPr>
              <a:t>doi.org</a:t>
            </a:r>
            <a:r>
              <a:rPr lang="en-US" altLang="ja-JP" sz="1400" spc="15" dirty="0">
                <a:solidFill>
                  <a:srgbClr val="000000"/>
                </a:solidFill>
                <a:effectLst/>
                <a:latin typeface="Times New Roman" panose="02020603050405020304" pitchFamily="18" charset="0"/>
                <a:ea typeface="平成明朝"/>
                <a:cs typeface="Times New Roman" panose="02020603050405020304" pitchFamily="18" charset="0"/>
              </a:rPr>
              <a:t>/10.1038/s41598-022-22030-5</a:t>
            </a:r>
            <a:r>
              <a:rPr lang="en-US" altLang="ja-JP" sz="1400" dirty="0">
                <a:effectLst/>
                <a:latin typeface="Times New Roman" panose="02020603050405020304" pitchFamily="18" charset="0"/>
                <a:ea typeface="平成明朝"/>
                <a:cs typeface="Times New Roman" panose="02020603050405020304" pitchFamily="18" charset="0"/>
              </a:rPr>
              <a:t>.</a:t>
            </a:r>
            <a:endParaRPr lang="ja-JP" altLang="ja-JP" sz="1400">
              <a:effectLst/>
              <a:latin typeface="–¾’©"/>
              <a:ea typeface="平成明朝"/>
              <a:cs typeface="Times New Roman" panose="02020603050405020304" pitchFamily="18" charset="0"/>
            </a:endParaRPr>
          </a:p>
          <a:p>
            <a:pPr algn="just">
              <a:buFont typeface="Monotype Sorts" pitchFamily="2" charset="2"/>
              <a:buAutoNum type="arabicPeriod"/>
            </a:pPr>
            <a:r>
              <a:rPr lang="en-US" altLang="ja-JP" sz="1400" dirty="0">
                <a:effectLst/>
                <a:latin typeface="Times New Roman" panose="02020603050405020304" pitchFamily="18" charset="0"/>
                <a:ea typeface="平成明朝"/>
                <a:cs typeface="Times New Roman" panose="02020603050405020304" pitchFamily="18" charset="0"/>
              </a:rPr>
              <a:t>T. </a:t>
            </a:r>
            <a:r>
              <a:rPr lang="en-US" altLang="ja-JP" sz="1400" dirty="0" err="1">
                <a:effectLst/>
                <a:latin typeface="Times New Roman" panose="02020603050405020304" pitchFamily="18" charset="0"/>
                <a:ea typeface="平成明朝"/>
                <a:cs typeface="Times New Roman" panose="02020603050405020304" pitchFamily="18" charset="0"/>
              </a:rPr>
              <a:t>Suwada</a:t>
            </a:r>
            <a:r>
              <a:rPr lang="en-US" altLang="ja-JP" sz="1400" dirty="0">
                <a:effectLst/>
                <a:latin typeface="Times New Roman" panose="02020603050405020304" pitchFamily="18" charset="0"/>
                <a:ea typeface="平成明朝"/>
                <a:cs typeface="Times New Roman" panose="02020603050405020304" pitchFamily="18" charset="0"/>
              </a:rPr>
              <a:t>, “First direct measurement of electron and positron bunch characteristics at the positron source of the </a:t>
            </a:r>
            <a:r>
              <a:rPr lang="en-US" altLang="ja-JP" sz="1400" dirty="0" err="1">
                <a:effectLst/>
                <a:latin typeface="Times New Roman" panose="02020603050405020304" pitchFamily="18" charset="0"/>
                <a:ea typeface="平成明朝"/>
                <a:cs typeface="Times New Roman" panose="02020603050405020304" pitchFamily="18" charset="0"/>
              </a:rPr>
              <a:t>SuperKEKB</a:t>
            </a:r>
            <a:r>
              <a:rPr lang="en-US" altLang="ja-JP" sz="1400" dirty="0">
                <a:effectLst/>
                <a:latin typeface="Times New Roman" panose="02020603050405020304" pitchFamily="18" charset="0"/>
                <a:ea typeface="平成明朝"/>
                <a:cs typeface="Times New Roman" panose="02020603050405020304" pitchFamily="18" charset="0"/>
              </a:rPr>
              <a:t> B-Factory”; AIP Advances </a:t>
            </a:r>
            <a:r>
              <a:rPr lang="en-US" altLang="ja-JP" sz="1400" b="1" dirty="0">
                <a:effectLst/>
                <a:latin typeface="Times New Roman" panose="02020603050405020304" pitchFamily="18" charset="0"/>
                <a:ea typeface="平成明朝"/>
                <a:cs typeface="Times New Roman" panose="02020603050405020304" pitchFamily="18" charset="0"/>
              </a:rPr>
              <a:t>13</a:t>
            </a:r>
            <a:r>
              <a:rPr lang="en-US" altLang="ja-JP" sz="1400" dirty="0">
                <a:effectLst/>
                <a:latin typeface="Times New Roman" panose="02020603050405020304" pitchFamily="18" charset="0"/>
                <a:ea typeface="平成明朝"/>
                <a:cs typeface="Times New Roman" panose="02020603050405020304" pitchFamily="18" charset="0"/>
              </a:rPr>
              <a:t>, 045021 (2023); [D</a:t>
            </a:r>
            <a:r>
              <a:rPr lang="en-US" altLang="ja-JP" sz="1400" dirty="0">
                <a:solidFill>
                  <a:srgbClr val="000000"/>
                </a:solidFill>
                <a:effectLst/>
                <a:latin typeface="Times New Roman" panose="02020603050405020304" pitchFamily="18" charset="0"/>
                <a:ea typeface="平成明朝"/>
                <a:cs typeface="Times New Roman" panose="02020603050405020304" pitchFamily="18" charset="0"/>
              </a:rPr>
              <a:t>OI: 10.1063/5.0145776</a:t>
            </a:r>
            <a:r>
              <a:rPr lang="en-US" altLang="ja-JP" sz="1400" dirty="0">
                <a:effectLst/>
                <a:latin typeface="Times New Roman" panose="02020603050405020304" pitchFamily="18" charset="0"/>
                <a:ea typeface="平成明朝"/>
                <a:cs typeface="Times New Roman" panose="02020603050405020304" pitchFamily="18" charset="0"/>
              </a:rPr>
              <a:t>]</a:t>
            </a:r>
            <a:r>
              <a:rPr lang="en-US" altLang="ja-JP" sz="1400" dirty="0">
                <a:solidFill>
                  <a:srgbClr val="910002"/>
                </a:solidFill>
              </a:rPr>
              <a:t>.</a:t>
            </a:r>
          </a:p>
          <a:p>
            <a:pPr marL="0" indent="0" eaLnBrk="1" hangingPunct="1">
              <a:buNone/>
              <a:defRPr/>
            </a:pPr>
            <a:endParaRPr lang="en-US" altLang="ja-JP" sz="1400" b="1" dirty="0">
              <a:solidFill>
                <a:srgbClr val="910002"/>
              </a:solidFill>
              <a:latin typeface="Times" pitchFamily="2" charset="0"/>
              <a:ea typeface="平成明朝" pitchFamily="84" charset="-128"/>
              <a:sym typeface="Monotype Sorts" pitchFamily="2" charset="2"/>
            </a:endParaRPr>
          </a:p>
        </p:txBody>
      </p:sp>
    </p:spTree>
    <p:extLst>
      <p:ext uri="{BB962C8B-B14F-4D97-AF65-F5344CB8AC3E}">
        <p14:creationId xmlns:p14="http://schemas.microsoft.com/office/powerpoint/2010/main" val="4589096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日付プレースホルダー 3">
            <a:extLst>
              <a:ext uri="{FF2B5EF4-FFF2-40B4-BE49-F238E27FC236}">
                <a16:creationId xmlns:a16="http://schemas.microsoft.com/office/drawing/2014/main" id="{622C7EE6-AAEE-E64F-A2B4-6B0A358CBE22}"/>
              </a:ext>
            </a:extLst>
          </p:cNvPr>
          <p:cNvSpPr>
            <a:spLocks noGrp="1"/>
          </p:cNvSpPr>
          <p:nvPr>
            <p:ph type="dt" sz="quarter" idx="10"/>
          </p:nvPr>
        </p:nvSpPr>
        <p:spPr>
          <a:xfrm>
            <a:off x="44812" y="6083182"/>
            <a:ext cx="2741927"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25-27 Mar. 2024, Tsuyoshi Suwada/ KEK Acc.Lab.</a:t>
            </a:r>
            <a:endParaRPr lang="en-US" altLang="ja-JP" sz="1400" dirty="0">
              <a:solidFill>
                <a:schemeClr val="folHlink"/>
              </a:solidFill>
              <a:latin typeface="Times" pitchFamily="2" charset="0"/>
            </a:endParaRPr>
          </a:p>
        </p:txBody>
      </p:sp>
      <p:sp>
        <p:nvSpPr>
          <p:cNvPr id="11266" name="フッター プレースホルダー 4">
            <a:extLst>
              <a:ext uri="{FF2B5EF4-FFF2-40B4-BE49-F238E27FC236}">
                <a16:creationId xmlns:a16="http://schemas.microsoft.com/office/drawing/2014/main" id="{C77F5FAB-2349-EE49-8CA7-B3D58E4DF743}"/>
              </a:ext>
            </a:extLst>
          </p:cNvPr>
          <p:cNvSpPr>
            <a:spLocks noGrp="1"/>
          </p:cNvSpPr>
          <p:nvPr>
            <p:ph type="ftr" sz="quarter" idx="11"/>
          </p:nvPr>
        </p:nvSpPr>
        <p:spPr>
          <a:xfrm>
            <a:off x="-11591" y="6567222"/>
            <a:ext cx="3198134"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SuperKEKB MAC@KEK</a:t>
            </a:r>
            <a:endParaRPr lang="en-US" altLang="ja-JP" sz="1400" dirty="0">
              <a:solidFill>
                <a:schemeClr val="folHlink"/>
              </a:solidFill>
              <a:latin typeface="Times" pitchFamily="2" charset="0"/>
            </a:endParaRPr>
          </a:p>
        </p:txBody>
      </p:sp>
      <p:sp>
        <p:nvSpPr>
          <p:cNvPr id="11267" name="スライド番号プレースホルダー 5">
            <a:extLst>
              <a:ext uri="{FF2B5EF4-FFF2-40B4-BE49-F238E27FC236}">
                <a16:creationId xmlns:a16="http://schemas.microsoft.com/office/drawing/2014/main" id="{FE9A2176-E05F-8449-AE82-DD707BF87886}"/>
              </a:ext>
            </a:extLst>
          </p:cNvPr>
          <p:cNvSpPr>
            <a:spLocks noGrp="1"/>
          </p:cNvSpPr>
          <p:nvPr>
            <p:ph type="sldNum" sz="quarter" idx="12"/>
          </p:nvPr>
        </p:nvSpPr>
        <p:spPr>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fld id="{4D5630A4-C2ED-0147-B0BC-590C2422087B}" type="slidenum">
              <a:rPr lang="en-US" altLang="ja-JP" sz="1400">
                <a:solidFill>
                  <a:schemeClr val="folHlink"/>
                </a:solidFill>
                <a:latin typeface="Times" pitchFamily="2" charset="0"/>
              </a:rPr>
              <a:pPr/>
              <a:t>26</a:t>
            </a:fld>
            <a:endParaRPr lang="en-US" altLang="ja-JP" sz="1400">
              <a:solidFill>
                <a:schemeClr val="folHlink"/>
              </a:solidFill>
              <a:latin typeface="Times" pitchFamily="2" charset="0"/>
            </a:endParaRPr>
          </a:p>
        </p:txBody>
      </p:sp>
      <p:sp>
        <p:nvSpPr>
          <p:cNvPr id="11268" name="Rectangle 2">
            <a:extLst>
              <a:ext uri="{FF2B5EF4-FFF2-40B4-BE49-F238E27FC236}">
                <a16:creationId xmlns:a16="http://schemas.microsoft.com/office/drawing/2014/main" id="{16C2CD08-161D-E647-8AB9-55E93BA9D34C}"/>
              </a:ext>
            </a:extLst>
          </p:cNvPr>
          <p:cNvSpPr>
            <a:spLocks noGrp="1" noChangeArrowheads="1"/>
          </p:cNvSpPr>
          <p:nvPr>
            <p:ph type="title"/>
          </p:nvPr>
        </p:nvSpPr>
        <p:spPr>
          <a:xfrm>
            <a:off x="1" y="81464"/>
            <a:ext cx="9144000" cy="762000"/>
          </a:xfrm>
        </p:spPr>
        <p:txBody>
          <a:bodyPr/>
          <a:lstStyle/>
          <a:p>
            <a:pPr eaLnBrk="1" hangingPunct="1"/>
            <a:r>
              <a:rPr lang="en-US" altLang="ja-JP" sz="3000" b="1" i="1" dirty="0">
                <a:solidFill>
                  <a:srgbClr val="002060"/>
                </a:solidFill>
                <a:latin typeface="Times" pitchFamily="2" charset="0"/>
                <a:ea typeface="平成明朝" pitchFamily="84" charset="-128"/>
              </a:rPr>
              <a:t>Frequency characteristics for the bunch characteristics</a:t>
            </a:r>
          </a:p>
        </p:txBody>
      </p:sp>
      <p:pic>
        <p:nvPicPr>
          <p:cNvPr id="4" name="図 3">
            <a:extLst>
              <a:ext uri="{FF2B5EF4-FFF2-40B4-BE49-F238E27FC236}">
                <a16:creationId xmlns:a16="http://schemas.microsoft.com/office/drawing/2014/main" id="{78E34E2D-5F3D-0E4E-8FA4-34A23600D0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3195" y="978147"/>
            <a:ext cx="3862288" cy="5135570"/>
          </a:xfrm>
          <a:prstGeom prst="rect">
            <a:avLst/>
          </a:prstGeom>
        </p:spPr>
      </p:pic>
      <p:cxnSp>
        <p:nvCxnSpPr>
          <p:cNvPr id="3" name="直線矢印コネクタ 2">
            <a:extLst>
              <a:ext uri="{FF2B5EF4-FFF2-40B4-BE49-F238E27FC236}">
                <a16:creationId xmlns:a16="http://schemas.microsoft.com/office/drawing/2014/main" id="{43D58CD9-449A-7341-AB8F-D34EEF8BFA9D}"/>
              </a:ext>
            </a:extLst>
          </p:cNvPr>
          <p:cNvCxnSpPr/>
          <p:nvPr/>
        </p:nvCxnSpPr>
        <p:spPr bwMode="auto">
          <a:xfrm>
            <a:off x="3485478" y="1581374"/>
            <a:ext cx="0" cy="505610"/>
          </a:xfrm>
          <a:prstGeom prst="straightConnector1">
            <a:avLst/>
          </a:prstGeom>
          <a:solidFill>
            <a:schemeClr val="accent1"/>
          </a:solidFill>
          <a:ln w="28575" cap="flat" cmpd="sng" algn="ctr">
            <a:solidFill>
              <a:srgbClr val="0000FF"/>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0" name="直線矢印コネクタ 9">
            <a:extLst>
              <a:ext uri="{FF2B5EF4-FFF2-40B4-BE49-F238E27FC236}">
                <a16:creationId xmlns:a16="http://schemas.microsoft.com/office/drawing/2014/main" id="{6096CB97-F617-D847-A166-AACE61A957B7}"/>
              </a:ext>
            </a:extLst>
          </p:cNvPr>
          <p:cNvCxnSpPr/>
          <p:nvPr/>
        </p:nvCxnSpPr>
        <p:spPr bwMode="auto">
          <a:xfrm>
            <a:off x="2906358" y="3046211"/>
            <a:ext cx="0" cy="505610"/>
          </a:xfrm>
          <a:prstGeom prst="straightConnector1">
            <a:avLst/>
          </a:prstGeom>
          <a:solidFill>
            <a:schemeClr val="accent1"/>
          </a:solidFill>
          <a:ln w="28575" cap="flat" cmpd="sng" algn="ctr">
            <a:solidFill>
              <a:srgbClr val="0000FF"/>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1" name="直線矢印コネクタ 10">
            <a:extLst>
              <a:ext uri="{FF2B5EF4-FFF2-40B4-BE49-F238E27FC236}">
                <a16:creationId xmlns:a16="http://schemas.microsoft.com/office/drawing/2014/main" id="{26788E4B-C732-1B42-93D5-EF4F5150918D}"/>
              </a:ext>
            </a:extLst>
          </p:cNvPr>
          <p:cNvCxnSpPr/>
          <p:nvPr/>
        </p:nvCxnSpPr>
        <p:spPr bwMode="auto">
          <a:xfrm>
            <a:off x="4111217" y="4842738"/>
            <a:ext cx="0" cy="505610"/>
          </a:xfrm>
          <a:prstGeom prst="straightConnector1">
            <a:avLst/>
          </a:prstGeom>
          <a:solidFill>
            <a:schemeClr val="accent1"/>
          </a:solidFill>
          <a:ln w="28575" cap="flat" cmpd="sng" algn="ctr">
            <a:solidFill>
              <a:srgbClr val="0000FF"/>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5" name="正方形/長方形 4">
            <a:extLst>
              <a:ext uri="{FF2B5EF4-FFF2-40B4-BE49-F238E27FC236}">
                <a16:creationId xmlns:a16="http://schemas.microsoft.com/office/drawing/2014/main" id="{7C6AD616-315A-CE40-9AE1-95528A1F2412}"/>
              </a:ext>
            </a:extLst>
          </p:cNvPr>
          <p:cNvSpPr/>
          <p:nvPr/>
        </p:nvSpPr>
        <p:spPr>
          <a:xfrm>
            <a:off x="4332407" y="2509104"/>
            <a:ext cx="3791423" cy="1938992"/>
          </a:xfrm>
          <a:prstGeom prst="rect">
            <a:avLst/>
          </a:prstGeom>
        </p:spPr>
        <p:txBody>
          <a:bodyPr wrap="none">
            <a:spAutoFit/>
          </a:bodyPr>
          <a:lstStyle/>
          <a:p>
            <a:r>
              <a:rPr kumimoji="1" lang="en-US" altLang="ja-JP" i="1" dirty="0">
                <a:latin typeface="Times" pitchFamily="2" charset="0"/>
              </a:rPr>
              <a:t>Bunch lengths le- and le+</a:t>
            </a:r>
          </a:p>
          <a:p>
            <a:r>
              <a:rPr kumimoji="1" lang="en-US" altLang="ja-JP" i="1" dirty="0">
                <a:latin typeface="Times" pitchFamily="2" charset="0"/>
              </a:rPr>
              <a:t>f</a:t>
            </a:r>
            <a:r>
              <a:rPr kumimoji="1" lang="en-US" altLang="ja-JP" i="1" baseline="-25000" dirty="0">
                <a:latin typeface="Times" pitchFamily="2" charset="0"/>
              </a:rPr>
              <a:t>c</a:t>
            </a:r>
            <a:r>
              <a:rPr kumimoji="1" lang="en-US" altLang="ja-JP" dirty="0">
                <a:latin typeface="Times" pitchFamily="2" charset="0"/>
              </a:rPr>
              <a:t> ~10 GHz </a:t>
            </a:r>
          </a:p>
          <a:p>
            <a:r>
              <a:rPr kumimoji="1" lang="en-US" altLang="ja-JP" i="1" dirty="0">
                <a:latin typeface="Times" pitchFamily="2" charset="0"/>
              </a:rPr>
              <a:t>systematic error</a:t>
            </a:r>
          </a:p>
          <a:p>
            <a:r>
              <a:rPr kumimoji="1" lang="en-US" altLang="ja-JP" i="1" dirty="0" err="1">
                <a:latin typeface="Symbol" pitchFamily="2" charset="2"/>
              </a:rPr>
              <a:t>s</a:t>
            </a:r>
            <a:r>
              <a:rPr kumimoji="1" lang="en-US" altLang="ja-JP" i="1" baseline="-25000" dirty="0" err="1">
                <a:latin typeface="Times" pitchFamily="2" charset="0"/>
              </a:rPr>
              <a:t>l</a:t>
            </a:r>
            <a:r>
              <a:rPr kumimoji="1" lang="en-US" altLang="ja-JP" i="1" dirty="0">
                <a:latin typeface="Times" pitchFamily="2" charset="0"/>
              </a:rPr>
              <a:t> = l </a:t>
            </a:r>
            <a:r>
              <a:rPr kumimoji="1" lang="en-US" altLang="ja-JP" dirty="0">
                <a:latin typeface="Times" pitchFamily="2" charset="0"/>
              </a:rPr>
              <a:t>(25 GHz) - </a:t>
            </a:r>
            <a:r>
              <a:rPr kumimoji="1" lang="en-US" altLang="ja-JP" i="1" dirty="0">
                <a:latin typeface="Times" pitchFamily="2" charset="0"/>
              </a:rPr>
              <a:t>l </a:t>
            </a:r>
            <a:r>
              <a:rPr kumimoji="1" lang="en-US" altLang="ja-JP" dirty="0">
                <a:latin typeface="Times" pitchFamily="2" charset="0"/>
              </a:rPr>
              <a:t>(10 GHz) </a:t>
            </a:r>
            <a:endParaRPr lang="ja-JP" altLang="en-US"/>
          </a:p>
          <a:p>
            <a:endParaRPr lang="ja-JP" altLang="en-US"/>
          </a:p>
        </p:txBody>
      </p:sp>
      <p:sp>
        <p:nvSpPr>
          <p:cNvPr id="13" name="正方形/長方形 12">
            <a:extLst>
              <a:ext uri="{FF2B5EF4-FFF2-40B4-BE49-F238E27FC236}">
                <a16:creationId xmlns:a16="http://schemas.microsoft.com/office/drawing/2014/main" id="{95BB60C6-66DF-3746-B055-BD61A47BC570}"/>
              </a:ext>
            </a:extLst>
          </p:cNvPr>
          <p:cNvSpPr/>
          <p:nvPr/>
        </p:nvSpPr>
        <p:spPr>
          <a:xfrm>
            <a:off x="4332407" y="920771"/>
            <a:ext cx="4291559" cy="1569660"/>
          </a:xfrm>
          <a:prstGeom prst="rect">
            <a:avLst/>
          </a:prstGeom>
        </p:spPr>
        <p:txBody>
          <a:bodyPr wrap="none">
            <a:spAutoFit/>
          </a:bodyPr>
          <a:lstStyle/>
          <a:p>
            <a:r>
              <a:rPr kumimoji="1" lang="en-US" altLang="ja-JP" i="1" dirty="0">
                <a:latin typeface="Times" pitchFamily="2" charset="0"/>
              </a:rPr>
              <a:t>Time interval </a:t>
            </a:r>
            <a:r>
              <a:rPr kumimoji="1" lang="en-US" altLang="ja-JP" i="1" dirty="0">
                <a:latin typeface="Symbol" pitchFamily="2" charset="2"/>
              </a:rPr>
              <a:t>D</a:t>
            </a:r>
            <a:r>
              <a:rPr kumimoji="1" lang="en-US" altLang="ja-JP" i="1" dirty="0">
                <a:latin typeface="Times" pitchFamily="2" charset="0"/>
              </a:rPr>
              <a:t>t between e- and </a:t>
            </a:r>
          </a:p>
          <a:p>
            <a:r>
              <a:rPr kumimoji="1" lang="en-US" altLang="ja-JP" i="1" dirty="0">
                <a:latin typeface="Times" pitchFamily="2" charset="0"/>
              </a:rPr>
              <a:t>e+ bunches, f</a:t>
            </a:r>
            <a:r>
              <a:rPr kumimoji="1" lang="en-US" altLang="ja-JP" i="1" baseline="-25000" dirty="0">
                <a:latin typeface="Times" pitchFamily="2" charset="0"/>
              </a:rPr>
              <a:t>c</a:t>
            </a:r>
            <a:r>
              <a:rPr kumimoji="1" lang="en-US" altLang="ja-JP" dirty="0">
                <a:latin typeface="Times" pitchFamily="2" charset="0"/>
              </a:rPr>
              <a:t> ~10 GHz </a:t>
            </a:r>
          </a:p>
          <a:p>
            <a:r>
              <a:rPr kumimoji="1" lang="en-US" altLang="ja-JP" i="1" dirty="0">
                <a:latin typeface="Times" pitchFamily="2" charset="0"/>
              </a:rPr>
              <a:t>systematic error</a:t>
            </a:r>
          </a:p>
          <a:p>
            <a:r>
              <a:rPr kumimoji="1" lang="en-US" altLang="ja-JP" i="1" dirty="0" err="1">
                <a:latin typeface="Symbol" pitchFamily="2" charset="2"/>
              </a:rPr>
              <a:t>s</a:t>
            </a:r>
            <a:r>
              <a:rPr kumimoji="1" lang="en-US" altLang="ja-JP" i="1" baseline="-25000" dirty="0" err="1">
                <a:latin typeface="Symbol" pitchFamily="2" charset="2"/>
              </a:rPr>
              <a:t>D</a:t>
            </a:r>
            <a:r>
              <a:rPr kumimoji="1" lang="en-US" altLang="ja-JP" i="1" baseline="-25000" dirty="0" err="1">
                <a:latin typeface="Times" pitchFamily="2" charset="0"/>
              </a:rPr>
              <a:t>t</a:t>
            </a:r>
            <a:r>
              <a:rPr kumimoji="1" lang="en-US" altLang="ja-JP" i="1" dirty="0">
                <a:latin typeface="Times" pitchFamily="2" charset="0"/>
              </a:rPr>
              <a:t> = </a:t>
            </a:r>
            <a:r>
              <a:rPr kumimoji="1" lang="en-US" altLang="ja-JP" i="1" dirty="0">
                <a:latin typeface="Symbol" pitchFamily="2" charset="2"/>
              </a:rPr>
              <a:t>D</a:t>
            </a:r>
            <a:r>
              <a:rPr kumimoji="1" lang="en-US" altLang="ja-JP" i="1" dirty="0">
                <a:latin typeface="Times" pitchFamily="2" charset="0"/>
              </a:rPr>
              <a:t>t </a:t>
            </a:r>
            <a:r>
              <a:rPr kumimoji="1" lang="en-US" altLang="ja-JP" dirty="0">
                <a:latin typeface="Times" pitchFamily="2" charset="0"/>
              </a:rPr>
              <a:t>(20 GHz) - </a:t>
            </a:r>
            <a:r>
              <a:rPr kumimoji="1" lang="en-US" altLang="ja-JP" i="1" dirty="0">
                <a:latin typeface="Symbol" pitchFamily="2" charset="2"/>
              </a:rPr>
              <a:t>D</a:t>
            </a:r>
            <a:r>
              <a:rPr kumimoji="1" lang="en-US" altLang="ja-JP" i="1" dirty="0">
                <a:latin typeface="Times" pitchFamily="2" charset="0"/>
              </a:rPr>
              <a:t>t </a:t>
            </a:r>
            <a:r>
              <a:rPr kumimoji="1" lang="en-US" altLang="ja-JP" dirty="0">
                <a:latin typeface="Times" pitchFamily="2" charset="0"/>
              </a:rPr>
              <a:t>(10 GHz) </a:t>
            </a:r>
            <a:endParaRPr lang="ja-JP" altLang="en-US"/>
          </a:p>
        </p:txBody>
      </p:sp>
      <p:sp>
        <p:nvSpPr>
          <p:cNvPr id="14" name="正方形/長方形 13">
            <a:extLst>
              <a:ext uri="{FF2B5EF4-FFF2-40B4-BE49-F238E27FC236}">
                <a16:creationId xmlns:a16="http://schemas.microsoft.com/office/drawing/2014/main" id="{12014609-AAE7-A047-9B8A-55C0C73B01D4}"/>
              </a:ext>
            </a:extLst>
          </p:cNvPr>
          <p:cNvSpPr/>
          <p:nvPr/>
        </p:nvSpPr>
        <p:spPr>
          <a:xfrm>
            <a:off x="4332407" y="4020931"/>
            <a:ext cx="4156907" cy="1938992"/>
          </a:xfrm>
          <a:prstGeom prst="rect">
            <a:avLst/>
          </a:prstGeom>
        </p:spPr>
        <p:txBody>
          <a:bodyPr wrap="none">
            <a:spAutoFit/>
          </a:bodyPr>
          <a:lstStyle/>
          <a:p>
            <a:r>
              <a:rPr kumimoji="1" lang="en-US" altLang="ja-JP" i="1" dirty="0">
                <a:latin typeface="Times" pitchFamily="2" charset="0"/>
              </a:rPr>
              <a:t>Bunch charges </a:t>
            </a:r>
            <a:r>
              <a:rPr kumimoji="1" lang="en-US" altLang="ja-JP" i="1" dirty="0" err="1">
                <a:latin typeface="Times" pitchFamily="2" charset="0"/>
              </a:rPr>
              <a:t>Qe</a:t>
            </a:r>
            <a:r>
              <a:rPr kumimoji="1" lang="en-US" altLang="ja-JP" i="1" dirty="0">
                <a:latin typeface="Times" pitchFamily="2" charset="0"/>
              </a:rPr>
              <a:t>- and </a:t>
            </a:r>
            <a:r>
              <a:rPr kumimoji="1" lang="en-US" altLang="ja-JP" i="1" dirty="0" err="1">
                <a:latin typeface="Times" pitchFamily="2" charset="0"/>
              </a:rPr>
              <a:t>Qe</a:t>
            </a:r>
            <a:r>
              <a:rPr kumimoji="1" lang="en-US" altLang="ja-JP" i="1" dirty="0">
                <a:latin typeface="Times" pitchFamily="2" charset="0"/>
              </a:rPr>
              <a:t>+ </a:t>
            </a:r>
          </a:p>
          <a:p>
            <a:r>
              <a:rPr kumimoji="1" lang="en-US" altLang="ja-JP" i="1" dirty="0">
                <a:latin typeface="Times" pitchFamily="2" charset="0"/>
              </a:rPr>
              <a:t>f</a:t>
            </a:r>
            <a:r>
              <a:rPr kumimoji="1" lang="en-US" altLang="ja-JP" i="1" baseline="-25000" dirty="0">
                <a:latin typeface="Times" pitchFamily="2" charset="0"/>
              </a:rPr>
              <a:t>c</a:t>
            </a:r>
            <a:r>
              <a:rPr kumimoji="1" lang="en-US" altLang="ja-JP" dirty="0">
                <a:latin typeface="Times" pitchFamily="2" charset="0"/>
              </a:rPr>
              <a:t> ~20 GHz </a:t>
            </a:r>
          </a:p>
          <a:p>
            <a:r>
              <a:rPr kumimoji="1" lang="en-US" altLang="ja-JP" i="1" dirty="0">
                <a:latin typeface="Times" pitchFamily="2" charset="0"/>
              </a:rPr>
              <a:t>systematic error</a:t>
            </a:r>
          </a:p>
          <a:p>
            <a:r>
              <a:rPr kumimoji="1" lang="en-US" altLang="ja-JP" i="1" dirty="0" err="1">
                <a:latin typeface="Symbol" pitchFamily="2" charset="2"/>
              </a:rPr>
              <a:t>s</a:t>
            </a:r>
            <a:r>
              <a:rPr kumimoji="1" lang="en-US" altLang="ja-JP" i="1" baseline="-25000" dirty="0" err="1">
                <a:latin typeface="Times" pitchFamily="2" charset="0"/>
              </a:rPr>
              <a:t>Q</a:t>
            </a:r>
            <a:r>
              <a:rPr kumimoji="1" lang="en-US" altLang="ja-JP" i="1" dirty="0">
                <a:latin typeface="Times" pitchFamily="2" charset="0"/>
              </a:rPr>
              <a:t> = Q </a:t>
            </a:r>
            <a:r>
              <a:rPr kumimoji="1" lang="en-US" altLang="ja-JP" dirty="0">
                <a:latin typeface="Times" pitchFamily="2" charset="0"/>
              </a:rPr>
              <a:t>(25 GHz) - </a:t>
            </a:r>
            <a:r>
              <a:rPr kumimoji="1" lang="en-US" altLang="ja-JP" i="1" dirty="0">
                <a:latin typeface="Times" pitchFamily="2" charset="0"/>
              </a:rPr>
              <a:t>Q </a:t>
            </a:r>
            <a:r>
              <a:rPr kumimoji="1" lang="en-US" altLang="ja-JP" dirty="0">
                <a:latin typeface="Times" pitchFamily="2" charset="0"/>
              </a:rPr>
              <a:t>(20 GHz) </a:t>
            </a:r>
            <a:endParaRPr lang="ja-JP" altLang="en-US"/>
          </a:p>
          <a:p>
            <a:endParaRPr lang="ja-JP" altLang="en-US"/>
          </a:p>
        </p:txBody>
      </p:sp>
      <p:cxnSp>
        <p:nvCxnSpPr>
          <p:cNvPr id="15" name="直線矢印コネクタ 14">
            <a:extLst>
              <a:ext uri="{FF2B5EF4-FFF2-40B4-BE49-F238E27FC236}">
                <a16:creationId xmlns:a16="http://schemas.microsoft.com/office/drawing/2014/main" id="{9EF737CA-CA4A-CA4E-B62E-744CC4A2DF76}"/>
              </a:ext>
            </a:extLst>
          </p:cNvPr>
          <p:cNvCxnSpPr>
            <a:cxnSpLocks/>
          </p:cNvCxnSpPr>
          <p:nvPr/>
        </p:nvCxnSpPr>
        <p:spPr bwMode="auto">
          <a:xfrm>
            <a:off x="2296613" y="1798320"/>
            <a:ext cx="0" cy="3688079"/>
          </a:xfrm>
          <a:prstGeom prst="straightConnector1">
            <a:avLst/>
          </a:prstGeom>
          <a:solidFill>
            <a:schemeClr val="accent1"/>
          </a:solidFill>
          <a:ln w="6350" cap="flat" cmpd="sng" algn="ctr">
            <a:solidFill>
              <a:srgbClr val="0066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8" name="正方形/長方形 17">
            <a:extLst>
              <a:ext uri="{FF2B5EF4-FFF2-40B4-BE49-F238E27FC236}">
                <a16:creationId xmlns:a16="http://schemas.microsoft.com/office/drawing/2014/main" id="{DE02FD64-1A97-DE4B-8C55-ED8EEFFF4CA6}"/>
              </a:ext>
            </a:extLst>
          </p:cNvPr>
          <p:cNvSpPr/>
          <p:nvPr/>
        </p:nvSpPr>
        <p:spPr>
          <a:xfrm>
            <a:off x="1116272" y="1434069"/>
            <a:ext cx="1404552" cy="400110"/>
          </a:xfrm>
          <a:prstGeom prst="rect">
            <a:avLst/>
          </a:prstGeom>
          <a:ln w="19050">
            <a:solidFill>
              <a:srgbClr val="006600"/>
            </a:solidFill>
          </a:ln>
        </p:spPr>
        <p:txBody>
          <a:bodyPr wrap="none">
            <a:spAutoFit/>
          </a:bodyPr>
          <a:lstStyle/>
          <a:p>
            <a:r>
              <a:rPr kumimoji="1" lang="en-US" altLang="ja-JP" sz="2000" i="1" dirty="0">
                <a:latin typeface="Times" pitchFamily="2" charset="0"/>
              </a:rPr>
              <a:t>f</a:t>
            </a:r>
            <a:r>
              <a:rPr kumimoji="1" lang="en-US" altLang="ja-JP" sz="2000" i="1" baseline="-25000" dirty="0">
                <a:latin typeface="Times" pitchFamily="2" charset="0"/>
              </a:rPr>
              <a:t>c</a:t>
            </a:r>
            <a:r>
              <a:rPr kumimoji="1" lang="en-US" altLang="ja-JP" sz="2000" dirty="0">
                <a:latin typeface="Times" pitchFamily="2" charset="0"/>
              </a:rPr>
              <a:t> ~10 GHz </a:t>
            </a:r>
            <a:endParaRPr lang="ja-JP" altLang="en-US" sz="2000"/>
          </a:p>
        </p:txBody>
      </p:sp>
      <p:sp>
        <p:nvSpPr>
          <p:cNvPr id="2" name="テキスト ボックス 1">
            <a:extLst>
              <a:ext uri="{FF2B5EF4-FFF2-40B4-BE49-F238E27FC236}">
                <a16:creationId xmlns:a16="http://schemas.microsoft.com/office/drawing/2014/main" id="{E50C67C0-4E6E-58E3-66CA-9B3F8D199A0A}"/>
              </a:ext>
            </a:extLst>
          </p:cNvPr>
          <p:cNvSpPr txBox="1"/>
          <p:nvPr/>
        </p:nvSpPr>
        <p:spPr>
          <a:xfrm>
            <a:off x="3055157" y="5780902"/>
            <a:ext cx="6017305" cy="954107"/>
          </a:xfrm>
          <a:prstGeom prst="rect">
            <a:avLst/>
          </a:prstGeom>
          <a:noFill/>
        </p:spPr>
        <p:txBody>
          <a:bodyPr wrap="square" rtlCol="0">
            <a:spAutoFit/>
          </a:bodyPr>
          <a:lstStyle/>
          <a:p>
            <a:r>
              <a:rPr lang="en-US" altLang="ja-JP" sz="1400" dirty="0">
                <a:solidFill>
                  <a:srgbClr val="1A1A1A"/>
                </a:solidFill>
                <a:effectLst/>
                <a:latin typeface="Times"/>
                <a:ea typeface="ＭＳ Ｐゴシック" panose="020B0600070205080204" pitchFamily="34" charset="-128"/>
                <a:cs typeface="Verdana" panose="020B0604030504040204" pitchFamily="34" charset="0"/>
              </a:rPr>
              <a:t>Tsuyoshi </a:t>
            </a:r>
            <a:r>
              <a:rPr lang="en-US" altLang="ja-JP" sz="1400" dirty="0" err="1">
                <a:solidFill>
                  <a:srgbClr val="1A1A1A"/>
                </a:solidFill>
                <a:effectLst/>
                <a:latin typeface="Times"/>
                <a:ea typeface="ＭＳ Ｐゴシック" panose="020B0600070205080204" pitchFamily="34" charset="-128"/>
                <a:cs typeface="Verdana" panose="020B0604030504040204" pitchFamily="34" charset="0"/>
              </a:rPr>
              <a:t>Suwada</a:t>
            </a:r>
            <a:r>
              <a:rPr lang="en-US" altLang="ja-JP" sz="1400" dirty="0">
                <a:solidFill>
                  <a:srgbClr val="1A1A1A"/>
                </a:solidFill>
                <a:effectLst/>
                <a:latin typeface="Times"/>
                <a:ea typeface="ＭＳ Ｐゴシック" panose="020B0600070205080204" pitchFamily="34" charset="-128"/>
                <a:cs typeface="Verdana" panose="020B0604030504040204" pitchFamily="34" charset="0"/>
              </a:rPr>
              <a:t>, </a:t>
            </a:r>
            <a:r>
              <a:rPr lang="en-US" altLang="ja-JP" sz="1400" dirty="0">
                <a:effectLst/>
                <a:latin typeface="Times"/>
                <a:ea typeface="ＭＳ Ｐゴシック" panose="020B0600070205080204" pitchFamily="34" charset="-128"/>
                <a:cs typeface="ＭＳ Ｐゴシック" panose="020B0600070205080204" pitchFamily="34" charset="-128"/>
              </a:rPr>
              <a:t>Muhammad Abdul Rehman, and </a:t>
            </a:r>
            <a:r>
              <a:rPr lang="en-US" altLang="ja-JP" sz="1400" dirty="0" err="1">
                <a:effectLst/>
                <a:latin typeface="Times"/>
                <a:ea typeface="ＭＳ Ｐゴシック" panose="020B0600070205080204" pitchFamily="34" charset="-128"/>
                <a:cs typeface="ＭＳ Ｐゴシック" panose="020B0600070205080204" pitchFamily="34" charset="-128"/>
              </a:rPr>
              <a:t>Fusashi</a:t>
            </a:r>
            <a:r>
              <a:rPr lang="en-US" altLang="ja-JP" sz="1400" dirty="0">
                <a:effectLst/>
                <a:latin typeface="Times"/>
                <a:ea typeface="ＭＳ Ｐゴシック" panose="020B0600070205080204" pitchFamily="34" charset="-128"/>
                <a:cs typeface="ＭＳ Ｐゴシック" panose="020B0600070205080204" pitchFamily="34" charset="-128"/>
              </a:rPr>
              <a:t> Miyahara, “First simultaneous detection of electron and positron bunches at the positron capture section of the </a:t>
            </a:r>
            <a:r>
              <a:rPr lang="en-US" altLang="ja-JP" sz="1400" dirty="0" err="1">
                <a:effectLst/>
                <a:latin typeface="Times"/>
                <a:ea typeface="ＭＳ Ｐゴシック" panose="020B0600070205080204" pitchFamily="34" charset="-128"/>
                <a:cs typeface="ＭＳ Ｐゴシック" panose="020B0600070205080204" pitchFamily="34" charset="-128"/>
              </a:rPr>
              <a:t>SuperKEKB</a:t>
            </a:r>
            <a:r>
              <a:rPr lang="en-US" altLang="ja-JP" sz="1400" dirty="0">
                <a:effectLst/>
                <a:latin typeface="Times"/>
                <a:ea typeface="ＭＳ Ｐゴシック" panose="020B0600070205080204" pitchFamily="34" charset="-128"/>
                <a:cs typeface="ＭＳ Ｐゴシック" panose="020B0600070205080204" pitchFamily="34" charset="-128"/>
              </a:rPr>
              <a:t> factory”;</a:t>
            </a:r>
            <a:r>
              <a:rPr lang="en-US" altLang="ja-JP" sz="1400" dirty="0">
                <a:solidFill>
                  <a:srgbClr val="000000"/>
                </a:solidFill>
                <a:effectLst/>
                <a:latin typeface="Times"/>
                <a:ea typeface="ＭＳ Ｐゴシック" panose="020B0600070205080204" pitchFamily="34" charset="-128"/>
                <a:cs typeface="Times"/>
              </a:rPr>
              <a:t> </a:t>
            </a:r>
            <a:r>
              <a:rPr lang="en-US" altLang="ja-JP" sz="1400" i="1" dirty="0">
                <a:solidFill>
                  <a:srgbClr val="222222"/>
                </a:solidFill>
                <a:effectLst/>
                <a:latin typeface="Times"/>
                <a:ea typeface="ＭＳ Ｐゴシック" panose="020B0600070205080204" pitchFamily="34" charset="-128"/>
                <a:cs typeface="Segoe UI" panose="020B0502040204020203" pitchFamily="34" charset="0"/>
              </a:rPr>
              <a:t>Scientific Reports</a:t>
            </a:r>
            <a:r>
              <a:rPr lang="en-US" altLang="ja-JP" sz="1400" dirty="0">
                <a:solidFill>
                  <a:srgbClr val="222222"/>
                </a:solidFill>
                <a:effectLst/>
                <a:latin typeface="Times"/>
                <a:ea typeface="ＭＳ Ｐゴシック" panose="020B0600070205080204" pitchFamily="34" charset="-128"/>
                <a:cs typeface="Segoe UI" panose="020B0502040204020203" pitchFamily="34" charset="0"/>
              </a:rPr>
              <a:t> </a:t>
            </a:r>
            <a:r>
              <a:rPr lang="en-US" altLang="ja-JP" sz="1400" b="1" dirty="0">
                <a:solidFill>
                  <a:srgbClr val="222222"/>
                </a:solidFill>
                <a:effectLst/>
                <a:latin typeface="Times"/>
                <a:ea typeface="ＭＳ Ｐゴシック" panose="020B0600070205080204" pitchFamily="34" charset="-128"/>
                <a:cs typeface="Segoe UI" panose="020B0502040204020203" pitchFamily="34" charset="0"/>
              </a:rPr>
              <a:t>11, </a:t>
            </a:r>
            <a:r>
              <a:rPr lang="en-US" altLang="ja-JP" sz="1400" dirty="0">
                <a:solidFill>
                  <a:srgbClr val="222222"/>
                </a:solidFill>
                <a:effectLst/>
                <a:latin typeface="Times"/>
                <a:ea typeface="ＭＳ Ｐゴシック" panose="020B0600070205080204" pitchFamily="34" charset="-128"/>
                <a:cs typeface="Segoe UI" panose="020B0502040204020203" pitchFamily="34" charset="0"/>
              </a:rPr>
              <a:t>12751 (2021)</a:t>
            </a:r>
            <a:r>
              <a:rPr lang="en-US" altLang="ja-JP" sz="1400" dirty="0">
                <a:effectLst/>
                <a:latin typeface="Times"/>
                <a:ea typeface="ＭＳ Ｐゴシック" panose="020B0600070205080204" pitchFamily="34" charset="-128"/>
                <a:cs typeface="ＭＳ Ｐゴシック" panose="020B0600070205080204" pitchFamily="34" charset="-128"/>
              </a:rPr>
              <a:t>. Published online 2021 June 17. </a:t>
            </a:r>
            <a:r>
              <a:rPr lang="en-US" altLang="ja-JP" sz="1400" dirty="0">
                <a:solidFill>
                  <a:srgbClr val="222222"/>
                </a:solidFill>
                <a:effectLst/>
                <a:latin typeface="Times"/>
                <a:ea typeface="ＭＳ Ｐゴシック" panose="020B0600070205080204" pitchFamily="34" charset="-128"/>
                <a:cs typeface="Segoe UI" panose="020B0502040204020203" pitchFamily="34" charset="0"/>
              </a:rPr>
              <a:t>https://</a:t>
            </a:r>
            <a:r>
              <a:rPr lang="en-US" altLang="ja-JP" sz="1400" dirty="0" err="1">
                <a:solidFill>
                  <a:srgbClr val="222222"/>
                </a:solidFill>
                <a:effectLst/>
                <a:latin typeface="Times"/>
                <a:ea typeface="ＭＳ Ｐゴシック" panose="020B0600070205080204" pitchFamily="34" charset="-128"/>
                <a:cs typeface="Segoe UI" panose="020B0502040204020203" pitchFamily="34" charset="0"/>
              </a:rPr>
              <a:t>doi.org</a:t>
            </a:r>
            <a:r>
              <a:rPr lang="en-US" altLang="ja-JP" sz="1400" dirty="0">
                <a:solidFill>
                  <a:srgbClr val="222222"/>
                </a:solidFill>
                <a:effectLst/>
                <a:latin typeface="Times"/>
                <a:ea typeface="ＭＳ Ｐゴシック" panose="020B0600070205080204" pitchFamily="34" charset="-128"/>
                <a:cs typeface="Segoe UI" panose="020B0502040204020203" pitchFamily="34" charset="0"/>
              </a:rPr>
              <a:t>/10.1038/s41598-021-91707-0</a:t>
            </a:r>
            <a:r>
              <a:rPr lang="en-US" altLang="ja-JP" sz="1400" dirty="0">
                <a:solidFill>
                  <a:srgbClr val="222222"/>
                </a:solidFill>
                <a:latin typeface="Times"/>
                <a:ea typeface="ＭＳ Ｐゴシック" panose="020B0600070205080204" pitchFamily="34" charset="-128"/>
                <a:cs typeface="Segoe UI" panose="020B0502040204020203" pitchFamily="34" charset="0"/>
              </a:rPr>
              <a:t>.</a:t>
            </a:r>
            <a:endParaRPr kumimoji="1" lang="ja-JP" altLang="en-US" sz="1400"/>
          </a:p>
        </p:txBody>
      </p:sp>
    </p:spTree>
    <p:extLst>
      <p:ext uri="{BB962C8B-B14F-4D97-AF65-F5344CB8AC3E}">
        <p14:creationId xmlns:p14="http://schemas.microsoft.com/office/powerpoint/2010/main" val="7626132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0A981A-4ACD-6B42-81C3-B95176822D36}"/>
              </a:ext>
            </a:extLst>
          </p:cNvPr>
          <p:cNvSpPr>
            <a:spLocks noGrp="1"/>
          </p:cNvSpPr>
          <p:nvPr>
            <p:ph type="title"/>
          </p:nvPr>
        </p:nvSpPr>
        <p:spPr>
          <a:xfrm>
            <a:off x="0" y="263771"/>
            <a:ext cx="9144000" cy="676705"/>
          </a:xfrm>
          <a:solidFill>
            <a:srgbClr val="76D6FF"/>
          </a:solidFill>
        </p:spPr>
        <p:txBody>
          <a:bodyPr>
            <a:normAutofit/>
          </a:bodyPr>
          <a:lstStyle/>
          <a:p>
            <a:r>
              <a:rPr lang="ja-JP" altLang="en-US" sz="2954">
                <a:latin typeface="Times New Roman" panose="02020603050405020304" pitchFamily="18" charset="0"/>
                <a:ea typeface="MS PGothic" panose="020B0600070205080204" pitchFamily="34" charset="-128"/>
                <a:cs typeface="Times New Roman" panose="02020603050405020304" pitchFamily="18" charset="0"/>
              </a:rPr>
              <a:t>　</a:t>
            </a:r>
            <a:r>
              <a:rPr lang="en-US" altLang="ja-JP" sz="2954" dirty="0">
                <a:latin typeface="Times New Roman" panose="02020603050405020304" pitchFamily="18" charset="0"/>
                <a:ea typeface="MS PGothic" panose="020B0600070205080204" pitchFamily="34" charset="-128"/>
                <a:cs typeface="Times New Roman" panose="02020603050405020304" pitchFamily="18" charset="0"/>
              </a:rPr>
              <a:t>Installation of WPM into a frame</a:t>
            </a:r>
            <a:endParaRPr lang="ja-JP" altLang="en-US" sz="2215">
              <a:latin typeface="Times New Roman" panose="02020603050405020304" pitchFamily="18" charset="0"/>
              <a:ea typeface="MS PGothic" panose="020B0600070205080204" pitchFamily="34" charset="-128"/>
              <a:cs typeface="Times New Roman" panose="02020603050405020304" pitchFamily="18" charset="0"/>
            </a:endParaRPr>
          </a:p>
        </p:txBody>
      </p:sp>
      <p:pic>
        <p:nvPicPr>
          <p:cNvPr id="9" name="図 8">
            <a:extLst>
              <a:ext uri="{FF2B5EF4-FFF2-40B4-BE49-F238E27FC236}">
                <a16:creationId xmlns:a16="http://schemas.microsoft.com/office/drawing/2014/main" id="{99C87DAE-E386-3449-B6F3-01E42907D5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76700"/>
            <a:ext cx="6260372" cy="4435248"/>
          </a:xfrm>
          <a:prstGeom prst="rect">
            <a:avLst/>
          </a:prstGeom>
        </p:spPr>
      </p:pic>
      <p:pic>
        <p:nvPicPr>
          <p:cNvPr id="13" name="図 12">
            <a:extLst>
              <a:ext uri="{FF2B5EF4-FFF2-40B4-BE49-F238E27FC236}">
                <a16:creationId xmlns:a16="http://schemas.microsoft.com/office/drawing/2014/main" id="{42A7060A-9F24-844C-B69D-A13B6205190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49108" y="3129793"/>
            <a:ext cx="2778369" cy="2782155"/>
          </a:xfrm>
          <a:prstGeom prst="rect">
            <a:avLst/>
          </a:prstGeom>
        </p:spPr>
      </p:pic>
      <p:cxnSp>
        <p:nvCxnSpPr>
          <p:cNvPr id="15" name="直線矢印コネクタ 14">
            <a:extLst>
              <a:ext uri="{FF2B5EF4-FFF2-40B4-BE49-F238E27FC236}">
                <a16:creationId xmlns:a16="http://schemas.microsoft.com/office/drawing/2014/main" id="{0A752724-D6EE-3249-85B4-904F4963141F}"/>
              </a:ext>
            </a:extLst>
          </p:cNvPr>
          <p:cNvCxnSpPr>
            <a:cxnSpLocks/>
          </p:cNvCxnSpPr>
          <p:nvPr/>
        </p:nvCxnSpPr>
        <p:spPr>
          <a:xfrm flipH="1">
            <a:off x="3066757" y="2788920"/>
            <a:ext cx="2074985" cy="506437"/>
          </a:xfrm>
          <a:prstGeom prst="straightConnector1">
            <a:avLst/>
          </a:prstGeom>
          <a:ln>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F9E68B30-11F7-DC4C-A088-5A5B8C6652B1}"/>
              </a:ext>
            </a:extLst>
          </p:cNvPr>
          <p:cNvCxnSpPr>
            <a:cxnSpLocks/>
          </p:cNvCxnSpPr>
          <p:nvPr/>
        </p:nvCxnSpPr>
        <p:spPr>
          <a:xfrm>
            <a:off x="5141742" y="2788920"/>
            <a:ext cx="2025997" cy="1427871"/>
          </a:xfrm>
          <a:prstGeom prst="straightConnector1">
            <a:avLst/>
          </a:prstGeom>
          <a:ln>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6184F04F-E07D-D14B-86A2-CEF40B2DBEC7}"/>
              </a:ext>
            </a:extLst>
          </p:cNvPr>
          <p:cNvSpPr txBox="1"/>
          <p:nvPr/>
        </p:nvSpPr>
        <p:spPr>
          <a:xfrm>
            <a:off x="4575017" y="2396156"/>
            <a:ext cx="2916183" cy="433196"/>
          </a:xfrm>
          <a:prstGeom prst="rect">
            <a:avLst/>
          </a:prstGeom>
          <a:noFill/>
        </p:spPr>
        <p:txBody>
          <a:bodyPr wrap="none" rtlCol="0">
            <a:spAutoFit/>
          </a:bodyPr>
          <a:lstStyle/>
          <a:p>
            <a:r>
              <a:rPr kumimoji="1" lang="en-US" altLang="ja-JP" sz="2215" b="1" i="1" dirty="0">
                <a:solidFill>
                  <a:srgbClr val="0432FF"/>
                </a:solidFill>
                <a:latin typeface="Times New Roman" panose="02020603050405020304" pitchFamily="18" charset="0"/>
                <a:ea typeface="MS UI Gothic" panose="020B0600070205080204" pitchFamily="34" charset="-128"/>
                <a:cs typeface="Times New Roman" panose="02020603050405020304" pitchFamily="18" charset="0"/>
              </a:rPr>
              <a:t>WBM support</a:t>
            </a:r>
            <a:r>
              <a:rPr kumimoji="1" lang="ja-JP" altLang="en-US" sz="2215" b="1" i="1">
                <a:solidFill>
                  <a:srgbClr val="0432FF"/>
                </a:solidFill>
                <a:latin typeface="Times New Roman" panose="02020603050405020304" pitchFamily="18" charset="0"/>
                <a:ea typeface="MS UI Gothic" panose="020B0600070205080204" pitchFamily="34" charset="-128"/>
                <a:cs typeface="Times New Roman" panose="02020603050405020304" pitchFamily="18" charset="0"/>
              </a:rPr>
              <a:t>（</a:t>
            </a:r>
            <a:r>
              <a:rPr kumimoji="1" lang="en-US" altLang="ja-JP" sz="2215" b="1" i="1" dirty="0">
                <a:solidFill>
                  <a:srgbClr val="0432FF"/>
                </a:solidFill>
                <a:latin typeface="Times New Roman" panose="02020603050405020304" pitchFamily="18" charset="0"/>
                <a:ea typeface="MS UI Gothic" panose="020B0600070205080204" pitchFamily="34" charset="-128"/>
                <a:cs typeface="Times New Roman" panose="02020603050405020304" pitchFamily="18" charset="0"/>
              </a:rPr>
              <a:t>center</a:t>
            </a:r>
            <a:r>
              <a:rPr kumimoji="1" lang="ja-JP" altLang="en-US" sz="2215" b="1" i="1">
                <a:solidFill>
                  <a:srgbClr val="0432FF"/>
                </a:solidFill>
                <a:latin typeface="Times New Roman" panose="02020603050405020304" pitchFamily="18" charset="0"/>
                <a:ea typeface="MS UI Gothic" panose="020B0600070205080204" pitchFamily="34" charset="-128"/>
                <a:cs typeface="Times New Roman" panose="02020603050405020304" pitchFamily="18" charset="0"/>
              </a:rPr>
              <a:t>）</a:t>
            </a:r>
          </a:p>
        </p:txBody>
      </p:sp>
      <p:cxnSp>
        <p:nvCxnSpPr>
          <p:cNvPr id="22" name="直線矢印コネクタ 21">
            <a:extLst>
              <a:ext uri="{FF2B5EF4-FFF2-40B4-BE49-F238E27FC236}">
                <a16:creationId xmlns:a16="http://schemas.microsoft.com/office/drawing/2014/main" id="{98E17CE3-657F-BD41-9B8A-5568A31C9424}"/>
              </a:ext>
            </a:extLst>
          </p:cNvPr>
          <p:cNvCxnSpPr>
            <a:cxnSpLocks/>
          </p:cNvCxnSpPr>
          <p:nvPr/>
        </p:nvCxnSpPr>
        <p:spPr>
          <a:xfrm flipH="1">
            <a:off x="2070034" y="2088214"/>
            <a:ext cx="2074985" cy="5064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B92F2D30-EEAD-EB4D-892A-3919AD01C34F}"/>
              </a:ext>
            </a:extLst>
          </p:cNvPr>
          <p:cNvSpPr txBox="1"/>
          <p:nvPr/>
        </p:nvSpPr>
        <p:spPr>
          <a:xfrm>
            <a:off x="4104249" y="1893945"/>
            <a:ext cx="3214341" cy="433196"/>
          </a:xfrm>
          <a:prstGeom prst="rect">
            <a:avLst/>
          </a:prstGeom>
          <a:noFill/>
        </p:spPr>
        <p:txBody>
          <a:bodyPr wrap="none" rtlCol="0">
            <a:spAutoFit/>
          </a:bodyPr>
          <a:lstStyle/>
          <a:p>
            <a:r>
              <a:rPr kumimoji="1" lang="en-US" altLang="ja-JP" sz="2215" b="1" i="1" dirty="0">
                <a:solidFill>
                  <a:srgbClr val="FF0000"/>
                </a:solidFill>
                <a:latin typeface="Times New Roman" panose="02020603050405020304" pitchFamily="18" charset="0"/>
                <a:ea typeface="MS UI Gothic" panose="020B0600070205080204" pitchFamily="34" charset="-128"/>
                <a:cs typeface="Times New Roman" panose="02020603050405020304" pitchFamily="18" charset="0"/>
              </a:rPr>
              <a:t>WBM support</a:t>
            </a:r>
            <a:r>
              <a:rPr kumimoji="1" lang="ja-JP" altLang="en-US" sz="2215" b="1" i="1">
                <a:solidFill>
                  <a:srgbClr val="FF0000"/>
                </a:solidFill>
                <a:latin typeface="Times New Roman" panose="02020603050405020304" pitchFamily="18" charset="0"/>
                <a:ea typeface="MS UI Gothic" panose="020B0600070205080204" pitchFamily="34" charset="-128"/>
                <a:cs typeface="Times New Roman" panose="02020603050405020304" pitchFamily="18" charset="0"/>
              </a:rPr>
              <a:t>（</a:t>
            </a:r>
            <a:r>
              <a:rPr kumimoji="1" lang="en-US" altLang="ja-JP" sz="2215" b="1" i="1" dirty="0">
                <a:solidFill>
                  <a:srgbClr val="FF0000"/>
                </a:solidFill>
                <a:latin typeface="Times New Roman" panose="02020603050405020304" pitchFamily="18" charset="0"/>
                <a:ea typeface="MS UI Gothic" panose="020B0600070205080204" pitchFamily="34" charset="-128"/>
                <a:cs typeface="Times New Roman" panose="02020603050405020304" pitchFamily="18" charset="0"/>
              </a:rPr>
              <a:t>upstream</a:t>
            </a:r>
            <a:r>
              <a:rPr kumimoji="1" lang="ja-JP" altLang="en-US" sz="2215" b="1" i="1">
                <a:solidFill>
                  <a:srgbClr val="FF0000"/>
                </a:solidFill>
                <a:latin typeface="Times New Roman" panose="02020603050405020304" pitchFamily="18" charset="0"/>
                <a:ea typeface="MS UI Gothic" panose="020B0600070205080204" pitchFamily="34" charset="-128"/>
                <a:cs typeface="Times New Roman" panose="02020603050405020304" pitchFamily="18" charset="0"/>
              </a:rPr>
              <a:t>）</a:t>
            </a:r>
          </a:p>
        </p:txBody>
      </p:sp>
      <p:cxnSp>
        <p:nvCxnSpPr>
          <p:cNvPr id="24" name="直線矢印コネクタ 23">
            <a:extLst>
              <a:ext uri="{FF2B5EF4-FFF2-40B4-BE49-F238E27FC236}">
                <a16:creationId xmlns:a16="http://schemas.microsoft.com/office/drawing/2014/main" id="{3873CDE2-CC3F-894B-A6F7-2BAE51F11596}"/>
              </a:ext>
            </a:extLst>
          </p:cNvPr>
          <p:cNvCxnSpPr>
            <a:cxnSpLocks/>
          </p:cNvCxnSpPr>
          <p:nvPr/>
        </p:nvCxnSpPr>
        <p:spPr>
          <a:xfrm>
            <a:off x="5141742" y="2788920"/>
            <a:ext cx="1828800" cy="1737360"/>
          </a:xfrm>
          <a:prstGeom prst="straightConnector1">
            <a:avLst/>
          </a:prstGeom>
          <a:ln>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19AE4CE7-62F0-B842-BFD4-9E5424D2F83D}"/>
              </a:ext>
            </a:extLst>
          </p:cNvPr>
          <p:cNvCxnSpPr>
            <a:cxnSpLocks/>
          </p:cNvCxnSpPr>
          <p:nvPr/>
        </p:nvCxnSpPr>
        <p:spPr>
          <a:xfrm flipH="1">
            <a:off x="1716261" y="2088214"/>
            <a:ext cx="2428758" cy="130561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直線矢印コネクタ 3">
            <a:extLst>
              <a:ext uri="{FF2B5EF4-FFF2-40B4-BE49-F238E27FC236}">
                <a16:creationId xmlns:a16="http://schemas.microsoft.com/office/drawing/2014/main" id="{9850CFB3-33E2-748A-1AF9-9377ECA1BC4C}"/>
              </a:ext>
            </a:extLst>
          </p:cNvPr>
          <p:cNvCxnSpPr/>
          <p:nvPr/>
        </p:nvCxnSpPr>
        <p:spPr bwMode="auto">
          <a:xfrm>
            <a:off x="495946" y="3766088"/>
            <a:ext cx="3456122" cy="1952787"/>
          </a:xfrm>
          <a:prstGeom prst="straightConnector1">
            <a:avLst/>
          </a:prstGeom>
          <a:solidFill>
            <a:schemeClr val="accent1"/>
          </a:solidFill>
          <a:ln w="28575"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5" name="テキスト ボックス 4">
            <a:extLst>
              <a:ext uri="{FF2B5EF4-FFF2-40B4-BE49-F238E27FC236}">
                <a16:creationId xmlns:a16="http://schemas.microsoft.com/office/drawing/2014/main" id="{81515084-0BCE-3163-B585-D5D614869834}"/>
              </a:ext>
            </a:extLst>
          </p:cNvPr>
          <p:cNvSpPr txBox="1"/>
          <p:nvPr/>
        </p:nvSpPr>
        <p:spPr>
          <a:xfrm>
            <a:off x="1110165" y="4884039"/>
            <a:ext cx="1124026" cy="461665"/>
          </a:xfrm>
          <a:prstGeom prst="rect">
            <a:avLst/>
          </a:prstGeom>
          <a:noFill/>
        </p:spPr>
        <p:txBody>
          <a:bodyPr wrap="none" rtlCol="0">
            <a:spAutoFit/>
          </a:bodyPr>
          <a:lstStyle/>
          <a:p>
            <a:r>
              <a:rPr kumimoji="1" lang="en-US" altLang="ja-JP" dirty="0">
                <a:latin typeface="Times New Roman" panose="02020603050405020304" pitchFamily="18" charset="0"/>
                <a:cs typeface="Times New Roman" panose="02020603050405020304" pitchFamily="18" charset="0"/>
              </a:rPr>
              <a:t>430mm</a:t>
            </a:r>
            <a:endParaRPr kumimoji="1" lang="ja-JP" altLang="en-US">
              <a:latin typeface="Times New Roman" panose="02020603050405020304" pitchFamily="18" charset="0"/>
              <a:cs typeface="Times New Roman" panose="02020603050405020304" pitchFamily="18" charset="0"/>
            </a:endParaRPr>
          </a:p>
        </p:txBody>
      </p:sp>
      <p:cxnSp>
        <p:nvCxnSpPr>
          <p:cNvPr id="6" name="直線矢印コネクタ 5">
            <a:extLst>
              <a:ext uri="{FF2B5EF4-FFF2-40B4-BE49-F238E27FC236}">
                <a16:creationId xmlns:a16="http://schemas.microsoft.com/office/drawing/2014/main" id="{397FD497-FB5A-7B78-A911-7C55BBF498E1}"/>
              </a:ext>
            </a:extLst>
          </p:cNvPr>
          <p:cNvCxnSpPr>
            <a:cxnSpLocks/>
          </p:cNvCxnSpPr>
          <p:nvPr/>
        </p:nvCxnSpPr>
        <p:spPr bwMode="auto">
          <a:xfrm flipV="1">
            <a:off x="6875521" y="3592928"/>
            <a:ext cx="1141061" cy="1929471"/>
          </a:xfrm>
          <a:prstGeom prst="straightConnector1">
            <a:avLst/>
          </a:prstGeom>
          <a:solidFill>
            <a:schemeClr val="accent1"/>
          </a:solidFill>
          <a:ln w="28575"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8" name="テキスト ボックス 7">
            <a:extLst>
              <a:ext uri="{FF2B5EF4-FFF2-40B4-BE49-F238E27FC236}">
                <a16:creationId xmlns:a16="http://schemas.microsoft.com/office/drawing/2014/main" id="{D09746CC-9397-D530-30B4-D0C9DE250669}"/>
              </a:ext>
            </a:extLst>
          </p:cNvPr>
          <p:cNvSpPr txBox="1"/>
          <p:nvPr/>
        </p:nvSpPr>
        <p:spPr>
          <a:xfrm>
            <a:off x="7901156" y="3802087"/>
            <a:ext cx="1124026" cy="461665"/>
          </a:xfrm>
          <a:prstGeom prst="rect">
            <a:avLst/>
          </a:prstGeom>
          <a:noFill/>
        </p:spPr>
        <p:txBody>
          <a:bodyPr wrap="none" rtlCol="0">
            <a:spAutoFit/>
          </a:bodyPr>
          <a:lstStyle/>
          <a:p>
            <a:r>
              <a:rPr kumimoji="1" lang="en-US" altLang="ja-JP" dirty="0">
                <a:latin typeface="Times New Roman" panose="02020603050405020304" pitchFamily="18" charset="0"/>
                <a:cs typeface="Times New Roman" panose="02020603050405020304" pitchFamily="18" charset="0"/>
              </a:rPr>
              <a:t>210mm</a:t>
            </a:r>
            <a:endParaRPr kumimoji="1" lang="ja-JP" altLang="en-US">
              <a:latin typeface="Times New Roman" panose="02020603050405020304" pitchFamily="18" charset="0"/>
              <a:cs typeface="Times New Roman" panose="02020603050405020304" pitchFamily="18" charset="0"/>
            </a:endParaRPr>
          </a:p>
        </p:txBody>
      </p:sp>
      <p:sp>
        <p:nvSpPr>
          <p:cNvPr id="10" name="テキスト ボックス 9">
            <a:extLst>
              <a:ext uri="{FF2B5EF4-FFF2-40B4-BE49-F238E27FC236}">
                <a16:creationId xmlns:a16="http://schemas.microsoft.com/office/drawing/2014/main" id="{01B5B4A8-70A1-7AEF-6D5D-4DF2595E9522}"/>
              </a:ext>
            </a:extLst>
          </p:cNvPr>
          <p:cNvSpPr txBox="1"/>
          <p:nvPr/>
        </p:nvSpPr>
        <p:spPr>
          <a:xfrm>
            <a:off x="6746693" y="2811646"/>
            <a:ext cx="2330190" cy="433196"/>
          </a:xfrm>
          <a:prstGeom prst="rect">
            <a:avLst/>
          </a:prstGeom>
          <a:noFill/>
        </p:spPr>
        <p:txBody>
          <a:bodyPr wrap="none" rtlCol="0">
            <a:spAutoFit/>
          </a:bodyPr>
          <a:lstStyle/>
          <a:p>
            <a:r>
              <a:rPr kumimoji="1" lang="en-US" altLang="ja-JP" sz="2215" b="1" i="1" dirty="0">
                <a:solidFill>
                  <a:srgbClr val="006600"/>
                </a:solidFill>
                <a:latin typeface="Times New Roman" panose="02020603050405020304" pitchFamily="18" charset="0"/>
                <a:ea typeface="MS UI Gothic" panose="020B0600070205080204" pitchFamily="34" charset="-128"/>
                <a:cs typeface="Times New Roman" panose="02020603050405020304" pitchFamily="18" charset="0"/>
              </a:rPr>
              <a:t>STX/STY magnets</a:t>
            </a:r>
            <a:endParaRPr kumimoji="1" lang="ja-JP" altLang="en-US" sz="2215" b="1" i="1">
              <a:solidFill>
                <a:srgbClr val="006600"/>
              </a:solidFill>
              <a:latin typeface="Times New Roman" panose="02020603050405020304" pitchFamily="18" charset="0"/>
              <a:ea typeface="MS UI Gothic" panose="020B0600070205080204" pitchFamily="34" charset="-128"/>
              <a:cs typeface="Times New Roman" panose="02020603050405020304" pitchFamily="18" charset="0"/>
            </a:endParaRPr>
          </a:p>
        </p:txBody>
      </p:sp>
      <p:sp>
        <p:nvSpPr>
          <p:cNvPr id="11" name="日付プレースホルダー 10">
            <a:extLst>
              <a:ext uri="{FF2B5EF4-FFF2-40B4-BE49-F238E27FC236}">
                <a16:creationId xmlns:a16="http://schemas.microsoft.com/office/drawing/2014/main" id="{116A67A6-890C-1C3D-5944-3E42D219FA57}"/>
              </a:ext>
            </a:extLst>
          </p:cNvPr>
          <p:cNvSpPr>
            <a:spLocks noGrp="1"/>
          </p:cNvSpPr>
          <p:nvPr>
            <p:ph type="dt" sz="half" idx="10"/>
          </p:nvPr>
        </p:nvSpPr>
        <p:spPr>
          <a:xfrm>
            <a:off x="311724" y="6180298"/>
            <a:ext cx="2791692" cy="457200"/>
          </a:xfrm>
        </p:spPr>
        <p:txBody>
          <a:bodyPr/>
          <a:lstStyle/>
          <a:p>
            <a:pPr>
              <a:defRPr/>
            </a:pPr>
            <a:r>
              <a:rPr lang="en-US" altLang="ja-JP"/>
              <a:t>25-27 Mar. 2024, Tsuyoshi Suwada/ KEK Acc.Lab.</a:t>
            </a:r>
            <a:endParaRPr lang="en-US" altLang="ja-JP" dirty="0"/>
          </a:p>
        </p:txBody>
      </p:sp>
      <p:sp>
        <p:nvSpPr>
          <p:cNvPr id="12" name="フッター プレースホルダー 11">
            <a:extLst>
              <a:ext uri="{FF2B5EF4-FFF2-40B4-BE49-F238E27FC236}">
                <a16:creationId xmlns:a16="http://schemas.microsoft.com/office/drawing/2014/main" id="{2A6111C6-3649-E187-54F9-42DF42D31BAF}"/>
              </a:ext>
            </a:extLst>
          </p:cNvPr>
          <p:cNvSpPr>
            <a:spLocks noGrp="1"/>
          </p:cNvSpPr>
          <p:nvPr>
            <p:ph type="ftr" sz="quarter" idx="11"/>
          </p:nvPr>
        </p:nvSpPr>
        <p:spPr>
          <a:xfrm>
            <a:off x="3124199" y="6402638"/>
            <a:ext cx="3622493" cy="457200"/>
          </a:xfrm>
        </p:spPr>
        <p:txBody>
          <a:bodyPr/>
          <a:lstStyle/>
          <a:p>
            <a:pPr>
              <a:defRPr/>
            </a:pPr>
            <a:r>
              <a:rPr lang="en-US" altLang="ja-JP"/>
              <a:t>SuperKEKB MAC@KEK</a:t>
            </a:r>
            <a:endParaRPr lang="en-US" altLang="ja-JP" dirty="0"/>
          </a:p>
        </p:txBody>
      </p:sp>
      <p:sp>
        <p:nvSpPr>
          <p:cNvPr id="14" name="スライド番号プレースホルダー 13">
            <a:extLst>
              <a:ext uri="{FF2B5EF4-FFF2-40B4-BE49-F238E27FC236}">
                <a16:creationId xmlns:a16="http://schemas.microsoft.com/office/drawing/2014/main" id="{9E05AE82-4B08-022A-0F88-665A5097F362}"/>
              </a:ext>
            </a:extLst>
          </p:cNvPr>
          <p:cNvSpPr>
            <a:spLocks noGrp="1"/>
          </p:cNvSpPr>
          <p:nvPr>
            <p:ph type="sldNum" sz="quarter" idx="12"/>
          </p:nvPr>
        </p:nvSpPr>
        <p:spPr/>
        <p:txBody>
          <a:bodyPr/>
          <a:lstStyle/>
          <a:p>
            <a:pPr>
              <a:defRPr/>
            </a:pPr>
            <a:fld id="{8B32D11D-22B9-5C47-BCFB-FBB67FA0117B}" type="slidenum">
              <a:rPr lang="en-US" altLang="ja-JP" smtClean="0"/>
              <a:pPr>
                <a:defRPr/>
              </a:pPr>
              <a:t>27</a:t>
            </a:fld>
            <a:endParaRPr lang="en-US" altLang="ja-JP"/>
          </a:p>
        </p:txBody>
      </p:sp>
      <p:sp>
        <p:nvSpPr>
          <p:cNvPr id="3" name="テキスト ボックス 2">
            <a:extLst>
              <a:ext uri="{FF2B5EF4-FFF2-40B4-BE49-F238E27FC236}">
                <a16:creationId xmlns:a16="http://schemas.microsoft.com/office/drawing/2014/main" id="{CAED93C9-3D73-A239-052C-E06B04A309DB}"/>
              </a:ext>
            </a:extLst>
          </p:cNvPr>
          <p:cNvSpPr txBox="1"/>
          <p:nvPr/>
        </p:nvSpPr>
        <p:spPr>
          <a:xfrm>
            <a:off x="1764156" y="1260102"/>
            <a:ext cx="3451266" cy="433196"/>
          </a:xfrm>
          <a:prstGeom prst="rect">
            <a:avLst/>
          </a:prstGeom>
          <a:noFill/>
        </p:spPr>
        <p:txBody>
          <a:bodyPr wrap="none" rtlCol="0">
            <a:spAutoFit/>
          </a:bodyPr>
          <a:lstStyle/>
          <a:p>
            <a:r>
              <a:rPr kumimoji="1" lang="en-US" altLang="ja-JP" sz="2215" b="1" i="1" dirty="0">
                <a:solidFill>
                  <a:srgbClr val="0432FF"/>
                </a:solidFill>
                <a:latin typeface="Times New Roman" panose="02020603050405020304" pitchFamily="18" charset="0"/>
                <a:ea typeface="MS UI Gothic" panose="020B0600070205080204" pitchFamily="34" charset="-128"/>
                <a:cs typeface="Times New Roman" panose="02020603050405020304" pitchFamily="18" charset="0"/>
              </a:rPr>
              <a:t>Frame for dipole and WBM</a:t>
            </a:r>
            <a:endParaRPr kumimoji="1" lang="ja-JP" altLang="en-US" sz="2215" b="1" i="1">
              <a:solidFill>
                <a:srgbClr val="0432FF"/>
              </a:solidFill>
              <a:latin typeface="Times New Roman" panose="02020603050405020304" pitchFamily="18" charset="0"/>
              <a:ea typeface="MS UI 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960070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日付プレースホルダー 3">
            <a:extLst>
              <a:ext uri="{FF2B5EF4-FFF2-40B4-BE49-F238E27FC236}">
                <a16:creationId xmlns:a16="http://schemas.microsoft.com/office/drawing/2014/main" id="{622C7EE6-AAEE-E64F-A2B4-6B0A358CBE22}"/>
              </a:ext>
            </a:extLst>
          </p:cNvPr>
          <p:cNvSpPr>
            <a:spLocks noGrp="1"/>
          </p:cNvSpPr>
          <p:nvPr>
            <p:ph type="dt" sz="quarter" idx="10"/>
          </p:nvPr>
        </p:nvSpPr>
        <p:spPr>
          <a:xfrm>
            <a:off x="311724" y="6247450"/>
            <a:ext cx="2597227"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25-27 Mar. 2024, Tsuyoshi Suwada/ KEK Acc.Lab.</a:t>
            </a:r>
            <a:endParaRPr lang="en-US" altLang="ja-JP" sz="1400" dirty="0">
              <a:solidFill>
                <a:schemeClr val="folHlink"/>
              </a:solidFill>
              <a:latin typeface="Times" pitchFamily="2" charset="0"/>
            </a:endParaRPr>
          </a:p>
        </p:txBody>
      </p:sp>
      <p:sp>
        <p:nvSpPr>
          <p:cNvPr id="11266" name="フッター プレースホルダー 4">
            <a:extLst>
              <a:ext uri="{FF2B5EF4-FFF2-40B4-BE49-F238E27FC236}">
                <a16:creationId xmlns:a16="http://schemas.microsoft.com/office/drawing/2014/main" id="{C77F5FAB-2349-EE49-8CA7-B3D58E4DF743}"/>
              </a:ext>
            </a:extLst>
          </p:cNvPr>
          <p:cNvSpPr>
            <a:spLocks noGrp="1"/>
          </p:cNvSpPr>
          <p:nvPr>
            <p:ph type="ftr" sz="quarter" idx="11"/>
          </p:nvPr>
        </p:nvSpPr>
        <p:spPr>
          <a:xfrm>
            <a:off x="2070549" y="6417711"/>
            <a:ext cx="5654551"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SuperKEKB MAC@KEK</a:t>
            </a:r>
            <a:endParaRPr lang="en-US" altLang="ja-JP" sz="1400" dirty="0">
              <a:solidFill>
                <a:schemeClr val="folHlink"/>
              </a:solidFill>
              <a:latin typeface="Times" pitchFamily="2" charset="0"/>
            </a:endParaRPr>
          </a:p>
        </p:txBody>
      </p:sp>
      <p:sp>
        <p:nvSpPr>
          <p:cNvPr id="11267" name="スライド番号プレースホルダー 5">
            <a:extLst>
              <a:ext uri="{FF2B5EF4-FFF2-40B4-BE49-F238E27FC236}">
                <a16:creationId xmlns:a16="http://schemas.microsoft.com/office/drawing/2014/main" id="{FE9A2176-E05F-8449-AE82-DD707BF87886}"/>
              </a:ext>
            </a:extLst>
          </p:cNvPr>
          <p:cNvSpPr>
            <a:spLocks noGrp="1"/>
          </p:cNvSpPr>
          <p:nvPr>
            <p:ph type="sldNum" sz="quarter" idx="12"/>
          </p:nvPr>
        </p:nvSpPr>
        <p:spPr>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fld id="{4D5630A4-C2ED-0147-B0BC-590C2422087B}" type="slidenum">
              <a:rPr lang="en-US" altLang="ja-JP" sz="1400">
                <a:solidFill>
                  <a:schemeClr val="folHlink"/>
                </a:solidFill>
                <a:latin typeface="Times" pitchFamily="2" charset="0"/>
              </a:rPr>
              <a:pPr/>
              <a:t>28</a:t>
            </a:fld>
            <a:endParaRPr lang="en-US" altLang="ja-JP" sz="1400">
              <a:solidFill>
                <a:schemeClr val="folHlink"/>
              </a:solidFill>
              <a:latin typeface="Times" pitchFamily="2" charset="0"/>
            </a:endParaRPr>
          </a:p>
        </p:txBody>
      </p:sp>
      <p:sp>
        <p:nvSpPr>
          <p:cNvPr id="11268" name="Rectangle 2">
            <a:extLst>
              <a:ext uri="{FF2B5EF4-FFF2-40B4-BE49-F238E27FC236}">
                <a16:creationId xmlns:a16="http://schemas.microsoft.com/office/drawing/2014/main" id="{16C2CD08-161D-E647-8AB9-55E93BA9D34C}"/>
              </a:ext>
            </a:extLst>
          </p:cNvPr>
          <p:cNvSpPr>
            <a:spLocks noGrp="1" noChangeArrowheads="1"/>
          </p:cNvSpPr>
          <p:nvPr>
            <p:ph type="title"/>
          </p:nvPr>
        </p:nvSpPr>
        <p:spPr>
          <a:xfrm>
            <a:off x="-848300" y="9836"/>
            <a:ext cx="8174516" cy="762000"/>
          </a:xfrm>
        </p:spPr>
        <p:txBody>
          <a:bodyPr/>
          <a:lstStyle/>
          <a:p>
            <a:pPr eaLnBrk="1" hangingPunct="1"/>
            <a:r>
              <a:rPr lang="en-US" altLang="ja-JP" sz="2600" b="1" i="1" dirty="0">
                <a:solidFill>
                  <a:srgbClr val="002060"/>
                </a:solidFill>
                <a:latin typeface="Times" pitchFamily="2" charset="0"/>
                <a:ea typeface="平成明朝" pitchFamily="84" charset="-128"/>
              </a:rPr>
              <a:t>Installation of solenoid coil into the e+ source</a:t>
            </a:r>
          </a:p>
        </p:txBody>
      </p:sp>
      <p:sp>
        <p:nvSpPr>
          <p:cNvPr id="2" name="テキスト ボックス 1">
            <a:extLst>
              <a:ext uri="{FF2B5EF4-FFF2-40B4-BE49-F238E27FC236}">
                <a16:creationId xmlns:a16="http://schemas.microsoft.com/office/drawing/2014/main" id="{97FFA7C7-08C0-4644-BF12-D5E7BAC81A25}"/>
              </a:ext>
            </a:extLst>
          </p:cNvPr>
          <p:cNvSpPr txBox="1"/>
          <p:nvPr/>
        </p:nvSpPr>
        <p:spPr>
          <a:xfrm>
            <a:off x="6559338" y="4288557"/>
            <a:ext cx="2276585" cy="461665"/>
          </a:xfrm>
          <a:prstGeom prst="rect">
            <a:avLst/>
          </a:prstGeom>
          <a:noFill/>
          <a:ln>
            <a:solidFill>
              <a:srgbClr val="0000FF"/>
            </a:solidFill>
          </a:ln>
        </p:spPr>
        <p:txBody>
          <a:bodyPr wrap="none" rtlCol="0">
            <a:spAutoFit/>
          </a:bodyPr>
          <a:lstStyle/>
          <a:p>
            <a:r>
              <a:rPr kumimoji="1" lang="en-US" altLang="ja-JP" b="1" i="1" dirty="0">
                <a:solidFill>
                  <a:srgbClr val="006600"/>
                </a:solidFill>
                <a:latin typeface="Times New Roman" panose="02020603050405020304" pitchFamily="18" charset="0"/>
                <a:ea typeface="+mj-ea"/>
                <a:cs typeface="Times New Roman" panose="02020603050405020304" pitchFamily="18" charset="0"/>
              </a:rPr>
              <a:t>Cable extraction</a:t>
            </a:r>
          </a:p>
        </p:txBody>
      </p:sp>
      <p:pic>
        <p:nvPicPr>
          <p:cNvPr id="4" name="図 3">
            <a:extLst>
              <a:ext uri="{FF2B5EF4-FFF2-40B4-BE49-F238E27FC236}">
                <a16:creationId xmlns:a16="http://schemas.microsoft.com/office/drawing/2014/main" id="{F060D153-1402-7945-A138-739E3234C2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95" y="3609871"/>
            <a:ext cx="4148347" cy="2335815"/>
          </a:xfrm>
          <a:prstGeom prst="rect">
            <a:avLst/>
          </a:prstGeom>
        </p:spPr>
      </p:pic>
      <p:pic>
        <p:nvPicPr>
          <p:cNvPr id="7" name="図 6">
            <a:extLst>
              <a:ext uri="{FF2B5EF4-FFF2-40B4-BE49-F238E27FC236}">
                <a16:creationId xmlns:a16="http://schemas.microsoft.com/office/drawing/2014/main" id="{5F5E8FB7-C394-AA4D-9C33-B1D30E9693F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5638352" y="1065742"/>
            <a:ext cx="4108947" cy="2313630"/>
          </a:xfrm>
          <a:prstGeom prst="rect">
            <a:avLst/>
          </a:prstGeom>
        </p:spPr>
      </p:pic>
      <p:pic>
        <p:nvPicPr>
          <p:cNvPr id="10" name="図 9">
            <a:extLst>
              <a:ext uri="{FF2B5EF4-FFF2-40B4-BE49-F238E27FC236}">
                <a16:creationId xmlns:a16="http://schemas.microsoft.com/office/drawing/2014/main" id="{F96AC5AE-EE5F-6042-9187-0790BD0101D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7431" y="697524"/>
            <a:ext cx="5134041" cy="2890831"/>
          </a:xfrm>
          <a:prstGeom prst="rect">
            <a:avLst/>
          </a:prstGeom>
        </p:spPr>
      </p:pic>
      <p:sp>
        <p:nvSpPr>
          <p:cNvPr id="15" name="テキスト ボックス 14">
            <a:extLst>
              <a:ext uri="{FF2B5EF4-FFF2-40B4-BE49-F238E27FC236}">
                <a16:creationId xmlns:a16="http://schemas.microsoft.com/office/drawing/2014/main" id="{979A1B6E-D61A-B149-9C3C-848D3605F9A6}"/>
              </a:ext>
            </a:extLst>
          </p:cNvPr>
          <p:cNvSpPr txBox="1"/>
          <p:nvPr/>
        </p:nvSpPr>
        <p:spPr>
          <a:xfrm>
            <a:off x="4089859" y="3639384"/>
            <a:ext cx="2446151" cy="830997"/>
          </a:xfrm>
          <a:prstGeom prst="rect">
            <a:avLst/>
          </a:prstGeom>
          <a:noFill/>
          <a:ln>
            <a:solidFill>
              <a:srgbClr val="0000FF"/>
            </a:solidFill>
          </a:ln>
        </p:spPr>
        <p:txBody>
          <a:bodyPr wrap="square" rtlCol="0">
            <a:spAutoFit/>
          </a:bodyPr>
          <a:lstStyle/>
          <a:p>
            <a:r>
              <a:rPr lang="en-US" altLang="ja-JP" b="1" i="1" dirty="0">
                <a:solidFill>
                  <a:srgbClr val="006600"/>
                </a:solidFill>
                <a:latin typeface="Times" pitchFamily="2" charset="0"/>
                <a:ea typeface="平成明朝" pitchFamily="84" charset="-128"/>
              </a:rPr>
              <a:t>(upper) e+ capture section</a:t>
            </a:r>
            <a:endParaRPr kumimoji="1" lang="en-US" altLang="ja-JP" dirty="0">
              <a:solidFill>
                <a:srgbClr val="006600"/>
              </a:solidFill>
              <a:latin typeface="+mj-ea"/>
              <a:ea typeface="+mj-ea"/>
            </a:endParaRPr>
          </a:p>
        </p:txBody>
      </p:sp>
      <p:sp>
        <p:nvSpPr>
          <p:cNvPr id="16" name="テキスト ボックス 15">
            <a:extLst>
              <a:ext uri="{FF2B5EF4-FFF2-40B4-BE49-F238E27FC236}">
                <a16:creationId xmlns:a16="http://schemas.microsoft.com/office/drawing/2014/main" id="{517FF801-9A5D-1146-A267-68C4F3CF443B}"/>
              </a:ext>
            </a:extLst>
          </p:cNvPr>
          <p:cNvSpPr txBox="1"/>
          <p:nvPr/>
        </p:nvSpPr>
        <p:spPr>
          <a:xfrm>
            <a:off x="4277710" y="4878796"/>
            <a:ext cx="3962648" cy="830997"/>
          </a:xfrm>
          <a:prstGeom prst="rect">
            <a:avLst/>
          </a:prstGeom>
          <a:noFill/>
          <a:ln>
            <a:solidFill>
              <a:srgbClr val="0000FF"/>
            </a:solidFill>
          </a:ln>
        </p:spPr>
        <p:txBody>
          <a:bodyPr wrap="square" rtlCol="0">
            <a:spAutoFit/>
          </a:bodyPr>
          <a:lstStyle/>
          <a:p>
            <a:r>
              <a:rPr kumimoji="1" lang="en-US" altLang="ja-JP" b="1" i="1" dirty="0">
                <a:solidFill>
                  <a:srgbClr val="006600"/>
                </a:solidFill>
                <a:latin typeface="Times New Roman" panose="02020603050405020304" pitchFamily="18" charset="0"/>
                <a:ea typeface="+mj-ea"/>
                <a:cs typeface="Times New Roman" panose="02020603050405020304" pitchFamily="18" charset="0"/>
              </a:rPr>
              <a:t>(left) Solenoid coil installed the frame</a:t>
            </a:r>
          </a:p>
        </p:txBody>
      </p:sp>
    </p:spTree>
    <p:extLst>
      <p:ext uri="{BB962C8B-B14F-4D97-AF65-F5344CB8AC3E}">
        <p14:creationId xmlns:p14="http://schemas.microsoft.com/office/powerpoint/2010/main" val="12532622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日付プレースホルダー 3">
            <a:extLst>
              <a:ext uri="{FF2B5EF4-FFF2-40B4-BE49-F238E27FC236}">
                <a16:creationId xmlns:a16="http://schemas.microsoft.com/office/drawing/2014/main" id="{622C7EE6-AAEE-E64F-A2B4-6B0A358CBE22}"/>
              </a:ext>
            </a:extLst>
          </p:cNvPr>
          <p:cNvSpPr>
            <a:spLocks noGrp="1"/>
          </p:cNvSpPr>
          <p:nvPr>
            <p:ph type="dt" sz="quarter" idx="10"/>
          </p:nvPr>
        </p:nvSpPr>
        <p:spPr>
          <a:xfrm>
            <a:off x="387169" y="6251445"/>
            <a:ext cx="2652311"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25-27 Mar. 2024, Tsuyoshi Suwada/ KEK Acc.Lab.</a:t>
            </a:r>
            <a:endParaRPr lang="en-US" altLang="ja-JP" sz="1400" dirty="0">
              <a:solidFill>
                <a:schemeClr val="folHlink"/>
              </a:solidFill>
              <a:latin typeface="Times" pitchFamily="2" charset="0"/>
            </a:endParaRPr>
          </a:p>
        </p:txBody>
      </p:sp>
      <p:sp>
        <p:nvSpPr>
          <p:cNvPr id="11266" name="フッター プレースホルダー 4">
            <a:extLst>
              <a:ext uri="{FF2B5EF4-FFF2-40B4-BE49-F238E27FC236}">
                <a16:creationId xmlns:a16="http://schemas.microsoft.com/office/drawing/2014/main" id="{C77F5FAB-2349-EE49-8CA7-B3D58E4DF743}"/>
              </a:ext>
            </a:extLst>
          </p:cNvPr>
          <p:cNvSpPr>
            <a:spLocks noGrp="1"/>
          </p:cNvSpPr>
          <p:nvPr>
            <p:ph type="ftr" sz="quarter" idx="11"/>
          </p:nvPr>
        </p:nvSpPr>
        <p:spPr>
          <a:xfrm>
            <a:off x="2070549" y="6406694"/>
            <a:ext cx="5654551"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SuperKEKB MAC@KEK</a:t>
            </a:r>
            <a:endParaRPr lang="en-US" altLang="ja-JP" sz="1400" dirty="0">
              <a:solidFill>
                <a:schemeClr val="folHlink"/>
              </a:solidFill>
              <a:latin typeface="Times" pitchFamily="2" charset="0"/>
            </a:endParaRPr>
          </a:p>
        </p:txBody>
      </p:sp>
      <p:sp>
        <p:nvSpPr>
          <p:cNvPr id="11267" name="スライド番号プレースホルダー 5">
            <a:extLst>
              <a:ext uri="{FF2B5EF4-FFF2-40B4-BE49-F238E27FC236}">
                <a16:creationId xmlns:a16="http://schemas.microsoft.com/office/drawing/2014/main" id="{FE9A2176-E05F-8449-AE82-DD707BF87886}"/>
              </a:ext>
            </a:extLst>
          </p:cNvPr>
          <p:cNvSpPr>
            <a:spLocks noGrp="1"/>
          </p:cNvSpPr>
          <p:nvPr>
            <p:ph type="sldNum" sz="quarter" idx="12"/>
          </p:nvPr>
        </p:nvSpPr>
        <p:spPr>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fld id="{4D5630A4-C2ED-0147-B0BC-590C2422087B}" type="slidenum">
              <a:rPr lang="en-US" altLang="ja-JP" sz="1400">
                <a:solidFill>
                  <a:schemeClr val="folHlink"/>
                </a:solidFill>
                <a:latin typeface="Times" pitchFamily="2" charset="0"/>
              </a:rPr>
              <a:pPr/>
              <a:t>29</a:t>
            </a:fld>
            <a:endParaRPr lang="en-US" altLang="ja-JP" sz="1400">
              <a:solidFill>
                <a:schemeClr val="folHlink"/>
              </a:solidFill>
              <a:latin typeface="Times" pitchFamily="2" charset="0"/>
            </a:endParaRPr>
          </a:p>
        </p:txBody>
      </p:sp>
      <p:sp>
        <p:nvSpPr>
          <p:cNvPr id="11268" name="Rectangle 2">
            <a:extLst>
              <a:ext uri="{FF2B5EF4-FFF2-40B4-BE49-F238E27FC236}">
                <a16:creationId xmlns:a16="http://schemas.microsoft.com/office/drawing/2014/main" id="{16C2CD08-161D-E647-8AB9-55E93BA9D34C}"/>
              </a:ext>
            </a:extLst>
          </p:cNvPr>
          <p:cNvSpPr>
            <a:spLocks noGrp="1" noChangeArrowheads="1"/>
          </p:cNvSpPr>
          <p:nvPr>
            <p:ph type="title"/>
          </p:nvPr>
        </p:nvSpPr>
        <p:spPr>
          <a:xfrm>
            <a:off x="387169" y="18980"/>
            <a:ext cx="7772400" cy="762000"/>
          </a:xfrm>
        </p:spPr>
        <p:txBody>
          <a:bodyPr/>
          <a:lstStyle/>
          <a:p>
            <a:pPr eaLnBrk="1" hangingPunct="1"/>
            <a:r>
              <a:rPr lang="en-US" altLang="ja-JP" sz="3200" b="1" i="1" dirty="0">
                <a:solidFill>
                  <a:srgbClr val="002060"/>
                </a:solidFill>
                <a:latin typeface="Times" pitchFamily="2" charset="0"/>
                <a:ea typeface="平成明朝" pitchFamily="84" charset="-128"/>
              </a:rPr>
              <a:t>Dipole magnet and WBM fixed in a frame </a:t>
            </a:r>
          </a:p>
        </p:txBody>
      </p:sp>
      <p:sp>
        <p:nvSpPr>
          <p:cNvPr id="2" name="テキスト ボックス 1">
            <a:extLst>
              <a:ext uri="{FF2B5EF4-FFF2-40B4-BE49-F238E27FC236}">
                <a16:creationId xmlns:a16="http://schemas.microsoft.com/office/drawing/2014/main" id="{97FFA7C7-08C0-4644-BF12-D5E7BAC81A25}"/>
              </a:ext>
            </a:extLst>
          </p:cNvPr>
          <p:cNvSpPr txBox="1"/>
          <p:nvPr/>
        </p:nvSpPr>
        <p:spPr>
          <a:xfrm>
            <a:off x="4748270" y="1449282"/>
            <a:ext cx="4318613" cy="707886"/>
          </a:xfrm>
          <a:prstGeom prst="rect">
            <a:avLst/>
          </a:prstGeom>
          <a:noFill/>
          <a:ln>
            <a:solidFill>
              <a:srgbClr val="0000FF"/>
            </a:solidFill>
          </a:ln>
        </p:spPr>
        <p:txBody>
          <a:bodyPr wrap="square" rtlCol="0">
            <a:spAutoFit/>
          </a:bodyPr>
          <a:lstStyle/>
          <a:p>
            <a:r>
              <a:rPr kumimoji="1" lang="en-US" altLang="ja-JP" sz="2000" b="1" i="1" dirty="0">
                <a:solidFill>
                  <a:srgbClr val="006600"/>
                </a:solidFill>
                <a:latin typeface="Times New Roman" panose="02020603050405020304" pitchFamily="18" charset="0"/>
                <a:ea typeface="+mj-ea"/>
                <a:cs typeface="Times New Roman" panose="02020603050405020304" pitchFamily="18" charset="0"/>
              </a:rPr>
              <a:t>Inserting a WBM and dipole magnet in an aluminum frame</a:t>
            </a:r>
          </a:p>
        </p:txBody>
      </p:sp>
      <p:pic>
        <p:nvPicPr>
          <p:cNvPr id="6" name="図 5">
            <a:extLst>
              <a:ext uri="{FF2B5EF4-FFF2-40B4-BE49-F238E27FC236}">
                <a16:creationId xmlns:a16="http://schemas.microsoft.com/office/drawing/2014/main" id="{DCC95FED-406D-8A46-A703-2AE5053A66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918" y="3366560"/>
            <a:ext cx="4732978" cy="2665004"/>
          </a:xfrm>
          <a:prstGeom prst="rect">
            <a:avLst/>
          </a:prstGeom>
        </p:spPr>
      </p:pic>
      <p:pic>
        <p:nvPicPr>
          <p:cNvPr id="8" name="図 7">
            <a:extLst>
              <a:ext uri="{FF2B5EF4-FFF2-40B4-BE49-F238E27FC236}">
                <a16:creationId xmlns:a16="http://schemas.microsoft.com/office/drawing/2014/main" id="{B9554584-AA21-BE49-AB28-52F7139943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918" y="701555"/>
            <a:ext cx="4732979" cy="2665005"/>
          </a:xfrm>
          <a:prstGeom prst="rect">
            <a:avLst/>
          </a:prstGeom>
        </p:spPr>
      </p:pic>
      <p:sp>
        <p:nvSpPr>
          <p:cNvPr id="13" name="テキスト ボックス 12">
            <a:extLst>
              <a:ext uri="{FF2B5EF4-FFF2-40B4-BE49-F238E27FC236}">
                <a16:creationId xmlns:a16="http://schemas.microsoft.com/office/drawing/2014/main" id="{A22B1967-44F9-BD48-8939-3F4F8698AA79}"/>
              </a:ext>
            </a:extLst>
          </p:cNvPr>
          <p:cNvSpPr txBox="1"/>
          <p:nvPr/>
        </p:nvSpPr>
        <p:spPr>
          <a:xfrm>
            <a:off x="4748270" y="3849773"/>
            <a:ext cx="4395730" cy="707886"/>
          </a:xfrm>
          <a:prstGeom prst="rect">
            <a:avLst/>
          </a:prstGeom>
          <a:noFill/>
          <a:ln>
            <a:solidFill>
              <a:srgbClr val="0000FF"/>
            </a:solidFill>
          </a:ln>
        </p:spPr>
        <p:txBody>
          <a:bodyPr wrap="square" rtlCol="0">
            <a:spAutoFit/>
          </a:bodyPr>
          <a:lstStyle/>
          <a:p>
            <a:r>
              <a:rPr kumimoji="1" lang="en-US" altLang="ja-JP" sz="2000" b="1" i="1" dirty="0">
                <a:solidFill>
                  <a:srgbClr val="006600"/>
                </a:solidFill>
                <a:latin typeface="Times New Roman" panose="02020603050405020304" pitchFamily="18" charset="0"/>
                <a:ea typeface="+mj-ea"/>
                <a:cs typeface="Times New Roman" panose="02020603050405020304" pitchFamily="18" charset="0"/>
              </a:rPr>
              <a:t>Extracting coax. cables</a:t>
            </a:r>
            <a:r>
              <a:rPr kumimoji="1" lang="ja-JP" altLang="en-US" sz="2000" b="1" i="1">
                <a:solidFill>
                  <a:srgbClr val="006600"/>
                </a:solidFill>
                <a:latin typeface="Times New Roman" panose="02020603050405020304" pitchFamily="18" charset="0"/>
                <a:ea typeface="+mj-ea"/>
                <a:cs typeface="Times New Roman" panose="02020603050405020304" pitchFamily="18" charset="0"/>
              </a:rPr>
              <a:t>　</a:t>
            </a:r>
            <a:r>
              <a:rPr kumimoji="1" lang="en-US" altLang="ja-JP" sz="2000" b="1" i="1" dirty="0">
                <a:solidFill>
                  <a:srgbClr val="006600"/>
                </a:solidFill>
                <a:latin typeface="Times New Roman" panose="02020603050405020304" pitchFamily="18" charset="0"/>
                <a:ea typeface="+mj-ea"/>
                <a:cs typeface="Times New Roman" panose="02020603050405020304" pitchFamily="18" charset="0"/>
              </a:rPr>
              <a:t>with a bending angle of 90</a:t>
            </a:r>
            <a:r>
              <a:rPr kumimoji="1" lang="en-US" altLang="ja-JP" sz="2000" baseline="30000" dirty="0">
                <a:solidFill>
                  <a:srgbClr val="006600"/>
                </a:solidFill>
                <a:latin typeface="Times New Roman" panose="02020603050405020304" pitchFamily="18" charset="0"/>
                <a:ea typeface="+mj-ea"/>
                <a:cs typeface="Times New Roman" panose="02020603050405020304" pitchFamily="18" charset="0"/>
              </a:rPr>
              <a:t>o</a:t>
            </a:r>
            <a:r>
              <a:rPr kumimoji="1" lang="en-US" altLang="ja-JP" sz="2000" b="1" i="1" dirty="0">
                <a:solidFill>
                  <a:srgbClr val="006600"/>
                </a:solidFill>
                <a:latin typeface="Times New Roman" panose="02020603050405020304" pitchFamily="18" charset="0"/>
                <a:ea typeface="+mj-ea"/>
                <a:cs typeface="Times New Roman" panose="02020603050405020304" pitchFamily="18" charset="0"/>
              </a:rPr>
              <a:t> in the forward direction.</a:t>
            </a:r>
          </a:p>
        </p:txBody>
      </p:sp>
    </p:spTree>
    <p:extLst>
      <p:ext uri="{BB962C8B-B14F-4D97-AF65-F5344CB8AC3E}">
        <p14:creationId xmlns:p14="http://schemas.microsoft.com/office/powerpoint/2010/main" val="2717780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日付プレースホルダー 3">
            <a:extLst>
              <a:ext uri="{FF2B5EF4-FFF2-40B4-BE49-F238E27FC236}">
                <a16:creationId xmlns:a16="http://schemas.microsoft.com/office/drawing/2014/main" id="{A1597EC1-CF51-8940-A5AE-13044A35B445}"/>
              </a:ext>
            </a:extLst>
          </p:cNvPr>
          <p:cNvSpPr>
            <a:spLocks noGrp="1"/>
          </p:cNvSpPr>
          <p:nvPr>
            <p:ph type="dt" sz="quarter" idx="10"/>
          </p:nvPr>
        </p:nvSpPr>
        <p:spPr>
          <a:xfrm>
            <a:off x="289190" y="6248400"/>
            <a:ext cx="2641295"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25-27 Mar. 2024, Tsuyoshi Suwada/ KEK Acc.Lab.</a:t>
            </a:r>
            <a:endParaRPr lang="en-US" altLang="ja-JP" sz="1400" dirty="0">
              <a:solidFill>
                <a:schemeClr val="folHlink"/>
              </a:solidFill>
              <a:latin typeface="Times" pitchFamily="2" charset="0"/>
            </a:endParaRPr>
          </a:p>
        </p:txBody>
      </p:sp>
      <p:sp>
        <p:nvSpPr>
          <p:cNvPr id="10242" name="フッター プレースホルダー 4">
            <a:extLst>
              <a:ext uri="{FF2B5EF4-FFF2-40B4-BE49-F238E27FC236}">
                <a16:creationId xmlns:a16="http://schemas.microsoft.com/office/drawing/2014/main" id="{2F3047DC-F557-8C47-AD88-F36FB417DEFC}"/>
              </a:ext>
            </a:extLst>
          </p:cNvPr>
          <p:cNvSpPr>
            <a:spLocks noGrp="1"/>
          </p:cNvSpPr>
          <p:nvPr>
            <p:ph type="ftr" sz="quarter" idx="11"/>
          </p:nvPr>
        </p:nvSpPr>
        <p:spPr>
          <a:xfrm>
            <a:off x="3124200" y="6413655"/>
            <a:ext cx="3517900"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SuperKEKB MAC@KEK</a:t>
            </a:r>
            <a:endParaRPr lang="en-US" altLang="ja-JP" sz="1400" dirty="0">
              <a:solidFill>
                <a:schemeClr val="folHlink"/>
              </a:solidFill>
              <a:latin typeface="Times" pitchFamily="2" charset="0"/>
            </a:endParaRPr>
          </a:p>
        </p:txBody>
      </p:sp>
      <p:sp>
        <p:nvSpPr>
          <p:cNvPr id="10243" name="スライド番号プレースホルダー 5">
            <a:extLst>
              <a:ext uri="{FF2B5EF4-FFF2-40B4-BE49-F238E27FC236}">
                <a16:creationId xmlns:a16="http://schemas.microsoft.com/office/drawing/2014/main" id="{AEF52CED-7ECA-AC47-BF2F-68C5408E9F5A}"/>
              </a:ext>
            </a:extLst>
          </p:cNvPr>
          <p:cNvSpPr>
            <a:spLocks noGrp="1"/>
          </p:cNvSpPr>
          <p:nvPr>
            <p:ph type="sldNum" sz="quarter" idx="12"/>
          </p:nvPr>
        </p:nvSpPr>
        <p:spPr>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fld id="{9957957C-0BDD-0D40-87D4-5734E876F481}" type="slidenum">
              <a:rPr lang="en-US" altLang="ja-JP" sz="1400">
                <a:solidFill>
                  <a:schemeClr val="folHlink"/>
                </a:solidFill>
                <a:latin typeface="Times" pitchFamily="2" charset="0"/>
              </a:rPr>
              <a:pPr/>
              <a:t>3</a:t>
            </a:fld>
            <a:endParaRPr lang="en-US" altLang="ja-JP" sz="1400">
              <a:solidFill>
                <a:schemeClr val="folHlink"/>
              </a:solidFill>
              <a:latin typeface="Times" pitchFamily="2" charset="0"/>
            </a:endParaRPr>
          </a:p>
        </p:txBody>
      </p:sp>
      <p:sp>
        <p:nvSpPr>
          <p:cNvPr id="10244" name="Rectangle 2">
            <a:extLst>
              <a:ext uri="{FF2B5EF4-FFF2-40B4-BE49-F238E27FC236}">
                <a16:creationId xmlns:a16="http://schemas.microsoft.com/office/drawing/2014/main" id="{A7BC4477-FC39-5442-A1C8-523101152CB8}"/>
              </a:ext>
            </a:extLst>
          </p:cNvPr>
          <p:cNvSpPr>
            <a:spLocks noGrp="1" noChangeArrowheads="1"/>
          </p:cNvSpPr>
          <p:nvPr>
            <p:ph type="title"/>
          </p:nvPr>
        </p:nvSpPr>
        <p:spPr>
          <a:xfrm>
            <a:off x="685800" y="-1175"/>
            <a:ext cx="7772400" cy="990600"/>
          </a:xfrm>
        </p:spPr>
        <p:txBody>
          <a:bodyPr/>
          <a:lstStyle/>
          <a:p>
            <a:pPr eaLnBrk="1" hangingPunct="1"/>
            <a:r>
              <a:rPr lang="en-US" altLang="ja-JP" sz="3600" b="1" i="1" dirty="0">
                <a:solidFill>
                  <a:srgbClr val="002060"/>
                </a:solidFill>
                <a:latin typeface="Times" pitchFamily="2" charset="0"/>
                <a:ea typeface="平成明朝" pitchFamily="84" charset="-128"/>
              </a:rPr>
              <a:t>The SKEKB</a:t>
            </a:r>
            <a:r>
              <a:rPr lang="en-US" altLang="ja-JP" sz="3600" b="1" dirty="0">
                <a:solidFill>
                  <a:srgbClr val="002060"/>
                </a:solidFill>
                <a:latin typeface="Times" pitchFamily="2" charset="0"/>
                <a:ea typeface="平成明朝" pitchFamily="84" charset="-128"/>
              </a:rPr>
              <a:t> </a:t>
            </a:r>
            <a:r>
              <a:rPr lang="en-US" altLang="ja-JP" sz="3600" b="1" i="1" dirty="0">
                <a:solidFill>
                  <a:srgbClr val="002060"/>
                </a:solidFill>
                <a:latin typeface="Times" pitchFamily="2" charset="0"/>
                <a:ea typeface="平成明朝" pitchFamily="84" charset="-128"/>
              </a:rPr>
              <a:t>e</a:t>
            </a:r>
            <a:r>
              <a:rPr lang="en-US" altLang="ja-JP" sz="3600" b="1" dirty="0">
                <a:solidFill>
                  <a:srgbClr val="002060"/>
                </a:solidFill>
                <a:latin typeface="Times" pitchFamily="2" charset="0"/>
                <a:ea typeface="平成明朝" pitchFamily="84" charset="-128"/>
              </a:rPr>
              <a:t>+ </a:t>
            </a:r>
            <a:r>
              <a:rPr lang="en-US" altLang="ja-JP" sz="3600" b="1" i="1" dirty="0">
                <a:solidFill>
                  <a:srgbClr val="002060"/>
                </a:solidFill>
                <a:latin typeface="Times" pitchFamily="2" charset="0"/>
                <a:ea typeface="平成明朝" pitchFamily="84" charset="-128"/>
              </a:rPr>
              <a:t>source</a:t>
            </a:r>
          </a:p>
        </p:txBody>
      </p:sp>
      <p:pic>
        <p:nvPicPr>
          <p:cNvPr id="3" name="図 2" descr="ダイアグラム, タイムライン&#10;&#10;自動的に生成された説明">
            <a:extLst>
              <a:ext uri="{FF2B5EF4-FFF2-40B4-BE49-F238E27FC236}">
                <a16:creationId xmlns:a16="http://schemas.microsoft.com/office/drawing/2014/main" id="{C8E20F72-DB90-7537-E66B-8D33F44C98C5}"/>
              </a:ext>
            </a:extLst>
          </p:cNvPr>
          <p:cNvPicPr>
            <a:picLocks noChangeAspect="1"/>
          </p:cNvPicPr>
          <p:nvPr/>
        </p:nvPicPr>
        <p:blipFill>
          <a:blip r:embed="rId2"/>
          <a:stretch>
            <a:fillRect/>
          </a:stretch>
        </p:blipFill>
        <p:spPr>
          <a:xfrm>
            <a:off x="542581" y="704741"/>
            <a:ext cx="8444148" cy="2985908"/>
          </a:xfrm>
          <a:prstGeom prst="rect">
            <a:avLst/>
          </a:prstGeom>
        </p:spPr>
      </p:pic>
      <p:sp>
        <p:nvSpPr>
          <p:cNvPr id="2" name="テキスト ボックス 1">
            <a:extLst>
              <a:ext uri="{FF2B5EF4-FFF2-40B4-BE49-F238E27FC236}">
                <a16:creationId xmlns:a16="http://schemas.microsoft.com/office/drawing/2014/main" id="{68950BEF-CB48-4A4E-5BDC-B720FC8AFCC2}"/>
              </a:ext>
            </a:extLst>
          </p:cNvPr>
          <p:cNvSpPr txBox="1"/>
          <p:nvPr/>
        </p:nvSpPr>
        <p:spPr>
          <a:xfrm>
            <a:off x="1" y="3723778"/>
            <a:ext cx="9144000" cy="2308324"/>
          </a:xfrm>
          <a:prstGeom prst="rect">
            <a:avLst/>
          </a:prstGeom>
          <a:noFill/>
          <a:ln>
            <a:solidFill>
              <a:srgbClr val="910002"/>
            </a:solidFill>
          </a:ln>
        </p:spPr>
        <p:txBody>
          <a:bodyPr wrap="square" rtlCol="0">
            <a:spAutoFit/>
          </a:bodyPr>
          <a:lstStyle/>
          <a:p>
            <a:r>
              <a:rPr kumimoji="1" lang="en-US" altLang="ja-JP" sz="1600" i="1" dirty="0">
                <a:solidFill>
                  <a:srgbClr val="006600"/>
                </a:solidFill>
                <a:latin typeface="Times" pitchFamily="2" charset="0"/>
              </a:rPr>
              <a:t>1. Secondary </a:t>
            </a:r>
            <a:r>
              <a:rPr kumimoji="1" lang="en-US" altLang="ja-JP" sz="1600" i="1" dirty="0" err="1">
                <a:solidFill>
                  <a:srgbClr val="006600"/>
                </a:solidFill>
                <a:latin typeface="Times" pitchFamily="2" charset="0"/>
              </a:rPr>
              <a:t>e+e</a:t>
            </a:r>
            <a:r>
              <a:rPr kumimoji="1" lang="en-US" altLang="ja-JP" sz="1600" i="1" dirty="0">
                <a:solidFill>
                  <a:srgbClr val="006600"/>
                </a:solidFill>
                <a:latin typeface="Times" pitchFamily="2" charset="0"/>
              </a:rPr>
              <a:t>- bunches are immediately captured in the transverse phase space by applying strong pulsed and DC magnetic fields. On the other hand, in the longitudinal direction they are captured by applying electromagnetic fields in accelerating structures. The e- bunch is stopped by a beam stopper at a chicane and the e+ bunch passes through it. The bunch charges are first measured by a standard BPM after the chicane. </a:t>
            </a:r>
          </a:p>
          <a:p>
            <a:r>
              <a:rPr kumimoji="1" lang="en-US" altLang="ja-JP" sz="1600" i="1" dirty="0">
                <a:solidFill>
                  <a:schemeClr val="tx2">
                    <a:lumMod val="50000"/>
                  </a:schemeClr>
                </a:solidFill>
                <a:latin typeface="Times" pitchFamily="2" charset="0"/>
              </a:rPr>
              <a:t>2. One of the important issues for beam diagnostics is to simultaneously and separately detect parallel travelling </a:t>
            </a:r>
            <a:r>
              <a:rPr kumimoji="1" lang="en-US" altLang="ja-JP" sz="1600" i="1" dirty="0" err="1">
                <a:solidFill>
                  <a:schemeClr val="tx2">
                    <a:lumMod val="50000"/>
                  </a:schemeClr>
                </a:solidFill>
                <a:latin typeface="Times" pitchFamily="2" charset="0"/>
              </a:rPr>
              <a:t>e+e</a:t>
            </a:r>
            <a:r>
              <a:rPr kumimoji="1" lang="en-US" altLang="ja-JP" sz="1600" i="1" dirty="0">
                <a:solidFill>
                  <a:schemeClr val="tx2">
                    <a:lumMod val="50000"/>
                  </a:schemeClr>
                </a:solidFill>
                <a:latin typeface="Times" pitchFamily="2" charset="0"/>
              </a:rPr>
              <a:t>- bunches with very short distances by two WBMs in the capture section.</a:t>
            </a:r>
          </a:p>
          <a:p>
            <a:pPr marL="285750" indent="-285750">
              <a:buFont typeface="Arial" panose="020B0604020202020204" pitchFamily="34" charset="0"/>
              <a:buChar char="•"/>
            </a:pPr>
            <a:r>
              <a:rPr kumimoji="1" lang="en-US" altLang="ja-JP" sz="1600" i="1" dirty="0">
                <a:solidFill>
                  <a:srgbClr val="0000FF"/>
                </a:solidFill>
                <a:latin typeface="Times" pitchFamily="2" charset="0"/>
              </a:rPr>
              <a:t>How can we detect simultaneously and separately these secondary e- and e+ bunches?</a:t>
            </a:r>
          </a:p>
          <a:p>
            <a:pPr marL="285750" indent="-285750">
              <a:buFont typeface="Arial" panose="020B0604020202020204" pitchFamily="34" charset="0"/>
              <a:buChar char="•"/>
            </a:pPr>
            <a:r>
              <a:rPr kumimoji="1" lang="en-US" altLang="ja-JP" sz="1600" i="1" dirty="0">
                <a:solidFill>
                  <a:srgbClr val="910002"/>
                </a:solidFill>
                <a:latin typeface="Times" pitchFamily="2" charset="0"/>
              </a:rPr>
              <a:t>Which detection technique is suitable, in time domain or frequency domain?</a:t>
            </a:r>
          </a:p>
          <a:p>
            <a:pPr marL="285750" indent="-285750">
              <a:buFont typeface="Arial" panose="020B0604020202020204" pitchFamily="34" charset="0"/>
              <a:buChar char="•"/>
            </a:pPr>
            <a:r>
              <a:rPr kumimoji="1" lang="en-US" altLang="ja-JP" sz="1600" i="1" dirty="0">
                <a:solidFill>
                  <a:srgbClr val="FF0000"/>
                </a:solidFill>
                <a:latin typeface="Times" pitchFamily="2" charset="0"/>
              </a:rPr>
              <a:t>What kinds of bunch characteristics for a single bunch are measurable?</a:t>
            </a:r>
          </a:p>
        </p:txBody>
      </p:sp>
      <p:sp>
        <p:nvSpPr>
          <p:cNvPr id="7" name="テキスト ボックス 6">
            <a:extLst>
              <a:ext uri="{FF2B5EF4-FFF2-40B4-BE49-F238E27FC236}">
                <a16:creationId xmlns:a16="http://schemas.microsoft.com/office/drawing/2014/main" id="{FE48C7E2-B837-002B-A452-60CD01136657}"/>
              </a:ext>
            </a:extLst>
          </p:cNvPr>
          <p:cNvSpPr txBox="1"/>
          <p:nvPr/>
        </p:nvSpPr>
        <p:spPr>
          <a:xfrm>
            <a:off x="716096" y="2573532"/>
            <a:ext cx="1274708" cy="584775"/>
          </a:xfrm>
          <a:prstGeom prst="rect">
            <a:avLst/>
          </a:prstGeom>
          <a:noFill/>
        </p:spPr>
        <p:txBody>
          <a:bodyPr wrap="none" rtlCol="0">
            <a:spAutoFit/>
          </a:bodyPr>
          <a:lstStyle/>
          <a:p>
            <a:r>
              <a:rPr kumimoji="1" lang="en-US" altLang="ja-JP" sz="1600" i="1" dirty="0" err="1">
                <a:latin typeface="Times New Roman" panose="02020603050405020304" pitchFamily="18" charset="0"/>
                <a:cs typeface="Times New Roman" panose="02020603050405020304" pitchFamily="18" charset="0"/>
              </a:rPr>
              <a:t>Ee</a:t>
            </a:r>
            <a:r>
              <a:rPr kumimoji="1" lang="en-US" altLang="ja-JP" sz="1600" i="1" dirty="0">
                <a:latin typeface="Times New Roman" panose="02020603050405020304" pitchFamily="18" charset="0"/>
                <a:cs typeface="Times New Roman" panose="02020603050405020304" pitchFamily="18" charset="0"/>
              </a:rPr>
              <a:t>-~3.5 </a:t>
            </a:r>
            <a:r>
              <a:rPr kumimoji="1" lang="en-US" altLang="ja-JP" sz="1600" dirty="0">
                <a:latin typeface="Times New Roman" panose="02020603050405020304" pitchFamily="18" charset="0"/>
                <a:cs typeface="Times New Roman" panose="02020603050405020304" pitchFamily="18" charset="0"/>
              </a:rPr>
              <a:t>GeV</a:t>
            </a:r>
          </a:p>
          <a:p>
            <a:r>
              <a:rPr kumimoji="1" lang="en-US" altLang="ja-JP" sz="1600" i="1" dirty="0" err="1">
                <a:latin typeface="Times New Roman" panose="02020603050405020304" pitchFamily="18" charset="0"/>
                <a:cs typeface="Times New Roman" panose="02020603050405020304" pitchFamily="18" charset="0"/>
              </a:rPr>
              <a:t>Qe</a:t>
            </a:r>
            <a:r>
              <a:rPr kumimoji="1" lang="en-US" altLang="ja-JP" sz="1600" i="1" dirty="0">
                <a:latin typeface="Times New Roman" panose="02020603050405020304" pitchFamily="18" charset="0"/>
                <a:cs typeface="Times New Roman" panose="02020603050405020304" pitchFamily="18" charset="0"/>
              </a:rPr>
              <a:t>-~10 </a:t>
            </a:r>
            <a:r>
              <a:rPr kumimoji="1" lang="en-US" altLang="ja-JP" sz="1600" dirty="0" err="1">
                <a:latin typeface="Times New Roman" panose="02020603050405020304" pitchFamily="18" charset="0"/>
                <a:cs typeface="Times New Roman" panose="02020603050405020304" pitchFamily="18" charset="0"/>
              </a:rPr>
              <a:t>nC</a:t>
            </a:r>
            <a:endParaRPr kumimoji="1" lang="ja-JP" altLang="en-US" sz="1600">
              <a:latin typeface="Times New Roman" panose="02020603050405020304" pitchFamily="18" charset="0"/>
              <a:cs typeface="Times New Roman" panose="02020603050405020304" pitchFamily="18" charset="0"/>
            </a:endParaRPr>
          </a:p>
        </p:txBody>
      </p:sp>
      <p:sp>
        <p:nvSpPr>
          <p:cNvPr id="8" name="テキスト ボックス 7">
            <a:extLst>
              <a:ext uri="{FF2B5EF4-FFF2-40B4-BE49-F238E27FC236}">
                <a16:creationId xmlns:a16="http://schemas.microsoft.com/office/drawing/2014/main" id="{E5AFE9F2-7CF3-1921-3FF1-1486C9FEEDB2}"/>
              </a:ext>
            </a:extLst>
          </p:cNvPr>
          <p:cNvSpPr txBox="1"/>
          <p:nvPr/>
        </p:nvSpPr>
        <p:spPr>
          <a:xfrm>
            <a:off x="7534295" y="1841652"/>
            <a:ext cx="1491114" cy="369332"/>
          </a:xfrm>
          <a:prstGeom prst="rect">
            <a:avLst/>
          </a:prstGeom>
          <a:noFill/>
        </p:spPr>
        <p:txBody>
          <a:bodyPr wrap="none" rtlCol="0">
            <a:spAutoFit/>
          </a:bodyPr>
          <a:lstStyle/>
          <a:p>
            <a:r>
              <a:rPr kumimoji="1" lang="en-US" altLang="ja-JP" sz="1800" i="1" dirty="0" err="1">
                <a:latin typeface="Times New Roman" panose="02020603050405020304" pitchFamily="18" charset="0"/>
                <a:cs typeface="Times New Roman" panose="02020603050405020304" pitchFamily="18" charset="0"/>
              </a:rPr>
              <a:t>Ee</a:t>
            </a:r>
            <a:r>
              <a:rPr kumimoji="1" lang="en-US" altLang="ja-JP" sz="1800" i="1" dirty="0">
                <a:latin typeface="Times New Roman" panose="02020603050405020304" pitchFamily="18" charset="0"/>
                <a:cs typeface="Times New Roman" panose="02020603050405020304" pitchFamily="18" charset="0"/>
              </a:rPr>
              <a:t>+~120MeV</a:t>
            </a:r>
            <a:endParaRPr kumimoji="1" lang="ja-JP" altLang="en-US" sz="1800" i="1">
              <a:latin typeface="Times New Roman" panose="02020603050405020304" pitchFamily="18" charset="0"/>
              <a:cs typeface="Times New Roman" panose="02020603050405020304" pitchFamily="18" charset="0"/>
            </a:endParaRPr>
          </a:p>
        </p:txBody>
      </p:sp>
      <p:sp>
        <p:nvSpPr>
          <p:cNvPr id="9" name="テキスト ボックス 8">
            <a:extLst>
              <a:ext uri="{FF2B5EF4-FFF2-40B4-BE49-F238E27FC236}">
                <a16:creationId xmlns:a16="http://schemas.microsoft.com/office/drawing/2014/main" id="{CAB6B24E-B415-4852-E9CD-27F492FD02D1}"/>
              </a:ext>
            </a:extLst>
          </p:cNvPr>
          <p:cNvSpPr txBox="1"/>
          <p:nvPr/>
        </p:nvSpPr>
        <p:spPr>
          <a:xfrm>
            <a:off x="6051544" y="775480"/>
            <a:ext cx="3081438" cy="523220"/>
          </a:xfrm>
          <a:prstGeom prst="rect">
            <a:avLst/>
          </a:prstGeom>
          <a:noFill/>
        </p:spPr>
        <p:txBody>
          <a:bodyPr wrap="square" rtlCol="0">
            <a:spAutoFit/>
          </a:bodyPr>
          <a:lstStyle/>
          <a:p>
            <a:r>
              <a:rPr kumimoji="1" lang="en-US" altLang="ja-JP" sz="1400" i="1" dirty="0">
                <a:solidFill>
                  <a:srgbClr val="0000FF"/>
                </a:solidFill>
                <a:latin typeface="Times New Roman" panose="02020603050405020304" pitchFamily="18" charset="0"/>
                <a:cs typeface="Times New Roman" panose="02020603050405020304" pitchFamily="18" charset="0"/>
              </a:rPr>
              <a:t>SLs 0.4</a:t>
            </a:r>
            <a:r>
              <a:rPr kumimoji="1" lang="en-US" altLang="ja-JP" sz="1400" dirty="0">
                <a:solidFill>
                  <a:srgbClr val="0000FF"/>
                </a:solidFill>
                <a:latin typeface="Times New Roman" panose="02020603050405020304" pitchFamily="18" charset="0"/>
                <a:cs typeface="Times New Roman" panose="02020603050405020304" pitchFamily="18" charset="0"/>
              </a:rPr>
              <a:t>T, </a:t>
            </a:r>
            <a:r>
              <a:rPr kumimoji="1" lang="en-US" altLang="ja-JP" sz="1400" i="1" dirty="0" err="1">
                <a:solidFill>
                  <a:srgbClr val="0000FF"/>
                </a:solidFill>
                <a:latin typeface="Times New Roman" panose="02020603050405020304" pitchFamily="18" charset="0"/>
                <a:cs typeface="Times New Roman" panose="02020603050405020304" pitchFamily="18" charset="0"/>
              </a:rPr>
              <a:t>Acc.G</a:t>
            </a:r>
            <a:r>
              <a:rPr kumimoji="1" lang="en-US" altLang="ja-JP" sz="1400" i="1" dirty="0">
                <a:solidFill>
                  <a:srgbClr val="0000FF"/>
                </a:solidFill>
                <a:latin typeface="Times New Roman" panose="02020603050405020304" pitchFamily="18" charset="0"/>
                <a:cs typeface="Times New Roman" panose="02020603050405020304" pitchFamily="18" charset="0"/>
              </a:rPr>
              <a:t> 14-20 </a:t>
            </a:r>
            <a:r>
              <a:rPr kumimoji="1" lang="en-US" altLang="ja-JP" sz="1400" dirty="0">
                <a:solidFill>
                  <a:srgbClr val="0000FF"/>
                </a:solidFill>
                <a:latin typeface="Times New Roman" panose="02020603050405020304" pitchFamily="18" charset="0"/>
                <a:cs typeface="Times New Roman" panose="02020603050405020304" pitchFamily="18" charset="0"/>
              </a:rPr>
              <a:t>MV/m</a:t>
            </a:r>
            <a:r>
              <a:rPr kumimoji="1" lang="en-US" altLang="ja-JP" sz="1400" i="1" dirty="0">
                <a:solidFill>
                  <a:srgbClr val="0000FF"/>
                </a:solidFill>
                <a:latin typeface="Times New Roman" panose="02020603050405020304" pitchFamily="18" charset="0"/>
                <a:cs typeface="Times New Roman" panose="02020603050405020304" pitchFamily="18" charset="0"/>
              </a:rPr>
              <a:t>@unit1-5</a:t>
            </a:r>
          </a:p>
          <a:p>
            <a:r>
              <a:rPr kumimoji="1" lang="en-US" altLang="ja-JP" sz="1400" i="1" dirty="0">
                <a:solidFill>
                  <a:srgbClr val="0000FF"/>
                </a:solidFill>
                <a:latin typeface="Times New Roman" panose="02020603050405020304" pitchFamily="18" charset="0"/>
                <a:cs typeface="Times New Roman" panose="02020603050405020304" pitchFamily="18" charset="0"/>
              </a:rPr>
              <a:t>SLs 0.5</a:t>
            </a:r>
            <a:r>
              <a:rPr kumimoji="1" lang="en-US" altLang="ja-JP" sz="1400" dirty="0">
                <a:solidFill>
                  <a:srgbClr val="0000FF"/>
                </a:solidFill>
                <a:latin typeface="Times New Roman" panose="02020603050405020304" pitchFamily="18" charset="0"/>
                <a:cs typeface="Times New Roman" panose="02020603050405020304" pitchFamily="18" charset="0"/>
              </a:rPr>
              <a:t>T, </a:t>
            </a:r>
            <a:r>
              <a:rPr kumimoji="1" lang="en-US" altLang="ja-JP" sz="1400" i="1" dirty="0" err="1">
                <a:solidFill>
                  <a:srgbClr val="0000FF"/>
                </a:solidFill>
                <a:latin typeface="Times New Roman" panose="02020603050405020304" pitchFamily="18" charset="0"/>
                <a:cs typeface="Times New Roman" panose="02020603050405020304" pitchFamily="18" charset="0"/>
              </a:rPr>
              <a:t>Acc.G</a:t>
            </a:r>
            <a:r>
              <a:rPr kumimoji="1" lang="en-US" altLang="ja-JP" sz="1400" i="1" dirty="0">
                <a:solidFill>
                  <a:srgbClr val="0000FF"/>
                </a:solidFill>
                <a:latin typeface="Times New Roman" panose="02020603050405020304" pitchFamily="18" charset="0"/>
                <a:cs typeface="Times New Roman" panose="02020603050405020304" pitchFamily="18" charset="0"/>
              </a:rPr>
              <a:t> 10 </a:t>
            </a:r>
            <a:r>
              <a:rPr kumimoji="1" lang="en-US" altLang="ja-JP" sz="1400" dirty="0">
                <a:solidFill>
                  <a:srgbClr val="0000FF"/>
                </a:solidFill>
                <a:latin typeface="Times New Roman" panose="02020603050405020304" pitchFamily="18" charset="0"/>
                <a:cs typeface="Times New Roman" panose="02020603050405020304" pitchFamily="18" charset="0"/>
              </a:rPr>
              <a:t>MV/m </a:t>
            </a:r>
            <a:r>
              <a:rPr kumimoji="1" lang="en-US" altLang="ja-JP" sz="1400" i="1" dirty="0">
                <a:solidFill>
                  <a:srgbClr val="0000FF"/>
                </a:solidFill>
                <a:latin typeface="Times New Roman" panose="02020603050405020304" pitchFamily="18" charset="0"/>
                <a:cs typeface="Times New Roman" panose="02020603050405020304" pitchFamily="18" charset="0"/>
              </a:rPr>
              <a:t>@unit1-6</a:t>
            </a:r>
          </a:p>
        </p:txBody>
      </p:sp>
      <p:sp>
        <p:nvSpPr>
          <p:cNvPr id="10" name="テキスト ボックス 9">
            <a:extLst>
              <a:ext uri="{FF2B5EF4-FFF2-40B4-BE49-F238E27FC236}">
                <a16:creationId xmlns:a16="http://schemas.microsoft.com/office/drawing/2014/main" id="{1D8EC585-60C0-0A79-F22A-C56CABFE37F0}"/>
              </a:ext>
            </a:extLst>
          </p:cNvPr>
          <p:cNvSpPr txBox="1"/>
          <p:nvPr/>
        </p:nvSpPr>
        <p:spPr>
          <a:xfrm>
            <a:off x="626122" y="1436960"/>
            <a:ext cx="1672253" cy="400110"/>
          </a:xfrm>
          <a:prstGeom prst="rect">
            <a:avLst/>
          </a:prstGeom>
          <a:noFill/>
        </p:spPr>
        <p:txBody>
          <a:bodyPr wrap="none" rtlCol="0">
            <a:spAutoFit/>
          </a:bodyPr>
          <a:lstStyle/>
          <a:p>
            <a:r>
              <a:rPr kumimoji="1" lang="en-US" altLang="ja-JP" sz="2000" i="1" dirty="0">
                <a:solidFill>
                  <a:srgbClr val="006600"/>
                </a:solidFill>
                <a:latin typeface="Times New Roman" panose="02020603050405020304" pitchFamily="18" charset="0"/>
                <a:cs typeface="Times New Roman" panose="02020603050405020304" pitchFamily="18" charset="0"/>
              </a:rPr>
              <a:t>14mm-thick W</a:t>
            </a:r>
            <a:endParaRPr kumimoji="1" lang="ja-JP" altLang="en-US" sz="2000" i="1">
              <a:solidFill>
                <a:srgbClr val="006600"/>
              </a:solidFill>
              <a:latin typeface="Times New Roman" panose="02020603050405020304" pitchFamily="18" charset="0"/>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EB84DF46-2526-6F20-F606-EA2D454FA2E4}"/>
              </a:ext>
            </a:extLst>
          </p:cNvPr>
          <p:cNvSpPr txBox="1"/>
          <p:nvPr/>
        </p:nvSpPr>
        <p:spPr>
          <a:xfrm>
            <a:off x="1648857" y="3374094"/>
            <a:ext cx="671979" cy="369332"/>
          </a:xfrm>
          <a:prstGeom prst="rect">
            <a:avLst/>
          </a:prstGeom>
          <a:noFill/>
        </p:spPr>
        <p:txBody>
          <a:bodyPr wrap="none" rtlCol="0">
            <a:spAutoFit/>
          </a:bodyPr>
          <a:lstStyle/>
          <a:p>
            <a:r>
              <a:rPr kumimoji="1" lang="en-US" altLang="ja-JP" sz="1800" i="1" dirty="0">
                <a:solidFill>
                  <a:srgbClr val="006600"/>
                </a:solidFill>
                <a:latin typeface="Times New Roman" panose="02020603050405020304" pitchFamily="18" charset="0"/>
                <a:cs typeface="Times New Roman" panose="02020603050405020304" pitchFamily="18" charset="0"/>
              </a:rPr>
              <a:t>3.5 </a:t>
            </a:r>
            <a:r>
              <a:rPr kumimoji="1" lang="en-US" altLang="ja-JP" sz="1800" dirty="0">
                <a:solidFill>
                  <a:srgbClr val="006600"/>
                </a:solidFill>
                <a:latin typeface="Times New Roman" panose="02020603050405020304" pitchFamily="18" charset="0"/>
                <a:cs typeface="Times New Roman" panose="02020603050405020304" pitchFamily="18" charset="0"/>
              </a:rPr>
              <a:t>T</a:t>
            </a:r>
            <a:endParaRPr kumimoji="1" lang="ja-JP" altLang="en-US" sz="1800">
              <a:solidFill>
                <a:srgbClr val="006600"/>
              </a:solidFill>
              <a:latin typeface="Times New Roman" panose="02020603050405020304" pitchFamily="18" charset="0"/>
              <a:cs typeface="Times New Roman" panose="02020603050405020304" pitchFamily="18" charset="0"/>
            </a:endParaRPr>
          </a:p>
        </p:txBody>
      </p:sp>
      <p:sp>
        <p:nvSpPr>
          <p:cNvPr id="12" name="テキスト ボックス 11">
            <a:extLst>
              <a:ext uri="{FF2B5EF4-FFF2-40B4-BE49-F238E27FC236}">
                <a16:creationId xmlns:a16="http://schemas.microsoft.com/office/drawing/2014/main" id="{41DCB863-338F-26C7-4511-1FAC11B78973}"/>
              </a:ext>
            </a:extLst>
          </p:cNvPr>
          <p:cNvSpPr txBox="1"/>
          <p:nvPr/>
        </p:nvSpPr>
        <p:spPr>
          <a:xfrm>
            <a:off x="2935994" y="3427342"/>
            <a:ext cx="671979" cy="369332"/>
          </a:xfrm>
          <a:prstGeom prst="rect">
            <a:avLst/>
          </a:prstGeom>
          <a:noFill/>
        </p:spPr>
        <p:txBody>
          <a:bodyPr wrap="none" rtlCol="0">
            <a:spAutoFit/>
          </a:bodyPr>
          <a:lstStyle/>
          <a:p>
            <a:r>
              <a:rPr kumimoji="1" lang="en-US" altLang="ja-JP" sz="1800" i="1" dirty="0">
                <a:solidFill>
                  <a:srgbClr val="006600"/>
                </a:solidFill>
                <a:latin typeface="Times New Roman" panose="02020603050405020304" pitchFamily="18" charset="0"/>
                <a:cs typeface="Times New Roman" panose="02020603050405020304" pitchFamily="18" charset="0"/>
              </a:rPr>
              <a:t>1.5 </a:t>
            </a:r>
            <a:r>
              <a:rPr kumimoji="1" lang="en-US" altLang="ja-JP" sz="1800" dirty="0">
                <a:solidFill>
                  <a:srgbClr val="006600"/>
                </a:solidFill>
                <a:latin typeface="Times New Roman" panose="02020603050405020304" pitchFamily="18" charset="0"/>
                <a:cs typeface="Times New Roman" panose="02020603050405020304" pitchFamily="18" charset="0"/>
              </a:rPr>
              <a:t>T</a:t>
            </a:r>
            <a:endParaRPr kumimoji="1" lang="ja-JP" altLang="en-US" sz="1800">
              <a:solidFill>
                <a:srgbClr val="0066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78757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日付プレースホルダー 3">
            <a:extLst>
              <a:ext uri="{FF2B5EF4-FFF2-40B4-BE49-F238E27FC236}">
                <a16:creationId xmlns:a16="http://schemas.microsoft.com/office/drawing/2014/main" id="{883B778E-D290-0B44-BFAE-AE10467F9B2E}"/>
              </a:ext>
            </a:extLst>
          </p:cNvPr>
          <p:cNvSpPr>
            <a:spLocks noGrp="1"/>
          </p:cNvSpPr>
          <p:nvPr>
            <p:ph type="dt" sz="quarter" idx="10"/>
          </p:nvPr>
        </p:nvSpPr>
        <p:spPr>
          <a:xfrm>
            <a:off x="422560" y="6248400"/>
            <a:ext cx="2570019"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25-27 Mar. 2024, Tsuyoshi Suwada/ KEK Acc.Lab.</a:t>
            </a:r>
            <a:endParaRPr lang="en-US" altLang="ja-JP" sz="1400" dirty="0">
              <a:solidFill>
                <a:schemeClr val="folHlink"/>
              </a:solidFill>
              <a:latin typeface="Times" pitchFamily="2" charset="0"/>
            </a:endParaRPr>
          </a:p>
        </p:txBody>
      </p:sp>
      <p:sp>
        <p:nvSpPr>
          <p:cNvPr id="9218" name="フッター プレースホルダー 4">
            <a:extLst>
              <a:ext uri="{FF2B5EF4-FFF2-40B4-BE49-F238E27FC236}">
                <a16:creationId xmlns:a16="http://schemas.microsoft.com/office/drawing/2014/main" id="{59E27E0D-E44C-CB44-95A8-AE5F05CDC113}"/>
              </a:ext>
            </a:extLst>
          </p:cNvPr>
          <p:cNvSpPr>
            <a:spLocks noGrp="1"/>
          </p:cNvSpPr>
          <p:nvPr>
            <p:ph type="ftr" sz="quarter" idx="11"/>
          </p:nvPr>
        </p:nvSpPr>
        <p:spPr>
          <a:xfrm>
            <a:off x="3124200" y="6402638"/>
            <a:ext cx="3517900"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SuperKEKB MAC@KEK</a:t>
            </a:r>
            <a:endParaRPr lang="en-US" altLang="ja-JP" sz="1400" dirty="0">
              <a:solidFill>
                <a:schemeClr val="folHlink"/>
              </a:solidFill>
              <a:latin typeface="Times" pitchFamily="2" charset="0"/>
            </a:endParaRPr>
          </a:p>
        </p:txBody>
      </p:sp>
      <p:sp>
        <p:nvSpPr>
          <p:cNvPr id="9219" name="スライド番号プレースホルダー 5">
            <a:extLst>
              <a:ext uri="{FF2B5EF4-FFF2-40B4-BE49-F238E27FC236}">
                <a16:creationId xmlns:a16="http://schemas.microsoft.com/office/drawing/2014/main" id="{126D8D53-01D2-6046-9694-9B2706DA7D0D}"/>
              </a:ext>
            </a:extLst>
          </p:cNvPr>
          <p:cNvSpPr>
            <a:spLocks noGrp="1"/>
          </p:cNvSpPr>
          <p:nvPr>
            <p:ph type="sldNum" sz="quarter" idx="12"/>
          </p:nvPr>
        </p:nvSpPr>
        <p:spPr>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fld id="{A8E9B00A-2CBD-B84A-BF28-9E37C15126C3}" type="slidenum">
              <a:rPr lang="en-US" altLang="ja-JP" sz="1400">
                <a:solidFill>
                  <a:schemeClr val="folHlink"/>
                </a:solidFill>
                <a:latin typeface="Times" pitchFamily="2" charset="0"/>
              </a:rPr>
              <a:pPr/>
              <a:t>30</a:t>
            </a:fld>
            <a:endParaRPr lang="en-US" altLang="ja-JP" sz="1400">
              <a:solidFill>
                <a:schemeClr val="folHlink"/>
              </a:solidFill>
              <a:latin typeface="Times" pitchFamily="2" charset="0"/>
            </a:endParaRPr>
          </a:p>
        </p:txBody>
      </p:sp>
      <p:sp>
        <p:nvSpPr>
          <p:cNvPr id="9220" name="Rectangle 2">
            <a:extLst>
              <a:ext uri="{FF2B5EF4-FFF2-40B4-BE49-F238E27FC236}">
                <a16:creationId xmlns:a16="http://schemas.microsoft.com/office/drawing/2014/main" id="{8E47A9C0-463C-8744-987E-E40B8E2FA569}"/>
              </a:ext>
            </a:extLst>
          </p:cNvPr>
          <p:cNvSpPr>
            <a:spLocks noGrp="1" noChangeArrowheads="1"/>
          </p:cNvSpPr>
          <p:nvPr>
            <p:ph type="title"/>
          </p:nvPr>
        </p:nvSpPr>
        <p:spPr>
          <a:xfrm>
            <a:off x="283779" y="124809"/>
            <a:ext cx="8534400" cy="685800"/>
          </a:xfrm>
        </p:spPr>
        <p:txBody>
          <a:bodyPr/>
          <a:lstStyle/>
          <a:p>
            <a:pPr eaLnBrk="1" hangingPunct="1"/>
            <a:r>
              <a:rPr lang="en-US" altLang="ja-JP" sz="3200" b="1" i="1" dirty="0">
                <a:solidFill>
                  <a:srgbClr val="002060"/>
                </a:solidFill>
                <a:latin typeface="Times" pitchFamily="2" charset="0"/>
                <a:ea typeface="平成明朝" pitchFamily="84" charset="-128"/>
              </a:rPr>
              <a:t>Integrated WBM and semi-rigid coaxial cables filled with PEEK as an insulator</a:t>
            </a:r>
          </a:p>
        </p:txBody>
      </p:sp>
      <p:pic>
        <p:nvPicPr>
          <p:cNvPr id="3" name="図 2">
            <a:extLst>
              <a:ext uri="{FF2B5EF4-FFF2-40B4-BE49-F238E27FC236}">
                <a16:creationId xmlns:a16="http://schemas.microsoft.com/office/drawing/2014/main" id="{97C2EEA4-5C11-CC46-AAA2-8B732917008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391" y="988826"/>
            <a:ext cx="5204586" cy="2930553"/>
          </a:xfrm>
          <a:prstGeom prst="rect">
            <a:avLst/>
          </a:prstGeom>
        </p:spPr>
      </p:pic>
      <p:pic>
        <p:nvPicPr>
          <p:cNvPr id="7" name="図 6">
            <a:extLst>
              <a:ext uri="{FF2B5EF4-FFF2-40B4-BE49-F238E27FC236}">
                <a16:creationId xmlns:a16="http://schemas.microsoft.com/office/drawing/2014/main" id="{9958AD1C-755C-BB45-8118-4FB47CC0FF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39412" y="3072808"/>
            <a:ext cx="5204587" cy="2930554"/>
          </a:xfrm>
          <a:prstGeom prst="rect">
            <a:avLst/>
          </a:prstGeom>
        </p:spPr>
      </p:pic>
      <p:sp>
        <p:nvSpPr>
          <p:cNvPr id="8" name="テキスト ボックス 7">
            <a:extLst>
              <a:ext uri="{FF2B5EF4-FFF2-40B4-BE49-F238E27FC236}">
                <a16:creationId xmlns:a16="http://schemas.microsoft.com/office/drawing/2014/main" id="{243C3A6F-C9A3-0949-A321-BE82BB7C7A23}"/>
              </a:ext>
            </a:extLst>
          </p:cNvPr>
          <p:cNvSpPr txBox="1"/>
          <p:nvPr/>
        </p:nvSpPr>
        <p:spPr>
          <a:xfrm>
            <a:off x="5383316" y="1149796"/>
            <a:ext cx="3903902" cy="1200329"/>
          </a:xfrm>
          <a:prstGeom prst="rect">
            <a:avLst/>
          </a:prstGeom>
          <a:noFill/>
        </p:spPr>
        <p:txBody>
          <a:bodyPr wrap="square" rtlCol="0">
            <a:spAutoFit/>
          </a:bodyPr>
          <a:lstStyle/>
          <a:p>
            <a:r>
              <a:rPr kumimoji="1" lang="en-US" altLang="ja-JP" b="1" i="1" dirty="0">
                <a:solidFill>
                  <a:srgbClr val="006600"/>
                </a:solidFill>
                <a:latin typeface="Times New Roman" panose="02020603050405020304" pitchFamily="18" charset="0"/>
                <a:cs typeface="Times New Roman" panose="02020603050405020304" pitchFamily="18" charset="0"/>
              </a:rPr>
              <a:t>Integrated aluminum frame fixed with WBM and dipole magnet </a:t>
            </a:r>
            <a:endParaRPr kumimoji="1" lang="ja-JP" altLang="en-US" b="1" i="1">
              <a:solidFill>
                <a:srgbClr val="006600"/>
              </a:solidFill>
              <a:latin typeface="Times New Roman" panose="02020603050405020304" pitchFamily="18" charset="0"/>
              <a:cs typeface="Times New Roman" panose="02020603050405020304" pitchFamily="18" charset="0"/>
            </a:endParaRPr>
          </a:p>
        </p:txBody>
      </p:sp>
      <p:sp>
        <p:nvSpPr>
          <p:cNvPr id="2" name="テキスト ボックス 1">
            <a:extLst>
              <a:ext uri="{FF2B5EF4-FFF2-40B4-BE49-F238E27FC236}">
                <a16:creationId xmlns:a16="http://schemas.microsoft.com/office/drawing/2014/main" id="{C1FFFDBF-4DB8-115A-BC22-C00E6F8B47DB}"/>
              </a:ext>
            </a:extLst>
          </p:cNvPr>
          <p:cNvSpPr txBox="1"/>
          <p:nvPr/>
        </p:nvSpPr>
        <p:spPr>
          <a:xfrm>
            <a:off x="75261" y="4358439"/>
            <a:ext cx="3903902" cy="1200329"/>
          </a:xfrm>
          <a:prstGeom prst="rect">
            <a:avLst/>
          </a:prstGeom>
          <a:noFill/>
        </p:spPr>
        <p:txBody>
          <a:bodyPr wrap="square" rtlCol="0">
            <a:spAutoFit/>
          </a:bodyPr>
          <a:lstStyle/>
          <a:p>
            <a:r>
              <a:rPr kumimoji="1" lang="en-US" altLang="ja-JP" b="1" i="1" dirty="0">
                <a:solidFill>
                  <a:srgbClr val="006600"/>
                </a:solidFill>
                <a:latin typeface="Times New Roman" panose="02020603050405020304" pitchFamily="18" charset="0"/>
                <a:cs typeface="Times New Roman" panose="02020603050405020304" pitchFamily="18" charset="0"/>
              </a:rPr>
              <a:t>2m-long signal-extraction coax. cable filled with an insulator made of PEEK</a:t>
            </a:r>
            <a:endParaRPr kumimoji="1" lang="ja-JP" altLang="en-US" b="1" i="1">
              <a:solidFill>
                <a:srgbClr val="0066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92724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C35D13-BAB7-8F6C-43C5-7F0A820C0ABF}"/>
              </a:ext>
            </a:extLst>
          </p:cNvPr>
          <p:cNvSpPr>
            <a:spLocks noGrp="1"/>
          </p:cNvSpPr>
          <p:nvPr>
            <p:ph type="title"/>
          </p:nvPr>
        </p:nvSpPr>
        <p:spPr>
          <a:xfrm>
            <a:off x="77118" y="148343"/>
            <a:ext cx="8978747" cy="1143000"/>
          </a:xfrm>
        </p:spPr>
        <p:txBody>
          <a:bodyPr/>
          <a:lstStyle/>
          <a:p>
            <a:r>
              <a:rPr lang="en-US" altLang="ja-JP" sz="3000" b="1" i="1" dirty="0">
                <a:latin typeface="Times New Roman" panose="02020603050405020304" pitchFamily="18" charset="0"/>
                <a:cs typeface="Times New Roman" panose="02020603050405020304" pitchFamily="18" charset="0"/>
              </a:rPr>
              <a:t>Typical measurement results of there different coax. cables connected in series/amplitude and phase data</a:t>
            </a:r>
            <a:endParaRPr kumimoji="1" lang="ja-JP" altLang="en-US" sz="3000" b="1" i="1">
              <a:latin typeface="Times New Roman" panose="02020603050405020304" pitchFamily="18" charset="0"/>
              <a:cs typeface="Times New Roman" panose="02020603050405020304" pitchFamily="18" charset="0"/>
            </a:endParaRPr>
          </a:p>
        </p:txBody>
      </p:sp>
      <p:sp>
        <p:nvSpPr>
          <p:cNvPr id="4" name="日付プレースホルダー 3">
            <a:extLst>
              <a:ext uri="{FF2B5EF4-FFF2-40B4-BE49-F238E27FC236}">
                <a16:creationId xmlns:a16="http://schemas.microsoft.com/office/drawing/2014/main" id="{6FB4CB2B-0832-15A9-4587-E8DD1DBF62C9}"/>
              </a:ext>
            </a:extLst>
          </p:cNvPr>
          <p:cNvSpPr>
            <a:spLocks noGrp="1"/>
          </p:cNvSpPr>
          <p:nvPr>
            <p:ph type="dt" sz="half" idx="10"/>
          </p:nvPr>
        </p:nvSpPr>
        <p:spPr>
          <a:xfrm>
            <a:off x="685799" y="6248400"/>
            <a:ext cx="2553159" cy="457200"/>
          </a:xfrm>
        </p:spPr>
        <p:txBody>
          <a:bodyPr/>
          <a:lstStyle/>
          <a:p>
            <a:pPr>
              <a:defRPr/>
            </a:pPr>
            <a:r>
              <a:rPr lang="en-US" altLang="ja-JP"/>
              <a:t>25-27 Mar. 2024, Tsuyoshi Suwada/ KEK Acc.Lab.</a:t>
            </a:r>
            <a:endParaRPr lang="en-US" altLang="ja-JP" dirty="0"/>
          </a:p>
        </p:txBody>
      </p:sp>
      <p:sp>
        <p:nvSpPr>
          <p:cNvPr id="5" name="フッター プレースホルダー 4">
            <a:extLst>
              <a:ext uri="{FF2B5EF4-FFF2-40B4-BE49-F238E27FC236}">
                <a16:creationId xmlns:a16="http://schemas.microsoft.com/office/drawing/2014/main" id="{900A1CE8-0C96-0BB7-30FB-6150867C8924}"/>
              </a:ext>
            </a:extLst>
          </p:cNvPr>
          <p:cNvSpPr>
            <a:spLocks noGrp="1"/>
          </p:cNvSpPr>
          <p:nvPr>
            <p:ph type="ftr" sz="quarter" idx="11"/>
          </p:nvPr>
        </p:nvSpPr>
        <p:spPr>
          <a:xfrm>
            <a:off x="3124199" y="6402638"/>
            <a:ext cx="3640157" cy="457200"/>
          </a:xfrm>
        </p:spPr>
        <p:txBody>
          <a:bodyPr/>
          <a:lstStyle/>
          <a:p>
            <a:pPr>
              <a:defRPr/>
            </a:pPr>
            <a:r>
              <a:rPr lang="en-US" altLang="ja-JP"/>
              <a:t>SuperKEKB MAC@KEK</a:t>
            </a:r>
            <a:endParaRPr lang="en-US" altLang="ja-JP" dirty="0"/>
          </a:p>
        </p:txBody>
      </p:sp>
      <p:sp>
        <p:nvSpPr>
          <p:cNvPr id="6" name="スライド番号プレースホルダー 5">
            <a:extLst>
              <a:ext uri="{FF2B5EF4-FFF2-40B4-BE49-F238E27FC236}">
                <a16:creationId xmlns:a16="http://schemas.microsoft.com/office/drawing/2014/main" id="{655B454E-A39A-E46F-6643-44E4A6133AB6}"/>
              </a:ext>
            </a:extLst>
          </p:cNvPr>
          <p:cNvSpPr>
            <a:spLocks noGrp="1"/>
          </p:cNvSpPr>
          <p:nvPr>
            <p:ph type="sldNum" sz="quarter" idx="12"/>
          </p:nvPr>
        </p:nvSpPr>
        <p:spPr/>
        <p:txBody>
          <a:bodyPr/>
          <a:lstStyle/>
          <a:p>
            <a:pPr>
              <a:defRPr/>
            </a:pPr>
            <a:fld id="{8B32D11D-22B9-5C47-BCFB-FBB67FA0117B}" type="slidenum">
              <a:rPr lang="en-US" altLang="ja-JP" smtClean="0"/>
              <a:pPr>
                <a:defRPr/>
              </a:pPr>
              <a:t>31</a:t>
            </a:fld>
            <a:endParaRPr lang="en-US" altLang="ja-JP"/>
          </a:p>
        </p:txBody>
      </p:sp>
      <p:pic>
        <p:nvPicPr>
          <p:cNvPr id="8" name="図 7">
            <a:extLst>
              <a:ext uri="{FF2B5EF4-FFF2-40B4-BE49-F238E27FC236}">
                <a16:creationId xmlns:a16="http://schemas.microsoft.com/office/drawing/2014/main" id="{415BF689-82EC-0B12-5086-AB69CA2491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76153" y="1553072"/>
            <a:ext cx="3984195" cy="3751855"/>
          </a:xfrm>
          <a:prstGeom prst="rect">
            <a:avLst/>
          </a:prstGeom>
        </p:spPr>
      </p:pic>
      <p:pic>
        <p:nvPicPr>
          <p:cNvPr id="10" name="図 9">
            <a:extLst>
              <a:ext uri="{FF2B5EF4-FFF2-40B4-BE49-F238E27FC236}">
                <a16:creationId xmlns:a16="http://schemas.microsoft.com/office/drawing/2014/main" id="{1CA3E2F2-05EC-EB9F-4031-E39A79A3F5E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4106" y="1553072"/>
            <a:ext cx="3984195" cy="3751855"/>
          </a:xfrm>
          <a:prstGeom prst="rect">
            <a:avLst/>
          </a:prstGeom>
        </p:spPr>
      </p:pic>
      <p:sp>
        <p:nvSpPr>
          <p:cNvPr id="11" name="テキスト ボックス 10">
            <a:extLst>
              <a:ext uri="{FF2B5EF4-FFF2-40B4-BE49-F238E27FC236}">
                <a16:creationId xmlns:a16="http://schemas.microsoft.com/office/drawing/2014/main" id="{7945C0BC-033B-E4E7-F376-24FCDA62552C}"/>
              </a:ext>
            </a:extLst>
          </p:cNvPr>
          <p:cNvSpPr txBox="1"/>
          <p:nvPr/>
        </p:nvSpPr>
        <p:spPr>
          <a:xfrm flipH="1">
            <a:off x="2886962" y="1233200"/>
            <a:ext cx="1841791" cy="400110"/>
          </a:xfrm>
          <a:prstGeom prst="rect">
            <a:avLst/>
          </a:prstGeom>
          <a:noFill/>
        </p:spPr>
        <p:txBody>
          <a:bodyPr wrap="square" rtlCol="0">
            <a:spAutoFit/>
          </a:bodyPr>
          <a:lstStyle/>
          <a:p>
            <a:r>
              <a:rPr kumimoji="1" lang="en-US" altLang="ja-JP" sz="2000" b="1" i="1" dirty="0">
                <a:latin typeface="Times New Roman" panose="02020603050405020304" pitchFamily="18" charset="0"/>
                <a:cs typeface="Times New Roman" panose="02020603050405020304" pitchFamily="18" charset="0"/>
              </a:rPr>
              <a:t>S21 amplitude</a:t>
            </a:r>
          </a:p>
        </p:txBody>
      </p:sp>
      <p:sp>
        <p:nvSpPr>
          <p:cNvPr id="12" name="テキスト ボックス 11">
            <a:extLst>
              <a:ext uri="{FF2B5EF4-FFF2-40B4-BE49-F238E27FC236}">
                <a16:creationId xmlns:a16="http://schemas.microsoft.com/office/drawing/2014/main" id="{24BF6B6D-0EEF-577F-A247-7EBBDD8D9466}"/>
              </a:ext>
            </a:extLst>
          </p:cNvPr>
          <p:cNvSpPr txBox="1"/>
          <p:nvPr/>
        </p:nvSpPr>
        <p:spPr>
          <a:xfrm flipH="1">
            <a:off x="6998342" y="1218281"/>
            <a:ext cx="1459858" cy="400110"/>
          </a:xfrm>
          <a:prstGeom prst="rect">
            <a:avLst/>
          </a:prstGeom>
          <a:noFill/>
        </p:spPr>
        <p:txBody>
          <a:bodyPr wrap="square" rtlCol="0">
            <a:spAutoFit/>
          </a:bodyPr>
          <a:lstStyle/>
          <a:p>
            <a:r>
              <a:rPr kumimoji="1" lang="en-US" altLang="ja-JP" sz="2000" b="1" i="1" dirty="0">
                <a:latin typeface="Times New Roman" panose="02020603050405020304" pitchFamily="18" charset="0"/>
                <a:cs typeface="Times New Roman" panose="02020603050405020304" pitchFamily="18" charset="0"/>
              </a:rPr>
              <a:t>S21 phase</a:t>
            </a:r>
          </a:p>
        </p:txBody>
      </p:sp>
      <p:sp>
        <p:nvSpPr>
          <p:cNvPr id="3" name="テキスト ボックス 2">
            <a:extLst>
              <a:ext uri="{FF2B5EF4-FFF2-40B4-BE49-F238E27FC236}">
                <a16:creationId xmlns:a16="http://schemas.microsoft.com/office/drawing/2014/main" id="{8BA485CA-1D65-C5B2-6741-3FCE9DE8F6B8}"/>
              </a:ext>
            </a:extLst>
          </p:cNvPr>
          <p:cNvSpPr txBox="1"/>
          <p:nvPr/>
        </p:nvSpPr>
        <p:spPr>
          <a:xfrm>
            <a:off x="558685" y="5522649"/>
            <a:ext cx="8415820" cy="584775"/>
          </a:xfrm>
          <a:prstGeom prst="rect">
            <a:avLst/>
          </a:prstGeom>
          <a:noFill/>
        </p:spPr>
        <p:txBody>
          <a:bodyPr wrap="square" rtlCol="0">
            <a:spAutoFit/>
          </a:bodyPr>
          <a:lstStyle/>
          <a:p>
            <a:r>
              <a:rPr lang="en-US" altLang="ja-JP" sz="1600" u="sng" dirty="0">
                <a:effectLst/>
                <a:latin typeface="Times New Roman" panose="02020603050405020304" pitchFamily="18" charset="0"/>
                <a:cs typeface="Times New Roman" panose="02020603050405020304" pitchFamily="18" charset="0"/>
              </a:rPr>
              <a:t>T. </a:t>
            </a:r>
            <a:r>
              <a:rPr lang="en-US" altLang="ja-JP" sz="1600" u="sng" dirty="0" err="1">
                <a:effectLst/>
                <a:latin typeface="Times New Roman" panose="02020603050405020304" pitchFamily="18" charset="0"/>
                <a:cs typeface="Times New Roman" panose="02020603050405020304" pitchFamily="18" charset="0"/>
              </a:rPr>
              <a:t>Suwada</a:t>
            </a:r>
            <a:r>
              <a:rPr lang="en-US" altLang="ja-JP" sz="1600" i="1" dirty="0">
                <a:effectLst/>
                <a:latin typeface="Times New Roman" panose="02020603050405020304" pitchFamily="18" charset="0"/>
                <a:cs typeface="Times New Roman" panose="02020603050405020304" pitchFamily="18" charset="0"/>
              </a:rPr>
              <a:t>,</a:t>
            </a:r>
            <a:r>
              <a:rPr lang="en-US" altLang="ja-JP" sz="1600" dirty="0">
                <a:effectLst/>
                <a:latin typeface="Times New Roman" panose="02020603050405020304" pitchFamily="18" charset="0"/>
                <a:cs typeface="Times New Roman" panose="02020603050405020304" pitchFamily="18" charset="0"/>
              </a:rPr>
              <a:t> “</a:t>
            </a:r>
            <a:r>
              <a:rPr lang="en-US" altLang="ja-JP" sz="1600" dirty="0">
                <a:effectLst/>
                <a:latin typeface="Times New Roman" panose="02020603050405020304" pitchFamily="18" charset="0"/>
                <a:ea typeface="平成明朝"/>
                <a:cs typeface="Times New Roman" panose="02020603050405020304" pitchFamily="18" charset="0"/>
              </a:rPr>
              <a:t>Characteristic Analysis of Wideband Beam Monitor with High Frequency Pickups</a:t>
            </a:r>
            <a:r>
              <a:rPr lang="en-US" altLang="ja-JP" sz="1600" dirty="0">
                <a:effectLst/>
                <a:latin typeface="Times New Roman" panose="02020603050405020304" pitchFamily="18" charset="0"/>
                <a:cs typeface="Times New Roman" panose="02020603050405020304" pitchFamily="18" charset="0"/>
              </a:rPr>
              <a:t>”; Rev. Sci. </a:t>
            </a:r>
            <a:r>
              <a:rPr lang="en-US" altLang="ja-JP" sz="1600" dirty="0" err="1">
                <a:effectLst/>
                <a:latin typeface="Times New Roman" panose="02020603050405020304" pitchFamily="18" charset="0"/>
                <a:cs typeface="Times New Roman" panose="02020603050405020304" pitchFamily="18" charset="0"/>
              </a:rPr>
              <a:t>Instrum</a:t>
            </a:r>
            <a:r>
              <a:rPr lang="en-US" altLang="ja-JP" sz="1600" dirty="0">
                <a:effectLst/>
                <a:latin typeface="Times New Roman" panose="02020603050405020304" pitchFamily="18" charset="0"/>
                <a:cs typeface="Times New Roman" panose="02020603050405020304" pitchFamily="18" charset="0"/>
              </a:rPr>
              <a:t>. </a:t>
            </a:r>
            <a:r>
              <a:rPr lang="en-US" altLang="ja-JP" sz="1600" b="1" dirty="0">
                <a:effectLst/>
                <a:latin typeface="Times New Roman" panose="02020603050405020304" pitchFamily="18" charset="0"/>
                <a:cs typeface="Times New Roman" panose="02020603050405020304" pitchFamily="18" charset="0"/>
              </a:rPr>
              <a:t>93, </a:t>
            </a:r>
            <a:r>
              <a:rPr lang="en-US" altLang="ja-JP" sz="1600" dirty="0">
                <a:effectLst/>
                <a:latin typeface="Times New Roman" panose="02020603050405020304" pitchFamily="18" charset="0"/>
                <a:cs typeface="Times New Roman" panose="02020603050405020304" pitchFamily="18" charset="0"/>
              </a:rPr>
              <a:t>093301 (2022) [DOI: 10.1063/5.0087321].</a:t>
            </a:r>
            <a:r>
              <a:rPr lang="ja-JP" altLang="ja-JP" sz="1600">
                <a:effectLst/>
                <a:latin typeface="Times New Roman" panose="02020603050405020304" pitchFamily="18" charset="0"/>
                <a:cs typeface="Times New Roman" panose="02020603050405020304" pitchFamily="18" charset="0"/>
              </a:rPr>
              <a:t> </a:t>
            </a:r>
            <a:endParaRPr kumimoji="1" lang="ja-JP" altLang="en-US" sz="1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1415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日付プレースホルダー 3">
            <a:extLst>
              <a:ext uri="{FF2B5EF4-FFF2-40B4-BE49-F238E27FC236}">
                <a16:creationId xmlns:a16="http://schemas.microsoft.com/office/drawing/2014/main" id="{622C7EE6-AAEE-E64F-A2B4-6B0A358CBE22}"/>
              </a:ext>
            </a:extLst>
          </p:cNvPr>
          <p:cNvSpPr>
            <a:spLocks noGrp="1"/>
          </p:cNvSpPr>
          <p:nvPr>
            <p:ph type="dt" sz="quarter" idx="10"/>
          </p:nvPr>
        </p:nvSpPr>
        <p:spPr>
          <a:xfrm>
            <a:off x="346166" y="6164320"/>
            <a:ext cx="2640874"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25-27 Mar. 2024, Tsuyoshi Suwada/ KEK Acc.Lab.</a:t>
            </a:r>
            <a:endParaRPr lang="en-US" altLang="ja-JP" sz="1400" dirty="0">
              <a:solidFill>
                <a:schemeClr val="folHlink"/>
              </a:solidFill>
              <a:latin typeface="Times" pitchFamily="2" charset="0"/>
            </a:endParaRPr>
          </a:p>
        </p:txBody>
      </p:sp>
      <p:sp>
        <p:nvSpPr>
          <p:cNvPr id="11266" name="フッター プレースホルダー 4">
            <a:extLst>
              <a:ext uri="{FF2B5EF4-FFF2-40B4-BE49-F238E27FC236}">
                <a16:creationId xmlns:a16="http://schemas.microsoft.com/office/drawing/2014/main" id="{C77F5FAB-2349-EE49-8CA7-B3D58E4DF743}"/>
              </a:ext>
            </a:extLst>
          </p:cNvPr>
          <p:cNvSpPr>
            <a:spLocks noGrp="1"/>
          </p:cNvSpPr>
          <p:nvPr>
            <p:ph type="ftr" sz="quarter" idx="11"/>
          </p:nvPr>
        </p:nvSpPr>
        <p:spPr>
          <a:xfrm>
            <a:off x="1954937" y="6417711"/>
            <a:ext cx="5654551"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SuperKEKB MAC@KEK</a:t>
            </a:r>
            <a:endParaRPr lang="en-US" altLang="ja-JP" sz="1400" dirty="0">
              <a:solidFill>
                <a:schemeClr val="folHlink"/>
              </a:solidFill>
              <a:latin typeface="Times" pitchFamily="2" charset="0"/>
            </a:endParaRPr>
          </a:p>
        </p:txBody>
      </p:sp>
      <p:sp>
        <p:nvSpPr>
          <p:cNvPr id="11267" name="スライド番号プレースホルダー 5">
            <a:extLst>
              <a:ext uri="{FF2B5EF4-FFF2-40B4-BE49-F238E27FC236}">
                <a16:creationId xmlns:a16="http://schemas.microsoft.com/office/drawing/2014/main" id="{FE9A2176-E05F-8449-AE82-DD707BF87886}"/>
              </a:ext>
            </a:extLst>
          </p:cNvPr>
          <p:cNvSpPr>
            <a:spLocks noGrp="1"/>
          </p:cNvSpPr>
          <p:nvPr>
            <p:ph type="sldNum" sz="quarter" idx="12"/>
          </p:nvPr>
        </p:nvSpPr>
        <p:spPr>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fld id="{4D5630A4-C2ED-0147-B0BC-590C2422087B}" type="slidenum">
              <a:rPr lang="en-US" altLang="ja-JP" sz="1400">
                <a:solidFill>
                  <a:schemeClr val="folHlink"/>
                </a:solidFill>
                <a:latin typeface="Times" pitchFamily="2" charset="0"/>
              </a:rPr>
              <a:pPr/>
              <a:t>32</a:t>
            </a:fld>
            <a:endParaRPr lang="en-US" altLang="ja-JP" sz="1400">
              <a:solidFill>
                <a:schemeClr val="folHlink"/>
              </a:solidFill>
              <a:latin typeface="Times" pitchFamily="2" charset="0"/>
            </a:endParaRPr>
          </a:p>
        </p:txBody>
      </p:sp>
      <p:sp>
        <p:nvSpPr>
          <p:cNvPr id="11268" name="Rectangle 2">
            <a:extLst>
              <a:ext uri="{FF2B5EF4-FFF2-40B4-BE49-F238E27FC236}">
                <a16:creationId xmlns:a16="http://schemas.microsoft.com/office/drawing/2014/main" id="{16C2CD08-161D-E647-8AB9-55E93BA9D34C}"/>
              </a:ext>
            </a:extLst>
          </p:cNvPr>
          <p:cNvSpPr>
            <a:spLocks noGrp="1" noChangeArrowheads="1"/>
          </p:cNvSpPr>
          <p:nvPr>
            <p:ph type="title"/>
          </p:nvPr>
        </p:nvSpPr>
        <p:spPr>
          <a:xfrm>
            <a:off x="84982" y="108332"/>
            <a:ext cx="8926816" cy="762000"/>
          </a:xfrm>
        </p:spPr>
        <p:txBody>
          <a:bodyPr/>
          <a:lstStyle/>
          <a:p>
            <a:pPr eaLnBrk="1" hangingPunct="1"/>
            <a:r>
              <a:rPr lang="en-US" altLang="ja-JP" sz="3600" b="1" i="1" dirty="0">
                <a:solidFill>
                  <a:srgbClr val="002060"/>
                </a:solidFill>
                <a:latin typeface="Times New Roman" panose="02020603050405020304" pitchFamily="18" charset="0"/>
                <a:ea typeface="平成明朝" pitchFamily="84" charset="-128"/>
                <a:cs typeface="Times New Roman" panose="02020603050405020304" pitchFamily="18" charset="0"/>
              </a:rPr>
              <a:t>RF loss correction technique for pickups </a:t>
            </a:r>
            <a:r>
              <a:rPr lang="en-US" altLang="ja-JP" sz="3600" b="1" dirty="0">
                <a:solidFill>
                  <a:srgbClr val="002060"/>
                </a:solidFill>
                <a:latin typeface="Times New Roman" panose="02020603050405020304" pitchFamily="18" charset="0"/>
                <a:ea typeface="平成明朝" pitchFamily="84" charset="-128"/>
                <a:cs typeface="Times New Roman" panose="02020603050405020304" pitchFamily="18" charset="0"/>
              </a:rPr>
              <a:t>(I)</a:t>
            </a:r>
          </a:p>
        </p:txBody>
      </p:sp>
      <p:sp>
        <p:nvSpPr>
          <p:cNvPr id="10" name="テキスト ボックス 9">
            <a:extLst>
              <a:ext uri="{FF2B5EF4-FFF2-40B4-BE49-F238E27FC236}">
                <a16:creationId xmlns:a16="http://schemas.microsoft.com/office/drawing/2014/main" id="{636EFE46-999B-4144-9AC4-A36A8060B503}"/>
              </a:ext>
            </a:extLst>
          </p:cNvPr>
          <p:cNvSpPr txBox="1"/>
          <p:nvPr/>
        </p:nvSpPr>
        <p:spPr>
          <a:xfrm>
            <a:off x="84982" y="3445227"/>
            <a:ext cx="5192096" cy="1754326"/>
          </a:xfrm>
          <a:prstGeom prst="rect">
            <a:avLst/>
          </a:prstGeom>
          <a:noFill/>
          <a:ln>
            <a:solidFill>
              <a:srgbClr val="0000FF"/>
            </a:solidFill>
          </a:ln>
        </p:spPr>
        <p:txBody>
          <a:bodyPr wrap="square" rtlCol="0">
            <a:spAutoFit/>
          </a:bodyPr>
          <a:lstStyle/>
          <a:p>
            <a:pPr marL="285750" indent="-285750">
              <a:buFont typeface="Wingdings" pitchFamily="2" charset="2"/>
              <a:buChar char="ü"/>
            </a:pPr>
            <a:r>
              <a:rPr kumimoji="1" lang="en-US" altLang="ja-JP" sz="1800" i="1" dirty="0">
                <a:latin typeface="Times" pitchFamily="2" charset="0"/>
              </a:rPr>
              <a:t>rf induced technique by which S21 between channels is measurable by a VNA</a:t>
            </a:r>
          </a:p>
          <a:p>
            <a:pPr marL="285750" indent="-285750">
              <a:buFont typeface="Wingdings" pitchFamily="2" charset="2"/>
              <a:buChar char="ü"/>
            </a:pPr>
            <a:r>
              <a:rPr lang="en-US" altLang="ja-JP" sz="1800" dirty="0">
                <a:effectLst/>
                <a:latin typeface="Times New Roman" panose="02020603050405020304" pitchFamily="18" charset="0"/>
                <a:cs typeface="Times New Roman" panose="02020603050405020304" pitchFamily="18" charset="0"/>
              </a:rPr>
              <a:t>T. </a:t>
            </a:r>
            <a:r>
              <a:rPr lang="en-US" altLang="ja-JP" sz="1800" dirty="0" err="1">
                <a:effectLst/>
                <a:latin typeface="Times New Roman" panose="02020603050405020304" pitchFamily="18" charset="0"/>
                <a:cs typeface="Times New Roman" panose="02020603050405020304" pitchFamily="18" charset="0"/>
              </a:rPr>
              <a:t>Suwada</a:t>
            </a:r>
            <a:r>
              <a:rPr lang="en-US" altLang="ja-JP" sz="1800" i="1" dirty="0">
                <a:effectLst/>
                <a:latin typeface="Times New Roman" panose="02020603050405020304" pitchFamily="18" charset="0"/>
                <a:cs typeface="Times New Roman" panose="02020603050405020304" pitchFamily="18" charset="0"/>
              </a:rPr>
              <a:t>,</a:t>
            </a:r>
            <a:r>
              <a:rPr lang="en-US" altLang="ja-JP" sz="1800" dirty="0">
                <a:effectLst/>
                <a:latin typeface="Times New Roman" panose="02020603050405020304" pitchFamily="18" charset="0"/>
                <a:cs typeface="Times New Roman" panose="02020603050405020304" pitchFamily="18" charset="0"/>
              </a:rPr>
              <a:t> “</a:t>
            </a:r>
            <a:r>
              <a:rPr lang="en-US" altLang="ja-JP" sz="1800" i="1" dirty="0">
                <a:effectLst/>
                <a:latin typeface="Times New Roman" panose="02020603050405020304" pitchFamily="18" charset="0"/>
                <a:ea typeface="平成明朝"/>
                <a:cs typeface="Times New Roman" panose="02020603050405020304" pitchFamily="18" charset="0"/>
              </a:rPr>
              <a:t>Characteristic Analysis of Wideband Beam Monitor with High Frequency Pickups</a:t>
            </a:r>
            <a:r>
              <a:rPr lang="en-US" altLang="ja-JP" sz="1800" dirty="0">
                <a:effectLst/>
                <a:latin typeface="Times New Roman" panose="02020603050405020304" pitchFamily="18" charset="0"/>
                <a:cs typeface="Times New Roman" panose="02020603050405020304" pitchFamily="18" charset="0"/>
              </a:rPr>
              <a:t>”; Rev. Sci. </a:t>
            </a:r>
            <a:r>
              <a:rPr lang="en-US" altLang="ja-JP" sz="1800" dirty="0" err="1">
                <a:effectLst/>
                <a:latin typeface="Times New Roman" panose="02020603050405020304" pitchFamily="18" charset="0"/>
                <a:cs typeface="Times New Roman" panose="02020603050405020304" pitchFamily="18" charset="0"/>
              </a:rPr>
              <a:t>Instrum</a:t>
            </a:r>
            <a:r>
              <a:rPr lang="en-US" altLang="ja-JP" sz="1800" dirty="0">
                <a:effectLst/>
                <a:latin typeface="Times New Roman" panose="02020603050405020304" pitchFamily="18" charset="0"/>
                <a:cs typeface="Times New Roman" panose="02020603050405020304" pitchFamily="18" charset="0"/>
              </a:rPr>
              <a:t>. </a:t>
            </a:r>
            <a:r>
              <a:rPr lang="en-US" altLang="ja-JP" sz="1800" b="1" dirty="0">
                <a:effectLst/>
                <a:latin typeface="Times New Roman" panose="02020603050405020304" pitchFamily="18" charset="0"/>
                <a:cs typeface="Times New Roman" panose="02020603050405020304" pitchFamily="18" charset="0"/>
              </a:rPr>
              <a:t>93, </a:t>
            </a:r>
            <a:r>
              <a:rPr lang="en-US" altLang="ja-JP" sz="1800" dirty="0">
                <a:effectLst/>
                <a:latin typeface="Times New Roman" panose="02020603050405020304" pitchFamily="18" charset="0"/>
                <a:cs typeface="Times New Roman" panose="02020603050405020304" pitchFamily="18" charset="0"/>
              </a:rPr>
              <a:t>093301 (2022) [DOI: 10.1063/5.0087321].</a:t>
            </a:r>
            <a:r>
              <a:rPr lang="ja-JP" altLang="ja-JP" sz="1400">
                <a:effectLst/>
                <a:latin typeface="Times New Roman" panose="02020603050405020304" pitchFamily="18" charset="0"/>
                <a:cs typeface="Times New Roman" panose="02020603050405020304" pitchFamily="18" charset="0"/>
              </a:rPr>
              <a:t> </a:t>
            </a:r>
            <a:endParaRPr kumimoji="1" lang="en-US" altLang="ja-JP" sz="1800" dirty="0">
              <a:latin typeface="Times New Roman" panose="02020603050405020304" pitchFamily="18" charset="0"/>
              <a:cs typeface="Times New Roman" panose="02020603050405020304" pitchFamily="18" charset="0"/>
            </a:endParaRPr>
          </a:p>
        </p:txBody>
      </p:sp>
      <p:pic>
        <p:nvPicPr>
          <p:cNvPr id="5" name="図 4" descr="屋内, 座る, リモコン, ゲーム が含まれている画像&#10;&#10;自動的に生成された説明">
            <a:extLst>
              <a:ext uri="{FF2B5EF4-FFF2-40B4-BE49-F238E27FC236}">
                <a16:creationId xmlns:a16="http://schemas.microsoft.com/office/drawing/2014/main" id="{CF556FAA-E8C0-A190-9683-A8925FFD8EB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1697" y="903713"/>
            <a:ext cx="4104624" cy="2311196"/>
          </a:xfrm>
          <a:prstGeom prst="rect">
            <a:avLst/>
          </a:prstGeom>
        </p:spPr>
      </p:pic>
      <p:pic>
        <p:nvPicPr>
          <p:cNvPr id="7" name="図 6">
            <a:extLst>
              <a:ext uri="{FF2B5EF4-FFF2-40B4-BE49-F238E27FC236}">
                <a16:creationId xmlns:a16="http://schemas.microsoft.com/office/drawing/2014/main" id="{E8C80427-6D95-3A42-3F14-52087BDDEA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6848" y="796251"/>
            <a:ext cx="2816833" cy="2596237"/>
          </a:xfrm>
          <a:prstGeom prst="rect">
            <a:avLst/>
          </a:prstGeom>
        </p:spPr>
      </p:pic>
      <p:pic>
        <p:nvPicPr>
          <p:cNvPr id="11" name="図 10">
            <a:extLst>
              <a:ext uri="{FF2B5EF4-FFF2-40B4-BE49-F238E27FC236}">
                <a16:creationId xmlns:a16="http://schemas.microsoft.com/office/drawing/2014/main" id="{ED4237ED-EE16-C47F-D927-4998974411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78808" y="3365173"/>
            <a:ext cx="3365400" cy="2635013"/>
          </a:xfrm>
          <a:prstGeom prst="rect">
            <a:avLst/>
          </a:prstGeom>
        </p:spPr>
      </p:pic>
    </p:spTree>
    <p:extLst>
      <p:ext uri="{BB962C8B-B14F-4D97-AF65-F5344CB8AC3E}">
        <p14:creationId xmlns:p14="http://schemas.microsoft.com/office/powerpoint/2010/main" val="13538283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日付プレースホルダー 3">
            <a:extLst>
              <a:ext uri="{FF2B5EF4-FFF2-40B4-BE49-F238E27FC236}">
                <a16:creationId xmlns:a16="http://schemas.microsoft.com/office/drawing/2014/main" id="{622C7EE6-AAEE-E64F-A2B4-6B0A358CBE22}"/>
              </a:ext>
            </a:extLst>
          </p:cNvPr>
          <p:cNvSpPr>
            <a:spLocks noGrp="1"/>
          </p:cNvSpPr>
          <p:nvPr>
            <p:ph type="dt" sz="quarter" idx="10"/>
          </p:nvPr>
        </p:nvSpPr>
        <p:spPr>
          <a:xfrm>
            <a:off x="346166" y="6232900"/>
            <a:ext cx="2640874"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25-27 Mar. 2024, Tsuyoshi Suwada/ KEK Acc.Lab.</a:t>
            </a:r>
            <a:endParaRPr lang="en-US" altLang="ja-JP" sz="1400" dirty="0">
              <a:solidFill>
                <a:schemeClr val="folHlink"/>
              </a:solidFill>
              <a:latin typeface="Times" pitchFamily="2" charset="0"/>
            </a:endParaRPr>
          </a:p>
        </p:txBody>
      </p:sp>
      <p:sp>
        <p:nvSpPr>
          <p:cNvPr id="11266" name="フッター プレースホルダー 4">
            <a:extLst>
              <a:ext uri="{FF2B5EF4-FFF2-40B4-BE49-F238E27FC236}">
                <a16:creationId xmlns:a16="http://schemas.microsoft.com/office/drawing/2014/main" id="{C77F5FAB-2349-EE49-8CA7-B3D58E4DF743}"/>
              </a:ext>
            </a:extLst>
          </p:cNvPr>
          <p:cNvSpPr>
            <a:spLocks noGrp="1"/>
          </p:cNvSpPr>
          <p:nvPr>
            <p:ph type="ftr" sz="quarter" idx="11"/>
          </p:nvPr>
        </p:nvSpPr>
        <p:spPr>
          <a:xfrm>
            <a:off x="1954937" y="6417711"/>
            <a:ext cx="5654551"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SuperKEKB MAC@KEK</a:t>
            </a:r>
            <a:endParaRPr lang="en-US" altLang="ja-JP" sz="1400" dirty="0">
              <a:solidFill>
                <a:schemeClr val="folHlink"/>
              </a:solidFill>
              <a:latin typeface="Times" pitchFamily="2" charset="0"/>
            </a:endParaRPr>
          </a:p>
        </p:txBody>
      </p:sp>
      <p:sp>
        <p:nvSpPr>
          <p:cNvPr id="11267" name="スライド番号プレースホルダー 5">
            <a:extLst>
              <a:ext uri="{FF2B5EF4-FFF2-40B4-BE49-F238E27FC236}">
                <a16:creationId xmlns:a16="http://schemas.microsoft.com/office/drawing/2014/main" id="{FE9A2176-E05F-8449-AE82-DD707BF87886}"/>
              </a:ext>
            </a:extLst>
          </p:cNvPr>
          <p:cNvSpPr>
            <a:spLocks noGrp="1"/>
          </p:cNvSpPr>
          <p:nvPr>
            <p:ph type="sldNum" sz="quarter" idx="12"/>
          </p:nvPr>
        </p:nvSpPr>
        <p:spPr>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fld id="{4D5630A4-C2ED-0147-B0BC-590C2422087B}" type="slidenum">
              <a:rPr lang="en-US" altLang="ja-JP" sz="1400">
                <a:solidFill>
                  <a:schemeClr val="folHlink"/>
                </a:solidFill>
                <a:latin typeface="Times" pitchFamily="2" charset="0"/>
              </a:rPr>
              <a:pPr/>
              <a:t>33</a:t>
            </a:fld>
            <a:endParaRPr lang="en-US" altLang="ja-JP" sz="1400">
              <a:solidFill>
                <a:schemeClr val="folHlink"/>
              </a:solidFill>
              <a:latin typeface="Times" pitchFamily="2" charset="0"/>
            </a:endParaRPr>
          </a:p>
        </p:txBody>
      </p:sp>
      <p:sp>
        <p:nvSpPr>
          <p:cNvPr id="11268" name="Rectangle 2">
            <a:extLst>
              <a:ext uri="{FF2B5EF4-FFF2-40B4-BE49-F238E27FC236}">
                <a16:creationId xmlns:a16="http://schemas.microsoft.com/office/drawing/2014/main" id="{16C2CD08-161D-E647-8AB9-55E93BA9D34C}"/>
              </a:ext>
            </a:extLst>
          </p:cNvPr>
          <p:cNvSpPr>
            <a:spLocks noGrp="1" noChangeArrowheads="1"/>
          </p:cNvSpPr>
          <p:nvPr>
            <p:ph type="title"/>
          </p:nvPr>
        </p:nvSpPr>
        <p:spPr>
          <a:xfrm>
            <a:off x="84982" y="108332"/>
            <a:ext cx="8926816" cy="762000"/>
          </a:xfrm>
        </p:spPr>
        <p:txBody>
          <a:bodyPr/>
          <a:lstStyle/>
          <a:p>
            <a:pPr eaLnBrk="1" hangingPunct="1"/>
            <a:r>
              <a:rPr lang="en-US" altLang="ja-JP" sz="3600" b="1" i="1" dirty="0">
                <a:solidFill>
                  <a:srgbClr val="002060"/>
                </a:solidFill>
                <a:latin typeface="Times New Roman" panose="02020603050405020304" pitchFamily="18" charset="0"/>
                <a:ea typeface="平成明朝" pitchFamily="84" charset="-128"/>
                <a:cs typeface="Times New Roman" panose="02020603050405020304" pitchFamily="18" charset="0"/>
              </a:rPr>
              <a:t>RF loss correction technique for pickups </a:t>
            </a:r>
            <a:r>
              <a:rPr lang="en-US" altLang="ja-JP" sz="3600" b="1" dirty="0">
                <a:solidFill>
                  <a:srgbClr val="002060"/>
                </a:solidFill>
                <a:latin typeface="Times New Roman" panose="02020603050405020304" pitchFamily="18" charset="0"/>
                <a:ea typeface="平成明朝" pitchFamily="84" charset="-128"/>
                <a:cs typeface="Times New Roman" panose="02020603050405020304" pitchFamily="18" charset="0"/>
              </a:rPr>
              <a:t>(II)</a:t>
            </a:r>
          </a:p>
        </p:txBody>
      </p:sp>
      <p:sp>
        <p:nvSpPr>
          <p:cNvPr id="10" name="テキスト ボックス 9">
            <a:extLst>
              <a:ext uri="{FF2B5EF4-FFF2-40B4-BE49-F238E27FC236}">
                <a16:creationId xmlns:a16="http://schemas.microsoft.com/office/drawing/2014/main" id="{636EFE46-999B-4144-9AC4-A36A8060B503}"/>
              </a:ext>
            </a:extLst>
          </p:cNvPr>
          <p:cNvSpPr txBox="1"/>
          <p:nvPr/>
        </p:nvSpPr>
        <p:spPr>
          <a:xfrm>
            <a:off x="132202" y="4431615"/>
            <a:ext cx="3907837" cy="1323439"/>
          </a:xfrm>
          <a:prstGeom prst="rect">
            <a:avLst/>
          </a:prstGeom>
          <a:noFill/>
          <a:ln>
            <a:solidFill>
              <a:srgbClr val="0000FF"/>
            </a:solidFill>
          </a:ln>
        </p:spPr>
        <p:txBody>
          <a:bodyPr wrap="square" rtlCol="0">
            <a:spAutoFit/>
          </a:bodyPr>
          <a:lstStyle/>
          <a:p>
            <a:r>
              <a:rPr lang="en-US" altLang="ja-JP" sz="1600" dirty="0">
                <a:effectLst/>
                <a:latin typeface="Times New Roman" panose="02020603050405020304" pitchFamily="18" charset="0"/>
                <a:cs typeface="Times New Roman" panose="02020603050405020304" pitchFamily="18" charset="0"/>
              </a:rPr>
              <a:t>Equivalent circuit model of WBM taking into account electromagnetic couplings between feedthrough electrodes. The couplings for different modes are shown with different colors.</a:t>
            </a:r>
          </a:p>
        </p:txBody>
      </p:sp>
      <p:pic>
        <p:nvPicPr>
          <p:cNvPr id="3" name="図 2">
            <a:extLst>
              <a:ext uri="{FF2B5EF4-FFF2-40B4-BE49-F238E27FC236}">
                <a16:creationId xmlns:a16="http://schemas.microsoft.com/office/drawing/2014/main" id="{C7F3CB85-BFA7-EA7A-41D4-0DBC0A7CEB0F}"/>
              </a:ext>
            </a:extLst>
          </p:cNvPr>
          <p:cNvPicPr>
            <a:picLocks noChangeAspect="1"/>
          </p:cNvPicPr>
          <p:nvPr/>
        </p:nvPicPr>
        <p:blipFill>
          <a:blip r:embed="rId2"/>
          <a:stretch>
            <a:fillRect/>
          </a:stretch>
        </p:blipFill>
        <p:spPr>
          <a:xfrm>
            <a:off x="132202" y="802167"/>
            <a:ext cx="4229100" cy="3403600"/>
          </a:xfrm>
          <a:prstGeom prst="rect">
            <a:avLst/>
          </a:prstGeom>
        </p:spPr>
      </p:pic>
      <p:pic>
        <p:nvPicPr>
          <p:cNvPr id="6" name="図 5">
            <a:extLst>
              <a:ext uri="{FF2B5EF4-FFF2-40B4-BE49-F238E27FC236}">
                <a16:creationId xmlns:a16="http://schemas.microsoft.com/office/drawing/2014/main" id="{881136A7-69B6-0DC3-F8E5-7DB356F5B2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99281" y="975763"/>
            <a:ext cx="3907837" cy="3403600"/>
          </a:xfrm>
          <a:prstGeom prst="rect">
            <a:avLst/>
          </a:prstGeom>
        </p:spPr>
      </p:pic>
      <p:sp>
        <p:nvSpPr>
          <p:cNvPr id="8" name="テキスト ボックス 7">
            <a:extLst>
              <a:ext uri="{FF2B5EF4-FFF2-40B4-BE49-F238E27FC236}">
                <a16:creationId xmlns:a16="http://schemas.microsoft.com/office/drawing/2014/main" id="{C7804BEE-8CD7-1DA5-C29B-5CB9655CAD33}"/>
              </a:ext>
            </a:extLst>
          </p:cNvPr>
          <p:cNvSpPr txBox="1"/>
          <p:nvPr/>
        </p:nvSpPr>
        <p:spPr>
          <a:xfrm>
            <a:off x="4651214" y="4448655"/>
            <a:ext cx="3907837" cy="830997"/>
          </a:xfrm>
          <a:prstGeom prst="rect">
            <a:avLst/>
          </a:prstGeom>
          <a:noFill/>
          <a:ln>
            <a:solidFill>
              <a:srgbClr val="0000FF"/>
            </a:solidFill>
          </a:ln>
        </p:spPr>
        <p:txBody>
          <a:bodyPr wrap="square" rtlCol="0">
            <a:spAutoFit/>
          </a:bodyPr>
          <a:lstStyle/>
          <a:p>
            <a:r>
              <a:rPr lang="en-US" altLang="ja-JP" sz="1600" dirty="0">
                <a:effectLst/>
                <a:latin typeface="Times New Roman" panose="02020603050405020304" pitchFamily="18" charset="0"/>
                <a:cs typeface="Times New Roman" panose="02020603050405020304" pitchFamily="18" charset="0"/>
              </a:rPr>
              <a:t>Typical measurement results of amplitude S21 between electrodes No. 1 and No. 2 (blue) [also No. 1 and No. 3 (red)].</a:t>
            </a:r>
          </a:p>
        </p:txBody>
      </p:sp>
    </p:spTree>
    <p:extLst>
      <p:ext uri="{BB962C8B-B14F-4D97-AF65-F5344CB8AC3E}">
        <p14:creationId xmlns:p14="http://schemas.microsoft.com/office/powerpoint/2010/main" val="17581595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C35D13-BAB7-8F6C-43C5-7F0A820C0ABF}"/>
              </a:ext>
            </a:extLst>
          </p:cNvPr>
          <p:cNvSpPr>
            <a:spLocks noGrp="1"/>
          </p:cNvSpPr>
          <p:nvPr>
            <p:ph type="title"/>
          </p:nvPr>
        </p:nvSpPr>
        <p:spPr>
          <a:xfrm>
            <a:off x="231357" y="148343"/>
            <a:ext cx="8262353" cy="415859"/>
          </a:xfrm>
        </p:spPr>
        <p:txBody>
          <a:bodyPr/>
          <a:lstStyle/>
          <a:p>
            <a:r>
              <a:rPr lang="en-US" altLang="ja-JP" sz="3600" b="1" i="1" dirty="0">
                <a:latin typeface="Times New Roman" panose="02020603050405020304" pitchFamily="18" charset="0"/>
                <a:cs typeface="Times New Roman" panose="02020603050405020304" pitchFamily="18" charset="0"/>
              </a:rPr>
              <a:t>Electromagnetic coupling analysis</a:t>
            </a:r>
            <a:endParaRPr kumimoji="1" lang="ja-JP" altLang="en-US" sz="3600" b="1" i="1">
              <a:latin typeface="Times New Roman" panose="02020603050405020304" pitchFamily="18" charset="0"/>
              <a:cs typeface="Times New Roman" panose="02020603050405020304" pitchFamily="18" charset="0"/>
            </a:endParaRPr>
          </a:p>
        </p:txBody>
      </p:sp>
      <p:sp>
        <p:nvSpPr>
          <p:cNvPr id="4" name="日付プレースホルダー 3">
            <a:extLst>
              <a:ext uri="{FF2B5EF4-FFF2-40B4-BE49-F238E27FC236}">
                <a16:creationId xmlns:a16="http://schemas.microsoft.com/office/drawing/2014/main" id="{6FB4CB2B-0832-15A9-4587-E8DD1DBF62C9}"/>
              </a:ext>
            </a:extLst>
          </p:cNvPr>
          <p:cNvSpPr>
            <a:spLocks noGrp="1"/>
          </p:cNvSpPr>
          <p:nvPr>
            <p:ph type="dt" sz="half" idx="10"/>
          </p:nvPr>
        </p:nvSpPr>
        <p:spPr>
          <a:xfrm>
            <a:off x="432409" y="6215349"/>
            <a:ext cx="2993834" cy="457200"/>
          </a:xfrm>
        </p:spPr>
        <p:txBody>
          <a:bodyPr/>
          <a:lstStyle/>
          <a:p>
            <a:pPr>
              <a:defRPr/>
            </a:pPr>
            <a:r>
              <a:rPr lang="en-US" altLang="ja-JP"/>
              <a:t>25-27 Mar. 2024, Tsuyoshi Suwada/ KEK Acc.Lab.</a:t>
            </a:r>
            <a:endParaRPr lang="en-US" altLang="ja-JP" dirty="0"/>
          </a:p>
        </p:txBody>
      </p:sp>
      <p:sp>
        <p:nvSpPr>
          <p:cNvPr id="5" name="フッター プレースホルダー 4">
            <a:extLst>
              <a:ext uri="{FF2B5EF4-FFF2-40B4-BE49-F238E27FC236}">
                <a16:creationId xmlns:a16="http://schemas.microsoft.com/office/drawing/2014/main" id="{900A1CE8-0C96-0BB7-30FB-6150867C8924}"/>
              </a:ext>
            </a:extLst>
          </p:cNvPr>
          <p:cNvSpPr>
            <a:spLocks noGrp="1"/>
          </p:cNvSpPr>
          <p:nvPr>
            <p:ph type="ftr" sz="quarter" idx="11"/>
          </p:nvPr>
        </p:nvSpPr>
        <p:spPr>
          <a:xfrm>
            <a:off x="3124200" y="6413655"/>
            <a:ext cx="3429000" cy="457200"/>
          </a:xfrm>
        </p:spPr>
        <p:txBody>
          <a:bodyPr/>
          <a:lstStyle/>
          <a:p>
            <a:pPr>
              <a:defRPr/>
            </a:pPr>
            <a:r>
              <a:rPr lang="en-US" altLang="ja-JP"/>
              <a:t>SuperKEKB MAC@KEK</a:t>
            </a:r>
            <a:endParaRPr lang="en-US" altLang="ja-JP" dirty="0"/>
          </a:p>
        </p:txBody>
      </p:sp>
      <p:sp>
        <p:nvSpPr>
          <p:cNvPr id="6" name="スライド番号プレースホルダー 5">
            <a:extLst>
              <a:ext uri="{FF2B5EF4-FFF2-40B4-BE49-F238E27FC236}">
                <a16:creationId xmlns:a16="http://schemas.microsoft.com/office/drawing/2014/main" id="{655B454E-A39A-E46F-6643-44E4A6133AB6}"/>
              </a:ext>
            </a:extLst>
          </p:cNvPr>
          <p:cNvSpPr>
            <a:spLocks noGrp="1"/>
          </p:cNvSpPr>
          <p:nvPr>
            <p:ph type="sldNum" sz="quarter" idx="12"/>
          </p:nvPr>
        </p:nvSpPr>
        <p:spPr/>
        <p:txBody>
          <a:bodyPr/>
          <a:lstStyle/>
          <a:p>
            <a:pPr>
              <a:defRPr/>
            </a:pPr>
            <a:fld id="{8B32D11D-22B9-5C47-BCFB-FBB67FA0117B}" type="slidenum">
              <a:rPr lang="en-US" altLang="ja-JP" smtClean="0"/>
              <a:pPr>
                <a:defRPr/>
              </a:pPr>
              <a:t>34</a:t>
            </a:fld>
            <a:endParaRPr lang="en-US" altLang="ja-JP"/>
          </a:p>
        </p:txBody>
      </p:sp>
      <p:sp>
        <p:nvSpPr>
          <p:cNvPr id="3" name="テキスト ボックス 2">
            <a:extLst>
              <a:ext uri="{FF2B5EF4-FFF2-40B4-BE49-F238E27FC236}">
                <a16:creationId xmlns:a16="http://schemas.microsoft.com/office/drawing/2014/main" id="{8BA485CA-1D65-C5B2-6741-3FCE9DE8F6B8}"/>
              </a:ext>
            </a:extLst>
          </p:cNvPr>
          <p:cNvSpPr txBox="1"/>
          <p:nvPr/>
        </p:nvSpPr>
        <p:spPr>
          <a:xfrm>
            <a:off x="558685" y="5393063"/>
            <a:ext cx="8415820" cy="646331"/>
          </a:xfrm>
          <a:prstGeom prst="rect">
            <a:avLst/>
          </a:prstGeom>
          <a:noFill/>
        </p:spPr>
        <p:txBody>
          <a:bodyPr wrap="square" rtlCol="0">
            <a:spAutoFit/>
          </a:bodyPr>
          <a:lstStyle/>
          <a:p>
            <a:r>
              <a:rPr lang="en-US" altLang="ja-JP" sz="1200" dirty="0">
                <a:effectLst/>
                <a:latin typeface="Times"/>
                <a:ea typeface="ＭＳ Ｐゴシック" panose="020B0600070205080204" pitchFamily="34" charset="-128"/>
                <a:cs typeface="Times"/>
              </a:rPr>
              <a:t>Tsuyoshi </a:t>
            </a:r>
            <a:r>
              <a:rPr lang="en-US" altLang="ja-JP" sz="1200" dirty="0" err="1">
                <a:effectLst/>
                <a:latin typeface="Times"/>
                <a:ea typeface="ＭＳ Ｐゴシック" panose="020B0600070205080204" pitchFamily="34" charset="-128"/>
                <a:cs typeface="Times"/>
              </a:rPr>
              <a:t>Suwada</a:t>
            </a:r>
            <a:r>
              <a:rPr lang="en-US" altLang="ja-JP" sz="1200" dirty="0">
                <a:effectLst/>
                <a:latin typeface="Times"/>
                <a:ea typeface="ＭＳ Ｐゴシック" panose="020B0600070205080204" pitchFamily="34" charset="-128"/>
                <a:cs typeface="Times"/>
              </a:rPr>
              <a:t>, “Modal Analysis of Electromagnetic Couplings between SMA-Feedthrough Electrode and Beam for Wideband Beam Monitor”; Poster presented at </a:t>
            </a:r>
            <a:r>
              <a:rPr lang="en-US" altLang="ja-JP" sz="1200" i="1" dirty="0">
                <a:effectLst/>
                <a:latin typeface="Times"/>
                <a:ea typeface="ＭＳ Ｐゴシック" panose="020B0600070205080204" pitchFamily="34" charset="-128"/>
                <a:cs typeface="ＭＳ Ｐゴシック" panose="020B0600070205080204" pitchFamily="34" charset="-128"/>
              </a:rPr>
              <a:t>the 10th International Beam Instrumentation Conference (IBIC2021)</a:t>
            </a:r>
            <a:r>
              <a:rPr lang="en-US" altLang="ja-JP" sz="1200" dirty="0">
                <a:effectLst/>
                <a:latin typeface="Times"/>
                <a:ea typeface="ＭＳ Ｐゴシック" panose="020B0600070205080204" pitchFamily="34" charset="-128"/>
                <a:cs typeface="ＭＳ Ｐゴシック" panose="020B0600070205080204" pitchFamily="34" charset="-128"/>
              </a:rPr>
              <a:t>, </a:t>
            </a:r>
            <a:r>
              <a:rPr lang="en-US" altLang="ja-JP" sz="1200" i="1" dirty="0">
                <a:solidFill>
                  <a:srgbClr val="262626"/>
                </a:solidFill>
                <a:effectLst/>
                <a:latin typeface="Times"/>
                <a:ea typeface="ヒラギノ角ゴ Pro W3" panose="020B0300000000000000" pitchFamily="34" charset="-128"/>
                <a:cs typeface="ヒラギノ角ゴ Pro W3" panose="020B0300000000000000" pitchFamily="34" charset="-128"/>
              </a:rPr>
              <a:t>Video meeting hosted by PAL, Korea</a:t>
            </a:r>
            <a:r>
              <a:rPr lang="en-US" altLang="ja-JP" sz="1200" dirty="0">
                <a:effectLst/>
                <a:latin typeface="Times"/>
                <a:ea typeface="ＭＳ Ｐゴシック" panose="020B0600070205080204" pitchFamily="34" charset="-128"/>
                <a:cs typeface="ＭＳ Ｐゴシック" panose="020B0600070205080204" pitchFamily="34" charset="-128"/>
              </a:rPr>
              <a:t>, Sep. 13-16, 2021 (WEPP12).</a:t>
            </a:r>
            <a:r>
              <a:rPr lang="ja-JP" altLang="ja-JP" sz="1200">
                <a:effectLst/>
              </a:rPr>
              <a:t> </a:t>
            </a:r>
            <a:endParaRPr kumimoji="1" lang="ja-JP" altLang="en-US" sz="1200">
              <a:latin typeface="Times New Roman" panose="02020603050405020304" pitchFamily="18" charset="0"/>
              <a:cs typeface="Times New Roman" panose="02020603050405020304" pitchFamily="18" charset="0"/>
            </a:endParaRPr>
          </a:p>
        </p:txBody>
      </p:sp>
      <p:sp>
        <p:nvSpPr>
          <p:cNvPr id="19" name="Text Placeholder 20">
            <a:extLst>
              <a:ext uri="{FF2B5EF4-FFF2-40B4-BE49-F238E27FC236}">
                <a16:creationId xmlns:a16="http://schemas.microsoft.com/office/drawing/2014/main" id="{94EE21BD-6888-66AB-3AC2-7CCB42D5A8C1}"/>
              </a:ext>
            </a:extLst>
          </p:cNvPr>
          <p:cNvSpPr txBox="1">
            <a:spLocks/>
          </p:cNvSpPr>
          <p:nvPr/>
        </p:nvSpPr>
        <p:spPr>
          <a:xfrm>
            <a:off x="351249" y="562032"/>
            <a:ext cx="2325850" cy="472369"/>
          </a:xfrm>
          <a:prstGeom prst="rect">
            <a:avLst/>
          </a:prstGeom>
        </p:spPr>
        <p:txBody>
          <a:bodyPr/>
          <a:lstStyle>
            <a:lvl1pPr marL="342900" indent="-342900" algn="l" rtl="0" eaLnBrk="0" fontAlgn="base" hangingPunct="0">
              <a:spcBef>
                <a:spcPct val="20000"/>
              </a:spcBef>
              <a:spcAft>
                <a:spcPct val="0"/>
              </a:spcAft>
              <a:buClr>
                <a:schemeClr val="accent1"/>
              </a:buClr>
              <a:buSzPct val="65000"/>
              <a:buFont typeface="Monotype Sorts" pitchFamily="2" charset="2"/>
              <a:buChar char="s"/>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sz="2000" b="1" i="1" dirty="0">
                <a:solidFill>
                  <a:srgbClr val="910002"/>
                </a:solidFill>
                <a:latin typeface="Times New Roman" panose="02020603050405020304" pitchFamily="18" charset="0"/>
                <a:cs typeface="Times New Roman" panose="02020603050405020304" pitchFamily="18" charset="0"/>
              </a:rPr>
              <a:t>Detection principle</a:t>
            </a:r>
          </a:p>
        </p:txBody>
      </p:sp>
      <p:pic>
        <p:nvPicPr>
          <p:cNvPr id="20" name="図 19">
            <a:extLst>
              <a:ext uri="{FF2B5EF4-FFF2-40B4-BE49-F238E27FC236}">
                <a16:creationId xmlns:a16="http://schemas.microsoft.com/office/drawing/2014/main" id="{B199146D-0521-237A-CB91-F08257D5031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1249" y="953237"/>
            <a:ext cx="2546187" cy="2403600"/>
          </a:xfrm>
          <a:prstGeom prst="rect">
            <a:avLst/>
          </a:prstGeom>
        </p:spPr>
      </p:pic>
      <p:pic>
        <p:nvPicPr>
          <p:cNvPr id="21" name="図 20">
            <a:extLst>
              <a:ext uri="{FF2B5EF4-FFF2-40B4-BE49-F238E27FC236}">
                <a16:creationId xmlns:a16="http://schemas.microsoft.com/office/drawing/2014/main" id="{88EB2F64-7BB5-59C3-49FF-69D9B310C47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5682" y="3635708"/>
            <a:ext cx="2237320" cy="1595219"/>
          </a:xfrm>
          <a:prstGeom prst="rect">
            <a:avLst/>
          </a:prstGeom>
        </p:spPr>
      </p:pic>
      <p:sp>
        <p:nvSpPr>
          <p:cNvPr id="28" name="テキスト ボックス 27">
            <a:extLst>
              <a:ext uri="{FF2B5EF4-FFF2-40B4-BE49-F238E27FC236}">
                <a16:creationId xmlns:a16="http://schemas.microsoft.com/office/drawing/2014/main" id="{60AF4D4C-043B-11F3-6C98-155BE9EA0320}"/>
              </a:ext>
            </a:extLst>
          </p:cNvPr>
          <p:cNvSpPr txBox="1"/>
          <p:nvPr/>
        </p:nvSpPr>
        <p:spPr>
          <a:xfrm>
            <a:off x="2796991" y="932399"/>
            <a:ext cx="6276860" cy="4708981"/>
          </a:xfrm>
          <a:prstGeom prst="rect">
            <a:avLst/>
          </a:prstGeom>
          <a:noFill/>
        </p:spPr>
        <p:txBody>
          <a:bodyPr wrap="square" rtlCol="0">
            <a:spAutoFit/>
          </a:bodyPr>
          <a:lstStyle/>
          <a:p>
            <a:pPr algn="just"/>
            <a:r>
              <a:rPr lang="en-US" altLang="ja-JP" sz="2000" i="1" dirty="0">
                <a:latin typeface="Times New Roman" panose="02020603050405020304" pitchFamily="18" charset="0"/>
                <a:cs typeface="Times New Roman" panose="02020603050405020304" pitchFamily="18" charset="0"/>
              </a:rPr>
              <a:t> Figure 3: </a:t>
            </a:r>
          </a:p>
          <a:p>
            <a:pPr algn="just"/>
            <a:r>
              <a:rPr lang="en-US" altLang="ja-JP" sz="2000" i="1" dirty="0">
                <a:latin typeface="Times New Roman" panose="02020603050405020304" pitchFamily="18" charset="0"/>
                <a:cs typeface="Times New Roman" panose="02020603050405020304" pitchFamily="18" charset="0"/>
              </a:rPr>
              <a:t>(a) Schematic drawing of electromagnetic couplings</a:t>
            </a:r>
          </a:p>
          <a:p>
            <a:pPr algn="just"/>
            <a:r>
              <a:rPr lang="en-US" altLang="ja-JP" sz="2000" i="1" dirty="0">
                <a:latin typeface="Times New Roman" panose="02020603050405020304" pitchFamily="18" charset="0"/>
                <a:cs typeface="Times New Roman" panose="02020603050405020304" pitchFamily="18" charset="0"/>
              </a:rPr>
              <a:t>between SMA feedthrough and coaxial structure. </a:t>
            </a:r>
          </a:p>
          <a:p>
            <a:pPr algn="just"/>
            <a:endParaRPr lang="en-US" altLang="ja-JP" sz="2000" i="1" dirty="0">
              <a:latin typeface="Times New Roman" panose="02020603050405020304" pitchFamily="18" charset="0"/>
              <a:cs typeface="Times New Roman" panose="02020603050405020304" pitchFamily="18" charset="0"/>
            </a:endParaRPr>
          </a:p>
          <a:p>
            <a:pPr algn="just"/>
            <a:r>
              <a:rPr lang="en-US" altLang="ja-JP" sz="2000" i="1" dirty="0">
                <a:latin typeface="Times New Roman" panose="02020603050405020304" pitchFamily="18" charset="0"/>
                <a:cs typeface="Times New Roman" panose="02020603050405020304" pitchFamily="18" charset="0"/>
              </a:rPr>
              <a:t>(b) Electromagnetic couplings between SMA feedthrough and a thin ring beam. Inner radius of the coaxial structure: a = 19  mm, ring-beam radius: b, radii of the SMA inner and outer conductor: bi = 0.9  mm, </a:t>
            </a:r>
            <a:r>
              <a:rPr lang="en-US" altLang="ja-JP" sz="2000" i="1" dirty="0" err="1">
                <a:latin typeface="Times New Roman" panose="02020603050405020304" pitchFamily="18" charset="0"/>
                <a:cs typeface="Times New Roman" panose="02020603050405020304" pitchFamily="18" charset="0"/>
              </a:rPr>
              <a:t>bo</a:t>
            </a:r>
            <a:r>
              <a:rPr lang="en-US" altLang="ja-JP" sz="2000" i="1" dirty="0">
                <a:latin typeface="Times New Roman" panose="02020603050405020304" pitchFamily="18" charset="0"/>
                <a:cs typeface="Times New Roman" panose="02020603050405020304" pitchFamily="18" charset="0"/>
              </a:rPr>
              <a:t> = 2.05  mm, and the characteristic impedance of the SMA is Z</a:t>
            </a:r>
            <a:r>
              <a:rPr lang="en-US" altLang="ja-JP" sz="2000" i="1" baseline="-25000" dirty="0">
                <a:latin typeface="Times New Roman" panose="02020603050405020304" pitchFamily="18" charset="0"/>
                <a:cs typeface="Times New Roman" panose="02020603050405020304" pitchFamily="18" charset="0"/>
              </a:rPr>
              <a:t>0</a:t>
            </a:r>
            <a:r>
              <a:rPr lang="en-US" altLang="ja-JP" sz="2000" i="1" dirty="0">
                <a:latin typeface="Times New Roman" panose="02020603050405020304" pitchFamily="18" charset="0"/>
                <a:cs typeface="Times New Roman" panose="02020603050405020304" pitchFamily="18" charset="0"/>
              </a:rPr>
              <a:t> = </a:t>
            </a:r>
            <a:r>
              <a:rPr lang="en-US" altLang="ja-JP" sz="2000" dirty="0">
                <a:latin typeface="Times New Roman" panose="02020603050405020304" pitchFamily="18" charset="0"/>
                <a:cs typeface="Times New Roman" panose="02020603050405020304" pitchFamily="18" charset="0"/>
              </a:rPr>
              <a:t>50 𝛀</a:t>
            </a:r>
            <a:r>
              <a:rPr lang="en-US" altLang="ja-JP" sz="2000" i="1" dirty="0">
                <a:latin typeface="Times New Roman" panose="02020603050405020304" pitchFamily="18" charset="0"/>
                <a:cs typeface="Times New Roman" panose="02020603050405020304" pitchFamily="18" charset="0"/>
              </a:rPr>
              <a:t>.</a:t>
            </a:r>
          </a:p>
          <a:p>
            <a:pPr algn="just"/>
            <a:endParaRPr lang="en-US" altLang="ja-JP" sz="2000" i="1" dirty="0">
              <a:latin typeface="Times New Roman" panose="02020603050405020304" pitchFamily="18" charset="0"/>
              <a:cs typeface="Times New Roman" panose="02020603050405020304" pitchFamily="18" charset="0"/>
            </a:endParaRPr>
          </a:p>
          <a:p>
            <a:pPr algn="just"/>
            <a:r>
              <a:rPr lang="en-US" altLang="ja-JP" sz="2000" i="1" dirty="0">
                <a:latin typeface="Times New Roman" panose="02020603050405020304" pitchFamily="18" charset="0"/>
                <a:cs typeface="Times New Roman" panose="02020603050405020304" pitchFamily="18" charset="0"/>
              </a:rPr>
              <a:t> Figure 4: Equivalent circuit of electromagnetic couplings between SMA feedthrough and coaxial structure. The arrows indicate the couplings between </a:t>
            </a:r>
            <a:r>
              <a:rPr lang="en-US" altLang="ja-JP" sz="2000" i="1" dirty="0">
                <a:solidFill>
                  <a:srgbClr val="002060"/>
                </a:solidFill>
                <a:latin typeface="Times New Roman" panose="02020603050405020304" pitchFamily="18" charset="0"/>
                <a:cs typeface="Times New Roman" panose="02020603050405020304" pitchFamily="18" charset="0"/>
              </a:rPr>
              <a:t>TEM (blue), </a:t>
            </a:r>
            <a:r>
              <a:rPr lang="en-US" altLang="ja-JP" sz="2000" i="1" dirty="0">
                <a:solidFill>
                  <a:srgbClr val="FF0000"/>
                </a:solidFill>
                <a:latin typeface="Times New Roman" panose="02020603050405020304" pitchFamily="18" charset="0"/>
                <a:cs typeface="Times New Roman" panose="02020603050405020304" pitchFamily="18" charset="0"/>
              </a:rPr>
              <a:t>TE (red), </a:t>
            </a:r>
            <a:r>
              <a:rPr lang="en-US" altLang="ja-JP" sz="2000" i="1" dirty="0">
                <a:latin typeface="Times New Roman" panose="02020603050405020304" pitchFamily="18" charset="0"/>
                <a:cs typeface="Times New Roman" panose="02020603050405020304" pitchFamily="18" charset="0"/>
              </a:rPr>
              <a:t>and </a:t>
            </a:r>
            <a:r>
              <a:rPr lang="en-US" altLang="ja-JP" sz="2000" i="1" dirty="0">
                <a:solidFill>
                  <a:srgbClr val="007242"/>
                </a:solidFill>
                <a:latin typeface="Times New Roman" panose="02020603050405020304" pitchFamily="18" charset="0"/>
                <a:cs typeface="Times New Roman" panose="02020603050405020304" pitchFamily="18" charset="0"/>
              </a:rPr>
              <a:t>TM (green).</a:t>
            </a:r>
          </a:p>
          <a:p>
            <a:endParaRPr kumimoji="1" lang="ja-JP" altLang="en-US" sz="2000"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36755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C35D13-BAB7-8F6C-43C5-7F0A820C0ABF}"/>
              </a:ext>
            </a:extLst>
          </p:cNvPr>
          <p:cNvSpPr>
            <a:spLocks noGrp="1"/>
          </p:cNvSpPr>
          <p:nvPr>
            <p:ph type="title"/>
          </p:nvPr>
        </p:nvSpPr>
        <p:spPr>
          <a:xfrm>
            <a:off x="231357" y="60207"/>
            <a:ext cx="8262353" cy="415859"/>
          </a:xfrm>
        </p:spPr>
        <p:txBody>
          <a:bodyPr/>
          <a:lstStyle/>
          <a:p>
            <a:r>
              <a:rPr lang="en-US" altLang="ja-JP" sz="3600" b="1" i="1" dirty="0">
                <a:latin typeface="Times New Roman" panose="02020603050405020304" pitchFamily="18" charset="0"/>
                <a:cs typeface="Times New Roman" panose="02020603050405020304" pitchFamily="18" charset="0"/>
              </a:rPr>
              <a:t>Numerical results</a:t>
            </a:r>
            <a:endParaRPr kumimoji="1" lang="ja-JP" altLang="en-US" sz="3600" b="1" i="1">
              <a:latin typeface="Times New Roman" panose="02020603050405020304" pitchFamily="18" charset="0"/>
              <a:cs typeface="Times New Roman" panose="02020603050405020304" pitchFamily="18" charset="0"/>
            </a:endParaRPr>
          </a:p>
        </p:txBody>
      </p:sp>
      <p:sp>
        <p:nvSpPr>
          <p:cNvPr id="4" name="日付プレースホルダー 3">
            <a:extLst>
              <a:ext uri="{FF2B5EF4-FFF2-40B4-BE49-F238E27FC236}">
                <a16:creationId xmlns:a16="http://schemas.microsoft.com/office/drawing/2014/main" id="{6FB4CB2B-0832-15A9-4587-E8DD1DBF62C9}"/>
              </a:ext>
            </a:extLst>
          </p:cNvPr>
          <p:cNvSpPr>
            <a:spLocks noGrp="1"/>
          </p:cNvSpPr>
          <p:nvPr>
            <p:ph type="dt" sz="half" idx="10"/>
          </p:nvPr>
        </p:nvSpPr>
        <p:spPr>
          <a:xfrm>
            <a:off x="432409" y="6215349"/>
            <a:ext cx="2993834" cy="457200"/>
          </a:xfrm>
        </p:spPr>
        <p:txBody>
          <a:bodyPr/>
          <a:lstStyle/>
          <a:p>
            <a:pPr>
              <a:defRPr/>
            </a:pPr>
            <a:r>
              <a:rPr lang="en-US" altLang="ja-JP"/>
              <a:t>25-27 Mar. 2024, Tsuyoshi Suwada/ KEK Acc.Lab.</a:t>
            </a:r>
            <a:endParaRPr lang="en-US" altLang="ja-JP" dirty="0"/>
          </a:p>
        </p:txBody>
      </p:sp>
      <p:sp>
        <p:nvSpPr>
          <p:cNvPr id="5" name="フッター プレースホルダー 4">
            <a:extLst>
              <a:ext uri="{FF2B5EF4-FFF2-40B4-BE49-F238E27FC236}">
                <a16:creationId xmlns:a16="http://schemas.microsoft.com/office/drawing/2014/main" id="{900A1CE8-0C96-0BB7-30FB-6150867C8924}"/>
              </a:ext>
            </a:extLst>
          </p:cNvPr>
          <p:cNvSpPr>
            <a:spLocks noGrp="1"/>
          </p:cNvSpPr>
          <p:nvPr>
            <p:ph type="ftr" sz="quarter" idx="11"/>
          </p:nvPr>
        </p:nvSpPr>
        <p:spPr>
          <a:xfrm>
            <a:off x="3124199" y="6380604"/>
            <a:ext cx="3309651" cy="457200"/>
          </a:xfrm>
        </p:spPr>
        <p:txBody>
          <a:bodyPr/>
          <a:lstStyle/>
          <a:p>
            <a:pPr>
              <a:defRPr/>
            </a:pPr>
            <a:r>
              <a:rPr lang="en-US" altLang="ja-JP"/>
              <a:t>SuperKEKB MAC@KEK</a:t>
            </a:r>
            <a:endParaRPr lang="en-US" altLang="ja-JP" dirty="0"/>
          </a:p>
        </p:txBody>
      </p:sp>
      <p:sp>
        <p:nvSpPr>
          <p:cNvPr id="6" name="スライド番号プレースホルダー 5">
            <a:extLst>
              <a:ext uri="{FF2B5EF4-FFF2-40B4-BE49-F238E27FC236}">
                <a16:creationId xmlns:a16="http://schemas.microsoft.com/office/drawing/2014/main" id="{655B454E-A39A-E46F-6643-44E4A6133AB6}"/>
              </a:ext>
            </a:extLst>
          </p:cNvPr>
          <p:cNvSpPr>
            <a:spLocks noGrp="1"/>
          </p:cNvSpPr>
          <p:nvPr>
            <p:ph type="sldNum" sz="quarter" idx="12"/>
          </p:nvPr>
        </p:nvSpPr>
        <p:spPr/>
        <p:txBody>
          <a:bodyPr/>
          <a:lstStyle/>
          <a:p>
            <a:pPr>
              <a:defRPr/>
            </a:pPr>
            <a:fld id="{8B32D11D-22B9-5C47-BCFB-FBB67FA0117B}" type="slidenum">
              <a:rPr lang="en-US" altLang="ja-JP" smtClean="0"/>
              <a:pPr>
                <a:defRPr/>
              </a:pPr>
              <a:t>35</a:t>
            </a:fld>
            <a:endParaRPr lang="en-US" altLang="ja-JP"/>
          </a:p>
        </p:txBody>
      </p:sp>
      <p:sp>
        <p:nvSpPr>
          <p:cNvPr id="3" name="テキスト ボックス 2">
            <a:extLst>
              <a:ext uri="{FF2B5EF4-FFF2-40B4-BE49-F238E27FC236}">
                <a16:creationId xmlns:a16="http://schemas.microsoft.com/office/drawing/2014/main" id="{8BA485CA-1D65-C5B2-6741-3FCE9DE8F6B8}"/>
              </a:ext>
            </a:extLst>
          </p:cNvPr>
          <p:cNvSpPr txBox="1"/>
          <p:nvPr/>
        </p:nvSpPr>
        <p:spPr>
          <a:xfrm>
            <a:off x="558685" y="5393063"/>
            <a:ext cx="8415820" cy="646331"/>
          </a:xfrm>
          <a:prstGeom prst="rect">
            <a:avLst/>
          </a:prstGeom>
          <a:noFill/>
        </p:spPr>
        <p:txBody>
          <a:bodyPr wrap="square" rtlCol="0">
            <a:spAutoFit/>
          </a:bodyPr>
          <a:lstStyle/>
          <a:p>
            <a:r>
              <a:rPr lang="en-US" altLang="ja-JP" sz="1200" dirty="0">
                <a:effectLst/>
                <a:latin typeface="Times"/>
                <a:ea typeface="ＭＳ Ｐゴシック" panose="020B0600070205080204" pitchFamily="34" charset="-128"/>
                <a:cs typeface="Times"/>
              </a:rPr>
              <a:t>Tsuyoshi </a:t>
            </a:r>
            <a:r>
              <a:rPr lang="en-US" altLang="ja-JP" sz="1200" dirty="0" err="1">
                <a:effectLst/>
                <a:latin typeface="Times"/>
                <a:ea typeface="ＭＳ Ｐゴシック" panose="020B0600070205080204" pitchFamily="34" charset="-128"/>
                <a:cs typeface="Times"/>
              </a:rPr>
              <a:t>Suwada</a:t>
            </a:r>
            <a:r>
              <a:rPr lang="en-US" altLang="ja-JP" sz="1200" dirty="0">
                <a:effectLst/>
                <a:latin typeface="Times"/>
                <a:ea typeface="ＭＳ Ｐゴシック" panose="020B0600070205080204" pitchFamily="34" charset="-128"/>
                <a:cs typeface="Times"/>
              </a:rPr>
              <a:t>, “Modal Analysis of Electromagnetic Couplings between SMA-Feedthrough Electrode and Beam for Wideband Beam Monitor”; Poster presented at </a:t>
            </a:r>
            <a:r>
              <a:rPr lang="en-US" altLang="ja-JP" sz="1200" i="1" dirty="0">
                <a:effectLst/>
                <a:latin typeface="Times"/>
                <a:ea typeface="ＭＳ Ｐゴシック" panose="020B0600070205080204" pitchFamily="34" charset="-128"/>
                <a:cs typeface="ＭＳ Ｐゴシック" panose="020B0600070205080204" pitchFamily="34" charset="-128"/>
              </a:rPr>
              <a:t>the 10th International Beam Instrumentation Conference (IBIC2021)</a:t>
            </a:r>
            <a:r>
              <a:rPr lang="en-US" altLang="ja-JP" sz="1200" dirty="0">
                <a:effectLst/>
                <a:latin typeface="Times"/>
                <a:ea typeface="ＭＳ Ｐゴシック" panose="020B0600070205080204" pitchFamily="34" charset="-128"/>
                <a:cs typeface="ＭＳ Ｐゴシック" panose="020B0600070205080204" pitchFamily="34" charset="-128"/>
              </a:rPr>
              <a:t>, </a:t>
            </a:r>
            <a:r>
              <a:rPr lang="en-US" altLang="ja-JP" sz="1200" i="1" dirty="0">
                <a:solidFill>
                  <a:srgbClr val="262626"/>
                </a:solidFill>
                <a:effectLst/>
                <a:latin typeface="Times"/>
                <a:ea typeface="ヒラギノ角ゴ Pro W3" panose="020B0300000000000000" pitchFamily="34" charset="-128"/>
                <a:cs typeface="ヒラギノ角ゴ Pro W3" panose="020B0300000000000000" pitchFamily="34" charset="-128"/>
              </a:rPr>
              <a:t>Video meeting hosted by PAL, Korea</a:t>
            </a:r>
            <a:r>
              <a:rPr lang="en-US" altLang="ja-JP" sz="1200" dirty="0">
                <a:effectLst/>
                <a:latin typeface="Times"/>
                <a:ea typeface="ＭＳ Ｐゴシック" panose="020B0600070205080204" pitchFamily="34" charset="-128"/>
                <a:cs typeface="ＭＳ Ｐゴシック" panose="020B0600070205080204" pitchFamily="34" charset="-128"/>
              </a:rPr>
              <a:t>, Sep. 13-16, 2021 (WEPP12).</a:t>
            </a:r>
            <a:r>
              <a:rPr lang="ja-JP" altLang="ja-JP" sz="1200">
                <a:effectLst/>
              </a:rPr>
              <a:t> </a:t>
            </a:r>
            <a:endParaRPr kumimoji="1" lang="ja-JP" altLang="en-US" sz="1200">
              <a:latin typeface="Times New Roman" panose="02020603050405020304" pitchFamily="18" charset="0"/>
              <a:cs typeface="Times New Roman" panose="02020603050405020304" pitchFamily="18" charset="0"/>
            </a:endParaRPr>
          </a:p>
        </p:txBody>
      </p:sp>
      <p:sp>
        <p:nvSpPr>
          <p:cNvPr id="19" name="Text Placeholder 20">
            <a:extLst>
              <a:ext uri="{FF2B5EF4-FFF2-40B4-BE49-F238E27FC236}">
                <a16:creationId xmlns:a16="http://schemas.microsoft.com/office/drawing/2014/main" id="{94EE21BD-6888-66AB-3AC2-7CCB42D5A8C1}"/>
              </a:ext>
            </a:extLst>
          </p:cNvPr>
          <p:cNvSpPr txBox="1">
            <a:spLocks/>
          </p:cNvSpPr>
          <p:nvPr/>
        </p:nvSpPr>
        <p:spPr>
          <a:xfrm>
            <a:off x="231357" y="421456"/>
            <a:ext cx="3371667" cy="646331"/>
          </a:xfrm>
          <a:prstGeom prst="rect">
            <a:avLst/>
          </a:prstGeom>
        </p:spPr>
        <p:txBody>
          <a:bodyPr/>
          <a:lstStyle>
            <a:lvl1pPr marL="342900" indent="-342900" algn="l" rtl="0" eaLnBrk="0" fontAlgn="base" hangingPunct="0">
              <a:spcBef>
                <a:spcPct val="20000"/>
              </a:spcBef>
              <a:spcAft>
                <a:spcPct val="0"/>
              </a:spcAft>
              <a:buClr>
                <a:schemeClr val="accent1"/>
              </a:buClr>
              <a:buSzPct val="65000"/>
              <a:buFont typeface="Monotype Sorts" pitchFamily="2" charset="2"/>
              <a:buChar char="s"/>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sz="1600" b="1" i="1" dirty="0">
                <a:solidFill>
                  <a:srgbClr val="910002"/>
                </a:solidFill>
                <a:latin typeface="Times New Roman" panose="02020603050405020304" pitchFamily="18" charset="0"/>
                <a:cs typeface="Times New Roman" panose="02020603050405020304" pitchFamily="18" charset="0"/>
              </a:rPr>
              <a:t>Calculations of input impedances for TEM+TE and TEM+TM modes</a:t>
            </a:r>
          </a:p>
        </p:txBody>
      </p:sp>
      <p:sp>
        <p:nvSpPr>
          <p:cNvPr id="28" name="テキスト ボックス 27">
            <a:extLst>
              <a:ext uri="{FF2B5EF4-FFF2-40B4-BE49-F238E27FC236}">
                <a16:creationId xmlns:a16="http://schemas.microsoft.com/office/drawing/2014/main" id="{60AF4D4C-043B-11F3-6C98-155BE9EA0320}"/>
              </a:ext>
            </a:extLst>
          </p:cNvPr>
          <p:cNvSpPr txBox="1"/>
          <p:nvPr/>
        </p:nvSpPr>
        <p:spPr>
          <a:xfrm>
            <a:off x="2399617" y="887355"/>
            <a:ext cx="2172383" cy="4185761"/>
          </a:xfrm>
          <a:prstGeom prst="rect">
            <a:avLst/>
          </a:prstGeom>
          <a:noFill/>
        </p:spPr>
        <p:txBody>
          <a:bodyPr wrap="square" rtlCol="0">
            <a:spAutoFit/>
          </a:bodyPr>
          <a:lstStyle/>
          <a:p>
            <a:pPr algn="just"/>
            <a:r>
              <a:rPr lang="en-US" altLang="ja-JP" sz="1400" i="1" dirty="0">
                <a:latin typeface="Times" pitchFamily="2" charset="0"/>
              </a:rPr>
              <a:t> Figure 5: </a:t>
            </a:r>
          </a:p>
          <a:p>
            <a:pPr marL="342900" indent="-342900" algn="just">
              <a:buAutoNum type="alphaLcParenBoth"/>
            </a:pPr>
            <a:r>
              <a:rPr lang="en-US" altLang="ja-JP" sz="1400" i="1" dirty="0">
                <a:latin typeface="Times" pitchFamily="2" charset="0"/>
              </a:rPr>
              <a:t>Variations in the input impedance (TEM+TE modes) as a function of frequency and the beam size. </a:t>
            </a:r>
          </a:p>
          <a:p>
            <a:pPr algn="just"/>
            <a:endParaRPr lang="en-US" altLang="ja-JP" sz="1400" i="1" dirty="0">
              <a:latin typeface="Times" pitchFamily="2" charset="0"/>
            </a:endParaRPr>
          </a:p>
          <a:p>
            <a:pPr algn="just"/>
            <a:endParaRPr lang="en-US" altLang="ja-JP" sz="1400" i="1" dirty="0">
              <a:latin typeface="Times" pitchFamily="2" charset="0"/>
            </a:endParaRPr>
          </a:p>
          <a:p>
            <a:pPr algn="just"/>
            <a:endParaRPr lang="en-US" altLang="ja-JP" sz="1400" i="1" dirty="0">
              <a:latin typeface="Times" pitchFamily="2" charset="0"/>
            </a:endParaRPr>
          </a:p>
          <a:p>
            <a:pPr algn="just"/>
            <a:endParaRPr lang="en-US" altLang="ja-JP" sz="1400" i="1" dirty="0">
              <a:latin typeface="Times" pitchFamily="2" charset="0"/>
            </a:endParaRPr>
          </a:p>
          <a:p>
            <a:pPr algn="just"/>
            <a:r>
              <a:rPr lang="en-US" altLang="ja-JP" sz="1400" i="1" dirty="0">
                <a:latin typeface="Times" pitchFamily="2" charset="0"/>
              </a:rPr>
              <a:t>  (b) Variations in that (TEM+TM modes) as a function of frequency and the beam size. </a:t>
            </a:r>
          </a:p>
          <a:p>
            <a:pPr algn="just"/>
            <a:r>
              <a:rPr lang="en-US" altLang="ja-JP" sz="1400" i="1" dirty="0">
                <a:latin typeface="Times" pitchFamily="2" charset="0"/>
              </a:rPr>
              <a:t>The subscripts n  and maximum m  are fixed to 1 and 5, respectively. </a:t>
            </a:r>
          </a:p>
          <a:p>
            <a:pPr algn="just"/>
            <a:r>
              <a:rPr lang="en-US" altLang="ja-JP" sz="1400" i="1" dirty="0">
                <a:latin typeface="Times" pitchFamily="2" charset="0"/>
              </a:rPr>
              <a:t>The extruding length is fixed to 1 mm.</a:t>
            </a:r>
            <a:endParaRPr lang="en-US" altLang="ja-JP" sz="1400" i="1" dirty="0">
              <a:effectLst/>
              <a:latin typeface="Times" pitchFamily="2" charset="0"/>
            </a:endParaRPr>
          </a:p>
        </p:txBody>
      </p:sp>
      <p:pic>
        <p:nvPicPr>
          <p:cNvPr id="8" name="図 7">
            <a:extLst>
              <a:ext uri="{FF2B5EF4-FFF2-40B4-BE49-F238E27FC236}">
                <a16:creationId xmlns:a16="http://schemas.microsoft.com/office/drawing/2014/main" id="{09E9E2ED-C4BC-8E60-2422-0C3859A62D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77" y="1011609"/>
            <a:ext cx="2269488" cy="2083543"/>
          </a:xfrm>
          <a:prstGeom prst="rect">
            <a:avLst/>
          </a:prstGeom>
        </p:spPr>
      </p:pic>
      <p:pic>
        <p:nvPicPr>
          <p:cNvPr id="9" name="図 8">
            <a:extLst>
              <a:ext uri="{FF2B5EF4-FFF2-40B4-BE49-F238E27FC236}">
                <a16:creationId xmlns:a16="http://schemas.microsoft.com/office/drawing/2014/main" id="{E89D062B-742C-3BF9-2188-4AAAE727BF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37" y="3186372"/>
            <a:ext cx="2269488" cy="2083542"/>
          </a:xfrm>
          <a:prstGeom prst="rect">
            <a:avLst/>
          </a:prstGeom>
        </p:spPr>
      </p:pic>
      <p:pic>
        <p:nvPicPr>
          <p:cNvPr id="10" name="図 9">
            <a:extLst>
              <a:ext uri="{FF2B5EF4-FFF2-40B4-BE49-F238E27FC236}">
                <a16:creationId xmlns:a16="http://schemas.microsoft.com/office/drawing/2014/main" id="{543F5476-E13F-9411-0C4A-FB7E81E3B8B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89700" y="993798"/>
            <a:ext cx="2308288" cy="2119164"/>
          </a:xfrm>
          <a:prstGeom prst="rect">
            <a:avLst/>
          </a:prstGeom>
        </p:spPr>
      </p:pic>
      <p:pic>
        <p:nvPicPr>
          <p:cNvPr id="11" name="図 10">
            <a:extLst>
              <a:ext uri="{FF2B5EF4-FFF2-40B4-BE49-F238E27FC236}">
                <a16:creationId xmlns:a16="http://schemas.microsoft.com/office/drawing/2014/main" id="{20626035-034D-30CE-39FC-4DA4D79AEF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10378" y="3321968"/>
            <a:ext cx="2308289" cy="2119165"/>
          </a:xfrm>
          <a:prstGeom prst="rect">
            <a:avLst/>
          </a:prstGeom>
        </p:spPr>
      </p:pic>
      <p:sp>
        <p:nvSpPr>
          <p:cNvPr id="12" name="テキスト ボックス 11">
            <a:extLst>
              <a:ext uri="{FF2B5EF4-FFF2-40B4-BE49-F238E27FC236}">
                <a16:creationId xmlns:a16="http://schemas.microsoft.com/office/drawing/2014/main" id="{312868CA-5570-0776-979E-994FB7459A65}"/>
              </a:ext>
            </a:extLst>
          </p:cNvPr>
          <p:cNvSpPr txBox="1"/>
          <p:nvPr/>
        </p:nvSpPr>
        <p:spPr>
          <a:xfrm>
            <a:off x="7058345" y="891457"/>
            <a:ext cx="2060978" cy="4401205"/>
          </a:xfrm>
          <a:prstGeom prst="rect">
            <a:avLst/>
          </a:prstGeom>
          <a:noFill/>
        </p:spPr>
        <p:txBody>
          <a:bodyPr wrap="square" rtlCol="0">
            <a:spAutoFit/>
          </a:bodyPr>
          <a:lstStyle/>
          <a:p>
            <a:pPr algn="just"/>
            <a:r>
              <a:rPr lang="en-US" altLang="ja-JP" sz="1400" i="1" dirty="0">
                <a:latin typeface="Times" pitchFamily="2" charset="0"/>
              </a:rPr>
              <a:t>Figure 6: </a:t>
            </a:r>
          </a:p>
          <a:p>
            <a:pPr algn="just"/>
            <a:r>
              <a:rPr lang="en-US" altLang="ja-JP" sz="1400" i="1" dirty="0">
                <a:latin typeface="Times" pitchFamily="2" charset="0"/>
              </a:rPr>
              <a:t>Variations in the coupling strengths between the TEM modes as a function of frequency and the beam size.</a:t>
            </a:r>
          </a:p>
          <a:p>
            <a:pPr algn="just"/>
            <a:endParaRPr lang="en-US" altLang="ja-JP" sz="1400" i="1" dirty="0">
              <a:effectLst/>
              <a:latin typeface="Times" pitchFamily="2" charset="0"/>
            </a:endParaRPr>
          </a:p>
          <a:p>
            <a:pPr algn="just"/>
            <a:endParaRPr lang="en-US" altLang="ja-JP" sz="1400" i="1" dirty="0">
              <a:latin typeface="Times" pitchFamily="2" charset="0"/>
            </a:endParaRPr>
          </a:p>
          <a:p>
            <a:pPr algn="just"/>
            <a:endParaRPr lang="en-US" altLang="ja-JP" sz="1400" i="1" dirty="0">
              <a:effectLst/>
              <a:latin typeface="Times" pitchFamily="2" charset="0"/>
            </a:endParaRPr>
          </a:p>
          <a:p>
            <a:pPr algn="just"/>
            <a:endParaRPr lang="en-US" altLang="ja-JP" sz="1400" i="1" dirty="0">
              <a:latin typeface="Times" pitchFamily="2" charset="0"/>
            </a:endParaRPr>
          </a:p>
          <a:p>
            <a:pPr algn="just"/>
            <a:endParaRPr lang="en-US" altLang="ja-JP" sz="1400" i="1" dirty="0">
              <a:effectLst/>
              <a:latin typeface="Times" pitchFamily="2" charset="0"/>
            </a:endParaRPr>
          </a:p>
          <a:p>
            <a:pPr algn="just"/>
            <a:endParaRPr lang="en-US" altLang="ja-JP" sz="1400" i="1" dirty="0">
              <a:effectLst/>
              <a:latin typeface="Times" pitchFamily="2" charset="0"/>
            </a:endParaRPr>
          </a:p>
          <a:p>
            <a:pPr algn="just"/>
            <a:r>
              <a:rPr lang="en-US" altLang="ja-JP" sz="1400" i="1" dirty="0">
                <a:latin typeface="Times" pitchFamily="2" charset="0"/>
              </a:rPr>
              <a:t> Figure 7: </a:t>
            </a:r>
          </a:p>
          <a:p>
            <a:pPr algn="just"/>
            <a:r>
              <a:rPr lang="en-US" altLang="ja-JP" sz="1400" i="1" dirty="0">
                <a:latin typeface="Times" pitchFamily="2" charset="0"/>
              </a:rPr>
              <a:t>Variations in the coupling strengths between the TEM modes as functions of frequency and the length. The transverse charge distribution of 𝛔</a:t>
            </a:r>
            <a:r>
              <a:rPr lang="en-US" altLang="ja-JP" sz="1400" i="1" baseline="-25000" dirty="0">
                <a:latin typeface="Times" pitchFamily="2" charset="0"/>
              </a:rPr>
              <a:t>b</a:t>
            </a:r>
            <a:r>
              <a:rPr lang="en-US" altLang="ja-JP" sz="1400" i="1" dirty="0">
                <a:latin typeface="Times" pitchFamily="2" charset="0"/>
              </a:rPr>
              <a:t> = 4 mm is fixed.</a:t>
            </a:r>
          </a:p>
        </p:txBody>
      </p:sp>
    </p:spTree>
    <p:extLst>
      <p:ext uri="{BB962C8B-B14F-4D97-AF65-F5344CB8AC3E}">
        <p14:creationId xmlns:p14="http://schemas.microsoft.com/office/powerpoint/2010/main" val="970300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日付プレースホルダー 3">
            <a:extLst>
              <a:ext uri="{FF2B5EF4-FFF2-40B4-BE49-F238E27FC236}">
                <a16:creationId xmlns:a16="http://schemas.microsoft.com/office/drawing/2014/main" id="{A1597EC1-CF51-8940-A5AE-13044A35B445}"/>
              </a:ext>
            </a:extLst>
          </p:cNvPr>
          <p:cNvSpPr>
            <a:spLocks noGrp="1"/>
          </p:cNvSpPr>
          <p:nvPr>
            <p:ph type="dt" sz="quarter" idx="10"/>
          </p:nvPr>
        </p:nvSpPr>
        <p:spPr>
          <a:xfrm>
            <a:off x="454442" y="6248400"/>
            <a:ext cx="2608243"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25-27 Mar. 2024, Tsuyoshi Suwada/ KEK Acc.Lab.</a:t>
            </a:r>
            <a:endParaRPr lang="en-US" altLang="ja-JP" sz="1400" dirty="0">
              <a:solidFill>
                <a:schemeClr val="folHlink"/>
              </a:solidFill>
              <a:latin typeface="Times" pitchFamily="2" charset="0"/>
            </a:endParaRPr>
          </a:p>
        </p:txBody>
      </p:sp>
      <p:sp>
        <p:nvSpPr>
          <p:cNvPr id="10242" name="フッター プレースホルダー 4">
            <a:extLst>
              <a:ext uri="{FF2B5EF4-FFF2-40B4-BE49-F238E27FC236}">
                <a16:creationId xmlns:a16="http://schemas.microsoft.com/office/drawing/2014/main" id="{2F3047DC-F557-8C47-AD88-F36FB417DEFC}"/>
              </a:ext>
            </a:extLst>
          </p:cNvPr>
          <p:cNvSpPr>
            <a:spLocks noGrp="1"/>
          </p:cNvSpPr>
          <p:nvPr>
            <p:ph type="ftr" sz="quarter" idx="11"/>
          </p:nvPr>
        </p:nvSpPr>
        <p:spPr>
          <a:xfrm>
            <a:off x="3366574" y="6402638"/>
            <a:ext cx="3517900"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SuperKEKB MAC@KEK</a:t>
            </a:r>
            <a:endParaRPr lang="en-US" altLang="ja-JP" sz="1400" dirty="0">
              <a:solidFill>
                <a:schemeClr val="folHlink"/>
              </a:solidFill>
              <a:latin typeface="Times" pitchFamily="2" charset="0"/>
            </a:endParaRPr>
          </a:p>
        </p:txBody>
      </p:sp>
      <p:sp>
        <p:nvSpPr>
          <p:cNvPr id="10243" name="スライド番号プレースホルダー 5">
            <a:extLst>
              <a:ext uri="{FF2B5EF4-FFF2-40B4-BE49-F238E27FC236}">
                <a16:creationId xmlns:a16="http://schemas.microsoft.com/office/drawing/2014/main" id="{AEF52CED-7ECA-AC47-BF2F-68C5408E9F5A}"/>
              </a:ext>
            </a:extLst>
          </p:cNvPr>
          <p:cNvSpPr>
            <a:spLocks noGrp="1"/>
          </p:cNvSpPr>
          <p:nvPr>
            <p:ph type="sldNum" sz="quarter" idx="12"/>
          </p:nvPr>
        </p:nvSpPr>
        <p:spPr>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fld id="{9957957C-0BDD-0D40-87D4-5734E876F481}" type="slidenum">
              <a:rPr lang="en-US" altLang="ja-JP" sz="1400">
                <a:solidFill>
                  <a:schemeClr val="folHlink"/>
                </a:solidFill>
                <a:latin typeface="Times" pitchFamily="2" charset="0"/>
              </a:rPr>
              <a:pPr/>
              <a:t>4</a:t>
            </a:fld>
            <a:endParaRPr lang="en-US" altLang="ja-JP" sz="1400">
              <a:solidFill>
                <a:schemeClr val="folHlink"/>
              </a:solidFill>
              <a:latin typeface="Times" pitchFamily="2" charset="0"/>
            </a:endParaRPr>
          </a:p>
        </p:txBody>
      </p:sp>
      <p:sp>
        <p:nvSpPr>
          <p:cNvPr id="10244" name="Rectangle 2">
            <a:extLst>
              <a:ext uri="{FF2B5EF4-FFF2-40B4-BE49-F238E27FC236}">
                <a16:creationId xmlns:a16="http://schemas.microsoft.com/office/drawing/2014/main" id="{A7BC4477-FC39-5442-A1C8-523101152CB8}"/>
              </a:ext>
            </a:extLst>
          </p:cNvPr>
          <p:cNvSpPr>
            <a:spLocks noGrp="1" noChangeArrowheads="1"/>
          </p:cNvSpPr>
          <p:nvPr>
            <p:ph type="title"/>
          </p:nvPr>
        </p:nvSpPr>
        <p:spPr>
          <a:xfrm>
            <a:off x="685800" y="10810"/>
            <a:ext cx="7772400" cy="990600"/>
          </a:xfrm>
        </p:spPr>
        <p:txBody>
          <a:bodyPr/>
          <a:lstStyle/>
          <a:p>
            <a:pPr eaLnBrk="1" hangingPunct="1"/>
            <a:r>
              <a:rPr lang="en-US" altLang="ja-JP" sz="2800" b="1" i="1" dirty="0">
                <a:solidFill>
                  <a:srgbClr val="002060"/>
                </a:solidFill>
                <a:latin typeface="Times" pitchFamily="2" charset="0"/>
                <a:ea typeface="平成明朝" pitchFamily="84" charset="-128"/>
              </a:rPr>
              <a:t>e- and e+ capture process in the e+ capture section through dynamical phase-slip process</a:t>
            </a:r>
          </a:p>
        </p:txBody>
      </p:sp>
      <p:pic>
        <p:nvPicPr>
          <p:cNvPr id="6" name="図 5" descr="ダイアグラム&#10;&#10;自動的に生成された説明">
            <a:extLst>
              <a:ext uri="{FF2B5EF4-FFF2-40B4-BE49-F238E27FC236}">
                <a16:creationId xmlns:a16="http://schemas.microsoft.com/office/drawing/2014/main" id="{22356D87-516D-6786-B940-946DFEE222C6}"/>
              </a:ext>
            </a:extLst>
          </p:cNvPr>
          <p:cNvPicPr>
            <a:picLocks noChangeAspect="1"/>
          </p:cNvPicPr>
          <p:nvPr/>
        </p:nvPicPr>
        <p:blipFill>
          <a:blip r:embed="rId2"/>
          <a:stretch>
            <a:fillRect/>
          </a:stretch>
        </p:blipFill>
        <p:spPr>
          <a:xfrm>
            <a:off x="575131" y="1048232"/>
            <a:ext cx="7993738" cy="4096644"/>
          </a:xfrm>
          <a:prstGeom prst="rect">
            <a:avLst/>
          </a:prstGeom>
        </p:spPr>
      </p:pic>
      <p:sp>
        <p:nvSpPr>
          <p:cNvPr id="2" name="テキスト ボックス 1">
            <a:extLst>
              <a:ext uri="{FF2B5EF4-FFF2-40B4-BE49-F238E27FC236}">
                <a16:creationId xmlns:a16="http://schemas.microsoft.com/office/drawing/2014/main" id="{2B906143-D15D-E251-5572-85504FF1E5D0}"/>
              </a:ext>
            </a:extLst>
          </p:cNvPr>
          <p:cNvSpPr txBox="1"/>
          <p:nvPr/>
        </p:nvSpPr>
        <p:spPr>
          <a:xfrm>
            <a:off x="231354" y="5188658"/>
            <a:ext cx="8912646" cy="1077218"/>
          </a:xfrm>
          <a:prstGeom prst="rect">
            <a:avLst/>
          </a:prstGeom>
          <a:noFill/>
          <a:ln>
            <a:solidFill>
              <a:srgbClr val="006600"/>
            </a:solidFill>
          </a:ln>
        </p:spPr>
        <p:txBody>
          <a:bodyPr wrap="square" rtlCol="0">
            <a:spAutoFit/>
          </a:bodyPr>
          <a:lstStyle/>
          <a:p>
            <a:pPr marL="342900" indent="-342900">
              <a:buFont typeface="Arial" panose="020B0604020202020204" pitchFamily="34" charset="0"/>
              <a:buChar char="•"/>
            </a:pPr>
            <a:r>
              <a:rPr kumimoji="1" lang="en-US" altLang="ja-JP" sz="1600" i="1" dirty="0">
                <a:solidFill>
                  <a:srgbClr val="0000FF"/>
                </a:solidFill>
                <a:latin typeface="Times New Roman" panose="02020603050405020304" pitchFamily="18" charset="0"/>
                <a:cs typeface="Times New Roman" panose="02020603050405020304" pitchFamily="18" charset="0"/>
              </a:rPr>
              <a:t>The line order for the e- and e+ bunches are generated with very short time intervals </a:t>
            </a:r>
            <a:r>
              <a:rPr kumimoji="1" lang="en-US" altLang="ja-JP" sz="1600" dirty="0">
                <a:solidFill>
                  <a:srgbClr val="0000FF"/>
                </a:solidFill>
                <a:latin typeface="Times New Roman" panose="02020603050405020304" pitchFamily="18" charset="0"/>
                <a:cs typeface="Times New Roman" panose="02020603050405020304" pitchFamily="18" charset="0"/>
              </a:rPr>
              <a:t>(</a:t>
            </a:r>
            <a:r>
              <a:rPr kumimoji="1" lang="en-US" altLang="ja-JP" sz="1600" i="1" dirty="0">
                <a:solidFill>
                  <a:srgbClr val="0000FF"/>
                </a:solidFill>
                <a:latin typeface="Symbol" pitchFamily="2" charset="2"/>
              </a:rPr>
              <a:t>D</a:t>
            </a:r>
            <a:r>
              <a:rPr kumimoji="1" lang="en-US" altLang="ja-JP" sz="1600" i="1" dirty="0">
                <a:solidFill>
                  <a:srgbClr val="0000FF"/>
                </a:solidFill>
                <a:latin typeface="Times" pitchFamily="2" charset="0"/>
              </a:rPr>
              <a:t>t~  </a:t>
            </a:r>
            <a:r>
              <a:rPr kumimoji="1" lang="en-US" altLang="ja-JP" sz="1600" dirty="0">
                <a:solidFill>
                  <a:srgbClr val="0000FF"/>
                </a:solidFill>
                <a:latin typeface="Times" pitchFamily="2" charset="0"/>
              </a:rPr>
              <a:t>0</a:t>
            </a:r>
            <a:r>
              <a:rPr kumimoji="1" lang="en-US" altLang="ja-JP" sz="1600" i="1" dirty="0">
                <a:solidFill>
                  <a:srgbClr val="0000FF"/>
                </a:solidFill>
                <a:latin typeface="Times" pitchFamily="2" charset="0"/>
              </a:rPr>
              <a:t> - </a:t>
            </a:r>
            <a:r>
              <a:rPr kumimoji="1" lang="en-US" altLang="ja-JP" sz="1600" dirty="0">
                <a:solidFill>
                  <a:srgbClr val="0000FF"/>
                </a:solidFill>
                <a:latin typeface="Times" pitchFamily="2" charset="0"/>
              </a:rPr>
              <a:t>300 </a:t>
            </a:r>
            <a:r>
              <a:rPr kumimoji="1" lang="en-US" altLang="ja-JP" sz="1600" dirty="0" err="1">
                <a:solidFill>
                  <a:srgbClr val="0000FF"/>
                </a:solidFill>
                <a:latin typeface="Times" pitchFamily="2" charset="0"/>
              </a:rPr>
              <a:t>ps</a:t>
            </a:r>
            <a:r>
              <a:rPr kumimoji="1" lang="en-US" altLang="ja-JP" sz="1600" dirty="0">
                <a:solidFill>
                  <a:srgbClr val="0000FF"/>
                </a:solidFill>
                <a:latin typeface="Times" pitchFamily="2" charset="0"/>
              </a:rPr>
              <a:t>) </a:t>
            </a:r>
            <a:r>
              <a:rPr kumimoji="1" lang="en-US" altLang="ja-JP" sz="1600" i="1" dirty="0">
                <a:solidFill>
                  <a:srgbClr val="0000FF"/>
                </a:solidFill>
                <a:latin typeface="Times" pitchFamily="2" charset="0"/>
              </a:rPr>
              <a:t>depending on the capture phase.</a:t>
            </a:r>
          </a:p>
          <a:p>
            <a:pPr marL="342900" indent="-342900">
              <a:buFont typeface="Arial" panose="020B0604020202020204" pitchFamily="34" charset="0"/>
              <a:buChar char="•"/>
            </a:pPr>
            <a:r>
              <a:rPr kumimoji="1" lang="en-US" altLang="ja-JP" sz="1600" i="1" dirty="0">
                <a:solidFill>
                  <a:srgbClr val="0000FF"/>
                </a:solidFill>
                <a:latin typeface="Times" pitchFamily="2" charset="0"/>
              </a:rPr>
              <a:t>To understand the dynamical capture process, it is required to precisely measure the time interval </a:t>
            </a:r>
            <a:r>
              <a:rPr kumimoji="1" lang="en-US" altLang="ja-JP" sz="1600" i="1" dirty="0">
                <a:solidFill>
                  <a:srgbClr val="0000FF"/>
                </a:solidFill>
                <a:latin typeface="Symbol" pitchFamily="2" charset="2"/>
              </a:rPr>
              <a:t>D</a:t>
            </a:r>
            <a:r>
              <a:rPr kumimoji="1" lang="en-US" altLang="ja-JP" sz="1600" i="1" dirty="0">
                <a:solidFill>
                  <a:srgbClr val="0000FF"/>
                </a:solidFill>
                <a:latin typeface="Times" pitchFamily="2" charset="0"/>
              </a:rPr>
              <a:t>t between these two bunches. </a:t>
            </a:r>
          </a:p>
        </p:txBody>
      </p:sp>
      <p:sp>
        <p:nvSpPr>
          <p:cNvPr id="4" name="テキスト ボックス 3">
            <a:extLst>
              <a:ext uri="{FF2B5EF4-FFF2-40B4-BE49-F238E27FC236}">
                <a16:creationId xmlns:a16="http://schemas.microsoft.com/office/drawing/2014/main" id="{962F7EEE-F8B0-63E5-531A-8F7A5E48E8D9}"/>
              </a:ext>
            </a:extLst>
          </p:cNvPr>
          <p:cNvSpPr txBox="1"/>
          <p:nvPr/>
        </p:nvSpPr>
        <p:spPr>
          <a:xfrm>
            <a:off x="7921131" y="2220420"/>
            <a:ext cx="1057615" cy="369332"/>
          </a:xfrm>
          <a:prstGeom prst="rect">
            <a:avLst/>
          </a:prstGeom>
          <a:noFill/>
        </p:spPr>
        <p:txBody>
          <a:bodyPr wrap="square">
            <a:spAutoFit/>
          </a:bodyPr>
          <a:lstStyle/>
          <a:p>
            <a:r>
              <a:rPr kumimoji="1" lang="en-US" altLang="ja-JP" sz="1800" i="1" dirty="0">
                <a:solidFill>
                  <a:srgbClr val="FF0000"/>
                </a:solidFill>
                <a:latin typeface="Times" pitchFamily="2" charset="0"/>
              </a:rPr>
              <a:t>rear e+</a:t>
            </a:r>
            <a:endParaRPr lang="ja-JP" altLang="en-US" sz="1800">
              <a:solidFill>
                <a:srgbClr val="FF0000"/>
              </a:solidFill>
            </a:endParaRPr>
          </a:p>
        </p:txBody>
      </p:sp>
      <p:sp>
        <p:nvSpPr>
          <p:cNvPr id="5" name="テキスト ボックス 4">
            <a:extLst>
              <a:ext uri="{FF2B5EF4-FFF2-40B4-BE49-F238E27FC236}">
                <a16:creationId xmlns:a16="http://schemas.microsoft.com/office/drawing/2014/main" id="{6F0E1AA4-AD05-A08A-CB4F-F372766A1D3C}"/>
              </a:ext>
            </a:extLst>
          </p:cNvPr>
          <p:cNvSpPr txBox="1"/>
          <p:nvPr/>
        </p:nvSpPr>
        <p:spPr>
          <a:xfrm>
            <a:off x="7547514" y="2648100"/>
            <a:ext cx="1393634" cy="369332"/>
          </a:xfrm>
          <a:prstGeom prst="rect">
            <a:avLst/>
          </a:prstGeom>
          <a:noFill/>
        </p:spPr>
        <p:txBody>
          <a:bodyPr wrap="square">
            <a:spAutoFit/>
          </a:bodyPr>
          <a:lstStyle/>
          <a:p>
            <a:r>
              <a:rPr kumimoji="1" lang="en-US" altLang="ja-JP" sz="1800" i="1" dirty="0">
                <a:solidFill>
                  <a:srgbClr val="006600"/>
                </a:solidFill>
                <a:latin typeface="Times" pitchFamily="2" charset="0"/>
              </a:rPr>
              <a:t>front e-</a:t>
            </a:r>
            <a:endParaRPr lang="ja-JP" altLang="en-US" sz="1800">
              <a:solidFill>
                <a:srgbClr val="006600"/>
              </a:solidFill>
            </a:endParaRPr>
          </a:p>
        </p:txBody>
      </p:sp>
      <p:sp>
        <p:nvSpPr>
          <p:cNvPr id="7" name="テキスト ボックス 6">
            <a:extLst>
              <a:ext uri="{FF2B5EF4-FFF2-40B4-BE49-F238E27FC236}">
                <a16:creationId xmlns:a16="http://schemas.microsoft.com/office/drawing/2014/main" id="{F678701C-01C8-C37D-ABA0-C24F3D134373}"/>
              </a:ext>
            </a:extLst>
          </p:cNvPr>
          <p:cNvSpPr txBox="1"/>
          <p:nvPr/>
        </p:nvSpPr>
        <p:spPr>
          <a:xfrm>
            <a:off x="8040061" y="4117945"/>
            <a:ext cx="1057615" cy="369332"/>
          </a:xfrm>
          <a:prstGeom prst="rect">
            <a:avLst/>
          </a:prstGeom>
          <a:noFill/>
        </p:spPr>
        <p:txBody>
          <a:bodyPr wrap="square">
            <a:spAutoFit/>
          </a:bodyPr>
          <a:lstStyle/>
          <a:p>
            <a:r>
              <a:rPr kumimoji="1" lang="en-US" altLang="ja-JP" sz="1800" i="1" dirty="0">
                <a:solidFill>
                  <a:srgbClr val="006600"/>
                </a:solidFill>
                <a:latin typeface="Times" pitchFamily="2" charset="0"/>
              </a:rPr>
              <a:t>rear e-</a:t>
            </a:r>
            <a:endParaRPr lang="ja-JP" altLang="en-US" sz="1800">
              <a:solidFill>
                <a:srgbClr val="006600"/>
              </a:solidFill>
            </a:endParaRPr>
          </a:p>
        </p:txBody>
      </p:sp>
      <p:sp>
        <p:nvSpPr>
          <p:cNvPr id="8" name="テキスト ボックス 7">
            <a:extLst>
              <a:ext uri="{FF2B5EF4-FFF2-40B4-BE49-F238E27FC236}">
                <a16:creationId xmlns:a16="http://schemas.microsoft.com/office/drawing/2014/main" id="{FE823686-D820-DAAC-AEE4-79B082901F11}"/>
              </a:ext>
            </a:extLst>
          </p:cNvPr>
          <p:cNvSpPr txBox="1"/>
          <p:nvPr/>
        </p:nvSpPr>
        <p:spPr>
          <a:xfrm>
            <a:off x="7629180" y="3692979"/>
            <a:ext cx="1393634" cy="369332"/>
          </a:xfrm>
          <a:prstGeom prst="rect">
            <a:avLst/>
          </a:prstGeom>
          <a:noFill/>
        </p:spPr>
        <p:txBody>
          <a:bodyPr wrap="square">
            <a:spAutoFit/>
          </a:bodyPr>
          <a:lstStyle/>
          <a:p>
            <a:r>
              <a:rPr kumimoji="1" lang="en-US" altLang="ja-JP" sz="1800" i="1" dirty="0">
                <a:solidFill>
                  <a:srgbClr val="FF0000"/>
                </a:solidFill>
                <a:latin typeface="Times" pitchFamily="2" charset="0"/>
              </a:rPr>
              <a:t>front e+</a:t>
            </a:r>
            <a:endParaRPr lang="ja-JP" altLang="en-US" sz="1800">
              <a:solidFill>
                <a:srgbClr val="FF0000"/>
              </a:solidFill>
            </a:endParaRPr>
          </a:p>
        </p:txBody>
      </p:sp>
      <p:sp>
        <p:nvSpPr>
          <p:cNvPr id="9" name="テキスト ボックス 8">
            <a:extLst>
              <a:ext uri="{FF2B5EF4-FFF2-40B4-BE49-F238E27FC236}">
                <a16:creationId xmlns:a16="http://schemas.microsoft.com/office/drawing/2014/main" id="{0448506F-0C32-4C87-2E7A-8347176BCC46}"/>
              </a:ext>
            </a:extLst>
          </p:cNvPr>
          <p:cNvSpPr txBox="1"/>
          <p:nvPr/>
        </p:nvSpPr>
        <p:spPr>
          <a:xfrm>
            <a:off x="888278" y="4487277"/>
            <a:ext cx="1057615" cy="646331"/>
          </a:xfrm>
          <a:prstGeom prst="rect">
            <a:avLst/>
          </a:prstGeom>
          <a:noFill/>
        </p:spPr>
        <p:txBody>
          <a:bodyPr wrap="square">
            <a:spAutoFit/>
          </a:bodyPr>
          <a:lstStyle/>
          <a:p>
            <a:r>
              <a:rPr kumimoji="1" lang="en-US" altLang="ja-JP" sz="1800" i="1" dirty="0">
                <a:solidFill>
                  <a:srgbClr val="006600"/>
                </a:solidFill>
                <a:latin typeface="Times" pitchFamily="2" charset="0"/>
              </a:rPr>
              <a:t>Reverse process</a:t>
            </a:r>
            <a:endParaRPr lang="ja-JP" altLang="en-US" sz="1800">
              <a:solidFill>
                <a:srgbClr val="006600"/>
              </a:solidFill>
            </a:endParaRPr>
          </a:p>
        </p:txBody>
      </p:sp>
    </p:spTree>
    <p:extLst>
      <p:ext uri="{BB962C8B-B14F-4D97-AF65-F5344CB8AC3E}">
        <p14:creationId xmlns:p14="http://schemas.microsoft.com/office/powerpoint/2010/main" val="2177485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日付プレースホルダー 3">
            <a:extLst>
              <a:ext uri="{FF2B5EF4-FFF2-40B4-BE49-F238E27FC236}">
                <a16:creationId xmlns:a16="http://schemas.microsoft.com/office/drawing/2014/main" id="{622C7EE6-AAEE-E64F-A2B4-6B0A358CBE22}"/>
              </a:ext>
            </a:extLst>
          </p:cNvPr>
          <p:cNvSpPr>
            <a:spLocks noGrp="1"/>
          </p:cNvSpPr>
          <p:nvPr>
            <p:ph type="dt" sz="quarter" idx="10"/>
          </p:nvPr>
        </p:nvSpPr>
        <p:spPr>
          <a:xfrm>
            <a:off x="388883" y="6318558"/>
            <a:ext cx="2664372"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25-27 Mar. 2024, Tsuyoshi Suwada/ KEK Acc.Lab.</a:t>
            </a:r>
            <a:endParaRPr lang="en-US" altLang="ja-JP" sz="1400" dirty="0">
              <a:solidFill>
                <a:schemeClr val="folHlink"/>
              </a:solidFill>
              <a:latin typeface="Times" pitchFamily="2" charset="0"/>
            </a:endParaRPr>
          </a:p>
        </p:txBody>
      </p:sp>
      <p:sp>
        <p:nvSpPr>
          <p:cNvPr id="11266" name="フッター プレースホルダー 4">
            <a:extLst>
              <a:ext uri="{FF2B5EF4-FFF2-40B4-BE49-F238E27FC236}">
                <a16:creationId xmlns:a16="http://schemas.microsoft.com/office/drawing/2014/main" id="{C77F5FAB-2349-EE49-8CA7-B3D58E4DF743}"/>
              </a:ext>
            </a:extLst>
          </p:cNvPr>
          <p:cNvSpPr>
            <a:spLocks noGrp="1"/>
          </p:cNvSpPr>
          <p:nvPr>
            <p:ph type="ftr" sz="quarter" idx="11"/>
          </p:nvPr>
        </p:nvSpPr>
        <p:spPr>
          <a:xfrm>
            <a:off x="3481330" y="6406694"/>
            <a:ext cx="3338111"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SuperKEKB MAC@KEK</a:t>
            </a:r>
            <a:endParaRPr lang="en-US" altLang="ja-JP" sz="1400" dirty="0">
              <a:solidFill>
                <a:schemeClr val="folHlink"/>
              </a:solidFill>
              <a:latin typeface="Times" pitchFamily="2" charset="0"/>
            </a:endParaRPr>
          </a:p>
        </p:txBody>
      </p:sp>
      <p:sp>
        <p:nvSpPr>
          <p:cNvPr id="11267" name="スライド番号プレースホルダー 5">
            <a:extLst>
              <a:ext uri="{FF2B5EF4-FFF2-40B4-BE49-F238E27FC236}">
                <a16:creationId xmlns:a16="http://schemas.microsoft.com/office/drawing/2014/main" id="{FE9A2176-E05F-8449-AE82-DD707BF87886}"/>
              </a:ext>
            </a:extLst>
          </p:cNvPr>
          <p:cNvSpPr>
            <a:spLocks noGrp="1"/>
          </p:cNvSpPr>
          <p:nvPr>
            <p:ph type="sldNum" sz="quarter" idx="12"/>
          </p:nvPr>
        </p:nvSpPr>
        <p:spPr>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fld id="{4D5630A4-C2ED-0147-B0BC-590C2422087B}" type="slidenum">
              <a:rPr lang="en-US" altLang="ja-JP" sz="1400">
                <a:solidFill>
                  <a:schemeClr val="folHlink"/>
                </a:solidFill>
                <a:latin typeface="Times" pitchFamily="2" charset="0"/>
              </a:rPr>
              <a:pPr/>
              <a:t>5</a:t>
            </a:fld>
            <a:endParaRPr lang="en-US" altLang="ja-JP" sz="1400">
              <a:solidFill>
                <a:schemeClr val="folHlink"/>
              </a:solidFill>
              <a:latin typeface="Times" pitchFamily="2" charset="0"/>
            </a:endParaRPr>
          </a:p>
        </p:txBody>
      </p:sp>
      <p:sp>
        <p:nvSpPr>
          <p:cNvPr id="11268" name="Rectangle 2">
            <a:extLst>
              <a:ext uri="{FF2B5EF4-FFF2-40B4-BE49-F238E27FC236}">
                <a16:creationId xmlns:a16="http://schemas.microsoft.com/office/drawing/2014/main" id="{16C2CD08-161D-E647-8AB9-55E93BA9D34C}"/>
              </a:ext>
            </a:extLst>
          </p:cNvPr>
          <p:cNvSpPr>
            <a:spLocks noGrp="1" noChangeArrowheads="1"/>
          </p:cNvSpPr>
          <p:nvPr>
            <p:ph type="title"/>
          </p:nvPr>
        </p:nvSpPr>
        <p:spPr>
          <a:xfrm>
            <a:off x="-1" y="123504"/>
            <a:ext cx="9052837" cy="762000"/>
          </a:xfrm>
        </p:spPr>
        <p:txBody>
          <a:bodyPr/>
          <a:lstStyle/>
          <a:p>
            <a:pPr eaLnBrk="1" hangingPunct="1"/>
            <a:r>
              <a:rPr lang="en-US" altLang="ja-JP" sz="2800" b="1" i="1" dirty="0">
                <a:solidFill>
                  <a:srgbClr val="002060"/>
                </a:solidFill>
                <a:latin typeface="Times" pitchFamily="2" charset="0"/>
                <a:ea typeface="平成明朝" pitchFamily="84" charset="-128"/>
              </a:rPr>
              <a:t>Historical detection technique in time domain </a:t>
            </a:r>
            <a:br>
              <a:rPr lang="en-US" altLang="ja-JP" sz="2800" b="1" i="1" dirty="0">
                <a:solidFill>
                  <a:srgbClr val="002060"/>
                </a:solidFill>
                <a:latin typeface="Times" pitchFamily="2" charset="0"/>
                <a:ea typeface="平成明朝" pitchFamily="84" charset="-128"/>
              </a:rPr>
            </a:br>
            <a:r>
              <a:rPr lang="en-US" altLang="ja-JP" sz="2800" b="1" i="1" dirty="0">
                <a:solidFill>
                  <a:srgbClr val="002060"/>
                </a:solidFill>
                <a:latin typeface="Times" pitchFamily="2" charset="0"/>
                <a:ea typeface="平成明朝" pitchFamily="84" charset="-128"/>
              </a:rPr>
              <a:t>at the SLC e+ sources</a:t>
            </a:r>
          </a:p>
        </p:txBody>
      </p:sp>
      <p:pic>
        <p:nvPicPr>
          <p:cNvPr id="3" name="図 2" descr="ダイアグラム&#10;&#10;自動的に生成された説明">
            <a:extLst>
              <a:ext uri="{FF2B5EF4-FFF2-40B4-BE49-F238E27FC236}">
                <a16:creationId xmlns:a16="http://schemas.microsoft.com/office/drawing/2014/main" id="{86695F21-83A3-E99B-4586-616A041E69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5042" y="966860"/>
            <a:ext cx="7963158" cy="2690256"/>
          </a:xfrm>
          <a:prstGeom prst="rect">
            <a:avLst/>
          </a:prstGeom>
        </p:spPr>
      </p:pic>
      <p:pic>
        <p:nvPicPr>
          <p:cNvPr id="5" name="図 4" descr="グラフ, 散布図&#10;&#10;自動的に生成された説明">
            <a:extLst>
              <a:ext uri="{FF2B5EF4-FFF2-40B4-BE49-F238E27FC236}">
                <a16:creationId xmlns:a16="http://schemas.microsoft.com/office/drawing/2014/main" id="{B0FF559A-5294-A3C8-49E5-96296AD572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567" y="2999037"/>
            <a:ext cx="2847450" cy="2738976"/>
          </a:xfrm>
          <a:prstGeom prst="rect">
            <a:avLst/>
          </a:prstGeom>
        </p:spPr>
      </p:pic>
      <p:sp>
        <p:nvSpPr>
          <p:cNvPr id="6" name="テキスト ボックス 5">
            <a:extLst>
              <a:ext uri="{FF2B5EF4-FFF2-40B4-BE49-F238E27FC236}">
                <a16:creationId xmlns:a16="http://schemas.microsoft.com/office/drawing/2014/main" id="{EBEBA73D-876D-5497-6421-102E46A0D77A}"/>
              </a:ext>
            </a:extLst>
          </p:cNvPr>
          <p:cNvSpPr txBox="1"/>
          <p:nvPr/>
        </p:nvSpPr>
        <p:spPr>
          <a:xfrm>
            <a:off x="205805" y="1645624"/>
            <a:ext cx="2548408" cy="400110"/>
          </a:xfrm>
          <a:prstGeom prst="rect">
            <a:avLst/>
          </a:prstGeom>
          <a:noFill/>
          <a:ln>
            <a:solidFill>
              <a:srgbClr val="006600"/>
            </a:solidFill>
          </a:ln>
        </p:spPr>
        <p:txBody>
          <a:bodyPr wrap="square" rtlCol="0">
            <a:spAutoFit/>
          </a:bodyPr>
          <a:lstStyle/>
          <a:p>
            <a:r>
              <a:rPr kumimoji="1" lang="en-US" altLang="ja-JP" sz="2000" i="1" dirty="0">
                <a:solidFill>
                  <a:srgbClr val="006600"/>
                </a:solidFill>
                <a:latin typeface="Times" pitchFamily="2" charset="0"/>
              </a:rPr>
              <a:t>e+ production target</a:t>
            </a:r>
          </a:p>
        </p:txBody>
      </p:sp>
      <p:sp>
        <p:nvSpPr>
          <p:cNvPr id="9" name="テキスト ボックス 8">
            <a:extLst>
              <a:ext uri="{FF2B5EF4-FFF2-40B4-BE49-F238E27FC236}">
                <a16:creationId xmlns:a16="http://schemas.microsoft.com/office/drawing/2014/main" id="{1CADCA3C-C56B-3DAE-0D13-5752F9CE7195}"/>
              </a:ext>
            </a:extLst>
          </p:cNvPr>
          <p:cNvSpPr txBox="1"/>
          <p:nvPr/>
        </p:nvSpPr>
        <p:spPr>
          <a:xfrm>
            <a:off x="2899017" y="3713505"/>
            <a:ext cx="6058762" cy="1631216"/>
          </a:xfrm>
          <a:prstGeom prst="rect">
            <a:avLst/>
          </a:prstGeom>
          <a:noFill/>
          <a:ln>
            <a:solidFill>
              <a:srgbClr val="006600"/>
            </a:solidFill>
          </a:ln>
        </p:spPr>
        <p:txBody>
          <a:bodyPr wrap="square" rtlCol="0">
            <a:spAutoFit/>
          </a:bodyPr>
          <a:lstStyle/>
          <a:p>
            <a:r>
              <a:rPr kumimoji="1" lang="en-US" altLang="ja-JP" sz="2000" i="1" dirty="0">
                <a:solidFill>
                  <a:srgbClr val="0000FF"/>
                </a:solidFill>
                <a:latin typeface="Times" pitchFamily="2" charset="0"/>
              </a:rPr>
              <a:t>1. Referred by J. E. Clendenin, et al., “SLC positron source startup”; Procs. of 1988 Linear Accelerator Conf, Williamsburg, Virginia, USA.</a:t>
            </a:r>
          </a:p>
          <a:p>
            <a:r>
              <a:rPr kumimoji="1" lang="en-US" altLang="ja-JP" sz="2000" i="1" dirty="0">
                <a:solidFill>
                  <a:srgbClr val="910002"/>
                </a:solidFill>
                <a:latin typeface="Times" pitchFamily="2" charset="0"/>
              </a:rPr>
              <a:t>2. The commissioning of the e+ source began in early September of 1986.</a:t>
            </a:r>
          </a:p>
        </p:txBody>
      </p:sp>
      <p:sp>
        <p:nvSpPr>
          <p:cNvPr id="11" name="テキスト ボックス 10">
            <a:extLst>
              <a:ext uri="{FF2B5EF4-FFF2-40B4-BE49-F238E27FC236}">
                <a16:creationId xmlns:a16="http://schemas.microsoft.com/office/drawing/2014/main" id="{C2D29009-7C9B-11F0-72C4-0F9901A501C9}"/>
              </a:ext>
            </a:extLst>
          </p:cNvPr>
          <p:cNvSpPr txBox="1"/>
          <p:nvPr/>
        </p:nvSpPr>
        <p:spPr>
          <a:xfrm>
            <a:off x="2531677" y="1048833"/>
            <a:ext cx="2161509" cy="400110"/>
          </a:xfrm>
          <a:prstGeom prst="rect">
            <a:avLst/>
          </a:prstGeom>
          <a:noFill/>
          <a:ln>
            <a:solidFill>
              <a:srgbClr val="006600"/>
            </a:solidFill>
          </a:ln>
        </p:spPr>
        <p:txBody>
          <a:bodyPr wrap="square" rtlCol="0">
            <a:spAutoFit/>
          </a:bodyPr>
          <a:lstStyle/>
          <a:p>
            <a:r>
              <a:rPr kumimoji="1" lang="en-US" altLang="ja-JP" sz="2000" i="1" dirty="0">
                <a:solidFill>
                  <a:srgbClr val="006600"/>
                </a:solidFill>
                <a:latin typeface="Times" pitchFamily="2" charset="0"/>
              </a:rPr>
              <a:t>e+ capture section</a:t>
            </a:r>
          </a:p>
        </p:txBody>
      </p:sp>
      <p:cxnSp>
        <p:nvCxnSpPr>
          <p:cNvPr id="13" name="直線矢印コネクタ 12">
            <a:extLst>
              <a:ext uri="{FF2B5EF4-FFF2-40B4-BE49-F238E27FC236}">
                <a16:creationId xmlns:a16="http://schemas.microsoft.com/office/drawing/2014/main" id="{6F24018E-4537-4AA0-27FD-F7D293DABD95}"/>
              </a:ext>
            </a:extLst>
          </p:cNvPr>
          <p:cNvCxnSpPr>
            <a:cxnSpLocks/>
          </p:cNvCxnSpPr>
          <p:nvPr/>
        </p:nvCxnSpPr>
        <p:spPr bwMode="auto">
          <a:xfrm flipH="1">
            <a:off x="2228037" y="1464828"/>
            <a:ext cx="1043973" cy="746307"/>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4" name="直線矢印コネクタ 13">
            <a:extLst>
              <a:ext uri="{FF2B5EF4-FFF2-40B4-BE49-F238E27FC236}">
                <a16:creationId xmlns:a16="http://schemas.microsoft.com/office/drawing/2014/main" id="{CB8D52B5-3D81-9844-46BC-63004F8600FC}"/>
              </a:ext>
            </a:extLst>
          </p:cNvPr>
          <p:cNvCxnSpPr>
            <a:cxnSpLocks/>
            <a:stCxn id="6" idx="2"/>
          </p:cNvCxnSpPr>
          <p:nvPr/>
        </p:nvCxnSpPr>
        <p:spPr bwMode="auto">
          <a:xfrm flipH="1">
            <a:off x="1243070" y="2045734"/>
            <a:ext cx="236939" cy="134095"/>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0" name="直線矢印コネクタ 19">
            <a:extLst>
              <a:ext uri="{FF2B5EF4-FFF2-40B4-BE49-F238E27FC236}">
                <a16:creationId xmlns:a16="http://schemas.microsoft.com/office/drawing/2014/main" id="{12DA3963-3D9D-4F4D-7D68-79A681ACC9B9}"/>
              </a:ext>
            </a:extLst>
          </p:cNvPr>
          <p:cNvCxnSpPr/>
          <p:nvPr/>
        </p:nvCxnSpPr>
        <p:spPr bwMode="auto">
          <a:xfrm>
            <a:off x="583894" y="3811836"/>
            <a:ext cx="286438" cy="0"/>
          </a:xfrm>
          <a:prstGeom prst="straightConnector1">
            <a:avLst/>
          </a:prstGeom>
          <a:solidFill>
            <a:schemeClr val="accent1"/>
          </a:solidFill>
          <a:ln w="9525" cap="flat" cmpd="sng" algn="ctr">
            <a:solidFill>
              <a:srgbClr val="FF0000"/>
            </a:solidFill>
            <a:prstDash val="solid"/>
            <a:round/>
            <a:headEnd type="triangle"/>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1" name="テキスト ボックス 20">
            <a:extLst>
              <a:ext uri="{FF2B5EF4-FFF2-40B4-BE49-F238E27FC236}">
                <a16:creationId xmlns:a16="http://schemas.microsoft.com/office/drawing/2014/main" id="{AD8372B9-8099-FB4B-C8D3-A9DCDD88DFD3}"/>
              </a:ext>
            </a:extLst>
          </p:cNvPr>
          <p:cNvSpPr txBox="1"/>
          <p:nvPr/>
        </p:nvSpPr>
        <p:spPr>
          <a:xfrm>
            <a:off x="760161" y="3514378"/>
            <a:ext cx="675185" cy="338554"/>
          </a:xfrm>
          <a:prstGeom prst="rect">
            <a:avLst/>
          </a:prstGeom>
          <a:noFill/>
        </p:spPr>
        <p:txBody>
          <a:bodyPr wrap="none" rtlCol="0">
            <a:spAutoFit/>
          </a:bodyPr>
          <a:lstStyle/>
          <a:p>
            <a:r>
              <a:rPr kumimoji="1" lang="en-US" altLang="ja-JP" sz="1600" dirty="0">
                <a:latin typeface="Times New Roman" panose="02020603050405020304" pitchFamily="18" charset="0"/>
                <a:cs typeface="Times New Roman" panose="02020603050405020304" pitchFamily="18" charset="0"/>
              </a:rPr>
              <a:t>400ps</a:t>
            </a:r>
            <a:endParaRPr kumimoji="1" lang="ja-JP" altLang="en-US" sz="1600">
              <a:latin typeface="Times New Roman" panose="02020603050405020304" pitchFamily="18" charset="0"/>
              <a:cs typeface="Times New Roman" panose="02020603050405020304" pitchFamily="18" charset="0"/>
            </a:endParaRPr>
          </a:p>
        </p:txBody>
      </p:sp>
      <p:sp>
        <p:nvSpPr>
          <p:cNvPr id="31" name="テキスト ボックス 30">
            <a:extLst>
              <a:ext uri="{FF2B5EF4-FFF2-40B4-BE49-F238E27FC236}">
                <a16:creationId xmlns:a16="http://schemas.microsoft.com/office/drawing/2014/main" id="{5167F4E5-3DC2-3B6E-B5D6-F428E5D2FCE2}"/>
              </a:ext>
            </a:extLst>
          </p:cNvPr>
          <p:cNvSpPr txBox="1"/>
          <p:nvPr/>
        </p:nvSpPr>
        <p:spPr>
          <a:xfrm>
            <a:off x="606698" y="3001863"/>
            <a:ext cx="417102" cy="369332"/>
          </a:xfrm>
          <a:prstGeom prst="rect">
            <a:avLst/>
          </a:prstGeom>
          <a:noFill/>
        </p:spPr>
        <p:txBody>
          <a:bodyPr wrap="none" rtlCol="0">
            <a:spAutoFit/>
          </a:bodyPr>
          <a:lstStyle/>
          <a:p>
            <a:r>
              <a:rPr kumimoji="1" lang="en-US" altLang="ja-JP" sz="1800" i="1" dirty="0">
                <a:latin typeface="Times New Roman" panose="02020603050405020304" pitchFamily="18" charset="0"/>
                <a:cs typeface="Times New Roman" panose="02020603050405020304" pitchFamily="18" charset="0"/>
              </a:rPr>
              <a:t>e</a:t>
            </a:r>
            <a:r>
              <a:rPr kumimoji="1" lang="en-US" altLang="ja-JP" sz="1800" dirty="0">
                <a:latin typeface="Times New Roman" panose="02020603050405020304" pitchFamily="18" charset="0"/>
                <a:cs typeface="Times New Roman" panose="02020603050405020304" pitchFamily="18" charset="0"/>
              </a:rPr>
              <a:t>+</a:t>
            </a:r>
            <a:endParaRPr kumimoji="1" lang="ja-JP" altLang="en-US" sz="1800">
              <a:latin typeface="Times New Roman" panose="02020603050405020304" pitchFamily="18" charset="0"/>
              <a:cs typeface="Times New Roman" panose="02020603050405020304" pitchFamily="18" charset="0"/>
            </a:endParaRPr>
          </a:p>
        </p:txBody>
      </p:sp>
      <p:sp>
        <p:nvSpPr>
          <p:cNvPr id="32" name="テキスト ボックス 31">
            <a:extLst>
              <a:ext uri="{FF2B5EF4-FFF2-40B4-BE49-F238E27FC236}">
                <a16:creationId xmlns:a16="http://schemas.microsoft.com/office/drawing/2014/main" id="{3845FCF0-CD4B-2937-A646-8599F33DBDED}"/>
              </a:ext>
            </a:extLst>
          </p:cNvPr>
          <p:cNvSpPr txBox="1"/>
          <p:nvPr/>
        </p:nvSpPr>
        <p:spPr>
          <a:xfrm>
            <a:off x="186221" y="3528839"/>
            <a:ext cx="364202" cy="369332"/>
          </a:xfrm>
          <a:prstGeom prst="rect">
            <a:avLst/>
          </a:prstGeom>
          <a:noFill/>
        </p:spPr>
        <p:txBody>
          <a:bodyPr wrap="none" rtlCol="0">
            <a:spAutoFit/>
          </a:bodyPr>
          <a:lstStyle/>
          <a:p>
            <a:r>
              <a:rPr kumimoji="1" lang="en-US" altLang="ja-JP" sz="1800" i="1" dirty="0">
                <a:latin typeface="Times New Roman" panose="02020603050405020304" pitchFamily="18" charset="0"/>
                <a:cs typeface="Times New Roman" panose="02020603050405020304" pitchFamily="18" charset="0"/>
              </a:rPr>
              <a:t>e</a:t>
            </a:r>
            <a:r>
              <a:rPr kumimoji="1" lang="en-US" altLang="ja-JP" sz="1800" dirty="0">
                <a:latin typeface="Times New Roman" panose="02020603050405020304" pitchFamily="18" charset="0"/>
                <a:cs typeface="Times New Roman" panose="02020603050405020304" pitchFamily="18" charset="0"/>
              </a:rPr>
              <a:t>-</a:t>
            </a:r>
            <a:endParaRPr kumimoji="1" lang="ja-JP" altLang="en-US" sz="1800">
              <a:latin typeface="Times New Roman" panose="02020603050405020304" pitchFamily="18" charset="0"/>
              <a:cs typeface="Times New Roman" panose="02020603050405020304" pitchFamily="18" charset="0"/>
            </a:endParaRPr>
          </a:p>
        </p:txBody>
      </p:sp>
      <p:sp>
        <p:nvSpPr>
          <p:cNvPr id="33" name="テキスト ボックス 32">
            <a:extLst>
              <a:ext uri="{FF2B5EF4-FFF2-40B4-BE49-F238E27FC236}">
                <a16:creationId xmlns:a16="http://schemas.microsoft.com/office/drawing/2014/main" id="{910A53FB-AB31-2C44-7F51-A494398E1990}"/>
              </a:ext>
            </a:extLst>
          </p:cNvPr>
          <p:cNvSpPr txBox="1"/>
          <p:nvPr/>
        </p:nvSpPr>
        <p:spPr>
          <a:xfrm>
            <a:off x="142960" y="5560304"/>
            <a:ext cx="8872353" cy="707886"/>
          </a:xfrm>
          <a:prstGeom prst="rect">
            <a:avLst/>
          </a:prstGeom>
          <a:noFill/>
          <a:ln>
            <a:solidFill>
              <a:srgbClr val="006600"/>
            </a:solidFill>
          </a:ln>
        </p:spPr>
        <p:txBody>
          <a:bodyPr wrap="square" rtlCol="0">
            <a:spAutoFit/>
          </a:bodyPr>
          <a:lstStyle/>
          <a:p>
            <a:r>
              <a:rPr kumimoji="1" lang="en-US" altLang="ja-JP" sz="2000" i="1" dirty="0">
                <a:latin typeface="Times" pitchFamily="2" charset="0"/>
              </a:rPr>
              <a:t>We can barely recognize both e- and e+ bunches, for which the signals were obtained by a button pickup. The bunch separation is not very good in time domain.</a:t>
            </a:r>
          </a:p>
        </p:txBody>
      </p:sp>
      <p:sp>
        <p:nvSpPr>
          <p:cNvPr id="2" name="テキスト ボックス 1">
            <a:extLst>
              <a:ext uri="{FF2B5EF4-FFF2-40B4-BE49-F238E27FC236}">
                <a16:creationId xmlns:a16="http://schemas.microsoft.com/office/drawing/2014/main" id="{63602D4A-8EED-2B9C-C43C-C457453D8F65}"/>
              </a:ext>
            </a:extLst>
          </p:cNvPr>
          <p:cNvSpPr txBox="1"/>
          <p:nvPr/>
        </p:nvSpPr>
        <p:spPr>
          <a:xfrm>
            <a:off x="-1" y="2284858"/>
            <a:ext cx="2089033" cy="584775"/>
          </a:xfrm>
          <a:prstGeom prst="rect">
            <a:avLst/>
          </a:prstGeom>
          <a:noFill/>
        </p:spPr>
        <p:txBody>
          <a:bodyPr wrap="none" rtlCol="0">
            <a:spAutoFit/>
          </a:bodyPr>
          <a:lstStyle/>
          <a:p>
            <a:r>
              <a:rPr kumimoji="1" lang="en-US" altLang="ja-JP" sz="1600" i="1" dirty="0" err="1">
                <a:solidFill>
                  <a:srgbClr val="006600"/>
                </a:solidFill>
                <a:latin typeface="Times New Roman" panose="02020603050405020304" pitchFamily="18" charset="0"/>
                <a:cs typeface="Times New Roman" panose="02020603050405020304" pitchFamily="18" charset="0"/>
              </a:rPr>
              <a:t>Ee</a:t>
            </a:r>
            <a:r>
              <a:rPr kumimoji="1" lang="en-US" altLang="ja-JP" sz="1600" i="1" dirty="0">
                <a:solidFill>
                  <a:srgbClr val="006600"/>
                </a:solidFill>
                <a:latin typeface="Times New Roman" panose="02020603050405020304" pitchFamily="18" charset="0"/>
                <a:cs typeface="Times New Roman" panose="02020603050405020304" pitchFamily="18" charset="0"/>
              </a:rPr>
              <a:t>- ~ 33 </a:t>
            </a:r>
            <a:r>
              <a:rPr kumimoji="1" lang="en-US" altLang="ja-JP" sz="1600" dirty="0">
                <a:solidFill>
                  <a:srgbClr val="006600"/>
                </a:solidFill>
                <a:latin typeface="Times New Roman" panose="02020603050405020304" pitchFamily="18" charset="0"/>
                <a:cs typeface="Times New Roman" panose="02020603050405020304" pitchFamily="18" charset="0"/>
              </a:rPr>
              <a:t>GeV</a:t>
            </a:r>
          </a:p>
          <a:p>
            <a:r>
              <a:rPr kumimoji="1" lang="en-US" altLang="ja-JP" sz="1600" i="1" dirty="0">
                <a:solidFill>
                  <a:srgbClr val="006600"/>
                </a:solidFill>
                <a:latin typeface="Times New Roman" panose="02020603050405020304" pitchFamily="18" charset="0"/>
                <a:cs typeface="Times New Roman" panose="02020603050405020304" pitchFamily="18" charset="0"/>
              </a:rPr>
              <a:t>Ne- ~ 5</a:t>
            </a:r>
            <a:r>
              <a:rPr kumimoji="1" lang="en-US" altLang="ja-JP" sz="1600" i="1" dirty="0">
                <a:solidFill>
                  <a:srgbClr val="006600"/>
                </a:solidFill>
                <a:latin typeface="+mj-lt"/>
                <a:cs typeface="Times New Roman" panose="02020603050405020304" pitchFamily="18" charset="0"/>
              </a:rPr>
              <a:t>x</a:t>
            </a:r>
            <a:r>
              <a:rPr kumimoji="1" lang="en-US" altLang="ja-JP" sz="1600" i="1" dirty="0">
                <a:solidFill>
                  <a:srgbClr val="006600"/>
                </a:solidFill>
                <a:latin typeface="Times New Roman" panose="02020603050405020304" pitchFamily="18" charset="0"/>
                <a:cs typeface="Times New Roman" panose="02020603050405020304" pitchFamily="18" charset="0"/>
              </a:rPr>
              <a:t>10^10 e-/</a:t>
            </a:r>
            <a:r>
              <a:rPr kumimoji="1" lang="en-US" altLang="ja-JP" sz="1600" dirty="0">
                <a:solidFill>
                  <a:srgbClr val="006600"/>
                </a:solidFill>
                <a:latin typeface="Times New Roman" panose="02020603050405020304" pitchFamily="18" charset="0"/>
                <a:cs typeface="Times New Roman" panose="02020603050405020304" pitchFamily="18" charset="0"/>
              </a:rPr>
              <a:t>pulse</a:t>
            </a:r>
            <a:endParaRPr kumimoji="1" lang="ja-JP" altLang="en-US" sz="1600">
              <a:solidFill>
                <a:srgbClr val="006600"/>
              </a:solidFill>
              <a:latin typeface="Times New Roman" panose="02020603050405020304" pitchFamily="18" charset="0"/>
              <a:cs typeface="Times New Roman" panose="02020603050405020304" pitchFamily="18" charset="0"/>
            </a:endParaRPr>
          </a:p>
        </p:txBody>
      </p:sp>
      <p:sp>
        <p:nvSpPr>
          <p:cNvPr id="4" name="テキスト ボックス 3">
            <a:extLst>
              <a:ext uri="{FF2B5EF4-FFF2-40B4-BE49-F238E27FC236}">
                <a16:creationId xmlns:a16="http://schemas.microsoft.com/office/drawing/2014/main" id="{46EA6A8F-FCC0-2EEB-97E0-B2A170137901}"/>
              </a:ext>
            </a:extLst>
          </p:cNvPr>
          <p:cNvSpPr txBox="1"/>
          <p:nvPr/>
        </p:nvSpPr>
        <p:spPr>
          <a:xfrm>
            <a:off x="2023592" y="2795658"/>
            <a:ext cx="1764637" cy="400110"/>
          </a:xfrm>
          <a:prstGeom prst="rect">
            <a:avLst/>
          </a:prstGeom>
          <a:noFill/>
          <a:ln>
            <a:solidFill>
              <a:srgbClr val="006600"/>
            </a:solidFill>
          </a:ln>
        </p:spPr>
        <p:txBody>
          <a:bodyPr wrap="square" rtlCol="0">
            <a:spAutoFit/>
          </a:bodyPr>
          <a:lstStyle/>
          <a:p>
            <a:r>
              <a:rPr kumimoji="1" lang="en-US" altLang="ja-JP" sz="2000" i="1" dirty="0">
                <a:solidFill>
                  <a:srgbClr val="006600"/>
                </a:solidFill>
                <a:latin typeface="Times" pitchFamily="2" charset="0"/>
              </a:rPr>
              <a:t>button pickup</a:t>
            </a:r>
          </a:p>
        </p:txBody>
      </p:sp>
      <p:cxnSp>
        <p:nvCxnSpPr>
          <p:cNvPr id="7" name="直線矢印コネクタ 6">
            <a:extLst>
              <a:ext uri="{FF2B5EF4-FFF2-40B4-BE49-F238E27FC236}">
                <a16:creationId xmlns:a16="http://schemas.microsoft.com/office/drawing/2014/main" id="{CDE3E4B3-0031-4176-D2A6-F62EF7EF7D61}"/>
              </a:ext>
            </a:extLst>
          </p:cNvPr>
          <p:cNvCxnSpPr>
            <a:cxnSpLocks/>
          </p:cNvCxnSpPr>
          <p:nvPr/>
        </p:nvCxnSpPr>
        <p:spPr bwMode="auto">
          <a:xfrm flipH="1" flipV="1">
            <a:off x="1952559" y="2406395"/>
            <a:ext cx="506201" cy="33732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829490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descr="ダイアグラム&#10;&#10;自動的に生成された説明">
            <a:extLst>
              <a:ext uri="{FF2B5EF4-FFF2-40B4-BE49-F238E27FC236}">
                <a16:creationId xmlns:a16="http://schemas.microsoft.com/office/drawing/2014/main" id="{5A763613-4EC7-6ED2-95A6-093317CBB8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311" y="3420541"/>
            <a:ext cx="5308600" cy="1816100"/>
          </a:xfrm>
          <a:prstGeom prst="rect">
            <a:avLst/>
          </a:prstGeom>
        </p:spPr>
      </p:pic>
      <p:pic>
        <p:nvPicPr>
          <p:cNvPr id="4" name="図 3" descr="ストリート, 光, 民衆, 座る が含まれている画像&#10;&#10;自動的に生成された説明">
            <a:extLst>
              <a:ext uri="{FF2B5EF4-FFF2-40B4-BE49-F238E27FC236}">
                <a16:creationId xmlns:a16="http://schemas.microsoft.com/office/drawing/2014/main" id="{E6D0F3F3-DBF1-0183-3F95-CFF9ABC82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523020" y="-1161035"/>
            <a:ext cx="2912806" cy="6858000"/>
          </a:xfrm>
          <a:prstGeom prst="rect">
            <a:avLst/>
          </a:prstGeom>
        </p:spPr>
      </p:pic>
      <p:sp>
        <p:nvSpPr>
          <p:cNvPr id="11265" name="日付プレースホルダー 3">
            <a:extLst>
              <a:ext uri="{FF2B5EF4-FFF2-40B4-BE49-F238E27FC236}">
                <a16:creationId xmlns:a16="http://schemas.microsoft.com/office/drawing/2014/main" id="{622C7EE6-AAEE-E64F-A2B4-6B0A358CBE22}"/>
              </a:ext>
            </a:extLst>
          </p:cNvPr>
          <p:cNvSpPr>
            <a:spLocks noGrp="1"/>
          </p:cNvSpPr>
          <p:nvPr>
            <p:ph type="dt" sz="quarter" idx="10"/>
          </p:nvPr>
        </p:nvSpPr>
        <p:spPr>
          <a:xfrm>
            <a:off x="388883" y="6164320"/>
            <a:ext cx="2664372"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25-27 Mar. 2024, Tsuyoshi Suwada/ KEK Acc.Lab.</a:t>
            </a:r>
            <a:endParaRPr lang="en-US" altLang="ja-JP" sz="1400" dirty="0">
              <a:solidFill>
                <a:schemeClr val="folHlink"/>
              </a:solidFill>
              <a:latin typeface="Times" pitchFamily="2" charset="0"/>
            </a:endParaRPr>
          </a:p>
        </p:txBody>
      </p:sp>
      <p:sp>
        <p:nvSpPr>
          <p:cNvPr id="11266" name="フッター プレースホルダー 4">
            <a:extLst>
              <a:ext uri="{FF2B5EF4-FFF2-40B4-BE49-F238E27FC236}">
                <a16:creationId xmlns:a16="http://schemas.microsoft.com/office/drawing/2014/main" id="{C77F5FAB-2349-EE49-8CA7-B3D58E4DF743}"/>
              </a:ext>
            </a:extLst>
          </p:cNvPr>
          <p:cNvSpPr>
            <a:spLocks noGrp="1"/>
          </p:cNvSpPr>
          <p:nvPr>
            <p:ph type="ftr" sz="quarter" idx="11"/>
          </p:nvPr>
        </p:nvSpPr>
        <p:spPr>
          <a:xfrm>
            <a:off x="2531677" y="6428728"/>
            <a:ext cx="5654551"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SuperKEKB MAC@KEK</a:t>
            </a:r>
            <a:endParaRPr lang="en-US" altLang="ja-JP" sz="1400" dirty="0">
              <a:solidFill>
                <a:schemeClr val="folHlink"/>
              </a:solidFill>
              <a:latin typeface="Times" pitchFamily="2" charset="0"/>
            </a:endParaRPr>
          </a:p>
        </p:txBody>
      </p:sp>
      <p:sp>
        <p:nvSpPr>
          <p:cNvPr id="11267" name="スライド番号プレースホルダー 5">
            <a:extLst>
              <a:ext uri="{FF2B5EF4-FFF2-40B4-BE49-F238E27FC236}">
                <a16:creationId xmlns:a16="http://schemas.microsoft.com/office/drawing/2014/main" id="{FE9A2176-E05F-8449-AE82-DD707BF87886}"/>
              </a:ext>
            </a:extLst>
          </p:cNvPr>
          <p:cNvSpPr>
            <a:spLocks noGrp="1"/>
          </p:cNvSpPr>
          <p:nvPr>
            <p:ph type="sldNum" sz="quarter" idx="12"/>
          </p:nvPr>
        </p:nvSpPr>
        <p:spPr>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fld id="{4D5630A4-C2ED-0147-B0BC-590C2422087B}" type="slidenum">
              <a:rPr lang="en-US" altLang="ja-JP" sz="1400">
                <a:solidFill>
                  <a:schemeClr val="folHlink"/>
                </a:solidFill>
                <a:latin typeface="Times" pitchFamily="2" charset="0"/>
              </a:rPr>
              <a:pPr/>
              <a:t>6</a:t>
            </a:fld>
            <a:endParaRPr lang="en-US" altLang="ja-JP" sz="1400">
              <a:solidFill>
                <a:schemeClr val="folHlink"/>
              </a:solidFill>
              <a:latin typeface="Times" pitchFamily="2" charset="0"/>
            </a:endParaRPr>
          </a:p>
        </p:txBody>
      </p:sp>
      <p:sp>
        <p:nvSpPr>
          <p:cNvPr id="11268" name="Rectangle 2">
            <a:extLst>
              <a:ext uri="{FF2B5EF4-FFF2-40B4-BE49-F238E27FC236}">
                <a16:creationId xmlns:a16="http://schemas.microsoft.com/office/drawing/2014/main" id="{16C2CD08-161D-E647-8AB9-55E93BA9D34C}"/>
              </a:ext>
            </a:extLst>
          </p:cNvPr>
          <p:cNvSpPr>
            <a:spLocks noGrp="1" noChangeArrowheads="1"/>
          </p:cNvSpPr>
          <p:nvPr>
            <p:ph type="title"/>
          </p:nvPr>
        </p:nvSpPr>
        <p:spPr>
          <a:xfrm>
            <a:off x="-1" y="123504"/>
            <a:ext cx="9052837" cy="762000"/>
          </a:xfrm>
        </p:spPr>
        <p:txBody>
          <a:bodyPr/>
          <a:lstStyle/>
          <a:p>
            <a:pPr eaLnBrk="1" hangingPunct="1"/>
            <a:r>
              <a:rPr lang="en-US" altLang="ja-JP" sz="2800" b="1" i="1" dirty="0">
                <a:solidFill>
                  <a:srgbClr val="002060"/>
                </a:solidFill>
                <a:latin typeface="Times" pitchFamily="2" charset="0"/>
                <a:ea typeface="平成明朝" pitchFamily="84" charset="-128"/>
              </a:rPr>
              <a:t>Historical detection technique in frequency domain </a:t>
            </a:r>
            <a:br>
              <a:rPr lang="en-US" altLang="ja-JP" sz="2800" b="1" i="1" dirty="0">
                <a:solidFill>
                  <a:srgbClr val="002060"/>
                </a:solidFill>
                <a:latin typeface="Times" pitchFamily="2" charset="0"/>
                <a:ea typeface="平成明朝" pitchFamily="84" charset="-128"/>
              </a:rPr>
            </a:br>
            <a:r>
              <a:rPr lang="en-US" altLang="ja-JP" sz="2800" b="1" i="1" dirty="0">
                <a:solidFill>
                  <a:srgbClr val="002060"/>
                </a:solidFill>
                <a:latin typeface="Times" pitchFamily="2" charset="0"/>
                <a:ea typeface="平成明朝" pitchFamily="84" charset="-128"/>
              </a:rPr>
              <a:t>at the APS e+ sources</a:t>
            </a:r>
          </a:p>
        </p:txBody>
      </p:sp>
      <p:sp>
        <p:nvSpPr>
          <p:cNvPr id="6" name="テキスト ボックス 5">
            <a:extLst>
              <a:ext uri="{FF2B5EF4-FFF2-40B4-BE49-F238E27FC236}">
                <a16:creationId xmlns:a16="http://schemas.microsoft.com/office/drawing/2014/main" id="{EBEBA73D-876D-5497-6421-102E46A0D77A}"/>
              </a:ext>
            </a:extLst>
          </p:cNvPr>
          <p:cNvSpPr txBox="1"/>
          <p:nvPr/>
        </p:nvSpPr>
        <p:spPr>
          <a:xfrm>
            <a:off x="504847" y="519246"/>
            <a:ext cx="2548408" cy="400110"/>
          </a:xfrm>
          <a:prstGeom prst="rect">
            <a:avLst/>
          </a:prstGeom>
          <a:noFill/>
          <a:ln>
            <a:solidFill>
              <a:srgbClr val="006600"/>
            </a:solidFill>
          </a:ln>
        </p:spPr>
        <p:txBody>
          <a:bodyPr wrap="square" rtlCol="0">
            <a:spAutoFit/>
          </a:bodyPr>
          <a:lstStyle/>
          <a:p>
            <a:r>
              <a:rPr kumimoji="1" lang="en-US" altLang="ja-JP" sz="2000" i="1" dirty="0">
                <a:solidFill>
                  <a:srgbClr val="006600"/>
                </a:solidFill>
                <a:latin typeface="Times" pitchFamily="2" charset="0"/>
              </a:rPr>
              <a:t>e+ production target</a:t>
            </a:r>
          </a:p>
        </p:txBody>
      </p:sp>
      <p:sp>
        <p:nvSpPr>
          <p:cNvPr id="11" name="テキスト ボックス 10">
            <a:extLst>
              <a:ext uri="{FF2B5EF4-FFF2-40B4-BE49-F238E27FC236}">
                <a16:creationId xmlns:a16="http://schemas.microsoft.com/office/drawing/2014/main" id="{C2D29009-7C9B-11F0-72C4-0F9901A501C9}"/>
              </a:ext>
            </a:extLst>
          </p:cNvPr>
          <p:cNvSpPr txBox="1"/>
          <p:nvPr/>
        </p:nvSpPr>
        <p:spPr>
          <a:xfrm>
            <a:off x="6029105" y="2596921"/>
            <a:ext cx="2729727" cy="646331"/>
          </a:xfrm>
          <a:prstGeom prst="rect">
            <a:avLst/>
          </a:prstGeom>
          <a:noFill/>
          <a:ln>
            <a:solidFill>
              <a:srgbClr val="006600"/>
            </a:solidFill>
          </a:ln>
        </p:spPr>
        <p:txBody>
          <a:bodyPr wrap="square" rtlCol="0">
            <a:spAutoFit/>
          </a:bodyPr>
          <a:lstStyle/>
          <a:p>
            <a:r>
              <a:rPr kumimoji="1" lang="en-US" altLang="ja-JP" sz="1800" i="1" dirty="0">
                <a:solidFill>
                  <a:srgbClr val="006600"/>
                </a:solidFill>
                <a:latin typeface="Times" pitchFamily="2" charset="0"/>
              </a:rPr>
              <a:t>e+ capture section</a:t>
            </a:r>
          </a:p>
          <a:p>
            <a:r>
              <a:rPr kumimoji="1" lang="en-US" altLang="ja-JP" sz="1800" i="1" dirty="0">
                <a:solidFill>
                  <a:srgbClr val="006600"/>
                </a:solidFill>
                <a:latin typeface="Times" pitchFamily="2" charset="0"/>
              </a:rPr>
              <a:t>without any </a:t>
            </a:r>
            <a:r>
              <a:rPr kumimoji="1" lang="en-US" altLang="ja-JP" sz="1800" i="1" dirty="0" err="1">
                <a:solidFill>
                  <a:srgbClr val="006600"/>
                </a:solidFill>
                <a:latin typeface="Times New Roman" panose="02020603050405020304" pitchFamily="18" charset="0"/>
                <a:cs typeface="Times New Roman" panose="02020603050405020304" pitchFamily="18" charset="0"/>
              </a:rPr>
              <a:t>e+e</a:t>
            </a:r>
            <a:r>
              <a:rPr kumimoji="1" lang="en-US" altLang="ja-JP" sz="1800" i="1" dirty="0">
                <a:solidFill>
                  <a:srgbClr val="006600"/>
                </a:solidFill>
                <a:latin typeface="Times New Roman" panose="02020603050405020304" pitchFamily="18" charset="0"/>
                <a:cs typeface="Times New Roman" panose="02020603050405020304" pitchFamily="18" charset="0"/>
              </a:rPr>
              <a:t>- separator</a:t>
            </a:r>
            <a:endParaRPr kumimoji="1" lang="en-US" altLang="ja-JP" sz="1800" i="1" dirty="0">
              <a:solidFill>
                <a:srgbClr val="006600"/>
              </a:solidFill>
              <a:latin typeface="Times" pitchFamily="2" charset="0"/>
            </a:endParaRPr>
          </a:p>
        </p:txBody>
      </p:sp>
      <p:cxnSp>
        <p:nvCxnSpPr>
          <p:cNvPr id="13" name="直線矢印コネクタ 12">
            <a:extLst>
              <a:ext uri="{FF2B5EF4-FFF2-40B4-BE49-F238E27FC236}">
                <a16:creationId xmlns:a16="http://schemas.microsoft.com/office/drawing/2014/main" id="{6F24018E-4537-4AA0-27FD-F7D293DABD95}"/>
              </a:ext>
            </a:extLst>
          </p:cNvPr>
          <p:cNvCxnSpPr>
            <a:cxnSpLocks/>
          </p:cNvCxnSpPr>
          <p:nvPr/>
        </p:nvCxnSpPr>
        <p:spPr bwMode="auto">
          <a:xfrm flipH="1">
            <a:off x="1921146" y="1039742"/>
            <a:ext cx="1284763" cy="7169"/>
          </a:xfrm>
          <a:prstGeom prst="straightConnector1">
            <a:avLst/>
          </a:prstGeom>
          <a:solidFill>
            <a:schemeClr val="accent1"/>
          </a:solidFill>
          <a:ln w="19050" cap="flat" cmpd="sng" algn="ctr">
            <a:solidFill>
              <a:srgbClr val="0000FF"/>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4" name="直線矢印コネクタ 13">
            <a:extLst>
              <a:ext uri="{FF2B5EF4-FFF2-40B4-BE49-F238E27FC236}">
                <a16:creationId xmlns:a16="http://schemas.microsoft.com/office/drawing/2014/main" id="{CB8D52B5-3D81-9844-46BC-63004F8600FC}"/>
              </a:ext>
            </a:extLst>
          </p:cNvPr>
          <p:cNvCxnSpPr>
            <a:cxnSpLocks/>
            <a:stCxn id="6" idx="2"/>
          </p:cNvCxnSpPr>
          <p:nvPr/>
        </p:nvCxnSpPr>
        <p:spPr bwMode="auto">
          <a:xfrm flipH="1">
            <a:off x="1639973" y="919356"/>
            <a:ext cx="139078" cy="127555"/>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31" name="テキスト ボックス 30">
            <a:extLst>
              <a:ext uri="{FF2B5EF4-FFF2-40B4-BE49-F238E27FC236}">
                <a16:creationId xmlns:a16="http://schemas.microsoft.com/office/drawing/2014/main" id="{5167F4E5-3DC2-3B6E-B5D6-F428E5D2FCE2}"/>
              </a:ext>
            </a:extLst>
          </p:cNvPr>
          <p:cNvSpPr txBox="1"/>
          <p:nvPr/>
        </p:nvSpPr>
        <p:spPr>
          <a:xfrm>
            <a:off x="7549768" y="1940307"/>
            <a:ext cx="417102" cy="369332"/>
          </a:xfrm>
          <a:prstGeom prst="rect">
            <a:avLst/>
          </a:prstGeom>
          <a:noFill/>
        </p:spPr>
        <p:txBody>
          <a:bodyPr wrap="none" rtlCol="0">
            <a:spAutoFit/>
          </a:bodyPr>
          <a:lstStyle/>
          <a:p>
            <a:r>
              <a:rPr kumimoji="1" lang="en-US" altLang="ja-JP" sz="1800" i="1" dirty="0">
                <a:latin typeface="Times New Roman" panose="02020603050405020304" pitchFamily="18" charset="0"/>
                <a:cs typeface="Times New Roman" panose="02020603050405020304" pitchFamily="18" charset="0"/>
              </a:rPr>
              <a:t>e</a:t>
            </a:r>
            <a:r>
              <a:rPr kumimoji="1" lang="en-US" altLang="ja-JP" sz="1800" dirty="0">
                <a:latin typeface="Times New Roman" panose="02020603050405020304" pitchFamily="18" charset="0"/>
                <a:cs typeface="Times New Roman" panose="02020603050405020304" pitchFamily="18" charset="0"/>
              </a:rPr>
              <a:t>+</a:t>
            </a:r>
            <a:endParaRPr kumimoji="1" lang="ja-JP" altLang="en-US" sz="1800">
              <a:latin typeface="Times New Roman" panose="02020603050405020304" pitchFamily="18" charset="0"/>
              <a:cs typeface="Times New Roman" panose="02020603050405020304" pitchFamily="18" charset="0"/>
            </a:endParaRPr>
          </a:p>
        </p:txBody>
      </p:sp>
      <p:sp>
        <p:nvSpPr>
          <p:cNvPr id="32" name="テキスト ボックス 31">
            <a:extLst>
              <a:ext uri="{FF2B5EF4-FFF2-40B4-BE49-F238E27FC236}">
                <a16:creationId xmlns:a16="http://schemas.microsoft.com/office/drawing/2014/main" id="{3845FCF0-CD4B-2937-A646-8599F33DBDED}"/>
              </a:ext>
            </a:extLst>
          </p:cNvPr>
          <p:cNvSpPr txBox="1"/>
          <p:nvPr/>
        </p:nvSpPr>
        <p:spPr>
          <a:xfrm>
            <a:off x="3086304" y="716478"/>
            <a:ext cx="364202" cy="369332"/>
          </a:xfrm>
          <a:prstGeom prst="rect">
            <a:avLst/>
          </a:prstGeom>
          <a:noFill/>
        </p:spPr>
        <p:txBody>
          <a:bodyPr wrap="none" rtlCol="0">
            <a:spAutoFit/>
          </a:bodyPr>
          <a:lstStyle/>
          <a:p>
            <a:r>
              <a:rPr kumimoji="1" lang="en-US" altLang="ja-JP" sz="1800" i="1" dirty="0">
                <a:latin typeface="Times New Roman" panose="02020603050405020304" pitchFamily="18" charset="0"/>
                <a:cs typeface="Times New Roman" panose="02020603050405020304" pitchFamily="18" charset="0"/>
              </a:rPr>
              <a:t>e</a:t>
            </a:r>
            <a:r>
              <a:rPr kumimoji="1" lang="en-US" altLang="ja-JP" sz="1800" dirty="0">
                <a:latin typeface="Times New Roman" panose="02020603050405020304" pitchFamily="18" charset="0"/>
                <a:cs typeface="Times New Roman" panose="02020603050405020304" pitchFamily="18" charset="0"/>
              </a:rPr>
              <a:t>-</a:t>
            </a:r>
            <a:endParaRPr kumimoji="1" lang="ja-JP" altLang="en-US" sz="1800">
              <a:latin typeface="Times New Roman" panose="02020603050405020304" pitchFamily="18" charset="0"/>
              <a:cs typeface="Times New Roman" panose="02020603050405020304" pitchFamily="18" charset="0"/>
            </a:endParaRPr>
          </a:p>
        </p:txBody>
      </p:sp>
      <p:cxnSp>
        <p:nvCxnSpPr>
          <p:cNvPr id="8" name="直線矢印コネクタ 7">
            <a:extLst>
              <a:ext uri="{FF2B5EF4-FFF2-40B4-BE49-F238E27FC236}">
                <a16:creationId xmlns:a16="http://schemas.microsoft.com/office/drawing/2014/main" id="{54E2C12E-CCB6-A6A7-14D6-D5C231CC6770}"/>
              </a:ext>
            </a:extLst>
          </p:cNvPr>
          <p:cNvCxnSpPr>
            <a:cxnSpLocks/>
          </p:cNvCxnSpPr>
          <p:nvPr/>
        </p:nvCxnSpPr>
        <p:spPr bwMode="auto">
          <a:xfrm flipH="1">
            <a:off x="6123660" y="2282409"/>
            <a:ext cx="1284763" cy="7169"/>
          </a:xfrm>
          <a:prstGeom prst="straightConnector1">
            <a:avLst/>
          </a:prstGeom>
          <a:solidFill>
            <a:schemeClr val="accent1"/>
          </a:solidFill>
          <a:ln w="19050" cap="flat" cmpd="sng" algn="ctr">
            <a:solidFill>
              <a:srgbClr val="0000FF"/>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0" name="直線矢印コネクタ 9">
            <a:extLst>
              <a:ext uri="{FF2B5EF4-FFF2-40B4-BE49-F238E27FC236}">
                <a16:creationId xmlns:a16="http://schemas.microsoft.com/office/drawing/2014/main" id="{7A3EF75E-D567-CCA7-B19B-67EC5F823FC8}"/>
              </a:ext>
            </a:extLst>
          </p:cNvPr>
          <p:cNvCxnSpPr>
            <a:cxnSpLocks/>
          </p:cNvCxnSpPr>
          <p:nvPr/>
        </p:nvCxnSpPr>
        <p:spPr bwMode="auto">
          <a:xfrm flipH="1">
            <a:off x="6287078" y="2159385"/>
            <a:ext cx="1284763" cy="7169"/>
          </a:xfrm>
          <a:prstGeom prst="straightConnector1">
            <a:avLst/>
          </a:prstGeom>
          <a:solidFill>
            <a:schemeClr val="accent1"/>
          </a:solidFill>
          <a:ln w="19050"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2" name="テキスト ボックス 11">
            <a:extLst>
              <a:ext uri="{FF2B5EF4-FFF2-40B4-BE49-F238E27FC236}">
                <a16:creationId xmlns:a16="http://schemas.microsoft.com/office/drawing/2014/main" id="{BA76D8F5-64EC-ADE8-648C-0553CF23E7A1}"/>
              </a:ext>
            </a:extLst>
          </p:cNvPr>
          <p:cNvSpPr txBox="1"/>
          <p:nvPr/>
        </p:nvSpPr>
        <p:spPr>
          <a:xfrm>
            <a:off x="7367706" y="2093352"/>
            <a:ext cx="364202" cy="369332"/>
          </a:xfrm>
          <a:prstGeom prst="rect">
            <a:avLst/>
          </a:prstGeom>
          <a:noFill/>
        </p:spPr>
        <p:txBody>
          <a:bodyPr wrap="none" rtlCol="0">
            <a:spAutoFit/>
          </a:bodyPr>
          <a:lstStyle/>
          <a:p>
            <a:r>
              <a:rPr kumimoji="1" lang="en-US" altLang="ja-JP" sz="1800" i="1" dirty="0">
                <a:latin typeface="Times New Roman" panose="02020603050405020304" pitchFamily="18" charset="0"/>
                <a:cs typeface="Times New Roman" panose="02020603050405020304" pitchFamily="18" charset="0"/>
              </a:rPr>
              <a:t>e</a:t>
            </a:r>
            <a:r>
              <a:rPr kumimoji="1" lang="en-US" altLang="ja-JP" sz="1800" dirty="0">
                <a:latin typeface="Times New Roman" panose="02020603050405020304" pitchFamily="18" charset="0"/>
                <a:cs typeface="Times New Roman" panose="02020603050405020304" pitchFamily="18" charset="0"/>
              </a:rPr>
              <a:t>-</a:t>
            </a:r>
            <a:endParaRPr kumimoji="1" lang="ja-JP" altLang="en-US" sz="1800">
              <a:latin typeface="Times New Roman" panose="02020603050405020304" pitchFamily="18" charset="0"/>
              <a:cs typeface="Times New Roman" panose="02020603050405020304" pitchFamily="18" charset="0"/>
            </a:endParaRPr>
          </a:p>
        </p:txBody>
      </p:sp>
      <p:cxnSp>
        <p:nvCxnSpPr>
          <p:cNvPr id="15" name="直線矢印コネクタ 14">
            <a:extLst>
              <a:ext uri="{FF2B5EF4-FFF2-40B4-BE49-F238E27FC236}">
                <a16:creationId xmlns:a16="http://schemas.microsoft.com/office/drawing/2014/main" id="{473AE191-DB04-AE64-E94C-0E502D62D72C}"/>
              </a:ext>
            </a:extLst>
          </p:cNvPr>
          <p:cNvCxnSpPr>
            <a:cxnSpLocks/>
          </p:cNvCxnSpPr>
          <p:nvPr/>
        </p:nvCxnSpPr>
        <p:spPr bwMode="auto">
          <a:xfrm flipH="1">
            <a:off x="472965" y="1468399"/>
            <a:ext cx="738890" cy="3584"/>
          </a:xfrm>
          <a:prstGeom prst="straightConnector1">
            <a:avLst/>
          </a:prstGeom>
          <a:solidFill>
            <a:schemeClr val="accent1"/>
          </a:solidFill>
          <a:ln w="19050" cap="flat" cmpd="sng" algn="ctr">
            <a:solidFill>
              <a:srgbClr val="0000FF"/>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6" name="直線矢印コネクタ 15">
            <a:extLst>
              <a:ext uri="{FF2B5EF4-FFF2-40B4-BE49-F238E27FC236}">
                <a16:creationId xmlns:a16="http://schemas.microsoft.com/office/drawing/2014/main" id="{40201436-F26E-10F9-D508-B146DB26DAEC}"/>
              </a:ext>
            </a:extLst>
          </p:cNvPr>
          <p:cNvCxnSpPr>
            <a:cxnSpLocks/>
          </p:cNvCxnSpPr>
          <p:nvPr/>
        </p:nvCxnSpPr>
        <p:spPr bwMode="auto">
          <a:xfrm flipH="1">
            <a:off x="636383" y="1348959"/>
            <a:ext cx="652590" cy="0"/>
          </a:xfrm>
          <a:prstGeom prst="straightConnector1">
            <a:avLst/>
          </a:prstGeom>
          <a:solidFill>
            <a:schemeClr val="accent1"/>
          </a:solidFill>
          <a:ln w="19050"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2" name="テキスト ボックス 21">
            <a:extLst>
              <a:ext uri="{FF2B5EF4-FFF2-40B4-BE49-F238E27FC236}">
                <a16:creationId xmlns:a16="http://schemas.microsoft.com/office/drawing/2014/main" id="{4695E960-E762-776A-3482-BB4936957C53}"/>
              </a:ext>
            </a:extLst>
          </p:cNvPr>
          <p:cNvSpPr txBox="1"/>
          <p:nvPr/>
        </p:nvSpPr>
        <p:spPr>
          <a:xfrm>
            <a:off x="1222871" y="1131372"/>
            <a:ext cx="417102" cy="369332"/>
          </a:xfrm>
          <a:prstGeom prst="rect">
            <a:avLst/>
          </a:prstGeom>
          <a:noFill/>
        </p:spPr>
        <p:txBody>
          <a:bodyPr wrap="none" rtlCol="0">
            <a:spAutoFit/>
          </a:bodyPr>
          <a:lstStyle/>
          <a:p>
            <a:r>
              <a:rPr kumimoji="1" lang="en-US" altLang="ja-JP" sz="1800" i="1" dirty="0">
                <a:latin typeface="Times New Roman" panose="02020603050405020304" pitchFamily="18" charset="0"/>
                <a:cs typeface="Times New Roman" panose="02020603050405020304" pitchFamily="18" charset="0"/>
              </a:rPr>
              <a:t>e</a:t>
            </a:r>
            <a:r>
              <a:rPr kumimoji="1" lang="en-US" altLang="ja-JP" sz="1800" dirty="0">
                <a:latin typeface="Times New Roman" panose="02020603050405020304" pitchFamily="18" charset="0"/>
                <a:cs typeface="Times New Roman" panose="02020603050405020304" pitchFamily="18" charset="0"/>
              </a:rPr>
              <a:t>+</a:t>
            </a:r>
            <a:endParaRPr kumimoji="1" lang="ja-JP" altLang="en-US" sz="1800">
              <a:latin typeface="Times New Roman" panose="02020603050405020304" pitchFamily="18" charset="0"/>
              <a:cs typeface="Times New Roman" panose="02020603050405020304" pitchFamily="18" charset="0"/>
            </a:endParaRPr>
          </a:p>
        </p:txBody>
      </p:sp>
      <p:sp>
        <p:nvSpPr>
          <p:cNvPr id="23" name="テキスト ボックス 22">
            <a:extLst>
              <a:ext uri="{FF2B5EF4-FFF2-40B4-BE49-F238E27FC236}">
                <a16:creationId xmlns:a16="http://schemas.microsoft.com/office/drawing/2014/main" id="{0A69EE27-858A-E634-A6C5-988BC1CFD316}"/>
              </a:ext>
            </a:extLst>
          </p:cNvPr>
          <p:cNvSpPr txBox="1"/>
          <p:nvPr/>
        </p:nvSpPr>
        <p:spPr>
          <a:xfrm>
            <a:off x="1128945" y="1284417"/>
            <a:ext cx="364202" cy="369332"/>
          </a:xfrm>
          <a:prstGeom prst="rect">
            <a:avLst/>
          </a:prstGeom>
          <a:noFill/>
        </p:spPr>
        <p:txBody>
          <a:bodyPr wrap="none" rtlCol="0">
            <a:spAutoFit/>
          </a:bodyPr>
          <a:lstStyle/>
          <a:p>
            <a:r>
              <a:rPr kumimoji="1" lang="en-US" altLang="ja-JP" sz="1800" i="1" dirty="0">
                <a:latin typeface="Times New Roman" panose="02020603050405020304" pitchFamily="18" charset="0"/>
                <a:cs typeface="Times New Roman" panose="02020603050405020304" pitchFamily="18" charset="0"/>
              </a:rPr>
              <a:t>e</a:t>
            </a:r>
            <a:r>
              <a:rPr kumimoji="1" lang="en-US" altLang="ja-JP" sz="1800" dirty="0">
                <a:latin typeface="Times New Roman" panose="02020603050405020304" pitchFamily="18" charset="0"/>
                <a:cs typeface="Times New Roman" panose="02020603050405020304" pitchFamily="18" charset="0"/>
              </a:rPr>
              <a:t>-</a:t>
            </a:r>
            <a:endParaRPr kumimoji="1" lang="ja-JP" altLang="en-US" sz="1800">
              <a:latin typeface="Times New Roman" panose="02020603050405020304" pitchFamily="18" charset="0"/>
              <a:cs typeface="Times New Roman" panose="02020603050405020304" pitchFamily="18" charset="0"/>
            </a:endParaRPr>
          </a:p>
        </p:txBody>
      </p:sp>
      <p:sp>
        <p:nvSpPr>
          <p:cNvPr id="9" name="テキスト ボックス 8">
            <a:extLst>
              <a:ext uri="{FF2B5EF4-FFF2-40B4-BE49-F238E27FC236}">
                <a16:creationId xmlns:a16="http://schemas.microsoft.com/office/drawing/2014/main" id="{1CADCA3C-C56B-3DAE-0D13-5752F9CE7195}"/>
              </a:ext>
            </a:extLst>
          </p:cNvPr>
          <p:cNvSpPr txBox="1"/>
          <p:nvPr/>
        </p:nvSpPr>
        <p:spPr>
          <a:xfrm>
            <a:off x="5098975" y="3779746"/>
            <a:ext cx="3989940" cy="1631216"/>
          </a:xfrm>
          <a:prstGeom prst="rect">
            <a:avLst/>
          </a:prstGeom>
          <a:noFill/>
          <a:ln>
            <a:solidFill>
              <a:srgbClr val="006600"/>
            </a:solidFill>
          </a:ln>
        </p:spPr>
        <p:txBody>
          <a:bodyPr wrap="square" rtlCol="0">
            <a:spAutoFit/>
          </a:bodyPr>
          <a:lstStyle/>
          <a:p>
            <a:r>
              <a:rPr kumimoji="1" lang="en-US" altLang="ja-JP" sz="2000" i="1" dirty="0">
                <a:solidFill>
                  <a:srgbClr val="0000FF"/>
                </a:solidFill>
                <a:latin typeface="Times" pitchFamily="2" charset="0"/>
              </a:rPr>
              <a:t>1. Referred by R. </a:t>
            </a:r>
            <a:r>
              <a:rPr kumimoji="1" lang="en-US" altLang="ja-JP" sz="2000" i="1" dirty="0" err="1">
                <a:solidFill>
                  <a:srgbClr val="0000FF"/>
                </a:solidFill>
                <a:latin typeface="Times" pitchFamily="2" charset="0"/>
              </a:rPr>
              <a:t>Fuja</a:t>
            </a:r>
            <a:r>
              <a:rPr kumimoji="1" lang="en-US" altLang="ja-JP" sz="2000" i="1" dirty="0">
                <a:solidFill>
                  <a:srgbClr val="0000FF"/>
                </a:solidFill>
                <a:latin typeface="Times" pitchFamily="2" charset="0"/>
              </a:rPr>
              <a:t> and Y. Chung, “APS </a:t>
            </a:r>
            <a:r>
              <a:rPr kumimoji="1" lang="en-US" altLang="ja-JP" sz="2000" i="1" dirty="0" err="1">
                <a:solidFill>
                  <a:srgbClr val="0000FF"/>
                </a:solidFill>
                <a:latin typeface="Times" pitchFamily="2" charset="0"/>
              </a:rPr>
              <a:t>linac</a:t>
            </a:r>
            <a:r>
              <a:rPr kumimoji="1" lang="en-US" altLang="ja-JP" sz="2000" i="1" dirty="0">
                <a:solidFill>
                  <a:srgbClr val="0000FF"/>
                </a:solidFill>
                <a:latin typeface="Times" pitchFamily="2" charset="0"/>
              </a:rPr>
              <a:t> beam position monitors and electronics”</a:t>
            </a:r>
          </a:p>
          <a:p>
            <a:r>
              <a:rPr kumimoji="1" lang="en-US" altLang="ja-JP" sz="2000" i="1" dirty="0">
                <a:solidFill>
                  <a:srgbClr val="006600"/>
                </a:solidFill>
                <a:latin typeface="Times" pitchFamily="2" charset="0"/>
              </a:rPr>
              <a:t>2. The </a:t>
            </a:r>
            <a:r>
              <a:rPr kumimoji="1" lang="en-US" altLang="ja-JP" sz="2000" i="1" dirty="0" err="1">
                <a:solidFill>
                  <a:srgbClr val="006600"/>
                </a:solidFill>
                <a:latin typeface="Times" pitchFamily="2" charset="0"/>
              </a:rPr>
              <a:t>linac</a:t>
            </a:r>
            <a:r>
              <a:rPr kumimoji="1" lang="en-US" altLang="ja-JP" sz="2000" i="1" dirty="0">
                <a:solidFill>
                  <a:srgbClr val="006600"/>
                </a:solidFill>
                <a:latin typeface="Times" pitchFamily="2" charset="0"/>
              </a:rPr>
              <a:t> commissioning began in early October of 1993.</a:t>
            </a:r>
          </a:p>
        </p:txBody>
      </p:sp>
      <p:sp>
        <p:nvSpPr>
          <p:cNvPr id="26" name="テキスト ボックス 25">
            <a:extLst>
              <a:ext uri="{FF2B5EF4-FFF2-40B4-BE49-F238E27FC236}">
                <a16:creationId xmlns:a16="http://schemas.microsoft.com/office/drawing/2014/main" id="{5E158DD1-28EA-6501-E73D-93DC566078BC}"/>
              </a:ext>
            </a:extLst>
          </p:cNvPr>
          <p:cNvSpPr txBox="1"/>
          <p:nvPr/>
        </p:nvSpPr>
        <p:spPr>
          <a:xfrm>
            <a:off x="57311" y="5122450"/>
            <a:ext cx="4904744" cy="1015663"/>
          </a:xfrm>
          <a:prstGeom prst="rect">
            <a:avLst/>
          </a:prstGeom>
          <a:noFill/>
          <a:ln>
            <a:solidFill>
              <a:srgbClr val="006600"/>
            </a:solidFill>
          </a:ln>
        </p:spPr>
        <p:txBody>
          <a:bodyPr wrap="square" rtlCol="0">
            <a:spAutoFit/>
          </a:bodyPr>
          <a:lstStyle/>
          <a:p>
            <a:r>
              <a:rPr kumimoji="1" lang="en-US" altLang="ja-JP" sz="2000" i="1" dirty="0">
                <a:solidFill>
                  <a:srgbClr val="0000FF"/>
                </a:solidFill>
                <a:latin typeface="Times" pitchFamily="2" charset="0"/>
              </a:rPr>
              <a:t>Conventional heterodyne technique with a fundamental 2856 MHz for e- and e+ 30-ns pulsed beams for a </a:t>
            </a:r>
            <a:r>
              <a:rPr kumimoji="1" lang="en-US" altLang="ja-JP" sz="2000" i="1" dirty="0" err="1">
                <a:solidFill>
                  <a:srgbClr val="0000FF"/>
                </a:solidFill>
                <a:latin typeface="Times" pitchFamily="2" charset="0"/>
              </a:rPr>
              <a:t>stripline</a:t>
            </a:r>
            <a:r>
              <a:rPr kumimoji="1" lang="en-US" altLang="ja-JP" sz="2000" i="1" dirty="0">
                <a:solidFill>
                  <a:srgbClr val="0000FF"/>
                </a:solidFill>
                <a:latin typeface="Times" pitchFamily="2" charset="0"/>
              </a:rPr>
              <a:t> bpm</a:t>
            </a:r>
          </a:p>
        </p:txBody>
      </p:sp>
      <p:sp>
        <p:nvSpPr>
          <p:cNvPr id="2" name="テキスト ボックス 1">
            <a:extLst>
              <a:ext uri="{FF2B5EF4-FFF2-40B4-BE49-F238E27FC236}">
                <a16:creationId xmlns:a16="http://schemas.microsoft.com/office/drawing/2014/main" id="{265CE46B-7551-6D30-07D9-A1D8F6719C59}"/>
              </a:ext>
            </a:extLst>
          </p:cNvPr>
          <p:cNvSpPr txBox="1"/>
          <p:nvPr/>
        </p:nvSpPr>
        <p:spPr>
          <a:xfrm>
            <a:off x="1684152" y="1336195"/>
            <a:ext cx="1590500" cy="584775"/>
          </a:xfrm>
          <a:prstGeom prst="rect">
            <a:avLst/>
          </a:prstGeom>
          <a:noFill/>
        </p:spPr>
        <p:txBody>
          <a:bodyPr wrap="none" rtlCol="0">
            <a:spAutoFit/>
          </a:bodyPr>
          <a:lstStyle/>
          <a:p>
            <a:r>
              <a:rPr kumimoji="1" lang="en-US" altLang="ja-JP" sz="1600" i="1" dirty="0" err="1">
                <a:solidFill>
                  <a:srgbClr val="006600"/>
                </a:solidFill>
                <a:latin typeface="Times New Roman" panose="02020603050405020304" pitchFamily="18" charset="0"/>
                <a:cs typeface="Times New Roman" panose="02020603050405020304" pitchFamily="18" charset="0"/>
              </a:rPr>
              <a:t>Ee</a:t>
            </a:r>
            <a:r>
              <a:rPr kumimoji="1" lang="en-US" altLang="ja-JP" sz="1600" i="1" dirty="0">
                <a:solidFill>
                  <a:srgbClr val="006600"/>
                </a:solidFill>
                <a:latin typeface="Times New Roman" panose="02020603050405020304" pitchFamily="18" charset="0"/>
                <a:cs typeface="Times New Roman" panose="02020603050405020304" pitchFamily="18" charset="0"/>
              </a:rPr>
              <a:t>-~200 </a:t>
            </a:r>
            <a:r>
              <a:rPr kumimoji="1" lang="en-US" altLang="ja-JP" sz="1600" dirty="0">
                <a:solidFill>
                  <a:srgbClr val="006600"/>
                </a:solidFill>
                <a:latin typeface="Times New Roman" panose="02020603050405020304" pitchFamily="18" charset="0"/>
                <a:cs typeface="Times New Roman" panose="02020603050405020304" pitchFamily="18" charset="0"/>
              </a:rPr>
              <a:t>MeV</a:t>
            </a:r>
          </a:p>
          <a:p>
            <a:r>
              <a:rPr kumimoji="1" lang="en-US" altLang="ja-JP" sz="1600" i="1" dirty="0" err="1">
                <a:solidFill>
                  <a:srgbClr val="006600"/>
                </a:solidFill>
                <a:latin typeface="Times New Roman" panose="02020603050405020304" pitchFamily="18" charset="0"/>
                <a:cs typeface="Times New Roman" panose="02020603050405020304" pitchFamily="18" charset="0"/>
              </a:rPr>
              <a:t>Qe</a:t>
            </a:r>
            <a:r>
              <a:rPr kumimoji="1" lang="en-US" altLang="ja-JP" sz="1600" i="1" dirty="0">
                <a:solidFill>
                  <a:srgbClr val="006600"/>
                </a:solidFill>
                <a:latin typeface="Times New Roman" panose="02020603050405020304" pitchFamily="18" charset="0"/>
                <a:cs typeface="Times New Roman" panose="02020603050405020304" pitchFamily="18" charset="0"/>
              </a:rPr>
              <a:t>-~50 </a:t>
            </a:r>
            <a:r>
              <a:rPr kumimoji="1" lang="en-US" altLang="ja-JP" sz="1600" dirty="0" err="1">
                <a:solidFill>
                  <a:srgbClr val="006600"/>
                </a:solidFill>
                <a:latin typeface="Times New Roman" panose="02020603050405020304" pitchFamily="18" charset="0"/>
                <a:cs typeface="Times New Roman" panose="02020603050405020304" pitchFamily="18" charset="0"/>
              </a:rPr>
              <a:t>nC</a:t>
            </a:r>
            <a:r>
              <a:rPr kumimoji="1" lang="en-US" altLang="ja-JP" sz="1600" dirty="0">
                <a:solidFill>
                  <a:srgbClr val="006600"/>
                </a:solidFill>
                <a:latin typeface="Times New Roman" panose="02020603050405020304" pitchFamily="18" charset="0"/>
                <a:cs typeface="Times New Roman" panose="02020603050405020304" pitchFamily="18" charset="0"/>
              </a:rPr>
              <a:t>/pulse</a:t>
            </a:r>
            <a:endParaRPr kumimoji="1" lang="ja-JP" altLang="en-US" sz="1600">
              <a:solidFill>
                <a:srgbClr val="006600"/>
              </a:solidFill>
              <a:latin typeface="Times New Roman" panose="02020603050405020304" pitchFamily="18" charset="0"/>
              <a:cs typeface="Times New Roman" panose="02020603050405020304" pitchFamily="18" charset="0"/>
            </a:endParaRPr>
          </a:p>
        </p:txBody>
      </p:sp>
      <p:sp>
        <p:nvSpPr>
          <p:cNvPr id="33" name="テキスト ボックス 32">
            <a:extLst>
              <a:ext uri="{FF2B5EF4-FFF2-40B4-BE49-F238E27FC236}">
                <a16:creationId xmlns:a16="http://schemas.microsoft.com/office/drawing/2014/main" id="{910A53FB-AB31-2C44-7F51-A494398E1990}"/>
              </a:ext>
            </a:extLst>
          </p:cNvPr>
          <p:cNvSpPr txBox="1"/>
          <p:nvPr/>
        </p:nvSpPr>
        <p:spPr>
          <a:xfrm>
            <a:off x="5087957" y="5416897"/>
            <a:ext cx="3989940" cy="707886"/>
          </a:xfrm>
          <a:prstGeom prst="rect">
            <a:avLst/>
          </a:prstGeom>
          <a:noFill/>
          <a:ln>
            <a:solidFill>
              <a:srgbClr val="006600"/>
            </a:solidFill>
          </a:ln>
        </p:spPr>
        <p:txBody>
          <a:bodyPr wrap="square" rtlCol="0">
            <a:spAutoFit/>
          </a:bodyPr>
          <a:lstStyle/>
          <a:p>
            <a:r>
              <a:rPr lang="en-US" altLang="ja-JP" sz="2000" i="1" dirty="0">
                <a:solidFill>
                  <a:srgbClr val="910002"/>
                </a:solidFill>
                <a:latin typeface="Times New Roman" panose="02020603050405020304" pitchFamily="18" charset="0"/>
                <a:ea typeface="平成明朝" pitchFamily="84" charset="-128"/>
                <a:cs typeface="Times New Roman" panose="02020603050405020304" pitchFamily="18" charset="0"/>
                <a:sym typeface="Monotype Sorts" pitchFamily="2" charset="2"/>
              </a:rPr>
              <a:t>It is difficult to separately detect both e- and e+ bunch characteristics.</a:t>
            </a:r>
            <a:endParaRPr lang="en-US" altLang="ja-JP" sz="2000" i="1" dirty="0">
              <a:solidFill>
                <a:srgbClr val="006600"/>
              </a:solidFill>
              <a:latin typeface="Times New Roman" panose="02020603050405020304" pitchFamily="18" charset="0"/>
              <a:ea typeface="平成明朝" pitchFamily="84" charset="-128"/>
              <a:cs typeface="Times New Roman" panose="02020603050405020304" pitchFamily="18" charset="0"/>
              <a:sym typeface="Monotype Sorts" pitchFamily="2" charset="2"/>
            </a:endParaRPr>
          </a:p>
        </p:txBody>
      </p:sp>
    </p:spTree>
    <p:extLst>
      <p:ext uri="{BB962C8B-B14F-4D97-AF65-F5344CB8AC3E}">
        <p14:creationId xmlns:p14="http://schemas.microsoft.com/office/powerpoint/2010/main" val="3573828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日付プレースホルダー 3">
            <a:extLst>
              <a:ext uri="{FF2B5EF4-FFF2-40B4-BE49-F238E27FC236}">
                <a16:creationId xmlns:a16="http://schemas.microsoft.com/office/drawing/2014/main" id="{CB11AC47-94BB-D542-A7A3-0F5EE31B6A94}"/>
              </a:ext>
            </a:extLst>
          </p:cNvPr>
          <p:cNvSpPr>
            <a:spLocks noGrp="1"/>
          </p:cNvSpPr>
          <p:nvPr>
            <p:ph type="dt" sz="quarter" idx="10"/>
          </p:nvPr>
        </p:nvSpPr>
        <p:spPr>
          <a:xfrm>
            <a:off x="359980" y="6248400"/>
            <a:ext cx="2645979"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25-27 Mar. 2024, Tsuyoshi Suwada/ KEK Acc.Lab.</a:t>
            </a:r>
            <a:endParaRPr lang="en-US" altLang="ja-JP" sz="1400" dirty="0">
              <a:solidFill>
                <a:schemeClr val="folHlink"/>
              </a:solidFill>
              <a:latin typeface="Times" pitchFamily="2" charset="0"/>
            </a:endParaRPr>
          </a:p>
        </p:txBody>
      </p:sp>
      <p:sp>
        <p:nvSpPr>
          <p:cNvPr id="7170" name="フッター プレースホルダー 4">
            <a:extLst>
              <a:ext uri="{FF2B5EF4-FFF2-40B4-BE49-F238E27FC236}">
                <a16:creationId xmlns:a16="http://schemas.microsoft.com/office/drawing/2014/main" id="{AEA3CC63-0E99-3F4A-9CA9-69297EF1097D}"/>
              </a:ext>
            </a:extLst>
          </p:cNvPr>
          <p:cNvSpPr>
            <a:spLocks noGrp="1"/>
          </p:cNvSpPr>
          <p:nvPr>
            <p:ph type="ftr" sz="quarter" idx="11"/>
          </p:nvPr>
        </p:nvSpPr>
        <p:spPr>
          <a:xfrm>
            <a:off x="3124199" y="6413655"/>
            <a:ext cx="5031829"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SuperKEKB MAC@KEK</a:t>
            </a:r>
            <a:endParaRPr lang="en-US" altLang="ja-JP" sz="1400" dirty="0">
              <a:solidFill>
                <a:schemeClr val="folHlink"/>
              </a:solidFill>
              <a:latin typeface="Times" pitchFamily="2" charset="0"/>
            </a:endParaRPr>
          </a:p>
        </p:txBody>
      </p:sp>
      <p:sp>
        <p:nvSpPr>
          <p:cNvPr id="7171" name="スライド番号プレースホルダー 5">
            <a:extLst>
              <a:ext uri="{FF2B5EF4-FFF2-40B4-BE49-F238E27FC236}">
                <a16:creationId xmlns:a16="http://schemas.microsoft.com/office/drawing/2014/main" id="{7060662E-2914-5D4E-8F92-E951F40E7E49}"/>
              </a:ext>
            </a:extLst>
          </p:cNvPr>
          <p:cNvSpPr>
            <a:spLocks noGrp="1"/>
          </p:cNvSpPr>
          <p:nvPr>
            <p:ph type="sldNum" sz="quarter" idx="12"/>
          </p:nvPr>
        </p:nvSpPr>
        <p:spPr>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fld id="{32F677F2-CF0A-7449-BFC0-9EF2F7E7C30A}" type="slidenum">
              <a:rPr lang="en-US" altLang="ja-JP" sz="1400">
                <a:solidFill>
                  <a:schemeClr val="folHlink"/>
                </a:solidFill>
                <a:latin typeface="Times" pitchFamily="2" charset="0"/>
              </a:rPr>
              <a:pPr/>
              <a:t>7</a:t>
            </a:fld>
            <a:endParaRPr lang="en-US" altLang="ja-JP" sz="1400">
              <a:solidFill>
                <a:schemeClr val="folHlink"/>
              </a:solidFill>
              <a:latin typeface="Times" pitchFamily="2" charset="0"/>
            </a:endParaRPr>
          </a:p>
        </p:txBody>
      </p:sp>
      <p:sp>
        <p:nvSpPr>
          <p:cNvPr id="7172" name="Rectangle 2">
            <a:extLst>
              <a:ext uri="{FF2B5EF4-FFF2-40B4-BE49-F238E27FC236}">
                <a16:creationId xmlns:a16="http://schemas.microsoft.com/office/drawing/2014/main" id="{223D7707-9CA0-2F4D-A33C-000BE1A07B95}"/>
              </a:ext>
            </a:extLst>
          </p:cNvPr>
          <p:cNvSpPr>
            <a:spLocks noGrp="1" noChangeArrowheads="1"/>
          </p:cNvSpPr>
          <p:nvPr>
            <p:ph type="title"/>
          </p:nvPr>
        </p:nvSpPr>
        <p:spPr>
          <a:xfrm>
            <a:off x="685800" y="211547"/>
            <a:ext cx="7772400" cy="685800"/>
          </a:xfrm>
        </p:spPr>
        <p:txBody>
          <a:bodyPr/>
          <a:lstStyle/>
          <a:p>
            <a:pPr eaLnBrk="1" hangingPunct="1"/>
            <a:r>
              <a:rPr lang="en-US" altLang="ja-JP" sz="3200" b="1" i="1" dirty="0">
                <a:solidFill>
                  <a:srgbClr val="002060"/>
                </a:solidFill>
                <a:latin typeface="Times New Roman" panose="02020603050405020304" pitchFamily="18" charset="0"/>
                <a:ea typeface="平成明朝" pitchFamily="84" charset="-128"/>
                <a:cs typeface="Times New Roman" panose="02020603050405020304" pitchFamily="18" charset="0"/>
              </a:rPr>
              <a:t>Choice from the viewpoint on the pros and cons for detection techniques</a:t>
            </a:r>
          </a:p>
        </p:txBody>
      </p:sp>
      <p:sp>
        <p:nvSpPr>
          <p:cNvPr id="101379" name="Rectangle 3">
            <a:extLst>
              <a:ext uri="{FF2B5EF4-FFF2-40B4-BE49-F238E27FC236}">
                <a16:creationId xmlns:a16="http://schemas.microsoft.com/office/drawing/2014/main" id="{A0737FC8-BA4E-304A-82ED-E4BA5F98AD27}"/>
              </a:ext>
            </a:extLst>
          </p:cNvPr>
          <p:cNvSpPr>
            <a:spLocks noGrp="1" noChangeArrowheads="1"/>
          </p:cNvSpPr>
          <p:nvPr>
            <p:ph type="body" sz="half" idx="1"/>
          </p:nvPr>
        </p:nvSpPr>
        <p:spPr>
          <a:xfrm>
            <a:off x="1" y="992640"/>
            <a:ext cx="9143999" cy="5139553"/>
          </a:xfrm>
        </p:spPr>
        <p:txBody>
          <a:bodyPr/>
          <a:lstStyle/>
          <a:p>
            <a:pPr marL="0" indent="0" eaLnBrk="1" hangingPunct="1">
              <a:buNone/>
              <a:defRPr/>
            </a:pPr>
            <a:r>
              <a:rPr lang="en-US" altLang="ja-JP" sz="2400" b="1" i="1" dirty="0">
                <a:solidFill>
                  <a:srgbClr val="0000FF"/>
                </a:solidFill>
                <a:latin typeface="Times New Roman" panose="02020603050405020304" pitchFamily="18" charset="0"/>
                <a:ea typeface="平成明朝" pitchFamily="84" charset="-128"/>
                <a:cs typeface="Times New Roman" panose="02020603050405020304" pitchFamily="18" charset="0"/>
                <a:sym typeface="Monotype Sorts" pitchFamily="2" charset="2"/>
              </a:rPr>
              <a:t>To the best of my knowledge in 2018,</a:t>
            </a:r>
          </a:p>
          <a:p>
            <a:pPr marL="0" indent="0" eaLnBrk="1" hangingPunct="1">
              <a:buNone/>
              <a:defRPr/>
            </a:pPr>
            <a:r>
              <a:rPr lang="en-US" altLang="ja-JP" sz="2000" b="1" dirty="0">
                <a:solidFill>
                  <a:srgbClr val="006600"/>
                </a:solidFill>
                <a:latin typeface="Times New Roman" panose="02020603050405020304" pitchFamily="18" charset="0"/>
                <a:ea typeface="平成明朝" pitchFamily="84" charset="-128"/>
                <a:cs typeface="Times New Roman" panose="02020603050405020304" pitchFamily="18" charset="0"/>
                <a:sym typeface="Monotype Sorts" pitchFamily="2" charset="2"/>
              </a:rPr>
              <a:t>1.  </a:t>
            </a:r>
            <a:r>
              <a:rPr lang="en-US" altLang="ja-JP" sz="2000" b="1" i="1" u="sng" dirty="0">
                <a:solidFill>
                  <a:srgbClr val="006600"/>
                </a:solidFill>
                <a:latin typeface="Times New Roman" panose="02020603050405020304" pitchFamily="18" charset="0"/>
                <a:ea typeface="平成明朝" pitchFamily="84" charset="-128"/>
                <a:cs typeface="Times New Roman" panose="02020603050405020304" pitchFamily="18" charset="0"/>
                <a:sym typeface="Monotype Sorts" pitchFamily="2" charset="2"/>
              </a:rPr>
              <a:t>Based on the detection technique in time domain</a:t>
            </a:r>
            <a:r>
              <a:rPr lang="en-US" altLang="ja-JP" sz="2000" b="1" i="1" dirty="0">
                <a:solidFill>
                  <a:srgbClr val="006600"/>
                </a:solidFill>
                <a:latin typeface="Times New Roman" panose="02020603050405020304" pitchFamily="18" charset="0"/>
                <a:ea typeface="平成明朝" pitchFamily="84" charset="-128"/>
                <a:cs typeface="Times New Roman" panose="02020603050405020304" pitchFamily="18" charset="0"/>
                <a:sym typeface="Monotype Sorts" pitchFamily="2" charset="2"/>
              </a:rPr>
              <a:t>,</a:t>
            </a:r>
          </a:p>
          <a:p>
            <a:pPr lvl="1" eaLnBrk="1" hangingPunct="1">
              <a:buFont typeface="Wingdings" pitchFamily="2" charset="2"/>
              <a:buChar char="ü"/>
              <a:defRPr/>
            </a:pPr>
            <a:r>
              <a:rPr lang="en-US" altLang="ja-JP" sz="2000" b="1" dirty="0">
                <a:solidFill>
                  <a:srgbClr val="006600"/>
                </a:solidFill>
                <a:latin typeface="Times New Roman" panose="02020603050405020304" pitchFamily="18" charset="0"/>
                <a:ea typeface="平成明朝" pitchFamily="84" charset="-128"/>
                <a:cs typeface="Times New Roman" panose="02020603050405020304" pitchFamily="18" charset="0"/>
                <a:sym typeface="Monotype Sorts" pitchFamily="2" charset="2"/>
              </a:rPr>
              <a:t>Any high frequency signal losses for all </a:t>
            </a:r>
            <a:r>
              <a:rPr lang="en-US" altLang="ja-JP" sz="2000" b="1" i="1" dirty="0">
                <a:solidFill>
                  <a:srgbClr val="006600"/>
                </a:solidFill>
                <a:latin typeface="Times New Roman" panose="02020603050405020304" pitchFamily="18" charset="0"/>
                <a:ea typeface="平成明朝" pitchFamily="84" charset="-128"/>
                <a:cs typeface="Times New Roman" panose="02020603050405020304" pitchFamily="18" charset="0"/>
                <a:sym typeface="Monotype Sorts" pitchFamily="2" charset="2"/>
              </a:rPr>
              <a:t>rf</a:t>
            </a:r>
            <a:r>
              <a:rPr lang="en-US" altLang="ja-JP" sz="2000" b="1" dirty="0">
                <a:solidFill>
                  <a:srgbClr val="006600"/>
                </a:solidFill>
                <a:latin typeface="Times New Roman" panose="02020603050405020304" pitchFamily="18" charset="0"/>
                <a:ea typeface="平成明朝" pitchFamily="84" charset="-128"/>
                <a:cs typeface="Times New Roman" panose="02020603050405020304" pitchFamily="18" charset="0"/>
                <a:sym typeface="Monotype Sorts" pitchFamily="2" charset="2"/>
              </a:rPr>
              <a:t> components, transmission lines and signal pickups should be fully corrected in sufficient wide bandwidth.</a:t>
            </a:r>
          </a:p>
          <a:p>
            <a:pPr lvl="1" eaLnBrk="1" hangingPunct="1">
              <a:buFont typeface="Wingdings" pitchFamily="2" charset="2"/>
              <a:buChar char="ü"/>
              <a:defRPr/>
            </a:pPr>
            <a:r>
              <a:rPr lang="en-US" altLang="ja-JP" sz="2000" b="1" dirty="0">
                <a:solidFill>
                  <a:srgbClr val="006600"/>
                </a:solidFill>
                <a:latin typeface="Times New Roman" panose="02020603050405020304" pitchFamily="18" charset="0"/>
                <a:ea typeface="平成明朝" pitchFamily="84" charset="-128"/>
                <a:cs typeface="Times New Roman" panose="02020603050405020304" pitchFamily="18" charset="0"/>
                <a:sym typeface="Monotype Sorts" pitchFamily="2" charset="2"/>
              </a:rPr>
              <a:t>Is such a correction scheme possible in time domain?</a:t>
            </a:r>
          </a:p>
          <a:p>
            <a:pPr lvl="1" eaLnBrk="1" hangingPunct="1">
              <a:buFont typeface="Wingdings" pitchFamily="2" charset="2"/>
              <a:buChar char="ü"/>
              <a:defRPr/>
            </a:pPr>
            <a:r>
              <a:rPr lang="en-US" altLang="ja-JP" sz="2000" b="1" dirty="0">
                <a:solidFill>
                  <a:srgbClr val="006600"/>
                </a:solidFill>
                <a:latin typeface="Times New Roman" panose="02020603050405020304" pitchFamily="18" charset="0"/>
                <a:ea typeface="平成明朝" pitchFamily="84" charset="-128"/>
                <a:cs typeface="Times New Roman" panose="02020603050405020304" pitchFamily="18" charset="0"/>
                <a:sym typeface="Monotype Sorts" pitchFamily="2" charset="2"/>
              </a:rPr>
              <a:t>How much bandwidth is required at minimum?</a:t>
            </a:r>
          </a:p>
          <a:p>
            <a:pPr lvl="1" eaLnBrk="1" hangingPunct="1">
              <a:buFont typeface="Wingdings" pitchFamily="2" charset="2"/>
              <a:buChar char="ü"/>
              <a:defRPr/>
            </a:pPr>
            <a:r>
              <a:rPr lang="en-US" altLang="ja-JP" sz="2000" b="1" dirty="0">
                <a:solidFill>
                  <a:srgbClr val="006600"/>
                </a:solidFill>
                <a:latin typeface="Times New Roman" panose="02020603050405020304" pitchFamily="18" charset="0"/>
                <a:ea typeface="平成明朝" pitchFamily="84" charset="-128"/>
                <a:cs typeface="Times New Roman" panose="02020603050405020304" pitchFamily="18" charset="0"/>
                <a:sym typeface="Monotype Sorts" pitchFamily="2" charset="2"/>
              </a:rPr>
              <a:t>This technique gives a great advantage in comparison with that in frequency domain? </a:t>
            </a:r>
          </a:p>
          <a:p>
            <a:pPr marL="0" indent="0" eaLnBrk="1" hangingPunct="1">
              <a:buNone/>
              <a:defRPr/>
            </a:pPr>
            <a:r>
              <a:rPr lang="en-US" altLang="ja-JP" sz="2000" b="1" dirty="0">
                <a:solidFill>
                  <a:srgbClr val="910002"/>
                </a:solidFill>
                <a:latin typeface="Times New Roman" panose="02020603050405020304" pitchFamily="18" charset="0"/>
                <a:ea typeface="平成明朝" pitchFamily="84" charset="-128"/>
                <a:cs typeface="Times New Roman" panose="02020603050405020304" pitchFamily="18" charset="0"/>
                <a:sym typeface="Monotype Sorts" pitchFamily="2" charset="2"/>
              </a:rPr>
              <a:t>2. </a:t>
            </a:r>
            <a:r>
              <a:rPr lang="en-US" altLang="ja-JP" sz="2000" b="1" i="1" u="sng" dirty="0">
                <a:solidFill>
                  <a:srgbClr val="910002"/>
                </a:solidFill>
                <a:latin typeface="Times New Roman" panose="02020603050405020304" pitchFamily="18" charset="0"/>
                <a:ea typeface="平成明朝" pitchFamily="84" charset="-128"/>
                <a:cs typeface="Times New Roman" panose="02020603050405020304" pitchFamily="18" charset="0"/>
                <a:sym typeface="Monotype Sorts" pitchFamily="2" charset="2"/>
              </a:rPr>
              <a:t>Based on the detection technique in frequency domain</a:t>
            </a:r>
            <a:r>
              <a:rPr lang="en-US" altLang="ja-JP" sz="2000" b="1" i="1" dirty="0">
                <a:solidFill>
                  <a:srgbClr val="910002"/>
                </a:solidFill>
                <a:latin typeface="Times New Roman" panose="02020603050405020304" pitchFamily="18" charset="0"/>
                <a:ea typeface="平成明朝" pitchFamily="84" charset="-128"/>
                <a:cs typeface="Times New Roman" panose="02020603050405020304" pitchFamily="18" charset="0"/>
                <a:sym typeface="Monotype Sorts" pitchFamily="2" charset="2"/>
              </a:rPr>
              <a:t>,</a:t>
            </a:r>
          </a:p>
          <a:p>
            <a:pPr lvl="1" eaLnBrk="1" hangingPunct="1">
              <a:buFont typeface="Wingdings" pitchFamily="2" charset="2"/>
              <a:buChar char="ü"/>
              <a:defRPr/>
            </a:pPr>
            <a:r>
              <a:rPr lang="en-US" altLang="ja-JP" sz="2000" b="1" dirty="0">
                <a:solidFill>
                  <a:srgbClr val="910002"/>
                </a:solidFill>
                <a:latin typeface="Times New Roman" panose="02020603050405020304" pitchFamily="18" charset="0"/>
                <a:ea typeface="平成明朝" pitchFamily="84" charset="-128"/>
                <a:cs typeface="Times New Roman" panose="02020603050405020304" pitchFamily="18" charset="0"/>
                <a:sym typeface="Monotype Sorts" pitchFamily="2" charset="2"/>
              </a:rPr>
              <a:t>any fundamental frequency is not a characteristic frequency for a single bunch,</a:t>
            </a:r>
          </a:p>
          <a:p>
            <a:pPr lvl="1" eaLnBrk="1" hangingPunct="1">
              <a:buFont typeface="Wingdings" pitchFamily="2" charset="2"/>
              <a:buChar char="ü"/>
              <a:defRPr/>
            </a:pPr>
            <a:r>
              <a:rPr lang="en-US" altLang="ja-JP" sz="2000" b="1" dirty="0">
                <a:solidFill>
                  <a:srgbClr val="910002"/>
                </a:solidFill>
                <a:latin typeface="Times New Roman" panose="02020603050405020304" pitchFamily="18" charset="0"/>
                <a:ea typeface="平成明朝" pitchFamily="84" charset="-128"/>
                <a:cs typeface="Times New Roman" panose="02020603050405020304" pitchFamily="18" charset="0"/>
                <a:sym typeface="Monotype Sorts" pitchFamily="2" charset="2"/>
              </a:rPr>
              <a:t>and a heterodyne technique is not so advantageous for a single bunch in comparison with a pulsed beam,</a:t>
            </a:r>
          </a:p>
          <a:p>
            <a:pPr lvl="1" eaLnBrk="1" hangingPunct="1">
              <a:buFont typeface="Wingdings" pitchFamily="2" charset="2"/>
              <a:buChar char="ü"/>
              <a:defRPr/>
            </a:pPr>
            <a:r>
              <a:rPr lang="en-US" altLang="ja-JP" sz="2000" b="1" dirty="0">
                <a:solidFill>
                  <a:srgbClr val="910002"/>
                </a:solidFill>
                <a:latin typeface="Times New Roman" panose="02020603050405020304" pitchFamily="18" charset="0"/>
                <a:ea typeface="平成明朝" pitchFamily="84" charset="-128"/>
                <a:cs typeface="Times New Roman" panose="02020603050405020304" pitchFamily="18" charset="0"/>
                <a:sym typeface="Monotype Sorts" pitchFamily="2" charset="2"/>
              </a:rPr>
              <a:t>and it is difficult to separately detect both </a:t>
            </a:r>
            <a:r>
              <a:rPr lang="en-US" altLang="ja-JP" sz="2000" b="1" i="1" dirty="0">
                <a:solidFill>
                  <a:srgbClr val="910002"/>
                </a:solidFill>
                <a:latin typeface="Times New Roman" panose="02020603050405020304" pitchFamily="18" charset="0"/>
                <a:ea typeface="平成明朝" pitchFamily="84" charset="-128"/>
                <a:cs typeface="Times New Roman" panose="02020603050405020304" pitchFamily="18" charset="0"/>
                <a:sym typeface="Monotype Sorts" pitchFamily="2" charset="2"/>
              </a:rPr>
              <a:t>e</a:t>
            </a:r>
            <a:r>
              <a:rPr lang="en-US" altLang="ja-JP" sz="2000" b="1" dirty="0">
                <a:solidFill>
                  <a:srgbClr val="910002"/>
                </a:solidFill>
                <a:latin typeface="Times New Roman" panose="02020603050405020304" pitchFamily="18" charset="0"/>
                <a:ea typeface="平成明朝" pitchFamily="84" charset="-128"/>
                <a:cs typeface="Times New Roman" panose="02020603050405020304" pitchFamily="18" charset="0"/>
                <a:sym typeface="Monotype Sorts" pitchFamily="2" charset="2"/>
              </a:rPr>
              <a:t>- and </a:t>
            </a:r>
            <a:r>
              <a:rPr lang="en-US" altLang="ja-JP" sz="2000" b="1" i="1" dirty="0">
                <a:solidFill>
                  <a:srgbClr val="910002"/>
                </a:solidFill>
                <a:latin typeface="Times New Roman" panose="02020603050405020304" pitchFamily="18" charset="0"/>
                <a:ea typeface="平成明朝" pitchFamily="84" charset="-128"/>
                <a:cs typeface="Times New Roman" panose="02020603050405020304" pitchFamily="18" charset="0"/>
                <a:sym typeface="Monotype Sorts" pitchFamily="2" charset="2"/>
              </a:rPr>
              <a:t>e</a:t>
            </a:r>
            <a:r>
              <a:rPr lang="en-US" altLang="ja-JP" sz="2000" b="1" dirty="0">
                <a:solidFill>
                  <a:srgbClr val="910002"/>
                </a:solidFill>
                <a:latin typeface="Times New Roman" panose="02020603050405020304" pitchFamily="18" charset="0"/>
                <a:ea typeface="平成明朝" pitchFamily="84" charset="-128"/>
                <a:cs typeface="Times New Roman" panose="02020603050405020304" pitchFamily="18" charset="0"/>
                <a:sym typeface="Monotype Sorts" pitchFamily="2" charset="2"/>
              </a:rPr>
              <a:t>+ bunch characteristics.</a:t>
            </a:r>
            <a:endParaRPr lang="en-US" altLang="ja-JP" sz="2000" b="1" dirty="0">
              <a:solidFill>
                <a:srgbClr val="006600"/>
              </a:solidFill>
              <a:latin typeface="Times New Roman" panose="02020603050405020304" pitchFamily="18" charset="0"/>
              <a:ea typeface="平成明朝" pitchFamily="84" charset="-128"/>
              <a:cs typeface="Times New Roman" panose="02020603050405020304" pitchFamily="18" charset="0"/>
              <a:sym typeface="Monotype Sorts" pitchFamily="2" charset="2"/>
            </a:endParaRPr>
          </a:p>
          <a:p>
            <a:pPr marL="0" indent="0" eaLnBrk="1" hangingPunct="1">
              <a:buNone/>
              <a:defRPr/>
            </a:pPr>
            <a:endParaRPr lang="en-US" altLang="ja-JP" sz="2000" b="1" dirty="0">
              <a:solidFill>
                <a:srgbClr val="910002"/>
              </a:solidFill>
              <a:latin typeface="Times New Roman" panose="02020603050405020304" pitchFamily="18" charset="0"/>
              <a:ea typeface="平成明朝" pitchFamily="84" charset="-128"/>
              <a:cs typeface="Times New Roman" panose="02020603050405020304" pitchFamily="18" charset="0"/>
              <a:sym typeface="Monotype Sorts" pitchFamily="2" charset="2"/>
            </a:endParaRPr>
          </a:p>
        </p:txBody>
      </p:sp>
      <p:sp>
        <p:nvSpPr>
          <p:cNvPr id="2" name="円/楕円 1">
            <a:extLst>
              <a:ext uri="{FF2B5EF4-FFF2-40B4-BE49-F238E27FC236}">
                <a16:creationId xmlns:a16="http://schemas.microsoft.com/office/drawing/2014/main" id="{8EFC49A5-6418-D0B2-4FC9-F208A1E3A705}"/>
              </a:ext>
            </a:extLst>
          </p:cNvPr>
          <p:cNvSpPr/>
          <p:nvPr/>
        </p:nvSpPr>
        <p:spPr bwMode="auto">
          <a:xfrm>
            <a:off x="-16328" y="1485111"/>
            <a:ext cx="359980" cy="334736"/>
          </a:xfrm>
          <a:prstGeom prst="ellipse">
            <a:avLst/>
          </a:prstGeom>
          <a:noFill/>
          <a:ln w="19050" cap="flat" cmpd="sng" algn="ctr">
            <a:solidFill>
              <a:srgbClr val="0066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Osaka" panose="020B0600000000000000" pitchFamily="34" charset="-128"/>
            </a:endParaRPr>
          </a:p>
        </p:txBody>
      </p:sp>
    </p:spTree>
    <p:extLst>
      <p:ext uri="{BB962C8B-B14F-4D97-AF65-F5344CB8AC3E}">
        <p14:creationId xmlns:p14="http://schemas.microsoft.com/office/powerpoint/2010/main" val="23824390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日付プレースホルダー 3">
            <a:extLst>
              <a:ext uri="{FF2B5EF4-FFF2-40B4-BE49-F238E27FC236}">
                <a16:creationId xmlns:a16="http://schemas.microsoft.com/office/drawing/2014/main" id="{622C7EE6-AAEE-E64F-A2B4-6B0A358CBE22}"/>
              </a:ext>
            </a:extLst>
          </p:cNvPr>
          <p:cNvSpPr>
            <a:spLocks noGrp="1"/>
          </p:cNvSpPr>
          <p:nvPr>
            <p:ph type="dt" sz="quarter" idx="10"/>
          </p:nvPr>
        </p:nvSpPr>
        <p:spPr>
          <a:xfrm>
            <a:off x="685799" y="6164320"/>
            <a:ext cx="2630277"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25-27 Mar. 2024, Tsuyoshi Suwada/ KEK Acc.Lab.</a:t>
            </a:r>
            <a:endParaRPr lang="en-US" altLang="ja-JP" sz="1400" dirty="0">
              <a:solidFill>
                <a:schemeClr val="folHlink"/>
              </a:solidFill>
              <a:latin typeface="Times" pitchFamily="2" charset="0"/>
            </a:endParaRPr>
          </a:p>
        </p:txBody>
      </p:sp>
      <p:sp>
        <p:nvSpPr>
          <p:cNvPr id="11266" name="フッター プレースホルダー 4">
            <a:extLst>
              <a:ext uri="{FF2B5EF4-FFF2-40B4-BE49-F238E27FC236}">
                <a16:creationId xmlns:a16="http://schemas.microsoft.com/office/drawing/2014/main" id="{C77F5FAB-2349-EE49-8CA7-B3D58E4DF743}"/>
              </a:ext>
            </a:extLst>
          </p:cNvPr>
          <p:cNvSpPr>
            <a:spLocks noGrp="1"/>
          </p:cNvSpPr>
          <p:nvPr>
            <p:ph type="ftr" sz="quarter" idx="11"/>
          </p:nvPr>
        </p:nvSpPr>
        <p:spPr>
          <a:xfrm>
            <a:off x="3216925" y="6406691"/>
            <a:ext cx="4392563"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SuperKEKB MAC@KEK</a:t>
            </a:r>
            <a:endParaRPr lang="en-US" altLang="ja-JP" sz="1400" dirty="0">
              <a:solidFill>
                <a:schemeClr val="folHlink"/>
              </a:solidFill>
              <a:latin typeface="Times" pitchFamily="2" charset="0"/>
            </a:endParaRPr>
          </a:p>
        </p:txBody>
      </p:sp>
      <p:sp>
        <p:nvSpPr>
          <p:cNvPr id="11267" name="スライド番号プレースホルダー 5">
            <a:extLst>
              <a:ext uri="{FF2B5EF4-FFF2-40B4-BE49-F238E27FC236}">
                <a16:creationId xmlns:a16="http://schemas.microsoft.com/office/drawing/2014/main" id="{FE9A2176-E05F-8449-AE82-DD707BF87886}"/>
              </a:ext>
            </a:extLst>
          </p:cNvPr>
          <p:cNvSpPr>
            <a:spLocks noGrp="1"/>
          </p:cNvSpPr>
          <p:nvPr>
            <p:ph type="sldNum" sz="quarter" idx="12"/>
          </p:nvPr>
        </p:nvSpPr>
        <p:spPr>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fld id="{4D5630A4-C2ED-0147-B0BC-590C2422087B}" type="slidenum">
              <a:rPr lang="en-US" altLang="ja-JP" sz="1400">
                <a:solidFill>
                  <a:schemeClr val="folHlink"/>
                </a:solidFill>
                <a:latin typeface="Times" pitchFamily="2" charset="0"/>
              </a:rPr>
              <a:pPr/>
              <a:t>8</a:t>
            </a:fld>
            <a:endParaRPr lang="en-US" altLang="ja-JP" sz="1400">
              <a:solidFill>
                <a:schemeClr val="folHlink"/>
              </a:solidFill>
              <a:latin typeface="Times" pitchFamily="2" charset="0"/>
            </a:endParaRPr>
          </a:p>
        </p:txBody>
      </p:sp>
      <p:sp>
        <p:nvSpPr>
          <p:cNvPr id="11268" name="Rectangle 2">
            <a:extLst>
              <a:ext uri="{FF2B5EF4-FFF2-40B4-BE49-F238E27FC236}">
                <a16:creationId xmlns:a16="http://schemas.microsoft.com/office/drawing/2014/main" id="{16C2CD08-161D-E647-8AB9-55E93BA9D34C}"/>
              </a:ext>
            </a:extLst>
          </p:cNvPr>
          <p:cNvSpPr>
            <a:spLocks noGrp="1" noChangeArrowheads="1"/>
          </p:cNvSpPr>
          <p:nvPr>
            <p:ph type="title"/>
          </p:nvPr>
        </p:nvSpPr>
        <p:spPr>
          <a:xfrm>
            <a:off x="412012" y="59633"/>
            <a:ext cx="7772400" cy="762000"/>
          </a:xfrm>
        </p:spPr>
        <p:txBody>
          <a:bodyPr/>
          <a:lstStyle/>
          <a:p>
            <a:pPr eaLnBrk="1" hangingPunct="1"/>
            <a:r>
              <a:rPr lang="en-US" altLang="ja-JP" sz="3200" b="1" i="1" dirty="0">
                <a:solidFill>
                  <a:srgbClr val="002060"/>
                </a:solidFill>
                <a:latin typeface="Times" pitchFamily="2" charset="0"/>
                <a:ea typeface="平成明朝" pitchFamily="84" charset="-128"/>
              </a:rPr>
              <a:t>Wideband beam monitor </a:t>
            </a:r>
            <a:r>
              <a:rPr lang="en-US" altLang="ja-JP" sz="3200" b="1" dirty="0">
                <a:solidFill>
                  <a:srgbClr val="002060"/>
                </a:solidFill>
                <a:latin typeface="Times" pitchFamily="2" charset="0"/>
                <a:ea typeface="平成明朝" pitchFamily="84" charset="-128"/>
              </a:rPr>
              <a:t>(</a:t>
            </a:r>
            <a:r>
              <a:rPr lang="en-US" altLang="ja-JP" sz="3200" b="1" i="1" dirty="0">
                <a:solidFill>
                  <a:srgbClr val="002060"/>
                </a:solidFill>
                <a:latin typeface="Times" pitchFamily="2" charset="0"/>
                <a:ea typeface="平成明朝" pitchFamily="84" charset="-128"/>
              </a:rPr>
              <a:t>WBM</a:t>
            </a:r>
            <a:r>
              <a:rPr lang="en-US" altLang="ja-JP" sz="3200" b="1" dirty="0">
                <a:solidFill>
                  <a:srgbClr val="002060"/>
                </a:solidFill>
                <a:latin typeface="Times" pitchFamily="2" charset="0"/>
                <a:ea typeface="平成明朝" pitchFamily="84" charset="-128"/>
              </a:rPr>
              <a:t>)</a:t>
            </a:r>
          </a:p>
        </p:txBody>
      </p:sp>
      <p:sp>
        <p:nvSpPr>
          <p:cNvPr id="10" name="テキスト ボックス 9">
            <a:extLst>
              <a:ext uri="{FF2B5EF4-FFF2-40B4-BE49-F238E27FC236}">
                <a16:creationId xmlns:a16="http://schemas.microsoft.com/office/drawing/2014/main" id="{636EFE46-999B-4144-9AC4-A36A8060B503}"/>
              </a:ext>
            </a:extLst>
          </p:cNvPr>
          <p:cNvSpPr txBox="1"/>
          <p:nvPr/>
        </p:nvSpPr>
        <p:spPr>
          <a:xfrm>
            <a:off x="67286" y="4666067"/>
            <a:ext cx="9039175" cy="1200329"/>
          </a:xfrm>
          <a:prstGeom prst="rect">
            <a:avLst/>
          </a:prstGeom>
          <a:noFill/>
          <a:ln>
            <a:solidFill>
              <a:srgbClr val="0000FF"/>
            </a:solidFill>
          </a:ln>
        </p:spPr>
        <p:txBody>
          <a:bodyPr wrap="square" rtlCol="0">
            <a:spAutoFit/>
          </a:bodyPr>
          <a:lstStyle/>
          <a:p>
            <a:pPr marL="285750" indent="-285750">
              <a:buFont typeface="Wingdings" pitchFamily="2" charset="2"/>
              <a:buChar char="ü"/>
            </a:pPr>
            <a:r>
              <a:rPr kumimoji="1" lang="en-US" altLang="ja-JP" sz="1800" i="1" dirty="0">
                <a:solidFill>
                  <a:srgbClr val="006600"/>
                </a:solidFill>
                <a:latin typeface="Times" pitchFamily="2" charset="0"/>
              </a:rPr>
              <a:t>Simultaneous and separate detection for both e- and e+ bunches is possible in time domain with any rf loss corrections for all rf components and transmission lines.</a:t>
            </a:r>
          </a:p>
          <a:p>
            <a:pPr marL="285750" indent="-285750">
              <a:buFont typeface="Wingdings" pitchFamily="2" charset="2"/>
              <a:buChar char="ü"/>
            </a:pPr>
            <a:r>
              <a:rPr kumimoji="1" lang="en-US" altLang="ja-JP" sz="1800" i="1" dirty="0">
                <a:solidFill>
                  <a:srgbClr val="910002"/>
                </a:solidFill>
                <a:latin typeface="Times" pitchFamily="2" charset="0"/>
              </a:rPr>
              <a:t>Fundamental bunch characteristics, bunch interval, charges, transverse positions, and bunch lengths can be separately measured for both e- and e+ bunches in time domain.</a:t>
            </a:r>
          </a:p>
        </p:txBody>
      </p:sp>
      <p:grpSp>
        <p:nvGrpSpPr>
          <p:cNvPr id="6" name="グループ化 5">
            <a:extLst>
              <a:ext uri="{FF2B5EF4-FFF2-40B4-BE49-F238E27FC236}">
                <a16:creationId xmlns:a16="http://schemas.microsoft.com/office/drawing/2014/main" id="{B307D621-2D18-9F4B-9CE6-265F552CDD4E}"/>
              </a:ext>
            </a:extLst>
          </p:cNvPr>
          <p:cNvGrpSpPr/>
          <p:nvPr/>
        </p:nvGrpSpPr>
        <p:grpSpPr>
          <a:xfrm>
            <a:off x="1365857" y="824559"/>
            <a:ext cx="5864710" cy="3302250"/>
            <a:chOff x="159572" y="803443"/>
            <a:chExt cx="5864710" cy="3302250"/>
          </a:xfrm>
        </p:grpSpPr>
        <p:pic>
          <p:nvPicPr>
            <p:cNvPr id="3" name="図 2">
              <a:extLst>
                <a:ext uri="{FF2B5EF4-FFF2-40B4-BE49-F238E27FC236}">
                  <a16:creationId xmlns:a16="http://schemas.microsoft.com/office/drawing/2014/main" id="{A988028F-F184-CA49-B917-966357AB19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9572" y="803443"/>
              <a:ext cx="5864710" cy="3302250"/>
            </a:xfrm>
            <a:prstGeom prst="rect">
              <a:avLst/>
            </a:prstGeom>
          </p:spPr>
        </p:pic>
        <p:cxnSp>
          <p:nvCxnSpPr>
            <p:cNvPr id="4" name="直線矢印コネクタ 3">
              <a:extLst>
                <a:ext uri="{FF2B5EF4-FFF2-40B4-BE49-F238E27FC236}">
                  <a16:creationId xmlns:a16="http://schemas.microsoft.com/office/drawing/2014/main" id="{D387E0B9-CCE4-2240-8BC6-76B2FFB45374}"/>
                </a:ext>
              </a:extLst>
            </p:cNvPr>
            <p:cNvCxnSpPr/>
            <p:nvPr/>
          </p:nvCxnSpPr>
          <p:spPr bwMode="auto">
            <a:xfrm flipH="1">
              <a:off x="2355923" y="1934300"/>
              <a:ext cx="1301675" cy="1140311"/>
            </a:xfrm>
            <a:prstGeom prst="straightConnector1">
              <a:avLst/>
            </a:prstGeom>
            <a:solidFill>
              <a:schemeClr val="accent1"/>
            </a:solidFill>
            <a:ln w="28575" cap="flat" cmpd="sng" algn="ctr">
              <a:solidFill>
                <a:schemeClr val="bg2"/>
              </a:solidFill>
              <a:prstDash val="solid"/>
              <a:round/>
              <a:headEnd type="triangle"/>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5" name="テキスト ボックス 4">
              <a:extLst>
                <a:ext uri="{FF2B5EF4-FFF2-40B4-BE49-F238E27FC236}">
                  <a16:creationId xmlns:a16="http://schemas.microsoft.com/office/drawing/2014/main" id="{F0767B0D-E5A5-BE43-B864-D9FBB0E026CE}"/>
                </a:ext>
              </a:extLst>
            </p:cNvPr>
            <p:cNvSpPr txBox="1"/>
            <p:nvPr/>
          </p:nvSpPr>
          <p:spPr>
            <a:xfrm>
              <a:off x="2355919" y="1880511"/>
              <a:ext cx="838691" cy="400110"/>
            </a:xfrm>
            <a:prstGeom prst="rect">
              <a:avLst/>
            </a:prstGeom>
            <a:noFill/>
          </p:spPr>
          <p:txBody>
            <a:bodyPr wrap="none" rtlCol="0">
              <a:spAutoFit/>
            </a:bodyPr>
            <a:lstStyle/>
            <a:p>
              <a:r>
                <a:rPr kumimoji="1" lang="en-US" altLang="ja-JP" sz="2000">
                  <a:solidFill>
                    <a:schemeClr val="bg2"/>
                  </a:solidFill>
                  <a:latin typeface="Times" pitchFamily="2" charset="0"/>
                </a:rPr>
                <a:t>38mm</a:t>
              </a:r>
              <a:endParaRPr kumimoji="1" lang="ja-JP" altLang="en-US" sz="2000">
                <a:solidFill>
                  <a:schemeClr val="bg2"/>
                </a:solidFill>
                <a:latin typeface="Times" pitchFamily="2" charset="0"/>
              </a:endParaRPr>
            </a:p>
          </p:txBody>
        </p:sp>
      </p:grpSp>
      <p:sp>
        <p:nvSpPr>
          <p:cNvPr id="11" name="テキスト ボックス 10">
            <a:extLst>
              <a:ext uri="{FF2B5EF4-FFF2-40B4-BE49-F238E27FC236}">
                <a16:creationId xmlns:a16="http://schemas.microsoft.com/office/drawing/2014/main" id="{F3E75F5A-F39A-0948-99BE-1C9A8EFAAC7B}"/>
              </a:ext>
            </a:extLst>
          </p:cNvPr>
          <p:cNvSpPr txBox="1"/>
          <p:nvPr/>
        </p:nvSpPr>
        <p:spPr>
          <a:xfrm>
            <a:off x="3516352" y="3930120"/>
            <a:ext cx="5082225" cy="707886"/>
          </a:xfrm>
          <a:prstGeom prst="rect">
            <a:avLst/>
          </a:prstGeom>
          <a:solidFill>
            <a:srgbClr val="0000FF"/>
          </a:solidFill>
        </p:spPr>
        <p:txBody>
          <a:bodyPr wrap="none" rtlCol="0">
            <a:spAutoFit/>
          </a:bodyPr>
          <a:lstStyle/>
          <a:p>
            <a:r>
              <a:rPr kumimoji="1" lang="en-US" altLang="ja-JP" sz="2000" i="1" dirty="0">
                <a:solidFill>
                  <a:schemeClr val="bg2"/>
                </a:solidFill>
                <a:latin typeface="Times" pitchFamily="2" charset="0"/>
              </a:rPr>
              <a:t>Protrusion length of 1mm for SMA feedthrough</a:t>
            </a:r>
          </a:p>
          <a:p>
            <a:r>
              <a:rPr kumimoji="1" lang="en-US" altLang="ja-JP" sz="2000" i="1" dirty="0">
                <a:solidFill>
                  <a:schemeClr val="bg2"/>
                </a:solidFill>
                <a:latin typeface="Times" pitchFamily="2" charset="0"/>
              </a:rPr>
              <a:t>antenna from the inner surface </a:t>
            </a:r>
            <a:endParaRPr kumimoji="1" lang="ja-JP" altLang="en-US" sz="2000" i="1">
              <a:solidFill>
                <a:schemeClr val="bg2"/>
              </a:solidFill>
              <a:latin typeface="Times" pitchFamily="2" charset="0"/>
            </a:endParaRPr>
          </a:p>
        </p:txBody>
      </p:sp>
      <p:cxnSp>
        <p:nvCxnSpPr>
          <p:cNvPr id="7" name="直線矢印コネクタ 6">
            <a:extLst>
              <a:ext uri="{FF2B5EF4-FFF2-40B4-BE49-F238E27FC236}">
                <a16:creationId xmlns:a16="http://schemas.microsoft.com/office/drawing/2014/main" id="{8A0CB81C-9BCA-FD46-8C56-1626D91A7039}"/>
              </a:ext>
            </a:extLst>
          </p:cNvPr>
          <p:cNvCxnSpPr>
            <a:cxnSpLocks/>
          </p:cNvCxnSpPr>
          <p:nvPr/>
        </p:nvCxnSpPr>
        <p:spPr bwMode="auto">
          <a:xfrm flipH="1" flipV="1">
            <a:off x="4693186" y="2927880"/>
            <a:ext cx="451691" cy="1021032"/>
          </a:xfrm>
          <a:prstGeom prst="straightConnector1">
            <a:avLst/>
          </a:prstGeom>
          <a:solidFill>
            <a:schemeClr val="accent1"/>
          </a:solidFill>
          <a:ln w="28575" cap="flat" cmpd="sng" algn="ctr">
            <a:solidFill>
              <a:schemeClr val="bg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日付プレースホルダー 3">
            <a:extLst>
              <a:ext uri="{FF2B5EF4-FFF2-40B4-BE49-F238E27FC236}">
                <a16:creationId xmlns:a16="http://schemas.microsoft.com/office/drawing/2014/main" id="{622C7EE6-AAEE-E64F-A2B4-6B0A358CBE22}"/>
              </a:ext>
            </a:extLst>
          </p:cNvPr>
          <p:cNvSpPr>
            <a:spLocks noGrp="1"/>
          </p:cNvSpPr>
          <p:nvPr>
            <p:ph type="dt" sz="quarter" idx="10"/>
          </p:nvPr>
        </p:nvSpPr>
        <p:spPr>
          <a:xfrm>
            <a:off x="418226" y="6198656"/>
            <a:ext cx="2597227"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25-27 Mar. 2024, Tsuyoshi Suwada/ KEK Acc.Lab.</a:t>
            </a:r>
            <a:endParaRPr lang="en-US" altLang="ja-JP" sz="1400" dirty="0">
              <a:solidFill>
                <a:schemeClr val="folHlink"/>
              </a:solidFill>
              <a:latin typeface="Times" pitchFamily="2" charset="0"/>
            </a:endParaRPr>
          </a:p>
        </p:txBody>
      </p:sp>
      <p:sp>
        <p:nvSpPr>
          <p:cNvPr id="11266" name="フッター プレースホルダー 4">
            <a:extLst>
              <a:ext uri="{FF2B5EF4-FFF2-40B4-BE49-F238E27FC236}">
                <a16:creationId xmlns:a16="http://schemas.microsoft.com/office/drawing/2014/main" id="{C77F5FAB-2349-EE49-8CA7-B3D58E4DF743}"/>
              </a:ext>
            </a:extLst>
          </p:cNvPr>
          <p:cNvSpPr>
            <a:spLocks noGrp="1"/>
          </p:cNvSpPr>
          <p:nvPr>
            <p:ph type="ftr" sz="quarter" idx="11"/>
          </p:nvPr>
        </p:nvSpPr>
        <p:spPr>
          <a:xfrm>
            <a:off x="2074932" y="6418660"/>
            <a:ext cx="5654551" cy="457200"/>
          </a:xfrm>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r>
              <a:rPr lang="en-US" altLang="ja-JP" sz="1400">
                <a:solidFill>
                  <a:schemeClr val="folHlink"/>
                </a:solidFill>
                <a:latin typeface="Times" pitchFamily="2" charset="0"/>
              </a:rPr>
              <a:t>SuperKEKB MAC@KEK</a:t>
            </a:r>
            <a:endParaRPr lang="en-US" altLang="ja-JP" sz="1400" dirty="0">
              <a:solidFill>
                <a:schemeClr val="folHlink"/>
              </a:solidFill>
              <a:latin typeface="Times" pitchFamily="2" charset="0"/>
            </a:endParaRPr>
          </a:p>
        </p:txBody>
      </p:sp>
      <p:sp>
        <p:nvSpPr>
          <p:cNvPr id="11267" name="スライド番号プレースホルダー 5">
            <a:extLst>
              <a:ext uri="{FF2B5EF4-FFF2-40B4-BE49-F238E27FC236}">
                <a16:creationId xmlns:a16="http://schemas.microsoft.com/office/drawing/2014/main" id="{FE9A2176-E05F-8449-AE82-DD707BF87886}"/>
              </a:ext>
            </a:extLst>
          </p:cNvPr>
          <p:cNvSpPr>
            <a:spLocks noGrp="1"/>
          </p:cNvSpPr>
          <p:nvPr>
            <p:ph type="sldNum" sz="quarter" idx="12"/>
          </p:nvPr>
        </p:nvSpPr>
        <p:spPr>
          <a:noFill/>
        </p:spPr>
        <p:txBody>
          <a:bodyPr/>
          <a:lstStyle>
            <a:lvl1pPr>
              <a:defRPr sz="2400">
                <a:solidFill>
                  <a:schemeClr val="tx1"/>
                </a:solidFill>
                <a:latin typeface="Arial" panose="020B0604020202020204" pitchFamily="34" charset="0"/>
                <a:ea typeface="Osaka" panose="020B0600000000000000" pitchFamily="34" charset="-128"/>
              </a:defRPr>
            </a:lvl1pPr>
            <a:lvl2pPr marL="742950" indent="-285750">
              <a:defRPr sz="2400">
                <a:solidFill>
                  <a:schemeClr val="tx1"/>
                </a:solidFill>
                <a:latin typeface="Arial" panose="020B0604020202020204" pitchFamily="34" charset="0"/>
                <a:ea typeface="Osaka" panose="020B0600000000000000" pitchFamily="34" charset="-128"/>
              </a:defRPr>
            </a:lvl2pPr>
            <a:lvl3pPr marL="1143000" indent="-228600">
              <a:defRPr sz="2400">
                <a:solidFill>
                  <a:schemeClr val="tx1"/>
                </a:solidFill>
                <a:latin typeface="Arial" panose="020B0604020202020204" pitchFamily="34" charset="0"/>
                <a:ea typeface="Osaka" panose="020B0600000000000000" pitchFamily="34" charset="-128"/>
              </a:defRPr>
            </a:lvl3pPr>
            <a:lvl4pPr marL="1600200" indent="-228600">
              <a:defRPr sz="2400">
                <a:solidFill>
                  <a:schemeClr val="tx1"/>
                </a:solidFill>
                <a:latin typeface="Arial" panose="020B0604020202020204" pitchFamily="34" charset="0"/>
                <a:ea typeface="Osaka" panose="020B0600000000000000" pitchFamily="34" charset="-128"/>
              </a:defRPr>
            </a:lvl4pPr>
            <a:lvl5pPr marL="2057400" indent="-228600">
              <a:defRPr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fld id="{4D5630A4-C2ED-0147-B0BC-590C2422087B}" type="slidenum">
              <a:rPr lang="en-US" altLang="ja-JP" sz="1400">
                <a:solidFill>
                  <a:schemeClr val="folHlink"/>
                </a:solidFill>
                <a:latin typeface="Times" pitchFamily="2" charset="0"/>
              </a:rPr>
              <a:pPr/>
              <a:t>9</a:t>
            </a:fld>
            <a:endParaRPr lang="en-US" altLang="ja-JP" sz="1400">
              <a:solidFill>
                <a:schemeClr val="folHlink"/>
              </a:solidFill>
              <a:latin typeface="Times" pitchFamily="2" charset="0"/>
            </a:endParaRPr>
          </a:p>
        </p:txBody>
      </p:sp>
      <p:sp>
        <p:nvSpPr>
          <p:cNvPr id="11268" name="Rectangle 2">
            <a:extLst>
              <a:ext uri="{FF2B5EF4-FFF2-40B4-BE49-F238E27FC236}">
                <a16:creationId xmlns:a16="http://schemas.microsoft.com/office/drawing/2014/main" id="{16C2CD08-161D-E647-8AB9-55E93BA9D34C}"/>
              </a:ext>
            </a:extLst>
          </p:cNvPr>
          <p:cNvSpPr>
            <a:spLocks noGrp="1" noChangeArrowheads="1"/>
          </p:cNvSpPr>
          <p:nvPr>
            <p:ph type="title"/>
          </p:nvPr>
        </p:nvSpPr>
        <p:spPr>
          <a:xfrm>
            <a:off x="1" y="81464"/>
            <a:ext cx="9144000" cy="762000"/>
          </a:xfrm>
        </p:spPr>
        <p:txBody>
          <a:bodyPr/>
          <a:lstStyle/>
          <a:p>
            <a:pPr eaLnBrk="1" hangingPunct="1"/>
            <a:r>
              <a:rPr lang="en-US" altLang="ja-JP" sz="3200" b="1" i="1" dirty="0">
                <a:solidFill>
                  <a:srgbClr val="002060"/>
                </a:solidFill>
                <a:latin typeface="Times" pitchFamily="2" charset="0"/>
                <a:ea typeface="平成明朝" pitchFamily="84" charset="-128"/>
              </a:rPr>
              <a:t>Integrated WBM and steering magnets in a frame</a:t>
            </a:r>
          </a:p>
        </p:txBody>
      </p:sp>
      <p:sp>
        <p:nvSpPr>
          <p:cNvPr id="7" name="テキスト ボックス 6">
            <a:extLst>
              <a:ext uri="{FF2B5EF4-FFF2-40B4-BE49-F238E27FC236}">
                <a16:creationId xmlns:a16="http://schemas.microsoft.com/office/drawing/2014/main" id="{AB867977-F5EF-97CF-2F99-E1D6F4467DEB}"/>
              </a:ext>
            </a:extLst>
          </p:cNvPr>
          <p:cNvSpPr txBox="1"/>
          <p:nvPr/>
        </p:nvSpPr>
        <p:spPr>
          <a:xfrm flipH="1">
            <a:off x="5765690" y="5320193"/>
            <a:ext cx="2675203" cy="400110"/>
          </a:xfrm>
          <a:prstGeom prst="rect">
            <a:avLst/>
          </a:prstGeom>
          <a:noFill/>
        </p:spPr>
        <p:txBody>
          <a:bodyPr wrap="square" rtlCol="0">
            <a:spAutoFit/>
          </a:bodyPr>
          <a:lstStyle/>
          <a:p>
            <a:r>
              <a:rPr kumimoji="1" lang="en-US" altLang="ja-JP" sz="2000" i="1" dirty="0">
                <a:solidFill>
                  <a:srgbClr val="FF0000"/>
                </a:solidFill>
                <a:latin typeface="Times" pitchFamily="2" charset="0"/>
              </a:rPr>
              <a:t>e+</a:t>
            </a:r>
            <a:r>
              <a:rPr kumimoji="1" lang="en-US" altLang="ja-JP" sz="2000" dirty="0">
                <a:solidFill>
                  <a:srgbClr val="FF0000"/>
                </a:solidFill>
                <a:latin typeface="Times" pitchFamily="2" charset="0"/>
              </a:rPr>
              <a:t>@</a:t>
            </a:r>
            <a:r>
              <a:rPr kumimoji="1" lang="en-US" altLang="ja-JP" sz="2000" i="1" dirty="0">
                <a:solidFill>
                  <a:srgbClr val="FF0000"/>
                </a:solidFill>
                <a:latin typeface="Times" pitchFamily="2" charset="0"/>
              </a:rPr>
              <a:t>e</a:t>
            </a:r>
            <a:r>
              <a:rPr kumimoji="1" lang="en-US" altLang="ja-JP" sz="2000" dirty="0">
                <a:solidFill>
                  <a:srgbClr val="FF0000"/>
                </a:solidFill>
                <a:latin typeface="Times" pitchFamily="2" charset="0"/>
              </a:rPr>
              <a:t>-</a:t>
            </a:r>
            <a:r>
              <a:rPr kumimoji="1" lang="en-US" altLang="ja-JP" sz="2000" i="1" dirty="0">
                <a:solidFill>
                  <a:srgbClr val="FF0000"/>
                </a:solidFill>
                <a:latin typeface="Times" pitchFamily="2" charset="0"/>
              </a:rPr>
              <a:t>e+, </a:t>
            </a:r>
            <a:r>
              <a:rPr kumimoji="1" lang="en-US" altLang="ja-JP" sz="2000" i="1" dirty="0">
                <a:solidFill>
                  <a:srgbClr val="006600"/>
                </a:solidFill>
                <a:latin typeface="Times" pitchFamily="2" charset="0"/>
              </a:rPr>
              <a:t>e</a:t>
            </a:r>
            <a:r>
              <a:rPr kumimoji="1" lang="en-US" altLang="ja-JP" sz="2000" dirty="0">
                <a:solidFill>
                  <a:srgbClr val="006600"/>
                </a:solidFill>
                <a:latin typeface="Times" pitchFamily="2" charset="0"/>
              </a:rPr>
              <a:t>+@</a:t>
            </a:r>
            <a:r>
              <a:rPr kumimoji="1" lang="en-US" altLang="ja-JP" sz="2000" i="1" dirty="0" err="1">
                <a:solidFill>
                  <a:srgbClr val="006600"/>
                </a:solidFill>
                <a:latin typeface="Times" pitchFamily="2" charset="0"/>
              </a:rPr>
              <a:t>e+e</a:t>
            </a:r>
            <a:r>
              <a:rPr kumimoji="1" lang="en-US" altLang="ja-JP" sz="2000" i="1" dirty="0">
                <a:solidFill>
                  <a:srgbClr val="006600"/>
                </a:solidFill>
                <a:latin typeface="Times" pitchFamily="2" charset="0"/>
              </a:rPr>
              <a:t>-</a:t>
            </a:r>
            <a:endParaRPr kumimoji="1" lang="en-US" altLang="ja-JP" sz="2000" dirty="0">
              <a:solidFill>
                <a:srgbClr val="006600"/>
              </a:solidFill>
              <a:latin typeface="Times" pitchFamily="2" charset="0"/>
            </a:endParaRPr>
          </a:p>
        </p:txBody>
      </p:sp>
      <p:pic>
        <p:nvPicPr>
          <p:cNvPr id="11" name="図 10">
            <a:extLst>
              <a:ext uri="{FF2B5EF4-FFF2-40B4-BE49-F238E27FC236}">
                <a16:creationId xmlns:a16="http://schemas.microsoft.com/office/drawing/2014/main" id="{B7A290EC-193F-CE53-F4D1-0E32244F85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4552" y="1215607"/>
            <a:ext cx="2597610" cy="1843622"/>
          </a:xfrm>
          <a:prstGeom prst="rect">
            <a:avLst/>
          </a:prstGeom>
        </p:spPr>
      </p:pic>
      <p:pic>
        <p:nvPicPr>
          <p:cNvPr id="13" name="図 12">
            <a:extLst>
              <a:ext uri="{FF2B5EF4-FFF2-40B4-BE49-F238E27FC236}">
                <a16:creationId xmlns:a16="http://schemas.microsoft.com/office/drawing/2014/main" id="{3CF4C4DD-826C-8557-5E4A-C7EAA6BE9FC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63970" y="986103"/>
            <a:ext cx="4744904" cy="2804085"/>
          </a:xfrm>
          <a:prstGeom prst="rect">
            <a:avLst/>
          </a:prstGeom>
        </p:spPr>
      </p:pic>
      <p:pic>
        <p:nvPicPr>
          <p:cNvPr id="15" name="図 14" descr="アイコン&#10;&#10;自動的に生成された説明">
            <a:extLst>
              <a:ext uri="{FF2B5EF4-FFF2-40B4-BE49-F238E27FC236}">
                <a16:creationId xmlns:a16="http://schemas.microsoft.com/office/drawing/2014/main" id="{362CEFB4-5AA5-E6B4-F180-44C6CD05D7B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8006" y="3162200"/>
            <a:ext cx="2778170" cy="2732626"/>
          </a:xfrm>
          <a:prstGeom prst="rect">
            <a:avLst/>
          </a:prstGeom>
        </p:spPr>
      </p:pic>
      <p:pic>
        <p:nvPicPr>
          <p:cNvPr id="16" name="図 15">
            <a:extLst>
              <a:ext uri="{FF2B5EF4-FFF2-40B4-BE49-F238E27FC236}">
                <a16:creationId xmlns:a16="http://schemas.microsoft.com/office/drawing/2014/main" id="{A99A655D-A068-87E6-EE79-E44790636B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72000" y="3611864"/>
            <a:ext cx="4148347" cy="2335815"/>
          </a:xfrm>
          <a:prstGeom prst="rect">
            <a:avLst/>
          </a:prstGeom>
        </p:spPr>
      </p:pic>
      <p:sp>
        <p:nvSpPr>
          <p:cNvPr id="6" name="テキスト ボックス 5">
            <a:extLst>
              <a:ext uri="{FF2B5EF4-FFF2-40B4-BE49-F238E27FC236}">
                <a16:creationId xmlns:a16="http://schemas.microsoft.com/office/drawing/2014/main" id="{E21B9FB6-33D8-B269-850E-E1FCEFC239CC}"/>
              </a:ext>
            </a:extLst>
          </p:cNvPr>
          <p:cNvSpPr txBox="1"/>
          <p:nvPr/>
        </p:nvSpPr>
        <p:spPr>
          <a:xfrm flipH="1">
            <a:off x="2040509" y="980585"/>
            <a:ext cx="2831334" cy="707886"/>
          </a:xfrm>
          <a:prstGeom prst="rect">
            <a:avLst/>
          </a:prstGeom>
          <a:noFill/>
        </p:spPr>
        <p:txBody>
          <a:bodyPr wrap="square" rtlCol="0">
            <a:spAutoFit/>
          </a:bodyPr>
          <a:lstStyle/>
          <a:p>
            <a:r>
              <a:rPr kumimoji="1" lang="en-US" altLang="ja-JP" sz="2000" b="1" i="1" dirty="0">
                <a:solidFill>
                  <a:srgbClr val="0000FF"/>
                </a:solidFill>
                <a:latin typeface="Times New Roman" panose="02020603050405020304" pitchFamily="18" charset="0"/>
                <a:cs typeface="Times New Roman" panose="02020603050405020304" pitchFamily="18" charset="0"/>
              </a:rPr>
              <a:t>Dipole magnets and WBM fixed in a frame</a:t>
            </a:r>
          </a:p>
        </p:txBody>
      </p:sp>
      <p:sp>
        <p:nvSpPr>
          <p:cNvPr id="17" name="テキスト ボックス 16">
            <a:extLst>
              <a:ext uri="{FF2B5EF4-FFF2-40B4-BE49-F238E27FC236}">
                <a16:creationId xmlns:a16="http://schemas.microsoft.com/office/drawing/2014/main" id="{A963C59A-9496-51E7-CB9B-EC7027C72A35}"/>
              </a:ext>
            </a:extLst>
          </p:cNvPr>
          <p:cNvSpPr txBox="1"/>
          <p:nvPr/>
        </p:nvSpPr>
        <p:spPr>
          <a:xfrm flipH="1">
            <a:off x="6289269" y="843464"/>
            <a:ext cx="3207433" cy="707886"/>
          </a:xfrm>
          <a:prstGeom prst="rect">
            <a:avLst/>
          </a:prstGeom>
          <a:noFill/>
        </p:spPr>
        <p:txBody>
          <a:bodyPr wrap="square" rtlCol="0">
            <a:spAutoFit/>
          </a:bodyPr>
          <a:lstStyle/>
          <a:p>
            <a:r>
              <a:rPr kumimoji="1" lang="en-US" altLang="ja-JP" sz="2000" b="1" i="1" dirty="0">
                <a:solidFill>
                  <a:srgbClr val="0000FF"/>
                </a:solidFill>
                <a:latin typeface="Times New Roman" panose="02020603050405020304" pitchFamily="18" charset="0"/>
                <a:cs typeface="Times New Roman" panose="02020603050405020304" pitchFamily="18" charset="0"/>
              </a:rPr>
              <a:t>Fixing structure of the frame in a solenoid coil</a:t>
            </a:r>
          </a:p>
        </p:txBody>
      </p:sp>
      <p:sp>
        <p:nvSpPr>
          <p:cNvPr id="18" name="テキスト ボックス 17">
            <a:extLst>
              <a:ext uri="{FF2B5EF4-FFF2-40B4-BE49-F238E27FC236}">
                <a16:creationId xmlns:a16="http://schemas.microsoft.com/office/drawing/2014/main" id="{730722D0-509C-3D36-B46F-EDCB46DE7210}"/>
              </a:ext>
            </a:extLst>
          </p:cNvPr>
          <p:cNvSpPr txBox="1"/>
          <p:nvPr/>
        </p:nvSpPr>
        <p:spPr>
          <a:xfrm flipH="1">
            <a:off x="935126" y="3106590"/>
            <a:ext cx="3784665" cy="400110"/>
          </a:xfrm>
          <a:prstGeom prst="rect">
            <a:avLst/>
          </a:prstGeom>
          <a:noFill/>
        </p:spPr>
        <p:txBody>
          <a:bodyPr wrap="square" rtlCol="0">
            <a:spAutoFit/>
          </a:bodyPr>
          <a:lstStyle/>
          <a:p>
            <a:r>
              <a:rPr kumimoji="1" lang="en-US" altLang="ja-JP" sz="2000" b="1" i="1" dirty="0">
                <a:solidFill>
                  <a:srgbClr val="0000FF"/>
                </a:solidFill>
                <a:latin typeface="Times New Roman" panose="02020603050405020304" pitchFamily="18" charset="0"/>
                <a:cs typeface="Times New Roman" panose="02020603050405020304" pitchFamily="18" charset="0"/>
              </a:rPr>
              <a:t>Frame inserted in a solenoid coil</a:t>
            </a:r>
          </a:p>
        </p:txBody>
      </p:sp>
    </p:spTree>
    <p:extLst>
      <p:ext uri="{BB962C8B-B14F-4D97-AF65-F5344CB8AC3E}">
        <p14:creationId xmlns:p14="http://schemas.microsoft.com/office/powerpoint/2010/main" val="2417098327"/>
      </p:ext>
    </p:extLst>
  </p:cSld>
  <p:clrMapOvr>
    <a:masterClrMapping/>
  </p:clrMapOvr>
</p:sld>
</file>

<file path=ppt/theme/theme1.xml><?xml version="1.0" encoding="utf-8"?>
<a:theme xmlns:a="http://schemas.openxmlformats.org/drawingml/2006/main" name="MtFuji">
  <a:themeElements>
    <a:clrScheme name="MtFuji 2">
      <a:dk1>
        <a:srgbClr val="000000"/>
      </a:dk1>
      <a:lt1>
        <a:srgbClr val="FFFFFF"/>
      </a:lt1>
      <a:dk2>
        <a:srgbClr val="003399"/>
      </a:dk2>
      <a:lt2>
        <a:srgbClr val="FFFFFF"/>
      </a:lt2>
      <a:accent1>
        <a:srgbClr val="82B5CA"/>
      </a:accent1>
      <a:accent2>
        <a:srgbClr val="448C8E"/>
      </a:accent2>
      <a:accent3>
        <a:srgbClr val="FFFFFF"/>
      </a:accent3>
      <a:accent4>
        <a:srgbClr val="000000"/>
      </a:accent4>
      <a:accent5>
        <a:srgbClr val="C1D7E1"/>
      </a:accent5>
      <a:accent6>
        <a:srgbClr val="3D7E80"/>
      </a:accent6>
      <a:hlink>
        <a:srgbClr val="A384C8"/>
      </a:hlink>
      <a:folHlink>
        <a:srgbClr val="6B5653"/>
      </a:folHlink>
    </a:clrScheme>
    <a:fontScheme name="MtFuji">
      <a:majorFont>
        <a:latin typeface="Arial"/>
        <a:ea typeface="Osaka"/>
        <a:cs typeface=""/>
      </a:majorFont>
      <a:minorFont>
        <a:latin typeface="Arial"/>
        <a:ea typeface="Osak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ja-JP" sz="2400" b="0" i="0" u="none" strike="noStrike" cap="none" normalizeH="0" baseline="0" smtClean="0">
            <a:ln>
              <a:noFill/>
            </a:ln>
            <a:solidFill>
              <a:schemeClr val="tx1"/>
            </a:solidFill>
            <a:effectLst/>
            <a:latin typeface="Arial" panose="020B0604020202020204" pitchFamily="34" charset="0"/>
            <a:ea typeface="Osaka" panose="020B0600000000000000"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ja-JP" sz="2400" b="0" i="0" u="none" strike="noStrike" cap="none" normalizeH="0" baseline="0" smtClean="0">
            <a:ln>
              <a:noFill/>
            </a:ln>
            <a:solidFill>
              <a:schemeClr val="tx1"/>
            </a:solidFill>
            <a:effectLst/>
            <a:latin typeface="Arial" panose="020B0604020202020204" pitchFamily="34" charset="0"/>
            <a:ea typeface="Osaka" panose="020B0600000000000000" pitchFamily="34" charset="-128"/>
          </a:defRPr>
        </a:defPPr>
      </a:lstStyle>
    </a:lnDef>
  </a:objectDefaults>
  <a:extraClrSchemeLst>
    <a:extraClrScheme>
      <a:clrScheme name="MtFuji 1">
        <a:dk1>
          <a:srgbClr val="000000"/>
        </a:dk1>
        <a:lt1>
          <a:srgbClr val="FFFFFF"/>
        </a:lt1>
        <a:dk2>
          <a:srgbClr val="25367F"/>
        </a:dk2>
        <a:lt2>
          <a:srgbClr val="B29782"/>
        </a:lt2>
        <a:accent1>
          <a:srgbClr val="82B5CA"/>
        </a:accent1>
        <a:accent2>
          <a:srgbClr val="448C8E"/>
        </a:accent2>
        <a:accent3>
          <a:srgbClr val="ACAEC0"/>
        </a:accent3>
        <a:accent4>
          <a:srgbClr val="DADADA"/>
        </a:accent4>
        <a:accent5>
          <a:srgbClr val="C1D7E1"/>
        </a:accent5>
        <a:accent6>
          <a:srgbClr val="3D7E80"/>
        </a:accent6>
        <a:hlink>
          <a:srgbClr val="5C885F"/>
        </a:hlink>
        <a:folHlink>
          <a:srgbClr val="6B5653"/>
        </a:folHlink>
      </a:clrScheme>
      <a:clrMap bg1="dk2" tx1="lt1" bg2="dk1" tx2="lt2" accent1="accent1" accent2="accent2" accent3="accent3" accent4="accent4" accent5="accent5" accent6="accent6" hlink="hlink" folHlink="folHlink"/>
    </a:extraClrScheme>
    <a:extraClrScheme>
      <a:clrScheme name="MtFuji 2">
        <a:dk1>
          <a:srgbClr val="000000"/>
        </a:dk1>
        <a:lt1>
          <a:srgbClr val="FFFFFF"/>
        </a:lt1>
        <a:dk2>
          <a:srgbClr val="003399"/>
        </a:dk2>
        <a:lt2>
          <a:srgbClr val="FFFFFF"/>
        </a:lt2>
        <a:accent1>
          <a:srgbClr val="82B5CA"/>
        </a:accent1>
        <a:accent2>
          <a:srgbClr val="448C8E"/>
        </a:accent2>
        <a:accent3>
          <a:srgbClr val="FFFFFF"/>
        </a:accent3>
        <a:accent4>
          <a:srgbClr val="000000"/>
        </a:accent4>
        <a:accent5>
          <a:srgbClr val="C1D7E1"/>
        </a:accent5>
        <a:accent6>
          <a:srgbClr val="3D7E80"/>
        </a:accent6>
        <a:hlink>
          <a:srgbClr val="A384C8"/>
        </a:hlink>
        <a:folHlink>
          <a:srgbClr val="6B5653"/>
        </a:folHlink>
      </a:clrScheme>
      <a:clrMap bg1="lt1" tx1="dk1" bg2="lt2" tx2="dk2" accent1="accent1" accent2="accent2" accent3="accent3" accent4="accent4" accent5="accent5" accent6="accent6" hlink="hlink" folHlink="folHlink"/>
    </a:extraClrScheme>
    <a:extraClrScheme>
      <a:clrScheme name="MtFuji 3">
        <a:dk1>
          <a:srgbClr val="000000"/>
        </a:dk1>
        <a:lt1>
          <a:srgbClr val="FFFFFF"/>
        </a:lt1>
        <a:dk2>
          <a:srgbClr val="000000"/>
        </a:dk2>
        <a:lt2>
          <a:srgbClr val="FFFFFF"/>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tFuji 4">
        <a:dk1>
          <a:srgbClr val="000000"/>
        </a:dk1>
        <a:lt1>
          <a:srgbClr val="ACCEDC"/>
        </a:lt1>
        <a:dk2>
          <a:srgbClr val="003366"/>
        </a:dk2>
        <a:lt2>
          <a:srgbClr val="FFFFFF"/>
        </a:lt2>
        <a:accent1>
          <a:srgbClr val="82B5CA"/>
        </a:accent1>
        <a:accent2>
          <a:srgbClr val="769537"/>
        </a:accent2>
        <a:accent3>
          <a:srgbClr val="D2E3EB"/>
        </a:accent3>
        <a:accent4>
          <a:srgbClr val="000000"/>
        </a:accent4>
        <a:accent5>
          <a:srgbClr val="C1D7E1"/>
        </a:accent5>
        <a:accent6>
          <a:srgbClr val="6A8731"/>
        </a:accent6>
        <a:hlink>
          <a:srgbClr val="3F7EBD"/>
        </a:hlink>
        <a:folHlink>
          <a:srgbClr val="B77A3D"/>
        </a:folHlink>
      </a:clrScheme>
      <a:clrMap bg1="lt1" tx1="dk1" bg2="lt2" tx2="dk2" accent1="accent1" accent2="accent2" accent3="accent3" accent4="accent4" accent5="accent5" accent6="accent6" hlink="hlink" folHlink="folHlink"/>
    </a:extraClrScheme>
    <a:extraClrScheme>
      <a:clrScheme name="MtFuji 5">
        <a:dk1>
          <a:srgbClr val="000000"/>
        </a:dk1>
        <a:lt1>
          <a:srgbClr val="FFFFFF"/>
        </a:lt1>
        <a:dk2>
          <a:srgbClr val="800080"/>
        </a:dk2>
        <a:lt2>
          <a:srgbClr val="FFFFCC"/>
        </a:lt2>
        <a:accent1>
          <a:srgbClr val="FF6699"/>
        </a:accent1>
        <a:accent2>
          <a:srgbClr val="FFCC66"/>
        </a:accent2>
        <a:accent3>
          <a:srgbClr val="C0AAC0"/>
        </a:accent3>
        <a:accent4>
          <a:srgbClr val="DADADA"/>
        </a:accent4>
        <a:accent5>
          <a:srgbClr val="FFB8CA"/>
        </a:accent5>
        <a:accent6>
          <a:srgbClr val="E7B95C"/>
        </a:accent6>
        <a:hlink>
          <a:srgbClr val="99CC00"/>
        </a:hlink>
        <a:folHlink>
          <a:srgbClr val="FF9933"/>
        </a:folHlink>
      </a:clrScheme>
      <a:clrMap bg1="dk2" tx1="lt1" bg2="dk1" tx2="lt2" accent1="accent1" accent2="accent2" accent3="accent3" accent4="accent4" accent5="accent5" accent6="accent6" hlink="hlink" folHlink="folHlink"/>
    </a:extraClrScheme>
    <a:extraClrScheme>
      <a:clrScheme name="MtFuji 6">
        <a:dk1>
          <a:srgbClr val="006699"/>
        </a:dk1>
        <a:lt1>
          <a:srgbClr val="FFFFFF"/>
        </a:lt1>
        <a:dk2>
          <a:srgbClr val="009999"/>
        </a:dk2>
        <a:lt2>
          <a:srgbClr val="FFFFCC"/>
        </a:lt2>
        <a:accent1>
          <a:srgbClr val="47B6B9"/>
        </a:accent1>
        <a:accent2>
          <a:srgbClr val="C6A854"/>
        </a:accent2>
        <a:accent3>
          <a:srgbClr val="AACACA"/>
        </a:accent3>
        <a:accent4>
          <a:srgbClr val="DADADA"/>
        </a:accent4>
        <a:accent5>
          <a:srgbClr val="B1D7D9"/>
        </a:accent5>
        <a:accent6>
          <a:srgbClr val="B3984B"/>
        </a:accent6>
        <a:hlink>
          <a:srgbClr val="46904B"/>
        </a:hlink>
        <a:folHlink>
          <a:srgbClr val="003366"/>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Macintosh HD:Word Processing:Microsoft Office 98:Templates:プレゼンテーション デザイン:MtFuji</Template>
  <TotalTime>51416</TotalTime>
  <Words>4352</Words>
  <Application>Microsoft Macintosh PowerPoint</Application>
  <PresentationFormat>画面に合わせる (4:3)</PresentationFormat>
  <Paragraphs>465</Paragraphs>
  <Slides>35</Slides>
  <Notes>8</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35</vt:i4>
      </vt:variant>
    </vt:vector>
  </HeadingPairs>
  <TitlesOfParts>
    <vt:vector size="43" baseType="lpstr">
      <vt:lpstr>–¾’©</vt:lpstr>
      <vt:lpstr>Times</vt:lpstr>
      <vt:lpstr>Arial</vt:lpstr>
      <vt:lpstr>Monotype Sorts</vt:lpstr>
      <vt:lpstr>Symbol</vt:lpstr>
      <vt:lpstr>Times New Roman</vt:lpstr>
      <vt:lpstr>Wingdings</vt:lpstr>
      <vt:lpstr>MtFuji</vt:lpstr>
      <vt:lpstr> Linac control monitors -- First direct measurement of electron and positron bunch characteristics at the positron source of the SuperKEKB B-Factory --  Tsuyoshi Suwada (tsuyoshi.suwada@kek.jp) Accelerator Laboratory, KEK </vt:lpstr>
      <vt:lpstr>Introduction</vt:lpstr>
      <vt:lpstr>The SKEKB e+ source</vt:lpstr>
      <vt:lpstr>e- and e+ capture process in the e+ capture section through dynamical phase-slip process</vt:lpstr>
      <vt:lpstr>Historical detection technique in time domain  at the SLC e+ sources</vt:lpstr>
      <vt:lpstr>Historical detection technique in frequency domain  at the APS e+ sources</vt:lpstr>
      <vt:lpstr>Choice from the viewpoint on the pros and cons for detection techniques</vt:lpstr>
      <vt:lpstr>Wideband beam monitor (WBM)</vt:lpstr>
      <vt:lpstr>Integrated WBM and steering magnets in a frame</vt:lpstr>
      <vt:lpstr>Signal detection system</vt:lpstr>
      <vt:lpstr>Results of the signal detection in time domain</vt:lpstr>
      <vt:lpstr>Variations during the dynamical phase-slip process for both the e+e- bunches depending on the capture phase </vt:lpstr>
      <vt:lpstr>Time interval measurements as a function of the capture phase</vt:lpstr>
      <vt:lpstr>3D plots in the bunch characteristics as functions of time interval,  capture phase, and bunch intensity for e+e- bunches</vt:lpstr>
      <vt:lpstr>e+e- bunch characteristics depending on the capture phase</vt:lpstr>
      <vt:lpstr>Plots for both the e+e- bunch positions  at SP15-25 and SP16-25</vt:lpstr>
      <vt:lpstr>Correlation plots for the time interval and bunch charges of both e+e- bunches at SP15-25 and SP16-25</vt:lpstr>
      <vt:lpstr>Correlation plots for the bunch length and bunch charges of both e+e- bunches at SP15-25 and SP16-25</vt:lpstr>
      <vt:lpstr>Variations in e+e- bunch charges as a function of the capture phase at SP15-25 and SP16-25</vt:lpstr>
      <vt:lpstr>Conclusions</vt:lpstr>
      <vt:lpstr>Backup files</vt:lpstr>
      <vt:lpstr>Variations in the e+ bunch charges as a function of the capture phase at SP15-25, SP16-25, and SP16-5</vt:lpstr>
      <vt:lpstr>Layout of the e+ source of the SKEKB injector linac</vt:lpstr>
      <vt:lpstr>Super KEKB Accelerator Complex</vt:lpstr>
      <vt:lpstr>References</vt:lpstr>
      <vt:lpstr>Frequency characteristics for the bunch characteristics</vt:lpstr>
      <vt:lpstr>　Installation of WPM into a frame</vt:lpstr>
      <vt:lpstr>Installation of solenoid coil into the e+ source</vt:lpstr>
      <vt:lpstr>Dipole magnet and WBM fixed in a frame </vt:lpstr>
      <vt:lpstr>Integrated WBM and semi-rigid coaxial cables filled with PEEK as an insulator</vt:lpstr>
      <vt:lpstr>Typical measurement results of there different coax. cables connected in series/amplitude and phase data</vt:lpstr>
      <vt:lpstr>RF loss correction technique for pickups (I)</vt:lpstr>
      <vt:lpstr>RF loss correction technique for pickups (II)</vt:lpstr>
      <vt:lpstr>Electromagnetic coupling analysis</vt:lpstr>
      <vt:lpstr>Numerical results</vt:lpstr>
    </vt:vector>
  </TitlesOfParts>
  <Company>KEK-ACC-LINAC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タイトルなし</dc:title>
  <dc:creator>tsuyoshi suwada</dc:creator>
  <cp:lastModifiedBy>SUWADA Tsuyoshi</cp:lastModifiedBy>
  <cp:revision>5994</cp:revision>
  <cp:lastPrinted>2019-02-02T03:29:36Z</cp:lastPrinted>
  <dcterms:created xsi:type="dcterms:W3CDTF">2001-02-23T05:25:07Z</dcterms:created>
  <dcterms:modified xsi:type="dcterms:W3CDTF">2024-03-22T05:59:06Z</dcterms:modified>
</cp:coreProperties>
</file>