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5" r:id="rId3"/>
    <p:sldId id="275" r:id="rId4"/>
    <p:sldId id="293" r:id="rId5"/>
    <p:sldId id="295" r:id="rId6"/>
    <p:sldId id="292" r:id="rId7"/>
    <p:sldId id="264" r:id="rId8"/>
    <p:sldId id="277" r:id="rId9"/>
    <p:sldId id="284" r:id="rId10"/>
    <p:sldId id="286" r:id="rId11"/>
    <p:sldId id="287" r:id="rId12"/>
    <p:sldId id="280" r:id="rId13"/>
    <p:sldId id="296" r:id="rId14"/>
    <p:sldId id="276" r:id="rId15"/>
    <p:sldId id="278" r:id="rId16"/>
    <p:sldId id="288" r:id="rId17"/>
    <p:sldId id="289" r:id="rId18"/>
    <p:sldId id="281" r:id="rId19"/>
    <p:sldId id="263" r:id="rId20"/>
    <p:sldId id="290" r:id="rId21"/>
    <p:sldId id="1001" r:id="rId22"/>
    <p:sldId id="291" r:id="rId23"/>
    <p:sldId id="1000" r:id="rId24"/>
    <p:sldId id="999" r:id="rId25"/>
    <p:sldId id="294" r:id="rId26"/>
    <p:sldId id="283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/>
    <p:restoredTop sz="70068"/>
  </p:normalViewPr>
  <p:slideViewPr>
    <p:cSldViewPr snapToGrid="0">
      <p:cViewPr varScale="1">
        <p:scale>
          <a:sx n="87" d="100"/>
          <a:sy n="87" d="100"/>
        </p:scale>
        <p:origin x="1880" y="200"/>
      </p:cViewPr>
      <p:guideLst/>
    </p:cSldViewPr>
  </p:slideViewPr>
  <p:outlineViewPr>
    <p:cViewPr>
      <p:scale>
        <a:sx n="33" d="100"/>
        <a:sy n="33" d="100"/>
      </p:scale>
      <p:origin x="0" y="-2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7115274B-5654-B842-808F-68D124E21366}" type="datetimeFigureOut">
              <a:rPr lang="ja-JP" altLang="en-US" smtClean="0"/>
              <a:pPr/>
              <a:t>2024/4/13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086A110B-EC2E-C043-894F-89E4736DA5E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681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2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4302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227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119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087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2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9128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851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442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7438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047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282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4767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370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3967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708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786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8932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6578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618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91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352B5-1E09-4397-A7F7-EADCCE308D6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64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2028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42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936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580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34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A110B-EC2E-C043-894F-89E4736DA5E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6202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6BC99E-B788-F7C5-FB6B-0C38EB9B8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E19ABED-0E80-D51C-E9BC-20371A4B9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3057A5-6066-9A84-5131-349F2763A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426E-482D-5446-B297-51398E9510DA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EF8BEF-89A4-E05F-C818-DB989B46E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4F4641-68D8-02FC-C528-BC86D461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73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241FCD-523D-09F5-4419-34946D578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A4148ED-7842-B9E2-946D-E87504F3D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68FEA6-1BA5-5803-479B-2B733355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F60AF-7827-DA42-A0F6-90FA933AD58C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D6FF8B-FE65-4FCB-F02A-A3AA0C197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1B40FDE-3BF3-9FF8-CC87-AD975B502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042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34270B2-7D8D-CD64-73A5-6948A4E05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21A90ED-89E2-9D12-8770-9FA2BE25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CD90F0-C347-83C5-8405-18D6DF44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E3BD8-F530-514E-A318-E2E26F5B5B31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79CA13-24D5-D44B-1A2D-8A89A1D8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84D7E1-8B8C-6926-59AE-6BCC1095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294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89C51F-319C-4418-5F0F-0247E714C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8E2117-2EFC-AD7F-F97B-BD6E58FAD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945C92-8B69-B0A3-AE74-CF89203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9C75-6AD9-F444-BBB7-24075B9D4257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A27923-C5E6-F12E-7151-7171A93A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03DAC1-20CC-9BC5-C5CE-58A3BBBF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227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D169D-6639-03E9-976C-E2F564DD7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CE07C9D-D57B-B86F-1352-13AC2E4BE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99E950-5A38-E547-E6E5-BC524C659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A78B3-0FA1-E544-B4FE-49425C609499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5DD9200-4060-FAA5-516D-4D6ED2F9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20F9E3-79B3-C868-E95E-DA8B3C10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992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63E70A-844A-39DC-BBD1-62952CE77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F5FBDD-5524-C2D0-367D-7D57A3EBF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C0D46E-70D4-F5B6-A3E7-E123AAB4B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171F5AA-02AB-AB91-64D7-5654DA49A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2743-A09F-1F4A-9FDF-ABBCD7178DD3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F70570-D7BC-B312-1EF6-5DEB6543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9BEA24-781A-87DF-149D-D22F9A0B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984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8C45EC-3160-F843-D5AD-E2FECC82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921C2E-FCF0-EAC2-15D4-C126C0F89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7D3CC7A-DDA7-0D6E-73D1-3E8B2EF76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CEBA943-559C-D319-F46F-E07254AEF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6E2E087-CE37-2E8E-0440-47AFC5BE2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0C2C271-452D-3F25-B3C8-D9C494F1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3F86-6F40-9F45-AC1A-8902435191CB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388D342-D530-F5B8-3BEF-7556C4FC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56EBB7D-8E9F-413F-7620-70A448D2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930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4584C2-5830-F923-61DA-54990017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B15A71B-7231-D2CC-94EA-70F2B29E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7CDF-FC15-4148-BF20-F8B50EDAFE27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5A59D9-C671-CD20-0CD6-3E41F85C1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8729588-0334-CBDF-5B41-7E1D656B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3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9F7893A-2340-A59B-2793-31361E46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334EA-CB53-F44F-943D-123FD9C033FE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3ACB409-13AD-5040-849A-9BE14409B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1D6E16-6B41-7274-586F-E0DAE15D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06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9256D5-5EA3-F578-E128-40EF0191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EB8615-D088-9B50-FCA2-01D463879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209F482-6C5F-C82C-B62C-D994D0DCC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EA2605-D08B-309A-6DFD-2AEF19CCF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F6A3-C677-8042-BE82-F0820A3E3189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4AF61AD-CB76-CBFD-A38D-2DC539B9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E4B05DC-A9DC-84BE-D3D0-B3D6CF7D5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21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DD0050-0A4C-46A4-E7CA-B6C5BADA7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12E5B8-7F71-07AA-D193-675416478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829DE2E-EB6E-8DDD-9023-14B887EF3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038363F-33FF-33B1-090B-A71B2D07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E093F-0F95-C040-87C7-6A293B83541C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74F7DC7-5CBF-C570-F376-85D74143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A41726A-C542-7FC5-B440-7111A30F5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92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0C083F6-4A12-41FA-9A0F-15512E96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79D4D08-3B2F-219D-BE86-4849C149C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E8B661-A83D-6B4B-CD0D-1108CA509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C444A-0411-3C43-ABE9-9669B1ECC378}" type="datetime1">
              <a:rPr kumimoji="1" lang="ja-JP" altLang="en-US" smtClean="0"/>
              <a:t>2024/4/13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170EC6-5CB1-372C-CAF9-7F808A819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CFB534-6A77-08D3-7680-C51632705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A0496-10DE-504A-81B6-3EEB41E69C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94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82B74D-3337-A515-D513-22F62DB51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Damping Ring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D1BA2BC-6411-2EB1-8D21-C8A70447A0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en-US" altLang="ja-JP" dirty="0"/>
          </a:p>
          <a:p>
            <a:r>
              <a:rPr kumimoji="1" lang="en-US" altLang="ja-JP" dirty="0" err="1"/>
              <a:t>M.Tawada</a:t>
            </a:r>
            <a:endParaRPr kumimoji="1" lang="en-US" altLang="ja-JP" dirty="0"/>
          </a:p>
          <a:p>
            <a:r>
              <a:rPr lang="en-US" altLang="ja-JP" dirty="0"/>
              <a:t>On behalf of DR group</a:t>
            </a:r>
          </a:p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BFCBDF7-3CF4-A0AA-2173-3E6426C6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817DE78-C2C9-8B87-23E6-DDA10661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7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"/>
    </mc:Choice>
    <mc:Fallback xmlns="">
      <p:transition spd="slow" advTm="141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BE4448-11B0-1CF1-1284-FB396F3C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(1) </a:t>
            </a:r>
            <a:r>
              <a:rPr kumimoji="1" lang="en-US" altLang="ja-JP" sz="4000" dirty="0"/>
              <a:t>Lower Emittance </a:t>
            </a:r>
            <a:r>
              <a:rPr lang="en-US" altLang="ja-JP" sz="4000" dirty="0"/>
              <a:t>Operation Trials</a:t>
            </a:r>
            <a:endParaRPr kumimoji="1" lang="ja-JP" altLang="en-US" sz="4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3488C7-156E-5156-8DF8-CF2448787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000" dirty="0"/>
              <a:t>Several trials failed due to unexpected large optics distortion.</a:t>
            </a:r>
          </a:p>
          <a:p>
            <a:r>
              <a:rPr lang="en-US" altLang="ja-JP" sz="2000" dirty="0"/>
              <a:t>The optics distortions could not be corrected by the quadrupole families. </a:t>
            </a:r>
          </a:p>
          <a:p>
            <a:r>
              <a:rPr lang="en-US" altLang="ja-JP" sz="2000" dirty="0"/>
              <a:t>Adjustment of main bending magnets may improve the situation. (Not tried yet.)</a:t>
            </a:r>
            <a:endParaRPr kumimoji="1" lang="ja-JP" altLang="en-US" sz="200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4A2FA93-BEB0-8542-4D60-922BB845A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403" y="3526990"/>
            <a:ext cx="4809986" cy="32678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15C93CA-7E62-068C-D769-931CFB667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32" y="3564039"/>
            <a:ext cx="4809986" cy="32117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70EC6F-25EB-B8D2-5D4A-6D63727850F2}"/>
              </a:ext>
            </a:extLst>
          </p:cNvPr>
          <p:cNvSpPr/>
          <p:nvPr/>
        </p:nvSpPr>
        <p:spPr>
          <a:xfrm>
            <a:off x="2648078" y="3102374"/>
            <a:ext cx="1505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/>
              <a:t>Beta Beating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B1E3195-C77F-1A90-361B-C3E443379B95}"/>
              </a:ext>
            </a:extLst>
          </p:cNvPr>
          <p:cNvSpPr/>
          <p:nvPr/>
        </p:nvSpPr>
        <p:spPr>
          <a:xfrm>
            <a:off x="7628175" y="3102374"/>
            <a:ext cx="2314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/>
              <a:t>Residual Dispersions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4F8032-E450-36DF-49A6-F9B6F54DDF04}"/>
              </a:ext>
            </a:extLst>
          </p:cNvPr>
          <p:cNvSpPr txBox="1"/>
          <p:nvPr/>
        </p:nvSpPr>
        <p:spPr>
          <a:xfrm>
            <a:off x="9823268" y="365125"/>
            <a:ext cx="172429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H. Sugimoto</a:t>
            </a:r>
            <a:endParaRPr kumimoji="1" lang="ja-JP" altLang="en-US" sz="20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E7CADD-2C38-48FC-64DE-E45E040F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1F07E335-3C63-99AF-26A6-976B08AF5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8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4"/>
    </mc:Choice>
    <mc:Fallback xmlns="">
      <p:transition spd="slow" advTm="5641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0096BF-1498-AB75-B453-F1B049C7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(1) </a:t>
            </a:r>
            <a:r>
              <a:rPr kumimoji="1" lang="en-US" altLang="ja-JP" sz="4000" dirty="0"/>
              <a:t>Lower Emittance </a:t>
            </a:r>
            <a:r>
              <a:rPr lang="en-US" altLang="ja-JP" sz="4000" dirty="0"/>
              <a:t>Operation Trials</a:t>
            </a:r>
            <a:endParaRPr kumimoji="1" lang="ja-JP" altLang="en-US" sz="4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21066A-4F93-40A9-D0D4-99E0764D8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ja-JP" sz="2000" b="1" dirty="0"/>
              <a:t>Uncertainty of the implemented excitation curves in the magnet system </a:t>
            </a:r>
            <a:br>
              <a:rPr lang="en-US" altLang="ja-JP" sz="2000" dirty="0"/>
            </a:br>
            <a:r>
              <a:rPr lang="en-US" altLang="ja-JP" sz="2000" dirty="0"/>
              <a:t>  - Last year,  It was reported that there was a mistake in the calculation of the excitation curve of arc quadrupole magnets.</a:t>
            </a:r>
            <a:br>
              <a:rPr lang="en-US" altLang="ja-JP" sz="2000" dirty="0"/>
            </a:br>
            <a:r>
              <a:rPr lang="en-US" altLang="ja-JP" sz="2000" dirty="0"/>
              <a:t>  - The report is consistent with the correction factors identified by optics corrections.</a:t>
            </a:r>
            <a:br>
              <a:rPr lang="en-US" altLang="ja-JP" sz="2000" dirty="0"/>
            </a:br>
            <a:r>
              <a:rPr lang="en-US" altLang="ja-JP" sz="2000" dirty="0"/>
              <a:t>  -Using these correction factors, we attempted lower emittance operation again, but unfortunately, it still didn’t succeed.</a:t>
            </a:r>
            <a:endParaRPr kumimoji="1" lang="ja-JP" altLang="en-US" sz="20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F96C178-345E-7861-70C7-2A2D95D86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189"/>
          <a:stretch/>
        </p:blipFill>
        <p:spPr>
          <a:xfrm>
            <a:off x="1035351" y="3516887"/>
            <a:ext cx="5060649" cy="297598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2393BA-F771-E3F4-434E-A9484106F19A}"/>
              </a:ext>
            </a:extLst>
          </p:cNvPr>
          <p:cNvSpPr txBox="1"/>
          <p:nvPr/>
        </p:nvSpPr>
        <p:spPr>
          <a:xfrm>
            <a:off x="6096000" y="3678128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ja-JP" sz="1800" dirty="0"/>
              <a:t>(1) Correction factors applied in the operation</a:t>
            </a:r>
            <a:br>
              <a:rPr lang="en-US" altLang="ja-JP" sz="1800" dirty="0"/>
            </a:br>
            <a:r>
              <a:rPr lang="en-US" altLang="ja-JP" sz="1800" dirty="0"/>
              <a:t>      (Determined by optics corrections)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2EEB0D-63C4-1EBC-61E5-5116DE3C50B2}"/>
              </a:ext>
            </a:extLst>
          </p:cNvPr>
          <p:cNvSpPr txBox="1"/>
          <p:nvPr/>
        </p:nvSpPr>
        <p:spPr>
          <a:xfrm>
            <a:off x="6096000" y="4581709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/>
              <a:t>(2) Correction factors anticipated due to the </a:t>
            </a:r>
            <a:br>
              <a:rPr lang="en-US" altLang="ja-JP" sz="1800" dirty="0"/>
            </a:br>
            <a:r>
              <a:rPr lang="en-US" altLang="ja-JP" sz="1800" dirty="0"/>
              <a:t>      mis-implementation of the excitation curve.</a:t>
            </a:r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038A7A-527E-A83C-F714-BF42760C2C42}"/>
              </a:ext>
            </a:extLst>
          </p:cNvPr>
          <p:cNvSpPr txBox="1"/>
          <p:nvPr/>
        </p:nvSpPr>
        <p:spPr>
          <a:xfrm>
            <a:off x="6096000" y="561847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ja-JP" sz="1800" dirty="0"/>
              <a:t>(3) = (2) - (1)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AB4CA2-1ABE-88BE-01D7-CA3BA5E30FC5}"/>
              </a:ext>
            </a:extLst>
          </p:cNvPr>
          <p:cNvSpPr txBox="1"/>
          <p:nvPr/>
        </p:nvSpPr>
        <p:spPr>
          <a:xfrm>
            <a:off x="9823268" y="365125"/>
            <a:ext cx="172429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H. Sugimoto</a:t>
            </a:r>
            <a:endParaRPr kumimoji="1" lang="ja-JP" altLang="en-US" sz="200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A5E21E-1429-62B1-B166-2D06D6BD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B450EA09-B8BA-97E3-CA45-77F0EFFD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7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60"/>
    </mc:Choice>
    <mc:Fallback xmlns="">
      <p:transition spd="slow" advTm="6386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C4B64E-D0F3-66D8-9BD2-570D0BA6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(1) Magnetic field measurement data comparison</a:t>
            </a:r>
            <a:endParaRPr kumimoji="1" lang="ja-JP" altLang="en-US" sz="360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FBE3FCC-7D65-38F3-17F1-B9F659D5B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7226" y="3017044"/>
            <a:ext cx="5157787" cy="823912"/>
          </a:xfrm>
        </p:spPr>
        <p:txBody>
          <a:bodyPr>
            <a:normAutofit/>
          </a:bodyPr>
          <a:lstStyle/>
          <a:p>
            <a:r>
              <a:rPr lang="en-US" altLang="ja-JP" sz="2000" b="0" dirty="0"/>
              <a:t>DR main </a:t>
            </a:r>
            <a:r>
              <a:rPr kumimoji="1" lang="en-US" altLang="ja-JP" sz="2000" b="0" dirty="0"/>
              <a:t>dipole</a:t>
            </a:r>
            <a:endParaRPr kumimoji="1" lang="ja-JP" altLang="en-US" sz="2000" b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709C927-A290-B834-9C55-C2FF34A43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01562" y="3017044"/>
            <a:ext cx="5183188" cy="823912"/>
          </a:xfrm>
        </p:spPr>
        <p:txBody>
          <a:bodyPr>
            <a:normAutofit/>
          </a:bodyPr>
          <a:lstStyle/>
          <a:p>
            <a:r>
              <a:rPr kumimoji="1" lang="en-US" altLang="ja-JP" sz="2000" b="0" dirty="0"/>
              <a:t>DR-Arc Quad</a:t>
            </a:r>
            <a:endParaRPr kumimoji="1" lang="ja-JP" altLang="en-US" sz="2000" b="0"/>
          </a:p>
        </p:txBody>
      </p:sp>
      <p:pic>
        <p:nvPicPr>
          <p:cNvPr id="14" name="コンテンツ プレースホルダー 13">
            <a:extLst>
              <a:ext uri="{FF2B5EF4-FFF2-40B4-BE49-F238E27FC236}">
                <a16:creationId xmlns:a16="http://schemas.microsoft.com/office/drawing/2014/main" id="{F57B663C-888C-5261-4761-9D0F859A95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745447"/>
            <a:ext cx="4271678" cy="2880000"/>
          </a:xfrm>
        </p:spPr>
      </p:pic>
      <p:pic>
        <p:nvPicPr>
          <p:cNvPr id="18" name="コンテンツ プレースホルダー 17">
            <a:extLst>
              <a:ext uri="{FF2B5EF4-FFF2-40B4-BE49-F238E27FC236}">
                <a16:creationId xmlns:a16="http://schemas.microsoft.com/office/drawing/2014/main" id="{60E04383-082E-75D3-D624-E39FFCFA79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3935583" y="3761150"/>
            <a:ext cx="4271678" cy="2880000"/>
          </a:xfr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46D62CA-4144-3492-2C75-C39484A4F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949" y="3729744"/>
            <a:ext cx="4143384" cy="2793503"/>
          </a:xfrm>
          <a:prstGeom prst="rect">
            <a:avLst/>
          </a:prstGeom>
        </p:spPr>
      </p:pic>
      <p:sp>
        <p:nvSpPr>
          <p:cNvPr id="22" name="テキスト プレースホルダー 4">
            <a:extLst>
              <a:ext uri="{FF2B5EF4-FFF2-40B4-BE49-F238E27FC236}">
                <a16:creationId xmlns:a16="http://schemas.microsoft.com/office/drawing/2014/main" id="{E6296113-FD5A-2E59-8401-E03836ABA8F7}"/>
              </a:ext>
            </a:extLst>
          </p:cNvPr>
          <p:cNvSpPr txBox="1">
            <a:spLocks/>
          </p:cNvSpPr>
          <p:nvPr/>
        </p:nvSpPr>
        <p:spPr>
          <a:xfrm>
            <a:off x="9345898" y="3017044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/>
              <a:t>RTL-Quad @30A</a:t>
            </a:r>
            <a:endParaRPr lang="ja-JP" altLang="en-US" sz="2000" b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7FC7A28-E2A1-D712-A191-7F7CCC7019B8}"/>
              </a:ext>
            </a:extLst>
          </p:cNvPr>
          <p:cNvSpPr txBox="1"/>
          <p:nvPr/>
        </p:nvSpPr>
        <p:spPr>
          <a:xfrm>
            <a:off x="937054" y="1693605"/>
            <a:ext cx="10317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Re-measurements of the spare magnets using different measurement system indicate</a:t>
            </a:r>
            <a:r>
              <a:rPr lang="en-US" altLang="ja-JP" sz="2000" dirty="0">
                <a:latin typeface="Söhne"/>
              </a:rPr>
              <a:t> significant correction factors</a:t>
            </a:r>
            <a:r>
              <a:rPr lang="en-US" altLang="ja-JP" sz="2000" b="0" i="0" u="none" strike="noStrike" dirty="0">
                <a:effectLst/>
                <a:latin typeface="Söhne"/>
              </a:rPr>
              <a:t>,  a few % for bending magnet and 5 -10 % for quadrupole magnets.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b="0" i="0" u="none" strike="noStrike" dirty="0">
                <a:effectLst/>
                <a:latin typeface="Söhne"/>
              </a:rPr>
              <a:t>For quadrupole magnets, there is also a significant variation in implemented excitation curves.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Söhne"/>
              </a:rPr>
              <a:t>We intend to re-measure the remaining spare magnets using an alternative system and replace  excitation curves.</a:t>
            </a:r>
            <a:endParaRPr lang="en-US" altLang="ja-JP" sz="2000" b="0" i="0" u="none" strike="noStrike" dirty="0">
              <a:effectLst/>
              <a:latin typeface="Söhne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1F58F62-EA49-C6C0-4774-5944F27BB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DDCA4A-5267-AEE3-BA0B-4C90128BA420}"/>
              </a:ext>
            </a:extLst>
          </p:cNvPr>
          <p:cNvSpPr txBox="1"/>
          <p:nvPr/>
        </p:nvSpPr>
        <p:spPr>
          <a:xfrm>
            <a:off x="4637070" y="4236128"/>
            <a:ext cx="1558143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>
                <a:solidFill>
                  <a:srgbClr val="0070C0"/>
                </a:solidFill>
              </a:rPr>
              <a:t>■</a:t>
            </a:r>
            <a:r>
              <a:rPr kumimoji="1" lang="en-US" altLang="ja-JP" sz="1200" dirty="0"/>
              <a:t> data in use</a:t>
            </a:r>
          </a:p>
          <a:p>
            <a:r>
              <a:rPr lang="ja-JP" altLang="en-US" sz="1200">
                <a:solidFill>
                  <a:srgbClr val="FF0000"/>
                </a:solidFill>
              </a:rPr>
              <a:t>●</a:t>
            </a:r>
            <a:r>
              <a:rPr lang="en-US" altLang="ja-JP" sz="1200" dirty="0"/>
              <a:t>re-measured data</a:t>
            </a:r>
            <a:endParaRPr kumimoji="1" lang="en-US" altLang="ja-JP" sz="1200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1528A71-A187-8B2C-33CA-8888CAFE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66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30"/>
    </mc:Choice>
    <mc:Fallback xmlns="">
      <p:transition spd="slow" advTm="12623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8EC3A5-DFBA-CDE5-1BA8-26B1413C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Magnetic field measurement devices</a:t>
            </a:r>
            <a:endParaRPr kumimoji="1" lang="ja-JP" altLang="en-US" sz="400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CF5A4612-F1D3-E6A8-7DA6-5EBAB3AF35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8194"/>
            <a:ext cx="4606919" cy="3455189"/>
          </a:xfr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B9352400-0F7C-F26B-6219-7975DC236E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058193"/>
            <a:ext cx="5181600" cy="3455189"/>
          </a:xfr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2A41AC-CF29-99DE-A95C-4E75CB340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965CD9-4508-A6FF-301C-BD3048078354}"/>
              </a:ext>
            </a:extLst>
          </p:cNvPr>
          <p:cNvSpPr txBox="1"/>
          <p:nvPr/>
        </p:nvSpPr>
        <p:spPr>
          <a:xfrm>
            <a:off x="527712" y="5601078"/>
            <a:ext cx="494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Implemented data were measured by using this harmonic coil.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9C94EA6-1658-DAFA-B99F-7ED2F43C420F}"/>
              </a:ext>
            </a:extLst>
          </p:cNvPr>
          <p:cNvSpPr txBox="1"/>
          <p:nvPr/>
        </p:nvSpPr>
        <p:spPr>
          <a:xfrm>
            <a:off x="6722075" y="5611701"/>
            <a:ext cx="443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Rotating stretched-wire coil as an alternative measurement device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BC6DFB1-E226-0566-2F4B-8CE9D4A1D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8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5"/>
    </mc:Choice>
    <mc:Fallback xmlns="">
      <p:transition spd="slow" advTm="3433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BE8A1B-46A4-BD51-14A4-CD5529FC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(2) Orbit drift problem</a:t>
            </a:r>
            <a:endParaRPr kumimoji="1" lang="ja-JP" altLang="en-US" sz="400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C2FA0F9-C35C-3027-C352-5721CC231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7" t="36765" r="43118" b="1408"/>
          <a:stretch/>
        </p:blipFill>
        <p:spPr>
          <a:xfrm>
            <a:off x="6438863" y="3608150"/>
            <a:ext cx="5576352" cy="272933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6185475-5341-0A6B-0E67-24CFFA00F9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1" t="33665" r="42528" b="5558"/>
          <a:stretch/>
        </p:blipFill>
        <p:spPr>
          <a:xfrm>
            <a:off x="359265" y="3625214"/>
            <a:ext cx="5576351" cy="2712267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B1D34A76-38B7-AAF5-C871-40EA4993A864}"/>
              </a:ext>
            </a:extLst>
          </p:cNvPr>
          <p:cNvSpPr txBox="1">
            <a:spLocks/>
          </p:cNvSpPr>
          <p:nvPr/>
        </p:nvSpPr>
        <p:spPr>
          <a:xfrm>
            <a:off x="2192519" y="6480508"/>
            <a:ext cx="2225825" cy="3456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600" b="1" u="sng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Before improvements</a:t>
            </a:r>
            <a:endParaRPr lang="ja-JP" altLang="en-US" sz="1600" b="1" u="sng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8598CE67-AEF9-9011-C00F-4D5996B34283}"/>
              </a:ext>
            </a:extLst>
          </p:cNvPr>
          <p:cNvSpPr txBox="1">
            <a:spLocks/>
          </p:cNvSpPr>
          <p:nvPr/>
        </p:nvSpPr>
        <p:spPr>
          <a:xfrm>
            <a:off x="8100160" y="6494084"/>
            <a:ext cx="3119676" cy="3456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600" b="1" u="sng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 improvements</a:t>
            </a:r>
            <a:endParaRPr lang="ja-JP" altLang="en-US" sz="1600" b="1" u="sng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30EF65E8-C959-B173-8421-528F36A24A83}"/>
              </a:ext>
            </a:extLst>
          </p:cNvPr>
          <p:cNvCxnSpPr>
            <a:cxnSpLocks/>
          </p:cNvCxnSpPr>
          <p:nvPr/>
        </p:nvCxnSpPr>
        <p:spPr>
          <a:xfrm>
            <a:off x="4035262" y="5071547"/>
            <a:ext cx="0" cy="84248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タイトル 1">
            <a:extLst>
              <a:ext uri="{FF2B5EF4-FFF2-40B4-BE49-F238E27FC236}">
                <a16:creationId xmlns:a16="http://schemas.microsoft.com/office/drawing/2014/main" id="{90C6EDCE-3B6A-E196-DE4F-41D57D40F21C}"/>
              </a:ext>
            </a:extLst>
          </p:cNvPr>
          <p:cNvSpPr txBox="1">
            <a:spLocks/>
          </p:cNvSpPr>
          <p:nvPr/>
        </p:nvSpPr>
        <p:spPr>
          <a:xfrm>
            <a:off x="4131033" y="4790325"/>
            <a:ext cx="814954" cy="382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1.5</a:t>
            </a:r>
            <a:r>
              <a:rPr lang="ja-JP" altLang="en-US" sz="1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℃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C1BCE255-7F84-1266-E917-1CDADC7CFCC1}"/>
              </a:ext>
            </a:extLst>
          </p:cNvPr>
          <p:cNvCxnSpPr>
            <a:cxnSpLocks/>
          </p:cNvCxnSpPr>
          <p:nvPr/>
        </p:nvCxnSpPr>
        <p:spPr>
          <a:xfrm>
            <a:off x="9912080" y="4972816"/>
            <a:ext cx="0" cy="19955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タイトル 1">
            <a:extLst>
              <a:ext uri="{FF2B5EF4-FFF2-40B4-BE49-F238E27FC236}">
                <a16:creationId xmlns:a16="http://schemas.microsoft.com/office/drawing/2014/main" id="{CCA329E7-9987-3451-7A68-85F49A641462}"/>
              </a:ext>
            </a:extLst>
          </p:cNvPr>
          <p:cNvSpPr txBox="1">
            <a:spLocks/>
          </p:cNvSpPr>
          <p:nvPr/>
        </p:nvSpPr>
        <p:spPr>
          <a:xfrm>
            <a:off x="9912080" y="4469291"/>
            <a:ext cx="814954" cy="382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0.4</a:t>
            </a:r>
            <a:r>
              <a:rPr lang="ja-JP" altLang="en-US" sz="1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℃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0212B9E-C145-997A-2B9A-B98B0F0DACE9}"/>
              </a:ext>
            </a:extLst>
          </p:cNvPr>
          <p:cNvGrpSpPr/>
          <p:nvPr/>
        </p:nvGrpSpPr>
        <p:grpSpPr>
          <a:xfrm>
            <a:off x="7385698" y="3034047"/>
            <a:ext cx="3682681" cy="953027"/>
            <a:chOff x="8392828" y="2019910"/>
            <a:chExt cx="3663027" cy="953027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47D4C748-007E-13C4-F85D-93E0758E833F}"/>
                </a:ext>
              </a:extLst>
            </p:cNvPr>
            <p:cNvGrpSpPr/>
            <p:nvPr/>
          </p:nvGrpSpPr>
          <p:grpSpPr>
            <a:xfrm>
              <a:off x="8392828" y="2019910"/>
              <a:ext cx="3238613" cy="953027"/>
              <a:chOff x="8392828" y="2019910"/>
              <a:chExt cx="3238613" cy="953027"/>
            </a:xfrm>
          </p:grpSpPr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E7A27B90-BCB7-210C-9526-BF3EC5D3E21B}"/>
                  </a:ext>
                </a:extLst>
              </p:cNvPr>
              <p:cNvSpPr/>
              <p:nvPr/>
            </p:nvSpPr>
            <p:spPr>
              <a:xfrm>
                <a:off x="8392828" y="2019910"/>
                <a:ext cx="3238613" cy="907795"/>
              </a:xfrm>
              <a:prstGeom prst="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91046102-3135-FFA4-B550-82CBEA03BEC8}"/>
                  </a:ext>
                </a:extLst>
              </p:cNvPr>
              <p:cNvCxnSpPr/>
              <p:nvPr/>
            </p:nvCxnSpPr>
            <p:spPr>
              <a:xfrm>
                <a:off x="8548098" y="2532793"/>
                <a:ext cx="27410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521A654-4528-D936-4880-8EDD0C59786C}"/>
                  </a:ext>
                </a:extLst>
              </p:cNvPr>
              <p:cNvSpPr txBox="1"/>
              <p:nvPr/>
            </p:nvSpPr>
            <p:spPr>
              <a:xfrm>
                <a:off x="8822198" y="2348127"/>
                <a:ext cx="173633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kumimoji="1"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eam current</a:t>
                </a:r>
                <a:endParaRPr kumimoji="1" lang="ja-JP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0" name="直線コネクタ 9">
                <a:extLst>
                  <a:ext uri="{FF2B5EF4-FFF2-40B4-BE49-F238E27FC236}">
                    <a16:creationId xmlns:a16="http://schemas.microsoft.com/office/drawing/2014/main" id="{8CDB6787-D7E2-FFA9-72D4-07F7EE79ABEC}"/>
                  </a:ext>
                </a:extLst>
              </p:cNvPr>
              <p:cNvCxnSpPr/>
              <p:nvPr/>
            </p:nvCxnSpPr>
            <p:spPr>
              <a:xfrm>
                <a:off x="8548098" y="2819049"/>
                <a:ext cx="27410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7D0DB75-45EF-AABE-C991-E2F2EDAD040D}"/>
                  </a:ext>
                </a:extLst>
              </p:cNvPr>
              <p:cNvSpPr txBox="1"/>
              <p:nvPr/>
            </p:nvSpPr>
            <p:spPr>
              <a:xfrm>
                <a:off x="8822198" y="2634383"/>
                <a:ext cx="25685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kumimoji="1" lang="en-US" altLang="ja-JP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hamber temperature </a:t>
                </a:r>
                <a:endParaRPr kumimoji="1" lang="ja-JP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9AA684C9-C26C-A706-3E59-71664353B655}"/>
                  </a:ext>
                </a:extLst>
              </p:cNvPr>
              <p:cNvCxnSpPr/>
              <p:nvPr/>
            </p:nvCxnSpPr>
            <p:spPr>
              <a:xfrm>
                <a:off x="8543143" y="2204577"/>
                <a:ext cx="27410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DD469CA-A357-841A-0ACB-28E5CEA8B9E0}"/>
                </a:ext>
              </a:extLst>
            </p:cNvPr>
            <p:cNvSpPr txBox="1"/>
            <p:nvPr/>
          </p:nvSpPr>
          <p:spPr>
            <a:xfrm>
              <a:off x="8817242" y="2019911"/>
              <a:ext cx="323861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Beam position(QD11:horizontal) </a:t>
              </a:r>
              <a:endParaRPr kumimoji="1" lang="ja-JP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F0D367-DCD0-A35B-0721-BE5607DFE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4345"/>
            <a:ext cx="10515600" cy="4351338"/>
          </a:xfrm>
        </p:spPr>
        <p:txBody>
          <a:bodyPr>
            <a:normAutofit/>
          </a:bodyPr>
          <a:lstStyle/>
          <a:p>
            <a:r>
              <a:rPr kumimoji="1" lang="en-US" altLang="ja-JP" sz="1800" dirty="0"/>
              <a:t>Beam orbit fluctuations and drifts were observed  in a decay mode in the DR. The fluctuations </a:t>
            </a:r>
            <a:r>
              <a:rPr lang="en-US" altLang="ja-JP" sz="1800" dirty="0"/>
              <a:t>depend on the temperature of vacuum chamber, which is cooled by the water chiller system.</a:t>
            </a:r>
          </a:p>
          <a:p>
            <a:r>
              <a:rPr lang="en-US" altLang="ja-JP" sz="1800" dirty="0"/>
              <a:t>N</a:t>
            </a:r>
            <a:r>
              <a:rPr kumimoji="1" lang="en-US" altLang="ja-JP" sz="1800" dirty="0"/>
              <a:t>arrowing the temperature setting range of the cooling water chiller unit decreased the orbit fluctuations. </a:t>
            </a:r>
            <a:r>
              <a:rPr lang="en-US" altLang="ja-JP" sz="1800" dirty="0"/>
              <a:t>However,</a:t>
            </a:r>
            <a:r>
              <a:rPr kumimoji="1" lang="en-US" altLang="ja-JP" sz="1800" dirty="0"/>
              <a:t> slow orbit drifts are still observed depending on the beam currents.</a:t>
            </a:r>
            <a:endParaRPr kumimoji="1" lang="ja-JP" altLang="en-US" sz="18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64574F6-D8AE-6526-67A3-9D52B7F30EB7}"/>
              </a:ext>
            </a:extLst>
          </p:cNvPr>
          <p:cNvSpPr txBox="1"/>
          <p:nvPr/>
        </p:nvSpPr>
        <p:spPr>
          <a:xfrm>
            <a:off x="9823268" y="365125"/>
            <a:ext cx="172429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T. Ueda</a:t>
            </a:r>
            <a:endParaRPr kumimoji="1" lang="ja-JP" altLang="en-US" sz="200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A0B9BDCA-1CDC-6DC0-BE2C-6EC6418EE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714" y="31831"/>
            <a:ext cx="2501966" cy="1699875"/>
          </a:xfrm>
          <a:prstGeom prst="rect">
            <a:avLst/>
          </a:prstGeom>
        </p:spPr>
      </p:pic>
      <p:sp>
        <p:nvSpPr>
          <p:cNvPr id="26" name="円/楕円 25">
            <a:extLst>
              <a:ext uri="{FF2B5EF4-FFF2-40B4-BE49-F238E27FC236}">
                <a16:creationId xmlns:a16="http://schemas.microsoft.com/office/drawing/2014/main" id="{92F4F2A4-142D-8C2F-1AEA-ADE99D7A2AEA}"/>
              </a:ext>
            </a:extLst>
          </p:cNvPr>
          <p:cNvSpPr/>
          <p:nvPr/>
        </p:nvSpPr>
        <p:spPr>
          <a:xfrm>
            <a:off x="7982605" y="594621"/>
            <a:ext cx="143766" cy="1219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AECE295-D30D-3C3C-9B5F-A89E75B56759}"/>
              </a:ext>
            </a:extLst>
          </p:cNvPr>
          <p:cNvSpPr txBox="1"/>
          <p:nvPr/>
        </p:nvSpPr>
        <p:spPr>
          <a:xfrm>
            <a:off x="8169148" y="492394"/>
            <a:ext cx="825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QD11</a:t>
            </a:r>
            <a:endParaRPr kumimoji="1" lang="ja-JP" altLang="en-US" sz="1400"/>
          </a:p>
        </p:txBody>
      </p:sp>
      <p:sp>
        <p:nvSpPr>
          <p:cNvPr id="28" name="フッター プレースホルダー 27">
            <a:extLst>
              <a:ext uri="{FF2B5EF4-FFF2-40B4-BE49-F238E27FC236}">
                <a16:creationId xmlns:a16="http://schemas.microsoft.com/office/drawing/2014/main" id="{10860244-7CC0-2CE3-A556-78B6399A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21" name="右矢印 20">
            <a:extLst>
              <a:ext uri="{FF2B5EF4-FFF2-40B4-BE49-F238E27FC236}">
                <a16:creationId xmlns:a16="http://schemas.microsoft.com/office/drawing/2014/main" id="{8CDB6843-A320-7108-2D66-1554C58570C3}"/>
              </a:ext>
            </a:extLst>
          </p:cNvPr>
          <p:cNvSpPr/>
          <p:nvPr/>
        </p:nvSpPr>
        <p:spPr>
          <a:xfrm>
            <a:off x="5935616" y="4972816"/>
            <a:ext cx="503247" cy="4278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スライド番号プレースホルダー 21">
            <a:extLst>
              <a:ext uri="{FF2B5EF4-FFF2-40B4-BE49-F238E27FC236}">
                <a16:creationId xmlns:a16="http://schemas.microsoft.com/office/drawing/2014/main" id="{CB897A0A-EDEC-4E58-72EF-BE728990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6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95"/>
    </mc:Choice>
    <mc:Fallback xmlns="">
      <p:transition spd="slow" advTm="6979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507EA2-A65A-E627-A661-B4E2602F5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(2) Orbit drift problem</a:t>
            </a:r>
            <a:endParaRPr kumimoji="1" lang="ja-JP" altLang="en-US" sz="40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6DD01DD-9989-DB6E-15C9-A21ECAAC9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5" y="2048265"/>
            <a:ext cx="5988968" cy="3368794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58CCFCF-052F-BDC0-B8F1-31F3434F560E}"/>
              </a:ext>
            </a:extLst>
          </p:cNvPr>
          <p:cNvGrpSpPr/>
          <p:nvPr/>
        </p:nvGrpSpPr>
        <p:grpSpPr>
          <a:xfrm>
            <a:off x="6219661" y="2048265"/>
            <a:ext cx="6217967" cy="3368794"/>
            <a:chOff x="6012745" y="2413001"/>
            <a:chExt cx="6574302" cy="3378199"/>
          </a:xfrm>
        </p:grpSpPr>
        <p:pic>
          <p:nvPicPr>
            <p:cNvPr id="5" name="図 4" descr="屋内, テーブル, 座る, 自転車 が含まれている画像&#10;&#10;自動的に生成された説明">
              <a:extLst>
                <a:ext uri="{FF2B5EF4-FFF2-40B4-BE49-F238E27FC236}">
                  <a16:creationId xmlns:a16="http://schemas.microsoft.com/office/drawing/2014/main" id="{B58DC81D-7DC5-384A-5CDE-46C5D40D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745" y="2413001"/>
              <a:ext cx="6005687" cy="3378199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1216693-2A95-29F2-B330-09E625091EC1}"/>
                </a:ext>
              </a:extLst>
            </p:cNvPr>
            <p:cNvSpPr txBox="1"/>
            <p:nvPr/>
          </p:nvSpPr>
          <p:spPr>
            <a:xfrm>
              <a:off x="6960301" y="2631536"/>
              <a:ext cx="1673874" cy="66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BPM</a:t>
              </a:r>
            </a:p>
          </p:txBody>
        </p: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AE0C9179-DD8A-B390-8876-610B28AAFD47}"/>
                </a:ext>
              </a:extLst>
            </p:cNvPr>
            <p:cNvCxnSpPr>
              <a:cxnSpLocks/>
            </p:cNvCxnSpPr>
            <p:nvPr/>
          </p:nvCxnSpPr>
          <p:spPr>
            <a:xfrm>
              <a:off x="7697367" y="2888796"/>
              <a:ext cx="1318222" cy="1391104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50222804-234B-DE1B-F27D-B84041EB78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07110" y="4574743"/>
              <a:ext cx="618025" cy="326703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0637422-A5B5-C43A-C571-60F620E9703B}"/>
                </a:ext>
              </a:extLst>
            </p:cNvPr>
            <p:cNvSpPr txBox="1"/>
            <p:nvPr/>
          </p:nvSpPr>
          <p:spPr>
            <a:xfrm>
              <a:off x="10517052" y="4901446"/>
              <a:ext cx="2069995" cy="64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Temperature sensor</a:t>
              </a: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E578414F-D3F0-8628-27A3-6C5E952198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4774" y="3039146"/>
              <a:ext cx="324801" cy="141804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FDC8C58-91AE-B2DC-DDBB-4EB73D91B968}"/>
              </a:ext>
            </a:extLst>
          </p:cNvPr>
          <p:cNvSpPr txBox="1"/>
          <p:nvPr/>
        </p:nvSpPr>
        <p:spPr>
          <a:xfrm>
            <a:off x="838200" y="5522197"/>
            <a:ext cx="533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Water Chiller unit for vacuum chamber</a:t>
            </a:r>
          </a:p>
          <a:p>
            <a:r>
              <a:rPr lang="ja-JP" altLang="en-US" b="1" dirty="0"/>
              <a:t>（</a:t>
            </a:r>
            <a:r>
              <a:rPr lang="en-US" altLang="ja-JP" b="1" dirty="0"/>
              <a:t>Installed in power supply building</a:t>
            </a:r>
            <a:r>
              <a:rPr lang="ja-JP" altLang="en-US" b="1" dirty="0"/>
              <a:t>）</a:t>
            </a:r>
            <a:endParaRPr kumimoji="1" lang="en-US" altLang="ja-JP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0A40DB1-B8EA-8365-29ED-5343C551097B}"/>
              </a:ext>
            </a:extLst>
          </p:cNvPr>
          <p:cNvSpPr txBox="1"/>
          <p:nvPr/>
        </p:nvSpPr>
        <p:spPr>
          <a:xfrm>
            <a:off x="10347068" y="2729288"/>
            <a:ext cx="195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Cooling water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D1AB379-EF2E-E758-86D4-3A9A1E69D86D}"/>
              </a:ext>
            </a:extLst>
          </p:cNvPr>
          <p:cNvSpPr txBox="1"/>
          <p:nvPr/>
        </p:nvSpPr>
        <p:spPr>
          <a:xfrm>
            <a:off x="6859350" y="5522197"/>
            <a:ext cx="533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BPM</a:t>
            </a:r>
            <a:r>
              <a:rPr kumimoji="1" lang="ja-JP" altLang="en-US" b="1"/>
              <a:t> </a:t>
            </a:r>
            <a:r>
              <a:rPr kumimoji="1" lang="en-US" altLang="ja-JP" b="1" dirty="0"/>
              <a:t>blocks, which are fixed to the Q-magnets.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C432C40-200C-0083-EF63-2F2DA3C5DD83}"/>
              </a:ext>
            </a:extLst>
          </p:cNvPr>
          <p:cNvSpPr txBox="1"/>
          <p:nvPr/>
        </p:nvSpPr>
        <p:spPr>
          <a:xfrm>
            <a:off x="9823268" y="365125"/>
            <a:ext cx="172429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T. Ueda</a:t>
            </a:r>
            <a:endParaRPr kumimoji="1" lang="ja-JP" altLang="en-US" sz="2000"/>
          </a:p>
        </p:txBody>
      </p:sp>
      <p:sp>
        <p:nvSpPr>
          <p:cNvPr id="19" name="フッター プレースホルダー 18">
            <a:extLst>
              <a:ext uri="{FF2B5EF4-FFF2-40B4-BE49-F238E27FC236}">
                <a16:creationId xmlns:a16="http://schemas.microsoft.com/office/drawing/2014/main" id="{95A65AA4-27A7-5D46-6FD4-1404B9890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4DE6EB1-DBF4-96C4-1CCC-DABFDCBC6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54" y="48970"/>
            <a:ext cx="2723493" cy="193334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D450DF4-4D09-4C72-A5B6-9F1C626F2EF8}"/>
              </a:ext>
            </a:extLst>
          </p:cNvPr>
          <p:cNvSpPr txBox="1"/>
          <p:nvPr/>
        </p:nvSpPr>
        <p:spPr>
          <a:xfrm>
            <a:off x="9552079" y="1168643"/>
            <a:ext cx="1995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Cooling water channel</a:t>
            </a:r>
            <a:endParaRPr kumimoji="1" lang="ja-JP" altLang="en-US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1EC3DF0B-22C3-8818-F58D-9AAAC47DA28D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8929688" y="1027906"/>
            <a:ext cx="622391" cy="4639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1D407594-DEBB-85E9-ED49-5FEC3F56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6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22"/>
    </mc:Choice>
    <mc:Fallback xmlns="">
      <p:transition spd="slow" advTm="6902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C617FF-7B86-7296-E34B-93555A3E4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(2) Orbit drift</a:t>
            </a:r>
            <a:r>
              <a:rPr kumimoji="1" lang="en-US" altLang="ja-JP" sz="4000" dirty="0"/>
              <a:t> problem on DR </a:t>
            </a:r>
            <a:r>
              <a:rPr lang="en-US" altLang="ja-JP" sz="4000" dirty="0"/>
              <a:t>Optics Control</a:t>
            </a:r>
            <a:endParaRPr kumimoji="1" lang="ja-JP" altLang="en-US" sz="4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AEA8F3-A262-5A9F-CF8C-DD939815A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000" b="1" dirty="0"/>
              <a:t>Beam current-dependent (apparent?) dispersion function</a:t>
            </a:r>
            <a:br>
              <a:rPr lang="en-US" altLang="ja-JP" sz="2000" dirty="0"/>
            </a:br>
            <a:r>
              <a:rPr lang="en-US" altLang="ja-JP" sz="2000" dirty="0"/>
              <a:t>   - BPM reading depends on beam current, especially when RF frequency is changed.</a:t>
            </a:r>
            <a:br>
              <a:rPr lang="en-US" altLang="ja-JP" sz="2000" dirty="0"/>
            </a:br>
            <a:r>
              <a:rPr lang="en-US" altLang="ja-JP" sz="2000" dirty="0"/>
              <a:t>   - Three consecutive dispersion measurements show systematic dispersion changes.  </a:t>
            </a:r>
          </a:p>
          <a:p>
            <a:endParaRPr kumimoji="1" lang="ja-JP" altLang="en-US" sz="20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4DAB3F-3B26-7737-A36D-17D1ABE03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14"/>
          <a:stretch/>
        </p:blipFill>
        <p:spPr>
          <a:xfrm>
            <a:off x="171180" y="3681435"/>
            <a:ext cx="3688618" cy="2278141"/>
          </a:xfrm>
          <a:prstGeom prst="rect">
            <a:avLst/>
          </a:prstGeom>
        </p:spPr>
      </p:pic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6A85267F-09D3-BD15-941B-8A96573B0849}"/>
              </a:ext>
            </a:extLst>
          </p:cNvPr>
          <p:cNvSpPr txBox="1">
            <a:spLocks/>
          </p:cNvSpPr>
          <p:nvPr/>
        </p:nvSpPr>
        <p:spPr>
          <a:xfrm>
            <a:off x="164931" y="2973999"/>
            <a:ext cx="2577176" cy="45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605" tIns="40605" rIns="40605" bIns="40605">
            <a:noAutofit/>
          </a:bodyPr>
          <a:lstStyle>
            <a:lvl1pPr marL="332740" marR="0" indent="-33274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1pPr>
            <a:lvl2pPr marL="889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2pPr>
            <a:lvl3pPr marL="1333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3pPr>
            <a:lvl4pPr marL="1778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4pPr>
            <a:lvl5pPr marL="2222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5pPr>
            <a:lvl6pPr marL="203341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236615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2698895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3031634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0" indent="0">
              <a:buNone/>
            </a:pPr>
            <a:r>
              <a:rPr lang="en-US" altLang="ja-JP" sz="1800" dirty="0">
                <a:solidFill>
                  <a:srgbClr val="FF0000"/>
                </a:solidFill>
              </a:rPr>
              <a:t>Red: Beam current</a:t>
            </a:r>
          </a:p>
        </p:txBody>
      </p:sp>
      <p:sp>
        <p:nvSpPr>
          <p:cNvPr id="6" name="テキスト プレースホルダー 2">
            <a:extLst>
              <a:ext uri="{FF2B5EF4-FFF2-40B4-BE49-F238E27FC236}">
                <a16:creationId xmlns:a16="http://schemas.microsoft.com/office/drawing/2014/main" id="{885C4750-DA83-3D1B-0C59-3C39D8264203}"/>
              </a:ext>
            </a:extLst>
          </p:cNvPr>
          <p:cNvSpPr txBox="1">
            <a:spLocks/>
          </p:cNvSpPr>
          <p:nvPr/>
        </p:nvSpPr>
        <p:spPr>
          <a:xfrm>
            <a:off x="171179" y="3288930"/>
            <a:ext cx="2577176" cy="45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605" tIns="40605" rIns="40605" bIns="40605">
            <a:noAutofit/>
          </a:bodyPr>
          <a:lstStyle>
            <a:lvl1pPr marL="332740" marR="0" indent="-33274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1pPr>
            <a:lvl2pPr marL="889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2pPr>
            <a:lvl3pPr marL="1333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3pPr>
            <a:lvl4pPr marL="1778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4pPr>
            <a:lvl5pPr marL="2222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5pPr>
            <a:lvl6pPr marL="203341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236615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2698895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3031634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0" indent="0">
              <a:buNone/>
            </a:pPr>
            <a:r>
              <a:rPr lang="en-US" altLang="ja-JP" sz="1800" dirty="0">
                <a:solidFill>
                  <a:srgbClr val="0432FF"/>
                </a:solidFill>
              </a:rPr>
              <a:t>Blue: RF frequency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8564B31-9ABA-89A8-0E0E-D8616F1E7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233" y="3429000"/>
            <a:ext cx="3992926" cy="268911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059F2BB-F1DD-7553-DBD9-A831E334B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0553" y="3431807"/>
            <a:ext cx="3992925" cy="2686306"/>
          </a:xfrm>
          <a:prstGeom prst="rect">
            <a:avLst/>
          </a:prstGeom>
        </p:spPr>
      </p:pic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2D724A88-4472-E4F3-52D1-B81EAF19FB6F}"/>
              </a:ext>
            </a:extLst>
          </p:cNvPr>
          <p:cNvSpPr txBox="1">
            <a:spLocks/>
          </p:cNvSpPr>
          <p:nvPr/>
        </p:nvSpPr>
        <p:spPr>
          <a:xfrm>
            <a:off x="5040429" y="3003745"/>
            <a:ext cx="2485649" cy="474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605" tIns="40605" rIns="40605" bIns="40605">
            <a:noAutofit/>
          </a:bodyPr>
          <a:lstStyle>
            <a:lvl1pPr marL="332740" marR="0" indent="-33274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1pPr>
            <a:lvl2pPr marL="889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2pPr>
            <a:lvl3pPr marL="1333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3pPr>
            <a:lvl4pPr marL="1778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4pPr>
            <a:lvl5pPr marL="2222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5pPr>
            <a:lvl6pPr marL="203341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236615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2698895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3031634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solidFill>
                  <a:schemeClr val="tx1"/>
                </a:solidFill>
              </a:rPr>
              <a:t>Dispersion #2- #1</a:t>
            </a:r>
          </a:p>
        </p:txBody>
      </p:sp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F3EE62AE-6F7E-F69F-39CA-613F4EDA6F36}"/>
              </a:ext>
            </a:extLst>
          </p:cNvPr>
          <p:cNvSpPr txBox="1">
            <a:spLocks/>
          </p:cNvSpPr>
          <p:nvPr/>
        </p:nvSpPr>
        <p:spPr>
          <a:xfrm>
            <a:off x="9009788" y="2979017"/>
            <a:ext cx="2143872" cy="474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605" tIns="40605" rIns="40605" bIns="40605">
            <a:noAutofit/>
          </a:bodyPr>
          <a:lstStyle>
            <a:lvl1pPr marL="332740" marR="0" indent="-33274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1pPr>
            <a:lvl2pPr marL="889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2pPr>
            <a:lvl3pPr marL="1333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3pPr>
            <a:lvl4pPr marL="1778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4pPr>
            <a:lvl5pPr marL="2222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5pPr>
            <a:lvl6pPr marL="203341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236615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2698895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3031634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solidFill>
                  <a:schemeClr val="tx1"/>
                </a:solidFill>
              </a:rPr>
              <a:t>Dispersion #3- #1</a:t>
            </a:r>
          </a:p>
        </p:txBody>
      </p:sp>
      <p:sp>
        <p:nvSpPr>
          <p:cNvPr id="11" name="テキスト プレースホルダー 2">
            <a:extLst>
              <a:ext uri="{FF2B5EF4-FFF2-40B4-BE49-F238E27FC236}">
                <a16:creationId xmlns:a16="http://schemas.microsoft.com/office/drawing/2014/main" id="{B9C04B00-F4B0-41DA-5E8D-B51A57C14B5A}"/>
              </a:ext>
            </a:extLst>
          </p:cNvPr>
          <p:cNvSpPr txBox="1">
            <a:spLocks/>
          </p:cNvSpPr>
          <p:nvPr/>
        </p:nvSpPr>
        <p:spPr>
          <a:xfrm>
            <a:off x="687204" y="3705114"/>
            <a:ext cx="426377" cy="45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605" tIns="40605" rIns="40605" bIns="40605">
            <a:noAutofit/>
          </a:bodyPr>
          <a:lstStyle>
            <a:lvl1pPr marL="332740" marR="0" indent="-33274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1pPr>
            <a:lvl2pPr marL="889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2pPr>
            <a:lvl3pPr marL="1333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3pPr>
            <a:lvl4pPr marL="1778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4pPr>
            <a:lvl5pPr marL="2222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5pPr>
            <a:lvl6pPr marL="203341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236615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2698895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3031634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solidFill>
                  <a:schemeClr val="tx1"/>
                </a:solidFill>
              </a:rPr>
              <a:t>#1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C309BCAA-EAE2-2405-E717-2DE341071962}"/>
              </a:ext>
            </a:extLst>
          </p:cNvPr>
          <p:cNvSpPr txBox="1">
            <a:spLocks/>
          </p:cNvSpPr>
          <p:nvPr/>
        </p:nvSpPr>
        <p:spPr>
          <a:xfrm>
            <a:off x="1560424" y="3705114"/>
            <a:ext cx="559141" cy="462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605" tIns="40605" rIns="40605" bIns="40605">
            <a:noAutofit/>
          </a:bodyPr>
          <a:lstStyle>
            <a:lvl1pPr marL="332740" marR="0" indent="-33274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1pPr>
            <a:lvl2pPr marL="889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2pPr>
            <a:lvl3pPr marL="1333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3pPr>
            <a:lvl4pPr marL="1778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4pPr>
            <a:lvl5pPr marL="2222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5pPr>
            <a:lvl6pPr marL="203341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236615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2698895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3031634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solidFill>
                  <a:schemeClr val="tx1"/>
                </a:solidFill>
              </a:rPr>
              <a:t>#2</a:t>
            </a:r>
          </a:p>
        </p:txBody>
      </p:sp>
      <p:sp>
        <p:nvSpPr>
          <p:cNvPr id="13" name="テキスト プレースホルダー 2">
            <a:extLst>
              <a:ext uri="{FF2B5EF4-FFF2-40B4-BE49-F238E27FC236}">
                <a16:creationId xmlns:a16="http://schemas.microsoft.com/office/drawing/2014/main" id="{56EEA9E5-D9BC-9453-2A25-5435F8008E89}"/>
              </a:ext>
            </a:extLst>
          </p:cNvPr>
          <p:cNvSpPr txBox="1">
            <a:spLocks/>
          </p:cNvSpPr>
          <p:nvPr/>
        </p:nvSpPr>
        <p:spPr>
          <a:xfrm>
            <a:off x="2528919" y="3702638"/>
            <a:ext cx="426377" cy="462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605" tIns="40605" rIns="40605" bIns="40605">
            <a:noAutofit/>
          </a:bodyPr>
          <a:lstStyle>
            <a:lvl1pPr marL="332740" marR="0" indent="-33274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1pPr>
            <a:lvl2pPr marL="889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2pPr>
            <a:lvl3pPr marL="1333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3pPr>
            <a:lvl4pPr marL="17780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4pPr>
            <a:lvl5pPr marL="2222500" marR="0" indent="-444500" algn="l" defTabSz="437315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899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+mj-lt"/>
                <a:ea typeface="+mj-ea"/>
                <a:cs typeface="Avenir Next Medium"/>
                <a:sym typeface="Avenir Next Medium"/>
              </a:defRPr>
            </a:lvl5pPr>
            <a:lvl6pPr marL="203341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6pPr>
            <a:lvl7pPr marL="2366153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7pPr>
            <a:lvl8pPr marL="2698895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8pPr>
            <a:lvl9pPr marL="3031634" marR="0" indent="-369711" algn="l" defTabSz="437315" rtl="0" eaLnBrk="1" latinLnBrk="0" hangingPunct="1">
              <a:lnSpc>
                <a:spcPct val="100000"/>
              </a:lnSpc>
              <a:spcBef>
                <a:spcPts val="3145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kumimoji="1" sz="3000" b="0" i="0" u="none" strike="noStrike" cap="none" spc="0" baseline="0">
                <a:ln>
                  <a:noFill/>
                </a:ln>
                <a:solidFill>
                  <a:srgbClr val="3E4157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9pPr>
          </a:lstStyle>
          <a:p>
            <a:pPr marL="0" indent="0">
              <a:buNone/>
            </a:pPr>
            <a:r>
              <a:rPr lang="en-US" altLang="ja-JP" sz="2000" dirty="0">
                <a:solidFill>
                  <a:schemeClr val="tx1"/>
                </a:solidFill>
              </a:rPr>
              <a:t>#3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F04EFE2-8FEE-9251-E364-15514F1AF30E}"/>
              </a:ext>
            </a:extLst>
          </p:cNvPr>
          <p:cNvSpPr txBox="1"/>
          <p:nvPr/>
        </p:nvSpPr>
        <p:spPr>
          <a:xfrm>
            <a:off x="9823268" y="365125"/>
            <a:ext cx="172429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H. Sugimoto</a:t>
            </a:r>
            <a:endParaRPr kumimoji="1" lang="ja-JP" altLang="en-US" sz="2000"/>
          </a:p>
        </p:txBody>
      </p:sp>
      <p:sp>
        <p:nvSpPr>
          <p:cNvPr id="15" name="フッター プレースホルダー 14">
            <a:extLst>
              <a:ext uri="{FF2B5EF4-FFF2-40B4-BE49-F238E27FC236}">
                <a16:creationId xmlns:a16="http://schemas.microsoft.com/office/drawing/2014/main" id="{2DBF36F9-4779-6B76-0DC4-EB122B61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F3DF4F10-EE0A-717F-AD13-3551261E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38"/>
    </mc:Choice>
    <mc:Fallback xmlns="">
      <p:transition spd="slow" advTm="8783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3483FD-3E0E-1F33-D19C-F8BEFDF1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(2) Orbit drift </a:t>
            </a:r>
            <a:r>
              <a:rPr lang="en-US" altLang="ja-JP" sz="4000" dirty="0"/>
              <a:t>problem</a:t>
            </a:r>
            <a:r>
              <a:rPr kumimoji="1" lang="en-US" altLang="ja-JP" sz="4000" dirty="0"/>
              <a:t> on DR </a:t>
            </a:r>
            <a:r>
              <a:rPr lang="en-US" altLang="ja-JP" sz="4000" dirty="0"/>
              <a:t>Optics Control </a:t>
            </a:r>
            <a:endParaRPr kumimoji="1" lang="ja-JP" altLang="en-US" sz="4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817BE1-339F-43F0-3E94-39F0A0E87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000" dirty="0"/>
              <a:t>Two examples of BPM readings vs beam current with different RF frequencies.</a:t>
            </a:r>
            <a:br>
              <a:rPr lang="en-US" altLang="ja-JP" sz="2000" dirty="0"/>
            </a:br>
            <a:r>
              <a:rPr lang="en-US" altLang="ja-JP" sz="2000" dirty="0"/>
              <a:t>- The beam current dependency depends on RF frequency.</a:t>
            </a:r>
            <a:br>
              <a:rPr lang="en-US" altLang="ja-JP" sz="2000" dirty="0"/>
            </a:br>
            <a:r>
              <a:rPr lang="en-US" altLang="ja-JP" sz="2000" dirty="0"/>
              <a:t>- A hundred-micron difference in beam position at frequencies of +-50KHz results in a 10 mm difference  in the measured dispersion functions.</a:t>
            </a:r>
            <a:br>
              <a:rPr lang="en-US" altLang="ja-JP" sz="2000" dirty="0"/>
            </a:br>
            <a:r>
              <a:rPr lang="en-US" altLang="ja-JP" sz="2000" dirty="0"/>
              <a:t>- What is the best way to extract the dispersion function for optics correction? </a:t>
            </a:r>
            <a:endParaRPr kumimoji="1" lang="ja-JP" altLang="en-US" sz="2000"/>
          </a:p>
        </p:txBody>
      </p:sp>
      <p:pic>
        <p:nvPicPr>
          <p:cNvPr id="6" name="図 5" descr="コンピューターの画面&#10;&#10;中程度の精度で自動的に生成された説明">
            <a:extLst>
              <a:ext uri="{FF2B5EF4-FFF2-40B4-BE49-F238E27FC236}">
                <a16:creationId xmlns:a16="http://schemas.microsoft.com/office/drawing/2014/main" id="{84D2E59E-2E87-FA28-049D-E99B354C3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479" y="3338843"/>
            <a:ext cx="3443224" cy="3456000"/>
          </a:xfrm>
          <a:prstGeom prst="rect">
            <a:avLst/>
          </a:prstGeom>
        </p:spPr>
      </p:pic>
      <p:pic>
        <p:nvPicPr>
          <p:cNvPr id="7" name="図 6" descr="コンピューターの画面&#10;&#10;中程度の精度で自動的に生成された説明">
            <a:extLst>
              <a:ext uri="{FF2B5EF4-FFF2-40B4-BE49-F238E27FC236}">
                <a16:creationId xmlns:a16="http://schemas.microsoft.com/office/drawing/2014/main" id="{896BF72C-5034-717B-941B-6CAE61D40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38842"/>
            <a:ext cx="3443224" cy="3456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F8B22A-FD82-B116-62CD-F6EBDFBE1548}"/>
              </a:ext>
            </a:extLst>
          </p:cNvPr>
          <p:cNvSpPr txBox="1"/>
          <p:nvPr/>
        </p:nvSpPr>
        <p:spPr>
          <a:xfrm>
            <a:off x="9823268" y="365125"/>
            <a:ext cx="172429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H. Sugimoto</a:t>
            </a:r>
            <a:endParaRPr kumimoji="1" lang="ja-JP" altLang="en-US" sz="20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F308FB-96A9-352D-4CBC-B4D6C9BA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BA4AAA41-A689-4EC4-6660-D1748F09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518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85"/>
    </mc:Choice>
    <mc:Fallback xmlns="">
      <p:transition spd="slow" advTm="7818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D26453-B703-E145-82D7-E2C3A3E7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(3) Extracted Beam Orbit Drift Issue </a:t>
            </a:r>
            <a:endParaRPr kumimoji="1" lang="ja-JP" altLang="en-US" sz="4000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520AA49-B5E9-BD72-A72E-BC6704A26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63399" y="4118391"/>
            <a:ext cx="6228601" cy="249825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8E3B4E-E753-6D21-0B42-6826E97ACC1E}"/>
              </a:ext>
            </a:extLst>
          </p:cNvPr>
          <p:cNvSpPr txBox="1"/>
          <p:nvPr/>
        </p:nvSpPr>
        <p:spPr>
          <a:xfrm>
            <a:off x="838200" y="1705689"/>
            <a:ext cx="104445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ja-JP" dirty="0"/>
              <a:t>A slow orbit drift of extracted beam was observed at the </a:t>
            </a:r>
            <a:r>
              <a:rPr kumimoji="1" lang="en-US" altLang="ja-JP" dirty="0" err="1"/>
              <a:t>Linac</a:t>
            </a:r>
            <a:r>
              <a:rPr lang="en-US" altLang="ja-JP" dirty="0"/>
              <a:t> BPM. These orbit drift changes when the repetition changed, which is much clearer for the 2</a:t>
            </a:r>
            <a:r>
              <a:rPr lang="en-US" altLang="ja-JP" baseline="30000" dirty="0"/>
              <a:t>nd</a:t>
            </a:r>
            <a:r>
              <a:rPr lang="en-US" altLang="ja-JP" dirty="0"/>
              <a:t> bunch.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/>
              <a:t>It takes a long time to reach equilibrium for the high repetition rate (&gt; 2 hour for 12.5Hz).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/>
              <a:t>The cause is identified as the temperature dependence of the output current of the extraction kicker.</a:t>
            </a:r>
          </a:p>
        </p:txBody>
      </p:sp>
      <p:pic>
        <p:nvPicPr>
          <p:cNvPr id="14" name="コンテンツ プレースホルダー 4">
            <a:extLst>
              <a:ext uri="{FF2B5EF4-FFF2-40B4-BE49-F238E27FC236}">
                <a16:creationId xmlns:a16="http://schemas.microsoft.com/office/drawing/2014/main" id="{87E0F39B-2A96-741C-1654-7F72F5037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68" y="3629206"/>
            <a:ext cx="4854927" cy="3080008"/>
          </a:xfrm>
          <a:prstGeom prst="rect">
            <a:avLst/>
          </a:prstGeom>
        </p:spPr>
      </p:pic>
      <p:sp>
        <p:nvSpPr>
          <p:cNvPr id="15" name="円/楕円 14">
            <a:extLst>
              <a:ext uri="{FF2B5EF4-FFF2-40B4-BE49-F238E27FC236}">
                <a16:creationId xmlns:a16="http://schemas.microsoft.com/office/drawing/2014/main" id="{5DE3AF60-46FF-6C6A-5D03-29C846CD32FB}"/>
              </a:ext>
            </a:extLst>
          </p:cNvPr>
          <p:cNvSpPr/>
          <p:nvPr/>
        </p:nvSpPr>
        <p:spPr>
          <a:xfrm>
            <a:off x="1804087" y="5852221"/>
            <a:ext cx="308919" cy="2842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170768D-4638-EB9C-8C7A-D2C8DE62B4EF}"/>
              </a:ext>
            </a:extLst>
          </p:cNvPr>
          <p:cNvCxnSpPr>
            <a:cxnSpLocks/>
          </p:cNvCxnSpPr>
          <p:nvPr/>
        </p:nvCxnSpPr>
        <p:spPr>
          <a:xfrm>
            <a:off x="2113006" y="6120248"/>
            <a:ext cx="917577" cy="161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A0BF3A2-AAD6-BC64-B22E-8972B96AA559}"/>
              </a:ext>
            </a:extLst>
          </p:cNvPr>
          <p:cNvSpPr txBox="1"/>
          <p:nvPr/>
        </p:nvSpPr>
        <p:spPr>
          <a:xfrm>
            <a:off x="1569308" y="5150950"/>
            <a:ext cx="77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DR ext. kicker</a:t>
            </a:r>
            <a:endParaRPr kumimoji="1" lang="ja-JP" altLang="en-US" sz="16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369285-267F-ADB7-71D8-6302841844AE}"/>
              </a:ext>
            </a:extLst>
          </p:cNvPr>
          <p:cNvSpPr txBox="1"/>
          <p:nvPr/>
        </p:nvSpPr>
        <p:spPr>
          <a:xfrm>
            <a:off x="4889938" y="3429000"/>
            <a:ext cx="939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err="1"/>
              <a:t>Linac</a:t>
            </a:r>
            <a:r>
              <a:rPr lang="en-US" altLang="ja-JP" sz="1600" dirty="0"/>
              <a:t> BPM SP_DC_4</a:t>
            </a:r>
            <a:endParaRPr kumimoji="1" lang="ja-JP" altLang="en-US" sz="1600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C5303298-814F-F1E3-F6B2-51BD704F610F}"/>
              </a:ext>
            </a:extLst>
          </p:cNvPr>
          <p:cNvSpPr/>
          <p:nvPr/>
        </p:nvSpPr>
        <p:spPr>
          <a:xfrm>
            <a:off x="4544198" y="4097562"/>
            <a:ext cx="308919" cy="2842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E5FD709-D975-C20A-FE33-3309F1C12FDD}"/>
              </a:ext>
            </a:extLst>
          </p:cNvPr>
          <p:cNvSpPr txBox="1"/>
          <p:nvPr/>
        </p:nvSpPr>
        <p:spPr>
          <a:xfrm>
            <a:off x="3914004" y="5732336"/>
            <a:ext cx="939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RTL</a:t>
            </a:r>
          </a:p>
          <a:p>
            <a:endParaRPr kumimoji="1" lang="ja-JP" altLang="en-US" sz="160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AAD417E-4D40-9239-5477-5F07F86A3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A4296A-8E9C-ECF9-20BA-F4D2C29DC051}"/>
              </a:ext>
            </a:extLst>
          </p:cNvPr>
          <p:cNvSpPr txBox="1"/>
          <p:nvPr/>
        </p:nvSpPr>
        <p:spPr>
          <a:xfrm>
            <a:off x="9823268" y="365125"/>
            <a:ext cx="172429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S. Miyahara</a:t>
            </a:r>
            <a:endParaRPr kumimoji="1" lang="ja-JP" altLang="en-US" sz="200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971305D-FC05-3114-3504-2A1066C8ABD1}"/>
              </a:ext>
            </a:extLst>
          </p:cNvPr>
          <p:cNvCxnSpPr/>
          <p:nvPr/>
        </p:nvCxnSpPr>
        <p:spPr>
          <a:xfrm>
            <a:off x="8153400" y="5150950"/>
            <a:ext cx="1484870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1F22BF5-32CB-E722-1009-49EF438E04CD}"/>
              </a:ext>
            </a:extLst>
          </p:cNvPr>
          <p:cNvSpPr txBox="1"/>
          <p:nvPr/>
        </p:nvSpPr>
        <p:spPr>
          <a:xfrm>
            <a:off x="8439665" y="485620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 hour</a:t>
            </a:r>
            <a:endParaRPr kumimoji="1" lang="ja-JP" altLang="en-US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212B46B-2126-F3E8-A79C-C656BE5580F5}"/>
              </a:ext>
            </a:extLst>
          </p:cNvPr>
          <p:cNvCxnSpPr>
            <a:cxnSpLocks/>
          </p:cNvCxnSpPr>
          <p:nvPr/>
        </p:nvCxnSpPr>
        <p:spPr>
          <a:xfrm>
            <a:off x="6672649" y="5225537"/>
            <a:ext cx="0" cy="335006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F1E54FA-7276-6678-E8E3-362EADA02C9F}"/>
              </a:ext>
            </a:extLst>
          </p:cNvPr>
          <p:cNvSpPr txBox="1"/>
          <p:nvPr/>
        </p:nvSpPr>
        <p:spPr>
          <a:xfrm>
            <a:off x="6726400" y="523105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0.1 mm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0CE19AE-178F-3529-6126-4CD88BB2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68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61"/>
    </mc:Choice>
    <mc:Fallback xmlns="">
      <p:transition spd="slow" advTm="6686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77E196-2564-3B1E-375E-DB3F928E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(3) DR extraction kicker</a:t>
            </a:r>
            <a:r>
              <a:rPr lang="en-US" altLang="ja-JP" sz="4000" dirty="0"/>
              <a:t>s</a:t>
            </a:r>
            <a:endParaRPr kumimoji="1" lang="ja-JP" altLang="en-US" sz="40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D045B85-3F87-6D86-0508-3F22F174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40" y="3725605"/>
            <a:ext cx="4500000" cy="300068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16726EF-993B-2E3F-BB0F-82ED3D8F9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386" y="3725604"/>
            <a:ext cx="5342794" cy="300068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295CA3-206B-76C4-A46D-24D87F1B282D}"/>
              </a:ext>
            </a:extLst>
          </p:cNvPr>
          <p:cNvSpPr txBox="1"/>
          <p:nvPr/>
        </p:nvSpPr>
        <p:spPr>
          <a:xfrm>
            <a:off x="480386" y="1577272"/>
            <a:ext cx="5130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No. of magnets: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Deflection angle: 4.7 </a:t>
            </a:r>
            <a:r>
              <a:rPr kumimoji="1" lang="en-US" altLang="ja-JP" dirty="0" err="1"/>
              <a:t>mrad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Pulse shape: double half sine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Pulse width: &lt; 300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Rise /Fall time: &lt;  100 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Peak currents: 1546 A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F5F882-411D-7ABB-47CA-C92418BAB610}"/>
              </a:ext>
            </a:extLst>
          </p:cNvPr>
          <p:cNvSpPr txBox="1"/>
          <p:nvPr/>
        </p:nvSpPr>
        <p:spPr>
          <a:xfrm>
            <a:off x="8590225" y="2556303"/>
            <a:ext cx="1621001" cy="297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 the tunnel</a:t>
            </a:r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5D43109-15AD-23AE-247F-CF2F5CD55330}"/>
              </a:ext>
            </a:extLst>
          </p:cNvPr>
          <p:cNvGrpSpPr/>
          <p:nvPr/>
        </p:nvGrpSpPr>
        <p:grpSpPr>
          <a:xfrm>
            <a:off x="5851386" y="1023691"/>
            <a:ext cx="4944086" cy="2199609"/>
            <a:chOff x="5053913" y="4027013"/>
            <a:chExt cx="6896973" cy="2732133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FE46920-D25C-AAD5-C1FE-C87DB4F7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4027013"/>
              <a:ext cx="5854886" cy="2587895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AF2A5C7E-9E2C-BD4F-1591-71D3DA25B379}"/>
                </a:ext>
              </a:extLst>
            </p:cNvPr>
            <p:cNvSpPr/>
            <p:nvPr/>
          </p:nvSpPr>
          <p:spPr>
            <a:xfrm>
              <a:off x="7871254" y="4238368"/>
              <a:ext cx="4079632" cy="2520778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9F79F44-FE54-6AD4-F26C-AD3E391D6846}"/>
                </a:ext>
              </a:extLst>
            </p:cNvPr>
            <p:cNvSpPr txBox="1"/>
            <p:nvPr/>
          </p:nvSpPr>
          <p:spPr>
            <a:xfrm>
              <a:off x="7871254" y="6388444"/>
              <a:ext cx="2261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in the tunnel</a:t>
              </a:r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EE33BA1-E389-D58D-8C5A-65188AAC35CF}"/>
                </a:ext>
              </a:extLst>
            </p:cNvPr>
            <p:cNvSpPr txBox="1"/>
            <p:nvPr/>
          </p:nvSpPr>
          <p:spPr>
            <a:xfrm>
              <a:off x="5053913" y="5498757"/>
              <a:ext cx="1252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Thyratron</a:t>
              </a:r>
              <a:endParaRPr kumimoji="1" lang="ja-JP" altLang="en-US"/>
            </a:p>
          </p:txBody>
        </p:sp>
      </p:grpSp>
      <p:sp>
        <p:nvSpPr>
          <p:cNvPr id="15" name="フッター プレースホルダー 14">
            <a:extLst>
              <a:ext uri="{FF2B5EF4-FFF2-40B4-BE49-F238E27FC236}">
                <a16:creationId xmlns:a16="http://schemas.microsoft.com/office/drawing/2014/main" id="{6865057B-7CAC-715F-07F2-41901704B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9C461B-3F3F-0692-F2DC-4466D3025CBC}"/>
              </a:ext>
            </a:extLst>
          </p:cNvPr>
          <p:cNvSpPr txBox="1"/>
          <p:nvPr/>
        </p:nvSpPr>
        <p:spPr>
          <a:xfrm>
            <a:off x="9629774" y="2091358"/>
            <a:ext cx="53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C1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18A362-270E-8158-B896-547B011D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09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37"/>
    </mc:Choice>
    <mc:Fallback xmlns="">
      <p:transition spd="slow" advTm="3863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119C93-788E-BB03-CE8D-CD8AD3640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Contents</a:t>
            </a:r>
            <a:endParaRPr kumimoji="1" lang="ja-JP" altLang="en-US" sz="4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06C59F-FD22-0A2A-FEBF-646EE1D85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Status &amp; Issues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Work on DR during LS1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5313E77-BA07-93E0-F1CE-F6FDA506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B2442B2-146A-B0DC-CAA7-9135EC17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3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6"/>
    </mc:Choice>
    <mc:Fallback xmlns="">
      <p:transition spd="slow" advTm="1430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148574-3D2D-2BCC-9843-CAE05E51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(3) R&amp;D for reducing temperature dependence</a:t>
            </a:r>
            <a:endParaRPr kumimoji="1" lang="ja-JP" altLang="en-US" sz="4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A271FE-3721-0621-7163-95D495930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/>
              <a:t>The temperature dependence has decreased to about 1/3 by </a:t>
            </a:r>
            <a:endParaRPr kumimoji="1" lang="en-US" altLang="ja-JP" sz="2400" dirty="0"/>
          </a:p>
          <a:p>
            <a:pPr lvl="1"/>
            <a:r>
              <a:rPr lang="en-US" altLang="ja-JP" sz="2000" dirty="0"/>
              <a:t>U</a:t>
            </a:r>
            <a:r>
              <a:rPr kumimoji="1" lang="en-US" altLang="ja-JP" sz="2000" dirty="0"/>
              <a:t>sing mica capacitors in stead of ceramic capacitors,</a:t>
            </a:r>
          </a:p>
          <a:p>
            <a:pPr lvl="1"/>
            <a:r>
              <a:rPr lang="en-US" altLang="ja-JP" sz="2000" dirty="0"/>
              <a:t>Switching from natural oil cooling to forced oil cooling.</a:t>
            </a:r>
          </a:p>
          <a:p>
            <a:r>
              <a:rPr lang="en-US" altLang="ja-JP" sz="2400" dirty="0"/>
              <a:t>Successfully operated it for over 100 hours at rated voltage using mica capacitors.</a:t>
            </a:r>
          </a:p>
          <a:p>
            <a:r>
              <a:rPr kumimoji="1" lang="en-US" altLang="ja-JP" sz="2400" dirty="0"/>
              <a:t>However, the test didn’t meet the installation deadline, unfortunately.</a:t>
            </a:r>
            <a:endParaRPr kumimoji="1" lang="ja-JP" altLang="en-US" sz="2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24CF330-6304-DB42-7CC4-A6A2F255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73068C-FB4C-3244-D254-1E14BA1B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08"/>
    </mc:Choice>
    <mc:Fallback xmlns="">
      <p:transition spd="slow" advTm="4080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D37E40-3F6F-C798-6E87-780BAF9A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(</a:t>
            </a:r>
            <a:r>
              <a:rPr lang="en-US" altLang="ja-JP" sz="4000" dirty="0"/>
              <a:t>3) R&amp;D for reducing temperature dependence</a:t>
            </a:r>
            <a:endParaRPr kumimoji="1" lang="ja-JP" altLang="en-US" sz="4000"/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D9DB7691-84E5-F90E-6382-B73054E2C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3824535"/>
              </p:ext>
            </p:extLst>
          </p:nvPr>
        </p:nvGraphicFramePr>
        <p:xfrm>
          <a:off x="1471613" y="1957388"/>
          <a:ext cx="8843961" cy="3971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0320">
                  <a:extLst>
                    <a:ext uri="{9D8B030D-6E8A-4147-A177-3AD203B41FA5}">
                      <a16:colId xmlns:a16="http://schemas.microsoft.com/office/drawing/2014/main" val="404999629"/>
                    </a:ext>
                  </a:extLst>
                </a:gridCol>
                <a:gridCol w="1216833">
                  <a:extLst>
                    <a:ext uri="{9D8B030D-6E8A-4147-A177-3AD203B41FA5}">
                      <a16:colId xmlns:a16="http://schemas.microsoft.com/office/drawing/2014/main" val="1874804059"/>
                    </a:ext>
                  </a:extLst>
                </a:gridCol>
                <a:gridCol w="909978">
                  <a:extLst>
                    <a:ext uri="{9D8B030D-6E8A-4147-A177-3AD203B41FA5}">
                      <a16:colId xmlns:a16="http://schemas.microsoft.com/office/drawing/2014/main" val="981561284"/>
                    </a:ext>
                  </a:extLst>
                </a:gridCol>
                <a:gridCol w="1047535">
                  <a:extLst>
                    <a:ext uri="{9D8B030D-6E8A-4147-A177-3AD203B41FA5}">
                      <a16:colId xmlns:a16="http://schemas.microsoft.com/office/drawing/2014/main" val="413189985"/>
                    </a:ext>
                  </a:extLst>
                </a:gridCol>
                <a:gridCol w="1284667">
                  <a:extLst>
                    <a:ext uri="{9D8B030D-6E8A-4147-A177-3AD203B41FA5}">
                      <a16:colId xmlns:a16="http://schemas.microsoft.com/office/drawing/2014/main" val="3202593242"/>
                    </a:ext>
                  </a:extLst>
                </a:gridCol>
                <a:gridCol w="1295249">
                  <a:extLst>
                    <a:ext uri="{9D8B030D-6E8A-4147-A177-3AD203B41FA5}">
                      <a16:colId xmlns:a16="http://schemas.microsoft.com/office/drawing/2014/main" val="897145456"/>
                    </a:ext>
                  </a:extLst>
                </a:gridCol>
                <a:gridCol w="1809379">
                  <a:extLst>
                    <a:ext uri="{9D8B030D-6E8A-4147-A177-3AD203B41FA5}">
                      <a16:colId xmlns:a16="http://schemas.microsoft.com/office/drawing/2014/main" val="119008113"/>
                    </a:ext>
                  </a:extLst>
                </a:gridCol>
              </a:tblGrid>
              <a:tr h="567572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Heiti SC" pitchFamily="2" charset="-128"/>
                          <a:ea typeface="Heiti SC" pitchFamily="2" charset="-128"/>
                        </a:rPr>
                        <a:t>Ceramic</a:t>
                      </a:r>
                      <a:endParaRPr lang="ja-JP" alt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950" u="none" strike="noStrike" dirty="0">
                          <a:effectLst/>
                        </a:rPr>
                        <a:t>Capacitor temp.</a:t>
                      </a:r>
                      <a:br>
                        <a:rPr lang="ja-JP" altLang="en-US" sz="950" u="none" strike="noStrike">
                          <a:effectLst/>
                        </a:rPr>
                      </a:br>
                      <a:r>
                        <a:rPr lang="en-US" altLang="ja-JP" sz="950" u="none" strike="noStrike" dirty="0">
                          <a:effectLst/>
                        </a:rPr>
                        <a:t>(</a:t>
                      </a:r>
                      <a:r>
                        <a:rPr lang="ja-JP" altLang="en-US" sz="950" u="none" strike="noStrike">
                          <a:effectLst/>
                        </a:rPr>
                        <a:t>℃</a:t>
                      </a:r>
                      <a:r>
                        <a:rPr lang="en-US" altLang="ja-JP" sz="950" u="none" strike="noStrike" dirty="0">
                          <a:effectLst/>
                        </a:rPr>
                        <a:t>)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50" u="none" strike="noStrike" dirty="0">
                          <a:effectLst/>
                        </a:rPr>
                        <a:t>C1-C2 time</a:t>
                      </a:r>
                      <a:br>
                        <a:rPr lang="ja-JP" altLang="en-US" sz="950" u="none" strike="noStrike">
                          <a:effectLst/>
                        </a:rPr>
                      </a:br>
                      <a:r>
                        <a:rPr lang="en-US" altLang="ja-JP" sz="950" u="none" strike="noStrike" dirty="0">
                          <a:effectLst/>
                        </a:rPr>
                        <a:t>(</a:t>
                      </a:r>
                      <a:r>
                        <a:rPr lang="en-US" sz="950" u="none" strike="noStrike" dirty="0">
                          <a:effectLst/>
                        </a:rPr>
                        <a:t>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50" u="none" strike="noStrike" dirty="0">
                          <a:effectLst/>
                        </a:rPr>
                        <a:t>C2-time</a:t>
                      </a:r>
                      <a:r>
                        <a:rPr lang="ja-JP" altLang="en-US" sz="950" u="none" strike="noStrike">
                          <a:effectLst/>
                        </a:rPr>
                        <a:t> </a:t>
                      </a:r>
                      <a:r>
                        <a:rPr lang="en-US" altLang="ja-JP" sz="950" u="none" strike="noStrike" dirty="0">
                          <a:effectLst/>
                        </a:rPr>
                        <a:t>(</a:t>
                      </a:r>
                      <a:r>
                        <a:rPr lang="en-US" sz="950" u="none" strike="noStrike" dirty="0">
                          <a:effectLst/>
                        </a:rPr>
                        <a:t>s)</a:t>
                      </a:r>
                      <a:endParaRPr lang="en-US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50" u="none" strike="noStrike" dirty="0">
                          <a:effectLst/>
                        </a:rPr>
                        <a:t>C1Volt (</a:t>
                      </a:r>
                      <a:r>
                        <a:rPr lang="ja-JP" altLang="en-US" sz="950" u="none" strike="noStrike">
                          <a:effectLst/>
                        </a:rPr>
                        <a:t> </a:t>
                      </a:r>
                      <a:r>
                        <a:rPr lang="en-US" sz="950" u="none" strike="noStrike" dirty="0">
                          <a:effectLst/>
                        </a:rPr>
                        <a:t>kV)</a:t>
                      </a:r>
                      <a:endParaRPr lang="en-US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171450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50" u="none" strike="noStrike" dirty="0">
                          <a:effectLst/>
                        </a:rPr>
                        <a:t>C2 Volt (kV)</a:t>
                      </a:r>
                      <a:endParaRPr lang="en-US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171450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u="none" strike="noStrike" dirty="0">
                          <a:effectLst/>
                        </a:rPr>
                        <a:t>Output</a:t>
                      </a:r>
                      <a:r>
                        <a:rPr lang="ja-JP" altLang="en-US" sz="950" u="none" strike="noStrike">
                          <a:effectLst/>
                        </a:rPr>
                        <a:t> </a:t>
                      </a:r>
                      <a:r>
                        <a:rPr lang="en-US" altLang="ja-JP" sz="950" u="none" strike="noStrike" dirty="0">
                          <a:effectLst/>
                        </a:rPr>
                        <a:t> Cur(</a:t>
                      </a:r>
                      <a:r>
                        <a:rPr lang="en-US" sz="950" u="none" strike="noStrike" dirty="0">
                          <a:effectLst/>
                        </a:rPr>
                        <a:t>A)</a:t>
                      </a:r>
                      <a:endParaRPr lang="en-US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342900" marR="9525" marT="9525" marB="0"/>
                </a:tc>
                <a:extLst>
                  <a:ext uri="{0D108BD9-81ED-4DB2-BD59-A6C34878D82A}">
                    <a16:rowId xmlns:a16="http://schemas.microsoft.com/office/drawing/2014/main" val="2679653507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Heiti SC" pitchFamily="2" charset="-128"/>
                          <a:ea typeface="Heiti SC" pitchFamily="2" charset="-128"/>
                        </a:rPr>
                        <a:t>Start  time</a:t>
                      </a:r>
                      <a:endParaRPr lang="ja-JP" alt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24.5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3.36E-07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1.877E-07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27.24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36.3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1044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04667361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Heiti SC" pitchFamily="2" charset="-128"/>
                          <a:ea typeface="Heiti SC" pitchFamily="2" charset="-128"/>
                        </a:rPr>
                        <a:t>End time</a:t>
                      </a:r>
                      <a:endParaRPr lang="ja-JP" alt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30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3.337E-07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1.851E-07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27.245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36.545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1023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56053333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Heiti SC" pitchFamily="2" charset="-128"/>
                          <a:ea typeface="Heiti SC" pitchFamily="2" charset="-128"/>
                        </a:rPr>
                        <a:t>ΔT</a:t>
                      </a:r>
                      <a:endParaRPr lang="ja-JP" alt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5.5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-2.3E-09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-2.6E-09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0.005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0.245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-21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71890798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u="none" strike="noStrike" dirty="0">
                          <a:effectLst/>
                        </a:rPr>
                        <a:t>ΔI(%)</a:t>
                      </a:r>
                      <a:endParaRPr lang="en-US" altLang="ja-JP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-0.685%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-1.385%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0.018%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0.675%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-2.011%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82427724"/>
                  </a:ext>
                </a:extLst>
              </a:tr>
              <a:tr h="282710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u="none" strike="noStrike" dirty="0">
                          <a:effectLst/>
                        </a:rPr>
                        <a:t>ΔI/ΔT(%)</a:t>
                      </a:r>
                      <a:endParaRPr lang="en-US" altLang="ja-JP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-0.124%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-0.252%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0.003%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0.123%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 dirty="0">
                          <a:effectLst/>
                          <a:highlight>
                            <a:srgbClr val="FFFF00"/>
                          </a:highlight>
                        </a:rPr>
                        <a:t>-0.366%</a:t>
                      </a:r>
                      <a:endParaRPr lang="en-US" altLang="ja-JP" sz="9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43810273"/>
                  </a:ext>
                </a:extLst>
              </a:tr>
              <a:tr h="567572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u="none" strike="noStrike" dirty="0">
                          <a:effectLst/>
                        </a:rPr>
                        <a:t>mica</a:t>
                      </a:r>
                      <a:endParaRPr lang="ja-JP" alt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950" u="none" strike="noStrike" dirty="0">
                          <a:effectLst/>
                        </a:rPr>
                        <a:t>Capacitor :temp.</a:t>
                      </a:r>
                      <a:br>
                        <a:rPr lang="ja-JP" altLang="en-US" sz="950" u="none" strike="noStrike">
                          <a:effectLst/>
                        </a:rPr>
                      </a:br>
                      <a:r>
                        <a:rPr lang="en-US" altLang="ja-JP" sz="950" u="none" strike="noStrike" dirty="0">
                          <a:effectLst/>
                        </a:rPr>
                        <a:t>(</a:t>
                      </a:r>
                      <a:r>
                        <a:rPr lang="ja-JP" altLang="en-US" sz="950" u="none" strike="noStrike">
                          <a:effectLst/>
                        </a:rPr>
                        <a:t>℃</a:t>
                      </a:r>
                      <a:r>
                        <a:rPr lang="en-US" altLang="ja-JP" sz="950" u="none" strike="noStrike" dirty="0">
                          <a:effectLst/>
                        </a:rPr>
                        <a:t>)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50" u="none" strike="noStrike" dirty="0">
                          <a:effectLst/>
                        </a:rPr>
                        <a:t>C1-C2time</a:t>
                      </a:r>
                      <a:br>
                        <a:rPr lang="ja-JP" altLang="en-US" sz="950" u="none" strike="noStrike">
                          <a:effectLst/>
                        </a:rPr>
                      </a:br>
                      <a:r>
                        <a:rPr lang="en-US" altLang="ja-JP" sz="950" u="none" strike="noStrike" dirty="0">
                          <a:effectLst/>
                        </a:rPr>
                        <a:t>(</a:t>
                      </a:r>
                      <a:r>
                        <a:rPr lang="en-US" sz="950" u="none" strike="noStrike" dirty="0">
                          <a:effectLst/>
                        </a:rPr>
                        <a:t>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50" u="none" strike="noStrike" dirty="0">
                          <a:effectLst/>
                        </a:rPr>
                        <a:t>C2-time</a:t>
                      </a:r>
                      <a:r>
                        <a:rPr lang="ja-JP" altLang="en-US" sz="950" u="none" strike="noStrike">
                          <a:effectLst/>
                        </a:rPr>
                        <a:t> </a:t>
                      </a:r>
                      <a:r>
                        <a:rPr lang="en-US" altLang="ja-JP" sz="950" u="none" strike="noStrike" dirty="0">
                          <a:effectLst/>
                        </a:rPr>
                        <a:t>(</a:t>
                      </a:r>
                      <a:r>
                        <a:rPr lang="en-US" sz="950" u="none" strike="noStrike" dirty="0">
                          <a:effectLst/>
                        </a:rPr>
                        <a:t>s)</a:t>
                      </a:r>
                      <a:endParaRPr lang="en-US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50" u="none" strike="noStrike" dirty="0">
                          <a:effectLst/>
                        </a:rPr>
                        <a:t>C1 Volt</a:t>
                      </a:r>
                      <a:r>
                        <a:rPr lang="ja-JP" altLang="en-US" sz="950" u="none" strike="noStrike">
                          <a:effectLst/>
                        </a:rPr>
                        <a:t> </a:t>
                      </a:r>
                      <a:r>
                        <a:rPr lang="en-US" altLang="ja-JP" sz="950" u="none" strike="noStrike" dirty="0">
                          <a:effectLst/>
                        </a:rPr>
                        <a:t>(</a:t>
                      </a:r>
                      <a:r>
                        <a:rPr lang="en-US" sz="950" u="none" strike="noStrike" dirty="0">
                          <a:effectLst/>
                        </a:rPr>
                        <a:t>kV)</a:t>
                      </a:r>
                      <a:endParaRPr lang="en-US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171450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50" u="none" strike="noStrike" dirty="0">
                          <a:effectLst/>
                        </a:rPr>
                        <a:t>C2 Volt</a:t>
                      </a:r>
                      <a:r>
                        <a:rPr lang="ja-JP" altLang="en-US" sz="950" u="none" strike="noStrike">
                          <a:effectLst/>
                        </a:rPr>
                        <a:t> </a:t>
                      </a:r>
                      <a:r>
                        <a:rPr lang="en-US" altLang="ja-JP" sz="950" u="none" strike="noStrike" dirty="0">
                          <a:effectLst/>
                        </a:rPr>
                        <a:t>(</a:t>
                      </a:r>
                      <a:r>
                        <a:rPr lang="en-US" sz="950" u="none" strike="noStrike" dirty="0">
                          <a:effectLst/>
                        </a:rPr>
                        <a:t>kV)</a:t>
                      </a:r>
                      <a:endParaRPr lang="en-US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171450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u="none" strike="noStrike" dirty="0">
                          <a:effectLst/>
                        </a:rPr>
                        <a:t>Output Cur</a:t>
                      </a:r>
                      <a:r>
                        <a:rPr lang="ja-JP" altLang="en-US" sz="950" u="none" strike="noStrike">
                          <a:effectLst/>
                        </a:rPr>
                        <a:t> </a:t>
                      </a:r>
                      <a:r>
                        <a:rPr lang="en-US" altLang="ja-JP" sz="950" u="none" strike="noStrike" dirty="0">
                          <a:effectLst/>
                        </a:rPr>
                        <a:t>(</a:t>
                      </a:r>
                      <a:r>
                        <a:rPr lang="en-US" sz="950" u="none" strike="noStrike" dirty="0">
                          <a:effectLst/>
                        </a:rPr>
                        <a:t>A)</a:t>
                      </a:r>
                      <a:endParaRPr lang="en-US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342900" marR="9525" marT="9525" marB="0"/>
                </a:tc>
                <a:extLst>
                  <a:ext uri="{0D108BD9-81ED-4DB2-BD59-A6C34878D82A}">
                    <a16:rowId xmlns:a16="http://schemas.microsoft.com/office/drawing/2014/main" val="2404450638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Heiti SC" pitchFamily="2" charset="-128"/>
                          <a:ea typeface="Heiti SC" pitchFamily="2" charset="-128"/>
                        </a:rPr>
                        <a:t>Start time</a:t>
                      </a:r>
                      <a:endParaRPr lang="ja-JP" alt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11.5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3.196E-07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2.131E-07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27.242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35.79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724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32892085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Heiti SC" pitchFamily="2" charset="-128"/>
                          <a:ea typeface="Heiti SC" pitchFamily="2" charset="-128"/>
                        </a:rPr>
                        <a:t>End time</a:t>
                      </a:r>
                      <a:endParaRPr lang="ja-JP" alt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26.1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3.202E-07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2.114E-07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27.265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35.74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736.5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48744807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Heiti SC" pitchFamily="2" charset="-128"/>
                          <a:ea typeface="Heiti SC" pitchFamily="2" charset="-128"/>
                        </a:rPr>
                        <a:t>ΔT</a:t>
                      </a:r>
                      <a:endParaRPr lang="ja-JP" alt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14.6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6.000E-10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950" u="none" strike="noStrike">
                          <a:effectLst/>
                        </a:rPr>
                        <a:t>-1.700E-09</a:t>
                      </a:r>
                      <a:endParaRPr lang="en-US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0.023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-0.05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12.5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90380321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u="none" strike="noStrike" dirty="0">
                          <a:effectLst/>
                        </a:rPr>
                        <a:t>ΔI(%)</a:t>
                      </a:r>
                      <a:endParaRPr lang="en-US" altLang="ja-JP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 dirty="0">
                          <a:effectLst/>
                        </a:rPr>
                        <a:t>0.19%</a:t>
                      </a:r>
                      <a:endParaRPr lang="en-US" altLang="ja-JP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 dirty="0">
                          <a:effectLst/>
                        </a:rPr>
                        <a:t>-0.80%</a:t>
                      </a:r>
                      <a:endParaRPr lang="en-US" altLang="ja-JP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 dirty="0">
                          <a:effectLst/>
                        </a:rPr>
                        <a:t>0.08%</a:t>
                      </a:r>
                      <a:endParaRPr lang="en-US" altLang="ja-JP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 dirty="0">
                          <a:effectLst/>
                        </a:rPr>
                        <a:t>-0.14%</a:t>
                      </a:r>
                      <a:endParaRPr lang="en-US" altLang="ja-JP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 dirty="0">
                          <a:effectLst/>
                        </a:rPr>
                        <a:t>1.73%</a:t>
                      </a:r>
                      <a:endParaRPr lang="en-US" altLang="ja-JP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68688831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950" u="none" strike="noStrike" dirty="0">
                          <a:effectLst/>
                        </a:rPr>
                        <a:t>ΔI/ΔT(%)</a:t>
                      </a:r>
                      <a:endParaRPr lang="en-US" altLang="ja-JP" sz="950" b="0" i="0" u="none" strike="noStrike" dirty="0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000" u="none" strike="noStrike">
                          <a:effectLst/>
                        </a:rPr>
                        <a:t>　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0.013%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-0.055%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0.006%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>
                          <a:effectLst/>
                        </a:rPr>
                        <a:t>-0.010%</a:t>
                      </a:r>
                      <a:endParaRPr lang="en-US" altLang="ja-JP" sz="950" b="0" i="0" u="none" strike="noStrike">
                        <a:solidFill>
                          <a:srgbClr val="000000"/>
                        </a:solidFill>
                        <a:effectLst/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95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0.118%</a:t>
                      </a:r>
                      <a:endParaRPr lang="en-US" altLang="ja-JP" sz="95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Heiti SC" pitchFamily="2" charset="-128"/>
                        <a:ea typeface="Heiti SC" pitchFamily="2" charset="-128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51545258"/>
                  </a:ext>
                </a:extLst>
              </a:tr>
            </a:tbl>
          </a:graphicData>
        </a:graphic>
      </p:graphicFrame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9F417B7-FD16-0DD3-89CB-F58021BAB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8" name="左カーブ矢印 7">
            <a:extLst>
              <a:ext uri="{FF2B5EF4-FFF2-40B4-BE49-F238E27FC236}">
                <a16:creationId xmlns:a16="http://schemas.microsoft.com/office/drawing/2014/main" id="{401C5938-2D0D-1D06-A2E2-6FC4B5168541}"/>
              </a:ext>
            </a:extLst>
          </p:cNvPr>
          <p:cNvSpPr/>
          <p:nvPr/>
        </p:nvSpPr>
        <p:spPr>
          <a:xfrm>
            <a:off x="10487025" y="3814763"/>
            <a:ext cx="457200" cy="1928812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829DF2-0816-A132-C06A-93D88A05FA68}"/>
              </a:ext>
            </a:extLst>
          </p:cNvPr>
          <p:cNvSpPr txBox="1"/>
          <p:nvPr/>
        </p:nvSpPr>
        <p:spPr>
          <a:xfrm>
            <a:off x="9849053" y="4295536"/>
            <a:ext cx="2214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Temp. </a:t>
            </a:r>
            <a:r>
              <a:rPr kumimoji="1" lang="en-US" altLang="ja-JP" dirty="0" err="1"/>
              <a:t>depedendence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4E1005-11FF-624C-4FB9-1F8D1A58B096}"/>
              </a:ext>
            </a:extLst>
          </p:cNvPr>
          <p:cNvSpPr txBox="1"/>
          <p:nvPr/>
        </p:nvSpPr>
        <p:spPr>
          <a:xfrm>
            <a:off x="6691832" y="5802687"/>
            <a:ext cx="5356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Stability specification is &lt; ±0.1%.</a:t>
            </a:r>
          </a:p>
          <a:p>
            <a:r>
              <a:rPr kumimoji="1" lang="en-US" altLang="ja-JP" dirty="0"/>
              <a:t>To further reduce temperature dependency, it is crucial to enhance the cooling of the saturable reactor.</a:t>
            </a:r>
          </a:p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7829C79-0270-3F35-74AE-1A09689D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2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5"/>
    </mc:Choice>
    <mc:Fallback xmlns="">
      <p:transition spd="slow" advTm="513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347BA9-368A-7E69-7007-5DE1F7E2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(3) R&amp;D for reducing temperature dependence</a:t>
            </a:r>
            <a:endParaRPr kumimoji="1" lang="ja-JP" altLang="en-US" sz="40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04960E-891B-B148-C28E-2AA91FED9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983" y="1723346"/>
            <a:ext cx="3768014" cy="484242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5659B35-70B9-AE9F-718D-A1E465700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47" y="1745572"/>
            <a:ext cx="3607238" cy="47473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0276C2D-BA09-84B3-45F8-FE067DD9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170" y="2030808"/>
            <a:ext cx="4604830" cy="349260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CCEA09-B42A-F063-1F66-12BF5327470C}"/>
              </a:ext>
            </a:extLst>
          </p:cNvPr>
          <p:cNvSpPr txBox="1"/>
          <p:nvPr/>
        </p:nvSpPr>
        <p:spPr>
          <a:xfrm>
            <a:off x="952557" y="6488668"/>
            <a:ext cx="267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Mica capacitors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120302-FE5B-2514-C7D3-15DC2BC691C9}"/>
              </a:ext>
            </a:extLst>
          </p:cNvPr>
          <p:cNvSpPr txBox="1"/>
          <p:nvPr/>
        </p:nvSpPr>
        <p:spPr>
          <a:xfrm>
            <a:off x="4559795" y="6488668"/>
            <a:ext cx="253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Force oil cooling system</a:t>
            </a: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CBD53CB-6655-F107-FAF3-2395E0A0E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174F758-270E-5DE8-7F7D-D2B5B1B9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627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"/>
    </mc:Choice>
    <mc:Fallback xmlns="">
      <p:transition spd="slow" advTm="125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36FB5A-9054-A1A2-046E-553DC7AC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3. Work on DR  during LS1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046A61-9532-42E8-7FAF-BD360A112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altLang="ja-JP" sz="2800" dirty="0"/>
              <a:t>During LS1, two tasks were carried out.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>
                <a:latin typeface="Söhne"/>
              </a:rPr>
              <a:t>Change the material of the vacuum seal from Viton to metal</a:t>
            </a:r>
            <a:r>
              <a:rPr lang="en-US" altLang="ja-JP" b="0" i="0" u="none" strike="noStrike" dirty="0">
                <a:effectLst/>
                <a:latin typeface="Söhne"/>
              </a:rPr>
              <a:t>.  It </a:t>
            </a:r>
            <a:r>
              <a:rPr lang="en-US" altLang="ja-JP" dirty="0"/>
              <a:t>will be reported later.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b="0" i="0" u="none" strike="noStrike" dirty="0">
                <a:effectLst/>
                <a:latin typeface="Söhne"/>
              </a:rPr>
              <a:t>Repair of minor oil leaks in the magnetic switch tanks of the extraction kickers.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A7A84B2-C5F2-D233-6F11-32236D6C7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AF7CBD8-EC55-D18D-8541-EB7D3E26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781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70"/>
    </mc:Choice>
    <mc:Fallback xmlns="">
      <p:transition spd="slow" advTm="3827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DBAAE5C-032F-CE50-72C2-ABDA587EC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The 27th KEKB Accelerator Review Committee</a:t>
            </a:r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B335F42-2100-6390-B354-18929CC7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86"/>
            <a:ext cx="12192000" cy="636848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DR / RF Vacuum improvement by O-ring replacement during LS1</a:t>
            </a:r>
            <a:endParaRPr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766E0E-65F3-C4EA-8AB0-898B620A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24</a:t>
            </a:fld>
            <a:endParaRPr lang="ja-JP" altLang="en-US" dirty="0"/>
          </a:p>
        </p:txBody>
      </p:sp>
      <p:pic>
        <p:nvPicPr>
          <p:cNvPr id="10" name="コンテンツ プレースホルダー 5">
            <a:extLst>
              <a:ext uri="{FF2B5EF4-FFF2-40B4-BE49-F238E27FC236}">
                <a16:creationId xmlns:a16="http://schemas.microsoft.com/office/drawing/2014/main" id="{073AF831-3E06-E17F-D2BB-81459EEC7D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r="916" b="5655"/>
          <a:stretch/>
        </p:blipFill>
        <p:spPr>
          <a:xfrm>
            <a:off x="312890" y="2445375"/>
            <a:ext cx="7070420" cy="4081721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EFF2CEE-4DBE-0772-9079-BC5CDB59F94F}"/>
              </a:ext>
            </a:extLst>
          </p:cNvPr>
          <p:cNvSpPr/>
          <p:nvPr/>
        </p:nvSpPr>
        <p:spPr>
          <a:xfrm>
            <a:off x="1065395" y="3293292"/>
            <a:ext cx="5723556" cy="252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(~1e-5 Pa in the </a:t>
            </a:r>
            <a:r>
              <a:rPr kumimoji="1" lang="en-US" altLang="ja-JP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</a:t>
            </a:r>
            <a:r>
              <a:rPr lang="ja-JP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</a:t>
            </a:r>
            <a:r>
              <a:rPr lang="ja-JP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</a:t>
            </a:r>
            <a:r>
              <a:rPr lang="ja-JP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LS1 using both IPs and TMPs</a:t>
            </a:r>
            <a:endParaRPr kumimoji="1" lang="ja-JP" alt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F1E578B-11B2-9927-5F4A-E98D59CA688D}"/>
              </a:ext>
            </a:extLst>
          </p:cNvPr>
          <p:cNvSpPr/>
          <p:nvPr/>
        </p:nvSpPr>
        <p:spPr>
          <a:xfrm>
            <a:off x="7270504" y="4696889"/>
            <a:ext cx="4353983" cy="2520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~1e-7 Pa in the r</a:t>
            </a:r>
            <a:r>
              <a:rPr kumimoji="1" lang="en-US" altLang="ja-JP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ecent RF</a:t>
            </a:r>
            <a:r>
              <a:rPr lang="ja-JP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using IPs only</a:t>
            </a:r>
            <a:endParaRPr kumimoji="1" lang="ja-JP" alt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8F8C34-9427-0520-96BF-DBE6BF4B88D9}"/>
              </a:ext>
            </a:extLst>
          </p:cNvPr>
          <p:cNvSpPr txBox="1"/>
          <p:nvPr/>
        </p:nvSpPr>
        <p:spPr>
          <a:xfrm>
            <a:off x="7438576" y="5113884"/>
            <a:ext cx="4413709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Vacuum improvement in the DR / RF section</a:t>
            </a:r>
          </a:p>
          <a:p>
            <a:r>
              <a:rPr lang="en-US" altLang="ja-JP" b="1" dirty="0"/>
              <a:t>by two orders of magnitude</a:t>
            </a:r>
            <a:endParaRPr kumimoji="1" lang="en-US" altLang="ja-JP" b="1" dirty="0"/>
          </a:p>
          <a:p>
            <a:r>
              <a:rPr lang="en-US" altLang="ja-JP" b="1" dirty="0"/>
              <a:t>d</a:t>
            </a:r>
            <a:r>
              <a:rPr kumimoji="1" lang="en-US" altLang="ja-JP" b="1" dirty="0"/>
              <a:t>uring DR beam operation</a:t>
            </a: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3231385-3B38-A038-0CFA-90FC3FD41DBF}"/>
              </a:ext>
            </a:extLst>
          </p:cNvPr>
          <p:cNvCxnSpPr/>
          <p:nvPr/>
        </p:nvCxnSpPr>
        <p:spPr>
          <a:xfrm>
            <a:off x="6695281" y="3370263"/>
            <a:ext cx="413623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9A5ED88-1CB2-1166-4799-462AB6EA0CE7}"/>
              </a:ext>
            </a:extLst>
          </p:cNvPr>
          <p:cNvSpPr txBox="1"/>
          <p:nvPr/>
        </p:nvSpPr>
        <p:spPr>
          <a:xfrm>
            <a:off x="9024295" y="6259810"/>
            <a:ext cx="253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IP: sputter-Ion Pump</a:t>
            </a:r>
            <a:r>
              <a:rPr lang="ja-JP" altLang="en-US" sz="1200" dirty="0"/>
              <a:t> </a:t>
            </a:r>
            <a:r>
              <a:rPr lang="en-US" altLang="ja-JP" sz="1200" dirty="0"/>
              <a:t>(400L/s)</a:t>
            </a:r>
          </a:p>
          <a:p>
            <a:r>
              <a:rPr kumimoji="1" lang="en-US" altLang="ja-JP" sz="1200" dirty="0"/>
              <a:t>TMP: </a:t>
            </a:r>
            <a:r>
              <a:rPr lang="en-US" altLang="ja-JP" sz="1200" dirty="0"/>
              <a:t>Turbo-Molecular</a:t>
            </a:r>
            <a:r>
              <a:rPr lang="ja-JP" altLang="en-US" sz="1200" dirty="0"/>
              <a:t> </a:t>
            </a:r>
            <a:r>
              <a:rPr lang="en-US" altLang="ja-JP" sz="1200" dirty="0"/>
              <a:t>Pump</a:t>
            </a:r>
            <a:r>
              <a:rPr lang="ja-JP" altLang="en-US" sz="1200" dirty="0"/>
              <a:t> </a:t>
            </a:r>
            <a:r>
              <a:rPr lang="en-US" altLang="ja-JP" sz="1200" dirty="0"/>
              <a:t>(300L/s)</a:t>
            </a:r>
            <a:endParaRPr kumimoji="1" lang="ja-JP" altLang="en-US" sz="1200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84192BF-D5D5-7781-3BD6-CC5742AD69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043" b="8602"/>
          <a:stretch/>
        </p:blipFill>
        <p:spPr>
          <a:xfrm rot="5400000">
            <a:off x="-376474" y="1086473"/>
            <a:ext cx="2117070" cy="126000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FE9ED9-70F7-18E9-B70D-DC73D4701186}"/>
              </a:ext>
            </a:extLst>
          </p:cNvPr>
          <p:cNvSpPr txBox="1"/>
          <p:nvPr/>
        </p:nvSpPr>
        <p:spPr>
          <a:xfrm>
            <a:off x="22361" y="2862500"/>
            <a:ext cx="1095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highlight>
                  <a:srgbClr val="C0C0C0"/>
                </a:highlight>
              </a:rPr>
              <a:t>Viton O-ring</a:t>
            </a:r>
            <a:endParaRPr kumimoji="1" lang="ja-JP" altLang="en-US" sz="1400" b="1" dirty="0">
              <a:highlight>
                <a:srgbClr val="C0C0C0"/>
              </a:highlight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74203B1-0E9B-4956-810D-7185EA24AC02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569883" y="2533650"/>
            <a:ext cx="144492" cy="3288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1080BB8D-B519-BB11-BAFE-24ED78C5DB8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700" y="638201"/>
            <a:ext cx="2156936" cy="1440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A74FC8F-F5AC-9567-A336-52A9DB9166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662"/>
          <a:stretch/>
        </p:blipFill>
        <p:spPr>
          <a:xfrm>
            <a:off x="4520762" y="1231998"/>
            <a:ext cx="2334924" cy="1618430"/>
          </a:xfrm>
          <a:prstGeom prst="rect">
            <a:avLst/>
          </a:prstGeom>
        </p:spPr>
      </p:pic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B549D5FF-5B3E-84EB-AA55-DA9B8112691A}"/>
              </a:ext>
            </a:extLst>
          </p:cNvPr>
          <p:cNvGrpSpPr>
            <a:grpSpLocks noChangeAspect="1"/>
          </p:cNvGrpSpPr>
          <p:nvPr/>
        </p:nvGrpSpPr>
        <p:grpSpPr>
          <a:xfrm>
            <a:off x="9212548" y="1231998"/>
            <a:ext cx="2880000" cy="1620000"/>
            <a:chOff x="10922471" y="657938"/>
            <a:chExt cx="3310512" cy="1944000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FAE0D82-DC78-CFFE-D695-65C14E94C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2471" y="657938"/>
              <a:ext cx="3310512" cy="1944000"/>
            </a:xfrm>
            <a:prstGeom prst="rect">
              <a:avLst/>
            </a:prstGeom>
          </p:spPr>
        </p:pic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738D9659-FCB7-7E2F-F33A-44FDA15BD3E1}"/>
                </a:ext>
              </a:extLst>
            </p:cNvPr>
            <p:cNvCxnSpPr>
              <a:cxnSpLocks/>
            </p:cNvCxnSpPr>
            <p:nvPr/>
          </p:nvCxnSpPr>
          <p:spPr>
            <a:xfrm>
              <a:off x="11492698" y="867387"/>
              <a:ext cx="0" cy="468000"/>
            </a:xfrm>
            <a:prstGeom prst="straightConnector1">
              <a:avLst/>
            </a:prstGeom>
            <a:ln w="31750">
              <a:solidFill>
                <a:srgbClr val="FF66FF"/>
              </a:solidFill>
              <a:tailEnd type="arrow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A056A75D-7593-9FB5-128D-D72D5DA2FDC5}"/>
                </a:ext>
              </a:extLst>
            </p:cNvPr>
            <p:cNvCxnSpPr>
              <a:cxnSpLocks/>
            </p:cNvCxnSpPr>
            <p:nvPr/>
          </p:nvCxnSpPr>
          <p:spPr>
            <a:xfrm>
              <a:off x="11935610" y="867387"/>
              <a:ext cx="0" cy="468000"/>
            </a:xfrm>
            <a:prstGeom prst="straightConnector1">
              <a:avLst/>
            </a:prstGeom>
            <a:ln w="31750">
              <a:solidFill>
                <a:srgbClr val="FF66FF"/>
              </a:solidFill>
              <a:tailEnd type="arrow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CA9A76B9-AD31-76E5-CB1D-F7C73C73407B}"/>
                </a:ext>
              </a:extLst>
            </p:cNvPr>
            <p:cNvCxnSpPr>
              <a:cxnSpLocks/>
            </p:cNvCxnSpPr>
            <p:nvPr/>
          </p:nvCxnSpPr>
          <p:spPr>
            <a:xfrm>
              <a:off x="12279263" y="1021164"/>
              <a:ext cx="99260" cy="441223"/>
            </a:xfrm>
            <a:prstGeom prst="straightConnector1">
              <a:avLst/>
            </a:prstGeom>
            <a:ln w="31750">
              <a:solidFill>
                <a:srgbClr val="FF66FF"/>
              </a:solidFill>
              <a:tailEnd type="arrow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843C4E79-C3D5-3CE7-D3A0-DEE5582F35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21435" y="1021164"/>
              <a:ext cx="107156" cy="441223"/>
            </a:xfrm>
            <a:prstGeom prst="straightConnector1">
              <a:avLst/>
            </a:prstGeom>
            <a:ln w="31750">
              <a:solidFill>
                <a:srgbClr val="FF66FF"/>
              </a:solidFill>
              <a:tailEnd type="arrow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41A8B2AB-13F9-E8B5-725C-DCE44B5A6A48}"/>
                </a:ext>
              </a:extLst>
            </p:cNvPr>
            <p:cNvCxnSpPr>
              <a:cxnSpLocks/>
            </p:cNvCxnSpPr>
            <p:nvPr/>
          </p:nvCxnSpPr>
          <p:spPr>
            <a:xfrm>
              <a:off x="13273872" y="994387"/>
              <a:ext cx="0" cy="468000"/>
            </a:xfrm>
            <a:prstGeom prst="straightConnector1">
              <a:avLst/>
            </a:prstGeom>
            <a:ln w="31750">
              <a:solidFill>
                <a:srgbClr val="FF66FF"/>
              </a:solidFill>
              <a:tailEnd type="arrow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C6CB6D4D-FB6C-6894-8D20-3BC6478486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19082" y="994387"/>
              <a:ext cx="0" cy="468000"/>
            </a:xfrm>
            <a:prstGeom prst="straightConnector1">
              <a:avLst/>
            </a:prstGeom>
            <a:ln w="31750">
              <a:solidFill>
                <a:srgbClr val="FF66FF"/>
              </a:solidFill>
              <a:tailEnd type="arrow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矢印: ストライプ 33">
            <a:extLst>
              <a:ext uri="{FF2B5EF4-FFF2-40B4-BE49-F238E27FC236}">
                <a16:creationId xmlns:a16="http://schemas.microsoft.com/office/drawing/2014/main" id="{1B071DC6-B658-0369-CFBA-7E79371F8C26}"/>
              </a:ext>
            </a:extLst>
          </p:cNvPr>
          <p:cNvSpPr/>
          <p:nvPr/>
        </p:nvSpPr>
        <p:spPr>
          <a:xfrm>
            <a:off x="1416196" y="1001469"/>
            <a:ext cx="790369" cy="807194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矢印: 折線 36">
            <a:extLst>
              <a:ext uri="{FF2B5EF4-FFF2-40B4-BE49-F238E27FC236}">
                <a16:creationId xmlns:a16="http://schemas.microsoft.com/office/drawing/2014/main" id="{8E17CC82-5742-8A42-231D-D2B205FF38DE}"/>
              </a:ext>
            </a:extLst>
          </p:cNvPr>
          <p:cNvSpPr/>
          <p:nvPr/>
        </p:nvSpPr>
        <p:spPr>
          <a:xfrm rot="10800000" flipH="1">
            <a:off x="3540014" y="2099688"/>
            <a:ext cx="944348" cy="636847"/>
          </a:xfrm>
          <a:prstGeom prst="bentArrow">
            <a:avLst>
              <a:gd name="adj1" fmla="val 25000"/>
              <a:gd name="adj2" fmla="val 29113"/>
              <a:gd name="adj3" fmla="val 27244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C54CF4B-AAEE-B484-CDD8-FA9F502B226B}"/>
              </a:ext>
            </a:extLst>
          </p:cNvPr>
          <p:cNvSpPr txBox="1"/>
          <p:nvPr/>
        </p:nvSpPr>
        <p:spPr>
          <a:xfrm>
            <a:off x="6868573" y="1394324"/>
            <a:ext cx="233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en-US" altLang="ja-JP" dirty="0"/>
              <a:t>f</a:t>
            </a:r>
            <a:r>
              <a:rPr kumimoji="1" lang="en-US" altLang="ja-JP" dirty="0"/>
              <a:t>or the </a:t>
            </a:r>
            <a:r>
              <a:rPr kumimoji="1" lang="en-US" altLang="ja-JP" u="sng" dirty="0">
                <a:solidFill>
                  <a:srgbClr val="FF66FF"/>
                </a:solidFill>
              </a:rPr>
              <a:t>six connections </a:t>
            </a:r>
            <a:r>
              <a:rPr lang="en-US" altLang="ja-JP" dirty="0"/>
              <a:t>between the cavities a</a:t>
            </a:r>
            <a:r>
              <a:rPr kumimoji="1" lang="en-US" altLang="ja-JP" dirty="0"/>
              <a:t>nd beam ducts</a:t>
            </a:r>
            <a:endParaRPr kumimoji="1"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C9F9B0F-D77C-9D84-027F-525B45312930}"/>
              </a:ext>
            </a:extLst>
          </p:cNvPr>
          <p:cNvSpPr txBox="1"/>
          <p:nvPr/>
        </p:nvSpPr>
        <p:spPr>
          <a:xfrm>
            <a:off x="2278061" y="2181488"/>
            <a:ext cx="1130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highlight>
                  <a:srgbClr val="FFFF00"/>
                </a:highlight>
              </a:rPr>
              <a:t>Metal O-ring</a:t>
            </a:r>
            <a:endParaRPr kumimoji="1" lang="ja-JP" altLang="en-US" sz="1400" b="1" dirty="0">
              <a:highlight>
                <a:srgbClr val="FFFF00"/>
              </a:highlight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9B880633-2745-ECD8-B16F-DE6F0602E438}"/>
              </a:ext>
            </a:extLst>
          </p:cNvPr>
          <p:cNvCxnSpPr>
            <a:cxnSpLocks/>
            <a:stCxn id="39" idx="0"/>
          </p:cNvCxnSpPr>
          <p:nvPr/>
        </p:nvCxnSpPr>
        <p:spPr>
          <a:xfrm>
            <a:off x="2843408" y="2181488"/>
            <a:ext cx="2394585" cy="3306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B439A3A1-6624-C3F3-6A76-8CD64612DF6E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2843408" y="1662113"/>
            <a:ext cx="429425" cy="51937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D04FEA6-15DC-547D-3411-552C06103E8F}"/>
              </a:ext>
            </a:extLst>
          </p:cNvPr>
          <p:cNvCxnSpPr>
            <a:cxnSpLocks/>
          </p:cNvCxnSpPr>
          <p:nvPr/>
        </p:nvCxnSpPr>
        <p:spPr>
          <a:xfrm>
            <a:off x="9450494" y="3370263"/>
            <a:ext cx="0" cy="114166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大かっこ 47">
            <a:extLst>
              <a:ext uri="{FF2B5EF4-FFF2-40B4-BE49-F238E27FC236}">
                <a16:creationId xmlns:a16="http://schemas.microsoft.com/office/drawing/2014/main" id="{1BF33ED5-5B4A-ED80-D6EC-9A7193EC1646}"/>
              </a:ext>
            </a:extLst>
          </p:cNvPr>
          <p:cNvSpPr/>
          <p:nvPr/>
        </p:nvSpPr>
        <p:spPr>
          <a:xfrm>
            <a:off x="9049563" y="6259810"/>
            <a:ext cx="2463800" cy="461665"/>
          </a:xfrm>
          <a:prstGeom prst="bracketPair">
            <a:avLst>
              <a:gd name="adj" fmla="val 10583"/>
            </a:avLst>
          </a:prstGeom>
          <a:ln w="12700">
            <a:solidFill>
              <a:schemeClr val="tx1"/>
            </a:solidFill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1F12C97-B3A6-95B7-9A73-868047810BC4}"/>
              </a:ext>
            </a:extLst>
          </p:cNvPr>
          <p:cNvSpPr txBox="1"/>
          <p:nvPr/>
        </p:nvSpPr>
        <p:spPr>
          <a:xfrm>
            <a:off x="6868573" y="2993538"/>
            <a:ext cx="522788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Söhne"/>
              </a:rPr>
              <a:t>Changi</a:t>
            </a:r>
            <a:r>
              <a:rPr lang="en-US" altLang="ja-JP" b="0" i="0" u="none" strike="noStrike" dirty="0">
                <a:solidFill>
                  <a:srgbClr val="FF0000"/>
                </a:solidFill>
                <a:effectLst/>
                <a:latin typeface="Söhne"/>
              </a:rPr>
              <a:t>ng from Viton O-rings to metal seals improved vacuum levels significantly. </a:t>
            </a:r>
          </a:p>
          <a:p>
            <a:r>
              <a:rPr lang="en-US" altLang="ja-JP" b="0" i="0" u="none" strike="noStrike" dirty="0">
                <a:solidFill>
                  <a:srgbClr val="FF0000"/>
                </a:solidFill>
                <a:effectLst/>
                <a:latin typeface="Söhne"/>
              </a:rPr>
              <a:t>More details will be reported by Abe-</a:t>
            </a:r>
            <a:r>
              <a:rPr lang="en-US" altLang="ja-JP" b="0" i="0" u="none" strike="noStrike" dirty="0" err="1">
                <a:solidFill>
                  <a:srgbClr val="FF0000"/>
                </a:solidFill>
                <a:effectLst/>
                <a:latin typeface="Söhne"/>
              </a:rPr>
              <a:t>san</a:t>
            </a:r>
            <a:r>
              <a:rPr lang="en-US" altLang="ja-JP" b="0" i="0" u="none" strike="noStrike" dirty="0">
                <a:solidFill>
                  <a:srgbClr val="FF0000"/>
                </a:solidFill>
                <a:effectLst/>
                <a:latin typeface="Söhne"/>
              </a:rPr>
              <a:t> later.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652D57-5508-EC03-71A6-9B81096C0ADB}"/>
              </a:ext>
            </a:extLst>
          </p:cNvPr>
          <p:cNvSpPr txBox="1"/>
          <p:nvPr/>
        </p:nvSpPr>
        <p:spPr>
          <a:xfrm>
            <a:off x="10049024" y="553197"/>
            <a:ext cx="172429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T. Abe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5613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7"/>
    </mc:Choice>
    <mc:Fallback xmlns="">
      <p:transition spd="slow" advTm="2002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0DBAFB-E491-D18B-F0B2-598A0D77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Fixing oil leaks from welded bead</a:t>
            </a:r>
            <a:endParaRPr kumimoji="1" lang="ja-JP" altLang="en-US" sz="4000"/>
          </a:p>
        </p:txBody>
      </p:sp>
      <p:pic>
        <p:nvPicPr>
          <p:cNvPr id="13" name="コンテンツ プレースホルダー 12">
            <a:extLst>
              <a:ext uri="{FF2B5EF4-FFF2-40B4-BE49-F238E27FC236}">
                <a16:creationId xmlns:a16="http://schemas.microsoft.com/office/drawing/2014/main" id="{2B1991A2-B7F6-D1A5-61EF-F91C71ED88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5288274" y="3379853"/>
            <a:ext cx="3401713" cy="2551284"/>
          </a:xfr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551EE1-C9AE-F8B3-8773-E19A20253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AD354446-C843-CD75-B6EE-9C2FAD30FA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rot="5400000">
            <a:off x="2390742" y="3379855"/>
            <a:ext cx="3401711" cy="2551282"/>
          </a:xfr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F48EE5E-5D83-A007-2BDA-EAE3498FB25A}"/>
              </a:ext>
            </a:extLst>
          </p:cNvPr>
          <p:cNvSpPr txBox="1"/>
          <p:nvPr/>
        </p:nvSpPr>
        <p:spPr>
          <a:xfrm>
            <a:off x="1408670" y="1690688"/>
            <a:ext cx="92304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M</a:t>
            </a:r>
            <a:r>
              <a:rPr kumimoji="1" lang="en-US" altLang="ja-JP" sz="2000" dirty="0"/>
              <a:t>inor oil leaks were </a:t>
            </a:r>
            <a:r>
              <a:rPr lang="en-US" altLang="ja-JP" sz="2000" dirty="0"/>
              <a:t>detected</a:t>
            </a:r>
            <a:r>
              <a:rPr kumimoji="1" lang="en-US" altLang="ja-JP" sz="2000" dirty="0"/>
              <a:t> in the magnetic switch tanks of the extraction kicker.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The exact leak location couldn’t be identified in the tunnel.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Tanks were removed from the tunnel for repair during LS1 and subsequently reinstalled.</a:t>
            </a:r>
            <a:endParaRPr kumimoji="1" lang="ja-JP" altLang="en-US" sz="20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B925A90-8DDE-00BB-AB1F-44615F7A2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0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4"/>
    </mc:Choice>
    <mc:Fallback xmlns="">
      <p:transition spd="slow" advTm="3957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A8F642-2F6E-DF1E-4F59-F1E63AEB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4</a:t>
            </a:r>
            <a:r>
              <a:rPr kumimoji="1" lang="en-US" altLang="ja-JP" sz="4000" dirty="0"/>
              <a:t>. Summary</a:t>
            </a:r>
            <a:endParaRPr kumimoji="1" lang="ja-JP" altLang="en-US" sz="4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60E85D-CC80-D4F4-425C-955E638F9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/>
              <a:t>DR operation is ongoing without any major trouble.</a:t>
            </a:r>
          </a:p>
          <a:p>
            <a:r>
              <a:rPr lang="en-US" altLang="ja-JP" sz="2400" dirty="0">
                <a:latin typeface="Söhne"/>
              </a:rPr>
              <a:t>We will attempt  lower emittance optics again by replacing excitation curves.</a:t>
            </a:r>
          </a:p>
          <a:p>
            <a:r>
              <a:rPr lang="en-US" altLang="ja-JP" sz="2400" dirty="0">
                <a:latin typeface="Söhne"/>
              </a:rPr>
              <a:t>Due to the temperature dependence of the beam orbit, optics corrections have become  challenging. </a:t>
            </a:r>
          </a:p>
          <a:p>
            <a:r>
              <a:rPr lang="en-US" altLang="ja-JP" sz="2400" dirty="0"/>
              <a:t>The vacuum level of the RF cavity has ben significantly improved.</a:t>
            </a:r>
          </a:p>
          <a:p>
            <a:r>
              <a:rPr lang="en-US" altLang="ja-JP" sz="2400" dirty="0"/>
              <a:t>To enhance reliability of kickers, we are conducting further tests using a mica capacitor at higher voltages for a longer durations.</a:t>
            </a:r>
            <a:endParaRPr kumimoji="1" lang="ja-JP" altLang="en-US" sz="2400"/>
          </a:p>
          <a:p>
            <a:endParaRPr lang="en-US" altLang="ja-JP" sz="2400" b="0" i="0" u="none" strike="noStrike" dirty="0">
              <a:effectLst/>
              <a:latin typeface="Söhne"/>
            </a:endParaRPr>
          </a:p>
          <a:p>
            <a:endParaRPr lang="en-US" altLang="ja-JP" sz="240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940F29E-A9DE-8298-4A24-463F9DA1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The 27th KEKB Accelerator Review Committee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B88A7A2-B745-2691-5AF1-BAAB94F06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30"/>
    </mc:Choice>
    <mc:Fallback xmlns="">
      <p:transition spd="slow" advTm="4133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66421"/>
            <a:ext cx="8138160" cy="5847937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8316287" y="4728361"/>
            <a:ext cx="108000" cy="108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7581983" y="4750037"/>
            <a:ext cx="108000" cy="108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5707171" y="3757377"/>
            <a:ext cx="108000" cy="108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5793462" y="4444872"/>
            <a:ext cx="108000" cy="108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DACE572-33CE-9115-5CD5-95B819E4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1. Damping Ring</a:t>
            </a:r>
            <a:endParaRPr lang="ja-JP" altLang="en-US" sz="400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4BF39D6-3074-0CF5-8435-77A14B8B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3559F2C0-742A-E22D-E984-6D8CC2F667D7}"/>
              </a:ext>
            </a:extLst>
          </p:cNvPr>
          <p:cNvSpPr/>
          <p:nvPr/>
        </p:nvSpPr>
        <p:spPr>
          <a:xfrm>
            <a:off x="3028950" y="3865377"/>
            <a:ext cx="1009650" cy="26371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90C1CB53-9535-83AF-4C1A-2A46863FBE46}"/>
              </a:ext>
            </a:extLst>
          </p:cNvPr>
          <p:cNvSpPr/>
          <p:nvPr/>
        </p:nvSpPr>
        <p:spPr>
          <a:xfrm>
            <a:off x="5522458" y="5647827"/>
            <a:ext cx="2321380" cy="3437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6A8EC8-A929-AEAB-D51E-D44708D4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84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80"/>
    </mc:Choice>
    <mc:Fallback xmlns="">
      <p:transition spd="slow" advTm="5438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356412-AD5E-E2D4-EA06-40E4F00D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1. Damping Ring Layout</a:t>
            </a:r>
            <a:endParaRPr kumimoji="1" lang="ja-JP" altLang="en-US" sz="40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C8745A0-0DE2-95D1-2253-FF6F5350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pic>
        <p:nvPicPr>
          <p:cNvPr id="5" name="コンテンツ プレースホルダー 3" descr="ピクチャ 2.png">
            <a:extLst>
              <a:ext uri="{FF2B5EF4-FFF2-40B4-BE49-F238E27FC236}">
                <a16:creationId xmlns:a16="http://schemas.microsoft.com/office/drawing/2014/main" id="{110D222B-1BD7-90D6-5F1F-7F1843B4C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" b="2117"/>
          <a:stretch/>
        </p:blipFill>
        <p:spPr>
          <a:xfrm>
            <a:off x="1692877" y="1397416"/>
            <a:ext cx="8575588" cy="5351702"/>
          </a:xfrm>
        </p:spPr>
      </p:pic>
      <p:sp>
        <p:nvSpPr>
          <p:cNvPr id="10" name="右カーブ矢印 9">
            <a:extLst>
              <a:ext uri="{FF2B5EF4-FFF2-40B4-BE49-F238E27FC236}">
                <a16:creationId xmlns:a16="http://schemas.microsoft.com/office/drawing/2014/main" id="{3D968A88-1F3C-5E09-5073-1032C2175A3F}"/>
              </a:ext>
            </a:extLst>
          </p:cNvPr>
          <p:cNvSpPr/>
          <p:nvPr/>
        </p:nvSpPr>
        <p:spPr>
          <a:xfrm>
            <a:off x="3649359" y="3437968"/>
            <a:ext cx="687859" cy="144295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右カーブ矢印 10">
            <a:extLst>
              <a:ext uri="{FF2B5EF4-FFF2-40B4-BE49-F238E27FC236}">
                <a16:creationId xmlns:a16="http://schemas.microsoft.com/office/drawing/2014/main" id="{B91B6208-FAFD-0840-96F9-CFDDE6B4AE6B}"/>
              </a:ext>
            </a:extLst>
          </p:cNvPr>
          <p:cNvSpPr/>
          <p:nvPr/>
        </p:nvSpPr>
        <p:spPr>
          <a:xfrm rot="10800000">
            <a:off x="5416374" y="3351791"/>
            <a:ext cx="687859" cy="144295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左矢印 11">
            <a:extLst>
              <a:ext uri="{FF2B5EF4-FFF2-40B4-BE49-F238E27FC236}">
                <a16:creationId xmlns:a16="http://schemas.microsoft.com/office/drawing/2014/main" id="{8B6A0841-ECA7-FA9C-64DD-81CDFCE664EC}"/>
              </a:ext>
            </a:extLst>
          </p:cNvPr>
          <p:cNvSpPr/>
          <p:nvPr/>
        </p:nvSpPr>
        <p:spPr>
          <a:xfrm rot="21042064">
            <a:off x="6241129" y="2455762"/>
            <a:ext cx="815547" cy="29656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0F8010-5971-7D42-6A18-A3405B87A91C}"/>
              </a:ext>
            </a:extLst>
          </p:cNvPr>
          <p:cNvSpPr txBox="1"/>
          <p:nvPr/>
        </p:nvSpPr>
        <p:spPr>
          <a:xfrm>
            <a:off x="4299894" y="2695575"/>
            <a:ext cx="166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</a:rPr>
              <a:t>Injection</a:t>
            </a:r>
            <a:endParaRPr kumimoji="1" lang="ja-JP" altLang="en-US" sz="2400">
              <a:solidFill>
                <a:srgbClr val="7030A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AE45235-D748-33E6-B320-C1A6EFE85458}"/>
              </a:ext>
            </a:extLst>
          </p:cNvPr>
          <p:cNvSpPr txBox="1"/>
          <p:nvPr/>
        </p:nvSpPr>
        <p:spPr>
          <a:xfrm>
            <a:off x="4229628" y="5344713"/>
            <a:ext cx="166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</a:rPr>
              <a:t>Extraction</a:t>
            </a:r>
            <a:endParaRPr kumimoji="1" lang="ja-JP" altLang="en-US" sz="2400">
              <a:solidFill>
                <a:srgbClr val="7030A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6B08577-21C2-0D38-67E7-9EA4BD235A89}"/>
              </a:ext>
            </a:extLst>
          </p:cNvPr>
          <p:cNvSpPr txBox="1"/>
          <p:nvPr/>
        </p:nvSpPr>
        <p:spPr>
          <a:xfrm>
            <a:off x="4588209" y="4803695"/>
            <a:ext cx="166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</a:rPr>
              <a:t>RF Cavity</a:t>
            </a:r>
            <a:endParaRPr kumimoji="1" lang="ja-JP" altLang="en-US" sz="2400">
              <a:solidFill>
                <a:srgbClr val="7030A0"/>
              </a:solidFill>
            </a:endParaRPr>
          </a:p>
        </p:txBody>
      </p:sp>
      <p:sp>
        <p:nvSpPr>
          <p:cNvPr id="16" name="左矢印 15">
            <a:extLst>
              <a:ext uri="{FF2B5EF4-FFF2-40B4-BE49-F238E27FC236}">
                <a16:creationId xmlns:a16="http://schemas.microsoft.com/office/drawing/2014/main" id="{B5EC4498-9DE9-2D92-65CD-F7D9ACCB1FBB}"/>
              </a:ext>
            </a:extLst>
          </p:cNvPr>
          <p:cNvSpPr/>
          <p:nvPr/>
        </p:nvSpPr>
        <p:spPr>
          <a:xfrm rot="9441203">
            <a:off x="6984564" y="4859302"/>
            <a:ext cx="815547" cy="29656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D4FE576-F53F-4E5E-2541-F26EEE465240}"/>
              </a:ext>
            </a:extLst>
          </p:cNvPr>
          <p:cNvSpPr txBox="1"/>
          <p:nvPr/>
        </p:nvSpPr>
        <p:spPr>
          <a:xfrm>
            <a:off x="4361936" y="3978875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C = 135m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0AA20FC-69CF-F052-366C-4BD08BDEFD42}"/>
              </a:ext>
            </a:extLst>
          </p:cNvPr>
          <p:cNvSpPr txBox="1"/>
          <p:nvPr/>
        </p:nvSpPr>
        <p:spPr>
          <a:xfrm>
            <a:off x="8649871" y="2391820"/>
            <a:ext cx="2703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</a:rPr>
              <a:t>Collimation system</a:t>
            </a:r>
            <a:endParaRPr kumimoji="1" lang="ja-JP" altLang="en-US" sz="2400">
              <a:solidFill>
                <a:srgbClr val="7030A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C3C7C2-7321-BCF9-F64D-39934693B66F}"/>
              </a:ext>
            </a:extLst>
          </p:cNvPr>
          <p:cNvSpPr txBox="1"/>
          <p:nvPr/>
        </p:nvSpPr>
        <p:spPr>
          <a:xfrm>
            <a:off x="6906911" y="2904573"/>
            <a:ext cx="166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</a:rPr>
              <a:t>ECS</a:t>
            </a:r>
            <a:endParaRPr kumimoji="1" lang="ja-JP" altLang="en-US" sz="2400">
              <a:solidFill>
                <a:srgbClr val="7030A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C5F6806-96BB-8131-0E18-0A2369D508F4}"/>
              </a:ext>
            </a:extLst>
          </p:cNvPr>
          <p:cNvSpPr txBox="1"/>
          <p:nvPr/>
        </p:nvSpPr>
        <p:spPr>
          <a:xfrm>
            <a:off x="7075278" y="4046040"/>
            <a:ext cx="166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7030A0"/>
                </a:solidFill>
              </a:rPr>
              <a:t>BCS</a:t>
            </a:r>
            <a:endParaRPr kumimoji="1" lang="ja-JP" altLang="en-US" sz="2400">
              <a:solidFill>
                <a:srgbClr val="7030A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BB6FBBE-2E62-CA87-F1A2-6F9BBE445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8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8"/>
    </mc:Choice>
    <mc:Fallback xmlns="">
      <p:transition spd="slow" advTm="3074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44C536-E7CF-0542-323F-F0C67766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1. Pictures of DR</a:t>
            </a:r>
            <a:endParaRPr kumimoji="1" lang="ja-JP" altLang="en-US" sz="400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EB43CDC-6F9F-D28B-0F31-C44861CF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BF8B67E-5445-5E68-2E88-7D4095C80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692" y="1258698"/>
            <a:ext cx="4114801" cy="274382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ED8BFC2-201B-89AA-82AD-8538DE5E3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547" y="1206204"/>
            <a:ext cx="4114799" cy="27438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A3DCA5A-0DA8-E3BC-BDA1-11C072343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546" y="4019696"/>
            <a:ext cx="4114799" cy="274382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FBAEC9A-1238-4679-A24D-9342DF75B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692" y="4093183"/>
            <a:ext cx="4114799" cy="2743826"/>
          </a:xfrm>
          <a:prstGeom prst="rect">
            <a:avLst/>
          </a:prstGeom>
        </p:spPr>
      </p:pic>
      <p:sp>
        <p:nvSpPr>
          <p:cNvPr id="12" name="テキスト ボックス 11" descr="Normal Bend">
            <a:extLst>
              <a:ext uri="{FF2B5EF4-FFF2-40B4-BE49-F238E27FC236}">
                <a16:creationId xmlns:a16="http://schemas.microsoft.com/office/drawing/2014/main" id="{B900A8A6-8E9C-108A-DFDC-E41011401768}"/>
              </a:ext>
            </a:extLst>
          </p:cNvPr>
          <p:cNvSpPr txBox="1"/>
          <p:nvPr/>
        </p:nvSpPr>
        <p:spPr>
          <a:xfrm>
            <a:off x="7424351" y="2038865"/>
            <a:ext cx="14580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Normal Bend</a:t>
            </a:r>
            <a:endParaRPr kumimoji="1" lang="ja-JP" altLang="en-US" sz="1600"/>
          </a:p>
        </p:txBody>
      </p:sp>
      <p:sp>
        <p:nvSpPr>
          <p:cNvPr id="15" name="テキスト ボックス 14" descr="Reverse bend">
            <a:extLst>
              <a:ext uri="{FF2B5EF4-FFF2-40B4-BE49-F238E27FC236}">
                <a16:creationId xmlns:a16="http://schemas.microsoft.com/office/drawing/2014/main" id="{7134E682-BD84-7D92-72CF-D57CA45BA420}"/>
              </a:ext>
            </a:extLst>
          </p:cNvPr>
          <p:cNvSpPr txBox="1"/>
          <p:nvPr/>
        </p:nvSpPr>
        <p:spPr>
          <a:xfrm>
            <a:off x="5669692" y="3539887"/>
            <a:ext cx="14580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Reverse Bend</a:t>
            </a:r>
            <a:endParaRPr kumimoji="1" lang="ja-JP" altLang="en-US" sz="16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6BD2B8-F0C0-9ACE-0B6F-F02F23957D53}"/>
              </a:ext>
            </a:extLst>
          </p:cNvPr>
          <p:cNvSpPr txBox="1"/>
          <p:nvPr/>
        </p:nvSpPr>
        <p:spPr>
          <a:xfrm>
            <a:off x="6781800" y="6382921"/>
            <a:ext cx="14580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RF Cavities</a:t>
            </a:r>
            <a:endParaRPr kumimoji="1" lang="ja-JP" altLang="en-US" sz="16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7B9892F-045D-D48D-ED2A-0E8A8528459D}"/>
              </a:ext>
            </a:extLst>
          </p:cNvPr>
          <p:cNvSpPr txBox="1"/>
          <p:nvPr/>
        </p:nvSpPr>
        <p:spPr>
          <a:xfrm>
            <a:off x="1832918" y="6343058"/>
            <a:ext cx="18473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Injection Septum</a:t>
            </a:r>
            <a:endParaRPr kumimoji="1" lang="ja-JP" altLang="en-US" sz="16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215A2DB-0CF2-4200-B8B3-04DF95176130}"/>
              </a:ext>
            </a:extLst>
          </p:cNvPr>
          <p:cNvSpPr txBox="1"/>
          <p:nvPr/>
        </p:nvSpPr>
        <p:spPr>
          <a:xfrm>
            <a:off x="1397340" y="4252846"/>
            <a:ext cx="17587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Injection Kicker PS</a:t>
            </a:r>
            <a:endParaRPr kumimoji="1" lang="ja-JP" altLang="en-US" sz="16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10FF956-6C14-4DD9-8987-16FB09049968}"/>
              </a:ext>
            </a:extLst>
          </p:cNvPr>
          <p:cNvSpPr txBox="1"/>
          <p:nvPr/>
        </p:nvSpPr>
        <p:spPr>
          <a:xfrm>
            <a:off x="1832918" y="2208784"/>
            <a:ext cx="6785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LTR</a:t>
            </a:r>
            <a:endParaRPr kumimoji="1" lang="ja-JP" altLang="en-US" sz="16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C46B0D-71AC-8670-3FF2-3044C9175417}"/>
              </a:ext>
            </a:extLst>
          </p:cNvPr>
          <p:cNvSpPr txBox="1"/>
          <p:nvPr/>
        </p:nvSpPr>
        <p:spPr>
          <a:xfrm>
            <a:off x="8882448" y="5125025"/>
            <a:ext cx="5457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RTL</a:t>
            </a:r>
            <a:endParaRPr kumimoji="1" lang="ja-JP" altLang="en-US" sz="16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9C542FB-EE5F-46D1-AE84-B5A018822661}"/>
              </a:ext>
            </a:extLst>
          </p:cNvPr>
          <p:cNvSpPr txBox="1"/>
          <p:nvPr/>
        </p:nvSpPr>
        <p:spPr>
          <a:xfrm>
            <a:off x="3381634" y="2843835"/>
            <a:ext cx="7187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DCCT</a:t>
            </a:r>
            <a:endParaRPr kumimoji="1" lang="ja-JP" altLang="en-US" sz="16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E050A61-3ED2-70C8-ABD1-870931D8ED70}"/>
              </a:ext>
            </a:extLst>
          </p:cNvPr>
          <p:cNvSpPr txBox="1"/>
          <p:nvPr/>
        </p:nvSpPr>
        <p:spPr>
          <a:xfrm>
            <a:off x="2631988" y="3654483"/>
            <a:ext cx="10482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FB Kicker</a:t>
            </a:r>
            <a:endParaRPr kumimoji="1" lang="ja-JP" altLang="en-US" sz="16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2EA0BB5-B3D6-EAD4-5B09-D459C47554AD}"/>
              </a:ext>
            </a:extLst>
          </p:cNvPr>
          <p:cNvSpPr txBox="1"/>
          <p:nvPr/>
        </p:nvSpPr>
        <p:spPr>
          <a:xfrm>
            <a:off x="7424351" y="3347110"/>
            <a:ext cx="145809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/>
              <a:t>Quadupole</a:t>
            </a:r>
            <a:r>
              <a:rPr kumimoji="1" lang="en-US" altLang="ja-JP" sz="1600" dirty="0"/>
              <a:t> &amp; </a:t>
            </a:r>
            <a:r>
              <a:rPr kumimoji="1" lang="en-US" altLang="ja-JP" sz="1600" dirty="0" err="1"/>
              <a:t>Sextupole</a:t>
            </a:r>
            <a:endParaRPr kumimoji="1" lang="ja-JP" altLang="en-US" sz="16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4DF706-2F38-6682-4902-0B95E986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6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59"/>
    </mc:Choice>
    <mc:Fallback xmlns="">
      <p:transition spd="slow" advTm="3125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1EBC3A-F802-6658-5DB8-22450CCC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1. Features of the DR</a:t>
            </a:r>
            <a:endParaRPr kumimoji="1" lang="ja-JP" altLang="en-US" sz="4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3F31AB-8CA1-548C-5579-42970817A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38"/>
            <a:ext cx="10515600" cy="4644725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altLang="ja-JP" sz="2000" dirty="0">
                <a:ea typeface="Calibri" charset="0"/>
                <a:cs typeface="Calibri" charset="0"/>
              </a:rPr>
              <a:t>Large aperture enough to accept the </a:t>
            </a:r>
            <a:r>
              <a:rPr lang="en-US" altLang="ja-JP" sz="2000" dirty="0" err="1">
                <a:ea typeface="Calibri" charset="0"/>
                <a:cs typeface="Calibri" charset="0"/>
              </a:rPr>
              <a:t>Linac</a:t>
            </a:r>
            <a:r>
              <a:rPr lang="en-US" altLang="ja-JP" sz="2000" dirty="0">
                <a:ea typeface="Calibri" charset="0"/>
                <a:cs typeface="Calibri" charset="0"/>
              </a:rPr>
              <a:t> positron beam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altLang="ja-JP" sz="2000" dirty="0">
                <a:ea typeface="Calibri" charset="0"/>
                <a:cs typeface="Calibri" charset="0"/>
              </a:rPr>
              <a:t>FODO with reverse-bend ensuring fast damping time of 12 </a:t>
            </a:r>
            <a:r>
              <a:rPr lang="en-US" altLang="ja-JP" sz="2000" dirty="0" err="1">
                <a:ea typeface="Calibri" charset="0"/>
                <a:cs typeface="Calibri" charset="0"/>
              </a:rPr>
              <a:t>ms</a:t>
            </a:r>
            <a:r>
              <a:rPr lang="en-US" altLang="ja-JP" sz="2000" dirty="0">
                <a:ea typeface="Calibri" charset="0"/>
                <a:cs typeface="Calibri" charset="0"/>
              </a:rPr>
              <a:t>, with lower bend field.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altLang="ja-JP" sz="2000" dirty="0">
                <a:ea typeface="Calibri" charset="0"/>
                <a:cs typeface="Calibri" charset="0"/>
              </a:rPr>
              <a:t>Two pulses with 2 bunches each can be stored.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altLang="ja-JP" sz="2000" dirty="0">
                <a:ea typeface="Calibri" charset="0"/>
                <a:cs typeface="Calibri" charset="0"/>
              </a:rPr>
              <a:t>Kickers with fast rise and fall-time of less than 100 ns and no ringing. 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altLang="ja-JP" sz="2000" dirty="0">
                <a:ea typeface="Calibri" charset="0"/>
                <a:cs typeface="Calibri" charset="0"/>
              </a:rPr>
              <a:t>Beam pipes with antechamber to accommodate photon masks, enabling very low transverse impedance.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altLang="ja-JP" sz="2000" dirty="0" err="1">
                <a:ea typeface="Calibri" charset="0"/>
                <a:cs typeface="Calibri" charset="0"/>
              </a:rPr>
              <a:t>TiN</a:t>
            </a:r>
            <a:r>
              <a:rPr lang="en-US" altLang="ja-JP" sz="2000" dirty="0">
                <a:ea typeface="Calibri" charset="0"/>
                <a:cs typeface="Calibri" charset="0"/>
              </a:rPr>
              <a:t> coating in the vacuum chambers to mitigate electron cloud effect.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altLang="ja-JP" sz="2000" dirty="0">
                <a:ea typeface="Calibri" charset="0"/>
                <a:cs typeface="Calibri" charset="0"/>
              </a:rPr>
              <a:t>HOM-damped, high-voltage RF cavities to ensure a large energy acceptance and high bunch charge.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altLang="ja-JP" sz="2000" dirty="0"/>
              <a:t>Collimation system installed at the switching yard in the </a:t>
            </a:r>
            <a:r>
              <a:rPr lang="en-US" altLang="ja-JP" sz="2000" dirty="0" err="1"/>
              <a:t>Linac</a:t>
            </a:r>
            <a:r>
              <a:rPr lang="en-US" altLang="ja-JP" sz="2000" dirty="0"/>
              <a:t> to cut the energy and emittance tails.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65261FA-744F-CAC9-8B91-B67570BB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235D43-2BEA-6F8A-8C7D-2ECB620C7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15"/>
    </mc:Choice>
    <mc:Fallback xmlns="">
      <p:transition spd="slow" advTm="4701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55568C-5BF5-5F2C-F631-9EC1BE6A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1. </a:t>
            </a:r>
            <a:r>
              <a:rPr lang="en-US" altLang="ja-JP" sz="4000" dirty="0"/>
              <a:t>P</a:t>
            </a:r>
            <a:r>
              <a:rPr kumimoji="1" lang="en-US" altLang="ja-JP" sz="4000" dirty="0"/>
              <a:t>arameters of DR</a:t>
            </a:r>
            <a:endParaRPr kumimoji="1" lang="ja-JP" altLang="en-US" sz="40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0F2EFB-9C37-E413-BEFE-E56A7C4D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D09B4932-8B85-4533-72A8-B9E141395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286149"/>
              </p:ext>
            </p:extLst>
          </p:nvPr>
        </p:nvGraphicFramePr>
        <p:xfrm>
          <a:off x="1495169" y="1418590"/>
          <a:ext cx="4819134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1083">
                  <a:extLst>
                    <a:ext uri="{9D8B030D-6E8A-4147-A177-3AD203B41FA5}">
                      <a16:colId xmlns:a16="http://schemas.microsoft.com/office/drawing/2014/main" val="3933676951"/>
                    </a:ext>
                  </a:extLst>
                </a:gridCol>
                <a:gridCol w="1696072">
                  <a:extLst>
                    <a:ext uri="{9D8B030D-6E8A-4147-A177-3AD203B41FA5}">
                      <a16:colId xmlns:a16="http://schemas.microsoft.com/office/drawing/2014/main" val="3030809562"/>
                    </a:ext>
                  </a:extLst>
                </a:gridCol>
                <a:gridCol w="691979">
                  <a:extLst>
                    <a:ext uri="{9D8B030D-6E8A-4147-A177-3AD203B41FA5}">
                      <a16:colId xmlns:a16="http://schemas.microsoft.com/office/drawing/2014/main" val="287506501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Parameters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71655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Energy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1.1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GeV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9203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Number of bunch trains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2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77182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Number of bunches /train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2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37925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Circumference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135.498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m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47598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Max. stored current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70.8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mA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73103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Energy loss per turn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0.0847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MV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08065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Damping time (</a:t>
                      </a:r>
                      <a:r>
                        <a:rPr kumimoji="1" lang="en-US" altLang="ja-JP" sz="1200" dirty="0" err="1">
                          <a:latin typeface="+mn-ea"/>
                          <a:ea typeface="+mn-ea"/>
                        </a:rPr>
                        <a:t>τ</a:t>
                      </a:r>
                      <a:r>
                        <a:rPr kumimoji="1" lang="en-US" altLang="ja-JP" sz="1200" baseline="-25000" dirty="0" err="1">
                          <a:latin typeface="+mn-ea"/>
                          <a:ea typeface="+mn-ea"/>
                        </a:rPr>
                        <a:t>x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en-US" altLang="ja-JP" sz="1200" dirty="0" err="1">
                          <a:latin typeface="+mn-ea"/>
                          <a:ea typeface="+mn-ea"/>
                        </a:rPr>
                        <a:t>τ</a:t>
                      </a:r>
                      <a:r>
                        <a:rPr kumimoji="1" lang="en-US" altLang="ja-JP" sz="1200" baseline="-25000" dirty="0" err="1">
                          <a:latin typeface="+mn-ea"/>
                          <a:ea typeface="+mn-ea"/>
                        </a:rPr>
                        <a:t>y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en-US" altLang="ja-JP" sz="1200" dirty="0" err="1">
                          <a:latin typeface="+mn-ea"/>
                          <a:ea typeface="+mn-ea"/>
                        </a:rPr>
                        <a:t>τz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11.5/11.7/5.8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>
                          <a:latin typeface="+mn-ea"/>
                          <a:ea typeface="+mn-ea"/>
                        </a:rPr>
                        <a:t>ms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85528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Injected beam emittance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1400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nm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4671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Equilibrium emittance (</a:t>
                      </a:r>
                      <a:r>
                        <a:rPr kumimoji="1" lang="en-US" altLang="ja-JP" sz="1200" dirty="0" err="1">
                          <a:latin typeface="+mn-ea"/>
                          <a:ea typeface="+mn-ea"/>
                        </a:rPr>
                        <a:t>ε</a:t>
                      </a:r>
                      <a:r>
                        <a:rPr kumimoji="1" lang="en-US" altLang="ja-JP" sz="1200" baseline="-25000" dirty="0" err="1">
                          <a:latin typeface="+mn-ea"/>
                          <a:ea typeface="+mn-ea"/>
                        </a:rPr>
                        <a:t>x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en-US" altLang="ja-JP" sz="1200" dirty="0" err="1">
                          <a:latin typeface="+mn-ea"/>
                          <a:ea typeface="+mn-ea"/>
                        </a:rPr>
                        <a:t>ε</a:t>
                      </a:r>
                      <a:r>
                        <a:rPr kumimoji="1" lang="en-US" altLang="ja-JP" sz="1200" baseline="-25000" dirty="0" err="1">
                          <a:latin typeface="+mn-ea"/>
                          <a:ea typeface="+mn-ea"/>
                        </a:rPr>
                        <a:t>y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en-US" altLang="ja-JP" sz="1200" dirty="0" err="1">
                          <a:latin typeface="+mn-ea"/>
                          <a:ea typeface="+mn-ea"/>
                        </a:rPr>
                        <a:t>ε</a:t>
                      </a:r>
                      <a:r>
                        <a:rPr kumimoji="1" lang="en-US" altLang="ja-JP" sz="1200" baseline="-25000" dirty="0" err="1">
                          <a:latin typeface="+mn-ea"/>
                          <a:ea typeface="+mn-ea"/>
                        </a:rPr>
                        <a:t>z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29.2/1.5/3630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nm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32539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>
                          <a:latin typeface="+mn-ea"/>
                          <a:ea typeface="+mn-ea"/>
                        </a:rPr>
                        <a:t>nx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en-US" altLang="ja-JP" sz="1200" dirty="0" err="1">
                          <a:latin typeface="+mn-ea"/>
                          <a:ea typeface="+mn-ea"/>
                        </a:rPr>
                        <a:t>ny</a:t>
                      </a:r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en-US" altLang="ja-JP" sz="1200" dirty="0" err="1">
                          <a:latin typeface="+mn-ea"/>
                          <a:ea typeface="+mn-ea"/>
                        </a:rPr>
                        <a:t>nz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8.83/6.28/-0.018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2039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Energy spread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5.5 x 10</a:t>
                      </a:r>
                      <a:r>
                        <a:rPr kumimoji="1" lang="en-US" altLang="ja-JP" sz="1200" baseline="30000" dirty="0">
                          <a:latin typeface="+mn-ea"/>
                          <a:ea typeface="+mn-ea"/>
                        </a:rPr>
                        <a:t>-4</a:t>
                      </a:r>
                      <a:endParaRPr kumimoji="1" lang="ja-JP" altLang="en-US" sz="1200" baseline="300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74331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Bunch length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6.6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mm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01315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Momentum compaction factor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0.01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65694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Cavity voltage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1.0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MV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177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RF frequency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509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+mn-ea"/>
                          <a:ea typeface="+mn-ea"/>
                        </a:rPr>
                        <a:t>MHz</a:t>
                      </a:r>
                      <a:endParaRPr kumimoji="1" lang="ja-JP" altLang="en-US" sz="12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688927"/>
                  </a:ext>
                </a:extLst>
              </a:tr>
            </a:tbl>
          </a:graphicData>
        </a:graphic>
      </p:graphicFrame>
      <p:sp>
        <p:nvSpPr>
          <p:cNvPr id="6" name="円/楕円 5">
            <a:extLst>
              <a:ext uri="{FF2B5EF4-FFF2-40B4-BE49-F238E27FC236}">
                <a16:creationId xmlns:a16="http://schemas.microsoft.com/office/drawing/2014/main" id="{EAB8894F-2C14-E395-A0BF-C8CAF8F33320}"/>
              </a:ext>
            </a:extLst>
          </p:cNvPr>
          <p:cNvSpPr/>
          <p:nvPr/>
        </p:nvSpPr>
        <p:spPr>
          <a:xfrm>
            <a:off x="4140924" y="3879827"/>
            <a:ext cx="1267097" cy="261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751AD65-0E8B-185C-EBD8-28A183E952FD}"/>
              </a:ext>
            </a:extLst>
          </p:cNvPr>
          <p:cNvSpPr txBox="1"/>
          <p:nvPr/>
        </p:nvSpPr>
        <p:spPr>
          <a:xfrm>
            <a:off x="6586538" y="4010455"/>
            <a:ext cx="3871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 target equilibrium horizontal emittance of 30 nm has been nearly achieved.</a:t>
            </a:r>
          </a:p>
          <a:p>
            <a:endParaRPr lang="en-US" altLang="ja-JP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CFC82004-14E8-E636-9888-370D88BEC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3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1"/>
    </mc:Choice>
    <mc:Fallback xmlns="">
      <p:transition spd="slow" advTm="2296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58E262-30DC-8240-2B7A-7E6BA2F4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2</a:t>
            </a:r>
            <a:r>
              <a:rPr kumimoji="1" lang="en-US" altLang="ja-JP" sz="4000" dirty="0"/>
              <a:t>. DR status</a:t>
            </a:r>
            <a:r>
              <a:rPr lang="en-US" altLang="ja-JP" sz="4000" dirty="0"/>
              <a:t> &amp;</a:t>
            </a:r>
            <a:r>
              <a:rPr kumimoji="1" lang="en-US" altLang="ja-JP" sz="4000" dirty="0"/>
              <a:t> Issues</a:t>
            </a:r>
            <a:endParaRPr kumimoji="1" lang="ja-JP" altLang="en-US" sz="40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26038F-E868-10DB-46E6-85A357ECC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54480"/>
            <a:ext cx="11073715" cy="51075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ja-JP" sz="2400" dirty="0"/>
              <a:t>DR commissioning stated in Feb. 2018. 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kumimoji="1" lang="en-US" altLang="ja-JP" sz="2400" dirty="0"/>
              <a:t>The O</a:t>
            </a:r>
            <a:r>
              <a:rPr lang="en-US" altLang="ja-JP" sz="2400" dirty="0"/>
              <a:t>peration of DR is ongoing smoothly without any major trouble after LS1.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ja-JP" sz="2400" dirty="0"/>
              <a:t>Issues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altLang="ja-JP" sz="2000" dirty="0"/>
              <a:t>Due to unexpected emittance growth after DR and small dynamic aperture of LER,  lower emittance of the DR is required. However, several attempts at lower emittance operation have failed.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altLang="ja-JP" sz="2000" dirty="0"/>
              <a:t>Beam orbit drifts and fluctuations in the DR,  making optics corrections challenging.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altLang="ja-JP" sz="2000" dirty="0"/>
              <a:t>Extracted beam orbit drifts are observed, stemming from the temperature dependence of output current of extraction kickers.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E0EAD11-A43E-CF43-5BC9-58CBCDBA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A52EA57-F747-7C6F-62FB-C769403D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62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80"/>
    </mc:Choice>
    <mc:Fallback xmlns="">
      <p:transition spd="slow" advTm="8548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28CEDE-F3DF-5186-D9CF-6E7713EAF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(1) </a:t>
            </a:r>
            <a:r>
              <a:rPr kumimoji="1" lang="en-US" altLang="ja-JP" sz="4000" dirty="0"/>
              <a:t>Lower emittance optics</a:t>
            </a:r>
            <a:endParaRPr kumimoji="1" lang="ja-JP" altLang="en-US" sz="4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2CFF7AB-5F6C-32A9-AFD8-B373330646E7}"/>
              </a:ext>
            </a:extLst>
          </p:cNvPr>
          <p:cNvSpPr txBox="1"/>
          <p:nvPr/>
        </p:nvSpPr>
        <p:spPr>
          <a:xfrm>
            <a:off x="1235676" y="1690688"/>
            <a:ext cx="10219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ja-JP" dirty="0"/>
              <a:t>Thanks</a:t>
            </a:r>
            <a:r>
              <a:rPr kumimoji="1" lang="en-US" altLang="ja-JP" sz="1800" dirty="0"/>
              <a:t> to the FODO cell with reversed-bend,  DR </a:t>
            </a:r>
            <a:r>
              <a:rPr lang="en-US" altLang="ja-JP" dirty="0"/>
              <a:t>is capable of </a:t>
            </a:r>
            <a:r>
              <a:rPr kumimoji="1" lang="en-US" altLang="ja-JP" sz="1800" dirty="0"/>
              <a:t>lower emittance operation by increasing arc cell tunes and lowering momentum compaction factor.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ja-JP" sz="1800" dirty="0"/>
              <a:t>Several </a:t>
            </a:r>
            <a:r>
              <a:rPr lang="en-US" altLang="ja-JP" dirty="0"/>
              <a:t>attempts</a:t>
            </a:r>
            <a:r>
              <a:rPr lang="en-US" altLang="ja-JP" sz="1800" dirty="0"/>
              <a:t> at lower emittance operation were conducted.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ja-JP" sz="1800" dirty="0"/>
              <a:t>These </a:t>
            </a:r>
            <a:r>
              <a:rPr lang="en-US" altLang="ja-JP" dirty="0"/>
              <a:t>attempts</a:t>
            </a:r>
            <a:r>
              <a:rPr lang="en-US" altLang="ja-JP" sz="1800" dirty="0"/>
              <a:t> failed </a:t>
            </a:r>
            <a:r>
              <a:rPr lang="en-US" altLang="ja-JP" dirty="0"/>
              <a:t>due to</a:t>
            </a:r>
            <a:r>
              <a:rPr lang="en-US" altLang="ja-JP" sz="1800" dirty="0"/>
              <a:t> unexpected large optics distortion, resulting in beam losses </a:t>
            </a:r>
            <a:r>
              <a:rPr lang="en-US" altLang="ja-JP" dirty="0"/>
              <a:t>during</a:t>
            </a:r>
            <a:r>
              <a:rPr lang="en-US" altLang="ja-JP" sz="1800" dirty="0"/>
              <a:t> beam injection.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3B2BC2F-D4AE-4972-105F-90CC280C0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878" y="3143649"/>
            <a:ext cx="6327250" cy="361412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C901E54-0769-40CB-DA09-8C2AC71E62C5}"/>
              </a:ext>
            </a:extLst>
          </p:cNvPr>
          <p:cNvSpPr/>
          <p:nvPr/>
        </p:nvSpPr>
        <p:spPr>
          <a:xfrm>
            <a:off x="3587598" y="5147977"/>
            <a:ext cx="102303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/>
              <a:t>Nominal</a:t>
            </a:r>
            <a:br>
              <a:rPr lang="en-US" altLang="ja-JP" sz="1400" dirty="0"/>
            </a:br>
            <a:r>
              <a:rPr lang="en-US" altLang="ja-JP" sz="1400" dirty="0"/>
              <a:t>operation </a:t>
            </a:r>
            <a:br>
              <a:rPr lang="en-US" altLang="ja-JP" sz="1400" dirty="0"/>
            </a:br>
            <a:r>
              <a:rPr lang="en-US" altLang="ja-JP" sz="1400" dirty="0"/>
              <a:t>point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E1D5471F-1D64-1468-21F4-FEC6D6C5221C}"/>
              </a:ext>
            </a:extLst>
          </p:cNvPr>
          <p:cNvCxnSpPr/>
          <p:nvPr/>
        </p:nvCxnSpPr>
        <p:spPr>
          <a:xfrm>
            <a:off x="4295565" y="5721350"/>
            <a:ext cx="34103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92B1852-B7AE-D580-1B42-CFD9D68A0192}"/>
              </a:ext>
            </a:extLst>
          </p:cNvPr>
          <p:cNvSpPr/>
          <p:nvPr/>
        </p:nvSpPr>
        <p:spPr>
          <a:xfrm>
            <a:off x="6340265" y="4066050"/>
            <a:ext cx="1959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>
                <a:solidFill>
                  <a:schemeClr val="accent2"/>
                </a:solidFill>
              </a:rPr>
              <a:t>Low emittance optics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F88A101-9C56-CAA6-4315-9AFABEA59E95}"/>
              </a:ext>
            </a:extLst>
          </p:cNvPr>
          <p:cNvCxnSpPr>
            <a:cxnSpLocks/>
          </p:cNvCxnSpPr>
          <p:nvPr/>
        </p:nvCxnSpPr>
        <p:spPr>
          <a:xfrm flipH="1">
            <a:off x="5216315" y="4100848"/>
            <a:ext cx="1155700" cy="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C28730A-7F22-B5AE-BA43-E7CB59AA3C6F}"/>
              </a:ext>
            </a:extLst>
          </p:cNvPr>
          <p:cNvCxnSpPr>
            <a:cxnSpLocks/>
          </p:cNvCxnSpPr>
          <p:nvPr/>
        </p:nvCxnSpPr>
        <p:spPr>
          <a:xfrm flipH="1">
            <a:off x="6041815" y="4309200"/>
            <a:ext cx="330200" cy="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8737C23-17A2-C810-E4C8-C2FBFB9F96B9}"/>
              </a:ext>
            </a:extLst>
          </p:cNvPr>
          <p:cNvSpPr txBox="1"/>
          <p:nvPr/>
        </p:nvSpPr>
        <p:spPr>
          <a:xfrm>
            <a:off x="9823268" y="365125"/>
            <a:ext cx="172429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H. Sugimoto</a:t>
            </a:r>
            <a:endParaRPr kumimoji="1" lang="ja-JP" altLang="en-US" sz="2000"/>
          </a:p>
        </p:txBody>
      </p:sp>
      <p:sp>
        <p:nvSpPr>
          <p:cNvPr id="11" name="フッター プレースホルダー 10">
            <a:extLst>
              <a:ext uri="{FF2B5EF4-FFF2-40B4-BE49-F238E27FC236}">
                <a16:creationId xmlns:a16="http://schemas.microsoft.com/office/drawing/2014/main" id="{683E3887-4B8A-5B0A-FF27-D98AA0BA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The 27th KEKB Accelerator Review Committee</a:t>
            </a:r>
            <a:endParaRPr kumimoji="1" lang="ja-JP" altLang="en-US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8D885CA9-64AF-CA8D-C414-FC1F81BB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496-10DE-504A-81B6-3EEB41E69C3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25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83"/>
    </mc:Choice>
    <mc:Fallback xmlns="">
      <p:transition spd="slow" advTm="59183"/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22797</TotalTime>
  <Words>1953</Words>
  <Application>Microsoft Macintosh PowerPoint</Application>
  <PresentationFormat>ワイド画面</PresentationFormat>
  <Paragraphs>378</Paragraphs>
  <Slides>26</Slides>
  <Notes>26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4" baseType="lpstr">
      <vt:lpstr>Heiti SC</vt:lpstr>
      <vt:lpstr>Söhne</vt:lpstr>
      <vt:lpstr>游ゴシック</vt:lpstr>
      <vt:lpstr>Arial</vt:lpstr>
      <vt:lpstr>Calibri</vt:lpstr>
      <vt:lpstr>Times New Roman</vt:lpstr>
      <vt:lpstr>Wingdings</vt:lpstr>
      <vt:lpstr>Office テーマ</vt:lpstr>
      <vt:lpstr>Damping Ring</vt:lpstr>
      <vt:lpstr>Contents</vt:lpstr>
      <vt:lpstr>1. Damping Ring</vt:lpstr>
      <vt:lpstr>1. Damping Ring Layout</vt:lpstr>
      <vt:lpstr>1. Pictures of DR</vt:lpstr>
      <vt:lpstr>1. Features of the DR</vt:lpstr>
      <vt:lpstr>1. Parameters of DR</vt:lpstr>
      <vt:lpstr>2. DR status &amp; Issues</vt:lpstr>
      <vt:lpstr>(1) Lower emittance optics</vt:lpstr>
      <vt:lpstr>(1) Lower Emittance Operation Trials</vt:lpstr>
      <vt:lpstr>(1) Lower Emittance Operation Trials</vt:lpstr>
      <vt:lpstr>(1) Magnetic field measurement data comparison</vt:lpstr>
      <vt:lpstr>Magnetic field measurement devices</vt:lpstr>
      <vt:lpstr>(2) Orbit drift problem</vt:lpstr>
      <vt:lpstr>(2) Orbit drift problem</vt:lpstr>
      <vt:lpstr>(2) Orbit drift problem on DR Optics Control</vt:lpstr>
      <vt:lpstr>(2) Orbit drift problem on DR Optics Control </vt:lpstr>
      <vt:lpstr>(3) Extracted Beam Orbit Drift Issue </vt:lpstr>
      <vt:lpstr>(3) DR extraction kickers</vt:lpstr>
      <vt:lpstr>(3) R&amp;D for reducing temperature dependence</vt:lpstr>
      <vt:lpstr>(3) R&amp;D for reducing temperature dependence</vt:lpstr>
      <vt:lpstr>(3) R&amp;D for reducing temperature dependence</vt:lpstr>
      <vt:lpstr>3. Work on DR  during LS1</vt:lpstr>
      <vt:lpstr>DR / RF Vacuum improvement by O-ring replacement during LS1</vt:lpstr>
      <vt:lpstr>Fixing oil leaks from welded bead</vt:lpstr>
      <vt:lpstr>4.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TAWADA Masafumi</cp:lastModifiedBy>
  <cp:revision>1755</cp:revision>
  <cp:lastPrinted>2024-03-25T02:04:51Z</cp:lastPrinted>
  <dcterms:created xsi:type="dcterms:W3CDTF">2024-03-09T07:58:55Z</dcterms:created>
  <dcterms:modified xsi:type="dcterms:W3CDTF">2024-04-13T11:05:16Z</dcterms:modified>
</cp:coreProperties>
</file>