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  <p:sldMasterId id="2147483732" r:id="rId7"/>
  </p:sldMasterIdLst>
  <p:notesMasterIdLst>
    <p:notesMasterId r:id="rId43"/>
  </p:notesMasterIdLst>
  <p:handoutMasterIdLst>
    <p:handoutMasterId r:id="rId44"/>
  </p:handoutMasterIdLst>
  <p:sldIdLst>
    <p:sldId id="921" r:id="rId8"/>
    <p:sldId id="1220" r:id="rId9"/>
    <p:sldId id="1222" r:id="rId10"/>
    <p:sldId id="1223" r:id="rId11"/>
    <p:sldId id="1221" r:id="rId12"/>
    <p:sldId id="1231" r:id="rId13"/>
    <p:sldId id="1601" r:id="rId14"/>
    <p:sldId id="1224" r:id="rId15"/>
    <p:sldId id="1599" r:id="rId16"/>
    <p:sldId id="1600" r:id="rId17"/>
    <p:sldId id="1227" r:id="rId18"/>
    <p:sldId id="388" r:id="rId19"/>
    <p:sldId id="389" r:id="rId20"/>
    <p:sldId id="1225" r:id="rId21"/>
    <p:sldId id="413" r:id="rId22"/>
    <p:sldId id="307" r:id="rId23"/>
    <p:sldId id="325" r:id="rId24"/>
    <p:sldId id="927" r:id="rId25"/>
    <p:sldId id="308" r:id="rId26"/>
    <p:sldId id="415" r:id="rId27"/>
    <p:sldId id="1598" r:id="rId28"/>
    <p:sldId id="926" r:id="rId29"/>
    <p:sldId id="928" r:id="rId30"/>
    <p:sldId id="1447" r:id="rId31"/>
    <p:sldId id="263" r:id="rId32"/>
    <p:sldId id="1444" r:id="rId33"/>
    <p:sldId id="1446" r:id="rId34"/>
    <p:sldId id="427" r:id="rId35"/>
    <p:sldId id="933" r:id="rId36"/>
    <p:sldId id="934" r:id="rId37"/>
    <p:sldId id="935" r:id="rId38"/>
    <p:sldId id="936" r:id="rId39"/>
    <p:sldId id="937" r:id="rId40"/>
    <p:sldId id="1218" r:id="rId41"/>
    <p:sldId id="1205" r:id="rId42"/>
  </p:sldIdLst>
  <p:sldSz cx="12192000" cy="6858000"/>
  <p:notesSz cx="7099300" cy="10234613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61"/>
    <a:srgbClr val="008200"/>
    <a:srgbClr val="FAFCB9"/>
    <a:srgbClr val="009900"/>
    <a:srgbClr val="653AFF"/>
    <a:srgbClr val="FF66EF"/>
    <a:srgbClr val="81A9FD"/>
    <a:srgbClr val="7BD2FD"/>
    <a:srgbClr val="80FFF0"/>
    <a:srgbClr val="FFB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50000" autoAdjust="0"/>
  </p:normalViewPr>
  <p:slideViewPr>
    <p:cSldViewPr snapToGrid="0" snapToObjects="1">
      <p:cViewPr varScale="1">
        <p:scale>
          <a:sx n="89" d="100"/>
          <a:sy n="89" d="100"/>
        </p:scale>
        <p:origin x="29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JFY2024</a:t>
            </a:r>
            <a:r>
              <a:rPr lang="en-US" altLang="ja-JP" baseline="0"/>
              <a:t> Budget</a:t>
            </a:r>
            <a:endParaRPr lang="ja-JP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C6D-4D8F-AF66-D4A9F5AA6F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C6D-4D8F-AF66-D4A9F5AA6F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C6D-4D8F-AF66-D4A9F5AA6F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2C6D-4D8F-AF66-D4A9F5AA6F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2C6D-4D8F-AF66-D4A9F5AA6F5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2C6D-4D8F-AF66-D4A9F5AA6F5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2C6D-4D8F-AF66-D4A9F5AA6F5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2C6D-4D8F-AF66-D4A9F5AA6F5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2C6D-4D8F-AF66-D4A9F5AA6F5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2C6D-4D8F-AF66-D4A9F5AA6F5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2C6D-4D8F-AF66-D4A9F5AA6F5A}"/>
              </c:ext>
            </c:extLst>
          </c:dPt>
          <c:dLbls>
            <c:dLbl>
              <c:idx val="0"/>
              <c:layout>
                <c:manualLayout>
                  <c:x val="-0.22454764582998554"/>
                  <c:y val="-5.7661501989670648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6D-4D8F-AF66-D4A9F5AA6F5A}"/>
                </c:ext>
              </c:extLst>
            </c:dLbl>
            <c:dLbl>
              <c:idx val="1"/>
              <c:layout>
                <c:manualLayout>
                  <c:x val="0.1213319253460664"/>
                  <c:y val="-7.540610773529239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6D-4D8F-AF66-D4A9F5AA6F5A}"/>
                </c:ext>
              </c:extLst>
            </c:dLbl>
            <c:dLbl>
              <c:idx val="2"/>
              <c:layout>
                <c:manualLayout>
                  <c:x val="0.10495963514764735"/>
                  <c:y val="-0.1306232130412978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6D-4D8F-AF66-D4A9F5AA6F5A}"/>
                </c:ext>
              </c:extLst>
            </c:dLbl>
            <c:dLbl>
              <c:idx val="3"/>
              <c:layout>
                <c:manualLayout>
                  <c:x val="0.20839145106861642"/>
                  <c:y val="-0.186357437330259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6D-4D8F-AF66-D4A9F5AA6F5A}"/>
                </c:ext>
              </c:extLst>
            </c:dLbl>
            <c:dLbl>
              <c:idx val="4"/>
              <c:layout>
                <c:manualLayout>
                  <c:x val="7.1570900576203481E-2"/>
                  <c:y val="-9.69466533804863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6D-4D8F-AF66-D4A9F5AA6F5A}"/>
                </c:ext>
              </c:extLst>
            </c:dLbl>
            <c:dLbl>
              <c:idx val="5"/>
              <c:layout>
                <c:manualLayout>
                  <c:x val="8.1493384755476975E-2"/>
                  <c:y val="2.10031066215978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C6D-4D8F-AF66-D4A9F5AA6F5A}"/>
                </c:ext>
              </c:extLst>
            </c:dLbl>
            <c:dLbl>
              <c:idx val="6"/>
              <c:layout>
                <c:manualLayout>
                  <c:x val="6.2458468201678871E-2"/>
                  <c:y val="9.74525702897559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C6D-4D8F-AF66-D4A9F5AA6F5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C6D-4D8F-AF66-D4A9F5AA6F5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C6D-4D8F-AF66-D4A9F5AA6F5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C6D-4D8F-AF66-D4A9F5AA6F5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C6D-4D8F-AF66-D4A9F5AA6F5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Sheet1!$A$1:$A$11</c:f>
              <c:strCache>
                <c:ptCount val="11"/>
                <c:pt idx="0">
                  <c:v>Electricity cost</c:v>
                </c:pt>
                <c:pt idx="1">
                  <c:v>Computing (Belle II)</c:v>
                </c:pt>
                <c:pt idx="2">
                  <c:v>Facility maintenance</c:v>
                </c:pt>
                <c:pt idx="3">
                  <c:v>Radiation Safety</c:v>
                </c:pt>
                <c:pt idx="4">
                  <c:v>Belle II</c:v>
                </c:pt>
                <c:pt idx="5">
                  <c:v>Linac (KEKB)</c:v>
                </c:pt>
                <c:pt idx="6">
                  <c:v>Ring</c:v>
                </c:pt>
                <c:pt idx="7">
                  <c:v>Outsourceing (Operators)</c:v>
                </c:pt>
                <c:pt idx="8">
                  <c:v>Fixed term staff</c:v>
                </c:pt>
                <c:pt idx="9">
                  <c:v>L He and N2</c:v>
                </c:pt>
                <c:pt idx="10">
                  <c:v>Other common use</c:v>
                </c:pt>
              </c:strCache>
            </c:strRef>
          </c:cat>
          <c:val>
            <c:numRef>
              <c:f>Sheet1!$B$1:$B$11</c:f>
              <c:numCache>
                <c:formatCode>General</c:formatCode>
                <c:ptCount val="11"/>
                <c:pt idx="0">
                  <c:v>3462072</c:v>
                </c:pt>
                <c:pt idx="1">
                  <c:v>559295</c:v>
                </c:pt>
                <c:pt idx="2">
                  <c:v>369737</c:v>
                </c:pt>
                <c:pt idx="3">
                  <c:v>148550</c:v>
                </c:pt>
                <c:pt idx="4">
                  <c:v>272196</c:v>
                </c:pt>
                <c:pt idx="5">
                  <c:v>741000</c:v>
                </c:pt>
                <c:pt idx="6">
                  <c:v>699167</c:v>
                </c:pt>
                <c:pt idx="7">
                  <c:v>292271</c:v>
                </c:pt>
                <c:pt idx="8">
                  <c:v>31000</c:v>
                </c:pt>
                <c:pt idx="9">
                  <c:v>39030</c:v>
                </c:pt>
                <c:pt idx="10">
                  <c:v>63532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C6D-4D8F-AF66-D4A9F5AA6F5A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92CE832-F27E-8B44-90D5-BE5049F10003}" type="datetimeFigureOut">
              <a:rPr lang="ja-JP" altLang="en-US" smtClean="0"/>
              <a:pPr/>
              <a:t>2024/3/22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23694B4-A296-3248-9BA1-279B61F7098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0B7F73A-59D5-6545-927C-A41DCFD4780A}" type="datetimeFigureOut">
              <a:rPr lang="ja-JP" altLang="en-US" smtClean="0"/>
              <a:pPr/>
              <a:t>2024/3/22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D6C264B-4881-734E-B2FE-D17F4931CA0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C264B-4881-734E-B2FE-D17F4931CA05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732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FBF59-6004-6CAC-BBE9-FDA4EF708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CF25B7-A2D0-7926-4A64-CC31970B4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F1B1278-696C-0EEF-1A0B-B75531C39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BF5095-7438-5CAF-BFE2-47D7EC7BD4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1CE86-5D1F-4D08-B260-42410BE5246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288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42C7F-8B13-96B3-96BA-3EE47810F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19569C3-6457-E57D-E968-25526064C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8EE59C-3155-9096-8C4F-129584483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D3C878-D33D-5BFE-93ED-115D46EF4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1CE86-5D1F-4D08-B260-42410BE5246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64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1CE86-5D1F-4D08-B260-42410BE5246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40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1CE86-5D1F-4D08-B260-42410BE5246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66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1CE86-5D1F-4D08-B260-42410BE5246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85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1CE86-5D1F-4D08-B260-42410BE5246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290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1CE86-5D1F-4D08-B260-42410BE5246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0481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1CE86-5D1F-4D08-B260-42410BE5246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4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6833044" y="6446220"/>
            <a:ext cx="1795357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6833044" y="6446220"/>
            <a:ext cx="1795357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32318" y="6576887"/>
            <a:ext cx="10181209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ja-JP" altLang="en-US" dirty="0"/>
              <a:t>末次・飛山</a:t>
            </a:r>
            <a:r>
              <a:rPr lang="en-US" altLang="ja-JP" dirty="0"/>
              <a:t>[</a:t>
            </a:r>
            <a:r>
              <a:rPr lang="en-US" altLang="ja-JP" dirty="0" err="1"/>
              <a:t>SueprKEKB</a:t>
            </a:r>
            <a:r>
              <a:rPr lang="ja-JP" altLang="en-US" dirty="0"/>
              <a:t>報告」</a:t>
            </a:r>
            <a:r>
              <a:rPr lang="en-US" altLang="ja-JP" dirty="0"/>
              <a:t>2019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</a:t>
            </a:r>
            <a:r>
              <a:rPr lang="en-US" altLang="ja-JP" dirty="0"/>
              <a:t>31</a:t>
            </a:r>
            <a:r>
              <a:rPr lang="ja-JP" altLang="en-US" dirty="0"/>
              <a:t>日 </a:t>
            </a:r>
            <a:r>
              <a:rPr lang="en-US" altLang="ja-JP" dirty="0"/>
              <a:t>@</a:t>
            </a:r>
            <a:r>
              <a:rPr lang="ja-JP" altLang="en-US" dirty="0"/>
              <a:t>素粒子原子核研究所運営会議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6833044" y="6446220"/>
            <a:ext cx="1795357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4" y="3886203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829" indent="0" algn="ctr">
              <a:buNone/>
              <a:defRPr/>
            </a:lvl2pPr>
            <a:lvl3pPr marL="851656" indent="0" algn="ctr">
              <a:buNone/>
              <a:defRPr/>
            </a:lvl3pPr>
            <a:lvl4pPr marL="1277485" indent="0" algn="ctr">
              <a:buNone/>
              <a:defRPr/>
            </a:lvl4pPr>
            <a:lvl5pPr marL="1703313" indent="0" algn="ctr">
              <a:buNone/>
              <a:defRPr/>
            </a:lvl5pPr>
            <a:lvl6pPr marL="2129141" indent="0" algn="ctr">
              <a:buNone/>
              <a:defRPr/>
            </a:lvl6pPr>
            <a:lvl7pPr marL="2554970" indent="0" algn="ctr">
              <a:buNone/>
              <a:defRPr/>
            </a:lvl7pPr>
            <a:lvl8pPr marL="2980797" indent="0" algn="ctr">
              <a:buNone/>
              <a:defRPr/>
            </a:lvl8pPr>
            <a:lvl9pPr marL="3406626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3FE9-5C6C-6548-957D-1A4EE3A3B61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5035391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86512" y="997606"/>
            <a:ext cx="12116759" cy="5585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1721-5FDC-D445-9F85-7F3CCA7B1AE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165034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251" y="4406904"/>
            <a:ext cx="10363200" cy="1362075"/>
          </a:xfrm>
        </p:spPr>
        <p:txBody>
          <a:bodyPr anchor="t"/>
          <a:lstStyle>
            <a:lvl1pPr algn="l">
              <a:defRPr sz="3764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251" y="2906715"/>
            <a:ext cx="10363200" cy="1500187"/>
          </a:xfrm>
        </p:spPr>
        <p:txBody>
          <a:bodyPr anchor="b"/>
          <a:lstStyle>
            <a:lvl1pPr marL="0" indent="0">
              <a:buNone/>
              <a:defRPr sz="1882"/>
            </a:lvl1pPr>
            <a:lvl2pPr marL="425829" indent="0">
              <a:buNone/>
              <a:defRPr sz="1711"/>
            </a:lvl2pPr>
            <a:lvl3pPr marL="851656" indent="0">
              <a:buNone/>
              <a:defRPr sz="1454"/>
            </a:lvl3pPr>
            <a:lvl4pPr marL="1277485" indent="0">
              <a:buNone/>
              <a:defRPr sz="1283"/>
            </a:lvl4pPr>
            <a:lvl5pPr marL="1703313" indent="0">
              <a:buNone/>
              <a:defRPr sz="1283"/>
            </a:lvl5pPr>
            <a:lvl6pPr marL="2129141" indent="0">
              <a:buNone/>
              <a:defRPr sz="1283"/>
            </a:lvl6pPr>
            <a:lvl7pPr marL="2554970" indent="0">
              <a:buNone/>
              <a:defRPr sz="1283"/>
            </a:lvl7pPr>
            <a:lvl8pPr marL="2980797" indent="0">
              <a:buNone/>
              <a:defRPr sz="1283"/>
            </a:lvl8pPr>
            <a:lvl9pPr marL="3406626" indent="0">
              <a:buNone/>
              <a:defRPr sz="128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4DE4-18C0-CA4C-B6F1-505553AAF7C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0317569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03200" y="1143001"/>
            <a:ext cx="5748216" cy="5334000"/>
          </a:xfrm>
        </p:spPr>
        <p:txBody>
          <a:bodyPr/>
          <a:lstStyle>
            <a:lvl1pPr>
              <a:defRPr sz="2567"/>
            </a:lvl1pPr>
            <a:lvl2pPr>
              <a:defRPr sz="2224"/>
            </a:lvl2pPr>
            <a:lvl3pPr>
              <a:defRPr sz="1882"/>
            </a:lvl3pPr>
            <a:lvl4pPr>
              <a:defRPr sz="1711"/>
            </a:lvl4pPr>
            <a:lvl5pPr>
              <a:defRPr sz="1711"/>
            </a:lvl5pPr>
            <a:lvl6pPr>
              <a:defRPr sz="1711"/>
            </a:lvl6pPr>
            <a:lvl7pPr>
              <a:defRPr sz="1711"/>
            </a:lvl7pPr>
            <a:lvl8pPr>
              <a:defRPr sz="1711"/>
            </a:lvl8pPr>
            <a:lvl9pPr>
              <a:defRPr sz="17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38985" y="1143001"/>
            <a:ext cx="5748216" cy="5334000"/>
          </a:xfrm>
        </p:spPr>
        <p:txBody>
          <a:bodyPr/>
          <a:lstStyle>
            <a:lvl1pPr>
              <a:defRPr sz="2567"/>
            </a:lvl1pPr>
            <a:lvl2pPr>
              <a:defRPr sz="2224"/>
            </a:lvl2pPr>
            <a:lvl3pPr>
              <a:defRPr sz="1882"/>
            </a:lvl3pPr>
            <a:lvl4pPr>
              <a:defRPr sz="1711"/>
            </a:lvl4pPr>
            <a:lvl5pPr>
              <a:defRPr sz="1711"/>
            </a:lvl5pPr>
            <a:lvl6pPr>
              <a:defRPr sz="1711"/>
            </a:lvl6pPr>
            <a:lvl7pPr>
              <a:defRPr sz="1711"/>
            </a:lvl7pPr>
            <a:lvl8pPr>
              <a:defRPr sz="1711"/>
            </a:lvl8pPr>
            <a:lvl9pPr>
              <a:defRPr sz="17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0019-2845-704D-8DB1-1F79568350A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0320750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755" cy="639762"/>
          </a:xfrm>
        </p:spPr>
        <p:txBody>
          <a:bodyPr anchor="b"/>
          <a:lstStyle>
            <a:lvl1pPr marL="0" indent="0">
              <a:buNone/>
              <a:defRPr sz="2224" b="1"/>
            </a:lvl1pPr>
            <a:lvl2pPr marL="425829" indent="0">
              <a:buNone/>
              <a:defRPr sz="1882" b="1"/>
            </a:lvl2pPr>
            <a:lvl3pPr marL="851656" indent="0">
              <a:buNone/>
              <a:defRPr sz="1711" b="1"/>
            </a:lvl3pPr>
            <a:lvl4pPr marL="1277485" indent="0">
              <a:buNone/>
              <a:defRPr sz="1454" b="1"/>
            </a:lvl4pPr>
            <a:lvl5pPr marL="1703313" indent="0">
              <a:buNone/>
              <a:defRPr sz="1454" b="1"/>
            </a:lvl5pPr>
            <a:lvl6pPr marL="2129141" indent="0">
              <a:buNone/>
              <a:defRPr sz="1454" b="1"/>
            </a:lvl6pPr>
            <a:lvl7pPr marL="2554970" indent="0">
              <a:buNone/>
              <a:defRPr sz="1454" b="1"/>
            </a:lvl7pPr>
            <a:lvl8pPr marL="2980797" indent="0">
              <a:buNone/>
              <a:defRPr sz="1454" b="1"/>
            </a:lvl8pPr>
            <a:lvl9pPr marL="3406626" indent="0">
              <a:buNone/>
              <a:defRPr sz="145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755" cy="3951288"/>
          </a:xfrm>
        </p:spPr>
        <p:txBody>
          <a:bodyPr/>
          <a:lstStyle>
            <a:lvl1pPr>
              <a:defRPr sz="2224"/>
            </a:lvl1pPr>
            <a:lvl2pPr>
              <a:defRPr sz="1882"/>
            </a:lvl2pPr>
            <a:lvl3pPr>
              <a:defRPr sz="1711"/>
            </a:lvl3pPr>
            <a:lvl4pPr>
              <a:defRPr sz="1454"/>
            </a:lvl4pPr>
            <a:lvl5pPr>
              <a:defRPr sz="1454"/>
            </a:lvl5pPr>
            <a:lvl6pPr>
              <a:defRPr sz="1454"/>
            </a:lvl6pPr>
            <a:lvl7pPr>
              <a:defRPr sz="1454"/>
            </a:lvl7pPr>
            <a:lvl8pPr>
              <a:defRPr sz="1454"/>
            </a:lvl8pPr>
            <a:lvl9pPr>
              <a:defRPr sz="145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698" y="1535116"/>
            <a:ext cx="5388708" cy="639762"/>
          </a:xfrm>
        </p:spPr>
        <p:txBody>
          <a:bodyPr anchor="b"/>
          <a:lstStyle>
            <a:lvl1pPr marL="0" indent="0">
              <a:buNone/>
              <a:defRPr sz="2224" b="1"/>
            </a:lvl1pPr>
            <a:lvl2pPr marL="425829" indent="0">
              <a:buNone/>
              <a:defRPr sz="1882" b="1"/>
            </a:lvl2pPr>
            <a:lvl3pPr marL="851656" indent="0">
              <a:buNone/>
              <a:defRPr sz="1711" b="1"/>
            </a:lvl3pPr>
            <a:lvl4pPr marL="1277485" indent="0">
              <a:buNone/>
              <a:defRPr sz="1454" b="1"/>
            </a:lvl4pPr>
            <a:lvl5pPr marL="1703313" indent="0">
              <a:buNone/>
              <a:defRPr sz="1454" b="1"/>
            </a:lvl5pPr>
            <a:lvl6pPr marL="2129141" indent="0">
              <a:buNone/>
              <a:defRPr sz="1454" b="1"/>
            </a:lvl6pPr>
            <a:lvl7pPr marL="2554970" indent="0">
              <a:buNone/>
              <a:defRPr sz="1454" b="1"/>
            </a:lvl7pPr>
            <a:lvl8pPr marL="2980797" indent="0">
              <a:buNone/>
              <a:defRPr sz="1454" b="1"/>
            </a:lvl8pPr>
            <a:lvl9pPr marL="3406626" indent="0">
              <a:buNone/>
              <a:defRPr sz="145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698" y="2174876"/>
            <a:ext cx="5388708" cy="3951288"/>
          </a:xfrm>
        </p:spPr>
        <p:txBody>
          <a:bodyPr/>
          <a:lstStyle>
            <a:lvl1pPr>
              <a:defRPr sz="2224"/>
            </a:lvl1pPr>
            <a:lvl2pPr>
              <a:defRPr sz="1882"/>
            </a:lvl2pPr>
            <a:lvl3pPr>
              <a:defRPr sz="1711"/>
            </a:lvl3pPr>
            <a:lvl4pPr>
              <a:defRPr sz="1454"/>
            </a:lvl4pPr>
            <a:lvl5pPr>
              <a:defRPr sz="1454"/>
            </a:lvl5pPr>
            <a:lvl6pPr>
              <a:defRPr sz="1454"/>
            </a:lvl6pPr>
            <a:lvl7pPr>
              <a:defRPr sz="1454"/>
            </a:lvl7pPr>
            <a:lvl8pPr>
              <a:defRPr sz="1454"/>
            </a:lvl8pPr>
            <a:lvl9pPr>
              <a:defRPr sz="145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2B60-6276-D242-83CB-B0C8473716D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1333790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3661-B5AA-2C4C-AEB0-47E793563D5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7462355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3FF4-2407-AE4D-838C-76990F38DDA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9346977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247" cy="1162050"/>
          </a:xfrm>
        </p:spPr>
        <p:txBody>
          <a:bodyPr anchor="b"/>
          <a:lstStyle>
            <a:lvl1pPr algn="l">
              <a:defRPr sz="1882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7388" y="273055"/>
            <a:ext cx="6815016" cy="5853113"/>
          </a:xfrm>
        </p:spPr>
        <p:txBody>
          <a:bodyPr/>
          <a:lstStyle>
            <a:lvl1pPr>
              <a:defRPr sz="2994"/>
            </a:lvl1pPr>
            <a:lvl2pPr>
              <a:defRPr sz="2567"/>
            </a:lvl2pPr>
            <a:lvl3pPr>
              <a:defRPr sz="2224"/>
            </a:lvl3pPr>
            <a:lvl4pPr>
              <a:defRPr sz="1882"/>
            </a:lvl4pPr>
            <a:lvl5pPr>
              <a:defRPr sz="1882"/>
            </a:lvl5pPr>
            <a:lvl6pPr>
              <a:defRPr sz="1882"/>
            </a:lvl6pPr>
            <a:lvl7pPr>
              <a:defRPr sz="1882"/>
            </a:lvl7pPr>
            <a:lvl8pPr>
              <a:defRPr sz="1882"/>
            </a:lvl8pPr>
            <a:lvl9pPr>
              <a:defRPr sz="188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247" cy="4691063"/>
          </a:xfrm>
        </p:spPr>
        <p:txBody>
          <a:bodyPr/>
          <a:lstStyle>
            <a:lvl1pPr marL="0" indent="0">
              <a:buNone/>
              <a:defRPr sz="1283"/>
            </a:lvl1pPr>
            <a:lvl2pPr marL="425829" indent="0">
              <a:buNone/>
              <a:defRPr sz="1112"/>
            </a:lvl2pPr>
            <a:lvl3pPr marL="851656" indent="0">
              <a:buNone/>
              <a:defRPr sz="941"/>
            </a:lvl3pPr>
            <a:lvl4pPr marL="1277485" indent="0">
              <a:buNone/>
              <a:defRPr sz="856"/>
            </a:lvl4pPr>
            <a:lvl5pPr marL="1703313" indent="0">
              <a:buNone/>
              <a:defRPr sz="856"/>
            </a:lvl5pPr>
            <a:lvl6pPr marL="2129141" indent="0">
              <a:buNone/>
              <a:defRPr sz="856"/>
            </a:lvl6pPr>
            <a:lvl7pPr marL="2554970" indent="0">
              <a:buNone/>
              <a:defRPr sz="856"/>
            </a:lvl7pPr>
            <a:lvl8pPr marL="2980797" indent="0">
              <a:buNone/>
              <a:defRPr sz="856"/>
            </a:lvl8pPr>
            <a:lvl9pPr marL="3406626" indent="0">
              <a:buNone/>
              <a:defRPr sz="85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C998A-891B-BF4D-9808-29A40A5F591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7021276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6833044" y="6446220"/>
            <a:ext cx="1795357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559" y="4800600"/>
            <a:ext cx="7315200" cy="566738"/>
          </a:xfrm>
        </p:spPr>
        <p:txBody>
          <a:bodyPr anchor="b"/>
          <a:lstStyle>
            <a:lvl1pPr algn="l">
              <a:defRPr sz="1882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559" y="612775"/>
            <a:ext cx="7315200" cy="4114800"/>
          </a:xfrm>
        </p:spPr>
        <p:txBody>
          <a:bodyPr/>
          <a:lstStyle>
            <a:lvl1pPr marL="0" indent="0">
              <a:buNone/>
              <a:defRPr sz="2994"/>
            </a:lvl1pPr>
            <a:lvl2pPr marL="425829" indent="0">
              <a:buNone/>
              <a:defRPr sz="2567"/>
            </a:lvl2pPr>
            <a:lvl3pPr marL="851656" indent="0">
              <a:buNone/>
              <a:defRPr sz="2224"/>
            </a:lvl3pPr>
            <a:lvl4pPr marL="1277485" indent="0">
              <a:buNone/>
              <a:defRPr sz="1882"/>
            </a:lvl4pPr>
            <a:lvl5pPr marL="1703313" indent="0">
              <a:buNone/>
              <a:defRPr sz="1882"/>
            </a:lvl5pPr>
            <a:lvl6pPr marL="2129141" indent="0">
              <a:buNone/>
              <a:defRPr sz="1882"/>
            </a:lvl6pPr>
            <a:lvl7pPr marL="2554970" indent="0">
              <a:buNone/>
              <a:defRPr sz="1882"/>
            </a:lvl7pPr>
            <a:lvl8pPr marL="2980797" indent="0">
              <a:buNone/>
              <a:defRPr sz="1882"/>
            </a:lvl8pPr>
            <a:lvl9pPr marL="3406626" indent="0">
              <a:buNone/>
              <a:defRPr sz="1882"/>
            </a:lvl9pPr>
          </a:lstStyle>
          <a:p>
            <a:pPr lvl="0"/>
            <a:r>
              <a:rPr lang="ja-JP" altLang="en-US" noProof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559" y="5367338"/>
            <a:ext cx="7315200" cy="804862"/>
          </a:xfrm>
        </p:spPr>
        <p:txBody>
          <a:bodyPr/>
          <a:lstStyle>
            <a:lvl1pPr marL="0" indent="0">
              <a:buNone/>
              <a:defRPr sz="1283"/>
            </a:lvl1pPr>
            <a:lvl2pPr marL="425829" indent="0">
              <a:buNone/>
              <a:defRPr sz="1112"/>
            </a:lvl2pPr>
            <a:lvl3pPr marL="851656" indent="0">
              <a:buNone/>
              <a:defRPr sz="941"/>
            </a:lvl3pPr>
            <a:lvl4pPr marL="1277485" indent="0">
              <a:buNone/>
              <a:defRPr sz="856"/>
            </a:lvl4pPr>
            <a:lvl5pPr marL="1703313" indent="0">
              <a:buNone/>
              <a:defRPr sz="856"/>
            </a:lvl5pPr>
            <a:lvl6pPr marL="2129141" indent="0">
              <a:buNone/>
              <a:defRPr sz="856"/>
            </a:lvl6pPr>
            <a:lvl7pPr marL="2554970" indent="0">
              <a:buNone/>
              <a:defRPr sz="856"/>
            </a:lvl7pPr>
            <a:lvl8pPr marL="2980797" indent="0">
              <a:buNone/>
              <a:defRPr sz="856"/>
            </a:lvl8pPr>
            <a:lvl9pPr marL="3406626" indent="0">
              <a:buNone/>
              <a:defRPr sz="85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2A45-E3B9-EF40-9F67-1D5373393C6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3843292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E322-4B46-D54A-9D81-82D8D585480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1898666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050217" y="419100"/>
            <a:ext cx="2954215" cy="60579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87571" y="419100"/>
            <a:ext cx="8675077" cy="60579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852C-B4CE-6044-A8A3-AE7569FA2C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7869562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4" y="3886203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829" indent="0" algn="ctr">
              <a:buNone/>
              <a:defRPr/>
            </a:lvl2pPr>
            <a:lvl3pPr marL="851656" indent="0" algn="ctr">
              <a:buNone/>
              <a:defRPr/>
            </a:lvl3pPr>
            <a:lvl4pPr marL="1277485" indent="0" algn="ctr">
              <a:buNone/>
              <a:defRPr/>
            </a:lvl4pPr>
            <a:lvl5pPr marL="1703313" indent="0" algn="ctr">
              <a:buNone/>
              <a:defRPr/>
            </a:lvl5pPr>
            <a:lvl6pPr marL="2129141" indent="0" algn="ctr">
              <a:buNone/>
              <a:defRPr/>
            </a:lvl6pPr>
            <a:lvl7pPr marL="2554970" indent="0" algn="ctr">
              <a:buNone/>
              <a:defRPr/>
            </a:lvl7pPr>
            <a:lvl8pPr marL="2980797" indent="0" algn="ctr">
              <a:buNone/>
              <a:defRPr/>
            </a:lvl8pPr>
            <a:lvl9pPr marL="3406626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3FE9-5C6C-6548-957D-1A4EE3A3B61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268428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86512" y="997606"/>
            <a:ext cx="12116759" cy="5585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1721-5FDC-D445-9F85-7F3CCA7B1AE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885386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251" y="4406904"/>
            <a:ext cx="10363200" cy="1362075"/>
          </a:xfrm>
        </p:spPr>
        <p:txBody>
          <a:bodyPr anchor="t"/>
          <a:lstStyle>
            <a:lvl1pPr algn="l">
              <a:defRPr sz="3764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251" y="2906715"/>
            <a:ext cx="10363200" cy="1500187"/>
          </a:xfrm>
        </p:spPr>
        <p:txBody>
          <a:bodyPr anchor="b"/>
          <a:lstStyle>
            <a:lvl1pPr marL="0" indent="0">
              <a:buNone/>
              <a:defRPr sz="1882"/>
            </a:lvl1pPr>
            <a:lvl2pPr marL="425829" indent="0">
              <a:buNone/>
              <a:defRPr sz="1711"/>
            </a:lvl2pPr>
            <a:lvl3pPr marL="851656" indent="0">
              <a:buNone/>
              <a:defRPr sz="1454"/>
            </a:lvl3pPr>
            <a:lvl4pPr marL="1277485" indent="0">
              <a:buNone/>
              <a:defRPr sz="1283"/>
            </a:lvl4pPr>
            <a:lvl5pPr marL="1703313" indent="0">
              <a:buNone/>
              <a:defRPr sz="1283"/>
            </a:lvl5pPr>
            <a:lvl6pPr marL="2129141" indent="0">
              <a:buNone/>
              <a:defRPr sz="1283"/>
            </a:lvl6pPr>
            <a:lvl7pPr marL="2554970" indent="0">
              <a:buNone/>
              <a:defRPr sz="1283"/>
            </a:lvl7pPr>
            <a:lvl8pPr marL="2980797" indent="0">
              <a:buNone/>
              <a:defRPr sz="1283"/>
            </a:lvl8pPr>
            <a:lvl9pPr marL="3406626" indent="0">
              <a:buNone/>
              <a:defRPr sz="128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4DE4-18C0-CA4C-B6F1-505553AAF7C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3892271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03200" y="1143001"/>
            <a:ext cx="5748216" cy="5334000"/>
          </a:xfrm>
        </p:spPr>
        <p:txBody>
          <a:bodyPr/>
          <a:lstStyle>
            <a:lvl1pPr>
              <a:defRPr sz="2567"/>
            </a:lvl1pPr>
            <a:lvl2pPr>
              <a:defRPr sz="2224"/>
            </a:lvl2pPr>
            <a:lvl3pPr>
              <a:defRPr sz="1882"/>
            </a:lvl3pPr>
            <a:lvl4pPr>
              <a:defRPr sz="1711"/>
            </a:lvl4pPr>
            <a:lvl5pPr>
              <a:defRPr sz="1711"/>
            </a:lvl5pPr>
            <a:lvl6pPr>
              <a:defRPr sz="1711"/>
            </a:lvl6pPr>
            <a:lvl7pPr>
              <a:defRPr sz="1711"/>
            </a:lvl7pPr>
            <a:lvl8pPr>
              <a:defRPr sz="1711"/>
            </a:lvl8pPr>
            <a:lvl9pPr>
              <a:defRPr sz="17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38985" y="1143001"/>
            <a:ext cx="5748216" cy="5334000"/>
          </a:xfrm>
        </p:spPr>
        <p:txBody>
          <a:bodyPr/>
          <a:lstStyle>
            <a:lvl1pPr>
              <a:defRPr sz="2567"/>
            </a:lvl1pPr>
            <a:lvl2pPr>
              <a:defRPr sz="2224"/>
            </a:lvl2pPr>
            <a:lvl3pPr>
              <a:defRPr sz="1882"/>
            </a:lvl3pPr>
            <a:lvl4pPr>
              <a:defRPr sz="1711"/>
            </a:lvl4pPr>
            <a:lvl5pPr>
              <a:defRPr sz="1711"/>
            </a:lvl5pPr>
            <a:lvl6pPr>
              <a:defRPr sz="1711"/>
            </a:lvl6pPr>
            <a:lvl7pPr>
              <a:defRPr sz="1711"/>
            </a:lvl7pPr>
            <a:lvl8pPr>
              <a:defRPr sz="1711"/>
            </a:lvl8pPr>
            <a:lvl9pPr>
              <a:defRPr sz="17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0019-2845-704D-8DB1-1F79568350A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30840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755" cy="639762"/>
          </a:xfrm>
        </p:spPr>
        <p:txBody>
          <a:bodyPr anchor="b"/>
          <a:lstStyle>
            <a:lvl1pPr marL="0" indent="0">
              <a:buNone/>
              <a:defRPr sz="2224" b="1"/>
            </a:lvl1pPr>
            <a:lvl2pPr marL="425829" indent="0">
              <a:buNone/>
              <a:defRPr sz="1882" b="1"/>
            </a:lvl2pPr>
            <a:lvl3pPr marL="851656" indent="0">
              <a:buNone/>
              <a:defRPr sz="1711" b="1"/>
            </a:lvl3pPr>
            <a:lvl4pPr marL="1277485" indent="0">
              <a:buNone/>
              <a:defRPr sz="1454" b="1"/>
            </a:lvl4pPr>
            <a:lvl5pPr marL="1703313" indent="0">
              <a:buNone/>
              <a:defRPr sz="1454" b="1"/>
            </a:lvl5pPr>
            <a:lvl6pPr marL="2129141" indent="0">
              <a:buNone/>
              <a:defRPr sz="1454" b="1"/>
            </a:lvl6pPr>
            <a:lvl7pPr marL="2554970" indent="0">
              <a:buNone/>
              <a:defRPr sz="1454" b="1"/>
            </a:lvl7pPr>
            <a:lvl8pPr marL="2980797" indent="0">
              <a:buNone/>
              <a:defRPr sz="1454" b="1"/>
            </a:lvl8pPr>
            <a:lvl9pPr marL="3406626" indent="0">
              <a:buNone/>
              <a:defRPr sz="145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755" cy="3951288"/>
          </a:xfrm>
        </p:spPr>
        <p:txBody>
          <a:bodyPr/>
          <a:lstStyle>
            <a:lvl1pPr>
              <a:defRPr sz="2224"/>
            </a:lvl1pPr>
            <a:lvl2pPr>
              <a:defRPr sz="1882"/>
            </a:lvl2pPr>
            <a:lvl3pPr>
              <a:defRPr sz="1711"/>
            </a:lvl3pPr>
            <a:lvl4pPr>
              <a:defRPr sz="1454"/>
            </a:lvl4pPr>
            <a:lvl5pPr>
              <a:defRPr sz="1454"/>
            </a:lvl5pPr>
            <a:lvl6pPr>
              <a:defRPr sz="1454"/>
            </a:lvl6pPr>
            <a:lvl7pPr>
              <a:defRPr sz="1454"/>
            </a:lvl7pPr>
            <a:lvl8pPr>
              <a:defRPr sz="1454"/>
            </a:lvl8pPr>
            <a:lvl9pPr>
              <a:defRPr sz="145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698" y="1535116"/>
            <a:ext cx="5388708" cy="639762"/>
          </a:xfrm>
        </p:spPr>
        <p:txBody>
          <a:bodyPr anchor="b"/>
          <a:lstStyle>
            <a:lvl1pPr marL="0" indent="0">
              <a:buNone/>
              <a:defRPr sz="2224" b="1"/>
            </a:lvl1pPr>
            <a:lvl2pPr marL="425829" indent="0">
              <a:buNone/>
              <a:defRPr sz="1882" b="1"/>
            </a:lvl2pPr>
            <a:lvl3pPr marL="851656" indent="0">
              <a:buNone/>
              <a:defRPr sz="1711" b="1"/>
            </a:lvl3pPr>
            <a:lvl4pPr marL="1277485" indent="0">
              <a:buNone/>
              <a:defRPr sz="1454" b="1"/>
            </a:lvl4pPr>
            <a:lvl5pPr marL="1703313" indent="0">
              <a:buNone/>
              <a:defRPr sz="1454" b="1"/>
            </a:lvl5pPr>
            <a:lvl6pPr marL="2129141" indent="0">
              <a:buNone/>
              <a:defRPr sz="1454" b="1"/>
            </a:lvl6pPr>
            <a:lvl7pPr marL="2554970" indent="0">
              <a:buNone/>
              <a:defRPr sz="1454" b="1"/>
            </a:lvl7pPr>
            <a:lvl8pPr marL="2980797" indent="0">
              <a:buNone/>
              <a:defRPr sz="1454" b="1"/>
            </a:lvl8pPr>
            <a:lvl9pPr marL="3406626" indent="0">
              <a:buNone/>
              <a:defRPr sz="145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698" y="2174876"/>
            <a:ext cx="5388708" cy="3951288"/>
          </a:xfrm>
        </p:spPr>
        <p:txBody>
          <a:bodyPr/>
          <a:lstStyle>
            <a:lvl1pPr>
              <a:defRPr sz="2224"/>
            </a:lvl1pPr>
            <a:lvl2pPr>
              <a:defRPr sz="1882"/>
            </a:lvl2pPr>
            <a:lvl3pPr>
              <a:defRPr sz="1711"/>
            </a:lvl3pPr>
            <a:lvl4pPr>
              <a:defRPr sz="1454"/>
            </a:lvl4pPr>
            <a:lvl5pPr>
              <a:defRPr sz="1454"/>
            </a:lvl5pPr>
            <a:lvl6pPr>
              <a:defRPr sz="1454"/>
            </a:lvl6pPr>
            <a:lvl7pPr>
              <a:defRPr sz="1454"/>
            </a:lvl7pPr>
            <a:lvl8pPr>
              <a:defRPr sz="1454"/>
            </a:lvl8pPr>
            <a:lvl9pPr>
              <a:defRPr sz="145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2B60-6276-D242-83CB-B0C8473716D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13087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3661-B5AA-2C4C-AEB0-47E793563D5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9480807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3FF4-2407-AE4D-838C-76990F38DDA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546199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6833044" y="6446220"/>
            <a:ext cx="1795357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247" cy="1162050"/>
          </a:xfrm>
        </p:spPr>
        <p:txBody>
          <a:bodyPr anchor="b"/>
          <a:lstStyle>
            <a:lvl1pPr algn="l">
              <a:defRPr sz="1882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7388" y="273055"/>
            <a:ext cx="6815016" cy="5853113"/>
          </a:xfrm>
        </p:spPr>
        <p:txBody>
          <a:bodyPr/>
          <a:lstStyle>
            <a:lvl1pPr>
              <a:defRPr sz="2994"/>
            </a:lvl1pPr>
            <a:lvl2pPr>
              <a:defRPr sz="2567"/>
            </a:lvl2pPr>
            <a:lvl3pPr>
              <a:defRPr sz="2224"/>
            </a:lvl3pPr>
            <a:lvl4pPr>
              <a:defRPr sz="1882"/>
            </a:lvl4pPr>
            <a:lvl5pPr>
              <a:defRPr sz="1882"/>
            </a:lvl5pPr>
            <a:lvl6pPr>
              <a:defRPr sz="1882"/>
            </a:lvl6pPr>
            <a:lvl7pPr>
              <a:defRPr sz="1882"/>
            </a:lvl7pPr>
            <a:lvl8pPr>
              <a:defRPr sz="1882"/>
            </a:lvl8pPr>
            <a:lvl9pPr>
              <a:defRPr sz="188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247" cy="4691063"/>
          </a:xfrm>
        </p:spPr>
        <p:txBody>
          <a:bodyPr/>
          <a:lstStyle>
            <a:lvl1pPr marL="0" indent="0">
              <a:buNone/>
              <a:defRPr sz="1283"/>
            </a:lvl1pPr>
            <a:lvl2pPr marL="425829" indent="0">
              <a:buNone/>
              <a:defRPr sz="1112"/>
            </a:lvl2pPr>
            <a:lvl3pPr marL="851656" indent="0">
              <a:buNone/>
              <a:defRPr sz="941"/>
            </a:lvl3pPr>
            <a:lvl4pPr marL="1277485" indent="0">
              <a:buNone/>
              <a:defRPr sz="856"/>
            </a:lvl4pPr>
            <a:lvl5pPr marL="1703313" indent="0">
              <a:buNone/>
              <a:defRPr sz="856"/>
            </a:lvl5pPr>
            <a:lvl6pPr marL="2129141" indent="0">
              <a:buNone/>
              <a:defRPr sz="856"/>
            </a:lvl6pPr>
            <a:lvl7pPr marL="2554970" indent="0">
              <a:buNone/>
              <a:defRPr sz="856"/>
            </a:lvl7pPr>
            <a:lvl8pPr marL="2980797" indent="0">
              <a:buNone/>
              <a:defRPr sz="856"/>
            </a:lvl8pPr>
            <a:lvl9pPr marL="3406626" indent="0">
              <a:buNone/>
              <a:defRPr sz="85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C998A-891B-BF4D-9808-29A40A5F591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5888622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559" y="4800600"/>
            <a:ext cx="7315200" cy="566738"/>
          </a:xfrm>
        </p:spPr>
        <p:txBody>
          <a:bodyPr anchor="b"/>
          <a:lstStyle>
            <a:lvl1pPr algn="l">
              <a:defRPr sz="1882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559" y="612775"/>
            <a:ext cx="7315200" cy="4114800"/>
          </a:xfrm>
        </p:spPr>
        <p:txBody>
          <a:bodyPr/>
          <a:lstStyle>
            <a:lvl1pPr marL="0" indent="0">
              <a:buNone/>
              <a:defRPr sz="2994"/>
            </a:lvl1pPr>
            <a:lvl2pPr marL="425829" indent="0">
              <a:buNone/>
              <a:defRPr sz="2567"/>
            </a:lvl2pPr>
            <a:lvl3pPr marL="851656" indent="0">
              <a:buNone/>
              <a:defRPr sz="2224"/>
            </a:lvl3pPr>
            <a:lvl4pPr marL="1277485" indent="0">
              <a:buNone/>
              <a:defRPr sz="1882"/>
            </a:lvl4pPr>
            <a:lvl5pPr marL="1703313" indent="0">
              <a:buNone/>
              <a:defRPr sz="1882"/>
            </a:lvl5pPr>
            <a:lvl6pPr marL="2129141" indent="0">
              <a:buNone/>
              <a:defRPr sz="1882"/>
            </a:lvl6pPr>
            <a:lvl7pPr marL="2554970" indent="0">
              <a:buNone/>
              <a:defRPr sz="1882"/>
            </a:lvl7pPr>
            <a:lvl8pPr marL="2980797" indent="0">
              <a:buNone/>
              <a:defRPr sz="1882"/>
            </a:lvl8pPr>
            <a:lvl9pPr marL="3406626" indent="0">
              <a:buNone/>
              <a:defRPr sz="1882"/>
            </a:lvl9pPr>
          </a:lstStyle>
          <a:p>
            <a:pPr lvl="0"/>
            <a:r>
              <a:rPr lang="ja-JP" altLang="en-US" noProof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559" y="5367338"/>
            <a:ext cx="7315200" cy="804862"/>
          </a:xfrm>
        </p:spPr>
        <p:txBody>
          <a:bodyPr/>
          <a:lstStyle>
            <a:lvl1pPr marL="0" indent="0">
              <a:buNone/>
              <a:defRPr sz="1283"/>
            </a:lvl1pPr>
            <a:lvl2pPr marL="425829" indent="0">
              <a:buNone/>
              <a:defRPr sz="1112"/>
            </a:lvl2pPr>
            <a:lvl3pPr marL="851656" indent="0">
              <a:buNone/>
              <a:defRPr sz="941"/>
            </a:lvl3pPr>
            <a:lvl4pPr marL="1277485" indent="0">
              <a:buNone/>
              <a:defRPr sz="856"/>
            </a:lvl4pPr>
            <a:lvl5pPr marL="1703313" indent="0">
              <a:buNone/>
              <a:defRPr sz="856"/>
            </a:lvl5pPr>
            <a:lvl6pPr marL="2129141" indent="0">
              <a:buNone/>
              <a:defRPr sz="856"/>
            </a:lvl6pPr>
            <a:lvl7pPr marL="2554970" indent="0">
              <a:buNone/>
              <a:defRPr sz="856"/>
            </a:lvl7pPr>
            <a:lvl8pPr marL="2980797" indent="0">
              <a:buNone/>
              <a:defRPr sz="856"/>
            </a:lvl8pPr>
            <a:lvl9pPr marL="3406626" indent="0">
              <a:buNone/>
              <a:defRPr sz="85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2A45-E3B9-EF40-9F67-1D5373393C6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1775980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E322-4B46-D54A-9D81-82D8D585480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0235138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050217" y="419100"/>
            <a:ext cx="2954215" cy="60579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87571" y="419100"/>
            <a:ext cx="8675077" cy="60579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852C-B4CE-6044-A8A3-AE7569FA2C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2850662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4" y="3886203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829" indent="0" algn="ctr">
              <a:buNone/>
              <a:defRPr/>
            </a:lvl2pPr>
            <a:lvl3pPr marL="851656" indent="0" algn="ctr">
              <a:buNone/>
              <a:defRPr/>
            </a:lvl3pPr>
            <a:lvl4pPr marL="1277485" indent="0" algn="ctr">
              <a:buNone/>
              <a:defRPr/>
            </a:lvl4pPr>
            <a:lvl5pPr marL="1703313" indent="0" algn="ctr">
              <a:buNone/>
              <a:defRPr/>
            </a:lvl5pPr>
            <a:lvl6pPr marL="2129141" indent="0" algn="ctr">
              <a:buNone/>
              <a:defRPr/>
            </a:lvl6pPr>
            <a:lvl7pPr marL="2554970" indent="0" algn="ctr">
              <a:buNone/>
              <a:defRPr/>
            </a:lvl7pPr>
            <a:lvl8pPr marL="2980797" indent="0" algn="ctr">
              <a:buNone/>
              <a:defRPr/>
            </a:lvl8pPr>
            <a:lvl9pPr marL="3406626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3FE9-5C6C-6548-957D-1A4EE3A3B61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1122845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86512" y="997606"/>
            <a:ext cx="12116759" cy="5585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1721-5FDC-D445-9F85-7F3CCA7B1AE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3464150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251" y="4406904"/>
            <a:ext cx="10363200" cy="1362075"/>
          </a:xfrm>
        </p:spPr>
        <p:txBody>
          <a:bodyPr anchor="t"/>
          <a:lstStyle>
            <a:lvl1pPr algn="l">
              <a:defRPr sz="3764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251" y="2906715"/>
            <a:ext cx="10363200" cy="1500187"/>
          </a:xfrm>
        </p:spPr>
        <p:txBody>
          <a:bodyPr anchor="b"/>
          <a:lstStyle>
            <a:lvl1pPr marL="0" indent="0">
              <a:buNone/>
              <a:defRPr sz="1882"/>
            </a:lvl1pPr>
            <a:lvl2pPr marL="425829" indent="0">
              <a:buNone/>
              <a:defRPr sz="1711"/>
            </a:lvl2pPr>
            <a:lvl3pPr marL="851656" indent="0">
              <a:buNone/>
              <a:defRPr sz="1454"/>
            </a:lvl3pPr>
            <a:lvl4pPr marL="1277485" indent="0">
              <a:buNone/>
              <a:defRPr sz="1283"/>
            </a:lvl4pPr>
            <a:lvl5pPr marL="1703313" indent="0">
              <a:buNone/>
              <a:defRPr sz="1283"/>
            </a:lvl5pPr>
            <a:lvl6pPr marL="2129141" indent="0">
              <a:buNone/>
              <a:defRPr sz="1283"/>
            </a:lvl6pPr>
            <a:lvl7pPr marL="2554970" indent="0">
              <a:buNone/>
              <a:defRPr sz="1283"/>
            </a:lvl7pPr>
            <a:lvl8pPr marL="2980797" indent="0">
              <a:buNone/>
              <a:defRPr sz="1283"/>
            </a:lvl8pPr>
            <a:lvl9pPr marL="3406626" indent="0">
              <a:buNone/>
              <a:defRPr sz="128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4DE4-18C0-CA4C-B6F1-505553AAF7C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9388427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03200" y="1143001"/>
            <a:ext cx="5748216" cy="5334000"/>
          </a:xfrm>
        </p:spPr>
        <p:txBody>
          <a:bodyPr/>
          <a:lstStyle>
            <a:lvl1pPr>
              <a:defRPr sz="2567"/>
            </a:lvl1pPr>
            <a:lvl2pPr>
              <a:defRPr sz="2224"/>
            </a:lvl2pPr>
            <a:lvl3pPr>
              <a:defRPr sz="1882"/>
            </a:lvl3pPr>
            <a:lvl4pPr>
              <a:defRPr sz="1711"/>
            </a:lvl4pPr>
            <a:lvl5pPr>
              <a:defRPr sz="1711"/>
            </a:lvl5pPr>
            <a:lvl6pPr>
              <a:defRPr sz="1711"/>
            </a:lvl6pPr>
            <a:lvl7pPr>
              <a:defRPr sz="1711"/>
            </a:lvl7pPr>
            <a:lvl8pPr>
              <a:defRPr sz="1711"/>
            </a:lvl8pPr>
            <a:lvl9pPr>
              <a:defRPr sz="17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38985" y="1143001"/>
            <a:ext cx="5748216" cy="5334000"/>
          </a:xfrm>
        </p:spPr>
        <p:txBody>
          <a:bodyPr/>
          <a:lstStyle>
            <a:lvl1pPr>
              <a:defRPr sz="2567"/>
            </a:lvl1pPr>
            <a:lvl2pPr>
              <a:defRPr sz="2224"/>
            </a:lvl2pPr>
            <a:lvl3pPr>
              <a:defRPr sz="1882"/>
            </a:lvl3pPr>
            <a:lvl4pPr>
              <a:defRPr sz="1711"/>
            </a:lvl4pPr>
            <a:lvl5pPr>
              <a:defRPr sz="1711"/>
            </a:lvl5pPr>
            <a:lvl6pPr>
              <a:defRPr sz="1711"/>
            </a:lvl6pPr>
            <a:lvl7pPr>
              <a:defRPr sz="1711"/>
            </a:lvl7pPr>
            <a:lvl8pPr>
              <a:defRPr sz="1711"/>
            </a:lvl8pPr>
            <a:lvl9pPr>
              <a:defRPr sz="17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0019-2845-704D-8DB1-1F79568350A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7475982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755" cy="639762"/>
          </a:xfrm>
        </p:spPr>
        <p:txBody>
          <a:bodyPr anchor="b"/>
          <a:lstStyle>
            <a:lvl1pPr marL="0" indent="0">
              <a:buNone/>
              <a:defRPr sz="2224" b="1"/>
            </a:lvl1pPr>
            <a:lvl2pPr marL="425829" indent="0">
              <a:buNone/>
              <a:defRPr sz="1882" b="1"/>
            </a:lvl2pPr>
            <a:lvl3pPr marL="851656" indent="0">
              <a:buNone/>
              <a:defRPr sz="1711" b="1"/>
            </a:lvl3pPr>
            <a:lvl4pPr marL="1277485" indent="0">
              <a:buNone/>
              <a:defRPr sz="1454" b="1"/>
            </a:lvl4pPr>
            <a:lvl5pPr marL="1703313" indent="0">
              <a:buNone/>
              <a:defRPr sz="1454" b="1"/>
            </a:lvl5pPr>
            <a:lvl6pPr marL="2129141" indent="0">
              <a:buNone/>
              <a:defRPr sz="1454" b="1"/>
            </a:lvl6pPr>
            <a:lvl7pPr marL="2554970" indent="0">
              <a:buNone/>
              <a:defRPr sz="1454" b="1"/>
            </a:lvl7pPr>
            <a:lvl8pPr marL="2980797" indent="0">
              <a:buNone/>
              <a:defRPr sz="1454" b="1"/>
            </a:lvl8pPr>
            <a:lvl9pPr marL="3406626" indent="0">
              <a:buNone/>
              <a:defRPr sz="145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755" cy="3951288"/>
          </a:xfrm>
        </p:spPr>
        <p:txBody>
          <a:bodyPr/>
          <a:lstStyle>
            <a:lvl1pPr>
              <a:defRPr sz="2224"/>
            </a:lvl1pPr>
            <a:lvl2pPr>
              <a:defRPr sz="1882"/>
            </a:lvl2pPr>
            <a:lvl3pPr>
              <a:defRPr sz="1711"/>
            </a:lvl3pPr>
            <a:lvl4pPr>
              <a:defRPr sz="1454"/>
            </a:lvl4pPr>
            <a:lvl5pPr>
              <a:defRPr sz="1454"/>
            </a:lvl5pPr>
            <a:lvl6pPr>
              <a:defRPr sz="1454"/>
            </a:lvl6pPr>
            <a:lvl7pPr>
              <a:defRPr sz="1454"/>
            </a:lvl7pPr>
            <a:lvl8pPr>
              <a:defRPr sz="1454"/>
            </a:lvl8pPr>
            <a:lvl9pPr>
              <a:defRPr sz="145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698" y="1535116"/>
            <a:ext cx="5388708" cy="639762"/>
          </a:xfrm>
        </p:spPr>
        <p:txBody>
          <a:bodyPr anchor="b"/>
          <a:lstStyle>
            <a:lvl1pPr marL="0" indent="0">
              <a:buNone/>
              <a:defRPr sz="2224" b="1"/>
            </a:lvl1pPr>
            <a:lvl2pPr marL="425829" indent="0">
              <a:buNone/>
              <a:defRPr sz="1882" b="1"/>
            </a:lvl2pPr>
            <a:lvl3pPr marL="851656" indent="0">
              <a:buNone/>
              <a:defRPr sz="1711" b="1"/>
            </a:lvl3pPr>
            <a:lvl4pPr marL="1277485" indent="0">
              <a:buNone/>
              <a:defRPr sz="1454" b="1"/>
            </a:lvl4pPr>
            <a:lvl5pPr marL="1703313" indent="0">
              <a:buNone/>
              <a:defRPr sz="1454" b="1"/>
            </a:lvl5pPr>
            <a:lvl6pPr marL="2129141" indent="0">
              <a:buNone/>
              <a:defRPr sz="1454" b="1"/>
            </a:lvl6pPr>
            <a:lvl7pPr marL="2554970" indent="0">
              <a:buNone/>
              <a:defRPr sz="1454" b="1"/>
            </a:lvl7pPr>
            <a:lvl8pPr marL="2980797" indent="0">
              <a:buNone/>
              <a:defRPr sz="1454" b="1"/>
            </a:lvl8pPr>
            <a:lvl9pPr marL="3406626" indent="0">
              <a:buNone/>
              <a:defRPr sz="145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698" y="2174876"/>
            <a:ext cx="5388708" cy="3951288"/>
          </a:xfrm>
        </p:spPr>
        <p:txBody>
          <a:bodyPr/>
          <a:lstStyle>
            <a:lvl1pPr>
              <a:defRPr sz="2224"/>
            </a:lvl1pPr>
            <a:lvl2pPr>
              <a:defRPr sz="1882"/>
            </a:lvl2pPr>
            <a:lvl3pPr>
              <a:defRPr sz="1711"/>
            </a:lvl3pPr>
            <a:lvl4pPr>
              <a:defRPr sz="1454"/>
            </a:lvl4pPr>
            <a:lvl5pPr>
              <a:defRPr sz="1454"/>
            </a:lvl5pPr>
            <a:lvl6pPr>
              <a:defRPr sz="1454"/>
            </a:lvl6pPr>
            <a:lvl7pPr>
              <a:defRPr sz="1454"/>
            </a:lvl7pPr>
            <a:lvl8pPr>
              <a:defRPr sz="1454"/>
            </a:lvl8pPr>
            <a:lvl9pPr>
              <a:defRPr sz="145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2B60-6276-D242-83CB-B0C8473716D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0803163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3661-B5AA-2C4C-AEB0-47E793563D5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576908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6833044" y="6446220"/>
            <a:ext cx="1795357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3FF4-2407-AE4D-838C-76990F38DDA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6272097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247" cy="1162050"/>
          </a:xfrm>
        </p:spPr>
        <p:txBody>
          <a:bodyPr anchor="b"/>
          <a:lstStyle>
            <a:lvl1pPr algn="l">
              <a:defRPr sz="1882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7388" y="273055"/>
            <a:ext cx="6815016" cy="5853113"/>
          </a:xfrm>
        </p:spPr>
        <p:txBody>
          <a:bodyPr/>
          <a:lstStyle>
            <a:lvl1pPr>
              <a:defRPr sz="2994"/>
            </a:lvl1pPr>
            <a:lvl2pPr>
              <a:defRPr sz="2567"/>
            </a:lvl2pPr>
            <a:lvl3pPr>
              <a:defRPr sz="2224"/>
            </a:lvl3pPr>
            <a:lvl4pPr>
              <a:defRPr sz="1882"/>
            </a:lvl4pPr>
            <a:lvl5pPr>
              <a:defRPr sz="1882"/>
            </a:lvl5pPr>
            <a:lvl6pPr>
              <a:defRPr sz="1882"/>
            </a:lvl6pPr>
            <a:lvl7pPr>
              <a:defRPr sz="1882"/>
            </a:lvl7pPr>
            <a:lvl8pPr>
              <a:defRPr sz="1882"/>
            </a:lvl8pPr>
            <a:lvl9pPr>
              <a:defRPr sz="188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247" cy="4691063"/>
          </a:xfrm>
        </p:spPr>
        <p:txBody>
          <a:bodyPr/>
          <a:lstStyle>
            <a:lvl1pPr marL="0" indent="0">
              <a:buNone/>
              <a:defRPr sz="1283"/>
            </a:lvl1pPr>
            <a:lvl2pPr marL="425829" indent="0">
              <a:buNone/>
              <a:defRPr sz="1112"/>
            </a:lvl2pPr>
            <a:lvl3pPr marL="851656" indent="0">
              <a:buNone/>
              <a:defRPr sz="941"/>
            </a:lvl3pPr>
            <a:lvl4pPr marL="1277485" indent="0">
              <a:buNone/>
              <a:defRPr sz="856"/>
            </a:lvl4pPr>
            <a:lvl5pPr marL="1703313" indent="0">
              <a:buNone/>
              <a:defRPr sz="856"/>
            </a:lvl5pPr>
            <a:lvl6pPr marL="2129141" indent="0">
              <a:buNone/>
              <a:defRPr sz="856"/>
            </a:lvl6pPr>
            <a:lvl7pPr marL="2554970" indent="0">
              <a:buNone/>
              <a:defRPr sz="856"/>
            </a:lvl7pPr>
            <a:lvl8pPr marL="2980797" indent="0">
              <a:buNone/>
              <a:defRPr sz="856"/>
            </a:lvl8pPr>
            <a:lvl9pPr marL="3406626" indent="0">
              <a:buNone/>
              <a:defRPr sz="85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C998A-891B-BF4D-9808-29A40A5F591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7128868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559" y="4800600"/>
            <a:ext cx="7315200" cy="566738"/>
          </a:xfrm>
        </p:spPr>
        <p:txBody>
          <a:bodyPr anchor="b"/>
          <a:lstStyle>
            <a:lvl1pPr algn="l">
              <a:defRPr sz="1882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559" y="612775"/>
            <a:ext cx="7315200" cy="4114800"/>
          </a:xfrm>
        </p:spPr>
        <p:txBody>
          <a:bodyPr/>
          <a:lstStyle>
            <a:lvl1pPr marL="0" indent="0">
              <a:buNone/>
              <a:defRPr sz="2994"/>
            </a:lvl1pPr>
            <a:lvl2pPr marL="425829" indent="0">
              <a:buNone/>
              <a:defRPr sz="2567"/>
            </a:lvl2pPr>
            <a:lvl3pPr marL="851656" indent="0">
              <a:buNone/>
              <a:defRPr sz="2224"/>
            </a:lvl3pPr>
            <a:lvl4pPr marL="1277485" indent="0">
              <a:buNone/>
              <a:defRPr sz="1882"/>
            </a:lvl4pPr>
            <a:lvl5pPr marL="1703313" indent="0">
              <a:buNone/>
              <a:defRPr sz="1882"/>
            </a:lvl5pPr>
            <a:lvl6pPr marL="2129141" indent="0">
              <a:buNone/>
              <a:defRPr sz="1882"/>
            </a:lvl6pPr>
            <a:lvl7pPr marL="2554970" indent="0">
              <a:buNone/>
              <a:defRPr sz="1882"/>
            </a:lvl7pPr>
            <a:lvl8pPr marL="2980797" indent="0">
              <a:buNone/>
              <a:defRPr sz="1882"/>
            </a:lvl8pPr>
            <a:lvl9pPr marL="3406626" indent="0">
              <a:buNone/>
              <a:defRPr sz="1882"/>
            </a:lvl9pPr>
          </a:lstStyle>
          <a:p>
            <a:pPr lvl="0"/>
            <a:r>
              <a:rPr lang="ja-JP" altLang="en-US" noProof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559" y="5367338"/>
            <a:ext cx="7315200" cy="804862"/>
          </a:xfrm>
        </p:spPr>
        <p:txBody>
          <a:bodyPr/>
          <a:lstStyle>
            <a:lvl1pPr marL="0" indent="0">
              <a:buNone/>
              <a:defRPr sz="1283"/>
            </a:lvl1pPr>
            <a:lvl2pPr marL="425829" indent="0">
              <a:buNone/>
              <a:defRPr sz="1112"/>
            </a:lvl2pPr>
            <a:lvl3pPr marL="851656" indent="0">
              <a:buNone/>
              <a:defRPr sz="941"/>
            </a:lvl3pPr>
            <a:lvl4pPr marL="1277485" indent="0">
              <a:buNone/>
              <a:defRPr sz="856"/>
            </a:lvl4pPr>
            <a:lvl5pPr marL="1703313" indent="0">
              <a:buNone/>
              <a:defRPr sz="856"/>
            </a:lvl5pPr>
            <a:lvl6pPr marL="2129141" indent="0">
              <a:buNone/>
              <a:defRPr sz="856"/>
            </a:lvl6pPr>
            <a:lvl7pPr marL="2554970" indent="0">
              <a:buNone/>
              <a:defRPr sz="856"/>
            </a:lvl7pPr>
            <a:lvl8pPr marL="2980797" indent="0">
              <a:buNone/>
              <a:defRPr sz="856"/>
            </a:lvl8pPr>
            <a:lvl9pPr marL="3406626" indent="0">
              <a:buNone/>
              <a:defRPr sz="85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2A45-E3B9-EF40-9F67-1D5373393C6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78279166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E322-4B46-D54A-9D81-82D8D585480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2706616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050217" y="419100"/>
            <a:ext cx="2954215" cy="60579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87571" y="419100"/>
            <a:ext cx="8675077" cy="60579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852C-B4CE-6044-A8A3-AE7569FA2C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1966839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777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8059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9792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38471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12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6833044" y="6446220"/>
            <a:ext cx="1795357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1338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5268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9972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5705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824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3426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484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400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08267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452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6833044" y="6446220"/>
            <a:ext cx="1795357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5116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5643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6704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179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411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66277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401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2070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80857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442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6833044" y="6446220"/>
            <a:ext cx="1795357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59274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7310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1622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216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1927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55018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1951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456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dirty="0"/>
              <a:t>マスタ テキストの書式設定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6833044" y="6446220"/>
            <a:ext cx="1795357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dirty="0"/>
              <a:t>マスタ テキストの書式設定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6833044" y="6446220"/>
            <a:ext cx="1795357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1232585" y="96893"/>
            <a:ext cx="9673791" cy="734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287750" y="989888"/>
            <a:ext cx="11577009" cy="5586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10906375" y="6576887"/>
            <a:ext cx="958384" cy="256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00FF"/>
                </a:solidFill>
                <a:latin typeface="Osaka"/>
                <a:ea typeface="Osaka"/>
                <a:cs typeface="Osaka"/>
              </a:defRPr>
            </a:lvl1pPr>
          </a:lstStyle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7" name="図 6" descr="SuperKEKB_logo.gi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2" y="133531"/>
            <a:ext cx="1727145" cy="697551"/>
          </a:xfrm>
          <a:prstGeom prst="rect">
            <a:avLst/>
          </a:prstGeom>
        </p:spPr>
      </p:pic>
      <p:pic>
        <p:nvPicPr>
          <p:cNvPr id="8" name="図 7" descr="keklogo-c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3012" y="150131"/>
            <a:ext cx="1328485" cy="629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kumimoji="1" sz="3600" i="1" kern="1200">
          <a:solidFill>
            <a:schemeClr val="tx1"/>
          </a:solidFill>
          <a:latin typeface="Osaka"/>
          <a:ea typeface="Osaka"/>
          <a:cs typeface="Osak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n"/>
        <a:defRPr kumimoji="1" sz="2400" kern="1200">
          <a:solidFill>
            <a:srgbClr val="0000FF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ＭＳ Ｐゴシック" panose="020B0600070205080204" pitchFamily="50" charset="-128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ＭＳ Ｐゴシック" panose="020B0600070205080204" pitchFamily="50" charset="-128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1600" kern="1200">
          <a:solidFill>
            <a:srgbClr val="008000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ＭＳ Ｐゴシック" panose="020B0600070205080204" pitchFamily="50" charset="-128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12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ＭＳ Ｐゴシック" panose="020B0600070205080204" pitchFamily="50" charset="-128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1200" kern="120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ＭＳ Ｐゴシック" panose="020B0600070205080204" pitchFamily="50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113826" y="256915"/>
            <a:ext cx="11969273" cy="6316730"/>
          </a:xfrm>
          <a:prstGeom prst="rect">
            <a:avLst/>
          </a:prstGeom>
          <a:solidFill>
            <a:srgbClr val="FFFDF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5165" tIns="42582" rIns="85165" bIns="42582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sz="1540" dirty="0">
              <a:latin typeface="+mn-lt"/>
              <a:ea typeface="ヒラギノ丸ゴ Pro W4"/>
              <a:cs typeface="ヒラギノ丸ゴ Pro W4"/>
            </a:endParaRPr>
          </a:p>
        </p:txBody>
      </p:sp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117705" y="266317"/>
            <a:ext cx="11960219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85165" tIns="42582" rIns="85165" bIns="42582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sz="1540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8322" y="349813"/>
            <a:ext cx="11815357" cy="64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6511" y="997606"/>
            <a:ext cx="12106116" cy="558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147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7554" y="6578731"/>
            <a:ext cx="711639" cy="2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algn="r">
              <a:defRPr sz="941">
                <a:latin typeface="Arial Rounded MT Bold"/>
                <a:ea typeface="ヒラギノ丸ゴ Pro W4"/>
                <a:cs typeface="ヒラギノ丸ゴ Pro W4"/>
              </a:defRPr>
            </a:lvl1pPr>
          </a:lstStyle>
          <a:p>
            <a:pPr>
              <a:defRPr/>
            </a:pPr>
            <a:fld id="{39DCC287-FB41-514C-BF81-F04C64726B3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1033" name="図 11" descr="keklogo-a.gif"/>
          <p:cNvPicPr>
            <a:picLocks noChangeAspect="1"/>
          </p:cNvPicPr>
          <p:nvPr/>
        </p:nvPicPr>
        <p:blipFill>
          <a:blip r:embed="rId1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812" y="97890"/>
            <a:ext cx="776825" cy="359887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34" name="図 12" descr="SuperKEKBlogo25.png"/>
          <p:cNvPicPr>
            <a:picLocks noChangeAspect="1"/>
          </p:cNvPicPr>
          <p:nvPr/>
        </p:nvPicPr>
        <p:blipFill>
          <a:blip r:embed="rId14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6809" y="112285"/>
            <a:ext cx="901769" cy="33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466437" y="6574414"/>
            <a:ext cx="2478441" cy="25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5154" tIns="42577" rIns="85154" bIns="42577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112" i="1" baseline="0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Injector linac plan</a:t>
            </a:r>
            <a:endParaRPr lang="en-US" altLang="ja-JP" sz="1112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 userDrawn="1"/>
        </p:nvSpPr>
        <p:spPr bwMode="auto">
          <a:xfrm rot="1234296">
            <a:off x="362156" y="3298005"/>
            <a:ext cx="11815357" cy="64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154" tIns="42577" rIns="85154" bIns="42577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endParaRPr lang="ja-JP" altLang="en-US" sz="5133" dirty="0">
              <a:solidFill>
                <a:srgbClr val="CCFFCC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77869" y="6578728"/>
            <a:ext cx="11989191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85165" tIns="42582" rIns="85165" bIns="42582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sz="1540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 userDrawn="1"/>
        </p:nvSpPr>
        <p:spPr bwMode="auto">
          <a:xfrm>
            <a:off x="4228178" y="6574414"/>
            <a:ext cx="7302887" cy="25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5154" tIns="42577" rIns="85154" bIns="42577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112" i="1" baseline="0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K.Furukawa, Mar.2021</a:t>
            </a:r>
            <a:endParaRPr lang="en-US" altLang="ja-JP" sz="1112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pic>
        <p:nvPicPr>
          <p:cNvPr id="17" name="図 10">
            <a:extLst>
              <a:ext uri="{FF2B5EF4-FFF2-40B4-BE49-F238E27FC236}">
                <a16:creationId xmlns:a16="http://schemas.microsoft.com/office/drawing/2014/main" id="{2EA81EF0-A7A4-334C-9E09-91555408EA5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25" y="6354834"/>
            <a:ext cx="622909" cy="43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5pPr>
      <a:lvl6pPr marL="425829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6pPr>
      <a:lvl7pPr marL="851656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7pPr>
      <a:lvl8pPr marL="1277485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8pPr>
      <a:lvl9pPr marL="1703313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9pPr>
    </p:titleStyle>
    <p:bodyStyle>
      <a:lvl1pPr marL="319155" indent="-319155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u"/>
        <a:defRPr kumimoji="1" sz="2994" b="1">
          <a:solidFill>
            <a:srgbClr val="000060"/>
          </a:solidFill>
          <a:latin typeface="+mn-lt"/>
          <a:ea typeface="+mn-ea"/>
          <a:cs typeface="+mn-cs"/>
        </a:defRPr>
      </a:lvl1pPr>
      <a:lvl2pPr marL="463115" indent="-230878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buFont typeface="Wingdings" charset="2"/>
        <a:buChar char="v"/>
        <a:tabLst/>
        <a:defRPr kumimoji="1" sz="2567" b="1">
          <a:solidFill>
            <a:srgbClr val="600000"/>
          </a:solidFill>
          <a:latin typeface="+mn-lt"/>
          <a:ea typeface="+mn-ea"/>
          <a:cs typeface="+mn-cs"/>
        </a:defRPr>
      </a:lvl2pPr>
      <a:lvl3pPr marL="615223" indent="-230878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Font typeface="Wingdings" charset="2"/>
        <a:buChar char="³"/>
        <a:defRPr kumimoji="1" sz="2224" b="1">
          <a:solidFill>
            <a:srgbClr val="004000"/>
          </a:solidFill>
          <a:latin typeface="+mn-lt"/>
          <a:ea typeface="+mn-ea"/>
          <a:cs typeface="+mn-cs"/>
        </a:defRPr>
      </a:lvl3pPr>
      <a:lvl4pPr marL="688560" indent="-152108" algn="l" rtl="0" eaLnBrk="1" fontAlgn="base" hangingPunct="1">
        <a:spcBef>
          <a:spcPct val="20000"/>
        </a:spcBef>
        <a:spcAft>
          <a:spcPct val="0"/>
        </a:spcAft>
        <a:buClr>
          <a:srgbClr val="FFBF00"/>
        </a:buClr>
        <a:buFont typeface="Wingdings" charset="2"/>
        <a:buChar char="w"/>
        <a:defRPr kumimoji="1" sz="1882" b="1">
          <a:solidFill>
            <a:srgbClr val="400040"/>
          </a:solidFill>
          <a:latin typeface="+mn-lt"/>
          <a:ea typeface="+mn-ea"/>
          <a:cs typeface="+mn-cs"/>
        </a:defRPr>
      </a:lvl4pPr>
      <a:lvl5pPr marL="840668" indent="-152108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5pPr>
      <a:lvl6pPr marL="1135542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6pPr>
      <a:lvl7pPr marL="1561370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7pPr>
      <a:lvl8pPr marL="1987198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8pPr>
      <a:lvl9pPr marL="2413027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1pPr>
      <a:lvl2pPr marL="425829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2pPr>
      <a:lvl3pPr marL="851656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3pPr>
      <a:lvl4pPr marL="1277485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4pPr>
      <a:lvl5pPr marL="1703313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5pPr>
      <a:lvl6pPr marL="2129141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6pPr>
      <a:lvl7pPr marL="2554970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7pPr>
      <a:lvl8pPr marL="2980797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8pPr>
      <a:lvl9pPr marL="3406626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113826" y="256915"/>
            <a:ext cx="11969273" cy="6316730"/>
          </a:xfrm>
          <a:prstGeom prst="rect">
            <a:avLst/>
          </a:prstGeom>
          <a:solidFill>
            <a:srgbClr val="FFFDF5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5165" tIns="42582" rIns="85165" bIns="42582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sz="1540" dirty="0">
              <a:latin typeface="+mn-lt"/>
              <a:ea typeface="ヒラギノ丸ゴ Pro W4"/>
              <a:cs typeface="ヒラギノ丸ゴ Pro W4"/>
            </a:endParaRPr>
          </a:p>
        </p:txBody>
      </p:sp>
      <p:sp>
        <p:nvSpPr>
          <p:cNvPr id="13" name="Line 6"/>
          <p:cNvSpPr>
            <a:spLocks noChangeShapeType="1"/>
          </p:cNvSpPr>
          <p:nvPr userDrawn="1"/>
        </p:nvSpPr>
        <p:spPr bwMode="auto">
          <a:xfrm>
            <a:off x="117705" y="266317"/>
            <a:ext cx="11960219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85165" tIns="42582" rIns="85165" bIns="42582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sz="1540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8322" y="349813"/>
            <a:ext cx="11815357" cy="64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6511" y="997606"/>
            <a:ext cx="12106116" cy="558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147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7554" y="6578731"/>
            <a:ext cx="711639" cy="2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algn="r">
              <a:defRPr sz="941">
                <a:latin typeface="Arial Rounded MT Bold"/>
                <a:ea typeface="ヒラギノ丸ゴ Pro W4"/>
                <a:cs typeface="ヒラギノ丸ゴ Pro W4"/>
              </a:defRPr>
            </a:lvl1pPr>
          </a:lstStyle>
          <a:p>
            <a:pPr>
              <a:defRPr/>
            </a:pPr>
            <a:fld id="{39DCC287-FB41-514C-BF81-F04C64726B3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1033" name="図 11" descr="keklogo-a.gif"/>
          <p:cNvPicPr>
            <a:picLocks noChangeAspect="1"/>
          </p:cNvPicPr>
          <p:nvPr/>
        </p:nvPicPr>
        <p:blipFill>
          <a:blip r:embed="rId1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812" y="97890"/>
            <a:ext cx="776825" cy="359887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34" name="図 12" descr="SuperKEKBlogo25.png"/>
          <p:cNvPicPr>
            <a:picLocks noChangeAspect="1"/>
          </p:cNvPicPr>
          <p:nvPr/>
        </p:nvPicPr>
        <p:blipFill>
          <a:blip r:embed="rId14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6809" y="112285"/>
            <a:ext cx="901769" cy="33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098564" y="6574414"/>
            <a:ext cx="2846315" cy="25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5154" tIns="42577" rIns="85154" bIns="42577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112" i="1" baseline="0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Injector status</a:t>
            </a:r>
            <a:endParaRPr lang="en-US" altLang="ja-JP" sz="1112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 userDrawn="1"/>
        </p:nvSpPr>
        <p:spPr bwMode="auto">
          <a:xfrm rot="1234296">
            <a:off x="362156" y="3298005"/>
            <a:ext cx="11815357" cy="64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154" tIns="42577" rIns="85154" bIns="42577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endParaRPr lang="ja-JP" altLang="en-US" sz="5133" dirty="0">
              <a:solidFill>
                <a:srgbClr val="CCFFCC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77869" y="6578728"/>
            <a:ext cx="11989191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85165" tIns="42582" rIns="85165" bIns="42582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sz="1540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 userDrawn="1"/>
        </p:nvSpPr>
        <p:spPr bwMode="auto">
          <a:xfrm>
            <a:off x="4228178" y="6574414"/>
            <a:ext cx="7302887" cy="25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5154" tIns="42577" rIns="85154" bIns="42577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112" i="1" baseline="0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K.Furukawa, May.2021</a:t>
            </a:r>
            <a:endParaRPr lang="en-US" altLang="ja-JP" sz="1112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pic>
        <p:nvPicPr>
          <p:cNvPr id="17" name="図 10">
            <a:extLst>
              <a:ext uri="{FF2B5EF4-FFF2-40B4-BE49-F238E27FC236}">
                <a16:creationId xmlns:a16="http://schemas.microsoft.com/office/drawing/2014/main" id="{2EA81EF0-A7A4-334C-9E09-91555408EA5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83" y="6354834"/>
            <a:ext cx="622909" cy="43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5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5pPr>
      <a:lvl6pPr marL="425829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6pPr>
      <a:lvl7pPr marL="851656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7pPr>
      <a:lvl8pPr marL="1277485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8pPr>
      <a:lvl9pPr marL="1703313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9pPr>
    </p:titleStyle>
    <p:bodyStyle>
      <a:lvl1pPr marL="319155" indent="-319155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u"/>
        <a:defRPr kumimoji="1" sz="2994" b="1">
          <a:solidFill>
            <a:srgbClr val="000060"/>
          </a:solidFill>
          <a:latin typeface="+mn-lt"/>
          <a:ea typeface="+mn-ea"/>
          <a:cs typeface="+mn-cs"/>
        </a:defRPr>
      </a:lvl1pPr>
      <a:lvl2pPr marL="463115" indent="-230878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buFont typeface="Wingdings" charset="2"/>
        <a:buChar char="v"/>
        <a:tabLst/>
        <a:defRPr kumimoji="1" sz="2567" b="1">
          <a:solidFill>
            <a:srgbClr val="600000"/>
          </a:solidFill>
          <a:latin typeface="+mn-lt"/>
          <a:ea typeface="+mn-ea"/>
          <a:cs typeface="+mn-cs"/>
        </a:defRPr>
      </a:lvl2pPr>
      <a:lvl3pPr marL="615223" indent="-230878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Font typeface="Wingdings" charset="2"/>
        <a:buChar char="³"/>
        <a:defRPr kumimoji="1" sz="2224" b="1">
          <a:solidFill>
            <a:srgbClr val="004000"/>
          </a:solidFill>
          <a:latin typeface="+mn-lt"/>
          <a:ea typeface="+mn-ea"/>
          <a:cs typeface="+mn-cs"/>
        </a:defRPr>
      </a:lvl3pPr>
      <a:lvl4pPr marL="688560" indent="-152108" algn="l" rtl="0" eaLnBrk="1" fontAlgn="base" hangingPunct="1">
        <a:spcBef>
          <a:spcPct val="20000"/>
        </a:spcBef>
        <a:spcAft>
          <a:spcPct val="0"/>
        </a:spcAft>
        <a:buClr>
          <a:srgbClr val="FFBF00"/>
        </a:buClr>
        <a:buFont typeface="Wingdings" charset="2"/>
        <a:buChar char="w"/>
        <a:defRPr kumimoji="1" sz="1882" b="1">
          <a:solidFill>
            <a:srgbClr val="400040"/>
          </a:solidFill>
          <a:latin typeface="+mn-lt"/>
          <a:ea typeface="+mn-ea"/>
          <a:cs typeface="+mn-cs"/>
        </a:defRPr>
      </a:lvl4pPr>
      <a:lvl5pPr marL="840668" indent="-152108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5pPr>
      <a:lvl6pPr marL="1135542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6pPr>
      <a:lvl7pPr marL="1561370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7pPr>
      <a:lvl8pPr marL="1987198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8pPr>
      <a:lvl9pPr marL="2413027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1pPr>
      <a:lvl2pPr marL="425829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2pPr>
      <a:lvl3pPr marL="851656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3pPr>
      <a:lvl4pPr marL="1277485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4pPr>
      <a:lvl5pPr marL="1703313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5pPr>
      <a:lvl6pPr marL="2129141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6pPr>
      <a:lvl7pPr marL="2554970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7pPr>
      <a:lvl8pPr marL="2980797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8pPr>
      <a:lvl9pPr marL="3406626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8322" y="349813"/>
            <a:ext cx="11815357" cy="64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6511" y="997606"/>
            <a:ext cx="12106116" cy="558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147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7554" y="6578731"/>
            <a:ext cx="711639" cy="2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algn="r">
              <a:defRPr sz="941">
                <a:latin typeface="Arial Rounded MT Bold"/>
                <a:ea typeface="ヒラギノ丸ゴ Pro W4"/>
                <a:cs typeface="ヒラギノ丸ゴ Pro W4"/>
              </a:defRPr>
            </a:lvl1pPr>
          </a:lstStyle>
          <a:p>
            <a:pPr>
              <a:defRPr/>
            </a:pPr>
            <a:fld id="{39DCC287-FB41-514C-BF81-F04C64726B3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Rectangle 3"/>
          <p:cNvSpPr txBox="1">
            <a:spLocks noChangeArrowheads="1"/>
          </p:cNvSpPr>
          <p:nvPr userDrawn="1"/>
        </p:nvSpPr>
        <p:spPr bwMode="auto">
          <a:xfrm rot="1234296">
            <a:off x="362156" y="3298005"/>
            <a:ext cx="11815357" cy="64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154" tIns="42577" rIns="85154" bIns="42577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endParaRPr lang="ja-JP" altLang="en-US" sz="5133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6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5pPr>
      <a:lvl6pPr marL="425829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6pPr>
      <a:lvl7pPr marL="851656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7pPr>
      <a:lvl8pPr marL="1277485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8pPr>
      <a:lvl9pPr marL="1703313" algn="ctr" rtl="0" eaLnBrk="1" fontAlgn="base" hangingPunct="1">
        <a:spcBef>
          <a:spcPct val="0"/>
        </a:spcBef>
        <a:spcAft>
          <a:spcPct val="0"/>
        </a:spcAft>
        <a:defRPr kumimoji="1" sz="3336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9pPr>
    </p:titleStyle>
    <p:bodyStyle>
      <a:lvl1pPr marL="319155" indent="-319155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u"/>
        <a:defRPr kumimoji="1" sz="2994" b="1">
          <a:solidFill>
            <a:srgbClr val="000060"/>
          </a:solidFill>
          <a:latin typeface="+mn-lt"/>
          <a:ea typeface="+mn-ea"/>
          <a:cs typeface="+mn-cs"/>
        </a:defRPr>
      </a:lvl1pPr>
      <a:lvl2pPr marL="463115" indent="-230878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buFont typeface="Wingdings" charset="2"/>
        <a:buChar char="v"/>
        <a:tabLst/>
        <a:defRPr kumimoji="1" sz="2567" b="1">
          <a:solidFill>
            <a:srgbClr val="600000"/>
          </a:solidFill>
          <a:latin typeface="+mn-lt"/>
          <a:ea typeface="+mn-ea"/>
          <a:cs typeface="+mn-cs"/>
        </a:defRPr>
      </a:lvl2pPr>
      <a:lvl3pPr marL="615223" indent="-230878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Font typeface="Wingdings" charset="2"/>
        <a:buChar char="³"/>
        <a:defRPr kumimoji="1" sz="2224" b="1">
          <a:solidFill>
            <a:srgbClr val="004000"/>
          </a:solidFill>
          <a:latin typeface="+mn-lt"/>
          <a:ea typeface="+mn-ea"/>
          <a:cs typeface="+mn-cs"/>
        </a:defRPr>
      </a:lvl3pPr>
      <a:lvl4pPr marL="688560" indent="-152108" algn="l" rtl="0" eaLnBrk="1" fontAlgn="base" hangingPunct="1">
        <a:spcBef>
          <a:spcPct val="20000"/>
        </a:spcBef>
        <a:spcAft>
          <a:spcPct val="0"/>
        </a:spcAft>
        <a:buClr>
          <a:srgbClr val="FFBF00"/>
        </a:buClr>
        <a:buFont typeface="Wingdings" charset="2"/>
        <a:buChar char="w"/>
        <a:defRPr kumimoji="1" sz="1882" b="1">
          <a:solidFill>
            <a:srgbClr val="400040"/>
          </a:solidFill>
          <a:latin typeface="+mn-lt"/>
          <a:ea typeface="+mn-ea"/>
          <a:cs typeface="+mn-cs"/>
        </a:defRPr>
      </a:lvl4pPr>
      <a:lvl5pPr marL="840668" indent="-152108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5pPr>
      <a:lvl6pPr marL="1135542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6pPr>
      <a:lvl7pPr marL="1561370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7pPr>
      <a:lvl8pPr marL="1987198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8pPr>
      <a:lvl9pPr marL="2413027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1pPr>
      <a:lvl2pPr marL="425829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2pPr>
      <a:lvl3pPr marL="851656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3pPr>
      <a:lvl4pPr marL="1277485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4pPr>
      <a:lvl5pPr marL="1703313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5pPr>
      <a:lvl6pPr marL="2129141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6pPr>
      <a:lvl7pPr marL="2554970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7pPr>
      <a:lvl8pPr marL="2980797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8pPr>
      <a:lvl9pPr marL="3406626" algn="l" defTabSz="425829" rtl="0" eaLnBrk="1" latinLnBrk="0" hangingPunct="1">
        <a:defRPr kumimoji="1" sz="17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2022/22/Feb.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BPAC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91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2023/3/22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SKEKB</a:t>
            </a:r>
            <a:r>
              <a:rPr kumimoji="1" lang="ja-JP" altLang="en-US" dirty="0"/>
              <a:t>ルミノシティ問題対策会議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101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26th March 2024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The 27th KEKB Accelerator Review Committee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563A-5760-4490-B9C0-0ADE44AA5E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55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5.tif"/><Relationship Id="rId5" Type="http://schemas.openxmlformats.org/officeDocument/2006/relationships/image" Target="../media/image14.png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gif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.gif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8.png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4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image" Target="../media/image1.gif"/><Relationship Id="rId4" Type="http://schemas.openxmlformats.org/officeDocument/2006/relationships/image" Target="../media/image13.gif"/><Relationship Id="rId9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1.gif"/><Relationship Id="rId10" Type="http://schemas.openxmlformats.org/officeDocument/2006/relationships/image" Target="../media/image27.png"/><Relationship Id="rId4" Type="http://schemas.openxmlformats.org/officeDocument/2006/relationships/image" Target="../media/image13.gif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.gif"/><Relationship Id="rId5" Type="http://schemas.openxmlformats.org/officeDocument/2006/relationships/image" Target="../media/image13.gif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5" Type="http://schemas.openxmlformats.org/officeDocument/2006/relationships/image" Target="../media/image1.gif"/><Relationship Id="rId4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1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.png"/><Relationship Id="rId11" Type="http://schemas.openxmlformats.org/officeDocument/2006/relationships/image" Target="../media/image45.JPG"/><Relationship Id="rId5" Type="http://schemas.openxmlformats.org/officeDocument/2006/relationships/image" Target="../media/image1.gif"/><Relationship Id="rId10" Type="http://schemas.openxmlformats.org/officeDocument/2006/relationships/image" Target="../media/image44.jpeg"/><Relationship Id="rId4" Type="http://schemas.openxmlformats.org/officeDocument/2006/relationships/image" Target="../media/image13.gif"/><Relationship Id="rId9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s02web.zoom.us/j/82433765439?pwd=Y0R3V2dpYTI2a2t5cnlvRXFTY2Ztdz09" TargetMode="External"/><Relationship Id="rId2" Type="http://schemas.openxmlformats.org/officeDocument/2006/relationships/hyperlink" Target="https://superkekb.kek.jp/event/135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dirty="0"/>
              <a:t>Welcome and short summary of upgrade work (</a:t>
            </a:r>
            <a:r>
              <a:rPr lang="en-US" altLang="ja-JP" sz="4400" dirty="0" err="1"/>
              <a:t>LS1</a:t>
            </a:r>
            <a:r>
              <a:rPr lang="en-US" altLang="ja-JP" sz="4400" dirty="0"/>
              <a:t>)</a:t>
            </a:r>
            <a:endParaRPr lang="ja-JP" altLang="en-US" sz="4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895600" y="4273792"/>
            <a:ext cx="6400800" cy="1788680"/>
          </a:xfrm>
        </p:spPr>
        <p:txBody>
          <a:bodyPr>
            <a:normAutofit/>
          </a:bodyPr>
          <a:lstStyle/>
          <a:p>
            <a:pPr algn="r"/>
            <a:r>
              <a:rPr lang="en-US" altLang="ja-JP" sz="1800" dirty="0"/>
              <a:t>Mika Masuzawa, Hiroyasu Ego, Makoto Tobiyama</a:t>
            </a:r>
          </a:p>
          <a:p>
            <a:pPr algn="r"/>
            <a:endParaRPr lang="en-US" altLang="ja-JP" sz="1800" dirty="0"/>
          </a:p>
          <a:p>
            <a:pPr algn="r"/>
            <a:r>
              <a:rPr lang="en-US" altLang="ja-JP" sz="1800" dirty="0"/>
              <a:t>KEK</a:t>
            </a:r>
            <a:r>
              <a:rPr lang="ja-JP" altLang="en-US" sz="1800" dirty="0"/>
              <a:t> </a:t>
            </a:r>
            <a:r>
              <a:rPr lang="en-US" altLang="ja-JP" sz="1800" dirty="0"/>
              <a:t>Accelerator</a:t>
            </a:r>
            <a:r>
              <a:rPr lang="ja-JP" altLang="en-US" sz="1800" dirty="0"/>
              <a:t> </a:t>
            </a:r>
            <a:r>
              <a:rPr lang="en-US" altLang="ja-JP" sz="1800" dirty="0"/>
              <a:t>Laboratory</a:t>
            </a:r>
          </a:p>
          <a:p>
            <a:pPr algn="r"/>
            <a:endParaRPr lang="en-US" altLang="ja-JP" sz="1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D8FF2-C876-500C-ED3B-52BFDBE5A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Technical Staff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FE680385-1A63-8AD8-68C1-706218C58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528" y="1045029"/>
            <a:ext cx="11590269" cy="3853542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39011A-9899-8DE5-BC08-1102173B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85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00B9B2-C4C0-54ED-408A-A024D502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International Collaboration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54E100-9A1B-B7EC-4142-5B4744FE8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/>
              <a:t>MNPP</a:t>
            </a:r>
            <a:r>
              <a:rPr kumimoji="1" lang="en-US" altLang="ja-JP" dirty="0"/>
              <a:t>-01 (R&amp;D for high energy colliders)</a:t>
            </a:r>
          </a:p>
          <a:p>
            <a:pPr lvl="1"/>
            <a:r>
              <a:rPr lang="en-US" altLang="ja-JP" dirty="0"/>
              <a:t>SLAC, </a:t>
            </a:r>
            <a:r>
              <a:rPr lang="en-US" altLang="ja-JP" dirty="0" err="1"/>
              <a:t>IHEP</a:t>
            </a:r>
            <a:r>
              <a:rPr lang="en-US" altLang="ja-JP" dirty="0"/>
              <a:t>, CERN, </a:t>
            </a:r>
            <a:r>
              <a:rPr lang="en-US" altLang="ja-JP" dirty="0" err="1"/>
              <a:t>IJCLab</a:t>
            </a:r>
            <a:r>
              <a:rPr lang="en-US" altLang="ja-JP" dirty="0"/>
              <a:t>, </a:t>
            </a:r>
            <a:r>
              <a:rPr lang="en-US" altLang="ja-JP" dirty="0" err="1"/>
              <a:t>INFN</a:t>
            </a:r>
            <a:endParaRPr kumimoji="1" lang="en-US" altLang="ja-JP" dirty="0"/>
          </a:p>
          <a:p>
            <a:r>
              <a:rPr lang="en-US" altLang="ja-JP" dirty="0"/>
              <a:t>US-Japan collaboration</a:t>
            </a:r>
          </a:p>
          <a:p>
            <a:pPr lvl="1"/>
            <a:r>
              <a:rPr kumimoji="1" lang="en-US" altLang="ja-JP" dirty="0"/>
              <a:t>R&amp;D for SuperKEKB and the next generation high luminosity colliders(SLAC, </a:t>
            </a:r>
            <a:r>
              <a:rPr kumimoji="1" lang="en-US" altLang="ja-JP" dirty="0" err="1"/>
              <a:t>ANL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BNL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FNAL</a:t>
            </a:r>
            <a:r>
              <a:rPr kumimoji="1" lang="en-US" altLang="ja-JP" dirty="0"/>
              <a:t>..)</a:t>
            </a:r>
          </a:p>
          <a:p>
            <a:pPr lvl="1"/>
            <a:r>
              <a:rPr kumimoji="1" lang="en-US" altLang="ja-JP" dirty="0"/>
              <a:t>Development and Study of Superconducting Magnet Upgrades for SuperKEKB(</a:t>
            </a:r>
            <a:r>
              <a:rPr kumimoji="1" lang="en-US" altLang="ja-JP" dirty="0" err="1"/>
              <a:t>BNL</a:t>
            </a:r>
            <a:r>
              <a:rPr lang="en-US" altLang="ja-JP" dirty="0"/>
              <a:t>, </a:t>
            </a:r>
            <a:r>
              <a:rPr lang="en-US" altLang="ja-JP" dirty="0" err="1"/>
              <a:t>FNAL</a:t>
            </a:r>
            <a:r>
              <a:rPr lang="en-US" altLang="ja-JP" dirty="0"/>
              <a:t>)</a:t>
            </a:r>
          </a:p>
          <a:p>
            <a:pPr lvl="1"/>
            <a:r>
              <a:rPr kumimoji="1" lang="en-US" altLang="ja-JP" dirty="0"/>
              <a:t>etc..</a:t>
            </a:r>
          </a:p>
          <a:p>
            <a:r>
              <a:rPr lang="en-US" altLang="ja-JP" dirty="0"/>
              <a:t>Many young collaborators have been joined the commissioning of the rings after </a:t>
            </a:r>
            <a:r>
              <a:rPr lang="en-US" altLang="ja-JP" dirty="0" err="1"/>
              <a:t>LS1</a:t>
            </a:r>
            <a:endParaRPr lang="en-US" altLang="ja-JP" dirty="0"/>
          </a:p>
          <a:p>
            <a:pPr lvl="1"/>
            <a:r>
              <a:rPr lang="en-US" altLang="ja-JP" dirty="0"/>
              <a:t>Supported by </a:t>
            </a:r>
            <a:r>
              <a:rPr lang="en-US" altLang="ja-JP" dirty="0" err="1"/>
              <a:t>EAJADE</a:t>
            </a:r>
            <a:r>
              <a:rPr lang="en-US" altLang="ja-JP" dirty="0"/>
              <a:t> program in EU.</a:t>
            </a:r>
          </a:p>
          <a:p>
            <a:pPr lvl="1"/>
            <a:r>
              <a:rPr lang="en-US" altLang="ja-JP" dirty="0"/>
              <a:t>&gt;15 young scientists have been contributing.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546872-AC0E-F6A9-70AB-AAA51A2C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441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1F1C8-7BDE-BACD-4855-6B6696315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E21FDCB-BEBB-886B-2F60-19DF67A3E103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BD2B622B-16C2-C2FA-9F00-8071A7F2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9A83E0D4-515B-A084-0CE4-27A410223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56AD71A-947F-B40D-2683-C818D463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3563A-5760-4490-B9C0-0ADE44AA5E7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F0D02EC-BF17-F5A7-A8FD-3A137739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26th March 2024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0006FAF1-C557-F256-1EBA-497C8544A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The 27th KEKB Accelerator Review Committee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B289E2D-F1C0-9423-CCD1-3C4E8867D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CAD1E9C8-AEAD-8F45-FEF5-5E00678C89CC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j-cs"/>
              </a:rPr>
              <a:t>Vacuum works during LS1 at a glance (MR)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j-cs"/>
            </a:endParaRPr>
          </a:p>
        </p:txBody>
      </p:sp>
      <p:pic>
        <p:nvPicPr>
          <p:cNvPr id="16" name="図 15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46395B64-7B8D-0A96-61DE-39B4029189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"/>
          <a:stretch/>
        </p:blipFill>
        <p:spPr>
          <a:xfrm>
            <a:off x="6814980" y="1594604"/>
            <a:ext cx="5061596" cy="4566239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5B3F00F6-CBED-61DB-A12E-9CF45BB35C80}"/>
              </a:ext>
            </a:extLst>
          </p:cNvPr>
          <p:cNvSpPr/>
          <p:nvPr/>
        </p:nvSpPr>
        <p:spPr>
          <a:xfrm>
            <a:off x="6675972" y="1339565"/>
            <a:ext cx="5374397" cy="5004172"/>
          </a:xfrm>
          <a:prstGeom prst="roundRect">
            <a:avLst>
              <a:gd name="adj" fmla="val 4280"/>
            </a:avLst>
          </a:prstGeom>
          <a:noFill/>
          <a:ln w="190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4CF3D4E-8A1A-C347-FB2C-D904E508716E}"/>
              </a:ext>
            </a:extLst>
          </p:cNvPr>
          <p:cNvSpPr txBox="1"/>
          <p:nvPr/>
        </p:nvSpPr>
        <p:spPr>
          <a:xfrm>
            <a:off x="11100157" y="1541890"/>
            <a:ext cx="81057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HER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0" name="図 19" descr="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E0FECB2D-6025-1A66-518F-3A5BA97524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"/>
          <a:stretch/>
        </p:blipFill>
        <p:spPr>
          <a:xfrm>
            <a:off x="95426" y="1594604"/>
            <a:ext cx="5061596" cy="4566239"/>
          </a:xfrm>
          <a:prstGeom prst="rect">
            <a:avLst/>
          </a:prstGeom>
        </p:spPr>
      </p:pic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7C935826-47A8-777F-BF3B-214639412213}"/>
              </a:ext>
            </a:extLst>
          </p:cNvPr>
          <p:cNvSpPr/>
          <p:nvPr/>
        </p:nvSpPr>
        <p:spPr>
          <a:xfrm>
            <a:off x="40914" y="1339566"/>
            <a:ext cx="6190934" cy="5026038"/>
          </a:xfrm>
          <a:prstGeom prst="roundRect">
            <a:avLst>
              <a:gd name="adj" fmla="val 4280"/>
            </a:avLst>
          </a:prstGeom>
          <a:noFill/>
          <a:ln w="1905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C6D8096-8956-186C-DE9C-E7CF20A52B1F}"/>
              </a:ext>
            </a:extLst>
          </p:cNvPr>
          <p:cNvSpPr txBox="1"/>
          <p:nvPr/>
        </p:nvSpPr>
        <p:spPr>
          <a:xfrm>
            <a:off x="4458215" y="4386460"/>
            <a:ext cx="20295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Collimator head replacement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(D06V1, D06H3)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Installation of HOM absorber chamber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53BA936-EB30-7780-D8C5-D2E1B045692B}"/>
              </a:ext>
            </a:extLst>
          </p:cNvPr>
          <p:cNvSpPr txBox="1"/>
          <p:nvPr/>
        </p:nvSpPr>
        <p:spPr>
          <a:xfrm>
            <a:off x="210028" y="1462386"/>
            <a:ext cx="7696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LER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F0B59CC-C28E-BDA7-0F87-B8B874E2065A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4201677" y="4801959"/>
            <a:ext cx="256538" cy="2557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1F3B03F-E198-0143-4EF4-BBC4465F7103}"/>
              </a:ext>
            </a:extLst>
          </p:cNvPr>
          <p:cNvSpPr txBox="1"/>
          <p:nvPr/>
        </p:nvSpPr>
        <p:spPr>
          <a:xfrm>
            <a:off x="7297501" y="5837424"/>
            <a:ext cx="178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Injection septum &amp; chamber replacement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F9EF587-55D9-74DC-CF06-1E9C9B3D66DC}"/>
              </a:ext>
            </a:extLst>
          </p:cNvPr>
          <p:cNvCxnSpPr>
            <a:cxnSpLocks/>
          </p:cNvCxnSpPr>
          <p:nvPr/>
        </p:nvCxnSpPr>
        <p:spPr>
          <a:xfrm flipV="1">
            <a:off x="8815015" y="5718600"/>
            <a:ext cx="144631" cy="2626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弧 26">
            <a:extLst>
              <a:ext uri="{FF2B5EF4-FFF2-40B4-BE49-F238E27FC236}">
                <a16:creationId xmlns:a16="http://schemas.microsoft.com/office/drawing/2014/main" id="{D3455FD6-4F18-5177-8186-8B4171B829BD}"/>
              </a:ext>
            </a:extLst>
          </p:cNvPr>
          <p:cNvSpPr/>
          <p:nvPr/>
        </p:nvSpPr>
        <p:spPr>
          <a:xfrm>
            <a:off x="6829547" y="2206215"/>
            <a:ext cx="4196576" cy="3431850"/>
          </a:xfrm>
          <a:prstGeom prst="arc">
            <a:avLst>
              <a:gd name="adj1" fmla="val 4896656"/>
              <a:gd name="adj2" fmla="val 576006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715C8E9-DE9B-47A2-801B-F8EE6B5E9FDA}"/>
              </a:ext>
            </a:extLst>
          </p:cNvPr>
          <p:cNvCxnSpPr/>
          <p:nvPr/>
        </p:nvCxnSpPr>
        <p:spPr>
          <a:xfrm>
            <a:off x="2403631" y="1877934"/>
            <a:ext cx="342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EBBA7E24-F214-C87D-0489-89B61BC61DDD}"/>
              </a:ext>
            </a:extLst>
          </p:cNvPr>
          <p:cNvCxnSpPr>
            <a:cxnSpLocks/>
          </p:cNvCxnSpPr>
          <p:nvPr/>
        </p:nvCxnSpPr>
        <p:spPr>
          <a:xfrm>
            <a:off x="4444451" y="3742310"/>
            <a:ext cx="0" cy="2099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弧 30">
            <a:extLst>
              <a:ext uri="{FF2B5EF4-FFF2-40B4-BE49-F238E27FC236}">
                <a16:creationId xmlns:a16="http://schemas.microsoft.com/office/drawing/2014/main" id="{093DBC6C-3353-3375-120D-E01A646BBF35}"/>
              </a:ext>
            </a:extLst>
          </p:cNvPr>
          <p:cNvSpPr/>
          <p:nvPr/>
        </p:nvSpPr>
        <p:spPr>
          <a:xfrm>
            <a:off x="1084350" y="1801667"/>
            <a:ext cx="3489743" cy="3933204"/>
          </a:xfrm>
          <a:prstGeom prst="arc">
            <a:avLst>
              <a:gd name="adj1" fmla="val 1967139"/>
              <a:gd name="adj2" fmla="val 370423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AAFD36E-0B75-74E4-069D-1408ED75A891}"/>
              </a:ext>
            </a:extLst>
          </p:cNvPr>
          <p:cNvCxnSpPr/>
          <p:nvPr/>
        </p:nvCxnSpPr>
        <p:spPr>
          <a:xfrm>
            <a:off x="9115344" y="1877934"/>
            <a:ext cx="342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0D2E9DC-3B82-FA18-648A-0C8909E2F8A0}"/>
              </a:ext>
            </a:extLst>
          </p:cNvPr>
          <p:cNvSpPr txBox="1"/>
          <p:nvPr/>
        </p:nvSpPr>
        <p:spPr>
          <a:xfrm>
            <a:off x="4543819" y="2794540"/>
            <a:ext cx="206354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NLC (D05V1) system 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Collimator head replacement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(D05V1)</a:t>
            </a: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CBFC1F64-689A-26F1-BA7F-0F82E3A3E0EF}"/>
              </a:ext>
            </a:extLst>
          </p:cNvPr>
          <p:cNvCxnSpPr>
            <a:cxnSpLocks/>
          </p:cNvCxnSpPr>
          <p:nvPr/>
        </p:nvCxnSpPr>
        <p:spPr>
          <a:xfrm flipH="1">
            <a:off x="4511026" y="3555904"/>
            <a:ext cx="396254" cy="331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D8D6D40-FE01-431D-D7A1-CD57FF338F40}"/>
              </a:ext>
            </a:extLst>
          </p:cNvPr>
          <p:cNvSpPr txBox="1"/>
          <p:nvPr/>
        </p:nvSpPr>
        <p:spPr>
          <a:xfrm>
            <a:off x="4011969" y="1606576"/>
            <a:ext cx="18346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Collimator relocation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(D03V1 -&gt; D05V1) </a:t>
            </a: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8EB6D789-66A5-06A3-428F-74CE2BEA3962}"/>
              </a:ext>
            </a:extLst>
          </p:cNvPr>
          <p:cNvCxnSpPr>
            <a:cxnSpLocks/>
          </p:cNvCxnSpPr>
          <p:nvPr/>
        </p:nvCxnSpPr>
        <p:spPr>
          <a:xfrm flipH="1">
            <a:off x="4155883" y="2107860"/>
            <a:ext cx="590499" cy="2589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円弧 36">
            <a:extLst>
              <a:ext uri="{FF2B5EF4-FFF2-40B4-BE49-F238E27FC236}">
                <a16:creationId xmlns:a16="http://schemas.microsoft.com/office/drawing/2014/main" id="{10063B16-80D1-4A6E-F1C8-204101D567D2}"/>
              </a:ext>
            </a:extLst>
          </p:cNvPr>
          <p:cNvSpPr/>
          <p:nvPr/>
        </p:nvSpPr>
        <p:spPr>
          <a:xfrm>
            <a:off x="1148469" y="1877934"/>
            <a:ext cx="3575784" cy="4103299"/>
          </a:xfrm>
          <a:prstGeom prst="arc">
            <a:avLst>
              <a:gd name="adj1" fmla="val 16144859"/>
              <a:gd name="adj2" fmla="val 1673455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6665533-7DF7-3670-E2A6-911D7AD6E4FD}"/>
              </a:ext>
            </a:extLst>
          </p:cNvPr>
          <p:cNvSpPr txBox="1"/>
          <p:nvPr/>
        </p:nvSpPr>
        <p:spPr>
          <a:xfrm>
            <a:off x="1652657" y="1372038"/>
            <a:ext cx="25833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Collimator head replacement (D02V1)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079B315A-591D-D127-A5E3-48F8B2979E0B}"/>
              </a:ext>
            </a:extLst>
          </p:cNvPr>
          <p:cNvCxnSpPr>
            <a:cxnSpLocks/>
          </p:cNvCxnSpPr>
          <p:nvPr/>
        </p:nvCxnSpPr>
        <p:spPr>
          <a:xfrm flipH="1">
            <a:off x="3084001" y="1594604"/>
            <a:ext cx="92321" cy="2090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弧 39">
            <a:extLst>
              <a:ext uri="{FF2B5EF4-FFF2-40B4-BE49-F238E27FC236}">
                <a16:creationId xmlns:a16="http://schemas.microsoft.com/office/drawing/2014/main" id="{DE49F10C-3D8F-90EC-999D-38778FD829C0}"/>
              </a:ext>
            </a:extLst>
          </p:cNvPr>
          <p:cNvSpPr/>
          <p:nvPr/>
        </p:nvSpPr>
        <p:spPr>
          <a:xfrm flipH="1">
            <a:off x="7267381" y="1676809"/>
            <a:ext cx="2945533" cy="3915403"/>
          </a:xfrm>
          <a:prstGeom prst="arc">
            <a:avLst>
              <a:gd name="adj1" fmla="val 2748195"/>
              <a:gd name="adj2" fmla="val 447613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3AD0F5D-3FC5-C65D-E0E1-4F4521015B04}"/>
              </a:ext>
            </a:extLst>
          </p:cNvPr>
          <p:cNvSpPr txBox="1"/>
          <p:nvPr/>
        </p:nvSpPr>
        <p:spPr>
          <a:xfrm>
            <a:off x="8550581" y="4554719"/>
            <a:ext cx="23282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Collimator head replacement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(D09V1)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EB563E0C-0ED4-99C6-1598-9FACA9A0A28F}"/>
              </a:ext>
            </a:extLst>
          </p:cNvPr>
          <p:cNvCxnSpPr>
            <a:cxnSpLocks/>
          </p:cNvCxnSpPr>
          <p:nvPr/>
        </p:nvCxnSpPr>
        <p:spPr>
          <a:xfrm flipH="1">
            <a:off x="8533187" y="4968445"/>
            <a:ext cx="336177" cy="535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BEA8B04-E942-68EE-4750-2FFBFCE48499}"/>
              </a:ext>
            </a:extLst>
          </p:cNvPr>
          <p:cNvCxnSpPr>
            <a:cxnSpLocks/>
          </p:cNvCxnSpPr>
          <p:nvPr/>
        </p:nvCxnSpPr>
        <p:spPr>
          <a:xfrm flipH="1">
            <a:off x="2797587" y="5629083"/>
            <a:ext cx="378735" cy="89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EB611345-2070-D168-F0E7-74B31CDBF74D}"/>
              </a:ext>
            </a:extLst>
          </p:cNvPr>
          <p:cNvCxnSpPr>
            <a:cxnSpLocks/>
            <a:stCxn id="105" idx="3"/>
          </p:cNvCxnSpPr>
          <p:nvPr/>
        </p:nvCxnSpPr>
        <p:spPr>
          <a:xfrm flipV="1">
            <a:off x="2095610" y="5721613"/>
            <a:ext cx="847347" cy="3201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9212084A-A69A-B700-7312-4498D1856C18}"/>
              </a:ext>
            </a:extLst>
          </p:cNvPr>
          <p:cNvCxnSpPr>
            <a:cxnSpLocks/>
          </p:cNvCxnSpPr>
          <p:nvPr/>
        </p:nvCxnSpPr>
        <p:spPr>
          <a:xfrm flipH="1">
            <a:off x="693130" y="3761943"/>
            <a:ext cx="6096" cy="3352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31E7EB3B-5A25-86D2-4E30-6A876777980A}"/>
              </a:ext>
            </a:extLst>
          </p:cNvPr>
          <p:cNvCxnSpPr>
            <a:cxnSpLocks/>
          </p:cNvCxnSpPr>
          <p:nvPr/>
        </p:nvCxnSpPr>
        <p:spPr>
          <a:xfrm flipH="1">
            <a:off x="4444451" y="3388264"/>
            <a:ext cx="6096" cy="3352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522072A-BB98-FBB4-F094-99D36753ACFA}"/>
              </a:ext>
            </a:extLst>
          </p:cNvPr>
          <p:cNvSpPr txBox="1"/>
          <p:nvPr/>
        </p:nvSpPr>
        <p:spPr>
          <a:xfrm>
            <a:off x="1923234" y="3456757"/>
            <a:ext cx="18893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Installation of new bellows chambers with SR masks</a:t>
            </a: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1222A1A7-6756-48A3-EB72-A1A0858BA87F}"/>
              </a:ext>
            </a:extLst>
          </p:cNvPr>
          <p:cNvCxnSpPr>
            <a:cxnSpLocks/>
          </p:cNvCxnSpPr>
          <p:nvPr/>
        </p:nvCxnSpPr>
        <p:spPr>
          <a:xfrm flipH="1">
            <a:off x="805429" y="3634510"/>
            <a:ext cx="1100411" cy="3071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966A6AEC-AD3B-3FF7-F420-9B0094CC08BE}"/>
              </a:ext>
            </a:extLst>
          </p:cNvPr>
          <p:cNvCxnSpPr>
            <a:cxnSpLocks/>
          </p:cNvCxnSpPr>
          <p:nvPr/>
        </p:nvCxnSpPr>
        <p:spPr>
          <a:xfrm flipV="1">
            <a:off x="3742630" y="3518691"/>
            <a:ext cx="603275" cy="767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445D60F-0319-FDB2-AD57-757D1B6DA744}"/>
              </a:ext>
            </a:extLst>
          </p:cNvPr>
          <p:cNvCxnSpPr>
            <a:cxnSpLocks/>
          </p:cNvCxnSpPr>
          <p:nvPr/>
        </p:nvCxnSpPr>
        <p:spPr>
          <a:xfrm flipV="1">
            <a:off x="8849203" y="1877934"/>
            <a:ext cx="234391" cy="124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円弧 3">
            <a:extLst>
              <a:ext uri="{FF2B5EF4-FFF2-40B4-BE49-F238E27FC236}">
                <a16:creationId xmlns:a16="http://schemas.microsoft.com/office/drawing/2014/main" id="{DED9C767-0ADC-3723-3D2D-6A63AB4246F8}"/>
              </a:ext>
            </a:extLst>
          </p:cNvPr>
          <p:cNvSpPr/>
          <p:nvPr/>
        </p:nvSpPr>
        <p:spPr>
          <a:xfrm>
            <a:off x="7082140" y="1894860"/>
            <a:ext cx="3728431" cy="4033653"/>
          </a:xfrm>
          <a:prstGeom prst="arc">
            <a:avLst>
              <a:gd name="adj1" fmla="val 15088150"/>
              <a:gd name="adj2" fmla="val 1599327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C72FD0B8-CEF8-6273-8581-919887CC3617}"/>
              </a:ext>
            </a:extLst>
          </p:cNvPr>
          <p:cNvCxnSpPr>
            <a:cxnSpLocks/>
          </p:cNvCxnSpPr>
          <p:nvPr/>
        </p:nvCxnSpPr>
        <p:spPr>
          <a:xfrm>
            <a:off x="8374279" y="1653866"/>
            <a:ext cx="585367" cy="1719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4BD998-0670-7E4A-05B6-C56BCEE66781}"/>
              </a:ext>
            </a:extLst>
          </p:cNvPr>
          <p:cNvSpPr txBox="1"/>
          <p:nvPr/>
        </p:nvSpPr>
        <p:spPr>
          <a:xfrm>
            <a:off x="6758844" y="1436382"/>
            <a:ext cx="258333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Collimator head replacement (D01V1)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524ADD71-3AEE-D65B-1AE2-A09D552C06DD}"/>
              </a:ext>
            </a:extLst>
          </p:cNvPr>
          <p:cNvSpPr txBox="1"/>
          <p:nvPr/>
        </p:nvSpPr>
        <p:spPr>
          <a:xfrm>
            <a:off x="8394379" y="2612844"/>
            <a:ext cx="24327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Gate valve &amp; bellows chamber replacement</a:t>
            </a: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6582E405-DD50-D702-A580-337663FB7C71}"/>
              </a:ext>
            </a:extLst>
          </p:cNvPr>
          <p:cNvCxnSpPr>
            <a:cxnSpLocks/>
          </p:cNvCxnSpPr>
          <p:nvPr/>
        </p:nvCxnSpPr>
        <p:spPr>
          <a:xfrm flipH="1" flipV="1">
            <a:off x="8616950" y="1969537"/>
            <a:ext cx="323452" cy="6433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円弧 2">
            <a:extLst>
              <a:ext uri="{FF2B5EF4-FFF2-40B4-BE49-F238E27FC236}">
                <a16:creationId xmlns:a16="http://schemas.microsoft.com/office/drawing/2014/main" id="{0C9E015E-5EC4-3DCC-54F1-5825CAF85BF5}"/>
              </a:ext>
            </a:extLst>
          </p:cNvPr>
          <p:cNvSpPr/>
          <p:nvPr/>
        </p:nvSpPr>
        <p:spPr>
          <a:xfrm>
            <a:off x="589873" y="1866266"/>
            <a:ext cx="2907652" cy="3725630"/>
          </a:xfrm>
          <a:prstGeom prst="arc">
            <a:avLst>
              <a:gd name="adj1" fmla="val 6317778"/>
              <a:gd name="adj2" fmla="val 8395466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A9D7E4-9A46-C23E-9FBE-A6336ADA155F}"/>
              </a:ext>
            </a:extLst>
          </p:cNvPr>
          <p:cNvSpPr txBox="1"/>
          <p:nvPr/>
        </p:nvSpPr>
        <p:spPr>
          <a:xfrm>
            <a:off x="877828" y="4213066"/>
            <a:ext cx="29076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NEG pump feedthrough replacement (Vacuum leak)</a:t>
            </a: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907FBDA5-AC47-0C01-3F0B-E4C7ADA7E5DC}"/>
              </a:ext>
            </a:extLst>
          </p:cNvPr>
          <p:cNvCxnSpPr>
            <a:cxnSpLocks/>
          </p:cNvCxnSpPr>
          <p:nvPr/>
        </p:nvCxnSpPr>
        <p:spPr>
          <a:xfrm flipH="1">
            <a:off x="1148469" y="4662936"/>
            <a:ext cx="282332" cy="477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円弧 52">
            <a:extLst>
              <a:ext uri="{FF2B5EF4-FFF2-40B4-BE49-F238E27FC236}">
                <a16:creationId xmlns:a16="http://schemas.microsoft.com/office/drawing/2014/main" id="{9A41B3F7-2918-B4FF-4CFD-DB7DBF2EB97E}"/>
              </a:ext>
            </a:extLst>
          </p:cNvPr>
          <p:cNvSpPr/>
          <p:nvPr/>
        </p:nvSpPr>
        <p:spPr>
          <a:xfrm>
            <a:off x="1378073" y="2248535"/>
            <a:ext cx="3228451" cy="3386346"/>
          </a:xfrm>
          <a:prstGeom prst="arc">
            <a:avLst>
              <a:gd name="adj1" fmla="val 3895266"/>
              <a:gd name="adj2" fmla="val 4924392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CDFC239-8F9C-81AB-2F60-B2004885D974}"/>
              </a:ext>
            </a:extLst>
          </p:cNvPr>
          <p:cNvSpPr txBox="1"/>
          <p:nvPr/>
        </p:nvSpPr>
        <p:spPr>
          <a:xfrm>
            <a:off x="4061326" y="5807282"/>
            <a:ext cx="17359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Collimator relocation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(D06H1 -&gt; D06H4) </a:t>
            </a: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073ECE3A-55CC-3E5C-8ACF-A02D92338CF0}"/>
              </a:ext>
            </a:extLst>
          </p:cNvPr>
          <p:cNvCxnSpPr>
            <a:cxnSpLocks/>
          </p:cNvCxnSpPr>
          <p:nvPr/>
        </p:nvCxnSpPr>
        <p:spPr>
          <a:xfrm flipH="1" flipV="1">
            <a:off x="3497525" y="5668163"/>
            <a:ext cx="593767" cy="173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DFFCE267-1317-4DAE-9B39-C8CFBB1EBB4D}"/>
              </a:ext>
            </a:extLst>
          </p:cNvPr>
          <p:cNvSpPr txBox="1"/>
          <p:nvPr/>
        </p:nvSpPr>
        <p:spPr>
          <a:xfrm>
            <a:off x="4072425" y="5400650"/>
            <a:ext cx="20942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Collimator head replacement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(D06H3, D06H4)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C63DCD9-DA58-1C5F-9BCB-43E64E88D599}"/>
              </a:ext>
            </a:extLst>
          </p:cNvPr>
          <p:cNvSpPr txBox="1"/>
          <p:nvPr/>
        </p:nvSpPr>
        <p:spPr>
          <a:xfrm>
            <a:off x="2196806" y="2127833"/>
            <a:ext cx="9295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IR works</a:t>
            </a: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6A485D7B-9CF9-438D-ECA9-425D08DB6CFA}"/>
              </a:ext>
            </a:extLst>
          </p:cNvPr>
          <p:cNvCxnSpPr>
            <a:cxnSpLocks/>
          </p:cNvCxnSpPr>
          <p:nvPr/>
        </p:nvCxnSpPr>
        <p:spPr>
          <a:xfrm flipV="1">
            <a:off x="2577241" y="1957593"/>
            <a:ext cx="0" cy="2612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3584224A-C14A-FB62-0700-BDDFDC899681}"/>
              </a:ext>
            </a:extLst>
          </p:cNvPr>
          <p:cNvSpPr txBox="1"/>
          <p:nvPr/>
        </p:nvSpPr>
        <p:spPr>
          <a:xfrm>
            <a:off x="8940402" y="2143124"/>
            <a:ext cx="9295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IR works</a:t>
            </a:r>
          </a:p>
        </p:txBody>
      </p: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56F9240C-3215-BA9C-C1DA-BD3956B4BC8E}"/>
              </a:ext>
            </a:extLst>
          </p:cNvPr>
          <p:cNvCxnSpPr>
            <a:cxnSpLocks/>
          </p:cNvCxnSpPr>
          <p:nvPr/>
        </p:nvCxnSpPr>
        <p:spPr>
          <a:xfrm flipV="1">
            <a:off x="9286794" y="1933731"/>
            <a:ext cx="0" cy="2612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円弧 84">
            <a:extLst>
              <a:ext uri="{FF2B5EF4-FFF2-40B4-BE49-F238E27FC236}">
                <a16:creationId xmlns:a16="http://schemas.microsoft.com/office/drawing/2014/main" id="{A4C6E587-0A64-3C9B-85C9-199AD887A390}"/>
              </a:ext>
            </a:extLst>
          </p:cNvPr>
          <p:cNvSpPr/>
          <p:nvPr/>
        </p:nvSpPr>
        <p:spPr>
          <a:xfrm rot="5400000" flipH="1">
            <a:off x="7943032" y="1270910"/>
            <a:ext cx="2945533" cy="3915403"/>
          </a:xfrm>
          <a:prstGeom prst="arc">
            <a:avLst>
              <a:gd name="adj1" fmla="val 2609392"/>
              <a:gd name="adj2" fmla="val 4019077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弧 86">
            <a:extLst>
              <a:ext uri="{FF2B5EF4-FFF2-40B4-BE49-F238E27FC236}">
                <a16:creationId xmlns:a16="http://schemas.microsoft.com/office/drawing/2014/main" id="{6E043440-180D-EF2E-50EC-E60FFA36E47C}"/>
              </a:ext>
            </a:extLst>
          </p:cNvPr>
          <p:cNvSpPr/>
          <p:nvPr/>
        </p:nvSpPr>
        <p:spPr>
          <a:xfrm>
            <a:off x="7437009" y="2694757"/>
            <a:ext cx="2864710" cy="2927155"/>
          </a:xfrm>
          <a:prstGeom prst="arc">
            <a:avLst>
              <a:gd name="adj1" fmla="val 5780642"/>
              <a:gd name="adj2" fmla="val 6824386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03C7D218-2726-8B73-A093-B75EF213C12F}"/>
              </a:ext>
            </a:extLst>
          </p:cNvPr>
          <p:cNvCxnSpPr>
            <a:cxnSpLocks/>
          </p:cNvCxnSpPr>
          <p:nvPr/>
        </p:nvCxnSpPr>
        <p:spPr>
          <a:xfrm flipH="1" flipV="1">
            <a:off x="7973042" y="2345959"/>
            <a:ext cx="369703" cy="1209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9F2C983F-7302-08FE-28FE-750F7757436F}"/>
              </a:ext>
            </a:extLst>
          </p:cNvPr>
          <p:cNvCxnSpPr>
            <a:cxnSpLocks/>
          </p:cNvCxnSpPr>
          <p:nvPr/>
        </p:nvCxnSpPr>
        <p:spPr>
          <a:xfrm flipH="1">
            <a:off x="7936330" y="4030974"/>
            <a:ext cx="458049" cy="11121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98810F8C-45BA-B5AF-2E8F-EE0A24B0834D}"/>
              </a:ext>
            </a:extLst>
          </p:cNvPr>
          <p:cNvCxnSpPr>
            <a:cxnSpLocks/>
          </p:cNvCxnSpPr>
          <p:nvPr/>
        </p:nvCxnSpPr>
        <p:spPr>
          <a:xfrm>
            <a:off x="3744987" y="1122652"/>
            <a:ext cx="8235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B004F03C-1FEF-D32C-7D64-5622A4AAE3E2}"/>
              </a:ext>
            </a:extLst>
          </p:cNvPr>
          <p:cNvSpPr txBox="1"/>
          <p:nvPr/>
        </p:nvSpPr>
        <p:spPr>
          <a:xfrm>
            <a:off x="57509" y="5718600"/>
            <a:ext cx="20381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Removal and reinstallation of kicker ceramic chambers for magnetic field measurement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C102B13A-25D1-285A-CA3B-3C9860525DAD}"/>
              </a:ext>
            </a:extLst>
          </p:cNvPr>
          <p:cNvSpPr txBox="1"/>
          <p:nvPr/>
        </p:nvSpPr>
        <p:spPr>
          <a:xfrm>
            <a:off x="4568807" y="932099"/>
            <a:ext cx="376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: Area open to dry nitrogen or atmosphere</a:t>
            </a:r>
          </a:p>
        </p:txBody>
      </p:sp>
      <p:sp>
        <p:nvSpPr>
          <p:cNvPr id="29" name="円弧 28">
            <a:extLst>
              <a:ext uri="{FF2B5EF4-FFF2-40B4-BE49-F238E27FC236}">
                <a16:creationId xmlns:a16="http://schemas.microsoft.com/office/drawing/2014/main" id="{81EB8C8A-0577-EF4E-7C0A-E2A81224D5AB}"/>
              </a:ext>
            </a:extLst>
          </p:cNvPr>
          <p:cNvSpPr/>
          <p:nvPr/>
        </p:nvSpPr>
        <p:spPr>
          <a:xfrm>
            <a:off x="475734" y="1676810"/>
            <a:ext cx="4073235" cy="4103299"/>
          </a:xfrm>
          <a:prstGeom prst="arc">
            <a:avLst>
              <a:gd name="adj1" fmla="val 18300279"/>
              <a:gd name="adj2" fmla="val 20088918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弧 117">
            <a:extLst>
              <a:ext uri="{FF2B5EF4-FFF2-40B4-BE49-F238E27FC236}">
                <a16:creationId xmlns:a16="http://schemas.microsoft.com/office/drawing/2014/main" id="{84861E42-9F9A-A330-CA74-3E1714836A32}"/>
              </a:ext>
            </a:extLst>
          </p:cNvPr>
          <p:cNvSpPr/>
          <p:nvPr/>
        </p:nvSpPr>
        <p:spPr>
          <a:xfrm flipV="1">
            <a:off x="5942217" y="1226298"/>
            <a:ext cx="5249564" cy="4519266"/>
          </a:xfrm>
          <a:prstGeom prst="arc">
            <a:avLst>
              <a:gd name="adj1" fmla="val 288234"/>
              <a:gd name="adj2" fmla="val 100343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BDB3E0BA-AE12-37F1-E63F-29F883BA107C}"/>
              </a:ext>
            </a:extLst>
          </p:cNvPr>
          <p:cNvSpPr txBox="1"/>
          <p:nvPr/>
        </p:nvSpPr>
        <p:spPr>
          <a:xfrm>
            <a:off x="9041367" y="3053471"/>
            <a:ext cx="20666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Bellows chamber replacement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(vacuum leak)</a:t>
            </a:r>
          </a:p>
        </p:txBody>
      </p:sp>
      <p:cxnSp>
        <p:nvCxnSpPr>
          <p:cNvPr id="119" name="直線矢印コネクタ 118">
            <a:extLst>
              <a:ext uri="{FF2B5EF4-FFF2-40B4-BE49-F238E27FC236}">
                <a16:creationId xmlns:a16="http://schemas.microsoft.com/office/drawing/2014/main" id="{F987B84F-0135-DF8E-9DF8-16EE007E3453}"/>
              </a:ext>
            </a:extLst>
          </p:cNvPr>
          <p:cNvCxnSpPr>
            <a:cxnSpLocks/>
          </p:cNvCxnSpPr>
          <p:nvPr/>
        </p:nvCxnSpPr>
        <p:spPr>
          <a:xfrm flipV="1">
            <a:off x="10192116" y="2876225"/>
            <a:ext cx="838943" cy="2373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円弧 126">
            <a:extLst>
              <a:ext uri="{FF2B5EF4-FFF2-40B4-BE49-F238E27FC236}">
                <a16:creationId xmlns:a16="http://schemas.microsoft.com/office/drawing/2014/main" id="{AE62B65B-2C19-3E82-BE4B-E3AAD7A84F99}"/>
              </a:ext>
            </a:extLst>
          </p:cNvPr>
          <p:cNvSpPr/>
          <p:nvPr/>
        </p:nvSpPr>
        <p:spPr>
          <a:xfrm flipV="1">
            <a:off x="697045" y="1216940"/>
            <a:ext cx="5249564" cy="4519266"/>
          </a:xfrm>
          <a:prstGeom prst="arc">
            <a:avLst>
              <a:gd name="adj1" fmla="val 10493793"/>
              <a:gd name="adj2" fmla="val 1084393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59CCABFA-E92D-42AB-F52D-4BA74C144B99}"/>
              </a:ext>
            </a:extLst>
          </p:cNvPr>
          <p:cNvSpPr txBox="1"/>
          <p:nvPr/>
        </p:nvSpPr>
        <p:spPr>
          <a:xfrm>
            <a:off x="1207970" y="2838110"/>
            <a:ext cx="27886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Temporary countermeasure against vacuum leak from beam pipe welding line</a:t>
            </a:r>
          </a:p>
        </p:txBody>
      </p: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295A2CAF-3BD4-68B0-B410-38886A6D003E}"/>
              </a:ext>
            </a:extLst>
          </p:cNvPr>
          <p:cNvCxnSpPr>
            <a:cxnSpLocks/>
            <a:stCxn id="128" idx="1"/>
          </p:cNvCxnSpPr>
          <p:nvPr/>
        </p:nvCxnSpPr>
        <p:spPr>
          <a:xfrm flipH="1">
            <a:off x="788230" y="3068943"/>
            <a:ext cx="419740" cy="280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DCC1ABA-7079-AB21-9EB3-BCDBA680C3C6}"/>
              </a:ext>
            </a:extLst>
          </p:cNvPr>
          <p:cNvSpPr txBox="1"/>
          <p:nvPr/>
        </p:nvSpPr>
        <p:spPr>
          <a:xfrm>
            <a:off x="7973042" y="3608618"/>
            <a:ext cx="25562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Ion pump feedthrough replacement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(Abnormal discharge, Vacuum leak)</a:t>
            </a:r>
          </a:p>
        </p:txBody>
      </p:sp>
    </p:spTree>
    <p:extLst>
      <p:ext uri="{BB962C8B-B14F-4D97-AF65-F5344CB8AC3E}">
        <p14:creationId xmlns:p14="http://schemas.microsoft.com/office/powerpoint/2010/main" val="2678672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ED46A-1178-CD80-5370-4D96A9DC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8F7CDF-5285-7150-F552-1732E3709737}"/>
              </a:ext>
            </a:extLst>
          </p:cNvPr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3" name="Picture 5" descr="C:\Documents and Settings\Administrator\デスクトップ\keklogo_blue.gif">
            <a:extLst>
              <a:ext uri="{FF2B5EF4-FFF2-40B4-BE49-F238E27FC236}">
                <a16:creationId xmlns:a16="http://schemas.microsoft.com/office/drawing/2014/main" id="{1EB5D1AB-AF57-E650-347E-C4B99962E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>
            <a:extLst>
              <a:ext uri="{FF2B5EF4-FFF2-40B4-BE49-F238E27FC236}">
                <a16:creationId xmlns:a16="http://schemas.microsoft.com/office/drawing/2014/main" id="{E197CE3C-93CC-8C50-B32E-6BF54FC2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BB41539-6DE7-E41C-0B73-4D02BAA7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3563A-5760-4490-B9C0-0ADE44AA5E7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CA464014-A607-FE11-95E1-12D9BFF8F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26th March 2024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036E91A4-4E23-B75E-A994-266837B4E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The 27th KEKB Accelerator Review Committee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3E35D5B-4DFF-CFA3-05BA-6D69A4EFB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8B159EDD-24C8-B7D6-96F8-BB258C6C1BED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j-cs"/>
              </a:rPr>
              <a:t>Vacuum works during LS1 at a glance (BT&amp;DR)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4CCCC289-0EA4-DDD9-4BA7-1C74EEFF6008}"/>
              </a:ext>
            </a:extLst>
          </p:cNvPr>
          <p:cNvSpPr/>
          <p:nvPr/>
        </p:nvSpPr>
        <p:spPr>
          <a:xfrm>
            <a:off x="6400800" y="1484840"/>
            <a:ext cx="5419306" cy="4690725"/>
          </a:xfrm>
          <a:prstGeom prst="roundRect">
            <a:avLst>
              <a:gd name="adj" fmla="val 4280"/>
            </a:avLst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38F08C-90A6-2ADC-76A5-7FDA91DDCCA7}"/>
              </a:ext>
            </a:extLst>
          </p:cNvPr>
          <p:cNvSpPr txBox="1"/>
          <p:nvPr/>
        </p:nvSpPr>
        <p:spPr>
          <a:xfrm>
            <a:off x="6517658" y="1534015"/>
            <a:ext cx="5995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DR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D22B8A0B-CAF7-75F3-860D-33DEE2B6B1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449"/>
          <a:stretch/>
        </p:blipFill>
        <p:spPr>
          <a:xfrm>
            <a:off x="371894" y="2181096"/>
            <a:ext cx="5206448" cy="3255324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684EE1F7-4956-FE70-C41D-1F7EDD1703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509" r="12902"/>
          <a:stretch/>
        </p:blipFill>
        <p:spPr>
          <a:xfrm>
            <a:off x="6603053" y="1940529"/>
            <a:ext cx="5061897" cy="3751162"/>
          </a:xfrm>
          <a:prstGeom prst="rect">
            <a:avLst/>
          </a:prstGeom>
        </p:spPr>
      </p:pic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3C37E371-794A-6AD9-BF29-20ADD39142DC}"/>
              </a:ext>
            </a:extLst>
          </p:cNvPr>
          <p:cNvSpPr/>
          <p:nvPr/>
        </p:nvSpPr>
        <p:spPr>
          <a:xfrm>
            <a:off x="176564" y="1484840"/>
            <a:ext cx="5539619" cy="4690726"/>
          </a:xfrm>
          <a:prstGeom prst="roundRect">
            <a:avLst>
              <a:gd name="adj" fmla="val 4280"/>
            </a:avLst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A5A9552-A38B-F2C1-0B0F-AF2D6007B853}"/>
              </a:ext>
            </a:extLst>
          </p:cNvPr>
          <p:cNvSpPr txBox="1"/>
          <p:nvPr/>
        </p:nvSpPr>
        <p:spPr>
          <a:xfrm>
            <a:off x="331664" y="1571659"/>
            <a:ext cx="6271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弧 63">
            <a:extLst>
              <a:ext uri="{FF2B5EF4-FFF2-40B4-BE49-F238E27FC236}">
                <a16:creationId xmlns:a16="http://schemas.microsoft.com/office/drawing/2014/main" id="{9DD56C06-4AE3-76F4-779F-DF761012B65D}"/>
              </a:ext>
            </a:extLst>
          </p:cNvPr>
          <p:cNvSpPr/>
          <p:nvPr/>
        </p:nvSpPr>
        <p:spPr>
          <a:xfrm rot="5400000" flipH="1">
            <a:off x="7183448" y="2275718"/>
            <a:ext cx="2317750" cy="2911453"/>
          </a:xfrm>
          <a:prstGeom prst="arc">
            <a:avLst>
              <a:gd name="adj1" fmla="val 2460776"/>
              <a:gd name="adj2" fmla="val 8783158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弧 64">
            <a:extLst>
              <a:ext uri="{FF2B5EF4-FFF2-40B4-BE49-F238E27FC236}">
                <a16:creationId xmlns:a16="http://schemas.microsoft.com/office/drawing/2014/main" id="{AD332F6B-9E5D-7C62-AF41-73840D5B6C57}"/>
              </a:ext>
            </a:extLst>
          </p:cNvPr>
          <p:cNvSpPr/>
          <p:nvPr/>
        </p:nvSpPr>
        <p:spPr>
          <a:xfrm rot="5400000" flipH="1">
            <a:off x="7340698" y="2125512"/>
            <a:ext cx="1864938" cy="2911453"/>
          </a:xfrm>
          <a:prstGeom prst="arc">
            <a:avLst>
              <a:gd name="adj1" fmla="val 574207"/>
              <a:gd name="adj2" fmla="val 271752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弧 65">
            <a:extLst>
              <a:ext uri="{FF2B5EF4-FFF2-40B4-BE49-F238E27FC236}">
                <a16:creationId xmlns:a16="http://schemas.microsoft.com/office/drawing/2014/main" id="{5354C80B-3437-A48B-A7D7-2C4688E078BD}"/>
              </a:ext>
            </a:extLst>
          </p:cNvPr>
          <p:cNvSpPr/>
          <p:nvPr/>
        </p:nvSpPr>
        <p:spPr>
          <a:xfrm rot="5400000" flipH="1">
            <a:off x="7318722" y="2283298"/>
            <a:ext cx="1803400" cy="3245544"/>
          </a:xfrm>
          <a:prstGeom prst="arc">
            <a:avLst>
              <a:gd name="adj1" fmla="val 8774658"/>
              <a:gd name="adj2" fmla="val 1109522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C0CDB036-CA8C-62C7-7895-45514414E364}"/>
              </a:ext>
            </a:extLst>
          </p:cNvPr>
          <p:cNvSpPr txBox="1"/>
          <p:nvPr/>
        </p:nvSpPr>
        <p:spPr>
          <a:xfrm>
            <a:off x="6768260" y="5552467"/>
            <a:ext cx="26921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Removal and reinstallation of Ext. kicker chambers for Kicker PS work</a:t>
            </a:r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7207F15C-F59F-04E4-4A4C-35AD848349C4}"/>
              </a:ext>
            </a:extLst>
          </p:cNvPr>
          <p:cNvCxnSpPr>
            <a:cxnSpLocks/>
          </p:cNvCxnSpPr>
          <p:nvPr/>
        </p:nvCxnSpPr>
        <p:spPr>
          <a:xfrm flipV="1">
            <a:off x="7805120" y="4904002"/>
            <a:ext cx="309214" cy="6426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フリーフォーム: 図形 71">
            <a:extLst>
              <a:ext uri="{FF2B5EF4-FFF2-40B4-BE49-F238E27FC236}">
                <a16:creationId xmlns:a16="http://schemas.microsoft.com/office/drawing/2014/main" id="{D3E40234-808B-CB1F-C201-64A41A301141}"/>
              </a:ext>
            </a:extLst>
          </p:cNvPr>
          <p:cNvSpPr/>
          <p:nvPr/>
        </p:nvSpPr>
        <p:spPr>
          <a:xfrm>
            <a:off x="425450" y="4318820"/>
            <a:ext cx="660400" cy="381000"/>
          </a:xfrm>
          <a:custGeom>
            <a:avLst/>
            <a:gdLst>
              <a:gd name="connsiteX0" fmla="*/ 0 w 660400"/>
              <a:gd name="connsiteY0" fmla="*/ 381000 h 381000"/>
              <a:gd name="connsiteX1" fmla="*/ 431800 w 660400"/>
              <a:gd name="connsiteY1" fmla="*/ 241300 h 381000"/>
              <a:gd name="connsiteX2" fmla="*/ 660400 w 660400"/>
              <a:gd name="connsiteY2" fmla="*/ 0 h 381000"/>
              <a:gd name="connsiteX3" fmla="*/ 660400 w 660400"/>
              <a:gd name="connsiteY3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400" h="381000">
                <a:moveTo>
                  <a:pt x="0" y="381000"/>
                </a:moveTo>
                <a:cubicBezTo>
                  <a:pt x="160866" y="342900"/>
                  <a:pt x="321733" y="304800"/>
                  <a:pt x="431800" y="241300"/>
                </a:cubicBezTo>
                <a:cubicBezTo>
                  <a:pt x="541867" y="177800"/>
                  <a:pt x="660400" y="0"/>
                  <a:pt x="660400" y="0"/>
                </a:cubicBezTo>
                <a:lnTo>
                  <a:pt x="66040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弧 72">
            <a:extLst>
              <a:ext uri="{FF2B5EF4-FFF2-40B4-BE49-F238E27FC236}">
                <a16:creationId xmlns:a16="http://schemas.microsoft.com/office/drawing/2014/main" id="{1EF6D7A9-F01F-6AD1-5983-899FA864E963}"/>
              </a:ext>
            </a:extLst>
          </p:cNvPr>
          <p:cNvSpPr/>
          <p:nvPr/>
        </p:nvSpPr>
        <p:spPr>
          <a:xfrm rot="5400000" flipH="1">
            <a:off x="2586037" y="2726492"/>
            <a:ext cx="1990726" cy="1508256"/>
          </a:xfrm>
          <a:prstGeom prst="arc">
            <a:avLst>
              <a:gd name="adj1" fmla="val 18726813"/>
              <a:gd name="adj2" fmla="val 203377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7408F3BE-1069-FF0B-3A2E-11D50D2274DC}"/>
              </a:ext>
            </a:extLst>
          </p:cNvPr>
          <p:cNvSpPr txBox="1"/>
          <p:nvPr/>
        </p:nvSpPr>
        <p:spPr>
          <a:xfrm>
            <a:off x="1125399" y="5452734"/>
            <a:ext cx="20680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Removal and reinstallation of bellows chambers for magnet alignment (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BTe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&amp;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BTp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)</a:t>
            </a:r>
          </a:p>
        </p:txBody>
      </p: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08A3446D-FC1E-F46C-B6E2-DC29BD84B71B}"/>
              </a:ext>
            </a:extLst>
          </p:cNvPr>
          <p:cNvCxnSpPr>
            <a:cxnSpLocks/>
          </p:cNvCxnSpPr>
          <p:nvPr/>
        </p:nvCxnSpPr>
        <p:spPr>
          <a:xfrm flipH="1" flipV="1">
            <a:off x="958850" y="4566470"/>
            <a:ext cx="708779" cy="774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AFBA6833-1286-845B-6696-0C55F56A5462}"/>
              </a:ext>
            </a:extLst>
          </p:cNvPr>
          <p:cNvSpPr txBox="1"/>
          <p:nvPr/>
        </p:nvSpPr>
        <p:spPr>
          <a:xfrm>
            <a:off x="2204916" y="1571659"/>
            <a:ext cx="32550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Installation of V-offset bellows chambers (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BTp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Installation of CSR monitor chamber (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BTp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)</a:t>
            </a:r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128E3073-3C7F-3083-326B-77F000DE1C83}"/>
              </a:ext>
            </a:extLst>
          </p:cNvPr>
          <p:cNvCxnSpPr>
            <a:cxnSpLocks/>
          </p:cNvCxnSpPr>
          <p:nvPr/>
        </p:nvCxnSpPr>
        <p:spPr>
          <a:xfrm flipH="1">
            <a:off x="3599064" y="1981589"/>
            <a:ext cx="88033" cy="4377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A15FE80F-FC87-3D12-B4B6-CE75BE6A7379}"/>
              </a:ext>
            </a:extLst>
          </p:cNvPr>
          <p:cNvCxnSpPr>
            <a:cxnSpLocks/>
          </p:cNvCxnSpPr>
          <p:nvPr/>
        </p:nvCxnSpPr>
        <p:spPr>
          <a:xfrm>
            <a:off x="8317172" y="4804217"/>
            <a:ext cx="2108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矢印コネクタ 97">
            <a:extLst>
              <a:ext uri="{FF2B5EF4-FFF2-40B4-BE49-F238E27FC236}">
                <a16:creationId xmlns:a16="http://schemas.microsoft.com/office/drawing/2014/main" id="{3EF430D8-0CFD-6CC6-21DC-6F73EBF277FE}"/>
              </a:ext>
            </a:extLst>
          </p:cNvPr>
          <p:cNvCxnSpPr>
            <a:cxnSpLocks/>
          </p:cNvCxnSpPr>
          <p:nvPr/>
        </p:nvCxnSpPr>
        <p:spPr>
          <a:xfrm flipH="1" flipV="1">
            <a:off x="8447981" y="4855797"/>
            <a:ext cx="930969" cy="4207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62493080-5E12-2D12-B92F-A443BD0BBF36}"/>
              </a:ext>
            </a:extLst>
          </p:cNvPr>
          <p:cNvSpPr txBox="1"/>
          <p:nvPr/>
        </p:nvSpPr>
        <p:spPr>
          <a:xfrm>
            <a:off x="9431060" y="5258405"/>
            <a:ext cx="20014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RF 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cavity work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フリーフォーム: 図形 101">
            <a:extLst>
              <a:ext uri="{FF2B5EF4-FFF2-40B4-BE49-F238E27FC236}">
                <a16:creationId xmlns:a16="http://schemas.microsoft.com/office/drawing/2014/main" id="{5E3F2256-8A6F-DF2E-5FFB-6FB16AD135C8}"/>
              </a:ext>
            </a:extLst>
          </p:cNvPr>
          <p:cNvSpPr/>
          <p:nvPr/>
        </p:nvSpPr>
        <p:spPr>
          <a:xfrm flipH="1">
            <a:off x="2719794" y="4299055"/>
            <a:ext cx="609600" cy="381000"/>
          </a:xfrm>
          <a:custGeom>
            <a:avLst/>
            <a:gdLst>
              <a:gd name="connsiteX0" fmla="*/ 0 w 660400"/>
              <a:gd name="connsiteY0" fmla="*/ 381000 h 381000"/>
              <a:gd name="connsiteX1" fmla="*/ 431800 w 660400"/>
              <a:gd name="connsiteY1" fmla="*/ 241300 h 381000"/>
              <a:gd name="connsiteX2" fmla="*/ 660400 w 660400"/>
              <a:gd name="connsiteY2" fmla="*/ 0 h 381000"/>
              <a:gd name="connsiteX3" fmla="*/ 660400 w 660400"/>
              <a:gd name="connsiteY3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400" h="381000">
                <a:moveTo>
                  <a:pt x="0" y="381000"/>
                </a:moveTo>
                <a:cubicBezTo>
                  <a:pt x="160866" y="342900"/>
                  <a:pt x="321733" y="304800"/>
                  <a:pt x="431800" y="241300"/>
                </a:cubicBezTo>
                <a:cubicBezTo>
                  <a:pt x="541867" y="177800"/>
                  <a:pt x="660400" y="0"/>
                  <a:pt x="660400" y="0"/>
                </a:cubicBezTo>
                <a:lnTo>
                  <a:pt x="66040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5BE2FEB8-29CD-530C-5E64-40D44FB83D41}"/>
              </a:ext>
            </a:extLst>
          </p:cNvPr>
          <p:cNvCxnSpPr>
            <a:cxnSpLocks/>
          </p:cNvCxnSpPr>
          <p:nvPr/>
        </p:nvCxnSpPr>
        <p:spPr>
          <a:xfrm flipV="1">
            <a:off x="2034048" y="4680055"/>
            <a:ext cx="873930" cy="661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710B8D1A-F6BF-0DFB-1DE0-5D7BCA9B40B6}"/>
              </a:ext>
            </a:extLst>
          </p:cNvPr>
          <p:cNvCxnSpPr>
            <a:cxnSpLocks/>
          </p:cNvCxnSpPr>
          <p:nvPr/>
        </p:nvCxnSpPr>
        <p:spPr>
          <a:xfrm flipV="1">
            <a:off x="2851150" y="2756720"/>
            <a:ext cx="222250" cy="2413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32D4D94D-244F-1197-A6A0-7403C3B376A3}"/>
              </a:ext>
            </a:extLst>
          </p:cNvPr>
          <p:cNvCxnSpPr>
            <a:cxnSpLocks/>
          </p:cNvCxnSpPr>
          <p:nvPr/>
        </p:nvCxnSpPr>
        <p:spPr>
          <a:xfrm>
            <a:off x="3744987" y="1122652"/>
            <a:ext cx="8235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72CD71E9-28F0-D742-A6C9-DD83BA1D7F58}"/>
              </a:ext>
            </a:extLst>
          </p:cNvPr>
          <p:cNvSpPr txBox="1"/>
          <p:nvPr/>
        </p:nvSpPr>
        <p:spPr>
          <a:xfrm>
            <a:off x="4568807" y="932099"/>
            <a:ext cx="376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: Area open to dry nitrogen or atmosphere</a:t>
            </a: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E3BDDF08-E58D-5871-7712-BCE656B33CA1}"/>
              </a:ext>
            </a:extLst>
          </p:cNvPr>
          <p:cNvSpPr txBox="1"/>
          <p:nvPr/>
        </p:nvSpPr>
        <p:spPr>
          <a:xfrm>
            <a:off x="273910" y="2188728"/>
            <a:ext cx="2701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Installation of OTR screen monitor (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BTp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)</a:t>
            </a:r>
          </a:p>
        </p:txBody>
      </p:sp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id="{5E137185-0D86-3079-F246-C302A05B169C}"/>
              </a:ext>
            </a:extLst>
          </p:cNvPr>
          <p:cNvCxnSpPr>
            <a:cxnSpLocks/>
          </p:cNvCxnSpPr>
          <p:nvPr/>
        </p:nvCxnSpPr>
        <p:spPr>
          <a:xfrm>
            <a:off x="2336192" y="2473359"/>
            <a:ext cx="618585" cy="3865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B1E656F9-4EAF-469A-EBF8-F9DECCFE3A51}"/>
              </a:ext>
            </a:extLst>
          </p:cNvPr>
          <p:cNvCxnSpPr>
            <a:cxnSpLocks/>
          </p:cNvCxnSpPr>
          <p:nvPr/>
        </p:nvCxnSpPr>
        <p:spPr>
          <a:xfrm>
            <a:off x="2336192" y="2465727"/>
            <a:ext cx="841179" cy="825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852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E2FCF6-506F-8585-853C-05AB51A1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Major upgrade items of </a:t>
            </a:r>
            <a:r>
              <a:rPr kumimoji="1" lang="en-US" altLang="ja-JP" dirty="0" err="1"/>
              <a:t>LS1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2EBDE3-3A7A-1F6A-9352-BB8A832F6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Replacement of damaged collimator heads on both rings.</a:t>
            </a:r>
          </a:p>
          <a:p>
            <a:r>
              <a:rPr lang="en-US" altLang="ja-JP" dirty="0" err="1"/>
              <a:t>QCSR</a:t>
            </a:r>
            <a:r>
              <a:rPr lang="en-US" altLang="ja-JP" dirty="0"/>
              <a:t> cryostat vacuum leak </a:t>
            </a:r>
            <a:endParaRPr kumimoji="1" lang="en-US" altLang="ja-JP" dirty="0"/>
          </a:p>
          <a:p>
            <a:r>
              <a:rPr kumimoji="1" lang="en-US" altLang="ja-JP" dirty="0"/>
              <a:t>Aperture enlargement of injection channel and </a:t>
            </a:r>
            <a:r>
              <a:rPr lang="en-US" altLang="ja-JP" dirty="0"/>
              <a:t>modification of injection final septum </a:t>
            </a:r>
            <a:r>
              <a:rPr kumimoji="1" lang="en-US" altLang="ja-JP" dirty="0"/>
              <a:t>of HER.</a:t>
            </a:r>
          </a:p>
          <a:p>
            <a:r>
              <a:rPr lang="en-US" altLang="ja-JP" dirty="0"/>
              <a:t>IR radiation shield modifications.</a:t>
            </a:r>
          </a:p>
          <a:p>
            <a:r>
              <a:rPr kumimoji="1" lang="en-US" altLang="ja-JP" dirty="0"/>
              <a:t>Non-linear collimator at OHO straight section of </a:t>
            </a:r>
            <a:r>
              <a:rPr kumimoji="1" lang="en-US" altLang="ja-JP" dirty="0" err="1"/>
              <a:t>LER</a:t>
            </a:r>
            <a:r>
              <a:rPr kumimoji="1" lang="en-US" altLang="ja-JP" dirty="0"/>
              <a:t>.</a:t>
            </a:r>
          </a:p>
          <a:p>
            <a:r>
              <a:rPr kumimoji="1" lang="en-US" altLang="ja-JP" dirty="0"/>
              <a:t>Installment of beam loss monitors/ acoustic sensors/ bunch oscillation monitors to monitor sudden beam loss event.</a:t>
            </a:r>
          </a:p>
          <a:p>
            <a:r>
              <a:rPr lang="en-US" altLang="ja-JP" dirty="0"/>
              <a:t>DR kicker power supply maintenance. 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Detailed story will be presented by the individual talks.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DB6608-DBC8-B34B-1726-82D2EFB5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0370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3563A-5760-4490-B9C0-0ADE44AA5E7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2023/3/22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SKEKB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ルミノシティ問題対策会議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37C7898-9935-5DF7-7757-56D58794C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44" y="159260"/>
            <a:ext cx="10841378" cy="6122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828A31F-40A2-0C51-1F5E-5D5140883912}"/>
              </a:ext>
            </a:extLst>
          </p:cNvPr>
          <p:cNvSpPr txBox="1"/>
          <p:nvPr/>
        </p:nvSpPr>
        <p:spPr>
          <a:xfrm>
            <a:off x="10987013" y="107937"/>
            <a:ext cx="67158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T. Oki</a:t>
            </a:r>
          </a:p>
        </p:txBody>
      </p:sp>
    </p:spTree>
    <p:extLst>
      <p:ext uri="{BB962C8B-B14F-4D97-AF65-F5344CB8AC3E}">
        <p14:creationId xmlns:p14="http://schemas.microsoft.com/office/powerpoint/2010/main" val="841503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Aperture enlargement of HER injection channel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2022/22/Feb.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>
          <a:xfrm>
            <a:off x="4038600" y="6475618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BPAC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3563A-5760-4490-B9C0-0ADE44AA5E7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9830BA0C-1856-4419-B6B7-D474289083B4}"/>
              </a:ext>
            </a:extLst>
          </p:cNvPr>
          <p:cNvSpPr txBox="1">
            <a:spLocks/>
          </p:cNvSpPr>
          <p:nvPr/>
        </p:nvSpPr>
        <p:spPr>
          <a:xfrm>
            <a:off x="27938" y="995252"/>
            <a:ext cx="5197635" cy="2724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  <a:sym typeface="Symbol" panose="05050102010706020507" pitchFamily="18" charset="2"/>
              </a:rPr>
              <a:t>Problem of HER injection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Wall can be an obstacle to injection.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 wall should be placed between beam channels for stored beam and injected beam.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Injected beam orbit is too close to the wall.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High levels of radiation detected at the injection BPM chamber indicates that the injected beam hits the wall.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It is hard to modify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the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injection beam orbit.</a:t>
            </a:r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⇒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it is necessary to enlarge the horizontal aperture</a:t>
            </a:r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    of the injection channel.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4A6CADF-C909-45A2-9C17-F7BF4E48A2A0}"/>
              </a:ext>
            </a:extLst>
          </p:cNvPr>
          <p:cNvGrpSpPr/>
          <p:nvPr/>
        </p:nvGrpSpPr>
        <p:grpSpPr>
          <a:xfrm>
            <a:off x="5225573" y="1638735"/>
            <a:ext cx="6901111" cy="4569655"/>
            <a:chOff x="5225573" y="1424049"/>
            <a:chExt cx="6901111" cy="456965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BAD86740-CA32-4611-B040-4AAD0CA2C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5573" y="1424049"/>
              <a:ext cx="6901111" cy="45696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E6F3EB0-2956-4564-82EF-14932843485F}"/>
                </a:ext>
              </a:extLst>
            </p:cNvPr>
            <p:cNvSpPr/>
            <p:nvPr/>
          </p:nvSpPr>
          <p:spPr>
            <a:xfrm>
              <a:off x="6313224" y="3613548"/>
              <a:ext cx="4090000" cy="6560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8380691-342A-4C3E-BC48-A2541BC66B36}"/>
              </a:ext>
            </a:extLst>
          </p:cNvPr>
          <p:cNvSpPr txBox="1"/>
          <p:nvPr/>
        </p:nvSpPr>
        <p:spPr>
          <a:xfrm>
            <a:off x="10278345" y="5881669"/>
            <a:ext cx="176298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M. Kikuchi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(2021.12.03)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BITF meeting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8BB3040-D11C-4711-88F5-E15ACFBCC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5941" y="1099407"/>
            <a:ext cx="1780625" cy="1316921"/>
          </a:xfrm>
          <a:prstGeom prst="rect">
            <a:avLst/>
          </a:prstGeom>
        </p:spPr>
      </p:pic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14907C04-A399-4D8A-B5ED-C1027428E172}"/>
              </a:ext>
            </a:extLst>
          </p:cNvPr>
          <p:cNvCxnSpPr>
            <a:cxnSpLocks/>
          </p:cNvCxnSpPr>
          <p:nvPr/>
        </p:nvCxnSpPr>
        <p:spPr>
          <a:xfrm flipH="1">
            <a:off x="8676128" y="1444665"/>
            <a:ext cx="251987" cy="238356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266B54C-6DA9-4E42-B4DA-F8D87E2CDC00}"/>
              </a:ext>
            </a:extLst>
          </p:cNvPr>
          <p:cNvCxnSpPr>
            <a:cxnSpLocks/>
          </p:cNvCxnSpPr>
          <p:nvPr/>
        </p:nvCxnSpPr>
        <p:spPr>
          <a:xfrm>
            <a:off x="8928115" y="1444665"/>
            <a:ext cx="2553705" cy="3903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D6F8BD65-A254-49BC-A77E-89B0255C9420}"/>
              </a:ext>
            </a:extLst>
          </p:cNvPr>
          <p:cNvCxnSpPr>
            <a:cxnSpLocks/>
          </p:cNvCxnSpPr>
          <p:nvPr/>
        </p:nvCxnSpPr>
        <p:spPr>
          <a:xfrm>
            <a:off x="8963639" y="1466279"/>
            <a:ext cx="1312302" cy="1724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20519F8-91B6-4C16-B1A4-40FC5F9F1E33}"/>
              </a:ext>
            </a:extLst>
          </p:cNvPr>
          <p:cNvSpPr txBox="1"/>
          <p:nvPr/>
        </p:nvSpPr>
        <p:spPr>
          <a:xfrm>
            <a:off x="8388893" y="1100569"/>
            <a:ext cx="96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wall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F9213BB-3D55-4597-9BBB-48FAC35A8372}"/>
              </a:ext>
            </a:extLst>
          </p:cNvPr>
          <p:cNvSpPr txBox="1"/>
          <p:nvPr/>
        </p:nvSpPr>
        <p:spPr>
          <a:xfrm>
            <a:off x="6207846" y="1112211"/>
            <a:ext cx="1780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No enough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room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586728C8-C197-4035-B712-994F4B488242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7098159" y="1450765"/>
            <a:ext cx="3305065" cy="244307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図 45">
            <a:extLst>
              <a:ext uri="{FF2B5EF4-FFF2-40B4-BE49-F238E27FC236}">
                <a16:creationId xmlns:a16="http://schemas.microsoft.com/office/drawing/2014/main" id="{46455DD7-FB1A-461F-AE71-6D80330C9E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060"/>
          <a:stretch/>
        </p:blipFill>
        <p:spPr>
          <a:xfrm>
            <a:off x="206263" y="3657677"/>
            <a:ext cx="2317223" cy="1603642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2D2D05F7-C24D-4D6E-AC61-201719089D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9373"/>
          <a:stretch/>
        </p:blipFill>
        <p:spPr>
          <a:xfrm>
            <a:off x="2638291" y="3684929"/>
            <a:ext cx="2383048" cy="1555288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1C26913-5874-4129-91B7-5B6533B65AE4}"/>
              </a:ext>
            </a:extLst>
          </p:cNvPr>
          <p:cNvSpPr txBox="1"/>
          <p:nvPr/>
        </p:nvSpPr>
        <p:spPr>
          <a:xfrm>
            <a:off x="1445509" y="3647530"/>
            <a:ext cx="221182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N. Iida (2022.1.21) BITF meeting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2BF0CC-6218-49AC-BD12-F1FA02682FBC}"/>
              </a:ext>
            </a:extLst>
          </p:cNvPr>
          <p:cNvSpPr txBox="1"/>
          <p:nvPr/>
        </p:nvSpPr>
        <p:spPr>
          <a:xfrm>
            <a:off x="74860" y="5193215"/>
            <a:ext cx="5358254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What is planned during LS1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Replacement of three beam chambers with new ones.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Update of injection BPM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⇒ 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More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precise</a:t>
            </a:r>
            <a:r>
              <a: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injection tuning </a:t>
            </a:r>
          </a:p>
        </p:txBody>
      </p:sp>
    </p:spTree>
    <p:extLst>
      <p:ext uri="{BB962C8B-B14F-4D97-AF65-F5344CB8AC3E}">
        <p14:creationId xmlns:p14="http://schemas.microsoft.com/office/powerpoint/2010/main" val="633408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IR radiation shield modification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2022/22/Feb.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>
          <a:xfrm>
            <a:off x="4038600" y="6475618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BPAC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3563A-5760-4490-B9C0-0ADE44AA5E7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E548AE5-4D60-42FA-8E0D-9A03E1218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63" y="1088659"/>
            <a:ext cx="5841541" cy="4418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4E95645-EBF2-43CD-9BB6-AEA8E792C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668" y="990257"/>
            <a:ext cx="2744236" cy="2146962"/>
          </a:xfrm>
          <a:prstGeom prst="rect">
            <a:avLst/>
          </a:prstGeom>
        </p:spPr>
      </p:pic>
      <p:pic>
        <p:nvPicPr>
          <p:cNvPr id="19" name="コンテンツ プレースホルダー 3">
            <a:extLst>
              <a:ext uri="{FF2B5EF4-FFF2-40B4-BE49-F238E27FC236}">
                <a16:creationId xmlns:a16="http://schemas.microsoft.com/office/drawing/2014/main" id="{27C122DB-66E3-463D-BC74-8E8B8C5FF1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9038" y="1035591"/>
            <a:ext cx="2522534" cy="205629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A60BCA1-9C1D-4E77-AAFB-41DF81A864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0623" y="3514046"/>
            <a:ext cx="4388941" cy="2200054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AE6C3C1C-7EA4-47C6-A9D3-07173538F610}"/>
              </a:ext>
            </a:extLst>
          </p:cNvPr>
          <p:cNvSpPr/>
          <p:nvPr/>
        </p:nvSpPr>
        <p:spPr>
          <a:xfrm>
            <a:off x="9266123" y="1855057"/>
            <a:ext cx="465134" cy="3817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695DC18-A87D-48DB-8C68-F39FF12ED94F}"/>
              </a:ext>
            </a:extLst>
          </p:cNvPr>
          <p:cNvSpPr txBox="1"/>
          <p:nvPr/>
        </p:nvSpPr>
        <p:spPr>
          <a:xfrm>
            <a:off x="11140229" y="2860220"/>
            <a:ext cx="1018675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K. Nakamura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581017D-0753-40CE-8E53-ACF0E7359503}"/>
              </a:ext>
            </a:extLst>
          </p:cNvPr>
          <p:cNvSpPr txBox="1"/>
          <p:nvPr/>
        </p:nvSpPr>
        <p:spPr>
          <a:xfrm>
            <a:off x="11008212" y="3572510"/>
            <a:ext cx="84856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Y. Arimoto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FABE503-1498-4632-A4B9-210B58A025D3}"/>
              </a:ext>
            </a:extLst>
          </p:cNvPr>
          <p:cNvSpPr txBox="1"/>
          <p:nvPr/>
        </p:nvSpPr>
        <p:spPr>
          <a:xfrm>
            <a:off x="7682064" y="3097282"/>
            <a:ext cx="3633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New heavy metal shield on IP bellows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ECC24A5-15C6-4321-AB06-826ED31D954C}"/>
              </a:ext>
            </a:extLst>
          </p:cNvPr>
          <p:cNvSpPr txBox="1"/>
          <p:nvPr/>
        </p:nvSpPr>
        <p:spPr>
          <a:xfrm>
            <a:off x="7015156" y="5714100"/>
            <a:ext cx="4975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Material change from W to SUS (QCS cryostat front plate)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(Tip of QCS cryostat will be modified to make more space)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B880F898-84B8-4CAE-A0D5-5B1E130594CB}"/>
              </a:ext>
            </a:extLst>
          </p:cNvPr>
          <p:cNvSpPr/>
          <p:nvPr/>
        </p:nvSpPr>
        <p:spPr>
          <a:xfrm>
            <a:off x="10902462" y="4071815"/>
            <a:ext cx="530033" cy="1034637"/>
          </a:xfrm>
          <a:prstGeom prst="ellipse">
            <a:avLst/>
          </a:pr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26C07D53-E911-4496-A81D-079CF5DD06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233" b="12645"/>
          <a:stretch/>
        </p:blipFill>
        <p:spPr>
          <a:xfrm>
            <a:off x="201781" y="5548590"/>
            <a:ext cx="5131915" cy="830998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FFB3FE-10B3-4A3B-ADD5-4A773B659C30}"/>
              </a:ext>
            </a:extLst>
          </p:cNvPr>
          <p:cNvSpPr txBox="1"/>
          <p:nvPr/>
        </p:nvSpPr>
        <p:spPr>
          <a:xfrm>
            <a:off x="4928130" y="5753979"/>
            <a:ext cx="200833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K. Nakamura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(2022.02.04)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en-US" altLang="ja-JP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th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SuperKEKB long-term operation plan meeting</a:t>
            </a:r>
          </a:p>
        </p:txBody>
      </p:sp>
    </p:spTree>
    <p:extLst>
      <p:ext uri="{BB962C8B-B14F-4D97-AF65-F5344CB8AC3E}">
        <p14:creationId xmlns:p14="http://schemas.microsoft.com/office/powerpoint/2010/main" val="3032012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4E071F-2149-BE37-B556-1441A8C8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QCS-R re-install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6CD3EC-0D0D-B50F-B1AD-0940CDBA3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Re-tried on 23/Oct/2023 with</a:t>
            </a:r>
          </a:p>
          <a:p>
            <a:pPr lvl="1"/>
            <a:r>
              <a:rPr lang="en-US" altLang="ja-JP" dirty="0"/>
              <a:t>Modified </a:t>
            </a:r>
            <a:r>
              <a:rPr lang="en-US" altLang="ja-JP" dirty="0" err="1"/>
              <a:t>RVC</a:t>
            </a:r>
            <a:r>
              <a:rPr lang="en-US" altLang="ja-JP" dirty="0"/>
              <a:t> gear</a:t>
            </a:r>
          </a:p>
          <a:p>
            <a:pPr lvl="1"/>
            <a:r>
              <a:rPr kumimoji="1" lang="en-US" altLang="ja-JP" dirty="0"/>
              <a:t>Modified </a:t>
            </a:r>
            <a:r>
              <a:rPr kumimoji="1" lang="en-US" altLang="ja-JP" dirty="0" err="1"/>
              <a:t>VXD</a:t>
            </a:r>
            <a:r>
              <a:rPr kumimoji="1" lang="en-US" altLang="ja-JP" dirty="0"/>
              <a:t> cable support</a:t>
            </a:r>
          </a:p>
          <a:p>
            <a:pPr lvl="1"/>
            <a:r>
              <a:rPr lang="en-US" altLang="ja-JP" dirty="0"/>
              <a:t>The QCS supports was c</a:t>
            </a:r>
            <a:r>
              <a:rPr kumimoji="1" lang="en-US" altLang="ja-JP" dirty="0"/>
              <a:t>arefully advanced by Tanaka-</a:t>
            </a:r>
            <a:r>
              <a:rPr kumimoji="1" lang="en-US" altLang="ja-JP" dirty="0" err="1"/>
              <a:t>san</a:t>
            </a:r>
            <a:r>
              <a:rPr kumimoji="1" lang="en-US" altLang="ja-JP" dirty="0"/>
              <a:t>.</a:t>
            </a:r>
          </a:p>
          <a:p>
            <a:r>
              <a:rPr kumimoji="1" lang="en-US" altLang="ja-JP" dirty="0" err="1"/>
              <a:t>RVC</a:t>
            </a:r>
            <a:r>
              <a:rPr kumimoji="1" lang="en-US" altLang="ja-JP" dirty="0"/>
              <a:t> worked very smoothly</a:t>
            </a:r>
            <a:r>
              <a:rPr lang="en-US" altLang="ja-JP" dirty="0"/>
              <a:t>– no vacuum leak found.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B41935-7ED1-7BA3-F276-AADAAEFE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/>
              <a:pPr/>
              <a:t>18</a:t>
            </a:fld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31BBFDB-6609-12CE-9574-233AC2285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83" y="3428999"/>
            <a:ext cx="10721354" cy="206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54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図 45" descr="屋内, 天井, キッチン, いっぱい が含まれている画像&#10;&#10;自動的に生成された説明">
            <a:extLst>
              <a:ext uri="{FF2B5EF4-FFF2-40B4-BE49-F238E27FC236}">
                <a16:creationId xmlns:a16="http://schemas.microsoft.com/office/drawing/2014/main" id="{3D179D44-46E9-4662-A673-B53970897D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14546" r="17586" b="12571"/>
          <a:stretch/>
        </p:blipFill>
        <p:spPr>
          <a:xfrm>
            <a:off x="8380041" y="726690"/>
            <a:ext cx="3492014" cy="284243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IR radiation shield modification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j-cs"/>
              </a:rPr>
              <a:t>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2022/22/Feb.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>
          <a:xfrm>
            <a:off x="4038600" y="6475618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BPAC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3563A-5760-4490-B9C0-0ADE44AA5E7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9830BA0C-1856-4419-B6B7-D474289083B4}"/>
              </a:ext>
            </a:extLst>
          </p:cNvPr>
          <p:cNvSpPr txBox="1">
            <a:spLocks/>
          </p:cNvSpPr>
          <p:nvPr/>
        </p:nvSpPr>
        <p:spPr>
          <a:xfrm>
            <a:off x="17927" y="1042978"/>
            <a:ext cx="9682664" cy="5412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Additional concrete shield (IR) &amp; polyethylene shield (Belle2)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75D83733-4973-4CF8-A5D4-12E6ACA2047B}"/>
              </a:ext>
            </a:extLst>
          </p:cNvPr>
          <p:cNvSpPr txBox="1">
            <a:spLocks/>
          </p:cNvSpPr>
          <p:nvPr/>
        </p:nvSpPr>
        <p:spPr>
          <a:xfrm>
            <a:off x="-1" y="1453127"/>
            <a:ext cx="7852439" cy="5412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For shielding fast neutrons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New concrete shields and polyethylene (PE) shield will be added to a space that currently has no shield.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Additional PE shields around QCS are also planed.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Expected effects of shield modification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Physics run with wider collimator setting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Physics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run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with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larger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total currents and bunch current</a:t>
            </a:r>
          </a:p>
        </p:txBody>
      </p:sp>
      <p:pic>
        <p:nvPicPr>
          <p:cNvPr id="12" name="図 11" descr="屋内, 荷物, 部屋, 座る が含まれている画像&#10;&#10;自動的に生成された説明">
            <a:extLst>
              <a:ext uri="{FF2B5EF4-FFF2-40B4-BE49-F238E27FC236}">
                <a16:creationId xmlns:a16="http://schemas.microsoft.com/office/drawing/2014/main" id="{CE097F4D-7AFB-43E6-80F1-684728CA5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41" y="3703036"/>
            <a:ext cx="3511164" cy="2633373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F9BB81AB-B753-49A4-BCF9-6559EC6B6E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</a:blip>
          <a:srcRect b="20034"/>
          <a:stretch/>
        </p:blipFill>
        <p:spPr>
          <a:xfrm>
            <a:off x="4216842" y="3497919"/>
            <a:ext cx="3285857" cy="2895787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3DC44F3D-CFB5-406D-875D-55A9072566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277" y="3714965"/>
            <a:ext cx="3436123" cy="2657794"/>
          </a:xfrm>
          <a:prstGeom prst="rect">
            <a:avLst/>
          </a:prstGeom>
        </p:spPr>
      </p:pic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B77829E9-D32E-4357-BAA4-5E91DC14BD62}"/>
              </a:ext>
            </a:extLst>
          </p:cNvPr>
          <p:cNvCxnSpPr>
            <a:cxnSpLocks/>
          </p:cNvCxnSpPr>
          <p:nvPr/>
        </p:nvCxnSpPr>
        <p:spPr>
          <a:xfrm flipH="1">
            <a:off x="2441347" y="4159485"/>
            <a:ext cx="1583350" cy="63213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DEA0E1AB-D69C-45F9-A058-A79C5BC89A41}"/>
              </a:ext>
            </a:extLst>
          </p:cNvPr>
          <p:cNvCxnSpPr>
            <a:cxnSpLocks/>
          </p:cNvCxnSpPr>
          <p:nvPr/>
        </p:nvCxnSpPr>
        <p:spPr>
          <a:xfrm>
            <a:off x="4102671" y="4159485"/>
            <a:ext cx="1395722" cy="53985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E4D8428-D425-4A25-AFF8-C2EB362AD877}"/>
              </a:ext>
            </a:extLst>
          </p:cNvPr>
          <p:cNvSpPr txBox="1"/>
          <p:nvPr/>
        </p:nvSpPr>
        <p:spPr>
          <a:xfrm>
            <a:off x="3427522" y="3816117"/>
            <a:ext cx="1785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Add PE shields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2C79CE0-7169-429E-9727-87B0886A1D2D}"/>
              </a:ext>
            </a:extLst>
          </p:cNvPr>
          <p:cNvSpPr txBox="1"/>
          <p:nvPr/>
        </p:nvSpPr>
        <p:spPr>
          <a:xfrm>
            <a:off x="3081131" y="6075900"/>
            <a:ext cx="2593883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H. Yamaoka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(2021.11.04) IR meeting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9D21268-7AA0-4916-9265-38F3583C4400}"/>
              </a:ext>
            </a:extLst>
          </p:cNvPr>
          <p:cNvSpPr txBox="1"/>
          <p:nvPr/>
        </p:nvSpPr>
        <p:spPr>
          <a:xfrm>
            <a:off x="1379451" y="4123970"/>
            <a:ext cx="1220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PE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shield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14861582-1EB2-41FA-B6E4-61FAAD785EC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8046" y="2166222"/>
            <a:ext cx="2651634" cy="268423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FE0DA52-2864-4C49-A08C-8CD45D99CDC0}"/>
              </a:ext>
            </a:extLst>
          </p:cNvPr>
          <p:cNvSpPr txBox="1"/>
          <p:nvPr/>
        </p:nvSpPr>
        <p:spPr>
          <a:xfrm>
            <a:off x="10320188" y="3508340"/>
            <a:ext cx="17024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Add concrete shields</a:t>
            </a:r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F935CA0B-DAD1-4C1C-8355-170F0BE0D284}"/>
              </a:ext>
            </a:extLst>
          </p:cNvPr>
          <p:cNvSpPr/>
          <p:nvPr/>
        </p:nvSpPr>
        <p:spPr>
          <a:xfrm>
            <a:off x="9693313" y="3411833"/>
            <a:ext cx="534881" cy="61821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E5472A9-99E7-47EF-94D3-70B07219DD29}"/>
              </a:ext>
            </a:extLst>
          </p:cNvPr>
          <p:cNvSpPr txBox="1"/>
          <p:nvPr/>
        </p:nvSpPr>
        <p:spPr>
          <a:xfrm>
            <a:off x="6981343" y="4314303"/>
            <a:ext cx="1903768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H. Yamaoka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(2021.11.04) IR meeting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6A4E155-E7CD-4A46-9A40-AECEE2428E57}"/>
              </a:ext>
            </a:extLst>
          </p:cNvPr>
          <p:cNvSpPr txBox="1"/>
          <p:nvPr/>
        </p:nvSpPr>
        <p:spPr>
          <a:xfrm>
            <a:off x="10025521" y="3919166"/>
            <a:ext cx="10358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shield mockup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8E8B2A69-FEF7-4503-B4F4-60CF5F149BB9}"/>
              </a:ext>
            </a:extLst>
          </p:cNvPr>
          <p:cNvCxnSpPr>
            <a:cxnSpLocks/>
          </p:cNvCxnSpPr>
          <p:nvPr/>
        </p:nvCxnSpPr>
        <p:spPr>
          <a:xfrm flipH="1">
            <a:off x="10378306" y="4154671"/>
            <a:ext cx="192348" cy="5437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5377E8EE-D8DD-4A0B-95EC-EE7BF3D3806E}"/>
              </a:ext>
            </a:extLst>
          </p:cNvPr>
          <p:cNvCxnSpPr>
            <a:cxnSpLocks/>
          </p:cNvCxnSpPr>
          <p:nvPr/>
        </p:nvCxnSpPr>
        <p:spPr>
          <a:xfrm flipH="1">
            <a:off x="9611629" y="4167663"/>
            <a:ext cx="902382" cy="6647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454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FBE53A-023D-5BF2-7019-EA31649C0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Emergency Assembly Area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F75CAD-9797-701D-B980-9FC38C22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88917D4E-101C-89DF-FEDF-3B4D9CA8D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4554" y="990601"/>
            <a:ext cx="4152731" cy="5586413"/>
          </a:xfrm>
        </p:spPr>
      </p:pic>
    </p:spTree>
    <p:extLst>
      <p:ext uri="{BB962C8B-B14F-4D97-AF65-F5344CB8AC3E}">
        <p14:creationId xmlns:p14="http://schemas.microsoft.com/office/powerpoint/2010/main" val="113858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785678" y="0"/>
            <a:ext cx="8784976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solidFill>
                  <a:srgbClr val="002060"/>
                </a:solidFill>
                <a:latin typeface="+mn-lt"/>
              </a:rPr>
              <a:t>NLC construction </a:t>
            </a:r>
            <a:endParaRPr lang="ja-JP" altLang="en-US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838200" y="6475618"/>
            <a:ext cx="27432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2023/26/June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>
          <a:xfrm>
            <a:off x="4038600" y="6475618"/>
            <a:ext cx="4114800" cy="365125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BPAC</a:t>
            </a:r>
            <a:endParaRPr kumimoji="1" lang="ja-JP" altLang="en-US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>
          <a:xfrm>
            <a:off x="8610600" y="6475618"/>
            <a:ext cx="2743200" cy="365125"/>
          </a:xfrm>
        </p:spPr>
        <p:txBody>
          <a:bodyPr/>
          <a:lstStyle/>
          <a:p>
            <a:fld id="{2703563A-5760-4490-B9C0-0ADE44AA5E72}" type="slidenum">
              <a:rPr kumimoji="1" lang="ja-JP" altLang="en-US" smtClean="0">
                <a:solidFill>
                  <a:srgbClr val="FFFF00"/>
                </a:solidFill>
              </a:rPr>
              <a:t>20</a:t>
            </a:fld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C5D22067-3056-852D-4596-B4EFD7DB7B5A}"/>
              </a:ext>
            </a:extLst>
          </p:cNvPr>
          <p:cNvSpPr/>
          <p:nvPr/>
        </p:nvSpPr>
        <p:spPr>
          <a:xfrm>
            <a:off x="2812481" y="4913923"/>
            <a:ext cx="984632" cy="523342"/>
          </a:xfrm>
          <a:prstGeom prst="ellipse">
            <a:avLst/>
          </a:prstGeom>
          <a:gradFill flip="none" rotWithShape="1">
            <a:gsLst>
              <a:gs pos="70500">
                <a:schemeClr val="accent5">
                  <a:lumMod val="60000"/>
                  <a:lumOff val="40000"/>
                </a:schemeClr>
              </a:gs>
              <a:gs pos="41000">
                <a:schemeClr val="accent5">
                  <a:lumMod val="75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970D67EC-DA66-25B0-4F03-047AC65E41DE}"/>
              </a:ext>
            </a:extLst>
          </p:cNvPr>
          <p:cNvGrpSpPr/>
          <p:nvPr/>
        </p:nvGrpSpPr>
        <p:grpSpPr>
          <a:xfrm>
            <a:off x="6438064" y="4536583"/>
            <a:ext cx="1096280" cy="1250993"/>
            <a:chOff x="5331535" y="4457706"/>
            <a:chExt cx="1756831" cy="1597395"/>
          </a:xfrm>
        </p:grpSpPr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0EE0010C-C104-D1ED-7A03-7E86C8A05762}"/>
                </a:ext>
              </a:extLst>
            </p:cNvPr>
            <p:cNvSpPr/>
            <p:nvPr/>
          </p:nvSpPr>
          <p:spPr>
            <a:xfrm>
              <a:off x="5331535" y="5084837"/>
              <a:ext cx="1756831" cy="280028"/>
            </a:xfrm>
            <a:prstGeom prst="ellipse">
              <a:avLst/>
            </a:prstGeom>
            <a:gradFill flip="none" rotWithShape="1">
              <a:gsLst>
                <a:gs pos="64000">
                  <a:schemeClr val="accent5">
                    <a:lumMod val="40000"/>
                    <a:lumOff val="60000"/>
                  </a:schemeClr>
                </a:gs>
                <a:gs pos="35000">
                  <a:schemeClr val="accent5">
                    <a:lumMod val="60000"/>
                    <a:lumOff val="40000"/>
                  </a:schemeClr>
                </a:gs>
                <a:gs pos="0">
                  <a:schemeClr val="accent5">
                    <a:lumMod val="5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部分円 44">
              <a:extLst>
                <a:ext uri="{FF2B5EF4-FFF2-40B4-BE49-F238E27FC236}">
                  <a16:creationId xmlns:a16="http://schemas.microsoft.com/office/drawing/2014/main" id="{5160E568-7ABE-86AD-08D6-EC26E405BE29}"/>
                </a:ext>
              </a:extLst>
            </p:cNvPr>
            <p:cNvSpPr/>
            <p:nvPr/>
          </p:nvSpPr>
          <p:spPr>
            <a:xfrm>
              <a:off x="5348786" y="4457706"/>
              <a:ext cx="1739580" cy="1589739"/>
            </a:xfrm>
            <a:prstGeom prst="pie">
              <a:avLst>
                <a:gd name="adj1" fmla="val 10784182"/>
                <a:gd name="adj2" fmla="val 16183520"/>
              </a:avLst>
            </a:prstGeom>
            <a:gradFill flip="none" rotWithShape="1">
              <a:gsLst>
                <a:gs pos="42000">
                  <a:schemeClr val="accent5">
                    <a:lumMod val="40000"/>
                    <a:lumOff val="60000"/>
                  </a:schemeClr>
                </a:gs>
                <a:gs pos="23000">
                  <a:schemeClr val="accent5">
                    <a:lumMod val="60000"/>
                    <a:lumOff val="40000"/>
                  </a:schemeClr>
                </a:gs>
                <a:gs pos="0">
                  <a:schemeClr val="accent5">
                    <a:lumMod val="50000"/>
                  </a:schemeClr>
                </a:gs>
                <a:gs pos="100000">
                  <a:schemeClr val="bg1"/>
                </a:gs>
                <a:gs pos="79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部分円 45">
              <a:extLst>
                <a:ext uri="{FF2B5EF4-FFF2-40B4-BE49-F238E27FC236}">
                  <a16:creationId xmlns:a16="http://schemas.microsoft.com/office/drawing/2014/main" id="{11156FF5-C6BE-4A50-B57B-716A89D54BF4}"/>
                </a:ext>
              </a:extLst>
            </p:cNvPr>
            <p:cNvSpPr/>
            <p:nvPr/>
          </p:nvSpPr>
          <p:spPr>
            <a:xfrm flipH="1">
              <a:off x="5335169" y="4465362"/>
              <a:ext cx="1739580" cy="1589739"/>
            </a:xfrm>
            <a:prstGeom prst="pie">
              <a:avLst>
                <a:gd name="adj1" fmla="val 10784182"/>
                <a:gd name="adj2" fmla="val 16183520"/>
              </a:avLst>
            </a:prstGeom>
            <a:gradFill flip="none" rotWithShape="1">
              <a:gsLst>
                <a:gs pos="42000">
                  <a:schemeClr val="accent5">
                    <a:lumMod val="40000"/>
                    <a:lumOff val="60000"/>
                  </a:schemeClr>
                </a:gs>
                <a:gs pos="23000">
                  <a:schemeClr val="accent5">
                    <a:lumMod val="60000"/>
                    <a:lumOff val="40000"/>
                  </a:schemeClr>
                </a:gs>
                <a:gs pos="0">
                  <a:schemeClr val="accent5">
                    <a:lumMod val="50000"/>
                  </a:schemeClr>
                </a:gs>
                <a:gs pos="100000">
                  <a:schemeClr val="bg1"/>
                </a:gs>
                <a:gs pos="79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2835B354-E4A1-2722-12AB-BC255DD9255B}"/>
              </a:ext>
            </a:extLst>
          </p:cNvPr>
          <p:cNvGrpSpPr/>
          <p:nvPr/>
        </p:nvGrpSpPr>
        <p:grpSpPr>
          <a:xfrm>
            <a:off x="5174566" y="4529070"/>
            <a:ext cx="1096280" cy="1250993"/>
            <a:chOff x="5331535" y="4457706"/>
            <a:chExt cx="1756831" cy="1597395"/>
          </a:xfrm>
        </p:grpSpPr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57BF491B-75E1-FCDD-21CF-F7A2FF6C9527}"/>
                </a:ext>
              </a:extLst>
            </p:cNvPr>
            <p:cNvSpPr/>
            <p:nvPr/>
          </p:nvSpPr>
          <p:spPr>
            <a:xfrm>
              <a:off x="5331535" y="5084837"/>
              <a:ext cx="1756831" cy="280028"/>
            </a:xfrm>
            <a:prstGeom prst="ellipse">
              <a:avLst/>
            </a:prstGeom>
            <a:gradFill flip="none" rotWithShape="1">
              <a:gsLst>
                <a:gs pos="64000">
                  <a:schemeClr val="accent5">
                    <a:lumMod val="40000"/>
                    <a:lumOff val="60000"/>
                  </a:schemeClr>
                </a:gs>
                <a:gs pos="35000">
                  <a:schemeClr val="accent5">
                    <a:lumMod val="60000"/>
                    <a:lumOff val="40000"/>
                  </a:schemeClr>
                </a:gs>
                <a:gs pos="0">
                  <a:schemeClr val="accent5">
                    <a:lumMod val="5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部分円 48">
              <a:extLst>
                <a:ext uri="{FF2B5EF4-FFF2-40B4-BE49-F238E27FC236}">
                  <a16:creationId xmlns:a16="http://schemas.microsoft.com/office/drawing/2014/main" id="{AB6D23E2-D847-1EEA-FED6-A7334ECD9745}"/>
                </a:ext>
              </a:extLst>
            </p:cNvPr>
            <p:cNvSpPr/>
            <p:nvPr/>
          </p:nvSpPr>
          <p:spPr>
            <a:xfrm>
              <a:off x="5348786" y="4457706"/>
              <a:ext cx="1739580" cy="1589739"/>
            </a:xfrm>
            <a:prstGeom prst="pie">
              <a:avLst>
                <a:gd name="adj1" fmla="val 10784182"/>
                <a:gd name="adj2" fmla="val 16183520"/>
              </a:avLst>
            </a:prstGeom>
            <a:gradFill flip="none" rotWithShape="1">
              <a:gsLst>
                <a:gs pos="42000">
                  <a:schemeClr val="accent5">
                    <a:lumMod val="40000"/>
                    <a:lumOff val="60000"/>
                  </a:schemeClr>
                </a:gs>
                <a:gs pos="23000">
                  <a:schemeClr val="accent5">
                    <a:lumMod val="60000"/>
                    <a:lumOff val="40000"/>
                  </a:schemeClr>
                </a:gs>
                <a:gs pos="0">
                  <a:schemeClr val="accent5">
                    <a:lumMod val="50000"/>
                  </a:schemeClr>
                </a:gs>
                <a:gs pos="100000">
                  <a:schemeClr val="bg1"/>
                </a:gs>
                <a:gs pos="79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部分円 49">
              <a:extLst>
                <a:ext uri="{FF2B5EF4-FFF2-40B4-BE49-F238E27FC236}">
                  <a16:creationId xmlns:a16="http://schemas.microsoft.com/office/drawing/2014/main" id="{6167F4CD-0CA8-8B91-DEB3-B22E2A9B8E76}"/>
                </a:ext>
              </a:extLst>
            </p:cNvPr>
            <p:cNvSpPr/>
            <p:nvPr/>
          </p:nvSpPr>
          <p:spPr>
            <a:xfrm flipH="1">
              <a:off x="5335169" y="4465362"/>
              <a:ext cx="1739580" cy="1589739"/>
            </a:xfrm>
            <a:prstGeom prst="pie">
              <a:avLst>
                <a:gd name="adj1" fmla="val 10784182"/>
                <a:gd name="adj2" fmla="val 16183520"/>
              </a:avLst>
            </a:prstGeom>
            <a:gradFill flip="none" rotWithShape="1">
              <a:gsLst>
                <a:gs pos="42000">
                  <a:schemeClr val="accent5">
                    <a:lumMod val="40000"/>
                    <a:lumOff val="60000"/>
                  </a:schemeClr>
                </a:gs>
                <a:gs pos="23000">
                  <a:schemeClr val="accent5">
                    <a:lumMod val="60000"/>
                    <a:lumOff val="40000"/>
                  </a:schemeClr>
                </a:gs>
                <a:gs pos="0">
                  <a:schemeClr val="accent5">
                    <a:lumMod val="50000"/>
                  </a:schemeClr>
                </a:gs>
                <a:gs pos="100000">
                  <a:schemeClr val="bg1"/>
                </a:gs>
                <a:gs pos="79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1" name="楕円 50">
            <a:extLst>
              <a:ext uri="{FF2B5EF4-FFF2-40B4-BE49-F238E27FC236}">
                <a16:creationId xmlns:a16="http://schemas.microsoft.com/office/drawing/2014/main" id="{A3D4CCF8-1EDF-2AB3-B4AC-B2E1E28FB8A9}"/>
              </a:ext>
            </a:extLst>
          </p:cNvPr>
          <p:cNvSpPr/>
          <p:nvPr/>
        </p:nvSpPr>
        <p:spPr>
          <a:xfrm>
            <a:off x="581893" y="4906996"/>
            <a:ext cx="984632" cy="523342"/>
          </a:xfrm>
          <a:prstGeom prst="ellipse">
            <a:avLst/>
          </a:prstGeom>
          <a:gradFill flip="none" rotWithShape="1">
            <a:gsLst>
              <a:gs pos="70500">
                <a:schemeClr val="accent5">
                  <a:lumMod val="60000"/>
                  <a:lumOff val="40000"/>
                </a:schemeClr>
              </a:gs>
              <a:gs pos="41000">
                <a:schemeClr val="accent5">
                  <a:lumMod val="75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A527C8DC-D5B9-0E70-20D4-1BA3F86C5CF0}"/>
              </a:ext>
            </a:extLst>
          </p:cNvPr>
          <p:cNvSpPr>
            <a:spLocks noChangeAspect="1"/>
          </p:cNvSpPr>
          <p:nvPr/>
        </p:nvSpPr>
        <p:spPr>
          <a:xfrm>
            <a:off x="1063513" y="5141161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B0C7413A-5935-E702-9EEF-1728DE7477E5}"/>
              </a:ext>
            </a:extLst>
          </p:cNvPr>
          <p:cNvSpPr>
            <a:spLocks noChangeAspect="1"/>
          </p:cNvSpPr>
          <p:nvPr/>
        </p:nvSpPr>
        <p:spPr>
          <a:xfrm>
            <a:off x="1063513" y="5049639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74DF4196-B301-C27A-4CB1-C5466579E788}"/>
              </a:ext>
            </a:extLst>
          </p:cNvPr>
          <p:cNvSpPr>
            <a:spLocks noChangeAspect="1"/>
          </p:cNvSpPr>
          <p:nvPr/>
        </p:nvSpPr>
        <p:spPr>
          <a:xfrm>
            <a:off x="1063513" y="4958954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19751AB6-D46E-AFBD-5508-9DFD5F944421}"/>
              </a:ext>
            </a:extLst>
          </p:cNvPr>
          <p:cNvSpPr>
            <a:spLocks noChangeAspect="1"/>
          </p:cNvSpPr>
          <p:nvPr/>
        </p:nvSpPr>
        <p:spPr>
          <a:xfrm>
            <a:off x="3291369" y="5146241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C3EB1C42-FB13-7A4C-64C4-B3FCD44B9FA8}"/>
              </a:ext>
            </a:extLst>
          </p:cNvPr>
          <p:cNvSpPr>
            <a:spLocks noChangeAspect="1"/>
          </p:cNvSpPr>
          <p:nvPr/>
        </p:nvSpPr>
        <p:spPr>
          <a:xfrm>
            <a:off x="3291369" y="5054717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C798BC1A-9129-7C1B-3B91-AC3D98567F22}"/>
              </a:ext>
            </a:extLst>
          </p:cNvPr>
          <p:cNvSpPr>
            <a:spLocks noChangeAspect="1"/>
          </p:cNvSpPr>
          <p:nvPr/>
        </p:nvSpPr>
        <p:spPr>
          <a:xfrm>
            <a:off x="3291369" y="4964033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472CA325-39A3-B9FB-4EAE-68D3B343F82F}"/>
              </a:ext>
            </a:extLst>
          </p:cNvPr>
          <p:cNvCxnSpPr>
            <a:cxnSpLocks/>
          </p:cNvCxnSpPr>
          <p:nvPr/>
        </p:nvCxnSpPr>
        <p:spPr>
          <a:xfrm>
            <a:off x="3352636" y="5168629"/>
            <a:ext cx="490304" cy="544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2D13EF83-7070-1DA4-7F4D-AC449FBC39BE}"/>
              </a:ext>
            </a:extLst>
          </p:cNvPr>
          <p:cNvCxnSpPr>
            <a:cxnSpLocks/>
          </p:cNvCxnSpPr>
          <p:nvPr/>
        </p:nvCxnSpPr>
        <p:spPr>
          <a:xfrm flipV="1">
            <a:off x="3365068" y="4998899"/>
            <a:ext cx="477871" cy="6298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6DDFC982-8B40-0DC9-D04E-E28BFB051424}"/>
              </a:ext>
            </a:extLst>
          </p:cNvPr>
          <p:cNvCxnSpPr>
            <a:cxnSpLocks/>
          </p:cNvCxnSpPr>
          <p:nvPr/>
        </p:nvCxnSpPr>
        <p:spPr>
          <a:xfrm flipV="1">
            <a:off x="3351827" y="4733888"/>
            <a:ext cx="442245" cy="23077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楕円 65">
            <a:extLst>
              <a:ext uri="{FF2B5EF4-FFF2-40B4-BE49-F238E27FC236}">
                <a16:creationId xmlns:a16="http://schemas.microsoft.com/office/drawing/2014/main" id="{4CCD4FA2-4378-6A46-F280-346C44FFCE6E}"/>
              </a:ext>
            </a:extLst>
          </p:cNvPr>
          <p:cNvSpPr>
            <a:spLocks noChangeAspect="1"/>
          </p:cNvSpPr>
          <p:nvPr/>
        </p:nvSpPr>
        <p:spPr>
          <a:xfrm>
            <a:off x="5694201" y="4571150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5F77485F-7FD2-1989-7885-E6691269B0E1}"/>
              </a:ext>
            </a:extLst>
          </p:cNvPr>
          <p:cNvSpPr>
            <a:spLocks noChangeAspect="1"/>
          </p:cNvSpPr>
          <p:nvPr/>
        </p:nvSpPr>
        <p:spPr>
          <a:xfrm>
            <a:off x="5694202" y="4904606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A8A966C7-06BA-CBA4-79C5-A6D2A2C1DEC6}"/>
              </a:ext>
            </a:extLst>
          </p:cNvPr>
          <p:cNvSpPr>
            <a:spLocks noChangeAspect="1"/>
          </p:cNvSpPr>
          <p:nvPr/>
        </p:nvSpPr>
        <p:spPr>
          <a:xfrm>
            <a:off x="5694202" y="5148154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63DC4FCC-251F-4A51-D663-C00F1E8C06BF}"/>
              </a:ext>
            </a:extLst>
          </p:cNvPr>
          <p:cNvSpPr/>
          <p:nvPr/>
        </p:nvSpPr>
        <p:spPr>
          <a:xfrm>
            <a:off x="6455390" y="4349159"/>
            <a:ext cx="1062790" cy="47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62A24141-112C-09EA-8319-86F4CD802B44}"/>
              </a:ext>
            </a:extLst>
          </p:cNvPr>
          <p:cNvSpPr/>
          <p:nvPr/>
        </p:nvSpPr>
        <p:spPr>
          <a:xfrm>
            <a:off x="6438823" y="5444816"/>
            <a:ext cx="1062790" cy="446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台形 70">
            <a:extLst>
              <a:ext uri="{FF2B5EF4-FFF2-40B4-BE49-F238E27FC236}">
                <a16:creationId xmlns:a16="http://schemas.microsoft.com/office/drawing/2014/main" id="{BC2AD196-4AC0-8CB4-9DA6-DD8FFF1421C6}"/>
              </a:ext>
            </a:extLst>
          </p:cNvPr>
          <p:cNvSpPr/>
          <p:nvPr/>
        </p:nvSpPr>
        <p:spPr>
          <a:xfrm flipV="1">
            <a:off x="5741738" y="4439204"/>
            <a:ext cx="744212" cy="393765"/>
          </a:xfrm>
          <a:prstGeom prst="trapezoid">
            <a:avLst>
              <a:gd name="adj" fmla="val 52032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49016C1A-FA96-0DEE-49CA-3DD7E5ED9E2E}"/>
              </a:ext>
            </a:extLst>
          </p:cNvPr>
          <p:cNvSpPr/>
          <p:nvPr/>
        </p:nvSpPr>
        <p:spPr>
          <a:xfrm>
            <a:off x="10310516" y="4974923"/>
            <a:ext cx="984632" cy="429758"/>
          </a:xfrm>
          <a:prstGeom prst="ellipse">
            <a:avLst/>
          </a:prstGeom>
          <a:gradFill flip="none" rotWithShape="1">
            <a:gsLst>
              <a:gs pos="70500">
                <a:schemeClr val="accent5">
                  <a:lumMod val="60000"/>
                  <a:lumOff val="40000"/>
                </a:schemeClr>
              </a:gs>
              <a:gs pos="41000">
                <a:schemeClr val="accent5">
                  <a:lumMod val="75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39309C1F-85DE-4197-042C-31A0F4D76041}"/>
              </a:ext>
            </a:extLst>
          </p:cNvPr>
          <p:cNvSpPr/>
          <p:nvPr/>
        </p:nvSpPr>
        <p:spPr>
          <a:xfrm>
            <a:off x="10294635" y="4555920"/>
            <a:ext cx="1062790" cy="47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D2545C43-0378-91BE-4035-A71917B1B886}"/>
              </a:ext>
            </a:extLst>
          </p:cNvPr>
          <p:cNvSpPr/>
          <p:nvPr/>
        </p:nvSpPr>
        <p:spPr>
          <a:xfrm>
            <a:off x="10281522" y="5313741"/>
            <a:ext cx="1062790" cy="47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9357F198-1AA8-1825-B0BC-324B0936EA12}"/>
              </a:ext>
            </a:extLst>
          </p:cNvPr>
          <p:cNvCxnSpPr>
            <a:cxnSpLocks/>
          </p:cNvCxnSpPr>
          <p:nvPr/>
        </p:nvCxnSpPr>
        <p:spPr>
          <a:xfrm>
            <a:off x="10884488" y="5188371"/>
            <a:ext cx="490304" cy="544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楕円 75">
            <a:extLst>
              <a:ext uri="{FF2B5EF4-FFF2-40B4-BE49-F238E27FC236}">
                <a16:creationId xmlns:a16="http://schemas.microsoft.com/office/drawing/2014/main" id="{1B53663F-EA3F-C3FA-32D3-CCDDD146F766}"/>
              </a:ext>
            </a:extLst>
          </p:cNvPr>
          <p:cNvSpPr>
            <a:spLocks noChangeAspect="1"/>
          </p:cNvSpPr>
          <p:nvPr/>
        </p:nvSpPr>
        <p:spPr>
          <a:xfrm>
            <a:off x="10797852" y="5159673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60E74FA8-D122-0D97-87A1-1B271FB5C335}"/>
              </a:ext>
            </a:extLst>
          </p:cNvPr>
          <p:cNvCxnSpPr>
            <a:cxnSpLocks/>
          </p:cNvCxnSpPr>
          <p:nvPr/>
        </p:nvCxnSpPr>
        <p:spPr>
          <a:xfrm>
            <a:off x="1170980" y="5174101"/>
            <a:ext cx="490304" cy="544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6CF21C0A-461A-161B-4F75-E37A7603C28B}"/>
              </a:ext>
            </a:extLst>
          </p:cNvPr>
          <p:cNvCxnSpPr>
            <a:cxnSpLocks/>
          </p:cNvCxnSpPr>
          <p:nvPr/>
        </p:nvCxnSpPr>
        <p:spPr>
          <a:xfrm>
            <a:off x="5805929" y="5169666"/>
            <a:ext cx="490304" cy="544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38E174E1-87E3-028B-F606-5CBE233BEEDB}"/>
              </a:ext>
            </a:extLst>
          </p:cNvPr>
          <p:cNvCxnSpPr>
            <a:cxnSpLocks/>
          </p:cNvCxnSpPr>
          <p:nvPr/>
        </p:nvCxnSpPr>
        <p:spPr>
          <a:xfrm>
            <a:off x="7052812" y="5178326"/>
            <a:ext cx="490304" cy="544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楕円 79">
            <a:extLst>
              <a:ext uri="{FF2B5EF4-FFF2-40B4-BE49-F238E27FC236}">
                <a16:creationId xmlns:a16="http://schemas.microsoft.com/office/drawing/2014/main" id="{9B4394A3-B41F-1189-DE7E-D023331A2BCE}"/>
              </a:ext>
            </a:extLst>
          </p:cNvPr>
          <p:cNvSpPr>
            <a:spLocks noChangeAspect="1"/>
          </p:cNvSpPr>
          <p:nvPr/>
        </p:nvSpPr>
        <p:spPr>
          <a:xfrm>
            <a:off x="6943038" y="5148782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EE8DC397-14F5-7DB3-53E1-3E2C9937810A}"/>
              </a:ext>
            </a:extLst>
          </p:cNvPr>
          <p:cNvSpPr txBox="1"/>
          <p:nvPr/>
        </p:nvSpPr>
        <p:spPr>
          <a:xfrm>
            <a:off x="6485912" y="4394352"/>
            <a:ext cx="1159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collimator</a:t>
            </a:r>
            <a:endParaRPr kumimoji="1" lang="ja-JP" altLang="en-US" sz="1600" dirty="0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A58561A9-68F1-2098-3002-D79AD0931E61}"/>
              </a:ext>
            </a:extLst>
          </p:cNvPr>
          <p:cNvSpPr txBox="1"/>
          <p:nvPr/>
        </p:nvSpPr>
        <p:spPr>
          <a:xfrm>
            <a:off x="960638" y="5635781"/>
            <a:ext cx="2677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First </a:t>
            </a:r>
            <a:r>
              <a:rPr lang="en-US" altLang="ja-JP" sz="1600" dirty="0" err="1"/>
              <a:t>Sextupole</a:t>
            </a:r>
            <a:r>
              <a:rPr lang="ja-JP" altLang="en-US" sz="1600" dirty="0"/>
              <a:t> </a:t>
            </a:r>
            <a:r>
              <a:rPr lang="en-US" altLang="ja-JP" sz="1600" dirty="0"/>
              <a:t>magnet</a:t>
            </a:r>
            <a:r>
              <a:rPr lang="ja-JP" altLang="en-US" sz="1600" dirty="0"/>
              <a:t> </a:t>
            </a:r>
            <a:r>
              <a:rPr lang="en-US" altLang="ja-JP" sz="1600" dirty="0"/>
              <a:t>kicks</a:t>
            </a:r>
            <a:r>
              <a:rPr lang="ja-JP" altLang="en-US" sz="1600" dirty="0"/>
              <a:t>  </a:t>
            </a:r>
            <a:r>
              <a:rPr lang="en-US" altLang="ja-JP" sz="1600" dirty="0"/>
              <a:t>unwanted</a:t>
            </a:r>
            <a:r>
              <a:rPr lang="ja-JP" altLang="en-US" sz="1600" dirty="0"/>
              <a:t> </a:t>
            </a:r>
            <a:r>
              <a:rPr lang="en-US" altLang="ja-JP" sz="1600" dirty="0"/>
              <a:t>beam</a:t>
            </a:r>
            <a:r>
              <a:rPr lang="ja-JP" altLang="en-US" sz="1600" dirty="0"/>
              <a:t> </a:t>
            </a:r>
            <a:r>
              <a:rPr lang="en-US" altLang="ja-JP" sz="1600" dirty="0"/>
              <a:t>particles.</a:t>
            </a:r>
            <a:endParaRPr kumimoji="1" lang="ja-JP" altLang="en-US" sz="1600" dirty="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CAB7190A-82F0-7F94-EDF8-B27C37E62139}"/>
              </a:ext>
            </a:extLst>
          </p:cNvPr>
          <p:cNvSpPr txBox="1"/>
          <p:nvPr/>
        </p:nvSpPr>
        <p:spPr>
          <a:xfrm>
            <a:off x="8318769" y="5728858"/>
            <a:ext cx="3793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Second</a:t>
            </a:r>
            <a:r>
              <a:rPr lang="ja-JP" altLang="en-US" sz="1600" dirty="0"/>
              <a:t> </a:t>
            </a:r>
            <a:r>
              <a:rPr lang="en-US" altLang="ja-JP" sz="1600" dirty="0" err="1"/>
              <a:t>sextupole</a:t>
            </a:r>
            <a:r>
              <a:rPr lang="en-US" altLang="ja-JP" sz="1600" dirty="0"/>
              <a:t> magnet brings good beam particles back to their original angle.</a:t>
            </a:r>
            <a:endParaRPr kumimoji="1" lang="ja-JP" altLang="en-US" sz="1600" dirty="0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D8F47A37-BF89-7E10-9CC0-24CE0DEA1BC8}"/>
              </a:ext>
            </a:extLst>
          </p:cNvPr>
          <p:cNvSpPr txBox="1"/>
          <p:nvPr/>
        </p:nvSpPr>
        <p:spPr>
          <a:xfrm>
            <a:off x="4929711" y="5572526"/>
            <a:ext cx="3197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Collimator</a:t>
            </a:r>
            <a:r>
              <a:rPr lang="ja-JP" altLang="en-US" sz="1600" dirty="0"/>
              <a:t> </a:t>
            </a:r>
            <a:r>
              <a:rPr lang="en-US" altLang="ja-JP" sz="1600" dirty="0"/>
              <a:t>scrapes</a:t>
            </a:r>
            <a:r>
              <a:rPr lang="ja-JP" altLang="en-US" sz="1600" dirty="0"/>
              <a:t> </a:t>
            </a:r>
            <a:r>
              <a:rPr lang="en-US" altLang="ja-JP" sz="1600" dirty="0"/>
              <a:t>unwanted</a:t>
            </a:r>
            <a:r>
              <a:rPr lang="ja-JP" altLang="en-US" sz="1600" dirty="0"/>
              <a:t> </a:t>
            </a:r>
            <a:r>
              <a:rPr lang="en-US" altLang="ja-JP" sz="1600" dirty="0"/>
              <a:t>beam</a:t>
            </a:r>
            <a:r>
              <a:rPr lang="ja-JP" altLang="en-US" sz="1600" dirty="0"/>
              <a:t> </a:t>
            </a:r>
            <a:r>
              <a:rPr lang="en-US" altLang="ja-JP" sz="1600" dirty="0"/>
              <a:t>particles</a:t>
            </a:r>
            <a:r>
              <a:rPr lang="ja-JP" altLang="en-US" sz="1600" dirty="0"/>
              <a:t> </a:t>
            </a:r>
            <a:r>
              <a:rPr lang="en-US" altLang="ja-JP" sz="1600" dirty="0"/>
              <a:t>with</a:t>
            </a:r>
            <a:r>
              <a:rPr lang="ja-JP" altLang="en-US" sz="1600" dirty="0"/>
              <a:t> </a:t>
            </a:r>
            <a:r>
              <a:rPr lang="en-US" altLang="ja-JP" sz="1600" dirty="0"/>
              <a:t>large</a:t>
            </a:r>
            <a:r>
              <a:rPr lang="ja-JP" altLang="en-US" sz="1600" dirty="0"/>
              <a:t> </a:t>
            </a:r>
            <a:r>
              <a:rPr lang="en-US" altLang="ja-JP" sz="1600" dirty="0"/>
              <a:t>aperture.</a:t>
            </a:r>
            <a:endParaRPr kumimoji="1" lang="en-US" altLang="ja-JP" sz="1600" dirty="0"/>
          </a:p>
          <a:p>
            <a:endParaRPr kumimoji="1" lang="ja-JP" altLang="en-US" sz="1600" dirty="0"/>
          </a:p>
        </p:txBody>
      </p:sp>
      <p:grpSp>
        <p:nvGrpSpPr>
          <p:cNvPr id="127" name="グループ化 126">
            <a:extLst>
              <a:ext uri="{FF2B5EF4-FFF2-40B4-BE49-F238E27FC236}">
                <a16:creationId xmlns:a16="http://schemas.microsoft.com/office/drawing/2014/main" id="{FD277FDC-BCDB-0A54-075F-5373C62CCDBD}"/>
              </a:ext>
            </a:extLst>
          </p:cNvPr>
          <p:cNvGrpSpPr/>
          <p:nvPr/>
        </p:nvGrpSpPr>
        <p:grpSpPr>
          <a:xfrm>
            <a:off x="9594406" y="4714747"/>
            <a:ext cx="634337" cy="946663"/>
            <a:chOff x="1916117" y="1821729"/>
            <a:chExt cx="634337" cy="946663"/>
          </a:xfrm>
        </p:grpSpPr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621866CC-487D-59E7-E03D-91390171F9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16117" y="1821729"/>
              <a:ext cx="218739" cy="946663"/>
              <a:chOff x="5768422" y="4863630"/>
              <a:chExt cx="444453" cy="951391"/>
            </a:xfrm>
          </p:grpSpPr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623D7C20-1B75-D1DA-DDA7-AD50C67DFB01}"/>
                  </a:ext>
                </a:extLst>
              </p:cNvPr>
              <p:cNvSpPr/>
              <p:nvPr/>
            </p:nvSpPr>
            <p:spPr>
              <a:xfrm>
                <a:off x="5768422" y="4973958"/>
                <a:ext cx="444453" cy="22669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正方形/長方形 59">
                <a:extLst>
                  <a:ext uri="{FF2B5EF4-FFF2-40B4-BE49-F238E27FC236}">
                    <a16:creationId xmlns:a16="http://schemas.microsoft.com/office/drawing/2014/main" id="{544F3B76-FC66-6690-218E-D0F20D3AB175}"/>
                  </a:ext>
                </a:extLst>
              </p:cNvPr>
              <p:cNvSpPr/>
              <p:nvPr/>
            </p:nvSpPr>
            <p:spPr>
              <a:xfrm>
                <a:off x="5768422" y="5447658"/>
                <a:ext cx="444453" cy="22669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97BFD4E6-8AC0-6D53-2CAE-D95ABEE37CDA}"/>
                  </a:ext>
                </a:extLst>
              </p:cNvPr>
              <p:cNvSpPr/>
              <p:nvPr/>
            </p:nvSpPr>
            <p:spPr>
              <a:xfrm>
                <a:off x="5768422" y="5127172"/>
                <a:ext cx="444453" cy="361935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正方形/長方形 61">
                <a:extLst>
                  <a:ext uri="{FF2B5EF4-FFF2-40B4-BE49-F238E27FC236}">
                    <a16:creationId xmlns:a16="http://schemas.microsoft.com/office/drawing/2014/main" id="{E6059731-9B38-647F-A2C5-9CD55F14C48D}"/>
                  </a:ext>
                </a:extLst>
              </p:cNvPr>
              <p:cNvSpPr/>
              <p:nvPr/>
            </p:nvSpPr>
            <p:spPr>
              <a:xfrm>
                <a:off x="5847183" y="4863630"/>
                <a:ext cx="286930" cy="951391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4959CA57-720C-E60B-8C0F-F0238EE541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75889" y="1862867"/>
              <a:ext cx="374565" cy="855960"/>
              <a:chOff x="5768421" y="4863630"/>
              <a:chExt cx="444454" cy="951391"/>
            </a:xfrm>
          </p:grpSpPr>
          <p:sp>
            <p:nvSpPr>
              <p:cNvPr id="86" name="正方形/長方形 85">
                <a:extLst>
                  <a:ext uri="{FF2B5EF4-FFF2-40B4-BE49-F238E27FC236}">
                    <a16:creationId xmlns:a16="http://schemas.microsoft.com/office/drawing/2014/main" id="{77FD68BC-A03F-4148-BA06-3D8C0C395370}"/>
                  </a:ext>
                </a:extLst>
              </p:cNvPr>
              <p:cNvSpPr/>
              <p:nvPr/>
            </p:nvSpPr>
            <p:spPr>
              <a:xfrm>
                <a:off x="5768422" y="5043635"/>
                <a:ext cx="444453" cy="22669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正方形/長方形 86">
                <a:extLst>
                  <a:ext uri="{FF2B5EF4-FFF2-40B4-BE49-F238E27FC236}">
                    <a16:creationId xmlns:a16="http://schemas.microsoft.com/office/drawing/2014/main" id="{E34C9F0D-CC2B-9717-6F4F-D44114F46C2D}"/>
                  </a:ext>
                </a:extLst>
              </p:cNvPr>
              <p:cNvSpPr/>
              <p:nvPr/>
            </p:nvSpPr>
            <p:spPr>
              <a:xfrm>
                <a:off x="5768421" y="5390874"/>
                <a:ext cx="444453" cy="22669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正方形/長方形 87">
                <a:extLst>
                  <a:ext uri="{FF2B5EF4-FFF2-40B4-BE49-F238E27FC236}">
                    <a16:creationId xmlns:a16="http://schemas.microsoft.com/office/drawing/2014/main" id="{A9660398-792B-5512-A5E9-F1C513E226B8}"/>
                  </a:ext>
                </a:extLst>
              </p:cNvPr>
              <p:cNvSpPr/>
              <p:nvPr/>
            </p:nvSpPr>
            <p:spPr>
              <a:xfrm>
                <a:off x="5847183" y="4863630"/>
                <a:ext cx="286930" cy="951391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28" name="グループ化 127">
            <a:extLst>
              <a:ext uri="{FF2B5EF4-FFF2-40B4-BE49-F238E27FC236}">
                <a16:creationId xmlns:a16="http://schemas.microsoft.com/office/drawing/2014/main" id="{34215943-8016-E924-8B9A-1918F7222D7E}"/>
              </a:ext>
            </a:extLst>
          </p:cNvPr>
          <p:cNvGrpSpPr/>
          <p:nvPr/>
        </p:nvGrpSpPr>
        <p:grpSpPr>
          <a:xfrm>
            <a:off x="1925787" y="4704191"/>
            <a:ext cx="641305" cy="946663"/>
            <a:chOff x="9418232" y="1849562"/>
            <a:chExt cx="641305" cy="946663"/>
          </a:xfrm>
        </p:grpSpPr>
        <p:grpSp>
          <p:nvGrpSpPr>
            <p:cNvPr id="89" name="グループ化 88">
              <a:extLst>
                <a:ext uri="{FF2B5EF4-FFF2-40B4-BE49-F238E27FC236}">
                  <a16:creationId xmlns:a16="http://schemas.microsoft.com/office/drawing/2014/main" id="{B878EA6A-267A-795B-783F-BEA7A2E75F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40798" y="1849562"/>
              <a:ext cx="218739" cy="946663"/>
              <a:chOff x="5768422" y="4863630"/>
              <a:chExt cx="444453" cy="951391"/>
            </a:xfrm>
          </p:grpSpPr>
          <p:sp>
            <p:nvSpPr>
              <p:cNvPr id="90" name="正方形/長方形 89">
                <a:extLst>
                  <a:ext uri="{FF2B5EF4-FFF2-40B4-BE49-F238E27FC236}">
                    <a16:creationId xmlns:a16="http://schemas.microsoft.com/office/drawing/2014/main" id="{30054B88-706E-82AE-4CED-32F1F2A7D967}"/>
                  </a:ext>
                </a:extLst>
              </p:cNvPr>
              <p:cNvSpPr/>
              <p:nvPr/>
            </p:nvSpPr>
            <p:spPr>
              <a:xfrm>
                <a:off x="5768422" y="4973958"/>
                <a:ext cx="444453" cy="22669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正方形/長方形 90">
                <a:extLst>
                  <a:ext uri="{FF2B5EF4-FFF2-40B4-BE49-F238E27FC236}">
                    <a16:creationId xmlns:a16="http://schemas.microsoft.com/office/drawing/2014/main" id="{024B75CB-B38E-42D9-9C3C-9769EECE427B}"/>
                  </a:ext>
                </a:extLst>
              </p:cNvPr>
              <p:cNvSpPr/>
              <p:nvPr/>
            </p:nvSpPr>
            <p:spPr>
              <a:xfrm>
                <a:off x="5768422" y="5447658"/>
                <a:ext cx="444453" cy="22669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正方形/長方形 91">
                <a:extLst>
                  <a:ext uri="{FF2B5EF4-FFF2-40B4-BE49-F238E27FC236}">
                    <a16:creationId xmlns:a16="http://schemas.microsoft.com/office/drawing/2014/main" id="{CC7BD139-FC3C-5BC2-5F92-9E6D5E71E89D}"/>
                  </a:ext>
                </a:extLst>
              </p:cNvPr>
              <p:cNvSpPr/>
              <p:nvPr/>
            </p:nvSpPr>
            <p:spPr>
              <a:xfrm>
                <a:off x="5768422" y="5127172"/>
                <a:ext cx="444453" cy="361935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>
                <a:extLst>
                  <a:ext uri="{FF2B5EF4-FFF2-40B4-BE49-F238E27FC236}">
                    <a16:creationId xmlns:a16="http://schemas.microsoft.com/office/drawing/2014/main" id="{79A7315B-9E63-226C-EC88-A923F8C003A3}"/>
                  </a:ext>
                </a:extLst>
              </p:cNvPr>
              <p:cNvSpPr/>
              <p:nvPr/>
            </p:nvSpPr>
            <p:spPr>
              <a:xfrm>
                <a:off x="5847183" y="4863630"/>
                <a:ext cx="286930" cy="951391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4" name="グループ化 93">
              <a:extLst>
                <a:ext uri="{FF2B5EF4-FFF2-40B4-BE49-F238E27FC236}">
                  <a16:creationId xmlns:a16="http://schemas.microsoft.com/office/drawing/2014/main" id="{EAC4BD0A-8EBA-64A3-70FD-D4242F4CDB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18232" y="1896933"/>
              <a:ext cx="374565" cy="855960"/>
              <a:chOff x="5768421" y="4863630"/>
              <a:chExt cx="444454" cy="951391"/>
            </a:xfrm>
          </p:grpSpPr>
          <p:sp>
            <p:nvSpPr>
              <p:cNvPr id="95" name="正方形/長方形 94">
                <a:extLst>
                  <a:ext uri="{FF2B5EF4-FFF2-40B4-BE49-F238E27FC236}">
                    <a16:creationId xmlns:a16="http://schemas.microsoft.com/office/drawing/2014/main" id="{E6A93E04-54E3-2A92-D7D2-D4878A82EF6D}"/>
                  </a:ext>
                </a:extLst>
              </p:cNvPr>
              <p:cNvSpPr/>
              <p:nvPr/>
            </p:nvSpPr>
            <p:spPr>
              <a:xfrm>
                <a:off x="5768422" y="5043635"/>
                <a:ext cx="444453" cy="22669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正方形/長方形 95">
                <a:extLst>
                  <a:ext uri="{FF2B5EF4-FFF2-40B4-BE49-F238E27FC236}">
                    <a16:creationId xmlns:a16="http://schemas.microsoft.com/office/drawing/2014/main" id="{AB913CEA-25A5-D9BD-AB3E-2A684BA101BC}"/>
                  </a:ext>
                </a:extLst>
              </p:cNvPr>
              <p:cNvSpPr/>
              <p:nvPr/>
            </p:nvSpPr>
            <p:spPr>
              <a:xfrm>
                <a:off x="5768421" y="5390874"/>
                <a:ext cx="444453" cy="22669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7E8A897F-9ECC-C586-6564-17E6BC39EA39}"/>
                  </a:ext>
                </a:extLst>
              </p:cNvPr>
              <p:cNvSpPr/>
              <p:nvPr/>
            </p:nvSpPr>
            <p:spPr>
              <a:xfrm>
                <a:off x="5847183" y="4863630"/>
                <a:ext cx="286930" cy="951391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98" name="四角形: 角を丸くする 97">
            <a:extLst>
              <a:ext uri="{FF2B5EF4-FFF2-40B4-BE49-F238E27FC236}">
                <a16:creationId xmlns:a16="http://schemas.microsoft.com/office/drawing/2014/main" id="{A3F88122-7224-CC92-0572-135C53CC41CD}"/>
              </a:ext>
            </a:extLst>
          </p:cNvPr>
          <p:cNvSpPr/>
          <p:nvPr/>
        </p:nvSpPr>
        <p:spPr>
          <a:xfrm>
            <a:off x="133928" y="4336391"/>
            <a:ext cx="11888030" cy="1990149"/>
          </a:xfrm>
          <a:prstGeom prst="roundRect">
            <a:avLst>
              <a:gd name="adj" fmla="val 7298"/>
            </a:avLst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0F0ED53-9B80-C2B2-AA07-9C723AD1E4EA}"/>
              </a:ext>
            </a:extLst>
          </p:cNvPr>
          <p:cNvSpPr txBox="1"/>
          <p:nvPr/>
        </p:nvSpPr>
        <p:spPr>
          <a:xfrm>
            <a:off x="323642" y="4156240"/>
            <a:ext cx="45873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B050"/>
                </a:solidFill>
              </a:rPr>
              <a:t>Non</a:t>
            </a:r>
            <a:r>
              <a:rPr lang="en-US" altLang="ja-JP" sz="1600" dirty="0">
                <a:solidFill>
                  <a:srgbClr val="00B050"/>
                </a:solidFill>
              </a:rPr>
              <a:t>-linear</a:t>
            </a:r>
            <a:r>
              <a:rPr lang="ja-JP" altLang="en-US" sz="1600" dirty="0">
                <a:solidFill>
                  <a:srgbClr val="00B050"/>
                </a:solidFill>
              </a:rPr>
              <a:t> </a:t>
            </a:r>
            <a:r>
              <a:rPr lang="en-US" altLang="ja-JP" sz="1600" dirty="0">
                <a:solidFill>
                  <a:srgbClr val="00B050"/>
                </a:solidFill>
              </a:rPr>
              <a:t>collimation scheme (conceptual diagram)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850BF9B3-1CBC-A7D3-7ACD-83B745762DA2}"/>
              </a:ext>
            </a:extLst>
          </p:cNvPr>
          <p:cNvCxnSpPr>
            <a:cxnSpLocks/>
          </p:cNvCxnSpPr>
          <p:nvPr/>
        </p:nvCxnSpPr>
        <p:spPr>
          <a:xfrm>
            <a:off x="303453" y="5168472"/>
            <a:ext cx="11528838" cy="2152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矢印コネクタ 100">
            <a:extLst>
              <a:ext uri="{FF2B5EF4-FFF2-40B4-BE49-F238E27FC236}">
                <a16:creationId xmlns:a16="http://schemas.microsoft.com/office/drawing/2014/main" id="{91296DD4-DD00-9DF6-7E2C-1716DECFE8C8}"/>
              </a:ext>
            </a:extLst>
          </p:cNvPr>
          <p:cNvCxnSpPr>
            <a:cxnSpLocks/>
          </p:cNvCxnSpPr>
          <p:nvPr/>
        </p:nvCxnSpPr>
        <p:spPr>
          <a:xfrm>
            <a:off x="1181591" y="5072111"/>
            <a:ext cx="490304" cy="544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3FFDDDC3-B98F-3788-D892-2B2E714DD397}"/>
              </a:ext>
            </a:extLst>
          </p:cNvPr>
          <p:cNvCxnSpPr>
            <a:cxnSpLocks/>
          </p:cNvCxnSpPr>
          <p:nvPr/>
        </p:nvCxnSpPr>
        <p:spPr>
          <a:xfrm>
            <a:off x="1180082" y="4983159"/>
            <a:ext cx="490304" cy="544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658D2216-F098-0165-8993-D71F7D7AF552}"/>
              </a:ext>
            </a:extLst>
          </p:cNvPr>
          <p:cNvCxnSpPr>
            <a:cxnSpLocks/>
          </p:cNvCxnSpPr>
          <p:nvPr/>
        </p:nvCxnSpPr>
        <p:spPr>
          <a:xfrm flipV="1">
            <a:off x="5732075" y="4336391"/>
            <a:ext cx="442245" cy="23077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0806212D-DC54-C149-2BC6-A02E13579402}"/>
              </a:ext>
            </a:extLst>
          </p:cNvPr>
          <p:cNvCxnSpPr>
            <a:cxnSpLocks/>
          </p:cNvCxnSpPr>
          <p:nvPr/>
        </p:nvCxnSpPr>
        <p:spPr>
          <a:xfrm flipV="1">
            <a:off x="5793144" y="4837055"/>
            <a:ext cx="477871" cy="6298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楕円 104">
            <a:extLst>
              <a:ext uri="{FF2B5EF4-FFF2-40B4-BE49-F238E27FC236}">
                <a16:creationId xmlns:a16="http://schemas.microsoft.com/office/drawing/2014/main" id="{77316BF2-EC2E-45FC-1FA8-BAFE4D8D8A37}"/>
              </a:ext>
            </a:extLst>
          </p:cNvPr>
          <p:cNvSpPr>
            <a:spLocks noChangeAspect="1"/>
          </p:cNvSpPr>
          <p:nvPr/>
        </p:nvSpPr>
        <p:spPr>
          <a:xfrm>
            <a:off x="6952372" y="4886708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6" name="直線矢印コネクタ 105">
            <a:extLst>
              <a:ext uri="{FF2B5EF4-FFF2-40B4-BE49-F238E27FC236}">
                <a16:creationId xmlns:a16="http://schemas.microsoft.com/office/drawing/2014/main" id="{20D9B6AD-0B4E-7F54-5010-16B1A49518F4}"/>
              </a:ext>
            </a:extLst>
          </p:cNvPr>
          <p:cNvCxnSpPr>
            <a:cxnSpLocks/>
          </p:cNvCxnSpPr>
          <p:nvPr/>
        </p:nvCxnSpPr>
        <p:spPr>
          <a:xfrm flipV="1">
            <a:off x="7022611" y="4818675"/>
            <a:ext cx="477871" cy="6298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楕円 106">
            <a:extLst>
              <a:ext uri="{FF2B5EF4-FFF2-40B4-BE49-F238E27FC236}">
                <a16:creationId xmlns:a16="http://schemas.microsoft.com/office/drawing/2014/main" id="{950D0535-5A4D-18C2-88D3-57FAFA87643D}"/>
              </a:ext>
            </a:extLst>
          </p:cNvPr>
          <p:cNvSpPr>
            <a:spLocks noChangeAspect="1"/>
          </p:cNvSpPr>
          <p:nvPr/>
        </p:nvSpPr>
        <p:spPr>
          <a:xfrm>
            <a:off x="10800455" y="5066123"/>
            <a:ext cx="41838" cy="418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454E117D-530A-0898-FF74-4BC23FE3C4E0}"/>
              </a:ext>
            </a:extLst>
          </p:cNvPr>
          <p:cNvCxnSpPr>
            <a:cxnSpLocks/>
          </p:cNvCxnSpPr>
          <p:nvPr/>
        </p:nvCxnSpPr>
        <p:spPr>
          <a:xfrm>
            <a:off x="10890252" y="5068711"/>
            <a:ext cx="490304" cy="544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55D26117-3B62-CCA9-C3CB-2C889148A877}"/>
              </a:ext>
            </a:extLst>
          </p:cNvPr>
          <p:cNvGrpSpPr/>
          <p:nvPr/>
        </p:nvGrpSpPr>
        <p:grpSpPr>
          <a:xfrm>
            <a:off x="4219550" y="4763750"/>
            <a:ext cx="283925" cy="887104"/>
            <a:chOff x="6584576" y="4809025"/>
            <a:chExt cx="324993" cy="1015418"/>
          </a:xfrm>
        </p:grpSpPr>
        <p:sp>
          <p:nvSpPr>
            <p:cNvPr id="110" name="波線 109">
              <a:extLst>
                <a:ext uri="{FF2B5EF4-FFF2-40B4-BE49-F238E27FC236}">
                  <a16:creationId xmlns:a16="http://schemas.microsoft.com/office/drawing/2014/main" id="{C28F993E-5BDF-05C1-6589-895C4B01F31E}"/>
                </a:ext>
              </a:extLst>
            </p:cNvPr>
            <p:cNvSpPr/>
            <p:nvPr/>
          </p:nvSpPr>
          <p:spPr>
            <a:xfrm rot="16200000">
              <a:off x="6606235" y="5200585"/>
              <a:ext cx="291074" cy="205705"/>
            </a:xfrm>
            <a:prstGeom prst="wave">
              <a:avLst>
                <a:gd name="adj1" fmla="val 20000"/>
                <a:gd name="adj2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正方形/長方形 110">
              <a:extLst>
                <a:ext uri="{FF2B5EF4-FFF2-40B4-BE49-F238E27FC236}">
                  <a16:creationId xmlns:a16="http://schemas.microsoft.com/office/drawing/2014/main" id="{11FF3E3C-DDD0-9437-1E67-06ABF1CB4EDD}"/>
                </a:ext>
              </a:extLst>
            </p:cNvPr>
            <p:cNvSpPr/>
            <p:nvPr/>
          </p:nvSpPr>
          <p:spPr>
            <a:xfrm>
              <a:off x="6594461" y="4809025"/>
              <a:ext cx="315108" cy="35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正方形/長方形 111">
              <a:extLst>
                <a:ext uri="{FF2B5EF4-FFF2-40B4-BE49-F238E27FC236}">
                  <a16:creationId xmlns:a16="http://schemas.microsoft.com/office/drawing/2014/main" id="{747D3043-A8D4-B23C-010E-03345D505E0D}"/>
                </a:ext>
              </a:extLst>
            </p:cNvPr>
            <p:cNvSpPr/>
            <p:nvPr/>
          </p:nvSpPr>
          <p:spPr>
            <a:xfrm>
              <a:off x="6586901" y="5465243"/>
              <a:ext cx="205703" cy="35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E2518C43-9C5F-A492-330C-F04EF9C3BA91}"/>
                </a:ext>
              </a:extLst>
            </p:cNvPr>
            <p:cNvSpPr/>
            <p:nvPr/>
          </p:nvSpPr>
          <p:spPr>
            <a:xfrm>
              <a:off x="6584576" y="5419334"/>
              <a:ext cx="315108" cy="35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A58EDD1E-D080-E5F4-2E15-27FEE4E12A53}"/>
              </a:ext>
            </a:extLst>
          </p:cNvPr>
          <p:cNvGrpSpPr/>
          <p:nvPr/>
        </p:nvGrpSpPr>
        <p:grpSpPr>
          <a:xfrm>
            <a:off x="8034843" y="4777554"/>
            <a:ext cx="283925" cy="887104"/>
            <a:chOff x="6584576" y="4809025"/>
            <a:chExt cx="324993" cy="1015418"/>
          </a:xfrm>
        </p:grpSpPr>
        <p:sp>
          <p:nvSpPr>
            <p:cNvPr id="115" name="波線 114">
              <a:extLst>
                <a:ext uri="{FF2B5EF4-FFF2-40B4-BE49-F238E27FC236}">
                  <a16:creationId xmlns:a16="http://schemas.microsoft.com/office/drawing/2014/main" id="{6DC53447-5AA2-A607-7C47-282C217C1531}"/>
                </a:ext>
              </a:extLst>
            </p:cNvPr>
            <p:cNvSpPr/>
            <p:nvPr/>
          </p:nvSpPr>
          <p:spPr>
            <a:xfrm rot="16200000">
              <a:off x="6606235" y="5200585"/>
              <a:ext cx="291074" cy="205705"/>
            </a:xfrm>
            <a:prstGeom prst="wave">
              <a:avLst>
                <a:gd name="adj1" fmla="val 20000"/>
                <a:gd name="adj2" fmla="val 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正方形/長方形 115">
              <a:extLst>
                <a:ext uri="{FF2B5EF4-FFF2-40B4-BE49-F238E27FC236}">
                  <a16:creationId xmlns:a16="http://schemas.microsoft.com/office/drawing/2014/main" id="{B37CDE42-AC02-7D0D-8391-E1ED526AA487}"/>
                </a:ext>
              </a:extLst>
            </p:cNvPr>
            <p:cNvSpPr/>
            <p:nvPr/>
          </p:nvSpPr>
          <p:spPr>
            <a:xfrm>
              <a:off x="6594461" y="4809025"/>
              <a:ext cx="315108" cy="35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B4946EE2-7A30-3D3A-F497-0BBC7EDB6B40}"/>
                </a:ext>
              </a:extLst>
            </p:cNvPr>
            <p:cNvSpPr/>
            <p:nvPr/>
          </p:nvSpPr>
          <p:spPr>
            <a:xfrm>
              <a:off x="6586901" y="5465243"/>
              <a:ext cx="205703" cy="35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E9066506-D8B9-6819-EAE4-0849994481D9}"/>
                </a:ext>
              </a:extLst>
            </p:cNvPr>
            <p:cNvSpPr/>
            <p:nvPr/>
          </p:nvSpPr>
          <p:spPr>
            <a:xfrm>
              <a:off x="6584576" y="5419334"/>
              <a:ext cx="315108" cy="35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9" name="楕円 118">
            <a:extLst>
              <a:ext uri="{FF2B5EF4-FFF2-40B4-BE49-F238E27FC236}">
                <a16:creationId xmlns:a16="http://schemas.microsoft.com/office/drawing/2014/main" id="{F2335B22-2E06-140D-2D50-DA968CD78DDD}"/>
              </a:ext>
            </a:extLst>
          </p:cNvPr>
          <p:cNvSpPr>
            <a:spLocks noChangeAspect="1"/>
          </p:cNvSpPr>
          <p:nvPr/>
        </p:nvSpPr>
        <p:spPr>
          <a:xfrm>
            <a:off x="3291369" y="5323713"/>
            <a:ext cx="41838" cy="4183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68CFDE54-5967-B32D-930B-88C8F949F20A}"/>
              </a:ext>
            </a:extLst>
          </p:cNvPr>
          <p:cNvCxnSpPr>
            <a:cxnSpLocks/>
          </p:cNvCxnSpPr>
          <p:nvPr/>
        </p:nvCxnSpPr>
        <p:spPr>
          <a:xfrm flipV="1">
            <a:off x="3386054" y="5086785"/>
            <a:ext cx="442245" cy="23077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楕円 120">
            <a:extLst>
              <a:ext uri="{FF2B5EF4-FFF2-40B4-BE49-F238E27FC236}">
                <a16:creationId xmlns:a16="http://schemas.microsoft.com/office/drawing/2014/main" id="{8CAC7051-10A9-556A-78EC-38A28F0CD052}"/>
              </a:ext>
            </a:extLst>
          </p:cNvPr>
          <p:cNvSpPr>
            <a:spLocks noChangeAspect="1"/>
          </p:cNvSpPr>
          <p:nvPr/>
        </p:nvSpPr>
        <p:spPr>
          <a:xfrm>
            <a:off x="1064410" y="5338988"/>
            <a:ext cx="41838" cy="4183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2" name="直線矢印コネクタ 121">
            <a:extLst>
              <a:ext uri="{FF2B5EF4-FFF2-40B4-BE49-F238E27FC236}">
                <a16:creationId xmlns:a16="http://schemas.microsoft.com/office/drawing/2014/main" id="{5CA0309B-AB76-D71D-5B97-6B50B7E1E11B}"/>
              </a:ext>
            </a:extLst>
          </p:cNvPr>
          <p:cNvCxnSpPr>
            <a:cxnSpLocks/>
          </p:cNvCxnSpPr>
          <p:nvPr/>
        </p:nvCxnSpPr>
        <p:spPr>
          <a:xfrm>
            <a:off x="1167776" y="5351696"/>
            <a:ext cx="490304" cy="544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楕円 122">
            <a:extLst>
              <a:ext uri="{FF2B5EF4-FFF2-40B4-BE49-F238E27FC236}">
                <a16:creationId xmlns:a16="http://schemas.microsoft.com/office/drawing/2014/main" id="{DD275791-D6E6-EEB3-3DDE-18DC0C094824}"/>
              </a:ext>
            </a:extLst>
          </p:cNvPr>
          <p:cNvSpPr>
            <a:spLocks noChangeAspect="1"/>
          </p:cNvSpPr>
          <p:nvPr/>
        </p:nvSpPr>
        <p:spPr>
          <a:xfrm>
            <a:off x="5695226" y="4674082"/>
            <a:ext cx="41838" cy="4183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4" name="直線矢印コネクタ 123">
            <a:extLst>
              <a:ext uri="{FF2B5EF4-FFF2-40B4-BE49-F238E27FC236}">
                <a16:creationId xmlns:a16="http://schemas.microsoft.com/office/drawing/2014/main" id="{5F6E9C87-969E-C495-CE29-3DFECAFDE833}"/>
              </a:ext>
            </a:extLst>
          </p:cNvPr>
          <p:cNvCxnSpPr>
            <a:cxnSpLocks/>
          </p:cNvCxnSpPr>
          <p:nvPr/>
        </p:nvCxnSpPr>
        <p:spPr>
          <a:xfrm flipV="1">
            <a:off x="5789911" y="4437154"/>
            <a:ext cx="442245" cy="23077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コンテンツ プレースホルダー 2">
            <a:extLst>
              <a:ext uri="{FF2B5EF4-FFF2-40B4-BE49-F238E27FC236}">
                <a16:creationId xmlns:a16="http://schemas.microsoft.com/office/drawing/2014/main" id="{4E3C26A7-C61D-8307-9D10-0471850AA49A}"/>
              </a:ext>
            </a:extLst>
          </p:cNvPr>
          <p:cNvSpPr txBox="1">
            <a:spLocks/>
          </p:cNvSpPr>
          <p:nvPr/>
        </p:nvSpPr>
        <p:spPr>
          <a:xfrm>
            <a:off x="65316" y="1103833"/>
            <a:ext cx="5866995" cy="30681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solidFill>
                  <a:srgbClr val="002060"/>
                </a:solidFill>
                <a:sym typeface="Symbol" panose="05050102010706020507" pitchFamily="18" charset="2"/>
              </a:rPr>
              <a:t>Non-linear collimator (NLC) is being installed in LER Oho straight section.</a:t>
            </a:r>
          </a:p>
          <a:p>
            <a:pPr lvl="1"/>
            <a:r>
              <a:rPr lang="en-US" altLang="ja-JP" sz="1600" dirty="0">
                <a:sym typeface="Symbol" panose="05050102010706020507" pitchFamily="18" charset="2"/>
              </a:rPr>
              <a:t>Impedance of NLC is much lower than that of conventional collimator due to its large aperture.</a:t>
            </a:r>
          </a:p>
          <a:p>
            <a:pPr lvl="1"/>
            <a:r>
              <a:rPr lang="en-US" altLang="ja-JP" sz="1600" dirty="0">
                <a:sym typeface="Symbol" panose="05050102010706020507" pitchFamily="18" charset="2"/>
              </a:rPr>
              <a:t>NLC can relax TMCI bunch current limit.</a:t>
            </a:r>
          </a:p>
          <a:p>
            <a:pPr lvl="1"/>
            <a:r>
              <a:rPr lang="en-US" altLang="ja-JP" sz="1600" dirty="0">
                <a:sym typeface="Symbol" panose="05050102010706020507" pitchFamily="18" charset="2"/>
              </a:rPr>
              <a:t>Oho straight section is the location where the optics satisfies the requirements for NLC.</a:t>
            </a:r>
          </a:p>
          <a:p>
            <a:pPr lvl="1"/>
            <a:r>
              <a:rPr lang="en-US" altLang="ja-JP" sz="1600" dirty="0">
                <a:sym typeface="Symbol" panose="05050102010706020507" pitchFamily="18" charset="2"/>
              </a:rPr>
              <a:t>A part of wiggler magnets need to be removed.</a:t>
            </a:r>
          </a:p>
          <a:p>
            <a:pPr lvl="1"/>
            <a:r>
              <a:rPr lang="en-US" altLang="ja-JP" sz="1600" dirty="0">
                <a:sym typeface="Symbol" panose="05050102010706020507" pitchFamily="18" charset="2"/>
              </a:rPr>
              <a:t>New skew </a:t>
            </a:r>
            <a:r>
              <a:rPr lang="en-US" altLang="ja-JP" sz="1600" dirty="0" err="1">
                <a:sym typeface="Symbol" panose="05050102010706020507" pitchFamily="18" charset="2"/>
              </a:rPr>
              <a:t>sextupole</a:t>
            </a:r>
            <a:r>
              <a:rPr lang="en-US" altLang="ja-JP" sz="1600" dirty="0">
                <a:sym typeface="Symbol" panose="05050102010706020507" pitchFamily="18" charset="2"/>
              </a:rPr>
              <a:t> magnets and beam pipes in them need to be fabricated.</a:t>
            </a:r>
          </a:p>
          <a:p>
            <a:pPr lvl="1"/>
            <a:r>
              <a:rPr lang="en-US" altLang="ja-JP" sz="1600" dirty="0">
                <a:sym typeface="Symbol" panose="05050102010706020507" pitchFamily="18" charset="2"/>
              </a:rPr>
              <a:t>New power supplies, cabling works and new radiation shields are also required.</a:t>
            </a:r>
          </a:p>
          <a:p>
            <a:pPr marL="457200" lvl="1" indent="0">
              <a:buNone/>
            </a:pPr>
            <a:endParaRPr lang="en-US" altLang="ja-JP" sz="1600" dirty="0">
              <a:sym typeface="Symbol" panose="05050102010706020507" pitchFamily="18" charset="2"/>
            </a:endParaRPr>
          </a:p>
        </p:txBody>
      </p: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2B96B526-2C1E-3978-6346-16AD2001D8D3}"/>
              </a:ext>
            </a:extLst>
          </p:cNvPr>
          <p:cNvGrpSpPr/>
          <p:nvPr/>
        </p:nvGrpSpPr>
        <p:grpSpPr>
          <a:xfrm>
            <a:off x="9219841" y="1005276"/>
            <a:ext cx="2924847" cy="2357910"/>
            <a:chOff x="9287685" y="3986715"/>
            <a:chExt cx="2924847" cy="2357910"/>
          </a:xfrm>
        </p:grpSpPr>
        <p:pic>
          <p:nvPicPr>
            <p:cNvPr id="130" name="図 129" descr="スポーツゲーム が含まれている画像&#10;&#10;自動的に生成された説明">
              <a:extLst>
                <a:ext uri="{FF2B5EF4-FFF2-40B4-BE49-F238E27FC236}">
                  <a16:creationId xmlns:a16="http://schemas.microsoft.com/office/drawing/2014/main" id="{08356920-EAFD-3872-DECC-A625CC936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" r="5654"/>
            <a:stretch/>
          </p:blipFill>
          <p:spPr>
            <a:xfrm>
              <a:off x="9287685" y="4084602"/>
              <a:ext cx="2363558" cy="2260023"/>
            </a:xfrm>
            <a:prstGeom prst="rect">
              <a:avLst/>
            </a:prstGeom>
          </p:spPr>
        </p:pic>
        <p:sp>
          <p:nvSpPr>
            <p:cNvPr id="131" name="四角形: 角を丸くする 130">
              <a:extLst>
                <a:ext uri="{FF2B5EF4-FFF2-40B4-BE49-F238E27FC236}">
                  <a16:creationId xmlns:a16="http://schemas.microsoft.com/office/drawing/2014/main" id="{2C9CE258-F746-6C4E-AB5C-0413D2FB976D}"/>
                </a:ext>
              </a:extLst>
            </p:cNvPr>
            <p:cNvSpPr/>
            <p:nvPr/>
          </p:nvSpPr>
          <p:spPr>
            <a:xfrm>
              <a:off x="11308135" y="4908467"/>
              <a:ext cx="343107" cy="470162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3EE3F9A1-E8A1-B0B6-76DB-A7B03A47EE3C}"/>
                </a:ext>
              </a:extLst>
            </p:cNvPr>
            <p:cNvSpPr txBox="1"/>
            <p:nvPr/>
          </p:nvSpPr>
          <p:spPr>
            <a:xfrm>
              <a:off x="10887960" y="5141073"/>
              <a:ext cx="482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rgbClr val="FF0000"/>
                  </a:solidFill>
                </a:rPr>
                <a:t>D05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421A310E-2889-6F81-3EED-366D20D635A2}"/>
                </a:ext>
              </a:extLst>
            </p:cNvPr>
            <p:cNvSpPr txBox="1"/>
            <p:nvPr/>
          </p:nvSpPr>
          <p:spPr>
            <a:xfrm>
              <a:off x="10891969" y="4871702"/>
              <a:ext cx="482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rgbClr val="FF0000"/>
                  </a:solidFill>
                </a:rPr>
                <a:t>D04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AB1F4065-C1F0-0258-5602-8ED056E63BC5}"/>
                </a:ext>
              </a:extLst>
            </p:cNvPr>
            <p:cNvSpPr txBox="1"/>
            <p:nvPr/>
          </p:nvSpPr>
          <p:spPr>
            <a:xfrm rot="5400000">
              <a:off x="11227092" y="4951491"/>
              <a:ext cx="1321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srgbClr val="FF0000"/>
                  </a:solidFill>
                </a:rPr>
                <a:t>Oho</a:t>
              </a:r>
            </a:p>
            <a:p>
              <a:pPr algn="ctr"/>
              <a:r>
                <a:rPr lang="en-US" altLang="ja-JP" sz="1200" dirty="0">
                  <a:solidFill>
                    <a:srgbClr val="FF0000"/>
                  </a:solidFill>
                </a:rPr>
                <a:t> straight section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E50346E3-C4E0-323D-036A-6B93F72D8203}"/>
                </a:ext>
              </a:extLst>
            </p:cNvPr>
            <p:cNvSpPr txBox="1"/>
            <p:nvPr/>
          </p:nvSpPr>
          <p:spPr>
            <a:xfrm>
              <a:off x="9732110" y="3986715"/>
              <a:ext cx="16357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srgbClr val="00B0F0"/>
                  </a:solidFill>
                </a:rPr>
                <a:t>Tsukuba (Belle II)</a:t>
              </a:r>
            </a:p>
          </p:txBody>
        </p:sp>
        <p:sp>
          <p:nvSpPr>
            <p:cNvPr id="136" name="円弧 135">
              <a:extLst>
                <a:ext uri="{FF2B5EF4-FFF2-40B4-BE49-F238E27FC236}">
                  <a16:creationId xmlns:a16="http://schemas.microsoft.com/office/drawing/2014/main" id="{7E0D05CE-82A9-A2CA-75F8-B1C9389DB925}"/>
                </a:ext>
              </a:extLst>
            </p:cNvPr>
            <p:cNvSpPr/>
            <p:nvPr/>
          </p:nvSpPr>
          <p:spPr>
            <a:xfrm>
              <a:off x="10873496" y="5405773"/>
              <a:ext cx="648750" cy="649763"/>
            </a:xfrm>
            <a:prstGeom prst="arc">
              <a:avLst>
                <a:gd name="adj1" fmla="val 324949"/>
                <a:gd name="adj2" fmla="val 4035329"/>
              </a:avLst>
            </a:prstGeom>
            <a:ln w="28575"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57F235A7-00BF-7099-1972-8EF8FD218223}"/>
                </a:ext>
              </a:extLst>
            </p:cNvPr>
            <p:cNvSpPr txBox="1"/>
            <p:nvPr/>
          </p:nvSpPr>
          <p:spPr>
            <a:xfrm>
              <a:off x="11489166" y="5706125"/>
              <a:ext cx="723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chemeClr val="accent2"/>
                  </a:solidFill>
                </a:rPr>
                <a:t>Positron beam</a:t>
              </a:r>
              <a:endParaRPr kumimoji="1" lang="ja-JP" alt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138" name="正方形/長方形 137">
              <a:extLst>
                <a:ext uri="{FF2B5EF4-FFF2-40B4-BE49-F238E27FC236}">
                  <a16:creationId xmlns:a16="http://schemas.microsoft.com/office/drawing/2014/main" id="{C69F5E31-C82F-5F85-016B-642ECE78112A}"/>
                </a:ext>
              </a:extLst>
            </p:cNvPr>
            <p:cNvSpPr/>
            <p:nvPr/>
          </p:nvSpPr>
          <p:spPr>
            <a:xfrm>
              <a:off x="11363039" y="5129345"/>
              <a:ext cx="126127" cy="4656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784FD0F8-F481-1A65-8219-E6DFB2B70A22}"/>
                </a:ext>
              </a:extLst>
            </p:cNvPr>
            <p:cNvSpPr txBox="1"/>
            <p:nvPr/>
          </p:nvSpPr>
          <p:spPr>
            <a:xfrm>
              <a:off x="11363039" y="4256086"/>
              <a:ext cx="781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solidFill>
                    <a:srgbClr val="FF0000"/>
                  </a:solidFill>
                </a:rPr>
                <a:t>Oho</a:t>
              </a:r>
              <a:r>
                <a:rPr lang="ja-JP" altLang="en-US" sz="1200" dirty="0">
                  <a:solidFill>
                    <a:srgbClr val="FF0000"/>
                  </a:solidFill>
                </a:rPr>
                <a:t> </a:t>
              </a:r>
              <a:r>
                <a:rPr lang="en-US" altLang="ja-JP" sz="1200" dirty="0">
                  <a:solidFill>
                    <a:srgbClr val="FF0000"/>
                  </a:solidFill>
                </a:rPr>
                <a:t>lab.</a:t>
              </a:r>
            </a:p>
          </p:txBody>
        </p:sp>
        <p:cxnSp>
          <p:nvCxnSpPr>
            <p:cNvPr id="140" name="直線矢印コネクタ 139">
              <a:extLst>
                <a:ext uri="{FF2B5EF4-FFF2-40B4-BE49-F238E27FC236}">
                  <a16:creationId xmlns:a16="http://schemas.microsoft.com/office/drawing/2014/main" id="{2EE54AA4-50CE-8942-B5A6-366062224351}"/>
                </a:ext>
              </a:extLst>
            </p:cNvPr>
            <p:cNvCxnSpPr>
              <a:cxnSpLocks/>
              <a:stCxn id="139" idx="2"/>
            </p:cNvCxnSpPr>
            <p:nvPr/>
          </p:nvCxnSpPr>
          <p:spPr>
            <a:xfrm flipH="1">
              <a:off x="11479688" y="4533085"/>
              <a:ext cx="274349" cy="54776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C02602B3-7F60-2FCC-3EAE-80AF15C910E1}"/>
              </a:ext>
            </a:extLst>
          </p:cNvPr>
          <p:cNvGrpSpPr/>
          <p:nvPr/>
        </p:nvGrpSpPr>
        <p:grpSpPr>
          <a:xfrm>
            <a:off x="6077943" y="1638348"/>
            <a:ext cx="3075489" cy="2422687"/>
            <a:chOff x="136326" y="3858590"/>
            <a:chExt cx="3075489" cy="2422687"/>
          </a:xfrm>
        </p:grpSpPr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4EDE103F-2FED-94F3-305C-3A9AA84BC665}"/>
                </a:ext>
              </a:extLst>
            </p:cNvPr>
            <p:cNvSpPr/>
            <p:nvPr/>
          </p:nvSpPr>
          <p:spPr>
            <a:xfrm>
              <a:off x="362673" y="4331449"/>
              <a:ext cx="730773" cy="318957"/>
            </a:xfrm>
            <a:prstGeom prst="ellipse">
              <a:avLst/>
            </a:prstGeom>
            <a:gradFill flip="none" rotWithShape="1">
              <a:gsLst>
                <a:gs pos="70500">
                  <a:schemeClr val="accent5">
                    <a:lumMod val="60000"/>
                    <a:lumOff val="40000"/>
                  </a:schemeClr>
                </a:gs>
                <a:gs pos="41000">
                  <a:schemeClr val="accent5">
                    <a:lumMod val="75000"/>
                  </a:schemeClr>
                </a:gs>
                <a:gs pos="0">
                  <a:schemeClr val="accent5">
                    <a:lumMod val="5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" name="台形 2">
              <a:extLst>
                <a:ext uri="{FF2B5EF4-FFF2-40B4-BE49-F238E27FC236}">
                  <a16:creationId xmlns:a16="http://schemas.microsoft.com/office/drawing/2014/main" id="{E02C4238-85F5-5587-5EA4-890FCCBE5E5A}"/>
                </a:ext>
              </a:extLst>
            </p:cNvPr>
            <p:cNvSpPr/>
            <p:nvPr/>
          </p:nvSpPr>
          <p:spPr>
            <a:xfrm flipV="1">
              <a:off x="737659" y="4224703"/>
              <a:ext cx="477599" cy="135858"/>
            </a:xfrm>
            <a:prstGeom prst="trapezoid">
              <a:avLst>
                <a:gd name="adj" fmla="val 139421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台形 3">
              <a:extLst>
                <a:ext uri="{FF2B5EF4-FFF2-40B4-BE49-F238E27FC236}">
                  <a16:creationId xmlns:a16="http://schemas.microsoft.com/office/drawing/2014/main" id="{3BB74CBB-4B4E-ED4A-3E23-38DC7DA9B83E}"/>
                </a:ext>
              </a:extLst>
            </p:cNvPr>
            <p:cNvSpPr/>
            <p:nvPr/>
          </p:nvSpPr>
          <p:spPr>
            <a:xfrm rot="10800000" flipV="1">
              <a:off x="728628" y="4625625"/>
              <a:ext cx="477599" cy="135858"/>
            </a:xfrm>
            <a:prstGeom prst="trapezoid">
              <a:avLst>
                <a:gd name="adj" fmla="val 139421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0AA5EC10-AC92-1DC6-8555-987F72713AB4}"/>
                </a:ext>
              </a:extLst>
            </p:cNvPr>
            <p:cNvSpPr/>
            <p:nvPr/>
          </p:nvSpPr>
          <p:spPr>
            <a:xfrm>
              <a:off x="1834548" y="4338665"/>
              <a:ext cx="730773" cy="318957"/>
            </a:xfrm>
            <a:prstGeom prst="ellipse">
              <a:avLst/>
            </a:prstGeom>
            <a:gradFill flip="none" rotWithShape="1">
              <a:gsLst>
                <a:gs pos="70500">
                  <a:schemeClr val="accent5">
                    <a:lumMod val="60000"/>
                    <a:lumOff val="40000"/>
                  </a:schemeClr>
                </a:gs>
                <a:gs pos="41000">
                  <a:schemeClr val="accent5">
                    <a:lumMod val="75000"/>
                  </a:schemeClr>
                </a:gs>
                <a:gs pos="0">
                  <a:schemeClr val="accent5">
                    <a:lumMod val="5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66D6BDE8-3B71-6D15-6B78-45545FDFD296}"/>
                </a:ext>
              </a:extLst>
            </p:cNvPr>
            <p:cNvSpPr/>
            <p:nvPr/>
          </p:nvSpPr>
          <p:spPr>
            <a:xfrm>
              <a:off x="1814354" y="4020813"/>
              <a:ext cx="788780" cy="3558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7895DB3F-4FF5-DC9D-C726-3CAFE23615CE}"/>
                </a:ext>
              </a:extLst>
            </p:cNvPr>
            <p:cNvSpPr/>
            <p:nvPr/>
          </p:nvSpPr>
          <p:spPr>
            <a:xfrm>
              <a:off x="1805960" y="4619601"/>
              <a:ext cx="788780" cy="3558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501BA1D1-5122-B7DE-B725-4753F2C9F89C}"/>
                </a:ext>
              </a:extLst>
            </p:cNvPr>
            <p:cNvCxnSpPr>
              <a:cxnSpLocks/>
            </p:cNvCxnSpPr>
            <p:nvPr/>
          </p:nvCxnSpPr>
          <p:spPr>
            <a:xfrm>
              <a:off x="2318009" y="4500177"/>
              <a:ext cx="363893" cy="40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6CB77A6E-5671-360B-97D6-6BFF06BA0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77" y="4470918"/>
              <a:ext cx="31051" cy="3105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9BA3D5F9-A199-5EEB-3F50-F5A7195969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77" y="4402990"/>
              <a:ext cx="31051" cy="3105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A08464B3-E3A8-7496-E705-C0C5166126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77" y="4335686"/>
              <a:ext cx="31051" cy="3105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BA6CE20D-8A18-F517-278E-667E6D23FA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75277" y="4480633"/>
              <a:ext cx="31051" cy="3105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7B4771D8-F96F-F360-56B6-4807DFF98D93}"/>
                </a:ext>
              </a:extLst>
            </p:cNvPr>
            <p:cNvCxnSpPr>
              <a:cxnSpLocks/>
            </p:cNvCxnSpPr>
            <p:nvPr/>
          </p:nvCxnSpPr>
          <p:spPr>
            <a:xfrm>
              <a:off x="881673" y="4494722"/>
              <a:ext cx="363893" cy="40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3A83E62A-B14B-CB0F-A7DB-667665ECA422}"/>
                </a:ext>
              </a:extLst>
            </p:cNvPr>
            <p:cNvSpPr txBox="1"/>
            <p:nvPr/>
          </p:nvSpPr>
          <p:spPr>
            <a:xfrm>
              <a:off x="529811" y="4815580"/>
              <a:ext cx="11306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collimator</a:t>
              </a:r>
              <a:endParaRPr kumimoji="1" lang="ja-JP" altLang="en-US" sz="1600" dirty="0"/>
            </a:p>
          </p:txBody>
        </p:sp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503EDE4B-12BA-50CD-34F8-1161B123C5FF}"/>
                </a:ext>
              </a:extLst>
            </p:cNvPr>
            <p:cNvSpPr/>
            <p:nvPr/>
          </p:nvSpPr>
          <p:spPr>
            <a:xfrm>
              <a:off x="1882488" y="5235533"/>
              <a:ext cx="609747" cy="267702"/>
            </a:xfrm>
            <a:custGeom>
              <a:avLst/>
              <a:gdLst>
                <a:gd name="connsiteX0" fmla="*/ 0 w 1415845"/>
                <a:gd name="connsiteY0" fmla="*/ 449826 h 929148"/>
                <a:gd name="connsiteX1" fmla="*/ 376084 w 1415845"/>
                <a:gd name="connsiteY1" fmla="*/ 0 h 929148"/>
                <a:gd name="connsiteX2" fmla="*/ 1415845 w 1415845"/>
                <a:gd name="connsiteY2" fmla="*/ 405581 h 929148"/>
                <a:gd name="connsiteX3" fmla="*/ 1290484 w 1415845"/>
                <a:gd name="connsiteY3" fmla="*/ 929148 h 929148"/>
                <a:gd name="connsiteX4" fmla="*/ 700548 w 1415845"/>
                <a:gd name="connsiteY4" fmla="*/ 803787 h 929148"/>
                <a:gd name="connsiteX5" fmla="*/ 376084 w 1415845"/>
                <a:gd name="connsiteY5" fmla="*/ 641555 h 929148"/>
                <a:gd name="connsiteX6" fmla="*/ 0 w 1415845"/>
                <a:gd name="connsiteY6" fmla="*/ 449826 h 929148"/>
                <a:gd name="connsiteX0" fmla="*/ 0 w 1415845"/>
                <a:gd name="connsiteY0" fmla="*/ 561209 h 1040531"/>
                <a:gd name="connsiteX1" fmla="*/ 386457 w 1415845"/>
                <a:gd name="connsiteY1" fmla="*/ 0 h 1040531"/>
                <a:gd name="connsiteX2" fmla="*/ 1415845 w 1415845"/>
                <a:gd name="connsiteY2" fmla="*/ 516964 h 1040531"/>
                <a:gd name="connsiteX3" fmla="*/ 1290484 w 1415845"/>
                <a:gd name="connsiteY3" fmla="*/ 1040531 h 1040531"/>
                <a:gd name="connsiteX4" fmla="*/ 700548 w 1415845"/>
                <a:gd name="connsiteY4" fmla="*/ 915170 h 1040531"/>
                <a:gd name="connsiteX5" fmla="*/ 376084 w 1415845"/>
                <a:gd name="connsiteY5" fmla="*/ 752938 h 1040531"/>
                <a:gd name="connsiteX6" fmla="*/ 0 w 1415845"/>
                <a:gd name="connsiteY6" fmla="*/ 561209 h 1040531"/>
                <a:gd name="connsiteX0" fmla="*/ 0 w 1415845"/>
                <a:gd name="connsiteY0" fmla="*/ 561209 h 1040531"/>
                <a:gd name="connsiteX1" fmla="*/ 386457 w 1415845"/>
                <a:gd name="connsiteY1" fmla="*/ 0 h 1040531"/>
                <a:gd name="connsiteX2" fmla="*/ 1415845 w 1415845"/>
                <a:gd name="connsiteY2" fmla="*/ 516964 h 1040531"/>
                <a:gd name="connsiteX3" fmla="*/ 1290484 w 1415845"/>
                <a:gd name="connsiteY3" fmla="*/ 1040531 h 1040531"/>
                <a:gd name="connsiteX4" fmla="*/ 700548 w 1415845"/>
                <a:gd name="connsiteY4" fmla="*/ 915170 h 1040531"/>
                <a:gd name="connsiteX5" fmla="*/ 376084 w 1415845"/>
                <a:gd name="connsiteY5" fmla="*/ 752938 h 1040531"/>
                <a:gd name="connsiteX6" fmla="*/ 0 w 1415845"/>
                <a:gd name="connsiteY6" fmla="*/ 561209 h 1040531"/>
                <a:gd name="connsiteX0" fmla="*/ 0 w 1415845"/>
                <a:gd name="connsiteY0" fmla="*/ 561209 h 1040531"/>
                <a:gd name="connsiteX1" fmla="*/ 386457 w 1415845"/>
                <a:gd name="connsiteY1" fmla="*/ 0 h 1040531"/>
                <a:gd name="connsiteX2" fmla="*/ 1415845 w 1415845"/>
                <a:gd name="connsiteY2" fmla="*/ 516964 h 1040531"/>
                <a:gd name="connsiteX3" fmla="*/ 1290484 w 1415845"/>
                <a:gd name="connsiteY3" fmla="*/ 1040531 h 1040531"/>
                <a:gd name="connsiteX4" fmla="*/ 700548 w 1415845"/>
                <a:gd name="connsiteY4" fmla="*/ 915170 h 1040531"/>
                <a:gd name="connsiteX5" fmla="*/ 376084 w 1415845"/>
                <a:gd name="connsiteY5" fmla="*/ 752938 h 1040531"/>
                <a:gd name="connsiteX6" fmla="*/ 0 w 1415845"/>
                <a:gd name="connsiteY6" fmla="*/ 561209 h 1040531"/>
                <a:gd name="connsiteX0" fmla="*/ 0 w 1358796"/>
                <a:gd name="connsiteY0" fmla="*/ 344631 h 1040531"/>
                <a:gd name="connsiteX1" fmla="*/ 329408 w 1358796"/>
                <a:gd name="connsiteY1" fmla="*/ 0 h 1040531"/>
                <a:gd name="connsiteX2" fmla="*/ 1358796 w 1358796"/>
                <a:gd name="connsiteY2" fmla="*/ 516964 h 1040531"/>
                <a:gd name="connsiteX3" fmla="*/ 1233435 w 1358796"/>
                <a:gd name="connsiteY3" fmla="*/ 1040531 h 1040531"/>
                <a:gd name="connsiteX4" fmla="*/ 643499 w 1358796"/>
                <a:gd name="connsiteY4" fmla="*/ 915170 h 1040531"/>
                <a:gd name="connsiteX5" fmla="*/ 319035 w 1358796"/>
                <a:gd name="connsiteY5" fmla="*/ 752938 h 1040531"/>
                <a:gd name="connsiteX6" fmla="*/ 0 w 1358796"/>
                <a:gd name="connsiteY6" fmla="*/ 344631 h 1040531"/>
                <a:gd name="connsiteX0" fmla="*/ 0 w 1358796"/>
                <a:gd name="connsiteY0" fmla="*/ 344631 h 1040531"/>
                <a:gd name="connsiteX1" fmla="*/ 329408 w 1358796"/>
                <a:gd name="connsiteY1" fmla="*/ 0 h 1040531"/>
                <a:gd name="connsiteX2" fmla="*/ 1358796 w 1358796"/>
                <a:gd name="connsiteY2" fmla="*/ 516964 h 1040531"/>
                <a:gd name="connsiteX3" fmla="*/ 1233435 w 1358796"/>
                <a:gd name="connsiteY3" fmla="*/ 1040531 h 1040531"/>
                <a:gd name="connsiteX4" fmla="*/ 643499 w 1358796"/>
                <a:gd name="connsiteY4" fmla="*/ 915170 h 1040531"/>
                <a:gd name="connsiteX5" fmla="*/ 319035 w 1358796"/>
                <a:gd name="connsiteY5" fmla="*/ 752938 h 1040531"/>
                <a:gd name="connsiteX6" fmla="*/ 0 w 1358796"/>
                <a:gd name="connsiteY6" fmla="*/ 344631 h 1040531"/>
                <a:gd name="connsiteX0" fmla="*/ 0 w 1358796"/>
                <a:gd name="connsiteY0" fmla="*/ 344631 h 1040531"/>
                <a:gd name="connsiteX1" fmla="*/ 329408 w 1358796"/>
                <a:gd name="connsiteY1" fmla="*/ 0 h 1040531"/>
                <a:gd name="connsiteX2" fmla="*/ 1358796 w 1358796"/>
                <a:gd name="connsiteY2" fmla="*/ 516964 h 1040531"/>
                <a:gd name="connsiteX3" fmla="*/ 1233435 w 1358796"/>
                <a:gd name="connsiteY3" fmla="*/ 1040531 h 1040531"/>
                <a:gd name="connsiteX4" fmla="*/ 643499 w 1358796"/>
                <a:gd name="connsiteY4" fmla="*/ 915170 h 1040531"/>
                <a:gd name="connsiteX5" fmla="*/ 319035 w 1358796"/>
                <a:gd name="connsiteY5" fmla="*/ 752938 h 1040531"/>
                <a:gd name="connsiteX6" fmla="*/ 0 w 1358796"/>
                <a:gd name="connsiteY6" fmla="*/ 344631 h 1040531"/>
                <a:gd name="connsiteX0" fmla="*/ 0 w 1358796"/>
                <a:gd name="connsiteY0" fmla="*/ 344631 h 1040531"/>
                <a:gd name="connsiteX1" fmla="*/ 329408 w 1358796"/>
                <a:gd name="connsiteY1" fmla="*/ 0 h 1040531"/>
                <a:gd name="connsiteX2" fmla="*/ 1358796 w 1358796"/>
                <a:gd name="connsiteY2" fmla="*/ 516964 h 1040531"/>
                <a:gd name="connsiteX3" fmla="*/ 1233435 w 1358796"/>
                <a:gd name="connsiteY3" fmla="*/ 1040531 h 1040531"/>
                <a:gd name="connsiteX4" fmla="*/ 643499 w 1358796"/>
                <a:gd name="connsiteY4" fmla="*/ 915170 h 1040531"/>
                <a:gd name="connsiteX5" fmla="*/ 386456 w 1358796"/>
                <a:gd name="connsiteY5" fmla="*/ 233151 h 1040531"/>
                <a:gd name="connsiteX6" fmla="*/ 0 w 1358796"/>
                <a:gd name="connsiteY6" fmla="*/ 344631 h 1040531"/>
                <a:gd name="connsiteX0" fmla="*/ 0 w 1358796"/>
                <a:gd name="connsiteY0" fmla="*/ 344631 h 915170"/>
                <a:gd name="connsiteX1" fmla="*/ 329408 w 1358796"/>
                <a:gd name="connsiteY1" fmla="*/ 0 h 915170"/>
                <a:gd name="connsiteX2" fmla="*/ 1358796 w 1358796"/>
                <a:gd name="connsiteY2" fmla="*/ 516964 h 915170"/>
                <a:gd name="connsiteX3" fmla="*/ 875584 w 1358796"/>
                <a:gd name="connsiteY3" fmla="*/ 483617 h 915170"/>
                <a:gd name="connsiteX4" fmla="*/ 643499 w 1358796"/>
                <a:gd name="connsiteY4" fmla="*/ 915170 h 915170"/>
                <a:gd name="connsiteX5" fmla="*/ 386456 w 1358796"/>
                <a:gd name="connsiteY5" fmla="*/ 233151 h 915170"/>
                <a:gd name="connsiteX6" fmla="*/ 0 w 1358796"/>
                <a:gd name="connsiteY6" fmla="*/ 344631 h 915170"/>
                <a:gd name="connsiteX0" fmla="*/ 0 w 875584"/>
                <a:gd name="connsiteY0" fmla="*/ 344631 h 915170"/>
                <a:gd name="connsiteX1" fmla="*/ 329408 w 875584"/>
                <a:gd name="connsiteY1" fmla="*/ 0 h 915170"/>
                <a:gd name="connsiteX2" fmla="*/ 694956 w 875584"/>
                <a:gd name="connsiteY2" fmla="*/ 492212 h 915170"/>
                <a:gd name="connsiteX3" fmla="*/ 875584 w 875584"/>
                <a:gd name="connsiteY3" fmla="*/ 483617 h 915170"/>
                <a:gd name="connsiteX4" fmla="*/ 643499 w 875584"/>
                <a:gd name="connsiteY4" fmla="*/ 915170 h 915170"/>
                <a:gd name="connsiteX5" fmla="*/ 386456 w 875584"/>
                <a:gd name="connsiteY5" fmla="*/ 233151 h 915170"/>
                <a:gd name="connsiteX6" fmla="*/ 0 w 875584"/>
                <a:gd name="connsiteY6" fmla="*/ 344631 h 915170"/>
                <a:gd name="connsiteX0" fmla="*/ 0 w 917074"/>
                <a:gd name="connsiteY0" fmla="*/ 344631 h 915170"/>
                <a:gd name="connsiteX1" fmla="*/ 329408 w 917074"/>
                <a:gd name="connsiteY1" fmla="*/ 0 h 915170"/>
                <a:gd name="connsiteX2" fmla="*/ 694956 w 917074"/>
                <a:gd name="connsiteY2" fmla="*/ 492212 h 915170"/>
                <a:gd name="connsiteX3" fmla="*/ 917074 w 917074"/>
                <a:gd name="connsiteY3" fmla="*/ 248475 h 915170"/>
                <a:gd name="connsiteX4" fmla="*/ 643499 w 917074"/>
                <a:gd name="connsiteY4" fmla="*/ 915170 h 915170"/>
                <a:gd name="connsiteX5" fmla="*/ 386456 w 917074"/>
                <a:gd name="connsiteY5" fmla="*/ 233151 h 915170"/>
                <a:gd name="connsiteX6" fmla="*/ 0 w 917074"/>
                <a:gd name="connsiteY6" fmla="*/ 344631 h 915170"/>
                <a:gd name="connsiteX0" fmla="*/ 0 w 917074"/>
                <a:gd name="connsiteY0" fmla="*/ 344631 h 915170"/>
                <a:gd name="connsiteX1" fmla="*/ 329408 w 917074"/>
                <a:gd name="connsiteY1" fmla="*/ 0 h 915170"/>
                <a:gd name="connsiteX2" fmla="*/ 684584 w 917074"/>
                <a:gd name="connsiteY2" fmla="*/ 405580 h 915170"/>
                <a:gd name="connsiteX3" fmla="*/ 917074 w 917074"/>
                <a:gd name="connsiteY3" fmla="*/ 248475 h 915170"/>
                <a:gd name="connsiteX4" fmla="*/ 643499 w 917074"/>
                <a:gd name="connsiteY4" fmla="*/ 915170 h 915170"/>
                <a:gd name="connsiteX5" fmla="*/ 386456 w 917074"/>
                <a:gd name="connsiteY5" fmla="*/ 233151 h 915170"/>
                <a:gd name="connsiteX6" fmla="*/ 0 w 917074"/>
                <a:gd name="connsiteY6" fmla="*/ 344631 h 915170"/>
                <a:gd name="connsiteX0" fmla="*/ 0 w 917074"/>
                <a:gd name="connsiteY0" fmla="*/ 344631 h 698592"/>
                <a:gd name="connsiteX1" fmla="*/ 329408 w 917074"/>
                <a:gd name="connsiteY1" fmla="*/ 0 h 698592"/>
                <a:gd name="connsiteX2" fmla="*/ 684584 w 917074"/>
                <a:gd name="connsiteY2" fmla="*/ 405580 h 698592"/>
                <a:gd name="connsiteX3" fmla="*/ 917074 w 917074"/>
                <a:gd name="connsiteY3" fmla="*/ 248475 h 698592"/>
                <a:gd name="connsiteX4" fmla="*/ 747224 w 917074"/>
                <a:gd name="connsiteY4" fmla="*/ 698592 h 698592"/>
                <a:gd name="connsiteX5" fmla="*/ 386456 w 917074"/>
                <a:gd name="connsiteY5" fmla="*/ 233151 h 698592"/>
                <a:gd name="connsiteX6" fmla="*/ 0 w 917074"/>
                <a:gd name="connsiteY6" fmla="*/ 344631 h 698592"/>
                <a:gd name="connsiteX0" fmla="*/ 0 w 917074"/>
                <a:gd name="connsiteY0" fmla="*/ 344631 h 698592"/>
                <a:gd name="connsiteX1" fmla="*/ 329408 w 917074"/>
                <a:gd name="connsiteY1" fmla="*/ 0 h 698592"/>
                <a:gd name="connsiteX2" fmla="*/ 715701 w 917074"/>
                <a:gd name="connsiteY2" fmla="*/ 300385 h 698592"/>
                <a:gd name="connsiteX3" fmla="*/ 917074 w 917074"/>
                <a:gd name="connsiteY3" fmla="*/ 248475 h 698592"/>
                <a:gd name="connsiteX4" fmla="*/ 747224 w 917074"/>
                <a:gd name="connsiteY4" fmla="*/ 698592 h 698592"/>
                <a:gd name="connsiteX5" fmla="*/ 386456 w 917074"/>
                <a:gd name="connsiteY5" fmla="*/ 233151 h 698592"/>
                <a:gd name="connsiteX6" fmla="*/ 0 w 917074"/>
                <a:gd name="connsiteY6" fmla="*/ 344631 h 698592"/>
                <a:gd name="connsiteX0" fmla="*/ 0 w 994868"/>
                <a:gd name="connsiteY0" fmla="*/ 344631 h 698592"/>
                <a:gd name="connsiteX1" fmla="*/ 329408 w 994868"/>
                <a:gd name="connsiteY1" fmla="*/ 0 h 698592"/>
                <a:gd name="connsiteX2" fmla="*/ 715701 w 994868"/>
                <a:gd name="connsiteY2" fmla="*/ 300385 h 698592"/>
                <a:gd name="connsiteX3" fmla="*/ 994868 w 994868"/>
                <a:gd name="connsiteY3" fmla="*/ 384610 h 698592"/>
                <a:gd name="connsiteX4" fmla="*/ 747224 w 994868"/>
                <a:gd name="connsiteY4" fmla="*/ 698592 h 698592"/>
                <a:gd name="connsiteX5" fmla="*/ 386456 w 994868"/>
                <a:gd name="connsiteY5" fmla="*/ 233151 h 698592"/>
                <a:gd name="connsiteX6" fmla="*/ 0 w 994868"/>
                <a:gd name="connsiteY6" fmla="*/ 344631 h 698592"/>
                <a:gd name="connsiteX0" fmla="*/ 0 w 994868"/>
                <a:gd name="connsiteY0" fmla="*/ 344631 h 698592"/>
                <a:gd name="connsiteX1" fmla="*/ 329408 w 994868"/>
                <a:gd name="connsiteY1" fmla="*/ 0 h 698592"/>
                <a:gd name="connsiteX2" fmla="*/ 715701 w 994868"/>
                <a:gd name="connsiteY2" fmla="*/ 300385 h 698592"/>
                <a:gd name="connsiteX3" fmla="*/ 994868 w 994868"/>
                <a:gd name="connsiteY3" fmla="*/ 384610 h 698592"/>
                <a:gd name="connsiteX4" fmla="*/ 747224 w 994868"/>
                <a:gd name="connsiteY4" fmla="*/ 698592 h 698592"/>
                <a:gd name="connsiteX5" fmla="*/ 386456 w 994868"/>
                <a:gd name="connsiteY5" fmla="*/ 233151 h 698592"/>
                <a:gd name="connsiteX6" fmla="*/ 0 w 994868"/>
                <a:gd name="connsiteY6" fmla="*/ 344631 h 698592"/>
                <a:gd name="connsiteX0" fmla="*/ 0 w 994868"/>
                <a:gd name="connsiteY0" fmla="*/ 344631 h 698592"/>
                <a:gd name="connsiteX1" fmla="*/ 329408 w 994868"/>
                <a:gd name="connsiteY1" fmla="*/ 0 h 698592"/>
                <a:gd name="connsiteX2" fmla="*/ 715701 w 994868"/>
                <a:gd name="connsiteY2" fmla="*/ 300385 h 698592"/>
                <a:gd name="connsiteX3" fmla="*/ 994868 w 994868"/>
                <a:gd name="connsiteY3" fmla="*/ 384610 h 698592"/>
                <a:gd name="connsiteX4" fmla="*/ 747224 w 994868"/>
                <a:gd name="connsiteY4" fmla="*/ 698592 h 698592"/>
                <a:gd name="connsiteX5" fmla="*/ 386456 w 994868"/>
                <a:gd name="connsiteY5" fmla="*/ 233151 h 698592"/>
                <a:gd name="connsiteX6" fmla="*/ 0 w 994868"/>
                <a:gd name="connsiteY6" fmla="*/ 344631 h 698592"/>
                <a:gd name="connsiteX0" fmla="*/ 0 w 994868"/>
                <a:gd name="connsiteY0" fmla="*/ 344631 h 698592"/>
                <a:gd name="connsiteX1" fmla="*/ 329408 w 994868"/>
                <a:gd name="connsiteY1" fmla="*/ 0 h 698592"/>
                <a:gd name="connsiteX2" fmla="*/ 757191 w 994868"/>
                <a:gd name="connsiteY2" fmla="*/ 318949 h 698592"/>
                <a:gd name="connsiteX3" fmla="*/ 994868 w 994868"/>
                <a:gd name="connsiteY3" fmla="*/ 384610 h 698592"/>
                <a:gd name="connsiteX4" fmla="*/ 747224 w 994868"/>
                <a:gd name="connsiteY4" fmla="*/ 698592 h 698592"/>
                <a:gd name="connsiteX5" fmla="*/ 386456 w 994868"/>
                <a:gd name="connsiteY5" fmla="*/ 233151 h 698592"/>
                <a:gd name="connsiteX6" fmla="*/ 0 w 994868"/>
                <a:gd name="connsiteY6" fmla="*/ 344631 h 698592"/>
                <a:gd name="connsiteX0" fmla="*/ 0 w 994868"/>
                <a:gd name="connsiteY0" fmla="*/ 344631 h 698592"/>
                <a:gd name="connsiteX1" fmla="*/ 329408 w 994868"/>
                <a:gd name="connsiteY1" fmla="*/ 0 h 698592"/>
                <a:gd name="connsiteX2" fmla="*/ 757191 w 994868"/>
                <a:gd name="connsiteY2" fmla="*/ 318949 h 698592"/>
                <a:gd name="connsiteX3" fmla="*/ 994868 w 994868"/>
                <a:gd name="connsiteY3" fmla="*/ 384610 h 698592"/>
                <a:gd name="connsiteX4" fmla="*/ 747224 w 994868"/>
                <a:gd name="connsiteY4" fmla="*/ 698592 h 698592"/>
                <a:gd name="connsiteX5" fmla="*/ 386456 w 994868"/>
                <a:gd name="connsiteY5" fmla="*/ 233151 h 698592"/>
                <a:gd name="connsiteX6" fmla="*/ 0 w 994868"/>
                <a:gd name="connsiteY6" fmla="*/ 344631 h 698592"/>
                <a:gd name="connsiteX0" fmla="*/ 0 w 994868"/>
                <a:gd name="connsiteY0" fmla="*/ 344631 h 698592"/>
                <a:gd name="connsiteX1" fmla="*/ 329408 w 994868"/>
                <a:gd name="connsiteY1" fmla="*/ 0 h 698592"/>
                <a:gd name="connsiteX2" fmla="*/ 757191 w 994868"/>
                <a:gd name="connsiteY2" fmla="*/ 318949 h 698592"/>
                <a:gd name="connsiteX3" fmla="*/ 994868 w 994868"/>
                <a:gd name="connsiteY3" fmla="*/ 384610 h 698592"/>
                <a:gd name="connsiteX4" fmla="*/ 747224 w 994868"/>
                <a:gd name="connsiteY4" fmla="*/ 698592 h 698592"/>
                <a:gd name="connsiteX5" fmla="*/ 386456 w 994868"/>
                <a:gd name="connsiteY5" fmla="*/ 233151 h 698592"/>
                <a:gd name="connsiteX6" fmla="*/ 0 w 994868"/>
                <a:gd name="connsiteY6" fmla="*/ 344631 h 698592"/>
                <a:gd name="connsiteX0" fmla="*/ 0 w 1000054"/>
                <a:gd name="connsiteY0" fmla="*/ 344631 h 698592"/>
                <a:gd name="connsiteX1" fmla="*/ 329408 w 1000054"/>
                <a:gd name="connsiteY1" fmla="*/ 0 h 698592"/>
                <a:gd name="connsiteX2" fmla="*/ 757191 w 1000054"/>
                <a:gd name="connsiteY2" fmla="*/ 318949 h 698592"/>
                <a:gd name="connsiteX3" fmla="*/ 1000054 w 1000054"/>
                <a:gd name="connsiteY3" fmla="*/ 310355 h 698592"/>
                <a:gd name="connsiteX4" fmla="*/ 747224 w 1000054"/>
                <a:gd name="connsiteY4" fmla="*/ 698592 h 698592"/>
                <a:gd name="connsiteX5" fmla="*/ 386456 w 1000054"/>
                <a:gd name="connsiteY5" fmla="*/ 233151 h 698592"/>
                <a:gd name="connsiteX6" fmla="*/ 0 w 1000054"/>
                <a:gd name="connsiteY6" fmla="*/ 344631 h 698592"/>
                <a:gd name="connsiteX0" fmla="*/ 0 w 1000054"/>
                <a:gd name="connsiteY0" fmla="*/ 344631 h 581021"/>
                <a:gd name="connsiteX1" fmla="*/ 329408 w 1000054"/>
                <a:gd name="connsiteY1" fmla="*/ 0 h 581021"/>
                <a:gd name="connsiteX2" fmla="*/ 757191 w 1000054"/>
                <a:gd name="connsiteY2" fmla="*/ 318949 h 581021"/>
                <a:gd name="connsiteX3" fmla="*/ 1000054 w 1000054"/>
                <a:gd name="connsiteY3" fmla="*/ 310355 h 581021"/>
                <a:gd name="connsiteX4" fmla="*/ 742037 w 1000054"/>
                <a:gd name="connsiteY4" fmla="*/ 581021 h 581021"/>
                <a:gd name="connsiteX5" fmla="*/ 386456 w 1000054"/>
                <a:gd name="connsiteY5" fmla="*/ 233151 h 581021"/>
                <a:gd name="connsiteX6" fmla="*/ 0 w 1000054"/>
                <a:gd name="connsiteY6" fmla="*/ 344631 h 581021"/>
                <a:gd name="connsiteX0" fmla="*/ 0 w 1000054"/>
                <a:gd name="connsiteY0" fmla="*/ 344631 h 581021"/>
                <a:gd name="connsiteX1" fmla="*/ 329408 w 1000054"/>
                <a:gd name="connsiteY1" fmla="*/ 0 h 581021"/>
                <a:gd name="connsiteX2" fmla="*/ 757191 w 1000054"/>
                <a:gd name="connsiteY2" fmla="*/ 318949 h 581021"/>
                <a:gd name="connsiteX3" fmla="*/ 1000054 w 1000054"/>
                <a:gd name="connsiteY3" fmla="*/ 310355 h 581021"/>
                <a:gd name="connsiteX4" fmla="*/ 742037 w 1000054"/>
                <a:gd name="connsiteY4" fmla="*/ 581021 h 581021"/>
                <a:gd name="connsiteX5" fmla="*/ 386456 w 1000054"/>
                <a:gd name="connsiteY5" fmla="*/ 233151 h 581021"/>
                <a:gd name="connsiteX6" fmla="*/ 0 w 1000054"/>
                <a:gd name="connsiteY6" fmla="*/ 344631 h 581021"/>
                <a:gd name="connsiteX0" fmla="*/ 0 w 1000054"/>
                <a:gd name="connsiteY0" fmla="*/ 344631 h 581021"/>
                <a:gd name="connsiteX1" fmla="*/ 329408 w 1000054"/>
                <a:gd name="connsiteY1" fmla="*/ 0 h 581021"/>
                <a:gd name="connsiteX2" fmla="*/ 757191 w 1000054"/>
                <a:gd name="connsiteY2" fmla="*/ 318949 h 581021"/>
                <a:gd name="connsiteX3" fmla="*/ 1000054 w 1000054"/>
                <a:gd name="connsiteY3" fmla="*/ 310355 h 581021"/>
                <a:gd name="connsiteX4" fmla="*/ 742037 w 1000054"/>
                <a:gd name="connsiteY4" fmla="*/ 581021 h 581021"/>
                <a:gd name="connsiteX5" fmla="*/ 386456 w 1000054"/>
                <a:gd name="connsiteY5" fmla="*/ 233151 h 581021"/>
                <a:gd name="connsiteX6" fmla="*/ 0 w 1000054"/>
                <a:gd name="connsiteY6" fmla="*/ 344631 h 581021"/>
                <a:gd name="connsiteX0" fmla="*/ 0 w 1000054"/>
                <a:gd name="connsiteY0" fmla="*/ 344631 h 581021"/>
                <a:gd name="connsiteX1" fmla="*/ 329408 w 1000054"/>
                <a:gd name="connsiteY1" fmla="*/ 0 h 581021"/>
                <a:gd name="connsiteX2" fmla="*/ 757191 w 1000054"/>
                <a:gd name="connsiteY2" fmla="*/ 318949 h 581021"/>
                <a:gd name="connsiteX3" fmla="*/ 1000054 w 1000054"/>
                <a:gd name="connsiteY3" fmla="*/ 310355 h 581021"/>
                <a:gd name="connsiteX4" fmla="*/ 742037 w 1000054"/>
                <a:gd name="connsiteY4" fmla="*/ 581021 h 581021"/>
                <a:gd name="connsiteX5" fmla="*/ 386456 w 1000054"/>
                <a:gd name="connsiteY5" fmla="*/ 233151 h 581021"/>
                <a:gd name="connsiteX6" fmla="*/ 0 w 1000054"/>
                <a:gd name="connsiteY6" fmla="*/ 344631 h 581021"/>
                <a:gd name="connsiteX0" fmla="*/ 0 w 1000054"/>
                <a:gd name="connsiteY0" fmla="*/ 344631 h 581021"/>
                <a:gd name="connsiteX1" fmla="*/ 329408 w 1000054"/>
                <a:gd name="connsiteY1" fmla="*/ 0 h 581021"/>
                <a:gd name="connsiteX2" fmla="*/ 757191 w 1000054"/>
                <a:gd name="connsiteY2" fmla="*/ 318949 h 581021"/>
                <a:gd name="connsiteX3" fmla="*/ 1000054 w 1000054"/>
                <a:gd name="connsiteY3" fmla="*/ 310355 h 581021"/>
                <a:gd name="connsiteX4" fmla="*/ 742037 w 1000054"/>
                <a:gd name="connsiteY4" fmla="*/ 581021 h 581021"/>
                <a:gd name="connsiteX5" fmla="*/ 386456 w 1000054"/>
                <a:gd name="connsiteY5" fmla="*/ 233151 h 581021"/>
                <a:gd name="connsiteX6" fmla="*/ 0 w 1000054"/>
                <a:gd name="connsiteY6" fmla="*/ 344631 h 581021"/>
                <a:gd name="connsiteX0" fmla="*/ 0 w 1000054"/>
                <a:gd name="connsiteY0" fmla="*/ 344631 h 581021"/>
                <a:gd name="connsiteX1" fmla="*/ 329408 w 1000054"/>
                <a:gd name="connsiteY1" fmla="*/ 0 h 581021"/>
                <a:gd name="connsiteX2" fmla="*/ 757191 w 1000054"/>
                <a:gd name="connsiteY2" fmla="*/ 318949 h 581021"/>
                <a:gd name="connsiteX3" fmla="*/ 1000054 w 1000054"/>
                <a:gd name="connsiteY3" fmla="*/ 310355 h 581021"/>
                <a:gd name="connsiteX4" fmla="*/ 742037 w 1000054"/>
                <a:gd name="connsiteY4" fmla="*/ 581021 h 581021"/>
                <a:gd name="connsiteX5" fmla="*/ 386456 w 1000054"/>
                <a:gd name="connsiteY5" fmla="*/ 233151 h 581021"/>
                <a:gd name="connsiteX6" fmla="*/ 0 w 1000054"/>
                <a:gd name="connsiteY6" fmla="*/ 344631 h 581021"/>
                <a:gd name="connsiteX0" fmla="*/ 0 w 1000054"/>
                <a:gd name="connsiteY0" fmla="*/ 344631 h 525330"/>
                <a:gd name="connsiteX1" fmla="*/ 329408 w 1000054"/>
                <a:gd name="connsiteY1" fmla="*/ 0 h 525330"/>
                <a:gd name="connsiteX2" fmla="*/ 757191 w 1000054"/>
                <a:gd name="connsiteY2" fmla="*/ 318949 h 525330"/>
                <a:gd name="connsiteX3" fmla="*/ 1000054 w 1000054"/>
                <a:gd name="connsiteY3" fmla="*/ 310355 h 525330"/>
                <a:gd name="connsiteX4" fmla="*/ 742037 w 1000054"/>
                <a:gd name="connsiteY4" fmla="*/ 525330 h 525330"/>
                <a:gd name="connsiteX5" fmla="*/ 386456 w 1000054"/>
                <a:gd name="connsiteY5" fmla="*/ 233151 h 525330"/>
                <a:gd name="connsiteX6" fmla="*/ 0 w 1000054"/>
                <a:gd name="connsiteY6" fmla="*/ 344631 h 525330"/>
                <a:gd name="connsiteX0" fmla="*/ 0 w 1000054"/>
                <a:gd name="connsiteY0" fmla="*/ 344631 h 525330"/>
                <a:gd name="connsiteX1" fmla="*/ 329408 w 1000054"/>
                <a:gd name="connsiteY1" fmla="*/ 0 h 525330"/>
                <a:gd name="connsiteX2" fmla="*/ 757191 w 1000054"/>
                <a:gd name="connsiteY2" fmla="*/ 318949 h 525330"/>
                <a:gd name="connsiteX3" fmla="*/ 1000054 w 1000054"/>
                <a:gd name="connsiteY3" fmla="*/ 310355 h 525330"/>
                <a:gd name="connsiteX4" fmla="*/ 742037 w 1000054"/>
                <a:gd name="connsiteY4" fmla="*/ 525330 h 525330"/>
                <a:gd name="connsiteX5" fmla="*/ 396828 w 1000054"/>
                <a:gd name="connsiteY5" fmla="*/ 196023 h 525330"/>
                <a:gd name="connsiteX6" fmla="*/ 0 w 1000054"/>
                <a:gd name="connsiteY6" fmla="*/ 344631 h 525330"/>
                <a:gd name="connsiteX0" fmla="*/ 0 w 1000054"/>
                <a:gd name="connsiteY0" fmla="*/ 344631 h 525330"/>
                <a:gd name="connsiteX1" fmla="*/ 329408 w 1000054"/>
                <a:gd name="connsiteY1" fmla="*/ 0 h 525330"/>
                <a:gd name="connsiteX2" fmla="*/ 757191 w 1000054"/>
                <a:gd name="connsiteY2" fmla="*/ 318949 h 525330"/>
                <a:gd name="connsiteX3" fmla="*/ 1000054 w 1000054"/>
                <a:gd name="connsiteY3" fmla="*/ 310355 h 525330"/>
                <a:gd name="connsiteX4" fmla="*/ 742037 w 1000054"/>
                <a:gd name="connsiteY4" fmla="*/ 525330 h 525330"/>
                <a:gd name="connsiteX5" fmla="*/ 396828 w 1000054"/>
                <a:gd name="connsiteY5" fmla="*/ 196023 h 525330"/>
                <a:gd name="connsiteX6" fmla="*/ 0 w 1000054"/>
                <a:gd name="connsiteY6" fmla="*/ 344631 h 525330"/>
                <a:gd name="connsiteX0" fmla="*/ 0 w 1000054"/>
                <a:gd name="connsiteY0" fmla="*/ 332255 h 512954"/>
                <a:gd name="connsiteX1" fmla="*/ 313850 w 1000054"/>
                <a:gd name="connsiteY1" fmla="*/ 0 h 512954"/>
                <a:gd name="connsiteX2" fmla="*/ 757191 w 1000054"/>
                <a:gd name="connsiteY2" fmla="*/ 306573 h 512954"/>
                <a:gd name="connsiteX3" fmla="*/ 1000054 w 1000054"/>
                <a:gd name="connsiteY3" fmla="*/ 297979 h 512954"/>
                <a:gd name="connsiteX4" fmla="*/ 742037 w 1000054"/>
                <a:gd name="connsiteY4" fmla="*/ 512954 h 512954"/>
                <a:gd name="connsiteX5" fmla="*/ 396828 w 1000054"/>
                <a:gd name="connsiteY5" fmla="*/ 183647 h 512954"/>
                <a:gd name="connsiteX6" fmla="*/ 0 w 1000054"/>
                <a:gd name="connsiteY6" fmla="*/ 332255 h 512954"/>
                <a:gd name="connsiteX0" fmla="*/ 0 w 1000054"/>
                <a:gd name="connsiteY0" fmla="*/ 332255 h 512954"/>
                <a:gd name="connsiteX1" fmla="*/ 313850 w 1000054"/>
                <a:gd name="connsiteY1" fmla="*/ 0 h 512954"/>
                <a:gd name="connsiteX2" fmla="*/ 757191 w 1000054"/>
                <a:gd name="connsiteY2" fmla="*/ 306573 h 512954"/>
                <a:gd name="connsiteX3" fmla="*/ 1000054 w 1000054"/>
                <a:gd name="connsiteY3" fmla="*/ 297979 h 512954"/>
                <a:gd name="connsiteX4" fmla="*/ 742037 w 1000054"/>
                <a:gd name="connsiteY4" fmla="*/ 512954 h 512954"/>
                <a:gd name="connsiteX5" fmla="*/ 396828 w 1000054"/>
                <a:gd name="connsiteY5" fmla="*/ 183647 h 512954"/>
                <a:gd name="connsiteX6" fmla="*/ 0 w 1000054"/>
                <a:gd name="connsiteY6" fmla="*/ 332255 h 512954"/>
                <a:gd name="connsiteX0" fmla="*/ 0 w 1000054"/>
                <a:gd name="connsiteY0" fmla="*/ 332255 h 512954"/>
                <a:gd name="connsiteX1" fmla="*/ 313850 w 1000054"/>
                <a:gd name="connsiteY1" fmla="*/ 0 h 512954"/>
                <a:gd name="connsiteX2" fmla="*/ 757191 w 1000054"/>
                <a:gd name="connsiteY2" fmla="*/ 306573 h 512954"/>
                <a:gd name="connsiteX3" fmla="*/ 1000054 w 1000054"/>
                <a:gd name="connsiteY3" fmla="*/ 297979 h 512954"/>
                <a:gd name="connsiteX4" fmla="*/ 742037 w 1000054"/>
                <a:gd name="connsiteY4" fmla="*/ 512954 h 512954"/>
                <a:gd name="connsiteX5" fmla="*/ 396828 w 1000054"/>
                <a:gd name="connsiteY5" fmla="*/ 183647 h 512954"/>
                <a:gd name="connsiteX6" fmla="*/ 0 w 1000054"/>
                <a:gd name="connsiteY6" fmla="*/ 332255 h 512954"/>
                <a:gd name="connsiteX0" fmla="*/ 0 w 1000054"/>
                <a:gd name="connsiteY0" fmla="*/ 344631 h 525330"/>
                <a:gd name="connsiteX1" fmla="*/ 339782 w 1000054"/>
                <a:gd name="connsiteY1" fmla="*/ 0 h 525330"/>
                <a:gd name="connsiteX2" fmla="*/ 757191 w 1000054"/>
                <a:gd name="connsiteY2" fmla="*/ 318949 h 525330"/>
                <a:gd name="connsiteX3" fmla="*/ 1000054 w 1000054"/>
                <a:gd name="connsiteY3" fmla="*/ 310355 h 525330"/>
                <a:gd name="connsiteX4" fmla="*/ 742037 w 1000054"/>
                <a:gd name="connsiteY4" fmla="*/ 525330 h 525330"/>
                <a:gd name="connsiteX5" fmla="*/ 396828 w 1000054"/>
                <a:gd name="connsiteY5" fmla="*/ 196023 h 525330"/>
                <a:gd name="connsiteX6" fmla="*/ 0 w 1000054"/>
                <a:gd name="connsiteY6" fmla="*/ 344631 h 525330"/>
                <a:gd name="connsiteX0" fmla="*/ 0 w 1000054"/>
                <a:gd name="connsiteY0" fmla="*/ 344631 h 525330"/>
                <a:gd name="connsiteX1" fmla="*/ 339782 w 1000054"/>
                <a:gd name="connsiteY1" fmla="*/ 0 h 525330"/>
                <a:gd name="connsiteX2" fmla="*/ 757191 w 1000054"/>
                <a:gd name="connsiteY2" fmla="*/ 318949 h 525330"/>
                <a:gd name="connsiteX3" fmla="*/ 1000054 w 1000054"/>
                <a:gd name="connsiteY3" fmla="*/ 310355 h 525330"/>
                <a:gd name="connsiteX4" fmla="*/ 742037 w 1000054"/>
                <a:gd name="connsiteY4" fmla="*/ 525330 h 525330"/>
                <a:gd name="connsiteX5" fmla="*/ 396828 w 1000054"/>
                <a:gd name="connsiteY5" fmla="*/ 196023 h 525330"/>
                <a:gd name="connsiteX6" fmla="*/ 0 w 1000054"/>
                <a:gd name="connsiteY6" fmla="*/ 344631 h 525330"/>
                <a:gd name="connsiteX0" fmla="*/ 0 w 1000054"/>
                <a:gd name="connsiteY0" fmla="*/ 350819 h 531518"/>
                <a:gd name="connsiteX1" fmla="*/ 381272 w 1000054"/>
                <a:gd name="connsiteY1" fmla="*/ 0 h 531518"/>
                <a:gd name="connsiteX2" fmla="*/ 757191 w 1000054"/>
                <a:gd name="connsiteY2" fmla="*/ 325137 h 531518"/>
                <a:gd name="connsiteX3" fmla="*/ 1000054 w 1000054"/>
                <a:gd name="connsiteY3" fmla="*/ 316543 h 531518"/>
                <a:gd name="connsiteX4" fmla="*/ 742037 w 1000054"/>
                <a:gd name="connsiteY4" fmla="*/ 531518 h 531518"/>
                <a:gd name="connsiteX5" fmla="*/ 396828 w 1000054"/>
                <a:gd name="connsiteY5" fmla="*/ 202211 h 531518"/>
                <a:gd name="connsiteX6" fmla="*/ 0 w 1000054"/>
                <a:gd name="connsiteY6" fmla="*/ 350819 h 531518"/>
                <a:gd name="connsiteX0" fmla="*/ 0 w 1000054"/>
                <a:gd name="connsiteY0" fmla="*/ 350819 h 531518"/>
                <a:gd name="connsiteX1" fmla="*/ 381272 w 1000054"/>
                <a:gd name="connsiteY1" fmla="*/ 0 h 531518"/>
                <a:gd name="connsiteX2" fmla="*/ 757191 w 1000054"/>
                <a:gd name="connsiteY2" fmla="*/ 325137 h 531518"/>
                <a:gd name="connsiteX3" fmla="*/ 1000054 w 1000054"/>
                <a:gd name="connsiteY3" fmla="*/ 316543 h 531518"/>
                <a:gd name="connsiteX4" fmla="*/ 742037 w 1000054"/>
                <a:gd name="connsiteY4" fmla="*/ 531518 h 531518"/>
                <a:gd name="connsiteX5" fmla="*/ 396828 w 1000054"/>
                <a:gd name="connsiteY5" fmla="*/ 202211 h 531518"/>
                <a:gd name="connsiteX6" fmla="*/ 0 w 1000054"/>
                <a:gd name="connsiteY6" fmla="*/ 350819 h 531518"/>
                <a:gd name="connsiteX0" fmla="*/ 0 w 1000054"/>
                <a:gd name="connsiteY0" fmla="*/ 350819 h 531518"/>
                <a:gd name="connsiteX1" fmla="*/ 381272 w 1000054"/>
                <a:gd name="connsiteY1" fmla="*/ 0 h 531518"/>
                <a:gd name="connsiteX2" fmla="*/ 757191 w 1000054"/>
                <a:gd name="connsiteY2" fmla="*/ 325137 h 531518"/>
                <a:gd name="connsiteX3" fmla="*/ 1000054 w 1000054"/>
                <a:gd name="connsiteY3" fmla="*/ 316543 h 531518"/>
                <a:gd name="connsiteX4" fmla="*/ 742037 w 1000054"/>
                <a:gd name="connsiteY4" fmla="*/ 531518 h 531518"/>
                <a:gd name="connsiteX5" fmla="*/ 396828 w 1000054"/>
                <a:gd name="connsiteY5" fmla="*/ 202211 h 531518"/>
                <a:gd name="connsiteX6" fmla="*/ 0 w 1000054"/>
                <a:gd name="connsiteY6" fmla="*/ 350819 h 531518"/>
                <a:gd name="connsiteX0" fmla="*/ 0 w 1150455"/>
                <a:gd name="connsiteY0" fmla="*/ 350819 h 531518"/>
                <a:gd name="connsiteX1" fmla="*/ 381272 w 1150455"/>
                <a:gd name="connsiteY1" fmla="*/ 0 h 531518"/>
                <a:gd name="connsiteX2" fmla="*/ 757191 w 1150455"/>
                <a:gd name="connsiteY2" fmla="*/ 325137 h 531518"/>
                <a:gd name="connsiteX3" fmla="*/ 1150455 w 1150455"/>
                <a:gd name="connsiteY3" fmla="*/ 254663 h 531518"/>
                <a:gd name="connsiteX4" fmla="*/ 742037 w 1150455"/>
                <a:gd name="connsiteY4" fmla="*/ 531518 h 531518"/>
                <a:gd name="connsiteX5" fmla="*/ 396828 w 1150455"/>
                <a:gd name="connsiteY5" fmla="*/ 202211 h 531518"/>
                <a:gd name="connsiteX6" fmla="*/ 0 w 1150455"/>
                <a:gd name="connsiteY6" fmla="*/ 350819 h 531518"/>
                <a:gd name="connsiteX0" fmla="*/ 0 w 1134897"/>
                <a:gd name="connsiteY0" fmla="*/ 350819 h 531518"/>
                <a:gd name="connsiteX1" fmla="*/ 381272 w 1134897"/>
                <a:gd name="connsiteY1" fmla="*/ 0 h 531518"/>
                <a:gd name="connsiteX2" fmla="*/ 757191 w 1134897"/>
                <a:gd name="connsiteY2" fmla="*/ 325137 h 531518"/>
                <a:gd name="connsiteX3" fmla="*/ 1134897 w 1134897"/>
                <a:gd name="connsiteY3" fmla="*/ 223723 h 531518"/>
                <a:gd name="connsiteX4" fmla="*/ 742037 w 1134897"/>
                <a:gd name="connsiteY4" fmla="*/ 531518 h 531518"/>
                <a:gd name="connsiteX5" fmla="*/ 396828 w 1134897"/>
                <a:gd name="connsiteY5" fmla="*/ 202211 h 531518"/>
                <a:gd name="connsiteX6" fmla="*/ 0 w 1134897"/>
                <a:gd name="connsiteY6" fmla="*/ 350819 h 531518"/>
                <a:gd name="connsiteX0" fmla="*/ 0 w 1134897"/>
                <a:gd name="connsiteY0" fmla="*/ 350819 h 531518"/>
                <a:gd name="connsiteX1" fmla="*/ 381272 w 1134897"/>
                <a:gd name="connsiteY1" fmla="*/ 0 h 531518"/>
                <a:gd name="connsiteX2" fmla="*/ 757191 w 1134897"/>
                <a:gd name="connsiteY2" fmla="*/ 325137 h 531518"/>
                <a:gd name="connsiteX3" fmla="*/ 1134897 w 1134897"/>
                <a:gd name="connsiteY3" fmla="*/ 223723 h 531518"/>
                <a:gd name="connsiteX4" fmla="*/ 742037 w 1134897"/>
                <a:gd name="connsiteY4" fmla="*/ 531518 h 531518"/>
                <a:gd name="connsiteX5" fmla="*/ 386455 w 1134897"/>
                <a:gd name="connsiteY5" fmla="*/ 220776 h 531518"/>
                <a:gd name="connsiteX6" fmla="*/ 0 w 1134897"/>
                <a:gd name="connsiteY6" fmla="*/ 350819 h 531518"/>
                <a:gd name="connsiteX0" fmla="*/ 0 w 1134897"/>
                <a:gd name="connsiteY0" fmla="*/ 350819 h 531518"/>
                <a:gd name="connsiteX1" fmla="*/ 381272 w 1134897"/>
                <a:gd name="connsiteY1" fmla="*/ 0 h 531518"/>
                <a:gd name="connsiteX2" fmla="*/ 757191 w 1134897"/>
                <a:gd name="connsiteY2" fmla="*/ 325137 h 531518"/>
                <a:gd name="connsiteX3" fmla="*/ 1134897 w 1134897"/>
                <a:gd name="connsiteY3" fmla="*/ 223723 h 531518"/>
                <a:gd name="connsiteX4" fmla="*/ 742037 w 1134897"/>
                <a:gd name="connsiteY4" fmla="*/ 531518 h 531518"/>
                <a:gd name="connsiteX5" fmla="*/ 391642 w 1134897"/>
                <a:gd name="connsiteY5" fmla="*/ 239340 h 531518"/>
                <a:gd name="connsiteX6" fmla="*/ 0 w 1134897"/>
                <a:gd name="connsiteY6" fmla="*/ 350819 h 531518"/>
                <a:gd name="connsiteX0" fmla="*/ 0 w 1134897"/>
                <a:gd name="connsiteY0" fmla="*/ 350819 h 531518"/>
                <a:gd name="connsiteX1" fmla="*/ 381272 w 1134897"/>
                <a:gd name="connsiteY1" fmla="*/ 0 h 531518"/>
                <a:gd name="connsiteX2" fmla="*/ 736446 w 1134897"/>
                <a:gd name="connsiteY2" fmla="*/ 288009 h 531518"/>
                <a:gd name="connsiteX3" fmla="*/ 1134897 w 1134897"/>
                <a:gd name="connsiteY3" fmla="*/ 223723 h 531518"/>
                <a:gd name="connsiteX4" fmla="*/ 742037 w 1134897"/>
                <a:gd name="connsiteY4" fmla="*/ 531518 h 531518"/>
                <a:gd name="connsiteX5" fmla="*/ 391642 w 1134897"/>
                <a:gd name="connsiteY5" fmla="*/ 239340 h 531518"/>
                <a:gd name="connsiteX6" fmla="*/ 0 w 1134897"/>
                <a:gd name="connsiteY6" fmla="*/ 350819 h 531518"/>
                <a:gd name="connsiteX0" fmla="*/ 0 w 1134897"/>
                <a:gd name="connsiteY0" fmla="*/ 350819 h 457263"/>
                <a:gd name="connsiteX1" fmla="*/ 381272 w 1134897"/>
                <a:gd name="connsiteY1" fmla="*/ 0 h 457263"/>
                <a:gd name="connsiteX2" fmla="*/ 736446 w 1134897"/>
                <a:gd name="connsiteY2" fmla="*/ 288009 h 457263"/>
                <a:gd name="connsiteX3" fmla="*/ 1134897 w 1134897"/>
                <a:gd name="connsiteY3" fmla="*/ 223723 h 457263"/>
                <a:gd name="connsiteX4" fmla="*/ 731664 w 1134897"/>
                <a:gd name="connsiteY4" fmla="*/ 457263 h 457263"/>
                <a:gd name="connsiteX5" fmla="*/ 391642 w 1134897"/>
                <a:gd name="connsiteY5" fmla="*/ 239340 h 457263"/>
                <a:gd name="connsiteX6" fmla="*/ 0 w 1134897"/>
                <a:gd name="connsiteY6" fmla="*/ 350819 h 457263"/>
                <a:gd name="connsiteX0" fmla="*/ 0 w 1134897"/>
                <a:gd name="connsiteY0" fmla="*/ 350819 h 457263"/>
                <a:gd name="connsiteX1" fmla="*/ 381272 w 1134897"/>
                <a:gd name="connsiteY1" fmla="*/ 0 h 457263"/>
                <a:gd name="connsiteX2" fmla="*/ 710515 w 1134897"/>
                <a:gd name="connsiteY2" fmla="*/ 232317 h 457263"/>
                <a:gd name="connsiteX3" fmla="*/ 1134897 w 1134897"/>
                <a:gd name="connsiteY3" fmla="*/ 223723 h 457263"/>
                <a:gd name="connsiteX4" fmla="*/ 731664 w 1134897"/>
                <a:gd name="connsiteY4" fmla="*/ 457263 h 457263"/>
                <a:gd name="connsiteX5" fmla="*/ 391642 w 1134897"/>
                <a:gd name="connsiteY5" fmla="*/ 239340 h 457263"/>
                <a:gd name="connsiteX6" fmla="*/ 0 w 1134897"/>
                <a:gd name="connsiteY6" fmla="*/ 350819 h 457263"/>
                <a:gd name="connsiteX0" fmla="*/ 0 w 1098593"/>
                <a:gd name="connsiteY0" fmla="*/ 350819 h 457263"/>
                <a:gd name="connsiteX1" fmla="*/ 381272 w 1098593"/>
                <a:gd name="connsiteY1" fmla="*/ 0 h 457263"/>
                <a:gd name="connsiteX2" fmla="*/ 710515 w 1098593"/>
                <a:gd name="connsiteY2" fmla="*/ 232317 h 457263"/>
                <a:gd name="connsiteX3" fmla="*/ 1098593 w 1098593"/>
                <a:gd name="connsiteY3" fmla="*/ 198971 h 457263"/>
                <a:gd name="connsiteX4" fmla="*/ 731664 w 1098593"/>
                <a:gd name="connsiteY4" fmla="*/ 457263 h 457263"/>
                <a:gd name="connsiteX5" fmla="*/ 391642 w 1098593"/>
                <a:gd name="connsiteY5" fmla="*/ 239340 h 457263"/>
                <a:gd name="connsiteX6" fmla="*/ 0 w 1098593"/>
                <a:gd name="connsiteY6" fmla="*/ 350819 h 457263"/>
                <a:gd name="connsiteX0" fmla="*/ 0 w 1124524"/>
                <a:gd name="connsiteY0" fmla="*/ 350819 h 457263"/>
                <a:gd name="connsiteX1" fmla="*/ 381272 w 1124524"/>
                <a:gd name="connsiteY1" fmla="*/ 0 h 457263"/>
                <a:gd name="connsiteX2" fmla="*/ 710515 w 1124524"/>
                <a:gd name="connsiteY2" fmla="*/ 232317 h 457263"/>
                <a:gd name="connsiteX3" fmla="*/ 1124524 w 1124524"/>
                <a:gd name="connsiteY3" fmla="*/ 168031 h 457263"/>
                <a:gd name="connsiteX4" fmla="*/ 731664 w 1124524"/>
                <a:gd name="connsiteY4" fmla="*/ 457263 h 457263"/>
                <a:gd name="connsiteX5" fmla="*/ 391642 w 1124524"/>
                <a:gd name="connsiteY5" fmla="*/ 239340 h 457263"/>
                <a:gd name="connsiteX6" fmla="*/ 0 w 1124524"/>
                <a:gd name="connsiteY6" fmla="*/ 350819 h 45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4524" h="457263">
                  <a:moveTo>
                    <a:pt x="0" y="350819"/>
                  </a:moveTo>
                  <a:cubicBezTo>
                    <a:pt x="25094" y="176124"/>
                    <a:pt x="252453" y="50936"/>
                    <a:pt x="381272" y="0"/>
                  </a:cubicBezTo>
                  <a:cubicBezTo>
                    <a:pt x="599931" y="79501"/>
                    <a:pt x="543718" y="140439"/>
                    <a:pt x="710515" y="232317"/>
                  </a:cubicBezTo>
                  <a:cubicBezTo>
                    <a:pt x="813943" y="192323"/>
                    <a:pt x="1114448" y="40949"/>
                    <a:pt x="1124524" y="168031"/>
                  </a:cubicBezTo>
                  <a:cubicBezTo>
                    <a:pt x="1114583" y="272692"/>
                    <a:pt x="871261" y="402106"/>
                    <a:pt x="731664" y="457263"/>
                  </a:cubicBezTo>
                  <a:cubicBezTo>
                    <a:pt x="571646" y="372246"/>
                    <a:pt x="510169" y="355297"/>
                    <a:pt x="391642" y="239340"/>
                  </a:cubicBezTo>
                  <a:cubicBezTo>
                    <a:pt x="285297" y="165117"/>
                    <a:pt x="12993" y="493109"/>
                    <a:pt x="0" y="350819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chemeClr val="accent5">
                    <a:lumMod val="60000"/>
                    <a:lumOff val="40000"/>
                  </a:schemeClr>
                </a:gs>
                <a:gs pos="29000">
                  <a:schemeClr val="accent5">
                    <a:lumMod val="75000"/>
                  </a:schemeClr>
                </a:gs>
                <a:gs pos="0">
                  <a:schemeClr val="accent5">
                    <a:lumMod val="5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E8387620-645C-5DFC-D307-D934532601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4958" y="5382752"/>
              <a:ext cx="376944" cy="374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EC77CEA-DF13-9CBE-2360-4FBC7BC378AF}"/>
                </a:ext>
              </a:extLst>
            </p:cNvPr>
            <p:cNvSpPr txBox="1"/>
            <p:nvPr/>
          </p:nvSpPr>
          <p:spPr>
            <a:xfrm>
              <a:off x="493490" y="5692155"/>
              <a:ext cx="23166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/>
                <a:t>Small</a:t>
              </a:r>
              <a:r>
                <a:rPr lang="ja-JP" altLang="en-US" sz="1600" dirty="0"/>
                <a:t> </a:t>
              </a:r>
              <a:r>
                <a:rPr lang="en-US" altLang="ja-JP" sz="1600" dirty="0"/>
                <a:t>aperture can make beam unstable.</a:t>
              </a:r>
              <a:endParaRPr kumimoji="1" lang="ja-JP" altLang="en-US" sz="1600" dirty="0"/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E48DB6AA-42C5-47C0-B272-FDB2BA222BCA}"/>
                </a:ext>
              </a:extLst>
            </p:cNvPr>
            <p:cNvSpPr/>
            <p:nvPr/>
          </p:nvSpPr>
          <p:spPr>
            <a:xfrm>
              <a:off x="380689" y="5200709"/>
              <a:ext cx="730773" cy="318957"/>
            </a:xfrm>
            <a:prstGeom prst="ellipse">
              <a:avLst/>
            </a:prstGeom>
            <a:gradFill flip="none" rotWithShape="1">
              <a:gsLst>
                <a:gs pos="70500">
                  <a:schemeClr val="accent5">
                    <a:lumMod val="60000"/>
                    <a:lumOff val="40000"/>
                  </a:schemeClr>
                </a:gs>
                <a:gs pos="41000">
                  <a:schemeClr val="accent5">
                    <a:lumMod val="75000"/>
                  </a:schemeClr>
                </a:gs>
                <a:gs pos="0">
                  <a:schemeClr val="accent5">
                    <a:lumMod val="50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D7DF9537-1129-6ACB-F686-FE591359E19A}"/>
                </a:ext>
              </a:extLst>
            </p:cNvPr>
            <p:cNvCxnSpPr>
              <a:cxnSpLocks/>
            </p:cNvCxnSpPr>
            <p:nvPr/>
          </p:nvCxnSpPr>
          <p:spPr>
            <a:xfrm>
              <a:off x="230506" y="5364617"/>
              <a:ext cx="2822795" cy="14012"/>
            </a:xfrm>
            <a:prstGeom prst="line">
              <a:avLst/>
            </a:prstGeom>
            <a:ln w="63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台形 28">
              <a:extLst>
                <a:ext uri="{FF2B5EF4-FFF2-40B4-BE49-F238E27FC236}">
                  <a16:creationId xmlns:a16="http://schemas.microsoft.com/office/drawing/2014/main" id="{0167B269-D5D4-5FC1-9EB7-1917D7CA286C}"/>
                </a:ext>
              </a:extLst>
            </p:cNvPr>
            <p:cNvSpPr/>
            <p:nvPr/>
          </p:nvSpPr>
          <p:spPr>
            <a:xfrm flipV="1">
              <a:off x="755676" y="5183203"/>
              <a:ext cx="477599" cy="135858"/>
            </a:xfrm>
            <a:prstGeom prst="trapezoid">
              <a:avLst>
                <a:gd name="adj" fmla="val 139421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台形 29">
              <a:extLst>
                <a:ext uri="{FF2B5EF4-FFF2-40B4-BE49-F238E27FC236}">
                  <a16:creationId xmlns:a16="http://schemas.microsoft.com/office/drawing/2014/main" id="{BE2B0F2B-2D2F-CA99-AB49-A58B778CF725}"/>
                </a:ext>
              </a:extLst>
            </p:cNvPr>
            <p:cNvSpPr/>
            <p:nvPr/>
          </p:nvSpPr>
          <p:spPr>
            <a:xfrm rot="10800000" flipV="1">
              <a:off x="746644" y="5418902"/>
              <a:ext cx="477599" cy="135858"/>
            </a:xfrm>
            <a:prstGeom prst="trapezoid">
              <a:avLst>
                <a:gd name="adj" fmla="val 139421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6D2B4CFE-3B9F-FB91-B759-73AB5C585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693" y="5340178"/>
              <a:ext cx="31051" cy="3105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C18C503A-FCE2-BC2D-B593-39C0380880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693" y="5272251"/>
              <a:ext cx="31051" cy="3105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503396FA-FEA6-C414-ABB2-8A7FAA46CE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693" y="5204946"/>
              <a:ext cx="31051" cy="3105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FE1A1551-8F9B-4B5B-18F0-B2132F33B70B}"/>
                </a:ext>
              </a:extLst>
            </p:cNvPr>
            <p:cNvCxnSpPr>
              <a:cxnSpLocks/>
            </p:cNvCxnSpPr>
            <p:nvPr/>
          </p:nvCxnSpPr>
          <p:spPr>
            <a:xfrm>
              <a:off x="899689" y="5363982"/>
              <a:ext cx="363893" cy="404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矢印: 下 35">
              <a:extLst>
                <a:ext uri="{FF2B5EF4-FFF2-40B4-BE49-F238E27FC236}">
                  <a16:creationId xmlns:a16="http://schemas.microsoft.com/office/drawing/2014/main" id="{03E650C8-94B7-2C36-648D-2AF3570B1C2A}"/>
                </a:ext>
              </a:extLst>
            </p:cNvPr>
            <p:cNvSpPr/>
            <p:nvPr/>
          </p:nvSpPr>
          <p:spPr>
            <a:xfrm>
              <a:off x="912664" y="5167372"/>
              <a:ext cx="132333" cy="13040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矢印: 下 36">
              <a:extLst>
                <a:ext uri="{FF2B5EF4-FFF2-40B4-BE49-F238E27FC236}">
                  <a16:creationId xmlns:a16="http://schemas.microsoft.com/office/drawing/2014/main" id="{37999669-EFF9-C6D0-577F-E501FBE80025}"/>
                </a:ext>
              </a:extLst>
            </p:cNvPr>
            <p:cNvSpPr/>
            <p:nvPr/>
          </p:nvSpPr>
          <p:spPr>
            <a:xfrm rot="10800000">
              <a:off x="914039" y="5440113"/>
              <a:ext cx="132333" cy="130400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四角形: 角を丸くする 37">
              <a:extLst>
                <a:ext uri="{FF2B5EF4-FFF2-40B4-BE49-F238E27FC236}">
                  <a16:creationId xmlns:a16="http://schemas.microsoft.com/office/drawing/2014/main" id="{111AF311-AACE-FCCA-7427-48507B9184E0}"/>
                </a:ext>
              </a:extLst>
            </p:cNvPr>
            <p:cNvSpPr/>
            <p:nvPr/>
          </p:nvSpPr>
          <p:spPr>
            <a:xfrm>
              <a:off x="136326" y="4098574"/>
              <a:ext cx="3075489" cy="2182703"/>
            </a:xfrm>
            <a:prstGeom prst="roundRect">
              <a:avLst>
                <a:gd name="adj" fmla="val 5112"/>
              </a:avLst>
            </a:prstGeom>
            <a:noFill/>
            <a:ln w="1905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DBEBEA88-3EEC-DCB6-D935-69400768F9D8}"/>
                </a:ext>
              </a:extLst>
            </p:cNvPr>
            <p:cNvSpPr txBox="1"/>
            <p:nvPr/>
          </p:nvSpPr>
          <p:spPr>
            <a:xfrm>
              <a:off x="178972" y="3858590"/>
              <a:ext cx="29563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600" dirty="0"/>
                <a:t>Conventional collimation scheme</a:t>
              </a:r>
              <a:endParaRPr kumimoji="1" lang="ja-JP" altLang="en-US" sz="1600" dirty="0"/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A37BAAAD-FF01-40A5-A870-CCD777C1B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74945" y="4402780"/>
              <a:ext cx="31051" cy="3105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302CAA29-FE3C-97ED-BE48-D1A2C8DFA042}"/>
                </a:ext>
              </a:extLst>
            </p:cNvPr>
            <p:cNvCxnSpPr>
              <a:cxnSpLocks/>
            </p:cNvCxnSpPr>
            <p:nvPr/>
          </p:nvCxnSpPr>
          <p:spPr>
            <a:xfrm>
              <a:off x="249731" y="4495088"/>
              <a:ext cx="2803570" cy="6881"/>
            </a:xfrm>
            <a:prstGeom prst="line">
              <a:avLst/>
            </a:prstGeom>
            <a:ln w="63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C0D8BA31-4DCC-ACD8-58B8-9EA89BBE286D}"/>
              </a:ext>
            </a:extLst>
          </p:cNvPr>
          <p:cNvSpPr txBox="1"/>
          <p:nvPr/>
        </p:nvSpPr>
        <p:spPr>
          <a:xfrm>
            <a:off x="1675587" y="4451038"/>
            <a:ext cx="1159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Quad.</a:t>
            </a:r>
            <a:endParaRPr kumimoji="1" lang="ja-JP" altLang="en-US" sz="1600" dirty="0"/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D24E3FF1-7143-CC68-293E-FCE5A58415B1}"/>
              </a:ext>
            </a:extLst>
          </p:cNvPr>
          <p:cNvSpPr txBox="1"/>
          <p:nvPr/>
        </p:nvSpPr>
        <p:spPr>
          <a:xfrm>
            <a:off x="2536008" y="4356749"/>
            <a:ext cx="894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Skew Sext.</a:t>
            </a:r>
            <a:endParaRPr kumimoji="1" lang="ja-JP" altLang="en-US" sz="1600" dirty="0"/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BC61768D-D374-5228-F03F-27FB64E8CEA1}"/>
              </a:ext>
            </a:extLst>
          </p:cNvPr>
          <p:cNvSpPr txBox="1"/>
          <p:nvPr/>
        </p:nvSpPr>
        <p:spPr>
          <a:xfrm>
            <a:off x="9970441" y="4460050"/>
            <a:ext cx="1159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Quad.</a:t>
            </a:r>
            <a:endParaRPr kumimoji="1" lang="ja-JP" altLang="en-US" sz="1600" dirty="0"/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DA4EE63B-CF71-2AC5-A86A-AB3FC0B3DB53}"/>
              </a:ext>
            </a:extLst>
          </p:cNvPr>
          <p:cNvSpPr txBox="1"/>
          <p:nvPr/>
        </p:nvSpPr>
        <p:spPr>
          <a:xfrm>
            <a:off x="9049252" y="4382045"/>
            <a:ext cx="83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Skew Sext.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9911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 descr="駅の構内&#10;&#10;低い精度で自動的に生成された説明">
            <a:extLst>
              <a:ext uri="{FF2B5EF4-FFF2-40B4-BE49-F238E27FC236}">
                <a16:creationId xmlns:a16="http://schemas.microsoft.com/office/drawing/2014/main" id="{C0F406B2-2529-D9C7-F3B7-4A6A3D501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137" y="3557775"/>
            <a:ext cx="3038981" cy="2279236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4BA7CA6-714E-2F82-D938-0B4ECCCA559B}"/>
              </a:ext>
            </a:extLst>
          </p:cNvPr>
          <p:cNvSpPr txBox="1"/>
          <p:nvPr/>
        </p:nvSpPr>
        <p:spPr>
          <a:xfrm>
            <a:off x="7826903" y="3808704"/>
            <a:ext cx="49404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D05V1</a:t>
            </a:r>
            <a:endParaRPr lang="ja-JP" altLang="en-US" sz="90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B93FE22-3C24-17F3-EA58-9D08B29BEEE6}"/>
              </a:ext>
            </a:extLst>
          </p:cNvPr>
          <p:cNvSpPr txBox="1"/>
          <p:nvPr/>
        </p:nvSpPr>
        <p:spPr>
          <a:xfrm>
            <a:off x="7508176" y="3355235"/>
            <a:ext cx="28296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b="1" dirty="0"/>
              <a:t>Photo of the non-linear collimator section (2023-05-26)</a:t>
            </a:r>
            <a:endParaRPr lang="ja-JP" altLang="en-US" sz="900" b="1"/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DA1CF2CE-CCFD-E11F-37DF-62D528F53C8D}"/>
              </a:ext>
            </a:extLst>
          </p:cNvPr>
          <p:cNvCxnSpPr>
            <a:cxnSpLocks/>
          </p:cNvCxnSpPr>
          <p:nvPr/>
        </p:nvCxnSpPr>
        <p:spPr>
          <a:xfrm>
            <a:off x="8247378" y="3978030"/>
            <a:ext cx="214025" cy="202066"/>
          </a:xfrm>
          <a:prstGeom prst="straightConnector1">
            <a:avLst/>
          </a:prstGeom>
          <a:ln w="444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56B1DAB-40CE-82AA-2F31-4C9BB2E46F34}"/>
              </a:ext>
            </a:extLst>
          </p:cNvPr>
          <p:cNvSpPr txBox="1"/>
          <p:nvPr/>
        </p:nvSpPr>
        <p:spPr>
          <a:xfrm>
            <a:off x="9147581" y="3674648"/>
            <a:ext cx="10150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SNAP.1</a:t>
            </a:r>
          </a:p>
          <a:p>
            <a:r>
              <a:rPr lang="en-US" altLang="ja-JP" sz="900" dirty="0"/>
              <a:t>(not installed yet)</a:t>
            </a:r>
            <a:endParaRPr lang="ja-JP" altLang="en-US" sz="900"/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9C821C85-07FE-39B3-DE3A-E92EF1524AD8}"/>
              </a:ext>
            </a:extLst>
          </p:cNvPr>
          <p:cNvCxnSpPr>
            <a:cxnSpLocks/>
          </p:cNvCxnSpPr>
          <p:nvPr/>
        </p:nvCxnSpPr>
        <p:spPr>
          <a:xfrm>
            <a:off x="9631680" y="3995237"/>
            <a:ext cx="151572" cy="249880"/>
          </a:xfrm>
          <a:prstGeom prst="straightConnector1">
            <a:avLst/>
          </a:prstGeom>
          <a:ln w="444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0DB6455-97B6-B342-B33E-179E40CA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789" y="5759889"/>
            <a:ext cx="2057400" cy="273844"/>
          </a:xfrm>
        </p:spPr>
        <p:txBody>
          <a:bodyPr/>
          <a:lstStyle/>
          <a:p>
            <a:fld id="{3B087684-AA79-F249-BB36-435C471A0781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41407D-C43B-D740-99C3-5B25709F4785}"/>
              </a:ext>
            </a:extLst>
          </p:cNvPr>
          <p:cNvSpPr txBox="1"/>
          <p:nvPr/>
        </p:nvSpPr>
        <p:spPr>
          <a:xfrm>
            <a:off x="1516629" y="4038716"/>
            <a:ext cx="5653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ja-JP" dirty="0" err="1"/>
              <a:t>Σ</a:t>
            </a:r>
            <a:r>
              <a:rPr lang="el-GR" altLang="ja-JP" dirty="0"/>
              <a:t>β</a:t>
            </a:r>
            <a:r>
              <a:rPr lang="en" altLang="ja-JP" baseline="-25000" dirty="0"/>
              <a:t>y</a:t>
            </a:r>
            <a:r>
              <a:rPr lang="en-US" altLang="ja-JP" dirty="0" err="1"/>
              <a:t>k</a:t>
            </a:r>
            <a:r>
              <a:rPr lang="en-US" altLang="ja-JP" baseline="-25000" dirty="0" err="1"/>
              <a:t>y</a:t>
            </a:r>
            <a:r>
              <a:rPr lang="en-US" altLang="ja-JP" baseline="-25000" dirty="0"/>
              <a:t> </a:t>
            </a:r>
            <a:r>
              <a:rPr lang="en-US" altLang="ja-JP" dirty="0"/>
              <a:t>will reduce from </a:t>
            </a:r>
            <a:r>
              <a:rPr lang="en-US" altLang="ja-JP" dirty="0" err="1"/>
              <a:t>3.97e4</a:t>
            </a:r>
            <a:r>
              <a:rPr lang="en-US" altLang="ja-JP" dirty="0"/>
              <a:t> </a:t>
            </a:r>
            <a:r>
              <a:rPr lang="en-US" altLang="ja-JP" dirty="0" err="1"/>
              <a:t>downto</a:t>
            </a:r>
            <a:r>
              <a:rPr lang="en-US" altLang="ja-JP" dirty="0"/>
              <a:t> </a:t>
            </a:r>
            <a:r>
              <a:rPr lang="en-US" altLang="ja-JP" dirty="0" err="1"/>
              <a:t>3.18e4</a:t>
            </a:r>
            <a:r>
              <a:rPr lang="en-US" altLang="ja-JP" dirty="0"/>
              <a:t> V/</a:t>
            </a:r>
            <a:r>
              <a:rPr lang="en-US" altLang="ja-JP" dirty="0" err="1"/>
              <a:t>pC</a:t>
            </a:r>
            <a:endParaRPr lang="en-US" altLang="ja-JP" baseline="-25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ja-JP" dirty="0"/>
              <a:t>Threshold of </a:t>
            </a:r>
            <a:r>
              <a:rPr lang="en-US" altLang="ja-JP" dirty="0" err="1"/>
              <a:t>TMCI</a:t>
            </a:r>
            <a:r>
              <a:rPr lang="ja-JP" altLang="en-US" dirty="0"/>
              <a:t> </a:t>
            </a:r>
            <a:r>
              <a:rPr lang="en-US" altLang="ja-JP" dirty="0"/>
              <a:t>is estimated to increase more than </a:t>
            </a:r>
            <a:r>
              <a:rPr lang="en-US" altLang="ja-JP" dirty="0" err="1"/>
              <a:t>2.mA</a:t>
            </a:r>
            <a:r>
              <a:rPr lang="en-US" altLang="ja-JP" dirty="0"/>
              <a:t>/bunch</a:t>
            </a:r>
          </a:p>
        </p:txBody>
      </p:sp>
      <p:pic>
        <p:nvPicPr>
          <p:cNvPr id="15" name="図 14" descr="グラフ&#10;&#10;自動的に生成された説明">
            <a:extLst>
              <a:ext uri="{FF2B5EF4-FFF2-40B4-BE49-F238E27FC236}">
                <a16:creationId xmlns:a16="http://schemas.microsoft.com/office/drawing/2014/main" id="{99F6944C-E431-D7D3-F727-5389377B3C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111" y="1146925"/>
            <a:ext cx="2992655" cy="2247512"/>
          </a:xfrm>
          <a:prstGeom prst="rect">
            <a:avLst/>
          </a:prstGeom>
        </p:spPr>
      </p:pic>
      <p:pic>
        <p:nvPicPr>
          <p:cNvPr id="18" name="図 17" descr="グラフ&#10;&#10;自動的に生成された説明">
            <a:extLst>
              <a:ext uri="{FF2B5EF4-FFF2-40B4-BE49-F238E27FC236}">
                <a16:creationId xmlns:a16="http://schemas.microsoft.com/office/drawing/2014/main" id="{1332AFA6-5142-8879-9C29-8C0DF5BA0B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586" y="1141321"/>
            <a:ext cx="2964459" cy="2247511"/>
          </a:xfrm>
          <a:prstGeom prst="rect">
            <a:avLst/>
          </a:prstGeom>
        </p:spPr>
      </p:pic>
      <p:sp>
        <p:nvSpPr>
          <p:cNvPr id="19" name="右矢印 18">
            <a:extLst>
              <a:ext uri="{FF2B5EF4-FFF2-40B4-BE49-F238E27FC236}">
                <a16:creationId xmlns:a16="http://schemas.microsoft.com/office/drawing/2014/main" id="{CEB1EC76-DC31-1874-3EAE-253E75DC40B2}"/>
              </a:ext>
            </a:extLst>
          </p:cNvPr>
          <p:cNvSpPr/>
          <p:nvPr/>
        </p:nvSpPr>
        <p:spPr>
          <a:xfrm>
            <a:off x="4608296" y="1754403"/>
            <a:ext cx="337185" cy="29146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3F7C17E-18D8-099B-721C-D9F36C2C6C74}"/>
              </a:ext>
            </a:extLst>
          </p:cNvPr>
          <p:cNvSpPr txBox="1"/>
          <p:nvPr/>
        </p:nvSpPr>
        <p:spPr>
          <a:xfrm>
            <a:off x="1546486" y="875971"/>
            <a:ext cx="1016625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2021c physics run</a:t>
            </a:r>
            <a:endParaRPr lang="ja-JP" altLang="en-US" sz="9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2D8629D-E351-AF2A-998E-1F68F0908472}"/>
              </a:ext>
            </a:extLst>
          </p:cNvPr>
          <p:cNvSpPr txBox="1"/>
          <p:nvPr/>
        </p:nvSpPr>
        <p:spPr>
          <a:xfrm>
            <a:off x="5071737" y="875971"/>
            <a:ext cx="458780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LS1</a:t>
            </a:r>
            <a:r>
              <a:rPr lang="ja-JP" altLang="en-US" sz="900"/>
              <a:t>後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82A894C-342B-8E5A-F6B4-B7AC73AAC9F0}"/>
              </a:ext>
            </a:extLst>
          </p:cNvPr>
          <p:cNvSpPr txBox="1"/>
          <p:nvPr/>
        </p:nvSpPr>
        <p:spPr>
          <a:xfrm>
            <a:off x="9927301" y="874837"/>
            <a:ext cx="722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ja-JP" sz="900" dirty="0"/>
              <a:t>β</a:t>
            </a:r>
            <a:r>
              <a:rPr lang="en" altLang="ja-JP" sz="900" baseline="-25000" dirty="0"/>
              <a:t>y</a:t>
            </a:r>
            <a:r>
              <a:rPr lang="en-US" altLang="ja-JP" sz="900" baseline="30000" dirty="0"/>
              <a:t>*</a:t>
            </a:r>
            <a:r>
              <a:rPr lang="en-US" altLang="ja-JP" sz="900" dirty="0"/>
              <a:t>=1 mm</a:t>
            </a:r>
          </a:p>
          <a:p>
            <a:r>
              <a:rPr lang="en-US" altLang="ja-JP" sz="900" dirty="0"/>
              <a:t>β</a:t>
            </a:r>
            <a:r>
              <a:rPr lang="en-US" altLang="ja-JP" sz="900" baseline="-25000" dirty="0"/>
              <a:t>x</a:t>
            </a:r>
            <a:r>
              <a:rPr lang="en-US" altLang="ja-JP" sz="900" baseline="30000" dirty="0"/>
              <a:t>*</a:t>
            </a:r>
            <a:r>
              <a:rPr lang="en-US" altLang="ja-JP" sz="900" dirty="0"/>
              <a:t>=80 mm</a:t>
            </a:r>
            <a:endParaRPr lang="ja-JP" altLang="en-US" sz="9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19F2D6E-BC01-D480-D239-EA73FC1BB0C6}"/>
              </a:ext>
            </a:extLst>
          </p:cNvPr>
          <p:cNvSpPr txBox="1"/>
          <p:nvPr/>
        </p:nvSpPr>
        <p:spPr>
          <a:xfrm>
            <a:off x="1551511" y="2905798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chemeClr val="accent6"/>
                </a:solidFill>
              </a:rPr>
              <a:t>D06V1</a:t>
            </a:r>
            <a:endParaRPr lang="ja-JP" altLang="en-US" sz="1050">
              <a:solidFill>
                <a:schemeClr val="accent6"/>
              </a:solidFill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2AB58D3-21C3-E86E-2A29-1660A47D7A13}"/>
              </a:ext>
            </a:extLst>
          </p:cNvPr>
          <p:cNvCxnSpPr>
            <a:cxnSpLocks/>
          </p:cNvCxnSpPr>
          <p:nvPr/>
        </p:nvCxnSpPr>
        <p:spPr>
          <a:xfrm flipV="1">
            <a:off x="1866273" y="2788238"/>
            <a:ext cx="120510" cy="160020"/>
          </a:xfrm>
          <a:prstGeom prst="straightConnector1">
            <a:avLst/>
          </a:prstGeom>
          <a:ln w="158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8EAB253-5027-D799-F506-E61F5AA75421}"/>
              </a:ext>
            </a:extLst>
          </p:cNvPr>
          <p:cNvSpPr txBox="1"/>
          <p:nvPr/>
        </p:nvSpPr>
        <p:spPr>
          <a:xfrm>
            <a:off x="5143856" y="3017232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chemeClr val="accent6"/>
                </a:solidFill>
              </a:rPr>
              <a:t>D06V1</a:t>
            </a:r>
            <a:endParaRPr lang="ja-JP" altLang="en-US" sz="1050">
              <a:solidFill>
                <a:schemeClr val="accent6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5404AB63-EE45-CAF9-A6C0-339061D9134F}"/>
              </a:ext>
            </a:extLst>
          </p:cNvPr>
          <p:cNvCxnSpPr>
            <a:cxnSpLocks/>
          </p:cNvCxnSpPr>
          <p:nvPr/>
        </p:nvCxnSpPr>
        <p:spPr>
          <a:xfrm flipV="1">
            <a:off x="5458620" y="2797047"/>
            <a:ext cx="136285" cy="262646"/>
          </a:xfrm>
          <a:prstGeom prst="straightConnector1">
            <a:avLst/>
          </a:prstGeom>
          <a:ln w="158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0AB0412-4E04-95AC-A617-1CB5AE833E44}"/>
              </a:ext>
            </a:extLst>
          </p:cNvPr>
          <p:cNvSpPr txBox="1"/>
          <p:nvPr/>
        </p:nvSpPr>
        <p:spPr>
          <a:xfrm>
            <a:off x="5809111" y="3182799"/>
            <a:ext cx="5517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C00000"/>
                </a:solidFill>
              </a:rPr>
              <a:t>D05V1</a:t>
            </a:r>
            <a:endParaRPr lang="ja-JP" altLang="en-US" sz="1050">
              <a:solidFill>
                <a:srgbClr val="C00000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6AF8DA77-4067-75E9-2E1B-A0FC4FAA1BBF}"/>
              </a:ext>
            </a:extLst>
          </p:cNvPr>
          <p:cNvCxnSpPr>
            <a:cxnSpLocks/>
          </p:cNvCxnSpPr>
          <p:nvPr/>
        </p:nvCxnSpPr>
        <p:spPr>
          <a:xfrm flipV="1">
            <a:off x="6055294" y="2792944"/>
            <a:ext cx="0" cy="432317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図 37">
            <a:extLst>
              <a:ext uri="{FF2B5EF4-FFF2-40B4-BE49-F238E27FC236}">
                <a16:creationId xmlns:a16="http://schemas.microsoft.com/office/drawing/2014/main" id="{D9EE8A9A-73B3-0836-F5CD-6C1EC3EED1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121" y="1593107"/>
            <a:ext cx="2621741" cy="161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11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A3F8D0-E90C-9445-5383-8C5C9271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Non</a:t>
            </a:r>
            <a:r>
              <a:rPr kumimoji="1" lang="ja-JP" altLang="en-US" dirty="0"/>
              <a:t>ｌ</a:t>
            </a:r>
            <a:r>
              <a:rPr kumimoji="1" lang="en-US" altLang="ja-JP" dirty="0" err="1"/>
              <a:t>inear</a:t>
            </a:r>
            <a:r>
              <a:rPr kumimoji="1" lang="en-US" altLang="ja-JP" dirty="0"/>
              <a:t> Collimator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B7964C6-DBBC-E65F-3C34-BF6285184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294" y="831082"/>
            <a:ext cx="7656020" cy="572799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70A73B-194A-6DE7-E5C4-5B24EF8C5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92256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AFA489-F69E-7FE2-C249-D74D17559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Nonlinear Collimator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1E616AF7-7A70-25FB-DDB2-B593D4BB4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900" y="1894350"/>
            <a:ext cx="8682038" cy="3778912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21E212-140C-44B9-0BEC-A3E379093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87369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DCA4FB-412F-3865-16F3-56AB3B04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Other Collimators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D9998D-A7E6-E194-3CC2-CBD98DF6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7DD812-B97E-1DEF-2062-CDAE3686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F753-7172-BF49-86B5-A977865C6AE1}" type="slidenum">
              <a:rPr lang="ja-JP" altLang="en-US"/>
              <a:pPr/>
              <a:t>24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F76B24-5DB5-A50E-1C27-EBA34C4A509C}"/>
              </a:ext>
            </a:extLst>
          </p:cNvPr>
          <p:cNvSpPr txBox="1"/>
          <p:nvPr/>
        </p:nvSpPr>
        <p:spPr>
          <a:xfrm rot="16200000">
            <a:off x="7102544" y="3575979"/>
            <a:ext cx="575799" cy="21358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788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WIGGLER</a:t>
            </a:r>
            <a:endParaRPr lang="ja-JP" altLang="en-US" sz="788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円弧 7">
            <a:extLst>
              <a:ext uri="{FF2B5EF4-FFF2-40B4-BE49-F238E27FC236}">
                <a16:creationId xmlns:a16="http://schemas.microsoft.com/office/drawing/2014/main" id="{26506689-4F7B-543D-8250-A01F7055CE70}"/>
              </a:ext>
            </a:extLst>
          </p:cNvPr>
          <p:cNvSpPr>
            <a:spLocks noChangeAspect="1"/>
          </p:cNvSpPr>
          <p:nvPr/>
        </p:nvSpPr>
        <p:spPr>
          <a:xfrm>
            <a:off x="3631057" y="1046383"/>
            <a:ext cx="3677400" cy="3677400"/>
          </a:xfrm>
          <a:prstGeom prst="arc">
            <a:avLst/>
          </a:prstGeom>
          <a:ln w="1905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円弧 8">
            <a:extLst>
              <a:ext uri="{FF2B5EF4-FFF2-40B4-BE49-F238E27FC236}">
                <a16:creationId xmlns:a16="http://schemas.microsoft.com/office/drawing/2014/main" id="{4930FA52-1ABA-A520-25C7-7241078F38AC}"/>
              </a:ext>
            </a:extLst>
          </p:cNvPr>
          <p:cNvSpPr>
            <a:spLocks noChangeAspect="1"/>
          </p:cNvSpPr>
          <p:nvPr/>
        </p:nvSpPr>
        <p:spPr>
          <a:xfrm rot="16200000">
            <a:off x="2493230" y="1046491"/>
            <a:ext cx="3677400" cy="3677400"/>
          </a:xfrm>
          <a:prstGeom prst="arc">
            <a:avLst/>
          </a:prstGeom>
          <a:ln w="19050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円弧 9">
            <a:extLst>
              <a:ext uri="{FF2B5EF4-FFF2-40B4-BE49-F238E27FC236}">
                <a16:creationId xmlns:a16="http://schemas.microsoft.com/office/drawing/2014/main" id="{69AD321D-AA7A-B83F-3E25-30147B973C0C}"/>
              </a:ext>
            </a:extLst>
          </p:cNvPr>
          <p:cNvSpPr>
            <a:spLocks noChangeAspect="1"/>
          </p:cNvSpPr>
          <p:nvPr/>
        </p:nvSpPr>
        <p:spPr>
          <a:xfrm rot="10800000">
            <a:off x="2493289" y="2198606"/>
            <a:ext cx="3677400" cy="3677400"/>
          </a:xfrm>
          <a:prstGeom prst="arc">
            <a:avLst/>
          </a:prstGeom>
          <a:ln w="19050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円弧 10">
            <a:extLst>
              <a:ext uri="{FF2B5EF4-FFF2-40B4-BE49-F238E27FC236}">
                <a16:creationId xmlns:a16="http://schemas.microsoft.com/office/drawing/2014/main" id="{F64E1AF5-34A1-3205-D135-B5BCCCA20F57}"/>
              </a:ext>
            </a:extLst>
          </p:cNvPr>
          <p:cNvSpPr>
            <a:spLocks noChangeAspect="1"/>
          </p:cNvSpPr>
          <p:nvPr/>
        </p:nvSpPr>
        <p:spPr>
          <a:xfrm rot="5400000">
            <a:off x="3631914" y="2198571"/>
            <a:ext cx="3677400" cy="3677400"/>
          </a:xfrm>
          <a:prstGeom prst="arc">
            <a:avLst/>
          </a:prstGeom>
          <a:ln w="19050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" name="円弧 11">
            <a:extLst>
              <a:ext uri="{FF2B5EF4-FFF2-40B4-BE49-F238E27FC236}">
                <a16:creationId xmlns:a16="http://schemas.microsoft.com/office/drawing/2014/main" id="{9DB5FAE0-1D2C-6B3A-6C1C-C6E7AA7196F0}"/>
              </a:ext>
            </a:extLst>
          </p:cNvPr>
          <p:cNvSpPr/>
          <p:nvPr/>
        </p:nvSpPr>
        <p:spPr>
          <a:xfrm rot="5400000">
            <a:off x="4014611" y="5019030"/>
            <a:ext cx="783000" cy="675000"/>
          </a:xfrm>
          <a:prstGeom prst="arc">
            <a:avLst/>
          </a:prstGeom>
          <a:ln w="1905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719BB3D-6F39-467C-F9AD-338E4199AA3D}"/>
              </a:ext>
            </a:extLst>
          </p:cNvPr>
          <p:cNvCxnSpPr/>
          <p:nvPr/>
        </p:nvCxnSpPr>
        <p:spPr>
          <a:xfrm>
            <a:off x="4760496" y="5752797"/>
            <a:ext cx="272291" cy="123269"/>
          </a:xfrm>
          <a:prstGeom prst="line">
            <a:avLst/>
          </a:prstGeom>
          <a:ln w="19050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円弧 13">
            <a:extLst>
              <a:ext uri="{FF2B5EF4-FFF2-40B4-BE49-F238E27FC236}">
                <a16:creationId xmlns:a16="http://schemas.microsoft.com/office/drawing/2014/main" id="{DAA8DC8A-89D3-77F0-5019-4A14B7FD19B6}"/>
              </a:ext>
            </a:extLst>
          </p:cNvPr>
          <p:cNvSpPr>
            <a:spLocks noChangeAspect="1"/>
          </p:cNvSpPr>
          <p:nvPr/>
        </p:nvSpPr>
        <p:spPr>
          <a:xfrm>
            <a:off x="3817503" y="1141269"/>
            <a:ext cx="3359804" cy="3677400"/>
          </a:xfrm>
          <a:prstGeom prst="arc">
            <a:avLst/>
          </a:prstGeom>
          <a:ln w="19050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5" name="円弧 14">
            <a:extLst>
              <a:ext uri="{FF2B5EF4-FFF2-40B4-BE49-F238E27FC236}">
                <a16:creationId xmlns:a16="http://schemas.microsoft.com/office/drawing/2014/main" id="{F0B35B80-9AD4-D924-2CED-3900DC77F602}"/>
              </a:ext>
            </a:extLst>
          </p:cNvPr>
          <p:cNvSpPr>
            <a:spLocks noChangeAspect="1"/>
          </p:cNvSpPr>
          <p:nvPr/>
        </p:nvSpPr>
        <p:spPr>
          <a:xfrm rot="16200000">
            <a:off x="2468158" y="1275331"/>
            <a:ext cx="3677400" cy="3409274"/>
          </a:xfrm>
          <a:prstGeom prst="arc">
            <a:avLst/>
          </a:prstGeom>
          <a:ln w="19050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6" name="円弧 15">
            <a:extLst>
              <a:ext uri="{FF2B5EF4-FFF2-40B4-BE49-F238E27FC236}">
                <a16:creationId xmlns:a16="http://schemas.microsoft.com/office/drawing/2014/main" id="{B4254C87-54D2-EB6C-6CE1-D25CDBC8F883}"/>
              </a:ext>
            </a:extLst>
          </p:cNvPr>
          <p:cNvSpPr>
            <a:spLocks noChangeAspect="1"/>
          </p:cNvSpPr>
          <p:nvPr/>
        </p:nvSpPr>
        <p:spPr>
          <a:xfrm rot="10800000">
            <a:off x="2599933" y="2070656"/>
            <a:ext cx="3354698" cy="3677400"/>
          </a:xfrm>
          <a:prstGeom prst="arc">
            <a:avLst/>
          </a:prstGeom>
          <a:ln w="19050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7" name="円弧 16">
            <a:extLst>
              <a:ext uri="{FF2B5EF4-FFF2-40B4-BE49-F238E27FC236}">
                <a16:creationId xmlns:a16="http://schemas.microsoft.com/office/drawing/2014/main" id="{097FD220-5FB9-6780-7646-A701AF634E6F}"/>
              </a:ext>
            </a:extLst>
          </p:cNvPr>
          <p:cNvSpPr>
            <a:spLocks noChangeAspect="1"/>
          </p:cNvSpPr>
          <p:nvPr/>
        </p:nvSpPr>
        <p:spPr>
          <a:xfrm rot="5400000">
            <a:off x="3625533" y="2201023"/>
            <a:ext cx="3682140" cy="3421406"/>
          </a:xfrm>
          <a:prstGeom prst="arc">
            <a:avLst/>
          </a:prstGeom>
          <a:ln w="19050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6A193937-2764-22CE-FCFB-89D48635ECD1}"/>
              </a:ext>
            </a:extLst>
          </p:cNvPr>
          <p:cNvCxnSpPr>
            <a:stCxn id="16" idx="0"/>
          </p:cNvCxnSpPr>
          <p:nvPr/>
        </p:nvCxnSpPr>
        <p:spPr>
          <a:xfrm>
            <a:off x="4277283" y="5748056"/>
            <a:ext cx="483213" cy="4740"/>
          </a:xfrm>
          <a:prstGeom prst="line">
            <a:avLst/>
          </a:prstGeom>
          <a:ln w="19050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7F307BB-73A1-E338-4BAB-666BDA410B40}"/>
              </a:ext>
            </a:extLst>
          </p:cNvPr>
          <p:cNvCxnSpPr/>
          <p:nvPr/>
        </p:nvCxnSpPr>
        <p:spPr>
          <a:xfrm>
            <a:off x="5032786" y="5876065"/>
            <a:ext cx="445430" cy="0"/>
          </a:xfrm>
          <a:prstGeom prst="line">
            <a:avLst/>
          </a:prstGeom>
          <a:ln w="19050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75C23A9-6B4E-0AD4-031B-442CBC13DAE5}"/>
              </a:ext>
            </a:extLst>
          </p:cNvPr>
          <p:cNvCxnSpPr/>
          <p:nvPr/>
        </p:nvCxnSpPr>
        <p:spPr>
          <a:xfrm>
            <a:off x="2201626" y="3454989"/>
            <a:ext cx="526937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7F8CBC4-92F7-7D66-97EE-1BF1F7CA4A1C}"/>
              </a:ext>
            </a:extLst>
          </p:cNvPr>
          <p:cNvCxnSpPr/>
          <p:nvPr/>
        </p:nvCxnSpPr>
        <p:spPr>
          <a:xfrm>
            <a:off x="4897913" y="977895"/>
            <a:ext cx="0" cy="499007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F021C339-57D3-E448-83AB-00A861962213}"/>
              </a:ext>
            </a:extLst>
          </p:cNvPr>
          <p:cNvCxnSpPr/>
          <p:nvPr/>
        </p:nvCxnSpPr>
        <p:spPr>
          <a:xfrm>
            <a:off x="5493060" y="989545"/>
            <a:ext cx="0" cy="297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0AEF9928-1D81-7728-E565-693AFFAC8463}"/>
              </a:ext>
            </a:extLst>
          </p:cNvPr>
          <p:cNvCxnSpPr/>
          <p:nvPr/>
        </p:nvCxnSpPr>
        <p:spPr>
          <a:xfrm>
            <a:off x="4275476" y="989545"/>
            <a:ext cx="0" cy="297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D2D3F683-5055-D325-D756-2D8591B11F8B}"/>
              </a:ext>
            </a:extLst>
          </p:cNvPr>
          <p:cNvCxnSpPr/>
          <p:nvPr/>
        </p:nvCxnSpPr>
        <p:spPr>
          <a:xfrm flipH="1">
            <a:off x="4275478" y="5655203"/>
            <a:ext cx="1805" cy="297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0B05654D-D8AE-3955-4BD7-F194034F8488}"/>
              </a:ext>
            </a:extLst>
          </p:cNvPr>
          <p:cNvCxnSpPr/>
          <p:nvPr/>
        </p:nvCxnSpPr>
        <p:spPr>
          <a:xfrm>
            <a:off x="5478216" y="5655203"/>
            <a:ext cx="9476" cy="29700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F0213D1-040B-90F1-0890-BBA2FD68B46F}"/>
              </a:ext>
            </a:extLst>
          </p:cNvPr>
          <p:cNvCxnSpPr/>
          <p:nvPr/>
        </p:nvCxnSpPr>
        <p:spPr>
          <a:xfrm>
            <a:off x="2337960" y="3911282"/>
            <a:ext cx="42217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84DBA083-9623-AB30-0BCD-628FDAED3CBC}"/>
              </a:ext>
            </a:extLst>
          </p:cNvPr>
          <p:cNvCxnSpPr/>
          <p:nvPr/>
        </p:nvCxnSpPr>
        <p:spPr>
          <a:xfrm>
            <a:off x="7025082" y="2973781"/>
            <a:ext cx="44591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3206165-8794-68F7-C1EC-EE9E05636C14}"/>
              </a:ext>
            </a:extLst>
          </p:cNvPr>
          <p:cNvSpPr txBox="1"/>
          <p:nvPr/>
        </p:nvSpPr>
        <p:spPr>
          <a:xfrm>
            <a:off x="4072345" y="2185862"/>
            <a:ext cx="1701107" cy="30008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35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SuperKEKB Main Ring</a:t>
            </a:r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81BDF41-10DC-7BA2-7BA2-6A72F7328FFD}"/>
              </a:ext>
            </a:extLst>
          </p:cNvPr>
          <p:cNvSpPr txBox="1"/>
          <p:nvPr/>
        </p:nvSpPr>
        <p:spPr>
          <a:xfrm>
            <a:off x="5122669" y="526462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e+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77A3E2B-649D-2E39-58F5-839039BAAB31}"/>
              </a:ext>
            </a:extLst>
          </p:cNvPr>
          <p:cNvSpPr txBox="1"/>
          <p:nvPr/>
        </p:nvSpPr>
        <p:spPr>
          <a:xfrm>
            <a:off x="4501557" y="5255144"/>
            <a:ext cx="2936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e-</a:t>
            </a: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6A9F03D1-C8F8-F54A-9AC1-77AE178C4914}"/>
              </a:ext>
            </a:extLst>
          </p:cNvPr>
          <p:cNvCxnSpPr/>
          <p:nvPr/>
        </p:nvCxnSpPr>
        <p:spPr>
          <a:xfrm>
            <a:off x="5273460" y="5462282"/>
            <a:ext cx="136576" cy="19292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092ACB6A-E16D-17CC-6105-42E4C54648A8}"/>
              </a:ext>
            </a:extLst>
          </p:cNvPr>
          <p:cNvCxnSpPr/>
          <p:nvPr/>
        </p:nvCxnSpPr>
        <p:spPr>
          <a:xfrm flipH="1">
            <a:off x="4485653" y="5462282"/>
            <a:ext cx="121383" cy="19292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B4CB90B-262F-E964-DF8E-549C6738A087}"/>
              </a:ext>
            </a:extLst>
          </p:cNvPr>
          <p:cNvSpPr txBox="1"/>
          <p:nvPr/>
        </p:nvSpPr>
        <p:spPr>
          <a:xfrm>
            <a:off x="2809774" y="2615780"/>
            <a:ext cx="4716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350" dirty="0">
                <a:solidFill>
                  <a:srgbClr val="4BACC6"/>
                </a:solidFill>
                <a:latin typeface="Calibri"/>
                <a:ea typeface="ＭＳ Ｐゴシック" panose="020B0600070205080204" pitchFamily="50" charset="-128"/>
              </a:rPr>
              <a:t>HER</a:t>
            </a:r>
            <a:endParaRPr lang="ja-JP" altLang="en-US" sz="1350" dirty="0">
              <a:solidFill>
                <a:srgbClr val="4BACC6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D11AA10-CF9D-AC03-2F3B-1C15E9B66A13}"/>
              </a:ext>
            </a:extLst>
          </p:cNvPr>
          <p:cNvSpPr txBox="1"/>
          <p:nvPr/>
        </p:nvSpPr>
        <p:spPr>
          <a:xfrm>
            <a:off x="6546385" y="2615193"/>
            <a:ext cx="4363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350" dirty="0">
                <a:solidFill>
                  <a:srgbClr val="C0504D"/>
                </a:solidFill>
                <a:latin typeface="Calibri"/>
                <a:ea typeface="ＭＳ Ｐゴシック" panose="020B0600070205080204" pitchFamily="50" charset="-128"/>
              </a:rPr>
              <a:t>LER</a:t>
            </a:r>
            <a:endParaRPr lang="ja-JP" altLang="en-US" sz="1350" dirty="0">
              <a:solidFill>
                <a:srgbClr val="C0504D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52DB3C5-7757-D6D9-5208-8F44353FC676}"/>
              </a:ext>
            </a:extLst>
          </p:cNvPr>
          <p:cNvSpPr txBox="1"/>
          <p:nvPr/>
        </p:nvSpPr>
        <p:spPr>
          <a:xfrm>
            <a:off x="4778774" y="1144147"/>
            <a:ext cx="29206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IR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4DE8B9B8-8095-854D-7AD4-55B8677920CE}"/>
              </a:ext>
            </a:extLst>
          </p:cNvPr>
          <p:cNvCxnSpPr>
            <a:stCxn id="9" idx="2"/>
            <a:endCxn id="14" idx="0"/>
          </p:cNvCxnSpPr>
          <p:nvPr/>
        </p:nvCxnSpPr>
        <p:spPr>
          <a:xfrm>
            <a:off x="4331931" y="1046491"/>
            <a:ext cx="1165474" cy="94778"/>
          </a:xfrm>
          <a:prstGeom prst="line">
            <a:avLst/>
          </a:prstGeom>
          <a:ln w="190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AD6EC510-BCF4-5578-FB58-2D049283D4F6}"/>
              </a:ext>
            </a:extLst>
          </p:cNvPr>
          <p:cNvCxnSpPr>
            <a:stCxn id="15" idx="2"/>
          </p:cNvCxnSpPr>
          <p:nvPr/>
        </p:nvCxnSpPr>
        <p:spPr>
          <a:xfrm flipV="1">
            <a:off x="4306858" y="1046492"/>
            <a:ext cx="1180834" cy="94776"/>
          </a:xfrm>
          <a:prstGeom prst="line">
            <a:avLst/>
          </a:prstGeom>
          <a:ln w="19050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CFD6D026-FECA-3C05-FEA2-AC3AA42445EE}"/>
              </a:ext>
            </a:extLst>
          </p:cNvPr>
          <p:cNvCxnSpPr/>
          <p:nvPr/>
        </p:nvCxnSpPr>
        <p:spPr>
          <a:xfrm flipH="1" flipV="1">
            <a:off x="4990660" y="1251842"/>
            <a:ext cx="284227" cy="4039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A8F0646-A7C3-2D2E-EFFD-4C5E4AC76D11}"/>
              </a:ext>
            </a:extLst>
          </p:cNvPr>
          <p:cNvSpPr txBox="1"/>
          <p:nvPr/>
        </p:nvSpPr>
        <p:spPr>
          <a:xfrm>
            <a:off x="5245074" y="118888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e+</a:t>
            </a: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41A6893D-4513-793D-1B55-040B5A082803}"/>
              </a:ext>
            </a:extLst>
          </p:cNvPr>
          <p:cNvCxnSpPr/>
          <p:nvPr/>
        </p:nvCxnSpPr>
        <p:spPr>
          <a:xfrm flipV="1">
            <a:off x="4501558" y="1251841"/>
            <a:ext cx="287369" cy="4039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7AD0F69-497C-047F-5934-09F314339E4F}"/>
              </a:ext>
            </a:extLst>
          </p:cNvPr>
          <p:cNvSpPr txBox="1"/>
          <p:nvPr/>
        </p:nvSpPr>
        <p:spPr>
          <a:xfrm>
            <a:off x="4303048" y="1188635"/>
            <a:ext cx="2936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e-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71BBE40-D4A5-6293-C910-DE0FF865B080}"/>
              </a:ext>
            </a:extLst>
          </p:cNvPr>
          <p:cNvSpPr txBox="1"/>
          <p:nvPr/>
        </p:nvSpPr>
        <p:spPr>
          <a:xfrm>
            <a:off x="4547285" y="1542281"/>
            <a:ext cx="70724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05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TSUKUBA</a:t>
            </a:r>
            <a:endParaRPr lang="ja-JP" altLang="en-US" sz="1050" i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74A5812-0AA8-4520-0307-220CBA7B6A94}"/>
              </a:ext>
            </a:extLst>
          </p:cNvPr>
          <p:cNvSpPr txBox="1"/>
          <p:nvPr/>
        </p:nvSpPr>
        <p:spPr>
          <a:xfrm rot="16200000">
            <a:off x="2823245" y="3328031"/>
            <a:ext cx="53412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050" i="1" dirty="0">
                <a:solidFill>
                  <a:srgbClr val="7F7F7F"/>
                </a:solidFill>
                <a:latin typeface="Calibri"/>
                <a:ea typeface="ＭＳ Ｐゴシック" panose="020B0600070205080204" pitchFamily="50" charset="-128"/>
              </a:rPr>
              <a:t>NIKKO</a:t>
            </a:r>
            <a:endParaRPr lang="ja-JP" altLang="en-US" sz="1050" i="1" dirty="0">
              <a:solidFill>
                <a:srgbClr val="7F7F7F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51C3524-053B-7B3C-82FD-234F9A7BAE09}"/>
              </a:ext>
            </a:extLst>
          </p:cNvPr>
          <p:cNvSpPr txBox="1"/>
          <p:nvPr/>
        </p:nvSpPr>
        <p:spPr>
          <a:xfrm>
            <a:off x="4688934" y="4873484"/>
            <a:ext cx="41069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050" i="1" dirty="0">
                <a:solidFill>
                  <a:srgbClr val="7F7F7F"/>
                </a:solidFill>
                <a:latin typeface="Calibri"/>
                <a:ea typeface="ＭＳ Ｐゴシック" panose="020B0600070205080204" pitchFamily="50" charset="-128"/>
              </a:rPr>
              <a:t>FUJI</a:t>
            </a:r>
            <a:endParaRPr lang="ja-JP" altLang="en-US" sz="1050" i="1" dirty="0">
              <a:solidFill>
                <a:srgbClr val="7F7F7F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0B60B74-2596-13A8-A9D4-6A6F1FA80A97}"/>
              </a:ext>
            </a:extLst>
          </p:cNvPr>
          <p:cNvSpPr txBox="1"/>
          <p:nvPr/>
        </p:nvSpPr>
        <p:spPr>
          <a:xfrm rot="16200000">
            <a:off x="6347536" y="3328031"/>
            <a:ext cx="44435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050" i="1" dirty="0">
                <a:solidFill>
                  <a:srgbClr val="7F7F7F"/>
                </a:solidFill>
                <a:latin typeface="Calibri"/>
                <a:ea typeface="ＭＳ Ｐゴシック" panose="020B0600070205080204" pitchFamily="50" charset="-128"/>
              </a:rPr>
              <a:t>OHO</a:t>
            </a:r>
            <a:endParaRPr lang="ja-JP" altLang="en-US" sz="1050" i="1" dirty="0">
              <a:solidFill>
                <a:srgbClr val="7F7F7F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770DDDE-E6B2-73FE-34B3-DF23E12A36B4}"/>
              </a:ext>
            </a:extLst>
          </p:cNvPr>
          <p:cNvSpPr txBox="1"/>
          <p:nvPr/>
        </p:nvSpPr>
        <p:spPr>
          <a:xfrm rot="16200000">
            <a:off x="2530920" y="3061407"/>
            <a:ext cx="285656" cy="21358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788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SC</a:t>
            </a:r>
            <a:endParaRPr lang="ja-JP" altLang="en-US" sz="788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A767043-0B3E-F56A-FF92-F273B6276459}"/>
              </a:ext>
            </a:extLst>
          </p:cNvPr>
          <p:cNvSpPr txBox="1"/>
          <p:nvPr/>
        </p:nvSpPr>
        <p:spPr>
          <a:xfrm rot="16200000">
            <a:off x="2522083" y="3566977"/>
            <a:ext cx="285656" cy="21358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788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SC</a:t>
            </a:r>
            <a:endParaRPr lang="ja-JP" altLang="en-US" sz="788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A87B1DC9-BEE2-4267-8B5D-E7C6DEC9400D}"/>
              </a:ext>
            </a:extLst>
          </p:cNvPr>
          <p:cNvCxnSpPr>
            <a:stCxn id="15" idx="0"/>
          </p:cNvCxnSpPr>
          <p:nvPr/>
        </p:nvCxnSpPr>
        <p:spPr>
          <a:xfrm>
            <a:off x="2602221" y="2979969"/>
            <a:ext cx="0" cy="1016615"/>
          </a:xfrm>
          <a:prstGeom prst="line">
            <a:avLst/>
          </a:prstGeom>
          <a:ln w="19050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C0F270EC-8E01-B1A0-3C5A-688D3D6F00B7}"/>
              </a:ext>
            </a:extLst>
          </p:cNvPr>
          <p:cNvCxnSpPr/>
          <p:nvPr/>
        </p:nvCxnSpPr>
        <p:spPr>
          <a:xfrm>
            <a:off x="2337960" y="2973781"/>
            <a:ext cx="42217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3945FC9-4685-066A-32D1-052E2BE82A06}"/>
              </a:ext>
            </a:extLst>
          </p:cNvPr>
          <p:cNvSpPr txBox="1"/>
          <p:nvPr/>
        </p:nvSpPr>
        <p:spPr>
          <a:xfrm rot="16200000">
            <a:off x="2119497" y="3351522"/>
            <a:ext cx="575799" cy="21358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788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WIGGLER</a:t>
            </a:r>
            <a:endParaRPr lang="ja-JP" altLang="en-US" sz="788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C4B099F6-0653-1A98-1ED6-2B75AA2C89A9}"/>
              </a:ext>
            </a:extLst>
          </p:cNvPr>
          <p:cNvCxnSpPr/>
          <p:nvPr/>
        </p:nvCxnSpPr>
        <p:spPr>
          <a:xfrm>
            <a:off x="2493136" y="2869519"/>
            <a:ext cx="0" cy="1212215"/>
          </a:xfrm>
          <a:prstGeom prst="line">
            <a:avLst/>
          </a:prstGeom>
          <a:ln w="19050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072EA01-F273-008A-E756-27894415AB11}"/>
              </a:ext>
            </a:extLst>
          </p:cNvPr>
          <p:cNvSpPr txBox="1"/>
          <p:nvPr/>
        </p:nvSpPr>
        <p:spPr>
          <a:xfrm rot="16200000">
            <a:off x="6889228" y="3618568"/>
            <a:ext cx="393056" cy="21358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788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ARES</a:t>
            </a:r>
            <a:endParaRPr lang="ja-JP" altLang="en-US" sz="788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65F60107-9EA0-3C54-62FC-9179EAF53C43}"/>
              </a:ext>
            </a:extLst>
          </p:cNvPr>
          <p:cNvCxnSpPr/>
          <p:nvPr/>
        </p:nvCxnSpPr>
        <p:spPr>
          <a:xfrm>
            <a:off x="7011334" y="3911282"/>
            <a:ext cx="4590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5552D07-F743-B556-78BA-3F9A449F0D72}"/>
              </a:ext>
            </a:extLst>
          </p:cNvPr>
          <p:cNvSpPr txBox="1"/>
          <p:nvPr/>
        </p:nvSpPr>
        <p:spPr>
          <a:xfrm rot="16200000">
            <a:off x="6793602" y="3203583"/>
            <a:ext cx="575799" cy="21358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788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WIGGLER</a:t>
            </a:r>
            <a:endParaRPr lang="ja-JP" altLang="en-US" sz="788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67AD80B1-8A41-5016-88AF-0D5A8049F513}"/>
              </a:ext>
            </a:extLst>
          </p:cNvPr>
          <p:cNvCxnSpPr/>
          <p:nvPr/>
        </p:nvCxnSpPr>
        <p:spPr>
          <a:xfrm>
            <a:off x="7175942" y="2979971"/>
            <a:ext cx="0" cy="931313"/>
          </a:xfrm>
          <a:prstGeom prst="line">
            <a:avLst/>
          </a:prstGeom>
          <a:ln w="19050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0F09986-D4AA-1A3A-7D84-544CEA9096ED}"/>
              </a:ext>
            </a:extLst>
          </p:cNvPr>
          <p:cNvSpPr txBox="1"/>
          <p:nvPr/>
        </p:nvSpPr>
        <p:spPr>
          <a:xfrm rot="16200000">
            <a:off x="7189175" y="3116103"/>
            <a:ext cx="393056" cy="21358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788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ARES</a:t>
            </a:r>
            <a:endParaRPr lang="ja-JP" altLang="en-US" sz="788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2AADBABF-C87D-FFC3-0644-06EDDACA5B52}"/>
              </a:ext>
            </a:extLst>
          </p:cNvPr>
          <p:cNvCxnSpPr/>
          <p:nvPr/>
        </p:nvCxnSpPr>
        <p:spPr>
          <a:xfrm>
            <a:off x="7308516" y="2869519"/>
            <a:ext cx="0" cy="1212215"/>
          </a:xfrm>
          <a:prstGeom prst="line">
            <a:avLst/>
          </a:prstGeom>
          <a:ln w="19050">
            <a:solidFill>
              <a:srgbClr val="4BACC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0B8C879-723D-71ED-0C7F-3054468A44BE}"/>
              </a:ext>
            </a:extLst>
          </p:cNvPr>
          <p:cNvSpPr txBox="1"/>
          <p:nvPr/>
        </p:nvSpPr>
        <p:spPr>
          <a:xfrm rot="21263122">
            <a:off x="4404656" y="5799876"/>
            <a:ext cx="393056" cy="21358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788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ARES</a:t>
            </a:r>
            <a:endParaRPr lang="ja-JP" altLang="en-US" sz="788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E59150A-0DB6-30D4-B79C-39B27B99B31D}"/>
              </a:ext>
            </a:extLst>
          </p:cNvPr>
          <p:cNvSpPr txBox="1"/>
          <p:nvPr/>
        </p:nvSpPr>
        <p:spPr>
          <a:xfrm rot="21263122">
            <a:off x="4902448" y="5609529"/>
            <a:ext cx="393056" cy="21358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788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ARES</a:t>
            </a:r>
            <a:endParaRPr lang="ja-JP" altLang="en-US" sz="788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64F0CF35-41D1-B547-6422-02A35F3EBDA8}"/>
              </a:ext>
            </a:extLst>
          </p:cNvPr>
          <p:cNvCxnSpPr>
            <a:stCxn id="10" idx="0"/>
            <a:endCxn id="17" idx="2"/>
          </p:cNvCxnSpPr>
          <p:nvPr/>
        </p:nvCxnSpPr>
        <p:spPr>
          <a:xfrm flipV="1">
            <a:off x="4331989" y="5752797"/>
            <a:ext cx="1134614" cy="123211"/>
          </a:xfrm>
          <a:prstGeom prst="line">
            <a:avLst/>
          </a:prstGeom>
          <a:ln w="19050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円弧 60">
            <a:extLst>
              <a:ext uri="{FF2B5EF4-FFF2-40B4-BE49-F238E27FC236}">
                <a16:creationId xmlns:a16="http://schemas.microsoft.com/office/drawing/2014/main" id="{53D9490C-36FB-265D-BEA4-18A7DD331902}"/>
              </a:ext>
            </a:extLst>
          </p:cNvPr>
          <p:cNvSpPr/>
          <p:nvPr/>
        </p:nvSpPr>
        <p:spPr>
          <a:xfrm rot="10800000">
            <a:off x="5136886" y="4988901"/>
            <a:ext cx="668587" cy="763836"/>
          </a:xfrm>
          <a:prstGeom prst="arc">
            <a:avLst/>
          </a:prstGeom>
          <a:ln w="190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2" name="円/楕円 61">
            <a:extLst>
              <a:ext uri="{FF2B5EF4-FFF2-40B4-BE49-F238E27FC236}">
                <a16:creationId xmlns:a16="http://schemas.microsoft.com/office/drawing/2014/main" id="{2A178E68-18C6-2B5D-41E0-5F1317AAEB64}"/>
              </a:ext>
            </a:extLst>
          </p:cNvPr>
          <p:cNvSpPr/>
          <p:nvPr/>
        </p:nvSpPr>
        <p:spPr>
          <a:xfrm>
            <a:off x="3093324" y="1601054"/>
            <a:ext cx="81000" cy="81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85F2E4FF-FCFE-5EEC-5CCD-E7CB8AB6F41A}"/>
              </a:ext>
            </a:extLst>
          </p:cNvPr>
          <p:cNvSpPr/>
          <p:nvPr/>
        </p:nvSpPr>
        <p:spPr>
          <a:xfrm>
            <a:off x="3206817" y="1496413"/>
            <a:ext cx="81000" cy="81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017C5687-F055-7D7E-D4C0-F0D80C425095}"/>
              </a:ext>
            </a:extLst>
          </p:cNvPr>
          <p:cNvSpPr/>
          <p:nvPr/>
        </p:nvSpPr>
        <p:spPr>
          <a:xfrm>
            <a:off x="3006752" y="1705223"/>
            <a:ext cx="81000" cy="81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5" name="円/楕円 64">
            <a:extLst>
              <a:ext uri="{FF2B5EF4-FFF2-40B4-BE49-F238E27FC236}">
                <a16:creationId xmlns:a16="http://schemas.microsoft.com/office/drawing/2014/main" id="{6E6FB888-6E7D-0274-DB82-46EB647E379A}"/>
              </a:ext>
            </a:extLst>
          </p:cNvPr>
          <p:cNvSpPr/>
          <p:nvPr/>
        </p:nvSpPr>
        <p:spPr>
          <a:xfrm>
            <a:off x="2938133" y="1794191"/>
            <a:ext cx="81000" cy="81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6" name="円/楕円 65">
            <a:extLst>
              <a:ext uri="{FF2B5EF4-FFF2-40B4-BE49-F238E27FC236}">
                <a16:creationId xmlns:a16="http://schemas.microsoft.com/office/drawing/2014/main" id="{93A32650-90D4-8757-4B6E-0A4A1E4CCC77}"/>
              </a:ext>
            </a:extLst>
          </p:cNvPr>
          <p:cNvSpPr/>
          <p:nvPr/>
        </p:nvSpPr>
        <p:spPr>
          <a:xfrm>
            <a:off x="2848433" y="1912647"/>
            <a:ext cx="81000" cy="81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FFD95991-01AB-A993-A1D4-2D391196FF64}"/>
              </a:ext>
            </a:extLst>
          </p:cNvPr>
          <p:cNvSpPr/>
          <p:nvPr/>
        </p:nvSpPr>
        <p:spPr>
          <a:xfrm>
            <a:off x="2781649" y="2034147"/>
            <a:ext cx="81000" cy="81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AC48F740-ADFC-B0AD-68B0-87724C9570E0}"/>
              </a:ext>
            </a:extLst>
          </p:cNvPr>
          <p:cNvSpPr/>
          <p:nvPr/>
        </p:nvSpPr>
        <p:spPr>
          <a:xfrm>
            <a:off x="2675543" y="2243362"/>
            <a:ext cx="81000" cy="81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9" name="円/楕円 68">
            <a:extLst>
              <a:ext uri="{FF2B5EF4-FFF2-40B4-BE49-F238E27FC236}">
                <a16:creationId xmlns:a16="http://schemas.microsoft.com/office/drawing/2014/main" id="{A4CB2A6C-7679-56A1-275F-2CC89ED43F68}"/>
              </a:ext>
            </a:extLst>
          </p:cNvPr>
          <p:cNvSpPr/>
          <p:nvPr/>
        </p:nvSpPr>
        <p:spPr>
          <a:xfrm>
            <a:off x="2735825" y="2139595"/>
            <a:ext cx="81000" cy="81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0" name="円/楕円 69">
            <a:extLst>
              <a:ext uri="{FF2B5EF4-FFF2-40B4-BE49-F238E27FC236}">
                <a16:creationId xmlns:a16="http://schemas.microsoft.com/office/drawing/2014/main" id="{BBBD2978-9C1A-C58C-7DA6-EF786AA39B28}"/>
              </a:ext>
            </a:extLst>
          </p:cNvPr>
          <p:cNvSpPr/>
          <p:nvPr/>
        </p:nvSpPr>
        <p:spPr>
          <a:xfrm>
            <a:off x="2567606" y="4121328"/>
            <a:ext cx="81000" cy="81000"/>
          </a:xfrm>
          <a:prstGeom prst="ellipse">
            <a:avLst/>
          </a:prstGeom>
          <a:solidFill>
            <a:schemeClr val="accent5"/>
          </a:solidFill>
          <a:ln>
            <a:solidFill>
              <a:srgbClr val="2159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FB8FFA01-15D2-BB05-01E3-86CC24EC40D0}"/>
              </a:ext>
            </a:extLst>
          </p:cNvPr>
          <p:cNvSpPr/>
          <p:nvPr/>
        </p:nvSpPr>
        <p:spPr>
          <a:xfrm>
            <a:off x="2565041" y="4008316"/>
            <a:ext cx="81000" cy="81000"/>
          </a:xfrm>
          <a:prstGeom prst="rect">
            <a:avLst/>
          </a:prstGeom>
          <a:solidFill>
            <a:schemeClr val="accent5"/>
          </a:solidFill>
          <a:ln>
            <a:solidFill>
              <a:srgbClr val="2159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92A5EC8A-3489-1EB8-B3DD-EA01B7E59E13}"/>
              </a:ext>
            </a:extLst>
          </p:cNvPr>
          <p:cNvSpPr/>
          <p:nvPr/>
        </p:nvSpPr>
        <p:spPr>
          <a:xfrm>
            <a:off x="2598945" y="4247966"/>
            <a:ext cx="81000" cy="81000"/>
          </a:xfrm>
          <a:prstGeom prst="rect">
            <a:avLst/>
          </a:prstGeom>
          <a:solidFill>
            <a:schemeClr val="accent5"/>
          </a:solidFill>
          <a:ln>
            <a:solidFill>
              <a:srgbClr val="2159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3" name="円/楕円 72">
            <a:extLst>
              <a:ext uri="{FF2B5EF4-FFF2-40B4-BE49-F238E27FC236}">
                <a16:creationId xmlns:a16="http://schemas.microsoft.com/office/drawing/2014/main" id="{E7F2BA0F-82F1-7EA2-F264-AAFF798D98C4}"/>
              </a:ext>
            </a:extLst>
          </p:cNvPr>
          <p:cNvSpPr/>
          <p:nvPr/>
        </p:nvSpPr>
        <p:spPr>
          <a:xfrm>
            <a:off x="2618562" y="4348358"/>
            <a:ext cx="81000" cy="81000"/>
          </a:xfrm>
          <a:prstGeom prst="ellipse">
            <a:avLst/>
          </a:prstGeom>
          <a:solidFill>
            <a:schemeClr val="accent5"/>
          </a:solidFill>
          <a:ln>
            <a:solidFill>
              <a:srgbClr val="2159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4" name="円/楕円 73">
            <a:extLst>
              <a:ext uri="{FF2B5EF4-FFF2-40B4-BE49-F238E27FC236}">
                <a16:creationId xmlns:a16="http://schemas.microsoft.com/office/drawing/2014/main" id="{F24056C1-863A-E031-F02C-1353F7AE1B2F}"/>
              </a:ext>
            </a:extLst>
          </p:cNvPr>
          <p:cNvSpPr/>
          <p:nvPr/>
        </p:nvSpPr>
        <p:spPr>
          <a:xfrm>
            <a:off x="2691977" y="4584208"/>
            <a:ext cx="81000" cy="81000"/>
          </a:xfrm>
          <a:prstGeom prst="ellipse">
            <a:avLst/>
          </a:prstGeom>
          <a:solidFill>
            <a:schemeClr val="accent5"/>
          </a:solidFill>
          <a:ln>
            <a:solidFill>
              <a:srgbClr val="2159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8E796E6B-2346-56AE-17BE-425D41B4C518}"/>
              </a:ext>
            </a:extLst>
          </p:cNvPr>
          <p:cNvSpPr/>
          <p:nvPr/>
        </p:nvSpPr>
        <p:spPr>
          <a:xfrm>
            <a:off x="2795294" y="4815501"/>
            <a:ext cx="81000" cy="81000"/>
          </a:xfrm>
          <a:prstGeom prst="rect">
            <a:avLst/>
          </a:prstGeom>
          <a:solidFill>
            <a:schemeClr val="accent5"/>
          </a:solidFill>
          <a:ln>
            <a:solidFill>
              <a:srgbClr val="2159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4F5600B2-888C-6221-AD0A-551A36DA63AD}"/>
              </a:ext>
            </a:extLst>
          </p:cNvPr>
          <p:cNvSpPr/>
          <p:nvPr/>
        </p:nvSpPr>
        <p:spPr>
          <a:xfrm>
            <a:off x="2865626" y="4923999"/>
            <a:ext cx="81000" cy="81000"/>
          </a:xfrm>
          <a:prstGeom prst="rect">
            <a:avLst/>
          </a:prstGeom>
          <a:solidFill>
            <a:schemeClr val="accent5"/>
          </a:solidFill>
          <a:ln>
            <a:solidFill>
              <a:srgbClr val="2159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7" name="円/楕円 76">
            <a:extLst>
              <a:ext uri="{FF2B5EF4-FFF2-40B4-BE49-F238E27FC236}">
                <a16:creationId xmlns:a16="http://schemas.microsoft.com/office/drawing/2014/main" id="{BD7DBDD2-67E4-12E9-227F-8C13BFA8B356}"/>
              </a:ext>
            </a:extLst>
          </p:cNvPr>
          <p:cNvSpPr/>
          <p:nvPr/>
        </p:nvSpPr>
        <p:spPr>
          <a:xfrm>
            <a:off x="2734555" y="4701123"/>
            <a:ext cx="81000" cy="81000"/>
          </a:xfrm>
          <a:prstGeom prst="ellipse">
            <a:avLst/>
          </a:prstGeom>
          <a:solidFill>
            <a:schemeClr val="accent5"/>
          </a:solidFill>
          <a:ln>
            <a:solidFill>
              <a:srgbClr val="2159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8" name="円/楕円 77">
            <a:extLst>
              <a:ext uri="{FF2B5EF4-FFF2-40B4-BE49-F238E27FC236}">
                <a16:creationId xmlns:a16="http://schemas.microsoft.com/office/drawing/2014/main" id="{7934FEFD-E7DF-6DF7-A4FF-08D658A6C0B9}"/>
              </a:ext>
            </a:extLst>
          </p:cNvPr>
          <p:cNvSpPr/>
          <p:nvPr/>
        </p:nvSpPr>
        <p:spPr>
          <a:xfrm>
            <a:off x="6315787" y="5445477"/>
            <a:ext cx="81000" cy="81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9" name="円/楕円 78">
            <a:extLst>
              <a:ext uri="{FF2B5EF4-FFF2-40B4-BE49-F238E27FC236}">
                <a16:creationId xmlns:a16="http://schemas.microsoft.com/office/drawing/2014/main" id="{C2FF2C6B-57F2-1B57-A217-3EF45B4A90F8}"/>
              </a:ext>
            </a:extLst>
          </p:cNvPr>
          <p:cNvSpPr/>
          <p:nvPr/>
        </p:nvSpPr>
        <p:spPr>
          <a:xfrm>
            <a:off x="6455279" y="5334782"/>
            <a:ext cx="81000" cy="81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D28362CF-C6E4-A379-57C8-7067872C9106}"/>
              </a:ext>
            </a:extLst>
          </p:cNvPr>
          <p:cNvSpPr txBox="1"/>
          <p:nvPr/>
        </p:nvSpPr>
        <p:spPr>
          <a:xfrm>
            <a:off x="3736478" y="3478529"/>
            <a:ext cx="2704587" cy="143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Horizontal Collimator, KEKB HER(50x104) type</a:t>
            </a:r>
          </a:p>
          <a:p>
            <a:pPr algn="just">
              <a:lnSpc>
                <a:spcPct val="140000"/>
              </a:lnSpc>
            </a:pPr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Vertical Collimator, KEKB HER(50x104) type</a:t>
            </a:r>
          </a:p>
          <a:p>
            <a:pPr algn="just">
              <a:lnSpc>
                <a:spcPct val="140000"/>
              </a:lnSpc>
            </a:pPr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Horizontal Collimator, SuperKEKB LER(f90x220) type</a:t>
            </a:r>
          </a:p>
          <a:p>
            <a:pPr algn="just">
              <a:lnSpc>
                <a:spcPct val="140000"/>
              </a:lnSpc>
            </a:pPr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Vertical Collimator, SuperKEKB LER(f90x220) type</a:t>
            </a:r>
          </a:p>
          <a:p>
            <a:pPr algn="just">
              <a:lnSpc>
                <a:spcPct val="140000"/>
              </a:lnSpc>
            </a:pPr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Horizontal Collimator, SuperKEKB LER(f90) type</a:t>
            </a:r>
          </a:p>
          <a:p>
            <a:pPr algn="just">
              <a:lnSpc>
                <a:spcPct val="140000"/>
              </a:lnSpc>
            </a:pPr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Horizontal Collimator, SuperKEKB HER(f80x220) type</a:t>
            </a:r>
          </a:p>
          <a:p>
            <a:pPr algn="just">
              <a:lnSpc>
                <a:spcPct val="140000"/>
              </a:lnSpc>
            </a:pPr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: Vertical Collimator, SuperKEKB HER(f80x220) type</a:t>
            </a:r>
          </a:p>
        </p:txBody>
      </p:sp>
      <p:sp>
        <p:nvSpPr>
          <p:cNvPr id="81" name="円/楕円 80">
            <a:extLst>
              <a:ext uri="{FF2B5EF4-FFF2-40B4-BE49-F238E27FC236}">
                <a16:creationId xmlns:a16="http://schemas.microsoft.com/office/drawing/2014/main" id="{665CEDA6-8EFC-F44C-1679-C526F6AC9FBF}"/>
              </a:ext>
            </a:extLst>
          </p:cNvPr>
          <p:cNvSpPr/>
          <p:nvPr/>
        </p:nvSpPr>
        <p:spPr>
          <a:xfrm>
            <a:off x="5175217" y="1091390"/>
            <a:ext cx="81000" cy="81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2" name="円/楕円 81">
            <a:extLst>
              <a:ext uri="{FF2B5EF4-FFF2-40B4-BE49-F238E27FC236}">
                <a16:creationId xmlns:a16="http://schemas.microsoft.com/office/drawing/2014/main" id="{E5586C69-BA5B-9CFC-4AFD-DD78A67C1935}"/>
              </a:ext>
            </a:extLst>
          </p:cNvPr>
          <p:cNvSpPr/>
          <p:nvPr/>
        </p:nvSpPr>
        <p:spPr>
          <a:xfrm>
            <a:off x="3704928" y="3961906"/>
            <a:ext cx="81000" cy="81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3" name="円/楕円 82">
            <a:extLst>
              <a:ext uri="{FF2B5EF4-FFF2-40B4-BE49-F238E27FC236}">
                <a16:creationId xmlns:a16="http://schemas.microsoft.com/office/drawing/2014/main" id="{965B3280-F885-B638-7272-E3799D6DD4AA}"/>
              </a:ext>
            </a:extLst>
          </p:cNvPr>
          <p:cNvSpPr/>
          <p:nvPr/>
        </p:nvSpPr>
        <p:spPr>
          <a:xfrm>
            <a:off x="3704928" y="3584880"/>
            <a:ext cx="81000" cy="81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7038D9C5-B441-F404-D37A-E14BB40D376A}"/>
              </a:ext>
            </a:extLst>
          </p:cNvPr>
          <p:cNvSpPr/>
          <p:nvPr/>
        </p:nvSpPr>
        <p:spPr>
          <a:xfrm>
            <a:off x="3707939" y="3783240"/>
            <a:ext cx="81000" cy="81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3246DCD2-0804-72D1-8C2D-6237B236FB06}"/>
              </a:ext>
            </a:extLst>
          </p:cNvPr>
          <p:cNvSpPr/>
          <p:nvPr/>
        </p:nvSpPr>
        <p:spPr>
          <a:xfrm>
            <a:off x="3705093" y="4152674"/>
            <a:ext cx="81000" cy="81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6" name="円/楕円 85">
            <a:extLst>
              <a:ext uri="{FF2B5EF4-FFF2-40B4-BE49-F238E27FC236}">
                <a16:creationId xmlns:a16="http://schemas.microsoft.com/office/drawing/2014/main" id="{89480063-0F75-ABC2-81B9-8C6ACC403D7B}"/>
              </a:ext>
            </a:extLst>
          </p:cNvPr>
          <p:cNvSpPr/>
          <p:nvPr/>
        </p:nvSpPr>
        <p:spPr>
          <a:xfrm>
            <a:off x="3698795" y="4346004"/>
            <a:ext cx="81000" cy="81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7" name="円/楕円 86">
            <a:extLst>
              <a:ext uri="{FF2B5EF4-FFF2-40B4-BE49-F238E27FC236}">
                <a16:creationId xmlns:a16="http://schemas.microsoft.com/office/drawing/2014/main" id="{BFAC4893-FF6F-8F11-C849-4F7AE776050F}"/>
              </a:ext>
            </a:extLst>
          </p:cNvPr>
          <p:cNvSpPr/>
          <p:nvPr/>
        </p:nvSpPr>
        <p:spPr>
          <a:xfrm>
            <a:off x="4312831" y="1100714"/>
            <a:ext cx="81000" cy="81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8" name="円/楕円 87">
            <a:extLst>
              <a:ext uri="{FF2B5EF4-FFF2-40B4-BE49-F238E27FC236}">
                <a16:creationId xmlns:a16="http://schemas.microsoft.com/office/drawing/2014/main" id="{C883549E-D46A-8976-8167-46174A3B8B58}"/>
              </a:ext>
            </a:extLst>
          </p:cNvPr>
          <p:cNvSpPr/>
          <p:nvPr/>
        </p:nvSpPr>
        <p:spPr>
          <a:xfrm>
            <a:off x="3699275" y="4546943"/>
            <a:ext cx="81000" cy="81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93D46598-F0D7-107D-32B3-4EE2608E8096}"/>
              </a:ext>
            </a:extLst>
          </p:cNvPr>
          <p:cNvSpPr/>
          <p:nvPr/>
        </p:nvSpPr>
        <p:spPr>
          <a:xfrm>
            <a:off x="3699440" y="4737555"/>
            <a:ext cx="81000" cy="81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DAB29A99-E61A-6788-6F6E-74399C463D27}"/>
              </a:ext>
            </a:extLst>
          </p:cNvPr>
          <p:cNvSpPr/>
          <p:nvPr/>
        </p:nvSpPr>
        <p:spPr>
          <a:xfrm>
            <a:off x="4158009" y="1107713"/>
            <a:ext cx="81000" cy="81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1" name="円/楕円 90">
            <a:extLst>
              <a:ext uri="{FF2B5EF4-FFF2-40B4-BE49-F238E27FC236}">
                <a16:creationId xmlns:a16="http://schemas.microsoft.com/office/drawing/2014/main" id="{69E01398-446C-B9C4-08D7-C1B6019A1C70}"/>
              </a:ext>
            </a:extLst>
          </p:cNvPr>
          <p:cNvSpPr/>
          <p:nvPr/>
        </p:nvSpPr>
        <p:spPr>
          <a:xfrm>
            <a:off x="4432366" y="1094609"/>
            <a:ext cx="81000" cy="81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2" name="円/楕円 91">
            <a:extLst>
              <a:ext uri="{FF2B5EF4-FFF2-40B4-BE49-F238E27FC236}">
                <a16:creationId xmlns:a16="http://schemas.microsoft.com/office/drawing/2014/main" id="{878D1AB9-96EB-8646-98EE-D32619FC08FB}"/>
              </a:ext>
            </a:extLst>
          </p:cNvPr>
          <p:cNvSpPr/>
          <p:nvPr/>
        </p:nvSpPr>
        <p:spPr>
          <a:xfrm>
            <a:off x="4583311" y="1088504"/>
            <a:ext cx="81000" cy="81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3" name="円/楕円 92">
            <a:extLst>
              <a:ext uri="{FF2B5EF4-FFF2-40B4-BE49-F238E27FC236}">
                <a16:creationId xmlns:a16="http://schemas.microsoft.com/office/drawing/2014/main" id="{60DC26AC-7955-8997-F5A3-626ABA4822CE}"/>
              </a:ext>
            </a:extLst>
          </p:cNvPr>
          <p:cNvSpPr/>
          <p:nvPr/>
        </p:nvSpPr>
        <p:spPr>
          <a:xfrm>
            <a:off x="5374886" y="1095563"/>
            <a:ext cx="81000" cy="81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4" name="円/楕円 93">
            <a:extLst>
              <a:ext uri="{FF2B5EF4-FFF2-40B4-BE49-F238E27FC236}">
                <a16:creationId xmlns:a16="http://schemas.microsoft.com/office/drawing/2014/main" id="{3AC5CF31-7937-E025-CCDF-19750DC4ACF5}"/>
              </a:ext>
            </a:extLst>
          </p:cNvPr>
          <p:cNvSpPr/>
          <p:nvPr/>
        </p:nvSpPr>
        <p:spPr>
          <a:xfrm>
            <a:off x="5710346" y="1121197"/>
            <a:ext cx="81000" cy="81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5" name="円/楕円 94">
            <a:extLst>
              <a:ext uri="{FF2B5EF4-FFF2-40B4-BE49-F238E27FC236}">
                <a16:creationId xmlns:a16="http://schemas.microsoft.com/office/drawing/2014/main" id="{7F6DC196-4919-7FFD-CDB9-E7CD7241A77D}"/>
              </a:ext>
            </a:extLst>
          </p:cNvPr>
          <p:cNvSpPr/>
          <p:nvPr/>
        </p:nvSpPr>
        <p:spPr>
          <a:xfrm>
            <a:off x="5893515" y="1169504"/>
            <a:ext cx="81000" cy="81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E35ED0BF-EDB6-054B-7EF8-ECC7F4775637}"/>
              </a:ext>
            </a:extLst>
          </p:cNvPr>
          <p:cNvSpPr/>
          <p:nvPr/>
        </p:nvSpPr>
        <p:spPr>
          <a:xfrm>
            <a:off x="5538078" y="1103555"/>
            <a:ext cx="81000" cy="81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7" name="円/楕円 96">
            <a:extLst>
              <a:ext uri="{FF2B5EF4-FFF2-40B4-BE49-F238E27FC236}">
                <a16:creationId xmlns:a16="http://schemas.microsoft.com/office/drawing/2014/main" id="{21449FA1-9531-A2E0-5674-066606EAA53D}"/>
              </a:ext>
            </a:extLst>
          </p:cNvPr>
          <p:cNvSpPr/>
          <p:nvPr/>
        </p:nvSpPr>
        <p:spPr>
          <a:xfrm>
            <a:off x="6609197" y="1607235"/>
            <a:ext cx="81000" cy="81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4A8ED81B-2AF2-2F21-BBCC-25EB10E2EFF8}"/>
              </a:ext>
            </a:extLst>
          </p:cNvPr>
          <p:cNvSpPr/>
          <p:nvPr/>
        </p:nvSpPr>
        <p:spPr>
          <a:xfrm>
            <a:off x="6830791" y="4924181"/>
            <a:ext cx="81000" cy="81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44CEC578-4225-F2E6-572D-1E4C8E9320D2}"/>
              </a:ext>
            </a:extLst>
          </p:cNvPr>
          <p:cNvSpPr/>
          <p:nvPr/>
        </p:nvSpPr>
        <p:spPr>
          <a:xfrm>
            <a:off x="6660144" y="5147799"/>
            <a:ext cx="81000" cy="81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9C63710B-FCD9-028D-F6F5-83C06B90DB0F}"/>
              </a:ext>
            </a:extLst>
          </p:cNvPr>
          <p:cNvSpPr/>
          <p:nvPr/>
        </p:nvSpPr>
        <p:spPr>
          <a:xfrm>
            <a:off x="7131960" y="3505758"/>
            <a:ext cx="81000" cy="81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A425A197-3A9D-51B5-B643-2838A3EE8B5E}"/>
              </a:ext>
            </a:extLst>
          </p:cNvPr>
          <p:cNvSpPr txBox="1"/>
          <p:nvPr/>
        </p:nvSpPr>
        <p:spPr>
          <a:xfrm>
            <a:off x="3747206" y="877185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D01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F86AEEE3-3D8E-33A5-6E9F-1CE60CB3F4BE}"/>
              </a:ext>
            </a:extLst>
          </p:cNvPr>
          <p:cNvSpPr txBox="1"/>
          <p:nvPr/>
        </p:nvSpPr>
        <p:spPr>
          <a:xfrm>
            <a:off x="5669293" y="882232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D02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54A20129-1E83-32D4-1558-0498C8616EA6}"/>
              </a:ext>
            </a:extLst>
          </p:cNvPr>
          <p:cNvSpPr txBox="1"/>
          <p:nvPr/>
        </p:nvSpPr>
        <p:spPr>
          <a:xfrm>
            <a:off x="6871291" y="1470302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D03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1CF4F704-A301-A1E4-6477-18A0744D2D91}"/>
              </a:ext>
            </a:extLst>
          </p:cNvPr>
          <p:cNvSpPr txBox="1"/>
          <p:nvPr/>
        </p:nvSpPr>
        <p:spPr>
          <a:xfrm>
            <a:off x="7294694" y="2576366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D04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71A8A272-B4E6-075E-E428-1871D6F895E2}"/>
              </a:ext>
            </a:extLst>
          </p:cNvPr>
          <p:cNvSpPr txBox="1"/>
          <p:nvPr/>
        </p:nvSpPr>
        <p:spPr>
          <a:xfrm>
            <a:off x="7294694" y="4045626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D05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977CC81C-1637-B40A-AB59-A850C1CDAF4D}"/>
              </a:ext>
            </a:extLst>
          </p:cNvPr>
          <p:cNvSpPr txBox="1"/>
          <p:nvPr/>
        </p:nvSpPr>
        <p:spPr>
          <a:xfrm>
            <a:off x="6846578" y="5188299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D06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31110AFE-6821-85E0-DD75-58AF63ADC661}"/>
              </a:ext>
            </a:extLst>
          </p:cNvPr>
          <p:cNvSpPr txBox="1"/>
          <p:nvPr/>
        </p:nvSpPr>
        <p:spPr>
          <a:xfrm>
            <a:off x="5643931" y="5807234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D07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A6DDC919-5B66-05F1-28A8-48994701490F}"/>
              </a:ext>
            </a:extLst>
          </p:cNvPr>
          <p:cNvSpPr txBox="1"/>
          <p:nvPr/>
        </p:nvSpPr>
        <p:spPr>
          <a:xfrm>
            <a:off x="3567950" y="5802596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D08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3F2CBBB3-FA39-3CFC-162B-37A7F89D0035}"/>
              </a:ext>
            </a:extLst>
          </p:cNvPr>
          <p:cNvSpPr txBox="1"/>
          <p:nvPr/>
        </p:nvSpPr>
        <p:spPr>
          <a:xfrm>
            <a:off x="2636011" y="5191798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D09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148C54F8-6454-9510-A94D-B8F413866E86}"/>
              </a:ext>
            </a:extLst>
          </p:cNvPr>
          <p:cNvSpPr txBox="1"/>
          <p:nvPr/>
        </p:nvSpPr>
        <p:spPr>
          <a:xfrm>
            <a:off x="2161802" y="4045627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D10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B691D46B-0ECB-3EEB-4860-48EF9A4A3948}"/>
              </a:ext>
            </a:extLst>
          </p:cNvPr>
          <p:cNvSpPr txBox="1"/>
          <p:nvPr/>
        </p:nvSpPr>
        <p:spPr>
          <a:xfrm>
            <a:off x="2161802" y="2576366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D11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85CE853A-63AE-45A6-3E68-3FCE44E84304}"/>
              </a:ext>
            </a:extLst>
          </p:cNvPr>
          <p:cNvSpPr txBox="1"/>
          <p:nvPr/>
        </p:nvSpPr>
        <p:spPr>
          <a:xfrm>
            <a:off x="2605976" y="1472878"/>
            <a:ext cx="405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anose="020B0600070205080204" pitchFamily="50" charset="-128"/>
              </a:rPr>
              <a:t>D12</a:t>
            </a:r>
            <a:endParaRPr lang="ja-JP" altLang="en-US" sz="105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58F865C4-52AB-8F7E-466B-4A2F0074C0AF}"/>
              </a:ext>
            </a:extLst>
          </p:cNvPr>
          <p:cNvSpPr txBox="1"/>
          <p:nvPr/>
        </p:nvSpPr>
        <p:spPr>
          <a:xfrm>
            <a:off x="5317286" y="1355273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D02V1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14" name="直線コネクタ 113">
            <a:extLst>
              <a:ext uri="{FF2B5EF4-FFF2-40B4-BE49-F238E27FC236}">
                <a16:creationId xmlns:a16="http://schemas.microsoft.com/office/drawing/2014/main" id="{D6D30265-423D-666C-4B56-3A738C66C599}"/>
              </a:ext>
            </a:extLst>
          </p:cNvPr>
          <p:cNvCxnSpPr>
            <a:cxnSpLocks/>
          </p:cNvCxnSpPr>
          <p:nvPr/>
        </p:nvCxnSpPr>
        <p:spPr>
          <a:xfrm flipH="1" flipV="1">
            <a:off x="5575523" y="1182642"/>
            <a:ext cx="30761" cy="20295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093D0E68-BDE1-D2F4-3CDE-1FD44E1EAA77}"/>
              </a:ext>
            </a:extLst>
          </p:cNvPr>
          <p:cNvCxnSpPr>
            <a:cxnSpLocks/>
          </p:cNvCxnSpPr>
          <p:nvPr/>
        </p:nvCxnSpPr>
        <p:spPr>
          <a:xfrm flipV="1">
            <a:off x="4105948" y="1179735"/>
            <a:ext cx="73889" cy="17146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74CCE1BC-A692-2F29-055C-F7D9874532A2}"/>
              </a:ext>
            </a:extLst>
          </p:cNvPr>
          <p:cNvSpPr txBox="1"/>
          <p:nvPr/>
        </p:nvSpPr>
        <p:spPr>
          <a:xfrm>
            <a:off x="3797099" y="1309256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D01V1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17" name="直線コネクタ 116">
            <a:extLst>
              <a:ext uri="{FF2B5EF4-FFF2-40B4-BE49-F238E27FC236}">
                <a16:creationId xmlns:a16="http://schemas.microsoft.com/office/drawing/2014/main" id="{5F844296-677B-BEC5-1728-5644EEB69857}"/>
              </a:ext>
            </a:extLst>
          </p:cNvPr>
          <p:cNvCxnSpPr>
            <a:cxnSpLocks/>
          </p:cNvCxnSpPr>
          <p:nvPr/>
        </p:nvCxnSpPr>
        <p:spPr>
          <a:xfrm flipH="1" flipV="1">
            <a:off x="5944615" y="1230418"/>
            <a:ext cx="25930" cy="9481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FB97323-C7AB-AB03-B13B-0CEA0A11CF50}"/>
              </a:ext>
            </a:extLst>
          </p:cNvPr>
          <p:cNvSpPr txBox="1"/>
          <p:nvPr/>
        </p:nvSpPr>
        <p:spPr>
          <a:xfrm>
            <a:off x="5849652" y="1289549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D02H1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02AF04FA-9B12-9631-8DC6-ABD50CC7C4BC}"/>
              </a:ext>
            </a:extLst>
          </p:cNvPr>
          <p:cNvSpPr txBox="1"/>
          <p:nvPr/>
        </p:nvSpPr>
        <p:spPr>
          <a:xfrm>
            <a:off x="6576856" y="3534198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D05V1</a:t>
            </a: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272BC7CC-898D-113B-38FD-4B61EFAC8777}"/>
              </a:ext>
            </a:extLst>
          </p:cNvPr>
          <p:cNvSpPr txBox="1"/>
          <p:nvPr/>
        </p:nvSpPr>
        <p:spPr>
          <a:xfrm>
            <a:off x="6264775" y="5084864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D06V1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40E99CEF-F010-DEBB-6FFE-F722E4A96E9E}"/>
              </a:ext>
            </a:extLst>
          </p:cNvPr>
          <p:cNvSpPr txBox="1"/>
          <p:nvPr/>
        </p:nvSpPr>
        <p:spPr>
          <a:xfrm>
            <a:off x="6302992" y="1650025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D03H1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D8F7B5F8-2FDF-09EC-E784-44EEFF3ABB36}"/>
              </a:ext>
            </a:extLst>
          </p:cNvPr>
          <p:cNvCxnSpPr>
            <a:cxnSpLocks/>
          </p:cNvCxnSpPr>
          <p:nvPr/>
        </p:nvCxnSpPr>
        <p:spPr>
          <a:xfrm flipH="1" flipV="1">
            <a:off x="5746639" y="1182643"/>
            <a:ext cx="51156" cy="25710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FF390191-CBBB-CB56-6E60-68C2ADC69BD0}"/>
              </a:ext>
            </a:extLst>
          </p:cNvPr>
          <p:cNvSpPr txBox="1"/>
          <p:nvPr/>
        </p:nvSpPr>
        <p:spPr>
          <a:xfrm>
            <a:off x="5672707" y="1404250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D02H2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24" name="直線コネクタ 123">
            <a:extLst>
              <a:ext uri="{FF2B5EF4-FFF2-40B4-BE49-F238E27FC236}">
                <a16:creationId xmlns:a16="http://schemas.microsoft.com/office/drawing/2014/main" id="{6A17596A-6438-C5AD-B4A0-DCB05E3618C3}"/>
              </a:ext>
            </a:extLst>
          </p:cNvPr>
          <p:cNvCxnSpPr>
            <a:cxnSpLocks/>
          </p:cNvCxnSpPr>
          <p:nvPr/>
        </p:nvCxnSpPr>
        <p:spPr>
          <a:xfrm flipH="1" flipV="1">
            <a:off x="5375457" y="1011198"/>
            <a:ext cx="36594" cy="10603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52FFA9C2-BAB7-AFD4-3C3D-8FC9A73826B8}"/>
              </a:ext>
            </a:extLst>
          </p:cNvPr>
          <p:cNvSpPr txBox="1"/>
          <p:nvPr/>
        </p:nvSpPr>
        <p:spPr>
          <a:xfrm>
            <a:off x="5250913" y="855013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D02H3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9F8F00B3-01A5-0E5F-08C8-7F5B2D15C80D}"/>
              </a:ext>
            </a:extLst>
          </p:cNvPr>
          <p:cNvSpPr txBox="1"/>
          <p:nvPr/>
        </p:nvSpPr>
        <p:spPr>
          <a:xfrm>
            <a:off x="4898887" y="873855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D02H4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FFCF36EF-0E32-7968-03B1-487A14ABD3C6}"/>
              </a:ext>
            </a:extLst>
          </p:cNvPr>
          <p:cNvCxnSpPr>
            <a:cxnSpLocks/>
          </p:cNvCxnSpPr>
          <p:nvPr/>
        </p:nvCxnSpPr>
        <p:spPr>
          <a:xfrm flipH="1" flipV="1">
            <a:off x="5169137" y="1021698"/>
            <a:ext cx="30761" cy="8088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0014AE90-DD6B-E9ED-D07E-F1208C06EAD0}"/>
              </a:ext>
            </a:extLst>
          </p:cNvPr>
          <p:cNvSpPr txBox="1"/>
          <p:nvPr/>
        </p:nvSpPr>
        <p:spPr>
          <a:xfrm>
            <a:off x="4492733" y="884304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D01H5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29" name="直線コネクタ 128">
            <a:extLst>
              <a:ext uri="{FF2B5EF4-FFF2-40B4-BE49-F238E27FC236}">
                <a16:creationId xmlns:a16="http://schemas.microsoft.com/office/drawing/2014/main" id="{CA318246-8301-351B-71ED-CEDA97AD6918}"/>
              </a:ext>
            </a:extLst>
          </p:cNvPr>
          <p:cNvCxnSpPr>
            <a:cxnSpLocks/>
          </p:cNvCxnSpPr>
          <p:nvPr/>
        </p:nvCxnSpPr>
        <p:spPr>
          <a:xfrm flipV="1">
            <a:off x="4625923" y="1035647"/>
            <a:ext cx="21499" cy="6441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349D8DD5-6CDD-A236-E9F2-34237EB66C3E}"/>
              </a:ext>
            </a:extLst>
          </p:cNvPr>
          <p:cNvCxnSpPr>
            <a:cxnSpLocks/>
          </p:cNvCxnSpPr>
          <p:nvPr/>
        </p:nvCxnSpPr>
        <p:spPr>
          <a:xfrm flipH="1" flipV="1">
            <a:off x="4422439" y="1019490"/>
            <a:ext cx="41899" cy="10605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17BAAA94-BE1C-EF56-B446-BE372ED270A7}"/>
              </a:ext>
            </a:extLst>
          </p:cNvPr>
          <p:cNvSpPr txBox="1"/>
          <p:nvPr/>
        </p:nvSpPr>
        <p:spPr>
          <a:xfrm>
            <a:off x="4154959" y="847045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D01H4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32" name="直線コネクタ 131">
            <a:extLst>
              <a:ext uri="{FF2B5EF4-FFF2-40B4-BE49-F238E27FC236}">
                <a16:creationId xmlns:a16="http://schemas.microsoft.com/office/drawing/2014/main" id="{932B4C86-1EE8-52BD-AAD5-5BC675B8022C}"/>
              </a:ext>
            </a:extLst>
          </p:cNvPr>
          <p:cNvCxnSpPr>
            <a:cxnSpLocks/>
          </p:cNvCxnSpPr>
          <p:nvPr/>
        </p:nvCxnSpPr>
        <p:spPr>
          <a:xfrm flipV="1">
            <a:off x="4224329" y="1175646"/>
            <a:ext cx="116152" cy="25513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5F918C7B-6152-EF22-2E32-CBC959C19C8B}"/>
              </a:ext>
            </a:extLst>
          </p:cNvPr>
          <p:cNvSpPr txBox="1"/>
          <p:nvPr/>
        </p:nvSpPr>
        <p:spPr>
          <a:xfrm>
            <a:off x="4004628" y="1399526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D01H3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7CEF9119-DDD5-8C3E-7B95-C96159E55E51}"/>
              </a:ext>
            </a:extLst>
          </p:cNvPr>
          <p:cNvSpPr txBox="1"/>
          <p:nvPr/>
        </p:nvSpPr>
        <p:spPr>
          <a:xfrm>
            <a:off x="6435824" y="4871574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D06V2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A5D0C04E-8E09-BC4D-B2A1-B981A7293F80}"/>
              </a:ext>
            </a:extLst>
          </p:cNvPr>
          <p:cNvSpPr txBox="1"/>
          <p:nvPr/>
        </p:nvSpPr>
        <p:spPr>
          <a:xfrm>
            <a:off x="5946331" y="5313315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D06H3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C83176FD-51D0-02E0-010C-4F2DE22969CC}"/>
              </a:ext>
            </a:extLst>
          </p:cNvPr>
          <p:cNvSpPr txBox="1"/>
          <p:nvPr/>
        </p:nvSpPr>
        <p:spPr>
          <a:xfrm>
            <a:off x="6079171" y="5210435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D06H4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98317BAA-8153-9E0F-AD32-337F814681E2}"/>
              </a:ext>
            </a:extLst>
          </p:cNvPr>
          <p:cNvSpPr txBox="1"/>
          <p:nvPr/>
        </p:nvSpPr>
        <p:spPr>
          <a:xfrm>
            <a:off x="2774977" y="4625759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D09H1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109448DC-1722-D3AD-C3B5-17E732D3248B}"/>
              </a:ext>
            </a:extLst>
          </p:cNvPr>
          <p:cNvSpPr txBox="1"/>
          <p:nvPr/>
        </p:nvSpPr>
        <p:spPr>
          <a:xfrm>
            <a:off x="2909413" y="4857009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D09V1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A33AA0CF-52A2-C2B6-FF8A-CD7F4DFB8600}"/>
              </a:ext>
            </a:extLst>
          </p:cNvPr>
          <p:cNvSpPr txBox="1"/>
          <p:nvPr/>
        </p:nvSpPr>
        <p:spPr>
          <a:xfrm>
            <a:off x="2844191" y="4746288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D09V2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D07AEEE0-8609-0DD1-B8A9-353F7BB9E4B2}"/>
              </a:ext>
            </a:extLst>
          </p:cNvPr>
          <p:cNvSpPr txBox="1"/>
          <p:nvPr/>
        </p:nvSpPr>
        <p:spPr>
          <a:xfrm>
            <a:off x="2733904" y="4520295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D09H2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36724575-ADA9-50D1-1495-91298EC76A0F}"/>
              </a:ext>
            </a:extLst>
          </p:cNvPr>
          <p:cNvSpPr txBox="1"/>
          <p:nvPr/>
        </p:nvSpPr>
        <p:spPr>
          <a:xfrm>
            <a:off x="2666227" y="4293651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D09H3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C382A378-5268-8A0E-E9B0-537F5882D0C2}"/>
              </a:ext>
            </a:extLst>
          </p:cNvPr>
          <p:cNvSpPr txBox="1"/>
          <p:nvPr/>
        </p:nvSpPr>
        <p:spPr>
          <a:xfrm>
            <a:off x="2609923" y="4065834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D09H4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7DAE475A-FA3B-EB11-2E26-1AF650569F5A}"/>
              </a:ext>
            </a:extLst>
          </p:cNvPr>
          <p:cNvSpPr txBox="1"/>
          <p:nvPr/>
        </p:nvSpPr>
        <p:spPr>
          <a:xfrm>
            <a:off x="2640858" y="4190543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D09V3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71F3EBD3-C59B-C76F-71F0-156C0DC29795}"/>
              </a:ext>
            </a:extLst>
          </p:cNvPr>
          <p:cNvSpPr txBox="1"/>
          <p:nvPr/>
        </p:nvSpPr>
        <p:spPr>
          <a:xfrm>
            <a:off x="2611282" y="3941023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D09V4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A81E6F2F-7B57-4E9A-DAE7-939B789DF1A6}"/>
              </a:ext>
            </a:extLst>
          </p:cNvPr>
          <p:cNvSpPr txBox="1"/>
          <p:nvPr/>
        </p:nvSpPr>
        <p:spPr>
          <a:xfrm>
            <a:off x="2772809" y="2078900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D12H1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D10905AB-B21A-4CB0-45CA-ED4019611418}"/>
              </a:ext>
            </a:extLst>
          </p:cNvPr>
          <p:cNvSpPr txBox="1"/>
          <p:nvPr/>
        </p:nvSpPr>
        <p:spPr>
          <a:xfrm>
            <a:off x="2901905" y="1855681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D12H2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C63448F9-0E28-A150-02B1-4E85A61A2B9A}"/>
              </a:ext>
            </a:extLst>
          </p:cNvPr>
          <p:cNvSpPr txBox="1"/>
          <p:nvPr/>
        </p:nvSpPr>
        <p:spPr>
          <a:xfrm>
            <a:off x="2978392" y="1741704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D12H3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930ED888-9E61-9F3A-0835-2943C74F488A}"/>
              </a:ext>
            </a:extLst>
          </p:cNvPr>
          <p:cNvSpPr txBox="1"/>
          <p:nvPr/>
        </p:nvSpPr>
        <p:spPr>
          <a:xfrm>
            <a:off x="3149786" y="1538693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D12H4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46066CDF-E42B-77F9-F1BE-B19A4E64EF31}"/>
              </a:ext>
            </a:extLst>
          </p:cNvPr>
          <p:cNvSpPr txBox="1"/>
          <p:nvPr/>
        </p:nvSpPr>
        <p:spPr>
          <a:xfrm>
            <a:off x="2717445" y="2181817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D12V1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7995750E-22DA-5B3A-AB72-5A23DAB901A7}"/>
              </a:ext>
            </a:extLst>
          </p:cNvPr>
          <p:cNvSpPr txBox="1"/>
          <p:nvPr/>
        </p:nvSpPr>
        <p:spPr>
          <a:xfrm>
            <a:off x="2836015" y="1963367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D12V2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AFB90DDD-6836-A119-F325-C3751088D30C}"/>
              </a:ext>
            </a:extLst>
          </p:cNvPr>
          <p:cNvSpPr txBox="1"/>
          <p:nvPr/>
        </p:nvSpPr>
        <p:spPr>
          <a:xfrm>
            <a:off x="3054865" y="1645163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D12V3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1E30F215-B3A9-383B-4151-9CB8190DBA89}"/>
              </a:ext>
            </a:extLst>
          </p:cNvPr>
          <p:cNvSpPr txBox="1"/>
          <p:nvPr/>
        </p:nvSpPr>
        <p:spPr>
          <a:xfrm>
            <a:off x="3266095" y="1437791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D12V4</a:t>
            </a:r>
            <a:endParaRPr lang="ja-JP" altLang="en-US" sz="90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id="{868AC967-DCF2-D56D-590E-0AA8AA7CB109}"/>
              </a:ext>
            </a:extLst>
          </p:cNvPr>
          <p:cNvCxnSpPr>
            <a:cxnSpLocks/>
          </p:cNvCxnSpPr>
          <p:nvPr/>
        </p:nvCxnSpPr>
        <p:spPr>
          <a:xfrm flipV="1">
            <a:off x="6958785" y="3541942"/>
            <a:ext cx="168064" cy="5636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D6B1A5AD-E5B6-CB11-85CF-8F85FF817CC1}"/>
              </a:ext>
            </a:extLst>
          </p:cNvPr>
          <p:cNvSpPr/>
          <p:nvPr/>
        </p:nvSpPr>
        <p:spPr>
          <a:xfrm>
            <a:off x="2161802" y="847046"/>
            <a:ext cx="5491404" cy="515370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5802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6E5FF48B-4783-79BB-CC93-44DF4835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Status of LER collimator</a:t>
            </a:r>
            <a:endParaRPr lang="ja-JP" altLang="en-US" dirty="0"/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B4D234A2-C449-5851-421B-7D1784F8C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7DD812-B97E-1DEF-2062-CDAE3686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6F753-7172-BF49-86B5-A977865C6AE1}" type="slidenum">
              <a:rPr lang="ja-JP" altLang="en-US"/>
              <a:pPr/>
              <a:t>25</a:t>
            </a:fld>
            <a:endParaRPr lang="ja-JP" altLang="en-US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00B007D0-5FA7-D935-867F-2E81BF092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229723"/>
              </p:ext>
            </p:extLst>
          </p:nvPr>
        </p:nvGraphicFramePr>
        <p:xfrm>
          <a:off x="718457" y="1110342"/>
          <a:ext cx="11146302" cy="513369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28998">
                  <a:extLst>
                    <a:ext uri="{9D8B030D-6E8A-4147-A177-3AD203B41FA5}">
                      <a16:colId xmlns:a16="http://schemas.microsoft.com/office/drawing/2014/main" val="2100795889"/>
                    </a:ext>
                  </a:extLst>
                </a:gridCol>
                <a:gridCol w="1518591">
                  <a:extLst>
                    <a:ext uri="{9D8B030D-6E8A-4147-A177-3AD203B41FA5}">
                      <a16:colId xmlns:a16="http://schemas.microsoft.com/office/drawing/2014/main" val="3461972135"/>
                    </a:ext>
                  </a:extLst>
                </a:gridCol>
                <a:gridCol w="2691082">
                  <a:extLst>
                    <a:ext uri="{9D8B030D-6E8A-4147-A177-3AD203B41FA5}">
                      <a16:colId xmlns:a16="http://schemas.microsoft.com/office/drawing/2014/main" val="2778567295"/>
                    </a:ext>
                  </a:extLst>
                </a:gridCol>
                <a:gridCol w="1483273">
                  <a:extLst>
                    <a:ext uri="{9D8B030D-6E8A-4147-A177-3AD203B41FA5}">
                      <a16:colId xmlns:a16="http://schemas.microsoft.com/office/drawing/2014/main" val="2040127282"/>
                    </a:ext>
                  </a:extLst>
                </a:gridCol>
                <a:gridCol w="4224358">
                  <a:extLst>
                    <a:ext uri="{9D8B030D-6E8A-4147-A177-3AD203B41FA5}">
                      <a16:colId xmlns:a16="http://schemas.microsoft.com/office/drawing/2014/main" val="3095864644"/>
                    </a:ext>
                  </a:extLst>
                </a:gridCol>
              </a:tblGrid>
              <a:tr h="764594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Name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Type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Tip Material</a:t>
                      </a:r>
                      <a:br>
                        <a:rPr lang="en" sz="1600" u="none" strike="noStrike">
                          <a:effectLst/>
                          <a:latin typeface="+mn-lt"/>
                        </a:rPr>
                      </a:br>
                      <a:r>
                        <a:rPr lang="en" sz="1600" u="none" strike="noStrike">
                          <a:effectLst/>
                          <a:latin typeface="+mn-lt"/>
                        </a:rPr>
                        <a:t>(): longitudinal length in mm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Tip Condition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Remarks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359844530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D06H3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 err="1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Cu coated C (160)</a:t>
                      </a: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spoiler against inj. kickers’ accidental firings </a:t>
                      </a: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3258284710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D06H4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 err="1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Ta (10)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healthy</a:t>
                      </a: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absorber against inj. kickers’ accidental firings </a:t>
                      </a: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421968257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D03H1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W (10)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930559542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D02H1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W (10)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4182651093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D02H2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W (10)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1570096545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D02H3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W (10)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1376056787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D02H4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W (10)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2710056206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545752060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D06V1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Cu coated </a:t>
                      </a:r>
                      <a:r>
                        <a:rPr lang="en" sz="1600" u="none" strike="noStrike" dirty="0" err="1">
                          <a:effectLst/>
                          <a:latin typeface="+mn-lt"/>
                        </a:rPr>
                        <a:t>Ti</a:t>
                      </a:r>
                      <a:r>
                        <a:rPr lang="en" sz="1600" u="none" strike="noStrike" dirty="0">
                          <a:effectLst/>
                          <a:latin typeface="+mn-lt"/>
                        </a:rPr>
                        <a:t> (10)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1549605663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D06V2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hybrid (3)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3966244358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D05V1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Cu coated Ta (4)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1108571451"/>
                  </a:ext>
                </a:extLst>
              </a:tr>
              <a:tr h="364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D02V1</a:t>
                      </a:r>
                      <a:endParaRPr lang="en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 coated Ta (10)</a:t>
                      </a:r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6975" marR="6975" marT="6975" marB="0" anchor="ctr"/>
                </a:tc>
                <a:extLst>
                  <a:ext uri="{0D108BD9-81ED-4DB2-BD59-A6C34878D82A}">
                    <a16:rowId xmlns:a16="http://schemas.microsoft.com/office/drawing/2014/main" val="1743392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946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D9E4E7-7B5D-93D7-C3D0-7B8DAB354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Status of HER collimator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EB0209-FF52-B10B-3190-0F6552A5A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CE3F7433-B8FB-B61C-661D-410303F1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185D-95D1-444C-BE8B-3DB4DC263910}" type="slidenum">
              <a:rPr lang="ja-JP" altLang="en-US"/>
              <a:pPr/>
              <a:t>26</a:t>
            </a:fld>
            <a:endParaRPr lang="ja-JP" altLang="en-US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6BCD50F-CDAB-6A0A-F7B0-5C86CB06B0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914801"/>
              </p:ext>
            </p:extLst>
          </p:nvPr>
        </p:nvGraphicFramePr>
        <p:xfrm>
          <a:off x="327241" y="989889"/>
          <a:ext cx="11537517" cy="581391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18948">
                  <a:extLst>
                    <a:ext uri="{9D8B030D-6E8A-4147-A177-3AD203B41FA5}">
                      <a16:colId xmlns:a16="http://schemas.microsoft.com/office/drawing/2014/main" val="135944172"/>
                    </a:ext>
                  </a:extLst>
                </a:gridCol>
                <a:gridCol w="1341493">
                  <a:extLst>
                    <a:ext uri="{9D8B030D-6E8A-4147-A177-3AD203B41FA5}">
                      <a16:colId xmlns:a16="http://schemas.microsoft.com/office/drawing/2014/main" val="2587066454"/>
                    </a:ext>
                  </a:extLst>
                </a:gridCol>
                <a:gridCol w="2419085">
                  <a:extLst>
                    <a:ext uri="{9D8B030D-6E8A-4147-A177-3AD203B41FA5}">
                      <a16:colId xmlns:a16="http://schemas.microsoft.com/office/drawing/2014/main" val="3356404436"/>
                    </a:ext>
                  </a:extLst>
                </a:gridCol>
                <a:gridCol w="1397411">
                  <a:extLst>
                    <a:ext uri="{9D8B030D-6E8A-4147-A177-3AD203B41FA5}">
                      <a16:colId xmlns:a16="http://schemas.microsoft.com/office/drawing/2014/main" val="948359598"/>
                    </a:ext>
                  </a:extLst>
                </a:gridCol>
                <a:gridCol w="1548635">
                  <a:extLst>
                    <a:ext uri="{9D8B030D-6E8A-4147-A177-3AD203B41FA5}">
                      <a16:colId xmlns:a16="http://schemas.microsoft.com/office/drawing/2014/main" val="1082275030"/>
                    </a:ext>
                  </a:extLst>
                </a:gridCol>
                <a:gridCol w="3811945">
                  <a:extLst>
                    <a:ext uri="{9D8B030D-6E8A-4147-A177-3AD203B41FA5}">
                      <a16:colId xmlns:a16="http://schemas.microsoft.com/office/drawing/2014/main" val="3010495497"/>
                    </a:ext>
                  </a:extLst>
                </a:gridCol>
              </a:tblGrid>
              <a:tr h="586851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Name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Type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Tip Material</a:t>
                      </a:r>
                      <a:br>
                        <a:rPr lang="en" sz="1600" u="none" strike="noStrike" dirty="0">
                          <a:effectLst/>
                          <a:latin typeface="+mn-lt"/>
                        </a:rPr>
                      </a:br>
                      <a:r>
                        <a:rPr lang="en" sz="1600" u="none" strike="noStrike" dirty="0">
                          <a:effectLst/>
                          <a:latin typeface="+mn-lt"/>
                        </a:rPr>
                        <a:t>(): longitudinal length in mm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Tip Condition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Drive Mechanism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Remarks</a:t>
                      </a: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642866672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D09H1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damaged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1604876814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D09H2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damaged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250977342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D09H3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damaged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4166400109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D09H4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damaged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1322614522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D12H1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322458933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D12H2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damaged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3709200240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D12H3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915376388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D12H4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3083712130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D01H3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W (10)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1486705943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D01H4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W (10)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460497582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D01H5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W (10)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976238528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288684095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D09V1</a:t>
                      </a:r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 coated </a:t>
                      </a:r>
                      <a:r>
                        <a:rPr lang="en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</a:t>
                      </a:r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(40)</a:t>
                      </a:r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healthy</a:t>
                      </a: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upgraded</a:t>
                      </a:r>
                      <a:endParaRPr lang="ja-JP" alt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" sz="160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272287855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D09V2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3422849981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D09V3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3409024874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D09V4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3597164855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D12V1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damaged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upgraded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521832879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D12V2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damaged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3291600142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D12V3</a:t>
                      </a:r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 coated </a:t>
                      </a:r>
                      <a:r>
                        <a:rPr lang="en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</a:t>
                      </a:r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(40)</a:t>
                      </a:r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upgraded</a:t>
                      </a:r>
                      <a:endParaRPr lang="ja-JP" altLang="en-US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2317344773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D12V4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KEKB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Cu coated Ti (40)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upgraded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1881397128"/>
                  </a:ext>
                </a:extLst>
              </a:tr>
              <a:tr h="238102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D01V1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SuperKEKB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Cu coated Ta (10)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healthy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ja-JP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5068" marR="5068" marT="5068" marB="0" anchor="ctr"/>
                </a:tc>
                <a:extLst>
                  <a:ext uri="{0D108BD9-81ED-4DB2-BD59-A6C34878D82A}">
                    <a16:rowId xmlns:a16="http://schemas.microsoft.com/office/drawing/2014/main" val="3950960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25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D9E4E7-7B5D-93D7-C3D0-7B8DAB354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Spare jaws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3EBC214-2688-F599-D960-52A534264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CE3F7433-B8FB-B61C-661D-410303F1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6185D-95D1-444C-BE8B-3DB4DC263910}" type="slidenum">
              <a:rPr lang="ja-JP" altLang="en-US"/>
              <a:pPr/>
              <a:t>27</a:t>
            </a:fld>
            <a:endParaRPr lang="ja-JP" altLang="en-US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3743CBD3-DCE8-1EAB-ABFA-5B73F7DB2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500988"/>
              </p:ext>
            </p:extLst>
          </p:nvPr>
        </p:nvGraphicFramePr>
        <p:xfrm>
          <a:off x="457200" y="1084217"/>
          <a:ext cx="11447050" cy="533386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308706">
                  <a:extLst>
                    <a:ext uri="{9D8B030D-6E8A-4147-A177-3AD203B41FA5}">
                      <a16:colId xmlns:a16="http://schemas.microsoft.com/office/drawing/2014/main" val="253103432"/>
                    </a:ext>
                  </a:extLst>
                </a:gridCol>
                <a:gridCol w="3062896">
                  <a:extLst>
                    <a:ext uri="{9D8B030D-6E8A-4147-A177-3AD203B41FA5}">
                      <a16:colId xmlns:a16="http://schemas.microsoft.com/office/drawing/2014/main" val="1652463965"/>
                    </a:ext>
                  </a:extLst>
                </a:gridCol>
                <a:gridCol w="5075448">
                  <a:extLst>
                    <a:ext uri="{9D8B030D-6E8A-4147-A177-3AD203B41FA5}">
                      <a16:colId xmlns:a16="http://schemas.microsoft.com/office/drawing/2014/main" val="3956910739"/>
                    </a:ext>
                  </a:extLst>
                </a:gridCol>
              </a:tblGrid>
              <a:tr h="809510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Tip Material</a:t>
                      </a:r>
                      <a:br>
                        <a:rPr lang="en" sz="1600" u="none" strike="noStrike" dirty="0">
                          <a:effectLst/>
                          <a:latin typeface="+mn-lt"/>
                        </a:rPr>
                      </a:br>
                      <a:r>
                        <a:rPr lang="en" sz="1600" u="none" strike="noStrike" dirty="0">
                          <a:effectLst/>
                          <a:latin typeface="+mn-lt"/>
                        </a:rPr>
                        <a:t>(): longitudinal length in mm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Collimator to be installed</a:t>
                      </a:r>
                    </a:p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(assumed)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Remarks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61430739"/>
                  </a:ext>
                </a:extLst>
              </a:tr>
              <a:tr h="411305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HER vertical: Cu coated Ta (10)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D01V1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Plan to deliver in this fiscal year.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192860625"/>
                  </a:ext>
                </a:extLst>
              </a:tr>
              <a:tr h="411305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HER vertical: Cu coated Ta (10)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D01V1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Plan to deliver in this fiscal year.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586506113"/>
                  </a:ext>
                </a:extLst>
              </a:tr>
              <a:tr h="411305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HER vertical: Cu coated </a:t>
                      </a:r>
                      <a:r>
                        <a:rPr lang="en" sz="1600" u="none" strike="noStrike" dirty="0" err="1">
                          <a:effectLst/>
                          <a:latin typeface="+mn-lt"/>
                        </a:rPr>
                        <a:t>Ti</a:t>
                      </a:r>
                      <a:r>
                        <a:rPr lang="en" sz="1600" u="none" strike="noStrike" dirty="0">
                          <a:effectLst/>
                          <a:latin typeface="+mn-lt"/>
                        </a:rPr>
                        <a:t> (40)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D09V1-V4, D12V1-V4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274604146"/>
                  </a:ext>
                </a:extLst>
              </a:tr>
              <a:tr h="411305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HER vertical: Cu coated </a:t>
                      </a:r>
                      <a:r>
                        <a:rPr lang="en" sz="1600" u="none" strike="noStrike" dirty="0" err="1">
                          <a:effectLst/>
                          <a:latin typeface="+mn-lt"/>
                        </a:rPr>
                        <a:t>Ti</a:t>
                      </a:r>
                      <a:r>
                        <a:rPr lang="en" sz="1600" u="none" strike="noStrike" dirty="0">
                          <a:effectLst/>
                          <a:latin typeface="+mn-lt"/>
                        </a:rPr>
                        <a:t> (40)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D09V1-V4, D12V1-V4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284034281"/>
                  </a:ext>
                </a:extLst>
              </a:tr>
              <a:tr h="411305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LER vertical: </a:t>
                      </a:r>
                      <a:r>
                        <a:rPr lang="en" altLang="ja-JP" sz="1600" u="none" strike="noStrike" dirty="0">
                          <a:effectLst/>
                          <a:latin typeface="+mn-lt"/>
                        </a:rPr>
                        <a:t>Cu coated </a:t>
                      </a:r>
                      <a:r>
                        <a:rPr lang="en" sz="1600" u="none" strike="noStrike" dirty="0">
                          <a:effectLst/>
                          <a:latin typeface="+mn-lt"/>
                        </a:rPr>
                        <a:t>Ta (10）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D02V1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92678919"/>
                  </a:ext>
                </a:extLst>
              </a:tr>
              <a:tr h="411305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LER vertical: </a:t>
                      </a:r>
                      <a:r>
                        <a:rPr lang="en" altLang="ja-JP" sz="1600" u="none" strike="noStrike" dirty="0">
                          <a:effectLst/>
                          <a:latin typeface="+mn-lt"/>
                        </a:rPr>
                        <a:t>Cu coated </a:t>
                      </a:r>
                      <a:r>
                        <a:rPr lang="en" sz="1600" u="none" strike="noStrike" dirty="0">
                          <a:effectLst/>
                          <a:latin typeface="+mn-lt"/>
                        </a:rPr>
                        <a:t> Ta (10）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>
                          <a:effectLst/>
                          <a:latin typeface="+mn-lt"/>
                        </a:rPr>
                        <a:t>D02V1</a:t>
                      </a:r>
                      <a:endParaRPr lang="en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833614972"/>
                  </a:ext>
                </a:extLst>
              </a:tr>
              <a:tr h="41130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ja-JP" sz="1600" u="none" strike="noStrike" dirty="0">
                          <a:effectLst/>
                          <a:latin typeface="+mn-lt"/>
                        </a:rPr>
                        <a:t>LER vertical: hybrid (3）</a:t>
                      </a:r>
                      <a:endParaRPr lang="en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D05V1, D06V1-V2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91178194"/>
                  </a:ext>
                </a:extLst>
              </a:tr>
              <a:tr h="41130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ja-JP" sz="1600" u="none" strike="noStrike" dirty="0">
                          <a:effectLst/>
                          <a:latin typeface="+mn-lt"/>
                        </a:rPr>
                        <a:t>LER vertical: hybrid (3）</a:t>
                      </a:r>
                      <a:endParaRPr lang="en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D05V1, D06V1-V2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087099330"/>
                  </a:ext>
                </a:extLst>
              </a:tr>
              <a:tr h="411305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LER vertical: Cu coated Ta (10)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D02V1, </a:t>
                      </a:r>
                      <a:r>
                        <a:rPr lang="en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D05V1, D06V1-V2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Plan to deliver in this fiscal year.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697942340"/>
                  </a:ext>
                </a:extLst>
              </a:tr>
              <a:tr h="411305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LER vertical: Cu coated Ta (10)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D02V1, </a:t>
                      </a:r>
                      <a:r>
                        <a:rPr lang="en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D05V1, D06V1-V2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34" charset="-128"/>
                        </a:rPr>
                        <a:t>Plan to deliver in this fiscal year.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535646458"/>
                  </a:ext>
                </a:extLst>
              </a:tr>
              <a:tr h="411305"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LER horizontal: Ta (10）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600" u="none" strike="noStrike" dirty="0">
                          <a:effectLst/>
                          <a:latin typeface="+mn-lt"/>
                        </a:rPr>
                        <a:t>D06H4</a:t>
                      </a:r>
                      <a:endParaRPr lang="e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游ゴシック" panose="020B0400000000000000" pitchFamily="34" charset="-128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539191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249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EEAA3D-B03F-470A-AC12-D436BAD0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1" y="491447"/>
            <a:ext cx="5324500" cy="59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0" y="6434515"/>
            <a:ext cx="12192000" cy="431329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3" name="Picture 5" descr="C:\Documents and Settings\Administrator\デスクトップ\keklogo_blu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6" y="6463741"/>
            <a:ext cx="702056" cy="402103"/>
          </a:xfrm>
          <a:prstGeom prst="rect">
            <a:avLst/>
          </a:prstGeom>
          <a:noFill/>
        </p:spPr>
      </p:pic>
      <p:pic>
        <p:nvPicPr>
          <p:cNvPr id="14" name="Picture 1" descr="C:\Documents and Settings\Administrator\デスクトップ\SuperKEKB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2495" y="6449005"/>
            <a:ext cx="759505" cy="408995"/>
          </a:xfrm>
          <a:prstGeom prst="rect">
            <a:avLst/>
          </a:prstGeom>
          <a:noFill/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701E36-050C-457E-2E66-A6180090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35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3563A-5760-4490-B9C0-0ADE44AA5E7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77FE2BB-5013-A3A5-2727-7D67D48B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35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2023/3/22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901F97E4-697B-171F-82DE-D588EFD7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357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SKEKB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ルミノシティ問題対策会議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105BB1C-B990-D354-8599-0ACE9C5C6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22652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3A4A521B-871B-9717-5321-DD995190F29B}"/>
              </a:ext>
            </a:extLst>
          </p:cNvPr>
          <p:cNvSpPr txBox="1">
            <a:spLocks/>
          </p:cNvSpPr>
          <p:nvPr/>
        </p:nvSpPr>
        <p:spPr>
          <a:xfrm>
            <a:off x="1785678" y="0"/>
            <a:ext cx="8360404" cy="7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j-cs"/>
              </a:rPr>
              <a:t>Other major works (excluding </a:t>
            </a:r>
            <a:r>
              <a:rPr kumimoji="1" lang="en-US" altLang="ja-JP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j-cs"/>
              </a:rPr>
              <a:t>Linac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j-cs"/>
              </a:rPr>
              <a:t>) 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8C0CE6EC-F1A9-B38B-682E-41B2C2E8EDEC}"/>
              </a:ext>
            </a:extLst>
          </p:cNvPr>
          <p:cNvSpPr txBox="1">
            <a:spLocks/>
          </p:cNvSpPr>
          <p:nvPr/>
        </p:nvSpPr>
        <p:spPr>
          <a:xfrm>
            <a:off x="6219761" y="923737"/>
            <a:ext cx="6000209" cy="56155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Robust collimator head (LER)</a:t>
            </a:r>
            <a:endParaRPr kumimoji="1" lang="en-US" altLang="ja-JP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As countermeasure against kicker-pulser misfiring and resulting destruction of collimator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Replacement with carbon head of horizontal collimator D06H3 and relocation from D06H1 to D06H4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Carbon head production :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  <a:sym typeface="Symbol" panose="05050102010706020507" pitchFamily="18" charset="2"/>
              </a:rPr>
              <a:t> March 2023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  <a:sym typeface="Symbol" panose="05050102010706020507" pitchFamily="18" charset="2"/>
              </a:rPr>
              <a:t>Head replacement : Spring  Summer 2023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  <a:sym typeface="Symbol" panose="05050102010706020507" pitchFamily="18" charset="2"/>
              </a:rPr>
              <a:t>Collimator relocation :  Spring  Summer 2023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7601A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New beam pipes with wider aperture at HER injection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For injection efficiency improvement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New beam pipes with wider aperture &amp; New BPM for precise measurement of injected beam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Beam pipe production : 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  <a:sym typeface="Symbol" panose="05050102010706020507" pitchFamily="18" charset="2"/>
              </a:rPr>
              <a:t> March 2023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  <a:sym typeface="Symbol" panose="05050102010706020507" pitchFamily="18" charset="2"/>
              </a:rPr>
              <a:t>Beam pipe replacement : Spring  Summer 2023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  <a:sym typeface="Symbol" panose="05050102010706020507" pitchFamily="18" charset="2"/>
              </a:rPr>
              <a:t>Septum baking :   Summer 2023?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RF cavity modification and replacement (LER)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For stable operation with larger beam current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Modification : Input coupler replacement, cooling power enhancement, coaxial line modification, etc. (done)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Cavity replacement (D05A) :  January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  <a:sym typeface="Symbol" panose="05050102010706020507" pitchFamily="18" charset="2"/>
              </a:rPr>
              <a:t> February 2023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Vacuum seal replacement at RF section (DR)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For pressure reduction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Replacement from elastomer gasket to metal gasket for dummy pipes (done)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7601A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DR Extraction kicker power supply modification and repair (DR)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For stable operation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7601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  <a:sym typeface="Symbol" panose="05050102010706020507" pitchFamily="18" charset="2"/>
              </a:rPr>
              <a:t>Modification : December 2022  August 2023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And so on…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7601A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CA6579-372C-73F3-4214-A93165691062}"/>
              </a:ext>
            </a:extLst>
          </p:cNvPr>
          <p:cNvSpPr txBox="1"/>
          <p:nvPr/>
        </p:nvSpPr>
        <p:spPr>
          <a:xfrm>
            <a:off x="2142394" y="1964011"/>
            <a:ext cx="78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MR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2" name="図 71">
            <a:extLst>
              <a:ext uri="{FF2B5EF4-FFF2-40B4-BE49-F238E27FC236}">
                <a16:creationId xmlns:a16="http://schemas.microsoft.com/office/drawing/2014/main" id="{8EB81269-A8D1-08F2-ED6C-07EB58A83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69" y="3071794"/>
            <a:ext cx="1150260" cy="850714"/>
          </a:xfrm>
          <a:prstGeom prst="rect">
            <a:avLst/>
          </a:prstGeom>
        </p:spPr>
      </p:pic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558D9D8C-E5AE-297B-9D53-BE1BDA3EA85B}"/>
              </a:ext>
            </a:extLst>
          </p:cNvPr>
          <p:cNvSpPr txBox="1"/>
          <p:nvPr/>
        </p:nvSpPr>
        <p:spPr>
          <a:xfrm>
            <a:off x="55324" y="3876864"/>
            <a:ext cx="1487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Beam pipe 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HER injection point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F42A0C54-FD9D-F7F5-6AAC-C909A6DEFD19}"/>
              </a:ext>
            </a:extLst>
          </p:cNvPr>
          <p:cNvSpPr/>
          <p:nvPr/>
        </p:nvSpPr>
        <p:spPr>
          <a:xfrm>
            <a:off x="1482213" y="4824517"/>
            <a:ext cx="231889" cy="27996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52EEAFC3-5932-0985-4112-4E107BA36C1C}"/>
              </a:ext>
            </a:extLst>
          </p:cNvPr>
          <p:cNvSpPr txBox="1"/>
          <p:nvPr/>
        </p:nvSpPr>
        <p:spPr>
          <a:xfrm>
            <a:off x="1207416" y="3606322"/>
            <a:ext cx="853693" cy="24622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Y. Suetsugu</a:t>
            </a:r>
          </a:p>
        </p:txBody>
      </p:sp>
      <p:pic>
        <p:nvPicPr>
          <p:cNvPr id="101" name="図 100">
            <a:extLst>
              <a:ext uri="{FF2B5EF4-FFF2-40B4-BE49-F238E27FC236}">
                <a16:creationId xmlns:a16="http://schemas.microsoft.com/office/drawing/2014/main" id="{576A0CD1-CD13-BC9C-F9BD-246834F7E1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1298" y="1171780"/>
            <a:ext cx="1594708" cy="886290"/>
          </a:xfrm>
          <a:prstGeom prst="rect">
            <a:avLst/>
          </a:prstGeom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4274451B-6042-BBB0-A74E-8EC1AAF98FD3}"/>
              </a:ext>
            </a:extLst>
          </p:cNvPr>
          <p:cNvSpPr txBox="1"/>
          <p:nvPr/>
        </p:nvSpPr>
        <p:spPr>
          <a:xfrm>
            <a:off x="4870525" y="2014440"/>
            <a:ext cx="17262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Carbon collimator head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F1192C4E-99AB-EF7F-2E41-A5A2D51F671F}"/>
              </a:ext>
            </a:extLst>
          </p:cNvPr>
          <p:cNvSpPr txBox="1"/>
          <p:nvPr/>
        </p:nvSpPr>
        <p:spPr>
          <a:xfrm>
            <a:off x="4263282" y="1031545"/>
            <a:ext cx="936635" cy="25391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T. Ishibashi</a:t>
            </a:r>
          </a:p>
        </p:txBody>
      </p:sp>
      <p:sp>
        <p:nvSpPr>
          <p:cNvPr id="107" name="円弧 106">
            <a:extLst>
              <a:ext uri="{FF2B5EF4-FFF2-40B4-BE49-F238E27FC236}">
                <a16:creationId xmlns:a16="http://schemas.microsoft.com/office/drawing/2014/main" id="{D61CF41B-604A-E542-52BF-F4CAC517015A}"/>
              </a:ext>
            </a:extLst>
          </p:cNvPr>
          <p:cNvSpPr/>
          <p:nvPr/>
        </p:nvSpPr>
        <p:spPr>
          <a:xfrm>
            <a:off x="3483672" y="1021712"/>
            <a:ext cx="5781185" cy="3956484"/>
          </a:xfrm>
          <a:prstGeom prst="arc">
            <a:avLst>
              <a:gd name="adj1" fmla="val 10846205"/>
              <a:gd name="adj2" fmla="val 16113673"/>
            </a:avLst>
          </a:prstGeom>
          <a:ln w="1905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四角形: 角を丸くする 107">
            <a:extLst>
              <a:ext uri="{FF2B5EF4-FFF2-40B4-BE49-F238E27FC236}">
                <a16:creationId xmlns:a16="http://schemas.microsoft.com/office/drawing/2014/main" id="{68BEE7A6-165D-3F12-76BB-E52E8C6334C2}"/>
              </a:ext>
            </a:extLst>
          </p:cNvPr>
          <p:cNvSpPr/>
          <p:nvPr/>
        </p:nvSpPr>
        <p:spPr>
          <a:xfrm rot="7027335">
            <a:off x="1241289" y="2586090"/>
            <a:ext cx="263930" cy="63072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01F8C61-106D-52A7-31D6-AB6780F26D77}"/>
              </a:ext>
            </a:extLst>
          </p:cNvPr>
          <p:cNvSpPr/>
          <p:nvPr/>
        </p:nvSpPr>
        <p:spPr>
          <a:xfrm rot="4207290">
            <a:off x="3373250" y="2911045"/>
            <a:ext cx="255176" cy="462737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CD66AE0-F0CA-F52F-1370-5790C8F3E715}"/>
              </a:ext>
            </a:extLst>
          </p:cNvPr>
          <p:cNvCxnSpPr>
            <a:cxnSpLocks/>
          </p:cNvCxnSpPr>
          <p:nvPr/>
        </p:nvCxnSpPr>
        <p:spPr>
          <a:xfrm flipH="1">
            <a:off x="1573891" y="2583818"/>
            <a:ext cx="4682115" cy="359938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A3BE7F38-E267-9F2D-E413-81474AF67D33}"/>
              </a:ext>
            </a:extLst>
          </p:cNvPr>
          <p:cNvSpPr/>
          <p:nvPr/>
        </p:nvSpPr>
        <p:spPr>
          <a:xfrm rot="5400000">
            <a:off x="1708276" y="2661220"/>
            <a:ext cx="757253" cy="602450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02D1BB27-1628-DF8A-0848-16235FAE9F06}"/>
              </a:ext>
            </a:extLst>
          </p:cNvPr>
          <p:cNvSpPr/>
          <p:nvPr/>
        </p:nvSpPr>
        <p:spPr>
          <a:xfrm rot="5400000">
            <a:off x="3644240" y="2411054"/>
            <a:ext cx="757253" cy="655812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B33AE65-76BF-4F32-72B0-EB2D22FFC33E}"/>
              </a:ext>
            </a:extLst>
          </p:cNvPr>
          <p:cNvCxnSpPr>
            <a:cxnSpLocks/>
          </p:cNvCxnSpPr>
          <p:nvPr/>
        </p:nvCxnSpPr>
        <p:spPr>
          <a:xfrm flipH="1" flipV="1">
            <a:off x="3322009" y="4797391"/>
            <a:ext cx="2986460" cy="137769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C5D63D83-8A0D-98FD-7873-7071A2E687CD}"/>
              </a:ext>
            </a:extLst>
          </p:cNvPr>
          <p:cNvCxnSpPr>
            <a:cxnSpLocks/>
          </p:cNvCxnSpPr>
          <p:nvPr/>
        </p:nvCxnSpPr>
        <p:spPr>
          <a:xfrm flipH="1" flipV="1">
            <a:off x="3153546" y="4935160"/>
            <a:ext cx="3154923" cy="707149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78D20382-1877-EAC7-DDEF-62FF415DC14A}"/>
              </a:ext>
            </a:extLst>
          </p:cNvPr>
          <p:cNvSpPr/>
          <p:nvPr/>
        </p:nvSpPr>
        <p:spPr>
          <a:xfrm rot="5400000">
            <a:off x="2900358" y="4725009"/>
            <a:ext cx="279970" cy="226401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6BCF1CC3-C4EF-7DA6-90F1-332ADF9E6418}"/>
              </a:ext>
            </a:extLst>
          </p:cNvPr>
          <p:cNvSpPr/>
          <p:nvPr/>
        </p:nvSpPr>
        <p:spPr>
          <a:xfrm rot="5400000">
            <a:off x="3088672" y="4613091"/>
            <a:ext cx="279970" cy="226401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0" name="図 29" descr="屋内, 建物, テーブル, 大きい が含まれている画像&#10;&#10;自動的に生成された説明">
            <a:extLst>
              <a:ext uri="{FF2B5EF4-FFF2-40B4-BE49-F238E27FC236}">
                <a16:creationId xmlns:a16="http://schemas.microsoft.com/office/drawing/2014/main" id="{5CE37E17-6534-B803-0718-9E1F1DF2E7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5"/>
          <a:stretch/>
        </p:blipFill>
        <p:spPr>
          <a:xfrm>
            <a:off x="2209800" y="5201024"/>
            <a:ext cx="1665947" cy="1213911"/>
          </a:xfrm>
          <a:prstGeom prst="rect">
            <a:avLst/>
          </a:prstGeom>
        </p:spPr>
      </p:pic>
      <p:pic>
        <p:nvPicPr>
          <p:cNvPr id="32" name="図 31" descr="屋内, テーブル, トラック, 機器 が含まれている画像&#10;&#10;自動的に生成された説明">
            <a:extLst>
              <a:ext uri="{FF2B5EF4-FFF2-40B4-BE49-F238E27FC236}">
                <a16:creationId xmlns:a16="http://schemas.microsoft.com/office/drawing/2014/main" id="{492F4A10-5F8E-AB66-88BA-BCB70E0CF8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3" y="4619000"/>
            <a:ext cx="1943281" cy="1457460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9E4B387-77B0-7872-A412-1A59C433CAF7}"/>
              </a:ext>
            </a:extLst>
          </p:cNvPr>
          <p:cNvSpPr txBox="1"/>
          <p:nvPr/>
        </p:nvSpPr>
        <p:spPr>
          <a:xfrm>
            <a:off x="2333449" y="4058267"/>
            <a:ext cx="60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DR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8" name="図 47" descr="屋内, 建物, 荷物, カート が含まれている画像&#10;&#10;自動的に生成された説明">
            <a:extLst>
              <a:ext uri="{FF2B5EF4-FFF2-40B4-BE49-F238E27FC236}">
                <a16:creationId xmlns:a16="http://schemas.microsoft.com/office/drawing/2014/main" id="{4F711900-2253-4EC5-9368-EA13B685893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8933" r="20130" b="22373"/>
          <a:stretch/>
        </p:blipFill>
        <p:spPr>
          <a:xfrm>
            <a:off x="4616903" y="3442069"/>
            <a:ext cx="1376555" cy="1164839"/>
          </a:xfrm>
          <a:prstGeom prst="rect">
            <a:avLst/>
          </a:prstGeom>
        </p:spPr>
      </p:pic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423F8611-8CF6-61CB-4080-92D453E67544}"/>
              </a:ext>
            </a:extLst>
          </p:cNvPr>
          <p:cNvCxnSpPr>
            <a:cxnSpLocks/>
          </p:cNvCxnSpPr>
          <p:nvPr/>
        </p:nvCxnSpPr>
        <p:spPr>
          <a:xfrm flipH="1" flipV="1">
            <a:off x="2348157" y="3192411"/>
            <a:ext cx="3960312" cy="757254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FC2BCA6C-AB3A-BB52-1A21-0BBE4030179C}"/>
              </a:ext>
            </a:extLst>
          </p:cNvPr>
          <p:cNvCxnSpPr>
            <a:cxnSpLocks/>
          </p:cNvCxnSpPr>
          <p:nvPr/>
        </p:nvCxnSpPr>
        <p:spPr>
          <a:xfrm flipH="1" flipV="1">
            <a:off x="4350773" y="3012907"/>
            <a:ext cx="2006134" cy="901338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4AF65A8-12CB-9AFB-78C4-DE4068E1335E}"/>
              </a:ext>
            </a:extLst>
          </p:cNvPr>
          <p:cNvSpPr txBox="1"/>
          <p:nvPr/>
        </p:nvSpPr>
        <p:spPr>
          <a:xfrm>
            <a:off x="332873" y="6055836"/>
            <a:ext cx="148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DR Ext. kicker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40E3DEE-A3E2-570E-EB2C-CA040F93A839}"/>
              </a:ext>
            </a:extLst>
          </p:cNvPr>
          <p:cNvSpPr txBox="1"/>
          <p:nvPr/>
        </p:nvSpPr>
        <p:spPr>
          <a:xfrm>
            <a:off x="3675240" y="6156111"/>
            <a:ext cx="1487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DR RF section</a:t>
            </a:r>
          </a:p>
        </p:txBody>
      </p:sp>
    </p:spTree>
    <p:extLst>
      <p:ext uri="{BB962C8B-B14F-4D97-AF65-F5344CB8AC3E}">
        <p14:creationId xmlns:p14="http://schemas.microsoft.com/office/powerpoint/2010/main" val="2369032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2AEEE3-694F-B075-730D-F4CFC8D7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Injector </a:t>
            </a:r>
            <a:r>
              <a:rPr lang="en-US" altLang="ja-JP" dirty="0" err="1"/>
              <a:t>Linac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A8BE92-2091-CA02-786C-0D7C8C620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Replaced 16 old accelerating structures with new ones (with larger energy gain).</a:t>
            </a:r>
          </a:p>
          <a:p>
            <a:pPr lvl="1"/>
            <a:r>
              <a:rPr kumimoji="1" lang="en-US" altLang="ja-JP" dirty="0"/>
              <a:t>Starting </a:t>
            </a:r>
            <a:r>
              <a:rPr lang="en-US" altLang="ja-JP" dirty="0"/>
              <a:t>fabrication of </a:t>
            </a:r>
            <a:r>
              <a:rPr kumimoji="1" lang="en-US" altLang="ja-JP" dirty="0"/>
              <a:t>12 additional accelerating structures</a:t>
            </a:r>
          </a:p>
          <a:p>
            <a:r>
              <a:rPr lang="en-US" altLang="ja-JP" dirty="0"/>
              <a:t>New fast kickers (kick first and second bunch independently), larger aperture pulsed-Qs have been installed.</a:t>
            </a:r>
          </a:p>
          <a:p>
            <a:pPr lvl="1"/>
            <a:r>
              <a:rPr lang="en-US" altLang="ja-JP" dirty="0" err="1"/>
              <a:t>Sucessful</a:t>
            </a:r>
            <a:r>
              <a:rPr kumimoji="1" lang="en-US" altLang="ja-JP" dirty="0"/>
              <a:t> beam tuning using machine-learning method (Bayesian optimization)</a:t>
            </a:r>
          </a:p>
          <a:p>
            <a:r>
              <a:rPr kumimoji="1" lang="en-US" altLang="ja-JP" dirty="0"/>
              <a:t>Study of BT beam blowup</a:t>
            </a:r>
          </a:p>
          <a:p>
            <a:pPr lvl="1"/>
            <a:r>
              <a:rPr lang="en-US" altLang="ja-JP" dirty="0"/>
              <a:t>Rejected the CSR-induced beam blowup in positron line</a:t>
            </a:r>
          </a:p>
          <a:p>
            <a:pPr lvl="1"/>
            <a:r>
              <a:rPr kumimoji="1" lang="en-US" altLang="ja-JP" dirty="0"/>
              <a:t>Still hunting the cause of blowups.</a:t>
            </a:r>
          </a:p>
          <a:p>
            <a:r>
              <a:rPr lang="en-US" altLang="ja-JP" dirty="0"/>
              <a:t>Next step</a:t>
            </a:r>
          </a:p>
          <a:p>
            <a:pPr lvl="1"/>
            <a:r>
              <a:rPr kumimoji="1" lang="en-US" altLang="ja-JP" dirty="0"/>
              <a:t>Beam diagnostic line at </a:t>
            </a:r>
            <a:r>
              <a:rPr kumimoji="1" lang="en-US" altLang="ja-JP" dirty="0" err="1"/>
              <a:t>SY3</a:t>
            </a:r>
            <a:endParaRPr kumimoji="1" lang="en-US" altLang="ja-JP" dirty="0"/>
          </a:p>
          <a:p>
            <a:pPr lvl="1"/>
            <a:r>
              <a:rPr lang="en-US" altLang="ja-JP" dirty="0" err="1"/>
              <a:t>BTe</a:t>
            </a:r>
            <a:r>
              <a:rPr lang="en-US" altLang="ja-JP" dirty="0"/>
              <a:t>-ECS(2024-2025)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Beam optimization</a:t>
            </a:r>
          </a:p>
          <a:p>
            <a:pPr lvl="1"/>
            <a:r>
              <a:rPr lang="en-US" altLang="ja-JP" dirty="0"/>
              <a:t>etc..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26C001-EB7B-E62F-FFF4-0214296C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/>
              <a:pPr/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7835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DDD1BB-DC7C-BE5F-E133-989F77BAD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96F7BB7D-DC3F-18E6-984A-EAF22B065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746" y="2243904"/>
            <a:ext cx="10217468" cy="3125153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4F556F-AD97-5107-D1DF-DC658D8D5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244175-FF04-A95E-290E-31DE9177ECA4}"/>
              </a:ext>
            </a:extLst>
          </p:cNvPr>
          <p:cNvSpPr txBox="1"/>
          <p:nvPr/>
        </p:nvSpPr>
        <p:spPr>
          <a:xfrm>
            <a:off x="7704084" y="1597573"/>
            <a:ext cx="141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We are here</a:t>
            </a:r>
          </a:p>
          <a:p>
            <a:r>
              <a:rPr lang="en-US" altLang="ja-JP" dirty="0"/>
              <a:t>(3-go-</a:t>
            </a:r>
            <a:r>
              <a:rPr lang="en-US" altLang="ja-JP" dirty="0" err="1"/>
              <a:t>kan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FA59482-8DC6-F6CE-5B3E-5BDE4E18262D}"/>
              </a:ext>
            </a:extLst>
          </p:cNvPr>
          <p:cNvSpPr/>
          <p:nvPr/>
        </p:nvSpPr>
        <p:spPr>
          <a:xfrm>
            <a:off x="6642539" y="3037490"/>
            <a:ext cx="756745" cy="546538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72B29BC-5560-C519-A050-D53DBE71DB3A}"/>
              </a:ext>
            </a:extLst>
          </p:cNvPr>
          <p:cNvCxnSpPr>
            <a:stCxn id="7" idx="2"/>
            <a:endCxn id="8" idx="7"/>
          </p:cNvCxnSpPr>
          <p:nvPr/>
        </p:nvCxnSpPr>
        <p:spPr>
          <a:xfrm flipH="1">
            <a:off x="7288460" y="2243903"/>
            <a:ext cx="1125072" cy="8736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楕円 10">
            <a:extLst>
              <a:ext uri="{FF2B5EF4-FFF2-40B4-BE49-F238E27FC236}">
                <a16:creationId xmlns:a16="http://schemas.microsoft.com/office/drawing/2014/main" id="{57E559AD-ED6F-CEDE-2A18-E9E3703670C9}"/>
              </a:ext>
            </a:extLst>
          </p:cNvPr>
          <p:cNvSpPr/>
          <p:nvPr/>
        </p:nvSpPr>
        <p:spPr>
          <a:xfrm>
            <a:off x="5896304" y="3584029"/>
            <a:ext cx="746235" cy="420413"/>
          </a:xfrm>
          <a:prstGeom prst="ellipse">
            <a:avLst/>
          </a:prstGeom>
          <a:noFill/>
          <a:ln w="38100">
            <a:solidFill>
              <a:srgbClr val="FF616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2281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82F75E-F073-4210-6FBC-BD74F6B0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E9D619-FA9E-679D-E723-60672A49A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3A4EB7-FE15-1C9A-C6EC-AC34125F0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/>
              <a:pPr/>
              <a:t>30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356D4A8-4A8C-9296-19D0-AFC46F3A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2366"/>
            <a:ext cx="9144000" cy="513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85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5FDA81-939F-3753-4E03-FDEF716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C07094-BA1A-479C-CA7B-01C26F56A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254AD5-2B08-B4A4-C640-E944EB1F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/>
              <a:pPr/>
              <a:t>31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19B44BA-49A8-E29D-8B25-4E3EBB92B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9080"/>
            <a:ext cx="9144000" cy="51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0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4E123-C5D3-92BF-B438-B9E2AC8C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0ABAA1-CA9D-9FC2-F135-588CB93E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A34655-35B1-CC85-28B8-93B9DEBB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/>
              <a:pPr/>
              <a:t>32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6998F66-BD5D-5474-CF5F-7ED628F92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2366"/>
            <a:ext cx="9144000" cy="513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31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EE6151-70E6-8DF4-55D3-53798492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E4894F-AAED-C59A-A820-3A795F42C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C74583-7E29-DA09-D9DD-E1EDD47F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/>
              <a:pPr/>
              <a:t>33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A727309-7AE8-45ED-4F4E-6F76A93AC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2366"/>
            <a:ext cx="9144000" cy="513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78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42DAF1-59D1-7742-267C-7E88D35E8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31A91A-8684-52C3-9481-97E1513B5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Thank you so much for your participation in this 27</a:t>
            </a:r>
            <a:r>
              <a:rPr lang="en-US" altLang="ja-JP" baseline="30000" dirty="0"/>
              <a:t>th</a:t>
            </a:r>
            <a:r>
              <a:rPr lang="en-US" altLang="ja-JP" dirty="0"/>
              <a:t> KEKB Accelerator Review.</a:t>
            </a:r>
          </a:p>
          <a:p>
            <a:r>
              <a:rPr lang="en-US" altLang="ja-JP" dirty="0"/>
              <a:t>We plan to operate SuperKEKB rings at least 4.5 month.</a:t>
            </a:r>
          </a:p>
          <a:p>
            <a:pPr lvl="1"/>
            <a:r>
              <a:rPr lang="en-US" altLang="ja-JP" dirty="0" err="1"/>
              <a:t>2024a</a:t>
            </a:r>
            <a:r>
              <a:rPr lang="en-US" altLang="ja-JP" dirty="0"/>
              <a:t>  29/Jan to 31/Mar, </a:t>
            </a:r>
            <a:r>
              <a:rPr lang="en-US" altLang="ja-JP" dirty="0" err="1"/>
              <a:t>2024b</a:t>
            </a:r>
            <a:r>
              <a:rPr lang="en-US" altLang="ja-JP" dirty="0"/>
              <a:t> 1/Apr to 1/Jul. </a:t>
            </a:r>
            <a:r>
              <a:rPr lang="en-US" altLang="ja-JP" dirty="0" err="1"/>
              <a:t>2024c</a:t>
            </a:r>
            <a:r>
              <a:rPr lang="en-US" altLang="ja-JP" dirty="0"/>
              <a:t> 9/Oct to end of Nov.??</a:t>
            </a:r>
          </a:p>
          <a:p>
            <a:pPr lvl="1"/>
            <a:r>
              <a:rPr lang="en-US" altLang="ja-JP" dirty="0"/>
              <a:t>Hoping to receive supplemental operation budget to enable longer operation, especially on Mar/2025.</a:t>
            </a:r>
          </a:p>
          <a:p>
            <a:r>
              <a:rPr kumimoji="1" lang="en-US" altLang="ja-JP" dirty="0"/>
              <a:t>Accelerator works of Long shutdown 1 was completed almost on schedule and resumed the beam operation.</a:t>
            </a:r>
          </a:p>
          <a:p>
            <a:r>
              <a:rPr kumimoji="1" lang="en-US" altLang="ja-JP" dirty="0"/>
              <a:t>Please</a:t>
            </a:r>
            <a:r>
              <a:rPr lang="ja-JP" altLang="en-US" dirty="0"/>
              <a:t> </a:t>
            </a:r>
            <a:r>
              <a:rPr lang="en-US" altLang="ja-JP" dirty="0"/>
              <a:t>refer</a:t>
            </a:r>
            <a:r>
              <a:rPr lang="ja-JP" altLang="en-US" dirty="0"/>
              <a:t> </a:t>
            </a:r>
            <a:r>
              <a:rPr lang="en-US" altLang="ja-JP" dirty="0"/>
              <a:t>to</a:t>
            </a:r>
            <a:r>
              <a:rPr lang="ja-JP" altLang="en-US" dirty="0"/>
              <a:t> </a:t>
            </a:r>
            <a:r>
              <a:rPr lang="en-US" altLang="ja-JP" dirty="0"/>
              <a:t>the following presentations for the achievements of this </a:t>
            </a:r>
            <a:r>
              <a:rPr lang="en-US" altLang="ja-JP" dirty="0" err="1"/>
              <a:t>LS1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1AC1F7-CBFE-F0F3-A377-A69AF9D5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760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78A340-470E-4D62-9E1E-C541BF66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 slides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42FFA4-C8AD-4A9F-8A6E-07739D610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507EA5-EB47-4033-B48F-44EB13E1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0342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C77350-2B43-B3A3-D4A0-31AE194F0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 27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KEKB Accelerator Review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C0AE651-8582-056B-F6A8-CD799C3D0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25/Mar/2024 – 27/Mar/2024 </a:t>
            </a:r>
          </a:p>
          <a:p>
            <a:r>
              <a:rPr kumimoji="1" lang="en-US" altLang="ja-JP" dirty="0">
                <a:hlinkClick r:id="rId2"/>
              </a:rPr>
              <a:t>https://superkekb.kek.jp/event/135/</a:t>
            </a:r>
            <a:endParaRPr kumimoji="1" lang="en-US" altLang="ja-JP" dirty="0"/>
          </a:p>
          <a:p>
            <a:r>
              <a:rPr kumimoji="1" lang="en-US" altLang="ja-JP" dirty="0">
                <a:hlinkClick r:id="rId3"/>
              </a:rPr>
              <a:t>https://us02web.zoom.us/j/82433765439?pwd=Y0R3V2dpYTI2a2t5cnlvRXFTY2Ztdz09</a:t>
            </a:r>
            <a:endParaRPr lang="en-US" altLang="ja-JP" dirty="0"/>
          </a:p>
          <a:p>
            <a:pPr lvl="1"/>
            <a:r>
              <a:rPr kumimoji="1" lang="en-US" altLang="ja-JP" dirty="0"/>
              <a:t>Meeting ID </a:t>
            </a:r>
            <a:r>
              <a:rPr lang="en-US" altLang="ja-JP" b="0" i="0" dirty="0">
                <a:solidFill>
                  <a:srgbClr val="232333"/>
                </a:solidFill>
                <a:effectLst/>
                <a:latin typeface="Noto Sans JP"/>
              </a:rPr>
              <a:t>824 3376 5439</a:t>
            </a:r>
          </a:p>
          <a:p>
            <a:pPr lvl="1"/>
            <a:r>
              <a:rPr kumimoji="1" lang="en-US" altLang="ja-JP" dirty="0">
                <a:solidFill>
                  <a:srgbClr val="232333"/>
                </a:solidFill>
                <a:latin typeface="Noto Sans JP"/>
              </a:rPr>
              <a:t>Passcode 3300</a:t>
            </a:r>
            <a:endParaRPr kumimoji="1" lang="en-US" altLang="ja-JP" dirty="0"/>
          </a:p>
          <a:p>
            <a:r>
              <a:rPr lang="en-US" altLang="ja-JP" dirty="0"/>
              <a:t>A. Hutton*, R. Rimmer, C. </a:t>
            </a:r>
            <a:r>
              <a:rPr lang="en-US" altLang="ja-JP" dirty="0" err="1"/>
              <a:t>Milardi</a:t>
            </a:r>
            <a:r>
              <a:rPr lang="en-US" altLang="ja-JP" dirty="0"/>
              <a:t>, F. Zimmermann, E. </a:t>
            </a:r>
            <a:r>
              <a:rPr lang="en-US" altLang="ja-JP" dirty="0" err="1"/>
              <a:t>Perevedentsev</a:t>
            </a:r>
            <a:r>
              <a:rPr lang="en-US" altLang="ja-JP" dirty="0"/>
              <a:t>*, J. Fox,</a:t>
            </a:r>
          </a:p>
          <a:p>
            <a:pPr marL="0" indent="0">
              <a:buNone/>
            </a:pPr>
            <a:r>
              <a:rPr lang="en-US" altLang="ja-JP" dirty="0"/>
              <a:t>    J. Seeman, P. </a:t>
            </a:r>
            <a:r>
              <a:rPr lang="en-US" altLang="ja-JP" dirty="0" err="1"/>
              <a:t>Craievich</a:t>
            </a:r>
            <a:r>
              <a:rPr lang="en-US" altLang="ja-JP" dirty="0"/>
              <a:t>, M. Sullivan, P. </a:t>
            </a:r>
            <a:r>
              <a:rPr lang="en-US" altLang="ja-JP" dirty="0" err="1"/>
              <a:t>Chiggiato</a:t>
            </a:r>
            <a:r>
              <a:rPr lang="en-US" altLang="ja-JP" dirty="0"/>
              <a:t>, Q. Qin, R. </a:t>
            </a:r>
            <a:r>
              <a:rPr lang="en-US" altLang="ja-JP" dirty="0" err="1"/>
              <a:t>Assmann</a:t>
            </a:r>
            <a:r>
              <a:rPr lang="en-US" altLang="ja-JP" dirty="0"/>
              <a:t>, R. Tomas, </a:t>
            </a:r>
          </a:p>
          <a:p>
            <a:pPr marL="0" indent="0">
              <a:buNone/>
            </a:pPr>
            <a:r>
              <a:rPr lang="en-US" altLang="ja-JP" dirty="0"/>
              <a:t>    T. Taylor, K. Oide*</a:t>
            </a:r>
          </a:p>
          <a:p>
            <a:pPr lvl="1"/>
            <a:r>
              <a:rPr lang="en-US" altLang="ja-JP" dirty="0"/>
              <a:t>* Remote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47D2DF-9938-BB1A-466C-61D3BEFE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6371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C57242-66C2-170C-DD3B-36A96ED0A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JFY2024</a:t>
            </a:r>
            <a:r>
              <a:rPr kumimoji="1" lang="en-US" altLang="ja-JP" dirty="0"/>
              <a:t> SuperKEKB operation plan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B5B27B-4E50-397B-AC47-CF81D87C9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fontAlgn="t">
              <a:spcBef>
                <a:spcPts val="0"/>
              </a:spcBef>
            </a:pPr>
            <a:endParaRPr lang="ja-JP" altLang="ja-JP" sz="1800" dirty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</a:pPr>
            <a:r>
              <a:rPr lang="en-US" altLang="ja-JP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12</a:t>
            </a:r>
            <a:endParaRPr lang="ja-JP" altLang="ja-JP" sz="1800" dirty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</a:pPr>
            <a:r>
              <a:rPr lang="en-US" altLang="ja-JP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1</a:t>
            </a:r>
            <a:endParaRPr lang="ja-JP" altLang="ja-JP" sz="1800" dirty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</a:pPr>
            <a:r>
              <a:rPr lang="en-US" altLang="ja-JP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endParaRPr lang="ja-JP" altLang="ja-JP" sz="1800" dirty="0"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</a:pPr>
            <a:r>
              <a:rPr lang="en-US" altLang="ja-JP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3</a:t>
            </a:r>
            <a:endParaRPr lang="ja-JP" altLang="ja-JP" sz="1800" dirty="0"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07B9A6-5556-AB4F-8C43-E86A206C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90F1D06-1BD4-50E7-6149-C29F755FC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55" y="989888"/>
            <a:ext cx="11495695" cy="1609397"/>
          </a:xfrm>
          <a:prstGeom prst="rect">
            <a:avLst/>
          </a:prstGeom>
        </p:spPr>
      </p:pic>
      <p:sp>
        <p:nvSpPr>
          <p:cNvPr id="19" name="矢印: 右 18">
            <a:extLst>
              <a:ext uri="{FF2B5EF4-FFF2-40B4-BE49-F238E27FC236}">
                <a16:creationId xmlns:a16="http://schemas.microsoft.com/office/drawing/2014/main" id="{91BB4744-E29F-2ABD-1571-9F999FA55A3B}"/>
              </a:ext>
            </a:extLst>
          </p:cNvPr>
          <p:cNvSpPr/>
          <p:nvPr/>
        </p:nvSpPr>
        <p:spPr>
          <a:xfrm>
            <a:off x="6566210" y="2224742"/>
            <a:ext cx="1612900" cy="251758"/>
          </a:xfrm>
          <a:prstGeom prst="rightArrow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761B74C3-C4D9-5098-EBCC-BEC595C45D1A}"/>
              </a:ext>
            </a:extLst>
          </p:cNvPr>
          <p:cNvSpPr/>
          <p:nvPr/>
        </p:nvSpPr>
        <p:spPr>
          <a:xfrm>
            <a:off x="1350520" y="2254278"/>
            <a:ext cx="2459479" cy="251758"/>
          </a:xfrm>
          <a:prstGeom prst="rightArrow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85A1D0D-E705-A407-5D08-1BECA5BB1031}"/>
              </a:ext>
            </a:extLst>
          </p:cNvPr>
          <p:cNvSpPr txBox="1"/>
          <p:nvPr/>
        </p:nvSpPr>
        <p:spPr>
          <a:xfrm>
            <a:off x="408555" y="2806700"/>
            <a:ext cx="115770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With the </a:t>
            </a:r>
            <a:r>
              <a:rPr kumimoji="1" lang="en-US" altLang="ja-JP" sz="2400" dirty="0" err="1"/>
              <a:t>inital</a:t>
            </a:r>
            <a:r>
              <a:rPr kumimoji="1" lang="en-US" altLang="ja-JP" sz="2400" dirty="0"/>
              <a:t> budget allocated by MEXT, it seems likely that the rings will only be able to operation for three months until July (due to huge electricity costs).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With additional operating budget by KEK, we will be able to operate the rings after summer, maybe 1.5 month.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If there is a supplemental budget from MEXT, it will be possible to operate in March (and probably in December).</a:t>
            </a:r>
            <a:endParaRPr kumimoji="1" lang="en-US" altLang="ja-JP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sz="24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37D9AD5-717E-7111-DF37-3A240DA50B8B}"/>
              </a:ext>
            </a:extLst>
          </p:cNvPr>
          <p:cNvSpPr txBox="1"/>
          <p:nvPr/>
        </p:nvSpPr>
        <p:spPr>
          <a:xfrm>
            <a:off x="8868427" y="2219901"/>
            <a:ext cx="265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Central substation (</a:t>
            </a:r>
            <a:r>
              <a:rPr kumimoji="1" lang="en-US" altLang="ja-JP" dirty="0" err="1"/>
              <a:t>150MW</a:t>
            </a:r>
            <a:r>
              <a:rPr kumimoji="1" lang="en-US" altLang="ja-JP" dirty="0"/>
              <a:t>) switching works.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984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E7E722-6FC5-E7A6-74B4-FA7E3FCAB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Budget for SuperKEKB Project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9A4D5B-AA62-0A0F-43A7-9F314653B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Same level as </a:t>
            </a:r>
            <a:r>
              <a:rPr kumimoji="1" lang="en-US" altLang="ja-JP" dirty="0" err="1"/>
              <a:t>JFY2023</a:t>
            </a:r>
            <a:endParaRPr lang="en-US" altLang="ja-JP" dirty="0"/>
          </a:p>
          <a:p>
            <a:pPr lvl="1"/>
            <a:r>
              <a:rPr kumimoji="1" lang="en-US" altLang="ja-JP" dirty="0"/>
              <a:t>Budget for </a:t>
            </a:r>
            <a:r>
              <a:rPr kumimoji="1" lang="en-US" altLang="ja-JP" dirty="0" err="1"/>
              <a:t>JFY2023</a:t>
            </a:r>
            <a:r>
              <a:rPr kumimoji="1" lang="en-US" altLang="ja-JP" dirty="0"/>
              <a:t> was extremely tight</a:t>
            </a:r>
            <a:r>
              <a:rPr lang="en-US" altLang="ja-JP" dirty="0"/>
              <a:t>, in reality.</a:t>
            </a:r>
          </a:p>
          <a:p>
            <a:pPr lvl="1"/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665261-7AC3-8828-4DEF-5E4661F9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6</a:t>
            </a:fld>
            <a:endParaRPr lang="ja-JP" altLang="en-US"/>
          </a:p>
        </p:txBody>
      </p:sp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843F89AB-6B60-D02F-4D6A-61475F35D0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1853196"/>
              </p:ext>
            </p:extLst>
          </p:nvPr>
        </p:nvGraphicFramePr>
        <p:xfrm>
          <a:off x="1232584" y="1864099"/>
          <a:ext cx="8838341" cy="4611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461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FA2FAD-BD46-3982-BF4B-04A49006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Supplemental budget form KEK for anti-aging measures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3DCE1B-C9F7-5AC8-BA6E-D30BFFE89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/>
              <a:t>JFY2023</a:t>
            </a:r>
            <a:endParaRPr kumimoji="1" lang="en-US" altLang="ja-JP" dirty="0"/>
          </a:p>
          <a:p>
            <a:pPr lvl="1"/>
            <a:r>
              <a:rPr lang="en-US" altLang="ja-JP" dirty="0"/>
              <a:t>Repair of cooling water system, especially inverter system of the pumps.</a:t>
            </a:r>
          </a:p>
          <a:p>
            <a:pPr lvl="1"/>
            <a:r>
              <a:rPr kumimoji="1" lang="en-US" altLang="ja-JP" dirty="0"/>
              <a:t>Plan have been scaled back and delayed (significantly) due to bidding failures (several times) due to soaring prices and major delays in parts delivery. </a:t>
            </a:r>
          </a:p>
          <a:p>
            <a:pPr lvl="1"/>
            <a:r>
              <a:rPr kumimoji="1" lang="en-US" altLang="ja-JP" dirty="0"/>
              <a:t>First repairment is scheduled for summer 2024.</a:t>
            </a:r>
          </a:p>
          <a:p>
            <a:r>
              <a:rPr lang="en-US" altLang="ja-JP" dirty="0" err="1"/>
              <a:t>JFY2024</a:t>
            </a:r>
            <a:endParaRPr lang="en-US" altLang="ja-JP" dirty="0"/>
          </a:p>
          <a:p>
            <a:pPr lvl="1"/>
            <a:r>
              <a:rPr kumimoji="1" lang="en-US" altLang="ja-JP" dirty="0"/>
              <a:t>The cost of measure to prevent aging of power supplies and magnets will be taken.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3E5469-1120-5ABA-285C-CF196728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8755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EC9A8D-D837-C634-6A44-F20057DF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Human resources (</a:t>
            </a:r>
            <a:r>
              <a:rPr kumimoji="1" lang="en-US" altLang="ja-JP" dirty="0" err="1"/>
              <a:t>JFY2024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3EEB02-93A3-37CB-4C05-98A23853F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/>
              <a:t>ACCL</a:t>
            </a:r>
            <a:r>
              <a:rPr kumimoji="1" lang="en-US" altLang="ja-JP" dirty="0"/>
              <a:t> 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 (Head: </a:t>
            </a:r>
            <a:r>
              <a:rPr kumimoji="1" lang="en-US" altLang="ja-JP" dirty="0" err="1"/>
              <a:t>Kyo</a:t>
            </a:r>
            <a:r>
              <a:rPr lang="en-US" altLang="ja-JP" dirty="0"/>
              <a:t> Shibata)</a:t>
            </a:r>
          </a:p>
          <a:p>
            <a:pPr lvl="1"/>
            <a:r>
              <a:rPr kumimoji="1" lang="en-US" altLang="ja-JP" dirty="0"/>
              <a:t>Safety, Vacuum, RF system, ARES cavity, SC cavity, Cryogenics</a:t>
            </a:r>
          </a:p>
          <a:p>
            <a:pPr lvl="1"/>
            <a:r>
              <a:rPr lang="en-US" altLang="ja-JP" dirty="0"/>
              <a:t>Prof: 3, Assoc Prof: 6, Assist. Prof. 3 , Technical Staff: 9, Senior Staff: 9 PD: 2</a:t>
            </a:r>
          </a:p>
          <a:p>
            <a:r>
              <a:rPr kumimoji="1" lang="en-US" altLang="ja-JP" dirty="0" err="1"/>
              <a:t>ACCL</a:t>
            </a:r>
            <a:r>
              <a:rPr kumimoji="1" lang="en-US" altLang="ja-JP" dirty="0"/>
              <a:t> 4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(Head: Makoto Tobiyama)</a:t>
            </a:r>
          </a:p>
          <a:p>
            <a:pPr lvl="1"/>
            <a:r>
              <a:rPr lang="en-US" altLang="ja-JP" dirty="0"/>
              <a:t>Control, Beam Transport, Beam Instruments, Magnet, SC Magnet,  Commissioning</a:t>
            </a:r>
          </a:p>
          <a:p>
            <a:pPr lvl="1"/>
            <a:r>
              <a:rPr kumimoji="1" lang="en-US" altLang="ja-JP" dirty="0"/>
              <a:t>Prof. </a:t>
            </a:r>
            <a:r>
              <a:rPr lang="en-US" altLang="ja-JP" dirty="0"/>
              <a:t>3</a:t>
            </a:r>
            <a:r>
              <a:rPr kumimoji="1" lang="en-US" altLang="ja-JP" dirty="0"/>
              <a:t>, Assoc Prof. 7 Assist Prof : 5, Technical staff: 9, Senior Staff: 8</a:t>
            </a:r>
          </a:p>
          <a:p>
            <a:r>
              <a:rPr lang="en-US" altLang="ja-JP" dirty="0" err="1"/>
              <a:t>ACCL</a:t>
            </a:r>
            <a:r>
              <a:rPr lang="en-US" altLang="ja-JP" dirty="0"/>
              <a:t> 5</a:t>
            </a:r>
            <a:r>
              <a:rPr lang="en-US" altLang="ja-JP" baseline="30000" dirty="0"/>
              <a:t>th</a:t>
            </a:r>
            <a:r>
              <a:rPr lang="en-US" altLang="ja-JP" dirty="0"/>
              <a:t> (Head: Hiroyasu Ego)</a:t>
            </a:r>
          </a:p>
          <a:p>
            <a:pPr lvl="1"/>
            <a:r>
              <a:rPr kumimoji="1" lang="en-US" altLang="ja-JP" dirty="0"/>
              <a:t>Prof. 6, Assoc Prof. 6, Assist Prof. 5, PD 1, Technical Staff: 7, Senior Staff: 11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102652-D179-45D3-337D-40C95559A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1277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82B99B-3310-C130-3A8B-C05145235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Academic Staff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90C6AA09-FDE8-2581-3731-392A67A3D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735" y="1489167"/>
            <a:ext cx="11234529" cy="437605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2663B4-31BD-43E3-21EC-62458B4E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662722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akai_160701">
  <a:themeElements>
    <a:clrScheme name="テーマ色_120201">
      <a:dk1>
        <a:sysClr val="windowText" lastClr="000000"/>
      </a:dk1>
      <a:lt1>
        <a:sysClr val="window" lastClr="FFFFFF"/>
      </a:lt1>
      <a:dk2>
        <a:srgbClr val="062DFF"/>
      </a:dk2>
      <a:lt2>
        <a:srgbClr val="63EE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inac-furukawa-jun2016">
  <a:themeElements>
    <a:clrScheme name="java-jca-caj-furukaw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va-jca-caj-furukawa">
      <a:majorFont>
        <a:latin typeface="Arial Rounded MT Bold"/>
        <a:ea typeface="ヒラギノ丸ゴ Pro W4"/>
        <a:cs typeface="ヒラギノ丸ゴ Pro W4"/>
      </a:majorFont>
      <a:minorFont>
        <a:latin typeface="Arial Rounded MT Bol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ava-jca-caj-furukaw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a-jca-caj-furukaw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linac-furukawa-jun2016">
  <a:themeElements>
    <a:clrScheme name="java-jca-caj-furukaw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va-jca-caj-furukawa">
      <a:majorFont>
        <a:latin typeface="Arial Rounded MT Bold"/>
        <a:ea typeface="ヒラギノ丸ゴ Pro W4"/>
        <a:cs typeface="ヒラギノ丸ゴ Pro W4"/>
      </a:majorFont>
      <a:minorFont>
        <a:latin typeface="Arial Rounded MT Bol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ava-jca-caj-furukaw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a-jca-caj-furukaw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linac-furukawa-jun2016">
  <a:themeElements>
    <a:clrScheme name="java-jca-caj-furukaw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va-jca-caj-furukawa">
      <a:majorFont>
        <a:latin typeface="Arial Rounded MT Bold"/>
        <a:ea typeface="ヒラギノ丸ゴ Pro W4"/>
        <a:cs typeface="ヒラギノ丸ゴ Pro W4"/>
      </a:majorFont>
      <a:minorFont>
        <a:latin typeface="Arial Rounded MT Bol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ava-jca-caj-furukaw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a-jca-caj-furukaw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template_akai_160701.potx</Template>
  <TotalTime>9857</TotalTime>
  <Words>2578</Words>
  <Application>Microsoft Office PowerPoint</Application>
  <PresentationFormat>ワイド画面</PresentationFormat>
  <Paragraphs>570</Paragraphs>
  <Slides>35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35</vt:i4>
      </vt:variant>
    </vt:vector>
  </HeadingPairs>
  <TitlesOfParts>
    <vt:vector size="52" baseType="lpstr">
      <vt:lpstr>ＭＳ Ｐゴシック</vt:lpstr>
      <vt:lpstr>Noto Sans JP</vt:lpstr>
      <vt:lpstr>Osaka</vt:lpstr>
      <vt:lpstr>Arial</vt:lpstr>
      <vt:lpstr>Arial Rounded MT Bold</vt:lpstr>
      <vt:lpstr>Calibri</vt:lpstr>
      <vt:lpstr>Calibri Light</vt:lpstr>
      <vt:lpstr>Symbol</vt:lpstr>
      <vt:lpstr>Times</vt:lpstr>
      <vt:lpstr>Wingdings</vt:lpstr>
      <vt:lpstr>template_akai_160701</vt:lpstr>
      <vt:lpstr>linac-furukawa-jun2016</vt:lpstr>
      <vt:lpstr>1_linac-furukawa-jun2016</vt:lpstr>
      <vt:lpstr>2_linac-furukawa-jun2016</vt:lpstr>
      <vt:lpstr>1_Office テーマ</vt:lpstr>
      <vt:lpstr>2_Office テーマ</vt:lpstr>
      <vt:lpstr>Office テーマ</vt:lpstr>
      <vt:lpstr>Welcome and short summary of upgrade work (LS1)</vt:lpstr>
      <vt:lpstr>Emergency Assembly Area</vt:lpstr>
      <vt:lpstr>PowerPoint プレゼンテーション</vt:lpstr>
      <vt:lpstr>The 27th KEKB Accelerator Review</vt:lpstr>
      <vt:lpstr>JFY2024 SuperKEKB operation plan</vt:lpstr>
      <vt:lpstr>Budget for SuperKEKB Project</vt:lpstr>
      <vt:lpstr>Supplemental budget form KEK for anti-aging measures </vt:lpstr>
      <vt:lpstr>Human resources (JFY2024)</vt:lpstr>
      <vt:lpstr>Academic Staff</vt:lpstr>
      <vt:lpstr>Technical Staff</vt:lpstr>
      <vt:lpstr>International Collaboration</vt:lpstr>
      <vt:lpstr>PowerPoint プレゼンテーション</vt:lpstr>
      <vt:lpstr>PowerPoint プレゼンテーション</vt:lpstr>
      <vt:lpstr>Major upgrade items of LS1</vt:lpstr>
      <vt:lpstr>PowerPoint プレゼンテーション</vt:lpstr>
      <vt:lpstr>PowerPoint プレゼンテーション</vt:lpstr>
      <vt:lpstr>PowerPoint プレゼンテーション</vt:lpstr>
      <vt:lpstr>QCS-R re-install</vt:lpstr>
      <vt:lpstr>PowerPoint プレゼンテーション</vt:lpstr>
      <vt:lpstr>PowerPoint プレゼンテーション</vt:lpstr>
      <vt:lpstr>PowerPoint プレゼンテーション</vt:lpstr>
      <vt:lpstr>Nonｌinear Collimator</vt:lpstr>
      <vt:lpstr>Nonlinear Collimator</vt:lpstr>
      <vt:lpstr>Other Collimators</vt:lpstr>
      <vt:lpstr>Status of LER collimator</vt:lpstr>
      <vt:lpstr>Status of HER collimator</vt:lpstr>
      <vt:lpstr>Spare jaws</vt:lpstr>
      <vt:lpstr>PowerPoint プレゼンテーション</vt:lpstr>
      <vt:lpstr>Injector Linac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  <vt:lpstr>Backup slides</vt:lpstr>
    </vt:vector>
  </TitlesOfParts>
  <Company>高エネルギー加速器研究機構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2 に向けて</dc:title>
  <dc:creator>赤井 和憲</dc:creator>
  <cp:lastModifiedBy>TOBIYAMA Makoto</cp:lastModifiedBy>
  <cp:revision>430</cp:revision>
  <cp:lastPrinted>2021-05-07T04:52:40Z</cp:lastPrinted>
  <dcterms:created xsi:type="dcterms:W3CDTF">2017-11-22T00:29:49Z</dcterms:created>
  <dcterms:modified xsi:type="dcterms:W3CDTF">2024-03-21T21:59:53Z</dcterms:modified>
</cp:coreProperties>
</file>