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593" r:id="rId3"/>
    <p:sldId id="257" r:id="rId4"/>
    <p:sldId id="568" r:id="rId5"/>
    <p:sldId id="576" r:id="rId6"/>
    <p:sldId id="577" r:id="rId7"/>
    <p:sldId id="569" r:id="rId8"/>
    <p:sldId id="594" r:id="rId9"/>
    <p:sldId id="590" r:id="rId10"/>
    <p:sldId id="578" r:id="rId11"/>
    <p:sldId id="589" r:id="rId12"/>
    <p:sldId id="588" r:id="rId13"/>
    <p:sldId id="261" r:id="rId14"/>
    <p:sldId id="551" r:id="rId15"/>
    <p:sldId id="580" r:id="rId16"/>
    <p:sldId id="549" r:id="rId17"/>
    <p:sldId id="552" r:id="rId18"/>
    <p:sldId id="581" r:id="rId19"/>
    <p:sldId id="570" r:id="rId20"/>
    <p:sldId id="266" r:id="rId21"/>
    <p:sldId id="598" r:id="rId22"/>
    <p:sldId id="262" r:id="rId23"/>
    <p:sldId id="584" r:id="rId24"/>
    <p:sldId id="591" r:id="rId25"/>
    <p:sldId id="574" r:id="rId26"/>
    <p:sldId id="582" r:id="rId27"/>
    <p:sldId id="592" r:id="rId28"/>
    <p:sldId id="583" r:id="rId29"/>
    <p:sldId id="260" r:id="rId30"/>
    <p:sldId id="597" r:id="rId31"/>
    <p:sldId id="585" r:id="rId32"/>
    <p:sldId id="599" r:id="rId33"/>
    <p:sldId id="263" r:id="rId34"/>
    <p:sldId id="264" r:id="rId35"/>
    <p:sldId id="265" r:id="rId36"/>
    <p:sldId id="451" r:id="rId37"/>
    <p:sldId id="600" r:id="rId38"/>
    <p:sldId id="258" r:id="rId39"/>
    <p:sldId id="601" r:id="rId40"/>
    <p:sldId id="1490" r:id="rId41"/>
    <p:sldId id="1489" r:id="rId42"/>
    <p:sldId id="259" r:id="rId43"/>
    <p:sldId id="322" r:id="rId44"/>
    <p:sldId id="1496" r:id="rId45"/>
    <p:sldId id="1495" r:id="rId46"/>
    <p:sldId id="595" r:id="rId47"/>
    <p:sldId id="337" r:id="rId48"/>
    <p:sldId id="602" r:id="rId49"/>
    <p:sldId id="586" r:id="rId5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47FE"/>
    <a:srgbClr val="FF7C07"/>
    <a:srgbClr val="FF6699"/>
    <a:srgbClr val="16C516"/>
    <a:srgbClr val="5FD75F"/>
    <a:srgbClr val="FFCCFF"/>
    <a:srgbClr val="00B050"/>
    <a:srgbClr val="156082"/>
    <a:srgbClr val="92D050"/>
    <a:srgbClr val="D9E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淡色スタイル 2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淡色スタイル 3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淡色スタイル 3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42" autoAdjust="0"/>
    <p:restoredTop sz="94660"/>
  </p:normalViewPr>
  <p:slideViewPr>
    <p:cSldViewPr snapToGrid="0">
      <p:cViewPr varScale="1">
        <p:scale>
          <a:sx n="99" d="100"/>
          <a:sy n="99" d="100"/>
        </p:scale>
        <p:origin x="1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 Unicode MS" panose="020B0604020202020204" pitchFamily="50" charset="-128"/>
                <a:ea typeface="Arial Unicode MS" panose="020B060402020202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 Unicode MS" panose="020B0604020202020204" pitchFamily="50" charset="-128"/>
                <a:ea typeface="Arial Unicode MS" panose="020B0604020202020204" pitchFamily="50" charset="-128"/>
              </a:defRPr>
            </a:lvl1pPr>
          </a:lstStyle>
          <a:p>
            <a:fld id="{4E723875-F2F2-47CD-80AE-21E1F9B6739D}" type="datetimeFigureOut">
              <a:rPr lang="ja-JP" altLang="en-US" smtClean="0"/>
              <a:pPr/>
              <a:t>2025/1/14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 Unicode MS" panose="020B0604020202020204" pitchFamily="50" charset="-128"/>
                <a:ea typeface="Arial Unicode MS" panose="020B060402020202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 Unicode MS" panose="020B0604020202020204" pitchFamily="50" charset="-128"/>
                <a:ea typeface="Arial Unicode MS" panose="020B0604020202020204" pitchFamily="50" charset="-128"/>
              </a:defRPr>
            </a:lvl1pPr>
          </a:lstStyle>
          <a:p>
            <a:fld id="{F9A451AD-BB26-4151-836F-A46A116C5EB9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447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Arial Unicode MS" panose="020B0604020202020204" pitchFamily="50" charset="-128"/>
        <a:ea typeface="Arial Unicode MS" panose="020B0604020202020204" pitchFamily="50" charset="-128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Arial Unicode MS" panose="020B0604020202020204" pitchFamily="50" charset="-128"/>
        <a:ea typeface="Arial Unicode MS" panose="020B0604020202020204" pitchFamily="50" charset="-128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Arial Unicode MS" panose="020B0604020202020204" pitchFamily="50" charset="-128"/>
        <a:ea typeface="Arial Unicode MS" panose="020B0604020202020204" pitchFamily="50" charset="-128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Arial Unicode MS" panose="020B0604020202020204" pitchFamily="50" charset="-128"/>
        <a:ea typeface="Arial Unicode MS" panose="020B0604020202020204" pitchFamily="50" charset="-128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Arial Unicode MS" panose="020B0604020202020204" pitchFamily="50" charset="-128"/>
        <a:ea typeface="Arial Unicode MS" panose="020B0604020202020204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451AD-BB26-4151-836F-A46A116C5EB9}" type="slidenum">
              <a:rPr lang="ja-JP" altLang="en-US" smtClean="0"/>
              <a:pPr/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33339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451AD-BB26-4151-836F-A46A116C5EB9}" type="slidenum">
              <a:rPr lang="ja-JP" altLang="en-US" smtClean="0"/>
              <a:pPr/>
              <a:t>29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20436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スライド イメージ プレースホルダー 1">
            <a:extLst>
              <a:ext uri="{FF2B5EF4-FFF2-40B4-BE49-F238E27FC236}">
                <a16:creationId xmlns:a16="http://schemas.microsoft.com/office/drawing/2014/main" id="{FCB7D96A-4D35-8D0F-B756-ADFC1E2650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ノート プレースホルダー 2">
            <a:extLst>
              <a:ext uri="{FF2B5EF4-FFF2-40B4-BE49-F238E27FC236}">
                <a16:creationId xmlns:a16="http://schemas.microsoft.com/office/drawing/2014/main" id="{C75333DE-E86B-B037-4C16-3B42AB34B0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5844" name="スライド番号プレースホルダー 3">
            <a:extLst>
              <a:ext uri="{FF2B5EF4-FFF2-40B4-BE49-F238E27FC236}">
                <a16:creationId xmlns:a16="http://schemas.microsoft.com/office/drawing/2014/main" id="{DD19B286-77A7-EBFA-7EE2-43470C3655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84927" indent="-301895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207580" indent="-241516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90611" indent="-241516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173643" indent="-241516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656675" indent="-241516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3139707" indent="-241516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622739" indent="-241516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4105770" indent="-241516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FAC567CA-414B-4B2B-B71F-F0F825721D78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43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E38BC8-D089-48A9-BFA3-572C7FA5648A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568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D2385E-D92C-2EF3-9E81-2E7E02598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C4F4057-B1BD-880B-30D1-AEFC3C328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9F91F30-35E2-0A29-6EF9-9043BC2F6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03F8B-7AA9-410B-B988-DE101895B70F}" type="datetime1">
              <a:rPr kumimoji="1" lang="ja-JP" altLang="en-US" smtClean="0"/>
              <a:t>2025/1/14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37851B5-E332-165F-7039-2CACD8578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A220C6-E406-60CB-56DD-E0F22531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18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CAA223-A192-3E0E-E28C-58EDA5C65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237DFD6-E3F5-019C-724F-C3128BB8A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16BA070-A9C1-AD28-DA41-3B104F7B4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5CF81-F134-457E-ADFE-75D66E572AAC}" type="datetime1">
              <a:rPr kumimoji="1" lang="ja-JP" altLang="en-US" smtClean="0"/>
              <a:t>2025/1/14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A38DBC-400F-2021-6412-16E1C8176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583425-61F7-DB61-4E3A-84E15221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2205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04F8A99-446C-9A8F-D73E-DBE42870CD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CC99DE1-96F4-259A-0D61-14CCC135F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EC195A5-75A5-BDE5-0B91-EE261C31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E31F-3BF1-499C-947C-5A5DF1348F06}" type="datetime1">
              <a:rPr kumimoji="1" lang="ja-JP" altLang="en-US" smtClean="0"/>
              <a:t>2025/1/14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32A409C-17BE-3AB8-3D81-EDDFD30EE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60E7E7-1B24-4179-1EB8-8F1755456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7214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BC2EEA-FE5D-3395-E754-70FE31BA8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C2843A-B313-BF8D-CEDA-33B2BD5FB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D24822-DF0F-D23F-1CC2-F08B508CA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5FC8-473E-425D-A821-5EA322FCD537}" type="datetime1">
              <a:rPr kumimoji="1" lang="ja-JP" altLang="en-US" smtClean="0"/>
              <a:t>2025/1/14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E5DB4B-ED50-F7C2-C459-92C626A7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B4F233-8282-D7ED-5E0E-5D29FE1C6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874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F7E502-75BB-98CD-D322-A26638535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6B0E740-5CC4-AB99-34C5-DD71EF02A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491442C-9796-0548-2B0A-C52A48D9F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9B3BD-3BB2-4C58-853F-9522644751FA}" type="datetime1">
              <a:rPr kumimoji="1" lang="ja-JP" altLang="en-US" smtClean="0"/>
              <a:t>2025/1/14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E5BB960-734E-7EE0-E5E6-D85B4D002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B6A848-68A2-F030-002B-6255F6192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8633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F8B6F0-3F72-5C4C-7C91-6A9DBEEA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36DA33-099F-CBF1-0FFB-9D21BA97F9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D2102A2-8EE3-70D9-78D1-7B5CAF943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ECC50CF-389D-2C85-6B0A-46ED20480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6BF1-461A-450D-86FB-8CAC700E3657}" type="datetime1">
              <a:rPr kumimoji="1" lang="ja-JP" altLang="en-US" smtClean="0"/>
              <a:t>2025/1/14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1BD4A66-9B30-BE71-0F68-1EA54C567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43CEF76-1640-171A-31DA-835E92FC3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7441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BEEA0F-13B0-65D5-A9D5-2E1622D20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C46F2BE-57F7-7D1B-5D2A-29A3B28AE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034C9DA-C359-075B-318D-ECC1DBA0F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4C3585E-5D87-82DD-EF0B-4C6EE3C319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8199D5D-48C1-00A7-3C7F-CF142D4885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62002BE-BF31-7120-4E7E-8C31CD313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7CD7-078E-4079-978C-80DEB19B6C62}" type="datetime1">
              <a:rPr kumimoji="1" lang="ja-JP" altLang="en-US" smtClean="0"/>
              <a:t>2025/1/14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2ECF24A-E579-97E5-B286-48DDF31CC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4D318BD-A4DA-6D70-A6EC-4D7A6083F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970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1D659E-F485-5FB5-1959-AFB7C5943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F0FD2FA-2EEE-964A-EB68-B592907B9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4C83C-E494-4EF4-A2F7-E123BB33A126}" type="datetime1">
              <a:rPr kumimoji="1" lang="ja-JP" altLang="en-US" smtClean="0"/>
              <a:t>2025/1/14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6481E2E-0906-DE72-154D-EEF3156CB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036A987-6B9C-361A-31BA-24C5993D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4001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CB76BBD-CD89-97D5-1DE9-3AA206585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CC6E-C5C2-4FD4-B164-41659E38896B}" type="datetime1">
              <a:rPr kumimoji="1" lang="ja-JP" altLang="en-US" smtClean="0"/>
              <a:t>2025/1/14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85C6DBC-2470-D13B-35B8-EF6EAE59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D8F100-2B58-C4EB-385C-EC7075F1D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1134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1A53CD-CA18-944E-BC6B-47BDEA4FF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471F57-D620-7A5E-5316-69A946E18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65F2516-92D3-1481-428B-7F097279C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375A405-7E14-327F-4361-FEC6209A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C2CEF-308B-4B30-81AD-E02AE9AF3B4D}" type="datetime1">
              <a:rPr kumimoji="1" lang="ja-JP" altLang="en-US" smtClean="0"/>
              <a:t>2025/1/14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1E2C033-20A0-7215-D4AF-6D9B93DAA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8D03702-08B1-6F2E-8416-A0B5A3626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6856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CAAEE-DAEB-3C21-2563-B8BFDB87D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454D2E4-50CD-2779-D07E-BCC824FD1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118B181-D57B-AEAA-AE6A-700527C07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D3431B2-BE0C-FDEF-B012-1D6CC445A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5489-AD11-4508-9130-1B9630F73F61}" type="datetime1">
              <a:rPr kumimoji="1" lang="ja-JP" altLang="en-US" smtClean="0"/>
              <a:t>2025/1/14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9634F29-B152-DFA6-0EFA-382BD1178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A4B226D-BEE3-DEA9-5041-26CF7546C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3983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9D2400A-6175-C61B-DABF-A1F7893A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325949A-F579-F9E3-D14C-46BC0B87A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25D6EC-0777-8B9D-B67A-01A6A52627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defRPr>
            </a:lvl1pPr>
          </a:lstStyle>
          <a:p>
            <a:fld id="{83CD4F29-344F-47E7-A6C6-A1243AD27865}" type="datetime1">
              <a:rPr lang="ja-JP" altLang="en-US" smtClean="0"/>
              <a:t>2025/1/14</a:t>
            </a:fld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2EB86B6-9DCC-EAF9-2BD5-09E4049C0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A312280-F9D6-5E7F-D38E-C9DB2AD4E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defRPr>
            </a:lvl1pPr>
          </a:lstStyle>
          <a:p>
            <a:fld id="{BF5055FD-F514-4818-B4F2-C60FDA49F903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560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 Unicode MS" panose="020B0604020202020204" pitchFamily="50" charset="-128"/>
          <a:ea typeface="Arial Unicode MS" panose="020B060402020202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 Unicode MS" panose="020B0604020202020204" pitchFamily="50" charset="-128"/>
          <a:ea typeface="Arial Unicode MS" panose="020B060402020202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 Unicode MS" panose="020B0604020202020204" pitchFamily="50" charset="-128"/>
          <a:ea typeface="Arial Unicode MS" panose="020B060402020202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 Unicode MS" panose="020B0604020202020204" pitchFamily="50" charset="-128"/>
          <a:ea typeface="Arial Unicode MS" panose="020B060402020202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 Unicode MS" panose="020B0604020202020204" pitchFamily="50" charset="-128"/>
          <a:ea typeface="Arial Unicode MS" panose="020B060402020202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3">
            <a:extLst>
              <a:ext uri="{FF2B5EF4-FFF2-40B4-BE49-F238E27FC236}">
                <a16:creationId xmlns:a16="http://schemas.microsoft.com/office/drawing/2014/main" id="{D570C49A-1536-0ED1-E312-7F4A3E648BF4}"/>
              </a:ext>
            </a:extLst>
          </p:cNvPr>
          <p:cNvSpPr txBox="1">
            <a:spLocks/>
          </p:cNvSpPr>
          <p:nvPr/>
        </p:nvSpPr>
        <p:spPr>
          <a:xfrm>
            <a:off x="1237247" y="2819738"/>
            <a:ext cx="999486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defRPr>
            </a:lvl1pPr>
          </a:lstStyle>
          <a:p>
            <a:pPr algn="ctr"/>
            <a:r>
              <a:rPr lang="en-US" altLang="ja-JP" sz="6600" dirty="0"/>
              <a:t>Injector Upgrade Plan</a:t>
            </a:r>
            <a:endParaRPr lang="ja-JP" altLang="en-US" sz="6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681657-70DD-0E42-786B-15724323FD88}"/>
              </a:ext>
            </a:extLst>
          </p:cNvPr>
          <p:cNvSpPr txBox="1"/>
          <p:nvPr/>
        </p:nvSpPr>
        <p:spPr>
          <a:xfrm>
            <a:off x="1698801" y="5073190"/>
            <a:ext cx="8794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F. Miyahara</a:t>
            </a:r>
            <a:r>
              <a:rPr lang="ja-JP" altLang="en-US" sz="2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 </a:t>
            </a:r>
            <a:r>
              <a:rPr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(KEK, Acc. Lab.) for Injector Linac Group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89F7D5D-1EF2-B1F2-3EF6-16916DE8915B}"/>
              </a:ext>
            </a:extLst>
          </p:cNvPr>
          <p:cNvSpPr txBox="1"/>
          <p:nvPr/>
        </p:nvSpPr>
        <p:spPr>
          <a:xfrm>
            <a:off x="6781800" y="0"/>
            <a:ext cx="5543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The 28th KEKB Accelerator Review Committee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5E72F70-7AED-2ECD-98E2-03B861176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5944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0BA84A54-4337-7DDD-6689-8969C2BD4E23}"/>
              </a:ext>
            </a:extLst>
          </p:cNvPr>
          <p:cNvGrpSpPr/>
          <p:nvPr/>
        </p:nvGrpSpPr>
        <p:grpSpPr>
          <a:xfrm>
            <a:off x="1643122" y="2342984"/>
            <a:ext cx="8064897" cy="4199205"/>
            <a:chOff x="1371156" y="1795195"/>
            <a:chExt cx="9422178" cy="4905910"/>
          </a:xfrm>
        </p:grpSpPr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3817D366-4347-6E45-2920-770B0F65F984}"/>
                </a:ext>
              </a:extLst>
            </p:cNvPr>
            <p:cNvGrpSpPr/>
            <p:nvPr/>
          </p:nvGrpSpPr>
          <p:grpSpPr>
            <a:xfrm>
              <a:off x="1371156" y="1795195"/>
              <a:ext cx="9422178" cy="4905910"/>
              <a:chOff x="1371156" y="1795195"/>
              <a:chExt cx="9422178" cy="4905910"/>
            </a:xfrm>
          </p:grpSpPr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AAC2A7BE-BA28-4169-5148-8ACB0245A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71156" y="1795195"/>
                <a:ext cx="9005299" cy="4905910"/>
              </a:xfrm>
              <a:prstGeom prst="rect">
                <a:avLst/>
              </a:prstGeom>
            </p:spPr>
          </p:pic>
          <p:cxnSp>
            <p:nvCxnSpPr>
              <p:cNvPr id="12" name="直線矢印コネクタ 11">
                <a:extLst>
                  <a:ext uri="{FF2B5EF4-FFF2-40B4-BE49-F238E27FC236}">
                    <a16:creationId xmlns:a16="http://schemas.microsoft.com/office/drawing/2014/main" id="{85FF3F0F-05C1-854A-3D92-969BF65198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16564" y="2800454"/>
                <a:ext cx="1076770" cy="392665"/>
              </a:xfrm>
              <a:prstGeom prst="straightConnector1">
                <a:avLst/>
              </a:prstGeom>
              <a:ln w="57150">
                <a:solidFill>
                  <a:srgbClr val="4747FE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矢印コネクタ 15">
                <a:extLst>
                  <a:ext uri="{FF2B5EF4-FFF2-40B4-BE49-F238E27FC236}">
                    <a16:creationId xmlns:a16="http://schemas.microsoft.com/office/drawing/2014/main" id="{15FBF9EB-77AC-458B-AF96-7147F7BBF4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81668" y="3099242"/>
                <a:ext cx="1068971" cy="311418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39A4DE48-7B84-3AA3-1540-13870409DDB5}"/>
                </a:ext>
              </a:extLst>
            </p:cNvPr>
            <p:cNvGrpSpPr/>
            <p:nvPr/>
          </p:nvGrpSpPr>
          <p:grpSpPr>
            <a:xfrm>
              <a:off x="2492142" y="3294343"/>
              <a:ext cx="5801752" cy="3102375"/>
              <a:chOff x="2492142" y="3294343"/>
              <a:chExt cx="5801752" cy="3102375"/>
            </a:xfrm>
          </p:grpSpPr>
          <p:cxnSp>
            <p:nvCxnSpPr>
              <p:cNvPr id="22" name="直線コネクタ 21">
                <a:extLst>
                  <a:ext uri="{FF2B5EF4-FFF2-40B4-BE49-F238E27FC236}">
                    <a16:creationId xmlns:a16="http://schemas.microsoft.com/office/drawing/2014/main" id="{95C8DDD6-5304-FED7-4832-775C9D1D9D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1340" y="5486360"/>
                <a:ext cx="1276051" cy="910358"/>
              </a:xfrm>
              <a:prstGeom prst="line">
                <a:avLst/>
              </a:prstGeom>
              <a:ln w="57150">
                <a:solidFill>
                  <a:srgbClr val="FFFF00"/>
                </a:solidFill>
                <a:headEnd type="triangl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>
                <a:extLst>
                  <a:ext uri="{FF2B5EF4-FFF2-40B4-BE49-F238E27FC236}">
                    <a16:creationId xmlns:a16="http://schemas.microsoft.com/office/drawing/2014/main" id="{B807B25D-F730-E9C7-4A60-7AB874F7D9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0327" y="5403273"/>
                <a:ext cx="877064" cy="961722"/>
              </a:xfrm>
              <a:prstGeom prst="line">
                <a:avLst/>
              </a:prstGeom>
              <a:ln w="57150">
                <a:solidFill>
                  <a:srgbClr val="FFFF00"/>
                </a:solidFill>
                <a:headEnd type="triangl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F814790A-A400-E006-2D2C-E31C3467A4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2538" y="4558012"/>
                <a:ext cx="811505" cy="761335"/>
              </a:xfrm>
              <a:prstGeom prst="line">
                <a:avLst/>
              </a:prstGeom>
              <a:ln w="57150">
                <a:solidFill>
                  <a:srgbClr val="FFFF00"/>
                </a:solidFill>
                <a:headEnd type="triangl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>
                <a:extLst>
                  <a:ext uri="{FF2B5EF4-FFF2-40B4-BE49-F238E27FC236}">
                    <a16:creationId xmlns:a16="http://schemas.microsoft.com/office/drawing/2014/main" id="{06FD9FCD-61A1-4056-F1FA-652B51AD6E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02170" y="4711010"/>
                <a:ext cx="1015348" cy="1173124"/>
              </a:xfrm>
              <a:prstGeom prst="line">
                <a:avLst/>
              </a:prstGeom>
              <a:ln w="57150">
                <a:solidFill>
                  <a:srgbClr val="FFFF00"/>
                </a:solidFill>
                <a:headEnd type="triangl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>
                <a:extLst>
                  <a:ext uri="{FF2B5EF4-FFF2-40B4-BE49-F238E27FC236}">
                    <a16:creationId xmlns:a16="http://schemas.microsoft.com/office/drawing/2014/main" id="{09D708C6-F702-BAE2-DC1D-9CCC14B362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92142" y="3294343"/>
                <a:ext cx="2108313" cy="1629126"/>
              </a:xfrm>
              <a:prstGeom prst="line">
                <a:avLst/>
              </a:prstGeom>
              <a:ln w="57150">
                <a:solidFill>
                  <a:srgbClr val="FFFF00"/>
                </a:solidFill>
                <a:headEnd type="triangl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>
                <a:extLst>
                  <a:ext uri="{FF2B5EF4-FFF2-40B4-BE49-F238E27FC236}">
                    <a16:creationId xmlns:a16="http://schemas.microsoft.com/office/drawing/2014/main" id="{5488BB81-F2A8-A1FE-0DCA-B43A00D3B0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576381" y="3310465"/>
                <a:ext cx="2161539" cy="1452436"/>
              </a:xfrm>
              <a:prstGeom prst="line">
                <a:avLst/>
              </a:prstGeom>
              <a:ln w="57150">
                <a:solidFill>
                  <a:srgbClr val="FFFF00"/>
                </a:solidFill>
                <a:headEnd type="triangl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>
                <a:extLst>
                  <a:ext uri="{FF2B5EF4-FFF2-40B4-BE49-F238E27FC236}">
                    <a16:creationId xmlns:a16="http://schemas.microsoft.com/office/drawing/2014/main" id="{3E2D9725-7844-39F8-54E3-835FBE842F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51508" y="4285995"/>
                <a:ext cx="742386" cy="476906"/>
              </a:xfrm>
              <a:prstGeom prst="line">
                <a:avLst/>
              </a:prstGeom>
              <a:ln w="57150">
                <a:solidFill>
                  <a:srgbClr val="FFFF00"/>
                </a:solidFill>
                <a:headEnd type="triangl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字幕 2">
            <a:extLst>
              <a:ext uri="{FF2B5EF4-FFF2-40B4-BE49-F238E27FC236}">
                <a16:creationId xmlns:a16="http://schemas.microsoft.com/office/drawing/2014/main" id="{26AA505B-7042-D03B-75EC-9E4E85BADEC6}"/>
              </a:ext>
            </a:extLst>
          </p:cNvPr>
          <p:cNvSpPr txBox="1">
            <a:spLocks/>
          </p:cNvSpPr>
          <p:nvPr/>
        </p:nvSpPr>
        <p:spPr>
          <a:xfrm>
            <a:off x="-2" y="-1"/>
            <a:ext cx="12074772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Beam diagnostic line with pulsed magnets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F96A5F5-E07C-B6BA-DE10-3F25EA09876F}"/>
              </a:ext>
            </a:extLst>
          </p:cNvPr>
          <p:cNvSpPr txBox="1"/>
          <p:nvPr/>
        </p:nvSpPr>
        <p:spPr>
          <a:xfrm>
            <a:off x="1643122" y="2373558"/>
            <a:ext cx="3281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Y. Okayasu, T. Kamitani, K. Yokoyama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3B40997-3959-1BFD-37FD-EC20C4781BB3}"/>
              </a:ext>
            </a:extLst>
          </p:cNvPr>
          <p:cNvSpPr txBox="1"/>
          <p:nvPr/>
        </p:nvSpPr>
        <p:spPr>
          <a:xfrm>
            <a:off x="9652235" y="296197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4747F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HER</a:t>
            </a:r>
            <a:endParaRPr kumimoji="1" lang="ja-JP" altLang="en-US" dirty="0">
              <a:solidFill>
                <a:srgbClr val="4747FE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647472C-183E-227C-8BA2-2FDEEA2463DB}"/>
              </a:ext>
            </a:extLst>
          </p:cNvPr>
          <p:cNvSpPr txBox="1"/>
          <p:nvPr/>
        </p:nvSpPr>
        <p:spPr>
          <a:xfrm>
            <a:off x="9746550" y="3331308"/>
            <a:ext cx="1377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Diagnostic </a:t>
            </a:r>
          </a:p>
          <a:p>
            <a:pPr algn="l"/>
            <a:r>
              <a:rPr lang="en-US" altLang="ja-JP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Line</a:t>
            </a:r>
          </a:p>
          <a:p>
            <a:pPr algn="l"/>
            <a:r>
              <a:rPr kumimoji="1" lang="en-US" altLang="ja-JP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(Damp line)</a:t>
            </a:r>
            <a:endParaRPr kumimoji="1" lang="ja-JP" altLang="en-US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EACB48D-28C7-AECF-335A-1933AA5D4A36}"/>
              </a:ext>
            </a:extLst>
          </p:cNvPr>
          <p:cNvSpPr txBox="1"/>
          <p:nvPr/>
        </p:nvSpPr>
        <p:spPr>
          <a:xfrm>
            <a:off x="4930272" y="6149620"/>
            <a:ext cx="3054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Newly installed pulsed magnets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A5B1AD5-B74D-168B-BF48-DF4FB9270DE9}"/>
              </a:ext>
            </a:extLst>
          </p:cNvPr>
          <p:cNvSpPr txBox="1"/>
          <p:nvPr/>
        </p:nvSpPr>
        <p:spPr>
          <a:xfrm>
            <a:off x="6761521" y="5339196"/>
            <a:ext cx="2643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Newly installed DC magnet</a:t>
            </a:r>
          </a:p>
          <a:p>
            <a:pPr algn="l"/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(BM_61_H1)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9CF59CA-524B-0C9E-4ECF-78E95D50213D}"/>
              </a:ext>
            </a:extLst>
          </p:cNvPr>
          <p:cNvSpPr txBox="1"/>
          <p:nvPr/>
        </p:nvSpPr>
        <p:spPr>
          <a:xfrm>
            <a:off x="6491272" y="5821582"/>
            <a:ext cx="2483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Newly installed collimator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7D39094-90CB-50F3-3CEE-BEA6ABF5D4CF}"/>
              </a:ext>
            </a:extLst>
          </p:cNvPr>
          <p:cNvSpPr txBox="1"/>
          <p:nvPr/>
        </p:nvSpPr>
        <p:spPr>
          <a:xfrm>
            <a:off x="2091073" y="3041402"/>
            <a:ext cx="3108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New beam position and profile monitor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8DE68665-4E68-717D-D80E-D1F5B2092FB1}"/>
              </a:ext>
            </a:extLst>
          </p:cNvPr>
          <p:cNvSpPr txBox="1"/>
          <p:nvPr/>
        </p:nvSpPr>
        <p:spPr>
          <a:xfrm>
            <a:off x="7584686" y="4719601"/>
            <a:ext cx="1688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New DC magnet</a:t>
            </a:r>
          </a:p>
          <a:p>
            <a:pPr algn="l"/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(BM_61_A1)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2">
                <a:extLst>
                  <a:ext uri="{FF2B5EF4-FFF2-40B4-BE49-F238E27FC236}">
                    <a16:creationId xmlns:a16="http://schemas.microsoft.com/office/drawing/2014/main" id="{78199970-73F4-71A5-D94A-027A511110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2552" y="644040"/>
                <a:ext cx="9686895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ja-JP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A beam diagnostic line using a pulsed magnet was developed to periodically </a:t>
                </a:r>
                <a:r>
                  <a:rPr kumimoji="0" lang="en-US" altLang="ja-JP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altLang="ja-JP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  <m:r>
                      <a:rPr kumimoji="0" lang="en-US" altLang="ja-JP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altLang="ja-JP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Hz) </a:t>
                </a:r>
                <a:r>
                  <a:rPr kumimoji="0" lang="ja-JP" altLang="ja-JP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guide the beam to the dump line for diagnostics even during HER injection.</a:t>
                </a:r>
              </a:p>
            </p:txBody>
          </p:sp>
        </mc:Choice>
        <mc:Fallback xmlns="">
          <p:sp>
            <p:nvSpPr>
              <p:cNvPr id="5" name="Rectangle 2">
                <a:extLst>
                  <a:ext uri="{FF2B5EF4-FFF2-40B4-BE49-F238E27FC236}">
                    <a16:creationId xmlns:a16="http://schemas.microsoft.com/office/drawing/2014/main" id="{78199970-73F4-71A5-D94A-027A511110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2552" y="644040"/>
                <a:ext cx="9686895" cy="1200329"/>
              </a:xfrm>
              <a:prstGeom prst="rect">
                <a:avLst/>
              </a:prstGeom>
              <a:blipFill>
                <a:blip r:embed="rId4"/>
                <a:stretch>
                  <a:fillRect l="-943" t="-3046" r="-943" b="-1167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7C39183-27A2-C4D3-D490-B586335F10FF}"/>
              </a:ext>
            </a:extLst>
          </p:cNvPr>
          <p:cNvSpPr txBox="1"/>
          <p:nvPr/>
        </p:nvSpPr>
        <p:spPr>
          <a:xfrm>
            <a:off x="3645439" y="6526789"/>
            <a:ext cx="4092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New pulsed diagnostic line (2024 Summer)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419C17C-88AC-CB81-2C69-67FDC5A8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107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8AA8B-01F6-688D-8579-59B970C15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B27E71E6-50FD-B330-1F3B-F977E17A6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805" y="5841431"/>
            <a:ext cx="472106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dirty="0">
                <a:latin typeface="Arial" panose="020B0604020202020204" pitchFamily="34" charset="0"/>
              </a:rPr>
              <a:t>Screen monitor with two adjustable insertion positions</a:t>
            </a:r>
            <a:endParaRPr kumimoji="0" lang="ja-JP" altLang="ja-JP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字幕 2">
            <a:extLst>
              <a:ext uri="{FF2B5EF4-FFF2-40B4-BE49-F238E27FC236}">
                <a16:creationId xmlns:a16="http://schemas.microsoft.com/office/drawing/2014/main" id="{DCBF0A5E-C4D7-DF65-8FD2-313A58D9F349}"/>
              </a:ext>
            </a:extLst>
          </p:cNvPr>
          <p:cNvSpPr txBox="1">
            <a:spLocks/>
          </p:cNvSpPr>
          <p:nvPr/>
        </p:nvSpPr>
        <p:spPr>
          <a:xfrm>
            <a:off x="-2" y="-1"/>
            <a:ext cx="12074772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Newly installed beam diagnostics devices and beam modes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AA94396-8E1A-DCAD-E3D7-6300515D5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3" r="28519" b="3889"/>
          <a:stretch/>
        </p:blipFill>
        <p:spPr>
          <a:xfrm rot="16200000">
            <a:off x="2277242" y="1989424"/>
            <a:ext cx="2193801" cy="5447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C9484FB-E34F-E7D9-3B41-756E913F3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1" t="20185" r="13631" b="31482"/>
          <a:stretch/>
        </p:blipFill>
        <p:spPr>
          <a:xfrm>
            <a:off x="8625861" y="615694"/>
            <a:ext cx="3375284" cy="1839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20742F23-A508-AF4B-87AC-337EFE754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5506" y="2530687"/>
            <a:ext cx="2903682" cy="534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 8-electrode position monitor with a wide dynamic range.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870A2E6-5C8A-715F-3111-0C4CB1008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5600" y="6160704"/>
            <a:ext cx="96379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screen monitor with two adjustable insertion positions. In the first position, it allows continuous measurement of the diagnostic line beam</a:t>
            </a:r>
            <a:r>
              <a:rPr kumimoji="0" lang="ja-JP" altLang="ja-JP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without 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interfering with the HER beam.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F0E40D16-CE87-510C-92D6-B14CAC0B4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79" y="634096"/>
            <a:ext cx="58315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beam monitor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ere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replaced with a new one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cover the entire beam 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orbit</a:t>
            </a: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77C2F23-71C7-1BD8-A091-112C52D48E7F}"/>
              </a:ext>
            </a:extLst>
          </p:cNvPr>
          <p:cNvSpPr txBox="1"/>
          <p:nvPr/>
        </p:nvSpPr>
        <p:spPr>
          <a:xfrm>
            <a:off x="9916920" y="50965"/>
            <a:ext cx="2084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F. Miyahara, T. Suwada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9" name="矢印: 左右 28">
            <a:extLst>
              <a:ext uri="{FF2B5EF4-FFF2-40B4-BE49-F238E27FC236}">
                <a16:creationId xmlns:a16="http://schemas.microsoft.com/office/drawing/2014/main" id="{3570D837-E09B-CDD0-4170-1E198F04551B}"/>
              </a:ext>
            </a:extLst>
          </p:cNvPr>
          <p:cNvSpPr/>
          <p:nvPr/>
        </p:nvSpPr>
        <p:spPr>
          <a:xfrm>
            <a:off x="4428777" y="1934187"/>
            <a:ext cx="2304621" cy="343389"/>
          </a:xfrm>
          <a:prstGeom prst="left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0000">
                <a:srgbClr val="FF6699"/>
              </a:gs>
              <a:gs pos="85000">
                <a:srgbClr val="FF6699"/>
              </a:gs>
              <a:gs pos="61000">
                <a:srgbClr val="FF6699"/>
              </a:gs>
              <a:gs pos="100000">
                <a:schemeClr val="bg1"/>
              </a:gs>
            </a:gsLst>
            <a:lin ang="0" scaled="0"/>
          </a:gra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矢印: 左右 29">
            <a:extLst>
              <a:ext uri="{FF2B5EF4-FFF2-40B4-BE49-F238E27FC236}">
                <a16:creationId xmlns:a16="http://schemas.microsoft.com/office/drawing/2014/main" id="{66E7977D-98A1-8465-FF3C-3D66C56E63DE}"/>
              </a:ext>
            </a:extLst>
          </p:cNvPr>
          <p:cNvSpPr/>
          <p:nvPr/>
        </p:nvSpPr>
        <p:spPr>
          <a:xfrm>
            <a:off x="728698" y="1934187"/>
            <a:ext cx="1667301" cy="343389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8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8163FCCD-DAE0-3AAD-E7C8-947F725DDAC2}"/>
              </a:ext>
            </a:extLst>
          </p:cNvPr>
          <p:cNvCxnSpPr>
            <a:cxnSpLocks/>
          </p:cNvCxnSpPr>
          <p:nvPr/>
        </p:nvCxnSpPr>
        <p:spPr>
          <a:xfrm>
            <a:off x="728698" y="1913862"/>
            <a:ext cx="0" cy="110046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9A5FF77C-6002-3FFD-1190-1EFFA4570D65}"/>
              </a:ext>
            </a:extLst>
          </p:cNvPr>
          <p:cNvCxnSpPr>
            <a:cxnSpLocks/>
          </p:cNvCxnSpPr>
          <p:nvPr/>
        </p:nvCxnSpPr>
        <p:spPr>
          <a:xfrm>
            <a:off x="6733398" y="1913862"/>
            <a:ext cx="0" cy="110046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7CFEAAFA-E9C9-59C6-DFF7-C2D25BDA402B}"/>
              </a:ext>
            </a:extLst>
          </p:cNvPr>
          <p:cNvCxnSpPr/>
          <p:nvPr/>
        </p:nvCxnSpPr>
        <p:spPr>
          <a:xfrm>
            <a:off x="728698" y="2914213"/>
            <a:ext cx="6004700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921BE4F-A795-0652-C4BF-35D91AA9C459}"/>
              </a:ext>
            </a:extLst>
          </p:cNvPr>
          <p:cNvSpPr txBox="1"/>
          <p:nvPr/>
        </p:nvSpPr>
        <p:spPr>
          <a:xfrm>
            <a:off x="935413" y="1359228"/>
            <a:ext cx="1253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HER Beam</a:t>
            </a:r>
          </a:p>
          <a:p>
            <a:r>
              <a:rPr kumimoji="1" lang="en-US" altLang="ja-JP" sz="1600" b="1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Transport 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FA8891B-4291-E53B-34DE-C0A28B96D980}"/>
              </a:ext>
            </a:extLst>
          </p:cNvPr>
          <p:cNvSpPr txBox="1"/>
          <p:nvPr/>
        </p:nvSpPr>
        <p:spPr>
          <a:xfrm>
            <a:off x="3276982" y="2603978"/>
            <a:ext cx="1001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60 mm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4EC87226-2781-678C-B443-18348F967DFE}"/>
              </a:ext>
            </a:extLst>
          </p:cNvPr>
          <p:cNvCxnSpPr>
            <a:cxnSpLocks/>
            <a:endCxn id="30" idx="3"/>
          </p:cNvCxnSpPr>
          <p:nvPr/>
        </p:nvCxnSpPr>
        <p:spPr>
          <a:xfrm>
            <a:off x="342078" y="2105881"/>
            <a:ext cx="386620" cy="1"/>
          </a:xfrm>
          <a:prstGeom prst="straightConnector1">
            <a:avLst/>
          </a:prstGeom>
          <a:ln w="349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5F2B7B89-7F6A-4D8C-3BD7-D42E5AAC7494}"/>
              </a:ext>
            </a:extLst>
          </p:cNvPr>
          <p:cNvCxnSpPr>
            <a:cxnSpLocks/>
          </p:cNvCxnSpPr>
          <p:nvPr/>
        </p:nvCxnSpPr>
        <p:spPr>
          <a:xfrm>
            <a:off x="339485" y="2106943"/>
            <a:ext cx="386620" cy="1"/>
          </a:xfrm>
          <a:prstGeom prst="straightConnector1">
            <a:avLst/>
          </a:prstGeom>
          <a:ln w="349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矢印: 左右 37">
            <a:extLst>
              <a:ext uri="{FF2B5EF4-FFF2-40B4-BE49-F238E27FC236}">
                <a16:creationId xmlns:a16="http://schemas.microsoft.com/office/drawing/2014/main" id="{CCFE6E15-96A7-478A-6073-9ACB72090E51}"/>
              </a:ext>
            </a:extLst>
          </p:cNvPr>
          <p:cNvSpPr/>
          <p:nvPr/>
        </p:nvSpPr>
        <p:spPr>
          <a:xfrm>
            <a:off x="2700060" y="1934187"/>
            <a:ext cx="1073275" cy="343389"/>
          </a:xfrm>
          <a:prstGeom prst="leftRightArrow">
            <a:avLst/>
          </a:prstGeom>
          <a:gradFill>
            <a:gsLst>
              <a:gs pos="28000">
                <a:srgbClr val="FF0000">
                  <a:alpha val="40000"/>
                </a:srgbClr>
              </a:gs>
              <a:gs pos="0">
                <a:schemeClr val="bg1"/>
              </a:gs>
              <a:gs pos="53000">
                <a:srgbClr val="FF0000"/>
              </a:gs>
              <a:gs pos="77000">
                <a:srgbClr val="FF0000">
                  <a:alpha val="40000"/>
                </a:srgbClr>
              </a:gs>
              <a:gs pos="100000">
                <a:schemeClr val="bg1"/>
              </a:gs>
            </a:gsLst>
            <a:lin ang="0" scaled="0"/>
          </a:gra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861E5065-0C5E-B830-D7A7-61C1D965F2AB}"/>
              </a:ext>
            </a:extLst>
          </p:cNvPr>
          <p:cNvCxnSpPr>
            <a:cxnSpLocks/>
          </p:cNvCxnSpPr>
          <p:nvPr/>
        </p:nvCxnSpPr>
        <p:spPr>
          <a:xfrm flipV="1">
            <a:off x="2378850" y="2106413"/>
            <a:ext cx="331200" cy="1061"/>
          </a:xfrm>
          <a:prstGeom prst="straightConnector1">
            <a:avLst/>
          </a:prstGeom>
          <a:ln w="349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B021AC53-E087-B48F-FCD5-0C4100B37657}"/>
              </a:ext>
            </a:extLst>
          </p:cNvPr>
          <p:cNvCxnSpPr>
            <a:cxnSpLocks/>
          </p:cNvCxnSpPr>
          <p:nvPr/>
        </p:nvCxnSpPr>
        <p:spPr>
          <a:xfrm flipV="1">
            <a:off x="3763468" y="2104819"/>
            <a:ext cx="676800" cy="1063"/>
          </a:xfrm>
          <a:prstGeom prst="straightConnector1">
            <a:avLst/>
          </a:prstGeom>
          <a:ln w="349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A46DBB32-E375-A5B5-57F6-D3A3E2D54370}"/>
              </a:ext>
            </a:extLst>
          </p:cNvPr>
          <p:cNvCxnSpPr>
            <a:cxnSpLocks/>
          </p:cNvCxnSpPr>
          <p:nvPr/>
        </p:nvCxnSpPr>
        <p:spPr>
          <a:xfrm flipV="1">
            <a:off x="6733398" y="2104819"/>
            <a:ext cx="420388" cy="2124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A9696F1-3352-7661-D08E-07931D0F2D2B}"/>
              </a:ext>
            </a:extLst>
          </p:cNvPr>
          <p:cNvSpPr txBox="1"/>
          <p:nvPr/>
        </p:nvSpPr>
        <p:spPr>
          <a:xfrm>
            <a:off x="2777441" y="1365443"/>
            <a:ext cx="904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FF4B4B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Dump</a:t>
            </a:r>
          </a:p>
          <a:p>
            <a:pPr algn="ctr"/>
            <a:r>
              <a:rPr lang="en-US" altLang="ja-JP" sz="1600" b="1" dirty="0">
                <a:solidFill>
                  <a:srgbClr val="FF4B4B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(7 GeV)</a:t>
            </a:r>
            <a:endParaRPr kumimoji="1" lang="en-US" altLang="ja-JP" sz="1600" b="1" dirty="0">
              <a:solidFill>
                <a:srgbClr val="FF4B4B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2FF4328-1CE1-4A31-BF9D-20B74BF0E269}"/>
              </a:ext>
            </a:extLst>
          </p:cNvPr>
          <p:cNvSpPr txBox="1"/>
          <p:nvPr/>
        </p:nvSpPr>
        <p:spPr>
          <a:xfrm>
            <a:off x="4906969" y="1359228"/>
            <a:ext cx="1196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FF66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Dump</a:t>
            </a:r>
          </a:p>
          <a:p>
            <a:pPr algn="ctr"/>
            <a:r>
              <a:rPr lang="en-US" altLang="ja-JP" sz="1600" b="1" dirty="0">
                <a:solidFill>
                  <a:srgbClr val="FF66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(~6.2 GeV)</a:t>
            </a:r>
            <a:endParaRPr kumimoji="1" lang="en-US" altLang="ja-JP" sz="1600" b="1" dirty="0">
              <a:solidFill>
                <a:srgbClr val="FF6699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CFB75C2-2D7A-FE5D-8F39-04DC5C70138C}"/>
              </a:ext>
            </a:extLst>
          </p:cNvPr>
          <p:cNvSpPr txBox="1"/>
          <p:nvPr/>
        </p:nvSpPr>
        <p:spPr>
          <a:xfrm>
            <a:off x="4636001" y="2285005"/>
            <a:ext cx="2118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FF6699"/>
                </a:solidFill>
              </a:rPr>
              <a:t>Accelerating structures in 5-sector  are used for giving beam </a:t>
            </a:r>
            <a:r>
              <a:rPr lang="en-US" altLang="ja-JP" sz="1200" b="1" u="sng" dirty="0">
                <a:solidFill>
                  <a:srgbClr val="FF6699"/>
                </a:solidFill>
              </a:rPr>
              <a:t>energy chirp</a:t>
            </a:r>
          </a:p>
        </p:txBody>
      </p:sp>
      <p:sp>
        <p:nvSpPr>
          <p:cNvPr id="46" name="Rectangle 1">
            <a:extLst>
              <a:ext uri="{FF2B5EF4-FFF2-40B4-BE49-F238E27FC236}">
                <a16:creationId xmlns:a16="http://schemas.microsoft.com/office/drawing/2014/main" id="{9C2EE55E-5C76-EC60-7AC2-8988D49C5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103" y="3035335"/>
            <a:ext cx="63295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horizontal range of the beam passing through the new monitor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97DC2A47-CE6F-9477-DCC5-4E3E47BDFA1E}"/>
              </a:ext>
            </a:extLst>
          </p:cNvPr>
          <p:cNvSpPr txBox="1"/>
          <p:nvPr/>
        </p:nvSpPr>
        <p:spPr>
          <a:xfrm>
            <a:off x="9779884" y="4233577"/>
            <a:ext cx="2252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/>
              <a:t>HER beam passes through left side of the screen</a:t>
            </a: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75DCF228-2FA2-0BBF-D510-46C3532EE0C8}"/>
              </a:ext>
            </a:extLst>
          </p:cNvPr>
          <p:cNvSpPr/>
          <p:nvPr/>
        </p:nvSpPr>
        <p:spPr>
          <a:xfrm>
            <a:off x="8156616" y="4178059"/>
            <a:ext cx="1609603" cy="43239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D959B81D-69BB-8859-421C-0673D38BC923}"/>
              </a:ext>
            </a:extLst>
          </p:cNvPr>
          <p:cNvSpPr/>
          <p:nvPr/>
        </p:nvSpPr>
        <p:spPr>
          <a:xfrm>
            <a:off x="7694811" y="4791948"/>
            <a:ext cx="1609603" cy="43239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楕円 48">
            <a:extLst>
              <a:ext uri="{FF2B5EF4-FFF2-40B4-BE49-F238E27FC236}">
                <a16:creationId xmlns:a16="http://schemas.microsoft.com/office/drawing/2014/main" id="{63ED0C11-8752-9CC9-77ED-01EF134AE4A7}"/>
              </a:ext>
            </a:extLst>
          </p:cNvPr>
          <p:cNvSpPr/>
          <p:nvPr/>
        </p:nvSpPr>
        <p:spPr>
          <a:xfrm>
            <a:off x="7558372" y="4129844"/>
            <a:ext cx="732408" cy="597160"/>
          </a:xfrm>
          <a:prstGeom prst="ellipse">
            <a:avLst/>
          </a:prstGeom>
          <a:gradFill flip="none" rotWithShape="1">
            <a:gsLst>
              <a:gs pos="41000">
                <a:schemeClr val="accent1">
                  <a:lumMod val="5000"/>
                  <a:lumOff val="95000"/>
                  <a:alpha val="0"/>
                </a:schemeClr>
              </a:gs>
              <a:gs pos="12000">
                <a:srgbClr val="0070C0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id="{F090D4C0-9DD1-F959-473A-2A4AA5D14A0D}"/>
              </a:ext>
            </a:extLst>
          </p:cNvPr>
          <p:cNvSpPr/>
          <p:nvPr/>
        </p:nvSpPr>
        <p:spPr>
          <a:xfrm>
            <a:off x="7558372" y="4721149"/>
            <a:ext cx="732408" cy="597160"/>
          </a:xfrm>
          <a:prstGeom prst="ellipse">
            <a:avLst/>
          </a:prstGeom>
          <a:gradFill flip="none" rotWithShape="1">
            <a:gsLst>
              <a:gs pos="41000">
                <a:schemeClr val="accent1">
                  <a:lumMod val="5000"/>
                  <a:lumOff val="95000"/>
                  <a:alpha val="0"/>
                </a:schemeClr>
              </a:gs>
              <a:gs pos="12000">
                <a:srgbClr val="0070C0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F0039DDF-ADA6-3418-A187-BF33B52AF4EA}"/>
              </a:ext>
            </a:extLst>
          </p:cNvPr>
          <p:cNvSpPr/>
          <p:nvPr/>
        </p:nvSpPr>
        <p:spPr>
          <a:xfrm>
            <a:off x="8039574" y="4109161"/>
            <a:ext cx="732408" cy="597160"/>
          </a:xfrm>
          <a:prstGeom prst="ellipse">
            <a:avLst/>
          </a:prstGeom>
          <a:gradFill flip="none" rotWithShape="1">
            <a:gsLst>
              <a:gs pos="41000">
                <a:schemeClr val="accent1">
                  <a:lumMod val="5000"/>
                  <a:lumOff val="95000"/>
                  <a:alpha val="0"/>
                </a:schemeClr>
              </a:gs>
              <a:gs pos="12000">
                <a:srgbClr val="FF0000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979EBDF6-C133-B00C-AF02-FEB7786D7191}"/>
              </a:ext>
            </a:extLst>
          </p:cNvPr>
          <p:cNvSpPr/>
          <p:nvPr/>
        </p:nvSpPr>
        <p:spPr>
          <a:xfrm>
            <a:off x="8039574" y="4700466"/>
            <a:ext cx="732408" cy="597160"/>
          </a:xfrm>
          <a:prstGeom prst="ellipse">
            <a:avLst/>
          </a:prstGeom>
          <a:gradFill flip="none" rotWithShape="1">
            <a:gsLst>
              <a:gs pos="41000">
                <a:schemeClr val="accent1">
                  <a:lumMod val="5000"/>
                  <a:lumOff val="95000"/>
                  <a:alpha val="0"/>
                </a:schemeClr>
              </a:gs>
              <a:gs pos="12000">
                <a:srgbClr val="FF0000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楕円 52">
            <a:extLst>
              <a:ext uri="{FF2B5EF4-FFF2-40B4-BE49-F238E27FC236}">
                <a16:creationId xmlns:a16="http://schemas.microsoft.com/office/drawing/2014/main" id="{0F7A281C-4C83-1F98-F14F-5DA09890F5D2}"/>
              </a:ext>
            </a:extLst>
          </p:cNvPr>
          <p:cNvSpPr/>
          <p:nvPr/>
        </p:nvSpPr>
        <p:spPr>
          <a:xfrm>
            <a:off x="8750589" y="4119503"/>
            <a:ext cx="732408" cy="597160"/>
          </a:xfrm>
          <a:prstGeom prst="ellipse">
            <a:avLst/>
          </a:prstGeom>
          <a:gradFill flip="none" rotWithShape="1">
            <a:gsLst>
              <a:gs pos="41000">
                <a:schemeClr val="accent1">
                  <a:lumMod val="5000"/>
                  <a:lumOff val="95000"/>
                  <a:alpha val="0"/>
                </a:schemeClr>
              </a:gs>
              <a:gs pos="12000">
                <a:srgbClr val="FF6699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楕円 53">
            <a:extLst>
              <a:ext uri="{FF2B5EF4-FFF2-40B4-BE49-F238E27FC236}">
                <a16:creationId xmlns:a16="http://schemas.microsoft.com/office/drawing/2014/main" id="{DF407701-B206-1CC7-C579-2F19F5AE0598}"/>
              </a:ext>
            </a:extLst>
          </p:cNvPr>
          <p:cNvSpPr/>
          <p:nvPr/>
        </p:nvSpPr>
        <p:spPr>
          <a:xfrm>
            <a:off x="8750589" y="4710808"/>
            <a:ext cx="732408" cy="597160"/>
          </a:xfrm>
          <a:prstGeom prst="ellipse">
            <a:avLst/>
          </a:prstGeom>
          <a:gradFill flip="none" rotWithShape="1">
            <a:gsLst>
              <a:gs pos="41000">
                <a:schemeClr val="accent1">
                  <a:lumMod val="5000"/>
                  <a:lumOff val="95000"/>
                  <a:alpha val="0"/>
                </a:schemeClr>
              </a:gs>
              <a:gs pos="12000">
                <a:srgbClr val="FF6699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6CCA0F85-CC49-BCF2-8C09-DFAB3BCD8DAA}"/>
              </a:ext>
            </a:extLst>
          </p:cNvPr>
          <p:cNvSpPr txBox="1"/>
          <p:nvPr/>
        </p:nvSpPr>
        <p:spPr>
          <a:xfrm>
            <a:off x="7567381" y="3824660"/>
            <a:ext cx="630697" cy="351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70C0"/>
                </a:solidFill>
              </a:rPr>
              <a:t>HER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A9A9F631-9FB4-580D-EFCC-53215D561A20}"/>
              </a:ext>
            </a:extLst>
          </p:cNvPr>
          <p:cNvSpPr txBox="1"/>
          <p:nvPr/>
        </p:nvSpPr>
        <p:spPr>
          <a:xfrm>
            <a:off x="8100147" y="3832074"/>
            <a:ext cx="720157" cy="351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7GeV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CCD6E888-D720-B7B8-BCCC-6D6A3754B26C}"/>
              </a:ext>
            </a:extLst>
          </p:cNvPr>
          <p:cNvSpPr txBox="1"/>
          <p:nvPr/>
        </p:nvSpPr>
        <p:spPr>
          <a:xfrm>
            <a:off x="8830689" y="3832072"/>
            <a:ext cx="785219" cy="351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FF6699"/>
                </a:solidFill>
              </a:rPr>
              <a:t>Low </a:t>
            </a:r>
            <a:r>
              <a:rPr lang="en-US" altLang="ja-JP" sz="1200" i="1" dirty="0">
                <a:solidFill>
                  <a:srgbClr val="FF6699"/>
                </a:solidFill>
              </a:rPr>
              <a:t>E</a:t>
            </a:r>
            <a:endParaRPr kumimoji="1" lang="ja-JP" altLang="en-US" sz="1200" dirty="0">
              <a:solidFill>
                <a:srgbClr val="FF6699"/>
              </a:solidFill>
            </a:endParaRPr>
          </a:p>
        </p:txBody>
      </p: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D7FE6B6B-B9F4-9E98-A003-B42311174150}"/>
              </a:ext>
            </a:extLst>
          </p:cNvPr>
          <p:cNvCxnSpPr/>
          <p:nvPr/>
        </p:nvCxnSpPr>
        <p:spPr>
          <a:xfrm flipH="1">
            <a:off x="7669989" y="4710808"/>
            <a:ext cx="485005" cy="0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E1BAEC16-F842-8DF0-E0C2-96985D5EB85B}"/>
              </a:ext>
            </a:extLst>
          </p:cNvPr>
          <p:cNvSpPr txBox="1"/>
          <p:nvPr/>
        </p:nvSpPr>
        <p:spPr>
          <a:xfrm>
            <a:off x="6564357" y="420163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1st pos.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DA13743-3ED9-1B09-9EC7-C6EB9D442613}"/>
              </a:ext>
            </a:extLst>
          </p:cNvPr>
          <p:cNvSpPr txBox="1"/>
          <p:nvPr/>
        </p:nvSpPr>
        <p:spPr>
          <a:xfrm>
            <a:off x="6557705" y="483303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2nd pos.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E1C95D01-2D4D-4C83-1363-424BD219CB77}"/>
              </a:ext>
            </a:extLst>
          </p:cNvPr>
          <p:cNvSpPr txBox="1"/>
          <p:nvPr/>
        </p:nvSpPr>
        <p:spPr>
          <a:xfrm>
            <a:off x="7230821" y="5347630"/>
            <a:ext cx="4147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The insertion position of the screen and the beam position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1B7213E7-48DE-0424-8245-9A3363EDB5DC}"/>
              </a:ext>
            </a:extLst>
          </p:cNvPr>
          <p:cNvCxnSpPr/>
          <p:nvPr/>
        </p:nvCxnSpPr>
        <p:spPr>
          <a:xfrm flipH="1">
            <a:off x="9766219" y="4088312"/>
            <a:ext cx="485005" cy="0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矢印コネクタ 70">
            <a:extLst>
              <a:ext uri="{FF2B5EF4-FFF2-40B4-BE49-F238E27FC236}">
                <a16:creationId xmlns:a16="http://schemas.microsoft.com/office/drawing/2014/main" id="{88BA025B-2771-7779-18F1-FCF6FD5C50C7}"/>
              </a:ext>
            </a:extLst>
          </p:cNvPr>
          <p:cNvCxnSpPr>
            <a:cxnSpLocks/>
          </p:cNvCxnSpPr>
          <p:nvPr/>
        </p:nvCxnSpPr>
        <p:spPr>
          <a:xfrm flipH="1">
            <a:off x="10289324" y="4088312"/>
            <a:ext cx="235801" cy="0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166FB44D-EB5C-5751-FE8A-B0CE287B643B}"/>
              </a:ext>
            </a:extLst>
          </p:cNvPr>
          <p:cNvSpPr txBox="1"/>
          <p:nvPr/>
        </p:nvSpPr>
        <p:spPr>
          <a:xfrm>
            <a:off x="10512063" y="3978356"/>
            <a:ext cx="865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05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Home pos.</a:t>
            </a:r>
            <a:endParaRPr kumimoji="1" lang="ja-JP" altLang="en-US" sz="105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pic>
        <p:nvPicPr>
          <p:cNvPr id="75" name="図 74">
            <a:extLst>
              <a:ext uri="{FF2B5EF4-FFF2-40B4-BE49-F238E27FC236}">
                <a16:creationId xmlns:a16="http://schemas.microsoft.com/office/drawing/2014/main" id="{AFDA2EBB-43F2-647E-B3DC-2123F6677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150" y="825705"/>
            <a:ext cx="2316991" cy="102003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35C213-2FE3-CE3C-429C-6CB79804FF7A}"/>
              </a:ext>
            </a:extLst>
          </p:cNvPr>
          <p:cNvSpPr txBox="1"/>
          <p:nvPr/>
        </p:nvSpPr>
        <p:spPr>
          <a:xfrm>
            <a:off x="6922188" y="2383542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200" b="1" dirty="0">
                <a:solidFill>
                  <a:srgbClr val="FF66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B</a:t>
            </a:r>
            <a:r>
              <a:rPr kumimoji="1" lang="en-US" altLang="ja-JP" sz="1200" b="1" dirty="0">
                <a:solidFill>
                  <a:srgbClr val="FF66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unch length </a:t>
            </a:r>
          </a:p>
          <a:p>
            <a:pPr algn="l"/>
            <a:r>
              <a:rPr kumimoji="1" lang="en-US" altLang="ja-JP" sz="1200" b="1" dirty="0">
                <a:solidFill>
                  <a:srgbClr val="FF66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measurement</a:t>
            </a:r>
            <a:endParaRPr kumimoji="1" lang="ja-JP" altLang="en-US" sz="1200" b="1" dirty="0">
              <a:solidFill>
                <a:srgbClr val="FF6699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D56E7150-BCFB-CC53-F1FB-1F89B20B03D4}"/>
              </a:ext>
            </a:extLst>
          </p:cNvPr>
          <p:cNvCxnSpPr>
            <a:cxnSpLocks/>
          </p:cNvCxnSpPr>
          <p:nvPr/>
        </p:nvCxnSpPr>
        <p:spPr>
          <a:xfrm flipV="1">
            <a:off x="6623876" y="2530687"/>
            <a:ext cx="371848" cy="242568"/>
          </a:xfrm>
          <a:prstGeom prst="straightConnector1">
            <a:avLst/>
          </a:prstGeom>
          <a:ln>
            <a:solidFill>
              <a:srgbClr val="FF669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6DBB35F-1C3E-F374-85B6-7185BE0A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6832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6BB7A60E-1BC0-5CD2-F51A-F26E9E77EFDA}"/>
              </a:ext>
            </a:extLst>
          </p:cNvPr>
          <p:cNvSpPr txBox="1"/>
          <p:nvPr/>
        </p:nvSpPr>
        <p:spPr>
          <a:xfrm>
            <a:off x="600363" y="3106875"/>
            <a:ext cx="6899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sym typeface="Wingdings" panose="05000000000000000000" pitchFamily="2" charset="2"/>
              </a:rPr>
              <a:t>Preparation of beam modes for beam diagnostics  OK</a:t>
            </a:r>
            <a:endParaRPr kumimoji="1" lang="en-US" altLang="ja-JP" dirty="0">
              <a:latin typeface="Arial Unicode MS" panose="020B0604020202020204" pitchFamily="50" charset="-128"/>
              <a:ea typeface="Arial Unicode MS" panose="020B0604020202020204" pitchFamily="50" charset="-128"/>
              <a:sym typeface="Wingdings" panose="05000000000000000000" pitchFamily="2" charset="2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Passing 7 GeV e- beam to the HER BT</a:t>
            </a: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sym typeface="Wingdings" panose="05000000000000000000" pitchFamily="2" charset="2"/>
              </a:rPr>
              <a:t> OK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sym typeface="Wingdings" panose="05000000000000000000" pitchFamily="2" charset="2"/>
              </a:rPr>
              <a:t>Passing 7 GeV e- beam to the Diagnostic (Damp) line  OK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sym typeface="Wingdings" panose="05000000000000000000" pitchFamily="2" charset="2"/>
              </a:rPr>
              <a:t>Passing 6.2 GeV e- beam to the Diagnostic (Damp) line  OK</a:t>
            </a:r>
            <a:endParaRPr kumimoji="1" lang="en-US" altLang="ja-JP" dirty="0">
              <a:latin typeface="Arial Unicode MS" panose="020B0604020202020204" pitchFamily="50" charset="-128"/>
              <a:ea typeface="Arial Unicode MS" panose="020B0604020202020204" pitchFamily="50" charset="-128"/>
              <a:sym typeface="Wingdings" panose="05000000000000000000" pitchFamily="2" charset="2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D92E054-5B55-70B1-EFFC-987B4449B8AE}"/>
              </a:ext>
            </a:extLst>
          </p:cNvPr>
          <p:cNvSpPr txBox="1"/>
          <p:nvPr/>
        </p:nvSpPr>
        <p:spPr>
          <a:xfrm>
            <a:off x="279400" y="2665358"/>
            <a:ext cx="1407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Beam test: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4" name="字幕 2">
            <a:extLst>
              <a:ext uri="{FF2B5EF4-FFF2-40B4-BE49-F238E27FC236}">
                <a16:creationId xmlns:a16="http://schemas.microsoft.com/office/drawing/2014/main" id="{962A5EE9-0FA9-6389-56FC-993D9336A32E}"/>
              </a:ext>
            </a:extLst>
          </p:cNvPr>
          <p:cNvSpPr txBox="1">
            <a:spLocks/>
          </p:cNvSpPr>
          <p:nvPr/>
        </p:nvSpPr>
        <p:spPr>
          <a:xfrm>
            <a:off x="-2" y="-1"/>
            <a:ext cx="12074772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Utilization of the beam diagnostic line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20A32B6-D8D2-250D-1F41-2D852F021AD2}"/>
              </a:ext>
            </a:extLst>
          </p:cNvPr>
          <p:cNvSpPr txBox="1"/>
          <p:nvPr/>
        </p:nvSpPr>
        <p:spPr>
          <a:xfrm>
            <a:off x="600363" y="1175767"/>
            <a:ext cx="10798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Diagnostics of  a beam same as HER injection beam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For diagnosing the bunch length, utilizing 5-sector acc. structures  to apply an energy chirp</a:t>
            </a:r>
            <a:b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</a:b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sym typeface="Wingdings" panose="05000000000000000000" pitchFamily="2" charset="2"/>
              </a:rPr>
              <a:t></a:t>
            </a:r>
            <a:r>
              <a:rPr lang="ja-JP" altLang="en-US" sz="2000" dirty="0">
                <a:latin typeface="Arial Unicode MS" panose="020B0604020202020204" pitchFamily="50" charset="-128"/>
                <a:ea typeface="Arial Unicode MS" panose="020B0604020202020204" pitchFamily="50" charset="-128"/>
                <a:sym typeface="Wingdings" panose="05000000000000000000" pitchFamily="2" charset="2"/>
              </a:rPr>
              <a:t> 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sym typeface="Wingdings" panose="05000000000000000000" pitchFamily="2" charset="2"/>
              </a:rPr>
              <a:t>Beam energy at Linac end is ~6.2 GeV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sym typeface="Wingdings" panose="05000000000000000000" pitchFamily="2" charset="2"/>
              </a:rPr>
              <a:t>T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sym typeface="Wingdings" panose="05000000000000000000" pitchFamily="2" charset="2"/>
              </a:rPr>
              <a:t>est experiment using a beam dump</a:t>
            </a:r>
            <a:endParaRPr kumimoji="1" lang="en-US" altLang="ja-JP" sz="20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9EE41B8-6D71-3F52-BBA9-A972ECE6F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146" y="5082068"/>
            <a:ext cx="109665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During operations starting from September 2024, there w</a:t>
            </a:r>
            <a:r>
              <a:rPr kumimoji="0" lang="en-US" altLang="ja-JP" sz="2400" dirty="0">
                <a:solidFill>
                  <a:srgbClr val="7030A0"/>
                </a:solidFill>
                <a:latin typeface="Arial" panose="020B0604020202020204" pitchFamily="34" charset="0"/>
              </a:rPr>
              <a:t>as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 not enough </a:t>
            </a:r>
            <a:r>
              <a:rPr kumimoji="0" lang="en-US" altLang="ja-JP" sz="2400" dirty="0">
                <a:solidFill>
                  <a:srgbClr val="7030A0"/>
                </a:solidFill>
                <a:latin typeface="Arial" panose="020B0604020202020204" pitchFamily="34" charset="0"/>
              </a:rPr>
              <a:t>power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ja-JP" sz="2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 time to </a:t>
            </a:r>
            <a:r>
              <a:rPr kumimoji="0" lang="en-US" altLang="ja-JP" sz="2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perform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 sufficient beam tests using the </a:t>
            </a:r>
            <a:r>
              <a:rPr kumimoji="0" lang="en-US" altLang="ja-JP" sz="2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diagnostic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 line. </a:t>
            </a:r>
            <a:endParaRPr kumimoji="0" lang="en-US" altLang="ja-JP" sz="24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From the 2025 operations, full-scale </a:t>
            </a:r>
            <a:r>
              <a:rPr kumimoji="0" lang="en-US" altLang="ja-JP" sz="2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use of the beamline</a:t>
            </a:r>
            <a:r>
              <a:rPr kumimoji="0" lang="ja-JP" altLang="ja-JP" sz="24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 will be promoted.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63DE9C6-27AC-1FD3-90DE-166D4974D7B7}"/>
              </a:ext>
            </a:extLst>
          </p:cNvPr>
          <p:cNvSpPr txBox="1"/>
          <p:nvPr/>
        </p:nvSpPr>
        <p:spPr>
          <a:xfrm>
            <a:off x="279400" y="732264"/>
            <a:ext cx="2534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Use of the beamline</a:t>
            </a: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: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3C23573-17AD-1F8B-769C-ECDAF04F3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0828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DFC59-C2AD-A720-22EE-CF8CAAC54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F256060-F0AC-3252-4BF2-E802B8C00AEF}"/>
              </a:ext>
            </a:extLst>
          </p:cNvPr>
          <p:cNvSpPr txBox="1"/>
          <p:nvPr/>
        </p:nvSpPr>
        <p:spPr>
          <a:xfrm>
            <a:off x="1289034" y="2367171"/>
            <a:ext cx="96139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Beam tuning programs with machine learning</a:t>
            </a:r>
            <a:endParaRPr kumimoji="1" lang="en-US" altLang="ja-JP" sz="6600" b="1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E9B4A3D-F9CC-9A64-920A-E0FE1A82E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805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E9BFDAD5-4D04-DCD3-528C-3824EB16A09F}"/>
              </a:ext>
            </a:extLst>
          </p:cNvPr>
          <p:cNvSpPr/>
          <p:nvPr/>
        </p:nvSpPr>
        <p:spPr>
          <a:xfrm>
            <a:off x="6336145" y="5686731"/>
            <a:ext cx="5255491" cy="101688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BB961EE-0CE4-EEF4-3C0E-BAEAB9CE1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01"/>
          <a:stretch/>
        </p:blipFill>
        <p:spPr>
          <a:xfrm>
            <a:off x="6694444" y="1273657"/>
            <a:ext cx="4421102" cy="361035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32124B7-DDF3-6507-8DAA-DAB1B55B3595}"/>
              </a:ext>
            </a:extLst>
          </p:cNvPr>
          <p:cNvSpPr txBox="1"/>
          <p:nvPr/>
        </p:nvSpPr>
        <p:spPr>
          <a:xfrm>
            <a:off x="3187660" y="999307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Development by T. Natsui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D43BBB6-9FA1-2B23-6885-7757291BC55A}"/>
              </a:ext>
            </a:extLst>
          </p:cNvPr>
          <p:cNvSpPr txBox="1"/>
          <p:nvPr/>
        </p:nvSpPr>
        <p:spPr>
          <a:xfrm>
            <a:off x="188555" y="6294990"/>
            <a:ext cx="3861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i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</a:t>
            </a:r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= -(Q(BPM1)+Q(BPM2)+Q(BPM3))/Q(BPM0)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0131A1A-D6B2-BCE8-E0A0-63E9C19AD5BE}"/>
              </a:ext>
            </a:extLst>
          </p:cNvPr>
          <p:cNvSpPr txBox="1"/>
          <p:nvPr/>
        </p:nvSpPr>
        <p:spPr>
          <a:xfrm>
            <a:off x="87097" y="5925938"/>
            <a:ext cx="3963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rgbClr val="2C43F8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Example: </a:t>
            </a:r>
            <a:r>
              <a:rPr lang="en-US" altLang="ja-JP" sz="1600" dirty="0">
                <a:solidFill>
                  <a:srgbClr val="2C43F8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</a:t>
            </a:r>
            <a:r>
              <a:rPr kumimoji="1" lang="en-US" altLang="ja-JP" sz="1600" dirty="0">
                <a:solidFill>
                  <a:srgbClr val="2C43F8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aximizing beam transmission</a:t>
            </a:r>
            <a:endParaRPr kumimoji="1" lang="ja-JP" altLang="en-US" sz="1600" dirty="0">
              <a:solidFill>
                <a:srgbClr val="2C43F8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0AE588-1E6A-4E57-38DA-9937DD57EE00}"/>
              </a:ext>
            </a:extLst>
          </p:cNvPr>
          <p:cNvSpPr/>
          <p:nvPr/>
        </p:nvSpPr>
        <p:spPr>
          <a:xfrm>
            <a:off x="87098" y="5733508"/>
            <a:ext cx="4106802" cy="9701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EF0503C-4DF9-7D39-B969-432576A1C1FD}"/>
              </a:ext>
            </a:extLst>
          </p:cNvPr>
          <p:cNvSpPr txBox="1"/>
          <p:nvPr/>
        </p:nvSpPr>
        <p:spPr>
          <a:xfrm>
            <a:off x="6634986" y="4962327"/>
            <a:ext cx="510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process of the objective function decreasing during an optimization.</a:t>
            </a:r>
            <a:endParaRPr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E04CE57-59CA-B5E7-6206-6269A6B3FF51}"/>
              </a:ext>
            </a:extLst>
          </p:cNvPr>
          <p:cNvSpPr txBox="1"/>
          <p:nvPr/>
        </p:nvSpPr>
        <p:spPr>
          <a:xfrm>
            <a:off x="87097" y="3604097"/>
            <a:ext cx="1553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Example of an </a:t>
            </a:r>
          </a:p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optimization 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" name="字幕 2">
            <a:extLst>
              <a:ext uri="{FF2B5EF4-FFF2-40B4-BE49-F238E27FC236}">
                <a16:creationId xmlns:a16="http://schemas.microsoft.com/office/drawing/2014/main" id="{EE1B27B4-784E-48F5-9847-AF4AC65A4017}"/>
              </a:ext>
            </a:extLst>
          </p:cNvPr>
          <p:cNvSpPr txBox="1">
            <a:spLocks/>
          </p:cNvSpPr>
          <p:nvPr/>
        </p:nvSpPr>
        <p:spPr>
          <a:xfrm>
            <a:off x="-2" y="-1"/>
            <a:ext cx="12074772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General optimization program using Bayesian Optimization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C921F67C-F4E0-7083-81CB-2A5FF379C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46" y="485298"/>
            <a:ext cx="109594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 general optimization program utilizing machine learning has been developed and is being actively used for various beam tuning</a:t>
            </a:r>
            <a:endParaRPr kumimoji="0" lang="ja-JP" altLang="ja-JP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D2AD75F-8ADA-F2CB-54CB-F0026096B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281" y="1273657"/>
            <a:ext cx="4106802" cy="4310685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811D7DD9-F152-6C06-32A8-D7F3DAFDFD0C}"/>
              </a:ext>
            </a:extLst>
          </p:cNvPr>
          <p:cNvSpPr/>
          <p:nvPr/>
        </p:nvSpPr>
        <p:spPr>
          <a:xfrm>
            <a:off x="2138994" y="3995981"/>
            <a:ext cx="788933" cy="19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4AD4B71E-A46F-2246-9DB9-9E3440B290C0}"/>
              </a:ext>
            </a:extLst>
          </p:cNvPr>
          <p:cNvCxnSpPr>
            <a:cxnSpLocks/>
            <a:stCxn id="8" idx="3"/>
            <a:endCxn id="14" idx="0"/>
          </p:cNvCxnSpPr>
          <p:nvPr/>
        </p:nvCxnSpPr>
        <p:spPr>
          <a:xfrm flipH="1">
            <a:off x="1076454" y="4160624"/>
            <a:ext cx="1178077" cy="133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9CC66BE0-4414-E58B-53C1-166E30A5BB25}"/>
              </a:ext>
            </a:extLst>
          </p:cNvPr>
          <p:cNvSpPr/>
          <p:nvPr/>
        </p:nvSpPr>
        <p:spPr>
          <a:xfrm>
            <a:off x="1640726" y="1748315"/>
            <a:ext cx="2127709" cy="221623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BB613FD-93B4-311E-64AA-566B6E85D2D7}"/>
              </a:ext>
            </a:extLst>
          </p:cNvPr>
          <p:cNvSpPr txBox="1"/>
          <p:nvPr/>
        </p:nvSpPr>
        <p:spPr>
          <a:xfrm>
            <a:off x="680134" y="1680894"/>
            <a:ext cx="960591" cy="25391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Parameters</a:t>
            </a:r>
            <a:endParaRPr kumimoji="1" lang="ja-JP" altLang="en-US" sz="105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BE4D5FD-3755-8241-4012-E7A41798C6A3}"/>
              </a:ext>
            </a:extLst>
          </p:cNvPr>
          <p:cNvSpPr txBox="1"/>
          <p:nvPr/>
        </p:nvSpPr>
        <p:spPr>
          <a:xfrm>
            <a:off x="3882880" y="2942629"/>
            <a:ext cx="1620957" cy="43088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1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Alias used in objective </a:t>
            </a:r>
          </a:p>
          <a:p>
            <a:pPr algn="l"/>
            <a:r>
              <a:rPr kumimoji="1" lang="en-US" altLang="ja-JP" sz="11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function</a:t>
            </a:r>
            <a:endParaRPr kumimoji="1" lang="ja-JP" altLang="en-US" sz="1100" dirty="0">
              <a:solidFill>
                <a:schemeClr val="accent5">
                  <a:lumMod val="60000"/>
                  <a:lumOff val="40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F0ECDC9-0C53-B4C8-C19F-C53E6BE528D0}"/>
              </a:ext>
            </a:extLst>
          </p:cNvPr>
          <p:cNvSpPr txBox="1"/>
          <p:nvPr/>
        </p:nvSpPr>
        <p:spPr>
          <a:xfrm>
            <a:off x="135330" y="5492632"/>
            <a:ext cx="1882247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Objective Function</a:t>
            </a:r>
            <a:endParaRPr kumimoji="1" lang="ja-JP" altLang="en-US" sz="16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3349455E-FF70-14F9-71CC-028A74713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0465" y="5733508"/>
            <a:ext cx="518682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Since </a:t>
            </a:r>
            <a:r>
              <a:rPr kumimoji="0" lang="en-US" altLang="ja-JP" dirty="0">
                <a:latin typeface="Arial" panose="020B0604020202020204" pitchFamily="34" charset="0"/>
              </a:rPr>
              <a:t>Kurata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-san developed a similar alternative program, two optimization programs are now available for use.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4B2A59F-6D63-DE32-E2B6-A1AC5D16D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0303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18CB6891-916A-090F-F641-D1E11DDE64FF}"/>
              </a:ext>
            </a:extLst>
          </p:cNvPr>
          <p:cNvSpPr txBox="1">
            <a:spLocks/>
          </p:cNvSpPr>
          <p:nvPr/>
        </p:nvSpPr>
        <p:spPr>
          <a:xfrm>
            <a:off x="-2" y="-1"/>
            <a:ext cx="7301347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Utilization of the optimization program</a:t>
            </a: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C3F6E0E4-93DB-07AC-6257-E4E930BB27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880910"/>
              </p:ext>
            </p:extLst>
          </p:nvPr>
        </p:nvGraphicFramePr>
        <p:xfrm>
          <a:off x="461818" y="1208773"/>
          <a:ext cx="11268364" cy="50292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726545">
                  <a:extLst>
                    <a:ext uri="{9D8B030D-6E8A-4147-A177-3AD203B41FA5}">
                      <a16:colId xmlns:a16="http://schemas.microsoft.com/office/drawing/2014/main" val="2024094063"/>
                    </a:ext>
                  </a:extLst>
                </a:gridCol>
                <a:gridCol w="2466110">
                  <a:extLst>
                    <a:ext uri="{9D8B030D-6E8A-4147-A177-3AD203B41FA5}">
                      <a16:colId xmlns:a16="http://schemas.microsoft.com/office/drawing/2014/main" val="3456092355"/>
                    </a:ext>
                  </a:extLst>
                </a:gridCol>
                <a:gridCol w="3075709">
                  <a:extLst>
                    <a:ext uri="{9D8B030D-6E8A-4147-A177-3AD203B41FA5}">
                      <a16:colId xmlns:a16="http://schemas.microsoft.com/office/drawing/2014/main" val="13858052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Purpose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Execution time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Execution interval or execution count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460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Maximization of positron yield at positron capture section exit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A few minute (When slightly deviating from the optimal conditions)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/>
                        <a:t>A few times in a day (</a:t>
                      </a:r>
                      <a:r>
                        <a:rPr kumimoji="1" lang="en-US" altLang="ja-JP" sz="1600" b="1" dirty="0"/>
                        <a:t>Automatically execute when the yield decrease</a:t>
                      </a:r>
                      <a:r>
                        <a:rPr kumimoji="1" lang="en-US" altLang="ja-JP" sz="1600" dirty="0"/>
                        <a:t>)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107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Maximization of the e+ beam transmission rate from positron capture section exit to SY2 (End of 2-sector)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~a few days</a:t>
                      </a:r>
                      <a:br>
                        <a:rPr kumimoji="1" lang="en-US" altLang="ja-JP" sz="1600" dirty="0"/>
                      </a:br>
                      <a:r>
                        <a:rPr kumimoji="1" lang="en-US" altLang="ja-JP" sz="1600" dirty="0"/>
                        <a:t>(~160 params. Execute the beamline in multiple parts)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Only once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34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/>
                        <a:t>Maximization of the e+ beam transmission rate from Linac (SY2) to Damping Ring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/>
                        <a:t>~20 min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/>
                        <a:t>Several times a day after Linac startup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06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1600" dirty="0"/>
                        <a:t>Align the vertical orbit of the electron 2nd bunch with that of the 1st bunch using fast kicker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A few minute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A few (Because each beam was stable before the gun problem)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316102"/>
                  </a:ext>
                </a:extLst>
              </a:tr>
              <a:tr h="4869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/>
                        <a:t>Minimization of emittance in the HER BT through beam orbit adjustments in the Linac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~30 min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A few times a month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365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/>
                        <a:t>Increase the beam transmission rate for both the 1st and 2nd bunches in the Linac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~20 min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Several times a day after Linac startup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560471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C074DAD-7960-DD6D-71C6-7C92209A6862}"/>
              </a:ext>
            </a:extLst>
          </p:cNvPr>
          <p:cNvSpPr txBox="1"/>
          <p:nvPr/>
        </p:nvSpPr>
        <p:spPr>
          <a:xfrm>
            <a:off x="3332988" y="666804"/>
            <a:ext cx="5840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Typical use cases for machine learning programs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2F4F7C-F331-151C-4C57-20AD09FC9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818" y="6395221"/>
            <a:ext cx="50469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Operators may also use it independently.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76234F-914D-D06D-F65E-C498E7F8B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0641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6A46239A-B456-3D96-CF51-725C94F34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54" y="3371204"/>
            <a:ext cx="7571401" cy="92218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C35F99-9D2D-7232-BF3E-406980226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54" y="4381457"/>
            <a:ext cx="7571401" cy="830943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A567F96-C695-CC9B-A4AD-8D13D6F67F94}"/>
              </a:ext>
            </a:extLst>
          </p:cNvPr>
          <p:cNvSpPr/>
          <p:nvPr/>
        </p:nvSpPr>
        <p:spPr>
          <a:xfrm>
            <a:off x="7940454" y="4172972"/>
            <a:ext cx="308919" cy="210065"/>
          </a:xfrm>
          <a:prstGeom prst="rect">
            <a:avLst/>
          </a:prstGeom>
          <a:solidFill>
            <a:srgbClr val="FFD9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24371B5-847F-1570-F1FA-127DEE557B19}"/>
              </a:ext>
            </a:extLst>
          </p:cNvPr>
          <p:cNvSpPr txBox="1"/>
          <p:nvPr/>
        </p:nvSpPr>
        <p:spPr>
          <a:xfrm>
            <a:off x="8253669" y="4108727"/>
            <a:ext cx="1255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Quadrupole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C1651F5-C609-0E05-2E99-DE8AC0E95652}"/>
              </a:ext>
            </a:extLst>
          </p:cNvPr>
          <p:cNvSpPr/>
          <p:nvPr/>
        </p:nvSpPr>
        <p:spPr>
          <a:xfrm>
            <a:off x="7940454" y="4719792"/>
            <a:ext cx="308919" cy="2100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1DEEA09-6629-E97F-0E8A-E53E1E3F3C83}"/>
              </a:ext>
            </a:extLst>
          </p:cNvPr>
          <p:cNvSpPr txBox="1"/>
          <p:nvPr/>
        </p:nvSpPr>
        <p:spPr>
          <a:xfrm>
            <a:off x="8254381" y="4655547"/>
            <a:ext cx="1688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Dipole (steering)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" name="右中かっこ 15">
            <a:extLst>
              <a:ext uri="{FF2B5EF4-FFF2-40B4-BE49-F238E27FC236}">
                <a16:creationId xmlns:a16="http://schemas.microsoft.com/office/drawing/2014/main" id="{15D41ACE-DC1B-619B-E501-97F181B41CD7}"/>
              </a:ext>
            </a:extLst>
          </p:cNvPr>
          <p:cNvSpPr/>
          <p:nvPr/>
        </p:nvSpPr>
        <p:spPr>
          <a:xfrm>
            <a:off x="9789541" y="4022112"/>
            <a:ext cx="382138" cy="1103673"/>
          </a:xfrm>
          <a:prstGeom prst="rightBrace">
            <a:avLst>
              <a:gd name="adj1" fmla="val 30137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3501294F-3C56-9D1C-8A28-151FC6B3BF4C}"/>
              </a:ext>
            </a:extLst>
          </p:cNvPr>
          <p:cNvCxnSpPr>
            <a:cxnSpLocks/>
          </p:cNvCxnSpPr>
          <p:nvPr/>
        </p:nvCxnSpPr>
        <p:spPr>
          <a:xfrm>
            <a:off x="2560320" y="3496280"/>
            <a:ext cx="319771" cy="4637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9EF998E-B777-C185-E67E-90E38FF79E69}"/>
              </a:ext>
            </a:extLst>
          </p:cNvPr>
          <p:cNvSpPr txBox="1"/>
          <p:nvPr/>
        </p:nvSpPr>
        <p:spPr>
          <a:xfrm>
            <a:off x="1988623" y="3254123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Target</a:t>
            </a:r>
            <a:endParaRPr kumimoji="1" lang="ja-JP" altLang="en-US" sz="14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A600049-DFA5-6C30-EFC9-0F8E2216F169}"/>
              </a:ext>
            </a:extLst>
          </p:cNvPr>
          <p:cNvSpPr txBox="1"/>
          <p:nvPr/>
        </p:nvSpPr>
        <p:spPr>
          <a:xfrm>
            <a:off x="1187532" y="5284346"/>
            <a:ext cx="5639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Linac layout from the target to switch yard to Damping Ring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58F2907-805B-0350-D617-204BFAB4EFF8}"/>
              </a:ext>
            </a:extLst>
          </p:cNvPr>
          <p:cNvSpPr txBox="1"/>
          <p:nvPr/>
        </p:nvSpPr>
        <p:spPr>
          <a:xfrm>
            <a:off x="10124319" y="4427596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~160 parameters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7D7BF67-DDF9-B9B4-BC97-562FA20E5743}"/>
              </a:ext>
            </a:extLst>
          </p:cNvPr>
          <p:cNvSpPr txBox="1"/>
          <p:nvPr/>
        </p:nvSpPr>
        <p:spPr>
          <a:xfrm>
            <a:off x="10082640" y="5212400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Manual tuning is </a:t>
            </a:r>
          </a:p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almost impossible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6" name="字幕 2">
            <a:extLst>
              <a:ext uri="{FF2B5EF4-FFF2-40B4-BE49-F238E27FC236}">
                <a16:creationId xmlns:a16="http://schemas.microsoft.com/office/drawing/2014/main" id="{43D2C9C4-574B-BAD5-19A4-5F237859E019}"/>
              </a:ext>
            </a:extLst>
          </p:cNvPr>
          <p:cNvSpPr txBox="1">
            <a:spLocks/>
          </p:cNvSpPr>
          <p:nvPr/>
        </p:nvSpPr>
        <p:spPr>
          <a:xfrm>
            <a:off x="-2" y="-1"/>
            <a:ext cx="10233893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1. Maximization of e+ beam transmission rate up to SY2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5611380-C399-4F9B-78B3-B0D50B632AF0}"/>
              </a:ext>
            </a:extLst>
          </p:cNvPr>
          <p:cNvSpPr txBox="1"/>
          <p:nvPr/>
        </p:nvSpPr>
        <p:spPr>
          <a:xfrm>
            <a:off x="362429" y="507861"/>
            <a:ext cx="8417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rgbClr val="7030A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The challenges that led to </a:t>
            </a:r>
            <a:r>
              <a:rPr kumimoji="1" lang="en-US" altLang="ja-JP" sz="2000">
                <a:solidFill>
                  <a:srgbClr val="7030A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the development </a:t>
            </a:r>
            <a:r>
              <a:rPr kumimoji="1" lang="en-US" altLang="ja-JP" sz="2000" dirty="0">
                <a:solidFill>
                  <a:srgbClr val="7030A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of </a:t>
            </a:r>
            <a:r>
              <a:rPr kumimoji="1" lang="en-US" altLang="ja-JP" sz="2000">
                <a:solidFill>
                  <a:srgbClr val="7030A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machine learning program</a:t>
            </a:r>
            <a:endParaRPr kumimoji="1" lang="ja-JP" altLang="en-US" sz="2000" dirty="0">
              <a:solidFill>
                <a:srgbClr val="7030A0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19A935E3-CC39-82B2-7A3A-2D165C87560A}"/>
              </a:ext>
            </a:extLst>
          </p:cNvPr>
          <p:cNvCxnSpPr/>
          <p:nvPr/>
        </p:nvCxnSpPr>
        <p:spPr>
          <a:xfrm flipH="1">
            <a:off x="4131773" y="3620587"/>
            <a:ext cx="362758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496977E0-9F87-054D-CDCB-F197DE06BA5B}"/>
              </a:ext>
            </a:extLst>
          </p:cNvPr>
          <p:cNvCxnSpPr/>
          <p:nvPr/>
        </p:nvCxnSpPr>
        <p:spPr>
          <a:xfrm flipH="1">
            <a:off x="4131773" y="4316774"/>
            <a:ext cx="362758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50B25A6C-7371-97E7-C766-7F70364C5517}"/>
              </a:ext>
            </a:extLst>
          </p:cNvPr>
          <p:cNvCxnSpPr>
            <a:cxnSpLocks/>
          </p:cNvCxnSpPr>
          <p:nvPr/>
        </p:nvCxnSpPr>
        <p:spPr>
          <a:xfrm flipH="1">
            <a:off x="187954" y="4567314"/>
            <a:ext cx="6856779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F8F14FEB-4F5C-8013-5023-1669E4456432}"/>
              </a:ext>
            </a:extLst>
          </p:cNvPr>
          <p:cNvCxnSpPr>
            <a:cxnSpLocks/>
          </p:cNvCxnSpPr>
          <p:nvPr/>
        </p:nvCxnSpPr>
        <p:spPr>
          <a:xfrm flipH="1">
            <a:off x="187954" y="5249636"/>
            <a:ext cx="6856779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931B174F-3363-C36F-2C19-C3356756273C}"/>
              </a:ext>
            </a:extLst>
          </p:cNvPr>
          <p:cNvCxnSpPr>
            <a:cxnSpLocks/>
          </p:cNvCxnSpPr>
          <p:nvPr/>
        </p:nvCxnSpPr>
        <p:spPr>
          <a:xfrm flipV="1">
            <a:off x="4131773" y="3620587"/>
            <a:ext cx="0" cy="69618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6FFECADD-C0F7-F86F-6A28-C2E86C93EA20}"/>
              </a:ext>
            </a:extLst>
          </p:cNvPr>
          <p:cNvCxnSpPr>
            <a:cxnSpLocks/>
          </p:cNvCxnSpPr>
          <p:nvPr/>
        </p:nvCxnSpPr>
        <p:spPr>
          <a:xfrm flipV="1">
            <a:off x="7044733" y="4588159"/>
            <a:ext cx="0" cy="64677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図 46">
            <a:extLst>
              <a:ext uri="{FF2B5EF4-FFF2-40B4-BE49-F238E27FC236}">
                <a16:creationId xmlns:a16="http://schemas.microsoft.com/office/drawing/2014/main" id="{D3A15FBD-4E0F-B684-4F9C-C564571C76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326" b="20501"/>
          <a:stretch/>
        </p:blipFill>
        <p:spPr>
          <a:xfrm>
            <a:off x="1250195" y="1091036"/>
            <a:ext cx="7807160" cy="1116844"/>
          </a:xfrm>
          <a:prstGeom prst="rect">
            <a:avLst/>
          </a:prstGeom>
        </p:spPr>
      </p:pic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08B03DE7-793C-4227-445B-94B6D6A953C7}"/>
              </a:ext>
            </a:extLst>
          </p:cNvPr>
          <p:cNvCxnSpPr/>
          <p:nvPr/>
        </p:nvCxnSpPr>
        <p:spPr>
          <a:xfrm>
            <a:off x="4681104" y="1313106"/>
            <a:ext cx="1320800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AAC13AE7-5D43-8E0C-5C8B-EFB8F2562AF9}"/>
              </a:ext>
            </a:extLst>
          </p:cNvPr>
          <p:cNvCxnSpPr/>
          <p:nvPr/>
        </p:nvCxnSpPr>
        <p:spPr>
          <a:xfrm>
            <a:off x="4681104" y="1459156"/>
            <a:ext cx="1320800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10C1591F-7D3A-4E5F-97A4-CF93E18BA143}"/>
              </a:ext>
            </a:extLst>
          </p:cNvPr>
          <p:cNvCxnSpPr/>
          <p:nvPr/>
        </p:nvCxnSpPr>
        <p:spPr>
          <a:xfrm>
            <a:off x="6041122" y="1313106"/>
            <a:ext cx="0" cy="1460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10466BEC-5D66-94CA-578B-34F3EC899469}"/>
              </a:ext>
            </a:extLst>
          </p:cNvPr>
          <p:cNvSpPr txBox="1"/>
          <p:nvPr/>
        </p:nvSpPr>
        <p:spPr>
          <a:xfrm>
            <a:off x="6080341" y="120146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Beam loss</a:t>
            </a:r>
            <a:endParaRPr kumimoji="1" lang="ja-JP" altLang="en-US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C7578DC7-EF00-C9EB-2149-231AE7514589}"/>
              </a:ext>
            </a:extLst>
          </p:cNvPr>
          <p:cNvSpPr txBox="1"/>
          <p:nvPr/>
        </p:nvSpPr>
        <p:spPr>
          <a:xfrm rot="16200000">
            <a:off x="676160" y="1154711"/>
            <a:ext cx="68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Bunch </a:t>
            </a:r>
          </a:p>
          <a:p>
            <a:pPr algn="l"/>
            <a:r>
              <a:rPr kumimoji="1" lang="en-US" altLang="ja-JP" sz="12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Charge</a:t>
            </a:r>
            <a:endParaRPr kumimoji="1" lang="ja-JP" altLang="en-US" sz="1200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D32D48FE-BC4D-05BE-01EA-3E5AF6DA9BB6}"/>
              </a:ext>
            </a:extLst>
          </p:cNvPr>
          <p:cNvCxnSpPr>
            <a:cxnSpLocks/>
          </p:cNvCxnSpPr>
          <p:nvPr/>
        </p:nvCxnSpPr>
        <p:spPr>
          <a:xfrm>
            <a:off x="4482456" y="1042340"/>
            <a:ext cx="198648" cy="0"/>
          </a:xfrm>
          <a:prstGeom prst="line">
            <a:avLst/>
          </a:prstGeom>
          <a:ln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87889420-89FB-C02D-CC64-39AE9B71B5AE}"/>
              </a:ext>
            </a:extLst>
          </p:cNvPr>
          <p:cNvSpPr txBox="1"/>
          <p:nvPr/>
        </p:nvSpPr>
        <p:spPr>
          <a:xfrm>
            <a:off x="4620903" y="867143"/>
            <a:ext cx="1651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400" dirty="0">
                <a:solidFill>
                  <a:schemeClr val="accent2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e+ capture section</a:t>
            </a:r>
            <a:endParaRPr kumimoji="1" lang="ja-JP" altLang="en-US" sz="1400" dirty="0">
              <a:solidFill>
                <a:schemeClr val="accent2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:a16="http://schemas.microsoft.com/office/drawing/2014/main" id="{851EDFCF-95F3-5558-4835-329858B00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083" y="2166000"/>
            <a:ext cx="910705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In simulations, the transmission rate 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from capture section exit to 2-sector end 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was nearly 100%, but in the experiment, there was about a 40% loss, which could not be improved through manual adjustments</a:t>
            </a:r>
            <a:r>
              <a:rPr kumimoji="0" lang="en-US" altLang="ja-JP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四角形: 角を丸くする 60">
            <a:extLst>
              <a:ext uri="{FF2B5EF4-FFF2-40B4-BE49-F238E27FC236}">
                <a16:creationId xmlns:a16="http://schemas.microsoft.com/office/drawing/2014/main" id="{EED3776D-7978-AFFB-4E68-6BE8F542095D}"/>
              </a:ext>
            </a:extLst>
          </p:cNvPr>
          <p:cNvSpPr/>
          <p:nvPr/>
        </p:nvSpPr>
        <p:spPr>
          <a:xfrm>
            <a:off x="2843214" y="3620587"/>
            <a:ext cx="1277119" cy="723633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761EA1EE-1B4B-7C62-39BC-F9B31788B04E}"/>
              </a:ext>
            </a:extLst>
          </p:cNvPr>
          <p:cNvSpPr txBox="1"/>
          <p:nvPr/>
        </p:nvSpPr>
        <p:spPr>
          <a:xfrm>
            <a:off x="2862353" y="3109979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400" dirty="0">
                <a:solidFill>
                  <a:schemeClr val="accent2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e+ capture </a:t>
            </a:r>
          </a:p>
          <a:p>
            <a:pPr algn="l"/>
            <a:r>
              <a:rPr lang="en-US" altLang="ja-JP" sz="1400" dirty="0">
                <a:solidFill>
                  <a:schemeClr val="accent2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section</a:t>
            </a:r>
            <a:endParaRPr kumimoji="1" lang="ja-JP" altLang="en-US" sz="1400" dirty="0">
              <a:solidFill>
                <a:schemeClr val="accent2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D3F89DF4-CDD7-C9F3-3834-69C88DC6A036}"/>
              </a:ext>
            </a:extLst>
          </p:cNvPr>
          <p:cNvSpPr txBox="1"/>
          <p:nvPr/>
        </p:nvSpPr>
        <p:spPr>
          <a:xfrm>
            <a:off x="8378722" y="732113"/>
            <a:ext cx="1410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T. Natsui</a:t>
            </a:r>
            <a:endParaRPr lang="ja-JP" altLang="en-US" dirty="0"/>
          </a:p>
        </p:txBody>
      </p:sp>
      <p:sp>
        <p:nvSpPr>
          <p:cNvPr id="69" name="Rectangle 3">
            <a:extLst>
              <a:ext uri="{FF2B5EF4-FFF2-40B4-BE49-F238E27FC236}">
                <a16:creationId xmlns:a16="http://schemas.microsoft.com/office/drawing/2014/main" id="{11ED0997-2CF0-BC05-893A-197D1A342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993" y="6105846"/>
            <a:ext cx="8643832" cy="646331"/>
          </a:xfrm>
          <a:prstGeom prst="rect">
            <a:avLst/>
          </a:prstGeom>
          <a:noFill/>
          <a:ln w="9525">
            <a:solidFill>
              <a:srgbClr val="4747F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rgbClr val="4747FE"/>
                </a:solidFill>
                <a:effectLst/>
                <a:latin typeface="Arial" panose="020B0604020202020204" pitchFamily="34" charset="0"/>
              </a:rPr>
              <a:t>The application of machine learning was divided into multiple sections, and the transmission rate was sequentially increased from upstream.</a:t>
            </a:r>
          </a:p>
        </p:txBody>
      </p:sp>
      <p:sp>
        <p:nvSpPr>
          <p:cNvPr id="71" name="矢印: 上下 70">
            <a:extLst>
              <a:ext uri="{FF2B5EF4-FFF2-40B4-BE49-F238E27FC236}">
                <a16:creationId xmlns:a16="http://schemas.microsoft.com/office/drawing/2014/main" id="{9677471D-EBE8-5EA4-01AA-BFF02CB3A8DA}"/>
              </a:ext>
            </a:extLst>
          </p:cNvPr>
          <p:cNvSpPr/>
          <p:nvPr/>
        </p:nvSpPr>
        <p:spPr>
          <a:xfrm>
            <a:off x="10797261" y="4796928"/>
            <a:ext cx="185064" cy="328857"/>
          </a:xfrm>
          <a:prstGeom prst="upDown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矢印: 右 71">
            <a:extLst>
              <a:ext uri="{FF2B5EF4-FFF2-40B4-BE49-F238E27FC236}">
                <a16:creationId xmlns:a16="http://schemas.microsoft.com/office/drawing/2014/main" id="{E3E28730-875C-AC18-801C-82547F0CE1F3}"/>
              </a:ext>
            </a:extLst>
          </p:cNvPr>
          <p:cNvSpPr/>
          <p:nvPr/>
        </p:nvSpPr>
        <p:spPr>
          <a:xfrm rot="8171227">
            <a:off x="8685052" y="5468818"/>
            <a:ext cx="1053930" cy="369332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4B142CE9-9752-BCFA-8436-D6247785AB96}"/>
              </a:ext>
            </a:extLst>
          </p:cNvPr>
          <p:cNvSpPr txBox="1"/>
          <p:nvPr/>
        </p:nvSpPr>
        <p:spPr>
          <a:xfrm>
            <a:off x="9509141" y="21211"/>
            <a:ext cx="283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>
                    <a:lumMod val="50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Briefly reported in the last review</a:t>
            </a:r>
            <a:endParaRPr kumimoji="1" lang="ja-JP" altLang="en-US" sz="2000" dirty="0">
              <a:solidFill>
                <a:schemeClr val="bg1">
                  <a:lumMod val="50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07A7524-FEA8-F11A-7BFC-A2D7F0851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5766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BBD762-171B-15D0-1EDD-B0EC24A57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3B7C-4F0A-423C-9D38-F868D58D382D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, Word&#10;&#10;自動的に生成された説明">
            <a:extLst>
              <a:ext uri="{FF2B5EF4-FFF2-40B4-BE49-F238E27FC236}">
                <a16:creationId xmlns:a16="http://schemas.microsoft.com/office/drawing/2014/main" id="{FD6A7B04-E05E-146F-8F7F-F420BC432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6" y="988527"/>
            <a:ext cx="7609114" cy="46973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3F6580D-45E0-384C-DA83-F1D34DE13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9" r="29793" b="51637"/>
          <a:stretch/>
        </p:blipFill>
        <p:spPr>
          <a:xfrm>
            <a:off x="8643051" y="504092"/>
            <a:ext cx="3354311" cy="335317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6531BF-BB05-6542-AD6E-7FCF4C93B501}"/>
              </a:ext>
            </a:extLst>
          </p:cNvPr>
          <p:cNvSpPr txBox="1"/>
          <p:nvPr/>
        </p:nvSpPr>
        <p:spPr>
          <a:xfrm>
            <a:off x="8540668" y="545346"/>
            <a:ext cx="8643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Before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40C78E5-1036-859F-F378-59AF505A7818}"/>
              </a:ext>
            </a:extLst>
          </p:cNvPr>
          <p:cNvSpPr txBox="1"/>
          <p:nvPr/>
        </p:nvSpPr>
        <p:spPr>
          <a:xfrm>
            <a:off x="157018" y="6169709"/>
            <a:ext cx="8383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This</a:t>
            </a: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tuning process (~160 parameters) takes a few days, so we have only done it once so far.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AC0C1CF-7A44-6F2A-C36A-1618C7F5E09B}"/>
              </a:ext>
            </a:extLst>
          </p:cNvPr>
          <p:cNvSpPr txBox="1"/>
          <p:nvPr/>
        </p:nvSpPr>
        <p:spPr>
          <a:xfrm>
            <a:off x="7272004" y="67272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T. Natsui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7523C88A-B56A-7BAF-DF5A-4AB256C3B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3" t="51161" r="29792" b="1"/>
          <a:stretch/>
        </p:blipFill>
        <p:spPr>
          <a:xfrm>
            <a:off x="8610600" y="3138204"/>
            <a:ext cx="3365125" cy="335317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774E21C-905E-96FA-3D7C-C1EDECE99999}"/>
              </a:ext>
            </a:extLst>
          </p:cNvPr>
          <p:cNvSpPr txBox="1"/>
          <p:nvPr/>
        </p:nvSpPr>
        <p:spPr>
          <a:xfrm>
            <a:off x="8540668" y="3167896"/>
            <a:ext cx="6719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After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7C3E04-30EC-974B-4DFA-EDA3164B8756}"/>
              </a:ext>
            </a:extLst>
          </p:cNvPr>
          <p:cNvSpPr txBox="1"/>
          <p:nvPr/>
        </p:nvSpPr>
        <p:spPr>
          <a:xfrm>
            <a:off x="2725006" y="5725119"/>
            <a:ext cx="2898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Progression of tuning process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5" name="字幕 2">
            <a:extLst>
              <a:ext uri="{FF2B5EF4-FFF2-40B4-BE49-F238E27FC236}">
                <a16:creationId xmlns:a16="http://schemas.microsoft.com/office/drawing/2014/main" id="{58E1295B-17EC-EEBF-6212-A6132BE8D0B5}"/>
              </a:ext>
            </a:extLst>
          </p:cNvPr>
          <p:cNvSpPr txBox="1">
            <a:spLocks/>
          </p:cNvSpPr>
          <p:nvPr/>
        </p:nvSpPr>
        <p:spPr>
          <a:xfrm>
            <a:off x="-2" y="-1"/>
            <a:ext cx="11782427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1. e+ beam transmission rate after the optimization</a:t>
            </a:r>
          </a:p>
        </p:txBody>
      </p:sp>
    </p:spTree>
    <p:extLst>
      <p:ext uri="{BB962C8B-B14F-4D97-AF65-F5344CB8AC3E}">
        <p14:creationId xmlns:p14="http://schemas.microsoft.com/office/powerpoint/2010/main" val="2813754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BF408C53-B092-32C8-99C1-8A392BA0D8AE}"/>
              </a:ext>
            </a:extLst>
          </p:cNvPr>
          <p:cNvSpPr txBox="1">
            <a:spLocks/>
          </p:cNvSpPr>
          <p:nvPr/>
        </p:nvSpPr>
        <p:spPr>
          <a:xfrm>
            <a:off x="-2" y="-1"/>
            <a:ext cx="11687177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2. Maximization of e+ beam transmission rate from Linac to D</a:t>
            </a:r>
            <a:r>
              <a:rPr lang="en-US" altLang="ja-JP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</a:t>
            </a:r>
            <a:endParaRPr lang="en-US" sz="2800" b="1" kern="0" dirty="0">
              <a:solidFill>
                <a:srgbClr val="333399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D3AAC79-3671-AFF2-BE25-8AAA01C32A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994" b="20175"/>
          <a:stretch/>
        </p:blipFill>
        <p:spPr>
          <a:xfrm>
            <a:off x="388496" y="4738717"/>
            <a:ext cx="10553700" cy="1552576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BF375037-387E-10DC-246C-E0DA0FFA5446}"/>
              </a:ext>
            </a:extLst>
          </p:cNvPr>
          <p:cNvCxnSpPr>
            <a:cxnSpLocks/>
          </p:cNvCxnSpPr>
          <p:nvPr/>
        </p:nvCxnSpPr>
        <p:spPr>
          <a:xfrm>
            <a:off x="8503796" y="4643467"/>
            <a:ext cx="0" cy="390525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AAD6D38-0603-CD39-D5E3-2A46A7070A04}"/>
              </a:ext>
            </a:extLst>
          </p:cNvPr>
          <p:cNvSpPr txBox="1"/>
          <p:nvPr/>
        </p:nvSpPr>
        <p:spPr>
          <a:xfrm>
            <a:off x="8370446" y="4243357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0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Linac End</a:t>
            </a:r>
            <a:endParaRPr kumimoji="1" lang="ja-JP" altLang="en-US" sz="20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E171738-051E-CB33-66D4-4AD978C53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423" y="793470"/>
            <a:ext cx="4328645" cy="3160509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8882B26-F048-21D6-BDD7-8749E67342B7}"/>
              </a:ext>
            </a:extLst>
          </p:cNvPr>
          <p:cNvSpPr txBox="1"/>
          <p:nvPr/>
        </p:nvSpPr>
        <p:spPr>
          <a:xfrm>
            <a:off x="10024665" y="444341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T. Natsui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5E3154E-510C-D4EA-CE87-42D98827EA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057" b="43192"/>
          <a:stretch/>
        </p:blipFill>
        <p:spPr>
          <a:xfrm>
            <a:off x="1024719" y="1367074"/>
            <a:ext cx="5487914" cy="2657476"/>
          </a:xfrm>
          <a:prstGeom prst="rect">
            <a:avLst/>
          </a:prstGeom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CB070B38-34F0-A5F9-1517-E3C3E11F9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85946"/>
            <a:ext cx="5943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cause of the beam loss is likely the energy spread</a:t>
            </a:r>
          </a:p>
        </p:txBody>
      </p:sp>
      <p:sp>
        <p:nvSpPr>
          <p:cNvPr id="17" name="左中かっこ 16">
            <a:extLst>
              <a:ext uri="{FF2B5EF4-FFF2-40B4-BE49-F238E27FC236}">
                <a16:creationId xmlns:a16="http://schemas.microsoft.com/office/drawing/2014/main" id="{93825067-217D-EDB0-4DD0-F41376BCD2B5}"/>
              </a:ext>
            </a:extLst>
          </p:cNvPr>
          <p:cNvSpPr/>
          <p:nvPr/>
        </p:nvSpPr>
        <p:spPr>
          <a:xfrm>
            <a:off x="680403" y="1640710"/>
            <a:ext cx="249921" cy="957145"/>
          </a:xfrm>
          <a:prstGeom prst="leftBrace">
            <a:avLst>
              <a:gd name="adj1" fmla="val 30333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166AFC9-4C2E-7CDD-5002-44BA712F5C64}"/>
              </a:ext>
            </a:extLst>
          </p:cNvPr>
          <p:cNvSpPr txBox="1"/>
          <p:nvPr/>
        </p:nvSpPr>
        <p:spPr>
          <a:xfrm>
            <a:off x="228600" y="1026925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Tuning parameters: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4DB696A-DB1B-A1F4-054A-2754AB6360ED}"/>
              </a:ext>
            </a:extLst>
          </p:cNvPr>
          <p:cNvSpPr txBox="1"/>
          <p:nvPr/>
        </p:nvSpPr>
        <p:spPr>
          <a:xfrm>
            <a:off x="2590799" y="2912467"/>
            <a:ext cx="2315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rgbClr val="4747F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Quadrupole and steering magnets at 2-sector end.</a:t>
            </a:r>
            <a:endParaRPr kumimoji="1" lang="ja-JP" altLang="en-US" sz="1400" dirty="0">
              <a:solidFill>
                <a:srgbClr val="4747FE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0" name="左中かっこ 19">
            <a:extLst>
              <a:ext uri="{FF2B5EF4-FFF2-40B4-BE49-F238E27FC236}">
                <a16:creationId xmlns:a16="http://schemas.microsoft.com/office/drawing/2014/main" id="{658A5281-4494-B276-27D7-D5F26D3C21CE}"/>
              </a:ext>
            </a:extLst>
          </p:cNvPr>
          <p:cNvSpPr/>
          <p:nvPr/>
        </p:nvSpPr>
        <p:spPr>
          <a:xfrm flipH="1">
            <a:off x="2349692" y="2799837"/>
            <a:ext cx="241107" cy="737282"/>
          </a:xfrm>
          <a:prstGeom prst="leftBrace">
            <a:avLst>
              <a:gd name="adj1" fmla="val 30333"/>
              <a:gd name="adj2" fmla="val 50000"/>
            </a:avLst>
          </a:prstGeom>
          <a:ln>
            <a:solidFill>
              <a:srgbClr val="4747F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747FE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D2852A5-B773-35AA-0EA2-B1BAEFE94A4B}"/>
              </a:ext>
            </a:extLst>
          </p:cNvPr>
          <p:cNvSpPr txBox="1"/>
          <p:nvPr/>
        </p:nvSpPr>
        <p:spPr>
          <a:xfrm rot="16200000">
            <a:off x="-495730" y="2191998"/>
            <a:ext cx="1994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RF phases at 1-sector </a:t>
            </a:r>
          </a:p>
          <a:p>
            <a:pPr algn="l"/>
            <a:r>
              <a:rPr kumimoji="1" lang="en-US" altLang="ja-JP" sz="14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to 2-sector</a:t>
            </a:r>
            <a:endParaRPr kumimoji="1" lang="ja-JP" altLang="en-US" sz="14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CB31C80-7E8E-DF93-7CD9-A51F0F9D3B90}"/>
              </a:ext>
            </a:extLst>
          </p:cNvPr>
          <p:cNvSpPr txBox="1"/>
          <p:nvPr/>
        </p:nvSpPr>
        <p:spPr>
          <a:xfrm>
            <a:off x="7668706" y="6304002"/>
            <a:ext cx="4404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4.2 nC was achieved at the Linac end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CF58B9-CCB7-6A64-573C-2BA9FFED1B69}"/>
              </a:ext>
            </a:extLst>
          </p:cNvPr>
          <p:cNvSpPr txBox="1"/>
          <p:nvPr/>
        </p:nvSpPr>
        <p:spPr>
          <a:xfrm>
            <a:off x="388496" y="6304002"/>
            <a:ext cx="85683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Charge variation along the beamline after </a:t>
            </a:r>
            <a:r>
              <a:rPr kumimoji="1" lang="en-US" altLang="ja-JP" sz="1600" dirty="0" err="1">
                <a:latin typeface="Arial Unicode MS" panose="020B0604020202020204" pitchFamily="50" charset="-128"/>
                <a:ea typeface="Arial Unicode MS" panose="020B0604020202020204" pitchFamily="50" charset="-128"/>
              </a:rPr>
              <a:t>tuinig</a:t>
            </a:r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 </a:t>
            </a:r>
          </a:p>
          <a:p>
            <a:pPr algn="l"/>
            <a:r>
              <a:rPr lang="en-US" altLang="ja-JP" sz="14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(In the J-ARC, LTR and RTL, there are BPMs where charge calibration has not been performed correctly) </a:t>
            </a:r>
            <a:endParaRPr kumimoji="1" lang="ja-JP" altLang="en-US" sz="1400" dirty="0">
              <a:solidFill>
                <a:schemeClr val="bg2">
                  <a:lumMod val="50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9EECB89-792A-3C2C-8A5F-E03A71C34771}"/>
              </a:ext>
            </a:extLst>
          </p:cNvPr>
          <p:cNvSpPr txBox="1"/>
          <p:nvPr/>
        </p:nvSpPr>
        <p:spPr>
          <a:xfrm>
            <a:off x="8865745" y="6529046"/>
            <a:ext cx="2467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rgbClr val="FF7C07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The highest record so for</a:t>
            </a:r>
            <a:endParaRPr kumimoji="1" lang="ja-JP" altLang="en-US" sz="1600" dirty="0">
              <a:solidFill>
                <a:srgbClr val="FF7C07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98F2856-F7A0-E8F0-F299-BA8DA9A3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1578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B9E536-E9A9-F087-7D35-E1956CF86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11" y="560157"/>
            <a:ext cx="10515600" cy="657430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Auto-tuning for reduction of the emittance using SR monitors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83B0BB5E-F003-E173-E5C6-45CDE9D899C8}"/>
              </a:ext>
            </a:extLst>
          </p:cNvPr>
          <p:cNvGrpSpPr/>
          <p:nvPr/>
        </p:nvGrpSpPr>
        <p:grpSpPr>
          <a:xfrm>
            <a:off x="7737962" y="2557743"/>
            <a:ext cx="2808935" cy="2086963"/>
            <a:chOff x="6628980" y="2711677"/>
            <a:chExt cx="2808935" cy="208696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0CB145E-E1AB-2023-D8FF-1147507C27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6" t="9691" r="54605" b="64019"/>
            <a:stretch/>
          </p:blipFill>
          <p:spPr bwMode="auto">
            <a:xfrm>
              <a:off x="6628980" y="2711677"/>
              <a:ext cx="2808935" cy="2086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82E25D71-18EC-70CC-057B-FC0C4C0B5198}"/>
                </a:ext>
              </a:extLst>
            </p:cNvPr>
            <p:cNvSpPr txBox="1"/>
            <p:nvPr/>
          </p:nvSpPr>
          <p:spPr>
            <a:xfrm>
              <a:off x="8540414" y="2879428"/>
              <a:ext cx="7841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chemeClr val="bg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SR1</a:t>
              </a:r>
              <a:endParaRPr kumimoji="1" lang="ja-JP" altLang="en-US" sz="2400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endParaRPr>
            </a:p>
          </p:txBody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id="{DD32AF46-DD22-F6CD-30C5-71B94DAE1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62" b="19868"/>
          <a:stretch/>
        </p:blipFill>
        <p:spPr bwMode="auto">
          <a:xfrm>
            <a:off x="1170071" y="4871962"/>
            <a:ext cx="10269454" cy="117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D67B08E-63F3-E577-E62A-C37416B2707A}"/>
              </a:ext>
            </a:extLst>
          </p:cNvPr>
          <p:cNvSpPr txBox="1"/>
          <p:nvPr/>
        </p:nvSpPr>
        <p:spPr>
          <a:xfrm>
            <a:off x="4868741" y="6016512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Electron BT beam line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33E5AB76-1332-1DC5-9BA4-5CF72C3A28C2}"/>
              </a:ext>
            </a:extLst>
          </p:cNvPr>
          <p:cNvGrpSpPr/>
          <p:nvPr/>
        </p:nvGrpSpPr>
        <p:grpSpPr>
          <a:xfrm>
            <a:off x="2157837" y="2527525"/>
            <a:ext cx="2726594" cy="2147400"/>
            <a:chOff x="1800505" y="2935843"/>
            <a:chExt cx="2329543" cy="180235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5604E1E9-8908-4DCA-D4C4-43AEAC8560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4" t="9638" r="55467" b="64081"/>
            <a:stretch/>
          </p:blipFill>
          <p:spPr bwMode="auto">
            <a:xfrm>
              <a:off x="1800505" y="2935843"/>
              <a:ext cx="2329543" cy="1802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B4F39C22-7CBF-9051-77D1-C57F38D14B6E}"/>
                </a:ext>
              </a:extLst>
            </p:cNvPr>
            <p:cNvSpPr txBox="1"/>
            <p:nvPr/>
          </p:nvSpPr>
          <p:spPr>
            <a:xfrm>
              <a:off x="3276193" y="3042348"/>
              <a:ext cx="669994" cy="387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chemeClr val="bg1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SR0</a:t>
              </a:r>
              <a:endParaRPr kumimoji="1" lang="ja-JP" altLang="en-US" sz="2400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endParaRPr>
            </a:p>
          </p:txBody>
        </p:sp>
      </p:grp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1B13B8E1-F1E7-A027-41E7-F6F6F3CFBE04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3521134" y="4674925"/>
            <a:ext cx="2191348" cy="3878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D7207509-8D96-F2AB-F72F-C353B9C909A0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8134131" y="4644706"/>
            <a:ext cx="1008299" cy="4050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E8636BB-3D47-62F1-E165-41667B71DAAC}"/>
              </a:ext>
            </a:extLst>
          </p:cNvPr>
          <p:cNvSpPr txBox="1"/>
          <p:nvPr/>
        </p:nvSpPr>
        <p:spPr>
          <a:xfrm>
            <a:off x="11007059" y="952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M. Kurata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3" name="字幕 2">
            <a:extLst>
              <a:ext uri="{FF2B5EF4-FFF2-40B4-BE49-F238E27FC236}">
                <a16:creationId xmlns:a16="http://schemas.microsoft.com/office/drawing/2014/main" id="{C700A6D6-DE75-3FD9-2E43-35AF7F6FEE77}"/>
              </a:ext>
            </a:extLst>
          </p:cNvPr>
          <p:cNvSpPr txBox="1">
            <a:spLocks/>
          </p:cNvSpPr>
          <p:nvPr/>
        </p:nvSpPr>
        <p:spPr>
          <a:xfrm>
            <a:off x="-2" y="-1"/>
            <a:ext cx="10233893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3. Minimization of e- beam emittance at HER BT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468B0809-6BF4-E157-746A-1E33A4F86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502" y="6467492"/>
            <a:ext cx="110846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(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Since there is no SR monitor in the LTR BT, this 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tuning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cannot be performed with the positron beam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9A8EF58-AF55-812C-FAE2-846D2BF24EB6}"/>
              </a:ext>
            </a:extLst>
          </p:cNvPr>
          <p:cNvSpPr txBox="1"/>
          <p:nvPr/>
        </p:nvSpPr>
        <p:spPr>
          <a:xfrm>
            <a:off x="475939" y="1111462"/>
            <a:ext cx="10195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>
                <a:solidFill>
                  <a:srgbClr val="4747F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Low-emittance beam is important for injection to main ring with high injection efficiency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7681EDEF-0B17-B527-3813-DF79BCF4F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961" y="1684156"/>
            <a:ext cx="99889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Empirically, </a:t>
            </a:r>
            <a:r>
              <a:rPr kumimoji="0" lang="en-US" altLang="ja-JP" dirty="0">
                <a:latin typeface="Arial" panose="020B0604020202020204" pitchFamily="34" charset="0"/>
              </a:rPr>
              <a:t>a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djusting the 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beam orbit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reduce the beam size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observed by the SR monitor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leads to a reduction in emittance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E964754-0BCC-84C6-47FC-45099C344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0158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52B6692-C4B0-F1AD-EB35-859815B07F75}"/>
              </a:ext>
            </a:extLst>
          </p:cNvPr>
          <p:cNvSpPr txBox="1"/>
          <p:nvPr/>
        </p:nvSpPr>
        <p:spPr>
          <a:xfrm>
            <a:off x="1614629" y="154887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Contents</a:t>
            </a:r>
            <a:endParaRPr kumimoji="1" lang="ja-JP" altLang="en-US" sz="3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6BF9AF9-5A27-D5B0-A33F-3B41AFFBE057}"/>
              </a:ext>
            </a:extLst>
          </p:cNvPr>
          <p:cNvSpPr txBox="1"/>
          <p:nvPr/>
        </p:nvSpPr>
        <p:spPr>
          <a:xfrm>
            <a:off x="609600" y="382698"/>
            <a:ext cx="10972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upgrades performed in 2024 and the plans for the future will be reported.</a:t>
            </a:r>
            <a:endParaRPr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1FF8651-AB68-8EBA-E015-E43AB31670D4}"/>
              </a:ext>
            </a:extLst>
          </p:cNvPr>
          <p:cNvSpPr txBox="1"/>
          <p:nvPr/>
        </p:nvSpPr>
        <p:spPr>
          <a:xfrm>
            <a:off x="2169284" y="2300457"/>
            <a:ext cx="802495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kumimoji="1"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Fast Kicker to correct 2nd bunch orbit</a:t>
            </a:r>
          </a:p>
          <a:p>
            <a:pPr marL="514350" indent="-514350" algn="l">
              <a:buFont typeface="+mj-lt"/>
              <a:buAutoNum type="arabicPeriod"/>
            </a:pPr>
            <a:r>
              <a:rPr kumimoji="1"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Beam diagnostic Line with pulsed magnets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Beam tuning programs with machine learning</a:t>
            </a:r>
          </a:p>
          <a:p>
            <a:pPr marL="514350" indent="-514350" algn="l">
              <a:buFont typeface="+mj-lt"/>
              <a:buAutoNum type="arabicPeriod"/>
            </a:pPr>
            <a:r>
              <a:rPr kumimoji="1"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Big data analysis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HER BT Energy Compression System (ECS)</a:t>
            </a:r>
          </a:p>
          <a:p>
            <a:pPr marL="514350" indent="-514350" algn="l">
              <a:buFont typeface="+mj-lt"/>
              <a:buAutoNum type="arabicPeriod"/>
            </a:pPr>
            <a:r>
              <a:rPr kumimoji="1"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Summary</a:t>
            </a:r>
          </a:p>
          <a:p>
            <a:pPr marL="514350" indent="-514350" algn="l">
              <a:buFont typeface="+mj-lt"/>
              <a:buAutoNum type="arabicPeriod"/>
            </a:pPr>
            <a:endParaRPr kumimoji="1" lang="ja-JP" altLang="en-US" sz="28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71BC437-C857-441E-EDB5-988EDC6BF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6796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9A6B0-E1DD-8122-0735-9B189DD32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0B86AB0F-85BC-D95A-5878-67A43804ABFD}"/>
              </a:ext>
            </a:extLst>
          </p:cNvPr>
          <p:cNvGrpSpPr/>
          <p:nvPr/>
        </p:nvGrpSpPr>
        <p:grpSpPr>
          <a:xfrm>
            <a:off x="7110577" y="504092"/>
            <a:ext cx="4735499" cy="3122559"/>
            <a:chOff x="-3724657" y="527488"/>
            <a:chExt cx="6842927" cy="4523954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E87A2BC4-E8F8-1A41-F7DC-DD1A29C1A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724657" y="527488"/>
              <a:ext cx="6842927" cy="4523954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4B1D71F7-D57E-0377-DA21-6AD6B5A1B621}"/>
                </a:ext>
              </a:extLst>
            </p:cNvPr>
            <p:cNvSpPr txBox="1"/>
            <p:nvPr/>
          </p:nvSpPr>
          <p:spPr>
            <a:xfrm>
              <a:off x="-2460256" y="2118590"/>
              <a:ext cx="1179266" cy="432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l-GR" altLang="ja-JP" dirty="0">
                  <a:solidFill>
                    <a:srgbClr val="00B05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σ</a:t>
              </a:r>
              <a:r>
                <a:rPr kumimoji="1" lang="en-US" altLang="ja-JP" baseline="-25000" dirty="0">
                  <a:solidFill>
                    <a:srgbClr val="00B05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x</a:t>
              </a:r>
              <a:r>
                <a:rPr kumimoji="1" lang="en-US" altLang="ja-JP" dirty="0">
                  <a:solidFill>
                    <a:srgbClr val="00B05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(SR1)</a:t>
              </a:r>
              <a:endParaRPr kumimoji="1" lang="ja-JP" altLang="en-US" baseline="-25000" dirty="0">
                <a:solidFill>
                  <a:srgbClr val="00B05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0451F14-1E6F-6389-5033-4421539BED79}"/>
                </a:ext>
              </a:extLst>
            </p:cNvPr>
            <p:cNvSpPr txBox="1"/>
            <p:nvPr/>
          </p:nvSpPr>
          <p:spPr>
            <a:xfrm>
              <a:off x="-861676" y="2941979"/>
              <a:ext cx="1179266" cy="432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l-GR" altLang="ja-JP" dirty="0">
                  <a:solidFill>
                    <a:srgbClr val="0070C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σ</a:t>
              </a:r>
              <a:r>
                <a:rPr kumimoji="1" lang="en-US" altLang="ja-JP" baseline="-25000" dirty="0">
                  <a:solidFill>
                    <a:srgbClr val="0070C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y</a:t>
              </a:r>
              <a:r>
                <a:rPr kumimoji="1" lang="en-US" altLang="ja-JP" dirty="0">
                  <a:solidFill>
                    <a:srgbClr val="0070C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(SR1)</a:t>
              </a:r>
              <a:endParaRPr kumimoji="1" lang="ja-JP" altLang="en-US" baseline="-2500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0C9B5B53-9741-EC6A-902C-952474E91FEB}"/>
                </a:ext>
              </a:extLst>
            </p:cNvPr>
            <p:cNvSpPr txBox="1"/>
            <p:nvPr/>
          </p:nvSpPr>
          <p:spPr>
            <a:xfrm>
              <a:off x="956086" y="2433588"/>
              <a:ext cx="1113669" cy="432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C</a:t>
              </a:r>
              <a:r>
                <a:rPr kumimoji="1" lang="en-US" altLang="ja-JP" dirty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harge</a:t>
              </a:r>
              <a:endParaRPr kumimoji="1" lang="ja-JP" altLang="en-US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endParaRPr>
            </a:p>
          </p:txBody>
        </p:sp>
      </p:grp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F399DD-ED5D-8159-23BF-399386E32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5755" y="3366882"/>
            <a:ext cx="3072079" cy="5925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1800" dirty="0">
                <a:cs typeface="Arial Unicode MS" panose="020B0604020202020204" pitchFamily="50" charset="-128"/>
              </a:rPr>
              <a:t>Comparison of emittance at BT before and after tuning </a:t>
            </a:r>
            <a:endParaRPr lang="en-US" altLang="ja-JP" sz="1200" dirty="0">
              <a:cs typeface="Arial Unicode MS" panose="020B0604020202020204" pitchFamily="50" charset="-128"/>
            </a:endParaRPr>
          </a:p>
        </p:txBody>
      </p:sp>
      <p:graphicFrame>
        <p:nvGraphicFramePr>
          <p:cNvPr id="20" name="表 19">
            <a:extLst>
              <a:ext uri="{FF2B5EF4-FFF2-40B4-BE49-F238E27FC236}">
                <a16:creationId xmlns:a16="http://schemas.microsoft.com/office/drawing/2014/main" id="{ABEBEB63-04D6-A08A-CE23-E04E2F79B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422787"/>
              </p:ext>
            </p:extLst>
          </p:nvPr>
        </p:nvGraphicFramePr>
        <p:xfrm>
          <a:off x="3450728" y="3973138"/>
          <a:ext cx="4782135" cy="1342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016">
                  <a:extLst>
                    <a:ext uri="{9D8B030D-6E8A-4147-A177-3AD203B41FA5}">
                      <a16:colId xmlns:a16="http://schemas.microsoft.com/office/drawing/2014/main" val="1553964440"/>
                    </a:ext>
                  </a:extLst>
                </a:gridCol>
                <a:gridCol w="1505934">
                  <a:extLst>
                    <a:ext uri="{9D8B030D-6E8A-4147-A177-3AD203B41FA5}">
                      <a16:colId xmlns:a16="http://schemas.microsoft.com/office/drawing/2014/main" val="1438692974"/>
                    </a:ext>
                  </a:extLst>
                </a:gridCol>
                <a:gridCol w="1636185">
                  <a:extLst>
                    <a:ext uri="{9D8B030D-6E8A-4147-A177-3AD203B41FA5}">
                      <a16:colId xmlns:a16="http://schemas.microsoft.com/office/drawing/2014/main" val="248619723"/>
                    </a:ext>
                  </a:extLst>
                </a:gridCol>
              </a:tblGrid>
              <a:tr h="447451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</a:rPr>
                        <a:t>1</a:t>
                      </a:r>
                      <a:r>
                        <a:rPr kumimoji="1" lang="en-US" altLang="ja-JP" sz="2000" baseline="30000" dirty="0"/>
                        <a:t>st</a:t>
                      </a:r>
                      <a:r>
                        <a:rPr kumimoji="1" lang="en-US" altLang="ja-JP" sz="2000" dirty="0"/>
                        <a:t> bunch</a:t>
                      </a:r>
                      <a:endParaRPr kumimoji="1" lang="ja-JP" altLang="en-US" sz="2000" dirty="0"/>
                    </a:p>
                  </a:txBody>
                  <a:tcPr marL="110330" marR="110330" marT="55165" marB="55165"/>
                </a:tc>
                <a:tc>
                  <a:txBody>
                    <a:bodyPr/>
                    <a:lstStyle/>
                    <a:p>
                      <a:r>
                        <a:rPr kumimoji="1" lang="el-GR" altLang="ja-JP" sz="20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</a:rPr>
                        <a:t>ε</a:t>
                      </a:r>
                      <a:r>
                        <a:rPr kumimoji="1" lang="en-US" altLang="ja-JP" sz="2000" baseline="-25000" dirty="0"/>
                        <a:t>n,x </a:t>
                      </a:r>
                      <a:r>
                        <a:rPr kumimoji="1" lang="en-US" altLang="ja-JP" sz="2000" baseline="0" dirty="0"/>
                        <a:t>[µm]</a:t>
                      </a:r>
                      <a:endParaRPr kumimoji="1" lang="ja-JP" altLang="en-US" sz="2000" baseline="-25000" dirty="0"/>
                    </a:p>
                  </a:txBody>
                  <a:tcPr marL="110330" marR="110330" marT="55165" marB="5516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l-GR" altLang="ja-JP" sz="20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</a:rPr>
                        <a:t>ε</a:t>
                      </a:r>
                      <a:r>
                        <a:rPr kumimoji="1" lang="en-US" altLang="ja-JP" sz="2000" baseline="-25000" dirty="0"/>
                        <a:t>n,y </a:t>
                      </a:r>
                      <a:r>
                        <a:rPr kumimoji="1" lang="en-US" altLang="ja-JP" sz="2000" baseline="0" dirty="0"/>
                        <a:t>[µm]</a:t>
                      </a:r>
                      <a:endParaRPr kumimoji="1" lang="ja-JP" altLang="en-US" sz="2000" baseline="-25000" dirty="0"/>
                    </a:p>
                  </a:txBody>
                  <a:tcPr marL="110330" marR="110330" marT="55165" marB="55165"/>
                </a:tc>
                <a:extLst>
                  <a:ext uri="{0D108BD9-81ED-4DB2-BD59-A6C34878D82A}">
                    <a16:rowId xmlns:a16="http://schemas.microsoft.com/office/drawing/2014/main" val="4220519506"/>
                  </a:ext>
                </a:extLst>
              </a:tr>
              <a:tr h="447451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</a:rPr>
                        <a:t>Before ML</a:t>
                      </a:r>
                      <a:endParaRPr kumimoji="1" lang="ja-JP" altLang="en-US" sz="2000" dirty="0"/>
                    </a:p>
                  </a:txBody>
                  <a:tcPr marL="110330" marR="110330" marT="55165" marB="5516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</a:rPr>
                        <a:t>64.9±8.6</a:t>
                      </a:r>
                      <a:endParaRPr kumimoji="1" lang="ja-JP" altLang="en-US" sz="2000" dirty="0"/>
                    </a:p>
                  </a:txBody>
                  <a:tcPr marL="110330" marR="110330" marT="55165" marB="5516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</a:rPr>
                        <a:t>45.6±11.0</a:t>
                      </a:r>
                      <a:endParaRPr kumimoji="1" lang="ja-JP" altLang="en-US" sz="2000" dirty="0"/>
                    </a:p>
                  </a:txBody>
                  <a:tcPr marL="110330" marR="110330" marT="55165" marB="55165"/>
                </a:tc>
                <a:extLst>
                  <a:ext uri="{0D108BD9-81ED-4DB2-BD59-A6C34878D82A}">
                    <a16:rowId xmlns:a16="http://schemas.microsoft.com/office/drawing/2014/main" val="1661442971"/>
                  </a:ext>
                </a:extLst>
              </a:tr>
              <a:tr h="447451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</a:rPr>
                        <a:t>After ML</a:t>
                      </a:r>
                      <a:endParaRPr kumimoji="1" lang="ja-JP" altLang="en-US" sz="2000" dirty="0"/>
                    </a:p>
                  </a:txBody>
                  <a:tcPr marL="110330" marR="110330" marT="55165" marB="5516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</a:rPr>
                        <a:t>29.2±5.1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110330" marR="110330" marT="55165" marB="55165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>
                          <a:solidFill>
                            <a:srgbClr val="FF0000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</a:rPr>
                        <a:t>46.9±13.0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110330" marR="110330" marT="55165" marB="55165"/>
                </a:tc>
                <a:extLst>
                  <a:ext uri="{0D108BD9-81ED-4DB2-BD59-A6C34878D82A}">
                    <a16:rowId xmlns:a16="http://schemas.microsoft.com/office/drawing/2014/main" val="3365385537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2492A1F-0996-4C5F-46FB-0A4592D4B5E8}"/>
              </a:ext>
            </a:extLst>
          </p:cNvPr>
          <p:cNvSpPr txBox="1"/>
          <p:nvPr/>
        </p:nvSpPr>
        <p:spPr>
          <a:xfrm>
            <a:off x="11007060" y="738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M. Kurata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6" name="字幕 2">
            <a:extLst>
              <a:ext uri="{FF2B5EF4-FFF2-40B4-BE49-F238E27FC236}">
                <a16:creationId xmlns:a16="http://schemas.microsoft.com/office/drawing/2014/main" id="{4CF76CB3-9CB6-B0AD-F8C1-593B4D7C9B1E}"/>
              </a:ext>
            </a:extLst>
          </p:cNvPr>
          <p:cNvSpPr txBox="1">
            <a:spLocks/>
          </p:cNvSpPr>
          <p:nvPr/>
        </p:nvSpPr>
        <p:spPr>
          <a:xfrm>
            <a:off x="-2" y="-1"/>
            <a:ext cx="10233893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3. Beam size and emittance after the optimization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6BC8235-DAB0-38D1-5C7C-11CA86E50732}"/>
              </a:ext>
            </a:extLst>
          </p:cNvPr>
          <p:cNvSpPr txBox="1"/>
          <p:nvPr/>
        </p:nvSpPr>
        <p:spPr>
          <a:xfrm>
            <a:off x="168817" y="602885"/>
            <a:ext cx="2406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Tuning parameters: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DAA2E31-7664-368D-631C-6CCB16829331}"/>
              </a:ext>
            </a:extLst>
          </p:cNvPr>
          <p:cNvSpPr txBox="1"/>
          <p:nvPr/>
        </p:nvSpPr>
        <p:spPr>
          <a:xfrm>
            <a:off x="203002" y="1106296"/>
            <a:ext cx="5955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Steering magnets at J-ARC Exit</a:t>
            </a:r>
            <a:b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</a:b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(PX_R0_61, PY_R0_61, PX_R0_63, PY_R0_63)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Ste</a:t>
            </a: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ering magnets before the positron target with hole</a:t>
            </a:r>
            <a:b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</a:b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(PX_13_5, PY_13_5)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3" name="矢印: 下 12">
            <a:extLst>
              <a:ext uri="{FF2B5EF4-FFF2-40B4-BE49-F238E27FC236}">
                <a16:creationId xmlns:a16="http://schemas.microsoft.com/office/drawing/2014/main" id="{85D0013B-7D3F-5A0D-90A0-8AA04DA2D5CF}"/>
              </a:ext>
            </a:extLst>
          </p:cNvPr>
          <p:cNvSpPr/>
          <p:nvPr/>
        </p:nvSpPr>
        <p:spPr>
          <a:xfrm rot="16200000">
            <a:off x="6433184" y="1520591"/>
            <a:ext cx="425130" cy="523875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23CF207-BFB9-6D0C-6605-EF75741D9A32}"/>
              </a:ext>
            </a:extLst>
          </p:cNvPr>
          <p:cNvSpPr txBox="1"/>
          <p:nvPr/>
        </p:nvSpPr>
        <p:spPr>
          <a:xfrm>
            <a:off x="3342536" y="5375752"/>
            <a:ext cx="5506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By minimizing the beam size at two SR monitors, the emittance was also reduced.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FB660A8-175B-4EDA-0CBF-E3E6108A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ECE9BBE-C12C-E7DE-0DCC-8F1D9CF78927}"/>
              </a:ext>
            </a:extLst>
          </p:cNvPr>
          <p:cNvSpPr txBox="1"/>
          <p:nvPr/>
        </p:nvSpPr>
        <p:spPr>
          <a:xfrm>
            <a:off x="386204" y="6169242"/>
            <a:ext cx="11213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b="1" dirty="0">
                <a:solidFill>
                  <a:srgbClr val="4747F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Using synchrotron radiation allows for non-invasive measurement that can be performed at any time</a:t>
            </a:r>
            <a:endParaRPr kumimoji="1" lang="ja-JP" altLang="en-US" b="1" dirty="0">
              <a:solidFill>
                <a:srgbClr val="4747FE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2651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字幕 2">
            <a:extLst>
              <a:ext uri="{FF2B5EF4-FFF2-40B4-BE49-F238E27FC236}">
                <a16:creationId xmlns:a16="http://schemas.microsoft.com/office/drawing/2014/main" id="{0A189196-1407-FA1C-64CE-A1A4BD942E56}"/>
              </a:ext>
            </a:extLst>
          </p:cNvPr>
          <p:cNvSpPr txBox="1">
            <a:spLocks/>
          </p:cNvSpPr>
          <p:nvPr/>
        </p:nvSpPr>
        <p:spPr>
          <a:xfrm>
            <a:off x="-2" y="-1"/>
            <a:ext cx="7301347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endParaRPr lang="en-US" sz="2800" b="1" kern="0" dirty="0">
              <a:solidFill>
                <a:srgbClr val="333399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" name="字幕 2">
            <a:extLst>
              <a:ext uri="{FF2B5EF4-FFF2-40B4-BE49-F238E27FC236}">
                <a16:creationId xmlns:a16="http://schemas.microsoft.com/office/drawing/2014/main" id="{7518D003-042D-2332-70B2-54AC7F4D4307}"/>
              </a:ext>
            </a:extLst>
          </p:cNvPr>
          <p:cNvSpPr txBox="1">
            <a:spLocks/>
          </p:cNvSpPr>
          <p:nvPr/>
        </p:nvSpPr>
        <p:spPr>
          <a:xfrm>
            <a:off x="-2" y="-1"/>
            <a:ext cx="10233893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Plan:  Tuning programs with machine learning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4B8DDD8-B6F1-571C-6D68-776838989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382" y="924979"/>
            <a:ext cx="102338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ja-JP" altLang="ja-JP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effective tuning program will be </a:t>
            </a:r>
            <a:r>
              <a:rPr kumimoji="0" lang="en-US" altLang="ja-JP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worked</a:t>
            </a:r>
            <a:r>
              <a:rPr kumimoji="0" lang="ja-JP" altLang="ja-JP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continuously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FBD1C4E-7314-3121-1F23-E92A77420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651" y="1453588"/>
            <a:ext cx="87397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system is needed to monitor whether it is </a:t>
            </a:r>
            <a:r>
              <a:rPr kumimoji="0" lang="en-US" altLang="ja-JP" sz="2000" dirty="0">
                <a:latin typeface="Arial" panose="020B0604020202020204" pitchFamily="34" charset="0"/>
              </a:rPr>
              <a:t>working</a:t>
            </a:r>
            <a:r>
              <a:rPr kumimoji="0" lang="ja-JP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correctly and ensure it does not interfere with other tuning</a:t>
            </a:r>
            <a:r>
              <a:rPr kumimoji="0" lang="en-US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or feedback</a:t>
            </a:r>
            <a:r>
              <a:rPr kumimoji="0" lang="ja-JP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programs.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13B2119-5700-9FE5-64BE-BA2F66556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382" y="2501678"/>
            <a:ext cx="953051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ja-JP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facilitate the development of tuning</a:t>
            </a:r>
            <a:r>
              <a:rPr kumimoji="0" lang="en-US" altLang="ja-JP" sz="2400" b="1" dirty="0">
                <a:latin typeface="Arial" panose="020B0604020202020204" pitchFamily="34" charset="0"/>
              </a:rPr>
              <a:t> or </a:t>
            </a:r>
            <a:r>
              <a:rPr kumimoji="0" lang="en-US" altLang="ja-JP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feedback programs, it is essential to </a:t>
            </a:r>
            <a:r>
              <a:rPr kumimoji="0" lang="en-US" altLang="ja-JP" sz="2400" b="1" dirty="0">
                <a:latin typeface="Arial" panose="020B0604020202020204" pitchFamily="34" charset="0"/>
              </a:rPr>
              <a:t>find</a:t>
            </a:r>
            <a:r>
              <a:rPr kumimoji="0" lang="en-US" altLang="ja-JP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parameters </a:t>
            </a:r>
            <a:r>
              <a:rPr kumimoji="0" lang="ja-JP" altLang="ja-JP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that are effective for beam emittance, stability, or the objective function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4DF69CBF-2279-0809-0EAF-2811CCABD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650" y="3893711"/>
            <a:ext cx="873973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addition to the physical perspective, we will also consider key parameters </a:t>
            </a:r>
            <a:r>
              <a:rPr kumimoji="0" lang="en-US" altLang="ja-JP" dirty="0">
                <a:latin typeface="Arial" panose="020B0604020202020204" pitchFamily="34" charset="0"/>
              </a:rPr>
              <a:t>found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through big data analysis (currently under trial) and the opinions of experienced operators.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B28883A5-820F-28EC-50D2-CCC01A3D8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381" y="5080700"/>
            <a:ext cx="977704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ja-JP" altLang="ja-JP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Share information about any monitors or equipment required for tuning and proceed with their implementation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FE28766-C8CD-9EC3-8DC1-AAE7F2A0F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2907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B0DF8-379F-9BFB-3D13-ECA6F5FEA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EB28A0-E9E2-2340-B223-C92D1430F722}"/>
              </a:ext>
            </a:extLst>
          </p:cNvPr>
          <p:cNvSpPr txBox="1"/>
          <p:nvPr/>
        </p:nvSpPr>
        <p:spPr>
          <a:xfrm>
            <a:off x="2683046" y="2875002"/>
            <a:ext cx="68259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Big Data Analysis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7596508-7BFD-4227-03A9-632086B0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3542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22E0F-8E56-7DCE-2D78-3FDCBE8B6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四角形: 角を丸くする 33">
            <a:extLst>
              <a:ext uri="{FF2B5EF4-FFF2-40B4-BE49-F238E27FC236}">
                <a16:creationId xmlns:a16="http://schemas.microsoft.com/office/drawing/2014/main" id="{8133D5B5-AE37-B6F4-B94B-8FBC31D5BEA5}"/>
              </a:ext>
            </a:extLst>
          </p:cNvPr>
          <p:cNvSpPr/>
          <p:nvPr/>
        </p:nvSpPr>
        <p:spPr>
          <a:xfrm>
            <a:off x="3298347" y="1885831"/>
            <a:ext cx="8614253" cy="1915109"/>
          </a:xfrm>
          <a:prstGeom prst="roundRect">
            <a:avLst>
              <a:gd name="adj" fmla="val 14014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10DA636F-1B6C-30DB-6A1A-0EA2F164980C}"/>
              </a:ext>
            </a:extLst>
          </p:cNvPr>
          <p:cNvSpPr/>
          <p:nvPr/>
        </p:nvSpPr>
        <p:spPr>
          <a:xfrm>
            <a:off x="279400" y="1904999"/>
            <a:ext cx="2901279" cy="1915109"/>
          </a:xfrm>
          <a:prstGeom prst="roundRect">
            <a:avLst>
              <a:gd name="adj" fmla="val 14014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4EE77D3C-380D-0BFD-F13E-482605186A1F}"/>
              </a:ext>
            </a:extLst>
          </p:cNvPr>
          <p:cNvSpPr/>
          <p:nvPr/>
        </p:nvSpPr>
        <p:spPr>
          <a:xfrm>
            <a:off x="3352014" y="2133193"/>
            <a:ext cx="4318786" cy="1569660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4A235CFF-3BD0-716E-F608-C5F1BE2E21C1}"/>
              </a:ext>
            </a:extLst>
          </p:cNvPr>
          <p:cNvSpPr/>
          <p:nvPr/>
        </p:nvSpPr>
        <p:spPr>
          <a:xfrm>
            <a:off x="396456" y="2178883"/>
            <a:ext cx="2551280" cy="9233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671A4D1-01B6-EFF7-85FF-CB811A860E17}"/>
              </a:ext>
            </a:extLst>
          </p:cNvPr>
          <p:cNvSpPr txBox="1"/>
          <p:nvPr/>
        </p:nvSpPr>
        <p:spPr>
          <a:xfrm>
            <a:off x="1049308" y="624669"/>
            <a:ext cx="9669129" cy="926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Synchronized</a:t>
            </a:r>
            <a:r>
              <a:rPr kumimoji="1"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data</a:t>
            </a:r>
            <a:r>
              <a:rPr kumimoji="1"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(position,</a:t>
            </a:r>
            <a:r>
              <a:rPr kumimoji="1"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charge)</a:t>
            </a:r>
            <a:r>
              <a:rPr kumimoji="1"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from</a:t>
            </a:r>
            <a:r>
              <a:rPr kumimoji="1"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all</a:t>
            </a:r>
            <a:r>
              <a:rPr kumimoji="1"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BPMs</a:t>
            </a:r>
            <a:r>
              <a:rPr kumimoji="1"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</a:t>
            </a:r>
            <a:r>
              <a:rPr kumimoji="1"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</a:t>
            </a:r>
            <a:r>
              <a:rPr kumimoji="1"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Linac and BT are archived.</a:t>
            </a:r>
          </a:p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It has become possible to compare these with various measured values (EPICS PVs) stored in the Archiver Appliance.</a:t>
            </a:r>
            <a:endParaRPr kumimoji="1" lang="en-US" altLang="ja-JP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2255244-5171-DEBA-CE0A-88A56BDF0CF0}"/>
              </a:ext>
            </a:extLst>
          </p:cNvPr>
          <p:cNvSpPr txBox="1"/>
          <p:nvPr/>
        </p:nvSpPr>
        <p:spPr>
          <a:xfrm>
            <a:off x="396456" y="2225049"/>
            <a:ext cx="2525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Linac</a:t>
            </a:r>
            <a:r>
              <a:rPr lang="ja-JP" altLang="en-US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 </a:t>
            </a:r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BPMs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Linac RF Monitors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Linac p</a:t>
            </a:r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ulsed magnets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D6BBEE5B-23EB-C588-4F7C-C0ED2A18E53F}"/>
              </a:ext>
            </a:extLst>
          </p:cNvPr>
          <p:cNvGrpSpPr/>
          <p:nvPr/>
        </p:nvGrpSpPr>
        <p:grpSpPr>
          <a:xfrm>
            <a:off x="396456" y="3199179"/>
            <a:ext cx="1686344" cy="341056"/>
            <a:chOff x="358356" y="3122979"/>
            <a:chExt cx="1396536" cy="341056"/>
          </a:xfrm>
        </p:grpSpPr>
        <p:sp>
          <p:nvSpPr>
            <p:cNvPr id="17" name="四角形: 角を丸くする 16">
              <a:extLst>
                <a:ext uri="{FF2B5EF4-FFF2-40B4-BE49-F238E27FC236}">
                  <a16:creationId xmlns:a16="http://schemas.microsoft.com/office/drawing/2014/main" id="{A5357857-C306-3D0D-7056-75B2C1CE10EA}"/>
                </a:ext>
              </a:extLst>
            </p:cNvPr>
            <p:cNvSpPr/>
            <p:nvPr/>
          </p:nvSpPr>
          <p:spPr>
            <a:xfrm>
              <a:off x="358356" y="3122979"/>
              <a:ext cx="1396536" cy="338554"/>
            </a:xfrm>
            <a:prstGeom prst="roundRect">
              <a:avLst>
                <a:gd name="adj" fmla="val 46677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10075C5A-B983-DF50-680C-973664D157D4}"/>
                </a:ext>
              </a:extLst>
            </p:cNvPr>
            <p:cNvSpPr txBox="1"/>
            <p:nvPr/>
          </p:nvSpPr>
          <p:spPr>
            <a:xfrm>
              <a:off x="358356" y="3125481"/>
              <a:ext cx="13965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ja-JP" sz="1600" dirty="0"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BT BPMs</a:t>
              </a:r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39B58C0-B148-7760-2880-43DA241333C3}"/>
              </a:ext>
            </a:extLst>
          </p:cNvPr>
          <p:cNvSpPr txBox="1"/>
          <p:nvPr/>
        </p:nvSpPr>
        <p:spPr>
          <a:xfrm>
            <a:off x="740024" y="1748926"/>
            <a:ext cx="19800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Shot by shot data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04DBCA3-2E70-38F0-69BA-5014A3ABDF0C}"/>
              </a:ext>
            </a:extLst>
          </p:cNvPr>
          <p:cNvSpPr txBox="1"/>
          <p:nvPr/>
        </p:nvSpPr>
        <p:spPr>
          <a:xfrm>
            <a:off x="3693167" y="2250449"/>
            <a:ext cx="39709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Linac Data:</a:t>
            </a:r>
          </a:p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Laser (power, position, …), </a:t>
            </a:r>
          </a:p>
          <a:p>
            <a:pPr algn="l"/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Thermionic-gun (Heater/Vias voltage, …),</a:t>
            </a:r>
          </a:p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RF phase, Temperature, </a:t>
            </a:r>
          </a:p>
          <a:p>
            <a:pPr algn="l"/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…</a:t>
            </a:r>
            <a:endParaRPr kumimoji="1" lang="en-US" altLang="ja-JP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  <a:p>
            <a:pPr algn="l"/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1781088-762E-9EE3-7A92-BEEA7D3E1F01}"/>
              </a:ext>
            </a:extLst>
          </p:cNvPr>
          <p:cNvSpPr txBox="1"/>
          <p:nvPr/>
        </p:nvSpPr>
        <p:spPr>
          <a:xfrm>
            <a:off x="5883873" y="1701165"/>
            <a:ext cx="301877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EPICS PVs (sampling data)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575EA169-5C3E-0948-3C64-A5BA00DC5573}"/>
              </a:ext>
            </a:extLst>
          </p:cNvPr>
          <p:cNvSpPr/>
          <p:nvPr/>
        </p:nvSpPr>
        <p:spPr>
          <a:xfrm>
            <a:off x="7782300" y="2122892"/>
            <a:ext cx="4013244" cy="156966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DC3BF6A-6983-2FA5-0CA2-F802DA3B06A8}"/>
              </a:ext>
            </a:extLst>
          </p:cNvPr>
          <p:cNvSpPr txBox="1"/>
          <p:nvPr/>
        </p:nvSpPr>
        <p:spPr>
          <a:xfrm>
            <a:off x="8123453" y="2250449"/>
            <a:ext cx="37465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SuperKEKB Data:</a:t>
            </a:r>
          </a:p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Injection efficiency, beam current, </a:t>
            </a:r>
          </a:p>
          <a:p>
            <a:pPr algn="l"/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Kicker / Septum, Beam loss, </a:t>
            </a:r>
          </a:p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SR monitor at BT, Tune, Temperature, </a:t>
            </a:r>
            <a:endParaRPr lang="en-US" altLang="ja-JP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…</a:t>
            </a:r>
          </a:p>
          <a:p>
            <a:pPr algn="l"/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35" name="右中かっこ 34">
            <a:extLst>
              <a:ext uri="{FF2B5EF4-FFF2-40B4-BE49-F238E27FC236}">
                <a16:creationId xmlns:a16="http://schemas.microsoft.com/office/drawing/2014/main" id="{1AC22035-8C11-C571-53B1-70654ACAD477}"/>
              </a:ext>
            </a:extLst>
          </p:cNvPr>
          <p:cNvSpPr/>
          <p:nvPr/>
        </p:nvSpPr>
        <p:spPr>
          <a:xfrm rot="5400000">
            <a:off x="5775164" y="-1567054"/>
            <a:ext cx="584776" cy="11690098"/>
          </a:xfrm>
          <a:prstGeom prst="rightBrace">
            <a:avLst>
              <a:gd name="adj1" fmla="val 57505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A28EF5C-3D65-45C1-E58A-0985F063EBC1}"/>
              </a:ext>
            </a:extLst>
          </p:cNvPr>
          <p:cNvSpPr txBox="1"/>
          <p:nvPr/>
        </p:nvSpPr>
        <p:spPr>
          <a:xfrm>
            <a:off x="2947736" y="4684849"/>
            <a:ext cx="6481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Synchronized data for these datasets can be output</a:t>
            </a:r>
            <a:endParaRPr kumimoji="1" lang="ja-JP" altLang="en-US" sz="2000" b="1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F956120-A75B-7E77-9174-CE467EF34A8B}"/>
              </a:ext>
            </a:extLst>
          </p:cNvPr>
          <p:cNvSpPr txBox="1"/>
          <p:nvPr/>
        </p:nvSpPr>
        <p:spPr>
          <a:xfrm>
            <a:off x="1197451" y="5572539"/>
            <a:ext cx="4201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000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Tool for finding critical parameters: </a:t>
            </a:r>
            <a:endParaRPr kumimoji="1" lang="ja-JP" altLang="en-US" sz="2000" b="1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B873A66-EA2C-1232-6B74-A844463074ED}"/>
              </a:ext>
            </a:extLst>
          </p:cNvPr>
          <p:cNvGrpSpPr/>
          <p:nvPr/>
        </p:nvGrpSpPr>
        <p:grpSpPr>
          <a:xfrm>
            <a:off x="5628613" y="5226784"/>
            <a:ext cx="6353249" cy="1631216"/>
            <a:chOff x="5783593" y="5226784"/>
            <a:chExt cx="6353249" cy="1631216"/>
          </a:xfrm>
        </p:grpSpPr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703A1185-B11A-F090-B958-9D9876571D24}"/>
                </a:ext>
              </a:extLst>
            </p:cNvPr>
            <p:cNvSpPr txBox="1"/>
            <p:nvPr/>
          </p:nvSpPr>
          <p:spPr>
            <a:xfrm>
              <a:off x="6067552" y="5226784"/>
              <a:ext cx="6069290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ja-JP" sz="2000" b="1" dirty="0">
                  <a:solidFill>
                    <a:srgbClr val="4747F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P</a:t>
              </a:r>
              <a:r>
                <a:rPr kumimoji="1" lang="en-US" altLang="ja-JP" sz="2000" b="1" dirty="0">
                  <a:solidFill>
                    <a:srgbClr val="4747F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arameters that significantly affect injection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kumimoji="1" lang="en-US" altLang="ja-JP" sz="2000" b="1" dirty="0">
                  <a:solidFill>
                    <a:srgbClr val="4747F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Parameters for maintaining emittance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ja-JP" sz="2000" b="1" dirty="0">
                  <a:solidFill>
                    <a:srgbClr val="4747F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Factors causing beam instability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ja-JP" sz="2000" b="1" dirty="0">
                  <a:solidFill>
                    <a:srgbClr val="4747F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Cause of abnormal beam (cause an beam abort)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altLang="ja-JP" sz="2000" b="1" dirty="0">
                  <a:solidFill>
                    <a:srgbClr val="4747FE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… </a:t>
              </a:r>
            </a:p>
          </p:txBody>
        </p:sp>
        <p:sp>
          <p:nvSpPr>
            <p:cNvPr id="40" name="左中かっこ 39">
              <a:extLst>
                <a:ext uri="{FF2B5EF4-FFF2-40B4-BE49-F238E27FC236}">
                  <a16:creationId xmlns:a16="http://schemas.microsoft.com/office/drawing/2014/main" id="{A353052B-B988-4A67-7312-2E90B339C3B6}"/>
                </a:ext>
              </a:extLst>
            </p:cNvPr>
            <p:cNvSpPr/>
            <p:nvPr/>
          </p:nvSpPr>
          <p:spPr>
            <a:xfrm>
              <a:off x="5783593" y="5334000"/>
              <a:ext cx="338418" cy="1499235"/>
            </a:xfrm>
            <a:prstGeom prst="leftBrace">
              <a:avLst>
                <a:gd name="adj1" fmla="val 19591"/>
                <a:gd name="adj2" fmla="val 30517"/>
              </a:avLst>
            </a:prstGeom>
            <a:ln>
              <a:solidFill>
                <a:srgbClr val="4747F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2" name="字幕 2">
            <a:extLst>
              <a:ext uri="{FF2B5EF4-FFF2-40B4-BE49-F238E27FC236}">
                <a16:creationId xmlns:a16="http://schemas.microsoft.com/office/drawing/2014/main" id="{1A7CCD04-843F-E834-9A21-9724E302F5DC}"/>
              </a:ext>
            </a:extLst>
          </p:cNvPr>
          <p:cNvSpPr txBox="1">
            <a:spLocks/>
          </p:cNvSpPr>
          <p:nvPr/>
        </p:nvSpPr>
        <p:spPr>
          <a:xfrm>
            <a:off x="0" y="-5129"/>
            <a:ext cx="10233893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Big data Analysis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E06CCD7-5500-2C60-22FA-8ADE1AEF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6189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E43ECD6-A635-6F9B-EC77-3376077772DC}"/>
              </a:ext>
            </a:extLst>
          </p:cNvPr>
          <p:cNvSpPr txBox="1"/>
          <p:nvPr/>
        </p:nvSpPr>
        <p:spPr>
          <a:xfrm>
            <a:off x="1051765" y="3378200"/>
            <a:ext cx="5263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Electron beam position at the entrance of the positron target and HER injection efficiency (100th turn)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4EC249C-13B6-DF32-18C4-23D6EB972B4B}"/>
              </a:ext>
            </a:extLst>
          </p:cNvPr>
          <p:cNvGrpSpPr/>
          <p:nvPr/>
        </p:nvGrpSpPr>
        <p:grpSpPr>
          <a:xfrm>
            <a:off x="1168401" y="1010195"/>
            <a:ext cx="4838699" cy="2441520"/>
            <a:chOff x="6913789" y="2777189"/>
            <a:chExt cx="4587069" cy="2314552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390CE629-FEE6-2EF6-F3D5-DDDFE5370DC4}"/>
                </a:ext>
              </a:extLst>
            </p:cNvPr>
            <p:cNvGrpSpPr/>
            <p:nvPr/>
          </p:nvGrpSpPr>
          <p:grpSpPr>
            <a:xfrm>
              <a:off x="6913789" y="2777189"/>
              <a:ext cx="2384412" cy="2314552"/>
              <a:chOff x="497741" y="1234753"/>
              <a:chExt cx="2417476" cy="2346647"/>
            </a:xfrm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5DE5EBA4-8F82-5AD4-D2FB-1B42EC8BD7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" t="50198" r="50431"/>
              <a:stretch/>
            </p:blipFill>
            <p:spPr>
              <a:xfrm>
                <a:off x="497741" y="1234753"/>
                <a:ext cx="2417476" cy="2346647"/>
              </a:xfrm>
              <a:prstGeom prst="rect">
                <a:avLst/>
              </a:prstGeom>
            </p:spPr>
          </p:pic>
          <p:sp>
            <p:nvSpPr>
              <p:cNvPr id="13" name="楕円 12">
                <a:extLst>
                  <a:ext uri="{FF2B5EF4-FFF2-40B4-BE49-F238E27FC236}">
                    <a16:creationId xmlns:a16="http://schemas.microsoft.com/office/drawing/2014/main" id="{1AD2A089-014F-BF45-5B62-4B54E56B848E}"/>
                  </a:ext>
                </a:extLst>
              </p:cNvPr>
              <p:cNvSpPr/>
              <p:nvPr/>
            </p:nvSpPr>
            <p:spPr>
              <a:xfrm rot="19796408">
                <a:off x="1446378" y="1536441"/>
                <a:ext cx="793102" cy="141825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ABBDA674-B34F-35FD-7405-DC09613D8F8D}"/>
                </a:ext>
              </a:extLst>
            </p:cNvPr>
            <p:cNvGrpSpPr/>
            <p:nvPr/>
          </p:nvGrpSpPr>
          <p:grpSpPr>
            <a:xfrm>
              <a:off x="9116446" y="2777189"/>
              <a:ext cx="2384412" cy="2314552"/>
              <a:chOff x="2961197" y="3668707"/>
              <a:chExt cx="2417476" cy="2346647"/>
            </a:xfrm>
          </p:grpSpPr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70ACAFE5-D99F-CDA4-CA3B-9B0E12C04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11" t="50198" r="1"/>
              <a:stretch/>
            </p:blipFill>
            <p:spPr>
              <a:xfrm>
                <a:off x="2961197" y="3668707"/>
                <a:ext cx="2417476" cy="2346647"/>
              </a:xfrm>
              <a:prstGeom prst="rect">
                <a:avLst/>
              </a:prstGeom>
            </p:spPr>
          </p:pic>
          <p:sp>
            <p:nvSpPr>
              <p:cNvPr id="9" name="楕円 8">
                <a:extLst>
                  <a:ext uri="{FF2B5EF4-FFF2-40B4-BE49-F238E27FC236}">
                    <a16:creationId xmlns:a16="http://schemas.microsoft.com/office/drawing/2014/main" id="{C26CFFB1-1AD3-B8D4-6086-EFAC9744FDD9}"/>
                  </a:ext>
                </a:extLst>
              </p:cNvPr>
              <p:cNvSpPr/>
              <p:nvPr/>
            </p:nvSpPr>
            <p:spPr>
              <a:xfrm rot="19145743">
                <a:off x="3921103" y="3917189"/>
                <a:ext cx="873827" cy="149697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D2C2F0A-5253-BE3E-5F73-FFA57BCDA767}"/>
              </a:ext>
            </a:extLst>
          </p:cNvPr>
          <p:cNvSpPr txBox="1"/>
          <p:nvPr/>
        </p:nvSpPr>
        <p:spPr>
          <a:xfrm>
            <a:off x="145368" y="610084"/>
            <a:ext cx="11062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Injection efficiency and beam orbit before the target 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(e- beam passes through the target hole)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" name="字幕 2">
            <a:extLst>
              <a:ext uri="{FF2B5EF4-FFF2-40B4-BE49-F238E27FC236}">
                <a16:creationId xmlns:a16="http://schemas.microsoft.com/office/drawing/2014/main" id="{40FCF693-ECAE-F708-4C68-52F22D4A850A}"/>
              </a:ext>
            </a:extLst>
          </p:cNvPr>
          <p:cNvSpPr txBox="1">
            <a:spLocks/>
          </p:cNvSpPr>
          <p:nvPr/>
        </p:nvSpPr>
        <p:spPr>
          <a:xfrm>
            <a:off x="0" y="-5129"/>
            <a:ext cx="9321800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Example of Big Data analysis and Future Plans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43871FA-AD8F-40E6-6E57-EE20DFCF3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324" y="1132368"/>
            <a:ext cx="523072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emittance improvement achieved through upstream </a:t>
            </a:r>
            <a:r>
              <a:rPr kumimoji="0" lang="en-US" altLang="ja-JP" dirty="0">
                <a:latin typeface="Arial" panose="020B0604020202020204" pitchFamily="34" charset="0"/>
              </a:rPr>
              <a:t>orbit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ja-JP" dirty="0">
                <a:latin typeface="Arial" panose="020B0604020202020204" pitchFamily="34" charset="0"/>
              </a:rPr>
              <a:t>correction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using SR monitor-based tuning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with machine learning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is consistent with the results.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93FFD0-3583-4D75-FA3C-FF377E46FE81}"/>
              </a:ext>
            </a:extLst>
          </p:cNvPr>
          <p:cNvSpPr txBox="1"/>
          <p:nvPr/>
        </p:nvSpPr>
        <p:spPr>
          <a:xfrm>
            <a:off x="178598" y="4841813"/>
            <a:ext cx="6162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Exploring critical parameters using Explainable AI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61A1443-04E7-4B73-3A0B-F02185262F3B}"/>
              </a:ext>
            </a:extLst>
          </p:cNvPr>
          <p:cNvSpPr txBox="1"/>
          <p:nvPr/>
        </p:nvSpPr>
        <p:spPr>
          <a:xfrm>
            <a:off x="6515324" y="4880338"/>
            <a:ext cx="5619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ç"/>
            </a:pPr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sym typeface="Wingdings" panose="05000000000000000000" pitchFamily="2" charset="2"/>
              </a:rPr>
              <a:t>Iwasaki-san</a:t>
            </a:r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sym typeface="Wingdings" panose="05000000000000000000" pitchFamily="2" charset="2"/>
              </a:rPr>
              <a:t>’s group from Osaka Metropolitan Univ. </a:t>
            </a:r>
            <a:b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sym typeface="Wingdings" panose="05000000000000000000" pitchFamily="2" charset="2"/>
              </a:rPr>
            </a:br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sym typeface="Wingdings" panose="05000000000000000000" pitchFamily="2" charset="2"/>
              </a:rPr>
              <a:t>is conducting analysis using SHAP (Shapley Additive Explanations)</a:t>
            </a:r>
            <a:endParaRPr lang="ja-JP" altLang="en-US" sz="16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AC510F9-40E4-6140-8BAC-0E2954D3716B}"/>
              </a:ext>
            </a:extLst>
          </p:cNvPr>
          <p:cNvSpPr txBox="1"/>
          <p:nvPr/>
        </p:nvSpPr>
        <p:spPr>
          <a:xfrm>
            <a:off x="4706646" y="987947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F. Miyahara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C834BA0-A6D8-3E1E-4B11-63C39E359C5D}"/>
              </a:ext>
            </a:extLst>
          </p:cNvPr>
          <p:cNvSpPr txBox="1"/>
          <p:nvPr/>
        </p:nvSpPr>
        <p:spPr>
          <a:xfrm>
            <a:off x="178598" y="5334136"/>
            <a:ext cx="3108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Faster data generation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1BD726C-8E28-A208-E03E-8D058B3A8769}"/>
              </a:ext>
            </a:extLst>
          </p:cNvPr>
          <p:cNvSpPr txBox="1"/>
          <p:nvPr/>
        </p:nvSpPr>
        <p:spPr>
          <a:xfrm>
            <a:off x="178597" y="5845396"/>
            <a:ext cx="7067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Increasing the number of people performing data analysis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008ACE3-6802-2F28-46B5-F745211D1CA7}"/>
              </a:ext>
            </a:extLst>
          </p:cNvPr>
          <p:cNvSpPr txBox="1"/>
          <p:nvPr/>
        </p:nvSpPr>
        <p:spPr>
          <a:xfrm>
            <a:off x="145368" y="4339902"/>
            <a:ext cx="2921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kern="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Future plans</a:t>
            </a:r>
            <a:endParaRPr lang="ja-JP" altLang="en-US" sz="2400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46E963A-B71C-E8F8-220C-3B6EED915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051" y="2591695"/>
            <a:ext cx="57986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Such clear correlations cannot be </a:t>
            </a:r>
            <a:r>
              <a:rPr kumimoji="0" lang="en-US" altLang="ja-JP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seen </a:t>
            </a:r>
            <a:r>
              <a:rPr kumimoji="0" lang="ja-JP" altLang="ja-JP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asynchronous data.</a:t>
            </a:r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6E5D519C-26DA-519F-78D4-8493E799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0617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5C6F2-53CC-0C95-23F4-753BFC415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012F3F4-389D-7244-2EAB-712772D22DA5}"/>
              </a:ext>
            </a:extLst>
          </p:cNvPr>
          <p:cNvSpPr txBox="1"/>
          <p:nvPr/>
        </p:nvSpPr>
        <p:spPr>
          <a:xfrm>
            <a:off x="1959998" y="1859339"/>
            <a:ext cx="82720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600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HER BT </a:t>
            </a:r>
          </a:p>
          <a:p>
            <a:pPr algn="ctr"/>
            <a:r>
              <a:rPr kumimoji="1" lang="en-US" altLang="ja-JP" sz="6600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Energy Compression System (ECS)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C8E931A-49D9-37A2-D081-32B11AF27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5076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DDC53-3F5C-6A50-0217-2BA6B9936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BD5CEAB-850A-EF08-8361-555DFCF0FB4D}"/>
              </a:ext>
            </a:extLst>
          </p:cNvPr>
          <p:cNvSpPr txBox="1"/>
          <p:nvPr/>
        </p:nvSpPr>
        <p:spPr>
          <a:xfrm>
            <a:off x="104775" y="716250"/>
            <a:ext cx="4846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Background of HER BT ECS introduction</a:t>
            </a:r>
            <a:endParaRPr kumimoji="1" lang="ja-JP" altLang="en-US" sz="2000" b="1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71755A5-27AA-2619-D644-41B6DE23F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1144995"/>
            <a:ext cx="11106150" cy="185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As the 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bunch 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charge increases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 current: 2 nC 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 4 nC)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emittance growth due to short-range 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transverse 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wakefields 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will 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become a significant issue.</a:t>
            </a:r>
            <a:endParaRPr kumimoji="0" lang="en-U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Bunch compression is effective in suppressing the short-range transverse wakefields.</a:t>
            </a:r>
          </a:p>
          <a:p>
            <a:pPr marL="342900" marR="0" lvl="0" indent="-342900" algn="l" defTabSz="914400" rtl="0" eaLnBrk="0" fontAlgn="base" latinLnBrk="0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However, bunch compression increases the energy spread due to longitudinal wakefields.</a:t>
            </a:r>
          </a:p>
          <a:p>
            <a:pPr marL="342900" marR="0" lvl="0" indent="-342900" algn="l" defTabSz="914400" rtl="0" eaLnBrk="0" fontAlgn="base" latinLnBrk="0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8" name="図 3">
            <a:extLst>
              <a:ext uri="{FF2B5EF4-FFF2-40B4-BE49-F238E27FC236}">
                <a16:creationId xmlns:a16="http://schemas.microsoft.com/office/drawing/2014/main" id="{F7366C4F-A510-2EAD-5556-56E84ABDB8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1" t="44444" r="31458" b="21767"/>
          <a:stretch/>
        </p:blipFill>
        <p:spPr bwMode="auto">
          <a:xfrm>
            <a:off x="5677469" y="3176866"/>
            <a:ext cx="6387531" cy="262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6D30968-725A-2998-208F-EA6B431635D2}"/>
              </a:ext>
            </a:extLst>
          </p:cNvPr>
          <p:cNvSpPr/>
          <p:nvPr/>
        </p:nvSpPr>
        <p:spPr>
          <a:xfrm rot="1334455">
            <a:off x="9223942" y="3987003"/>
            <a:ext cx="478334" cy="671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2D8F526-CE01-A1E0-F243-D0D407EE1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86" y="3391144"/>
            <a:ext cx="413052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1" dirty="0">
                <a:solidFill>
                  <a:srgbClr val="FF0000"/>
                </a:solidFill>
                <a:latin typeface="Arial" panose="020B0604020202020204" pitchFamily="34" charset="0"/>
              </a:rPr>
              <a:t>ECS consists of</a:t>
            </a:r>
            <a:r>
              <a:rPr kumimoji="0" lang="ja-JP" altLang="ja-JP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four 3-meter accelerating structures will be installed in the BT section.</a:t>
            </a:r>
          </a:p>
        </p:txBody>
      </p:sp>
      <p:sp>
        <p:nvSpPr>
          <p:cNvPr id="13" name="字幕 2">
            <a:extLst>
              <a:ext uri="{FF2B5EF4-FFF2-40B4-BE49-F238E27FC236}">
                <a16:creationId xmlns:a16="http://schemas.microsoft.com/office/drawing/2014/main" id="{01275B3D-7BA9-D167-0216-58D24DD589EB}"/>
              </a:ext>
            </a:extLst>
          </p:cNvPr>
          <p:cNvSpPr txBox="1">
            <a:spLocks/>
          </p:cNvSpPr>
          <p:nvPr/>
        </p:nvSpPr>
        <p:spPr>
          <a:xfrm>
            <a:off x="0" y="-4461"/>
            <a:ext cx="9321800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HER BT Energy Compression System (ECS)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E0A6A07-BCFA-5640-5002-DE3BCDAECDC0}"/>
              </a:ext>
            </a:extLst>
          </p:cNvPr>
          <p:cNvSpPr txBox="1"/>
          <p:nvPr/>
        </p:nvSpPr>
        <p:spPr>
          <a:xfrm>
            <a:off x="9321800" y="3475474"/>
            <a:ext cx="7136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ECS</a:t>
            </a:r>
            <a:endParaRPr kumimoji="1" lang="ja-JP" altLang="en-US" sz="2000" b="1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5A3557F-2B2C-669B-B648-7C2F0AFC8B9B}"/>
              </a:ext>
            </a:extLst>
          </p:cNvPr>
          <p:cNvSpPr txBox="1"/>
          <p:nvPr/>
        </p:nvSpPr>
        <p:spPr>
          <a:xfrm rot="20737669">
            <a:off x="10737436" y="3678634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SY3</a:t>
            </a:r>
            <a:endParaRPr kumimoji="1" lang="ja-JP" altLang="en-US" sz="1600" b="1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3ED4758-82F1-CE0F-A3D1-458944BA8102}"/>
              </a:ext>
            </a:extLst>
          </p:cNvPr>
          <p:cNvSpPr txBox="1"/>
          <p:nvPr/>
        </p:nvSpPr>
        <p:spPr>
          <a:xfrm rot="20737669">
            <a:off x="11509103" y="3536363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Linac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4D696BD-7213-B3A0-7B56-764F8B84F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6154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字幕 2">
            <a:extLst>
              <a:ext uri="{FF2B5EF4-FFF2-40B4-BE49-F238E27FC236}">
                <a16:creationId xmlns:a16="http://schemas.microsoft.com/office/drawing/2014/main" id="{DDD24C91-889B-8A88-812E-F7D93B26D08B}"/>
              </a:ext>
            </a:extLst>
          </p:cNvPr>
          <p:cNvSpPr txBox="1">
            <a:spLocks/>
          </p:cNvSpPr>
          <p:nvPr/>
        </p:nvSpPr>
        <p:spPr>
          <a:xfrm>
            <a:off x="0" y="-5129"/>
            <a:ext cx="9321800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Construction of the ECS is under way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EBA7D78-0789-BD40-BBBC-0FD185710917}"/>
              </a:ext>
            </a:extLst>
          </p:cNvPr>
          <p:cNvSpPr txBox="1"/>
          <p:nvPr/>
        </p:nvSpPr>
        <p:spPr>
          <a:xfrm>
            <a:off x="355600" y="623957"/>
            <a:ext cx="70022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The installation of waveguides is approximately complete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The installation of accelerating structure is in progress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E670587-299C-D83D-D0A2-AA486B3B3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9" b="6297"/>
          <a:stretch/>
        </p:blipFill>
        <p:spPr>
          <a:xfrm>
            <a:off x="1549400" y="1456836"/>
            <a:ext cx="8890000" cy="529695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A4BCCD-508D-BF63-4431-1ABFB3313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8341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844FA-6183-7D65-D544-82507B55B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8528CF-BE4F-5ADD-BC49-F9840A258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41" y="1422493"/>
            <a:ext cx="3466590" cy="2868603"/>
          </a:xfrm>
          <a:prstGeom prst="rect">
            <a:avLst/>
          </a:prstGeom>
        </p:spPr>
      </p:pic>
      <p:sp>
        <p:nvSpPr>
          <p:cNvPr id="20" name="字幕 2">
            <a:extLst>
              <a:ext uri="{FF2B5EF4-FFF2-40B4-BE49-F238E27FC236}">
                <a16:creationId xmlns:a16="http://schemas.microsoft.com/office/drawing/2014/main" id="{AA93DBAE-DAEC-6375-60D6-7B008DFD9188}"/>
              </a:ext>
            </a:extLst>
          </p:cNvPr>
          <p:cNvSpPr txBox="1">
            <a:spLocks/>
          </p:cNvSpPr>
          <p:nvPr/>
        </p:nvSpPr>
        <p:spPr>
          <a:xfrm>
            <a:off x="0" y="-9946"/>
            <a:ext cx="9321800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BPM readout system for ECS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4C45310-B51B-BCDB-B74F-3ACC01F632CA}"/>
              </a:ext>
            </a:extLst>
          </p:cNvPr>
          <p:cNvSpPr txBox="1"/>
          <p:nvPr/>
        </p:nvSpPr>
        <p:spPr>
          <a:xfrm>
            <a:off x="883444" y="4277988"/>
            <a:ext cx="3221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Position resolutions of BT BPMs evaluated using 3-BPM method.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76DFDB8E-6E8A-5578-BF2D-728A4181B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909" y="1422499"/>
            <a:ext cx="73198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It would be better to use the </a:t>
            </a:r>
            <a:r>
              <a:rPr kumimoji="0" lang="en-US" altLang="ja-JP" dirty="0">
                <a:latin typeface="Arial" panose="020B0604020202020204" pitchFamily="34" charset="0"/>
              </a:rPr>
              <a:t>Linac 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readout system.</a:t>
            </a:r>
            <a:endParaRPr kumimoji="0" lang="en-U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dirty="0">
                <a:latin typeface="Arial" panose="020B0604020202020204" pitchFamily="34" charset="0"/>
              </a:rPr>
              <a:t>However, the stock of the readout boards for the Linac is insufficient, and since the FPGA used in the board has been discontinued.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dirty="0">
                <a:latin typeface="Arial" panose="020B0604020202020204" pitchFamily="34" charset="0"/>
              </a:rPr>
              <a:t>It is not possible to produce new boards.</a:t>
            </a: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2CFB8526-9BDF-B129-8F59-AC47C888E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5043" y="2847104"/>
            <a:ext cx="728774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Linac BPM has 1024 channels of data with a 4 ns time step, making it possible to process data from multiple BPMs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on the EPICS IOC.</a:t>
            </a: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矢印: 下 28">
            <a:extLst>
              <a:ext uri="{FF2B5EF4-FFF2-40B4-BE49-F238E27FC236}">
                <a16:creationId xmlns:a16="http://schemas.microsoft.com/office/drawing/2014/main" id="{60A4EBC6-4375-6120-3D52-EDD3B94A7722}"/>
              </a:ext>
            </a:extLst>
          </p:cNvPr>
          <p:cNvSpPr/>
          <p:nvPr/>
        </p:nvSpPr>
        <p:spPr>
          <a:xfrm>
            <a:off x="5861628" y="3903513"/>
            <a:ext cx="317500" cy="5135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25586BC3-6B04-4C76-868E-801F686F9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5043" y="4550142"/>
            <a:ext cx="58165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</a:t>
            </a:r>
            <a:r>
              <a:rPr kumimoji="0" lang="en-US" altLang="ja-JP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beam </a:t>
            </a:r>
            <a:r>
              <a:rPr kumimoji="0" lang="ja-JP" altLang="ja-JP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test was </a:t>
            </a:r>
            <a:r>
              <a:rPr kumimoji="0" lang="en-US" altLang="ja-JP" b="1" dirty="0">
                <a:latin typeface="Arial" panose="020B0604020202020204" pitchFamily="34" charset="0"/>
              </a:rPr>
              <a:t>performed</a:t>
            </a:r>
            <a:r>
              <a:rPr kumimoji="0" lang="ja-JP" altLang="ja-JP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measure two BPMs using a single BPM readout board.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440F00-ACDA-578A-CD53-F9AA79D9B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621" y="670696"/>
            <a:ext cx="109227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suppress emittance growth caused by wakefields in the accelerating structures, it is necessary to accurately measure the beam position and adjust it to pass through the center.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D79469B-A8C2-01FA-D2BF-00107A6600E8}"/>
              </a:ext>
            </a:extLst>
          </p:cNvPr>
          <p:cNvSpPr txBox="1"/>
          <p:nvPr/>
        </p:nvSpPr>
        <p:spPr>
          <a:xfrm>
            <a:off x="3418123" y="3123443"/>
            <a:ext cx="5374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200" dirty="0">
                <a:solidFill>
                  <a:srgbClr val="16C516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7 </a:t>
            </a:r>
            <a:r>
              <a:rPr lang="en-US" altLang="ja-JP" sz="1200" dirty="0">
                <a:solidFill>
                  <a:srgbClr val="16C516"/>
                </a:solidFill>
                <a:latin typeface="Symbol" panose="05050102010706020507" pitchFamily="18" charset="2"/>
                <a:ea typeface="Arial Unicode MS" panose="020B0604020202020204" pitchFamily="50" charset="-128"/>
              </a:rPr>
              <a:t>m</a:t>
            </a:r>
            <a:r>
              <a:rPr lang="en-US" altLang="ja-JP" sz="1200" dirty="0">
                <a:solidFill>
                  <a:srgbClr val="16C516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m</a:t>
            </a:r>
            <a:endParaRPr kumimoji="1" lang="ja-JP" altLang="en-US" sz="1200" dirty="0">
              <a:solidFill>
                <a:srgbClr val="16C516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89A5477-D682-DF0C-D9F9-2DC2889063A6}"/>
              </a:ext>
            </a:extLst>
          </p:cNvPr>
          <p:cNvSpPr txBox="1"/>
          <p:nvPr/>
        </p:nvSpPr>
        <p:spPr>
          <a:xfrm>
            <a:off x="172576" y="5132038"/>
            <a:ext cx="42057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The BT BPM processes signals from multiple BPMs with a single oscilloscope, resulting in a low number of samples. Additionally, since the ADC is 8-bit, the resolution is not optimal.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BEA79B8-0F27-3171-47FB-2E0E5756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F5055FD-F514-4818-B4F2-C60FDA49F903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FD3CCEF-19B6-592B-FAA5-EED67D529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5766" y="3554008"/>
            <a:ext cx="759247" cy="288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89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2BE00-81E5-07A9-A9F0-2D97F992F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5377C4E8-AFCD-32F5-51E4-C5A6FBF0FE31}"/>
              </a:ext>
            </a:extLst>
          </p:cNvPr>
          <p:cNvSpPr txBox="1">
            <a:spLocks/>
          </p:cNvSpPr>
          <p:nvPr/>
        </p:nvSpPr>
        <p:spPr>
          <a:xfrm>
            <a:off x="0" y="-9946"/>
            <a:ext cx="11430000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BPM readout test and Layout for ECS BPMs measurement  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36A16EB-C31A-8BAC-9296-19C5BEA9DA72}"/>
              </a:ext>
            </a:extLst>
          </p:cNvPr>
          <p:cNvGrpSpPr/>
          <p:nvPr/>
        </p:nvGrpSpPr>
        <p:grpSpPr>
          <a:xfrm>
            <a:off x="539578" y="4021472"/>
            <a:ext cx="6275444" cy="2324007"/>
            <a:chOff x="3332158" y="4302949"/>
            <a:chExt cx="4759240" cy="1762506"/>
          </a:xfrm>
        </p:grpSpPr>
        <p:pic>
          <p:nvPicPr>
            <p:cNvPr id="5" name="図 3">
              <a:extLst>
                <a:ext uri="{FF2B5EF4-FFF2-40B4-BE49-F238E27FC236}">
                  <a16:creationId xmlns:a16="http://schemas.microsoft.com/office/drawing/2014/main" id="{54DA37DC-BBE5-4A72-636D-4ACCD7425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23" t="48243" r="31458" b="36608"/>
            <a:stretch/>
          </p:blipFill>
          <p:spPr bwMode="auto">
            <a:xfrm>
              <a:off x="3332158" y="4302949"/>
              <a:ext cx="4759240" cy="1762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4B80972D-78F0-BFEE-4B15-7D245AFA4FB1}"/>
                </a:ext>
              </a:extLst>
            </p:cNvPr>
            <p:cNvSpPr/>
            <p:nvPr/>
          </p:nvSpPr>
          <p:spPr>
            <a:xfrm rot="1334455">
              <a:off x="3839982" y="5073331"/>
              <a:ext cx="715789" cy="100526"/>
            </a:xfrm>
            <a:prstGeom prst="rect">
              <a:avLst/>
            </a:prstGeom>
            <a:noFill/>
            <a:ln w="38100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Rectangle 1">
            <a:extLst>
              <a:ext uri="{FF2B5EF4-FFF2-40B4-BE49-F238E27FC236}">
                <a16:creationId xmlns:a16="http://schemas.microsoft.com/office/drawing/2014/main" id="{9519E64F-F710-F415-DB46-2142E8729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72" y="2053879"/>
            <a:ext cx="374404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first BPM signal and the second BPM signal, with a 200 ns cable delay inserted, were combined using an RF combiner and input into the BPM board.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4598A3E-3818-43F2-FF3D-0AC3511AF43C}"/>
              </a:ext>
            </a:extLst>
          </p:cNvPr>
          <p:cNvSpPr txBox="1"/>
          <p:nvPr/>
        </p:nvSpPr>
        <p:spPr>
          <a:xfrm>
            <a:off x="168322" y="799747"/>
            <a:ext cx="74251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BPM1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F5386-C125-441D-9747-A8227FCC6701}"/>
              </a:ext>
            </a:extLst>
          </p:cNvPr>
          <p:cNvSpPr txBox="1"/>
          <p:nvPr/>
        </p:nvSpPr>
        <p:spPr>
          <a:xfrm>
            <a:off x="181022" y="1217823"/>
            <a:ext cx="74251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BPM2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0E2F4F3D-D43F-9BB7-E2DC-CBD901FECAA2}"/>
              </a:ext>
            </a:extLst>
          </p:cNvPr>
          <p:cNvCxnSpPr>
            <a:stCxn id="20" idx="3"/>
          </p:cNvCxnSpPr>
          <p:nvPr/>
        </p:nvCxnSpPr>
        <p:spPr>
          <a:xfrm>
            <a:off x="910833" y="969024"/>
            <a:ext cx="2937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8983F6D-D58D-FE19-7765-F34AB5FC240C}"/>
              </a:ext>
            </a:extLst>
          </p:cNvPr>
          <p:cNvSpPr txBox="1"/>
          <p:nvPr/>
        </p:nvSpPr>
        <p:spPr>
          <a:xfrm>
            <a:off x="1204607" y="799747"/>
            <a:ext cx="85792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6dB </a:t>
            </a:r>
            <a:r>
              <a:rPr lang="en-US" altLang="ja-JP" sz="1600" dirty="0" err="1">
                <a:latin typeface="Arial Unicode MS" panose="020B0604020202020204" pitchFamily="50" charset="-128"/>
                <a:ea typeface="Arial Unicode MS" panose="020B0604020202020204" pitchFamily="50" charset="-128"/>
              </a:rPr>
              <a:t>Att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CBE3A085-D215-6FDD-4257-17D188F3A4AA}"/>
              </a:ext>
            </a:extLst>
          </p:cNvPr>
          <p:cNvCxnSpPr>
            <a:cxnSpLocks/>
          </p:cNvCxnSpPr>
          <p:nvPr/>
        </p:nvCxnSpPr>
        <p:spPr>
          <a:xfrm>
            <a:off x="941746" y="1376840"/>
            <a:ext cx="11207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6096B541-504F-68B4-E4C0-6C5BC9720124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2062534" y="969024"/>
            <a:ext cx="360265" cy="1692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7925744D-F008-1443-60BF-29F57FA42621}"/>
              </a:ext>
            </a:extLst>
          </p:cNvPr>
          <p:cNvGrpSpPr/>
          <p:nvPr/>
        </p:nvGrpSpPr>
        <p:grpSpPr>
          <a:xfrm>
            <a:off x="3948000" y="672967"/>
            <a:ext cx="3325604" cy="2578233"/>
            <a:chOff x="3948000" y="672967"/>
            <a:chExt cx="3325604" cy="2578233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97E25185-898E-7220-ABF3-20695479E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8000" y="672967"/>
              <a:ext cx="3325604" cy="2578233"/>
            </a:xfrm>
            <a:prstGeom prst="rect">
              <a:avLst/>
            </a:prstGeom>
          </p:spPr>
        </p:pic>
        <p:sp>
          <p:nvSpPr>
            <p:cNvPr id="9" name="右中かっこ 8">
              <a:extLst>
                <a:ext uri="{FF2B5EF4-FFF2-40B4-BE49-F238E27FC236}">
                  <a16:creationId xmlns:a16="http://schemas.microsoft.com/office/drawing/2014/main" id="{BFE921B2-BC7A-3FEF-452D-96C8D0EAC254}"/>
                </a:ext>
              </a:extLst>
            </p:cNvPr>
            <p:cNvSpPr/>
            <p:nvPr/>
          </p:nvSpPr>
          <p:spPr>
            <a:xfrm rot="5400000">
              <a:off x="4909862" y="2156461"/>
              <a:ext cx="187769" cy="857837"/>
            </a:xfrm>
            <a:prstGeom prst="rightBrace">
              <a:avLst>
                <a:gd name="adj1" fmla="val 61792"/>
                <a:gd name="adj2" fmla="val 50000"/>
              </a:avLst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右中かっこ 9">
              <a:extLst>
                <a:ext uri="{FF2B5EF4-FFF2-40B4-BE49-F238E27FC236}">
                  <a16:creationId xmlns:a16="http://schemas.microsoft.com/office/drawing/2014/main" id="{65C131AA-7F69-1D22-1A12-1203F238CE12}"/>
                </a:ext>
              </a:extLst>
            </p:cNvPr>
            <p:cNvSpPr/>
            <p:nvPr/>
          </p:nvSpPr>
          <p:spPr>
            <a:xfrm rot="5400000">
              <a:off x="6155789" y="2174628"/>
              <a:ext cx="187769" cy="857837"/>
            </a:xfrm>
            <a:prstGeom prst="rightBrace">
              <a:avLst>
                <a:gd name="adj1" fmla="val 61792"/>
                <a:gd name="adj2" fmla="val 50000"/>
              </a:avLst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D776851A-303B-25F3-FFC3-8B42AC3FB548}"/>
                </a:ext>
              </a:extLst>
            </p:cNvPr>
            <p:cNvSpPr txBox="1"/>
            <p:nvPr/>
          </p:nvSpPr>
          <p:spPr>
            <a:xfrm>
              <a:off x="4186737" y="2715599"/>
              <a:ext cx="1752037" cy="307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chemeClr val="bg1"/>
                  </a:solidFill>
                </a:rPr>
                <a:t>BPM1 with 6 dB </a:t>
              </a:r>
              <a:r>
                <a:rPr kumimoji="1" lang="en-US" altLang="ja-JP" sz="1200" dirty="0" err="1">
                  <a:solidFill>
                    <a:schemeClr val="bg1"/>
                  </a:solidFill>
                </a:rPr>
                <a:t>Att</a:t>
              </a:r>
              <a:endParaRPr kumimoji="1" lang="en-US" altLang="ja-JP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6D73B2FF-E86C-996C-0020-5E5CD7F7DEAD}"/>
                </a:ext>
              </a:extLst>
            </p:cNvPr>
            <p:cNvCxnSpPr/>
            <p:nvPr/>
          </p:nvCxnSpPr>
          <p:spPr>
            <a:xfrm>
              <a:off x="4627750" y="1078993"/>
              <a:ext cx="1193004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761E6FD6-DBDD-A07A-CCB5-7F352CB3E6D6}"/>
                </a:ext>
              </a:extLst>
            </p:cNvPr>
            <p:cNvSpPr txBox="1"/>
            <p:nvPr/>
          </p:nvSpPr>
          <p:spPr>
            <a:xfrm>
              <a:off x="4881557" y="805626"/>
              <a:ext cx="843297" cy="307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chemeClr val="bg1"/>
                  </a:solidFill>
                </a:rPr>
                <a:t>~200 ns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BBC7ECFB-9908-612B-5CC4-1302A81A4373}"/>
                </a:ext>
              </a:extLst>
            </p:cNvPr>
            <p:cNvSpPr/>
            <p:nvPr/>
          </p:nvSpPr>
          <p:spPr>
            <a:xfrm>
              <a:off x="4011500" y="2999648"/>
              <a:ext cx="3185232" cy="2515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106BF148-98C5-30C0-1D88-C1A43659DD39}"/>
                </a:ext>
              </a:extLst>
            </p:cNvPr>
            <p:cNvSpPr txBox="1"/>
            <p:nvPr/>
          </p:nvSpPr>
          <p:spPr>
            <a:xfrm>
              <a:off x="5724854" y="2715599"/>
              <a:ext cx="1471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chemeClr val="bg1"/>
                  </a:solidFill>
                </a:rPr>
                <a:t>BPM2 with 200ns </a:t>
              </a:r>
            </a:p>
            <a:p>
              <a:r>
                <a:rPr lang="en-US" altLang="ja-JP" sz="1200" dirty="0">
                  <a:solidFill>
                    <a:schemeClr val="bg1"/>
                  </a:solidFill>
                </a:rPr>
                <a:t>delay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5CA0CA2-A934-8FEF-B677-851EEAD6CBB5}"/>
              </a:ext>
            </a:extLst>
          </p:cNvPr>
          <p:cNvSpPr txBox="1"/>
          <p:nvPr/>
        </p:nvSpPr>
        <p:spPr>
          <a:xfrm>
            <a:off x="2422799" y="969024"/>
            <a:ext cx="123142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RF </a:t>
            </a:r>
            <a:r>
              <a:rPr kumimoji="1" lang="en-US" altLang="ja-JP" sz="1600" dirty="0" err="1">
                <a:latin typeface="Arial Unicode MS" panose="020B0604020202020204" pitchFamily="50" charset="-128"/>
                <a:ea typeface="Arial Unicode MS" panose="020B0604020202020204" pitchFamily="50" charset="-128"/>
              </a:rPr>
              <a:t>Cobiner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0E6F668A-8058-ACF3-8814-7A4EA047FDA8}"/>
              </a:ext>
            </a:extLst>
          </p:cNvPr>
          <p:cNvCxnSpPr>
            <a:cxnSpLocks/>
          </p:cNvCxnSpPr>
          <p:nvPr/>
        </p:nvCxnSpPr>
        <p:spPr>
          <a:xfrm flipV="1">
            <a:off x="2062534" y="1205123"/>
            <a:ext cx="360265" cy="1692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9BBDBDB3-E81E-D528-E0F9-3D3D0134E607}"/>
              </a:ext>
            </a:extLst>
          </p:cNvPr>
          <p:cNvGrpSpPr/>
          <p:nvPr/>
        </p:nvGrpSpPr>
        <p:grpSpPr>
          <a:xfrm>
            <a:off x="1336046" y="1374400"/>
            <a:ext cx="406400" cy="203200"/>
            <a:chOff x="10033000" y="1676400"/>
            <a:chExt cx="406400" cy="203200"/>
          </a:xfrm>
        </p:grpSpPr>
        <p:sp>
          <p:nvSpPr>
            <p:cNvPr id="35" name="楕円 34">
              <a:extLst>
                <a:ext uri="{FF2B5EF4-FFF2-40B4-BE49-F238E27FC236}">
                  <a16:creationId xmlns:a16="http://schemas.microsoft.com/office/drawing/2014/main" id="{A39F6EB7-EBCE-D4DC-09A0-9293EED43C03}"/>
                </a:ext>
              </a:extLst>
            </p:cNvPr>
            <p:cNvSpPr/>
            <p:nvPr/>
          </p:nvSpPr>
          <p:spPr>
            <a:xfrm>
              <a:off x="10096500" y="1676400"/>
              <a:ext cx="342900" cy="152400"/>
            </a:xfrm>
            <a:prstGeom prst="ellipse">
              <a:avLst/>
            </a:prstGeom>
            <a:noFill/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DC253CCC-0938-C6FF-638D-97D76D54D7EB}"/>
                </a:ext>
              </a:extLst>
            </p:cNvPr>
            <p:cNvSpPr/>
            <p:nvPr/>
          </p:nvSpPr>
          <p:spPr>
            <a:xfrm>
              <a:off x="10045700" y="1689100"/>
              <a:ext cx="342900" cy="152400"/>
            </a:xfrm>
            <a:prstGeom prst="ellipse">
              <a:avLst/>
            </a:prstGeom>
            <a:noFill/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楕円 36">
              <a:extLst>
                <a:ext uri="{FF2B5EF4-FFF2-40B4-BE49-F238E27FC236}">
                  <a16:creationId xmlns:a16="http://schemas.microsoft.com/office/drawing/2014/main" id="{0FA849A0-196F-2D63-7540-4C292052ACF5}"/>
                </a:ext>
              </a:extLst>
            </p:cNvPr>
            <p:cNvSpPr/>
            <p:nvPr/>
          </p:nvSpPr>
          <p:spPr>
            <a:xfrm>
              <a:off x="10033000" y="1727200"/>
              <a:ext cx="342900" cy="152400"/>
            </a:xfrm>
            <a:prstGeom prst="ellipse">
              <a:avLst/>
            </a:prstGeom>
            <a:noFill/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EC7B6BB-354B-10D6-DC44-16DBD40A5905}"/>
              </a:ext>
            </a:extLst>
          </p:cNvPr>
          <p:cNvSpPr txBox="1"/>
          <p:nvPr/>
        </p:nvSpPr>
        <p:spPr>
          <a:xfrm>
            <a:off x="1676851" y="1380683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200 ns 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9EA6DB3A-A8C6-B914-8763-01F1710F76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64"/>
          <a:stretch/>
        </p:blipFill>
        <p:spPr>
          <a:xfrm>
            <a:off x="7305420" y="565315"/>
            <a:ext cx="4729435" cy="2150283"/>
          </a:xfrm>
          <a:prstGeom prst="rect">
            <a:avLst/>
          </a:prstGeom>
        </p:spPr>
      </p:pic>
      <p:sp>
        <p:nvSpPr>
          <p:cNvPr id="41" name="Rectangle 2">
            <a:extLst>
              <a:ext uri="{FF2B5EF4-FFF2-40B4-BE49-F238E27FC236}">
                <a16:creationId xmlns:a16="http://schemas.microsoft.com/office/drawing/2014/main" id="{C33F1E2E-CB3A-8EB5-4F89-FF7362981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6682" y="2986925"/>
            <a:ext cx="44870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resolution of 15 μm was achieved without performing gain adjustment</a:t>
            </a:r>
            <a:br>
              <a:rPr kumimoji="0" lang="en-US" altLang="ja-JP" dirty="0">
                <a:latin typeface="Arial" panose="020B0604020202020204" pitchFamily="34" charset="0"/>
              </a:rPr>
            </a:br>
            <a:r>
              <a:rPr kumimoji="0" lang="en-US" altLang="ja-JP" sz="1600" dirty="0">
                <a:latin typeface="Arial" panose="020B0604020202020204" pitchFamily="34" charset="0"/>
              </a:rPr>
              <a:t>(4 electrodes: left, right, up, down)</a:t>
            </a:r>
            <a:endParaRPr kumimoji="0" lang="en-U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E134D50-41F2-E329-49FC-E6D9CFBD1B53}"/>
              </a:ext>
            </a:extLst>
          </p:cNvPr>
          <p:cNvSpPr txBox="1"/>
          <p:nvPr/>
        </p:nvSpPr>
        <p:spPr>
          <a:xfrm>
            <a:off x="0" y="3621362"/>
            <a:ext cx="3501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Layout of BPM measurement</a:t>
            </a:r>
            <a:endParaRPr kumimoji="1" lang="ja-JP" altLang="en-US" sz="2000" b="1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2CA45616-568D-9D2E-1DD0-6EF1C435F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6682" y="2561234"/>
            <a:ext cx="40881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predicted position from the other two BPMs, the measured position, and the difference between them.</a:t>
            </a:r>
          </a:p>
        </p:txBody>
      </p: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BEDABF5B-86E0-F83C-3A22-5484499FED9A}"/>
              </a:ext>
            </a:extLst>
          </p:cNvPr>
          <p:cNvCxnSpPr>
            <a:cxnSpLocks/>
          </p:cNvCxnSpPr>
          <p:nvPr/>
        </p:nvCxnSpPr>
        <p:spPr>
          <a:xfrm>
            <a:off x="1276350" y="4937050"/>
            <a:ext cx="1281113" cy="4957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3A74B2D6-2138-D436-5472-9D99C3F510F9}"/>
              </a:ext>
            </a:extLst>
          </p:cNvPr>
          <p:cNvCxnSpPr>
            <a:cxnSpLocks/>
          </p:cNvCxnSpPr>
          <p:nvPr/>
        </p:nvCxnSpPr>
        <p:spPr>
          <a:xfrm>
            <a:off x="2573719" y="5432800"/>
            <a:ext cx="1274398" cy="1012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83DDB698-50F0-B9A9-F3F1-13E8C39D33AB}"/>
              </a:ext>
            </a:extLst>
          </p:cNvPr>
          <p:cNvCxnSpPr>
            <a:cxnSpLocks/>
          </p:cNvCxnSpPr>
          <p:nvPr/>
        </p:nvCxnSpPr>
        <p:spPr>
          <a:xfrm>
            <a:off x="3788357" y="5534025"/>
            <a:ext cx="1596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14272AE3-C3AE-1737-147C-83F2D4925123}"/>
              </a:ext>
            </a:extLst>
          </p:cNvPr>
          <p:cNvCxnSpPr>
            <a:cxnSpLocks/>
          </p:cNvCxnSpPr>
          <p:nvPr/>
        </p:nvCxnSpPr>
        <p:spPr>
          <a:xfrm>
            <a:off x="3948000" y="5534025"/>
            <a:ext cx="63500" cy="2381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3C9E207F-3C57-2A06-271D-76ED8851641D}"/>
              </a:ext>
            </a:extLst>
          </p:cNvPr>
          <p:cNvCxnSpPr>
            <a:cxnSpLocks/>
          </p:cNvCxnSpPr>
          <p:nvPr/>
        </p:nvCxnSpPr>
        <p:spPr>
          <a:xfrm flipV="1">
            <a:off x="4011500" y="5343525"/>
            <a:ext cx="1809254" cy="428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37436ED4-B9EC-6E0A-7C89-2D13B0A319F1}"/>
              </a:ext>
            </a:extLst>
          </p:cNvPr>
          <p:cNvCxnSpPr>
            <a:cxnSpLocks/>
          </p:cNvCxnSpPr>
          <p:nvPr/>
        </p:nvCxnSpPr>
        <p:spPr>
          <a:xfrm>
            <a:off x="5724854" y="5065531"/>
            <a:ext cx="95836" cy="2911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F582FF7E-AFFB-10E4-CE80-AA12F77D44B6}"/>
              </a:ext>
            </a:extLst>
          </p:cNvPr>
          <p:cNvCxnSpPr>
            <a:cxnSpLocks/>
          </p:cNvCxnSpPr>
          <p:nvPr/>
        </p:nvCxnSpPr>
        <p:spPr>
          <a:xfrm flipV="1">
            <a:off x="5715000" y="4982744"/>
            <a:ext cx="223774" cy="827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BA389DF9-0A36-246B-AE4D-017C2F4C1E33}"/>
              </a:ext>
            </a:extLst>
          </p:cNvPr>
          <p:cNvCxnSpPr>
            <a:cxnSpLocks/>
          </p:cNvCxnSpPr>
          <p:nvPr/>
        </p:nvCxnSpPr>
        <p:spPr>
          <a:xfrm flipV="1">
            <a:off x="5934011" y="4686300"/>
            <a:ext cx="0" cy="3088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8EAFA714-3FB8-3E6F-7435-B524003AFCD7}"/>
              </a:ext>
            </a:extLst>
          </p:cNvPr>
          <p:cNvCxnSpPr/>
          <p:nvPr/>
        </p:nvCxnSpPr>
        <p:spPr>
          <a:xfrm flipV="1">
            <a:off x="5839740" y="4624718"/>
            <a:ext cx="204787" cy="114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FCE4402C-C18F-9B20-D36F-A4C1FED3199E}"/>
              </a:ext>
            </a:extLst>
          </p:cNvPr>
          <p:cNvCxnSpPr>
            <a:cxnSpLocks/>
          </p:cNvCxnSpPr>
          <p:nvPr/>
        </p:nvCxnSpPr>
        <p:spPr>
          <a:xfrm flipV="1">
            <a:off x="5934011" y="4443413"/>
            <a:ext cx="0" cy="1989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A7598A2D-055B-3DC4-C41C-9954D2195B9B}"/>
              </a:ext>
            </a:extLst>
          </p:cNvPr>
          <p:cNvCxnSpPr/>
          <p:nvPr/>
        </p:nvCxnSpPr>
        <p:spPr>
          <a:xfrm flipV="1">
            <a:off x="5839740" y="4585169"/>
            <a:ext cx="204787" cy="114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762016D9-B146-83AB-B5B2-F165382BB544}"/>
              </a:ext>
            </a:extLst>
          </p:cNvPr>
          <p:cNvCxnSpPr>
            <a:cxnSpLocks/>
          </p:cNvCxnSpPr>
          <p:nvPr/>
        </p:nvCxnSpPr>
        <p:spPr>
          <a:xfrm flipH="1">
            <a:off x="5928760" y="4443413"/>
            <a:ext cx="1966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8FBA3953-B710-B6F2-F115-437899E9500F}"/>
              </a:ext>
            </a:extLst>
          </p:cNvPr>
          <p:cNvSpPr txBox="1"/>
          <p:nvPr/>
        </p:nvSpPr>
        <p:spPr>
          <a:xfrm>
            <a:off x="6125425" y="4262498"/>
            <a:ext cx="170110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Readout System</a:t>
            </a:r>
          </a:p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@Kly. Gallery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84" name="楕円 83">
            <a:extLst>
              <a:ext uri="{FF2B5EF4-FFF2-40B4-BE49-F238E27FC236}">
                <a16:creationId xmlns:a16="http://schemas.microsoft.com/office/drawing/2014/main" id="{FB3D555C-677E-10B0-070F-99DD07644339}"/>
              </a:ext>
            </a:extLst>
          </p:cNvPr>
          <p:cNvSpPr/>
          <p:nvPr/>
        </p:nvSpPr>
        <p:spPr>
          <a:xfrm>
            <a:off x="1163362" y="4866279"/>
            <a:ext cx="148211" cy="148211"/>
          </a:xfrm>
          <a:prstGeom prst="ellipse">
            <a:avLst/>
          </a:prstGeom>
          <a:ln>
            <a:solidFill>
              <a:srgbClr val="4747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楕円 84">
            <a:extLst>
              <a:ext uri="{FF2B5EF4-FFF2-40B4-BE49-F238E27FC236}">
                <a16:creationId xmlns:a16="http://schemas.microsoft.com/office/drawing/2014/main" id="{B32EC60F-2AE6-56B7-C5B7-727125A6B7A0}"/>
              </a:ext>
            </a:extLst>
          </p:cNvPr>
          <p:cNvSpPr/>
          <p:nvPr/>
        </p:nvSpPr>
        <p:spPr>
          <a:xfrm>
            <a:off x="1603378" y="5031264"/>
            <a:ext cx="148211" cy="148211"/>
          </a:xfrm>
          <a:prstGeom prst="ellipse">
            <a:avLst/>
          </a:prstGeom>
          <a:ln>
            <a:solidFill>
              <a:srgbClr val="4747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楕円 85">
            <a:extLst>
              <a:ext uri="{FF2B5EF4-FFF2-40B4-BE49-F238E27FC236}">
                <a16:creationId xmlns:a16="http://schemas.microsoft.com/office/drawing/2014/main" id="{D1EA5B4D-87D6-A776-007D-F7FAC913CE7B}"/>
              </a:ext>
            </a:extLst>
          </p:cNvPr>
          <p:cNvSpPr/>
          <p:nvPr/>
        </p:nvSpPr>
        <p:spPr>
          <a:xfrm>
            <a:off x="1829463" y="5116352"/>
            <a:ext cx="148211" cy="148211"/>
          </a:xfrm>
          <a:prstGeom prst="ellipse">
            <a:avLst/>
          </a:prstGeom>
          <a:ln>
            <a:solidFill>
              <a:srgbClr val="4747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楕円 86">
            <a:extLst>
              <a:ext uri="{FF2B5EF4-FFF2-40B4-BE49-F238E27FC236}">
                <a16:creationId xmlns:a16="http://schemas.microsoft.com/office/drawing/2014/main" id="{4286552D-A55F-FE46-4439-D4473C47A6E3}"/>
              </a:ext>
            </a:extLst>
          </p:cNvPr>
          <p:cNvSpPr/>
          <p:nvPr/>
        </p:nvSpPr>
        <p:spPr>
          <a:xfrm>
            <a:off x="2071594" y="5203145"/>
            <a:ext cx="148211" cy="148211"/>
          </a:xfrm>
          <a:prstGeom prst="ellipse">
            <a:avLst/>
          </a:prstGeom>
          <a:ln>
            <a:solidFill>
              <a:srgbClr val="4747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6171B833-96FB-3F1D-6CBB-1E8A15B6B45A}"/>
              </a:ext>
            </a:extLst>
          </p:cNvPr>
          <p:cNvSpPr txBox="1"/>
          <p:nvPr/>
        </p:nvSpPr>
        <p:spPr>
          <a:xfrm>
            <a:off x="1903245" y="4166778"/>
            <a:ext cx="360707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BPM1 + BPM2 with 200ns  </a:t>
            </a:r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sym typeface="Wingdings" panose="05000000000000000000" pitchFamily="2" charset="2"/>
              </a:rPr>
              <a:t> Board1</a:t>
            </a:r>
            <a:endParaRPr kumimoji="1" lang="en-US" altLang="ja-JP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  <a:p>
            <a:pPr algn="l"/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BPM3 + BPM4 with 200ns  </a:t>
            </a:r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sym typeface="Wingdings" panose="05000000000000000000" pitchFamily="2" charset="2"/>
              </a:rPr>
              <a:t> Board2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94" name="Rectangle 5">
            <a:extLst>
              <a:ext uri="{FF2B5EF4-FFF2-40B4-BE49-F238E27FC236}">
                <a16:creationId xmlns:a16="http://schemas.microsoft.com/office/drawing/2014/main" id="{E97554D6-431E-1F6B-CF9A-4F3E70D99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273" y="6423121"/>
            <a:ext cx="489749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dirty="0">
                <a:latin typeface="Arial" panose="020B0604020202020204" pitchFamily="34" charset="0"/>
              </a:rPr>
              <a:t>Cabling for the </a:t>
            </a:r>
            <a:r>
              <a:rPr kumimoji="0" lang="ja-JP" altLang="ja-JP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four BPMs in the ECS section and the readout system.</a:t>
            </a: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4B52E09C-60FC-5D9B-3AF5-3C604159A222}"/>
              </a:ext>
            </a:extLst>
          </p:cNvPr>
          <p:cNvSpPr txBox="1"/>
          <p:nvPr/>
        </p:nvSpPr>
        <p:spPr>
          <a:xfrm>
            <a:off x="1241054" y="5251510"/>
            <a:ext cx="60465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rgbClr val="92D05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ECS</a:t>
            </a:r>
            <a:endParaRPr kumimoji="1" lang="ja-JP" altLang="en-US" sz="1600" dirty="0">
              <a:solidFill>
                <a:srgbClr val="92D050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02D27645-A104-FB75-EC77-39BBB1F3D9E6}"/>
              </a:ext>
            </a:extLst>
          </p:cNvPr>
          <p:cNvSpPr txBox="1"/>
          <p:nvPr/>
        </p:nvSpPr>
        <p:spPr>
          <a:xfrm rot="20757563">
            <a:off x="4453258" y="5667807"/>
            <a:ext cx="100219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Linac SY3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CCC20A-CB7C-4AC2-B61B-79F5D0317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9052" y="3248535"/>
            <a:ext cx="32045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Raw signals from two BPMs (after passing through the filter).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AA60D82-6715-1FB1-E91D-C08CEC170706}"/>
              </a:ext>
            </a:extLst>
          </p:cNvPr>
          <p:cNvSpPr txBox="1"/>
          <p:nvPr/>
        </p:nvSpPr>
        <p:spPr>
          <a:xfrm>
            <a:off x="4292048" y="1117275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tx2">
                    <a:lumMod val="10000"/>
                    <a:lumOff val="90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1st</a:t>
            </a:r>
            <a:endParaRPr kumimoji="1" lang="ja-JP" altLang="en-US" sz="1400" dirty="0">
              <a:solidFill>
                <a:schemeClr val="tx2">
                  <a:lumMod val="10000"/>
                  <a:lumOff val="90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1447D70-F153-9218-6AD2-911F70B50D86}"/>
              </a:ext>
            </a:extLst>
          </p:cNvPr>
          <p:cNvSpPr txBox="1"/>
          <p:nvPr/>
        </p:nvSpPr>
        <p:spPr>
          <a:xfrm>
            <a:off x="5285082" y="1155375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2nd</a:t>
            </a:r>
            <a:endParaRPr kumimoji="1" lang="ja-JP" altLang="en-US" sz="1200" dirty="0">
              <a:solidFill>
                <a:schemeClr val="accent5">
                  <a:lumMod val="20000"/>
                  <a:lumOff val="80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6EFD98A6-2F33-263B-4507-86A7ACA28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3268" y="4998302"/>
            <a:ext cx="501934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Although there is attenuation due to the cables, reducing the value of the board's internal attenuator allows for signals large enough to achieve high-resolution measurements.</a:t>
            </a:r>
          </a:p>
        </p:txBody>
      </p:sp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EFE75241-645B-1832-D337-C15DB290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9440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1939F-B64F-61BC-E7A8-0EB2B18DE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12CC564-0DF1-8F12-537A-B1E265555066}"/>
              </a:ext>
            </a:extLst>
          </p:cNvPr>
          <p:cNvSpPr txBox="1"/>
          <p:nvPr/>
        </p:nvSpPr>
        <p:spPr>
          <a:xfrm>
            <a:off x="1577417" y="2367171"/>
            <a:ext cx="90371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600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Fast Kicker to correct 2nd bunch orbit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68F0412-AE75-ABB8-04A0-D4AD71C5B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8477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3F21E-4EF7-4EFF-C144-5DA01EE81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58284C2-43A8-B7F0-36B9-E5087C5D08B4}"/>
              </a:ext>
            </a:extLst>
          </p:cNvPr>
          <p:cNvSpPr txBox="1"/>
          <p:nvPr/>
        </p:nvSpPr>
        <p:spPr>
          <a:xfrm>
            <a:off x="5016217" y="0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Summary</a:t>
            </a:r>
            <a:endParaRPr kumimoji="1" lang="ja-JP" altLang="en-US" sz="3600" b="1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583F912-E036-57BD-0F42-FB5035E8A251}"/>
              </a:ext>
            </a:extLst>
          </p:cNvPr>
          <p:cNvSpPr txBox="1"/>
          <p:nvPr/>
        </p:nvSpPr>
        <p:spPr>
          <a:xfrm>
            <a:off x="891211" y="614102"/>
            <a:ext cx="1040957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kumimoji="1" lang="en-US" altLang="ja-JP" sz="2000" b="1" dirty="0">
                <a:solidFill>
                  <a:srgbClr val="156082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Fast Kicker to correct 2nd bunch orbit</a:t>
            </a:r>
            <a:br>
              <a:rPr kumimoji="1"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</a:b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It has been confirmed that the 2nd bunch can be stable controlled.</a:t>
            </a:r>
            <a:b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</a:b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We would like to add it where necessary.</a:t>
            </a:r>
            <a:b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</a:br>
            <a:endParaRPr kumimoji="1" lang="en-US" altLang="ja-JP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  <a:p>
            <a:pPr marL="514350" indent="-514350" algn="l">
              <a:buFont typeface="+mj-lt"/>
              <a:buAutoNum type="arabicPeriod"/>
            </a:pPr>
            <a:r>
              <a:rPr kumimoji="1" lang="en-US" altLang="ja-JP" sz="2000" b="1" dirty="0">
                <a:solidFill>
                  <a:srgbClr val="156082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Beam diagnostic Line with pulsed magnets</a:t>
            </a:r>
            <a:br>
              <a:rPr kumimoji="1"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</a:b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The transport to both the HER BT and the diagnostic line was successful without any issues. Moving forward, we will begin utilizing it.</a:t>
            </a:r>
            <a:b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</a:br>
            <a:endParaRPr kumimoji="1" lang="en-US" altLang="ja-JP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altLang="ja-JP" sz="2000" b="1" dirty="0">
                <a:solidFill>
                  <a:srgbClr val="156082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Beam tuning programs with machine learning (Bayesian optimization)</a:t>
            </a:r>
            <a:b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</a:b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It has been extremely beneficial for improving beam performance. The positron beam achieved the highest transmission rate to date, and the HER beam enabled emittance reduction while conducting non-destructive monitoring.</a:t>
            </a:r>
            <a:b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</a:br>
            <a:endParaRPr lang="en-US" altLang="ja-JP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  <a:p>
            <a:pPr marL="514350" indent="-514350" algn="l">
              <a:buFont typeface="+mj-lt"/>
              <a:buAutoNum type="arabicPeriod"/>
            </a:pPr>
            <a:r>
              <a:rPr kumimoji="1" lang="en-US" altLang="ja-JP" sz="2000" b="1" dirty="0">
                <a:solidFill>
                  <a:srgbClr val="156082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Big data analysis</a:t>
            </a:r>
            <a:b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</a:b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Synchronized data output from the injector to the ring has been enabled. Detailed analysis and the exploration of key parameters using machine learning will be advanced.</a:t>
            </a:r>
            <a:b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</a:br>
            <a:endParaRPr kumimoji="1" lang="en-US" altLang="ja-JP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altLang="ja-JP" sz="2000" b="1" dirty="0">
                <a:solidFill>
                  <a:srgbClr val="156082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HER BT Energy Compression System (ECS)</a:t>
            </a:r>
            <a:br>
              <a:rPr lang="en-US" altLang="ja-JP" sz="2000" dirty="0">
                <a:solidFill>
                  <a:srgbClr val="156082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</a:br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It is necessary to increase the charge of the electron beam. Construction is progressing smoothly.</a:t>
            </a:r>
          </a:p>
          <a:p>
            <a:pPr marL="514350" indent="-514350" algn="l">
              <a:buFont typeface="+mj-lt"/>
              <a:buAutoNum type="arabicPeriod"/>
            </a:pPr>
            <a:endParaRPr lang="en-US" altLang="ja-JP" sz="20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E26FEE4-4678-A53E-C347-4D4AC46E5636}"/>
              </a:ext>
            </a:extLst>
          </p:cNvPr>
          <p:cNvSpPr txBox="1"/>
          <p:nvPr/>
        </p:nvSpPr>
        <p:spPr>
          <a:xfrm>
            <a:off x="5047476" y="6280446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solidFill>
                  <a:srgbClr val="FF7C07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Thank you</a:t>
            </a:r>
            <a:endParaRPr kumimoji="1" lang="ja-JP" altLang="en-US" sz="3200" dirty="0">
              <a:solidFill>
                <a:srgbClr val="FF7C07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AD91FFA-A81F-D41E-92CC-D2C45E77A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1268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4B9D3-689A-7E4D-64D4-91B91A41C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A77DA82-436B-052F-F040-8B70B73980CC}"/>
              </a:ext>
            </a:extLst>
          </p:cNvPr>
          <p:cNvSpPr txBox="1"/>
          <p:nvPr/>
        </p:nvSpPr>
        <p:spPr>
          <a:xfrm>
            <a:off x="4076056" y="2828835"/>
            <a:ext cx="40398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7200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Appendix</a:t>
            </a:r>
            <a:endParaRPr kumimoji="1" lang="ja-JP" altLang="en-US" sz="7200" b="1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665C31F-41AF-0375-F93C-E2CA03240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3201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57EA501B-393F-DBD1-FE6A-564C948BE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487" y="530779"/>
            <a:ext cx="6605154" cy="214796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F5422AB7-EDD9-8DB8-2E71-A851F84394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" t="47297" r="4870" b="11134"/>
          <a:stretch/>
        </p:blipFill>
        <p:spPr>
          <a:xfrm>
            <a:off x="6842960" y="3240750"/>
            <a:ext cx="4526279" cy="2661576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E511FFAA-6C57-623A-7F93-874D2BF3E0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t="47240" r="3970" b="10686"/>
          <a:stretch/>
        </p:blipFill>
        <p:spPr>
          <a:xfrm>
            <a:off x="1764790" y="3187701"/>
            <a:ext cx="4713486" cy="2714626"/>
          </a:xfrm>
          <a:prstGeom prst="rect">
            <a:avLst/>
          </a:prstGeom>
        </p:spPr>
      </p:pic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141FEF12-6D60-0CD9-391A-4463630674D7}"/>
              </a:ext>
            </a:extLst>
          </p:cNvPr>
          <p:cNvCxnSpPr>
            <a:cxnSpLocks/>
          </p:cNvCxnSpPr>
          <p:nvPr/>
        </p:nvCxnSpPr>
        <p:spPr>
          <a:xfrm>
            <a:off x="4969005" y="1215736"/>
            <a:ext cx="2467413" cy="19237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B3D1981C-2113-C934-CE71-6E15F8981715}"/>
              </a:ext>
            </a:extLst>
          </p:cNvPr>
          <p:cNvCxnSpPr>
            <a:cxnSpLocks/>
          </p:cNvCxnSpPr>
          <p:nvPr/>
        </p:nvCxnSpPr>
        <p:spPr>
          <a:xfrm flipH="1">
            <a:off x="3650671" y="1215736"/>
            <a:ext cx="1160515" cy="19237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字幕 2">
            <a:extLst>
              <a:ext uri="{FF2B5EF4-FFF2-40B4-BE49-F238E27FC236}">
                <a16:creationId xmlns:a16="http://schemas.microsoft.com/office/drawing/2014/main" id="{67EECC1C-D12B-8497-5AAB-386F6A8797A7}"/>
              </a:ext>
            </a:extLst>
          </p:cNvPr>
          <p:cNvSpPr txBox="1">
            <a:spLocks/>
          </p:cNvSpPr>
          <p:nvPr/>
        </p:nvSpPr>
        <p:spPr>
          <a:xfrm>
            <a:off x="-2" y="-1"/>
            <a:ext cx="7301347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Response of Fast Vertical @ 2-sector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F2F6E0A-C921-8763-BA3D-7AC82BCB9C14}"/>
              </a:ext>
            </a:extLst>
          </p:cNvPr>
          <p:cNvSpPr txBox="1"/>
          <p:nvPr/>
        </p:nvSpPr>
        <p:spPr>
          <a:xfrm>
            <a:off x="3525520" y="5901995"/>
            <a:ext cx="15696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050" b="1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FY_A4_4 Delay [clock] </a:t>
            </a:r>
            <a:endParaRPr kumimoji="1" lang="ja-JP" altLang="en-US" sz="1050" b="1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F9FFFE5-0DD6-4B0E-3D0A-56794F052894}"/>
              </a:ext>
            </a:extLst>
          </p:cNvPr>
          <p:cNvSpPr txBox="1"/>
          <p:nvPr/>
        </p:nvSpPr>
        <p:spPr>
          <a:xfrm>
            <a:off x="8646160" y="5901995"/>
            <a:ext cx="15696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050" b="1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FY_A2_2 Delay [clock] </a:t>
            </a:r>
            <a:endParaRPr kumimoji="1" lang="ja-JP" altLang="en-US" sz="1050" b="1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9C58596D-3AEB-F733-D513-E6F6E359B064}"/>
              </a:ext>
            </a:extLst>
          </p:cNvPr>
          <p:cNvCxnSpPr>
            <a:cxnSpLocks/>
          </p:cNvCxnSpPr>
          <p:nvPr/>
        </p:nvCxnSpPr>
        <p:spPr>
          <a:xfrm flipV="1">
            <a:off x="4199252" y="1156797"/>
            <a:ext cx="0" cy="22115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9EA4145-85CF-EAF1-A641-BA3327054A10}"/>
              </a:ext>
            </a:extLst>
          </p:cNvPr>
          <p:cNvSpPr txBox="1"/>
          <p:nvPr/>
        </p:nvSpPr>
        <p:spPr>
          <a:xfrm>
            <a:off x="3845986" y="1383457"/>
            <a:ext cx="80663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7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BPM(SP_B6_4)</a:t>
            </a:r>
            <a:endParaRPr kumimoji="1" lang="ja-JP" altLang="en-US" sz="7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61ADD09-9845-18C6-5073-E44A26139AC9}"/>
              </a:ext>
            </a:extLst>
          </p:cNvPr>
          <p:cNvSpPr txBox="1"/>
          <p:nvPr/>
        </p:nvSpPr>
        <p:spPr>
          <a:xfrm>
            <a:off x="7309118" y="2676356"/>
            <a:ext cx="1015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FY_A2_2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27EDDBB-0D0A-2C93-82FA-F41FED2C0028}"/>
              </a:ext>
            </a:extLst>
          </p:cNvPr>
          <p:cNvSpPr txBox="1"/>
          <p:nvPr/>
        </p:nvSpPr>
        <p:spPr>
          <a:xfrm>
            <a:off x="3838760" y="2718529"/>
            <a:ext cx="1015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FY_A4_4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20F4B99-06E6-06E1-9A9F-871F308CCEA7}"/>
              </a:ext>
            </a:extLst>
          </p:cNvPr>
          <p:cNvSpPr txBox="1"/>
          <p:nvPr/>
        </p:nvSpPr>
        <p:spPr>
          <a:xfrm rot="16200000">
            <a:off x="7054101" y="4612231"/>
            <a:ext cx="487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[</a:t>
            </a:r>
            <a:r>
              <a:rPr kumimoji="1" lang="en-US" altLang="ja-JP" sz="1200" dirty="0">
                <a:latin typeface="Symbol" panose="05050102010706020507" pitchFamily="18" charset="2"/>
                <a:ea typeface="Arial Unicode MS" panose="020B0604020202020204" pitchFamily="50" charset="-128"/>
              </a:rPr>
              <a:t>m</a:t>
            </a:r>
            <a:r>
              <a:rPr kumimoji="1"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m]</a:t>
            </a:r>
            <a:endParaRPr kumimoji="1" lang="ja-JP" altLang="en-US" sz="12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DA65191-E9D0-3DAF-5FCD-E6372BF0C4D5}"/>
              </a:ext>
            </a:extLst>
          </p:cNvPr>
          <p:cNvSpPr txBox="1"/>
          <p:nvPr/>
        </p:nvSpPr>
        <p:spPr>
          <a:xfrm rot="16200000">
            <a:off x="2063001" y="4561430"/>
            <a:ext cx="487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[</a:t>
            </a:r>
            <a:r>
              <a:rPr kumimoji="1" lang="en-US" altLang="ja-JP" sz="1200" dirty="0">
                <a:latin typeface="Symbol" panose="05050102010706020507" pitchFamily="18" charset="2"/>
                <a:ea typeface="Arial Unicode MS" panose="020B0604020202020204" pitchFamily="50" charset="-128"/>
              </a:rPr>
              <a:t>m</a:t>
            </a:r>
            <a:r>
              <a:rPr kumimoji="1"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m]</a:t>
            </a:r>
            <a:endParaRPr kumimoji="1" lang="ja-JP" altLang="en-US" sz="12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AD998D6-24CF-68CA-1AE2-5F11EB15B682}"/>
              </a:ext>
            </a:extLst>
          </p:cNvPr>
          <p:cNvSpPr txBox="1"/>
          <p:nvPr/>
        </p:nvSpPr>
        <p:spPr>
          <a:xfrm rot="16200000">
            <a:off x="6978462" y="3265100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[mm]</a:t>
            </a:r>
            <a:endParaRPr kumimoji="1" lang="ja-JP" altLang="en-US" sz="12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F1A1FF9-E334-855A-E5E7-3D4C8410B61D}"/>
              </a:ext>
            </a:extLst>
          </p:cNvPr>
          <p:cNvSpPr txBox="1"/>
          <p:nvPr/>
        </p:nvSpPr>
        <p:spPr>
          <a:xfrm rot="16200000">
            <a:off x="2061021" y="3264891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2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[mm]</a:t>
            </a:r>
            <a:endParaRPr kumimoji="1" lang="ja-JP" altLang="en-US" sz="12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1CC21970-92B2-F932-D5C5-D7CB0B7D3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7540" y="6226291"/>
            <a:ext cx="7750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the upstream section, there </a:t>
            </a:r>
            <a:r>
              <a:rPr kumimoji="0" lang="en-US" altLang="ja-JP" dirty="0">
                <a:latin typeface="Arial" panose="020B0604020202020204" pitchFamily="34" charset="0"/>
              </a:rPr>
              <a:t>were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slight tendency for jitter to increase. </a:t>
            </a:r>
            <a:endParaRPr kumimoji="0" lang="en-U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Energy spread might also be a contributing factor.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DF4261B-BAF0-8A7A-3F50-77F9FAA3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7333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76BB5758-BCBA-74AC-A353-6B51408D0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33"/>
            <a:ext cx="9901646" cy="636957"/>
          </a:xfrm>
        </p:spPr>
        <p:txBody>
          <a:bodyPr>
            <a:noAutofit/>
          </a:bodyPr>
          <a:lstStyle/>
          <a:p>
            <a:r>
              <a:rPr lang="en-US" altLang="ja-JP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Large-aperture pulsed quadrupole magnets (1): J-ARC</a:t>
            </a:r>
            <a:endParaRPr lang="ja-JP" altLang="en-US" sz="2800" b="1" kern="0" dirty="0">
              <a:solidFill>
                <a:srgbClr val="333399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D1498A2-72BA-4589-CECC-198DD87AF7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CBCBCB"/>
              </a:clrFrom>
              <a:clrTo>
                <a:srgbClr val="CBCBC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6606" y="3673851"/>
            <a:ext cx="3074049" cy="30353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3F258EE-9420-32DF-2920-83F5FE186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46" y="3822700"/>
            <a:ext cx="3035300" cy="303530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509E33E-E5D5-A32E-D53F-ED013B6A3307}"/>
              </a:ext>
            </a:extLst>
          </p:cNvPr>
          <p:cNvSpPr txBox="1"/>
          <p:nvPr/>
        </p:nvSpPr>
        <p:spPr>
          <a:xfrm>
            <a:off x="5650204" y="6581001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0432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Y. Seimiya</a:t>
            </a:r>
            <a:endParaRPr kumimoji="1" lang="ja-JP" altLang="en-US" sz="1200" dirty="0">
              <a:solidFill>
                <a:srgbClr val="0432FF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D8D1B8D-BE68-FFC5-D53D-8B501CF58F54}"/>
              </a:ext>
            </a:extLst>
          </p:cNvPr>
          <p:cNvGrpSpPr/>
          <p:nvPr/>
        </p:nvGrpSpPr>
        <p:grpSpPr>
          <a:xfrm>
            <a:off x="7335950" y="726269"/>
            <a:ext cx="4426835" cy="3269493"/>
            <a:chOff x="6954135" y="1039402"/>
            <a:chExt cx="3724375" cy="2750682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7E8B5419-4324-5559-FDE7-B71F4C1D4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4135" y="1039402"/>
              <a:ext cx="3724375" cy="2750682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9BEDD656-AFC1-8E62-BE3B-8248D0CA1AD2}"/>
                </a:ext>
              </a:extLst>
            </p:cNvPr>
            <p:cNvSpPr txBox="1"/>
            <p:nvPr/>
          </p:nvSpPr>
          <p:spPr>
            <a:xfrm>
              <a:off x="7006918" y="1071114"/>
              <a:ext cx="824285" cy="233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0432FF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Y. Okayasu</a:t>
              </a:r>
              <a:endParaRPr kumimoji="1" lang="ja-JP" altLang="en-US" sz="1200" dirty="0">
                <a:solidFill>
                  <a:srgbClr val="0432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1840210-AA0C-67B6-8931-AB8631F36BDE}"/>
              </a:ext>
            </a:extLst>
          </p:cNvPr>
          <p:cNvSpPr txBox="1"/>
          <p:nvPr/>
        </p:nvSpPr>
        <p:spPr>
          <a:xfrm>
            <a:off x="23449" y="546549"/>
            <a:ext cx="22236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altLang="ja-JP" sz="2000" b="1" kern="0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Background:</a:t>
            </a:r>
            <a:endParaRPr lang="en-US" altLang="ja-JP" sz="2800" b="1" kern="0" dirty="0">
              <a:solidFill>
                <a:schemeClr val="bg2">
                  <a:lumMod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181AC3-E3B0-4650-2B8C-7D56E809B79B}"/>
              </a:ext>
            </a:extLst>
          </p:cNvPr>
          <p:cNvSpPr txBox="1"/>
          <p:nvPr/>
        </p:nvSpPr>
        <p:spPr>
          <a:xfrm>
            <a:off x="0" y="2118380"/>
            <a:ext cx="22236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altLang="ja-JP" sz="2000" b="1" kern="0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Solution:</a:t>
            </a:r>
            <a:endParaRPr lang="en-US" altLang="ja-JP" sz="2800" b="1" kern="0" dirty="0">
              <a:solidFill>
                <a:schemeClr val="bg2">
                  <a:lumMod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6" name="図 15" descr="ブルー, テーブル, 座る, ケーキ が含まれている画像&#10;&#10;自動的に生成された説明">
            <a:extLst>
              <a:ext uri="{FF2B5EF4-FFF2-40B4-BE49-F238E27FC236}">
                <a16:creationId xmlns:a16="http://schemas.microsoft.com/office/drawing/2014/main" id="{691CA62C-271A-345D-1EBB-8B8815FB75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1" t="2863" r="20504" b="26977"/>
          <a:stretch/>
        </p:blipFill>
        <p:spPr>
          <a:xfrm>
            <a:off x="6753579" y="4095255"/>
            <a:ext cx="2423331" cy="2036476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A94D482-26FB-972E-B2C8-0622E1F16038}"/>
              </a:ext>
            </a:extLst>
          </p:cNvPr>
          <p:cNvSpPr txBox="1"/>
          <p:nvPr/>
        </p:nvSpPr>
        <p:spPr>
          <a:xfrm>
            <a:off x="9223915" y="4153564"/>
            <a:ext cx="29680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Seven pulsed quadrupole magnets was installed.</a:t>
            </a:r>
          </a:p>
          <a:p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Maximum current: 600 A</a:t>
            </a:r>
          </a:p>
          <a:p>
            <a:endParaRPr kumimoji="1" lang="en-US" altLang="ja-JP" sz="20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  <a:p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600 A, 400 V class pulse drivers also installed.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19143C59-6308-516A-3C72-4E80E60F9E91}"/>
              </a:ext>
            </a:extLst>
          </p:cNvPr>
          <p:cNvCxnSpPr>
            <a:cxnSpLocks/>
          </p:cNvCxnSpPr>
          <p:nvPr/>
        </p:nvCxnSpPr>
        <p:spPr>
          <a:xfrm flipV="1">
            <a:off x="8326786" y="1779281"/>
            <a:ext cx="2397549" cy="2438231"/>
          </a:xfrm>
          <a:prstGeom prst="straightConnector1">
            <a:avLst/>
          </a:prstGeom>
          <a:ln w="127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A0BC1414-E79F-3E89-FD8B-1FD648054209}"/>
              </a:ext>
            </a:extLst>
          </p:cNvPr>
          <p:cNvCxnSpPr>
            <a:cxnSpLocks/>
          </p:cNvCxnSpPr>
          <p:nvPr/>
        </p:nvCxnSpPr>
        <p:spPr>
          <a:xfrm flipV="1">
            <a:off x="7949422" y="3247733"/>
            <a:ext cx="183412" cy="969779"/>
          </a:xfrm>
          <a:prstGeom prst="straightConnector1">
            <a:avLst/>
          </a:prstGeom>
          <a:ln w="127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3C6915-3915-822B-72D0-651876A8F408}"/>
              </a:ext>
            </a:extLst>
          </p:cNvPr>
          <p:cNvSpPr txBox="1"/>
          <p:nvPr/>
        </p:nvSpPr>
        <p:spPr>
          <a:xfrm>
            <a:off x="8192864" y="6158728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K. Yokoyama</a:t>
            </a:r>
            <a:endParaRPr kumimoji="1" lang="ja-JP" altLang="en-US" sz="11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1350F1C-3BB6-62AC-E656-5D5551960EDB}"/>
              </a:ext>
            </a:extLst>
          </p:cNvPr>
          <p:cNvSpPr txBox="1"/>
          <p:nvPr/>
        </p:nvSpPr>
        <p:spPr>
          <a:xfrm>
            <a:off x="11040723" y="-10391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T. Natsui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391BBA4-5A44-A2F9-3A3D-7008619434DA}"/>
              </a:ext>
            </a:extLst>
          </p:cNvPr>
          <p:cNvSpPr txBox="1"/>
          <p:nvPr/>
        </p:nvSpPr>
        <p:spPr>
          <a:xfrm>
            <a:off x="208706" y="975169"/>
            <a:ext cx="6794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The transmission of e- beam for LER through J-ARC should be maximized as much as possible (less beam loss).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The optics of e- beam for HER should be matched after the J-ARC exit.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6A85EA6-CC30-14BC-BCFD-9F178E461193}"/>
              </a:ext>
            </a:extLst>
          </p:cNvPr>
          <p:cNvSpPr txBox="1"/>
          <p:nvPr/>
        </p:nvSpPr>
        <p:spPr>
          <a:xfrm>
            <a:off x="208706" y="2409850"/>
            <a:ext cx="6421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Large-aperture pulsed quadrupole magnets can separately control beam optics for each beam mode.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Lower beta and lower dispersion optics can reduce beam loss in J-ARC.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C2465E5-6BEE-12D5-F2AD-70FF0AEA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2627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40005C36-BDDB-FECE-0BE7-BFC0889B266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0"/>
              </a:clrFrom>
              <a:clrTo>
                <a:srgbClr val="FFFFF0">
                  <a:alpha val="0"/>
                </a:srgbClr>
              </a:clrTo>
            </a:clrChange>
          </a:blip>
          <a:srcRect l="-58" r="1" b="27171"/>
          <a:stretch/>
        </p:blipFill>
        <p:spPr>
          <a:xfrm>
            <a:off x="6498898" y="2286451"/>
            <a:ext cx="5212253" cy="324328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411758F-3783-C1D6-5677-17030BA9758F}"/>
              </a:ext>
            </a:extLst>
          </p:cNvPr>
          <p:cNvSpPr txBox="1"/>
          <p:nvPr/>
        </p:nvSpPr>
        <p:spPr>
          <a:xfrm>
            <a:off x="6369415" y="910694"/>
            <a:ext cx="54966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900" b="1" kern="0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e- for the 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9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 Unicode MS" panose="020B0604020202020204" pitchFamily="50" charset="-128"/>
              </a:rPr>
              <a:t>After installing pulsed quads,</a:t>
            </a:r>
          </a:p>
          <a:p>
            <a:r>
              <a:rPr lang="en-US" altLang="ja-JP" sz="19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 Unicode MS" panose="020B0604020202020204" pitchFamily="50" charset="-128"/>
              </a:rPr>
              <a:t> e- beam optics at J-ARC exit can be matched to the design ones (</a:t>
            </a:r>
            <a:r>
              <a:rPr lang="en-US" altLang="ja-JP" sz="1900" i="1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 Unicode MS" panose="020B0604020202020204" pitchFamily="50" charset="-128"/>
              </a:rPr>
              <a:t>B</a:t>
            </a:r>
            <a:r>
              <a:rPr lang="en-US" altLang="ja-JP" sz="1900" i="1" kern="0" baseline="-25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 Unicode MS" panose="020B0604020202020204" pitchFamily="50" charset="-128"/>
              </a:rPr>
              <a:t>mag</a:t>
            </a:r>
            <a:r>
              <a:rPr lang="en-US" altLang="ja-JP" sz="19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 Unicode MS" panose="020B0604020202020204" pitchFamily="50" charset="-128"/>
              </a:rPr>
              <a:t> ~ 1).</a:t>
            </a:r>
            <a:endParaRPr lang="ja-JP" altLang="en-US" sz="1900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3968DE8-8FB9-1826-857D-AE0EDC2FB0D3}"/>
              </a:ext>
            </a:extLst>
          </p:cNvPr>
          <p:cNvSpPr txBox="1"/>
          <p:nvPr/>
        </p:nvSpPr>
        <p:spPr>
          <a:xfrm>
            <a:off x="8249922" y="2777229"/>
            <a:ext cx="1629104" cy="523220"/>
          </a:xfrm>
          <a:prstGeom prst="rect">
            <a:avLst/>
          </a:prstGeom>
          <a:noFill/>
          <a:ln>
            <a:solidFill>
              <a:srgbClr val="008F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008F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Installation of the pulsed quads</a:t>
            </a:r>
            <a:endParaRPr kumimoji="1" lang="ja-JP" altLang="en-US" sz="1400" dirty="0">
              <a:solidFill>
                <a:srgbClr val="008F00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4D800418-E380-5F81-8F62-E63E9F4DD3EA}"/>
              </a:ext>
            </a:extLst>
          </p:cNvPr>
          <p:cNvCxnSpPr/>
          <p:nvPr/>
        </p:nvCxnSpPr>
        <p:spPr>
          <a:xfrm>
            <a:off x="8209310" y="3366897"/>
            <a:ext cx="1786759" cy="0"/>
          </a:xfrm>
          <a:prstGeom prst="straightConnector1">
            <a:avLst/>
          </a:prstGeom>
          <a:ln w="12700">
            <a:solidFill>
              <a:srgbClr val="008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FC84DFD4-EA63-F407-2D31-6ABA0A0BECB8}"/>
              </a:ext>
            </a:extLst>
          </p:cNvPr>
          <p:cNvCxnSpPr>
            <a:cxnSpLocks/>
          </p:cNvCxnSpPr>
          <p:nvPr/>
        </p:nvCxnSpPr>
        <p:spPr>
          <a:xfrm>
            <a:off x="8124497" y="4644482"/>
            <a:ext cx="1986455" cy="437270"/>
          </a:xfrm>
          <a:prstGeom prst="straightConnector1">
            <a:avLst/>
          </a:prstGeom>
          <a:ln w="127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81C7073-ECB6-FAE6-313B-090F3D32DA88}"/>
              </a:ext>
            </a:extLst>
          </p:cNvPr>
          <p:cNvSpPr txBox="1"/>
          <p:nvPr/>
        </p:nvSpPr>
        <p:spPr>
          <a:xfrm>
            <a:off x="6512657" y="3927749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b="1" kern="0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</a:t>
            </a:r>
            <a:r>
              <a:rPr lang="en-US" altLang="ja-JP" sz="1800" b="1" kern="0" baseline="-25000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mag</a:t>
            </a:r>
            <a:endParaRPr kumimoji="1" lang="ja-JP" altLang="en-US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7F873AE-B0D4-603B-7F57-20DA55881CA3}"/>
              </a:ext>
            </a:extLst>
          </p:cNvPr>
          <p:cNvSpPr txBox="1"/>
          <p:nvPr/>
        </p:nvSpPr>
        <p:spPr>
          <a:xfrm>
            <a:off x="110019" y="910694"/>
            <a:ext cx="624065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900" b="1" kern="0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e- for the 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9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 Unicode MS" panose="020B0604020202020204" pitchFamily="50" charset="-128"/>
              </a:rPr>
              <a:t>Beam transmission of the e- beam for LER in J-ARC is achieved almost 100% (almost no beam loss)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9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 Unicode MS" panose="020B0604020202020204" pitchFamily="50" charset="-128"/>
              </a:rPr>
              <a:t>This is the result of automatic beam tuning and optics matching in each beam mode.</a:t>
            </a:r>
            <a:endParaRPr lang="ja-JP" altLang="en-US" sz="1900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4A8D34F9-BCB1-66B9-9E5C-1AEB0DE743E8}"/>
              </a:ext>
            </a:extLst>
          </p:cNvPr>
          <p:cNvGrpSpPr/>
          <p:nvPr/>
        </p:nvGrpSpPr>
        <p:grpSpPr>
          <a:xfrm>
            <a:off x="173557" y="2909698"/>
            <a:ext cx="5771807" cy="3243284"/>
            <a:chOff x="454572" y="3326321"/>
            <a:chExt cx="5788573" cy="3252705"/>
          </a:xfrm>
        </p:grpSpPr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7A636A6D-5424-1DD5-1CC4-006196A03417}"/>
                </a:ext>
              </a:extLst>
            </p:cNvPr>
            <p:cNvGrpSpPr/>
            <p:nvPr/>
          </p:nvGrpSpPr>
          <p:grpSpPr>
            <a:xfrm>
              <a:off x="454572" y="3326321"/>
              <a:ext cx="5788573" cy="3252705"/>
              <a:chOff x="307427" y="2275287"/>
              <a:chExt cx="7772400" cy="4367454"/>
            </a:xfrm>
          </p:grpSpPr>
          <p:pic>
            <p:nvPicPr>
              <p:cNvPr id="29" name="図 28">
                <a:extLst>
                  <a:ext uri="{FF2B5EF4-FFF2-40B4-BE49-F238E27FC236}">
                    <a16:creationId xmlns:a16="http://schemas.microsoft.com/office/drawing/2014/main" id="{FA21330F-5F5A-0B98-1BC5-9E1DFEE0E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7427" y="2275287"/>
                <a:ext cx="7772400" cy="4367454"/>
              </a:xfrm>
              <a:prstGeom prst="rect">
                <a:avLst/>
              </a:prstGeom>
            </p:spPr>
          </p:pic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C6129395-A0BB-1E88-B5D6-39298F3EF888}"/>
                  </a:ext>
                </a:extLst>
              </p:cNvPr>
              <p:cNvSpPr txBox="1"/>
              <p:nvPr/>
            </p:nvSpPr>
            <p:spPr>
              <a:xfrm>
                <a:off x="5509284" y="2349634"/>
                <a:ext cx="1375477" cy="373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>
                    <a:latin typeface="Arial Unicode MS" panose="020B0604020202020204" pitchFamily="50" charset="-128"/>
                    <a:ea typeface="Arial Unicode MS" panose="020B0604020202020204" pitchFamily="50" charset="-128"/>
                  </a:rPr>
                  <a:t>2023/Oct/22</a:t>
                </a:r>
                <a:endParaRPr kumimoji="1" lang="ja-JP" altLang="en-US" sz="1200" dirty="0">
                  <a:latin typeface="Arial Unicode MS" panose="020B0604020202020204" pitchFamily="50" charset="-128"/>
                  <a:ea typeface="Arial Unicode MS" panose="020B0604020202020204" pitchFamily="50" charset="-128"/>
                </a:endParaRPr>
              </a:p>
            </p:txBody>
          </p:sp>
        </p:grp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1FBCC532-E617-12E3-1B5C-6A779A7B469A}"/>
                </a:ext>
              </a:extLst>
            </p:cNvPr>
            <p:cNvSpPr txBox="1"/>
            <p:nvPr/>
          </p:nvSpPr>
          <p:spPr>
            <a:xfrm>
              <a:off x="512384" y="6229209"/>
              <a:ext cx="93487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0432FF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T. Natsui</a:t>
              </a:r>
              <a:endParaRPr kumimoji="1" lang="ja-JP" altLang="en-US" sz="1400" dirty="0">
                <a:solidFill>
                  <a:srgbClr val="0432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endParaRPr>
            </a:p>
          </p:txBody>
        </p:sp>
      </p:grpSp>
      <p:sp>
        <p:nvSpPr>
          <p:cNvPr id="2" name="タイトル 3">
            <a:extLst>
              <a:ext uri="{FF2B5EF4-FFF2-40B4-BE49-F238E27FC236}">
                <a16:creationId xmlns:a16="http://schemas.microsoft.com/office/drawing/2014/main" id="{2EF075F5-F0B3-5C29-8D64-D4E4FED10C72}"/>
              </a:ext>
            </a:extLst>
          </p:cNvPr>
          <p:cNvSpPr txBox="1">
            <a:spLocks/>
          </p:cNvSpPr>
          <p:nvPr/>
        </p:nvSpPr>
        <p:spPr>
          <a:xfrm>
            <a:off x="0" y="16933"/>
            <a:ext cx="9814560" cy="636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Large-aperture pulsed quadrupole magnets (2): J-ARC</a:t>
            </a:r>
            <a:endParaRPr lang="ja-JP" altLang="en-US" sz="2800" b="1" kern="0" dirty="0">
              <a:solidFill>
                <a:srgbClr val="333399"/>
              </a:solidFill>
              <a:latin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21">
            <a:extLst>
              <a:ext uri="{FF2B5EF4-FFF2-40B4-BE49-F238E27FC236}">
                <a16:creationId xmlns:a16="http://schemas.microsoft.com/office/drawing/2014/main" id="{E73AF5B9-87BB-E515-774D-D1C4E13D0899}"/>
              </a:ext>
            </a:extLst>
          </p:cNvPr>
          <p:cNvSpPr txBox="1"/>
          <p:nvPr/>
        </p:nvSpPr>
        <p:spPr>
          <a:xfrm>
            <a:off x="3739471" y="4799900"/>
            <a:ext cx="98777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900" b="1" kern="0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Charge</a:t>
            </a:r>
            <a:endParaRPr lang="ja-JP" altLang="en-US" sz="1900" b="1" kern="0" dirty="0">
              <a:solidFill>
                <a:schemeClr val="bg2">
                  <a:lumMod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8" name="テキスト ボックス 18">
            <a:extLst>
              <a:ext uri="{FF2B5EF4-FFF2-40B4-BE49-F238E27FC236}">
                <a16:creationId xmlns:a16="http://schemas.microsoft.com/office/drawing/2014/main" id="{9EB972B7-7BB9-B309-CA54-AD785A1B172E}"/>
              </a:ext>
            </a:extLst>
          </p:cNvPr>
          <p:cNvSpPr txBox="1"/>
          <p:nvPr/>
        </p:nvSpPr>
        <p:spPr>
          <a:xfrm>
            <a:off x="6498898" y="2320633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kern="0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Emittances</a:t>
            </a:r>
          </a:p>
          <a:p>
            <a:r>
              <a:rPr kumimoji="1" lang="en-US" altLang="ja-JP" b="1" kern="0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(Beam quality)</a:t>
            </a:r>
            <a:endParaRPr kumimoji="1" lang="ja-JP" altLang="en-US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3FB80F-6DFE-F065-6BD7-C5840AF76F39}"/>
              </a:ext>
            </a:extLst>
          </p:cNvPr>
          <p:cNvSpPr txBox="1"/>
          <p:nvPr/>
        </p:nvSpPr>
        <p:spPr>
          <a:xfrm>
            <a:off x="11040723" y="-10391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T. Natsui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FA801D-F1CB-094A-61D7-15F01689D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0481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B45CE60-BAD7-C1B9-BBCA-8C8238CF6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6" y="3505827"/>
            <a:ext cx="7020909" cy="3296154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9653D83-A4D3-0AB4-3251-10ADB34C5A02}"/>
              </a:ext>
            </a:extLst>
          </p:cNvPr>
          <p:cNvGrpSpPr/>
          <p:nvPr/>
        </p:nvGrpSpPr>
        <p:grpSpPr>
          <a:xfrm>
            <a:off x="273269" y="850931"/>
            <a:ext cx="7880227" cy="2595384"/>
            <a:chOff x="588580" y="956035"/>
            <a:chExt cx="8405648" cy="2768433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4E4A7FED-9000-68BF-21F6-2A9E33B38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580" y="956035"/>
              <a:ext cx="8405648" cy="2532470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5BAE5D3-9B93-EED2-E68C-FDE6C915D64E}"/>
                </a:ext>
              </a:extLst>
            </p:cNvPr>
            <p:cNvSpPr txBox="1"/>
            <p:nvPr/>
          </p:nvSpPr>
          <p:spPr>
            <a:xfrm>
              <a:off x="1584787" y="3429000"/>
              <a:ext cx="4295572" cy="295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Replaced four DC quadrupole magnets with pulsed ones</a:t>
              </a:r>
              <a:endParaRPr kumimoji="1" lang="ja-JP" altLang="en-US" sz="1200" b="1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endParaRPr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EB51750D-122F-6A0F-E52F-ADC6B7502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597" y="1312596"/>
            <a:ext cx="5421297" cy="217299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F82A764-008B-2479-0B2C-CA89BDBD2256}"/>
              </a:ext>
            </a:extLst>
          </p:cNvPr>
          <p:cNvSpPr txBox="1"/>
          <p:nvPr/>
        </p:nvSpPr>
        <p:spPr>
          <a:xfrm>
            <a:off x="10447353" y="1019352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4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Pulsed quad</a:t>
            </a:r>
            <a:endParaRPr kumimoji="1" lang="ja-JP" altLang="en-US" b="1" dirty="0">
              <a:solidFill>
                <a:srgbClr val="FF40FF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37FBE1F-03A0-9EF7-A66F-4F1220D965DE}"/>
              </a:ext>
            </a:extLst>
          </p:cNvPr>
          <p:cNvSpPr txBox="1"/>
          <p:nvPr/>
        </p:nvSpPr>
        <p:spPr>
          <a:xfrm>
            <a:off x="7866258" y="94326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8F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DC quads</a:t>
            </a:r>
            <a:endParaRPr kumimoji="1" lang="ja-JP" altLang="en-US" b="1" dirty="0">
              <a:solidFill>
                <a:srgbClr val="008F00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E7EA6772-6096-C222-AF2E-222E6C14C751}"/>
              </a:ext>
            </a:extLst>
          </p:cNvPr>
          <p:cNvCxnSpPr>
            <a:stCxn id="11" idx="1"/>
          </p:cNvCxnSpPr>
          <p:nvPr/>
        </p:nvCxnSpPr>
        <p:spPr>
          <a:xfrm flipH="1">
            <a:off x="7128646" y="1127930"/>
            <a:ext cx="737612" cy="659718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DF307255-A534-D3A8-893B-6363983C0EFB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8287328" y="1312596"/>
            <a:ext cx="184224" cy="475052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569E9AF3-982A-E8B6-BA83-383305813872}"/>
              </a:ext>
            </a:extLst>
          </p:cNvPr>
          <p:cNvCxnSpPr>
            <a:cxnSpLocks/>
          </p:cNvCxnSpPr>
          <p:nvPr/>
        </p:nvCxnSpPr>
        <p:spPr>
          <a:xfrm>
            <a:off x="8846032" y="1228509"/>
            <a:ext cx="731843" cy="499970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16A73AB-1CFA-E054-FB7E-A34D0687BA74}"/>
              </a:ext>
            </a:extLst>
          </p:cNvPr>
          <p:cNvSpPr txBox="1"/>
          <p:nvPr/>
        </p:nvSpPr>
        <p:spPr>
          <a:xfrm>
            <a:off x="10854247" y="3357212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0432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T. Kamitani</a:t>
            </a:r>
            <a:endParaRPr kumimoji="1" lang="ja-JP" altLang="en-US" sz="1200" dirty="0">
              <a:solidFill>
                <a:srgbClr val="0432FF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3" name="タイトル 3">
            <a:extLst>
              <a:ext uri="{FF2B5EF4-FFF2-40B4-BE49-F238E27FC236}">
                <a16:creationId xmlns:a16="http://schemas.microsoft.com/office/drawing/2014/main" id="{89655DE3-0E92-CAF0-4CCF-7D7C3A618CB2}"/>
              </a:ext>
            </a:extLst>
          </p:cNvPr>
          <p:cNvSpPr txBox="1">
            <a:spLocks/>
          </p:cNvSpPr>
          <p:nvPr/>
        </p:nvSpPr>
        <p:spPr>
          <a:xfrm>
            <a:off x="-1" y="16933"/>
            <a:ext cx="10634133" cy="636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Large-aperture pulsed quadrupole magnets (3): Sec. 1 &amp; 2</a:t>
            </a:r>
            <a:endParaRPr lang="ja-JP" altLang="en-US" sz="2800" b="1" kern="0" dirty="0">
              <a:solidFill>
                <a:srgbClr val="333399"/>
              </a:solidFill>
              <a:latin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0CA30EB-B4BC-645E-08CA-4450BFBCC6D9}"/>
              </a:ext>
            </a:extLst>
          </p:cNvPr>
          <p:cNvSpPr txBox="1"/>
          <p:nvPr/>
        </p:nvSpPr>
        <p:spPr>
          <a:xfrm>
            <a:off x="11040723" y="-10391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T. Natsui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9BD7C99-DAF8-ACA0-F6EE-D47899D5A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597" y="4159893"/>
            <a:ext cx="542129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Simulations revealed that replacing four DC quadrupoles (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common to all beam modes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with pulsed quadrupoles enables the setup of an optic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 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with smaller beta functions for HER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beam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thereby suppressing emittance growth.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268BA26-123C-3DBD-76D0-8BFF892D169C}"/>
              </a:ext>
            </a:extLst>
          </p:cNvPr>
          <p:cNvSpPr txBox="1"/>
          <p:nvPr/>
        </p:nvSpPr>
        <p:spPr>
          <a:xfrm>
            <a:off x="3635375" y="3917434"/>
            <a:ext cx="7524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</a:t>
            </a:r>
            <a:endParaRPr lang="ja-JP" altLang="en-US" dirty="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8372EE2F-C049-7CBF-B400-97787C3C6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47927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330C2E6-ECCC-1410-04B4-97F5BC179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647" y="132538"/>
            <a:ext cx="6680606" cy="641908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F68F643-E63F-5C26-E6D9-2EABEE660E6F}"/>
              </a:ext>
            </a:extLst>
          </p:cNvPr>
          <p:cNvSpPr txBox="1"/>
          <p:nvPr/>
        </p:nvSpPr>
        <p:spPr>
          <a:xfrm>
            <a:off x="104443" y="160813"/>
            <a:ext cx="475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70C0"/>
                </a:solidFill>
              </a:rPr>
              <a:t>Operation Panel Implementation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84D267-AAA2-90F1-97F2-20DE28FE93D3}"/>
              </a:ext>
            </a:extLst>
          </p:cNvPr>
          <p:cNvSpPr txBox="1"/>
          <p:nvPr/>
        </p:nvSpPr>
        <p:spPr>
          <a:xfrm>
            <a:off x="828823" y="1564296"/>
            <a:ext cx="37931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Select tuning knob. We can use any variable EPICS records and select minimum and maximum value for tuning range.</a:t>
            </a:r>
          </a:p>
        </p:txBody>
      </p:sp>
      <p:sp>
        <p:nvSpPr>
          <p:cNvPr id="6" name="左中かっこ 5">
            <a:extLst>
              <a:ext uri="{FF2B5EF4-FFF2-40B4-BE49-F238E27FC236}">
                <a16:creationId xmlns:a16="http://schemas.microsoft.com/office/drawing/2014/main" id="{9D08AD35-00B5-1296-F4C8-1EE03F2A9F72}"/>
              </a:ext>
            </a:extLst>
          </p:cNvPr>
          <p:cNvSpPr/>
          <p:nvPr/>
        </p:nvSpPr>
        <p:spPr>
          <a:xfrm>
            <a:off x="4622003" y="1068983"/>
            <a:ext cx="434630" cy="2122273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A34BF44-FCF7-AA3E-2D7D-67C3DB774D26}"/>
              </a:ext>
            </a:extLst>
          </p:cNvPr>
          <p:cNvSpPr txBox="1"/>
          <p:nvPr/>
        </p:nvSpPr>
        <p:spPr>
          <a:xfrm>
            <a:off x="2479946" y="2275053"/>
            <a:ext cx="573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kumimoji="1" lang="ja-JP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ED45B15-4A21-E1B6-961C-32120878F7DB}"/>
              </a:ext>
            </a:extLst>
          </p:cNvPr>
          <p:cNvSpPr txBox="1"/>
          <p:nvPr/>
        </p:nvSpPr>
        <p:spPr>
          <a:xfrm>
            <a:off x="202170" y="3609018"/>
            <a:ext cx="3793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Select monitor EPICS records.</a:t>
            </a:r>
          </a:p>
          <a:p>
            <a:r>
              <a:rPr lang="en-US" altLang="ja-JP" sz="1400" dirty="0"/>
              <a:t>We use arias name for evaluation function.</a:t>
            </a:r>
          </a:p>
        </p:txBody>
      </p:sp>
      <p:sp>
        <p:nvSpPr>
          <p:cNvPr id="9" name="左中かっこ 8">
            <a:extLst>
              <a:ext uri="{FF2B5EF4-FFF2-40B4-BE49-F238E27FC236}">
                <a16:creationId xmlns:a16="http://schemas.microsoft.com/office/drawing/2014/main" id="{17989EAE-F995-2569-33A2-613E68011F6F}"/>
              </a:ext>
            </a:extLst>
          </p:cNvPr>
          <p:cNvSpPr/>
          <p:nvPr/>
        </p:nvSpPr>
        <p:spPr>
          <a:xfrm>
            <a:off x="4658579" y="3666745"/>
            <a:ext cx="398054" cy="1243583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766774F-3D7F-0412-ABD8-8F69E48B5C1A}"/>
              </a:ext>
            </a:extLst>
          </p:cNvPr>
          <p:cNvSpPr txBox="1"/>
          <p:nvPr/>
        </p:nvSpPr>
        <p:spPr>
          <a:xfrm>
            <a:off x="202170" y="4132238"/>
            <a:ext cx="44198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/>
              <a:t>And define the values to be minimized. This allows for a very flexible specification of the objective function, since any combination of measurements can be defined in the equation.</a:t>
            </a:r>
            <a:endParaRPr lang="ja-JP" altLang="en-US" sz="1400" dirty="0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CEC67C11-C14F-8A9D-C59F-04445A413528}"/>
              </a:ext>
            </a:extLst>
          </p:cNvPr>
          <p:cNvCxnSpPr>
            <a:cxnSpLocks/>
          </p:cNvCxnSpPr>
          <p:nvPr/>
        </p:nvCxnSpPr>
        <p:spPr>
          <a:xfrm flipH="1" flipV="1">
            <a:off x="8887968" y="3976790"/>
            <a:ext cx="236679" cy="3108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33DFDD2-81B6-9D93-903E-9C69A58385EA}"/>
              </a:ext>
            </a:extLst>
          </p:cNvPr>
          <p:cNvSpPr txBox="1"/>
          <p:nvPr/>
        </p:nvSpPr>
        <p:spPr>
          <a:xfrm>
            <a:off x="8600222" y="4287686"/>
            <a:ext cx="263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Can use any function.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CACA628-15C0-F9EA-0948-1F4C61DC5BBA}"/>
              </a:ext>
            </a:extLst>
          </p:cNvPr>
          <p:cNvSpPr txBox="1"/>
          <p:nvPr/>
        </p:nvSpPr>
        <p:spPr>
          <a:xfrm>
            <a:off x="9681770" y="4483777"/>
            <a:ext cx="1355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f </a:t>
            </a:r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1" lang="en-US" altLang="ja-JP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4A707D6-22A8-2D8F-CC79-6D01DC4091F3}"/>
              </a:ext>
            </a:extLst>
          </p:cNvPr>
          <p:cNvSpPr txBox="1"/>
          <p:nvPr/>
        </p:nvSpPr>
        <p:spPr>
          <a:xfrm>
            <a:off x="2098759" y="5651937"/>
            <a:ext cx="26471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/>
              <a:t>Select optimization method. </a:t>
            </a:r>
            <a:endParaRPr lang="ja-JP" altLang="en-US" sz="1400" dirty="0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F6759F29-148C-B264-5C24-C0236116B121}"/>
              </a:ext>
            </a:extLst>
          </p:cNvPr>
          <p:cNvCxnSpPr>
            <a:cxnSpLocks/>
          </p:cNvCxnSpPr>
          <p:nvPr/>
        </p:nvCxnSpPr>
        <p:spPr>
          <a:xfrm flipV="1">
            <a:off x="3988727" y="5464401"/>
            <a:ext cx="1145920" cy="1720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0ED4BCD-81A0-2632-1AFC-C344E9BD3E6B}"/>
              </a:ext>
            </a:extLst>
          </p:cNvPr>
          <p:cNvSpPr txBox="1"/>
          <p:nvPr/>
        </p:nvSpPr>
        <p:spPr>
          <a:xfrm>
            <a:off x="898624" y="6113337"/>
            <a:ext cx="3026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Operator will select setting file and just push this Start button.</a:t>
            </a:r>
            <a:endParaRPr kumimoji="1" lang="ja-JP" altLang="en-US" sz="1400" dirty="0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7178BF88-3B0F-2C6E-6AF6-C6542EE850DE}"/>
              </a:ext>
            </a:extLst>
          </p:cNvPr>
          <p:cNvCxnSpPr>
            <a:cxnSpLocks/>
          </p:cNvCxnSpPr>
          <p:nvPr/>
        </p:nvCxnSpPr>
        <p:spPr>
          <a:xfrm flipV="1">
            <a:off x="3725828" y="6202052"/>
            <a:ext cx="1345639" cy="1823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F0CCB45-2A39-D915-6AB3-F67131301F57}"/>
              </a:ext>
            </a:extLst>
          </p:cNvPr>
          <p:cNvSpPr txBox="1"/>
          <p:nvPr/>
        </p:nvSpPr>
        <p:spPr>
          <a:xfrm>
            <a:off x="214185" y="616887"/>
            <a:ext cx="43298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/>
              <a:t>I use </a:t>
            </a:r>
            <a:r>
              <a:rPr lang="en-US" altLang="ja-JP" sz="1400" dirty="0" err="1"/>
              <a:t>GPyOpt</a:t>
            </a:r>
            <a:r>
              <a:rPr lang="en-US" altLang="ja-JP" sz="1400" dirty="0"/>
              <a:t>. </a:t>
            </a:r>
          </a:p>
          <a:p>
            <a:r>
              <a:rPr lang="en-US" altLang="ja-JP" sz="1400" dirty="0"/>
              <a:t>It is python library  for Bayesian optimization.</a:t>
            </a:r>
            <a:endParaRPr lang="ja-JP" altLang="en-US" sz="1400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3538118-E7C1-BB5A-200A-D8929B615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19946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4868FEC-7174-CA2C-DCD2-A508A2EFBF26}"/>
              </a:ext>
            </a:extLst>
          </p:cNvPr>
          <p:cNvSpPr txBox="1"/>
          <p:nvPr/>
        </p:nvSpPr>
        <p:spPr>
          <a:xfrm>
            <a:off x="0" y="0"/>
            <a:ext cx="7970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Injection efficiency and beam position (2024/</a:t>
            </a:r>
            <a:r>
              <a:rPr kumimoji="1" lang="en-US" altLang="ja-JP" sz="2400" b="1" dirty="0"/>
              <a:t>6/30</a:t>
            </a:r>
            <a:r>
              <a:rPr kumimoji="1" lang="ja-JP" altLang="en-US" sz="2400" b="1" dirty="0"/>
              <a:t>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84AB3A1-344E-9089-86DC-2C9E4D2D6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7" y="721216"/>
            <a:ext cx="5146538" cy="49643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D9F8829-A763-3E79-BD7A-4EF00D782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530" y="721216"/>
            <a:ext cx="5146538" cy="496436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18E152A-AC33-412F-DDCA-54916B87E8CD}"/>
              </a:ext>
            </a:extLst>
          </p:cNvPr>
          <p:cNvSpPr/>
          <p:nvPr/>
        </p:nvSpPr>
        <p:spPr>
          <a:xfrm>
            <a:off x="759697" y="2073245"/>
            <a:ext cx="2508604" cy="10683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C25753A-EA66-5C13-5114-22E3169F641C}"/>
              </a:ext>
            </a:extLst>
          </p:cNvPr>
          <p:cNvSpPr/>
          <p:nvPr/>
        </p:nvSpPr>
        <p:spPr>
          <a:xfrm>
            <a:off x="8899556" y="4499572"/>
            <a:ext cx="2532747" cy="11573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121B2FC-534C-E8E1-8E27-772E7D481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21" y="5883571"/>
            <a:ext cx="51465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Correlation starts to appear around SP_A1_M, with a clear correlation observed just before the target.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78FD7E7-2D16-3D5E-94C1-79FF0FC0E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745" y="5816710"/>
            <a:ext cx="6361834" cy="95410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reality, it is unclear whether SP_15_T is directly correlated with injection efficiency and the upstream section is only correlated with the position of SP_15_T, or if both the upstream section and the area before the target contribute equally to injection efficiency.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AB39EDE-F035-51DC-8A43-13585D74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50592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7E383FF-4513-10FF-1AF8-11A15D3FA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98"/>
          <a:stretch/>
        </p:blipFill>
        <p:spPr>
          <a:xfrm>
            <a:off x="226090" y="1267988"/>
            <a:ext cx="3757275" cy="175785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3D8AD34-0131-7CA1-7011-F764B91EA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3" y="1063689"/>
            <a:ext cx="4884873" cy="471195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CBD261F-8632-978E-A975-8C859FA838BA}"/>
              </a:ext>
            </a:extLst>
          </p:cNvPr>
          <p:cNvSpPr txBox="1"/>
          <p:nvPr/>
        </p:nvSpPr>
        <p:spPr>
          <a:xfrm>
            <a:off x="369966" y="621657"/>
            <a:ext cx="4554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Correlation between SP_15_T (Target)</a:t>
            </a:r>
            <a:r>
              <a:rPr lang="ja-JP" altLang="en-US" b="1" dirty="0"/>
              <a:t> </a:t>
            </a:r>
            <a:endParaRPr lang="en-US" altLang="ja-JP" b="1" dirty="0"/>
          </a:p>
          <a:p>
            <a:r>
              <a:rPr lang="en-US" altLang="ja-JP" b="1" dirty="0"/>
              <a:t>and</a:t>
            </a:r>
            <a:r>
              <a:rPr lang="ja-JP" altLang="en-US" b="1" dirty="0"/>
              <a:t> </a:t>
            </a:r>
            <a:r>
              <a:rPr kumimoji="1" lang="en-US" altLang="ja-JP" b="1" dirty="0"/>
              <a:t>SP_A2_3 (Upstream: A-sector)</a:t>
            </a:r>
            <a:endParaRPr kumimoji="1" lang="ja-JP" altLang="en-US" b="1" dirty="0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E4DD3B98-139D-6288-6AF8-F5AE60556E67}"/>
              </a:ext>
            </a:extLst>
          </p:cNvPr>
          <p:cNvSpPr/>
          <p:nvPr/>
        </p:nvSpPr>
        <p:spPr>
          <a:xfrm rot="19796408">
            <a:off x="5918991" y="3730687"/>
            <a:ext cx="793102" cy="14182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892DA9D-432A-18CD-EC78-689EDF7F3C26}"/>
              </a:ext>
            </a:extLst>
          </p:cNvPr>
          <p:cNvSpPr/>
          <p:nvPr/>
        </p:nvSpPr>
        <p:spPr>
          <a:xfrm rot="19145743">
            <a:off x="8393716" y="3677481"/>
            <a:ext cx="873827" cy="14969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9932859-75A8-A48D-A783-DBA747F1C52C}"/>
              </a:ext>
            </a:extLst>
          </p:cNvPr>
          <p:cNvSpPr txBox="1"/>
          <p:nvPr/>
        </p:nvSpPr>
        <p:spPr>
          <a:xfrm>
            <a:off x="5310365" y="621657"/>
            <a:ext cx="6161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Correlation between upstream and pre-target position and incident efficiency for 5 days.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F140E2E-5BE4-4C47-AFB2-B2EB90F87473}"/>
              </a:ext>
            </a:extLst>
          </p:cNvPr>
          <p:cNvSpPr txBox="1"/>
          <p:nvPr/>
        </p:nvSpPr>
        <p:spPr>
          <a:xfrm>
            <a:off x="9565092" y="1336355"/>
            <a:ext cx="25384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correlation varies depending on the time of day.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B5E9B05-BD4C-2153-9FC0-F72D6F636FC6}"/>
              </a:ext>
            </a:extLst>
          </p:cNvPr>
          <p:cNvSpPr txBox="1"/>
          <p:nvPr/>
        </p:nvSpPr>
        <p:spPr>
          <a:xfrm>
            <a:off x="9726935" y="3718238"/>
            <a:ext cx="23766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dirty="0"/>
              <a:t>A linear correlation appears between SP_15_T and injection efficiency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EAA88BD-A3E7-94AE-6A4B-0CD2AC9880E1}"/>
              </a:ext>
            </a:extLst>
          </p:cNvPr>
          <p:cNvSpPr txBox="1"/>
          <p:nvPr/>
        </p:nvSpPr>
        <p:spPr>
          <a:xfrm>
            <a:off x="3452884" y="-796346"/>
            <a:ext cx="45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39BBE6B-7524-DF27-AF6B-8F236156F302}"/>
              </a:ext>
            </a:extLst>
          </p:cNvPr>
          <p:cNvSpPr txBox="1"/>
          <p:nvPr/>
        </p:nvSpPr>
        <p:spPr>
          <a:xfrm>
            <a:off x="0" y="32782"/>
            <a:ext cx="11817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Correlation of pre-target and upstream areas, identification of locations that work for injection efficiency</a:t>
            </a:r>
            <a:endParaRPr kumimoji="1" lang="ja-JP" altLang="en-US" sz="2000" b="1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D108F20-A7C3-7811-8020-2604F5C20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6024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6DFB423-499B-1FC2-8977-7CD680BCA094}"/>
              </a:ext>
            </a:extLst>
          </p:cNvPr>
          <p:cNvGrpSpPr/>
          <p:nvPr/>
        </p:nvGrpSpPr>
        <p:grpSpPr>
          <a:xfrm>
            <a:off x="2073050" y="3155891"/>
            <a:ext cx="2417476" cy="2346647"/>
            <a:chOff x="2961197" y="3668707"/>
            <a:chExt cx="2417476" cy="2346647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97BA88CE-73A2-493F-1CC1-4882A9E8F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1" t="50198" r="1"/>
            <a:stretch/>
          </p:blipFill>
          <p:spPr>
            <a:xfrm>
              <a:off x="2961197" y="3668707"/>
              <a:ext cx="2417476" cy="2346647"/>
            </a:xfrm>
            <a:prstGeom prst="rect">
              <a:avLst/>
            </a:prstGeom>
          </p:spPr>
        </p:pic>
        <p:sp>
          <p:nvSpPr>
            <p:cNvPr id="4" name="楕円 3">
              <a:extLst>
                <a:ext uri="{FF2B5EF4-FFF2-40B4-BE49-F238E27FC236}">
                  <a16:creationId xmlns:a16="http://schemas.microsoft.com/office/drawing/2014/main" id="{B6FDF04C-0394-E764-8D8A-6B807C9A3AE4}"/>
                </a:ext>
              </a:extLst>
            </p:cNvPr>
            <p:cNvSpPr/>
            <p:nvPr/>
          </p:nvSpPr>
          <p:spPr>
            <a:xfrm rot="19145743">
              <a:off x="3921103" y="3917189"/>
              <a:ext cx="873827" cy="14969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F85457C6-6BB1-E5FD-2050-8D3F37EEB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242" y="810753"/>
            <a:ext cx="4863960" cy="4691785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93FC3828-DEA8-26D3-CD56-09A048846DE8}"/>
              </a:ext>
            </a:extLst>
          </p:cNvPr>
          <p:cNvGrpSpPr/>
          <p:nvPr/>
        </p:nvGrpSpPr>
        <p:grpSpPr>
          <a:xfrm>
            <a:off x="2073050" y="809244"/>
            <a:ext cx="2417476" cy="2346647"/>
            <a:chOff x="497741" y="1234753"/>
            <a:chExt cx="2417476" cy="2346647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F3E2A2AA-BB26-719E-A3E7-1F9D9D0A0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" t="50198" r="50431"/>
            <a:stretch/>
          </p:blipFill>
          <p:spPr>
            <a:xfrm>
              <a:off x="497741" y="1234753"/>
              <a:ext cx="2417476" cy="2346647"/>
            </a:xfrm>
            <a:prstGeom prst="rect">
              <a:avLst/>
            </a:prstGeom>
          </p:spPr>
        </p:pic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8E9C3704-49A0-306C-79D4-A63AA428602D}"/>
                </a:ext>
              </a:extLst>
            </p:cNvPr>
            <p:cNvSpPr/>
            <p:nvPr/>
          </p:nvSpPr>
          <p:spPr>
            <a:xfrm rot="19796408">
              <a:off x="1446378" y="1536441"/>
              <a:ext cx="793102" cy="141825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FE909C5C-590F-ADC0-E29F-3CBFF10C033C}"/>
              </a:ext>
            </a:extLst>
          </p:cNvPr>
          <p:cNvCxnSpPr>
            <a:cxnSpLocks/>
          </p:cNvCxnSpPr>
          <p:nvPr/>
        </p:nvCxnSpPr>
        <p:spPr>
          <a:xfrm>
            <a:off x="3213987" y="923457"/>
            <a:ext cx="0" cy="180163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C5A8573-8D89-7EBC-D7EC-FBB6483503AA}"/>
              </a:ext>
            </a:extLst>
          </p:cNvPr>
          <p:cNvCxnSpPr>
            <a:cxnSpLocks/>
          </p:cNvCxnSpPr>
          <p:nvPr/>
        </p:nvCxnSpPr>
        <p:spPr>
          <a:xfrm>
            <a:off x="6779544" y="923457"/>
            <a:ext cx="0" cy="17089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F98A956A-5CAD-F5C8-7E30-05B25247BE89}"/>
              </a:ext>
            </a:extLst>
          </p:cNvPr>
          <p:cNvCxnSpPr>
            <a:cxnSpLocks/>
          </p:cNvCxnSpPr>
          <p:nvPr/>
        </p:nvCxnSpPr>
        <p:spPr>
          <a:xfrm>
            <a:off x="9222471" y="989567"/>
            <a:ext cx="0" cy="17089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39646C6-B431-F98E-49EF-1086675B8322}"/>
              </a:ext>
            </a:extLst>
          </p:cNvPr>
          <p:cNvSpPr txBox="1"/>
          <p:nvPr/>
        </p:nvSpPr>
        <p:spPr>
          <a:xfrm>
            <a:off x="6386286" y="-881187"/>
            <a:ext cx="3219714" cy="535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SP_15_T</a:t>
            </a:r>
            <a:r>
              <a:rPr lang="ja-JP" altLang="en-US" sz="1400" dirty="0"/>
              <a:t>での位置とビームの透過率</a:t>
            </a:r>
            <a:endParaRPr lang="en-US" altLang="ja-JP" sz="1400" dirty="0"/>
          </a:p>
          <a:p>
            <a:r>
              <a:rPr lang="ja-JP" altLang="en-US" sz="1400" dirty="0"/>
              <a:t>（左図：</a:t>
            </a:r>
            <a:r>
              <a:rPr lang="en-US" altLang="ja-JP" sz="1400" dirty="0"/>
              <a:t>SP_16_5 </a:t>
            </a:r>
            <a:r>
              <a:rPr lang="ja-JP" altLang="en-US" sz="1400" dirty="0"/>
              <a:t>、右図</a:t>
            </a:r>
            <a:r>
              <a:rPr lang="en-US" altLang="ja-JP" sz="1400" dirty="0"/>
              <a:t>: SP_58_4)</a:t>
            </a:r>
            <a:endParaRPr kumimoji="1" lang="ja-JP" altLang="en-US" sz="14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ABF3F81-0683-2B7F-95B3-FF291BC45DCF}"/>
              </a:ext>
            </a:extLst>
          </p:cNvPr>
          <p:cNvSpPr txBox="1"/>
          <p:nvPr/>
        </p:nvSpPr>
        <p:spPr>
          <a:xfrm>
            <a:off x="2131474" y="5542852"/>
            <a:ext cx="2359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Beam</a:t>
            </a:r>
            <a:r>
              <a:rPr lang="ja-JP" altLang="en-US" sz="1400" dirty="0"/>
              <a:t> </a:t>
            </a:r>
            <a:r>
              <a:rPr lang="en-US" altLang="ja-JP" sz="1400" dirty="0"/>
              <a:t>position</a:t>
            </a:r>
            <a:r>
              <a:rPr lang="ja-JP" altLang="en-US" sz="1400" dirty="0"/>
              <a:t> </a:t>
            </a:r>
            <a:r>
              <a:rPr lang="en-US" altLang="ja-JP" sz="1400" dirty="0"/>
              <a:t>(SP_15_T) and injection efficiency</a:t>
            </a:r>
            <a:endParaRPr kumimoji="1" lang="ja-JP" altLang="en-US" sz="1400" dirty="0"/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EF55881B-3157-0C01-52C2-C66E36FEF0F3}"/>
              </a:ext>
            </a:extLst>
          </p:cNvPr>
          <p:cNvCxnSpPr>
            <a:cxnSpLocks/>
          </p:cNvCxnSpPr>
          <p:nvPr/>
        </p:nvCxnSpPr>
        <p:spPr>
          <a:xfrm>
            <a:off x="3221532" y="3252039"/>
            <a:ext cx="0" cy="180163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D6B87AF8-A16D-8C0A-F2D4-BDA6F20DCCB3}"/>
              </a:ext>
            </a:extLst>
          </p:cNvPr>
          <p:cNvCxnSpPr>
            <a:cxnSpLocks/>
          </p:cNvCxnSpPr>
          <p:nvPr/>
        </p:nvCxnSpPr>
        <p:spPr>
          <a:xfrm>
            <a:off x="6886677" y="3164944"/>
            <a:ext cx="0" cy="180163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B185D0DD-2515-C817-078B-457BE86848FA}"/>
              </a:ext>
            </a:extLst>
          </p:cNvPr>
          <p:cNvCxnSpPr>
            <a:cxnSpLocks/>
          </p:cNvCxnSpPr>
          <p:nvPr/>
        </p:nvCxnSpPr>
        <p:spPr>
          <a:xfrm>
            <a:off x="9311497" y="3164943"/>
            <a:ext cx="0" cy="180163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95E3957D-2D38-D27F-7F49-D703EF58EE73}"/>
              </a:ext>
            </a:extLst>
          </p:cNvPr>
          <p:cNvCxnSpPr/>
          <p:nvPr/>
        </p:nvCxnSpPr>
        <p:spPr>
          <a:xfrm>
            <a:off x="3281788" y="3301060"/>
            <a:ext cx="3497756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222D2A0B-6EC4-BBB9-5704-7720CD236516}"/>
              </a:ext>
            </a:extLst>
          </p:cNvPr>
          <p:cNvCxnSpPr/>
          <p:nvPr/>
        </p:nvCxnSpPr>
        <p:spPr>
          <a:xfrm>
            <a:off x="3263682" y="954703"/>
            <a:ext cx="3497756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2">
            <a:extLst>
              <a:ext uri="{FF2B5EF4-FFF2-40B4-BE49-F238E27FC236}">
                <a16:creationId xmlns:a16="http://schemas.microsoft.com/office/drawing/2014/main" id="{9940C0EB-2049-5FB1-0387-10967241F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72"/>
            <a:ext cx="9424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Is the beam being reduced at the target in locations with high injection efficiency?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8B6908D-6193-84A0-A0ED-20BEDFD53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230989"/>
            <a:ext cx="58490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position and beam transmission rate at SP_15_T.</a:t>
            </a: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Left: </a:t>
            </a:r>
            <a:r>
              <a:rPr kumimoji="0" lang="en-US" altLang="ja-JP" sz="1600" dirty="0">
                <a:latin typeface="Arial" panose="020B0604020202020204" pitchFamily="34" charset="0"/>
              </a:rPr>
              <a:t>T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arget to capture section exi</a:t>
            </a:r>
            <a:r>
              <a:rPr kumimoji="0" lang="en-US" altLang="ja-JP" sz="1600" dirty="0">
                <a:latin typeface="Arial" panose="020B0604020202020204" pitchFamily="34" charset="0"/>
              </a:rPr>
              <a:t>t (SP165)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Right:  Target to Linac End (SP584)</a:t>
            </a:r>
            <a:endParaRPr kumimoji="0" lang="ja-JP" altLang="ja-JP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F4DBF02-C0B4-1223-2230-7DE056B6E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817" y="6399423"/>
            <a:ext cx="75757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positions with high injection efficiency have not reduced the beam.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72B77FF-BEBD-8FB6-D778-0D715C9BC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1543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D1049-8AF4-94E2-FA51-26A333B0B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字幕 2">
            <a:extLst>
              <a:ext uri="{FF2B5EF4-FFF2-40B4-BE49-F238E27FC236}">
                <a16:creationId xmlns:a16="http://schemas.microsoft.com/office/drawing/2014/main" id="{FF1530D9-702C-9D3A-B91A-5C2E14F639C4}"/>
              </a:ext>
            </a:extLst>
          </p:cNvPr>
          <p:cNvSpPr txBox="1">
            <a:spLocks/>
          </p:cNvSpPr>
          <p:nvPr/>
        </p:nvSpPr>
        <p:spPr>
          <a:xfrm>
            <a:off x="-2" y="-1"/>
            <a:ext cx="7301347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Fast Kicker for Second Bunch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F501C9-778A-3A56-4E6C-357B008F2F6B}"/>
              </a:ext>
            </a:extLst>
          </p:cNvPr>
          <p:cNvSpPr txBox="1"/>
          <p:nvPr/>
        </p:nvSpPr>
        <p:spPr>
          <a:xfrm>
            <a:off x="23449" y="546549"/>
            <a:ext cx="22236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altLang="ja-JP" sz="2000" b="1" kern="0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Background:</a:t>
            </a:r>
            <a:endParaRPr lang="en-US" altLang="ja-JP" sz="2800" b="1" kern="0" dirty="0">
              <a:solidFill>
                <a:schemeClr val="bg2">
                  <a:lumMod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646045-2124-C7C5-C581-871212368761}"/>
              </a:ext>
            </a:extLst>
          </p:cNvPr>
          <p:cNvSpPr txBox="1"/>
          <p:nvPr/>
        </p:nvSpPr>
        <p:spPr>
          <a:xfrm>
            <a:off x="-9399" y="2899498"/>
            <a:ext cx="87195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altLang="ja-JP" sz="2000" b="1" kern="0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Solution:  </a:t>
            </a:r>
          </a:p>
        </p:txBody>
      </p:sp>
      <p:pic>
        <p:nvPicPr>
          <p:cNvPr id="9" name="図 8" descr="屋内, 人, 男, 切る が含まれている画像&#10;&#10;自動的に生成された説明">
            <a:extLst>
              <a:ext uri="{FF2B5EF4-FFF2-40B4-BE49-F238E27FC236}">
                <a16:creationId xmlns:a16="http://schemas.microsoft.com/office/drawing/2014/main" id="{27949998-4806-265E-7C63-29F5282C8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t="41076" r="27718" b="24191"/>
          <a:stretch/>
        </p:blipFill>
        <p:spPr>
          <a:xfrm>
            <a:off x="4701212" y="4444436"/>
            <a:ext cx="5307370" cy="2147661"/>
          </a:xfrm>
          <a:prstGeom prst="rect">
            <a:avLst/>
          </a:prstGeom>
        </p:spPr>
      </p:pic>
      <p:sp>
        <p:nvSpPr>
          <p:cNvPr id="45" name="テキスト ボックス 24">
            <a:extLst>
              <a:ext uri="{FF2B5EF4-FFF2-40B4-BE49-F238E27FC236}">
                <a16:creationId xmlns:a16="http://schemas.microsoft.com/office/drawing/2014/main" id="{A6E1BD90-926A-F70E-FB70-17192CD6A1C5}"/>
              </a:ext>
            </a:extLst>
          </p:cNvPr>
          <p:cNvSpPr txBox="1"/>
          <p:nvPr/>
        </p:nvSpPr>
        <p:spPr>
          <a:xfrm>
            <a:off x="6277408" y="4059253"/>
            <a:ext cx="39078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T. Mitsuda, T. Natsui, Y. Enomoto, Y. 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Okayasu</a:t>
            </a:r>
            <a:endParaRPr kumimoji="1" lang="ja-JP" altLang="en-US" sz="1400" dirty="0">
              <a:solidFill>
                <a:schemeClr val="accent1">
                  <a:lumMod val="7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1453855-821C-7B15-875B-7D6347D6D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581" y="471944"/>
            <a:ext cx="3364003" cy="304019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8B0D82C-B4C1-9EC2-9FC9-8FDD36A60D81}"/>
              </a:ext>
            </a:extLst>
          </p:cNvPr>
          <p:cNvSpPr txBox="1"/>
          <p:nvPr/>
        </p:nvSpPr>
        <p:spPr>
          <a:xfrm>
            <a:off x="9516139" y="567609"/>
            <a:ext cx="45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rgbClr val="1B74B3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1st</a:t>
            </a:r>
            <a:endParaRPr kumimoji="1" lang="ja-JP" altLang="en-US" sz="1600" dirty="0">
              <a:solidFill>
                <a:srgbClr val="1B74B3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B9320CE-96F7-14AF-B623-217DF22D7546}"/>
              </a:ext>
            </a:extLst>
          </p:cNvPr>
          <p:cNvSpPr txBox="1"/>
          <p:nvPr/>
        </p:nvSpPr>
        <p:spPr>
          <a:xfrm>
            <a:off x="9745529" y="1389123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rgbClr val="FF7C07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2nd</a:t>
            </a:r>
            <a:endParaRPr kumimoji="1" lang="ja-JP" altLang="en-US" sz="1600" dirty="0">
              <a:solidFill>
                <a:srgbClr val="FF7C07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A0274F-6837-43E9-03D8-94E7DF3D0CA2}"/>
              </a:ext>
            </a:extLst>
          </p:cNvPr>
          <p:cNvSpPr txBox="1"/>
          <p:nvPr/>
        </p:nvSpPr>
        <p:spPr>
          <a:xfrm>
            <a:off x="9181978" y="2898699"/>
            <a:ext cx="45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n>
                  <a:solidFill>
                    <a:schemeClr val="accent1"/>
                  </a:solidFill>
                </a:ln>
                <a:solidFill>
                  <a:srgbClr val="1B74B3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1st</a:t>
            </a:r>
            <a:endParaRPr kumimoji="1" lang="ja-JP" altLang="en-US" sz="1600" dirty="0">
              <a:ln>
                <a:solidFill>
                  <a:schemeClr val="accent1"/>
                </a:solidFill>
              </a:ln>
              <a:solidFill>
                <a:srgbClr val="1B74B3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704330B-CE71-4F9F-6607-D3CD409CE49C}"/>
              </a:ext>
            </a:extLst>
          </p:cNvPr>
          <p:cNvSpPr txBox="1"/>
          <p:nvPr/>
        </p:nvSpPr>
        <p:spPr>
          <a:xfrm>
            <a:off x="9431646" y="2169396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rgbClr val="FF7C07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2nd</a:t>
            </a:r>
            <a:endParaRPr kumimoji="1" lang="ja-JP" altLang="en-US" sz="1600" dirty="0">
              <a:solidFill>
                <a:srgbClr val="FF7C07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0B2ABD5-8DC7-9A79-804E-56B6752A8B16}"/>
              </a:ext>
            </a:extLst>
          </p:cNvPr>
          <p:cNvSpPr/>
          <p:nvPr/>
        </p:nvSpPr>
        <p:spPr>
          <a:xfrm>
            <a:off x="11287990" y="679305"/>
            <a:ext cx="155865" cy="24195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8A7A471-12C5-0FD7-2685-39A7A0EF273F}"/>
              </a:ext>
            </a:extLst>
          </p:cNvPr>
          <p:cNvSpPr txBox="1"/>
          <p:nvPr/>
        </p:nvSpPr>
        <p:spPr>
          <a:xfrm>
            <a:off x="272589" y="971812"/>
            <a:ext cx="70287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To suppress emittance growth, 1st and 2nd bunch beams must pass through the center of accelerating structures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To achieve the same injection efficiency as the 1st bunch, the beam orbit of the 2nd bunch must be same as 1st bunch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4337009-61DA-F52A-3277-2F9C3EB17C64}"/>
              </a:ext>
            </a:extLst>
          </p:cNvPr>
          <p:cNvSpPr txBox="1"/>
          <p:nvPr/>
        </p:nvSpPr>
        <p:spPr>
          <a:xfrm>
            <a:off x="358744" y="3324282"/>
            <a:ext cx="7366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kern="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Installation of a steering magnet capable of kicking only the 2nd bunch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6A8DACFA-77FB-A1A8-38EE-0370CCD1B601}"/>
              </a:ext>
            </a:extLst>
          </p:cNvPr>
          <p:cNvSpPr txBox="1"/>
          <p:nvPr/>
        </p:nvSpPr>
        <p:spPr>
          <a:xfrm>
            <a:off x="23449" y="4056159"/>
            <a:ext cx="87195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altLang="ja-JP" sz="2000" b="1" kern="0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Requirements: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DA85C1F-CAFD-2452-7537-A7FAEC23516B}"/>
              </a:ext>
            </a:extLst>
          </p:cNvPr>
          <p:cNvSpPr txBox="1"/>
          <p:nvPr/>
        </p:nvSpPr>
        <p:spPr>
          <a:xfrm>
            <a:off x="358743" y="4444435"/>
            <a:ext cx="4127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b="1" kern="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Current response faster than the </a:t>
            </a:r>
          </a:p>
          <a:p>
            <a:pPr algn="just"/>
            <a:r>
              <a:rPr lang="en-US" altLang="ja-JP" b="1" kern="0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96 ns bunch spacing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4BCBC18-6CC8-E965-58CD-F8F07D4E325F}"/>
              </a:ext>
            </a:extLst>
          </p:cNvPr>
          <p:cNvSpPr txBox="1"/>
          <p:nvPr/>
        </p:nvSpPr>
        <p:spPr>
          <a:xfrm>
            <a:off x="8515281" y="3491013"/>
            <a:ext cx="3340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Injection efficiencies and orbit trend of the 1st and 2nd bunches (HER).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902C9F3-6ED2-4FF0-5ED7-25E6E5988B45}"/>
              </a:ext>
            </a:extLst>
          </p:cNvPr>
          <p:cNvSpPr txBox="1"/>
          <p:nvPr/>
        </p:nvSpPr>
        <p:spPr>
          <a:xfrm>
            <a:off x="350428" y="2111372"/>
            <a:ext cx="7130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However, the orbit of the 1st and 2nd bunches differ right after the electron gun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5C2AA27-65C2-FBE4-3CE2-CC3D787E224C}"/>
              </a:ext>
            </a:extLst>
          </p:cNvPr>
          <p:cNvSpPr txBox="1"/>
          <p:nvPr/>
        </p:nvSpPr>
        <p:spPr>
          <a:xfrm>
            <a:off x="10991616" y="61838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T. Natsui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68D79E-16B7-BD1D-2006-39EEA3640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32447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1">
            <a:extLst>
              <a:ext uri="{FF2B5EF4-FFF2-40B4-BE49-F238E27FC236}">
                <a16:creationId xmlns:a16="http://schemas.microsoft.com/office/drawing/2014/main" id="{B6CAB2F8-FAD6-65E5-E9BA-536190AAA2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49" y="31751"/>
            <a:ext cx="8631105" cy="720725"/>
          </a:xfrm>
        </p:spPr>
        <p:txBody>
          <a:bodyPr>
            <a:normAutofit fontScale="90000"/>
          </a:bodyPr>
          <a:lstStyle/>
          <a:p>
            <a:r>
              <a:rPr lang="en-US" altLang="ja-JP" dirty="0" err="1"/>
              <a:t>BTe</a:t>
            </a:r>
            <a:r>
              <a:rPr lang="en-US" altLang="ja-JP" dirty="0"/>
              <a:t> accelerating structure installation</a:t>
            </a:r>
            <a:endParaRPr lang="ja-JP" altLang="en-US" dirty="0"/>
          </a:p>
        </p:txBody>
      </p:sp>
      <p:sp>
        <p:nvSpPr>
          <p:cNvPr id="3075" name="コンテンツ プレースホルダー 2">
            <a:extLst>
              <a:ext uri="{FF2B5EF4-FFF2-40B4-BE49-F238E27FC236}">
                <a16:creationId xmlns:a16="http://schemas.microsoft.com/office/drawing/2014/main" id="{1F187328-9947-1501-C683-7FA227297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246" y="745466"/>
            <a:ext cx="11363217" cy="500426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ja-JP" dirty="0"/>
              <a:t>Bunch compression to reduce short range transverse </a:t>
            </a:r>
            <a:r>
              <a:rPr lang="en-US" altLang="ja-JP" dirty="0" err="1"/>
              <a:t>wakefield</a:t>
            </a:r>
            <a:br>
              <a:rPr lang="en-US" altLang="ja-JP" dirty="0"/>
            </a:br>
            <a:r>
              <a:rPr lang="ja-JP" altLang="en-US" dirty="0"/>
              <a:t>→ </a:t>
            </a:r>
            <a:r>
              <a:rPr lang="en-US" altLang="ja-JP" dirty="0"/>
              <a:t>Longitudinal </a:t>
            </a:r>
            <a:r>
              <a:rPr lang="en-US" altLang="ja-JP" dirty="0" err="1"/>
              <a:t>wakefield</a:t>
            </a:r>
            <a:r>
              <a:rPr lang="en-US" altLang="ja-JP" dirty="0"/>
              <a:t> causes</a:t>
            </a:r>
            <a:r>
              <a:rPr lang="ja-JP" altLang="en-US" dirty="0"/>
              <a:t> </a:t>
            </a:r>
            <a:r>
              <a:rPr lang="en-US" altLang="ja-JP" dirty="0"/>
              <a:t>large</a:t>
            </a:r>
            <a:r>
              <a:rPr lang="ja-JP" altLang="en-US" dirty="0"/>
              <a:t> </a:t>
            </a:r>
            <a:r>
              <a:rPr lang="en-US" altLang="ja-JP" dirty="0"/>
              <a:t>energy spread </a:t>
            </a:r>
          </a:p>
          <a:p>
            <a:pPr>
              <a:defRPr/>
            </a:pPr>
            <a:r>
              <a:rPr lang="en-US" altLang="ja-JP" u="sng" dirty="0"/>
              <a:t>Harmful fine structure due to longitudinal </a:t>
            </a:r>
            <a:r>
              <a:rPr lang="en-US" altLang="ja-JP" u="sng" dirty="0" err="1"/>
              <a:t>wakefield</a:t>
            </a:r>
            <a:endParaRPr lang="en-US" altLang="ja-JP" u="sng" dirty="0"/>
          </a:p>
          <a:p>
            <a:pPr marL="0" indent="0">
              <a:buNone/>
              <a:defRPr/>
            </a:pPr>
            <a:r>
              <a:rPr lang="en-US" altLang="ja-JP" dirty="0"/>
              <a:t>  	=&gt;</a:t>
            </a:r>
            <a:r>
              <a:rPr lang="ja-JP" altLang="en-US" dirty="0"/>
              <a:t>  </a:t>
            </a:r>
            <a:r>
              <a:rPr lang="en-US" altLang="ja-JP" dirty="0" err="1"/>
              <a:t>BTe</a:t>
            </a:r>
            <a:r>
              <a:rPr lang="en-US" altLang="ja-JP" dirty="0"/>
              <a:t>-ECS is effective for lower energy spread and smoothing</a:t>
            </a:r>
          </a:p>
          <a:p>
            <a:pPr>
              <a:defRPr/>
            </a:pPr>
            <a:r>
              <a:rPr lang="en-US" altLang="ja-JP" u="sng" dirty="0"/>
              <a:t>Energy jitter reduction</a:t>
            </a:r>
          </a:p>
          <a:p>
            <a:pPr>
              <a:defRPr/>
            </a:pPr>
            <a:r>
              <a:rPr lang="en-US" altLang="ja-JP" u="sng" dirty="0"/>
              <a:t>Additional voltage for 6S resonance and multi-bunch(7-bunch for future) operation.</a:t>
            </a:r>
          </a:p>
          <a:p>
            <a:pPr>
              <a:defRPr/>
            </a:pPr>
            <a:endParaRPr lang="en-US" altLang="ja-JP" u="sng" dirty="0"/>
          </a:p>
          <a:p>
            <a:pPr>
              <a:defRPr/>
            </a:pPr>
            <a:r>
              <a:rPr lang="en-US" altLang="ja-JP" u="sng" dirty="0"/>
              <a:t>3m(longer) </a:t>
            </a:r>
            <a:r>
              <a:rPr lang="en-US" altLang="ja-JP" u="sng" dirty="0" err="1"/>
              <a:t>acceelerating</a:t>
            </a:r>
            <a:r>
              <a:rPr lang="en-US" altLang="ja-JP" u="sng" dirty="0"/>
              <a:t> structures are transferred from Harima</a:t>
            </a:r>
            <a:br>
              <a:rPr lang="en-US" altLang="ja-JP" u="sng" dirty="0"/>
            </a:br>
            <a:r>
              <a:rPr lang="en-US" altLang="ja-JP" u="sng" dirty="0"/>
              <a:t>   by Ego-san’s effort</a:t>
            </a:r>
          </a:p>
          <a:p>
            <a:pPr marL="0" indent="0">
              <a:buNone/>
              <a:defRPr/>
            </a:pPr>
            <a:endParaRPr lang="en-US" altLang="ja-JP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64CAB03-D4F8-49FD-F1E9-B10169BA4FEA}"/>
              </a:ext>
            </a:extLst>
          </p:cNvPr>
          <p:cNvSpPr txBox="1"/>
          <p:nvPr/>
        </p:nvSpPr>
        <p:spPr>
          <a:xfrm>
            <a:off x="10724932" y="451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M. Yoshida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EB2814-C65D-8018-3C1C-C3DC80575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88" y="63518"/>
            <a:ext cx="11088088" cy="5540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err="1"/>
              <a:t>BTe</a:t>
            </a:r>
            <a:r>
              <a:rPr kumimoji="1" lang="en-US" altLang="ja-JP" dirty="0"/>
              <a:t>-ECS (FY2024) to improve injection efficiency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E7C340-502A-E9C8-066B-496F59B2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1C412-34AA-481C-990F-3789DF7B9F17}" type="slidenum">
              <a:rPr kumimoji="1" lang="ja-JP" altLang="en-US" smtClean="0"/>
              <a:t>41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7755641-6722-B7B7-21DA-FFC1E7BCA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28" y="1079414"/>
            <a:ext cx="7101019" cy="406129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7DCD54D-0B7F-AE88-DB96-23DB15397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807" y="1079413"/>
            <a:ext cx="4442291" cy="159687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7F65774-EF2C-9E22-7774-E92DB2A7E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433" y="2840533"/>
            <a:ext cx="4902515" cy="223884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C27C856-ECB5-FE9E-E71B-DB8CCD443AEE}"/>
              </a:ext>
            </a:extLst>
          </p:cNvPr>
          <p:cNvSpPr txBox="1"/>
          <p:nvPr/>
        </p:nvSpPr>
        <p:spPr>
          <a:xfrm>
            <a:off x="3013089" y="5732120"/>
            <a:ext cx="5631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ECS1 was chosen due to building difficulty of ECS2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5030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59DBF2FB-C509-314F-29AB-87BAEB7A6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152" y="-11290"/>
            <a:ext cx="4144882" cy="215563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65051AC-ECA2-8D28-EA57-6DCA778D9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86" y="105527"/>
            <a:ext cx="8191921" cy="263538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E77A21F-387A-FD6E-B024-9ECC89B86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BT-ECS at BT1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A6CFD5C-167A-C8E1-3534-86830AB1CA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" t="28314" r="13946"/>
          <a:stretch/>
        </p:blipFill>
        <p:spPr>
          <a:xfrm>
            <a:off x="6531134" y="4640986"/>
            <a:ext cx="4973018" cy="228388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4B5F80C-89D4-82BF-4469-8CB9C69E85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7"/>
          <a:stretch/>
        </p:blipFill>
        <p:spPr>
          <a:xfrm>
            <a:off x="6436927" y="2406030"/>
            <a:ext cx="5437407" cy="234491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F19E638-FC32-FBC4-B85D-91246EB79D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7" b="26590"/>
          <a:stretch/>
        </p:blipFill>
        <p:spPr>
          <a:xfrm>
            <a:off x="446001" y="4917811"/>
            <a:ext cx="5929954" cy="1940189"/>
          </a:xfrm>
          <a:prstGeom prst="rect">
            <a:avLst/>
          </a:prstGeom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160BDC71-0F13-B6F1-0471-DFC4C9DDA274}"/>
              </a:ext>
            </a:extLst>
          </p:cNvPr>
          <p:cNvCxnSpPr/>
          <p:nvPr/>
        </p:nvCxnSpPr>
        <p:spPr>
          <a:xfrm flipH="1">
            <a:off x="9355600" y="204537"/>
            <a:ext cx="377947" cy="168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404C4ED-3EEB-188F-6355-417A5EAB1817}"/>
              </a:ext>
            </a:extLst>
          </p:cNvPr>
          <p:cNvSpPr txBox="1"/>
          <p:nvPr/>
        </p:nvSpPr>
        <p:spPr>
          <a:xfrm>
            <a:off x="9770921" y="-41112"/>
            <a:ext cx="2170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Low loss </a:t>
            </a:r>
          </a:p>
          <a:p>
            <a:r>
              <a:rPr lang="en-US" altLang="ja-JP" dirty="0"/>
              <a:t>circular waveguide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8B4D2FA-D519-56ED-F978-E9FB4FE7D3FA}"/>
              </a:ext>
            </a:extLst>
          </p:cNvPr>
          <p:cNvSpPr txBox="1"/>
          <p:nvPr/>
        </p:nvSpPr>
        <p:spPr>
          <a:xfrm>
            <a:off x="2839877" y="684793"/>
            <a:ext cx="3276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4 x 3m accelerating structure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25C835F-0F3A-69F0-DDB4-F2BD0A47FAFA}"/>
              </a:ext>
            </a:extLst>
          </p:cNvPr>
          <p:cNvSpPr txBox="1"/>
          <p:nvPr/>
        </p:nvSpPr>
        <p:spPr>
          <a:xfrm>
            <a:off x="8471291" y="2021843"/>
            <a:ext cx="337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Combine two klystron outputs</a:t>
            </a:r>
            <a:endParaRPr kumimoji="1" lang="ja-JP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531" y="516988"/>
            <a:ext cx="2052166" cy="153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08" y="2123475"/>
            <a:ext cx="5012576" cy="29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DD332B4-2A92-2257-D122-7A9719A3F84F}"/>
              </a:ext>
            </a:extLst>
          </p:cNvPr>
          <p:cNvSpPr txBox="1"/>
          <p:nvPr/>
        </p:nvSpPr>
        <p:spPr>
          <a:xfrm>
            <a:off x="11131004" y="0"/>
            <a:ext cx="10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M. Yoshida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137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タイトル 1">
            <a:extLst>
              <a:ext uri="{FF2B5EF4-FFF2-40B4-BE49-F238E27FC236}">
                <a16:creationId xmlns:a16="http://schemas.microsoft.com/office/drawing/2014/main" id="{26833122-3B1F-D6F2-F783-6BD41EDCB0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5188" y="-26988"/>
            <a:ext cx="7772400" cy="658813"/>
          </a:xfrm>
        </p:spPr>
        <p:txBody>
          <a:bodyPr/>
          <a:lstStyle/>
          <a:p>
            <a:r>
              <a:rPr lang="en-US" altLang="ja-JP" sz="3200"/>
              <a:t>Bunch length &amp; Energy spread</a:t>
            </a:r>
            <a:endParaRPr lang="ja-JP" altLang="en-US" sz="320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E22B58C-0ADA-1B43-0D4E-8CFFA1048A29}"/>
              </a:ext>
            </a:extLst>
          </p:cNvPr>
          <p:cNvGrpSpPr/>
          <p:nvPr/>
        </p:nvGrpSpPr>
        <p:grpSpPr>
          <a:xfrm>
            <a:off x="4650845" y="734571"/>
            <a:ext cx="7441794" cy="4717669"/>
            <a:chOff x="4650844" y="734572"/>
            <a:chExt cx="7615237" cy="5945188"/>
          </a:xfrm>
        </p:grpSpPr>
        <p:pic>
          <p:nvPicPr>
            <p:cNvPr id="34819" name="Picture 7">
              <a:extLst>
                <a:ext uri="{FF2B5EF4-FFF2-40B4-BE49-F238E27FC236}">
                  <a16:creationId xmlns:a16="http://schemas.microsoft.com/office/drawing/2014/main" id="{91BFB63D-3DAC-F99F-3799-B51F09194B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806" y="734572"/>
              <a:ext cx="6691312" cy="4751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直線矢印コネクタ 2">
              <a:extLst>
                <a:ext uri="{FF2B5EF4-FFF2-40B4-BE49-F238E27FC236}">
                  <a16:creationId xmlns:a16="http://schemas.microsoft.com/office/drawing/2014/main" id="{F2F9C072-F9AC-90F5-83BF-2868959D3A44}"/>
                </a:ext>
              </a:extLst>
            </p:cNvPr>
            <p:cNvCxnSpPr/>
            <p:nvPr/>
          </p:nvCxnSpPr>
          <p:spPr>
            <a:xfrm>
              <a:off x="9721319" y="4406460"/>
              <a:ext cx="936625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矢印コネクタ 4">
              <a:extLst>
                <a:ext uri="{FF2B5EF4-FFF2-40B4-BE49-F238E27FC236}">
                  <a16:creationId xmlns:a16="http://schemas.microsoft.com/office/drawing/2014/main" id="{41A7F94A-A0A4-017B-1D14-05326FAFD8D5}"/>
                </a:ext>
              </a:extLst>
            </p:cNvPr>
            <p:cNvCxnSpPr/>
            <p:nvPr/>
          </p:nvCxnSpPr>
          <p:spPr>
            <a:xfrm flipH="1">
              <a:off x="5689069" y="3758760"/>
              <a:ext cx="563563" cy="0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22" name="テキスト ボックス 8">
              <a:extLst>
                <a:ext uri="{FF2B5EF4-FFF2-40B4-BE49-F238E27FC236}">
                  <a16:creationId xmlns:a16="http://schemas.microsoft.com/office/drawing/2014/main" id="{44E854C8-2EDB-0437-5028-2015CC8ABC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7677412" y="3122966"/>
              <a:ext cx="1481138" cy="563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/>
                <a:t>ini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/>
                <a:t>AccA1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/>
                <a:t>ChicaneA1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/>
                <a:t>AccAB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/>
                <a:t>Eq1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/>
                <a:t>AccB7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/>
                <a:t>ARCJ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/>
                <a:t>AccC2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/>
                <a:t>Eq2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/>
                <a:t>ChicaneSY2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/>
                <a:t>Acc35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/>
                <a:t>Eq3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/>
                <a:t>ARCBT0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/>
                <a:t>ECS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/>
                <a:t>ARCBT1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/>
                <a:t>ARCBT23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/>
                <a:t>ARCBT4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000"/>
            </a:p>
          </p:txBody>
        </p:sp>
        <p:sp>
          <p:nvSpPr>
            <p:cNvPr id="34823" name="テキスト ボックス 1">
              <a:extLst>
                <a:ext uri="{FF2B5EF4-FFF2-40B4-BE49-F238E27FC236}">
                  <a16:creationId xmlns:a16="http://schemas.microsoft.com/office/drawing/2014/main" id="{6A2A5D47-A718-0CE3-3C38-A051F8D302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11061169" y="2879285"/>
              <a:ext cx="1947862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/>
                <a:t>Energy spread</a:t>
              </a:r>
              <a:endParaRPr lang="ja-JP" altLang="en-US" sz="2400"/>
            </a:p>
          </p:txBody>
        </p:sp>
        <p:sp>
          <p:nvSpPr>
            <p:cNvPr id="34824" name="テキスト ボックス 7">
              <a:extLst>
                <a:ext uri="{FF2B5EF4-FFF2-40B4-BE49-F238E27FC236}">
                  <a16:creationId xmlns:a16="http://schemas.microsoft.com/office/drawing/2014/main" id="{394ACBAF-0E34-E2FC-F9CA-38D4DA0CF8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3105413" y="3018192"/>
              <a:ext cx="35528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/>
                <a:t>Bunch length (FWHM)[ps]</a:t>
              </a:r>
              <a:endParaRPr lang="ja-JP" altLang="en-US" sz="2400"/>
            </a:p>
          </p:txBody>
        </p:sp>
      </p:grpSp>
      <p:sp>
        <p:nvSpPr>
          <p:cNvPr id="8" name="AutoShape 1029">
            <a:extLst>
              <a:ext uri="{FF2B5EF4-FFF2-40B4-BE49-F238E27FC236}">
                <a16:creationId xmlns:a16="http://schemas.microsoft.com/office/drawing/2014/main" id="{49053F47-5B7C-26A1-D1D4-3F239F5FB812}"/>
              </a:ext>
            </a:extLst>
          </p:cNvPr>
          <p:cNvSpPr>
            <a:spLocks/>
          </p:cNvSpPr>
          <p:nvPr/>
        </p:nvSpPr>
        <p:spPr bwMode="auto">
          <a:xfrm>
            <a:off x="825527" y="5407496"/>
            <a:ext cx="415925" cy="688975"/>
          </a:xfrm>
          <a:prstGeom prst="leftBracket">
            <a:avLst>
              <a:gd name="adj" fmla="val 82824"/>
            </a:avLst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ja-JP" sz="1800">
              <a:latin typeface="Calibri" pitchFamily="34" charset="0"/>
            </a:endParaRPr>
          </a:p>
        </p:txBody>
      </p:sp>
      <p:sp>
        <p:nvSpPr>
          <p:cNvPr id="9" name="Line 1030">
            <a:extLst>
              <a:ext uri="{FF2B5EF4-FFF2-40B4-BE49-F238E27FC236}">
                <a16:creationId xmlns:a16="http://schemas.microsoft.com/office/drawing/2014/main" id="{3D3A4D57-7821-1647-22F8-B9153DA8F98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1452" y="5407496"/>
            <a:ext cx="10858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" name="Line 1031">
            <a:extLst>
              <a:ext uri="{FF2B5EF4-FFF2-40B4-BE49-F238E27FC236}">
                <a16:creationId xmlns:a16="http://schemas.microsoft.com/office/drawing/2014/main" id="{3C01ED72-6B9B-8082-07BF-5D1B37910FA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1452" y="5313834"/>
            <a:ext cx="0" cy="150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" name="Line 1032">
            <a:extLst>
              <a:ext uri="{FF2B5EF4-FFF2-40B4-BE49-F238E27FC236}">
                <a16:creationId xmlns:a16="http://schemas.microsoft.com/office/drawing/2014/main" id="{514EDEFE-2345-F075-45EA-89DEB274E844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2065" y="5317009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" name="Line 1036">
            <a:extLst>
              <a:ext uri="{FF2B5EF4-FFF2-40B4-BE49-F238E27FC236}">
                <a16:creationId xmlns:a16="http://schemas.microsoft.com/office/drawing/2014/main" id="{5E1625BC-8015-428A-561F-D3EC0921FD6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6215" y="6096471"/>
            <a:ext cx="10858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" name="Line 1037">
            <a:extLst>
              <a:ext uri="{FF2B5EF4-FFF2-40B4-BE49-F238E27FC236}">
                <a16:creationId xmlns:a16="http://schemas.microsoft.com/office/drawing/2014/main" id="{21E0D234-F3BD-D1F1-69A7-E2F433D9D5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6215" y="602027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" name="Line 1038">
            <a:extLst>
              <a:ext uri="{FF2B5EF4-FFF2-40B4-BE49-F238E27FC236}">
                <a16:creationId xmlns:a16="http://schemas.microsoft.com/office/drawing/2014/main" id="{EBA9450D-55E3-87B8-8785-F604E79B4D0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8415" y="6025034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" name="Text Box 1039">
            <a:extLst>
              <a:ext uri="{FF2B5EF4-FFF2-40B4-BE49-F238E27FC236}">
                <a16:creationId xmlns:a16="http://schemas.microsoft.com/office/drawing/2014/main" id="{282E16B8-B959-F32E-60E1-7ACF782DB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902" y="6110759"/>
            <a:ext cx="325438" cy="3968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latin typeface="Helvetica" pitchFamily="34" charset="0"/>
              </a:rPr>
              <a:t>1</a:t>
            </a:r>
          </a:p>
        </p:txBody>
      </p:sp>
      <p:sp>
        <p:nvSpPr>
          <p:cNvPr id="16" name="Text Box 1040">
            <a:extLst>
              <a:ext uri="{FF2B5EF4-FFF2-40B4-BE49-F238E27FC236}">
                <a16:creationId xmlns:a16="http://schemas.microsoft.com/office/drawing/2014/main" id="{E57F0867-158A-0121-8A6E-B48CC468B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8015" y="6107584"/>
            <a:ext cx="368300" cy="3968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latin typeface="Helvetica" pitchFamily="34" charset="0"/>
              </a:rPr>
              <a:t>C</a:t>
            </a:r>
          </a:p>
        </p:txBody>
      </p:sp>
      <p:sp>
        <p:nvSpPr>
          <p:cNvPr id="17" name="Line 1041">
            <a:extLst>
              <a:ext uri="{FF2B5EF4-FFF2-40B4-BE49-F238E27FC236}">
                <a16:creationId xmlns:a16="http://schemas.microsoft.com/office/drawing/2014/main" id="{C68DFEC4-9150-D026-3E16-2F8AFD80EC6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8415" y="6093296"/>
            <a:ext cx="10858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" name="Line 1042">
            <a:extLst>
              <a:ext uri="{FF2B5EF4-FFF2-40B4-BE49-F238E27FC236}">
                <a16:creationId xmlns:a16="http://schemas.microsoft.com/office/drawing/2014/main" id="{D780E5A3-DBC3-56FF-B3A9-186DC4D026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27" y="602027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" name="Line 1043">
            <a:extLst>
              <a:ext uri="{FF2B5EF4-FFF2-40B4-BE49-F238E27FC236}">
                <a16:creationId xmlns:a16="http://schemas.microsoft.com/office/drawing/2014/main" id="{DC1D993A-7C52-5E2F-D15D-862493E52FC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27" y="6025034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" name="Text Box 1044">
            <a:extLst>
              <a:ext uri="{FF2B5EF4-FFF2-40B4-BE49-F238E27FC236}">
                <a16:creationId xmlns:a16="http://schemas.microsoft.com/office/drawing/2014/main" id="{05DBC16D-CBC7-5FF6-E322-52472C41F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27" y="6103406"/>
            <a:ext cx="325438" cy="3968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latin typeface="Helvetica" pitchFamily="34" charset="0"/>
              </a:rPr>
              <a:t>2</a:t>
            </a:r>
          </a:p>
        </p:txBody>
      </p:sp>
      <p:sp>
        <p:nvSpPr>
          <p:cNvPr id="21" name="Line 1045">
            <a:extLst>
              <a:ext uri="{FF2B5EF4-FFF2-40B4-BE49-F238E27FC236}">
                <a16:creationId xmlns:a16="http://schemas.microsoft.com/office/drawing/2014/main" id="{8F384251-1E5D-4D89-3884-B8C7EE9740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27" y="6093296"/>
            <a:ext cx="1087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" name="Line 1046">
            <a:extLst>
              <a:ext uri="{FF2B5EF4-FFF2-40B4-BE49-F238E27FC236}">
                <a16:creationId xmlns:a16="http://schemas.microsoft.com/office/drawing/2014/main" id="{F2AFCF07-4453-270C-0EC8-2C069A4051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1227" y="602027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" name="Line 1047">
            <a:extLst>
              <a:ext uri="{FF2B5EF4-FFF2-40B4-BE49-F238E27FC236}">
                <a16:creationId xmlns:a16="http://schemas.microsoft.com/office/drawing/2014/main" id="{D0E5B24C-0FFC-FDA1-2057-3463BCB7CE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1227" y="602027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4" name="Line 1048">
            <a:extLst>
              <a:ext uri="{FF2B5EF4-FFF2-40B4-BE49-F238E27FC236}">
                <a16:creationId xmlns:a16="http://schemas.microsoft.com/office/drawing/2014/main" id="{6C374C68-5B2B-8B57-B8B6-2A23013840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1227" y="6025034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" name="Line 1049">
            <a:extLst>
              <a:ext uri="{FF2B5EF4-FFF2-40B4-BE49-F238E27FC236}">
                <a16:creationId xmlns:a16="http://schemas.microsoft.com/office/drawing/2014/main" id="{82D57C07-7B2B-8647-6BA2-8868BFA3BA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1227" y="6093296"/>
            <a:ext cx="1087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" name="Line 1050">
            <a:extLst>
              <a:ext uri="{FF2B5EF4-FFF2-40B4-BE49-F238E27FC236}">
                <a16:creationId xmlns:a16="http://schemas.microsoft.com/office/drawing/2014/main" id="{79F97AC4-92D6-C3E0-A5A6-4F2F7E5C788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3427" y="602027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" name="Line 1051">
            <a:extLst>
              <a:ext uri="{FF2B5EF4-FFF2-40B4-BE49-F238E27FC236}">
                <a16:creationId xmlns:a16="http://schemas.microsoft.com/office/drawing/2014/main" id="{D294C8C4-F8EA-321A-3397-5A854B5405F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3427" y="602027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" name="Line 1052">
            <a:extLst>
              <a:ext uri="{FF2B5EF4-FFF2-40B4-BE49-F238E27FC236}">
                <a16:creationId xmlns:a16="http://schemas.microsoft.com/office/drawing/2014/main" id="{E24EBCD5-0AC8-3B71-B442-7DF488C045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3427" y="6025034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" name="Line 1053">
            <a:extLst>
              <a:ext uri="{FF2B5EF4-FFF2-40B4-BE49-F238E27FC236}">
                <a16:creationId xmlns:a16="http://schemas.microsoft.com/office/drawing/2014/main" id="{0B8AD079-22E4-6174-0ECA-5B1AF4AFBC9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3427" y="6093296"/>
            <a:ext cx="1087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" name="Line 1054">
            <a:extLst>
              <a:ext uri="{FF2B5EF4-FFF2-40B4-BE49-F238E27FC236}">
                <a16:creationId xmlns:a16="http://schemas.microsoft.com/office/drawing/2014/main" id="{86D92411-0C82-FBDA-583E-40CB676E65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27" y="602027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1" name="Line 1055">
            <a:extLst>
              <a:ext uri="{FF2B5EF4-FFF2-40B4-BE49-F238E27FC236}">
                <a16:creationId xmlns:a16="http://schemas.microsoft.com/office/drawing/2014/main" id="{D9C97582-B61B-8D1A-5EE9-5D9B054ED2F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27" y="602027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2" name="Line 1056">
            <a:extLst>
              <a:ext uri="{FF2B5EF4-FFF2-40B4-BE49-F238E27FC236}">
                <a16:creationId xmlns:a16="http://schemas.microsoft.com/office/drawing/2014/main" id="{DE086067-F6C3-22DB-84D9-60DCA10B5B11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27" y="6025034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" name="Line 1057">
            <a:extLst>
              <a:ext uri="{FF2B5EF4-FFF2-40B4-BE49-F238E27FC236}">
                <a16:creationId xmlns:a16="http://schemas.microsoft.com/office/drawing/2014/main" id="{97100AD5-FE4F-311C-FDCC-89BCA1251B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27" y="6093296"/>
            <a:ext cx="1087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" name="Line 1058">
            <a:extLst>
              <a:ext uri="{FF2B5EF4-FFF2-40B4-BE49-F238E27FC236}">
                <a16:creationId xmlns:a16="http://schemas.microsoft.com/office/drawing/2014/main" id="{CEE3AB1F-1433-013D-0997-2864919218A8}"/>
              </a:ext>
            </a:extLst>
          </p:cNvPr>
          <p:cNvSpPr>
            <a:spLocks noChangeShapeType="1"/>
          </p:cNvSpPr>
          <p:nvPr/>
        </p:nvSpPr>
        <p:spPr bwMode="auto">
          <a:xfrm>
            <a:off x="7797827" y="6020271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" name="Text Box 1059">
            <a:extLst>
              <a:ext uri="{FF2B5EF4-FFF2-40B4-BE49-F238E27FC236}">
                <a16:creationId xmlns:a16="http://schemas.microsoft.com/office/drawing/2014/main" id="{CB5F799C-F9A7-8EA0-D426-6F19FD60C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6677" y="6074246"/>
            <a:ext cx="325438" cy="3968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latin typeface="Helvetica" pitchFamily="34" charset="0"/>
              </a:rPr>
              <a:t>3</a:t>
            </a:r>
          </a:p>
        </p:txBody>
      </p:sp>
      <p:sp>
        <p:nvSpPr>
          <p:cNvPr id="36" name="Text Box 1060">
            <a:extLst>
              <a:ext uri="{FF2B5EF4-FFF2-40B4-BE49-F238E27FC236}">
                <a16:creationId xmlns:a16="http://schemas.microsoft.com/office/drawing/2014/main" id="{620799F3-3C89-542D-4398-5A103861B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3477" y="6074246"/>
            <a:ext cx="325438" cy="3968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latin typeface="Helvetica" pitchFamily="34" charset="0"/>
              </a:rPr>
              <a:t>4</a:t>
            </a:r>
          </a:p>
        </p:txBody>
      </p:sp>
      <p:sp>
        <p:nvSpPr>
          <p:cNvPr id="37" name="Text Box 1061">
            <a:extLst>
              <a:ext uri="{FF2B5EF4-FFF2-40B4-BE49-F238E27FC236}">
                <a16:creationId xmlns:a16="http://schemas.microsoft.com/office/drawing/2014/main" id="{F879954A-41EA-054A-873D-33FAFA7B8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6477" y="6058371"/>
            <a:ext cx="325438" cy="3968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latin typeface="Helvetica" pitchFamily="34" charset="0"/>
              </a:rPr>
              <a:t>5</a:t>
            </a:r>
          </a:p>
        </p:txBody>
      </p:sp>
      <p:sp>
        <p:nvSpPr>
          <p:cNvPr id="38" name="Text Box 1062">
            <a:extLst>
              <a:ext uri="{FF2B5EF4-FFF2-40B4-BE49-F238E27FC236}">
                <a16:creationId xmlns:a16="http://schemas.microsoft.com/office/drawing/2014/main" id="{19883B53-37DF-9F6D-CE8E-F55702E4F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7" y="5524971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>
                <a:latin typeface="Calibri" pitchFamily="34" charset="0"/>
              </a:rPr>
              <a:t>J-ARC</a:t>
            </a:r>
          </a:p>
        </p:txBody>
      </p:sp>
      <p:sp>
        <p:nvSpPr>
          <p:cNvPr id="39" name="角丸四角形 46">
            <a:extLst>
              <a:ext uri="{FF2B5EF4-FFF2-40B4-BE49-F238E27FC236}">
                <a16:creationId xmlns:a16="http://schemas.microsoft.com/office/drawing/2014/main" id="{273E9200-CC16-B82F-B2F2-C539ABD38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52" y="5317009"/>
            <a:ext cx="357188" cy="14287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0" name="Line 1033">
            <a:extLst>
              <a:ext uri="{FF2B5EF4-FFF2-40B4-BE49-F238E27FC236}">
                <a16:creationId xmlns:a16="http://schemas.microsoft.com/office/drawing/2014/main" id="{FA28AA9F-AD50-007C-9DE4-9088B08D61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30627" y="5407496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" name="Line 1033">
            <a:extLst>
              <a:ext uri="{FF2B5EF4-FFF2-40B4-BE49-F238E27FC236}">
                <a16:creationId xmlns:a16="http://schemas.microsoft.com/office/drawing/2014/main" id="{2CD47E21-500A-1CCB-9706-FF6F99B687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97227" y="5255096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2" name="Line 1033">
            <a:extLst>
              <a:ext uri="{FF2B5EF4-FFF2-40B4-BE49-F238E27FC236}">
                <a16:creationId xmlns:a16="http://schemas.microsoft.com/office/drawing/2014/main" id="{6C45705E-6D3F-BE59-7628-003DD00D220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3940" y="5255096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3" name="Line 1033">
            <a:extLst>
              <a:ext uri="{FF2B5EF4-FFF2-40B4-BE49-F238E27FC236}">
                <a16:creationId xmlns:a16="http://schemas.microsoft.com/office/drawing/2014/main" id="{E4717DF9-B957-16D1-1D55-A383FBAFCB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9627" y="5255096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" name="Line 1033">
            <a:extLst>
              <a:ext uri="{FF2B5EF4-FFF2-40B4-BE49-F238E27FC236}">
                <a16:creationId xmlns:a16="http://schemas.microsoft.com/office/drawing/2014/main" id="{FAD803AD-E9FD-EA97-5BAE-BECB94ECAC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11427" y="5407496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" name="Text Box 111">
            <a:extLst>
              <a:ext uri="{FF2B5EF4-FFF2-40B4-BE49-F238E27FC236}">
                <a16:creationId xmlns:a16="http://schemas.microsoft.com/office/drawing/2014/main" id="{C91167D8-48ED-B0F8-E837-2AC00A917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227" y="5033615"/>
            <a:ext cx="629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/>
              <a:t>20ps</a:t>
            </a:r>
          </a:p>
        </p:txBody>
      </p:sp>
      <p:sp>
        <p:nvSpPr>
          <p:cNvPr id="46" name="Text Box 112">
            <a:extLst>
              <a:ext uri="{FF2B5EF4-FFF2-40B4-BE49-F238E27FC236}">
                <a16:creationId xmlns:a16="http://schemas.microsoft.com/office/drawing/2014/main" id="{C96E4BB7-5A58-85A6-14EF-7BFF595C1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759" y="6184728"/>
            <a:ext cx="564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/>
              <a:t>5ps</a:t>
            </a:r>
          </a:p>
        </p:txBody>
      </p:sp>
      <p:sp>
        <p:nvSpPr>
          <p:cNvPr id="47" name="Line 1057">
            <a:extLst>
              <a:ext uri="{FF2B5EF4-FFF2-40B4-BE49-F238E27FC236}">
                <a16:creationId xmlns:a16="http://schemas.microsoft.com/office/drawing/2014/main" id="{39A69003-B6F3-333E-7C07-0ED4A1F801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97827" y="5891684"/>
            <a:ext cx="205630" cy="19279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" name="Line 1057">
            <a:extLst>
              <a:ext uri="{FF2B5EF4-FFF2-40B4-BE49-F238E27FC236}">
                <a16:creationId xmlns:a16="http://schemas.microsoft.com/office/drawing/2014/main" id="{F4C5DEBB-EAF5-DF25-3B8C-B0636F7DBF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00505" y="5891684"/>
            <a:ext cx="416711" cy="764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" name="Line 1057">
            <a:extLst>
              <a:ext uri="{FF2B5EF4-FFF2-40B4-BE49-F238E27FC236}">
                <a16:creationId xmlns:a16="http://schemas.microsoft.com/office/drawing/2014/main" id="{FB2991B4-7BF1-0647-841E-E841D840E1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417216" y="5899327"/>
            <a:ext cx="205630" cy="15904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0" name="Line 1057">
            <a:extLst>
              <a:ext uri="{FF2B5EF4-FFF2-40B4-BE49-F238E27FC236}">
                <a16:creationId xmlns:a16="http://schemas.microsoft.com/office/drawing/2014/main" id="{4AADFE25-590D-959D-6A7C-B876C28B87AE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8679" y="6045856"/>
            <a:ext cx="36420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" name="Line 1057">
            <a:extLst>
              <a:ext uri="{FF2B5EF4-FFF2-40B4-BE49-F238E27FC236}">
                <a16:creationId xmlns:a16="http://schemas.microsoft.com/office/drawing/2014/main" id="{5D8BAB37-F628-2784-0543-6F4F420AB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797827" y="6103406"/>
            <a:ext cx="2320995" cy="49140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4" name="角丸四角形 65">
            <a:extLst>
              <a:ext uri="{FF2B5EF4-FFF2-40B4-BE49-F238E27FC236}">
                <a16:creationId xmlns:a16="http://schemas.microsoft.com/office/drawing/2014/main" id="{3E3264AB-E1B0-AD82-DA3F-0A65B910A32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821859" y="5699708"/>
            <a:ext cx="357188" cy="14287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5" name="Line 1030">
            <a:extLst>
              <a:ext uri="{FF2B5EF4-FFF2-40B4-BE49-F238E27FC236}">
                <a16:creationId xmlns:a16="http://schemas.microsoft.com/office/drawing/2014/main" id="{D7CDC2B2-33C2-25C4-675E-DEC5E2204D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3855" y="5407496"/>
            <a:ext cx="176598" cy="18505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5A119622-4ACC-AB17-A6D5-71B201B66A02}"/>
              </a:ext>
            </a:extLst>
          </p:cNvPr>
          <p:cNvSpPr/>
          <p:nvPr/>
        </p:nvSpPr>
        <p:spPr>
          <a:xfrm>
            <a:off x="1920374" y="5562432"/>
            <a:ext cx="16558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00CC"/>
                </a:solidFill>
              </a:rPr>
              <a:t>TW RF-Gun</a:t>
            </a: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0F46B91A-2668-E77C-6E78-CC31321732FE}"/>
              </a:ext>
            </a:extLst>
          </p:cNvPr>
          <p:cNvCxnSpPr>
            <a:endCxn id="54" idx="2"/>
          </p:cNvCxnSpPr>
          <p:nvPr/>
        </p:nvCxnSpPr>
        <p:spPr>
          <a:xfrm>
            <a:off x="3378227" y="5741869"/>
            <a:ext cx="550789" cy="292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F38F13CA-0D8F-3654-641D-51DDA1B45C51}"/>
              </a:ext>
            </a:extLst>
          </p:cNvPr>
          <p:cNvSpPr/>
          <p:nvPr/>
        </p:nvSpPr>
        <p:spPr>
          <a:xfrm>
            <a:off x="3220674" y="4718467"/>
            <a:ext cx="16558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00CC"/>
                </a:solidFill>
              </a:rPr>
              <a:t>QTW RF-Gun</a:t>
            </a:r>
          </a:p>
        </p:txBody>
      </p:sp>
      <p:sp>
        <p:nvSpPr>
          <p:cNvPr id="59" name="Text Box 112">
            <a:extLst>
              <a:ext uri="{FF2B5EF4-FFF2-40B4-BE49-F238E27FC236}">
                <a16:creationId xmlns:a16="http://schemas.microsoft.com/office/drawing/2014/main" id="{E2DE1640-85C3-3187-218B-F55FC50B6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808" y="5002684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/>
              <a:t>10ps</a:t>
            </a: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C83FDEC1-976F-7107-3C18-726F59D80489}"/>
              </a:ext>
            </a:extLst>
          </p:cNvPr>
          <p:cNvSpPr/>
          <p:nvPr/>
        </p:nvSpPr>
        <p:spPr>
          <a:xfrm rot="722473">
            <a:off x="8793376" y="6326419"/>
            <a:ext cx="741199" cy="15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5AAAFCA0-FD26-09DB-7CC0-80A79CB607F7}"/>
              </a:ext>
            </a:extLst>
          </p:cNvPr>
          <p:cNvSpPr txBox="1"/>
          <p:nvPr/>
        </p:nvSpPr>
        <p:spPr>
          <a:xfrm>
            <a:off x="8417216" y="6473286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BTe</a:t>
            </a:r>
            <a:r>
              <a:rPr kumimoji="1" lang="en-US" altLang="ja-JP" dirty="0"/>
              <a:t>-ECS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1CD569C-61EC-971A-186E-B2032CDCBBA3}"/>
              </a:ext>
            </a:extLst>
          </p:cNvPr>
          <p:cNvSpPr txBox="1"/>
          <p:nvPr/>
        </p:nvSpPr>
        <p:spPr>
          <a:xfrm>
            <a:off x="10724932" y="451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M. Yoshida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88E61E-3F36-CFB1-52B8-2D18A9454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10" y="47170"/>
            <a:ext cx="10515600" cy="633867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High Power Test for Cylindrical Waveguide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4C80BA-9747-A14C-F9BE-E20E39CD6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1C412-34AA-481C-990F-3789DF7B9F17}" type="slidenum">
              <a:rPr kumimoji="1" lang="ja-JP" altLang="en-US" smtClean="0"/>
              <a:t>44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38DF45A-D23F-B9D6-790B-600712F6D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35" y="1145720"/>
            <a:ext cx="5883451" cy="430883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2D6EAD2-4701-03D0-9D3E-72A750EA1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779" y="708256"/>
            <a:ext cx="3685332" cy="272074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A0BC208-0475-1AF6-F3BA-D6054564A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221" y="3113965"/>
            <a:ext cx="4648789" cy="375302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4176039-25A3-B5D7-C7C4-D7FE85B5B242}"/>
              </a:ext>
            </a:extLst>
          </p:cNvPr>
          <p:cNvSpPr txBox="1"/>
          <p:nvPr/>
        </p:nvSpPr>
        <p:spPr>
          <a:xfrm>
            <a:off x="10724932" y="-323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M. Yoshida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48846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C09D68-6068-26D9-BB7F-DABFBEDD9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693" y="103293"/>
            <a:ext cx="10515600" cy="645952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Copper Coating Stand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929E1E-64F7-4D61-8C3A-F1C54942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1C412-34AA-481C-990F-3789DF7B9F17}" type="slidenum">
              <a:rPr kumimoji="1" lang="ja-JP" altLang="en-US" smtClean="0"/>
              <a:t>45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0658BEE-B860-6C7A-DE43-D031188C4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18" y="694460"/>
            <a:ext cx="3571163" cy="612319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1BB9A24-76AC-769C-C116-7E7197D9D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554" y="925748"/>
            <a:ext cx="2943554" cy="397379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8A3DB54-99E5-9FE6-9202-2AFA98909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908" y="812017"/>
            <a:ext cx="3759322" cy="271365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342BEEB-EE43-5ABC-AF7A-ABFAD5021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908" y="3613473"/>
            <a:ext cx="3759322" cy="306814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469DDE-FB82-239F-A5D9-88800BED26EC}"/>
              </a:ext>
            </a:extLst>
          </p:cNvPr>
          <p:cNvSpPr txBox="1"/>
          <p:nvPr/>
        </p:nvSpPr>
        <p:spPr>
          <a:xfrm>
            <a:off x="10724932" y="-323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M. Yoshida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36083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1BBE42-298B-458B-1473-0C57A69DA066}"/>
              </a:ext>
            </a:extLst>
          </p:cNvPr>
          <p:cNvSpPr txBox="1">
            <a:spLocks/>
          </p:cNvSpPr>
          <p:nvPr/>
        </p:nvSpPr>
        <p:spPr>
          <a:xfrm>
            <a:off x="2120900" y="115888"/>
            <a:ext cx="8229600" cy="5111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ja-JP" sz="28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Energy spread reduction by pulse shaping</a:t>
            </a:r>
            <a:endParaRPr lang="ja-JP" altLang="en-US" sz="28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ED9FED6-DCC9-5D06-0554-BF5DE3C76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998538"/>
            <a:ext cx="72390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0C261A98-6ABA-C5E8-9668-108235403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9900" y="2473325"/>
            <a:ext cx="17043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Gaussian</a:t>
            </a:r>
            <a:endParaRPr lang="ja-JP" altLang="en-US" sz="280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39A3F540-A0FB-E222-1F9B-E8C66F727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4063" y="4273550"/>
            <a:ext cx="1345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Square</a:t>
            </a:r>
            <a:endParaRPr lang="ja-JP" altLang="en-US" sz="280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CAF18AD0-86AE-4B3D-229F-EDFB1100B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5988" y="1593850"/>
            <a:ext cx="5597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5nC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FB29CA69-B988-A99B-CF46-DAF5B0C05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5875" y="1608138"/>
            <a:ext cx="673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10nC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49EDDB48-2263-8D49-1EF0-C810E26C6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75" y="1074738"/>
            <a:ext cx="673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15nC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2BD9C34B-552A-DB2F-B444-01BF758F7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75" y="1423988"/>
            <a:ext cx="673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20nC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6CB260F9-9A74-0C37-0717-3A66E1942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0275" y="4960938"/>
            <a:ext cx="673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20nC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1DB83D78-BC80-AB30-90F3-2AF760A01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0275" y="4732338"/>
            <a:ext cx="673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15nC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EC04738A-CBB1-0660-C6A1-8C691DF32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0275" y="4503738"/>
            <a:ext cx="673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10nC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2ACF0DA7-E54C-581E-7CA3-66D8689F1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4075" y="4275138"/>
            <a:ext cx="5597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5nC</a:t>
            </a:r>
          </a:p>
        </p:txBody>
      </p:sp>
      <p:sp>
        <p:nvSpPr>
          <p:cNvPr id="14" name="Oval 16">
            <a:extLst>
              <a:ext uri="{FF2B5EF4-FFF2-40B4-BE49-F238E27FC236}">
                <a16:creationId xmlns:a16="http://schemas.microsoft.com/office/drawing/2014/main" id="{78A2A48A-1164-CF87-9A0F-38F4B6AA1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75" y="5189538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5" name="Oval 17">
            <a:extLst>
              <a:ext uri="{FF2B5EF4-FFF2-40B4-BE49-F238E27FC236}">
                <a16:creationId xmlns:a16="http://schemas.microsoft.com/office/drawing/2014/main" id="{1661CD07-0915-CE7D-FE05-14CF5445F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0075" y="5037138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5469FAF1-DCDB-DC20-25B1-03B077218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075" y="5494338"/>
            <a:ext cx="13468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5nC</a:t>
            </a:r>
            <a:r>
              <a:rPr lang="ja-JP" altLang="en-US" sz="16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electron</a:t>
            </a:r>
            <a:endParaRPr lang="ja-JP" altLang="en-US" sz="160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id="{3449E872-5E00-3B05-D769-AB9064EDF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5494338"/>
            <a:ext cx="35621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15nC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Primary beam for positron production</a:t>
            </a:r>
          </a:p>
        </p:txBody>
      </p:sp>
      <p:grpSp>
        <p:nvGrpSpPr>
          <p:cNvPr id="18" name="グループ化 40">
            <a:extLst>
              <a:ext uri="{FF2B5EF4-FFF2-40B4-BE49-F238E27FC236}">
                <a16:creationId xmlns:a16="http://schemas.microsoft.com/office/drawing/2014/main" id="{6E6FF06D-71DF-1F0D-BF17-01FD4ABF0457}"/>
              </a:ext>
            </a:extLst>
          </p:cNvPr>
          <p:cNvGrpSpPr>
            <a:grpSpLocks/>
          </p:cNvGrpSpPr>
          <p:nvPr/>
        </p:nvGrpSpPr>
        <p:grpSpPr bwMode="auto">
          <a:xfrm>
            <a:off x="6591299" y="1177925"/>
            <a:ext cx="1633793" cy="1135498"/>
            <a:chOff x="4777871" y="908720"/>
            <a:chExt cx="1634903" cy="1136041"/>
          </a:xfrm>
        </p:grpSpPr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47C92871-9F3D-5F8A-0E4B-FBE27394E78A}"/>
                </a:ext>
              </a:extLst>
            </p:cNvPr>
            <p:cNvCxnSpPr/>
            <p:nvPr/>
          </p:nvCxnSpPr>
          <p:spPr>
            <a:xfrm>
              <a:off x="4777871" y="1920442"/>
              <a:ext cx="157587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22">
              <a:extLst>
                <a:ext uri="{FF2B5EF4-FFF2-40B4-BE49-F238E27FC236}">
                  <a16:creationId xmlns:a16="http://schemas.microsoft.com/office/drawing/2014/main" id="{BDCE8398-BB45-7812-5AEF-EAD82094B1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2965" y="1582875"/>
              <a:ext cx="269809" cy="46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</a:t>
              </a:r>
              <a:endParaRPr lang="ja-JP" altLang="en-US" sz="24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BC25BF86-19D7-44D2-9458-6F9C5FD172FE}"/>
                </a:ext>
              </a:extLst>
            </p:cNvPr>
            <p:cNvCxnSpPr/>
            <p:nvPr/>
          </p:nvCxnSpPr>
          <p:spPr>
            <a:xfrm flipH="1" flipV="1">
              <a:off x="4787402" y="908720"/>
              <a:ext cx="0" cy="102125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フリーフォーム 27">
              <a:extLst>
                <a:ext uri="{FF2B5EF4-FFF2-40B4-BE49-F238E27FC236}">
                  <a16:creationId xmlns:a16="http://schemas.microsoft.com/office/drawing/2014/main" id="{71EBB138-323F-4FE3-7DB3-F69E4E0E97ED}"/>
                </a:ext>
              </a:extLst>
            </p:cNvPr>
            <p:cNvSpPr/>
            <p:nvPr/>
          </p:nvSpPr>
          <p:spPr>
            <a:xfrm>
              <a:off x="4803288" y="1188254"/>
              <a:ext cx="1251800" cy="725835"/>
            </a:xfrm>
            <a:custGeom>
              <a:avLst/>
              <a:gdLst>
                <a:gd name="connsiteX0" fmla="*/ 0 w 1251752"/>
                <a:gd name="connsiteY0" fmla="*/ 720247 h 726226"/>
                <a:gd name="connsiteX1" fmla="*/ 310719 w 1251752"/>
                <a:gd name="connsiteY1" fmla="*/ 720247 h 726226"/>
                <a:gd name="connsiteX2" fmla="*/ 461639 w 1251752"/>
                <a:gd name="connsiteY2" fmla="*/ 658103 h 726226"/>
                <a:gd name="connsiteX3" fmla="*/ 550416 w 1251752"/>
                <a:gd name="connsiteY3" fmla="*/ 391773 h 726226"/>
                <a:gd name="connsiteX4" fmla="*/ 674703 w 1251752"/>
                <a:gd name="connsiteY4" fmla="*/ 1156 h 726226"/>
                <a:gd name="connsiteX5" fmla="*/ 861134 w 1251752"/>
                <a:gd name="connsiteY5" fmla="*/ 524938 h 726226"/>
                <a:gd name="connsiteX6" fmla="*/ 932156 w 1251752"/>
                <a:gd name="connsiteY6" fmla="*/ 658103 h 726226"/>
                <a:gd name="connsiteX7" fmla="*/ 1029810 w 1251752"/>
                <a:gd name="connsiteY7" fmla="*/ 720247 h 726226"/>
                <a:gd name="connsiteX8" fmla="*/ 1127464 w 1251752"/>
                <a:gd name="connsiteY8" fmla="*/ 720247 h 726226"/>
                <a:gd name="connsiteX9" fmla="*/ 1251752 w 1251752"/>
                <a:gd name="connsiteY9" fmla="*/ 720247 h 72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1752" h="726226">
                  <a:moveTo>
                    <a:pt x="0" y="720247"/>
                  </a:moveTo>
                  <a:cubicBezTo>
                    <a:pt x="116889" y="725425"/>
                    <a:pt x="233779" y="730604"/>
                    <a:pt x="310719" y="720247"/>
                  </a:cubicBezTo>
                  <a:cubicBezTo>
                    <a:pt x="387659" y="709890"/>
                    <a:pt x="421690" y="712849"/>
                    <a:pt x="461639" y="658103"/>
                  </a:cubicBezTo>
                  <a:cubicBezTo>
                    <a:pt x="501588" y="603357"/>
                    <a:pt x="514905" y="501264"/>
                    <a:pt x="550416" y="391773"/>
                  </a:cubicBezTo>
                  <a:cubicBezTo>
                    <a:pt x="585927" y="282282"/>
                    <a:pt x="622917" y="-21038"/>
                    <a:pt x="674703" y="1156"/>
                  </a:cubicBezTo>
                  <a:cubicBezTo>
                    <a:pt x="726489" y="23350"/>
                    <a:pt x="818225" y="415447"/>
                    <a:pt x="861134" y="524938"/>
                  </a:cubicBezTo>
                  <a:cubicBezTo>
                    <a:pt x="904043" y="634429"/>
                    <a:pt x="904043" y="625552"/>
                    <a:pt x="932156" y="658103"/>
                  </a:cubicBezTo>
                  <a:cubicBezTo>
                    <a:pt x="960269" y="690654"/>
                    <a:pt x="997259" y="709890"/>
                    <a:pt x="1029810" y="720247"/>
                  </a:cubicBezTo>
                  <a:cubicBezTo>
                    <a:pt x="1062361" y="730604"/>
                    <a:pt x="1127464" y="720247"/>
                    <a:pt x="1127464" y="720247"/>
                  </a:cubicBezTo>
                  <a:lnTo>
                    <a:pt x="1251752" y="720247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23" name="グループ化 39">
            <a:extLst>
              <a:ext uri="{FF2B5EF4-FFF2-40B4-BE49-F238E27FC236}">
                <a16:creationId xmlns:a16="http://schemas.microsoft.com/office/drawing/2014/main" id="{29095370-1FC7-49CD-13CF-D756E6B4631B}"/>
              </a:ext>
            </a:extLst>
          </p:cNvPr>
          <p:cNvGrpSpPr>
            <a:grpSpLocks/>
          </p:cNvGrpSpPr>
          <p:nvPr/>
        </p:nvGrpSpPr>
        <p:grpSpPr bwMode="auto">
          <a:xfrm>
            <a:off x="8656637" y="3240089"/>
            <a:ext cx="1635125" cy="1135497"/>
            <a:chOff x="6637845" y="3383663"/>
            <a:chExt cx="1634640" cy="1136041"/>
          </a:xfrm>
        </p:grpSpPr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4EEE1594-A3D9-57EE-8465-A9D6A47EFA30}"/>
                </a:ext>
              </a:extLst>
            </p:cNvPr>
            <p:cNvCxnSpPr/>
            <p:nvPr/>
          </p:nvCxnSpPr>
          <p:spPr>
            <a:xfrm>
              <a:off x="6637845" y="4395385"/>
              <a:ext cx="157591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9">
              <a:extLst>
                <a:ext uri="{FF2B5EF4-FFF2-40B4-BE49-F238E27FC236}">
                  <a16:creationId xmlns:a16="http://schemas.microsoft.com/office/drawing/2014/main" id="{C0407B40-FAB7-D727-D4C4-47CB74BAAA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02939" y="4057818"/>
              <a:ext cx="269546" cy="46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4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</a:t>
              </a:r>
              <a:endParaRPr lang="ja-JP" altLang="en-US" sz="24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61888F7B-531B-8E0B-11DC-81ADE88B340A}"/>
                </a:ext>
              </a:extLst>
            </p:cNvPr>
            <p:cNvCxnSpPr/>
            <p:nvPr/>
          </p:nvCxnSpPr>
          <p:spPr>
            <a:xfrm flipH="1" flipV="1">
              <a:off x="6647367" y="3383663"/>
              <a:ext cx="0" cy="102125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81AE055D-1504-4BD7-30A5-DBBDEFB3EFD5}"/>
                </a:ext>
              </a:extLst>
            </p:cNvPr>
            <p:cNvCxnSpPr/>
            <p:nvPr/>
          </p:nvCxnSpPr>
          <p:spPr>
            <a:xfrm flipV="1">
              <a:off x="7198066" y="3788669"/>
              <a:ext cx="0" cy="6067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029C3979-C75E-14C7-CDE9-ECC1D2008636}"/>
                </a:ext>
              </a:extLst>
            </p:cNvPr>
            <p:cNvCxnSpPr/>
            <p:nvPr/>
          </p:nvCxnSpPr>
          <p:spPr>
            <a:xfrm flipV="1">
              <a:off x="7639260" y="3799787"/>
              <a:ext cx="0" cy="6067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131AE9BE-87C2-E097-0925-1C2C3CDCAEA7}"/>
                </a:ext>
              </a:extLst>
            </p:cNvPr>
            <p:cNvCxnSpPr/>
            <p:nvPr/>
          </p:nvCxnSpPr>
          <p:spPr>
            <a:xfrm>
              <a:off x="7198066" y="3799787"/>
              <a:ext cx="45071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テキスト ボックス 41">
            <a:extLst>
              <a:ext uri="{FF2B5EF4-FFF2-40B4-BE49-F238E27FC236}">
                <a16:creationId xmlns:a16="http://schemas.microsoft.com/office/drawing/2014/main" id="{9A3C1C16-220F-06C6-3C1C-DC708FA8E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775" y="549275"/>
            <a:ext cx="100094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Energy spread of 0.1% is required for SuperKEKB synchrotron injection.</a:t>
            </a:r>
            <a:endParaRPr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1" name="円/楕円 2">
            <a:extLst>
              <a:ext uri="{FF2B5EF4-FFF2-40B4-BE49-F238E27FC236}">
                <a16:creationId xmlns:a16="http://schemas.microsoft.com/office/drawing/2014/main" id="{02850CDD-BCE9-A1CF-7908-B873BCFB49D0}"/>
              </a:ext>
            </a:extLst>
          </p:cNvPr>
          <p:cNvSpPr/>
          <p:nvPr/>
        </p:nvSpPr>
        <p:spPr>
          <a:xfrm>
            <a:off x="4287838" y="5068888"/>
            <a:ext cx="358775" cy="3492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849A677-CF6F-5A28-2C71-190E8C7E68EC}"/>
              </a:ext>
            </a:extLst>
          </p:cNvPr>
          <p:cNvSpPr txBox="1"/>
          <p:nvPr/>
        </p:nvSpPr>
        <p:spPr>
          <a:xfrm>
            <a:off x="10724932" y="-323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M. Yoshida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id="{BACBF79E-1F8E-F5FF-83C3-F3BAC8597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5490" y="6135688"/>
            <a:ext cx="75267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When bunch compression is performed to suppress vertical emittance, the energy spread exceeds 0.2%.</a:t>
            </a:r>
          </a:p>
        </p:txBody>
      </p:sp>
      <p:sp>
        <p:nvSpPr>
          <p:cNvPr id="32" name="スライド番号プレースホルダー 31">
            <a:extLst>
              <a:ext uri="{FF2B5EF4-FFF2-40B4-BE49-F238E27FC236}">
                <a16:creationId xmlns:a16="http://schemas.microsoft.com/office/drawing/2014/main" id="{9A0ACE69-7FCC-FD49-253E-617956168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53192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0" y="10341"/>
            <a:ext cx="5463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BPM readout system in the Linac</a:t>
            </a:r>
          </a:p>
        </p:txBody>
      </p:sp>
      <p:pic>
        <p:nvPicPr>
          <p:cNvPr id="6146" name="Picture 2" descr="\\fm-d2\share\tmp\VME-BPM-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999" y="1681573"/>
            <a:ext cx="2468229" cy="18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470828" y="574171"/>
            <a:ext cx="106282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VME based BPM readout system is used in the linac. The BPM board has two band pass filters </a:t>
            </a:r>
          </a:p>
          <a:p>
            <a:r>
              <a:rPr lang="en-US" altLang="ja-JP" dirty="0"/>
              <a:t>with bandwidth of 60 MHz (</a:t>
            </a:r>
            <a:r>
              <a:rPr lang="en-US" altLang="ja-JP" i="1" dirty="0"/>
              <a:t>f</a:t>
            </a:r>
            <a:r>
              <a:rPr lang="en-US" altLang="ja-JP" i="1" baseline="-25000" dirty="0"/>
              <a:t>c</a:t>
            </a:r>
            <a:r>
              <a:rPr lang="en-US" altLang="ja-JP" dirty="0"/>
              <a:t>=180 MHz), 16bit-250Msps ADCs and a calibration pulse generators.</a:t>
            </a:r>
          </a:p>
          <a:p>
            <a:r>
              <a:rPr lang="en-US" altLang="ja-JP" dirty="0"/>
              <a:t>Position resolution of the system is smaller than requirement (</a:t>
            </a:r>
            <a:r>
              <a:rPr lang="en-US" altLang="ja-JP" dirty="0">
                <a:latin typeface="Symbol" panose="05050102010706020507" pitchFamily="18" charset="2"/>
              </a:rPr>
              <a:t>s</a:t>
            </a:r>
            <a:r>
              <a:rPr lang="en-US" altLang="ja-JP" dirty="0"/>
              <a:t>&lt;10 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/>
              <a:t>m)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98522" y="4009933"/>
            <a:ext cx="5870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Position resolution of the BPM estimated by 3-BPM method</a:t>
            </a:r>
            <a:endParaRPr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977586" y="3640601"/>
            <a:ext cx="35910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MVME5500 (CPU): 1</a:t>
            </a:r>
          </a:p>
          <a:p>
            <a:r>
              <a:rPr lang="en-US" altLang="ja-JP" sz="1600" dirty="0"/>
              <a:t>VME-EVR-230RF: 1</a:t>
            </a:r>
          </a:p>
          <a:p>
            <a:r>
              <a:rPr lang="en-US" altLang="ja-JP" sz="1600" dirty="0"/>
              <a:t>RAS board: 1</a:t>
            </a:r>
          </a:p>
          <a:p>
            <a:r>
              <a:rPr lang="en-US" altLang="ja-JP" sz="1600" dirty="0"/>
              <a:t>BPM readout board:  2-8 in a create</a:t>
            </a:r>
            <a:endParaRPr lang="ja-JP" altLang="en-US" sz="1600" dirty="0"/>
          </a:p>
        </p:txBody>
      </p:sp>
      <p:sp>
        <p:nvSpPr>
          <p:cNvPr id="9" name="角丸四角形 8"/>
          <p:cNvSpPr/>
          <p:nvPr/>
        </p:nvSpPr>
        <p:spPr>
          <a:xfrm>
            <a:off x="7876954" y="1517355"/>
            <a:ext cx="3855106" cy="3333834"/>
          </a:xfrm>
          <a:prstGeom prst="roundRect">
            <a:avLst>
              <a:gd name="adj" fmla="val 1127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6147" name="Picture 3" descr="C:\Users\miyahara\Desktop\KEKBReview2019\BPMr-and-linac-layou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045" y="4420091"/>
            <a:ext cx="5195777" cy="143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1874874" y="6315740"/>
            <a:ext cx="985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The system covers the whole of the linac  (A-sector – SY3) and a part of the LTR (SY2)</a:t>
            </a:r>
            <a:r>
              <a:rPr lang="ja-JP" altLang="en-US" dirty="0"/>
              <a:t> </a:t>
            </a:r>
            <a:r>
              <a:rPr lang="en-US" altLang="ja-JP" dirty="0"/>
              <a:t>BT.</a:t>
            </a:r>
            <a:endParaRPr lang="ja-JP" altLang="en-US" dirty="0"/>
          </a:p>
        </p:txBody>
      </p:sp>
      <p:sp>
        <p:nvSpPr>
          <p:cNvPr id="11" name="上下矢印 10"/>
          <p:cNvSpPr/>
          <p:nvPr/>
        </p:nvSpPr>
        <p:spPr>
          <a:xfrm>
            <a:off x="9209761" y="4954773"/>
            <a:ext cx="185047" cy="36150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913286" y="5419864"/>
            <a:ext cx="3871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The oscilloscope system is used in</a:t>
            </a:r>
          </a:p>
          <a:p>
            <a:r>
              <a:rPr lang="en-US" altLang="ja-JP" dirty="0"/>
              <a:t>LTR, RTL, HER/LER BT.</a:t>
            </a:r>
            <a:endParaRPr lang="ja-JP" altLang="en-US" dirty="0"/>
          </a:p>
        </p:txBody>
      </p:sp>
      <p:pic>
        <p:nvPicPr>
          <p:cNvPr id="11267" name="Picture 3" descr="C:\Users\miyahara\Desktop\KEKBReview2019\resolution-3bpm-2018-12-1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49" y="1630589"/>
            <a:ext cx="4716696" cy="219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6181968" y="2955196"/>
            <a:ext cx="1053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requirement</a:t>
            </a:r>
            <a:endParaRPr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30891" y="5896917"/>
            <a:ext cx="3451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VME crate:    22, BPM board:  108 </a:t>
            </a:r>
            <a:endParaRPr lang="ja-JP" altLang="en-US" sz="1600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5BCA82C-48F8-DFFC-5D98-497758079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23446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02E6CB5-369E-7A68-765A-F1E047EAE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19269" r="23422" b="2607"/>
          <a:stretch/>
        </p:blipFill>
        <p:spPr bwMode="auto">
          <a:xfrm>
            <a:off x="1447800" y="647407"/>
            <a:ext cx="8648700" cy="556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01ABA6C-A938-332A-7E19-2DE347B2F622}"/>
              </a:ext>
            </a:extLst>
          </p:cNvPr>
          <p:cNvSpPr txBox="1"/>
          <p:nvPr/>
        </p:nvSpPr>
        <p:spPr>
          <a:xfrm>
            <a:off x="0" y="10341"/>
            <a:ext cx="7742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BT BPM raw signals measured by Oscilloscope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6A21F58-0272-EC32-6148-14B609EAB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6305550"/>
            <a:ext cx="77428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Some BPMs have overlapping signals during two-bunch operation.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1743E96-B9B5-DC69-3C6E-7CC177E3C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51581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96ED82C-94D0-7EE2-ABDB-F34960CDA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9224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6123FBB-F0CB-2836-CD0E-1B818E878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52045"/>
            <a:ext cx="9753600" cy="3171825"/>
          </a:xfrm>
          <a:prstGeom prst="rect">
            <a:avLst/>
          </a:prstGeom>
        </p:spPr>
      </p:pic>
      <p:sp>
        <p:nvSpPr>
          <p:cNvPr id="4" name="字幕 2">
            <a:extLst>
              <a:ext uri="{FF2B5EF4-FFF2-40B4-BE49-F238E27FC236}">
                <a16:creationId xmlns:a16="http://schemas.microsoft.com/office/drawing/2014/main" id="{66891824-7C7A-60BB-71CE-7B0233D9ED54}"/>
              </a:ext>
            </a:extLst>
          </p:cNvPr>
          <p:cNvSpPr txBox="1">
            <a:spLocks/>
          </p:cNvSpPr>
          <p:nvPr/>
        </p:nvSpPr>
        <p:spPr>
          <a:xfrm>
            <a:off x="-2" y="-1"/>
            <a:ext cx="7301347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Fast Vertical Kickers in the Linac</a:t>
            </a: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A95FCACB-0DAE-5219-6657-70EC24EF9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695916"/>
              </p:ext>
            </p:extLst>
          </p:nvPr>
        </p:nvGraphicFramePr>
        <p:xfrm>
          <a:off x="136203" y="4096186"/>
          <a:ext cx="6082271" cy="20116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254898">
                  <a:extLst>
                    <a:ext uri="{9D8B030D-6E8A-4147-A177-3AD203B41FA5}">
                      <a16:colId xmlns:a16="http://schemas.microsoft.com/office/drawing/2014/main" val="3321281041"/>
                    </a:ext>
                  </a:extLst>
                </a:gridCol>
                <a:gridCol w="1556951">
                  <a:extLst>
                    <a:ext uri="{9D8B030D-6E8A-4147-A177-3AD203B41FA5}">
                      <a16:colId xmlns:a16="http://schemas.microsoft.com/office/drawing/2014/main" val="4011465696"/>
                    </a:ext>
                  </a:extLst>
                </a:gridCol>
                <a:gridCol w="3270422">
                  <a:extLst>
                    <a:ext uri="{9D8B030D-6E8A-4147-A177-3AD203B41FA5}">
                      <a16:colId xmlns:a16="http://schemas.microsoft.com/office/drawing/2014/main" val="3274215146"/>
                    </a:ext>
                  </a:extLst>
                </a:gridCol>
              </a:tblGrid>
              <a:tr h="289412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Name</a:t>
                      </a:r>
                      <a:endParaRPr kumimoji="1" lang="ja-JP" altLang="en-US" sz="160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Location</a:t>
                      </a:r>
                      <a:endParaRPr kumimoji="1" lang="ja-JP" altLang="en-US" sz="160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Beam</a:t>
                      </a:r>
                      <a:endParaRPr kumimoji="1" lang="ja-JP" altLang="en-US" sz="160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674242"/>
                  </a:ext>
                </a:extLst>
              </a:tr>
              <a:tr h="289412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FY_A2_2</a:t>
                      </a:r>
                      <a:endParaRPr kumimoji="1" lang="ja-JP" altLang="en-US" sz="160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A-sector</a:t>
                      </a:r>
                      <a:endParaRPr kumimoji="1" lang="ja-JP" altLang="en-US" sz="160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e- (HER), e- for e+ production</a:t>
                      </a:r>
                      <a:endParaRPr kumimoji="1" lang="ja-JP" altLang="en-US" sz="160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495815"/>
                  </a:ext>
                </a:extLst>
              </a:tr>
              <a:tr h="289412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FY_A4_4</a:t>
                      </a:r>
                      <a:endParaRPr kumimoji="1" lang="ja-JP" altLang="en-US" sz="160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A-sector</a:t>
                      </a:r>
                      <a:endParaRPr kumimoji="1" lang="ja-JP" altLang="en-US" sz="160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e- (HER), e- for e+ production</a:t>
                      </a:r>
                      <a:endParaRPr kumimoji="1" lang="ja-JP" altLang="en-US" sz="160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395215"/>
                  </a:ext>
                </a:extLst>
              </a:tr>
              <a:tr h="289412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FY_R0_02</a:t>
                      </a:r>
                      <a:endParaRPr kumimoji="1" lang="ja-JP" altLang="en-US" sz="160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J-Arc</a:t>
                      </a:r>
                      <a:endParaRPr kumimoji="1" lang="ja-JP" altLang="en-US" sz="160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e- (HER), e- for e+ production</a:t>
                      </a:r>
                      <a:endParaRPr kumimoji="1" lang="ja-JP" altLang="en-US" sz="160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864272"/>
                  </a:ext>
                </a:extLst>
              </a:tr>
              <a:tr h="289412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FY_58_4</a:t>
                      </a:r>
                      <a:endParaRPr kumimoji="1" lang="ja-JP" altLang="en-US" sz="160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5-sector</a:t>
                      </a:r>
                      <a:endParaRPr kumimoji="1" lang="ja-JP" altLang="en-US" sz="160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e- (HER), e+ (LER)</a:t>
                      </a:r>
                      <a:endParaRPr kumimoji="1" lang="ja-JP" altLang="en-US" sz="160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05505"/>
                  </a:ext>
                </a:extLst>
              </a:tr>
              <a:tr h="286998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FY_61_E</a:t>
                      </a:r>
                      <a:r>
                        <a:rPr kumimoji="1" lang="ja-JP" altLang="en-US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</a:t>
                      </a:r>
                      <a:r>
                        <a:rPr kumimoji="1" lang="en-US" altLang="ja-JP" sz="1600" baseline="30000" dirty="0">
                          <a:solidFill>
                            <a:srgbClr val="7030A0"/>
                          </a:solidFill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#</a:t>
                      </a:r>
                      <a:endParaRPr kumimoji="1" lang="ja-JP" altLang="en-US" sz="1600" dirty="0">
                        <a:solidFill>
                          <a:srgbClr val="7030A0"/>
                        </a:solidFill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SY3</a:t>
                      </a:r>
                      <a:endParaRPr kumimoji="1" lang="ja-JP" altLang="en-US" sz="160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e- (HER)</a:t>
                      </a:r>
                      <a:endParaRPr kumimoji="1" lang="ja-JP" altLang="en-US" sz="1600" dirty="0"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66159"/>
                  </a:ext>
                </a:extLst>
              </a:tr>
            </a:tbl>
          </a:graphicData>
        </a:graphic>
      </p:graphicFrame>
      <p:pic>
        <p:nvPicPr>
          <p:cNvPr id="8" name="図 7" descr="屋内, テーブル, キッチン, トラック が含まれている画像&#10;&#10;自動的に生成された説明">
            <a:extLst>
              <a:ext uri="{FF2B5EF4-FFF2-40B4-BE49-F238E27FC236}">
                <a16:creationId xmlns:a16="http://schemas.microsoft.com/office/drawing/2014/main" id="{8E1051B4-B6B4-8F8C-8CF7-1D07C5BA08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t="21394" r="11664" b="3230"/>
          <a:stretch/>
        </p:blipFill>
        <p:spPr>
          <a:xfrm>
            <a:off x="6910484" y="3447630"/>
            <a:ext cx="4343400" cy="305204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24C6516-9EBA-AA50-2403-155BDF4A7378}"/>
              </a:ext>
            </a:extLst>
          </p:cNvPr>
          <p:cNvSpPr txBox="1"/>
          <p:nvPr/>
        </p:nvSpPr>
        <p:spPr>
          <a:xfrm>
            <a:off x="136203" y="6261122"/>
            <a:ext cx="10030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7030A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# Power semiconductor device was broken due to radiation.</a:t>
            </a:r>
          </a:p>
          <a:p>
            <a:r>
              <a:rPr lang="en-US" altLang="ja-JP" sz="1600" dirty="0">
                <a:solidFill>
                  <a:srgbClr val="7030A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  </a:t>
            </a:r>
            <a:r>
              <a:rPr lang="en-US" altLang="ja-JP" sz="1600" dirty="0">
                <a:solidFill>
                  <a:srgbClr val="7030A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  <a:sym typeface="Wingdings" panose="05000000000000000000" pitchFamily="2" charset="2"/>
              </a:rPr>
              <a:t> </a:t>
            </a:r>
            <a:r>
              <a:rPr lang="en-US" altLang="ja-JP" sz="1600" dirty="0">
                <a:solidFill>
                  <a:srgbClr val="7030A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We are looking for a new location with lower radiation levels that is suitable for installation and effective.</a:t>
            </a:r>
            <a:endParaRPr kumimoji="1" lang="ja-JP" altLang="en-US" sz="1600" dirty="0">
              <a:solidFill>
                <a:srgbClr val="7030A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C655D6C4-A9B4-12F1-1B9F-BF79D722481B}"/>
              </a:ext>
            </a:extLst>
          </p:cNvPr>
          <p:cNvCxnSpPr>
            <a:cxnSpLocks/>
          </p:cNvCxnSpPr>
          <p:nvPr/>
        </p:nvCxnSpPr>
        <p:spPr>
          <a:xfrm>
            <a:off x="278713" y="5932026"/>
            <a:ext cx="94048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B5BCC68-0A92-7846-390C-B34D5100D606}"/>
              </a:ext>
            </a:extLst>
          </p:cNvPr>
          <p:cNvSpPr txBox="1"/>
          <p:nvPr/>
        </p:nvSpPr>
        <p:spPr>
          <a:xfrm>
            <a:off x="1788097" y="3758264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List of fast vertical kickers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36D30937-57F3-2FE4-E7F1-C32E0F5A870A}"/>
              </a:ext>
            </a:extLst>
          </p:cNvPr>
          <p:cNvCxnSpPr>
            <a:cxnSpLocks/>
          </p:cNvCxnSpPr>
          <p:nvPr/>
        </p:nvCxnSpPr>
        <p:spPr>
          <a:xfrm flipH="1" flipV="1">
            <a:off x="3365500" y="1346200"/>
            <a:ext cx="261792" cy="2740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8F4E2E80-6850-0967-F6D0-2E4F878B8D76}"/>
              </a:ext>
            </a:extLst>
          </p:cNvPr>
          <p:cNvCxnSpPr>
            <a:cxnSpLocks/>
          </p:cNvCxnSpPr>
          <p:nvPr/>
        </p:nvCxnSpPr>
        <p:spPr>
          <a:xfrm flipH="1" flipV="1">
            <a:off x="3508085" y="1322440"/>
            <a:ext cx="142586" cy="2758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A343A5E-6C67-5F97-6B48-EE24E7416D68}"/>
              </a:ext>
            </a:extLst>
          </p:cNvPr>
          <p:cNvSpPr txBox="1"/>
          <p:nvPr/>
        </p:nvSpPr>
        <p:spPr>
          <a:xfrm>
            <a:off x="3508085" y="1598280"/>
            <a:ext cx="1643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installed in the </a:t>
            </a:r>
            <a:endParaRPr lang="en-US" altLang="ja-JP" sz="1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lang="ja-JP" altLang="en-US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summer of 2024.</a:t>
            </a:r>
          </a:p>
        </p:txBody>
      </p:sp>
      <p:cxnSp>
        <p:nvCxnSpPr>
          <p:cNvPr id="2" name="直線矢印コネクタ 1">
            <a:extLst>
              <a:ext uri="{FF2B5EF4-FFF2-40B4-BE49-F238E27FC236}">
                <a16:creationId xmlns:a16="http://schemas.microsoft.com/office/drawing/2014/main" id="{389A16DE-A804-ABE4-0B5F-DDDD7AE9B675}"/>
              </a:ext>
            </a:extLst>
          </p:cNvPr>
          <p:cNvCxnSpPr>
            <a:cxnSpLocks/>
          </p:cNvCxnSpPr>
          <p:nvPr/>
        </p:nvCxnSpPr>
        <p:spPr>
          <a:xfrm flipV="1">
            <a:off x="9542585" y="2848831"/>
            <a:ext cx="282330" cy="2481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38663FF-ADAE-B2F3-15BB-0BAF2EF61BF7}"/>
              </a:ext>
            </a:extLst>
          </p:cNvPr>
          <p:cNvSpPr txBox="1"/>
          <p:nvPr/>
        </p:nvSpPr>
        <p:spPr>
          <a:xfrm>
            <a:off x="8968154" y="2996661"/>
            <a:ext cx="3079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Failure due to radiation damage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7C9FE5CD-FDDB-468B-B53F-B8FE49437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7393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174A1F6-7BFC-A731-9911-3C357BCA6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t="7907" r="9939" b="10853"/>
          <a:stretch/>
        </p:blipFill>
        <p:spPr>
          <a:xfrm>
            <a:off x="7891759" y="1119897"/>
            <a:ext cx="4236741" cy="5211392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7E000DC4-7018-3A93-E8E4-D537B520B5BF}"/>
              </a:ext>
            </a:extLst>
          </p:cNvPr>
          <p:cNvSpPr txBox="1">
            <a:spLocks/>
          </p:cNvSpPr>
          <p:nvPr/>
        </p:nvSpPr>
        <p:spPr>
          <a:xfrm>
            <a:off x="-2" y="-1"/>
            <a:ext cx="7301347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Beam test using a Fast Kicker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A7B2DC-FCCE-DBD6-0622-7158B06D9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5" r="39453"/>
          <a:stretch/>
        </p:blipFill>
        <p:spPr bwMode="auto">
          <a:xfrm>
            <a:off x="597933" y="1196178"/>
            <a:ext cx="6312182" cy="272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BC80C9-E04C-F2DE-E5D2-DC68C43BE2F2}"/>
              </a:ext>
            </a:extLst>
          </p:cNvPr>
          <p:cNvSpPr txBox="1"/>
          <p:nvPr/>
        </p:nvSpPr>
        <p:spPr>
          <a:xfrm>
            <a:off x="2838347" y="3856828"/>
            <a:ext cx="2284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Beam test at Linac end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B7417B3-2C64-A25F-87FF-9C0B92F443F8}"/>
              </a:ext>
            </a:extLst>
          </p:cNvPr>
          <p:cNvSpPr txBox="1"/>
          <p:nvPr/>
        </p:nvSpPr>
        <p:spPr>
          <a:xfrm>
            <a:off x="182680" y="616736"/>
            <a:ext cx="819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The beam position displacement and jitter were measured using the fast kicker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4FA9BB4-DAA2-76AD-835E-7644831CB253}"/>
              </a:ext>
            </a:extLst>
          </p:cNvPr>
          <p:cNvSpPr txBox="1"/>
          <p:nvPr/>
        </p:nvSpPr>
        <p:spPr>
          <a:xfrm>
            <a:off x="10972601" y="2770262"/>
            <a:ext cx="10102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rgbClr val="00B05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Only the 2nd bunch is kicked</a:t>
            </a:r>
            <a:endParaRPr kumimoji="1" lang="ja-JP" altLang="en-US" sz="1400" dirty="0">
              <a:solidFill>
                <a:srgbClr val="00B050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41ED3069-0A5B-8D33-DE5C-1D923D27A580}"/>
              </a:ext>
            </a:extLst>
          </p:cNvPr>
          <p:cNvGrpSpPr/>
          <p:nvPr/>
        </p:nvGrpSpPr>
        <p:grpSpPr>
          <a:xfrm>
            <a:off x="9027036" y="86499"/>
            <a:ext cx="2696651" cy="910808"/>
            <a:chOff x="2993853" y="4924211"/>
            <a:chExt cx="2696651" cy="910808"/>
          </a:xfrm>
        </p:grpSpPr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935549F8-241A-1113-2F38-A49974269548}"/>
                </a:ext>
              </a:extLst>
            </p:cNvPr>
            <p:cNvCxnSpPr>
              <a:cxnSpLocks/>
            </p:cNvCxnSpPr>
            <p:nvPr/>
          </p:nvCxnSpPr>
          <p:spPr>
            <a:xfrm>
              <a:off x="2993853" y="5320670"/>
              <a:ext cx="240708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289D75A0-C30C-3864-3867-9DC998FC365B}"/>
                </a:ext>
              </a:extLst>
            </p:cNvPr>
            <p:cNvSpPr/>
            <p:nvPr/>
          </p:nvSpPr>
          <p:spPr>
            <a:xfrm>
              <a:off x="4093097" y="5241727"/>
              <a:ext cx="120332" cy="15788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F4B4E2DE-16CE-4DAA-B68B-336A57A688FC}"/>
                </a:ext>
              </a:extLst>
            </p:cNvPr>
            <p:cNvSpPr txBox="1"/>
            <p:nvPr/>
          </p:nvSpPr>
          <p:spPr>
            <a:xfrm>
              <a:off x="5424084" y="5136004"/>
              <a:ext cx="266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t</a:t>
              </a:r>
              <a:endParaRPr kumimoji="1" lang="ja-JP" altLang="en-US" dirty="0"/>
            </a:p>
          </p:txBody>
        </p: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BD59C770-B933-B335-8C95-B0E7E7BF89FC}"/>
                </a:ext>
              </a:extLst>
            </p:cNvPr>
            <p:cNvGrpSpPr/>
            <p:nvPr/>
          </p:nvGrpSpPr>
          <p:grpSpPr>
            <a:xfrm>
              <a:off x="4491942" y="4998253"/>
              <a:ext cx="523165" cy="682933"/>
              <a:chOff x="7937171" y="227928"/>
              <a:chExt cx="523165" cy="682933"/>
            </a:xfrm>
          </p:grpSpPr>
          <p:sp>
            <p:nvSpPr>
              <p:cNvPr id="37" name="フリーフォーム: 図形 36">
                <a:extLst>
                  <a:ext uri="{FF2B5EF4-FFF2-40B4-BE49-F238E27FC236}">
                    <a16:creationId xmlns:a16="http://schemas.microsoft.com/office/drawing/2014/main" id="{6DEC73F7-A8E5-A8B2-8DFA-D5A473A367DA}"/>
                  </a:ext>
                </a:extLst>
              </p:cNvPr>
              <p:cNvSpPr/>
              <p:nvPr/>
            </p:nvSpPr>
            <p:spPr>
              <a:xfrm flipH="1">
                <a:off x="8007469" y="227928"/>
                <a:ext cx="452867" cy="682933"/>
              </a:xfrm>
              <a:custGeom>
                <a:avLst/>
                <a:gdLst>
                  <a:gd name="connsiteX0" fmla="*/ 2922662 w 2922662"/>
                  <a:gd name="connsiteY0" fmla="*/ 1140436 h 2456040"/>
                  <a:gd name="connsiteX1" fmla="*/ 2794475 w 2922662"/>
                  <a:gd name="connsiteY1" fmla="*/ 1601909 h 2456040"/>
                  <a:gd name="connsiteX2" fmla="*/ 2606467 w 2922662"/>
                  <a:gd name="connsiteY2" fmla="*/ 1798463 h 2456040"/>
                  <a:gd name="connsiteX3" fmla="*/ 2427006 w 2922662"/>
                  <a:gd name="connsiteY3" fmla="*/ 2319756 h 2456040"/>
                  <a:gd name="connsiteX4" fmla="*/ 2290273 w 2922662"/>
                  <a:gd name="connsiteY4" fmla="*/ 2430851 h 2456040"/>
                  <a:gd name="connsiteX5" fmla="*/ 2076628 w 2922662"/>
                  <a:gd name="connsiteY5" fmla="*/ 1926650 h 2456040"/>
                  <a:gd name="connsiteX6" fmla="*/ 1905712 w 2922662"/>
                  <a:gd name="connsiteY6" fmla="*/ 670418 h 2456040"/>
                  <a:gd name="connsiteX7" fmla="*/ 1777525 w 2922662"/>
                  <a:gd name="connsiteY7" fmla="*/ 3846 h 2456040"/>
                  <a:gd name="connsiteX8" fmla="*/ 1478422 w 2922662"/>
                  <a:gd name="connsiteY8" fmla="*/ 952429 h 2456040"/>
                  <a:gd name="connsiteX9" fmla="*/ 1375873 w 2922662"/>
                  <a:gd name="connsiteY9" fmla="*/ 1336990 h 2456040"/>
                  <a:gd name="connsiteX10" fmla="*/ 1204957 w 2922662"/>
                  <a:gd name="connsiteY10" fmla="*/ 1516451 h 2456040"/>
                  <a:gd name="connsiteX11" fmla="*/ 1042587 w 2922662"/>
                  <a:gd name="connsiteY11" fmla="*/ 2285573 h 2456040"/>
                  <a:gd name="connsiteX12" fmla="*/ 880217 w 2922662"/>
                  <a:gd name="connsiteY12" fmla="*/ 2294119 h 2456040"/>
                  <a:gd name="connsiteX13" fmla="*/ 658026 w 2922662"/>
                  <a:gd name="connsiteY13" fmla="*/ 1644638 h 2456040"/>
                  <a:gd name="connsiteX14" fmla="*/ 478564 w 2922662"/>
                  <a:gd name="connsiteY14" fmla="*/ 542231 h 2456040"/>
                  <a:gd name="connsiteX15" fmla="*/ 282011 w 2922662"/>
                  <a:gd name="connsiteY15" fmla="*/ 448227 h 2456040"/>
                  <a:gd name="connsiteX16" fmla="*/ 0 w 2922662"/>
                  <a:gd name="connsiteY16" fmla="*/ 1131891 h 2456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22662" h="2456040">
                    <a:moveTo>
                      <a:pt x="2922662" y="1140436"/>
                    </a:moveTo>
                    <a:cubicBezTo>
                      <a:pt x="2884918" y="1316337"/>
                      <a:pt x="2847174" y="1492238"/>
                      <a:pt x="2794475" y="1601909"/>
                    </a:cubicBezTo>
                    <a:cubicBezTo>
                      <a:pt x="2741776" y="1711580"/>
                      <a:pt x="2667712" y="1678822"/>
                      <a:pt x="2606467" y="1798463"/>
                    </a:cubicBezTo>
                    <a:cubicBezTo>
                      <a:pt x="2545222" y="1918104"/>
                      <a:pt x="2479705" y="2214358"/>
                      <a:pt x="2427006" y="2319756"/>
                    </a:cubicBezTo>
                    <a:cubicBezTo>
                      <a:pt x="2374307" y="2425154"/>
                      <a:pt x="2348669" y="2496369"/>
                      <a:pt x="2290273" y="2430851"/>
                    </a:cubicBezTo>
                    <a:cubicBezTo>
                      <a:pt x="2231877" y="2365333"/>
                      <a:pt x="2140721" y="2220055"/>
                      <a:pt x="2076628" y="1926650"/>
                    </a:cubicBezTo>
                    <a:cubicBezTo>
                      <a:pt x="2012535" y="1633245"/>
                      <a:pt x="1955562" y="990885"/>
                      <a:pt x="1905712" y="670418"/>
                    </a:cubicBezTo>
                    <a:cubicBezTo>
                      <a:pt x="1855862" y="349951"/>
                      <a:pt x="1848740" y="-43156"/>
                      <a:pt x="1777525" y="3846"/>
                    </a:cubicBezTo>
                    <a:cubicBezTo>
                      <a:pt x="1706310" y="50848"/>
                      <a:pt x="1545364" y="730238"/>
                      <a:pt x="1478422" y="952429"/>
                    </a:cubicBezTo>
                    <a:cubicBezTo>
                      <a:pt x="1411480" y="1174620"/>
                      <a:pt x="1421451" y="1242986"/>
                      <a:pt x="1375873" y="1336990"/>
                    </a:cubicBezTo>
                    <a:cubicBezTo>
                      <a:pt x="1330295" y="1430994"/>
                      <a:pt x="1260505" y="1358354"/>
                      <a:pt x="1204957" y="1516451"/>
                    </a:cubicBezTo>
                    <a:cubicBezTo>
                      <a:pt x="1149409" y="1674548"/>
                      <a:pt x="1096710" y="2155962"/>
                      <a:pt x="1042587" y="2285573"/>
                    </a:cubicBezTo>
                    <a:cubicBezTo>
                      <a:pt x="988464" y="2415184"/>
                      <a:pt x="944311" y="2400942"/>
                      <a:pt x="880217" y="2294119"/>
                    </a:cubicBezTo>
                    <a:cubicBezTo>
                      <a:pt x="816123" y="2187296"/>
                      <a:pt x="724968" y="1936619"/>
                      <a:pt x="658026" y="1644638"/>
                    </a:cubicBezTo>
                    <a:cubicBezTo>
                      <a:pt x="591084" y="1352657"/>
                      <a:pt x="541233" y="741633"/>
                      <a:pt x="478564" y="542231"/>
                    </a:cubicBezTo>
                    <a:cubicBezTo>
                      <a:pt x="415895" y="342829"/>
                      <a:pt x="361772" y="349950"/>
                      <a:pt x="282011" y="448227"/>
                    </a:cubicBezTo>
                    <a:cubicBezTo>
                      <a:pt x="202250" y="546504"/>
                      <a:pt x="244979" y="1153255"/>
                      <a:pt x="0" y="1131891"/>
                    </a:cubicBezTo>
                  </a:path>
                </a:pathLst>
              </a:cu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9" name="直線コネクタ 38">
                <a:extLst>
                  <a:ext uri="{FF2B5EF4-FFF2-40B4-BE49-F238E27FC236}">
                    <a16:creationId xmlns:a16="http://schemas.microsoft.com/office/drawing/2014/main" id="{7A17A9B6-BF1E-CCA6-138A-47AE1AD4CB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37171" y="550343"/>
                <a:ext cx="72182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楕円 41">
              <a:extLst>
                <a:ext uri="{FF2B5EF4-FFF2-40B4-BE49-F238E27FC236}">
                  <a16:creationId xmlns:a16="http://schemas.microsoft.com/office/drawing/2014/main" id="{84986734-0F64-09BE-1A39-3BCD29781DAA}"/>
                </a:ext>
              </a:extLst>
            </p:cNvPr>
            <p:cNvSpPr/>
            <p:nvPr/>
          </p:nvSpPr>
          <p:spPr>
            <a:xfrm>
              <a:off x="3384043" y="5241726"/>
              <a:ext cx="120332" cy="157881"/>
            </a:xfrm>
            <a:prstGeom prst="ellipse">
              <a:avLst/>
            </a:prstGeom>
            <a:solidFill>
              <a:srgbClr val="4747FE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E4B0638A-9A1E-CCBC-2C42-B5F6B6D4E589}"/>
                </a:ext>
              </a:extLst>
            </p:cNvPr>
            <p:cNvCxnSpPr>
              <a:cxnSpLocks/>
              <a:stCxn id="37" idx="0"/>
            </p:cNvCxnSpPr>
            <p:nvPr/>
          </p:nvCxnSpPr>
          <p:spPr>
            <a:xfrm>
              <a:off x="4562240" y="5315366"/>
              <a:ext cx="0" cy="51965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9749D9D6-F3AE-9845-8A82-4D34350605A7}"/>
                </a:ext>
              </a:extLst>
            </p:cNvPr>
            <p:cNvCxnSpPr>
              <a:cxnSpLocks/>
            </p:cNvCxnSpPr>
            <p:nvPr/>
          </p:nvCxnSpPr>
          <p:spPr>
            <a:xfrm>
              <a:off x="3057290" y="5320666"/>
              <a:ext cx="0" cy="51435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8960292C-3136-AB0E-0E68-41E399DC7629}"/>
                </a:ext>
              </a:extLst>
            </p:cNvPr>
            <p:cNvSpPr txBox="1"/>
            <p:nvPr/>
          </p:nvSpPr>
          <p:spPr>
            <a:xfrm>
              <a:off x="3222104" y="4924211"/>
              <a:ext cx="45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600" dirty="0"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1st</a:t>
              </a:r>
              <a:endParaRPr kumimoji="1" lang="ja-JP" altLang="en-US" sz="1600" dirty="0">
                <a:latin typeface="Arial Unicode MS" panose="020B0604020202020204" pitchFamily="50" charset="-128"/>
                <a:ea typeface="Arial Unicode MS" panose="020B060402020202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36D48161-1FCC-B321-5CFA-A325AC7FD045}"/>
                </a:ext>
              </a:extLst>
            </p:cNvPr>
            <p:cNvSpPr txBox="1"/>
            <p:nvPr/>
          </p:nvSpPr>
          <p:spPr>
            <a:xfrm>
              <a:off x="3913352" y="4940832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600" dirty="0"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2nd</a:t>
              </a:r>
              <a:endParaRPr kumimoji="1" lang="ja-JP" altLang="en-US" sz="1600" dirty="0">
                <a:latin typeface="Arial Unicode MS" panose="020B0604020202020204" pitchFamily="50" charset="-128"/>
                <a:ea typeface="Arial Unicode MS" panose="020B0604020202020204" pitchFamily="50" charset="-128"/>
              </a:endParaRPr>
            </a:p>
          </p:txBody>
        </p:sp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77A28292-D93C-2965-2736-2C08675FAF72}"/>
                </a:ext>
              </a:extLst>
            </p:cNvPr>
            <p:cNvCxnSpPr/>
            <p:nvPr/>
          </p:nvCxnSpPr>
          <p:spPr>
            <a:xfrm>
              <a:off x="3057290" y="5753100"/>
              <a:ext cx="1504950" cy="0"/>
            </a:xfrm>
            <a:prstGeom prst="straightConnector1">
              <a:avLst/>
            </a:prstGeom>
            <a:ln>
              <a:solidFill>
                <a:srgbClr val="7030A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F161857F-E5CD-919A-5931-669A9E8EA18A}"/>
                </a:ext>
              </a:extLst>
            </p:cNvPr>
            <p:cNvSpPr txBox="1"/>
            <p:nvPr/>
          </p:nvSpPr>
          <p:spPr>
            <a:xfrm>
              <a:off x="3222104" y="5456624"/>
              <a:ext cx="11753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1600" dirty="0">
                  <a:latin typeface="Arial Unicode MS" panose="020B0604020202020204" pitchFamily="50" charset="-128"/>
                  <a:ea typeface="Arial Unicode MS" panose="020B0604020202020204" pitchFamily="50" charset="-128"/>
                </a:rPr>
                <a:t>Trig. Delay</a:t>
              </a:r>
              <a:endParaRPr kumimoji="1" lang="ja-JP" altLang="en-US" sz="1600" dirty="0">
                <a:latin typeface="Arial Unicode MS" panose="020B0604020202020204" pitchFamily="50" charset="-128"/>
                <a:ea typeface="Arial Unicode MS" panose="020B0604020202020204" pitchFamily="50" charset="-128"/>
              </a:endParaRPr>
            </a:p>
          </p:txBody>
        </p:sp>
      </p:grp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B492B205-44C6-6850-67B5-4A2ACCEF0BC2}"/>
              </a:ext>
            </a:extLst>
          </p:cNvPr>
          <p:cNvCxnSpPr>
            <a:cxnSpLocks/>
          </p:cNvCxnSpPr>
          <p:nvPr/>
        </p:nvCxnSpPr>
        <p:spPr>
          <a:xfrm flipH="1">
            <a:off x="8604250" y="1952581"/>
            <a:ext cx="1322005" cy="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876E9C82-7055-38F5-70EB-30335E0D5711}"/>
              </a:ext>
            </a:extLst>
          </p:cNvPr>
          <p:cNvSpPr txBox="1"/>
          <p:nvPr/>
        </p:nvSpPr>
        <p:spPr>
          <a:xfrm>
            <a:off x="8818717" y="1460677"/>
            <a:ext cx="1390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1st bunch is also kicked</a:t>
            </a:r>
            <a:endParaRPr kumimoji="1" lang="ja-JP" altLang="en-US" sz="1400" dirty="0">
              <a:solidFill>
                <a:schemeClr val="bg2">
                  <a:lumMod val="50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0ADCD0A3-BB8F-84C0-9E85-F253EF3D4725}"/>
              </a:ext>
            </a:extLst>
          </p:cNvPr>
          <p:cNvCxnSpPr>
            <a:cxnSpLocks/>
          </p:cNvCxnSpPr>
          <p:nvPr/>
        </p:nvCxnSpPr>
        <p:spPr>
          <a:xfrm>
            <a:off x="9994323" y="1437247"/>
            <a:ext cx="0" cy="4358848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4" name="直線コネクタ 1023">
            <a:extLst>
              <a:ext uri="{FF2B5EF4-FFF2-40B4-BE49-F238E27FC236}">
                <a16:creationId xmlns:a16="http://schemas.microsoft.com/office/drawing/2014/main" id="{ABFB166A-704E-1ABA-128B-671453F694AE}"/>
              </a:ext>
            </a:extLst>
          </p:cNvPr>
          <p:cNvCxnSpPr>
            <a:cxnSpLocks/>
          </p:cNvCxnSpPr>
          <p:nvPr/>
        </p:nvCxnSpPr>
        <p:spPr>
          <a:xfrm>
            <a:off x="11021054" y="1463308"/>
            <a:ext cx="0" cy="4332787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7" name="直線矢印コネクタ 1026">
            <a:extLst>
              <a:ext uri="{FF2B5EF4-FFF2-40B4-BE49-F238E27FC236}">
                <a16:creationId xmlns:a16="http://schemas.microsoft.com/office/drawing/2014/main" id="{11D5DD0E-6D49-AF58-E3D2-9B90F14C954B}"/>
              </a:ext>
            </a:extLst>
          </p:cNvPr>
          <p:cNvCxnSpPr/>
          <p:nvPr/>
        </p:nvCxnSpPr>
        <p:spPr>
          <a:xfrm>
            <a:off x="10009563" y="3295171"/>
            <a:ext cx="973391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9" name="テキスト ボックス 1028">
            <a:extLst>
              <a:ext uri="{FF2B5EF4-FFF2-40B4-BE49-F238E27FC236}">
                <a16:creationId xmlns:a16="http://schemas.microsoft.com/office/drawing/2014/main" id="{D05E3093-D941-EA30-7CF1-5761809C0D79}"/>
              </a:ext>
            </a:extLst>
          </p:cNvPr>
          <p:cNvSpPr txBox="1"/>
          <p:nvPr/>
        </p:nvSpPr>
        <p:spPr>
          <a:xfrm>
            <a:off x="323788" y="4472656"/>
            <a:ext cx="7365108" cy="13234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Kicking only the 2nd bunch is possible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It is al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so possible to kick both the 1st and 2nd bunches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kumimoji="1"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The beam position jitter 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remains constant regardless of the kick angle (The current output is stable)</a:t>
            </a:r>
            <a:r>
              <a:rPr lang="en-US" altLang="ja-JP" sz="2000" baseline="30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#</a:t>
            </a:r>
          </a:p>
        </p:txBody>
      </p:sp>
      <p:sp>
        <p:nvSpPr>
          <p:cNvPr id="1030" name="テキスト ボックス 1029">
            <a:extLst>
              <a:ext uri="{FF2B5EF4-FFF2-40B4-BE49-F238E27FC236}">
                <a16:creationId xmlns:a16="http://schemas.microsoft.com/office/drawing/2014/main" id="{9AB4C482-3119-FEC4-C691-2DEFB9931A3F}"/>
              </a:ext>
            </a:extLst>
          </p:cNvPr>
          <p:cNvSpPr txBox="1"/>
          <p:nvPr/>
        </p:nvSpPr>
        <p:spPr>
          <a:xfrm>
            <a:off x="8314005" y="6213330"/>
            <a:ext cx="3877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The y-position and position jitter as a function of the trigger delay of the fast kicker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031" name="Rectangle 3">
            <a:extLst>
              <a:ext uri="{FF2B5EF4-FFF2-40B4-BE49-F238E27FC236}">
                <a16:creationId xmlns:a16="http://schemas.microsoft.com/office/drawing/2014/main" id="{D25E55A3-1981-9FE1-3238-A65E89734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930" y="5962804"/>
            <a:ext cx="73651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 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last year’s 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KEKB </a:t>
            </a:r>
            <a:r>
              <a:rPr kumimoji="0" lang="en-US" altLang="ja-JP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R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eview, it was reported that initial tests showed significant jitter, which was found to be caused by trigger timing jitter from 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the </a:t>
            </a: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bucket selection. By implementing timing corrections, this jitter was eliminated.</a:t>
            </a:r>
          </a:p>
        </p:txBody>
      </p:sp>
      <p:sp>
        <p:nvSpPr>
          <p:cNvPr id="1032" name="テキスト ボックス 1031">
            <a:extLst>
              <a:ext uri="{FF2B5EF4-FFF2-40B4-BE49-F238E27FC236}">
                <a16:creationId xmlns:a16="http://schemas.microsoft.com/office/drawing/2014/main" id="{D353FBFB-7B71-727F-F5DC-095F4071143B}"/>
              </a:ext>
            </a:extLst>
          </p:cNvPr>
          <p:cNvSpPr txBox="1"/>
          <p:nvPr/>
        </p:nvSpPr>
        <p:spPr>
          <a:xfrm>
            <a:off x="405156" y="594365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#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96DAA0B-39A8-345A-9E5A-CC2EC60D3C07}"/>
              </a:ext>
            </a:extLst>
          </p:cNvPr>
          <p:cNvSpPr txBox="1"/>
          <p:nvPr/>
        </p:nvSpPr>
        <p:spPr>
          <a:xfrm>
            <a:off x="8715626" y="5620013"/>
            <a:ext cx="14029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05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1 clock = ~8.75 ns  </a:t>
            </a:r>
            <a:endParaRPr kumimoji="1" lang="ja-JP" altLang="en-US" sz="105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F83F41F-29F0-BBC1-AF78-E1402F551269}"/>
              </a:ext>
            </a:extLst>
          </p:cNvPr>
          <p:cNvSpPr txBox="1"/>
          <p:nvPr/>
        </p:nvSpPr>
        <p:spPr>
          <a:xfrm>
            <a:off x="10173197" y="2964453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rgbClr val="00B05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96 ns</a:t>
            </a:r>
            <a:endParaRPr kumimoji="1" lang="ja-JP" altLang="en-US" sz="1600" dirty="0">
              <a:solidFill>
                <a:srgbClr val="00B050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D91E182-2F33-077F-CD6E-5BC93799F9FD}"/>
              </a:ext>
            </a:extLst>
          </p:cNvPr>
          <p:cNvSpPr txBox="1"/>
          <p:nvPr/>
        </p:nvSpPr>
        <p:spPr>
          <a:xfrm>
            <a:off x="562578" y="2160196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Fast Kicker</a:t>
            </a:r>
            <a:endParaRPr kumimoji="1" lang="ja-JP" altLang="en-US" sz="16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A72ED4C-C88C-CDCF-29E5-DD562BDED930}"/>
              </a:ext>
            </a:extLst>
          </p:cNvPr>
          <p:cNvSpPr/>
          <p:nvPr/>
        </p:nvSpPr>
        <p:spPr>
          <a:xfrm>
            <a:off x="1506465" y="2515499"/>
            <a:ext cx="301905" cy="3019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AC4828FE-30A4-6749-A375-4C30074CC024}"/>
              </a:ext>
            </a:extLst>
          </p:cNvPr>
          <p:cNvSpPr/>
          <p:nvPr/>
        </p:nvSpPr>
        <p:spPr>
          <a:xfrm>
            <a:off x="3958829" y="2356261"/>
            <a:ext cx="243473" cy="243473"/>
          </a:xfrm>
          <a:prstGeom prst="ellipse">
            <a:avLst/>
          </a:prstGeom>
          <a:solidFill>
            <a:srgbClr val="FFCCFF"/>
          </a:solidFill>
          <a:ln w="28575">
            <a:solidFill>
              <a:srgbClr val="4747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FACE24A-A311-12CC-ACF8-A13DA4072C72}"/>
              </a:ext>
            </a:extLst>
          </p:cNvPr>
          <p:cNvSpPr txBox="1"/>
          <p:nvPr/>
        </p:nvSpPr>
        <p:spPr>
          <a:xfrm>
            <a:off x="4202302" y="2597166"/>
            <a:ext cx="62869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rgbClr val="4747F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BPM</a:t>
            </a:r>
            <a:endParaRPr kumimoji="1" lang="ja-JP" altLang="en-US" sz="1600" dirty="0">
              <a:solidFill>
                <a:srgbClr val="4747FE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903363-C40F-EDC6-A115-80FA98F26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7141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D37C5-CC5E-2D49-A186-FE13F7F64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字幕 2">
            <a:extLst>
              <a:ext uri="{FF2B5EF4-FFF2-40B4-BE49-F238E27FC236}">
                <a16:creationId xmlns:a16="http://schemas.microsoft.com/office/drawing/2014/main" id="{B9388730-2B69-13BF-607E-2DDC0B1BE056}"/>
              </a:ext>
            </a:extLst>
          </p:cNvPr>
          <p:cNvSpPr txBox="1">
            <a:spLocks/>
          </p:cNvSpPr>
          <p:nvPr/>
        </p:nvSpPr>
        <p:spPr>
          <a:xfrm>
            <a:off x="-2" y="-1"/>
            <a:ext cx="12074772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Use case of the Fast Kicker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60FF42-5DAF-7CB7-4450-DEB9151202B9}"/>
              </a:ext>
            </a:extLst>
          </p:cNvPr>
          <p:cNvSpPr txBox="1"/>
          <p:nvPr/>
        </p:nvSpPr>
        <p:spPr>
          <a:xfrm>
            <a:off x="165100" y="759822"/>
            <a:ext cx="61637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kern="0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1) Orbit correction for the 2nd bunch</a:t>
            </a:r>
            <a:endParaRPr lang="en-JP" sz="2000" b="1" kern="0" dirty="0">
              <a:solidFill>
                <a:schemeClr val="bg2">
                  <a:lumMod val="2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53BF490-D39A-7FC5-92BB-161A83751D45}"/>
              </a:ext>
            </a:extLst>
          </p:cNvPr>
          <p:cNvSpPr txBox="1"/>
          <p:nvPr/>
        </p:nvSpPr>
        <p:spPr>
          <a:xfrm>
            <a:off x="165100" y="4189135"/>
            <a:ext cx="5771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2) Beam diagnostics with separated two bunches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699BB3D-E03B-1AAB-7D95-7CFD7226C6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933" t="11571" r="12425" b="72644"/>
          <a:stretch/>
        </p:blipFill>
        <p:spPr>
          <a:xfrm>
            <a:off x="6578599" y="4691070"/>
            <a:ext cx="1968501" cy="1857075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C122365A-0D05-F3B3-D453-E564FBDDE6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100" t="11571" r="13675" b="72644"/>
          <a:stretch/>
        </p:blipFill>
        <p:spPr>
          <a:xfrm>
            <a:off x="9856391" y="4691070"/>
            <a:ext cx="1968501" cy="1857075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49C24E34-868A-2611-58C8-5C6A45EDE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404" y="644938"/>
            <a:ext cx="6821488" cy="2972267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E94A734-14C8-6C65-FD16-762539E1CF3D}"/>
              </a:ext>
            </a:extLst>
          </p:cNvPr>
          <p:cNvSpPr txBox="1"/>
          <p:nvPr/>
        </p:nvSpPr>
        <p:spPr>
          <a:xfrm>
            <a:off x="5372099" y="3617205"/>
            <a:ext cx="6287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Trigger Delay and vertical e- beam (HER) position before the target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94F4CCB-A603-8E67-947D-573C0DEF4FAD}"/>
              </a:ext>
            </a:extLst>
          </p:cNvPr>
          <p:cNvSpPr txBox="1"/>
          <p:nvPr/>
        </p:nvSpPr>
        <p:spPr>
          <a:xfrm>
            <a:off x="165100" y="1415662"/>
            <a:ext cx="4393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Orbit correction for 2nd bunch of e- beam (HER) using FY_A2_2</a:t>
            </a:r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80473328-3DBF-F81F-86B1-837947C2A2DD}"/>
              </a:ext>
            </a:extLst>
          </p:cNvPr>
          <p:cNvSpPr/>
          <p:nvPr/>
        </p:nvSpPr>
        <p:spPr>
          <a:xfrm>
            <a:off x="8796737" y="5562600"/>
            <a:ext cx="850900" cy="338554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790C685-A75F-CF4B-6464-8376C25E7155}"/>
              </a:ext>
            </a:extLst>
          </p:cNvPr>
          <p:cNvSpPr txBox="1"/>
          <p:nvPr/>
        </p:nvSpPr>
        <p:spPr>
          <a:xfrm>
            <a:off x="6511920" y="6519446"/>
            <a:ext cx="2101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e- beam profile at BT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F16391E-E89F-EE6D-9D66-949428F93C42}"/>
              </a:ext>
            </a:extLst>
          </p:cNvPr>
          <p:cNvSpPr txBox="1"/>
          <p:nvPr/>
        </p:nvSpPr>
        <p:spPr>
          <a:xfrm>
            <a:off x="9789712" y="6589472"/>
            <a:ext cx="2101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e- beam profile at BT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24681F7-EA55-F17C-F562-31306EDE26D4}"/>
              </a:ext>
            </a:extLst>
          </p:cNvPr>
          <p:cNvSpPr txBox="1"/>
          <p:nvPr/>
        </p:nvSpPr>
        <p:spPr>
          <a:xfrm>
            <a:off x="6905456" y="4934061"/>
            <a:ext cx="1314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1st and 2nd </a:t>
            </a:r>
            <a:endParaRPr kumimoji="1" lang="ja-JP" altLang="en-US" sz="1600" dirty="0">
              <a:solidFill>
                <a:schemeClr val="bg1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4AF0261-EF6D-306D-A23B-F57ECBC22495}"/>
              </a:ext>
            </a:extLst>
          </p:cNvPr>
          <p:cNvSpPr txBox="1"/>
          <p:nvPr/>
        </p:nvSpPr>
        <p:spPr>
          <a:xfrm>
            <a:off x="11049401" y="5332277"/>
            <a:ext cx="45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1st</a:t>
            </a:r>
            <a:endParaRPr kumimoji="1" lang="ja-JP" altLang="en-US" sz="1600" dirty="0">
              <a:solidFill>
                <a:schemeClr val="bg1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90FDE99-5006-C751-9283-49CC03BF3127}"/>
              </a:ext>
            </a:extLst>
          </p:cNvPr>
          <p:cNvSpPr txBox="1"/>
          <p:nvPr/>
        </p:nvSpPr>
        <p:spPr>
          <a:xfrm>
            <a:off x="11090032" y="5735924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600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2nd</a:t>
            </a:r>
            <a:endParaRPr kumimoji="1" lang="ja-JP" altLang="en-US" sz="1600" dirty="0">
              <a:solidFill>
                <a:schemeClr val="bg1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4216A0E-52E3-4982-70EF-DBEED0CE5F7E}"/>
              </a:ext>
            </a:extLst>
          </p:cNvPr>
          <p:cNvSpPr txBox="1"/>
          <p:nvPr/>
        </p:nvSpPr>
        <p:spPr>
          <a:xfrm>
            <a:off x="411509" y="5907089"/>
            <a:ext cx="5342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The emittance and energy spread of the first and second bunches can be evaluated.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288380D-C86F-016F-A018-81A156FDD98E}"/>
              </a:ext>
            </a:extLst>
          </p:cNvPr>
          <p:cNvSpPr txBox="1"/>
          <p:nvPr/>
        </p:nvSpPr>
        <p:spPr>
          <a:xfrm>
            <a:off x="10125530" y="6230255"/>
            <a:ext cx="1699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Fast Kicker ON</a:t>
            </a:r>
            <a:endParaRPr kumimoji="1" lang="ja-JP" altLang="en-US" sz="1600" dirty="0">
              <a:solidFill>
                <a:schemeClr val="bg1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1585CFE-CF54-C19F-6BBC-4B85420344BD}"/>
              </a:ext>
            </a:extLst>
          </p:cNvPr>
          <p:cNvSpPr txBox="1"/>
          <p:nvPr/>
        </p:nvSpPr>
        <p:spPr>
          <a:xfrm>
            <a:off x="6725867" y="6209591"/>
            <a:ext cx="1699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Fast Kicker OFF</a:t>
            </a:r>
            <a:endParaRPr kumimoji="1" lang="ja-JP" altLang="en-US" sz="1600" dirty="0">
              <a:solidFill>
                <a:schemeClr val="bg1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C5C9F34E-E857-8A61-5A58-43FDD2AF8B78}"/>
              </a:ext>
            </a:extLst>
          </p:cNvPr>
          <p:cNvCxnSpPr/>
          <p:nvPr/>
        </p:nvCxnSpPr>
        <p:spPr>
          <a:xfrm>
            <a:off x="6578599" y="1089660"/>
            <a:ext cx="271781" cy="0"/>
          </a:xfrm>
          <a:prstGeom prst="straightConnector1">
            <a:avLst/>
          </a:prstGeom>
          <a:ln w="28575">
            <a:solidFill>
              <a:srgbClr val="FF7C07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4D93C46-183B-FA01-4FE8-1488AD96EE7C}"/>
              </a:ext>
            </a:extLst>
          </p:cNvPr>
          <p:cNvSpPr txBox="1"/>
          <p:nvPr/>
        </p:nvSpPr>
        <p:spPr>
          <a:xfrm>
            <a:off x="6850380" y="979034"/>
            <a:ext cx="356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400" dirty="0">
                <a:solidFill>
                  <a:srgbClr val="FF7C07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2nd bunch orbit was aligned with that of 1st bunch using an auto tuning program.</a:t>
            </a:r>
            <a:endParaRPr kumimoji="1" lang="ja-JP" altLang="en-US" sz="1400" dirty="0">
              <a:solidFill>
                <a:srgbClr val="FF7C07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DD7FA79-C0CF-D492-D411-837640510980}"/>
              </a:ext>
            </a:extLst>
          </p:cNvPr>
          <p:cNvSpPr txBox="1"/>
          <p:nvPr/>
        </p:nvSpPr>
        <p:spPr>
          <a:xfrm>
            <a:off x="5583394" y="1788403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rgbClr val="4747FE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1st</a:t>
            </a:r>
            <a:endParaRPr kumimoji="1" lang="ja-JP" altLang="en-US" sz="2000" dirty="0">
              <a:solidFill>
                <a:srgbClr val="4747FE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F189BCA-D1D5-4B17-276E-ED878539B617}"/>
              </a:ext>
            </a:extLst>
          </p:cNvPr>
          <p:cNvSpPr txBox="1"/>
          <p:nvPr/>
        </p:nvSpPr>
        <p:spPr>
          <a:xfrm>
            <a:off x="5583394" y="2831581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2nd</a:t>
            </a:r>
            <a:endParaRPr kumimoji="1" lang="ja-JP" altLang="en-US" sz="20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2D53E973-7DEC-4A6B-32A5-D7777950C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509" y="4738120"/>
            <a:ext cx="54782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beam profiles of the first and second bunches can be measured simultaneously.</a:t>
            </a:r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5E17A9E7-E9B3-356D-914F-BEF9A5F4A591}"/>
              </a:ext>
            </a:extLst>
          </p:cNvPr>
          <p:cNvSpPr/>
          <p:nvPr/>
        </p:nvSpPr>
        <p:spPr>
          <a:xfrm>
            <a:off x="1393833" y="5419807"/>
            <a:ext cx="323557" cy="399600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C48BC54-EEA0-22E3-759E-30AC69762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7446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0750C52-1C31-E1FD-1619-CB832A8D2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16" y="363762"/>
            <a:ext cx="5841369" cy="1899586"/>
          </a:xfrm>
          <a:prstGeom prst="rect">
            <a:avLst/>
          </a:prstGeom>
        </p:spPr>
      </p:pic>
      <p:sp>
        <p:nvSpPr>
          <p:cNvPr id="5" name="字幕 2">
            <a:extLst>
              <a:ext uri="{FF2B5EF4-FFF2-40B4-BE49-F238E27FC236}">
                <a16:creationId xmlns:a16="http://schemas.microsoft.com/office/drawing/2014/main" id="{0DDA4CAD-4460-1D9B-0125-4AAC8E8DD00C}"/>
              </a:ext>
            </a:extLst>
          </p:cNvPr>
          <p:cNvSpPr txBox="1">
            <a:spLocks/>
          </p:cNvSpPr>
          <p:nvPr/>
        </p:nvSpPr>
        <p:spPr>
          <a:xfrm>
            <a:off x="-2" y="-1"/>
            <a:ext cx="12074772" cy="5040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rgbClr val="2E6EBC"/>
                </a:solidFill>
                <a:latin typeface="ヒラギノ丸ゴ Pro W4"/>
              </a:defRPr>
            </a:pPr>
            <a:r>
              <a:rPr lang="en-US" sz="2800" b="1" kern="0" dirty="0">
                <a:solidFill>
                  <a:srgbClr val="3333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Upgrade plans of fast kickers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CCE6F3A-218F-5385-455E-F83F9430B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668296"/>
            <a:ext cx="102108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ja-JP" altLang="ja-JP" sz="2800" b="1" i="0" u="none" strike="noStrike" cap="none" normalizeH="0" baseline="0" dirty="0">
                <a:ln>
                  <a:noFill/>
                </a:ln>
                <a:solidFill>
                  <a:srgbClr val="4747FE"/>
                </a:solidFill>
                <a:effectLst/>
                <a:latin typeface="Arial" panose="020B0604020202020204" pitchFamily="34" charset="0"/>
              </a:rPr>
              <a:t>The failed Fast Kicker is planned to be relocated to</a:t>
            </a:r>
            <a:br>
              <a:rPr kumimoji="0" lang="en-US" altLang="ja-JP" sz="2800" b="1" i="0" u="none" strike="noStrike" cap="none" normalizeH="0" baseline="0" dirty="0">
                <a:ln>
                  <a:noFill/>
                </a:ln>
                <a:solidFill>
                  <a:srgbClr val="4747FE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ja-JP" sz="2800" b="1" dirty="0">
                <a:solidFill>
                  <a:srgbClr val="4747FE"/>
                </a:solidFill>
                <a:latin typeface="Arial" panose="020B0604020202020204" pitchFamily="34" charset="0"/>
              </a:rPr>
              <a:t>4-sector end</a:t>
            </a:r>
            <a:endParaRPr kumimoji="0" lang="en-US" altLang="ja-JP" sz="2800" b="1" i="0" u="none" strike="noStrike" cap="none" normalizeH="0" baseline="0" dirty="0">
              <a:ln>
                <a:noFill/>
              </a:ln>
              <a:solidFill>
                <a:srgbClr val="4747FE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ja-JP" sz="2800" b="1" i="0" u="none" strike="noStrike" cap="none" normalizeH="0" baseline="0" dirty="0">
              <a:ln>
                <a:noFill/>
              </a:ln>
              <a:solidFill>
                <a:srgbClr val="4747FE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ja-JP" sz="2800" b="1" dirty="0">
                <a:solidFill>
                  <a:srgbClr val="4747FE"/>
                </a:solidFill>
                <a:latin typeface="Arial" panose="020B0604020202020204" pitchFamily="34" charset="0"/>
              </a:rPr>
              <a:t>We aim to install at least two horizontal Fast Kickers and, if possible, a total of tree. </a:t>
            </a:r>
            <a:br>
              <a:rPr kumimoji="0" lang="en-US" altLang="ja-JP" sz="2800" b="1" dirty="0">
                <a:solidFill>
                  <a:srgbClr val="4747FE"/>
                </a:solidFill>
                <a:latin typeface="Arial" panose="020B0604020202020204" pitchFamily="34" charset="0"/>
              </a:rPr>
            </a:br>
            <a:r>
              <a:rPr kumimoji="0" lang="en-US" altLang="ja-JP" sz="2800" b="1" dirty="0">
                <a:solidFill>
                  <a:srgbClr val="4747FE"/>
                </a:solidFill>
                <a:latin typeface="Arial" panose="020B0604020202020204" pitchFamily="34" charset="0"/>
              </a:rPr>
              <a:t>(Two will be installed upstream of the target, and the remaining one downstream of the DR)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rgbClr val="4747FE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3B1A779-5DA0-7A2E-337C-04DAEB3D4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1900" y="2117663"/>
            <a:ext cx="10240304" cy="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ja-JP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Only one Fast Kicker is available for positron beam correction (one unit is out of order)</a:t>
            </a:r>
          </a:p>
          <a:p>
            <a:pPr marL="285750" marR="0" lvl="0" indent="-285750" algn="l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ja-JP" sz="2000" dirty="0">
                <a:latin typeface="Arial" panose="020B0604020202020204" pitchFamily="34" charset="0"/>
              </a:rPr>
              <a:t>There are no horizontal fast kickers in Linac</a:t>
            </a:r>
            <a:r>
              <a:rPr kumimoji="0" lang="en-US" altLang="ja-JP" sz="2000" baseline="30000" dirty="0"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DC230C2-14C5-AC76-B3AB-627D269DC9F9}"/>
              </a:ext>
            </a:extLst>
          </p:cNvPr>
          <p:cNvSpPr txBox="1"/>
          <p:nvPr/>
        </p:nvSpPr>
        <p:spPr>
          <a:xfrm>
            <a:off x="342900" y="621057"/>
            <a:ext cx="2254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Current </a:t>
            </a:r>
            <a:r>
              <a:rPr lang="en-US" altLang="ja-JP" sz="2400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Status</a:t>
            </a:r>
            <a:r>
              <a:rPr kumimoji="1" lang="en-US" altLang="ja-JP" sz="2400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:</a:t>
            </a:r>
            <a:endParaRPr kumimoji="1" lang="ja-JP" altLang="en-US" sz="2400" b="1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C0E9986-3659-98EC-8BF1-198198A0FC98}"/>
              </a:ext>
            </a:extLst>
          </p:cNvPr>
          <p:cNvSpPr txBox="1"/>
          <p:nvPr/>
        </p:nvSpPr>
        <p:spPr>
          <a:xfrm>
            <a:off x="342900" y="3193464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Plans:</a:t>
            </a:r>
            <a:endParaRPr kumimoji="1" lang="ja-JP" altLang="en-US" sz="2400" b="1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DADEC7E-0005-5CE3-A8F2-3697029EDEF1}"/>
              </a:ext>
            </a:extLst>
          </p:cNvPr>
          <p:cNvSpPr txBox="1"/>
          <p:nvPr/>
        </p:nvSpPr>
        <p:spPr>
          <a:xfrm>
            <a:off x="6096000" y="1257998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RTL</a:t>
            </a:r>
            <a:endParaRPr kumimoji="1" lang="ja-JP" altLang="en-US" sz="1400" dirty="0"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BEB1B0-A52D-72CE-42EF-1F5C6A78AB25}"/>
              </a:ext>
            </a:extLst>
          </p:cNvPr>
          <p:cNvSpPr txBox="1"/>
          <p:nvPr/>
        </p:nvSpPr>
        <p:spPr>
          <a:xfrm>
            <a:off x="9156656" y="1953740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</a:rPr>
              <a:t>NG</a:t>
            </a:r>
            <a:endParaRPr kumimoji="1" lang="ja-JP" altLang="en-US" sz="16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E4488C0-1692-FEBB-10FE-5C9722228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1528" y="2661347"/>
            <a:ext cx="498269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# </a:t>
            </a:r>
            <a:r>
              <a:rPr kumimoji="0" lang="ja-JP" altLang="ja-JP" sz="14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 stripline-type horizontal fast kicker is installed in the RTL.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4048327-6B40-9CDA-6A84-EAC5A3C77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8786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F2EEE82-E151-6E98-5CF4-AA54B1305229}"/>
              </a:ext>
            </a:extLst>
          </p:cNvPr>
          <p:cNvSpPr txBox="1"/>
          <p:nvPr/>
        </p:nvSpPr>
        <p:spPr>
          <a:xfrm>
            <a:off x="0" y="1533942"/>
            <a:ext cx="12191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600" b="1" dirty="0">
                <a:latin typeface="Arial Unicode MS" panose="020B0604020202020204" pitchFamily="50" charset="-128"/>
                <a:ea typeface="Arial Unicode MS" panose="020B0604020202020204" pitchFamily="50" charset="-128"/>
              </a:rPr>
              <a:t>Beam diagnostic line with pulsed magnets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1947937-7CBD-3CB1-EDE4-B17DE8156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055FD-F514-4818-B4F2-C60FDA49F90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3478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kumimoji="1" sz="2000" dirty="0">
            <a:latin typeface="Arial Unicode MS" panose="020B0604020202020204" pitchFamily="50" charset="-128"/>
            <a:ea typeface="Arial Unicode MS" panose="020B060402020202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7522</TotalTime>
  <Words>4029</Words>
  <Application>Microsoft Office PowerPoint</Application>
  <PresentationFormat>ワイド画面</PresentationFormat>
  <Paragraphs>578</Paragraphs>
  <Slides>49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60" baseType="lpstr">
      <vt:lpstr>Arial Unicode MS</vt:lpstr>
      <vt:lpstr>ＭＳ Ｐゴシック</vt:lpstr>
      <vt:lpstr>游ゴシック Light</vt:lpstr>
      <vt:lpstr>Arial</vt:lpstr>
      <vt:lpstr>Calibri</vt:lpstr>
      <vt:lpstr>Cambria Math</vt:lpstr>
      <vt:lpstr>Helvetica</vt:lpstr>
      <vt:lpstr>Symbol</vt:lpstr>
      <vt:lpstr>Times New Roman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Auto-tuning for reduction of the emittance using SR monitors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Large-aperture pulsed quadrupole magnets (1): J-ARC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BTe accelerating structure installation</vt:lpstr>
      <vt:lpstr>BTe-ECS (FY2024) to improve injection efficiency</vt:lpstr>
      <vt:lpstr>BT-ECS at BT1</vt:lpstr>
      <vt:lpstr>Bunch length &amp; Energy spread</vt:lpstr>
      <vt:lpstr>High Power Test for Cylindrical Waveguide</vt:lpstr>
      <vt:lpstr>Copper Coating Stand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Fusashi Miyahara</dc:creator>
  <cp:lastModifiedBy>MIYAHARA Fusashi</cp:lastModifiedBy>
  <cp:revision>285</cp:revision>
  <dcterms:created xsi:type="dcterms:W3CDTF">2025-01-07T05:17:45Z</dcterms:created>
  <dcterms:modified xsi:type="dcterms:W3CDTF">2025-01-14T04:21:43Z</dcterms:modified>
</cp:coreProperties>
</file>