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1178" r:id="rId2"/>
    <p:sldId id="1179" r:id="rId3"/>
    <p:sldId id="343" r:id="rId4"/>
    <p:sldId id="1503" r:id="rId5"/>
    <p:sldId id="1498" r:id="rId6"/>
    <p:sldId id="1501" r:id="rId7"/>
    <p:sldId id="260" r:id="rId8"/>
    <p:sldId id="870" r:id="rId9"/>
    <p:sldId id="1486" r:id="rId10"/>
    <p:sldId id="1481" r:id="rId11"/>
    <p:sldId id="1510" r:id="rId12"/>
    <p:sldId id="1505" r:id="rId13"/>
    <p:sldId id="1154" r:id="rId14"/>
    <p:sldId id="519" r:id="rId15"/>
    <p:sldId id="1487" r:id="rId16"/>
    <p:sldId id="1482" r:id="rId17"/>
    <p:sldId id="1509" r:id="rId18"/>
    <p:sldId id="1156" r:id="rId19"/>
    <p:sldId id="1182" r:id="rId20"/>
    <p:sldId id="282" r:id="rId21"/>
    <p:sldId id="275" r:id="rId22"/>
    <p:sldId id="256" r:id="rId23"/>
    <p:sldId id="1502" r:id="rId24"/>
    <p:sldId id="1197" r:id="rId25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3B5E9"/>
    <a:srgbClr val="FF9900"/>
    <a:srgbClr val="EE7800"/>
    <a:srgbClr val="DEA900"/>
    <a:srgbClr val="FFF5FD"/>
    <a:srgbClr val="FF00FF"/>
    <a:srgbClr val="FDF7F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4063" autoAdjust="0"/>
  </p:normalViewPr>
  <p:slideViewPr>
    <p:cSldViewPr snapToGrid="0">
      <p:cViewPr varScale="1">
        <p:scale>
          <a:sx n="135" d="100"/>
          <a:sy n="135" d="100"/>
        </p:scale>
        <p:origin x="1216" y="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4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 PC Troubles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2020cd</c:v>
                </c:pt>
                <c:pt idx="1">
                  <c:v>2021ab</c:v>
                </c:pt>
                <c:pt idx="2">
                  <c:v>2021cd</c:v>
                </c:pt>
                <c:pt idx="3">
                  <c:v>2022ab</c:v>
                </c:pt>
                <c:pt idx="4">
                  <c:v>2022cd</c:v>
                </c:pt>
                <c:pt idx="5">
                  <c:v>2023ab</c:v>
                </c:pt>
                <c:pt idx="6">
                  <c:v>2023cd</c:v>
                </c:pt>
                <c:pt idx="7">
                  <c:v>2024ab</c:v>
                </c:pt>
                <c:pt idx="8">
                  <c:v>2024cd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</c:v>
                </c:pt>
                <c:pt idx="1">
                  <c:v>18</c:v>
                </c:pt>
                <c:pt idx="2">
                  <c:v>10</c:v>
                </c:pt>
                <c:pt idx="3">
                  <c:v>14</c:v>
                </c:pt>
                <c:pt idx="4">
                  <c:v>17</c:v>
                </c:pt>
                <c:pt idx="5">
                  <c:v>9</c:v>
                </c:pt>
                <c:pt idx="6">
                  <c:v>24</c:v>
                </c:pt>
                <c:pt idx="7">
                  <c:v>8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C-416F-8DC5-86298AED95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6420080"/>
        <c:axId val="1786422960"/>
      </c:barChart>
      <c:catAx>
        <c:axId val="178642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ja-JP"/>
          </a:p>
        </c:txPr>
        <c:crossAx val="1786422960"/>
        <c:crosses val="autoZero"/>
        <c:auto val="1"/>
        <c:lblAlgn val="ctr"/>
        <c:lblOffset val="100"/>
        <c:noMultiLvlLbl val="0"/>
      </c:catAx>
      <c:valAx>
        <c:axId val="178642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ja-JP"/>
          </a:p>
        </c:txPr>
        <c:crossAx val="178642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5687" tIns="47844" rIns="95687" bIns="4784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87" tIns="47844" rIns="95687" bIns="47844" rtlCol="0"/>
          <a:lstStyle>
            <a:lvl1pPr algn="r">
              <a:defRPr sz="1300"/>
            </a:lvl1pPr>
          </a:lstStyle>
          <a:p>
            <a:fld id="{793B5900-C285-4D18-8A4E-93FE440E4665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7" tIns="47844" rIns="95687" bIns="478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5687" tIns="47844" rIns="95687" bIns="478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5687" tIns="47844" rIns="95687" bIns="4784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5687" tIns="47844" rIns="95687" bIns="47844" rtlCol="0" anchor="b"/>
          <a:lstStyle>
            <a:lvl1pPr algn="r">
              <a:defRPr sz="1300"/>
            </a:lvl1pPr>
          </a:lstStyle>
          <a:p>
            <a:fld id="{AD84EE4C-7AD1-47A3-BA47-F82FB05CF7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7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4EE4C-7AD1-47A3-BA47-F82FB05CF7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520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F91E-4EB4-42BA-B67E-99561F3FADD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458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4EE4C-7AD1-47A3-BA47-F82FB05CF7C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40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BF91E-4EB4-42BA-B67E-99561F3FADD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83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1D37E-8D4F-475F-9982-EDF7B5755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3402AA-2069-4ECF-9370-3D022852C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9" name="スライド番号プレースホルダー 14">
            <a:extLst>
              <a:ext uri="{FF2B5EF4-FFF2-40B4-BE49-F238E27FC236}">
                <a16:creationId xmlns:a16="http://schemas.microsoft.com/office/drawing/2014/main" id="{C590A22F-9F1E-4E8E-8257-41FBBC08BC49}"/>
              </a:ext>
            </a:extLst>
          </p:cNvPr>
          <p:cNvSpPr txBox="1">
            <a:spLocks/>
          </p:cNvSpPr>
          <p:nvPr userDrawn="1"/>
        </p:nvSpPr>
        <p:spPr>
          <a:xfrm>
            <a:off x="9418126" y="64899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31C412-34AA-481C-990F-3789DF7B9F1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230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297C10-94F4-4721-BF29-8E36879B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9BA2F4-8367-40CF-BEF5-0983B1A6A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C3F404-2499-4071-B797-4EB070E46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9EC779-8CE4-4D3A-9CB2-DB695825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25616"/>
            <a:ext cx="336665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229E82-BE9C-43D3-BAAF-3DA6A5AC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31C412-34AA-481C-990F-3789DF7B9F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41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8A7D3D8-9104-455F-84F7-EF9990545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60E3F2C-3876-4ED2-9B63-E5019F041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441C5A-FDD4-45D5-AB31-5C3AFFF8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301665-B221-4F7E-AEF4-B43CC7E6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25616"/>
            <a:ext cx="336665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3C0F29-4E17-4D88-856C-41940526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31C412-34AA-481C-990F-3789DF7B9F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701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431371" y="1052736"/>
            <a:ext cx="10657184" cy="4968552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5"/>
          </p:nvPr>
        </p:nvSpPr>
        <p:spPr>
          <a:xfrm>
            <a:off x="-1" y="6525616"/>
            <a:ext cx="3366655" cy="365125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C199F8-A211-45E5-AEA2-CC5E857C2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99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スライドのタイトル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スライドのタイトル</a:t>
            </a:r>
          </a:p>
        </p:txBody>
      </p:sp>
      <p:sp>
        <p:nvSpPr>
          <p:cNvPr id="81" name="スライドのサブタイトル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r>
              <a:t>スライドのサブタイトル</a:t>
            </a:r>
          </a:p>
        </p:txBody>
      </p:sp>
      <p:sp>
        <p:nvSpPr>
          <p:cNvPr id="82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11646995" y="6572438"/>
            <a:ext cx="207341" cy="165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2161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56A9D4-DA79-4ACA-93EE-2FBBFCD35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71DE8A-B387-4D27-A3C2-0CA7E550510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kumimoji="1" lang="en-US" altLang="ja-JP" dirty="0"/>
              <a:t>Contents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4" name="フッター プレースホルダー 13">
            <a:extLst>
              <a:ext uri="{FF2B5EF4-FFF2-40B4-BE49-F238E27FC236}">
                <a16:creationId xmlns:a16="http://schemas.microsoft.com/office/drawing/2014/main" id="{A5A52023-A858-4F1F-9D46-78C5DF64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57" y="6521223"/>
            <a:ext cx="2849729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/>
          </a:p>
        </p:txBody>
      </p: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DA212B6C-DFA1-4F8A-8A5C-7F1EB32E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938" y="6501865"/>
            <a:ext cx="2743200" cy="365125"/>
          </a:xfrm>
          <a:prstGeom prst="rect">
            <a:avLst/>
          </a:prstGeom>
        </p:spPr>
        <p:txBody>
          <a:bodyPr/>
          <a:lstStyle/>
          <a:p>
            <a:fld id="{BA31C412-34AA-481C-990F-3789DF7B9F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0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0B017E-48BC-4A31-84CD-C778AC01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3E4871-02A3-4FF1-BB52-338A09A9A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4F204F-E648-4421-80FB-E502E486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52946C-D60F-4B26-AD0C-FBA58A29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25616"/>
            <a:ext cx="336665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D2C0F4-2237-472A-82B6-E41DE91E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31C412-34AA-481C-990F-3789DF7B9F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4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D624C6-8CE0-4352-BA9A-7C211DD9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147D07-58E1-4E43-A5C7-769AA51D6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F1B2B81-05A5-4812-82D1-D38A848B6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88A94A-C88C-4133-BB1A-A1BA45E2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009566-EE33-4F11-ABFC-2250F75F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25616"/>
            <a:ext cx="336665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88701C-64F9-4455-A364-DD879C39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31C412-34AA-481C-990F-3789DF7B9F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80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F18E39-AF04-4D24-BE94-4FB3B9C0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1FEDC5-C5A7-4965-9E08-C568632C4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C2D3D04-5377-4298-81BC-FBB168DCB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459C8D6-0B03-42D3-A581-BF264D389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FA25AC8-66AA-4090-BBEE-DF7543ACF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47AF699-1E23-49C9-AD29-FD8CC71E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B4E92F7-A5F6-4B43-9A2D-DF65370A6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25616"/>
            <a:ext cx="336665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D55AC11-4EAA-4086-9CE1-5D009B13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31C412-34AA-481C-990F-3789DF7B9F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52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575088-5039-40EB-B502-793032BB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F8D5D7B-8731-433C-9A0A-03F72CF84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22E4062-7CF0-4865-90FB-74DFC922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25616"/>
            <a:ext cx="336665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8A2A2EB-4ABF-4509-8BA1-446D53C1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31C412-34AA-481C-990F-3789DF7B9F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23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4C24598-15C0-40E4-A186-985D9A41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41DE40-CB39-49A5-86E7-0A16BFE8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25616"/>
            <a:ext cx="336665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277347-DB12-457D-8B1D-94CB90DF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6563" y="6486981"/>
            <a:ext cx="2743200" cy="365125"/>
          </a:xfrm>
          <a:prstGeom prst="rect">
            <a:avLst/>
          </a:prstGeom>
        </p:spPr>
        <p:txBody>
          <a:bodyPr/>
          <a:lstStyle/>
          <a:p>
            <a:fld id="{BA31C412-34AA-481C-990F-3789DF7B9F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09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BD9AF8-A01B-493E-82FD-A6190B7A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D99CEE-E943-4CF5-8430-22155FC0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7F6FFB-01DB-4DCF-BE2C-540DF9CB5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2504C4-8274-497A-B920-BD87D80F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C18673-C583-43A6-B3E5-2C60B98B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25616"/>
            <a:ext cx="336665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A2A9594-F53D-4A17-A935-EB7F71DA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31C412-34AA-481C-990F-3789DF7B9F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69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3231C3-38AE-4740-B522-378B5DB1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D5CC609-3DE0-4C43-8472-180D0FE81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3A3288-6C20-4BE9-9ABA-F05141832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2BB951-8EF3-4380-A33B-BA834BEE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303253-1B03-40DD-97BC-F9D85F76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25616"/>
            <a:ext cx="336665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510400-7538-4FC7-A53E-9793637C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31C412-34AA-481C-990F-3789DF7B9F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59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A228B48-8669-43A4-8843-1DAEFF523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44A735-7F36-4D3B-90EC-6595743BA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EA2C2B-E132-4E92-941D-C1DDCD520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5056" y="6495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C412-34AA-481C-990F-3789DF7B9F1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061687CB-C956-4994-AB3E-CA93D1C82A2A}"/>
              </a:ext>
            </a:extLst>
          </p:cNvPr>
          <p:cNvSpPr txBox="1">
            <a:spLocks/>
          </p:cNvSpPr>
          <p:nvPr userDrawn="1"/>
        </p:nvSpPr>
        <p:spPr>
          <a:xfrm>
            <a:off x="3924787" y="6524233"/>
            <a:ext cx="410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KEKB Accelerator Review Committee, Mar. 14-16, 2025</a:t>
            </a:r>
          </a:p>
        </p:txBody>
      </p:sp>
    </p:spTree>
    <p:extLst>
      <p:ext uri="{BB962C8B-B14F-4D97-AF65-F5344CB8AC3E}">
        <p14:creationId xmlns:p14="http://schemas.microsoft.com/office/powerpoint/2010/main" val="288903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5C678-B337-49C7-BA7A-24B3B1A4F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512" y="1306841"/>
            <a:ext cx="10911048" cy="1752386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Injector Status (1)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654F12E-9163-446E-9F56-A3B518848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45" y="4492891"/>
            <a:ext cx="11752613" cy="934642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Masanori Satoh (Acc. Lab. Div. V, KEK)</a:t>
            </a:r>
          </a:p>
          <a:p>
            <a:r>
              <a:rPr lang="en-US" altLang="ja-JP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behalf of Injector Linac Group</a:t>
            </a:r>
            <a:r>
              <a:rPr lang="ja-JP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ja-JP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ja-JP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Commissioning Group</a:t>
            </a:r>
            <a:endParaRPr kumimoji="1" lang="ja-JP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69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2EDF40-54EC-0009-BD1A-447FED934445}"/>
              </a:ext>
            </a:extLst>
          </p:cNvPr>
          <p:cNvSpPr txBox="1"/>
          <p:nvPr/>
        </p:nvSpPr>
        <p:spPr>
          <a:xfrm>
            <a:off x="4345842" y="27878"/>
            <a:ext cx="4030912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 beam summary</a:t>
            </a:r>
            <a:endParaRPr lang="ja-JP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64DC2F1-638E-394D-2209-65E2A6C878CB}"/>
              </a:ext>
            </a:extLst>
          </p:cNvPr>
          <p:cNvSpPr txBox="1">
            <a:spLocks/>
          </p:cNvSpPr>
          <p:nvPr/>
        </p:nvSpPr>
        <p:spPr>
          <a:xfrm>
            <a:off x="114852" y="692241"/>
            <a:ext cx="11970752" cy="56378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  <a:p>
            <a:pPr lvl="1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Photocathode rf e- gun laser system has worked fine without any significant trouble.</a:t>
            </a:r>
          </a:p>
          <a:p>
            <a:pPr lvl="1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Bunch charge of 2 nC has been stably delivered to BT end w/ bunch charge feedback.</a:t>
            </a:r>
          </a:p>
          <a:p>
            <a:pPr lvl="1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Laser position feedback has also worked fine.</a:t>
            </a:r>
          </a:p>
          <a:p>
            <a:pPr lvl="1"/>
            <a:endParaRPr lang="en-US" altLang="ja-JP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</a:t>
            </a:r>
          </a:p>
          <a:p>
            <a:pPr lvl="1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rf gun cavity has been in operation since Oct. of 2013. Breakdown rate of rf gun cavity has gradually increased.</a:t>
            </a:r>
          </a:p>
          <a:p>
            <a:pPr lvl="1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previous run 2024c, rf gun down rate increased after the end of Nov. Rf conditioning of cavity was required 2 </a:t>
            </a:r>
            <a:r>
              <a:rPr lang="ja-JP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～</a:t>
            </a: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days to get back to operation.</a:t>
            </a:r>
          </a:p>
          <a:p>
            <a:pPr lvl="1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 gun cavity should be replaced by new one for stable e- beam operation.</a:t>
            </a:r>
          </a:p>
          <a:p>
            <a:pPr lvl="1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Reproducibility of the beam quality is also issue. Expanding the ML based auto beam tuning and a big data analysis could help this.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C7F3C0DC-91E9-0BE4-A200-A27BAFC8254F}"/>
              </a:ext>
            </a:extLst>
          </p:cNvPr>
          <p:cNvSpPr txBox="1">
            <a:spLocks/>
          </p:cNvSpPr>
          <p:nvPr/>
        </p:nvSpPr>
        <p:spPr>
          <a:xfrm>
            <a:off x="10610735" y="27878"/>
            <a:ext cx="1528067" cy="318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 beam status</a:t>
            </a:r>
            <a:endParaRPr lang="ja-JP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4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A2F60-5E3F-FED8-EA88-34DAF8208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A8C8348-738E-4F21-36A6-ADE903CA074F}"/>
              </a:ext>
            </a:extLst>
          </p:cNvPr>
          <p:cNvSpPr txBox="1"/>
          <p:nvPr/>
        </p:nvSpPr>
        <p:spPr>
          <a:xfrm>
            <a:off x="0" y="0"/>
            <a:ext cx="1077955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RF gun down due to cavity discharge in 2024c</a:t>
            </a:r>
            <a:endParaRPr lang="ja-JP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7207B076-8264-D19F-2667-5DCE55EDF87E}"/>
              </a:ext>
            </a:extLst>
          </p:cNvPr>
          <p:cNvSpPr txBox="1">
            <a:spLocks/>
          </p:cNvSpPr>
          <p:nvPr/>
        </p:nvSpPr>
        <p:spPr>
          <a:xfrm>
            <a:off x="114852" y="692241"/>
            <a:ext cx="11970752" cy="53948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B844376B-4D2E-5881-35C0-C962D9DC3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598323"/>
              </p:ext>
            </p:extLst>
          </p:nvPr>
        </p:nvGraphicFramePr>
        <p:xfrm>
          <a:off x="1637056" y="935198"/>
          <a:ext cx="7966351" cy="609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9802368" imgH="7502652" progId="Origin95.Graph">
                  <p:embed/>
                </p:oleObj>
              </mc:Choice>
              <mc:Fallback>
                <p:oleObj name="Graph" r:id="rId2" imgW="9802368" imgH="7502652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7056" y="935198"/>
                        <a:ext cx="7966351" cy="60975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EA569E-9F19-5383-2D29-839F7E468D76}"/>
              </a:ext>
            </a:extLst>
          </p:cNvPr>
          <p:cNvSpPr txBox="1">
            <a:spLocks/>
          </p:cNvSpPr>
          <p:nvPr/>
        </p:nvSpPr>
        <p:spPr>
          <a:xfrm>
            <a:off x="10610735" y="27878"/>
            <a:ext cx="1528067" cy="318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 beam status</a:t>
            </a:r>
            <a:endParaRPr lang="ja-JP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6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342ED-7A7C-FB6C-B7FB-12DB1CD5E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C8BDAA-6D1E-FB10-A5B3-1E68929B85A1}"/>
              </a:ext>
            </a:extLst>
          </p:cNvPr>
          <p:cNvSpPr txBox="1"/>
          <p:nvPr/>
        </p:nvSpPr>
        <p:spPr>
          <a:xfrm>
            <a:off x="633408" y="-82554"/>
            <a:ext cx="9674444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 beam emittance history at BT1 in 2024abc</a:t>
            </a:r>
            <a:endParaRPr lang="ja-JP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DC7C051E-8FDD-2D16-ACB8-D3F763D0778A}"/>
              </a:ext>
            </a:extLst>
          </p:cNvPr>
          <p:cNvSpPr txBox="1">
            <a:spLocks/>
          </p:cNvSpPr>
          <p:nvPr/>
        </p:nvSpPr>
        <p:spPr>
          <a:xfrm>
            <a:off x="53198" y="346498"/>
            <a:ext cx="12085604" cy="53948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9F6131-AD70-60D3-DD21-7B8B2A399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84" y="494648"/>
            <a:ext cx="8562109" cy="325776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7FF5D85-E810-887B-F39D-4B56F418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615" y="3479975"/>
            <a:ext cx="8376458" cy="3128643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17B89C7-47AD-093C-B216-E5354200C8AE}"/>
              </a:ext>
            </a:extLst>
          </p:cNvPr>
          <p:cNvSpPr txBox="1">
            <a:spLocks/>
          </p:cNvSpPr>
          <p:nvPr/>
        </p:nvSpPr>
        <p:spPr>
          <a:xfrm>
            <a:off x="10610735" y="27878"/>
            <a:ext cx="1528067" cy="318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 beam status</a:t>
            </a:r>
            <a:endParaRPr lang="ja-JP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4A0A624-60E8-9DA9-0035-0A236FC8F287}"/>
              </a:ext>
            </a:extLst>
          </p:cNvPr>
          <p:cNvSpPr txBox="1">
            <a:spLocks/>
          </p:cNvSpPr>
          <p:nvPr/>
        </p:nvSpPr>
        <p:spPr>
          <a:xfrm>
            <a:off x="3570483" y="6447741"/>
            <a:ext cx="4696824" cy="31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ja-JP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85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E08956-1BD5-42F9-808F-7973CE6BD320}"/>
              </a:ext>
            </a:extLst>
          </p:cNvPr>
          <p:cNvSpPr txBox="1"/>
          <p:nvPr/>
        </p:nvSpPr>
        <p:spPr>
          <a:xfrm>
            <a:off x="3071526" y="3044279"/>
            <a:ext cx="6048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e+ beam status and issue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8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529" y="61406"/>
            <a:ext cx="10138868" cy="551464"/>
          </a:xfrm>
        </p:spPr>
        <p:txBody>
          <a:bodyPr>
            <a:noAutofit/>
          </a:bodyPr>
          <a:lstStyle/>
          <a:p>
            <a:pPr algn="ctr"/>
            <a:r>
              <a:rPr lang="en-US" altLang="ja-JP" sz="4000" b="1" dirty="0">
                <a:solidFill>
                  <a:schemeClr val="tx1"/>
                </a:solidFill>
                <a:ea typeface="Calibri" panose="020F0502020204030204" pitchFamily="34" charset="0"/>
              </a:rPr>
              <a:t>Positron source and capture line at Sector1</a:t>
            </a:r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pic>
        <p:nvPicPr>
          <p:cNvPr id="7" name="コンテンツ プレースホルダー 7">
            <a:extLst>
              <a:ext uri="{FF2B5EF4-FFF2-40B4-BE49-F238E27FC236}">
                <a16:creationId xmlns:a16="http://schemas.microsoft.com/office/drawing/2014/main" id="{4968816D-A592-48B6-B76C-99210B608D4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7"/>
          <a:stretch/>
        </p:blipFill>
        <p:spPr>
          <a:xfrm>
            <a:off x="1930886" y="2649364"/>
            <a:ext cx="8478171" cy="3758526"/>
          </a:xfrm>
        </p:spPr>
      </p:pic>
      <p:pic>
        <p:nvPicPr>
          <p:cNvPr id="8" name="コンテンツ プレースホルダ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1108" y="1297903"/>
            <a:ext cx="8478171" cy="92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角丸四角形 8"/>
          <p:cNvSpPr/>
          <p:nvPr/>
        </p:nvSpPr>
        <p:spPr>
          <a:xfrm>
            <a:off x="4151487" y="1775351"/>
            <a:ext cx="195973" cy="1306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13508" y="893256"/>
            <a:ext cx="3390672" cy="3157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1452" b="1" dirty="0">
                <a:solidFill>
                  <a:srgbClr val="FF0000"/>
                </a:solidFill>
              </a:rPr>
              <a:t>Positron target and capture section</a:t>
            </a:r>
            <a:endParaRPr lang="ja-JP" altLang="en-US" sz="1452" b="1" dirty="0">
              <a:solidFill>
                <a:srgbClr val="FF0000"/>
              </a:solidFill>
            </a:endParaRPr>
          </a:p>
        </p:txBody>
      </p:sp>
      <p:cxnSp>
        <p:nvCxnSpPr>
          <p:cNvPr id="11" name="直線矢印コネクタ 10"/>
          <p:cNvCxnSpPr>
            <a:stCxn id="10" idx="2"/>
            <a:endCxn id="9" idx="0"/>
          </p:cNvCxnSpPr>
          <p:nvPr/>
        </p:nvCxnSpPr>
        <p:spPr>
          <a:xfrm>
            <a:off x="3608844" y="1209048"/>
            <a:ext cx="640630" cy="56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9" idx="2"/>
          </p:cNvCxnSpPr>
          <p:nvPr/>
        </p:nvCxnSpPr>
        <p:spPr>
          <a:xfrm flipH="1">
            <a:off x="1947004" y="1906000"/>
            <a:ext cx="2302469" cy="74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9" idx="2"/>
          </p:cNvCxnSpPr>
          <p:nvPr/>
        </p:nvCxnSpPr>
        <p:spPr>
          <a:xfrm>
            <a:off x="4249473" y="1906000"/>
            <a:ext cx="6159583" cy="74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276E3B-C6AF-411D-81A5-D5835814646B}"/>
              </a:ext>
            </a:extLst>
          </p:cNvPr>
          <p:cNvSpPr txBox="1"/>
          <p:nvPr/>
        </p:nvSpPr>
        <p:spPr>
          <a:xfrm>
            <a:off x="10213266" y="6491568"/>
            <a:ext cx="194011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Y. Enomoto</a:t>
            </a:r>
            <a:r>
              <a:rPr lang="en-US" altLang="ja-JP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</a:t>
            </a:r>
            <a:endParaRPr lang="ja-JP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A77BE1-C445-49A5-9411-241A66716CDF}"/>
              </a:ext>
            </a:extLst>
          </p:cNvPr>
          <p:cNvSpPr txBox="1"/>
          <p:nvPr/>
        </p:nvSpPr>
        <p:spPr>
          <a:xfrm>
            <a:off x="2994801" y="6001627"/>
            <a:ext cx="4273102" cy="371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target +</a:t>
            </a:r>
            <a:r>
              <a:rPr lang="ja-JP" altLang="en-US" sz="181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flux concentrator (FC)</a:t>
            </a:r>
            <a:endParaRPr lang="ja-JP" altLang="en-US" sz="181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F3D4E7-CAC0-4A1E-BF0F-0469F0E470A3}"/>
              </a:ext>
            </a:extLst>
          </p:cNvPr>
          <p:cNvSpPr txBox="1"/>
          <p:nvPr/>
        </p:nvSpPr>
        <p:spPr>
          <a:xfrm>
            <a:off x="5849920" y="2644412"/>
            <a:ext cx="4782315" cy="65069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 solenoid</a:t>
            </a:r>
          </a:p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aperture S-band acc. Structures (x10)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5D22AE-6D8E-4F0B-97C0-29AFB31AE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290" y="3965337"/>
            <a:ext cx="2243512" cy="2442553"/>
          </a:xfrm>
          <a:prstGeom prst="rect">
            <a:avLst/>
          </a:prstGeom>
        </p:spPr>
      </p:pic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A9A98237-D9D7-4152-BC81-BD799886809D}"/>
              </a:ext>
            </a:extLst>
          </p:cNvPr>
          <p:cNvCxnSpPr>
            <a:cxnSpLocks/>
          </p:cNvCxnSpPr>
          <p:nvPr/>
        </p:nvCxnSpPr>
        <p:spPr>
          <a:xfrm flipV="1">
            <a:off x="5000703" y="5036079"/>
            <a:ext cx="130649" cy="100725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C0A5735D-8A11-4C39-92AC-3C0513103BBF}"/>
              </a:ext>
            </a:extLst>
          </p:cNvPr>
          <p:cNvSpPr txBox="1">
            <a:spLocks/>
          </p:cNvSpPr>
          <p:nvPr/>
        </p:nvSpPr>
        <p:spPr>
          <a:xfrm>
            <a:off x="10610735" y="27878"/>
            <a:ext cx="1528067" cy="318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e+ beam status</a:t>
            </a:r>
            <a:endParaRPr lang="ja-JP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6A97154-F52C-6CCE-AD57-A84975E92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1" y="2327177"/>
            <a:ext cx="4425941" cy="24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4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1B123029-818C-9849-DD00-7265B0FDF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762"/>
            <a:ext cx="12055522" cy="6262237"/>
          </a:xfrm>
          <a:prstGeom prst="rect">
            <a:avLst/>
          </a:prstGeom>
        </p:spPr>
      </p:pic>
      <p:sp>
        <p:nvSpPr>
          <p:cNvPr id="9" name="タイトル 1">
            <a:extLst>
              <a:ext uri="{FF2B5EF4-FFF2-40B4-BE49-F238E27FC236}">
                <a16:creationId xmlns:a16="http://schemas.microsoft.com/office/drawing/2014/main" id="{61745BC0-720D-4A25-892B-0B70EF85A856}"/>
              </a:ext>
            </a:extLst>
          </p:cNvPr>
          <p:cNvSpPr txBox="1">
            <a:spLocks/>
          </p:cNvSpPr>
          <p:nvPr/>
        </p:nvSpPr>
        <p:spPr bwMode="auto">
          <a:xfrm>
            <a:off x="84757" y="49117"/>
            <a:ext cx="10115746" cy="522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ja-JP" sz="3992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e+ bunch charge history (2020a to 2024c)</a:t>
            </a:r>
            <a:endParaRPr lang="ja-JP" altLang="en-US" sz="3992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7DE3AD-9456-4CD0-B404-7095D9BB61F9}"/>
              </a:ext>
            </a:extLst>
          </p:cNvPr>
          <p:cNvSpPr txBox="1"/>
          <p:nvPr/>
        </p:nvSpPr>
        <p:spPr>
          <a:xfrm>
            <a:off x="3627835" y="1517437"/>
            <a:ext cx="1063112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2021a,b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60DC34-2C1D-4789-9726-C0E3748B7C23}"/>
              </a:ext>
            </a:extLst>
          </p:cNvPr>
          <p:cNvSpPr txBox="1"/>
          <p:nvPr/>
        </p:nvSpPr>
        <p:spPr>
          <a:xfrm>
            <a:off x="1510015" y="1477902"/>
            <a:ext cx="1149358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2020a,b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FC69EF-1071-4287-A60C-562425207DFB}"/>
              </a:ext>
            </a:extLst>
          </p:cNvPr>
          <p:cNvSpPr txBox="1"/>
          <p:nvPr/>
        </p:nvSpPr>
        <p:spPr>
          <a:xfrm>
            <a:off x="2724446" y="1504413"/>
            <a:ext cx="861780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2020c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A57E6E4-AD4A-417F-B1BE-90B92A9888B2}"/>
              </a:ext>
            </a:extLst>
          </p:cNvPr>
          <p:cNvSpPr txBox="1"/>
          <p:nvPr/>
        </p:nvSpPr>
        <p:spPr>
          <a:xfrm>
            <a:off x="5911377" y="604859"/>
            <a:ext cx="140134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FF0000"/>
                </a:solidFill>
              </a:rPr>
              <a:t>(after e+ target)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FE44113-EC1E-4E46-A936-BEF57F8D6F3D}"/>
              </a:ext>
            </a:extLst>
          </p:cNvPr>
          <p:cNvSpPr txBox="1"/>
          <p:nvPr/>
        </p:nvSpPr>
        <p:spPr>
          <a:xfrm>
            <a:off x="5893696" y="788801"/>
            <a:ext cx="106311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EE7800"/>
                </a:solidFill>
              </a:rPr>
              <a:t>(before DR)</a:t>
            </a:r>
            <a:endParaRPr lang="ja-JP" altLang="en-US" sz="1200" b="1" dirty="0">
              <a:solidFill>
                <a:srgbClr val="EE78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903EE5-46DF-4B7E-BB87-7B2372A48926}"/>
              </a:ext>
            </a:extLst>
          </p:cNvPr>
          <p:cNvSpPr txBox="1"/>
          <p:nvPr/>
        </p:nvSpPr>
        <p:spPr>
          <a:xfrm>
            <a:off x="5911377" y="1006516"/>
            <a:ext cx="14804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b="1" dirty="0"/>
              <a:t>(Linac end)</a:t>
            </a:r>
            <a:endParaRPr lang="ja-JP" altLang="en-US" sz="12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2B735F-15A6-4F15-81A9-1340AA2C478C}"/>
              </a:ext>
            </a:extLst>
          </p:cNvPr>
          <p:cNvSpPr txBox="1"/>
          <p:nvPr/>
        </p:nvSpPr>
        <p:spPr>
          <a:xfrm>
            <a:off x="5911377" y="1233602"/>
            <a:ext cx="8418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b="1" dirty="0">
                <a:solidFill>
                  <a:srgbClr val="0000FF"/>
                </a:solidFill>
              </a:rPr>
              <a:t>(BT end)</a:t>
            </a:r>
            <a:endParaRPr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CBA216FC-FED1-42B5-B1B7-01E083699E2A}"/>
              </a:ext>
            </a:extLst>
          </p:cNvPr>
          <p:cNvSpPr txBox="1">
            <a:spLocks/>
          </p:cNvSpPr>
          <p:nvPr/>
        </p:nvSpPr>
        <p:spPr>
          <a:xfrm>
            <a:off x="10610735" y="27878"/>
            <a:ext cx="1528067" cy="318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e+ beam status</a:t>
            </a:r>
            <a:endParaRPr lang="ja-JP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4319C2-BA43-239F-482D-BC411D02CA07}"/>
              </a:ext>
            </a:extLst>
          </p:cNvPr>
          <p:cNvSpPr txBox="1"/>
          <p:nvPr/>
        </p:nvSpPr>
        <p:spPr>
          <a:xfrm>
            <a:off x="4828336" y="1537021"/>
            <a:ext cx="841897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2021c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B10007-149B-980A-FE52-DD808DB6DD96}"/>
              </a:ext>
            </a:extLst>
          </p:cNvPr>
          <p:cNvSpPr txBox="1"/>
          <p:nvPr/>
        </p:nvSpPr>
        <p:spPr>
          <a:xfrm>
            <a:off x="5688773" y="1490281"/>
            <a:ext cx="1043818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2022a,b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77BD527-EBD6-67A6-9709-A58A63F9FBBB}"/>
              </a:ext>
            </a:extLst>
          </p:cNvPr>
          <p:cNvSpPr txBox="1"/>
          <p:nvPr/>
        </p:nvSpPr>
        <p:spPr>
          <a:xfrm>
            <a:off x="6847969" y="1525327"/>
            <a:ext cx="848391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2022c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812E2E-AF4C-3347-FB5B-6460F2D001B0}"/>
              </a:ext>
            </a:extLst>
          </p:cNvPr>
          <p:cNvSpPr txBox="1"/>
          <p:nvPr/>
        </p:nvSpPr>
        <p:spPr>
          <a:xfrm>
            <a:off x="2153733" y="3884647"/>
            <a:ext cx="998154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kumimoji="1" lang="en-US" altLang="ja-JP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altLang="ja-JP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FC</a:t>
            </a:r>
          </a:p>
          <a:p>
            <a:pPr algn="ctr"/>
            <a:r>
              <a:rPr lang="ja-JP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lang="en-US" altLang="ja-JP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Solenoid current</a:t>
            </a:r>
            <a:r>
              <a:rPr lang="ja-JP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US" altLang="ja-JP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DB7E06-81D1-C98D-D4C2-25E02D133120}"/>
              </a:ext>
            </a:extLst>
          </p:cNvPr>
          <p:cNvSpPr txBox="1"/>
          <p:nvPr/>
        </p:nvSpPr>
        <p:spPr>
          <a:xfrm>
            <a:off x="1852730" y="2962678"/>
            <a:ext cx="139258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kumimoji="1" lang="en-US" altLang="ja-JP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Steering, BPM</a:t>
            </a:r>
          </a:p>
          <a:p>
            <a:pPr algn="ctr"/>
            <a:r>
              <a:rPr lang="en-US" altLang="ja-JP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Unit 1-5, 1-6</a:t>
            </a:r>
          </a:p>
          <a:p>
            <a:r>
              <a:rPr kumimoji="1" lang="ja-JP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kumimoji="1" lang="en-US" altLang="ja-JP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tuning</a:t>
            </a:r>
            <a:endParaRPr kumimoji="1" lang="ja-JP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206DC4F-7901-96F9-6DA8-C05C316A6F8B}"/>
              </a:ext>
            </a:extLst>
          </p:cNvPr>
          <p:cNvSpPr txBox="1"/>
          <p:nvPr/>
        </p:nvSpPr>
        <p:spPr>
          <a:xfrm>
            <a:off x="3753911" y="2399454"/>
            <a:ext cx="1235212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lang="en-US" altLang="ja-JP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tuning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23794B-93D4-7B83-0DC6-0157DCF04BAD}"/>
              </a:ext>
            </a:extLst>
          </p:cNvPr>
          <p:cNvSpPr txBox="1"/>
          <p:nvPr/>
        </p:nvSpPr>
        <p:spPr>
          <a:xfrm>
            <a:off x="7262273" y="881474"/>
            <a:ext cx="354686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lang="en-US" altLang="ja-JP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Solenoid current</a:t>
            </a:r>
            <a:r>
              <a:rPr lang="ja-JP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(SL_16_)optimization</a:t>
            </a:r>
          </a:p>
          <a:p>
            <a:r>
              <a:rPr lang="ja-JP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lang="en-US" altLang="ja-JP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tuning (primary e- bunch charge </a:t>
            </a:r>
            <a:r>
              <a:rPr lang="ja-JP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r>
              <a:rPr lang="en-US" altLang="ja-JP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7C92633F-C45D-4FF4-9CA8-17E639E6E124}"/>
              </a:ext>
            </a:extLst>
          </p:cNvPr>
          <p:cNvCxnSpPr>
            <a:cxnSpLocks/>
          </p:cNvCxnSpPr>
          <p:nvPr/>
        </p:nvCxnSpPr>
        <p:spPr>
          <a:xfrm flipH="1">
            <a:off x="5227093" y="1438141"/>
            <a:ext cx="2220035" cy="914180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24951F6-D204-521B-2620-97D91189A7B4}"/>
              </a:ext>
            </a:extLst>
          </p:cNvPr>
          <p:cNvSpPr txBox="1"/>
          <p:nvPr/>
        </p:nvSpPr>
        <p:spPr>
          <a:xfrm>
            <a:off x="6753274" y="5363431"/>
            <a:ext cx="2126641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lang="en-US" altLang="ja-JP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decrease bunch charge</a:t>
            </a:r>
          </a:p>
          <a:p>
            <a:r>
              <a:rPr lang="en-US" altLang="ja-JP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(MR request)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14E32B3B-1547-BB18-161C-C64BEA5C3BD9}"/>
              </a:ext>
            </a:extLst>
          </p:cNvPr>
          <p:cNvCxnSpPr>
            <a:cxnSpLocks/>
          </p:cNvCxnSpPr>
          <p:nvPr/>
        </p:nvCxnSpPr>
        <p:spPr>
          <a:xfrm flipH="1" flipV="1">
            <a:off x="6612050" y="3139571"/>
            <a:ext cx="474698" cy="2130699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F94BB41-2A0A-AA4F-D75B-0FEC8E1B3B04}"/>
              </a:ext>
            </a:extLst>
          </p:cNvPr>
          <p:cNvSpPr txBox="1"/>
          <p:nvPr/>
        </p:nvSpPr>
        <p:spPr>
          <a:xfrm>
            <a:off x="7710470" y="1535528"/>
            <a:ext cx="1069181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2023a,b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642F4C3-149F-6091-8F2D-346D719C108C}"/>
              </a:ext>
            </a:extLst>
          </p:cNvPr>
          <p:cNvSpPr txBox="1"/>
          <p:nvPr/>
        </p:nvSpPr>
        <p:spPr>
          <a:xfrm>
            <a:off x="8855743" y="1445707"/>
            <a:ext cx="838258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2023c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AEFC406-B366-16D3-D8DA-F42B349B3E83}"/>
              </a:ext>
            </a:extLst>
          </p:cNvPr>
          <p:cNvSpPr txBox="1"/>
          <p:nvPr/>
        </p:nvSpPr>
        <p:spPr>
          <a:xfrm>
            <a:off x="9739952" y="1510601"/>
            <a:ext cx="1069181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2024a,b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0F90234-2AD8-8817-A3EF-6AF9351B1C73}"/>
              </a:ext>
            </a:extLst>
          </p:cNvPr>
          <p:cNvSpPr txBox="1"/>
          <p:nvPr/>
        </p:nvSpPr>
        <p:spPr>
          <a:xfrm>
            <a:off x="8824915" y="1849414"/>
            <a:ext cx="579416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LS1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3464BBB7-BAD4-20F3-E1DB-1CD278408A38}"/>
              </a:ext>
            </a:extLst>
          </p:cNvPr>
          <p:cNvCxnSpPr>
            <a:cxnSpLocks/>
          </p:cNvCxnSpPr>
          <p:nvPr/>
        </p:nvCxnSpPr>
        <p:spPr>
          <a:xfrm>
            <a:off x="7086748" y="2259159"/>
            <a:ext cx="265320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8414653-D3E9-B118-1327-D5F7E03BA935}"/>
              </a:ext>
            </a:extLst>
          </p:cNvPr>
          <p:cNvSpPr txBox="1"/>
          <p:nvPr/>
        </p:nvSpPr>
        <p:spPr>
          <a:xfrm>
            <a:off x="11051278" y="1525327"/>
            <a:ext cx="857535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2024c</a:t>
            </a:r>
          </a:p>
        </p:txBody>
      </p:sp>
    </p:spTree>
    <p:extLst>
      <p:ext uri="{BB962C8B-B14F-4D97-AF65-F5344CB8AC3E}">
        <p14:creationId xmlns:p14="http://schemas.microsoft.com/office/powerpoint/2010/main" val="407606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BD9AC18E-CD49-E002-1EE0-3E5F808DA460}"/>
              </a:ext>
            </a:extLst>
          </p:cNvPr>
          <p:cNvSpPr txBox="1">
            <a:spLocks/>
          </p:cNvSpPr>
          <p:nvPr/>
        </p:nvSpPr>
        <p:spPr>
          <a:xfrm>
            <a:off x="77337" y="526600"/>
            <a:ext cx="12061465" cy="6246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  <a:p>
            <a:pPr lvl="1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learning based automatic tuning can help to increase the e+ bunch charge (current design goal is 4 nC)</a:t>
            </a:r>
          </a:p>
          <a:p>
            <a:pPr lvl="2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5.5 nC at the end of Sector2</a:t>
            </a:r>
          </a:p>
          <a:p>
            <a:pPr lvl="2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4.2 nC at linac end</a:t>
            </a:r>
          </a:p>
          <a:p>
            <a:pPr lvl="1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 stored current is limited up to 35 mA (radiation safety). This restriction will be increased in the next run.</a:t>
            </a:r>
          </a:p>
          <a:p>
            <a:pPr lvl="1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Flux concentrator operation has been very stable.</a:t>
            </a:r>
          </a:p>
          <a:p>
            <a:pPr lvl="2"/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few times HV down due to controller problem (PXI based digitizer).</a:t>
            </a:r>
          </a:p>
          <a:p>
            <a:pPr lvl="1"/>
            <a:endParaRPr lang="en-US" altLang="ja-JP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</a:t>
            </a:r>
          </a:p>
          <a:p>
            <a:pPr lvl="1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FC control system (Windows/LabVIEW) should be updated to a similar system of pulsed magnet control system</a:t>
            </a:r>
            <a:r>
              <a:rPr lang="ja-JP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(Linux/EPICS</a:t>
            </a:r>
            <a:r>
              <a:rPr lang="ja-JP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IOC).</a:t>
            </a:r>
          </a:p>
          <a:p>
            <a:pPr lvl="1"/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Emittance after DR should be decreased to around design value.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D583E1-D27F-E0E5-9CCE-F213B03A74A1}"/>
              </a:ext>
            </a:extLst>
          </p:cNvPr>
          <p:cNvSpPr txBox="1"/>
          <p:nvPr/>
        </p:nvSpPr>
        <p:spPr>
          <a:xfrm>
            <a:off x="4292401" y="-82554"/>
            <a:ext cx="4128694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e+ beam summary</a:t>
            </a:r>
            <a:endParaRPr lang="ja-JP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D09993-DD14-E502-9A0C-E40DD49D05B3}"/>
              </a:ext>
            </a:extLst>
          </p:cNvPr>
          <p:cNvSpPr txBox="1">
            <a:spLocks/>
          </p:cNvSpPr>
          <p:nvPr/>
        </p:nvSpPr>
        <p:spPr>
          <a:xfrm>
            <a:off x="10610735" y="27878"/>
            <a:ext cx="1528067" cy="318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e+ beam status</a:t>
            </a:r>
            <a:endParaRPr lang="ja-JP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3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1FEAE-FAE6-7355-EF79-0110DC292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D7E2CF9-C1FD-8E3F-EF7C-B5829FBC126C}"/>
              </a:ext>
            </a:extLst>
          </p:cNvPr>
          <p:cNvSpPr txBox="1">
            <a:spLocks/>
          </p:cNvSpPr>
          <p:nvPr/>
        </p:nvSpPr>
        <p:spPr>
          <a:xfrm>
            <a:off x="53198" y="346498"/>
            <a:ext cx="12085604" cy="53948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FB5587-A5CD-0AEE-7B11-0D6FE0098951}"/>
              </a:ext>
            </a:extLst>
          </p:cNvPr>
          <p:cNvSpPr txBox="1"/>
          <p:nvPr/>
        </p:nvSpPr>
        <p:spPr>
          <a:xfrm>
            <a:off x="564610" y="-82554"/>
            <a:ext cx="9736640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e+ beam emittance history at BT1 in 2024abc</a:t>
            </a:r>
            <a:endParaRPr lang="ja-JP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E2067C-3C79-7526-FFBA-D816889FC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8" y="532789"/>
            <a:ext cx="8882743" cy="337506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E3EC371-B0AF-64E3-CF88-37EC80B98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8" y="3624381"/>
            <a:ext cx="8611985" cy="3233619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C160478-DFBA-EFF5-093A-09286D0C94FB}"/>
              </a:ext>
            </a:extLst>
          </p:cNvPr>
          <p:cNvSpPr txBox="1">
            <a:spLocks/>
          </p:cNvSpPr>
          <p:nvPr/>
        </p:nvSpPr>
        <p:spPr>
          <a:xfrm>
            <a:off x="3537489" y="6539380"/>
            <a:ext cx="4696824" cy="318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ja-JP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9887CEA5-4990-C7DE-254A-5894870D50D2}"/>
              </a:ext>
            </a:extLst>
          </p:cNvPr>
          <p:cNvSpPr txBox="1">
            <a:spLocks/>
          </p:cNvSpPr>
          <p:nvPr/>
        </p:nvSpPr>
        <p:spPr>
          <a:xfrm>
            <a:off x="10610735" y="27878"/>
            <a:ext cx="1528067" cy="318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e+ beam status</a:t>
            </a:r>
            <a:endParaRPr lang="ja-JP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8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E08956-1BD5-42F9-808F-7973CE6BD320}"/>
              </a:ext>
            </a:extLst>
          </p:cNvPr>
          <p:cNvSpPr txBox="1"/>
          <p:nvPr/>
        </p:nvSpPr>
        <p:spPr>
          <a:xfrm>
            <a:off x="186047" y="2534900"/>
            <a:ext cx="115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 progress</a:t>
            </a:r>
          </a:p>
        </p:txBody>
      </p:sp>
    </p:spTree>
    <p:extLst>
      <p:ext uri="{BB962C8B-B14F-4D97-AF65-F5344CB8AC3E}">
        <p14:creationId xmlns:p14="http://schemas.microsoft.com/office/powerpoint/2010/main" val="1306440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E15B6F-95BD-16A2-605E-B7D6E751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79" y="211447"/>
            <a:ext cx="6717357" cy="664228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Recent progress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B2E984-F935-6EA4-86CE-125BBFBB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39" y="1209058"/>
            <a:ext cx="11242329" cy="43524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Pulsed magnet control system update</a:t>
            </a:r>
          </a:p>
          <a:p>
            <a:pPr lvl="1"/>
            <a:r>
              <a:rPr lang="en-US" altLang="ja-JP" sz="2800" dirty="0"/>
              <a:t>Control PC hardware and software</a:t>
            </a:r>
            <a:endParaRPr kumimoji="1" lang="en-US" altLang="ja-JP" sz="2800" dirty="0"/>
          </a:p>
          <a:p>
            <a:r>
              <a:rPr kumimoji="1" lang="en-US" altLang="ja-JP" dirty="0"/>
              <a:t>New accelerating structure</a:t>
            </a:r>
          </a:p>
          <a:p>
            <a:endParaRPr kumimoji="1" lang="en-US" altLang="ja-JP" dirty="0"/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Injector upgrade plan (F. Miyahara)</a:t>
            </a:r>
          </a:p>
          <a:p>
            <a:pPr lvl="1"/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Fast Kicker to correct 2nd bunch orbit</a:t>
            </a:r>
          </a:p>
          <a:p>
            <a:pPr lvl="1"/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Beam diagnostics Line with pulsed magnets</a:t>
            </a:r>
          </a:p>
          <a:p>
            <a:pPr lvl="1"/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Beam tuning programs</a:t>
            </a:r>
          </a:p>
          <a:p>
            <a:pPr lvl="1"/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Bigdata analysis</a:t>
            </a:r>
          </a:p>
          <a:p>
            <a:pPr lvl="1"/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</a:rPr>
              <a:t>HER BT Energy Compression System (ECS)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96978A0-60DA-7C40-DABC-B3F1E0BDC19F}"/>
              </a:ext>
            </a:extLst>
          </p:cNvPr>
          <p:cNvSpPr txBox="1">
            <a:spLocks/>
          </p:cNvSpPr>
          <p:nvPr/>
        </p:nvSpPr>
        <p:spPr>
          <a:xfrm>
            <a:off x="10335333" y="27878"/>
            <a:ext cx="1803469" cy="262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 Progress</a:t>
            </a:r>
            <a:endParaRPr lang="ja-JP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3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12E7F9-D091-472A-BBD0-4A1C6EDA5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9"/>
            <a:ext cx="10515600" cy="921833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Contents</a:t>
            </a:r>
            <a:endParaRPr kumimoji="1" lang="ja-JP" alt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F8E7A8-2B79-4CE0-A9DF-2A123D26D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3" y="999368"/>
            <a:ext cx="10515600" cy="5268908"/>
          </a:xfrm>
        </p:spPr>
        <p:txBody>
          <a:bodyPr>
            <a:noAutofit/>
          </a:bodyPr>
          <a:lstStyle/>
          <a:p>
            <a:r>
              <a:rPr kumimoji="1"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Injector outline and operational statistics</a:t>
            </a:r>
          </a:p>
          <a:p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 beam status and issue</a:t>
            </a:r>
          </a:p>
          <a:p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1"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beam status and issue</a:t>
            </a:r>
          </a:p>
          <a:p>
            <a:r>
              <a:rPr kumimoji="1"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 progress</a:t>
            </a:r>
          </a:p>
          <a:p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  <a:p>
            <a:endParaRPr lang="en-US" altLang="ja-JP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Injector status (2) :  M. Yoshida</a:t>
            </a:r>
          </a:p>
          <a:p>
            <a:pPr lvl="1"/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Detailed RF gun status and future plan</a:t>
            </a:r>
          </a:p>
          <a:p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Injector upgrade plan: F. Miyahara</a:t>
            </a:r>
          </a:p>
          <a:p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transport Line: Driss </a:t>
            </a:r>
            <a:r>
              <a:rPr lang="en-US" altLang="ja-JP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Oumbarek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Espinos</a:t>
            </a:r>
          </a:p>
          <a:p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Injection tuning: T. Yoshimoto</a:t>
            </a:r>
          </a:p>
        </p:txBody>
      </p:sp>
    </p:spTree>
    <p:extLst>
      <p:ext uri="{BB962C8B-B14F-4D97-AF65-F5344CB8AC3E}">
        <p14:creationId xmlns:p14="http://schemas.microsoft.com/office/powerpoint/2010/main" val="846586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1">
            <a:extLst>
              <a:ext uri="{FF2B5EF4-FFF2-40B4-BE49-F238E27FC236}">
                <a16:creationId xmlns:a16="http://schemas.microsoft.com/office/drawing/2014/main" id="{17409265-4D22-3ADE-3EDD-68B6F333DBFA}"/>
              </a:ext>
            </a:extLst>
          </p:cNvPr>
          <p:cNvSpPr>
            <a:spLocks noGrp="1"/>
          </p:cNvSpPr>
          <p:nvPr/>
        </p:nvSpPr>
        <p:spPr bwMode="auto">
          <a:xfrm>
            <a:off x="55573" y="467474"/>
            <a:ext cx="5370723" cy="6116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Windows/</a:t>
            </a:r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LabVIEW/PXI system</a:t>
            </a:r>
          </a:p>
          <a:p>
            <a:pPr lvl="1"/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Started since 2017</a:t>
            </a:r>
          </a:p>
          <a:p>
            <a:pPr lvl="1"/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Sometimes control PC or LabVIEW program freeze. </a:t>
            </a:r>
          </a:p>
          <a:p>
            <a:pPr lvl="1"/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takes around 10 minutes or more for restarting system. </a:t>
            </a:r>
          </a:p>
          <a:p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Linux/EPICS IOC/PXI</a:t>
            </a:r>
          </a:p>
          <a:p>
            <a:pPr lvl="1"/>
            <a:r>
              <a:rPr lang="en-US" altLang="ja-JP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Decided to migrate to Linux/EPICS IOC (2022/12)</a:t>
            </a:r>
            <a:endParaRPr lang="en-US" altLang="ja-JP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 DAC&amp;ADC driver (2023/02)</a:t>
            </a:r>
          </a:p>
          <a:p>
            <a:pPr lvl="1"/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EVR driver (2023/03)</a:t>
            </a:r>
          </a:p>
          <a:p>
            <a:pPr lvl="1"/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EPICS IOC (2023/04)</a:t>
            </a:r>
          </a:p>
          <a:p>
            <a:pPr lvl="1"/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 &amp; Monitoring (2023/05)</a:t>
            </a:r>
          </a:p>
          <a:p>
            <a:pPr lvl="1"/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 (2023/06)</a:t>
            </a:r>
          </a:p>
          <a:p>
            <a:pPr lvl="1"/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Revision (2023/07)</a:t>
            </a:r>
          </a:p>
          <a:p>
            <a:pPr lvl="1"/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Stability test (2023/07)</a:t>
            </a:r>
          </a:p>
          <a:p>
            <a:r>
              <a:rPr lang="en-US" altLang="ja-JP" sz="2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system were replaced by new PC and software in 2024 summer shutdown.</a:t>
            </a:r>
          </a:p>
        </p:txBody>
      </p:sp>
      <p:pic>
        <p:nvPicPr>
          <p:cNvPr id="4" name="Picture 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6C0038F-1A89-1594-1F02-85160CBD5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60" y="1002195"/>
            <a:ext cx="2520177" cy="5384769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018DFD8-6FFC-97B3-E0BA-896B9EA8D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97" y="3726362"/>
            <a:ext cx="4169703" cy="2601444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4D42A275-9783-B263-463B-1390A7454DBA}"/>
              </a:ext>
            </a:extLst>
          </p:cNvPr>
          <p:cNvSpPr/>
          <p:nvPr/>
        </p:nvSpPr>
        <p:spPr>
          <a:xfrm rot="3771704">
            <a:off x="9654637" y="3231831"/>
            <a:ext cx="574413" cy="10531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615A4C-71FA-E456-FF10-4BF1FC146DCF}"/>
              </a:ext>
            </a:extLst>
          </p:cNvPr>
          <p:cNvGrpSpPr/>
          <p:nvPr/>
        </p:nvGrpSpPr>
        <p:grpSpPr>
          <a:xfrm>
            <a:off x="5426297" y="1002195"/>
            <a:ext cx="4169704" cy="2617567"/>
            <a:chOff x="4769894" y="1002195"/>
            <a:chExt cx="4653681" cy="2617567"/>
          </a:xfrm>
        </p:grpSpPr>
        <p:pic>
          <p:nvPicPr>
            <p:cNvPr id="6" name="Picture 5" descr="A picture containing electronics, cable, connector, adapter&#10;&#10;Description automatically generated">
              <a:extLst>
                <a:ext uri="{FF2B5EF4-FFF2-40B4-BE49-F238E27FC236}">
                  <a16:creationId xmlns:a16="http://schemas.microsoft.com/office/drawing/2014/main" id="{6306D11D-A3CA-A828-490F-1CCE1264E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895" y="1002195"/>
              <a:ext cx="4653680" cy="261756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CE4E4B-1D80-21B1-2D4C-9C186B50F149}"/>
                </a:ext>
              </a:extLst>
            </p:cNvPr>
            <p:cNvSpPr txBox="1"/>
            <p:nvPr/>
          </p:nvSpPr>
          <p:spPr>
            <a:xfrm>
              <a:off x="7787334" y="3217712"/>
              <a:ext cx="618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highlight>
                    <a:srgbClr val="00FFFF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EVR</a:t>
              </a:r>
              <a:endParaRPr lang="en-US" sz="1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090C1B-174B-3B2A-765C-3A34CA7CF7EF}"/>
                </a:ext>
              </a:extLst>
            </p:cNvPr>
            <p:cNvSpPr txBox="1"/>
            <p:nvPr/>
          </p:nvSpPr>
          <p:spPr>
            <a:xfrm>
              <a:off x="4769894" y="1380231"/>
              <a:ext cx="618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highlight>
                    <a:srgbClr val="00FFFF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DAC</a:t>
              </a:r>
              <a:endParaRPr lang="en-US" sz="1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AFAF3E-C985-A5C7-B2F2-53F205489076}"/>
                </a:ext>
              </a:extLst>
            </p:cNvPr>
            <p:cNvSpPr txBox="1"/>
            <p:nvPr/>
          </p:nvSpPr>
          <p:spPr>
            <a:xfrm>
              <a:off x="4769894" y="1810791"/>
              <a:ext cx="618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highlight>
                    <a:srgbClr val="00FFFF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ADC</a:t>
              </a:r>
              <a:endParaRPr lang="en-US" sz="1400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Arrow: Down 9">
            <a:extLst>
              <a:ext uri="{FF2B5EF4-FFF2-40B4-BE49-F238E27FC236}">
                <a16:creationId xmlns:a16="http://schemas.microsoft.com/office/drawing/2014/main" id="{E99FD0CF-61C4-2906-6B0E-2101FFF8304E}"/>
              </a:ext>
            </a:extLst>
          </p:cNvPr>
          <p:cNvSpPr/>
          <p:nvPr/>
        </p:nvSpPr>
        <p:spPr>
          <a:xfrm rot="6468471">
            <a:off x="9518375" y="1562101"/>
            <a:ext cx="555912" cy="10531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45D2CD2-CE6F-424A-0304-88585FFD6914}"/>
              </a:ext>
            </a:extLst>
          </p:cNvPr>
          <p:cNvSpPr txBox="1">
            <a:spLocks/>
          </p:cNvSpPr>
          <p:nvPr/>
        </p:nvSpPr>
        <p:spPr>
          <a:xfrm>
            <a:off x="733802" y="20667"/>
            <a:ext cx="10515600" cy="547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 baseline="0">
                <a:solidFill>
                  <a:schemeClr val="tx1"/>
                </a:solidFill>
                <a:latin typeface="Times" panose="02020603050405020304" pitchFamily="18" charset="0"/>
                <a:ea typeface="+mj-ea"/>
                <a:cs typeface="Times" panose="02020603050405020304" pitchFamily="18" charset="0"/>
              </a:defRPr>
            </a:lvl1pPr>
          </a:lstStyle>
          <a:p>
            <a:r>
              <a:rPr lang="en-US" altLang="ja-JP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Pulsed magnet control system update</a:t>
            </a:r>
            <a:endParaRPr lang="ja-JP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016AB8-CB51-7947-E326-2F0771814266}"/>
              </a:ext>
            </a:extLst>
          </p:cNvPr>
          <p:cNvSpPr txBox="1"/>
          <p:nvPr/>
        </p:nvSpPr>
        <p:spPr>
          <a:xfrm>
            <a:off x="10696283" y="6467247"/>
            <a:ext cx="144251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Wang</a:t>
            </a:r>
            <a:r>
              <a:rPr lang="en-US" altLang="ja-JP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</a:t>
            </a:r>
            <a:endParaRPr lang="ja-JP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913D8E76-4CDF-A4A7-A73D-C4DC4DA729CE}"/>
              </a:ext>
            </a:extLst>
          </p:cNvPr>
          <p:cNvSpPr txBox="1">
            <a:spLocks/>
          </p:cNvSpPr>
          <p:nvPr/>
        </p:nvSpPr>
        <p:spPr>
          <a:xfrm>
            <a:off x="10335333" y="27878"/>
            <a:ext cx="1803469" cy="262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 Progress</a:t>
            </a:r>
            <a:endParaRPr lang="ja-JP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3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A1792B-29F7-2E28-973D-2BAAA371B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847494"/>
              </p:ext>
            </p:extLst>
          </p:nvPr>
        </p:nvGraphicFramePr>
        <p:xfrm>
          <a:off x="1640115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BFF3F49-2EEC-A6EB-8A53-96A522E30EE3}"/>
              </a:ext>
            </a:extLst>
          </p:cNvPr>
          <p:cNvSpPr txBox="1"/>
          <p:nvPr/>
        </p:nvSpPr>
        <p:spPr>
          <a:xfrm>
            <a:off x="2474975" y="6138333"/>
            <a:ext cx="70818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(*) The PM PC troubles caused by timing system/network packet increase are not included.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397A775-3018-AF86-A2DC-420C819998E8}"/>
              </a:ext>
            </a:extLst>
          </p:cNvPr>
          <p:cNvSpPr/>
          <p:nvPr/>
        </p:nvSpPr>
        <p:spPr>
          <a:xfrm>
            <a:off x="4408091" y="5381898"/>
            <a:ext cx="229906" cy="2299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CED3B49-73A2-2EF0-D2CA-C25D134DF404}"/>
              </a:ext>
            </a:extLst>
          </p:cNvPr>
          <p:cNvSpPr/>
          <p:nvPr/>
        </p:nvSpPr>
        <p:spPr>
          <a:xfrm>
            <a:off x="2740523" y="5362019"/>
            <a:ext cx="229906" cy="2299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12BD69A-27E7-ADFA-81D1-687AC4D97BDC}"/>
              </a:ext>
            </a:extLst>
          </p:cNvPr>
          <p:cNvSpPr/>
          <p:nvPr/>
        </p:nvSpPr>
        <p:spPr>
          <a:xfrm>
            <a:off x="6075658" y="5406199"/>
            <a:ext cx="229906" cy="2299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1CA45EAF-E8FA-45CA-7A30-58531E207125}"/>
              </a:ext>
            </a:extLst>
          </p:cNvPr>
          <p:cNvSpPr/>
          <p:nvPr/>
        </p:nvSpPr>
        <p:spPr>
          <a:xfrm>
            <a:off x="7745442" y="5392945"/>
            <a:ext cx="229906" cy="2299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1D660F3-1FD6-0408-7380-7857C4815E8C}"/>
              </a:ext>
            </a:extLst>
          </p:cNvPr>
          <p:cNvSpPr/>
          <p:nvPr/>
        </p:nvSpPr>
        <p:spPr>
          <a:xfrm>
            <a:off x="9413009" y="5381898"/>
            <a:ext cx="229906" cy="2299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8FE78D06-2FC7-5FFC-BBD9-D114D0E84E1B}"/>
              </a:ext>
            </a:extLst>
          </p:cNvPr>
          <p:cNvSpPr txBox="1">
            <a:spLocks/>
          </p:cNvSpPr>
          <p:nvPr/>
        </p:nvSpPr>
        <p:spPr>
          <a:xfrm>
            <a:off x="8985213" y="3612174"/>
            <a:ext cx="920180" cy="262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Linux</a:t>
            </a:r>
            <a:endParaRPr lang="ja-JP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0B9C7299-58A6-DA96-84C0-DDDA8AEE5980}"/>
              </a:ext>
            </a:extLst>
          </p:cNvPr>
          <p:cNvSpPr txBox="1">
            <a:spLocks/>
          </p:cNvSpPr>
          <p:nvPr/>
        </p:nvSpPr>
        <p:spPr>
          <a:xfrm>
            <a:off x="4109026" y="1342056"/>
            <a:ext cx="1978144" cy="262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Windows /LabVIEW</a:t>
            </a:r>
            <a:endParaRPr lang="ja-JP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B9C62CED-0A30-17B0-11FB-040D4394834F}"/>
              </a:ext>
            </a:extLst>
          </p:cNvPr>
          <p:cNvSpPr txBox="1">
            <a:spLocks/>
          </p:cNvSpPr>
          <p:nvPr/>
        </p:nvSpPr>
        <p:spPr>
          <a:xfrm>
            <a:off x="7967621" y="1706492"/>
            <a:ext cx="1978144" cy="6612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Windows /LabVIEW</a:t>
            </a:r>
          </a:p>
          <a:p>
            <a:pPr marL="0" indent="0" algn="ctr">
              <a:buNone/>
            </a:pPr>
            <a:r>
              <a:rPr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Linux</a:t>
            </a:r>
            <a:endParaRPr lang="ja-JP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AF92C3C-2999-D5F1-DD36-E8E544AAD929}"/>
              </a:ext>
            </a:extLst>
          </p:cNvPr>
          <p:cNvCxnSpPr/>
          <p:nvPr/>
        </p:nvCxnSpPr>
        <p:spPr>
          <a:xfrm>
            <a:off x="2314713" y="1706492"/>
            <a:ext cx="532737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C1158CC-9F49-CD02-338D-27B49DAF0F5E}"/>
              </a:ext>
            </a:extLst>
          </p:cNvPr>
          <p:cNvCxnSpPr>
            <a:cxnSpLocks/>
          </p:cNvCxnSpPr>
          <p:nvPr/>
        </p:nvCxnSpPr>
        <p:spPr>
          <a:xfrm>
            <a:off x="8397461" y="2367722"/>
            <a:ext cx="0" cy="1409148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3A80F189-C50F-82AE-D7BD-3873C57B7F88}"/>
              </a:ext>
            </a:extLst>
          </p:cNvPr>
          <p:cNvSpPr txBox="1">
            <a:spLocks/>
          </p:cNvSpPr>
          <p:nvPr/>
        </p:nvSpPr>
        <p:spPr>
          <a:xfrm>
            <a:off x="10335333" y="27878"/>
            <a:ext cx="1803469" cy="262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 Progress</a:t>
            </a:r>
            <a:endParaRPr lang="ja-JP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1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スクリーンショット 2025-01-09 15.05.49.png" descr="スクリーンショット 2025-01-09 15.05.49.png"/>
          <p:cNvPicPr>
            <a:picLocks noChangeAspect="1"/>
          </p:cNvPicPr>
          <p:nvPr/>
        </p:nvPicPr>
        <p:blipFill>
          <a:blip r:embed="rId3"/>
          <a:srcRect l="54527" t="55464" r="16223" b="10691"/>
          <a:stretch>
            <a:fillRect/>
          </a:stretch>
        </p:blipFill>
        <p:spPr>
          <a:xfrm>
            <a:off x="5679312" y="3475852"/>
            <a:ext cx="2748250" cy="2396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#019_UP VSWR ALL_20241125.PNG" descr="#019_UP VSWR ALL_202411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873" y="3479293"/>
            <a:ext cx="3194844" cy="239613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Production status of new S-band accelerating structures"/>
          <p:cNvSpPr txBox="1"/>
          <p:nvPr/>
        </p:nvSpPr>
        <p:spPr>
          <a:xfrm>
            <a:off x="187992" y="378814"/>
            <a:ext cx="11900858" cy="401281"/>
          </a:xfrm>
          <a:prstGeom prst="rect">
            <a:avLst/>
          </a:prstGeom>
          <a:solidFill>
            <a:srgbClr val="005493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normAutofit/>
          </a:bodyPr>
          <a:lstStyle>
            <a:lvl1pPr defTabSz="1267936">
              <a:lnSpc>
                <a:spcPct val="80000"/>
              </a:lnSpc>
              <a:defRPr sz="4419" b="1" spc="-88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210" dirty="0"/>
              <a:t>Production status of new S-band accelerating structures</a:t>
            </a:r>
          </a:p>
        </p:txBody>
      </p:sp>
      <p:sp>
        <p:nvSpPr>
          <p:cNvPr id="179" name="3-year plan of the S-band structure production (2023-2025)…"/>
          <p:cNvSpPr txBox="1">
            <a:spLocks noGrp="1"/>
          </p:cNvSpPr>
          <p:nvPr>
            <p:ph type="body" sz="half" idx="4294967295"/>
          </p:nvPr>
        </p:nvSpPr>
        <p:spPr>
          <a:xfrm>
            <a:off x="1693370" y="940356"/>
            <a:ext cx="8805261" cy="232475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just" defTabSz="719310">
              <a:spcBef>
                <a:spcPts val="1300"/>
              </a:spcBef>
              <a:buNone/>
              <a:defRPr sz="413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3-year plan of the S-band structure production (2023-2025)</a:t>
            </a:r>
          </a:p>
          <a:p>
            <a:pPr marL="359664" lvl="1" indent="-179832" algn="just" defTabSz="719310">
              <a:spcBef>
                <a:spcPts val="1300"/>
              </a:spcBef>
              <a:buChar char="‣"/>
              <a:defRPr sz="3657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Steady production of 6 structures in FY2024</a:t>
            </a:r>
          </a:p>
          <a:p>
            <a:pPr marL="539496" lvl="2" indent="-179832" algn="just" defTabSz="719310">
              <a:spcBef>
                <a:spcPts val="1300"/>
              </a:spcBef>
              <a:buSzPct val="50000"/>
              <a:buChar char="✴"/>
              <a:defRPr sz="3657" b="1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Four structures completed as designed and ready for RF conditioning</a:t>
            </a:r>
          </a:p>
          <a:p>
            <a:pPr marL="539496" lvl="2" indent="-179832" algn="just" defTabSz="719310">
              <a:spcBef>
                <a:spcPts val="1300"/>
              </a:spcBef>
              <a:buSzPct val="50000"/>
              <a:buChar char="✴"/>
              <a:defRPr sz="3657" b="1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The other two structures in the process of RF tuning</a:t>
            </a:r>
          </a:p>
          <a:p>
            <a:pPr marL="359664" lvl="1" indent="-179832" algn="just" defTabSz="719310">
              <a:spcBef>
                <a:spcPts val="1300"/>
              </a:spcBef>
              <a:buChar char="‣"/>
              <a:defRPr sz="3657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The last 6 structures scheduled to be produced in FY2025</a:t>
            </a:r>
            <a:br>
              <a:rPr dirty="0"/>
            </a:br>
            <a:endParaRPr dirty="0"/>
          </a:p>
        </p:txBody>
      </p:sp>
      <p:pic>
        <p:nvPicPr>
          <p:cNvPr id="180" name="IMG_5002.jpg" descr="IMG_5002.jpg"/>
          <p:cNvPicPr>
            <a:picLocks noChangeAspect="1"/>
          </p:cNvPicPr>
          <p:nvPr/>
        </p:nvPicPr>
        <p:blipFill>
          <a:blip r:embed="rId5"/>
          <a:srcRect t="17535" b="10256"/>
          <a:stretch>
            <a:fillRect/>
          </a:stretch>
        </p:blipFill>
        <p:spPr>
          <a:xfrm>
            <a:off x="534992" y="3477573"/>
            <a:ext cx="4424595" cy="239618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New structure under vacuum-leak test after RF tuning"/>
          <p:cNvSpPr txBox="1"/>
          <p:nvPr/>
        </p:nvSpPr>
        <p:spPr>
          <a:xfrm>
            <a:off x="612258" y="5863699"/>
            <a:ext cx="4270030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tabLst>
                <a:tab pos="1181100" algn="l"/>
              </a:tabLst>
              <a:defRPr sz="2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57200"/>
            <a:r>
              <a:rPr sz="1300"/>
              <a:t>New structure under vacuum-leak test after RF tuning</a:t>
            </a:r>
          </a:p>
        </p:txBody>
      </p:sp>
      <p:sp>
        <p:nvSpPr>
          <p:cNvPr id="182" name="Input VSWR : 1.012…"/>
          <p:cNvSpPr txBox="1"/>
          <p:nvPr/>
        </p:nvSpPr>
        <p:spPr>
          <a:xfrm>
            <a:off x="9128058" y="3980893"/>
            <a:ext cx="1490793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92100">
              <a:defRPr sz="22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100"/>
              <a:t>Input VSWR : 1.012</a:t>
            </a:r>
          </a:p>
          <a:p>
            <a:pPr defTabSz="292100">
              <a:defRPr sz="22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100"/>
              <a:t>Output VSWR : 1.013 </a:t>
            </a:r>
          </a:p>
        </p:txBody>
      </p:sp>
      <p:sp>
        <p:nvSpPr>
          <p:cNvPr id="183" name="Results of fine RF tuning"/>
          <p:cNvSpPr txBox="1"/>
          <p:nvPr/>
        </p:nvSpPr>
        <p:spPr>
          <a:xfrm>
            <a:off x="6472250" y="5963727"/>
            <a:ext cx="4270030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tabLst>
                <a:tab pos="1181100" algn="l"/>
              </a:tabLst>
              <a:defRPr sz="26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57200"/>
            <a:r>
              <a:rPr sz="1300"/>
              <a:t>Results of fine RF tuning</a:t>
            </a:r>
          </a:p>
        </p:txBody>
      </p:sp>
      <p:sp>
        <p:nvSpPr>
          <p:cNvPr id="184" name="Deviation from accelerating phase &lt; 1.7°"/>
          <p:cNvSpPr txBox="1"/>
          <p:nvPr/>
        </p:nvSpPr>
        <p:spPr>
          <a:xfrm>
            <a:off x="5725273" y="5475427"/>
            <a:ext cx="2675412" cy="2128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584200">
              <a:defRPr sz="2100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050"/>
              <a:t>Deviation from accelerating phase &lt; 1.7°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A449A5-4AD4-8C92-6DB5-21E8A2CD4085}"/>
              </a:ext>
            </a:extLst>
          </p:cNvPr>
          <p:cNvSpPr txBox="1"/>
          <p:nvPr/>
        </p:nvSpPr>
        <p:spPr>
          <a:xfrm>
            <a:off x="10696283" y="6467247"/>
            <a:ext cx="144251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 Ego </a:t>
            </a:r>
            <a:r>
              <a:rPr lang="en-US" altLang="ja-JP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al.</a:t>
            </a:r>
            <a:endParaRPr lang="ja-JP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43662D-D46D-99FE-4894-3B527A9120E0}"/>
              </a:ext>
            </a:extLst>
          </p:cNvPr>
          <p:cNvSpPr txBox="1">
            <a:spLocks/>
          </p:cNvSpPr>
          <p:nvPr/>
        </p:nvSpPr>
        <p:spPr>
          <a:xfrm>
            <a:off x="10335333" y="27878"/>
            <a:ext cx="1803469" cy="2626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 Progress</a:t>
            </a:r>
            <a:endParaRPr lang="ja-JP" alt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F9967-3B57-3704-6F7B-91509B46E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9A6D74B-E76C-035A-EAB7-B2738CA80E91}"/>
              </a:ext>
            </a:extLst>
          </p:cNvPr>
          <p:cNvSpPr txBox="1"/>
          <p:nvPr/>
        </p:nvSpPr>
        <p:spPr>
          <a:xfrm>
            <a:off x="2763463" y="0"/>
            <a:ext cx="6771469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 in MAC 2024</a:t>
            </a:r>
            <a:endParaRPr lang="ja-JP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7B2D062F-7623-F55B-0001-421A49986BFB}"/>
              </a:ext>
            </a:extLst>
          </p:cNvPr>
          <p:cNvSpPr txBox="1">
            <a:spLocks/>
          </p:cNvSpPr>
          <p:nvPr/>
        </p:nvSpPr>
        <p:spPr>
          <a:xfrm>
            <a:off x="106396" y="1050230"/>
            <a:ext cx="12085604" cy="47575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R4.1: Priority should be given to optimize the injector and injection for electron bunches.</a:t>
            </a:r>
          </a:p>
          <a:p>
            <a:pPr lvl="1"/>
            <a:r>
              <a:rPr lang="en-US" altLang="ja-JP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rf gun cavity could help the stable e- beam operation.</a:t>
            </a:r>
          </a:p>
          <a:p>
            <a:pPr lvl="1"/>
            <a:r>
              <a:rPr lang="en-US" altLang="ja-JP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Sufficient input power into rf gun cavity can realize the high quality (low emittance, small energy spread) beam with high bunch charge from rf gun.</a:t>
            </a:r>
          </a:p>
          <a:p>
            <a:pPr lvl="1"/>
            <a:endParaRPr lang="en-US" altLang="ja-JP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91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1046FF-3D88-4A90-B50E-1F97BB218D22}"/>
              </a:ext>
            </a:extLst>
          </p:cNvPr>
          <p:cNvSpPr txBox="1"/>
          <p:nvPr/>
        </p:nvSpPr>
        <p:spPr>
          <a:xfrm>
            <a:off x="72237" y="615222"/>
            <a:ext cx="12047526" cy="5937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 overview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Simultaneous top up injection has been successfully conducted.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 beam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Laser system has worked fine without any significant trouble.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Frequent rf gun cavity down due to discharge in the previous run 2024c. Rf gun cavity should be replaced by new one in the near future for stable e- beam operation.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e+ beam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e+ generation system (flux concentrator, power supply, DC solenoid) has worked fine.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learning based automatic tuning can help to increase the e+ bunch charge (current design goal is 4 nC)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5.5 nC at the end of Sector2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4.2 nC at linac end.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Recent progress and future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Pulsed magnet controller availability has been much improved by replacing new Linux-OS/EPICS IOC based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Kicker, beam diagnostics line with pulsed magnets, beam tuning programs, bigdata analysis, HER BT Energy Compression System (ECS) can help improve the beam operation quality.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Improvement of the beam quality reproducibility could be helped by AI/ML technology.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ja-JP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4DACBB-E477-4907-B727-E6E722B0666A}"/>
              </a:ext>
            </a:extLst>
          </p:cNvPr>
          <p:cNvSpPr txBox="1"/>
          <p:nvPr/>
        </p:nvSpPr>
        <p:spPr>
          <a:xfrm>
            <a:off x="5195755" y="-30433"/>
            <a:ext cx="2217915" cy="70788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ja-JP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ja-JP" alt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4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22026942-1E23-4067-AEB4-5241E04BA244}"/>
              </a:ext>
            </a:extLst>
          </p:cNvPr>
          <p:cNvSpPr txBox="1"/>
          <p:nvPr/>
        </p:nvSpPr>
        <p:spPr>
          <a:xfrm>
            <a:off x="3720228" y="2839771"/>
            <a:ext cx="572222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1                         2                      3                 4                  5   </a:t>
            </a:r>
            <a:endParaRPr lang="ja-JP" alt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58"/>
          <p:cNvSpPr>
            <a:spLocks noChangeArrowheads="1"/>
          </p:cNvSpPr>
          <p:nvPr/>
        </p:nvSpPr>
        <p:spPr bwMode="auto">
          <a:xfrm>
            <a:off x="4045230" y="2091534"/>
            <a:ext cx="74613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" name="Rectangle 142"/>
          <p:cNvSpPr>
            <a:spLocks noChangeArrowheads="1"/>
          </p:cNvSpPr>
          <p:nvPr/>
        </p:nvSpPr>
        <p:spPr bwMode="auto">
          <a:xfrm>
            <a:off x="7731126" y="3255084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" name="Line 178"/>
          <p:cNvSpPr>
            <a:spLocks noChangeShapeType="1"/>
          </p:cNvSpPr>
          <p:nvPr/>
        </p:nvSpPr>
        <p:spPr bwMode="auto">
          <a:xfrm flipV="1">
            <a:off x="9396413" y="3270959"/>
            <a:ext cx="1270000" cy="25400"/>
          </a:xfrm>
          <a:prstGeom prst="line">
            <a:avLst/>
          </a:prstGeom>
          <a:noFill/>
          <a:ln w="190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Rectangle 111"/>
          <p:cNvSpPr>
            <a:spLocks noChangeArrowheads="1"/>
          </p:cNvSpPr>
          <p:nvPr/>
        </p:nvSpPr>
        <p:spPr bwMode="auto">
          <a:xfrm>
            <a:off x="3609975" y="325190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pic>
        <p:nvPicPr>
          <p:cNvPr id="10" name="図 243" descr="SKB-DR-layo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9" r="1974" b="8899"/>
          <a:stretch>
            <a:fillRect/>
          </a:stretch>
        </p:blipFill>
        <p:spPr bwMode="auto">
          <a:xfrm>
            <a:off x="5545139" y="1308810"/>
            <a:ext cx="10683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5"/>
          <p:cNvSpPr>
            <a:spLocks noChangeArrowheads="1"/>
          </p:cNvSpPr>
          <p:nvPr/>
        </p:nvSpPr>
        <p:spPr bwMode="auto">
          <a:xfrm>
            <a:off x="4530726" y="3255084"/>
            <a:ext cx="74613" cy="10795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2" name="Line 91"/>
          <p:cNvSpPr>
            <a:spLocks noChangeShapeType="1"/>
          </p:cNvSpPr>
          <p:nvPr/>
        </p:nvSpPr>
        <p:spPr bwMode="auto">
          <a:xfrm>
            <a:off x="2354264" y="3305884"/>
            <a:ext cx="7920037" cy="1588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3" name="Rectangle 108"/>
          <p:cNvSpPr>
            <a:spLocks noChangeArrowheads="1"/>
          </p:cNvSpPr>
          <p:nvPr/>
        </p:nvSpPr>
        <p:spPr bwMode="auto">
          <a:xfrm>
            <a:off x="3233738" y="325190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4" name="Line 87"/>
          <p:cNvSpPr>
            <a:spLocks noChangeShapeType="1"/>
          </p:cNvSpPr>
          <p:nvPr/>
        </p:nvSpPr>
        <p:spPr bwMode="auto">
          <a:xfrm>
            <a:off x="2354264" y="2142248"/>
            <a:ext cx="1677987" cy="1587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5" name="Line 90"/>
          <p:cNvSpPr>
            <a:spLocks noChangeShapeType="1"/>
          </p:cNvSpPr>
          <p:nvPr/>
        </p:nvSpPr>
        <p:spPr bwMode="auto">
          <a:xfrm>
            <a:off x="1668464" y="2529597"/>
            <a:ext cx="1587" cy="61912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6" name="AutoShape 92"/>
          <p:cNvSpPr>
            <a:spLocks noChangeArrowheads="1"/>
          </p:cNvSpPr>
          <p:nvPr/>
        </p:nvSpPr>
        <p:spPr bwMode="auto">
          <a:xfrm>
            <a:off x="2354263" y="1989847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7" name="Rectangle 93"/>
          <p:cNvSpPr>
            <a:spLocks noChangeArrowheads="1"/>
          </p:cNvSpPr>
          <p:nvPr/>
        </p:nvSpPr>
        <p:spPr bwMode="auto">
          <a:xfrm>
            <a:off x="2430463" y="208827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8" name="Rectangle 94"/>
          <p:cNvSpPr>
            <a:spLocks noChangeArrowheads="1"/>
          </p:cNvSpPr>
          <p:nvPr/>
        </p:nvSpPr>
        <p:spPr bwMode="auto">
          <a:xfrm>
            <a:off x="2544763" y="208827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2659063" y="2088272"/>
            <a:ext cx="76200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0" name="Rectangle 96"/>
          <p:cNvSpPr>
            <a:spLocks noChangeArrowheads="1"/>
          </p:cNvSpPr>
          <p:nvPr/>
        </p:nvSpPr>
        <p:spPr bwMode="auto">
          <a:xfrm>
            <a:off x="2774951" y="2088272"/>
            <a:ext cx="74613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1" name="Rectangle 97"/>
          <p:cNvSpPr>
            <a:spLocks noChangeArrowheads="1"/>
          </p:cNvSpPr>
          <p:nvPr/>
        </p:nvSpPr>
        <p:spPr bwMode="auto">
          <a:xfrm>
            <a:off x="2889251" y="208985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2" name="Rectangle 98"/>
          <p:cNvSpPr>
            <a:spLocks noChangeArrowheads="1"/>
          </p:cNvSpPr>
          <p:nvPr/>
        </p:nvSpPr>
        <p:spPr bwMode="auto">
          <a:xfrm>
            <a:off x="3003550" y="208827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3" name="Rectangle 99"/>
          <p:cNvSpPr>
            <a:spLocks noChangeArrowheads="1"/>
          </p:cNvSpPr>
          <p:nvPr/>
        </p:nvSpPr>
        <p:spPr bwMode="auto">
          <a:xfrm>
            <a:off x="3117850" y="208985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4" name="Rectangle 100"/>
          <p:cNvSpPr>
            <a:spLocks noChangeArrowheads="1"/>
          </p:cNvSpPr>
          <p:nvPr/>
        </p:nvSpPr>
        <p:spPr bwMode="auto">
          <a:xfrm>
            <a:off x="3232150" y="208985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5" name="AutoShape 101"/>
          <p:cNvSpPr>
            <a:spLocks noChangeArrowheads="1"/>
          </p:cNvSpPr>
          <p:nvPr/>
        </p:nvSpPr>
        <p:spPr bwMode="auto">
          <a:xfrm>
            <a:off x="2355850" y="3153484"/>
            <a:ext cx="10414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6" name="Rectangle 102"/>
          <p:cNvSpPr>
            <a:spLocks noChangeArrowheads="1"/>
          </p:cNvSpPr>
          <p:nvPr/>
        </p:nvSpPr>
        <p:spPr bwMode="auto">
          <a:xfrm>
            <a:off x="2432051" y="325190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7" name="Rectangle 103"/>
          <p:cNvSpPr>
            <a:spLocks noChangeArrowheads="1"/>
          </p:cNvSpPr>
          <p:nvPr/>
        </p:nvSpPr>
        <p:spPr bwMode="auto">
          <a:xfrm>
            <a:off x="2546350" y="325190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8" name="Rectangle 104"/>
          <p:cNvSpPr>
            <a:spLocks noChangeArrowheads="1"/>
          </p:cNvSpPr>
          <p:nvPr/>
        </p:nvSpPr>
        <p:spPr bwMode="auto">
          <a:xfrm>
            <a:off x="2660650" y="325190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9" name="Rectangle 105"/>
          <p:cNvSpPr>
            <a:spLocks noChangeArrowheads="1"/>
          </p:cNvSpPr>
          <p:nvPr/>
        </p:nvSpPr>
        <p:spPr bwMode="auto">
          <a:xfrm>
            <a:off x="2774950" y="325190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0" name="Rectangle 106"/>
          <p:cNvSpPr>
            <a:spLocks noChangeArrowheads="1"/>
          </p:cNvSpPr>
          <p:nvPr/>
        </p:nvSpPr>
        <p:spPr bwMode="auto">
          <a:xfrm>
            <a:off x="2890838" y="3253497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1" name="Rectangle 107"/>
          <p:cNvSpPr>
            <a:spLocks noChangeArrowheads="1"/>
          </p:cNvSpPr>
          <p:nvPr/>
        </p:nvSpPr>
        <p:spPr bwMode="auto">
          <a:xfrm>
            <a:off x="3005138" y="3251909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2" name="Rectangle 108"/>
          <p:cNvSpPr>
            <a:spLocks noChangeArrowheads="1"/>
          </p:cNvSpPr>
          <p:nvPr/>
        </p:nvSpPr>
        <p:spPr bwMode="auto">
          <a:xfrm>
            <a:off x="3119438" y="325349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3" name="AutoShape 110"/>
          <p:cNvSpPr>
            <a:spLocks noChangeArrowheads="1"/>
          </p:cNvSpPr>
          <p:nvPr/>
        </p:nvSpPr>
        <p:spPr bwMode="auto">
          <a:xfrm>
            <a:off x="3549651" y="3155072"/>
            <a:ext cx="1166813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4" name="Rectangle 111"/>
          <p:cNvSpPr>
            <a:spLocks noChangeArrowheads="1"/>
          </p:cNvSpPr>
          <p:nvPr/>
        </p:nvSpPr>
        <p:spPr bwMode="auto">
          <a:xfrm>
            <a:off x="3725863" y="325349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5" name="Rectangle 112"/>
          <p:cNvSpPr>
            <a:spLocks noChangeArrowheads="1"/>
          </p:cNvSpPr>
          <p:nvPr/>
        </p:nvSpPr>
        <p:spPr bwMode="auto">
          <a:xfrm>
            <a:off x="3840163" y="325349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6" name="Rectangle 115"/>
          <p:cNvSpPr>
            <a:spLocks noChangeArrowheads="1"/>
          </p:cNvSpPr>
          <p:nvPr/>
        </p:nvSpPr>
        <p:spPr bwMode="auto">
          <a:xfrm>
            <a:off x="4184651" y="3255084"/>
            <a:ext cx="74613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7" name="Rectangle 116"/>
          <p:cNvSpPr>
            <a:spLocks noChangeArrowheads="1"/>
          </p:cNvSpPr>
          <p:nvPr/>
        </p:nvSpPr>
        <p:spPr bwMode="auto">
          <a:xfrm>
            <a:off x="4298950" y="3253497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8" name="Rectangle 117"/>
          <p:cNvSpPr>
            <a:spLocks noChangeArrowheads="1"/>
          </p:cNvSpPr>
          <p:nvPr/>
        </p:nvSpPr>
        <p:spPr bwMode="auto">
          <a:xfrm>
            <a:off x="4413250" y="3255084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9" name="AutoShape 119"/>
          <p:cNvSpPr>
            <a:spLocks noChangeArrowheads="1"/>
          </p:cNvSpPr>
          <p:nvPr/>
        </p:nvSpPr>
        <p:spPr bwMode="auto">
          <a:xfrm>
            <a:off x="4868863" y="3155072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0" name="Rectangle 120"/>
          <p:cNvSpPr>
            <a:spLocks noChangeArrowheads="1"/>
          </p:cNvSpPr>
          <p:nvPr/>
        </p:nvSpPr>
        <p:spPr bwMode="auto">
          <a:xfrm>
            <a:off x="4945063" y="3253497"/>
            <a:ext cx="76200" cy="10795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1" name="Rectangle 121"/>
          <p:cNvSpPr>
            <a:spLocks noChangeArrowheads="1"/>
          </p:cNvSpPr>
          <p:nvPr/>
        </p:nvSpPr>
        <p:spPr bwMode="auto">
          <a:xfrm>
            <a:off x="5059363" y="325349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2" name="Rectangle 122"/>
          <p:cNvSpPr>
            <a:spLocks noChangeArrowheads="1"/>
          </p:cNvSpPr>
          <p:nvPr/>
        </p:nvSpPr>
        <p:spPr bwMode="auto">
          <a:xfrm>
            <a:off x="5173663" y="325349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3" name="Rectangle 123"/>
          <p:cNvSpPr>
            <a:spLocks noChangeArrowheads="1"/>
          </p:cNvSpPr>
          <p:nvPr/>
        </p:nvSpPr>
        <p:spPr bwMode="auto">
          <a:xfrm>
            <a:off x="5289551" y="325349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4" name="Rectangle 124"/>
          <p:cNvSpPr>
            <a:spLocks noChangeArrowheads="1"/>
          </p:cNvSpPr>
          <p:nvPr/>
        </p:nvSpPr>
        <p:spPr bwMode="auto">
          <a:xfrm>
            <a:off x="5403851" y="3255084"/>
            <a:ext cx="74613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5" name="Rectangle 125"/>
          <p:cNvSpPr>
            <a:spLocks noChangeArrowheads="1"/>
          </p:cNvSpPr>
          <p:nvPr/>
        </p:nvSpPr>
        <p:spPr bwMode="auto">
          <a:xfrm>
            <a:off x="5518150" y="325349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6" name="Rectangle 126"/>
          <p:cNvSpPr>
            <a:spLocks noChangeArrowheads="1"/>
          </p:cNvSpPr>
          <p:nvPr/>
        </p:nvSpPr>
        <p:spPr bwMode="auto">
          <a:xfrm>
            <a:off x="5632450" y="3255084"/>
            <a:ext cx="76200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7" name="Rectangle 127"/>
          <p:cNvSpPr>
            <a:spLocks noChangeArrowheads="1"/>
          </p:cNvSpPr>
          <p:nvPr/>
        </p:nvSpPr>
        <p:spPr bwMode="auto">
          <a:xfrm>
            <a:off x="5746750" y="3255084"/>
            <a:ext cx="76200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8" name="AutoShape 128"/>
          <p:cNvSpPr>
            <a:spLocks noChangeArrowheads="1"/>
          </p:cNvSpPr>
          <p:nvPr/>
        </p:nvSpPr>
        <p:spPr bwMode="auto">
          <a:xfrm>
            <a:off x="6196013" y="3155072"/>
            <a:ext cx="95885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9" name="Rectangle 130"/>
          <p:cNvSpPr>
            <a:spLocks noChangeArrowheads="1"/>
          </p:cNvSpPr>
          <p:nvPr/>
        </p:nvSpPr>
        <p:spPr bwMode="auto">
          <a:xfrm>
            <a:off x="6278563" y="325349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0" name="Rectangle 131"/>
          <p:cNvSpPr>
            <a:spLocks noChangeArrowheads="1"/>
          </p:cNvSpPr>
          <p:nvPr/>
        </p:nvSpPr>
        <p:spPr bwMode="auto">
          <a:xfrm>
            <a:off x="6392863" y="325349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1" name="Rectangle 132"/>
          <p:cNvSpPr>
            <a:spLocks noChangeArrowheads="1"/>
          </p:cNvSpPr>
          <p:nvPr/>
        </p:nvSpPr>
        <p:spPr bwMode="auto">
          <a:xfrm>
            <a:off x="6508751" y="325349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2" name="Rectangle 133"/>
          <p:cNvSpPr>
            <a:spLocks noChangeArrowheads="1"/>
          </p:cNvSpPr>
          <p:nvPr/>
        </p:nvSpPr>
        <p:spPr bwMode="auto">
          <a:xfrm>
            <a:off x="6623051" y="3255084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3" name="Rectangle 134"/>
          <p:cNvSpPr>
            <a:spLocks noChangeArrowheads="1"/>
          </p:cNvSpPr>
          <p:nvPr/>
        </p:nvSpPr>
        <p:spPr bwMode="auto">
          <a:xfrm>
            <a:off x="6737350" y="325349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4" name="Rectangle 135"/>
          <p:cNvSpPr>
            <a:spLocks noChangeArrowheads="1"/>
          </p:cNvSpPr>
          <p:nvPr/>
        </p:nvSpPr>
        <p:spPr bwMode="auto">
          <a:xfrm>
            <a:off x="6851650" y="325508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5" name="Rectangle 136"/>
          <p:cNvSpPr>
            <a:spLocks noChangeArrowheads="1"/>
          </p:cNvSpPr>
          <p:nvPr/>
        </p:nvSpPr>
        <p:spPr bwMode="auto">
          <a:xfrm>
            <a:off x="6965950" y="325508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6" name="AutoShape 137"/>
          <p:cNvSpPr>
            <a:spLocks noChangeArrowheads="1"/>
          </p:cNvSpPr>
          <p:nvPr/>
        </p:nvSpPr>
        <p:spPr bwMode="auto">
          <a:xfrm>
            <a:off x="7307263" y="3153484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7" name="Rectangle 138"/>
          <p:cNvSpPr>
            <a:spLocks noChangeArrowheads="1"/>
          </p:cNvSpPr>
          <p:nvPr/>
        </p:nvSpPr>
        <p:spPr bwMode="auto">
          <a:xfrm>
            <a:off x="7383463" y="325190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8" name="Rectangle 139"/>
          <p:cNvSpPr>
            <a:spLocks noChangeArrowheads="1"/>
          </p:cNvSpPr>
          <p:nvPr/>
        </p:nvSpPr>
        <p:spPr bwMode="auto">
          <a:xfrm>
            <a:off x="7497763" y="325190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9" name="Rectangle 140"/>
          <p:cNvSpPr>
            <a:spLocks noChangeArrowheads="1"/>
          </p:cNvSpPr>
          <p:nvPr/>
        </p:nvSpPr>
        <p:spPr bwMode="auto">
          <a:xfrm>
            <a:off x="7612063" y="325190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0" name="Rectangle 142"/>
          <p:cNvSpPr>
            <a:spLocks noChangeArrowheads="1"/>
          </p:cNvSpPr>
          <p:nvPr/>
        </p:nvSpPr>
        <p:spPr bwMode="auto">
          <a:xfrm>
            <a:off x="7842251" y="325349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1" name="Rectangle 143"/>
          <p:cNvSpPr>
            <a:spLocks noChangeArrowheads="1"/>
          </p:cNvSpPr>
          <p:nvPr/>
        </p:nvSpPr>
        <p:spPr bwMode="auto">
          <a:xfrm>
            <a:off x="7956550" y="325190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2" name="Rectangle 144"/>
          <p:cNvSpPr>
            <a:spLocks noChangeArrowheads="1"/>
          </p:cNvSpPr>
          <p:nvPr/>
        </p:nvSpPr>
        <p:spPr bwMode="auto">
          <a:xfrm>
            <a:off x="8070850" y="325349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3" name="Rectangle 145"/>
          <p:cNvSpPr>
            <a:spLocks noChangeArrowheads="1"/>
          </p:cNvSpPr>
          <p:nvPr/>
        </p:nvSpPr>
        <p:spPr bwMode="auto">
          <a:xfrm>
            <a:off x="8185150" y="325349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4" name="AutoShape 146"/>
          <p:cNvSpPr>
            <a:spLocks noChangeArrowheads="1"/>
          </p:cNvSpPr>
          <p:nvPr/>
        </p:nvSpPr>
        <p:spPr bwMode="auto">
          <a:xfrm>
            <a:off x="8526463" y="3155072"/>
            <a:ext cx="957262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5" name="Rectangle 147"/>
          <p:cNvSpPr>
            <a:spLocks noChangeArrowheads="1"/>
          </p:cNvSpPr>
          <p:nvPr/>
        </p:nvSpPr>
        <p:spPr bwMode="auto">
          <a:xfrm>
            <a:off x="8602663" y="3253497"/>
            <a:ext cx="76200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6" name="Rectangle 148"/>
          <p:cNvSpPr>
            <a:spLocks noChangeArrowheads="1"/>
          </p:cNvSpPr>
          <p:nvPr/>
        </p:nvSpPr>
        <p:spPr bwMode="auto">
          <a:xfrm>
            <a:off x="8716963" y="3253497"/>
            <a:ext cx="76200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7" name="Rectangle 149"/>
          <p:cNvSpPr>
            <a:spLocks noChangeArrowheads="1"/>
          </p:cNvSpPr>
          <p:nvPr/>
        </p:nvSpPr>
        <p:spPr bwMode="auto">
          <a:xfrm>
            <a:off x="8831263" y="325349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8" name="Rectangle 150"/>
          <p:cNvSpPr>
            <a:spLocks noChangeArrowheads="1"/>
          </p:cNvSpPr>
          <p:nvPr/>
        </p:nvSpPr>
        <p:spPr bwMode="auto">
          <a:xfrm>
            <a:off x="8947151" y="325349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9" name="Rectangle 151"/>
          <p:cNvSpPr>
            <a:spLocks noChangeArrowheads="1"/>
          </p:cNvSpPr>
          <p:nvPr/>
        </p:nvSpPr>
        <p:spPr bwMode="auto">
          <a:xfrm>
            <a:off x="9061451" y="3255084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0" name="Rectangle 152"/>
          <p:cNvSpPr>
            <a:spLocks noChangeArrowheads="1"/>
          </p:cNvSpPr>
          <p:nvPr/>
        </p:nvSpPr>
        <p:spPr bwMode="auto">
          <a:xfrm>
            <a:off x="9175750" y="325349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1" name="Rectangle 153"/>
          <p:cNvSpPr>
            <a:spLocks noChangeArrowheads="1"/>
          </p:cNvSpPr>
          <p:nvPr/>
        </p:nvSpPr>
        <p:spPr bwMode="auto">
          <a:xfrm>
            <a:off x="9290050" y="325508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2" name="Rectangle 154"/>
          <p:cNvSpPr>
            <a:spLocks noChangeArrowheads="1"/>
          </p:cNvSpPr>
          <p:nvPr/>
        </p:nvSpPr>
        <p:spPr bwMode="auto">
          <a:xfrm>
            <a:off x="9404350" y="3255084"/>
            <a:ext cx="76200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3" name="AutoShape 155"/>
          <p:cNvSpPr>
            <a:spLocks noChangeArrowheads="1"/>
          </p:cNvSpPr>
          <p:nvPr/>
        </p:nvSpPr>
        <p:spPr bwMode="auto">
          <a:xfrm>
            <a:off x="3611563" y="1991434"/>
            <a:ext cx="680758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4" name="Rectangle 156"/>
          <p:cNvSpPr>
            <a:spLocks noChangeArrowheads="1"/>
          </p:cNvSpPr>
          <p:nvPr/>
        </p:nvSpPr>
        <p:spPr bwMode="auto">
          <a:xfrm>
            <a:off x="3687763" y="2089859"/>
            <a:ext cx="76200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5" name="Rectangle 157"/>
          <p:cNvSpPr>
            <a:spLocks noChangeArrowheads="1"/>
          </p:cNvSpPr>
          <p:nvPr/>
        </p:nvSpPr>
        <p:spPr bwMode="auto">
          <a:xfrm>
            <a:off x="3802063" y="2089859"/>
            <a:ext cx="76200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6" name="Rectangle 158"/>
          <p:cNvSpPr>
            <a:spLocks noChangeArrowheads="1"/>
          </p:cNvSpPr>
          <p:nvPr/>
        </p:nvSpPr>
        <p:spPr bwMode="auto">
          <a:xfrm>
            <a:off x="3917951" y="2089859"/>
            <a:ext cx="74613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7" name="Line 169"/>
          <p:cNvSpPr>
            <a:spLocks noChangeShapeType="1"/>
          </p:cNvSpPr>
          <p:nvPr/>
        </p:nvSpPr>
        <p:spPr bwMode="auto">
          <a:xfrm flipV="1">
            <a:off x="5964239" y="3137609"/>
            <a:ext cx="192087" cy="173038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78" name="Line 176"/>
          <p:cNvSpPr>
            <a:spLocks noChangeShapeType="1"/>
          </p:cNvSpPr>
          <p:nvPr/>
        </p:nvSpPr>
        <p:spPr bwMode="auto">
          <a:xfrm>
            <a:off x="2166939" y="2142248"/>
            <a:ext cx="2014851" cy="0"/>
          </a:xfrm>
          <a:prstGeom prst="line">
            <a:avLst/>
          </a:prstGeom>
          <a:noFill/>
          <a:ln w="38100">
            <a:solidFill>
              <a:srgbClr val="00B0F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9" name="AutoShape 88"/>
          <p:cNvSpPr>
            <a:spLocks/>
          </p:cNvSpPr>
          <p:nvPr/>
        </p:nvSpPr>
        <p:spPr bwMode="auto">
          <a:xfrm flipH="1">
            <a:off x="1668464" y="2129548"/>
            <a:ext cx="1298575" cy="1176337"/>
          </a:xfrm>
          <a:custGeom>
            <a:avLst/>
            <a:gdLst>
              <a:gd name="T0" fmla="*/ 719931 w 1439862"/>
              <a:gd name="T1" fmla="*/ 0 h 1439863"/>
              <a:gd name="T2" fmla="*/ 719931 w 1439862"/>
              <a:gd name="T3" fmla="*/ 719932 h 1439863"/>
              <a:gd name="T4" fmla="*/ 1439402 w 1439862"/>
              <a:gd name="T5" fmla="*/ 694206 h 1439863"/>
              <a:gd name="T6" fmla="*/ 719931 w 1439862"/>
              <a:gd name="T7" fmla="*/ 0 h 1439863"/>
              <a:gd name="T8" fmla="*/ 1439402 w 1439862"/>
              <a:gd name="T9" fmla="*/ 694206 h 1439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2" h="1439863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  <a:lnTo>
                  <a:pt x="719931" y="719932"/>
                </a:lnTo>
                <a:close/>
              </a:path>
              <a:path w="1439862" h="1439863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0" name="AutoShape 89"/>
          <p:cNvSpPr>
            <a:spLocks noChangeArrowheads="1"/>
          </p:cNvSpPr>
          <p:nvPr/>
        </p:nvSpPr>
        <p:spPr bwMode="auto">
          <a:xfrm rot="16200000" flipH="1">
            <a:off x="1803401" y="1997785"/>
            <a:ext cx="1176337" cy="1439862"/>
          </a:xfrm>
          <a:custGeom>
            <a:avLst/>
            <a:gdLst>
              <a:gd name="T0" fmla="*/ 719931 w 1439863"/>
              <a:gd name="T1" fmla="*/ 0 h 1439862"/>
              <a:gd name="T2" fmla="*/ 719932 w 1439863"/>
              <a:gd name="T3" fmla="*/ 719931 h 1439862"/>
              <a:gd name="T4" fmla="*/ 1439403 w 1439863"/>
              <a:gd name="T5" fmla="*/ 694206 h 1439862"/>
              <a:gd name="T6" fmla="*/ 719931 w 1439863"/>
              <a:gd name="T7" fmla="*/ 0 h 1439862"/>
              <a:gd name="T8" fmla="*/ 1439403 w 1439863"/>
              <a:gd name="T9" fmla="*/ 694206 h 1439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3" h="1439862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  <a:lnTo>
                  <a:pt x="719932" y="719931"/>
                </a:lnTo>
                <a:close/>
              </a:path>
              <a:path w="1439863" h="1439862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1" name="AutoShape 177"/>
          <p:cNvSpPr>
            <a:spLocks/>
          </p:cNvSpPr>
          <p:nvPr/>
        </p:nvSpPr>
        <p:spPr bwMode="auto">
          <a:xfrm>
            <a:off x="1679575" y="2197809"/>
            <a:ext cx="1042988" cy="1022350"/>
          </a:xfrm>
          <a:custGeom>
            <a:avLst/>
            <a:gdLst>
              <a:gd name="T0" fmla="*/ 175447 w 1042988"/>
              <a:gd name="T1" fmla="*/ 1093403 h 1250950"/>
              <a:gd name="T2" fmla="*/ 521494 w 1042988"/>
              <a:gd name="T3" fmla="*/ 625475 h 1250950"/>
              <a:gd name="T4" fmla="*/ 71582 w 1042988"/>
              <a:gd name="T5" fmla="*/ 309201 h 1250950"/>
              <a:gd name="T6" fmla="*/ 0 w 1042988"/>
              <a:gd name="T7" fmla="*/ 309201 h 1250950"/>
              <a:gd name="T8" fmla="*/ 175447 w 1042988"/>
              <a:gd name="T9" fmla="*/ 1093403 h 1250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42988" h="1250950" stroke="0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  <a:lnTo>
                  <a:pt x="521494" y="625475"/>
                </a:lnTo>
                <a:close/>
              </a:path>
              <a:path w="1042988" h="1250950" fill="none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</a:path>
            </a:pathLst>
          </a:custGeom>
          <a:noFill/>
          <a:ln w="57023">
            <a:solidFill>
              <a:srgbClr val="00B0F0"/>
            </a:solidFill>
            <a:round/>
            <a:headEnd type="triangle" w="med" len="med"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2" name="Line 179"/>
          <p:cNvSpPr>
            <a:spLocks noChangeShapeType="1"/>
          </p:cNvSpPr>
          <p:nvPr/>
        </p:nvSpPr>
        <p:spPr bwMode="auto">
          <a:xfrm flipV="1">
            <a:off x="4146015" y="3305884"/>
            <a:ext cx="1845211" cy="0"/>
          </a:xfrm>
          <a:prstGeom prst="line">
            <a:avLst/>
          </a:prstGeom>
          <a:noFill/>
          <a:ln w="3810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3" name="Line 178"/>
          <p:cNvSpPr>
            <a:spLocks noChangeShapeType="1"/>
          </p:cNvSpPr>
          <p:nvPr/>
        </p:nvSpPr>
        <p:spPr bwMode="auto">
          <a:xfrm>
            <a:off x="2403475" y="3312234"/>
            <a:ext cx="1648896" cy="0"/>
          </a:xfrm>
          <a:prstGeom prst="line">
            <a:avLst/>
          </a:prstGeom>
          <a:noFill/>
          <a:ln w="38100">
            <a:solidFill>
              <a:srgbClr val="00B0F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4" name="Line 180"/>
          <p:cNvSpPr>
            <a:spLocks noChangeShapeType="1"/>
          </p:cNvSpPr>
          <p:nvPr/>
        </p:nvSpPr>
        <p:spPr bwMode="auto">
          <a:xfrm>
            <a:off x="6161088" y="3305884"/>
            <a:ext cx="3567112" cy="1588"/>
          </a:xfrm>
          <a:prstGeom prst="line">
            <a:avLst/>
          </a:prstGeom>
          <a:noFill/>
          <a:ln w="3810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5" name="Line 180"/>
          <p:cNvSpPr>
            <a:spLocks noChangeShapeType="1"/>
          </p:cNvSpPr>
          <p:nvPr/>
        </p:nvSpPr>
        <p:spPr bwMode="auto">
          <a:xfrm>
            <a:off x="9939338" y="3302710"/>
            <a:ext cx="635000" cy="157163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6" name="アーチ 85"/>
          <p:cNvSpPr/>
          <p:nvPr/>
        </p:nvSpPr>
        <p:spPr bwMode="auto">
          <a:xfrm>
            <a:off x="9693276" y="3240797"/>
            <a:ext cx="252413" cy="139700"/>
          </a:xfrm>
          <a:prstGeom prst="blockArc">
            <a:avLst/>
          </a:prstGeom>
          <a:solidFill>
            <a:srgbClr val="800000"/>
          </a:solidFill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8000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円/楕円 86"/>
          <p:cNvSpPr/>
          <p:nvPr/>
        </p:nvSpPr>
        <p:spPr bwMode="auto">
          <a:xfrm>
            <a:off x="10180638" y="3305884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円/楕円 87"/>
          <p:cNvSpPr/>
          <p:nvPr/>
        </p:nvSpPr>
        <p:spPr bwMode="auto">
          <a:xfrm>
            <a:off x="10023475" y="3264609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テキスト ボックス 212"/>
          <p:cNvSpPr txBox="1">
            <a:spLocks noChangeArrowheads="1"/>
          </p:cNvSpPr>
          <p:nvPr/>
        </p:nvSpPr>
        <p:spPr bwMode="auto">
          <a:xfrm>
            <a:off x="6472239" y="1653297"/>
            <a:ext cx="139858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 GeV e+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Damping Ring</a:t>
            </a:r>
          </a:p>
        </p:txBody>
      </p:sp>
      <p:sp>
        <p:nvSpPr>
          <p:cNvPr id="90" name="Line 1"/>
          <p:cNvSpPr>
            <a:spLocks noChangeShapeType="1"/>
          </p:cNvSpPr>
          <p:nvPr/>
        </p:nvSpPr>
        <p:spPr bwMode="auto">
          <a:xfrm flipH="1" flipV="1">
            <a:off x="6003925" y="3137610"/>
            <a:ext cx="192088" cy="182563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91" name="円/楕円 90"/>
          <p:cNvSpPr/>
          <p:nvPr/>
        </p:nvSpPr>
        <p:spPr bwMode="auto">
          <a:xfrm>
            <a:off x="4038831" y="3260790"/>
            <a:ext cx="104308" cy="1043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92" name="直線コネクタ 91"/>
          <p:cNvCxnSpPr/>
          <p:nvPr/>
        </p:nvCxnSpPr>
        <p:spPr bwMode="auto">
          <a:xfrm rot="5400000">
            <a:off x="6223001" y="2807410"/>
            <a:ext cx="136525" cy="34925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 bwMode="auto">
          <a:xfrm>
            <a:off x="5656264" y="2528009"/>
            <a:ext cx="14287" cy="1397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233"/>
          <p:cNvSpPr txBox="1">
            <a:spLocks noChangeArrowheads="1"/>
          </p:cNvSpPr>
          <p:nvPr/>
        </p:nvSpPr>
        <p:spPr bwMode="auto">
          <a:xfrm>
            <a:off x="6396038" y="2715334"/>
            <a:ext cx="315912" cy="147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ECS</a:t>
            </a:r>
            <a:endParaRPr lang="ja-JP" altLang="en-US" sz="1200" b="1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テキスト ボックス 94"/>
          <p:cNvSpPr txBox="1"/>
          <p:nvPr/>
        </p:nvSpPr>
        <p:spPr bwMode="auto">
          <a:xfrm>
            <a:off x="5221288" y="2542298"/>
            <a:ext cx="3238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ja-JP" sz="12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BCS</a:t>
            </a:r>
            <a:endParaRPr lang="ja-JP" altLang="en-US" sz="12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96" name="Line 178"/>
          <p:cNvSpPr>
            <a:spLocks noChangeShapeType="1"/>
          </p:cNvSpPr>
          <p:nvPr/>
        </p:nvSpPr>
        <p:spPr bwMode="auto">
          <a:xfrm>
            <a:off x="6159062" y="3364622"/>
            <a:ext cx="3564376" cy="0"/>
          </a:xfrm>
          <a:prstGeom prst="line">
            <a:avLst/>
          </a:prstGeom>
          <a:noFill/>
          <a:ln w="38100">
            <a:solidFill>
              <a:srgbClr val="00B0F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7" name="Line 178"/>
          <p:cNvSpPr>
            <a:spLocks noChangeShapeType="1"/>
          </p:cNvSpPr>
          <p:nvPr/>
        </p:nvSpPr>
        <p:spPr bwMode="auto">
          <a:xfrm>
            <a:off x="9647238" y="3370972"/>
            <a:ext cx="881062" cy="241300"/>
          </a:xfrm>
          <a:prstGeom prst="line">
            <a:avLst/>
          </a:prstGeom>
          <a:noFill/>
          <a:ln w="57023">
            <a:solidFill>
              <a:srgbClr val="00B0F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8" name="円/楕円 97"/>
          <p:cNvSpPr/>
          <p:nvPr/>
        </p:nvSpPr>
        <p:spPr bwMode="auto">
          <a:xfrm>
            <a:off x="9993313" y="3413834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円/楕円 98"/>
          <p:cNvSpPr/>
          <p:nvPr/>
        </p:nvSpPr>
        <p:spPr bwMode="auto">
          <a:xfrm>
            <a:off x="10150475" y="3463047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テキスト ボックス 215"/>
          <p:cNvSpPr txBox="1">
            <a:spLocks noChangeArrowheads="1"/>
          </p:cNvSpPr>
          <p:nvPr/>
        </p:nvSpPr>
        <p:spPr bwMode="auto">
          <a:xfrm>
            <a:off x="4358292" y="2072021"/>
            <a:ext cx="1027525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Photocathode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gun </a:t>
            </a:r>
            <a:endParaRPr lang="ja-JP" alt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テキスト ボックス 212"/>
          <p:cNvSpPr txBox="1">
            <a:spLocks noChangeArrowheads="1"/>
          </p:cNvSpPr>
          <p:nvPr/>
        </p:nvSpPr>
        <p:spPr bwMode="auto">
          <a:xfrm>
            <a:off x="3525872" y="3535279"/>
            <a:ext cx="6810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e+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endParaRPr lang="ja-JP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テキスト ボックス 107"/>
          <p:cNvSpPr txBox="1">
            <a:spLocks noChangeArrowheads="1"/>
          </p:cNvSpPr>
          <p:nvPr/>
        </p:nvSpPr>
        <p:spPr bwMode="auto">
          <a:xfrm>
            <a:off x="9744076" y="354945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endParaRPr lang="ja-JP" alt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テキスト ボックス 108"/>
          <p:cNvSpPr txBox="1">
            <a:spLocks noChangeArrowheads="1"/>
          </p:cNvSpPr>
          <p:nvPr/>
        </p:nvSpPr>
        <p:spPr bwMode="auto">
          <a:xfrm>
            <a:off x="10499576" y="3336217"/>
            <a:ext cx="5429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</a:t>
            </a:r>
            <a:endParaRPr lang="ja-JP" alt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角丸四角形 103"/>
          <p:cNvSpPr/>
          <p:nvPr/>
        </p:nvSpPr>
        <p:spPr bwMode="auto">
          <a:xfrm>
            <a:off x="4019550" y="2966159"/>
            <a:ext cx="800100" cy="603250"/>
          </a:xfrm>
          <a:prstGeom prst="roundRect">
            <a:avLst/>
          </a:prstGeom>
          <a:noFill/>
          <a:ln w="19050" cmpd="sng">
            <a:solidFill>
              <a:srgbClr val="FF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05" name="テキスト ボックス 214"/>
          <p:cNvSpPr txBox="1">
            <a:spLocks noChangeArrowheads="1"/>
          </p:cNvSpPr>
          <p:nvPr/>
        </p:nvSpPr>
        <p:spPr bwMode="auto">
          <a:xfrm>
            <a:off x="9690100" y="3077284"/>
            <a:ext cx="381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ECS</a:t>
            </a:r>
            <a:endParaRPr lang="ja-JP" altLang="en-US" sz="1200" b="1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テキスト ボックス 145"/>
          <p:cNvSpPr txBox="1">
            <a:spLocks noChangeArrowheads="1"/>
          </p:cNvSpPr>
          <p:nvPr/>
        </p:nvSpPr>
        <p:spPr bwMode="auto">
          <a:xfrm>
            <a:off x="1774827" y="2640721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ja-JP" sz="1400" b="1" dirty="0">
                <a:solidFill>
                  <a:srgbClr val="0000FF"/>
                </a:solidFill>
              </a:rPr>
              <a:t>1.5 GeV</a:t>
            </a:r>
          </a:p>
        </p:txBody>
      </p:sp>
      <p:sp>
        <p:nvSpPr>
          <p:cNvPr id="107" name="Line 178"/>
          <p:cNvSpPr>
            <a:spLocks noChangeShapeType="1"/>
          </p:cNvSpPr>
          <p:nvPr/>
        </p:nvSpPr>
        <p:spPr bwMode="auto">
          <a:xfrm flipV="1">
            <a:off x="9405938" y="2888372"/>
            <a:ext cx="615950" cy="404812"/>
          </a:xfrm>
          <a:prstGeom prst="line">
            <a:avLst/>
          </a:prstGeom>
          <a:noFill/>
          <a:ln w="190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8" name="テキスト ボックス 115"/>
          <p:cNvSpPr txBox="1">
            <a:spLocks noChangeArrowheads="1"/>
          </p:cNvSpPr>
          <p:nvPr/>
        </p:nvSpPr>
        <p:spPr bwMode="auto">
          <a:xfrm>
            <a:off x="9519202" y="2766983"/>
            <a:ext cx="382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endParaRPr lang="ja-JP" altLang="en-US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円/楕円 108"/>
          <p:cNvSpPr/>
          <p:nvPr/>
        </p:nvSpPr>
        <p:spPr bwMode="auto">
          <a:xfrm>
            <a:off x="9793288" y="2970922"/>
            <a:ext cx="82550" cy="825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テキスト ボックス 117"/>
          <p:cNvSpPr txBox="1">
            <a:spLocks noChangeArrowheads="1"/>
          </p:cNvSpPr>
          <p:nvPr/>
        </p:nvSpPr>
        <p:spPr bwMode="auto">
          <a:xfrm>
            <a:off x="9972676" y="2953460"/>
            <a:ext cx="646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PF-AR</a:t>
            </a:r>
            <a:endParaRPr lang="ja-JP" altLang="en-US" sz="1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円/楕円 110"/>
          <p:cNvSpPr/>
          <p:nvPr/>
        </p:nvSpPr>
        <p:spPr bwMode="auto">
          <a:xfrm>
            <a:off x="10444163" y="3232859"/>
            <a:ext cx="82550" cy="825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テキスト ボックス 119"/>
          <p:cNvSpPr txBox="1">
            <a:spLocks noChangeArrowheads="1"/>
          </p:cNvSpPr>
          <p:nvPr/>
        </p:nvSpPr>
        <p:spPr bwMode="auto">
          <a:xfrm>
            <a:off x="5691243" y="3410496"/>
            <a:ext cx="801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Arial" panose="020B0604020202020204" pitchFamily="34" charset="0"/>
              </a:rPr>
              <a:t>chicane</a:t>
            </a:r>
            <a:endParaRPr lang="ja-JP" altLang="en-US" sz="1400" dirty="0">
              <a:latin typeface="Arial" panose="020B0604020202020204" pitchFamily="34" charset="0"/>
            </a:endParaRPr>
          </a:p>
        </p:txBody>
      </p:sp>
      <p:cxnSp>
        <p:nvCxnSpPr>
          <p:cNvPr id="162" name="直線矢印コネクタ 161"/>
          <p:cNvCxnSpPr>
            <a:cxnSpLocks/>
          </p:cNvCxnSpPr>
          <p:nvPr/>
        </p:nvCxnSpPr>
        <p:spPr>
          <a:xfrm flipV="1">
            <a:off x="8526462" y="3400859"/>
            <a:ext cx="101750" cy="205064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テキスト ボックス 215"/>
          <p:cNvSpPr txBox="1">
            <a:spLocks noChangeArrowheads="1"/>
          </p:cNvSpPr>
          <p:nvPr/>
        </p:nvSpPr>
        <p:spPr bwMode="auto">
          <a:xfrm>
            <a:off x="8086725" y="3642605"/>
            <a:ext cx="879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Knob</a:t>
            </a:r>
            <a:endParaRPr lang="ja-JP" altLang="en-US" sz="11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4" name="直線矢印コネクタ 163"/>
          <p:cNvCxnSpPr/>
          <p:nvPr/>
        </p:nvCxnSpPr>
        <p:spPr>
          <a:xfrm>
            <a:off x="2709863" y="1831097"/>
            <a:ext cx="44450" cy="254000"/>
          </a:xfrm>
          <a:prstGeom prst="straightConnector1">
            <a:avLst/>
          </a:prstGeom>
          <a:ln w="19050">
            <a:solidFill>
              <a:srgbClr val="00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テキスト ボックス 215"/>
          <p:cNvSpPr txBox="1">
            <a:spLocks noChangeArrowheads="1"/>
          </p:cNvSpPr>
          <p:nvPr/>
        </p:nvSpPr>
        <p:spPr bwMode="auto">
          <a:xfrm>
            <a:off x="2244726" y="1678697"/>
            <a:ext cx="879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Knob</a:t>
            </a:r>
            <a:endParaRPr lang="ja-JP" altLang="en-US" sz="11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227243" y="658599"/>
            <a:ext cx="44682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 rings share 50 Hz beam from injector</a:t>
            </a:r>
          </a:p>
          <a:p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 klystron units</a:t>
            </a:r>
          </a:p>
          <a:p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240 accelerating structures (S-band 2-m-long)</a:t>
            </a:r>
            <a:endParaRPr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Rectangle 159"/>
          <p:cNvSpPr>
            <a:spLocks noChangeArrowheads="1"/>
          </p:cNvSpPr>
          <p:nvPr/>
        </p:nvSpPr>
        <p:spPr bwMode="auto">
          <a:xfrm>
            <a:off x="4076282" y="1870472"/>
            <a:ext cx="66556" cy="90752"/>
          </a:xfrm>
          <a:prstGeom prst="rect">
            <a:avLst/>
          </a:prstGeom>
          <a:solidFill>
            <a:srgbClr val="00FF00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69" name="Rectangle 159"/>
          <p:cNvSpPr>
            <a:spLocks noChangeArrowheads="1"/>
          </p:cNvSpPr>
          <p:nvPr/>
        </p:nvSpPr>
        <p:spPr bwMode="auto">
          <a:xfrm>
            <a:off x="4160876" y="1881357"/>
            <a:ext cx="76179" cy="68982"/>
          </a:xfrm>
          <a:prstGeom prst="rect">
            <a:avLst/>
          </a:prstGeom>
          <a:solidFill>
            <a:srgbClr val="FFC000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70" name="Rectangle 159"/>
          <p:cNvSpPr>
            <a:spLocks noChangeArrowheads="1"/>
          </p:cNvSpPr>
          <p:nvPr/>
        </p:nvSpPr>
        <p:spPr bwMode="auto">
          <a:xfrm>
            <a:off x="4256336" y="1878845"/>
            <a:ext cx="76179" cy="74006"/>
          </a:xfrm>
          <a:prstGeom prst="rect">
            <a:avLst/>
          </a:prstGeom>
          <a:solidFill>
            <a:srgbClr val="00FFFF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71" name="円/楕円 170"/>
          <p:cNvSpPr/>
          <p:nvPr/>
        </p:nvSpPr>
        <p:spPr>
          <a:xfrm>
            <a:off x="4372709" y="1870790"/>
            <a:ext cx="80387" cy="803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72" name="直線コネクタ 171"/>
          <p:cNvCxnSpPr/>
          <p:nvPr/>
        </p:nvCxnSpPr>
        <p:spPr>
          <a:xfrm>
            <a:off x="4031064" y="1910978"/>
            <a:ext cx="3516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 flipV="1">
            <a:off x="3982498" y="1916006"/>
            <a:ext cx="53591" cy="2126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テキスト ボックス 215"/>
          <p:cNvSpPr txBox="1">
            <a:spLocks noChangeArrowheads="1"/>
          </p:cNvSpPr>
          <p:nvPr/>
        </p:nvSpPr>
        <p:spPr bwMode="auto">
          <a:xfrm>
            <a:off x="4258656" y="1686264"/>
            <a:ext cx="1157368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Thermionic gun</a:t>
            </a:r>
            <a:endParaRPr lang="ja-JP" alt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円/楕円 174"/>
          <p:cNvSpPr/>
          <p:nvPr/>
        </p:nvSpPr>
        <p:spPr>
          <a:xfrm>
            <a:off x="4153320" y="2108602"/>
            <a:ext cx="80387" cy="80387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194" name="グループ化 193">
            <a:extLst>
              <a:ext uri="{FF2B5EF4-FFF2-40B4-BE49-F238E27FC236}">
                <a16:creationId xmlns:a16="http://schemas.microsoft.com/office/drawing/2014/main" id="{D0801495-00B1-4968-9461-F89C5CA7191A}"/>
              </a:ext>
            </a:extLst>
          </p:cNvPr>
          <p:cNvGrpSpPr/>
          <p:nvPr/>
        </p:nvGrpSpPr>
        <p:grpSpPr>
          <a:xfrm>
            <a:off x="1644990" y="3988484"/>
            <a:ext cx="9555305" cy="2436156"/>
            <a:chOff x="346075" y="3424951"/>
            <a:chExt cx="9555305" cy="2436156"/>
          </a:xfrm>
        </p:grpSpPr>
        <p:grpSp>
          <p:nvGrpSpPr>
            <p:cNvPr id="193" name="グループ化 192">
              <a:extLst>
                <a:ext uri="{FF2B5EF4-FFF2-40B4-BE49-F238E27FC236}">
                  <a16:creationId xmlns:a16="http://schemas.microsoft.com/office/drawing/2014/main" id="{9E301D0E-3C91-473B-8428-EC80D0B8828C}"/>
                </a:ext>
              </a:extLst>
            </p:cNvPr>
            <p:cNvGrpSpPr/>
            <p:nvPr/>
          </p:nvGrpSpPr>
          <p:grpSpPr>
            <a:xfrm>
              <a:off x="346075" y="3424951"/>
              <a:ext cx="9555305" cy="2436156"/>
              <a:chOff x="346075" y="3424951"/>
              <a:chExt cx="9555305" cy="2436156"/>
            </a:xfrm>
          </p:grpSpPr>
          <p:grpSp>
            <p:nvGrpSpPr>
              <p:cNvPr id="113" name="グループ化 16451"/>
              <p:cNvGrpSpPr>
                <a:grpSpLocks/>
              </p:cNvGrpSpPr>
              <p:nvPr/>
            </p:nvGrpSpPr>
            <p:grpSpPr bwMode="auto">
              <a:xfrm>
                <a:off x="346075" y="3470332"/>
                <a:ext cx="7853363" cy="2390775"/>
                <a:chOff x="255588" y="3606800"/>
                <a:chExt cx="7853362" cy="2390775"/>
              </a:xfrm>
            </p:grpSpPr>
            <p:pic>
              <p:nvPicPr>
                <p:cNvPr id="114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" r="-1703" b="21864"/>
                <a:stretch>
                  <a:fillRect/>
                </a:stretch>
              </p:blipFill>
              <p:spPr bwMode="auto">
                <a:xfrm>
                  <a:off x="314325" y="3608388"/>
                  <a:ext cx="7794625" cy="23891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15" name="直線コネクタ 114"/>
                <p:cNvCxnSpPr/>
                <p:nvPr/>
              </p:nvCxnSpPr>
              <p:spPr>
                <a:xfrm>
                  <a:off x="7181850" y="3783012"/>
                  <a:ext cx="225425" cy="79375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線コネクタ 115"/>
                <p:cNvCxnSpPr>
                  <a:cxnSpLocks/>
                </p:cNvCxnSpPr>
                <p:nvPr/>
              </p:nvCxnSpPr>
              <p:spPr>
                <a:xfrm>
                  <a:off x="7394575" y="3862387"/>
                  <a:ext cx="5588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線コネクタ 116"/>
                <p:cNvCxnSpPr/>
                <p:nvPr/>
              </p:nvCxnSpPr>
              <p:spPr>
                <a:xfrm>
                  <a:off x="6065837" y="4330700"/>
                  <a:ext cx="1855788" cy="430212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線コネクタ 117"/>
                <p:cNvCxnSpPr/>
                <p:nvPr/>
              </p:nvCxnSpPr>
              <p:spPr>
                <a:xfrm flipV="1">
                  <a:off x="4419600" y="3606800"/>
                  <a:ext cx="0" cy="17653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線コネクタ 118"/>
                <p:cNvCxnSpPr/>
                <p:nvPr/>
              </p:nvCxnSpPr>
              <p:spPr>
                <a:xfrm flipV="1">
                  <a:off x="3092451" y="5102225"/>
                  <a:ext cx="876300" cy="1905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線コネクタ 119"/>
                <p:cNvCxnSpPr/>
                <p:nvPr/>
              </p:nvCxnSpPr>
              <p:spPr>
                <a:xfrm flipH="1">
                  <a:off x="3929063" y="5105400"/>
                  <a:ext cx="277813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コネクタ 120"/>
                <p:cNvCxnSpPr/>
                <p:nvPr/>
              </p:nvCxnSpPr>
              <p:spPr>
                <a:xfrm flipH="1">
                  <a:off x="4641850" y="4683125"/>
                  <a:ext cx="1501775" cy="39211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線コネクタ 121"/>
                <p:cNvCxnSpPr/>
                <p:nvPr/>
              </p:nvCxnSpPr>
              <p:spPr>
                <a:xfrm flipH="1">
                  <a:off x="4203700" y="5073650"/>
                  <a:ext cx="204787" cy="2857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コネクタ 122"/>
                <p:cNvCxnSpPr/>
                <p:nvPr/>
              </p:nvCxnSpPr>
              <p:spPr>
                <a:xfrm flipV="1">
                  <a:off x="2640013" y="5294312"/>
                  <a:ext cx="465138" cy="4445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線コネクタ 123"/>
                <p:cNvCxnSpPr/>
                <p:nvPr/>
              </p:nvCxnSpPr>
              <p:spPr>
                <a:xfrm flipH="1">
                  <a:off x="6124575" y="4683125"/>
                  <a:ext cx="195262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線コネクタ 124"/>
                <p:cNvCxnSpPr/>
                <p:nvPr/>
              </p:nvCxnSpPr>
              <p:spPr>
                <a:xfrm flipH="1">
                  <a:off x="6321425" y="4400550"/>
                  <a:ext cx="938212" cy="2794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線コネクタ 125"/>
                <p:cNvCxnSpPr/>
                <p:nvPr/>
              </p:nvCxnSpPr>
              <p:spPr>
                <a:xfrm flipH="1">
                  <a:off x="7239000" y="4405312"/>
                  <a:ext cx="69373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コネクタ 126"/>
                <p:cNvCxnSpPr/>
                <p:nvPr/>
              </p:nvCxnSpPr>
              <p:spPr>
                <a:xfrm flipH="1">
                  <a:off x="4378325" y="5076825"/>
                  <a:ext cx="277812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矢印コネクタ 127"/>
                <p:cNvCxnSpPr/>
                <p:nvPr/>
              </p:nvCxnSpPr>
              <p:spPr>
                <a:xfrm>
                  <a:off x="2603501" y="5102225"/>
                  <a:ext cx="0" cy="53975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29" name="正方形/長方形 115"/>
                <p:cNvSpPr>
                  <a:spLocks noChangeArrowheads="1"/>
                </p:cNvSpPr>
                <p:nvPr/>
              </p:nvSpPr>
              <p:spPr bwMode="auto">
                <a:xfrm>
                  <a:off x="2109788" y="4789488"/>
                  <a:ext cx="1104790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e+ target </a:t>
                  </a:r>
                  <a:endParaRPr lang="ja-JP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テキスト ボックス 116"/>
                <p:cNvSpPr txBox="1">
                  <a:spLocks noChangeArrowheads="1"/>
                </p:cNvSpPr>
                <p:nvPr/>
              </p:nvSpPr>
              <p:spPr bwMode="auto">
                <a:xfrm>
                  <a:off x="7007225" y="5621338"/>
                  <a:ext cx="400050" cy="27781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200" dirty="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5</a:t>
                  </a:r>
                  <a:endParaRPr lang="ja-JP" altLang="en-US" sz="12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1" name="テキスト ボックス 117"/>
                <p:cNvSpPr txBox="1">
                  <a:spLocks noChangeArrowheads="1"/>
                </p:cNvSpPr>
                <p:nvPr/>
              </p:nvSpPr>
              <p:spPr bwMode="auto">
                <a:xfrm>
                  <a:off x="5935663" y="5621338"/>
                  <a:ext cx="400050" cy="27781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200" dirty="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4</a:t>
                  </a:r>
                  <a:endParaRPr lang="ja-JP" altLang="en-US" sz="12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2" name="テキスト ボックス 118"/>
                <p:cNvSpPr txBox="1">
                  <a:spLocks noChangeArrowheads="1"/>
                </p:cNvSpPr>
                <p:nvPr/>
              </p:nvSpPr>
              <p:spPr bwMode="auto">
                <a:xfrm>
                  <a:off x="4891088" y="5621338"/>
                  <a:ext cx="398462" cy="27781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200" dirty="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3</a:t>
                  </a:r>
                  <a:endParaRPr lang="ja-JP" altLang="en-US" sz="12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3" name="テキスト ボックス 119"/>
                <p:cNvSpPr txBox="1">
                  <a:spLocks noChangeArrowheads="1"/>
                </p:cNvSpPr>
                <p:nvPr/>
              </p:nvSpPr>
              <p:spPr bwMode="auto">
                <a:xfrm>
                  <a:off x="3694113" y="5621338"/>
                  <a:ext cx="398462" cy="27781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200" dirty="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2</a:t>
                  </a:r>
                  <a:endParaRPr lang="ja-JP" altLang="en-US" sz="12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4" name="テキスト ボックス 120"/>
                <p:cNvSpPr txBox="1">
                  <a:spLocks noChangeArrowheads="1"/>
                </p:cNvSpPr>
                <p:nvPr/>
              </p:nvSpPr>
              <p:spPr bwMode="auto">
                <a:xfrm>
                  <a:off x="2557463" y="5621338"/>
                  <a:ext cx="400050" cy="27781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200" dirty="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1</a:t>
                  </a:r>
                  <a:endParaRPr lang="ja-JP" altLang="en-US" sz="12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5" name="テキスト ボックス 121"/>
                <p:cNvSpPr txBox="1">
                  <a:spLocks noChangeArrowheads="1"/>
                </p:cNvSpPr>
                <p:nvPr/>
              </p:nvSpPr>
              <p:spPr bwMode="auto">
                <a:xfrm>
                  <a:off x="1281113" y="5621338"/>
                  <a:ext cx="398462" cy="27781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200" dirty="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C</a:t>
                  </a:r>
                  <a:endParaRPr lang="ja-JP" altLang="en-US" sz="1200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36" name="円/楕円 135"/>
                <p:cNvSpPr/>
                <p:nvPr/>
              </p:nvSpPr>
              <p:spPr>
                <a:xfrm>
                  <a:off x="2544763" y="5686425"/>
                  <a:ext cx="146050" cy="14605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37" name="正方形/長方形 123"/>
                <p:cNvSpPr>
                  <a:spLocks noChangeArrowheads="1"/>
                </p:cNvSpPr>
                <p:nvPr/>
              </p:nvSpPr>
              <p:spPr bwMode="auto">
                <a:xfrm>
                  <a:off x="2909888" y="4133850"/>
                  <a:ext cx="390525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8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e-</a:t>
                  </a:r>
                  <a:endParaRPr lang="ja-JP" altLang="en-US" sz="18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正方形/長方形 124"/>
                <p:cNvSpPr>
                  <a:spLocks noChangeArrowheads="1"/>
                </p:cNvSpPr>
                <p:nvPr/>
              </p:nvSpPr>
              <p:spPr bwMode="auto">
                <a:xfrm>
                  <a:off x="3178175" y="4789488"/>
                  <a:ext cx="447675" cy="368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8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e+</a:t>
                  </a:r>
                  <a:endParaRPr lang="ja-JP" altLang="en-US" sz="1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テキスト ボックス 212"/>
                <p:cNvSpPr txBox="1">
                  <a:spLocks noChangeArrowheads="1"/>
                </p:cNvSpPr>
                <p:nvPr/>
              </p:nvSpPr>
              <p:spPr bwMode="auto">
                <a:xfrm>
                  <a:off x="3963988" y="4721225"/>
                  <a:ext cx="892175" cy="2651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lnSpc>
                      <a:spcPct val="8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4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1.1 GeV </a:t>
                  </a:r>
                </a:p>
              </p:txBody>
            </p:sp>
            <p:pic>
              <p:nvPicPr>
                <p:cNvPr id="140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71988" y="5732463"/>
                  <a:ext cx="134937" cy="10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1" name="テキスト ボックス 127"/>
                <p:cNvSpPr txBox="1">
                  <a:spLocks noChangeArrowheads="1"/>
                </p:cNvSpPr>
                <p:nvPr/>
              </p:nvSpPr>
              <p:spPr bwMode="auto">
                <a:xfrm>
                  <a:off x="4013955" y="3929063"/>
                  <a:ext cx="841897" cy="3077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400" b="1" dirty="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4.2 GeV</a:t>
                  </a:r>
                </a:p>
              </p:txBody>
            </p:sp>
            <p:sp>
              <p:nvSpPr>
                <p:cNvPr id="142" name="テキスト ボックス 128"/>
                <p:cNvSpPr txBox="1">
                  <a:spLocks noChangeArrowheads="1"/>
                </p:cNvSpPr>
                <p:nvPr/>
              </p:nvSpPr>
              <p:spPr bwMode="auto">
                <a:xfrm>
                  <a:off x="255588" y="5443538"/>
                  <a:ext cx="84189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400" b="1" dirty="0">
                      <a:solidFill>
                        <a:srgbClr val="0000FF"/>
                      </a:solidFill>
                      <a:latin typeface="Arial" panose="020B0604020202020204" pitchFamily="34" charset="0"/>
                    </a:rPr>
                    <a:t>1.5 GeV</a:t>
                  </a:r>
                </a:p>
              </p:txBody>
            </p:sp>
            <p:cxnSp>
              <p:nvCxnSpPr>
                <p:cNvPr id="143" name="直線コネクタ 142"/>
                <p:cNvCxnSpPr/>
                <p:nvPr/>
              </p:nvCxnSpPr>
              <p:spPr>
                <a:xfrm>
                  <a:off x="4668837" y="4324350"/>
                  <a:ext cx="1397000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線矢印コネクタ 143"/>
                <p:cNvCxnSpPr/>
                <p:nvPr/>
              </p:nvCxnSpPr>
              <p:spPr>
                <a:xfrm flipV="1">
                  <a:off x="538163" y="5016500"/>
                  <a:ext cx="350838" cy="403225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線コネクタ 144"/>
                <p:cNvCxnSpPr/>
                <p:nvPr/>
              </p:nvCxnSpPr>
              <p:spPr>
                <a:xfrm flipV="1">
                  <a:off x="906463" y="4603750"/>
                  <a:ext cx="1555750" cy="38258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線コネクタ 145"/>
                <p:cNvCxnSpPr/>
                <p:nvPr/>
              </p:nvCxnSpPr>
              <p:spPr>
                <a:xfrm>
                  <a:off x="2466976" y="4603750"/>
                  <a:ext cx="442912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線コネクタ 146"/>
                <p:cNvCxnSpPr/>
                <p:nvPr/>
              </p:nvCxnSpPr>
              <p:spPr>
                <a:xfrm flipV="1">
                  <a:off x="2909888" y="4400550"/>
                  <a:ext cx="1090613" cy="20320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コネクタ 147"/>
                <p:cNvCxnSpPr/>
                <p:nvPr/>
              </p:nvCxnSpPr>
              <p:spPr>
                <a:xfrm flipV="1">
                  <a:off x="3983038" y="4324350"/>
                  <a:ext cx="422275" cy="8096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線コネクタ 148"/>
                <p:cNvCxnSpPr/>
                <p:nvPr/>
              </p:nvCxnSpPr>
              <p:spPr>
                <a:xfrm>
                  <a:off x="4408487" y="4311650"/>
                  <a:ext cx="26035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線コネクタ 149"/>
                <p:cNvCxnSpPr/>
                <p:nvPr/>
              </p:nvCxnSpPr>
              <p:spPr>
                <a:xfrm flipV="1">
                  <a:off x="4646612" y="4048125"/>
                  <a:ext cx="977900" cy="263525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線コネクタ 150"/>
                <p:cNvCxnSpPr/>
                <p:nvPr/>
              </p:nvCxnSpPr>
              <p:spPr>
                <a:xfrm flipV="1">
                  <a:off x="5619750" y="4052887"/>
                  <a:ext cx="93662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/>
                <p:cNvCxnSpPr/>
                <p:nvPr/>
              </p:nvCxnSpPr>
              <p:spPr>
                <a:xfrm flipV="1">
                  <a:off x="6065837" y="3952875"/>
                  <a:ext cx="207963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/>
                <p:cNvCxnSpPr/>
                <p:nvPr/>
              </p:nvCxnSpPr>
              <p:spPr>
                <a:xfrm flipV="1">
                  <a:off x="6754812" y="3798887"/>
                  <a:ext cx="427038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/>
                <p:cNvCxnSpPr/>
                <p:nvPr/>
              </p:nvCxnSpPr>
              <p:spPr>
                <a:xfrm flipV="1">
                  <a:off x="7361237" y="3724275"/>
                  <a:ext cx="592138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線コネクタ 154"/>
                <p:cNvCxnSpPr/>
                <p:nvPr/>
              </p:nvCxnSpPr>
              <p:spPr>
                <a:xfrm flipV="1">
                  <a:off x="5715000" y="3956050"/>
                  <a:ext cx="342900" cy="98425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コネクタ 155"/>
                <p:cNvCxnSpPr/>
                <p:nvPr/>
              </p:nvCxnSpPr>
              <p:spPr>
                <a:xfrm flipV="1">
                  <a:off x="6273800" y="3806825"/>
                  <a:ext cx="481012" cy="149225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コネクタ 156"/>
                <p:cNvCxnSpPr/>
                <p:nvPr/>
              </p:nvCxnSpPr>
              <p:spPr>
                <a:xfrm flipV="1">
                  <a:off x="7181850" y="3716337"/>
                  <a:ext cx="198437" cy="73025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8" name="正方形/長方形 135"/>
              <p:cNvSpPr>
                <a:spLocks noChangeArrowheads="1"/>
              </p:cNvSpPr>
              <p:nvPr/>
            </p:nvSpPr>
            <p:spPr bwMode="auto">
              <a:xfrm>
                <a:off x="8001000" y="4140968"/>
                <a:ext cx="1452642" cy="28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altLang="ja-JP" sz="1400" b="1" dirty="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LER  4 GeV e+</a:t>
                </a:r>
              </a:p>
            </p:txBody>
          </p:sp>
          <p:sp>
            <p:nvSpPr>
              <p:cNvPr id="159" name="正方形/長方形 135"/>
              <p:cNvSpPr>
                <a:spLocks noChangeArrowheads="1"/>
              </p:cNvSpPr>
              <p:nvPr/>
            </p:nvSpPr>
            <p:spPr bwMode="auto">
              <a:xfrm>
                <a:off x="7995089" y="3670104"/>
                <a:ext cx="1906291" cy="28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altLang="ja-JP" sz="1400" b="1" dirty="0">
                    <a:solidFill>
                      <a:srgbClr val="00B050"/>
                    </a:solidFill>
                    <a:latin typeface="+mn-lt"/>
                    <a:cs typeface="Arial" panose="020B0604020202020204" pitchFamily="34" charset="0"/>
                  </a:rPr>
                  <a:t>PF-AR 6.5 or 5 GeV </a:t>
                </a:r>
              </a:p>
            </p:txBody>
          </p:sp>
          <p:sp>
            <p:nvSpPr>
              <p:cNvPr id="160" name="正方形/長方形 135"/>
              <p:cNvSpPr>
                <a:spLocks noChangeArrowheads="1"/>
              </p:cNvSpPr>
              <p:nvPr/>
            </p:nvSpPr>
            <p:spPr bwMode="auto">
              <a:xfrm>
                <a:off x="8015014" y="4561382"/>
                <a:ext cx="1148071" cy="28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altLang="ja-JP" sz="1400" b="1" dirty="0">
                    <a:solidFill>
                      <a:srgbClr val="00B050"/>
                    </a:solidFill>
                    <a:latin typeface="+mn-lt"/>
                    <a:cs typeface="Arial" panose="020B0604020202020204" pitchFamily="34" charset="0"/>
                  </a:rPr>
                  <a:t>PF 2.5 GeV</a:t>
                </a:r>
              </a:p>
            </p:txBody>
          </p:sp>
          <p:sp>
            <p:nvSpPr>
              <p:cNvPr id="161" name="正方形/長方形 135"/>
              <p:cNvSpPr>
                <a:spLocks noChangeArrowheads="1"/>
              </p:cNvSpPr>
              <p:nvPr/>
            </p:nvSpPr>
            <p:spPr bwMode="auto">
              <a:xfrm>
                <a:off x="8031163" y="3424951"/>
                <a:ext cx="1138453" cy="287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altLang="ja-JP" sz="1400" b="1" dirty="0">
                    <a:solidFill>
                      <a:srgbClr val="0000FF"/>
                    </a:solidFill>
                    <a:latin typeface="+mn-lt"/>
                    <a:cs typeface="Arial" panose="020B0604020202020204" pitchFamily="34" charset="0"/>
                  </a:rPr>
                  <a:t>HER 7GeV </a:t>
                </a:r>
              </a:p>
            </p:txBody>
          </p:sp>
        </p:grpSp>
        <p:sp>
          <p:nvSpPr>
            <p:cNvPr id="176" name="正方形/長方形 175"/>
            <p:cNvSpPr/>
            <p:nvPr/>
          </p:nvSpPr>
          <p:spPr>
            <a:xfrm>
              <a:off x="6507055" y="4486964"/>
              <a:ext cx="1463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009900"/>
                  </a:solidFill>
                </a:rPr>
                <a:t>Deceleration</a:t>
              </a:r>
              <a:endParaRPr lang="ja-JP" altLang="en-US" sz="1600" b="1" dirty="0">
                <a:solidFill>
                  <a:srgbClr val="009900"/>
                </a:solidFill>
              </a:endParaRPr>
            </a:p>
          </p:txBody>
        </p:sp>
        <p:sp>
          <p:nvSpPr>
            <p:cNvPr id="177" name="正方形/長方形 176"/>
            <p:cNvSpPr/>
            <p:nvPr/>
          </p:nvSpPr>
          <p:spPr>
            <a:xfrm>
              <a:off x="4909394" y="4789628"/>
              <a:ext cx="14398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FF0000"/>
                  </a:solidFill>
                </a:rPr>
                <a:t>Acceleration</a:t>
              </a:r>
              <a:endParaRPr lang="ja-JP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78" name="テキスト ボックス 177"/>
            <p:cNvSpPr txBox="1"/>
            <p:nvPr/>
          </p:nvSpPr>
          <p:spPr>
            <a:xfrm>
              <a:off x="4982870" y="4169790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solidFill>
                    <a:srgbClr val="009900"/>
                  </a:solidFill>
                </a:rPr>
                <a:t>Stand-by</a:t>
              </a:r>
              <a:endParaRPr lang="ja-JP" altLang="en-US" sz="1400" b="1" dirty="0">
                <a:solidFill>
                  <a:srgbClr val="009900"/>
                </a:solidFill>
              </a:endParaRPr>
            </a:p>
          </p:txBody>
        </p:sp>
        <p:sp>
          <p:nvSpPr>
            <p:cNvPr id="179" name="正方形/長方形 178"/>
            <p:cNvSpPr/>
            <p:nvPr/>
          </p:nvSpPr>
          <p:spPr>
            <a:xfrm>
              <a:off x="5136697" y="3515223"/>
              <a:ext cx="143981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dirty="0">
                  <a:solidFill>
                    <a:srgbClr val="0000FF"/>
                  </a:solidFill>
                </a:rPr>
                <a:t>Acceleration</a:t>
              </a:r>
              <a:endParaRPr lang="ja-JP" altLang="en-US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80" name="Line 178"/>
          <p:cNvSpPr>
            <a:spLocks noChangeShapeType="1"/>
          </p:cNvSpPr>
          <p:nvPr/>
        </p:nvSpPr>
        <p:spPr bwMode="auto">
          <a:xfrm>
            <a:off x="4151524" y="3367249"/>
            <a:ext cx="1817783" cy="0"/>
          </a:xfrm>
          <a:prstGeom prst="line">
            <a:avLst/>
          </a:prstGeom>
          <a:noFill/>
          <a:ln w="38100">
            <a:solidFill>
              <a:srgbClr val="00B0F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81" name="グループ化 180"/>
          <p:cNvGrpSpPr/>
          <p:nvPr/>
        </p:nvGrpSpPr>
        <p:grpSpPr>
          <a:xfrm>
            <a:off x="5932187" y="3342476"/>
            <a:ext cx="266290" cy="71602"/>
            <a:chOff x="3974635" y="-394795"/>
            <a:chExt cx="270315" cy="36123"/>
          </a:xfrm>
        </p:grpSpPr>
        <p:sp>
          <p:nvSpPr>
            <p:cNvPr id="182" name="Line 178"/>
            <p:cNvSpPr>
              <a:spLocks noChangeShapeType="1"/>
            </p:cNvSpPr>
            <p:nvPr/>
          </p:nvSpPr>
          <p:spPr bwMode="auto">
            <a:xfrm>
              <a:off x="4005608" y="-358672"/>
              <a:ext cx="206469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" name="Line 178"/>
            <p:cNvSpPr>
              <a:spLocks noChangeShapeType="1"/>
            </p:cNvSpPr>
            <p:nvPr/>
          </p:nvSpPr>
          <p:spPr bwMode="auto">
            <a:xfrm flipV="1">
              <a:off x="4200609" y="-394795"/>
              <a:ext cx="44341" cy="3288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" name="Line 178"/>
            <p:cNvSpPr>
              <a:spLocks noChangeShapeType="1"/>
            </p:cNvSpPr>
            <p:nvPr/>
          </p:nvSpPr>
          <p:spPr bwMode="auto">
            <a:xfrm flipH="1" flipV="1">
              <a:off x="3974635" y="-392169"/>
              <a:ext cx="44341" cy="3288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87" name="タイトル 1"/>
          <p:cNvSpPr>
            <a:spLocks noGrp="1"/>
          </p:cNvSpPr>
          <p:nvPr>
            <p:ph type="title"/>
          </p:nvPr>
        </p:nvSpPr>
        <p:spPr>
          <a:xfrm>
            <a:off x="1206222" y="-61006"/>
            <a:ext cx="7472641" cy="702184"/>
          </a:xfrm>
        </p:spPr>
        <p:txBody>
          <a:bodyPr>
            <a:normAutofit/>
          </a:bodyPr>
          <a:lstStyle/>
          <a:p>
            <a:pPr algn="ctr"/>
            <a:r>
              <a:rPr lang="en-US" altLang="ja-JP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Injector Linac Layout</a:t>
            </a:r>
            <a:endParaRPr lang="ja-JP" altLang="en-US" sz="4000" b="1" dirty="0">
              <a:latin typeface="Calibri" panose="020F0502020204030204" pitchFamily="34" charset="0"/>
              <a:ea typeface="Arial Unicode MS" panose="020B0604020202020204" pitchFamily="50" charset="-128"/>
              <a:cs typeface="Calibri" panose="020F050202020403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63D2C7-9B2B-4F98-95B2-3A6EF2C0A127}"/>
              </a:ext>
            </a:extLst>
          </p:cNvPr>
          <p:cNvSpPr txBox="1"/>
          <p:nvPr/>
        </p:nvSpPr>
        <p:spPr>
          <a:xfrm>
            <a:off x="4193512" y="3598085"/>
            <a:ext cx="1443024" cy="276999"/>
          </a:xfrm>
          <a:prstGeom prst="rect">
            <a:avLst/>
          </a:prstGeom>
          <a:solidFill>
            <a:schemeClr val="bg1"/>
          </a:solidFill>
          <a:ln>
            <a:solidFill>
              <a:srgbClr val="FF9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ja-JP" sz="1200" dirty="0">
                <a:solidFill>
                  <a:srgbClr val="7030A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e+ capture section</a:t>
            </a:r>
            <a:endParaRPr lang="ja-JP" altLang="en-US" sz="1200" dirty="0">
              <a:solidFill>
                <a:srgbClr val="7030A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22FA09B-5744-4474-A1A9-C6A56568DD15}"/>
              </a:ext>
            </a:extLst>
          </p:cNvPr>
          <p:cNvCxnSpPr>
            <a:stCxn id="91" idx="2"/>
            <a:endCxn id="91" idx="2"/>
          </p:cNvCxnSpPr>
          <p:nvPr/>
        </p:nvCxnSpPr>
        <p:spPr>
          <a:xfrm>
            <a:off x="4038831" y="331294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29C494D6-ED02-4AFE-A28B-E52EC01A5659}"/>
              </a:ext>
            </a:extLst>
          </p:cNvPr>
          <p:cNvSpPr txBox="1"/>
          <p:nvPr/>
        </p:nvSpPr>
        <p:spPr>
          <a:xfrm>
            <a:off x="1973582" y="6447498"/>
            <a:ext cx="8131650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energy variation for each beam mode along the beam line after J-ARC </a:t>
            </a:r>
            <a:endParaRPr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549432A0-EBFA-4714-B2B9-2FFFF5CA8578}"/>
              </a:ext>
            </a:extLst>
          </p:cNvPr>
          <p:cNvSpPr txBox="1"/>
          <p:nvPr/>
        </p:nvSpPr>
        <p:spPr>
          <a:xfrm>
            <a:off x="1804914" y="2373139"/>
            <a:ext cx="732893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J-ARC</a:t>
            </a:r>
            <a:endParaRPr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D8BABECA-4C18-438A-8764-579F79B9DC50}"/>
              </a:ext>
            </a:extLst>
          </p:cNvPr>
          <p:cNvSpPr txBox="1"/>
          <p:nvPr/>
        </p:nvSpPr>
        <p:spPr>
          <a:xfrm>
            <a:off x="3785871" y="2315870"/>
            <a:ext cx="33214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ja-JP" alt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D9C1271A-86F6-43E9-9412-FE931375FD19}"/>
              </a:ext>
            </a:extLst>
          </p:cNvPr>
          <p:cNvSpPr txBox="1"/>
          <p:nvPr/>
        </p:nvSpPr>
        <p:spPr>
          <a:xfrm>
            <a:off x="2652267" y="2315870"/>
            <a:ext cx="33214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ja-JP" alt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CF4F8AF8-69A4-45BC-BF56-7597F34EF7F7}"/>
              </a:ext>
            </a:extLst>
          </p:cNvPr>
          <p:cNvSpPr txBox="1"/>
          <p:nvPr/>
        </p:nvSpPr>
        <p:spPr>
          <a:xfrm>
            <a:off x="2659063" y="2833530"/>
            <a:ext cx="33214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altLang="ja-JP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ja-JP" alt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495ADDDB-05AD-4562-99EA-422EADCFCAA1}"/>
              </a:ext>
            </a:extLst>
          </p:cNvPr>
          <p:cNvSpPr txBox="1"/>
          <p:nvPr/>
        </p:nvSpPr>
        <p:spPr>
          <a:xfrm>
            <a:off x="7805739" y="393629"/>
            <a:ext cx="4293541" cy="243143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electron sources:</a:t>
            </a:r>
          </a:p>
          <a:p>
            <a:r>
              <a:rPr lang="en-US" altLang="ja-JP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RF gun: HER injection</a:t>
            </a:r>
          </a:p>
          <a:p>
            <a:r>
              <a:rPr lang="en-US" altLang="ja-JP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Thermionic DC gun: LER, PF, PF-AR</a:t>
            </a:r>
          </a:p>
          <a:p>
            <a:r>
              <a:rPr lang="ja-JP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 3-5: </a:t>
            </a:r>
          </a:p>
          <a:p>
            <a:r>
              <a:rPr lang="en-US" altLang="ja-JP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All magnets are pulsed magnets.</a:t>
            </a:r>
          </a:p>
          <a:p>
            <a:r>
              <a:rPr lang="en-US" altLang="ja-JP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Continuous orbit feedback</a:t>
            </a:r>
          </a:p>
          <a:p>
            <a:r>
              <a:rPr lang="ja-JP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 magnet settings are same for different beam mode</a:t>
            </a:r>
          </a:p>
          <a:p>
            <a:r>
              <a:rPr lang="ja-JP" altLang="en-US" sz="1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・</a:t>
            </a:r>
            <a:r>
              <a:rPr lang="en-US" altLang="ja-JP" sz="16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Simultaneous top up injection for SuperKEKB and light sources since 2018</a:t>
            </a:r>
          </a:p>
        </p:txBody>
      </p:sp>
      <p:sp>
        <p:nvSpPr>
          <p:cNvPr id="204" name="スライド番号プレースホルダー 4">
            <a:extLst>
              <a:ext uri="{FF2B5EF4-FFF2-40B4-BE49-F238E27FC236}">
                <a16:creationId xmlns:a16="http://schemas.microsoft.com/office/drawing/2014/main" id="{75E9DFD7-96C5-4FEF-9DB3-A3292EA392BF}"/>
              </a:ext>
            </a:extLst>
          </p:cNvPr>
          <p:cNvSpPr txBox="1">
            <a:spLocks/>
          </p:cNvSpPr>
          <p:nvPr/>
        </p:nvSpPr>
        <p:spPr>
          <a:xfrm>
            <a:off x="9435938" y="65018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31C412-34AA-481C-990F-3789DF7B9F17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200" name="コンテンツ プレースホルダー 2">
            <a:extLst>
              <a:ext uri="{FF2B5EF4-FFF2-40B4-BE49-F238E27FC236}">
                <a16:creationId xmlns:a16="http://schemas.microsoft.com/office/drawing/2014/main" id="{EC27E142-8E17-49B2-9FDF-2C3BBF8DC9AE}"/>
              </a:ext>
            </a:extLst>
          </p:cNvPr>
          <p:cNvSpPr txBox="1">
            <a:spLocks/>
          </p:cNvSpPr>
          <p:nvPr/>
        </p:nvSpPr>
        <p:spPr>
          <a:xfrm>
            <a:off x="10610735" y="27878"/>
            <a:ext cx="1528067" cy="318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ja-JP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4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9EC4A-81D9-0E24-D881-8F9BEA48C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69F65A2-14DE-E0E2-E0BE-584FECFA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" y="617716"/>
            <a:ext cx="7912181" cy="624028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56E28F-4559-682C-14EF-69FE85A274A8}"/>
              </a:ext>
            </a:extLst>
          </p:cNvPr>
          <p:cNvSpPr txBox="1"/>
          <p:nvPr/>
        </p:nvSpPr>
        <p:spPr>
          <a:xfrm>
            <a:off x="3178190" y="-51808"/>
            <a:ext cx="5998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Injector operation statistics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23B7B86-281F-4647-777B-BF668FD1EAE9}"/>
              </a:ext>
            </a:extLst>
          </p:cNvPr>
          <p:cNvSpPr txBox="1">
            <a:spLocks/>
          </p:cNvSpPr>
          <p:nvPr/>
        </p:nvSpPr>
        <p:spPr>
          <a:xfrm>
            <a:off x="10121103" y="27878"/>
            <a:ext cx="2017700" cy="3186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 statistics</a:t>
            </a:r>
            <a:endParaRPr lang="ja-JP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C2809C48-E3CC-C47B-8D3C-548660FC4E1E}"/>
              </a:ext>
            </a:extLst>
          </p:cNvPr>
          <p:cNvSpPr txBox="1">
            <a:spLocks/>
          </p:cNvSpPr>
          <p:nvPr/>
        </p:nvSpPr>
        <p:spPr>
          <a:xfrm>
            <a:off x="2110824" y="1169516"/>
            <a:ext cx="968541" cy="252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KEKB</a:t>
            </a:r>
            <a:endParaRPr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D1D11FF-F0E9-439B-D48C-05AC72DDC762}"/>
              </a:ext>
            </a:extLst>
          </p:cNvPr>
          <p:cNvCxnSpPr/>
          <p:nvPr/>
        </p:nvCxnSpPr>
        <p:spPr>
          <a:xfrm>
            <a:off x="1493489" y="1510812"/>
            <a:ext cx="2527788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BF47DDDC-750F-23EC-9258-0DD2CD422DC5}"/>
              </a:ext>
            </a:extLst>
          </p:cNvPr>
          <p:cNvSpPr txBox="1">
            <a:spLocks/>
          </p:cNvSpPr>
          <p:nvPr/>
        </p:nvSpPr>
        <p:spPr>
          <a:xfrm>
            <a:off x="5435328" y="1541926"/>
            <a:ext cx="1625592" cy="3125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SuperKEKB</a:t>
            </a:r>
            <a:endParaRPr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16F8E87-6BD8-905C-2177-E3BACBE10205}"/>
              </a:ext>
            </a:extLst>
          </p:cNvPr>
          <p:cNvCxnSpPr>
            <a:cxnSpLocks/>
          </p:cNvCxnSpPr>
          <p:nvPr/>
        </p:nvCxnSpPr>
        <p:spPr>
          <a:xfrm>
            <a:off x="5326066" y="1935781"/>
            <a:ext cx="1828910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BB8D08-346F-1A3C-D760-09F63349CA80}"/>
              </a:ext>
            </a:extLst>
          </p:cNvPr>
          <p:cNvSpPr txBox="1"/>
          <p:nvPr/>
        </p:nvSpPr>
        <p:spPr>
          <a:xfrm>
            <a:off x="7911816" y="2151727"/>
            <a:ext cx="4187487" cy="22467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Operation time has been gradually decrease due to  High electricity cost.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Machine failure rate increased from 2% (FY2023) to 4.7% (FY2024)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B5F344D-8A2F-A280-56FB-28D74D696B29}"/>
              </a:ext>
            </a:extLst>
          </p:cNvPr>
          <p:cNvSpPr txBox="1">
            <a:spLocks/>
          </p:cNvSpPr>
          <p:nvPr/>
        </p:nvSpPr>
        <p:spPr>
          <a:xfrm>
            <a:off x="4387309" y="2121613"/>
            <a:ext cx="1289513" cy="618701"/>
          </a:xfrm>
          <a:prstGeom prst="rect">
            <a:avLst/>
          </a:prstGeom>
          <a:solidFill>
            <a:srgbClr val="D3B5E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ja-JP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devices</a:t>
            </a:r>
          </a:p>
          <a:p>
            <a:pPr marL="0" indent="0" algn="ctr">
              <a:buNone/>
            </a:pPr>
            <a:r>
              <a:rPr lang="en-US" altLang="ja-JP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sKEKB</a:t>
            </a:r>
            <a:endParaRPr lang="ja-JP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7674DD-0386-D645-C290-E35D6A635C95}"/>
              </a:ext>
            </a:extLst>
          </p:cNvPr>
          <p:cNvSpPr txBox="1"/>
          <p:nvPr/>
        </p:nvSpPr>
        <p:spPr>
          <a:xfrm>
            <a:off x="2481690" y="43378"/>
            <a:ext cx="71394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Injector beam loss time statistics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(FY2020 – FY2022)</a:t>
            </a:r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4E9A2F54-0CC3-8CDE-1315-9A3EB4E7B6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123871"/>
              </p:ext>
            </p:extLst>
          </p:nvPr>
        </p:nvGraphicFramePr>
        <p:xfrm>
          <a:off x="7959219" y="1091077"/>
          <a:ext cx="4006972" cy="304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9765792" imgH="7412691" progId="Origin95.Graph">
                  <p:embed/>
                </p:oleObj>
              </mc:Choice>
              <mc:Fallback>
                <p:oleObj name="Graph" r:id="rId3" imgW="9765792" imgH="7412691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9219" y="1091077"/>
                        <a:ext cx="4006972" cy="3041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4FB83C7B-5CB5-A86C-B5E2-A3B70CA27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360253"/>
              </p:ext>
            </p:extLst>
          </p:nvPr>
        </p:nvGraphicFramePr>
        <p:xfrm>
          <a:off x="4027763" y="1206228"/>
          <a:ext cx="4003975" cy="303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9765792" imgH="7412691" progId="Origin95.Graph">
                  <p:embed/>
                </p:oleObj>
              </mc:Choice>
              <mc:Fallback>
                <p:oleObj name="Graph" r:id="rId5" imgW="9765792" imgH="7412691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7763" y="1206228"/>
                        <a:ext cx="4003975" cy="3039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3F8AAAF7-6D46-888A-DD20-75FBFBDBB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164184"/>
              </p:ext>
            </p:extLst>
          </p:nvPr>
        </p:nvGraphicFramePr>
        <p:xfrm>
          <a:off x="149379" y="1206228"/>
          <a:ext cx="4003975" cy="303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9765792" imgH="7412691" progId="Origin95.Graph">
                  <p:embed/>
                </p:oleObj>
              </mc:Choice>
              <mc:Fallback>
                <p:oleObj name="Graph" r:id="rId7" imgW="9765792" imgH="7412691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9379" y="1206228"/>
                        <a:ext cx="4003975" cy="3039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80BDA737-A004-89E4-7FE8-8746F8BAC3FB}"/>
              </a:ext>
            </a:extLst>
          </p:cNvPr>
          <p:cNvSpPr txBox="1">
            <a:spLocks/>
          </p:cNvSpPr>
          <p:nvPr/>
        </p:nvSpPr>
        <p:spPr>
          <a:xfrm>
            <a:off x="1011245" y="3644373"/>
            <a:ext cx="1943720" cy="318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FY2020: </a:t>
            </a:r>
            <a:r>
              <a:rPr lang="en-US" altLang="ja-JP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1.58%</a:t>
            </a:r>
            <a:endParaRPr lang="ja-JP" altLang="en-US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AC6461CB-05BE-A804-5A3C-FCA131BCF527}"/>
              </a:ext>
            </a:extLst>
          </p:cNvPr>
          <p:cNvSpPr txBox="1">
            <a:spLocks/>
          </p:cNvSpPr>
          <p:nvPr/>
        </p:nvSpPr>
        <p:spPr>
          <a:xfrm>
            <a:off x="9194275" y="3706947"/>
            <a:ext cx="1935678" cy="318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FY2022: </a:t>
            </a:r>
            <a:r>
              <a:rPr lang="en-US" altLang="ja-JP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0.81%</a:t>
            </a:r>
            <a:endParaRPr lang="ja-JP" altLang="en-US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DA327D2B-A142-739E-B826-40821C3F5A0B}"/>
              </a:ext>
            </a:extLst>
          </p:cNvPr>
          <p:cNvSpPr txBox="1">
            <a:spLocks/>
          </p:cNvSpPr>
          <p:nvPr/>
        </p:nvSpPr>
        <p:spPr>
          <a:xfrm>
            <a:off x="5100562" y="3627550"/>
            <a:ext cx="1858378" cy="318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FY2021: </a:t>
            </a:r>
            <a:r>
              <a:rPr lang="en-US" altLang="ja-JP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1.83%</a:t>
            </a:r>
            <a:endParaRPr lang="ja-JP" altLang="en-US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73E31E-7B10-0884-D2BC-DBDC4D13F4DF}"/>
              </a:ext>
            </a:extLst>
          </p:cNvPr>
          <p:cNvSpPr txBox="1"/>
          <p:nvPr/>
        </p:nvSpPr>
        <p:spPr>
          <a:xfrm>
            <a:off x="179238" y="4132170"/>
            <a:ext cx="11794596" cy="23083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operation could be interrupted by some different reasons. (RF, magnet powers supply, control software failure, 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Beam loss time ratio</a:t>
            </a: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less than 2%.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beam loss time are caused by RF and e- gun related troubles.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FY2022, beam loss time is less than 1%.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2022c to 2023c, SuperKEKB was not in operation due to LS1.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Linac klystron operation mode was changed from 50 Hz to 25 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FY2022, most of beam loss time are caused by magnet trouble.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Pulsed magnet controller problem.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62AD6153-0C93-7367-16FB-D582CDFE00C7}"/>
              </a:ext>
            </a:extLst>
          </p:cNvPr>
          <p:cNvSpPr txBox="1">
            <a:spLocks/>
          </p:cNvSpPr>
          <p:nvPr/>
        </p:nvSpPr>
        <p:spPr>
          <a:xfrm>
            <a:off x="10121103" y="27878"/>
            <a:ext cx="2017700" cy="3186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 statistics</a:t>
            </a:r>
            <a:endParaRPr lang="ja-JP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1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F8C12B44-A0D0-0CED-6D01-586A4FE38B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626061"/>
              </p:ext>
            </p:extLst>
          </p:nvPr>
        </p:nvGraphicFramePr>
        <p:xfrm>
          <a:off x="1470167" y="1215079"/>
          <a:ext cx="4423575" cy="3357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9765792" imgH="7412691" progId="Origin95.Graph">
                  <p:embed/>
                </p:oleObj>
              </mc:Choice>
              <mc:Fallback>
                <p:oleObj name="Graph" r:id="rId2" imgW="9765792" imgH="7412691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0167" y="1215079"/>
                        <a:ext cx="4423575" cy="3357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D496DC-0477-87C3-30CE-7CBC2091BDE6}"/>
              </a:ext>
            </a:extLst>
          </p:cNvPr>
          <p:cNvSpPr txBox="1">
            <a:spLocks/>
          </p:cNvSpPr>
          <p:nvPr/>
        </p:nvSpPr>
        <p:spPr>
          <a:xfrm>
            <a:off x="2559806" y="4080465"/>
            <a:ext cx="1935678" cy="318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FY2023: </a:t>
            </a:r>
            <a:r>
              <a:rPr lang="en-US" altLang="ja-JP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0.67%</a:t>
            </a:r>
            <a:endParaRPr lang="ja-JP" altLang="en-US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B29D716E-358F-2BF7-CCDB-2AC3602A8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205214"/>
              </p:ext>
            </p:extLst>
          </p:nvPr>
        </p:nvGraphicFramePr>
        <p:xfrm>
          <a:off x="6298260" y="1271508"/>
          <a:ext cx="4349224" cy="330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9765792" imgH="7412691" progId="Origin95.Graph">
                  <p:embed/>
                </p:oleObj>
              </mc:Choice>
              <mc:Fallback>
                <p:oleObj name="Graph" r:id="rId4" imgW="9765792" imgH="7412691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8260" y="1271508"/>
                        <a:ext cx="4349224" cy="3300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B58D092F-7DD4-AA36-BC9A-9B0017F702E6}"/>
              </a:ext>
            </a:extLst>
          </p:cNvPr>
          <p:cNvSpPr txBox="1">
            <a:spLocks/>
          </p:cNvSpPr>
          <p:nvPr/>
        </p:nvSpPr>
        <p:spPr>
          <a:xfrm>
            <a:off x="7247630" y="4045253"/>
            <a:ext cx="1935678" cy="318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2024bc: </a:t>
            </a:r>
            <a:r>
              <a:rPr lang="en-US" altLang="ja-JP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0.78%</a:t>
            </a:r>
            <a:endParaRPr lang="ja-JP" altLang="en-US" sz="1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288F5D-A2B0-73EA-8219-0C4493D96233}"/>
              </a:ext>
            </a:extLst>
          </p:cNvPr>
          <p:cNvSpPr txBox="1"/>
          <p:nvPr/>
        </p:nvSpPr>
        <p:spPr>
          <a:xfrm>
            <a:off x="239704" y="4677546"/>
            <a:ext cx="11621984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2024c, all pulsed magnet control PC and software (18 units) have been replaced by new 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reduced the beam loss time due to the pulsed magnet trouble.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2024c, most of gun trouble are caused by cavity discharge.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44AC9182-76C9-D222-013F-8AF23CE2364F}"/>
              </a:ext>
            </a:extLst>
          </p:cNvPr>
          <p:cNvSpPr txBox="1">
            <a:spLocks/>
          </p:cNvSpPr>
          <p:nvPr/>
        </p:nvSpPr>
        <p:spPr>
          <a:xfrm>
            <a:off x="10121103" y="27878"/>
            <a:ext cx="2017700" cy="3186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 statistics</a:t>
            </a:r>
            <a:endParaRPr lang="ja-JP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1EE09B-2B81-F9BB-E9FB-04CE27D01BAA}"/>
              </a:ext>
            </a:extLst>
          </p:cNvPr>
          <p:cNvSpPr txBox="1"/>
          <p:nvPr/>
        </p:nvSpPr>
        <p:spPr>
          <a:xfrm>
            <a:off x="2526272" y="24977"/>
            <a:ext cx="713945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Injector beam loss time statistics</a:t>
            </a:r>
          </a:p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(FY2023 – Run2024bc)</a:t>
            </a:r>
          </a:p>
        </p:txBody>
      </p:sp>
    </p:spTree>
    <p:extLst>
      <p:ext uri="{BB962C8B-B14F-4D97-AF65-F5344CB8AC3E}">
        <p14:creationId xmlns:p14="http://schemas.microsoft.com/office/powerpoint/2010/main" val="250933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E08956-1BD5-42F9-808F-7973CE6BD320}"/>
              </a:ext>
            </a:extLst>
          </p:cNvPr>
          <p:cNvSpPr txBox="1"/>
          <p:nvPr/>
        </p:nvSpPr>
        <p:spPr>
          <a:xfrm>
            <a:off x="3125226" y="3044279"/>
            <a:ext cx="59415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 beam status and issue</a:t>
            </a:r>
            <a:endParaRPr lang="en-US" sz="4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>
            <a:extLst>
              <a:ext uri="{FF2B5EF4-FFF2-40B4-BE49-F238E27FC236}">
                <a16:creationId xmlns:a16="http://schemas.microsoft.com/office/drawing/2014/main" id="{3FC83058-E30C-4E90-8B3F-8781BDDC9D53}"/>
              </a:ext>
            </a:extLst>
          </p:cNvPr>
          <p:cNvSpPr txBox="1">
            <a:spLocks/>
          </p:cNvSpPr>
          <p:nvPr/>
        </p:nvSpPr>
        <p:spPr>
          <a:xfrm>
            <a:off x="2272952" y="2369330"/>
            <a:ext cx="688524" cy="3157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z="1814" b="1" spc="-91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Photocathode</a:t>
            </a:r>
          </a:p>
          <a:p>
            <a:r>
              <a:rPr kumimoji="0" lang="en-US" altLang="zh-CN" sz="1814" b="1" spc="-91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(</a:t>
            </a:r>
            <a:r>
              <a:rPr kumimoji="0" lang="en-US" altLang="ja-JP" sz="1814" b="1" spc="-91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metal</a:t>
            </a:r>
            <a:endParaRPr lang="ja-JP" altLang="en-US" sz="1814" dirty="0">
              <a:solidFill>
                <a:schemeClr val="tx2"/>
              </a:solidFill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0B10C5BF-92B3-4EA3-893E-63BBCEC8F3D1}"/>
              </a:ext>
            </a:extLst>
          </p:cNvPr>
          <p:cNvSpPr txBox="1">
            <a:spLocks/>
          </p:cNvSpPr>
          <p:nvPr/>
        </p:nvSpPr>
        <p:spPr>
          <a:xfrm>
            <a:off x="5638730" y="164910"/>
            <a:ext cx="3788812" cy="3141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z="1814" b="1" spc="-91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QTW RF gun or operation (0 deg. Line)</a:t>
            </a:r>
            <a:endParaRPr lang="ja-JP" altLang="en-US" sz="1814" dirty="0">
              <a:solidFill>
                <a:schemeClr val="tx2"/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1AFD1539-7C6A-4E20-B725-468F128163B3}"/>
              </a:ext>
            </a:extLst>
          </p:cNvPr>
          <p:cNvSpPr txBox="1">
            <a:spLocks/>
          </p:cNvSpPr>
          <p:nvPr/>
        </p:nvSpPr>
        <p:spPr>
          <a:xfrm>
            <a:off x="991479" y="2968653"/>
            <a:ext cx="2402036" cy="5101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zh-CN" sz="1814" b="1" spc="-91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CDS RF gun</a:t>
            </a:r>
          </a:p>
          <a:p>
            <a:r>
              <a:rPr kumimoji="0" lang="en-US" altLang="zh-CN" sz="1814" b="1" spc="-91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for backup (90 deg. Line)</a:t>
            </a:r>
            <a:endParaRPr lang="ja-JP" altLang="en-US" sz="1814" dirty="0">
              <a:solidFill>
                <a:schemeClr val="tx2"/>
              </a:solidFill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1C6D6F24-6D75-44AE-8282-A1A7013ECC5C}"/>
              </a:ext>
            </a:extLst>
          </p:cNvPr>
          <p:cNvSpPr txBox="1">
            <a:spLocks/>
          </p:cNvSpPr>
          <p:nvPr/>
        </p:nvSpPr>
        <p:spPr bwMode="auto">
          <a:xfrm>
            <a:off x="51751" y="2849578"/>
            <a:ext cx="6927387" cy="30605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177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Photocathode: Ir</a:t>
            </a:r>
            <a:r>
              <a:rPr lang="en-US" altLang="ja-JP" sz="1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ja-JP" sz="2177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altLang="ja-JP" sz="18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ja-JP" sz="2177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177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Cavity: QTWSC (</a:t>
            </a:r>
            <a:r>
              <a:rPr lang="en-US" altLang="zh-CN" sz="2000" i="0" u="none" strike="noStrike" kern="1200" baseline="0" dirty="0">
                <a:solidFill>
                  <a:srgbClr val="FFFFFF"/>
                </a:solidFill>
                <a:latin typeface="Arial" panose="020B0604020202020204" pitchFamily="34" charset="0"/>
                <a:ea typeface="等线 Light" panose="02010600030101010101" pitchFamily="2" charset="-122"/>
                <a:cs typeface="Arial" panose="020B0604020202020204" pitchFamily="34" charset="0"/>
              </a:rPr>
              <a:t>Quasi Travelling Wave Side Coupler)</a:t>
            </a:r>
          </a:p>
          <a:p>
            <a:pPr lvl="1"/>
            <a:r>
              <a:rPr lang="en-US" altLang="ja-JP" sz="2000" b="0" i="0" u="none" strike="noStrike" kern="1200" baseline="0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Strong focusing electric field</a:t>
            </a:r>
            <a:endParaRPr lang="ja-JP" altLang="en-US" sz="2000" b="0" i="0" u="none" strike="noStrike" kern="1200" baseline="0" dirty="0">
              <a:solidFill>
                <a:schemeClr val="bg1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lvl="1"/>
            <a:endParaRPr lang="en-US" altLang="ja-JP" sz="1777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3855D750-B915-4679-9AD5-C77AB7B7687A}"/>
              </a:ext>
            </a:extLst>
          </p:cNvPr>
          <p:cNvSpPr txBox="1">
            <a:spLocks/>
          </p:cNvSpPr>
          <p:nvPr/>
        </p:nvSpPr>
        <p:spPr>
          <a:xfrm>
            <a:off x="182320" y="35630"/>
            <a:ext cx="9130002" cy="4701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emittance photocathode rf e- gun</a:t>
            </a:r>
          </a:p>
        </p:txBody>
      </p:sp>
      <p:pic>
        <p:nvPicPr>
          <p:cNvPr id="18" name="图片 3">
            <a:extLst>
              <a:ext uri="{FF2B5EF4-FFF2-40B4-BE49-F238E27FC236}">
                <a16:creationId xmlns:a16="http://schemas.microsoft.com/office/drawing/2014/main" id="{FCB8708A-650D-4710-974C-FC36B89F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46" y="4082619"/>
            <a:ext cx="2823582" cy="2386635"/>
          </a:xfrm>
          <a:prstGeom prst="rect">
            <a:avLst/>
          </a:prstGeom>
        </p:spPr>
      </p:pic>
      <p:pic>
        <p:nvPicPr>
          <p:cNvPr id="35" name="Picture 4" descr="C:\Users\ZXY\Pictures\20151126Di-0552.jpg">
            <a:extLst>
              <a:ext uri="{FF2B5EF4-FFF2-40B4-BE49-F238E27FC236}">
                <a16:creationId xmlns:a16="http://schemas.microsoft.com/office/drawing/2014/main" id="{0189C526-9206-4213-8204-F2EF3A31E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314" y="93759"/>
            <a:ext cx="2092366" cy="3138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D4548673-75C8-4F9A-AD3F-415C2D4DE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1177" y="4014849"/>
            <a:ext cx="3342798" cy="247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0F3E607-1AFA-4287-91FD-F5809154B4B9}"/>
              </a:ext>
            </a:extLst>
          </p:cNvPr>
          <p:cNvSpPr/>
          <p:nvPr/>
        </p:nvSpPr>
        <p:spPr>
          <a:xfrm>
            <a:off x="5106672" y="4600647"/>
            <a:ext cx="174599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en-US" altLang="ja-JP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drift space</a:t>
            </a:r>
            <a:endParaRPr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674AD85-AA1A-40B4-8798-61EFE6F04F68}"/>
              </a:ext>
            </a:extLst>
          </p:cNvPr>
          <p:cNvSpPr txBox="1"/>
          <p:nvPr/>
        </p:nvSpPr>
        <p:spPr>
          <a:xfrm>
            <a:off x="10240593" y="1723052"/>
            <a:ext cx="144580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Laser system</a:t>
            </a:r>
            <a:endParaRPr lang="ja-JP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6996F7EA-1EBB-444F-8655-23BDD0783A86}"/>
              </a:ext>
            </a:extLst>
          </p:cNvPr>
          <p:cNvSpPr txBox="1">
            <a:spLocks/>
          </p:cNvSpPr>
          <p:nvPr/>
        </p:nvSpPr>
        <p:spPr>
          <a:xfrm>
            <a:off x="10610735" y="27878"/>
            <a:ext cx="1528067" cy="3186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 beam status</a:t>
            </a:r>
            <a:endParaRPr lang="ja-JP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スライド番号プレースホルダー 4">
            <a:extLst>
              <a:ext uri="{FF2B5EF4-FFF2-40B4-BE49-F238E27FC236}">
                <a16:creationId xmlns:a16="http://schemas.microsoft.com/office/drawing/2014/main" id="{60357DDD-0B64-4311-B800-C24FF12A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4414" y="6048853"/>
            <a:ext cx="2743200" cy="365125"/>
          </a:xfrm>
        </p:spPr>
        <p:txBody>
          <a:bodyPr/>
          <a:lstStyle/>
          <a:p>
            <a:fld id="{BA31C412-34AA-481C-990F-3789DF7B9F1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23FA35-C5FD-4EF8-0A36-A459E2041EFF}"/>
              </a:ext>
            </a:extLst>
          </p:cNvPr>
          <p:cNvSpPr txBox="1"/>
          <p:nvPr/>
        </p:nvSpPr>
        <p:spPr>
          <a:xfrm>
            <a:off x="349959" y="769937"/>
            <a:ext cx="6570039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kumimoji="0" lang="en-US" altLang="zh-CN" sz="1814" dirty="0">
                <a:latin typeface="Arial" panose="020B0604020202020204" pitchFamily="34" charset="0"/>
                <a:ea typeface="等线 Light" panose="02010600030101010101" pitchFamily="2" charset="-122"/>
                <a:cs typeface="Arial" panose="020B0604020202020204" pitchFamily="34" charset="0"/>
              </a:rPr>
              <a:t>Yb doped fiber and </a:t>
            </a:r>
            <a:r>
              <a:rPr kumimoji="0" lang="fr-FR" altLang="zh-CN" sz="1814" dirty="0">
                <a:latin typeface="Arial" panose="020B0604020202020204" pitchFamily="34" charset="0"/>
                <a:ea typeface="等线 Light" panose="02010600030101010101" pitchFamily="2" charset="-122"/>
                <a:cs typeface="Arial" panose="020B0604020202020204" pitchFamily="34" charset="0"/>
              </a:rPr>
              <a:t>Nd:YAG DPSS module Amplifier</a:t>
            </a:r>
            <a:endParaRPr kumimoji="0" lang="en-US" altLang="zh-CN" sz="1814" dirty="0">
              <a:latin typeface="Arial" panose="020B0604020202020204" pitchFamily="34" charset="0"/>
              <a:ea typeface="等线 Light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A30EF35-C2F3-C2E5-36D0-C484E6F77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2" y="1075113"/>
            <a:ext cx="6761231" cy="144620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403C2EE0-2BD4-D4E2-1AA2-E9CDA0EE0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8889" y="4882405"/>
            <a:ext cx="2407965" cy="1947717"/>
          </a:xfrm>
          <a:prstGeom prst="rect">
            <a:avLst/>
          </a:prstGeom>
        </p:spPr>
      </p:pic>
      <p:pic>
        <p:nvPicPr>
          <p:cNvPr id="22" name="図 3">
            <a:extLst>
              <a:ext uri="{FF2B5EF4-FFF2-40B4-BE49-F238E27FC236}">
                <a16:creationId xmlns:a16="http://schemas.microsoft.com/office/drawing/2014/main" id="{6AF94B1E-B130-276C-4508-98DE6E5543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36" y="2729976"/>
            <a:ext cx="4153265" cy="231185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77F002D-B0E4-4672-6E6E-46D214E573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5070" y="535701"/>
            <a:ext cx="2743200" cy="23368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F27B66-9FBB-CF2E-0236-9757C1F68332}"/>
              </a:ext>
            </a:extLst>
          </p:cNvPr>
          <p:cNvSpPr txBox="1"/>
          <p:nvPr/>
        </p:nvSpPr>
        <p:spPr>
          <a:xfrm>
            <a:off x="3048272" y="6513979"/>
            <a:ext cx="41640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M. Yoshida, R. Zhang, X. Zhou</a:t>
            </a:r>
            <a:r>
              <a:rPr lang="en-US" altLang="ja-JP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</a:t>
            </a:r>
            <a:endParaRPr lang="ja-JP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9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547CEB3C-7D89-8651-3ED2-6FE3D978C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228"/>
            <a:ext cx="12192000" cy="6195772"/>
          </a:xfrm>
          <a:prstGeom prst="rect">
            <a:avLst/>
          </a:prstGeom>
        </p:spPr>
      </p:pic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51B4DB-DAC4-4DE2-9039-9535208A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0" y="7139693"/>
            <a:ext cx="2227461" cy="25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  <a:lvl2pPr marL="521437" algn="l" rtl="0" fontAlgn="base">
              <a:spcBef>
                <a:spcPct val="0"/>
              </a:spcBef>
              <a:spcAft>
                <a:spcPct val="0"/>
              </a:spcAft>
              <a:defRPr kumimoji="1" sz="2737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1042873" algn="l" rtl="0" fontAlgn="base">
              <a:spcBef>
                <a:spcPct val="0"/>
              </a:spcBef>
              <a:spcAft>
                <a:spcPct val="0"/>
              </a:spcAft>
              <a:defRPr kumimoji="1" sz="2737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564310" algn="l" rtl="0" fontAlgn="base">
              <a:spcBef>
                <a:spcPct val="0"/>
              </a:spcBef>
              <a:spcAft>
                <a:spcPct val="0"/>
              </a:spcAft>
              <a:defRPr kumimoji="1" sz="2737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2085746" algn="l" rtl="0" fontAlgn="base">
              <a:spcBef>
                <a:spcPct val="0"/>
              </a:spcBef>
              <a:spcAft>
                <a:spcPct val="0"/>
              </a:spcAft>
              <a:defRPr kumimoji="1" sz="2737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607183" algn="l" defTabSz="1042873" rtl="0" eaLnBrk="1" latinLnBrk="0" hangingPunct="1">
              <a:defRPr kumimoji="1" sz="2737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3128620" algn="l" defTabSz="1042873" rtl="0" eaLnBrk="1" latinLnBrk="0" hangingPunct="1">
              <a:defRPr kumimoji="1" sz="2737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650056" algn="l" defTabSz="1042873" rtl="0" eaLnBrk="1" latinLnBrk="0" hangingPunct="1">
              <a:defRPr kumimoji="1" sz="2737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4171493" algn="l" defTabSz="1042873" rtl="0" eaLnBrk="1" latinLnBrk="0" hangingPunct="1">
              <a:defRPr kumimoji="1" sz="2737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D07DD5F2-6F25-4F3F-B7ED-C0F1E7AF03A2}" type="datetime1">
              <a:rPr lang="ja-JP" altLang="en-US" smtClean="0"/>
              <a:pPr>
                <a:defRPr/>
              </a:pPr>
              <a:t>2025/1/14</a:t>
            </a:fld>
            <a:endParaRPr lang="en-US" altLang="ja-JP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A1ACAA-EFAB-4943-81ED-66BC96300F4D}"/>
              </a:ext>
            </a:extLst>
          </p:cNvPr>
          <p:cNvSpPr txBox="1"/>
          <p:nvPr/>
        </p:nvSpPr>
        <p:spPr>
          <a:xfrm>
            <a:off x="3928671" y="1468172"/>
            <a:ext cx="1005798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2021a,b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86C66A-B796-4B39-962F-54D9F9CAAD4F}"/>
              </a:ext>
            </a:extLst>
          </p:cNvPr>
          <p:cNvSpPr txBox="1"/>
          <p:nvPr/>
        </p:nvSpPr>
        <p:spPr>
          <a:xfrm>
            <a:off x="1921501" y="1440325"/>
            <a:ext cx="985471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2020a,b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4CC9FFE-FF1A-40C5-891E-8A6B5CB4E735}"/>
              </a:ext>
            </a:extLst>
          </p:cNvPr>
          <p:cNvSpPr txBox="1"/>
          <p:nvPr/>
        </p:nvSpPr>
        <p:spPr>
          <a:xfrm>
            <a:off x="3015940" y="1454088"/>
            <a:ext cx="858286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2020c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78DF8B-159C-49EC-A964-69A82C80730B}"/>
              </a:ext>
            </a:extLst>
          </p:cNvPr>
          <p:cNvSpPr txBox="1"/>
          <p:nvPr/>
        </p:nvSpPr>
        <p:spPr>
          <a:xfrm>
            <a:off x="8817996" y="662553"/>
            <a:ext cx="1488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" panose="02020603050405020304" pitchFamily="18" charset="0"/>
                <a:cs typeface="Times" panose="02020603050405020304" pitchFamily="18" charset="0"/>
              </a:rPr>
              <a:t>(from rf gun)</a:t>
            </a:r>
            <a:endParaRPr lang="ja-JP" altLang="en-US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FFED11-9AA5-4DA3-9D75-6977113480E9}"/>
              </a:ext>
            </a:extLst>
          </p:cNvPr>
          <p:cNvSpPr txBox="1"/>
          <p:nvPr/>
        </p:nvSpPr>
        <p:spPr>
          <a:xfrm>
            <a:off x="8817996" y="1001488"/>
            <a:ext cx="1065292" cy="37151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814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(BT end)</a:t>
            </a:r>
            <a:endParaRPr lang="ja-JP" altLang="en-US" sz="1814" b="1" dirty="0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6259D0BE-E7BA-4821-81DA-D8B4E85A3736}"/>
              </a:ext>
            </a:extLst>
          </p:cNvPr>
          <p:cNvSpPr txBox="1">
            <a:spLocks/>
          </p:cNvSpPr>
          <p:nvPr/>
        </p:nvSpPr>
        <p:spPr>
          <a:xfrm>
            <a:off x="10610735" y="27878"/>
            <a:ext cx="1528067" cy="3186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 beam status</a:t>
            </a:r>
            <a:endParaRPr lang="ja-JP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E7906C49-C0A0-4096-AAAC-F74DD317F52B}"/>
              </a:ext>
            </a:extLst>
          </p:cNvPr>
          <p:cNvSpPr txBox="1">
            <a:spLocks/>
          </p:cNvSpPr>
          <p:nvPr/>
        </p:nvSpPr>
        <p:spPr bwMode="auto">
          <a:xfrm>
            <a:off x="128005" y="64071"/>
            <a:ext cx="10115746" cy="598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ja-JP" sz="4000" kern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 bunch charge history (2020a to 2024c)</a:t>
            </a:r>
            <a:endParaRPr lang="ja-JP" altLang="en-US" sz="40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スライド番号プレースホルダー 4">
            <a:extLst>
              <a:ext uri="{FF2B5EF4-FFF2-40B4-BE49-F238E27FC236}">
                <a16:creationId xmlns:a16="http://schemas.microsoft.com/office/drawing/2014/main" id="{7E3EE137-19BB-49B4-A8CE-AEA0DC8A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732" y="6437598"/>
            <a:ext cx="2743200" cy="365125"/>
          </a:xfrm>
        </p:spPr>
        <p:txBody>
          <a:bodyPr/>
          <a:lstStyle/>
          <a:p>
            <a:fld id="{BA31C412-34AA-481C-990F-3789DF7B9F1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966F994-25D0-04DB-BE08-2B543E78486C}"/>
              </a:ext>
            </a:extLst>
          </p:cNvPr>
          <p:cNvSpPr txBox="1"/>
          <p:nvPr/>
        </p:nvSpPr>
        <p:spPr>
          <a:xfrm>
            <a:off x="5121851" y="1454088"/>
            <a:ext cx="752389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2021c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BF61855-ED19-523C-A718-C19182ED7E8D}"/>
              </a:ext>
            </a:extLst>
          </p:cNvPr>
          <p:cNvSpPr txBox="1"/>
          <p:nvPr/>
        </p:nvSpPr>
        <p:spPr>
          <a:xfrm>
            <a:off x="5932194" y="1477408"/>
            <a:ext cx="983825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2022a,b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8316B43-8438-6576-9B66-D1D55743E911}"/>
              </a:ext>
            </a:extLst>
          </p:cNvPr>
          <p:cNvSpPr txBox="1"/>
          <p:nvPr/>
        </p:nvSpPr>
        <p:spPr>
          <a:xfrm>
            <a:off x="7043405" y="1363745"/>
            <a:ext cx="795409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2022c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29EBBC-8788-E65B-2393-EDA20FC70E84}"/>
              </a:ext>
            </a:extLst>
          </p:cNvPr>
          <p:cNvSpPr txBox="1"/>
          <p:nvPr/>
        </p:nvSpPr>
        <p:spPr>
          <a:xfrm>
            <a:off x="6055141" y="2023362"/>
            <a:ext cx="1313068" cy="5949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163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bunch charge study</a:t>
            </a:r>
            <a:endParaRPr lang="ja-JP" altLang="en-US" sz="16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F99FB8B-8F93-DF59-8612-3B118E8C8E3F}"/>
              </a:ext>
            </a:extLst>
          </p:cNvPr>
          <p:cNvSpPr txBox="1"/>
          <p:nvPr/>
        </p:nvSpPr>
        <p:spPr>
          <a:xfrm>
            <a:off x="7893402" y="1363745"/>
            <a:ext cx="945765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2023a,b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DC21F70-42E0-C181-2496-E1BD3EDFB69F}"/>
              </a:ext>
            </a:extLst>
          </p:cNvPr>
          <p:cNvSpPr txBox="1"/>
          <p:nvPr/>
        </p:nvSpPr>
        <p:spPr>
          <a:xfrm>
            <a:off x="9010989" y="1379315"/>
            <a:ext cx="752389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2023c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520755E-F554-F6BE-B36B-FEF52A8DBB5C}"/>
              </a:ext>
            </a:extLst>
          </p:cNvPr>
          <p:cNvSpPr txBox="1"/>
          <p:nvPr/>
        </p:nvSpPr>
        <p:spPr>
          <a:xfrm>
            <a:off x="9883288" y="1379315"/>
            <a:ext cx="979182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2024a,b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277246C-90E7-F360-3814-AEC0D78DA8AB}"/>
              </a:ext>
            </a:extLst>
          </p:cNvPr>
          <p:cNvSpPr txBox="1"/>
          <p:nvPr/>
        </p:nvSpPr>
        <p:spPr>
          <a:xfrm>
            <a:off x="8154834" y="2248557"/>
            <a:ext cx="579416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LS1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C96605D-6F98-DB77-DB3B-4C90DB62F809}"/>
              </a:ext>
            </a:extLst>
          </p:cNvPr>
          <p:cNvCxnSpPr>
            <a:cxnSpLocks/>
          </p:cNvCxnSpPr>
          <p:nvPr/>
        </p:nvCxnSpPr>
        <p:spPr>
          <a:xfrm>
            <a:off x="7368209" y="2746631"/>
            <a:ext cx="251507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46CAD66-5F9A-0212-6DD2-BAFFAB2FA3A7}"/>
              </a:ext>
            </a:extLst>
          </p:cNvPr>
          <p:cNvSpPr txBox="1"/>
          <p:nvPr/>
        </p:nvSpPr>
        <p:spPr>
          <a:xfrm>
            <a:off x="11095137" y="1379315"/>
            <a:ext cx="763211" cy="37151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2024c</a:t>
            </a:r>
            <a:endParaRPr lang="ja-JP" altLang="en-US" sz="127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62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42970</TotalTime>
  <Words>1615</Words>
  <Application>Microsoft Office PowerPoint</Application>
  <PresentationFormat>ワイド画面</PresentationFormat>
  <Paragraphs>281</Paragraphs>
  <Slides>24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1" baseType="lpstr">
      <vt:lpstr>游ゴシック</vt:lpstr>
      <vt:lpstr>Arial</vt:lpstr>
      <vt:lpstr>Calibri</vt:lpstr>
      <vt:lpstr>Segoe UI Light</vt:lpstr>
      <vt:lpstr>Times</vt:lpstr>
      <vt:lpstr>Office テーマ</vt:lpstr>
      <vt:lpstr>Graph</vt:lpstr>
      <vt:lpstr>Injector Status (1)</vt:lpstr>
      <vt:lpstr>Contents</vt:lpstr>
      <vt:lpstr>Injector Linac Layout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Positron source and capture line at Sector1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Recent progress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MSatoh_Injector_KEKB Review2025</dc:title>
  <dc:creator>masanori</dc:creator>
  <cp:lastModifiedBy>SATOH Masanori</cp:lastModifiedBy>
  <cp:revision>921</cp:revision>
  <cp:lastPrinted>2024-03-22T05:00:37Z</cp:lastPrinted>
  <dcterms:created xsi:type="dcterms:W3CDTF">2020-03-24T21:58:21Z</dcterms:created>
  <dcterms:modified xsi:type="dcterms:W3CDTF">2025-01-13T22:38:04Z</dcterms:modified>
</cp:coreProperties>
</file>